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752" r:id="rId2"/>
    <p:sldId id="735" r:id="rId3"/>
    <p:sldId id="756" r:id="rId4"/>
    <p:sldId id="760" r:id="rId5"/>
    <p:sldId id="607" r:id="rId6"/>
    <p:sldId id="738" r:id="rId7"/>
    <p:sldId id="739" r:id="rId8"/>
    <p:sldId id="707" r:id="rId9"/>
    <p:sldId id="740" r:id="rId10"/>
    <p:sldId id="736" r:id="rId11"/>
    <p:sldId id="610" r:id="rId12"/>
    <p:sldId id="741" r:id="rId13"/>
    <p:sldId id="742" r:id="rId14"/>
    <p:sldId id="743" r:id="rId15"/>
    <p:sldId id="744" r:id="rId16"/>
    <p:sldId id="745" r:id="rId17"/>
    <p:sldId id="746" r:id="rId18"/>
    <p:sldId id="632" r:id="rId19"/>
    <p:sldId id="761" r:id="rId20"/>
    <p:sldId id="771" r:id="rId21"/>
    <p:sldId id="772" r:id="rId22"/>
    <p:sldId id="773" r:id="rId23"/>
    <p:sldId id="774" r:id="rId24"/>
    <p:sldId id="766" r:id="rId25"/>
    <p:sldId id="634" r:id="rId26"/>
    <p:sldId id="747" r:id="rId27"/>
    <p:sldId id="748" r:id="rId28"/>
    <p:sldId id="749" r:id="rId29"/>
    <p:sldId id="750" r:id="rId30"/>
    <p:sldId id="751" r:id="rId31"/>
    <p:sldId id="769" r:id="rId32"/>
    <p:sldId id="775" r:id="rId33"/>
    <p:sldId id="770" r:id="rId34"/>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E8867AD-EF16-4402-9E9E-3FA5D933B004}">
          <p14:sldIdLst>
            <p14:sldId id="752"/>
            <p14:sldId id="735"/>
            <p14:sldId id="756"/>
            <p14:sldId id="760"/>
            <p14:sldId id="607"/>
            <p14:sldId id="738"/>
            <p14:sldId id="739"/>
            <p14:sldId id="707"/>
            <p14:sldId id="740"/>
            <p14:sldId id="736"/>
            <p14:sldId id="610"/>
            <p14:sldId id="741"/>
            <p14:sldId id="742"/>
            <p14:sldId id="743"/>
            <p14:sldId id="744"/>
            <p14:sldId id="745"/>
            <p14:sldId id="746"/>
            <p14:sldId id="632"/>
            <p14:sldId id="761"/>
            <p14:sldId id="771"/>
            <p14:sldId id="772"/>
            <p14:sldId id="773"/>
            <p14:sldId id="774"/>
            <p14:sldId id="766"/>
            <p14:sldId id="634"/>
            <p14:sldId id="747"/>
            <p14:sldId id="748"/>
            <p14:sldId id="749"/>
            <p14:sldId id="750"/>
            <p14:sldId id="751"/>
            <p14:sldId id="769"/>
            <p14:sldId id="775"/>
            <p14:sldId id="77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7C7A"/>
    <a:srgbClr val="FDF4DB"/>
    <a:srgbClr val="E5F6DE"/>
    <a:srgbClr val="DEF3D5"/>
    <a:srgbClr val="C4E9B5"/>
    <a:srgbClr val="0E3E16"/>
    <a:srgbClr val="0B2F11"/>
    <a:srgbClr val="0F4117"/>
    <a:srgbClr val="0C3613"/>
    <a:srgbClr val="1B49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84" autoAdjust="0"/>
    <p:restoredTop sz="93800" autoAdjust="0"/>
  </p:normalViewPr>
  <p:slideViewPr>
    <p:cSldViewPr>
      <p:cViewPr>
        <p:scale>
          <a:sx n="100" d="100"/>
          <a:sy n="100" d="100"/>
        </p:scale>
        <p:origin x="-912" y="-162"/>
      </p:cViewPr>
      <p:guideLst>
        <p:guide orient="horz" pos="2160"/>
        <p:guide pos="3839"/>
      </p:guideLst>
    </p:cSldViewPr>
  </p:slideViewPr>
  <p:notesTextViewPr>
    <p:cViewPr>
      <p:scale>
        <a:sx n="50" d="100"/>
        <a:sy n="5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8553F7-B9DF-40E4-9460-D9E3E4AC60BE}" type="datetimeFigureOut">
              <a:rPr lang="en-US" smtClean="0"/>
              <a:t>04/02/2025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6F3B7D-E3BB-4AF2-97E7-41990B22480D}" type="slidenum">
              <a:rPr lang="en-US" smtClean="0"/>
              <a:t>‹#›</a:t>
            </a:fld>
            <a:endParaRPr lang="en-US"/>
          </a:p>
        </p:txBody>
      </p:sp>
    </p:spTree>
    <p:extLst>
      <p:ext uri="{BB962C8B-B14F-4D97-AF65-F5344CB8AC3E}">
        <p14:creationId xmlns:p14="http://schemas.microsoft.com/office/powerpoint/2010/main" val="186657369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a:t>
            </a:fld>
            <a:endParaRPr lang="en-US"/>
          </a:p>
        </p:txBody>
      </p:sp>
    </p:spTree>
    <p:extLst>
      <p:ext uri="{BB962C8B-B14F-4D97-AF65-F5344CB8AC3E}">
        <p14:creationId xmlns:p14="http://schemas.microsoft.com/office/powerpoint/2010/main" val="840713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29</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9</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10</a:t>
            </a:fld>
            <a:endParaRPr lang="en-US"/>
          </a:p>
        </p:txBody>
      </p:sp>
    </p:spTree>
    <p:extLst>
      <p:ext uri="{BB962C8B-B14F-4D97-AF65-F5344CB8AC3E}">
        <p14:creationId xmlns:p14="http://schemas.microsoft.com/office/powerpoint/2010/main" val="818611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04/02/2025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684431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04/02/2025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722964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06374"/>
            <a:ext cx="2742486"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06374"/>
            <a:ext cx="802431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04/02/2025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372447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04/02/2025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8186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611894-28B8-4005-BA35-73238799DD5F}" type="datetimeFigureOut">
              <a:rPr lang="en-US" smtClean="0"/>
              <a:t>04/02/2025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19283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611894-28B8-4005-BA35-73238799DD5F}" type="datetimeFigureOut">
              <a:rPr lang="en-US" smtClean="0"/>
              <a:t>04/02/2025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3634785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7"/>
            <a:ext cx="10969943"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611894-28B8-4005-BA35-73238799DD5F}" type="datetimeFigureOut">
              <a:rPr lang="en-US" smtClean="0"/>
              <a:t>04/02/2025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437921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611894-28B8-4005-BA35-73238799DD5F}" type="datetimeFigureOut">
              <a:rPr lang="en-US" smtClean="0"/>
              <a:t>04/02/2025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72831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611894-28B8-4005-BA35-73238799DD5F}" type="datetimeFigureOut">
              <a:rPr lang="en-US" smtClean="0"/>
              <a:t>04/02/2025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590025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5492" y="27305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04/02/2025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87491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04/02/2025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327877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7"/>
            <a:ext cx="10969943" cy="1143000"/>
          </a:xfrm>
          <a:prstGeom prst="rect">
            <a:avLst/>
          </a:prstGeom>
        </p:spPr>
        <p:txBody>
          <a:bodyPr vert="horz" lIns="121899" tIns="60949" rIns="121899" bIns="6094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121899" tIns="60949" rIns="121899" bIns="60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BF611894-28B8-4005-BA35-73238799DD5F}" type="datetimeFigureOut">
              <a:rPr lang="en-US" smtClean="0"/>
              <a:t>04/02/2025</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fld id="{D0E06FD8-449D-4F0F-BCDD-5B30A88EA0EC}" type="slidenum">
              <a:rPr lang="en-US" smtClean="0"/>
              <a:t>‹#›</a:t>
            </a:fld>
            <a:endParaRPr lang="en-US"/>
          </a:p>
        </p:txBody>
      </p:sp>
    </p:spTree>
    <p:extLst>
      <p:ext uri="{BB962C8B-B14F-4D97-AF65-F5344CB8AC3E}">
        <p14:creationId xmlns:p14="http://schemas.microsoft.com/office/powerpoint/2010/main" val="815303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18987" rtl="0" eaLnBrk="1" latinLnBrk="0" hangingPunct="1">
        <a:spcBef>
          <a:spcPct val="0"/>
        </a:spcBef>
        <a:buNone/>
        <a:defRPr sz="5900"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427" indent="-380933" algn="l" defTabSz="1218987"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3733" indent="-304747" algn="l" defTabSz="121898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1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image" Target="../media/image42.png"/><Relationship Id="rId18" Type="http://schemas.openxmlformats.org/officeDocument/2006/relationships/slide" Target="slide22.xml"/><Relationship Id="rId3" Type="http://schemas.openxmlformats.org/officeDocument/2006/relationships/slideLayout" Target="../slideLayouts/slideLayout2.xml"/><Relationship Id="rId7" Type="http://schemas.openxmlformats.org/officeDocument/2006/relationships/image" Target="../media/image39.png"/><Relationship Id="rId12" Type="http://schemas.openxmlformats.org/officeDocument/2006/relationships/slide" Target="slide24.xml"/><Relationship Id="rId17" Type="http://schemas.openxmlformats.org/officeDocument/2006/relationships/image" Target="../media/image46.png"/><Relationship Id="rId2" Type="http://schemas.openxmlformats.org/officeDocument/2006/relationships/audio" Target="../media/media1.wav"/><Relationship Id="rId16" Type="http://schemas.openxmlformats.org/officeDocument/2006/relationships/image" Target="../media/image45.png"/><Relationship Id="rId1" Type="http://schemas.microsoft.com/office/2007/relationships/media" Target="../media/media1.wav"/><Relationship Id="rId6" Type="http://schemas.openxmlformats.org/officeDocument/2006/relationships/slide" Target="slide20.xml"/><Relationship Id="rId11" Type="http://schemas.openxmlformats.org/officeDocument/2006/relationships/image" Target="../media/image41.png"/><Relationship Id="rId5" Type="http://schemas.openxmlformats.org/officeDocument/2006/relationships/image" Target="../media/image38.png"/><Relationship Id="rId15" Type="http://schemas.openxmlformats.org/officeDocument/2006/relationships/image" Target="../media/image44.png"/><Relationship Id="rId10" Type="http://schemas.openxmlformats.org/officeDocument/2006/relationships/slide" Target="slide23.xml"/><Relationship Id="rId19" Type="http://schemas.openxmlformats.org/officeDocument/2006/relationships/image" Target="../media/image47.png"/><Relationship Id="rId4" Type="http://schemas.openxmlformats.org/officeDocument/2006/relationships/audio" Target="../media/audio1.wav"/><Relationship Id="rId9" Type="http://schemas.openxmlformats.org/officeDocument/2006/relationships/image" Target="../media/image40.png"/><Relationship Id="rId1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0.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9.png"/><Relationship Id="rId5" Type="http://schemas.openxmlformats.org/officeDocument/2006/relationships/slide" Target="slide19.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9.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slide" Target="slide19.xml"/><Relationship Id="rId5" Type="http://schemas.openxmlformats.org/officeDocument/2006/relationships/image" Target="../media/image50.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9.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slide" Target="slide19.xml"/><Relationship Id="rId5" Type="http://schemas.openxmlformats.org/officeDocument/2006/relationships/image" Target="../media/image50.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9.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slide" Target="slide19.xml"/><Relationship Id="rId5" Type="http://schemas.openxmlformats.org/officeDocument/2006/relationships/image" Target="../media/image50.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hyperlink" Target="https://sites.google.com/view/giaoandientu-doanhtuan/trang-ch%E1%BB%A7"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0.png"/><Relationship Id="rId5" Type="http://schemas.openxmlformats.org/officeDocument/2006/relationships/image" Target="../media/image65.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87600">
            <a:off x="-519180" y="737555"/>
            <a:ext cx="4100287" cy="6100427"/>
          </a:xfrm>
          <a:prstGeom prst="rect">
            <a:avLst/>
          </a:prstGeom>
        </p:spPr>
      </p:pic>
    </p:spTree>
    <p:extLst>
      <p:ext uri="{BB962C8B-B14F-4D97-AF65-F5344CB8AC3E}">
        <p14:creationId xmlns:p14="http://schemas.microsoft.com/office/powerpoint/2010/main" val="4377767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l="12775" t="35104" r="46212" b="589"/>
          <a:stretch/>
        </p:blipFill>
        <p:spPr bwMode="auto">
          <a:xfrm>
            <a:off x="9203394" y="2555612"/>
            <a:ext cx="2758418" cy="212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83927" y="2589090"/>
            <a:ext cx="1153285" cy="2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379412" y="962025"/>
            <a:ext cx="11506200" cy="1538883"/>
            <a:chOff x="379412" y="1066800"/>
            <a:chExt cx="11506200" cy="1538883"/>
          </a:xfrm>
        </p:grpSpPr>
        <p:sp>
          <p:nvSpPr>
            <p:cNvPr id="17" name="Rounded Rectangle 16"/>
            <p:cNvSpPr/>
            <p:nvPr/>
          </p:nvSpPr>
          <p:spPr>
            <a:xfrm>
              <a:off x="379412" y="1066800"/>
              <a:ext cx="11506200" cy="1538883"/>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760412" y="1066800"/>
              <a:ext cx="11049000" cy="1538883"/>
            </a:xfrm>
            <a:prstGeom prst="rect">
              <a:avLst/>
            </a:prstGeom>
            <a:noFill/>
          </p:spPr>
          <p:txBody>
            <a:bodyPr wrap="square" rtlCol="0">
              <a:spAutoFit/>
            </a:bodyPr>
            <a:lstStyle/>
            <a:p>
              <a:r>
                <a:rPr lang="en-US" sz="2500" b="1" smtClean="0">
                  <a:latin typeface="Arial" pitchFamily="34" charset="0"/>
                  <a:cs typeface="Arial" pitchFamily="34" charset="0"/>
                </a:rPr>
                <a:t>	</a:t>
              </a:r>
              <a:r>
                <a:rPr lang="en-US" sz="2300" b="1" smtClean="0">
                  <a:latin typeface="Arial" pitchFamily="34" charset="0"/>
                  <a:cs typeface="Arial" pitchFamily="34" charset="0"/>
                </a:rPr>
                <a:t>Cho hai biểu đồ sau :</a:t>
              </a:r>
            </a:p>
            <a:p>
              <a:pPr marL="457200" indent="-457200">
                <a:buAutoNum type="alphaLcParenR"/>
              </a:pPr>
              <a:r>
                <a:rPr lang="vi-VN" sz="2300" b="1" smtClean="0">
                  <a:latin typeface="Arial" pitchFamily="34" charset="0"/>
                  <a:cs typeface="Arial" pitchFamily="34" charset="0"/>
                </a:rPr>
                <a:t>Đọc </a:t>
              </a:r>
              <a:r>
                <a:rPr lang="vi-VN" sz="2300" b="1">
                  <a:latin typeface="Arial" pitchFamily="34" charset="0"/>
                  <a:cs typeface="Arial" pitchFamily="34" charset="0"/>
                </a:rPr>
                <a:t>và giải thích mỗi biểu đồ </a:t>
              </a:r>
              <a:r>
                <a:rPr lang="vi-VN" sz="2300" b="1" smtClean="0">
                  <a:latin typeface="Arial" pitchFamily="34" charset="0"/>
                  <a:cs typeface="Arial" pitchFamily="34" charset="0"/>
                </a:rPr>
                <a:t>trên.</a:t>
              </a:r>
              <a:endParaRPr lang="en-US" sz="2300" b="1" smtClean="0">
                <a:latin typeface="Arial" pitchFamily="34" charset="0"/>
                <a:cs typeface="Arial" pitchFamily="34" charset="0"/>
              </a:endParaRPr>
            </a:p>
            <a:p>
              <a:pPr marL="457200" indent="-457200">
                <a:buAutoNum type="alphaLcParenR"/>
              </a:pPr>
              <a:r>
                <a:rPr lang="vi-VN" sz="2300" b="1">
                  <a:latin typeface="Arial" pitchFamily="34" charset="0"/>
                  <a:cs typeface="Arial" pitchFamily="34" charset="0"/>
                </a:rPr>
                <a:t>Hai biểu đồ trên có biểu diễn cùng một dữ liệu không? Lập bảng thống kê cho dữ liệu đó. Bảng thống kê thu được có phải là bảng tần số </a:t>
              </a:r>
              <a:r>
                <a:rPr lang="vi-VN" sz="2300" b="1" smtClean="0">
                  <a:latin typeface="Arial" pitchFamily="34" charset="0"/>
                  <a:cs typeface="Arial" pitchFamily="34" charset="0"/>
                </a:rPr>
                <a:t>không?</a:t>
              </a:r>
              <a:endParaRPr lang="vi-VN" sz="2300" b="1">
                <a:latin typeface="Arial" pitchFamily="34" charset="0"/>
                <a:cs typeface="Arial" pitchFamily="34" charset="0"/>
              </a:endParaRPr>
            </a:p>
          </p:txBody>
        </p:sp>
        <p:pic>
          <p:nvPicPr>
            <p:cNvPr id="75878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869" y="1096169"/>
              <a:ext cx="1393089" cy="58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6" name="TextBox 15"/>
          <p:cNvSpPr txBox="1"/>
          <p:nvPr/>
        </p:nvSpPr>
        <p:spPr>
          <a:xfrm>
            <a:off x="274637" y="2895600"/>
            <a:ext cx="8763000" cy="446276"/>
          </a:xfrm>
          <a:prstGeom prst="rect">
            <a:avLst/>
          </a:prstGeom>
          <a:noFill/>
        </p:spPr>
        <p:txBody>
          <a:bodyPr wrap="square" rtlCol="0">
            <a:spAutoFit/>
          </a:bodyPr>
          <a:lstStyle/>
          <a:p>
            <a:pPr algn="just"/>
            <a:r>
              <a:rPr lang="vi-VN" sz="2300" b="1">
                <a:latin typeface="Arial" pitchFamily="34" charset="0"/>
                <a:cs typeface="Arial" pitchFamily="34" charset="0"/>
              </a:rPr>
              <a:t>a) Biểu đồ A: + Biểu đồ thể hiện về kết quả kiểm tra môn </a:t>
            </a:r>
            <a:r>
              <a:rPr lang="vi-VN" sz="2300" b="1" smtClean="0">
                <a:latin typeface="Arial" pitchFamily="34" charset="0"/>
                <a:cs typeface="Arial" pitchFamily="34" charset="0"/>
              </a:rPr>
              <a:t>toán.</a:t>
            </a:r>
            <a:endParaRPr lang="en-US" sz="2300" b="1">
              <a:solidFill>
                <a:schemeClr val="accent2">
                  <a:lumMod val="75000"/>
                </a:schemeClr>
              </a:solidFill>
              <a:latin typeface="Arial" pitchFamily="34" charset="0"/>
              <a:cs typeface="Arial" pitchFamily="34" charset="0"/>
            </a:endParaRPr>
          </a:p>
        </p:txBody>
      </p:sp>
      <p:sp>
        <p:nvSpPr>
          <p:cNvPr id="20" name="TextBox 19"/>
          <p:cNvSpPr txBox="1"/>
          <p:nvPr/>
        </p:nvSpPr>
        <p:spPr>
          <a:xfrm>
            <a:off x="447214" y="533400"/>
            <a:ext cx="4504198" cy="446276"/>
          </a:xfrm>
          <a:prstGeom prst="rect">
            <a:avLst/>
          </a:prstGeom>
          <a:noFill/>
        </p:spPr>
        <p:txBody>
          <a:bodyPr wrap="square" rtlCol="0">
            <a:spAutoFit/>
          </a:bodyPr>
          <a:lstStyle/>
          <a:p>
            <a:pPr marL="342900" indent="-342900">
              <a:buFont typeface="Wingdings" pitchFamily="2" charset="2"/>
              <a:buChar char="q"/>
            </a:pPr>
            <a:r>
              <a:rPr lang="en-US" sz="2300" b="1" i="1" smtClean="0">
                <a:solidFill>
                  <a:srgbClr val="C00000"/>
                </a:solidFill>
                <a:latin typeface="Arial" pitchFamily="34" charset="0"/>
                <a:cs typeface="Arial" pitchFamily="34" charset="0"/>
              </a:rPr>
              <a:t>Tìm hiểu về biểu đồ tần số .</a:t>
            </a:r>
            <a:endParaRPr lang="vi-VN" sz="2300" b="1" i="1">
              <a:solidFill>
                <a:srgbClr val="C00000"/>
              </a:solidFill>
              <a:latin typeface="Arial" pitchFamily="34" charset="0"/>
              <a:cs typeface="Arial" pitchFamily="34" charset="0"/>
            </a:endParaRPr>
          </a:p>
        </p:txBody>
      </p:sp>
      <p:sp>
        <p:nvSpPr>
          <p:cNvPr id="21" name="AutoShape 4"/>
          <p:cNvSpPr>
            <a:spLocks noChangeArrowheads="1"/>
          </p:cNvSpPr>
          <p:nvPr/>
        </p:nvSpPr>
        <p:spPr bwMode="gray">
          <a:xfrm>
            <a:off x="447214" y="95249"/>
            <a:ext cx="3318899" cy="3619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a:t>
            </a:r>
            <a:r>
              <a:rPr lang="en-US" sz="2000" b="1" smtClean="0">
                <a:solidFill>
                  <a:schemeClr val="bg1"/>
                </a:solidFill>
                <a:latin typeface="Arial" pitchFamily="34" charset="0"/>
                <a:cs typeface="Arial" pitchFamily="34" charset="0"/>
              </a:rPr>
              <a:t>2  . BIỂU ĐỒ TẦN SỐ .</a:t>
            </a:r>
            <a:endParaRPr lang="vi-VN" sz="2000" b="1">
              <a:solidFill>
                <a:schemeClr val="bg1"/>
              </a:solidFill>
              <a:latin typeface="Arial" pitchFamily="34" charset="0"/>
              <a:cs typeface="Arial" pitchFamily="34" charset="0"/>
            </a:endParaRPr>
          </a:p>
        </p:txBody>
      </p:sp>
      <p:pic>
        <p:nvPicPr>
          <p:cNvPr id="759817"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l="55433" t="35104" r="3651" b="-1"/>
          <a:stretch/>
        </p:blipFill>
        <p:spPr bwMode="auto">
          <a:xfrm>
            <a:off x="9179767" y="4713208"/>
            <a:ext cx="2751913" cy="2144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74637" y="3352800"/>
            <a:ext cx="8763000" cy="446276"/>
          </a:xfrm>
          <a:prstGeom prst="rect">
            <a:avLst/>
          </a:prstGeom>
          <a:noFill/>
        </p:spPr>
        <p:txBody>
          <a:bodyPr wrap="square" rtlCol="0">
            <a:spAutoFit/>
          </a:bodyPr>
          <a:lstStyle/>
          <a:p>
            <a:pPr algn="just"/>
            <a:r>
              <a:rPr lang="vi-VN" sz="2300" b="1">
                <a:latin typeface="Arial" pitchFamily="34" charset="0"/>
                <a:cs typeface="Arial" pitchFamily="34" charset="0"/>
              </a:rPr>
              <a:t>+ Tần số của các điểm 6, 7, 8, 9 10 lần lượt là 3; 8; 12; 6; </a:t>
            </a:r>
            <a:r>
              <a:rPr lang="vi-VN" sz="2300" b="1" smtClean="0">
                <a:latin typeface="Arial" pitchFamily="34" charset="0"/>
                <a:cs typeface="Arial" pitchFamily="34" charset="0"/>
              </a:rPr>
              <a:t>4.</a:t>
            </a:r>
            <a:endParaRPr lang="en-US" sz="2300" b="1">
              <a:solidFill>
                <a:schemeClr val="accent2">
                  <a:lumMod val="75000"/>
                </a:schemeClr>
              </a:solidFill>
              <a:latin typeface="Arial" pitchFamily="34" charset="0"/>
              <a:cs typeface="Arial" pitchFamily="34" charset="0"/>
            </a:endParaRPr>
          </a:p>
        </p:txBody>
      </p:sp>
      <p:sp>
        <p:nvSpPr>
          <p:cNvPr id="22" name="TextBox 21"/>
          <p:cNvSpPr txBox="1"/>
          <p:nvPr/>
        </p:nvSpPr>
        <p:spPr>
          <a:xfrm>
            <a:off x="274637" y="3810000"/>
            <a:ext cx="8763000" cy="446276"/>
          </a:xfrm>
          <a:prstGeom prst="rect">
            <a:avLst/>
          </a:prstGeom>
          <a:noFill/>
        </p:spPr>
        <p:txBody>
          <a:bodyPr wrap="square" rtlCol="0">
            <a:spAutoFit/>
          </a:bodyPr>
          <a:lstStyle/>
          <a:p>
            <a:pPr algn="just"/>
            <a:r>
              <a:rPr lang="en-US" sz="2300" b="1">
                <a:latin typeface="Arial" pitchFamily="34" charset="0"/>
                <a:cs typeface="Arial" pitchFamily="34" charset="0"/>
              </a:rPr>
              <a:t> </a:t>
            </a:r>
            <a:r>
              <a:rPr lang="en-US" sz="2300" b="1" smtClean="0">
                <a:latin typeface="Arial" pitchFamily="34" charset="0"/>
                <a:cs typeface="Arial" pitchFamily="34" charset="0"/>
              </a:rPr>
              <a:t> </a:t>
            </a:r>
            <a:r>
              <a:rPr lang="vi-VN" sz="2300" b="1" smtClean="0">
                <a:latin typeface="Arial" pitchFamily="34" charset="0"/>
                <a:cs typeface="Arial" pitchFamily="34" charset="0"/>
              </a:rPr>
              <a:t>Biểu </a:t>
            </a:r>
            <a:r>
              <a:rPr lang="vi-VN" sz="2300" b="1">
                <a:latin typeface="Arial" pitchFamily="34" charset="0"/>
                <a:cs typeface="Arial" pitchFamily="34" charset="0"/>
              </a:rPr>
              <a:t>đồ B: + Biểu đồ thể hiện về kết quả kiểm tra môn </a:t>
            </a:r>
            <a:r>
              <a:rPr lang="vi-VN" sz="2300" b="1" smtClean="0">
                <a:latin typeface="Arial" pitchFamily="34" charset="0"/>
                <a:cs typeface="Arial" pitchFamily="34" charset="0"/>
              </a:rPr>
              <a:t>toán.</a:t>
            </a:r>
            <a:endParaRPr lang="en-US" sz="2300" b="1">
              <a:solidFill>
                <a:schemeClr val="accent2">
                  <a:lumMod val="75000"/>
                </a:schemeClr>
              </a:solidFill>
              <a:latin typeface="Arial" pitchFamily="34" charset="0"/>
              <a:cs typeface="Arial" pitchFamily="34" charset="0"/>
            </a:endParaRPr>
          </a:p>
        </p:txBody>
      </p:sp>
      <p:sp>
        <p:nvSpPr>
          <p:cNvPr id="23" name="TextBox 22"/>
          <p:cNvSpPr txBox="1"/>
          <p:nvPr/>
        </p:nvSpPr>
        <p:spPr>
          <a:xfrm>
            <a:off x="274637" y="4267200"/>
            <a:ext cx="9021763" cy="446276"/>
          </a:xfrm>
          <a:prstGeom prst="rect">
            <a:avLst/>
          </a:prstGeom>
          <a:noFill/>
        </p:spPr>
        <p:txBody>
          <a:bodyPr wrap="square" rtlCol="0">
            <a:spAutoFit/>
          </a:bodyPr>
          <a:lstStyle/>
          <a:p>
            <a:pPr algn="just"/>
            <a:r>
              <a:rPr lang="vi-VN" sz="2300" b="1">
                <a:latin typeface="Arial" pitchFamily="34" charset="0"/>
                <a:cs typeface="Arial" pitchFamily="34" charset="0"/>
              </a:rPr>
              <a:t>+ Số học sinh đạt các điểm 6, 7, 8, 9 10 lần lượt là 3; 8; 12; 6; </a:t>
            </a:r>
            <a:r>
              <a:rPr lang="vi-VN" sz="2300" b="1" smtClean="0">
                <a:latin typeface="Arial" pitchFamily="34" charset="0"/>
                <a:cs typeface="Arial" pitchFamily="34" charset="0"/>
              </a:rPr>
              <a:t>4.</a:t>
            </a:r>
            <a:endParaRPr lang="en-US" sz="2300" b="1">
              <a:solidFill>
                <a:schemeClr val="accent2">
                  <a:lumMod val="75000"/>
                </a:schemeClr>
              </a:solidFill>
              <a:latin typeface="Arial" pitchFamily="34" charset="0"/>
              <a:cs typeface="Arial" pitchFamily="34" charset="0"/>
            </a:endParaRPr>
          </a:p>
        </p:txBody>
      </p:sp>
      <p:sp>
        <p:nvSpPr>
          <p:cNvPr id="25" name="TextBox 24"/>
          <p:cNvSpPr txBox="1"/>
          <p:nvPr/>
        </p:nvSpPr>
        <p:spPr>
          <a:xfrm>
            <a:off x="274637" y="4724400"/>
            <a:ext cx="9021763" cy="446276"/>
          </a:xfrm>
          <a:prstGeom prst="rect">
            <a:avLst/>
          </a:prstGeom>
          <a:noFill/>
        </p:spPr>
        <p:txBody>
          <a:bodyPr wrap="square" rtlCol="0">
            <a:spAutoFit/>
          </a:bodyPr>
          <a:lstStyle/>
          <a:p>
            <a:pPr algn="just"/>
            <a:r>
              <a:rPr lang="vi-VN" sz="2300" b="1">
                <a:latin typeface="Arial" pitchFamily="34" charset="0"/>
                <a:cs typeface="Arial" pitchFamily="34" charset="0"/>
              </a:rPr>
              <a:t>b) Hai biểu đồ trên có biểu diễn cùng một dữ </a:t>
            </a:r>
            <a:r>
              <a:rPr lang="vi-VN" sz="2300" b="1" smtClean="0">
                <a:latin typeface="Arial" pitchFamily="34" charset="0"/>
                <a:cs typeface="Arial" pitchFamily="34" charset="0"/>
              </a:rPr>
              <a:t>liệu.</a:t>
            </a:r>
            <a:endParaRPr lang="en-US" sz="2300" b="1">
              <a:solidFill>
                <a:schemeClr val="accent2">
                  <a:lumMod val="75000"/>
                </a:schemeClr>
              </a:solidFill>
              <a:latin typeface="Arial" pitchFamily="34" charset="0"/>
              <a:cs typeface="Arial" pitchFamily="34" charset="0"/>
            </a:endParaRPr>
          </a:p>
        </p:txBody>
      </p:sp>
      <p:sp>
        <p:nvSpPr>
          <p:cNvPr id="26" name="TextBox 25"/>
          <p:cNvSpPr txBox="1"/>
          <p:nvPr/>
        </p:nvSpPr>
        <p:spPr>
          <a:xfrm>
            <a:off x="760413" y="6067425"/>
            <a:ext cx="7924800" cy="800219"/>
          </a:xfrm>
          <a:prstGeom prst="rect">
            <a:avLst/>
          </a:prstGeom>
          <a:noFill/>
        </p:spPr>
        <p:txBody>
          <a:bodyPr wrap="square" rtlCol="0">
            <a:spAutoFit/>
          </a:bodyPr>
          <a:lstStyle/>
          <a:p>
            <a:pPr algn="just"/>
            <a:r>
              <a:rPr lang="vi-VN" sz="2300" b="1">
                <a:latin typeface="Arial" pitchFamily="34" charset="0"/>
                <a:cs typeface="Arial" pitchFamily="34" charset="0"/>
              </a:rPr>
              <a:t>Bảng thống kê trên thống kê tần số của các giá trị trong mẫu dữ liệu nên là bảng tần </a:t>
            </a:r>
            <a:r>
              <a:rPr lang="vi-VN" sz="2300" b="1" smtClean="0">
                <a:latin typeface="Arial" pitchFamily="34" charset="0"/>
                <a:cs typeface="Arial" pitchFamily="34" charset="0"/>
              </a:rPr>
              <a:t>số.</a:t>
            </a:r>
            <a:endParaRPr lang="en-US" sz="2300" b="1">
              <a:solidFill>
                <a:schemeClr val="accent2">
                  <a:lumMod val="75000"/>
                </a:schemeClr>
              </a:solidFill>
              <a:latin typeface="Arial" pitchFamily="34" charset="0"/>
              <a:cs typeface="Arial" pitchFamily="34" charset="0"/>
            </a:endParaRPr>
          </a:p>
        </p:txBody>
      </p:sp>
      <p:graphicFrame>
        <p:nvGraphicFramePr>
          <p:cNvPr id="27" name="Table 26"/>
          <p:cNvGraphicFramePr>
            <a:graphicFrameLocks noGrp="1"/>
          </p:cNvGraphicFramePr>
          <p:nvPr>
            <p:extLst>
              <p:ext uri="{D42A27DB-BD31-4B8C-83A1-F6EECF244321}">
                <p14:modId xmlns:p14="http://schemas.microsoft.com/office/powerpoint/2010/main" val="162859164"/>
              </p:ext>
            </p:extLst>
          </p:nvPr>
        </p:nvGraphicFramePr>
        <p:xfrm>
          <a:off x="989012" y="5169277"/>
          <a:ext cx="7239003" cy="860048"/>
        </p:xfrm>
        <a:graphic>
          <a:graphicData uri="http://schemas.openxmlformats.org/drawingml/2006/table">
            <a:tbl>
              <a:tblPr firstRow="1" bandRow="1">
                <a:tableStyleId>{5C22544A-7EE6-4342-B048-85BDC9FD1C3A}</a:tableStyleId>
              </a:tblPr>
              <a:tblGrid>
                <a:gridCol w="1813773"/>
                <a:gridCol w="1085046"/>
                <a:gridCol w="1085046"/>
                <a:gridCol w="1085046"/>
                <a:gridCol w="1085046"/>
                <a:gridCol w="1085046"/>
              </a:tblGrid>
              <a:tr h="423565">
                <a:tc>
                  <a:txBody>
                    <a:bodyPr/>
                    <a:lstStyle/>
                    <a:p>
                      <a:pPr algn="ctr"/>
                      <a:r>
                        <a:rPr lang="en-US" sz="1600" b="1" smtClean="0">
                          <a:solidFill>
                            <a:schemeClr val="tx1"/>
                          </a:solidFill>
                          <a:latin typeface="Arial" pitchFamily="34" charset="0"/>
                          <a:cs typeface="Arial" pitchFamily="34" charset="0"/>
                        </a:rPr>
                        <a:t>Điểm</a:t>
                      </a:r>
                      <a:endParaRPr lang="en-US" sz="1600"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000" b="1" smtClean="0">
                          <a:solidFill>
                            <a:schemeClr val="tx1"/>
                          </a:solidFill>
                          <a:latin typeface="Arial" pitchFamily="34" charset="0"/>
                          <a:cs typeface="Arial" pitchFamily="34" charset="0"/>
                        </a:rPr>
                        <a:t>6</a:t>
                      </a:r>
                      <a:endParaRPr lang="en-US" sz="2000"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smtClean="0">
                          <a:solidFill>
                            <a:schemeClr val="tx1"/>
                          </a:solidFill>
                          <a:latin typeface="Arial" pitchFamily="34" charset="0"/>
                          <a:cs typeface="Arial" pitchFamily="34" charset="0"/>
                        </a:rPr>
                        <a:t>7</a:t>
                      </a:r>
                      <a:endParaRPr lang="en-US" sz="2000"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smtClean="0">
                          <a:solidFill>
                            <a:schemeClr val="tx1"/>
                          </a:solidFill>
                          <a:latin typeface="Arial" pitchFamily="34" charset="0"/>
                          <a:cs typeface="Arial" pitchFamily="34" charset="0"/>
                        </a:rPr>
                        <a:t>8</a:t>
                      </a:r>
                      <a:endParaRPr lang="en-US" sz="2000"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smtClean="0">
                          <a:solidFill>
                            <a:schemeClr val="tx1"/>
                          </a:solidFill>
                          <a:latin typeface="Arial" pitchFamily="34" charset="0"/>
                          <a:cs typeface="Arial" pitchFamily="34" charset="0"/>
                        </a:rPr>
                        <a:t>9</a:t>
                      </a:r>
                      <a:endParaRPr lang="en-US" sz="2000"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smtClean="0">
                          <a:solidFill>
                            <a:schemeClr val="tx1"/>
                          </a:solidFill>
                          <a:latin typeface="Arial" pitchFamily="34" charset="0"/>
                          <a:cs typeface="Arial" pitchFamily="34" charset="0"/>
                        </a:rPr>
                        <a:t>10</a:t>
                      </a:r>
                      <a:endParaRPr lang="en-US" sz="2000"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36483">
                <a:tc>
                  <a:txBody>
                    <a:bodyPr/>
                    <a:lstStyle/>
                    <a:p>
                      <a:pPr algn="ctr"/>
                      <a:r>
                        <a:rPr lang="en-US" sz="1600" b="1" smtClean="0">
                          <a:solidFill>
                            <a:schemeClr val="tx1"/>
                          </a:solidFill>
                          <a:latin typeface="Arial" pitchFamily="34" charset="0"/>
                          <a:cs typeface="Arial" pitchFamily="34" charset="0"/>
                        </a:rPr>
                        <a:t>Số</a:t>
                      </a:r>
                      <a:r>
                        <a:rPr lang="en-US" sz="1600" b="1" baseline="0" smtClean="0">
                          <a:solidFill>
                            <a:schemeClr val="tx1"/>
                          </a:solidFill>
                          <a:latin typeface="Arial" pitchFamily="34" charset="0"/>
                          <a:cs typeface="Arial" pitchFamily="34" charset="0"/>
                        </a:rPr>
                        <a:t> học sinh</a:t>
                      </a:r>
                      <a:endParaRPr lang="en-US" sz="1600"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000" b="1" smtClean="0">
                          <a:solidFill>
                            <a:srgbClr val="C00000"/>
                          </a:solidFill>
                          <a:latin typeface="Arial" pitchFamily="34" charset="0"/>
                          <a:cs typeface="Arial" pitchFamily="34" charset="0"/>
                        </a:rPr>
                        <a:t>3</a:t>
                      </a:r>
                      <a:endParaRPr lang="en-US" sz="2000" b="1">
                        <a:solidFill>
                          <a:srgbClr val="C0000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1" smtClean="0">
                          <a:solidFill>
                            <a:srgbClr val="C00000"/>
                          </a:solidFill>
                          <a:latin typeface="Arial" pitchFamily="34" charset="0"/>
                          <a:cs typeface="Arial" pitchFamily="34" charset="0"/>
                        </a:rPr>
                        <a:t>8</a:t>
                      </a:r>
                      <a:endParaRPr lang="en-US" sz="2000" b="1">
                        <a:solidFill>
                          <a:srgbClr val="C0000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1" smtClean="0">
                          <a:solidFill>
                            <a:srgbClr val="C00000"/>
                          </a:solidFill>
                          <a:latin typeface="Arial" pitchFamily="34" charset="0"/>
                          <a:cs typeface="Arial" pitchFamily="34" charset="0"/>
                        </a:rPr>
                        <a:t>12</a:t>
                      </a:r>
                      <a:endParaRPr lang="en-US" sz="2000" b="1">
                        <a:solidFill>
                          <a:srgbClr val="C0000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1" smtClean="0">
                          <a:solidFill>
                            <a:srgbClr val="C00000"/>
                          </a:solidFill>
                          <a:latin typeface="Arial" pitchFamily="34" charset="0"/>
                          <a:cs typeface="Arial" pitchFamily="34" charset="0"/>
                        </a:rPr>
                        <a:t>6</a:t>
                      </a:r>
                      <a:endParaRPr lang="en-US" sz="2000" b="1">
                        <a:solidFill>
                          <a:srgbClr val="C0000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1" smtClean="0">
                          <a:solidFill>
                            <a:srgbClr val="C00000"/>
                          </a:solidFill>
                          <a:latin typeface="Arial" pitchFamily="34" charset="0"/>
                          <a:cs typeface="Arial" pitchFamily="34" charset="0"/>
                        </a:rPr>
                        <a:t>4</a:t>
                      </a:r>
                      <a:endParaRPr lang="en-US" sz="2000" b="1">
                        <a:solidFill>
                          <a:srgbClr val="C0000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28" name="Rectangle 27"/>
          <p:cNvSpPr/>
          <p:nvPr/>
        </p:nvSpPr>
        <p:spPr>
          <a:xfrm>
            <a:off x="989013" y="5171460"/>
            <a:ext cx="7239000" cy="8686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220562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759817"/>
                                        </p:tgtEl>
                                        <p:attrNameLst>
                                          <p:attrName>style.visibility</p:attrName>
                                        </p:attrNameLst>
                                      </p:cBhvr>
                                      <p:to>
                                        <p:strVal val="visible"/>
                                      </p:to>
                                    </p:set>
                                    <p:animEffect transition="in" filter="wipe(left)">
                                      <p:cBhvr>
                                        <p:cTn id="20" dur="500"/>
                                        <p:tgtEl>
                                          <p:spTgt spid="7598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500"/>
                                        <p:tgtEl>
                                          <p:spTgt spid="24"/>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left)">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left)">
                                      <p:cBhvr>
                                        <p:cTn id="49" dur="500"/>
                                        <p:tgtEl>
                                          <p:spTgt spid="25"/>
                                        </p:tgtEl>
                                      </p:cBhvr>
                                    </p:animEffect>
                                  </p:childTnLst>
                                </p:cTn>
                              </p:par>
                            </p:childTnLst>
                          </p:cTn>
                        </p:par>
                        <p:par>
                          <p:cTn id="50" fill="hold">
                            <p:stCondLst>
                              <p:cond delay="500"/>
                            </p:stCondLst>
                            <p:childTnLst>
                              <p:par>
                                <p:cTn id="51" presetID="22" presetClass="entr" presetSubtype="8" fill="hold" nodeType="after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left)">
                                      <p:cBhvr>
                                        <p:cTn id="53" dur="500"/>
                                        <p:tgtEl>
                                          <p:spTgt spid="27"/>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wipe(left)">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wipe(left)">
                                      <p:cBhvr>
                                        <p:cTn id="6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14" grpId="0"/>
      <p:bldP spid="22" grpId="0"/>
      <p:bldP spid="23" grpId="0"/>
      <p:bldP spid="25" grpId="0"/>
      <p:bldP spid="26" grpId="0"/>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59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812" y="2743199"/>
            <a:ext cx="8294688" cy="3429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595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80" t="1087" r="9092" b="10869"/>
          <a:stretch/>
        </p:blipFill>
        <p:spPr bwMode="auto">
          <a:xfrm>
            <a:off x="8826500" y="5172075"/>
            <a:ext cx="3362325"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47214" y="533400"/>
            <a:ext cx="5632536" cy="477054"/>
          </a:xfrm>
          <a:prstGeom prst="rect">
            <a:avLst/>
          </a:prstGeom>
          <a:noFill/>
        </p:spPr>
        <p:txBody>
          <a:bodyPr wrap="square" rtlCol="0">
            <a:spAutoFit/>
          </a:bodyPr>
          <a:lstStyle/>
          <a:p>
            <a:pPr marL="342900" indent="-342900">
              <a:buFont typeface="Wingdings" pitchFamily="2" charset="2"/>
              <a:buChar char="q"/>
            </a:pPr>
            <a:r>
              <a:rPr lang="en-US" sz="2500" b="1" i="1" smtClean="0">
                <a:solidFill>
                  <a:srgbClr val="C00000"/>
                </a:solidFill>
                <a:latin typeface="Arial" pitchFamily="34" charset="0"/>
                <a:cs typeface="Arial" pitchFamily="34" charset="0"/>
              </a:rPr>
              <a:t>Tìm hiểu về biểu đồ tần số .</a:t>
            </a:r>
            <a:endParaRPr lang="vi-VN" sz="2500" b="1" i="1">
              <a:solidFill>
                <a:srgbClr val="C00000"/>
              </a:solidFill>
              <a:latin typeface="Arial" pitchFamily="34" charset="0"/>
              <a:cs typeface="Arial" pitchFamily="34" charset="0"/>
            </a:endParaRPr>
          </a:p>
        </p:txBody>
      </p:sp>
      <p:sp>
        <p:nvSpPr>
          <p:cNvPr id="10" name="AutoShape 4"/>
          <p:cNvSpPr>
            <a:spLocks noChangeArrowheads="1"/>
          </p:cNvSpPr>
          <p:nvPr/>
        </p:nvSpPr>
        <p:spPr bwMode="gray">
          <a:xfrm>
            <a:off x="447214" y="95249"/>
            <a:ext cx="3318899" cy="3619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a:t>
            </a:r>
            <a:r>
              <a:rPr lang="en-US" sz="2000" b="1" smtClean="0">
                <a:solidFill>
                  <a:schemeClr val="bg1"/>
                </a:solidFill>
                <a:latin typeface="Arial" pitchFamily="34" charset="0"/>
                <a:cs typeface="Arial" pitchFamily="34" charset="0"/>
              </a:rPr>
              <a:t>2  . BIỂU ĐỒ TẦN SỐ .</a:t>
            </a:r>
            <a:endParaRPr lang="vi-VN" sz="2000" b="1">
              <a:solidFill>
                <a:schemeClr val="bg1"/>
              </a:solidFill>
              <a:latin typeface="Arial" pitchFamily="34" charset="0"/>
              <a:cs typeface="Arial" pitchFamily="34" charset="0"/>
            </a:endParaRPr>
          </a:p>
        </p:txBody>
      </p:sp>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487" y="1010454"/>
            <a:ext cx="11820525" cy="181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87682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wipe(left)">
                                      <p:cBhvr>
                                        <p:cTn id="7" dur="500"/>
                                        <p:tgtEl>
                                          <p:spTgt spid="1229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65955"/>
                                        </p:tgtEl>
                                        <p:attrNameLst>
                                          <p:attrName>style.visibility</p:attrName>
                                        </p:attrNameLst>
                                      </p:cBhvr>
                                      <p:to>
                                        <p:strVal val="visible"/>
                                      </p:to>
                                    </p:set>
                                    <p:animEffect transition="in" filter="wipe(left)">
                                      <p:cBhvr>
                                        <p:cTn id="11" dur="500"/>
                                        <p:tgtEl>
                                          <p:spTgt spid="76595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65956"/>
                                        </p:tgtEl>
                                        <p:attrNameLst>
                                          <p:attrName>style.visibility</p:attrName>
                                        </p:attrNameLst>
                                      </p:cBhvr>
                                      <p:to>
                                        <p:strVal val="visible"/>
                                      </p:to>
                                    </p:set>
                                    <p:animEffect transition="in" filter="wipe(left)">
                                      <p:cBhvr>
                                        <p:cTn id="16" dur="500"/>
                                        <p:tgtEl>
                                          <p:spTgt spid="765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94814" y="609600"/>
            <a:ext cx="11590798" cy="3124200"/>
            <a:chOff x="294814" y="609600"/>
            <a:chExt cx="11590798" cy="3124200"/>
          </a:xfrm>
        </p:grpSpPr>
        <p:sp>
          <p:nvSpPr>
            <p:cNvPr id="6" name="Rounded Rectangle 5"/>
            <p:cNvSpPr/>
            <p:nvPr/>
          </p:nvSpPr>
          <p:spPr>
            <a:xfrm>
              <a:off x="379412" y="1114425"/>
              <a:ext cx="11506200" cy="2619375"/>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3" name="TextBox 12"/>
            <p:cNvSpPr txBox="1"/>
            <p:nvPr/>
          </p:nvSpPr>
          <p:spPr>
            <a:xfrm>
              <a:off x="294814" y="609600"/>
              <a:ext cx="2446798" cy="492443"/>
            </a:xfrm>
            <a:prstGeom prst="rect">
              <a:avLst/>
            </a:prstGeom>
            <a:noFill/>
          </p:spPr>
          <p:txBody>
            <a:bodyPr wrap="square" rtlCol="0">
              <a:spAutoFit/>
            </a:bodyPr>
            <a:lstStyle/>
            <a:p>
              <a:pPr marL="457200" indent="-457200">
                <a:buFont typeface="Wingdings" pitchFamily="2" charset="2"/>
                <a:buChar char="q"/>
              </a:pPr>
              <a:r>
                <a:rPr lang="en-US" sz="2600" b="1" smtClean="0">
                  <a:solidFill>
                    <a:schemeClr val="accent6">
                      <a:lumMod val="75000"/>
                    </a:schemeClr>
                  </a:solidFill>
                  <a:latin typeface="Arial" pitchFamily="34" charset="0"/>
                  <a:cs typeface="Arial" pitchFamily="34" charset="0"/>
                </a:rPr>
                <a:t>Nhận xét :</a:t>
              </a:r>
              <a:endParaRPr lang="en-US" sz="2600" b="1">
                <a:solidFill>
                  <a:schemeClr val="accent6">
                    <a:lumMod val="75000"/>
                  </a:schemeClr>
                </a:solidFill>
                <a:latin typeface="Arial" pitchFamily="34" charset="0"/>
                <a:cs typeface="Arial" pitchFamily="34" charset="0"/>
              </a:endParaRPr>
            </a:p>
          </p:txBody>
        </p:sp>
        <p:sp>
          <p:nvSpPr>
            <p:cNvPr id="12" name="TextBox 11"/>
            <p:cNvSpPr txBox="1"/>
            <p:nvPr/>
          </p:nvSpPr>
          <p:spPr>
            <a:xfrm>
              <a:off x="447214" y="1193185"/>
              <a:ext cx="11353800" cy="2492990"/>
            </a:xfrm>
            <a:prstGeom prst="rect">
              <a:avLst/>
            </a:prstGeom>
            <a:noFill/>
          </p:spPr>
          <p:txBody>
            <a:bodyPr wrap="square" rtlCol="0">
              <a:spAutoFit/>
            </a:bodyPr>
            <a:lstStyle/>
            <a:p>
              <a:r>
                <a:rPr lang="vi-VN" sz="2600" b="1" smtClean="0">
                  <a:latin typeface="Arial" pitchFamily="34" charset="0"/>
                  <a:cs typeface="Arial" pitchFamily="34" charset="0"/>
                </a:rPr>
                <a:t>Để </a:t>
              </a:r>
              <a:r>
                <a:rPr lang="vi-VN" sz="2600" b="1">
                  <a:latin typeface="Arial" pitchFamily="34" charset="0"/>
                  <a:cs typeface="Arial" pitchFamily="34" charset="0"/>
                </a:rPr>
                <a:t>vẽ biểu đồ tần số dạng đoạn thẳng ta thực hiện theo các bước </a:t>
              </a:r>
              <a:r>
                <a:rPr lang="vi-VN" sz="2600" b="1" smtClean="0">
                  <a:latin typeface="Arial" pitchFamily="34" charset="0"/>
                  <a:cs typeface="Arial" pitchFamily="34" charset="0"/>
                </a:rPr>
                <a:t>sau</a:t>
              </a:r>
              <a:r>
                <a:rPr lang="en-US" sz="2600" b="1" smtClean="0">
                  <a:latin typeface="Arial" pitchFamily="34" charset="0"/>
                  <a:cs typeface="Arial" pitchFamily="34" charset="0"/>
                </a:rPr>
                <a:t>:</a:t>
              </a:r>
              <a:br>
                <a:rPr lang="en-US" sz="2600" b="1" smtClean="0">
                  <a:latin typeface="Arial" pitchFamily="34" charset="0"/>
                  <a:cs typeface="Arial" pitchFamily="34" charset="0"/>
                </a:rPr>
              </a:br>
              <a:r>
                <a:rPr lang="vi-VN" sz="2600" b="1" i="1" smtClean="0">
                  <a:solidFill>
                    <a:srgbClr val="C00000"/>
                  </a:solidFill>
                  <a:latin typeface="Arial" pitchFamily="34" charset="0"/>
                  <a:cs typeface="Arial" pitchFamily="34" charset="0"/>
                </a:rPr>
                <a:t>Bước 1</a:t>
              </a:r>
              <a:r>
                <a:rPr lang="en-US" sz="2600" b="1" i="1" smtClean="0">
                  <a:solidFill>
                    <a:srgbClr val="C00000"/>
                  </a:solidFill>
                  <a:latin typeface="Arial" pitchFamily="34" charset="0"/>
                  <a:cs typeface="Arial" pitchFamily="34" charset="0"/>
                </a:rPr>
                <a:t>:</a:t>
              </a:r>
              <a:r>
                <a:rPr lang="vi-VN" sz="2600" b="1" smtClean="0">
                  <a:latin typeface="Arial" pitchFamily="34" charset="0"/>
                  <a:cs typeface="Arial" pitchFamily="34" charset="0"/>
                </a:rPr>
                <a:t> </a:t>
              </a:r>
              <a:r>
                <a:rPr lang="en-US" sz="2600" b="1" smtClean="0">
                  <a:latin typeface="Arial" pitchFamily="34" charset="0"/>
                  <a:cs typeface="Arial" pitchFamily="34" charset="0"/>
                </a:rPr>
                <a:t>V</a:t>
              </a:r>
              <a:r>
                <a:rPr lang="vi-VN" sz="2600" b="1" smtClean="0">
                  <a:latin typeface="Arial" pitchFamily="34" charset="0"/>
                  <a:cs typeface="Arial" pitchFamily="34" charset="0"/>
                </a:rPr>
                <a:t>ẽ </a:t>
              </a:r>
              <a:r>
                <a:rPr lang="vi-VN" sz="2600" b="1">
                  <a:latin typeface="Arial" pitchFamily="34" charset="0"/>
                  <a:cs typeface="Arial" pitchFamily="34" charset="0"/>
                </a:rPr>
                <a:t>trục ngang để biểu diễn các giá trị trong dãy dữ </a:t>
              </a:r>
              <a:r>
                <a:rPr lang="vi-VN" sz="2600" b="1" smtClean="0">
                  <a:latin typeface="Arial" pitchFamily="34" charset="0"/>
                  <a:cs typeface="Arial" pitchFamily="34" charset="0"/>
                </a:rPr>
                <a:t>liệu</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vi-VN" sz="2600" b="1">
                  <a:latin typeface="Arial" pitchFamily="34" charset="0"/>
                  <a:cs typeface="Arial" pitchFamily="34" charset="0"/>
                </a:rPr>
                <a:t>vẽ trục đứng thể hiện tần </a:t>
              </a:r>
              <a:r>
                <a:rPr lang="vi-VN" sz="2600" b="1" smtClean="0">
                  <a:latin typeface="Arial" pitchFamily="34" charset="0"/>
                  <a:cs typeface="Arial" pitchFamily="34" charset="0"/>
                </a:rPr>
                <a:t>số</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en-US" sz="2600" b="1" smtClean="0">
                  <a:latin typeface="Arial" pitchFamily="34" charset="0"/>
                  <a:cs typeface="Arial" pitchFamily="34" charset="0"/>
                </a:rPr>
                <a:t/>
              </a:r>
              <a:br>
                <a:rPr lang="en-US" sz="2600" b="1" smtClean="0">
                  <a:latin typeface="Arial" pitchFamily="34" charset="0"/>
                  <a:cs typeface="Arial" pitchFamily="34" charset="0"/>
                </a:rPr>
              </a:br>
              <a:r>
                <a:rPr lang="en-US" sz="2600" b="1" i="1">
                  <a:solidFill>
                    <a:srgbClr val="C00000"/>
                  </a:solidFill>
                  <a:latin typeface="Arial" pitchFamily="34" charset="0"/>
                  <a:cs typeface="Arial" pitchFamily="34" charset="0"/>
                </a:rPr>
                <a:t>B</a:t>
              </a:r>
              <a:r>
                <a:rPr lang="vi-VN" sz="2600" b="1" i="1">
                  <a:solidFill>
                    <a:srgbClr val="C00000"/>
                  </a:solidFill>
                  <a:latin typeface="Arial" pitchFamily="34" charset="0"/>
                  <a:cs typeface="Arial" pitchFamily="34" charset="0"/>
                </a:rPr>
                <a:t>ước 2</a:t>
              </a:r>
              <a:r>
                <a:rPr lang="en-US" sz="2600" b="1" i="1">
                  <a:solidFill>
                    <a:srgbClr val="C00000"/>
                  </a:solidFill>
                  <a:latin typeface="Arial" pitchFamily="34" charset="0"/>
                  <a:cs typeface="Arial" pitchFamily="34" charset="0"/>
                </a:rPr>
                <a:t>: </a:t>
              </a:r>
              <a:r>
                <a:rPr lang="vi-VN" sz="2600" b="1" i="1">
                  <a:solidFill>
                    <a:srgbClr val="C00000"/>
                  </a:solidFill>
                  <a:latin typeface="Arial" pitchFamily="34" charset="0"/>
                  <a:cs typeface="Arial" pitchFamily="34" charset="0"/>
                </a:rPr>
                <a:t> </a:t>
              </a:r>
              <a:r>
                <a:rPr lang="en-US" sz="2600" b="1" smtClean="0">
                  <a:latin typeface="Arial" pitchFamily="34" charset="0"/>
                  <a:cs typeface="Arial" pitchFamily="34" charset="0"/>
                </a:rPr>
                <a:t>V</a:t>
              </a:r>
              <a:r>
                <a:rPr lang="vi-VN" sz="2600" b="1" smtClean="0">
                  <a:latin typeface="Arial" pitchFamily="34" charset="0"/>
                  <a:cs typeface="Arial" pitchFamily="34" charset="0"/>
                </a:rPr>
                <a:t>ới </a:t>
              </a:r>
              <a:r>
                <a:rPr lang="vi-VN" sz="2600" b="1">
                  <a:latin typeface="Arial" pitchFamily="34" charset="0"/>
                  <a:cs typeface="Arial" pitchFamily="34" charset="0"/>
                </a:rPr>
                <a:t>mỗi giá trị trên trục ngang và tần số tương ứng ta xác định một </a:t>
              </a:r>
              <a:r>
                <a:rPr lang="vi-VN" sz="2600" b="1" smtClean="0">
                  <a:latin typeface="Arial" pitchFamily="34" charset="0"/>
                  <a:cs typeface="Arial" pitchFamily="34" charset="0"/>
                </a:rPr>
                <a:t>điểm</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en-US" sz="2600" b="1" smtClean="0">
                  <a:latin typeface="Arial" pitchFamily="34" charset="0"/>
                  <a:cs typeface="Arial" pitchFamily="34" charset="0"/>
                </a:rPr>
                <a:t>N</a:t>
              </a:r>
              <a:r>
                <a:rPr lang="vi-VN" sz="2600" b="1" smtClean="0">
                  <a:latin typeface="Arial" pitchFamily="34" charset="0"/>
                  <a:cs typeface="Arial" pitchFamily="34" charset="0"/>
                </a:rPr>
                <a:t>ối </a:t>
              </a:r>
              <a:r>
                <a:rPr lang="vi-VN" sz="2600" b="1">
                  <a:latin typeface="Arial" pitchFamily="34" charset="0"/>
                  <a:cs typeface="Arial" pitchFamily="34" charset="0"/>
                </a:rPr>
                <a:t>các điểm liên tiếp với </a:t>
              </a:r>
              <a:r>
                <a:rPr lang="vi-VN" sz="2600" b="1" smtClean="0">
                  <a:latin typeface="Arial" pitchFamily="34" charset="0"/>
                  <a:cs typeface="Arial" pitchFamily="34" charset="0"/>
                </a:rPr>
                <a:t>nhau</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en-US" sz="2600" b="1" smtClean="0">
                  <a:latin typeface="Arial" pitchFamily="34" charset="0"/>
                  <a:cs typeface="Arial" pitchFamily="34" charset="0"/>
                </a:rPr>
                <a:t/>
              </a:r>
              <a:br>
                <a:rPr lang="en-US" sz="2600" b="1" smtClean="0">
                  <a:latin typeface="Arial" pitchFamily="34" charset="0"/>
                  <a:cs typeface="Arial" pitchFamily="34" charset="0"/>
                </a:rPr>
              </a:br>
              <a:r>
                <a:rPr lang="en-US" sz="2600" b="1" i="1">
                  <a:solidFill>
                    <a:srgbClr val="C00000"/>
                  </a:solidFill>
                  <a:latin typeface="Arial" pitchFamily="34" charset="0"/>
                  <a:cs typeface="Arial" pitchFamily="34" charset="0"/>
                </a:rPr>
                <a:t>B</a:t>
              </a:r>
              <a:r>
                <a:rPr lang="vi-VN" sz="2600" b="1" i="1">
                  <a:solidFill>
                    <a:srgbClr val="C00000"/>
                  </a:solidFill>
                  <a:latin typeface="Arial" pitchFamily="34" charset="0"/>
                  <a:cs typeface="Arial" pitchFamily="34" charset="0"/>
                </a:rPr>
                <a:t>ước 3</a:t>
              </a:r>
              <a:r>
                <a:rPr lang="en-US" sz="2600" b="1" i="1">
                  <a:solidFill>
                    <a:srgbClr val="C00000"/>
                  </a:solidFill>
                  <a:latin typeface="Arial" pitchFamily="34" charset="0"/>
                  <a:cs typeface="Arial" pitchFamily="34" charset="0"/>
                </a:rPr>
                <a:t>:</a:t>
              </a:r>
              <a:r>
                <a:rPr lang="vi-VN" sz="2600" b="1" i="1">
                  <a:latin typeface="Arial" pitchFamily="34" charset="0"/>
                  <a:cs typeface="Arial" pitchFamily="34" charset="0"/>
                </a:rPr>
                <a:t> </a:t>
              </a:r>
              <a:r>
                <a:rPr lang="en-US" sz="2600" b="1" smtClean="0">
                  <a:latin typeface="Arial" pitchFamily="34" charset="0"/>
                  <a:cs typeface="Arial" pitchFamily="34" charset="0"/>
                </a:rPr>
                <a:t>G</a:t>
              </a:r>
              <a:r>
                <a:rPr lang="vi-VN" sz="2600" b="1" smtClean="0">
                  <a:latin typeface="Arial" pitchFamily="34" charset="0"/>
                  <a:cs typeface="Arial" pitchFamily="34" charset="0"/>
                </a:rPr>
                <a:t>hi </a:t>
              </a:r>
              <a:r>
                <a:rPr lang="vi-VN" sz="2600" b="1">
                  <a:latin typeface="Arial" pitchFamily="34" charset="0"/>
                  <a:cs typeface="Arial" pitchFamily="34" charset="0"/>
                </a:rPr>
                <a:t>chú giải cho các </a:t>
              </a:r>
              <a:r>
                <a:rPr lang="vi-VN" sz="2600" b="1" smtClean="0">
                  <a:latin typeface="Arial" pitchFamily="34" charset="0"/>
                  <a:cs typeface="Arial" pitchFamily="34" charset="0"/>
                </a:rPr>
                <a:t>trục</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vi-VN" sz="2600" b="1">
                  <a:latin typeface="Arial" pitchFamily="34" charset="0"/>
                  <a:cs typeface="Arial" pitchFamily="34" charset="0"/>
                </a:rPr>
                <a:t>các điểm và tiêu đề của biểu </a:t>
              </a:r>
              <a:r>
                <a:rPr lang="vi-VN" sz="2600" b="1" smtClean="0">
                  <a:latin typeface="Arial" pitchFamily="34" charset="0"/>
                  <a:cs typeface="Arial" pitchFamily="34" charset="0"/>
                </a:rPr>
                <a:t>đồ</a:t>
              </a:r>
              <a:r>
                <a:rPr lang="en-US" sz="2600" b="1" smtClean="0">
                  <a:latin typeface="Arial" pitchFamily="34" charset="0"/>
                  <a:cs typeface="Arial" pitchFamily="34" charset="0"/>
                </a:rPr>
                <a:t>.</a:t>
              </a:r>
              <a:r>
                <a:rPr lang="vi-VN" sz="2600" b="1" smtClean="0">
                  <a:latin typeface="Arial" pitchFamily="34" charset="0"/>
                  <a:cs typeface="Arial" pitchFamily="34" charset="0"/>
                </a:rPr>
                <a:t> </a:t>
              </a:r>
              <a:endParaRPr lang="en-US" sz="2600" b="1">
                <a:latin typeface="Arial" pitchFamily="34" charset="0"/>
                <a:cs typeface="Arial" pitchFamily="34" charset="0"/>
              </a:endParaRPr>
            </a:p>
          </p:txBody>
        </p:sp>
      </p:grpSp>
      <p:sp>
        <p:nvSpPr>
          <p:cNvPr id="5" name="AutoShape 4"/>
          <p:cNvSpPr>
            <a:spLocks noChangeArrowheads="1"/>
          </p:cNvSpPr>
          <p:nvPr/>
        </p:nvSpPr>
        <p:spPr bwMode="gray">
          <a:xfrm>
            <a:off x="447214" y="95249"/>
            <a:ext cx="3318899" cy="3619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a:t>
            </a:r>
            <a:r>
              <a:rPr lang="en-US" sz="2000" b="1" smtClean="0">
                <a:solidFill>
                  <a:schemeClr val="bg1"/>
                </a:solidFill>
                <a:latin typeface="Arial" pitchFamily="34" charset="0"/>
                <a:cs typeface="Arial" pitchFamily="34" charset="0"/>
              </a:rPr>
              <a:t>2  . BIỂU ĐỒ TẦN SỐ .</a:t>
            </a:r>
            <a:endParaRPr lang="vi-VN" sz="2000" b="1">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13483341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3812" y="2966335"/>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989012" y="3429075"/>
            <a:ext cx="5730065" cy="477054"/>
          </a:xfrm>
          <a:prstGeom prst="rect">
            <a:avLst/>
          </a:prstGeom>
          <a:noFill/>
        </p:spPr>
        <p:txBody>
          <a:bodyPr wrap="square" rtlCol="0">
            <a:spAutoFit/>
          </a:bodyPr>
          <a:lstStyle/>
          <a:p>
            <a:pPr marL="342900" indent="-342900" algn="just">
              <a:buFont typeface="Wingdings" pitchFamily="2" charset="2"/>
              <a:buChar char="§"/>
            </a:pPr>
            <a:r>
              <a:rPr lang="en-US" sz="2500" b="1" smtClean="0">
                <a:latin typeface="Arial" pitchFamily="34" charset="0"/>
                <a:cs typeface="Arial" pitchFamily="34" charset="0"/>
              </a:rPr>
              <a:t>Vẽ biểu đồ tần số dạng cột (H.7.3)</a:t>
            </a:r>
            <a:endParaRPr lang="en-US" sz="2500" b="1">
              <a:solidFill>
                <a:schemeClr val="accent2">
                  <a:lumMod val="75000"/>
                </a:schemeClr>
              </a:solidFill>
              <a:latin typeface="Arial" pitchFamily="34" charset="0"/>
              <a:cs typeface="Arial" pitchFamily="34" charset="0"/>
            </a:endParaRPr>
          </a:p>
        </p:txBody>
      </p:sp>
      <p:sp>
        <p:nvSpPr>
          <p:cNvPr id="13" name="AutoShape 4"/>
          <p:cNvSpPr>
            <a:spLocks noChangeArrowheads="1"/>
          </p:cNvSpPr>
          <p:nvPr/>
        </p:nvSpPr>
        <p:spPr bwMode="gray">
          <a:xfrm>
            <a:off x="447214" y="95249"/>
            <a:ext cx="3318899" cy="3619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2  . BIỂU ĐỒ TẦN SỐ .</a:t>
            </a:r>
            <a:endParaRPr lang="vi-VN" b="1">
              <a:solidFill>
                <a:schemeClr val="bg1"/>
              </a:solidFill>
              <a:latin typeface="Arial" pitchFamily="34" charset="0"/>
              <a:cs typeface="Arial" pitchFamily="34" charset="0"/>
            </a:endParaRPr>
          </a:p>
        </p:txBody>
      </p:sp>
      <p:pic>
        <p:nvPicPr>
          <p:cNvPr id="76800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0049" t="14713"/>
          <a:stretch/>
        </p:blipFill>
        <p:spPr bwMode="auto">
          <a:xfrm>
            <a:off x="7256053" y="3160108"/>
            <a:ext cx="4553359" cy="340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7" y="645741"/>
            <a:ext cx="11888787" cy="230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289106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left)">
                                      <p:cBhvr>
                                        <p:cTn id="11" dur="500"/>
                                        <p:tgtEl>
                                          <p:spTgt spid="3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68003"/>
                                        </p:tgtEl>
                                        <p:attrNameLst>
                                          <p:attrName>style.visibility</p:attrName>
                                        </p:attrNameLst>
                                      </p:cBhvr>
                                      <p:to>
                                        <p:strVal val="visible"/>
                                      </p:to>
                                    </p:set>
                                    <p:animEffect transition="in" filter="wipe(left)">
                                      <p:cBhvr>
                                        <p:cTn id="15" dur="500"/>
                                        <p:tgtEl>
                                          <p:spTgt spid="768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1012" y="2413683"/>
            <a:ext cx="1153285" cy="2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836612" y="2667000"/>
            <a:ext cx="6629400" cy="446276"/>
          </a:xfrm>
          <a:prstGeom prst="rect">
            <a:avLst/>
          </a:prstGeom>
          <a:noFill/>
        </p:spPr>
        <p:txBody>
          <a:bodyPr wrap="square" rtlCol="0">
            <a:spAutoFit/>
          </a:bodyPr>
          <a:lstStyle/>
          <a:p>
            <a:pPr marL="342900" indent="-342900" algn="just">
              <a:buFont typeface="Wingdings" pitchFamily="2" charset="2"/>
              <a:buChar char="§"/>
            </a:pPr>
            <a:r>
              <a:rPr lang="en-US" sz="2300" b="1" smtClean="0">
                <a:latin typeface="Arial" pitchFamily="34" charset="0"/>
                <a:cs typeface="Arial" pitchFamily="34" charset="0"/>
              </a:rPr>
              <a:t>Vẽ biểu đồ tần số dạng đoạn thẳng.</a:t>
            </a:r>
            <a:endParaRPr lang="en-US" sz="2300" b="1">
              <a:solidFill>
                <a:schemeClr val="accent2">
                  <a:lumMod val="75000"/>
                </a:schemeClr>
              </a:solidFill>
              <a:latin typeface="Arial" pitchFamily="34" charset="0"/>
              <a:cs typeface="Arial" pitchFamily="34" charset="0"/>
            </a:endParaRPr>
          </a:p>
        </p:txBody>
      </p:sp>
      <p:sp>
        <p:nvSpPr>
          <p:cNvPr id="14" name="TextBox 13"/>
          <p:cNvSpPr txBox="1"/>
          <p:nvPr/>
        </p:nvSpPr>
        <p:spPr>
          <a:xfrm>
            <a:off x="1217612" y="3083158"/>
            <a:ext cx="6629400" cy="446276"/>
          </a:xfrm>
          <a:prstGeom prst="rect">
            <a:avLst/>
          </a:prstGeom>
          <a:noFill/>
        </p:spPr>
        <p:txBody>
          <a:bodyPr wrap="square" rtlCol="0">
            <a:spAutoFit/>
          </a:bodyPr>
          <a:lstStyle/>
          <a:p>
            <a:pPr algn="just"/>
            <a:r>
              <a:rPr lang="en-US" sz="2300" b="1" smtClean="0">
                <a:latin typeface="Arial" pitchFamily="34" charset="0"/>
                <a:cs typeface="Arial" pitchFamily="34" charset="0"/>
              </a:rPr>
              <a:t>Bước 1: Vẽ các trục (H.7.4)</a:t>
            </a:r>
            <a:endParaRPr lang="en-US" sz="2300" b="1">
              <a:solidFill>
                <a:schemeClr val="accent2">
                  <a:lumMod val="75000"/>
                </a:schemeClr>
              </a:solidFill>
              <a:latin typeface="Arial" pitchFamily="34" charset="0"/>
              <a:cs typeface="Arial" pitchFamily="34" charset="0"/>
            </a:endParaRPr>
          </a:p>
        </p:txBody>
      </p:sp>
      <p:sp>
        <p:nvSpPr>
          <p:cNvPr id="19" name="TextBox 18"/>
          <p:cNvSpPr txBox="1"/>
          <p:nvPr/>
        </p:nvSpPr>
        <p:spPr>
          <a:xfrm>
            <a:off x="1217611" y="3499316"/>
            <a:ext cx="9829801" cy="446276"/>
          </a:xfrm>
          <a:prstGeom prst="rect">
            <a:avLst/>
          </a:prstGeom>
          <a:noFill/>
        </p:spPr>
        <p:txBody>
          <a:bodyPr wrap="square" rtlCol="0">
            <a:spAutoFit/>
          </a:bodyPr>
          <a:lstStyle/>
          <a:p>
            <a:pPr algn="just"/>
            <a:r>
              <a:rPr lang="en-US" sz="2300" b="1" smtClean="0">
                <a:latin typeface="Arial" pitchFamily="34" charset="0"/>
                <a:cs typeface="Arial" pitchFamily="34" charset="0"/>
              </a:rPr>
              <a:t>Bước 2: Xác định các điểm và nối các điểm liên tiếp với nhau (H.7.4)</a:t>
            </a:r>
            <a:endParaRPr lang="en-US" sz="2300" b="1">
              <a:solidFill>
                <a:schemeClr val="accent2">
                  <a:lumMod val="75000"/>
                </a:schemeClr>
              </a:solidFill>
              <a:latin typeface="Arial" pitchFamily="34" charset="0"/>
              <a:cs typeface="Arial" pitchFamily="34" charset="0"/>
            </a:endParaRPr>
          </a:p>
        </p:txBody>
      </p:sp>
      <p:sp>
        <p:nvSpPr>
          <p:cNvPr id="20" name="TextBox 19"/>
          <p:cNvSpPr txBox="1"/>
          <p:nvPr/>
        </p:nvSpPr>
        <p:spPr>
          <a:xfrm>
            <a:off x="1217611" y="3915475"/>
            <a:ext cx="9067802" cy="446276"/>
          </a:xfrm>
          <a:prstGeom prst="rect">
            <a:avLst/>
          </a:prstGeom>
          <a:noFill/>
        </p:spPr>
        <p:txBody>
          <a:bodyPr wrap="square" rtlCol="0">
            <a:spAutoFit/>
          </a:bodyPr>
          <a:lstStyle/>
          <a:p>
            <a:pPr algn="just"/>
            <a:r>
              <a:rPr lang="en-US" sz="2300" b="1" smtClean="0">
                <a:latin typeface="Arial" pitchFamily="34" charset="0"/>
                <a:cs typeface="Arial" pitchFamily="34" charset="0"/>
              </a:rPr>
              <a:t>Bước 3: Ghi chú giải cho các mục, các điểm và tiêu đề (H.7.5)</a:t>
            </a:r>
            <a:endParaRPr lang="en-US" sz="2300" b="1">
              <a:solidFill>
                <a:schemeClr val="accent2">
                  <a:lumMod val="75000"/>
                </a:schemeClr>
              </a:solidFill>
              <a:latin typeface="Arial" pitchFamily="34" charset="0"/>
              <a:cs typeface="Arial" pitchFamily="34" charset="0"/>
            </a:endParaRPr>
          </a:p>
        </p:txBody>
      </p:sp>
      <p:pic>
        <p:nvPicPr>
          <p:cNvPr id="769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2730" y="4374501"/>
            <a:ext cx="3030682" cy="2377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9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6812" y="4358514"/>
            <a:ext cx="3164505" cy="2385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637" y="108099"/>
            <a:ext cx="11888787" cy="230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0395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69027"/>
                                        </p:tgtEl>
                                        <p:attrNameLst>
                                          <p:attrName>style.visibility</p:attrName>
                                        </p:attrNameLst>
                                      </p:cBhvr>
                                      <p:to>
                                        <p:strVal val="visible"/>
                                      </p:to>
                                    </p:set>
                                    <p:animEffect transition="in" filter="wipe(left)">
                                      <p:cBhvr>
                                        <p:cTn id="16" dur="500"/>
                                        <p:tgtEl>
                                          <p:spTgt spid="76902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769028"/>
                                        </p:tgtEl>
                                        <p:attrNameLst>
                                          <p:attrName>style.visibility</p:attrName>
                                        </p:attrNameLst>
                                      </p:cBhvr>
                                      <p:to>
                                        <p:strVal val="visible"/>
                                      </p:to>
                                    </p:set>
                                    <p:animEffect transition="in" filter="wipe(left)">
                                      <p:cBhvr>
                                        <p:cTn id="30" dur="500"/>
                                        <p:tgtEl>
                                          <p:spTgt spid="769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4"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903412" y="638175"/>
            <a:ext cx="9906000" cy="2689446"/>
          </a:xfrm>
          <a:prstGeom prst="roundRect">
            <a:avLst>
              <a:gd name="adj" fmla="val 2521"/>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0" name="TextBox 9"/>
          <p:cNvSpPr txBox="1"/>
          <p:nvPr/>
        </p:nvSpPr>
        <p:spPr>
          <a:xfrm>
            <a:off x="2055812" y="675384"/>
            <a:ext cx="9666090" cy="738642"/>
          </a:xfrm>
          <a:prstGeom prst="rect">
            <a:avLst/>
          </a:prstGeom>
          <a:noFill/>
        </p:spPr>
        <p:txBody>
          <a:bodyPr wrap="square" lIns="121899" tIns="60949" rIns="121899" bIns="60949" rtlCol="0">
            <a:spAutoFit/>
          </a:bodyPr>
          <a:lstStyle/>
          <a:p>
            <a:r>
              <a:rPr lang="vi-VN" sz="2000" b="1">
                <a:latin typeface="Arial" pitchFamily="34" charset="0"/>
                <a:cs typeface="Arial" pitchFamily="34" charset="0"/>
              </a:rPr>
              <a:t>Bảng tần số sau cho biết số học sinh của lớp 9D dự đoán đội bóng vô địch World Cup 2022 trước khi giải đấu bắt </a:t>
            </a:r>
            <a:r>
              <a:rPr lang="vi-VN" sz="2000" b="1" smtClean="0">
                <a:latin typeface="Arial" pitchFamily="34" charset="0"/>
                <a:cs typeface="Arial" pitchFamily="34" charset="0"/>
              </a:rPr>
              <a:t>đầu</a:t>
            </a:r>
            <a:endParaRPr lang="vi-VN" sz="2000" b="1">
              <a:latin typeface="Arial" pitchFamily="34" charset="0"/>
              <a:cs typeface="Arial" pitchFamily="34" charset="0"/>
            </a:endParaRPr>
          </a:p>
        </p:txBody>
      </p:sp>
      <p:pic>
        <p:nvPicPr>
          <p:cNvPr id="7260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812" y="714375"/>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Rectangle 48"/>
          <p:cNvSpPr/>
          <p:nvPr/>
        </p:nvSpPr>
        <p:spPr>
          <a:xfrm>
            <a:off x="713434" y="1250288"/>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2</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72602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9096" b="19797"/>
          <a:stretch/>
        </p:blipFill>
        <p:spPr bwMode="auto">
          <a:xfrm>
            <a:off x="390064" y="887223"/>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2360611" y="2588979"/>
            <a:ext cx="9331127" cy="738642"/>
          </a:xfrm>
          <a:prstGeom prst="rect">
            <a:avLst/>
          </a:prstGeom>
          <a:noFill/>
        </p:spPr>
        <p:txBody>
          <a:bodyPr wrap="square" lIns="121899" tIns="60949" rIns="121899" bIns="60949" rtlCol="0">
            <a:spAutoFit/>
          </a:bodyPr>
          <a:lstStyle/>
          <a:p>
            <a:r>
              <a:rPr lang="en-US" sz="2000" b="1" smtClean="0">
                <a:latin typeface="Arial" pitchFamily="34" charset="0"/>
                <a:cs typeface="Arial" pitchFamily="34" charset="0"/>
              </a:rPr>
              <a:t>V</a:t>
            </a:r>
            <a:r>
              <a:rPr lang="vi-VN" sz="2000" b="1" smtClean="0">
                <a:latin typeface="Arial" pitchFamily="34" charset="0"/>
                <a:cs typeface="Arial" pitchFamily="34" charset="0"/>
              </a:rPr>
              <a:t>ẽ </a:t>
            </a:r>
            <a:r>
              <a:rPr lang="vi-VN" sz="2000" b="1">
                <a:latin typeface="Arial" pitchFamily="34" charset="0"/>
                <a:cs typeface="Arial" pitchFamily="34" charset="0"/>
              </a:rPr>
              <a:t>biểu đồ tần số dạng cột và biểu đồ tần số dạng đoạn thẳng biểu diễn bảng tần số trên </a:t>
            </a:r>
          </a:p>
        </p:txBody>
      </p:sp>
      <p:graphicFrame>
        <p:nvGraphicFramePr>
          <p:cNvPr id="18" name="Table 17"/>
          <p:cNvGraphicFramePr>
            <a:graphicFrameLocks noGrp="1"/>
          </p:cNvGraphicFramePr>
          <p:nvPr>
            <p:extLst>
              <p:ext uri="{D42A27DB-BD31-4B8C-83A1-F6EECF244321}">
                <p14:modId xmlns:p14="http://schemas.microsoft.com/office/powerpoint/2010/main" val="1311686493"/>
              </p:ext>
            </p:extLst>
          </p:nvPr>
        </p:nvGraphicFramePr>
        <p:xfrm>
          <a:off x="2741612" y="1417130"/>
          <a:ext cx="8505824" cy="1051015"/>
        </p:xfrm>
        <a:graphic>
          <a:graphicData uri="http://schemas.openxmlformats.org/drawingml/2006/table">
            <a:tbl>
              <a:tblPr firstRow="1" bandRow="1">
                <a:tableStyleId>{5C22544A-7EE6-4342-B048-85BDC9FD1C3A}</a:tableStyleId>
              </a:tblPr>
              <a:tblGrid>
                <a:gridCol w="2133600"/>
                <a:gridCol w="1593056"/>
                <a:gridCol w="1593056"/>
                <a:gridCol w="1593056"/>
                <a:gridCol w="1593056"/>
              </a:tblGrid>
              <a:tr h="517615">
                <a:tc>
                  <a:txBody>
                    <a:bodyPr/>
                    <a:lstStyle/>
                    <a:p>
                      <a:pPr algn="ctr"/>
                      <a:r>
                        <a:rPr lang="en-US" sz="1800" b="1" smtClean="0">
                          <a:solidFill>
                            <a:schemeClr val="tx1"/>
                          </a:solidFill>
                          <a:latin typeface="Arial" pitchFamily="34" charset="0"/>
                          <a:cs typeface="Arial" pitchFamily="34" charset="0"/>
                        </a:rPr>
                        <a:t>Đội</a:t>
                      </a:r>
                      <a:r>
                        <a:rPr lang="en-US" sz="1800" b="1" baseline="0" smtClean="0">
                          <a:solidFill>
                            <a:schemeClr val="tx1"/>
                          </a:solidFill>
                          <a:latin typeface="Arial" pitchFamily="34" charset="0"/>
                          <a:cs typeface="Arial" pitchFamily="34" charset="0"/>
                        </a:rPr>
                        <a:t> bóng</a:t>
                      </a:r>
                      <a:endParaRPr lang="en-US" sz="1800"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1800" b="1" smtClean="0">
                          <a:solidFill>
                            <a:schemeClr val="tx1"/>
                          </a:solidFill>
                          <a:latin typeface="Arial" pitchFamily="34" charset="0"/>
                          <a:cs typeface="Arial" pitchFamily="34" charset="0"/>
                        </a:rPr>
                        <a:t>Brazil</a:t>
                      </a:r>
                      <a:endParaRPr lang="en-US" sz="1800"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1800" b="1" smtClean="0">
                          <a:solidFill>
                            <a:schemeClr val="tx1"/>
                          </a:solidFill>
                          <a:latin typeface="Arial" pitchFamily="34" charset="0"/>
                          <a:cs typeface="Arial" pitchFamily="34" charset="0"/>
                        </a:rPr>
                        <a:t>Anh</a:t>
                      </a:r>
                      <a:endParaRPr lang="en-US" sz="1800"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1800" b="1" smtClean="0">
                          <a:solidFill>
                            <a:schemeClr val="tx1"/>
                          </a:solidFill>
                          <a:latin typeface="Arial" pitchFamily="34" charset="0"/>
                          <a:cs typeface="Arial" pitchFamily="34" charset="0"/>
                        </a:rPr>
                        <a:t>Pháp</a:t>
                      </a:r>
                      <a:endParaRPr lang="en-US" sz="1800"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1800" b="1" smtClean="0">
                          <a:solidFill>
                            <a:schemeClr val="tx1"/>
                          </a:solidFill>
                          <a:latin typeface="Arial" pitchFamily="34" charset="0"/>
                          <a:cs typeface="Arial" pitchFamily="34" charset="0"/>
                        </a:rPr>
                        <a:t>Argentina</a:t>
                      </a:r>
                      <a:endParaRPr lang="en-US" sz="1800"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r>
              <a:tr h="533400">
                <a:tc>
                  <a:txBody>
                    <a:bodyPr/>
                    <a:lstStyle/>
                    <a:p>
                      <a:pPr algn="ctr"/>
                      <a:r>
                        <a:rPr lang="en-US" sz="1800" b="1" smtClean="0">
                          <a:solidFill>
                            <a:schemeClr val="tx1"/>
                          </a:solidFill>
                          <a:latin typeface="Arial" pitchFamily="34" charset="0"/>
                          <a:cs typeface="Arial" pitchFamily="34" charset="0"/>
                        </a:rPr>
                        <a:t>Số</a:t>
                      </a:r>
                      <a:r>
                        <a:rPr lang="en-US" sz="1800" b="1" baseline="0" smtClean="0">
                          <a:solidFill>
                            <a:schemeClr val="tx1"/>
                          </a:solidFill>
                          <a:latin typeface="Arial" pitchFamily="34" charset="0"/>
                          <a:cs typeface="Arial" pitchFamily="34" charset="0"/>
                        </a:rPr>
                        <a:t> bạn dự đoán</a:t>
                      </a:r>
                      <a:endParaRPr lang="en-US" sz="1800"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200" b="1" smtClean="0">
                          <a:solidFill>
                            <a:srgbClr val="C00000"/>
                          </a:solidFill>
                          <a:latin typeface="Arial" pitchFamily="34" charset="0"/>
                          <a:cs typeface="Arial" pitchFamily="34" charset="0"/>
                        </a:rPr>
                        <a:t>8</a:t>
                      </a:r>
                      <a:endParaRPr lang="en-US" sz="2200" b="1">
                        <a:solidFill>
                          <a:srgbClr val="C0000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200" b="1" smtClean="0">
                          <a:solidFill>
                            <a:srgbClr val="C00000"/>
                          </a:solidFill>
                          <a:latin typeface="Arial" pitchFamily="34" charset="0"/>
                          <a:cs typeface="Arial" pitchFamily="34" charset="0"/>
                        </a:rPr>
                        <a:t>15</a:t>
                      </a:r>
                      <a:endParaRPr lang="en-US" sz="2200" b="1">
                        <a:solidFill>
                          <a:srgbClr val="C0000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200" b="1" smtClean="0">
                          <a:solidFill>
                            <a:srgbClr val="C00000"/>
                          </a:solidFill>
                          <a:latin typeface="Arial" pitchFamily="34" charset="0"/>
                          <a:cs typeface="Arial" pitchFamily="34" charset="0"/>
                        </a:rPr>
                        <a:t>12</a:t>
                      </a:r>
                      <a:endParaRPr lang="en-US" sz="2200" b="1">
                        <a:solidFill>
                          <a:srgbClr val="C0000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200" b="1" smtClean="0">
                          <a:solidFill>
                            <a:srgbClr val="C00000"/>
                          </a:solidFill>
                          <a:latin typeface="Arial" pitchFamily="34" charset="0"/>
                          <a:cs typeface="Arial" pitchFamily="34" charset="0"/>
                        </a:rPr>
                        <a:t>5</a:t>
                      </a:r>
                      <a:endParaRPr lang="en-US" sz="2200" b="1">
                        <a:solidFill>
                          <a:srgbClr val="C0000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9" name="Rectangle 18"/>
          <p:cNvSpPr/>
          <p:nvPr/>
        </p:nvSpPr>
        <p:spPr>
          <a:xfrm>
            <a:off x="2746938" y="1417131"/>
            <a:ext cx="8500499" cy="102127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126347" y="3867149"/>
            <a:ext cx="5730065" cy="477054"/>
          </a:xfrm>
          <a:prstGeom prst="rect">
            <a:avLst/>
          </a:prstGeom>
          <a:noFill/>
        </p:spPr>
        <p:txBody>
          <a:bodyPr wrap="square" rtlCol="0">
            <a:spAutoFit/>
          </a:bodyPr>
          <a:lstStyle/>
          <a:p>
            <a:pPr marL="342900" indent="-342900" algn="just">
              <a:buFont typeface="Wingdings" pitchFamily="2" charset="2"/>
              <a:buChar char="§"/>
            </a:pPr>
            <a:r>
              <a:rPr lang="en-US" sz="2500" b="1" smtClean="0">
                <a:latin typeface="Arial" pitchFamily="34" charset="0"/>
                <a:cs typeface="Arial" pitchFamily="34" charset="0"/>
              </a:rPr>
              <a:t>Vẽ biểu đồ tần số dạng cột (H.7.3)</a:t>
            </a:r>
            <a:endParaRPr lang="en-US" sz="2500" b="1">
              <a:solidFill>
                <a:schemeClr val="accent2">
                  <a:lumMod val="75000"/>
                </a:schemeClr>
              </a:solidFill>
              <a:latin typeface="Arial" pitchFamily="34" charset="0"/>
              <a:cs typeface="Arial" pitchFamily="34" charset="0"/>
            </a:endParaRPr>
          </a:p>
        </p:txBody>
      </p:sp>
      <p:pic>
        <p:nvPicPr>
          <p:cNvPr id="28" name="Picture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1412" y="342900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AutoShape 4"/>
          <p:cNvSpPr>
            <a:spLocks noChangeArrowheads="1"/>
          </p:cNvSpPr>
          <p:nvPr/>
        </p:nvSpPr>
        <p:spPr bwMode="gray">
          <a:xfrm>
            <a:off x="447214" y="95249"/>
            <a:ext cx="3318899" cy="3619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a:t>
            </a:r>
            <a:r>
              <a:rPr lang="en-US" sz="2000" b="1" smtClean="0">
                <a:solidFill>
                  <a:schemeClr val="bg1"/>
                </a:solidFill>
                <a:latin typeface="Arial" pitchFamily="34" charset="0"/>
                <a:cs typeface="Arial" pitchFamily="34" charset="0"/>
              </a:rPr>
              <a:t>2  . BIỂU ĐỒ TẦN SỐ .</a:t>
            </a:r>
            <a:endParaRPr lang="vi-VN" sz="2000" b="1">
              <a:solidFill>
                <a:schemeClr val="bg1"/>
              </a:solidFill>
              <a:latin typeface="Arial" pitchFamily="34" charset="0"/>
              <a:cs typeface="Arial" pitchFamily="34" charset="0"/>
            </a:endParaRPr>
          </a:p>
        </p:txBody>
      </p:sp>
      <p:pic>
        <p:nvPicPr>
          <p:cNvPr id="1433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7187" y="3429000"/>
            <a:ext cx="4614863" cy="338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11599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4338"/>
                                        </p:tgtEl>
                                        <p:attrNameLst>
                                          <p:attrName>style.visibility</p:attrName>
                                        </p:attrNameLst>
                                      </p:cBhvr>
                                      <p:to>
                                        <p:strVal val="visible"/>
                                      </p:to>
                                    </p:set>
                                    <p:animEffect transition="in" filter="wipe(left)">
                                      <p:cBhvr>
                                        <p:cTn id="15"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903412" y="638175"/>
            <a:ext cx="9906000" cy="2689446"/>
          </a:xfrm>
          <a:prstGeom prst="roundRect">
            <a:avLst>
              <a:gd name="adj" fmla="val 2521"/>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0" name="TextBox 9"/>
          <p:cNvSpPr txBox="1"/>
          <p:nvPr/>
        </p:nvSpPr>
        <p:spPr>
          <a:xfrm>
            <a:off x="2055812" y="675384"/>
            <a:ext cx="9666090" cy="738642"/>
          </a:xfrm>
          <a:prstGeom prst="rect">
            <a:avLst/>
          </a:prstGeom>
          <a:noFill/>
        </p:spPr>
        <p:txBody>
          <a:bodyPr wrap="square" lIns="121899" tIns="60949" rIns="121899" bIns="60949" rtlCol="0">
            <a:spAutoFit/>
          </a:bodyPr>
          <a:lstStyle/>
          <a:p>
            <a:r>
              <a:rPr lang="vi-VN" sz="2000" b="1">
                <a:latin typeface="Arial" pitchFamily="34" charset="0"/>
                <a:cs typeface="Arial" pitchFamily="34" charset="0"/>
              </a:rPr>
              <a:t>Bảng tần số sau cho biết số học sinh của lớp 9D dự đoán đội bóng vô địch World Cup 2022 trước khi giải đấu bắt </a:t>
            </a:r>
            <a:r>
              <a:rPr lang="vi-VN" sz="2000" b="1" smtClean="0">
                <a:latin typeface="Arial" pitchFamily="34" charset="0"/>
                <a:cs typeface="Arial" pitchFamily="34" charset="0"/>
              </a:rPr>
              <a:t>đầu</a:t>
            </a:r>
            <a:endParaRPr lang="vi-VN" sz="2000" b="1">
              <a:latin typeface="Arial" pitchFamily="34" charset="0"/>
              <a:cs typeface="Arial" pitchFamily="34" charset="0"/>
            </a:endParaRPr>
          </a:p>
        </p:txBody>
      </p:sp>
      <p:pic>
        <p:nvPicPr>
          <p:cNvPr id="7260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812" y="714375"/>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Rectangle 48"/>
          <p:cNvSpPr/>
          <p:nvPr/>
        </p:nvSpPr>
        <p:spPr>
          <a:xfrm>
            <a:off x="713434" y="1250288"/>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2</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72602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9096" b="19797"/>
          <a:stretch/>
        </p:blipFill>
        <p:spPr bwMode="auto">
          <a:xfrm>
            <a:off x="390064" y="887223"/>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2360611" y="2588979"/>
            <a:ext cx="9331127" cy="738642"/>
          </a:xfrm>
          <a:prstGeom prst="rect">
            <a:avLst/>
          </a:prstGeom>
          <a:noFill/>
        </p:spPr>
        <p:txBody>
          <a:bodyPr wrap="square" lIns="121899" tIns="60949" rIns="121899" bIns="60949" rtlCol="0">
            <a:spAutoFit/>
          </a:bodyPr>
          <a:lstStyle/>
          <a:p>
            <a:r>
              <a:rPr lang="en-US" sz="2000" b="1" smtClean="0">
                <a:latin typeface="Arial" pitchFamily="34" charset="0"/>
                <a:cs typeface="Arial" pitchFamily="34" charset="0"/>
              </a:rPr>
              <a:t>V</a:t>
            </a:r>
            <a:r>
              <a:rPr lang="vi-VN" sz="2000" b="1" smtClean="0">
                <a:latin typeface="Arial" pitchFamily="34" charset="0"/>
                <a:cs typeface="Arial" pitchFamily="34" charset="0"/>
              </a:rPr>
              <a:t>ẽ </a:t>
            </a:r>
            <a:r>
              <a:rPr lang="vi-VN" sz="2000" b="1">
                <a:latin typeface="Arial" pitchFamily="34" charset="0"/>
                <a:cs typeface="Arial" pitchFamily="34" charset="0"/>
              </a:rPr>
              <a:t>biểu đồ tần số dạng cột và biểu đồ tần số dạng đoạn thẳng biểu diễn bảng tần số trên </a:t>
            </a:r>
          </a:p>
        </p:txBody>
      </p:sp>
      <p:graphicFrame>
        <p:nvGraphicFramePr>
          <p:cNvPr id="18" name="Table 17"/>
          <p:cNvGraphicFramePr>
            <a:graphicFrameLocks noGrp="1"/>
          </p:cNvGraphicFramePr>
          <p:nvPr>
            <p:extLst>
              <p:ext uri="{D42A27DB-BD31-4B8C-83A1-F6EECF244321}">
                <p14:modId xmlns:p14="http://schemas.microsoft.com/office/powerpoint/2010/main" val="2159131506"/>
              </p:ext>
            </p:extLst>
          </p:nvPr>
        </p:nvGraphicFramePr>
        <p:xfrm>
          <a:off x="2741612" y="1417130"/>
          <a:ext cx="8505824" cy="1051015"/>
        </p:xfrm>
        <a:graphic>
          <a:graphicData uri="http://schemas.openxmlformats.org/drawingml/2006/table">
            <a:tbl>
              <a:tblPr firstRow="1" bandRow="1">
                <a:tableStyleId>{5C22544A-7EE6-4342-B048-85BDC9FD1C3A}</a:tableStyleId>
              </a:tblPr>
              <a:tblGrid>
                <a:gridCol w="2133600"/>
                <a:gridCol w="1593056"/>
                <a:gridCol w="1593056"/>
                <a:gridCol w="1593056"/>
                <a:gridCol w="1593056"/>
              </a:tblGrid>
              <a:tr h="517615">
                <a:tc>
                  <a:txBody>
                    <a:bodyPr/>
                    <a:lstStyle/>
                    <a:p>
                      <a:pPr algn="ctr"/>
                      <a:r>
                        <a:rPr lang="en-US" sz="1800" b="1" smtClean="0">
                          <a:solidFill>
                            <a:schemeClr val="tx1"/>
                          </a:solidFill>
                          <a:latin typeface="Arial" pitchFamily="34" charset="0"/>
                          <a:cs typeface="Arial" pitchFamily="34" charset="0"/>
                        </a:rPr>
                        <a:t>Đội</a:t>
                      </a:r>
                      <a:r>
                        <a:rPr lang="en-US" sz="1800" b="1" baseline="0" smtClean="0">
                          <a:solidFill>
                            <a:schemeClr val="tx1"/>
                          </a:solidFill>
                          <a:latin typeface="Arial" pitchFamily="34" charset="0"/>
                          <a:cs typeface="Arial" pitchFamily="34" charset="0"/>
                        </a:rPr>
                        <a:t> bóng</a:t>
                      </a:r>
                      <a:endParaRPr lang="en-US" sz="1800"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1800" b="1" smtClean="0">
                          <a:solidFill>
                            <a:schemeClr val="tx1"/>
                          </a:solidFill>
                          <a:latin typeface="Arial" pitchFamily="34" charset="0"/>
                          <a:cs typeface="Arial" pitchFamily="34" charset="0"/>
                        </a:rPr>
                        <a:t>Brazil</a:t>
                      </a:r>
                      <a:endParaRPr lang="en-US" sz="1800"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1800" b="1" smtClean="0">
                          <a:solidFill>
                            <a:schemeClr val="tx1"/>
                          </a:solidFill>
                          <a:latin typeface="Arial" pitchFamily="34" charset="0"/>
                          <a:cs typeface="Arial" pitchFamily="34" charset="0"/>
                        </a:rPr>
                        <a:t>Anh</a:t>
                      </a:r>
                      <a:endParaRPr lang="en-US" sz="1800"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1800" b="1" smtClean="0">
                          <a:solidFill>
                            <a:schemeClr val="tx1"/>
                          </a:solidFill>
                          <a:latin typeface="Arial" pitchFamily="34" charset="0"/>
                          <a:cs typeface="Arial" pitchFamily="34" charset="0"/>
                        </a:rPr>
                        <a:t>Pháp</a:t>
                      </a:r>
                      <a:endParaRPr lang="en-US" sz="1800"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1800" b="1" smtClean="0">
                          <a:solidFill>
                            <a:schemeClr val="tx1"/>
                          </a:solidFill>
                          <a:latin typeface="Arial" pitchFamily="34" charset="0"/>
                          <a:cs typeface="Arial" pitchFamily="34" charset="0"/>
                        </a:rPr>
                        <a:t>Argentina</a:t>
                      </a:r>
                      <a:endParaRPr lang="en-US" sz="1800"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r>
              <a:tr h="533400">
                <a:tc>
                  <a:txBody>
                    <a:bodyPr/>
                    <a:lstStyle/>
                    <a:p>
                      <a:pPr algn="ctr"/>
                      <a:r>
                        <a:rPr lang="en-US" sz="1800" b="1" smtClean="0">
                          <a:solidFill>
                            <a:schemeClr val="tx1"/>
                          </a:solidFill>
                          <a:latin typeface="Arial" pitchFamily="34" charset="0"/>
                          <a:cs typeface="Arial" pitchFamily="34" charset="0"/>
                        </a:rPr>
                        <a:t>Số</a:t>
                      </a:r>
                      <a:r>
                        <a:rPr lang="en-US" sz="1800" b="1" baseline="0" smtClean="0">
                          <a:solidFill>
                            <a:schemeClr val="tx1"/>
                          </a:solidFill>
                          <a:latin typeface="Arial" pitchFamily="34" charset="0"/>
                          <a:cs typeface="Arial" pitchFamily="34" charset="0"/>
                        </a:rPr>
                        <a:t> bạn dự đoán</a:t>
                      </a:r>
                      <a:endParaRPr lang="en-US" sz="1800"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200" b="1" smtClean="0">
                          <a:solidFill>
                            <a:srgbClr val="C00000"/>
                          </a:solidFill>
                          <a:latin typeface="Arial" pitchFamily="34" charset="0"/>
                          <a:cs typeface="Arial" pitchFamily="34" charset="0"/>
                        </a:rPr>
                        <a:t>8</a:t>
                      </a:r>
                      <a:endParaRPr lang="en-US" sz="2200" b="1">
                        <a:solidFill>
                          <a:srgbClr val="C0000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200" b="1" smtClean="0">
                          <a:solidFill>
                            <a:srgbClr val="C00000"/>
                          </a:solidFill>
                          <a:latin typeface="Arial" pitchFamily="34" charset="0"/>
                          <a:cs typeface="Arial" pitchFamily="34" charset="0"/>
                        </a:rPr>
                        <a:t>15</a:t>
                      </a:r>
                      <a:endParaRPr lang="en-US" sz="2200" b="1">
                        <a:solidFill>
                          <a:srgbClr val="C0000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200" b="1" smtClean="0">
                          <a:solidFill>
                            <a:srgbClr val="C00000"/>
                          </a:solidFill>
                          <a:latin typeface="Arial" pitchFamily="34" charset="0"/>
                          <a:cs typeface="Arial" pitchFamily="34" charset="0"/>
                        </a:rPr>
                        <a:t>12</a:t>
                      </a:r>
                      <a:endParaRPr lang="en-US" sz="2200" b="1">
                        <a:solidFill>
                          <a:srgbClr val="C0000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200" b="1" smtClean="0">
                          <a:solidFill>
                            <a:srgbClr val="C00000"/>
                          </a:solidFill>
                          <a:latin typeface="Arial" pitchFamily="34" charset="0"/>
                          <a:cs typeface="Arial" pitchFamily="34" charset="0"/>
                        </a:rPr>
                        <a:t>5</a:t>
                      </a:r>
                      <a:endParaRPr lang="en-US" sz="2200" b="1">
                        <a:solidFill>
                          <a:srgbClr val="C0000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9" name="Rectangle 18"/>
          <p:cNvSpPr/>
          <p:nvPr/>
        </p:nvSpPr>
        <p:spPr>
          <a:xfrm>
            <a:off x="2746938" y="1436181"/>
            <a:ext cx="8500499" cy="102127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1412" y="342900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27012" y="3810000"/>
            <a:ext cx="5582596" cy="446276"/>
          </a:xfrm>
          <a:prstGeom prst="rect">
            <a:avLst/>
          </a:prstGeom>
          <a:noFill/>
        </p:spPr>
        <p:txBody>
          <a:bodyPr wrap="square" rtlCol="0">
            <a:spAutoFit/>
          </a:bodyPr>
          <a:lstStyle/>
          <a:p>
            <a:pPr marL="342900" indent="-342900" algn="just">
              <a:buFont typeface="Wingdings" pitchFamily="2" charset="2"/>
              <a:buChar char="§"/>
            </a:pPr>
            <a:r>
              <a:rPr lang="en-US" sz="2300" b="1" smtClean="0">
                <a:latin typeface="Arial" pitchFamily="34" charset="0"/>
                <a:cs typeface="Arial" pitchFamily="34" charset="0"/>
              </a:rPr>
              <a:t>Vẽ biểu đồ tần số dạng đoạn thẳng.</a:t>
            </a:r>
            <a:endParaRPr lang="en-US" sz="2300" b="1">
              <a:solidFill>
                <a:schemeClr val="accent2">
                  <a:lumMod val="75000"/>
                </a:schemeClr>
              </a:solidFill>
              <a:latin typeface="Arial" pitchFamily="34" charset="0"/>
              <a:cs typeface="Arial" pitchFamily="34" charset="0"/>
            </a:endParaRPr>
          </a:p>
        </p:txBody>
      </p:sp>
      <p:sp>
        <p:nvSpPr>
          <p:cNvPr id="16" name="TextBox 15"/>
          <p:cNvSpPr txBox="1"/>
          <p:nvPr/>
        </p:nvSpPr>
        <p:spPr>
          <a:xfrm>
            <a:off x="531812" y="4233952"/>
            <a:ext cx="6172200" cy="1862048"/>
          </a:xfrm>
          <a:prstGeom prst="rect">
            <a:avLst/>
          </a:prstGeom>
          <a:noFill/>
        </p:spPr>
        <p:txBody>
          <a:bodyPr wrap="square" rtlCol="0">
            <a:spAutoFit/>
          </a:bodyPr>
          <a:lstStyle/>
          <a:p>
            <a:pPr algn="just"/>
            <a:r>
              <a:rPr lang="vi-VN" sz="2300" b="1">
                <a:latin typeface="Arial" pitchFamily="34" charset="0"/>
                <a:cs typeface="Arial" pitchFamily="34" charset="0"/>
              </a:rPr>
              <a:t>Bước 1: Vẽ các trục</a:t>
            </a:r>
            <a:r>
              <a:rPr lang="vi-VN" sz="2300" b="1" smtClean="0">
                <a:latin typeface="Arial" pitchFamily="34" charset="0"/>
                <a:cs typeface="Arial" pitchFamily="34" charset="0"/>
              </a:rPr>
              <a:t>.</a:t>
            </a:r>
            <a:endParaRPr lang="en-US" sz="2300" b="1" smtClean="0">
              <a:latin typeface="Arial" pitchFamily="34" charset="0"/>
              <a:cs typeface="Arial" pitchFamily="34" charset="0"/>
            </a:endParaRPr>
          </a:p>
          <a:p>
            <a:pPr algn="just"/>
            <a:r>
              <a:rPr lang="vi-VN" sz="2300" b="1" smtClean="0">
                <a:latin typeface="Arial" pitchFamily="34" charset="0"/>
                <a:cs typeface="Arial" pitchFamily="34" charset="0"/>
              </a:rPr>
              <a:t>Bước </a:t>
            </a:r>
            <a:r>
              <a:rPr lang="vi-VN" sz="2300" b="1">
                <a:latin typeface="Arial" pitchFamily="34" charset="0"/>
                <a:cs typeface="Arial" pitchFamily="34" charset="0"/>
              </a:rPr>
              <a:t>2: Xác định các điểm và nối các điểm liên tiếp với nhau</a:t>
            </a:r>
            <a:r>
              <a:rPr lang="vi-VN" sz="2300" b="1" smtClean="0">
                <a:latin typeface="Arial" pitchFamily="34" charset="0"/>
                <a:cs typeface="Arial" pitchFamily="34" charset="0"/>
              </a:rPr>
              <a:t>.</a:t>
            </a:r>
            <a:endParaRPr lang="en-US" sz="2300" b="1" smtClean="0">
              <a:latin typeface="Arial" pitchFamily="34" charset="0"/>
              <a:cs typeface="Arial" pitchFamily="34" charset="0"/>
            </a:endParaRPr>
          </a:p>
          <a:p>
            <a:pPr algn="just"/>
            <a:r>
              <a:rPr lang="vi-VN" sz="2300" b="1" smtClean="0">
                <a:latin typeface="Arial" pitchFamily="34" charset="0"/>
                <a:cs typeface="Arial" pitchFamily="34" charset="0"/>
              </a:rPr>
              <a:t>Bước </a:t>
            </a:r>
            <a:r>
              <a:rPr lang="vi-VN" sz="2300" b="1">
                <a:latin typeface="Arial" pitchFamily="34" charset="0"/>
                <a:cs typeface="Arial" pitchFamily="34" charset="0"/>
              </a:rPr>
              <a:t>3: Ghi chú giải cho các trục, các điểm và tiêu đề của biểu </a:t>
            </a:r>
            <a:r>
              <a:rPr lang="vi-VN" sz="2300" b="1" smtClean="0">
                <a:latin typeface="Arial" pitchFamily="34" charset="0"/>
                <a:cs typeface="Arial" pitchFamily="34" charset="0"/>
              </a:rPr>
              <a:t>đồ.</a:t>
            </a:r>
            <a:endParaRPr lang="en-US" sz="2300" b="1">
              <a:solidFill>
                <a:schemeClr val="accent2">
                  <a:lumMod val="75000"/>
                </a:schemeClr>
              </a:solidFill>
              <a:latin typeface="Arial" pitchFamily="34" charset="0"/>
              <a:cs typeface="Arial" pitchFamily="34" charset="0"/>
            </a:endParaRPr>
          </a:p>
        </p:txBody>
      </p:sp>
      <p:sp>
        <p:nvSpPr>
          <p:cNvPr id="21" name="AutoShape 4"/>
          <p:cNvSpPr>
            <a:spLocks noChangeArrowheads="1"/>
          </p:cNvSpPr>
          <p:nvPr/>
        </p:nvSpPr>
        <p:spPr bwMode="gray">
          <a:xfrm>
            <a:off x="447214" y="95249"/>
            <a:ext cx="3318899" cy="3619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a:t>
            </a:r>
            <a:r>
              <a:rPr lang="en-US" sz="2000" b="1" smtClean="0">
                <a:solidFill>
                  <a:schemeClr val="bg1"/>
                </a:solidFill>
                <a:latin typeface="Arial" pitchFamily="34" charset="0"/>
                <a:cs typeface="Arial" pitchFamily="34" charset="0"/>
              </a:rPr>
              <a:t>2  . BIỂU ĐỒ TẦN SỐ .</a:t>
            </a:r>
            <a:endParaRPr lang="vi-VN" sz="2000" b="1">
              <a:solidFill>
                <a:schemeClr val="bg1"/>
              </a:solidFill>
              <a:latin typeface="Arial" pitchFamily="34" charset="0"/>
              <a:cs typeface="Arial" pitchFamily="34" charset="0"/>
            </a:endParaRPr>
          </a:p>
        </p:txBody>
      </p:sp>
      <p:pic>
        <p:nvPicPr>
          <p:cNvPr id="1536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7249" y="3480955"/>
            <a:ext cx="4602163" cy="338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518647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5362"/>
                                        </p:tgtEl>
                                        <p:attrNameLst>
                                          <p:attrName>style.visibility</p:attrName>
                                        </p:attrNameLst>
                                      </p:cBhvr>
                                      <p:to>
                                        <p:strVal val="visible"/>
                                      </p:to>
                                    </p:set>
                                    <p:animEffect transition="in" filter="wipe(left)">
                                      <p:cBhvr>
                                        <p:cTn id="16"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ounded Rectangle 36"/>
          <p:cNvSpPr/>
          <p:nvPr/>
        </p:nvSpPr>
        <p:spPr>
          <a:xfrm>
            <a:off x="1979612" y="685800"/>
            <a:ext cx="9906000" cy="1371600"/>
          </a:xfrm>
          <a:prstGeom prst="roundRect">
            <a:avLst>
              <a:gd name="adj" fmla="val 5381"/>
            </a:avLst>
          </a:prstGeom>
          <a:solidFill>
            <a:schemeClr val="accent2">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5"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8214" y="4952763"/>
            <a:ext cx="1153285" cy="2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836612" y="5306705"/>
            <a:ext cx="10896600" cy="1292662"/>
          </a:xfrm>
          <a:prstGeom prst="rect">
            <a:avLst/>
          </a:prstGeom>
          <a:noFill/>
        </p:spPr>
        <p:txBody>
          <a:bodyPr wrap="square" rtlCol="0">
            <a:spAutoFit/>
          </a:bodyPr>
          <a:lstStyle/>
          <a:p>
            <a:pPr marL="342900" indent="-342900">
              <a:buFont typeface="Wingdings" pitchFamily="2" charset="2"/>
              <a:buChar char="§"/>
            </a:pPr>
            <a:r>
              <a:rPr lang="vi-VN" sz="2600" b="1">
                <a:latin typeface="Arial" pitchFamily="34" charset="0"/>
                <a:cs typeface="Arial" pitchFamily="34" charset="0"/>
              </a:rPr>
              <a:t>Biểu đồ này không biểu diễn số lần xuất hiện của các giá trị trong mẫu dữ liệu nên đây không phải là biểu đồ tần số. </a:t>
            </a:r>
            <a:r>
              <a:rPr lang="en-US" sz="2600" b="1" smtClean="0">
                <a:latin typeface="Arial" pitchFamily="34" charset="0"/>
                <a:cs typeface="Arial" pitchFamily="34" charset="0"/>
              </a:rPr>
              <a:t/>
            </a:r>
            <a:br>
              <a:rPr lang="en-US" sz="2600" b="1" smtClean="0">
                <a:latin typeface="Arial" pitchFamily="34" charset="0"/>
                <a:cs typeface="Arial" pitchFamily="34" charset="0"/>
              </a:rPr>
            </a:br>
            <a:r>
              <a:rPr lang="vi-VN" sz="2600" b="1" smtClean="0">
                <a:latin typeface="Arial" pitchFamily="34" charset="0"/>
                <a:cs typeface="Arial" pitchFamily="34" charset="0"/>
              </a:rPr>
              <a:t>Do </a:t>
            </a:r>
            <a:r>
              <a:rPr lang="vi-VN" sz="2600" b="1">
                <a:latin typeface="Arial" pitchFamily="34" charset="0"/>
                <a:cs typeface="Arial" pitchFamily="34" charset="0"/>
              </a:rPr>
              <a:t>đó, em ủng hộ ý kiến của </a:t>
            </a:r>
            <a:r>
              <a:rPr lang="vi-VN" sz="2600" b="1" smtClean="0">
                <a:latin typeface="Arial" pitchFamily="34" charset="0"/>
                <a:cs typeface="Arial" pitchFamily="34" charset="0"/>
              </a:rPr>
              <a:t>Tròn.</a:t>
            </a:r>
            <a:endParaRPr lang="vi-VN" sz="2600" b="1">
              <a:latin typeface="Arial" pitchFamily="34" charset="0"/>
              <a:cs typeface="Arial" pitchFamily="34" charset="0"/>
            </a:endParaRPr>
          </a:p>
        </p:txBody>
      </p:sp>
      <p:pic>
        <p:nvPicPr>
          <p:cNvPr id="36"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812" y="630535"/>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Box 37"/>
          <p:cNvSpPr txBox="1"/>
          <p:nvPr/>
        </p:nvSpPr>
        <p:spPr>
          <a:xfrm>
            <a:off x="2208212" y="733983"/>
            <a:ext cx="9264238" cy="1323417"/>
          </a:xfrm>
          <a:prstGeom prst="rect">
            <a:avLst/>
          </a:prstGeom>
          <a:noFill/>
        </p:spPr>
        <p:txBody>
          <a:bodyPr wrap="square" lIns="121899" tIns="60949" rIns="121899" bIns="60949" rtlCol="0">
            <a:spAutoFit/>
          </a:bodyPr>
          <a:lstStyle/>
          <a:p>
            <a:r>
              <a:rPr lang="en-US" sz="2500" b="1" smtClean="0">
                <a:latin typeface="Arial" pitchFamily="34" charset="0"/>
                <a:cs typeface="Arial" pitchFamily="34" charset="0"/>
              </a:rPr>
              <a:t>Biểu đồ cột sau biểu diễn nhiệt độ trung bình tháng sáu tại ba thành phố Việt Nam năm 2021.</a:t>
            </a:r>
          </a:p>
          <a:p>
            <a:r>
              <a:rPr lang="en-US" sz="2500" b="1" smtClean="0">
                <a:latin typeface="Arial" pitchFamily="34" charset="0"/>
                <a:cs typeface="Arial" pitchFamily="34" charset="0"/>
              </a:rPr>
              <a:t>Em ủng hộ Vuông hay Tròn ? VÌ sao ?</a:t>
            </a:r>
          </a:p>
        </p:txBody>
      </p:sp>
      <p:pic>
        <p:nvPicPr>
          <p:cNvPr id="4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326" y="994353"/>
            <a:ext cx="1508760" cy="833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AutoShape 4"/>
          <p:cNvSpPr>
            <a:spLocks noChangeArrowheads="1"/>
          </p:cNvSpPr>
          <p:nvPr/>
        </p:nvSpPr>
        <p:spPr bwMode="gray">
          <a:xfrm>
            <a:off x="447214" y="95249"/>
            <a:ext cx="3318899" cy="3619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2  . BIỂU ĐỒ TẦN SỐ .</a:t>
            </a:r>
            <a:endParaRPr lang="vi-VN" b="1">
              <a:solidFill>
                <a:schemeClr val="bg1"/>
              </a:solidFill>
              <a:latin typeface="Arial" pitchFamily="34" charset="0"/>
              <a:cs typeface="Arial" pitchFamily="34" charset="0"/>
            </a:endParaRPr>
          </a:p>
        </p:txBody>
      </p:sp>
      <p:pic>
        <p:nvPicPr>
          <p:cNvPr id="772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4097" y="2133600"/>
            <a:ext cx="6625516" cy="2547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6862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440983" y="5638800"/>
            <a:ext cx="1746254" cy="1354444"/>
          </a:xfrm>
          <a:prstGeom prst="rect">
            <a:avLst/>
          </a:prstGeom>
        </p:spPr>
      </p:pic>
      <p:pic>
        <p:nvPicPr>
          <p:cNvPr id="6348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0012" y="1219200"/>
            <a:ext cx="8950325" cy="421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93619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9" name="Picture 2">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6397" y="1123334"/>
            <a:ext cx="2633663" cy="264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26522" y="767083"/>
            <a:ext cx="2640013" cy="279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75685" y="3043558"/>
            <a:ext cx="2646363"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21"/>
          <p:cNvSpPr/>
          <p:nvPr/>
        </p:nvSpPr>
        <p:spPr>
          <a:xfrm>
            <a:off x="819290" y="645215"/>
            <a:ext cx="152400" cy="15240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Oval 22"/>
          <p:cNvSpPr/>
          <p:nvPr/>
        </p:nvSpPr>
        <p:spPr>
          <a:xfrm>
            <a:off x="2648420" y="1331015"/>
            <a:ext cx="152400" cy="15240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Oval 24"/>
          <p:cNvSpPr/>
          <p:nvPr/>
        </p:nvSpPr>
        <p:spPr>
          <a:xfrm>
            <a:off x="514490" y="1331015"/>
            <a:ext cx="152400" cy="15240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6" name="Oval 25"/>
          <p:cNvSpPr/>
          <p:nvPr/>
        </p:nvSpPr>
        <p:spPr>
          <a:xfrm>
            <a:off x="2495690" y="645215"/>
            <a:ext cx="152400" cy="15240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7" name="Oval 26"/>
          <p:cNvSpPr/>
          <p:nvPr/>
        </p:nvSpPr>
        <p:spPr>
          <a:xfrm>
            <a:off x="1581290" y="277368"/>
            <a:ext cx="152400" cy="15240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Oval 27"/>
          <p:cNvSpPr/>
          <p:nvPr/>
        </p:nvSpPr>
        <p:spPr>
          <a:xfrm>
            <a:off x="1691737" y="2030016"/>
            <a:ext cx="152400" cy="15240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24324" name="Picture 4">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675812" y="5832411"/>
            <a:ext cx="1965590" cy="527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Oval 36"/>
          <p:cNvSpPr/>
          <p:nvPr/>
        </p:nvSpPr>
        <p:spPr>
          <a:xfrm>
            <a:off x="1691737" y="2030016"/>
            <a:ext cx="152400" cy="15240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38" name="Picture 3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33908">
            <a:off x="6890695" y="846962"/>
            <a:ext cx="587568" cy="587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33908">
            <a:off x="6324572" y="5585049"/>
            <a:ext cx="587568" cy="58756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39"/>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633908">
            <a:off x="8911952" y="1923667"/>
            <a:ext cx="485594" cy="485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4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33908">
            <a:off x="3971367" y="1373254"/>
            <a:ext cx="587568" cy="587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41"/>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633908">
            <a:off x="3798896" y="2700389"/>
            <a:ext cx="401317" cy="401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Nhac nen 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3638212" y="6781800"/>
            <a:ext cx="304800" cy="304800"/>
          </a:xfrm>
          <a:prstGeom prst="rect">
            <a:avLst/>
          </a:prstGeom>
        </p:spPr>
      </p:pic>
      <p:pic>
        <p:nvPicPr>
          <p:cNvPr id="16387" name="Picture 3">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988921" y="3373437"/>
            <a:ext cx="3163887" cy="264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86519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966" fill="hold"/>
                                        <p:tgtEl>
                                          <p:spTgt spid="5"/>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23"/>
                                        </p:tgtEl>
                                      </p:cBhvr>
                                    </p:animEffect>
                                    <p:animScale>
                                      <p:cBhvr>
                                        <p:cTn id="9" dur="250" autoRev="1" fill="hold"/>
                                        <p:tgtEl>
                                          <p:spTgt spid="23"/>
                                        </p:tgtEl>
                                      </p:cBhvr>
                                      <p:by x="105000" y="105000"/>
                                    </p:animScale>
                                  </p:childTnLst>
                                </p:cTn>
                              </p:par>
                              <p:par>
                                <p:cTn id="10" presetID="26" presetClass="emph" presetSubtype="0" repeatCount="indefinite" fill="hold" grpId="0" nodeType="withEffect">
                                  <p:stCondLst>
                                    <p:cond delay="0"/>
                                  </p:stCondLst>
                                  <p:childTnLst>
                                    <p:animEffect transition="out" filter="fade">
                                      <p:cBhvr>
                                        <p:cTn id="11" dur="500" tmFilter="0, 0; .2, .5; .8, .5; 1, 0"/>
                                        <p:tgtEl>
                                          <p:spTgt spid="22"/>
                                        </p:tgtEl>
                                      </p:cBhvr>
                                    </p:animEffect>
                                    <p:animScale>
                                      <p:cBhvr>
                                        <p:cTn id="12" dur="250" autoRev="1" fill="hold"/>
                                        <p:tgtEl>
                                          <p:spTgt spid="22"/>
                                        </p:tgtEl>
                                      </p:cBhvr>
                                      <p:by x="105000" y="105000"/>
                                    </p:animScale>
                                  </p:childTnLst>
                                </p:cTn>
                              </p:par>
                              <p:par>
                                <p:cTn id="13" presetID="26" presetClass="emph" presetSubtype="0" repeatCount="indefinite" fill="hold" grpId="0" nodeType="withEffect">
                                  <p:stCondLst>
                                    <p:cond delay="0"/>
                                  </p:stCondLst>
                                  <p:childTnLst>
                                    <p:animEffect transition="out" filter="fade">
                                      <p:cBhvr>
                                        <p:cTn id="14" dur="500" tmFilter="0, 0; .2, .5; .8, .5; 1, 0"/>
                                        <p:tgtEl>
                                          <p:spTgt spid="25"/>
                                        </p:tgtEl>
                                      </p:cBhvr>
                                    </p:animEffect>
                                    <p:animScale>
                                      <p:cBhvr>
                                        <p:cTn id="15" dur="250" autoRev="1" fill="hold"/>
                                        <p:tgtEl>
                                          <p:spTgt spid="25"/>
                                        </p:tgtEl>
                                      </p:cBhvr>
                                      <p:by x="105000" y="105000"/>
                                    </p:animScale>
                                  </p:childTnLst>
                                </p:cTn>
                              </p:par>
                              <p:par>
                                <p:cTn id="16" presetID="26" presetClass="emph" presetSubtype="0" repeatCount="indefinite" fill="hold" grpId="0" nodeType="withEffect">
                                  <p:stCondLst>
                                    <p:cond delay="0"/>
                                  </p:stCondLst>
                                  <p:childTnLst>
                                    <p:animEffect transition="out" filter="fade">
                                      <p:cBhvr>
                                        <p:cTn id="17" dur="500" tmFilter="0, 0; .2, .5; .8, .5; 1, 0"/>
                                        <p:tgtEl>
                                          <p:spTgt spid="27"/>
                                        </p:tgtEl>
                                      </p:cBhvr>
                                    </p:animEffect>
                                    <p:animScale>
                                      <p:cBhvr>
                                        <p:cTn id="18" dur="250" autoRev="1" fill="hold"/>
                                        <p:tgtEl>
                                          <p:spTgt spid="27"/>
                                        </p:tgtEl>
                                      </p:cBhvr>
                                      <p:by x="105000" y="105000"/>
                                    </p:animScale>
                                  </p:childTnLst>
                                </p:cTn>
                              </p:par>
                              <p:par>
                                <p:cTn id="19" presetID="26" presetClass="emph" presetSubtype="0" repeatCount="indefinite" fill="hold" grpId="0" nodeType="withEffect">
                                  <p:stCondLst>
                                    <p:cond delay="0"/>
                                  </p:stCondLst>
                                  <p:childTnLst>
                                    <p:animEffect transition="out" filter="fade">
                                      <p:cBhvr>
                                        <p:cTn id="20" dur="500" tmFilter="0, 0; .2, .5; .8, .5; 1, 0"/>
                                        <p:tgtEl>
                                          <p:spTgt spid="26"/>
                                        </p:tgtEl>
                                      </p:cBhvr>
                                    </p:animEffect>
                                    <p:animScale>
                                      <p:cBhvr>
                                        <p:cTn id="21" dur="250" autoRev="1" fill="hold"/>
                                        <p:tgtEl>
                                          <p:spTgt spid="26"/>
                                        </p:tgtEl>
                                      </p:cBhvr>
                                      <p:by x="105000" y="105000"/>
                                    </p:animScale>
                                  </p:childTnLst>
                                </p:cTn>
                              </p:par>
                              <p:par>
                                <p:cTn id="22" presetID="26" presetClass="emph" presetSubtype="0" repeatCount="indefinite" fill="hold" grpId="0" nodeType="withEffect">
                                  <p:stCondLst>
                                    <p:cond delay="0"/>
                                  </p:stCondLst>
                                  <p:childTnLst>
                                    <p:animEffect transition="out" filter="fade">
                                      <p:cBhvr>
                                        <p:cTn id="23" dur="500" tmFilter="0, 0; .2, .5; .8, .5; 1, 0"/>
                                        <p:tgtEl>
                                          <p:spTgt spid="28"/>
                                        </p:tgtEl>
                                      </p:cBhvr>
                                    </p:animEffect>
                                    <p:animScale>
                                      <p:cBhvr>
                                        <p:cTn id="24" dur="250" autoRev="1" fill="hold"/>
                                        <p:tgtEl>
                                          <p:spTgt spid="28"/>
                                        </p:tgtEl>
                                      </p:cBhvr>
                                      <p:by x="105000" y="105000"/>
                                    </p:animScale>
                                  </p:childTnLst>
                                </p:cTn>
                              </p:par>
                              <p:par>
                                <p:cTn id="25" presetID="26" presetClass="emph" presetSubtype="0" repeatCount="indefinite" fill="hold" grpId="0" nodeType="withEffect">
                                  <p:stCondLst>
                                    <p:cond delay="0"/>
                                  </p:stCondLst>
                                  <p:childTnLst>
                                    <p:animEffect transition="out" filter="fade">
                                      <p:cBhvr>
                                        <p:cTn id="26" dur="500" tmFilter="0, 0; .2, .5; .8, .5; 1, 0"/>
                                        <p:tgtEl>
                                          <p:spTgt spid="37"/>
                                        </p:tgtEl>
                                      </p:cBhvr>
                                    </p:animEffect>
                                    <p:animScale>
                                      <p:cBhvr>
                                        <p:cTn id="27" dur="250" autoRev="1" fill="hold"/>
                                        <p:tgtEl>
                                          <p:spTgt spid="37"/>
                                        </p:tgtEl>
                                      </p:cBhvr>
                                      <p:by x="105000" y="105000"/>
                                    </p:animScale>
                                  </p:childTnLst>
                                </p:cTn>
                              </p:par>
                              <p:par>
                                <p:cTn id="28" presetID="26" presetClass="emph" presetSubtype="0" repeatCount="indefinite" fill="hold" nodeType="withEffect">
                                  <p:stCondLst>
                                    <p:cond delay="0"/>
                                  </p:stCondLst>
                                  <p:childTnLst>
                                    <p:animEffect transition="out" filter="fade">
                                      <p:cBhvr>
                                        <p:cTn id="29" dur="500" tmFilter="0, 0; .2, .5; .8, .5; 1, 0"/>
                                        <p:tgtEl>
                                          <p:spTgt spid="42"/>
                                        </p:tgtEl>
                                      </p:cBhvr>
                                    </p:animEffect>
                                    <p:animScale>
                                      <p:cBhvr>
                                        <p:cTn id="30" dur="250" autoRev="1" fill="hold"/>
                                        <p:tgtEl>
                                          <p:spTgt spid="42"/>
                                        </p:tgtEl>
                                      </p:cBhvr>
                                      <p:by x="105000" y="105000"/>
                                    </p:animScale>
                                  </p:childTnLst>
                                </p:cTn>
                              </p:par>
                              <p:par>
                                <p:cTn id="31" presetID="26" presetClass="emph" presetSubtype="0" repeatCount="indefinite" fill="hold" nodeType="withEffect">
                                  <p:stCondLst>
                                    <p:cond delay="0"/>
                                  </p:stCondLst>
                                  <p:childTnLst>
                                    <p:animEffect transition="out" filter="fade">
                                      <p:cBhvr>
                                        <p:cTn id="32" dur="500" tmFilter="0, 0; .2, .5; .8, .5; 1, 0"/>
                                        <p:tgtEl>
                                          <p:spTgt spid="41"/>
                                        </p:tgtEl>
                                      </p:cBhvr>
                                    </p:animEffect>
                                    <p:animScale>
                                      <p:cBhvr>
                                        <p:cTn id="33" dur="250" autoRev="1" fill="hold"/>
                                        <p:tgtEl>
                                          <p:spTgt spid="41"/>
                                        </p:tgtEl>
                                      </p:cBhvr>
                                      <p:by x="105000" y="105000"/>
                                    </p:animScale>
                                  </p:childTnLst>
                                </p:cTn>
                              </p:par>
                              <p:par>
                                <p:cTn id="34" presetID="26" presetClass="emph" presetSubtype="0" repeatCount="indefinite" fill="hold" nodeType="withEffect">
                                  <p:stCondLst>
                                    <p:cond delay="0"/>
                                  </p:stCondLst>
                                  <p:childTnLst>
                                    <p:animEffect transition="out" filter="fade">
                                      <p:cBhvr>
                                        <p:cTn id="35" dur="500" tmFilter="0, 0; .2, .5; .8, .5; 1, 0"/>
                                        <p:tgtEl>
                                          <p:spTgt spid="39"/>
                                        </p:tgtEl>
                                      </p:cBhvr>
                                    </p:animEffect>
                                    <p:animScale>
                                      <p:cBhvr>
                                        <p:cTn id="36" dur="250" autoRev="1" fill="hold"/>
                                        <p:tgtEl>
                                          <p:spTgt spid="39"/>
                                        </p:tgtEl>
                                      </p:cBhvr>
                                      <p:by x="105000" y="105000"/>
                                    </p:animScale>
                                  </p:childTnLst>
                                </p:cTn>
                              </p:par>
                              <p:par>
                                <p:cTn id="37" presetID="26" presetClass="emph" presetSubtype="0" repeatCount="indefinite" fill="hold" nodeType="withEffect">
                                  <p:stCondLst>
                                    <p:cond delay="0"/>
                                  </p:stCondLst>
                                  <p:childTnLst>
                                    <p:animEffect transition="out" filter="fade">
                                      <p:cBhvr>
                                        <p:cTn id="38" dur="500" tmFilter="0, 0; .2, .5; .8, .5; 1, 0"/>
                                        <p:tgtEl>
                                          <p:spTgt spid="38"/>
                                        </p:tgtEl>
                                      </p:cBhvr>
                                    </p:animEffect>
                                    <p:animScale>
                                      <p:cBhvr>
                                        <p:cTn id="39" dur="250" autoRev="1" fill="hold"/>
                                        <p:tgtEl>
                                          <p:spTgt spid="38"/>
                                        </p:tgtEl>
                                      </p:cBhvr>
                                      <p:by x="105000" y="105000"/>
                                    </p:animScale>
                                  </p:childTnLst>
                                </p:cTn>
                              </p:par>
                              <p:par>
                                <p:cTn id="40" presetID="26" presetClass="emph" presetSubtype="0" repeatCount="indefinite" fill="hold" nodeType="withEffect">
                                  <p:stCondLst>
                                    <p:cond delay="0"/>
                                  </p:stCondLst>
                                  <p:childTnLst>
                                    <p:animEffect transition="out" filter="fade">
                                      <p:cBhvr>
                                        <p:cTn id="41" dur="500" tmFilter="0, 0; .2, .5; .8, .5; 1, 0"/>
                                        <p:tgtEl>
                                          <p:spTgt spid="40"/>
                                        </p:tgtEl>
                                      </p:cBhvr>
                                    </p:animEffect>
                                    <p:animScale>
                                      <p:cBhvr>
                                        <p:cTn id="42" dur="250" autoRev="1" fill="hold"/>
                                        <p:tgtEl>
                                          <p:spTgt spid="4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6147"/>
                    </p:tgtEl>
                  </p:cond>
                </p:stCondLst>
                <p:endSync evt="end" delay="0">
                  <p:rtn val="all"/>
                </p:endSync>
                <p:childTnLst>
                  <p:par>
                    <p:cTn id="44" fill="hold">
                      <p:stCondLst>
                        <p:cond delay="0"/>
                      </p:stCondLst>
                      <p:childTnLst>
                        <p:par>
                          <p:cTn id="45" fill="hold">
                            <p:stCondLst>
                              <p:cond delay="0"/>
                            </p:stCondLst>
                            <p:childTnLst>
                              <p:par>
                                <p:cTn id="46" presetID="31" presetClass="exit" presetSubtype="0" fill="hold" nodeType="clickEffect">
                                  <p:stCondLst>
                                    <p:cond delay="0"/>
                                  </p:stCondLst>
                                  <p:childTnLst>
                                    <p:anim calcmode="lin" valueType="num">
                                      <p:cBhvr>
                                        <p:cTn id="47" dur="1000"/>
                                        <p:tgtEl>
                                          <p:spTgt spid="6147"/>
                                        </p:tgtEl>
                                        <p:attrNameLst>
                                          <p:attrName>ppt_w</p:attrName>
                                        </p:attrNameLst>
                                      </p:cBhvr>
                                      <p:tavLst>
                                        <p:tav tm="0">
                                          <p:val>
                                            <p:strVal val="ppt_w"/>
                                          </p:val>
                                        </p:tav>
                                        <p:tav tm="100000">
                                          <p:val>
                                            <p:fltVal val="0"/>
                                          </p:val>
                                        </p:tav>
                                      </p:tavLst>
                                    </p:anim>
                                    <p:anim calcmode="lin" valueType="num">
                                      <p:cBhvr>
                                        <p:cTn id="48" dur="1000"/>
                                        <p:tgtEl>
                                          <p:spTgt spid="6147"/>
                                        </p:tgtEl>
                                        <p:attrNameLst>
                                          <p:attrName>ppt_h</p:attrName>
                                        </p:attrNameLst>
                                      </p:cBhvr>
                                      <p:tavLst>
                                        <p:tav tm="0">
                                          <p:val>
                                            <p:strVal val="ppt_h"/>
                                          </p:val>
                                        </p:tav>
                                        <p:tav tm="100000">
                                          <p:val>
                                            <p:fltVal val="0"/>
                                          </p:val>
                                        </p:tav>
                                      </p:tavLst>
                                    </p:anim>
                                    <p:anim calcmode="lin" valueType="num">
                                      <p:cBhvr>
                                        <p:cTn id="49" dur="1000"/>
                                        <p:tgtEl>
                                          <p:spTgt spid="6147"/>
                                        </p:tgtEl>
                                        <p:attrNameLst>
                                          <p:attrName>style.rotation</p:attrName>
                                        </p:attrNameLst>
                                      </p:cBhvr>
                                      <p:tavLst>
                                        <p:tav tm="0">
                                          <p:val>
                                            <p:fltVal val="0"/>
                                          </p:val>
                                        </p:tav>
                                        <p:tav tm="100000">
                                          <p:val>
                                            <p:fltVal val="90"/>
                                          </p:val>
                                        </p:tav>
                                      </p:tavLst>
                                    </p:anim>
                                    <p:animEffect transition="out" filter="fade">
                                      <p:cBhvr>
                                        <p:cTn id="50" dur="1000"/>
                                        <p:tgtEl>
                                          <p:spTgt spid="6147"/>
                                        </p:tgtEl>
                                      </p:cBhvr>
                                    </p:animEffect>
                                    <p:set>
                                      <p:cBhvr>
                                        <p:cTn id="51" dur="1" fill="hold">
                                          <p:stCondLst>
                                            <p:cond delay="999"/>
                                          </p:stCondLst>
                                        </p:cTn>
                                        <p:tgtEl>
                                          <p:spTgt spid="6147"/>
                                        </p:tgtEl>
                                        <p:attrNameLst>
                                          <p:attrName>style.visibility</p:attrName>
                                        </p:attrNameLst>
                                      </p:cBhvr>
                                      <p:to>
                                        <p:strVal val="hidden"/>
                                      </p:to>
                                    </p:set>
                                  </p:childTnLst>
                                </p:cTn>
                              </p:par>
                            </p:childTnLst>
                          </p:cTn>
                        </p:par>
                      </p:childTnLst>
                    </p:cTn>
                  </p:par>
                </p:childTnLst>
              </p:cTn>
              <p:nextCondLst>
                <p:cond evt="onClick" delay="0">
                  <p:tgtEl>
                    <p:spTgt spid="6147"/>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31" presetClass="exit" presetSubtype="0" fill="hold" nodeType="clickEffect">
                                  <p:stCondLst>
                                    <p:cond delay="0"/>
                                  </p:stCondLst>
                                  <p:childTnLst>
                                    <p:anim calcmode="lin" valueType="num">
                                      <p:cBhvr>
                                        <p:cTn id="56" dur="1000"/>
                                        <p:tgtEl>
                                          <p:spTgt spid="19"/>
                                        </p:tgtEl>
                                        <p:attrNameLst>
                                          <p:attrName>ppt_w</p:attrName>
                                        </p:attrNameLst>
                                      </p:cBhvr>
                                      <p:tavLst>
                                        <p:tav tm="0">
                                          <p:val>
                                            <p:strVal val="ppt_w"/>
                                          </p:val>
                                        </p:tav>
                                        <p:tav tm="100000">
                                          <p:val>
                                            <p:fltVal val="0"/>
                                          </p:val>
                                        </p:tav>
                                      </p:tavLst>
                                    </p:anim>
                                    <p:anim calcmode="lin" valueType="num">
                                      <p:cBhvr>
                                        <p:cTn id="57" dur="1000"/>
                                        <p:tgtEl>
                                          <p:spTgt spid="19"/>
                                        </p:tgtEl>
                                        <p:attrNameLst>
                                          <p:attrName>ppt_h</p:attrName>
                                        </p:attrNameLst>
                                      </p:cBhvr>
                                      <p:tavLst>
                                        <p:tav tm="0">
                                          <p:val>
                                            <p:strVal val="ppt_h"/>
                                          </p:val>
                                        </p:tav>
                                        <p:tav tm="100000">
                                          <p:val>
                                            <p:fltVal val="0"/>
                                          </p:val>
                                        </p:tav>
                                      </p:tavLst>
                                    </p:anim>
                                    <p:anim calcmode="lin" valueType="num">
                                      <p:cBhvr>
                                        <p:cTn id="58" dur="1000"/>
                                        <p:tgtEl>
                                          <p:spTgt spid="19"/>
                                        </p:tgtEl>
                                        <p:attrNameLst>
                                          <p:attrName>style.rotation</p:attrName>
                                        </p:attrNameLst>
                                      </p:cBhvr>
                                      <p:tavLst>
                                        <p:tav tm="0">
                                          <p:val>
                                            <p:fltVal val="0"/>
                                          </p:val>
                                        </p:tav>
                                        <p:tav tm="100000">
                                          <p:val>
                                            <p:fltVal val="90"/>
                                          </p:val>
                                        </p:tav>
                                      </p:tavLst>
                                    </p:anim>
                                    <p:animEffect transition="out" filter="fade">
                                      <p:cBhvr>
                                        <p:cTn id="59" dur="1000"/>
                                        <p:tgtEl>
                                          <p:spTgt spid="19"/>
                                        </p:tgtEl>
                                      </p:cBhvr>
                                    </p:animEffect>
                                    <p:set>
                                      <p:cBhvr>
                                        <p:cTn id="60"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4" name="Stinger_03_SP.wav"/>
                                        </p:tgtEl>
                                      </p:cMediaNode>
                                    </p:audio>
                                  </p:subTnLst>
                                </p:cTn>
                              </p:par>
                            </p:childTnLst>
                          </p:cTn>
                        </p:par>
                      </p:childTnLst>
                    </p:cTn>
                  </p:par>
                </p:childTnLst>
              </p:cTn>
              <p:nextCondLst>
                <p:cond evt="onClick" delay="0">
                  <p:tgtEl>
                    <p:spTgt spid="19"/>
                  </p:tgtEl>
                </p:cond>
              </p:nextCondLst>
            </p:seq>
            <p:seq concurrent="1" nextAc="seek">
              <p:cTn id="61" restart="whenNotActive" fill="hold" evtFilter="cancelBubble" nodeType="interactiveSeq">
                <p:stCondLst>
                  <p:cond evt="onClick" delay="0">
                    <p:tgtEl>
                      <p:spTgt spid="6149"/>
                    </p:tgtEl>
                  </p:cond>
                </p:stCondLst>
                <p:endSync evt="end" delay="0">
                  <p:rtn val="all"/>
                </p:endSync>
                <p:childTnLst>
                  <p:par>
                    <p:cTn id="62" fill="hold">
                      <p:stCondLst>
                        <p:cond delay="0"/>
                      </p:stCondLst>
                      <p:childTnLst>
                        <p:par>
                          <p:cTn id="63" fill="hold">
                            <p:stCondLst>
                              <p:cond delay="0"/>
                            </p:stCondLst>
                            <p:childTnLst>
                              <p:par>
                                <p:cTn id="64" presetID="31" presetClass="exit" presetSubtype="0" fill="hold" nodeType="clickEffect">
                                  <p:stCondLst>
                                    <p:cond delay="0"/>
                                  </p:stCondLst>
                                  <p:childTnLst>
                                    <p:anim calcmode="lin" valueType="num">
                                      <p:cBhvr>
                                        <p:cTn id="65" dur="1000"/>
                                        <p:tgtEl>
                                          <p:spTgt spid="6149"/>
                                        </p:tgtEl>
                                        <p:attrNameLst>
                                          <p:attrName>ppt_w</p:attrName>
                                        </p:attrNameLst>
                                      </p:cBhvr>
                                      <p:tavLst>
                                        <p:tav tm="0">
                                          <p:val>
                                            <p:strVal val="ppt_w"/>
                                          </p:val>
                                        </p:tav>
                                        <p:tav tm="100000">
                                          <p:val>
                                            <p:fltVal val="0"/>
                                          </p:val>
                                        </p:tav>
                                      </p:tavLst>
                                    </p:anim>
                                    <p:anim calcmode="lin" valueType="num">
                                      <p:cBhvr>
                                        <p:cTn id="66" dur="1000"/>
                                        <p:tgtEl>
                                          <p:spTgt spid="6149"/>
                                        </p:tgtEl>
                                        <p:attrNameLst>
                                          <p:attrName>ppt_h</p:attrName>
                                        </p:attrNameLst>
                                      </p:cBhvr>
                                      <p:tavLst>
                                        <p:tav tm="0">
                                          <p:val>
                                            <p:strVal val="ppt_h"/>
                                          </p:val>
                                        </p:tav>
                                        <p:tav tm="100000">
                                          <p:val>
                                            <p:fltVal val="0"/>
                                          </p:val>
                                        </p:tav>
                                      </p:tavLst>
                                    </p:anim>
                                    <p:anim calcmode="lin" valueType="num">
                                      <p:cBhvr>
                                        <p:cTn id="67" dur="1000"/>
                                        <p:tgtEl>
                                          <p:spTgt spid="6149"/>
                                        </p:tgtEl>
                                        <p:attrNameLst>
                                          <p:attrName>style.rotation</p:attrName>
                                        </p:attrNameLst>
                                      </p:cBhvr>
                                      <p:tavLst>
                                        <p:tav tm="0">
                                          <p:val>
                                            <p:fltVal val="0"/>
                                          </p:val>
                                        </p:tav>
                                        <p:tav tm="100000">
                                          <p:val>
                                            <p:fltVal val="90"/>
                                          </p:val>
                                        </p:tav>
                                      </p:tavLst>
                                    </p:anim>
                                    <p:animEffect transition="out" filter="fade">
                                      <p:cBhvr>
                                        <p:cTn id="68" dur="1000"/>
                                        <p:tgtEl>
                                          <p:spTgt spid="6149"/>
                                        </p:tgtEl>
                                      </p:cBhvr>
                                    </p:animEffect>
                                    <p:set>
                                      <p:cBhvr>
                                        <p:cTn id="69" dur="1" fill="hold">
                                          <p:stCondLst>
                                            <p:cond delay="999"/>
                                          </p:stCondLst>
                                        </p:cTn>
                                        <p:tgtEl>
                                          <p:spTgt spid="6149"/>
                                        </p:tgtEl>
                                        <p:attrNameLst>
                                          <p:attrName>style.visibility</p:attrName>
                                        </p:attrNameLst>
                                      </p:cBhvr>
                                      <p:to>
                                        <p:strVal val="hidden"/>
                                      </p:to>
                                    </p:set>
                                  </p:childTnLst>
                                </p:cTn>
                              </p:par>
                            </p:childTnLst>
                          </p:cTn>
                        </p:par>
                      </p:childTnLst>
                    </p:cTn>
                  </p:par>
                </p:childTnLst>
              </p:cTn>
              <p:nextCondLst>
                <p:cond evt="onClick" delay="0">
                  <p:tgtEl>
                    <p:spTgt spid="6149"/>
                  </p:tgtEl>
                </p:cond>
              </p:nextCondLst>
            </p:seq>
            <p:audio>
              <p:cMediaNode vol="49057">
                <p:cTn id="70" fill="hold" display="0">
                  <p:stCondLst>
                    <p:cond delay="indefinite"/>
                  </p:stCondLst>
                  <p:endCondLst>
                    <p:cond evt="onStopAudio" delay="0">
                      <p:tgtEl>
                        <p:sldTgt/>
                      </p:tgtEl>
                    </p:cond>
                  </p:endCondLst>
                </p:cTn>
                <p:tgtEl>
                  <p:spTgt spid="5"/>
                </p:tgtEl>
              </p:cMediaNode>
            </p:audio>
            <p:seq concurrent="1" nextAc="seek">
              <p:cTn id="71" restart="whenNotActive" fill="hold" evtFilter="cancelBubble" nodeType="interactiveSeq">
                <p:stCondLst>
                  <p:cond evt="onClick" delay="0">
                    <p:tgtEl>
                      <p:spTgt spid="16387"/>
                    </p:tgtEl>
                  </p:cond>
                </p:stCondLst>
                <p:endSync evt="end" delay="0">
                  <p:rtn val="all"/>
                </p:endSync>
                <p:childTnLst>
                  <p:par>
                    <p:cTn id="72" fill="hold">
                      <p:stCondLst>
                        <p:cond delay="0"/>
                      </p:stCondLst>
                      <p:childTnLst>
                        <p:par>
                          <p:cTn id="73" fill="hold">
                            <p:stCondLst>
                              <p:cond delay="0"/>
                            </p:stCondLst>
                            <p:childTnLst>
                              <p:par>
                                <p:cTn id="74" presetID="31" presetClass="exit" presetSubtype="0" fill="hold" nodeType="clickEffect">
                                  <p:stCondLst>
                                    <p:cond delay="0"/>
                                  </p:stCondLst>
                                  <p:childTnLst>
                                    <p:anim calcmode="lin" valueType="num">
                                      <p:cBhvr>
                                        <p:cTn id="75" dur="1000"/>
                                        <p:tgtEl>
                                          <p:spTgt spid="16387"/>
                                        </p:tgtEl>
                                        <p:attrNameLst>
                                          <p:attrName>ppt_w</p:attrName>
                                        </p:attrNameLst>
                                      </p:cBhvr>
                                      <p:tavLst>
                                        <p:tav tm="0">
                                          <p:val>
                                            <p:strVal val="ppt_w"/>
                                          </p:val>
                                        </p:tav>
                                        <p:tav tm="100000">
                                          <p:val>
                                            <p:fltVal val="0"/>
                                          </p:val>
                                        </p:tav>
                                      </p:tavLst>
                                    </p:anim>
                                    <p:anim calcmode="lin" valueType="num">
                                      <p:cBhvr>
                                        <p:cTn id="76" dur="1000"/>
                                        <p:tgtEl>
                                          <p:spTgt spid="16387"/>
                                        </p:tgtEl>
                                        <p:attrNameLst>
                                          <p:attrName>ppt_h</p:attrName>
                                        </p:attrNameLst>
                                      </p:cBhvr>
                                      <p:tavLst>
                                        <p:tav tm="0">
                                          <p:val>
                                            <p:strVal val="ppt_h"/>
                                          </p:val>
                                        </p:tav>
                                        <p:tav tm="100000">
                                          <p:val>
                                            <p:fltVal val="0"/>
                                          </p:val>
                                        </p:tav>
                                      </p:tavLst>
                                    </p:anim>
                                    <p:anim calcmode="lin" valueType="num">
                                      <p:cBhvr>
                                        <p:cTn id="77" dur="1000"/>
                                        <p:tgtEl>
                                          <p:spTgt spid="16387"/>
                                        </p:tgtEl>
                                        <p:attrNameLst>
                                          <p:attrName>style.rotation</p:attrName>
                                        </p:attrNameLst>
                                      </p:cBhvr>
                                      <p:tavLst>
                                        <p:tav tm="0">
                                          <p:val>
                                            <p:fltVal val="0"/>
                                          </p:val>
                                        </p:tav>
                                        <p:tav tm="100000">
                                          <p:val>
                                            <p:fltVal val="90"/>
                                          </p:val>
                                        </p:tav>
                                      </p:tavLst>
                                    </p:anim>
                                    <p:animEffect transition="out" filter="fade">
                                      <p:cBhvr>
                                        <p:cTn id="78" dur="1000"/>
                                        <p:tgtEl>
                                          <p:spTgt spid="16387"/>
                                        </p:tgtEl>
                                      </p:cBhvr>
                                    </p:animEffect>
                                    <p:set>
                                      <p:cBhvr>
                                        <p:cTn id="79" dur="1" fill="hold">
                                          <p:stCondLst>
                                            <p:cond delay="999"/>
                                          </p:stCondLst>
                                        </p:cTn>
                                        <p:tgtEl>
                                          <p:spTgt spid="16387"/>
                                        </p:tgtEl>
                                        <p:attrNameLst>
                                          <p:attrName>style.visibility</p:attrName>
                                        </p:attrNameLst>
                                      </p:cBhvr>
                                      <p:to>
                                        <p:strVal val="hidden"/>
                                      </p:to>
                                    </p:set>
                                  </p:childTnLst>
                                </p:cTn>
                              </p:par>
                            </p:childTnLst>
                          </p:cTn>
                        </p:par>
                      </p:childTnLst>
                    </p:cTn>
                  </p:par>
                </p:childTnLst>
              </p:cTn>
              <p:nextCondLst>
                <p:cond evt="onClick" delay="0">
                  <p:tgtEl>
                    <p:spTgt spid="16387"/>
                  </p:tgtEl>
                </p:cond>
              </p:nextCondLst>
            </p:seq>
          </p:childTnLst>
        </p:cTn>
      </p:par>
    </p:tnLst>
    <p:bldLst>
      <p:bldP spid="22" grpId="0" animBg="1"/>
      <p:bldP spid="23" grpId="0" animBg="1"/>
      <p:bldP spid="25" grpId="0" animBg="1"/>
      <p:bldP spid="26" grpId="0" animBg="1"/>
      <p:bldP spid="27" grpId="0" animBg="1"/>
      <p:bldP spid="28" grpId="0" animBg="1"/>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Cơ cấu dân số theo giới là gì? Công thức tính và Ý nghĩ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499" y="66317"/>
            <a:ext cx="2720181"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254955" y="925553"/>
            <a:ext cx="9944857" cy="2579647"/>
            <a:chOff x="1254955" y="925553"/>
            <a:chExt cx="9944857" cy="2579647"/>
          </a:xfrm>
        </p:grpSpPr>
        <p:sp>
          <p:nvSpPr>
            <p:cNvPr id="19" name="Rounded Rectangle 18"/>
            <p:cNvSpPr/>
            <p:nvPr/>
          </p:nvSpPr>
          <p:spPr>
            <a:xfrm>
              <a:off x="1254955" y="963652"/>
              <a:ext cx="9486900" cy="2077215"/>
            </a:xfrm>
            <a:prstGeom prst="roundRect">
              <a:avLst>
                <a:gd name="adj" fmla="val 0"/>
              </a:avLst>
            </a:prstGeom>
            <a:solidFill>
              <a:schemeClr val="accent5">
                <a:lumMod val="20000"/>
                <a:lumOff val="80000"/>
              </a:schemeClr>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1254955" y="925553"/>
              <a:ext cx="9944857" cy="2579647"/>
              <a:chOff x="1254955" y="925553"/>
              <a:chExt cx="9944857" cy="2579647"/>
            </a:xfrm>
          </p:grpSpPr>
          <mc:AlternateContent xmlns:mc="http://schemas.openxmlformats.org/markup-compatibility/2006">
            <mc:Choice xmlns:a14="http://schemas.microsoft.com/office/drawing/2010/main" Requires="a14">
              <p:sp>
                <p:nvSpPr>
                  <p:cNvPr id="35" name="TextBox 34"/>
                  <p:cNvSpPr txBox="1"/>
                  <p:nvPr/>
                </p:nvSpPr>
                <p:spPr>
                  <a:xfrm>
                    <a:off x="1470784" y="1141274"/>
                    <a:ext cx="9067799" cy="1815882"/>
                  </a:xfrm>
                  <a:prstGeom prst="rect">
                    <a:avLst/>
                  </a:prstGeom>
                  <a:noFill/>
                </p:spPr>
                <p:txBody>
                  <a:bodyPr wrap="square" rtlCol="0">
                    <a:spAutoFit/>
                  </a:bodyPr>
                  <a:lstStyle/>
                  <a:p>
                    <a:r>
                      <a:rPr lang="en-US" sz="2000" b="1" smtClean="0">
                        <a:latin typeface="Arial" pitchFamily="34" charset="0"/>
                        <a:cs typeface="Arial" pitchFamily="34" charset="0"/>
                      </a:rPr>
                      <a:t>      </a:t>
                    </a:r>
                    <a:r>
                      <a:rPr lang="en-US" sz="2800" b="1" smtClean="0">
                        <a:latin typeface="Arial" pitchFamily="34" charset="0"/>
                        <a:cs typeface="Arial" pitchFamily="34" charset="0"/>
                      </a:rPr>
                      <a:t>Với dãy dữ liệu </a:t>
                    </a:r>
                    <a14:m>
                      <m:oMath xmlns:m="http://schemas.openxmlformats.org/officeDocument/2006/math">
                        <m:sSub>
                          <m:sSubPr>
                            <m:ctrlPr>
                              <a:rPr lang="en-US" sz="2800" b="1" i="1" smtClean="0">
                                <a:solidFill>
                                  <a:srgbClr val="C00000"/>
                                </a:solidFill>
                                <a:latin typeface="Cambria Math"/>
                                <a:cs typeface="Arial" pitchFamily="34" charset="0"/>
                              </a:rPr>
                            </m:ctrlPr>
                          </m:sSubPr>
                          <m:e>
                            <m:r>
                              <a:rPr lang="en-US" sz="2800" b="1" i="1" smtClean="0">
                                <a:solidFill>
                                  <a:srgbClr val="C00000"/>
                                </a:solidFill>
                                <a:latin typeface="Cambria Math"/>
                                <a:cs typeface="Arial" pitchFamily="34" charset="0"/>
                              </a:rPr>
                              <m:t>𝒙</m:t>
                            </m:r>
                          </m:e>
                          <m:sub>
                            <m:r>
                              <a:rPr lang="en-US" sz="2800" b="1" i="1" smtClean="0">
                                <a:solidFill>
                                  <a:srgbClr val="C00000"/>
                                </a:solidFill>
                                <a:latin typeface="Cambria Math"/>
                                <a:cs typeface="Arial" pitchFamily="34" charset="0"/>
                              </a:rPr>
                              <m:t>𝟏</m:t>
                            </m:r>
                          </m:sub>
                        </m:sSub>
                        <m:r>
                          <a:rPr lang="en-US" sz="2800" b="1" i="1" smtClean="0">
                            <a:solidFill>
                              <a:srgbClr val="C00000"/>
                            </a:solidFill>
                            <a:latin typeface="Cambria Math"/>
                            <a:cs typeface="Arial" pitchFamily="34" charset="0"/>
                          </a:rPr>
                          <m:t> ,</m:t>
                        </m:r>
                        <m:sSub>
                          <m:sSubPr>
                            <m:ctrlPr>
                              <a:rPr lang="en-US" sz="2800" b="1" i="1">
                                <a:solidFill>
                                  <a:srgbClr val="C00000"/>
                                </a:solidFill>
                                <a:latin typeface="Cambria Math"/>
                                <a:cs typeface="Arial" pitchFamily="34" charset="0"/>
                              </a:rPr>
                            </m:ctrlPr>
                          </m:sSubPr>
                          <m:e>
                            <m:r>
                              <a:rPr lang="en-US" sz="2800" b="1" i="1">
                                <a:solidFill>
                                  <a:srgbClr val="C00000"/>
                                </a:solidFill>
                                <a:latin typeface="Cambria Math"/>
                                <a:cs typeface="Arial" pitchFamily="34" charset="0"/>
                              </a:rPr>
                              <m:t>𝒙</m:t>
                            </m:r>
                          </m:e>
                          <m:sub>
                            <m:r>
                              <a:rPr lang="en-US" sz="2800" b="1" i="1" smtClean="0">
                                <a:solidFill>
                                  <a:srgbClr val="C00000"/>
                                </a:solidFill>
                                <a:latin typeface="Cambria Math"/>
                                <a:cs typeface="Arial" pitchFamily="34" charset="0"/>
                              </a:rPr>
                              <m:t>𝟐</m:t>
                            </m:r>
                          </m:sub>
                        </m:sSub>
                        <m:r>
                          <a:rPr lang="en-US" sz="2800" b="1" i="1" smtClean="0">
                            <a:solidFill>
                              <a:srgbClr val="C00000"/>
                            </a:solidFill>
                            <a:latin typeface="Cambria Math"/>
                            <a:cs typeface="Arial" pitchFamily="34" charset="0"/>
                          </a:rPr>
                          <m:t> …,</m:t>
                        </m:r>
                        <m:sSub>
                          <m:sSubPr>
                            <m:ctrlPr>
                              <a:rPr lang="en-US" sz="2800" b="1" i="1">
                                <a:solidFill>
                                  <a:srgbClr val="C00000"/>
                                </a:solidFill>
                                <a:latin typeface="Cambria Math"/>
                                <a:cs typeface="Arial" pitchFamily="34" charset="0"/>
                              </a:rPr>
                            </m:ctrlPr>
                          </m:sSubPr>
                          <m:e>
                            <m:r>
                              <a:rPr lang="en-US" sz="2800" b="1" i="1">
                                <a:solidFill>
                                  <a:srgbClr val="C00000"/>
                                </a:solidFill>
                                <a:latin typeface="Cambria Math"/>
                                <a:cs typeface="Arial" pitchFamily="34" charset="0"/>
                              </a:rPr>
                              <m:t>𝒙</m:t>
                            </m:r>
                          </m:e>
                          <m:sub>
                            <m:r>
                              <a:rPr lang="en-US" sz="2800" b="1" i="1" smtClean="0">
                                <a:solidFill>
                                  <a:srgbClr val="C00000"/>
                                </a:solidFill>
                                <a:latin typeface="Cambria Math"/>
                                <a:cs typeface="Arial" pitchFamily="34" charset="0"/>
                              </a:rPr>
                              <m:t>𝒏</m:t>
                            </m:r>
                          </m:sub>
                        </m:sSub>
                      </m:oMath>
                    </a14:m>
                    <a:r>
                      <a:rPr lang="en-US" sz="2800" b="1" smtClean="0">
                        <a:latin typeface="Arial" pitchFamily="34" charset="0"/>
                        <a:cs typeface="Arial" pitchFamily="34" charset="0"/>
                      </a:rPr>
                      <a:t> có nhiều giá trị giống nhau thì có cách nào biểu diễn dữ liệu này thuận tiện hơn không ? </a:t>
                    </a:r>
                    <a:br>
                      <a:rPr lang="en-US" sz="2800" b="1" smtClean="0">
                        <a:latin typeface="Arial" pitchFamily="34" charset="0"/>
                        <a:cs typeface="Arial" pitchFamily="34" charset="0"/>
                      </a:rPr>
                    </a:br>
                    <a:r>
                      <a:rPr lang="en-US" sz="2800" b="1" smtClean="0">
                        <a:latin typeface="Arial" pitchFamily="34" charset="0"/>
                        <a:cs typeface="Arial" pitchFamily="34" charset="0"/>
                      </a:rPr>
                      <a:t>Chúng ta sẽ tìm hiểu vấn đề này trong bài </a:t>
                    </a:r>
                    <a:r>
                      <a:rPr lang="en-US" sz="2800" b="1" smtClean="0">
                        <a:latin typeface="Arial" pitchFamily="34" charset="0"/>
                        <a:cs typeface="Arial" pitchFamily="34" charset="0"/>
                      </a:rPr>
                      <a:t>học.</a:t>
                    </a:r>
                    <a:endParaRPr lang="vi-VN" sz="2800" b="1">
                      <a:latin typeface="Arial" pitchFamily="34" charset="0"/>
                      <a:cs typeface="Arial" pitchFamily="34" charset="0"/>
                    </a:endParaRPr>
                  </a:p>
                </p:txBody>
              </p:sp>
            </mc:Choice>
            <mc:Fallback>
              <p:sp>
                <p:nvSpPr>
                  <p:cNvPr id="35" name="TextBox 34"/>
                  <p:cNvSpPr txBox="1">
                    <a:spLocks noRot="1" noChangeAspect="1" noMove="1" noResize="1" noEditPoints="1" noAdjustHandles="1" noChangeArrowheads="1" noChangeShapeType="1" noTextEdit="1"/>
                  </p:cNvSpPr>
                  <p:nvPr/>
                </p:nvSpPr>
                <p:spPr>
                  <a:xfrm>
                    <a:off x="1470784" y="1141274"/>
                    <a:ext cx="9067799" cy="1815882"/>
                  </a:xfrm>
                  <a:prstGeom prst="rect">
                    <a:avLst/>
                  </a:prstGeom>
                  <a:blipFill rotWithShape="1">
                    <a:blip r:embed="rId4"/>
                    <a:stretch>
                      <a:fillRect l="-1344" t="-3356" r="-874" b="-8389"/>
                    </a:stretch>
                  </a:blipFill>
                </p:spPr>
                <p:txBody>
                  <a:bodyPr/>
                  <a:lstStyle/>
                  <a:p>
                    <a:r>
                      <a:rPr lang="en-US">
                        <a:noFill/>
                      </a:rPr>
                      <a:t> </a:t>
                    </a:r>
                  </a:p>
                </p:txBody>
              </p:sp>
            </mc:Fallback>
          </mc:AlternateContent>
          <p:cxnSp>
            <p:nvCxnSpPr>
              <p:cNvPr id="10" name="Straight Connector 9"/>
              <p:cNvCxnSpPr/>
              <p:nvPr/>
            </p:nvCxnSpPr>
            <p:spPr>
              <a:xfrm>
                <a:off x="1254955" y="963653"/>
                <a:ext cx="5525257" cy="0"/>
              </a:xfrm>
              <a:prstGeom prst="line">
                <a:avLst/>
              </a:prstGeom>
              <a:ln w="76200">
                <a:solidFill>
                  <a:srgbClr val="D07C7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254955" y="925553"/>
                <a:ext cx="0" cy="2153415"/>
              </a:xfrm>
              <a:prstGeom prst="line">
                <a:avLst/>
              </a:prstGeom>
              <a:ln w="76200">
                <a:solidFill>
                  <a:srgbClr val="D07C7A"/>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254955" y="3040868"/>
                <a:ext cx="9486900" cy="0"/>
              </a:xfrm>
              <a:prstGeom prst="line">
                <a:avLst/>
              </a:prstGeom>
              <a:ln w="76200">
                <a:solidFill>
                  <a:srgbClr val="D07C7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0741855" y="963653"/>
                <a:ext cx="0" cy="2115315"/>
              </a:xfrm>
              <a:prstGeom prst="line">
                <a:avLst/>
              </a:prstGeom>
              <a:ln w="76200">
                <a:solidFill>
                  <a:srgbClr val="D07C7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6703255" y="963653"/>
                <a:ext cx="4038600" cy="0"/>
              </a:xfrm>
              <a:prstGeom prst="line">
                <a:avLst/>
              </a:prstGeom>
              <a:ln w="76200">
                <a:solidFill>
                  <a:srgbClr val="D07C7A"/>
                </a:solidFill>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32902" y="1889205"/>
                <a:ext cx="1366910" cy="1615995"/>
              </a:xfrm>
              <a:prstGeom prst="rect">
                <a:avLst/>
              </a:prstGeom>
            </p:spPr>
          </p:pic>
        </p:grpSp>
      </p:grpSp>
    </p:spTree>
    <p:extLst>
      <p:ext uri="{BB962C8B-B14F-4D97-AF65-F5344CB8AC3E}">
        <p14:creationId xmlns:p14="http://schemas.microsoft.com/office/powerpoint/2010/main" val="143242314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8" name="TextBox 17"/>
          <p:cNvSpPr txBox="1"/>
          <p:nvPr/>
        </p:nvSpPr>
        <p:spPr>
          <a:xfrm>
            <a:off x="3884612" y="3429000"/>
            <a:ext cx="3337936" cy="584775"/>
          </a:xfrm>
          <a:prstGeom prst="rect">
            <a:avLst/>
          </a:prstGeom>
          <a:noFill/>
        </p:spPr>
        <p:txBody>
          <a:bodyPr wrap="square" rtlCol="0">
            <a:spAutoFit/>
          </a:bodyPr>
          <a:lstStyle/>
          <a:p>
            <a:r>
              <a:rPr lang="en-US" sz="3200" b="1">
                <a:latin typeface="Arial" pitchFamily="34" charset="0"/>
                <a:ea typeface="Times New Roman" panose="02020603050405020304" pitchFamily="18" charset="0"/>
                <a:cs typeface="Arial" pitchFamily="34" charset="0"/>
              </a:rPr>
              <a:t>Chọn đáp án </a:t>
            </a:r>
            <a:r>
              <a:rPr lang="en-US" sz="3200" b="1" smtClean="0">
                <a:solidFill>
                  <a:srgbClr val="C00000"/>
                </a:solidFill>
                <a:latin typeface="Arial" pitchFamily="34" charset="0"/>
                <a:ea typeface="Times New Roman" panose="02020603050405020304" pitchFamily="18" charset="0"/>
                <a:cs typeface="Arial" pitchFamily="34" charset="0"/>
              </a:rPr>
              <a:t>B</a:t>
            </a:r>
            <a:endParaRPr lang="en-US" sz="3200" b="1">
              <a:solidFill>
                <a:srgbClr val="C00000"/>
              </a:solidFill>
              <a:latin typeface="Arial" pitchFamily="34" charset="0"/>
              <a:ea typeface="Times New Roman" panose="02020603050405020304" pitchFamily="18" charset="0"/>
              <a:cs typeface="Arial" pitchFamily="34" charset="0"/>
            </a:endParaRPr>
          </a:p>
        </p:txBody>
      </p:sp>
      <p:pic>
        <p:nvPicPr>
          <p:cNvPr id="813149" name="Picture 93">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05328" y="5410200"/>
            <a:ext cx="1332684" cy="1287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m thanh phep thuat.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324012" y="7772400"/>
            <a:ext cx="304800" cy="304800"/>
          </a:xfrm>
          <a:prstGeom prst="rect">
            <a:avLst/>
          </a:prstGeom>
        </p:spPr>
      </p:pic>
      <p:sp>
        <p:nvSpPr>
          <p:cNvPr id="23" name="Oval 22"/>
          <p:cNvSpPr/>
          <p:nvPr/>
        </p:nvSpPr>
        <p:spPr>
          <a:xfrm>
            <a:off x="1016585" y="1213766"/>
            <a:ext cx="572502" cy="57250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1" name="TextBox 30"/>
          <p:cNvSpPr txBox="1"/>
          <p:nvPr/>
        </p:nvSpPr>
        <p:spPr>
          <a:xfrm>
            <a:off x="851894" y="4101405"/>
            <a:ext cx="10576518" cy="954107"/>
          </a:xfrm>
          <a:prstGeom prst="rect">
            <a:avLst/>
          </a:prstGeom>
          <a:noFill/>
        </p:spPr>
        <p:txBody>
          <a:bodyPr wrap="square" rtlCol="0">
            <a:spAutoFit/>
          </a:bodyPr>
          <a:lstStyle/>
          <a:p>
            <a:pPr marL="457200" indent="-457200" algn="just">
              <a:buFont typeface="Wingdings" pitchFamily="2" charset="2"/>
              <a:buChar char="q"/>
            </a:pPr>
            <a:r>
              <a:rPr lang="en-US" sz="2800" b="1" smtClean="0">
                <a:solidFill>
                  <a:srgbClr val="C00000"/>
                </a:solidFill>
                <a:latin typeface="Arial" pitchFamily="34" charset="0"/>
                <a:ea typeface="Times New Roman" panose="02020603050405020304" pitchFamily="18" charset="0"/>
                <a:cs typeface="Arial" pitchFamily="34" charset="0"/>
              </a:rPr>
              <a:t>Giải thích: </a:t>
            </a:r>
            <a:r>
              <a:rPr lang="vi-VN" sz="2800" b="1">
                <a:latin typeface="Arial" pitchFamily="34" charset="0"/>
                <a:cs typeface="Arial" pitchFamily="34" charset="0"/>
              </a:rPr>
              <a:t>Tần số của một giá trị là số lần xuất hiện giá trị đó trong mẫu dữ liệu.</a:t>
            </a:r>
          </a:p>
        </p:txBody>
      </p:sp>
    </p:spTree>
    <p:extLst>
      <p:ext uri="{BB962C8B-B14F-4D97-AF65-F5344CB8AC3E}">
        <p14:creationId xmlns:p14="http://schemas.microsoft.com/office/powerpoint/2010/main" val="32212951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heel(1)">
                                      <p:cBhvr>
                                        <p:cTn id="15" dur="500"/>
                                        <p:tgtEl>
                                          <p:spTgt spid="23"/>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18" grpId="0"/>
      <p:bldP spid="23" grpId="0" animBg="1"/>
      <p:bldP spid="3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8" name="TextBox 17"/>
          <p:cNvSpPr txBox="1"/>
          <p:nvPr/>
        </p:nvSpPr>
        <p:spPr>
          <a:xfrm>
            <a:off x="4341812" y="3124200"/>
            <a:ext cx="3337936" cy="584775"/>
          </a:xfrm>
          <a:prstGeom prst="rect">
            <a:avLst/>
          </a:prstGeom>
          <a:noFill/>
        </p:spPr>
        <p:txBody>
          <a:bodyPr wrap="square" rtlCol="0">
            <a:spAutoFit/>
          </a:bodyPr>
          <a:lstStyle/>
          <a:p>
            <a:r>
              <a:rPr lang="en-US" sz="3200" b="1">
                <a:latin typeface="Arial" pitchFamily="34" charset="0"/>
                <a:ea typeface="Times New Roman" panose="02020603050405020304" pitchFamily="18" charset="0"/>
                <a:cs typeface="Arial" pitchFamily="34" charset="0"/>
              </a:rPr>
              <a:t>Chọn đáp án </a:t>
            </a:r>
            <a:r>
              <a:rPr lang="en-US" sz="3200" b="1" smtClean="0">
                <a:solidFill>
                  <a:srgbClr val="C00000"/>
                </a:solidFill>
                <a:latin typeface="Arial" pitchFamily="34" charset="0"/>
                <a:ea typeface="Times New Roman" panose="02020603050405020304" pitchFamily="18" charset="0"/>
                <a:cs typeface="Arial" pitchFamily="34" charset="0"/>
              </a:rPr>
              <a:t>D</a:t>
            </a:r>
            <a:endParaRPr lang="en-US" sz="3200" b="1">
              <a:solidFill>
                <a:srgbClr val="C00000"/>
              </a:solidFill>
              <a:latin typeface="Arial" pitchFamily="34" charset="0"/>
              <a:ea typeface="Times New Roman" panose="02020603050405020304" pitchFamily="18" charset="0"/>
              <a:cs typeface="Arial" pitchFamily="34" charset="0"/>
            </a:endParaRPr>
          </a:p>
        </p:txBody>
      </p:sp>
      <p:pic>
        <p:nvPicPr>
          <p:cNvPr id="3" name="Am thanh phep thuat.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324012" y="7772400"/>
            <a:ext cx="304800" cy="304800"/>
          </a:xfrm>
          <a:prstGeom prst="rect">
            <a:avLst/>
          </a:prstGeom>
        </p:spPr>
      </p:pic>
      <p:sp>
        <p:nvSpPr>
          <p:cNvPr id="23" name="Oval 22"/>
          <p:cNvSpPr/>
          <p:nvPr/>
        </p:nvSpPr>
        <p:spPr>
          <a:xfrm>
            <a:off x="1016585" y="2365630"/>
            <a:ext cx="572502" cy="57250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1" name="TextBox 30"/>
          <p:cNvSpPr txBox="1"/>
          <p:nvPr/>
        </p:nvSpPr>
        <p:spPr>
          <a:xfrm>
            <a:off x="877971" y="3743696"/>
            <a:ext cx="10576518" cy="954107"/>
          </a:xfrm>
          <a:prstGeom prst="rect">
            <a:avLst/>
          </a:prstGeom>
          <a:noFill/>
        </p:spPr>
        <p:txBody>
          <a:bodyPr wrap="square" rtlCol="0">
            <a:spAutoFit/>
          </a:bodyPr>
          <a:lstStyle/>
          <a:p>
            <a:pPr marL="457200" indent="-457200" algn="just">
              <a:buFont typeface="Wingdings" pitchFamily="2" charset="2"/>
              <a:buChar char="q"/>
            </a:pPr>
            <a:r>
              <a:rPr lang="en-US" sz="2800" b="1" smtClean="0">
                <a:solidFill>
                  <a:srgbClr val="C00000"/>
                </a:solidFill>
                <a:latin typeface="Arial" pitchFamily="34" charset="0"/>
                <a:ea typeface="Times New Roman" panose="02020603050405020304" pitchFamily="18" charset="0"/>
                <a:cs typeface="Arial" pitchFamily="34" charset="0"/>
              </a:rPr>
              <a:t>Giải thích: </a:t>
            </a:r>
            <a:r>
              <a:rPr lang="vi-VN" sz="2800" b="1">
                <a:latin typeface="Arial" pitchFamily="34" charset="0"/>
                <a:cs typeface="Arial" pitchFamily="34" charset="0"/>
              </a:rPr>
              <a:t>Biểu đồ tần số dạng cột chính là biểu đồ cột với trục đứng biểu diễn tần số.</a:t>
            </a:r>
          </a:p>
        </p:txBody>
      </p:sp>
      <p:pic>
        <p:nvPicPr>
          <p:cNvPr id="17" name="Picture 93">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05328" y="5410200"/>
            <a:ext cx="1332684" cy="1287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83006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heel(1)">
                                      <p:cBhvr>
                                        <p:cTn id="15" dur="500"/>
                                        <p:tgtEl>
                                          <p:spTgt spid="23"/>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18" grpId="0"/>
      <p:bldP spid="23" grpId="0" animBg="1"/>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8" name="TextBox 17"/>
          <p:cNvSpPr txBox="1"/>
          <p:nvPr/>
        </p:nvSpPr>
        <p:spPr>
          <a:xfrm>
            <a:off x="3960812" y="4038600"/>
            <a:ext cx="3337936" cy="584775"/>
          </a:xfrm>
          <a:prstGeom prst="rect">
            <a:avLst/>
          </a:prstGeom>
          <a:noFill/>
        </p:spPr>
        <p:txBody>
          <a:bodyPr wrap="square" rtlCol="0">
            <a:spAutoFit/>
          </a:bodyPr>
          <a:lstStyle/>
          <a:p>
            <a:r>
              <a:rPr lang="en-US" sz="3200" b="1">
                <a:latin typeface="Arial" pitchFamily="34" charset="0"/>
                <a:ea typeface="Times New Roman" panose="02020603050405020304" pitchFamily="18" charset="0"/>
                <a:cs typeface="Arial" pitchFamily="34" charset="0"/>
              </a:rPr>
              <a:t>Chọn đáp án </a:t>
            </a:r>
            <a:r>
              <a:rPr lang="en-US" sz="3200" b="1" smtClean="0">
                <a:solidFill>
                  <a:srgbClr val="C00000"/>
                </a:solidFill>
                <a:latin typeface="Arial" pitchFamily="34" charset="0"/>
                <a:ea typeface="Times New Roman" panose="02020603050405020304" pitchFamily="18" charset="0"/>
                <a:cs typeface="Arial" pitchFamily="34" charset="0"/>
              </a:rPr>
              <a:t>D</a:t>
            </a:r>
            <a:endParaRPr lang="en-US" sz="3200" b="1">
              <a:solidFill>
                <a:srgbClr val="C00000"/>
              </a:solidFill>
              <a:latin typeface="Arial" pitchFamily="34" charset="0"/>
              <a:ea typeface="Times New Roman" panose="02020603050405020304" pitchFamily="18" charset="0"/>
              <a:cs typeface="Arial" pitchFamily="34" charset="0"/>
            </a:endParaRPr>
          </a:p>
        </p:txBody>
      </p:sp>
      <p:pic>
        <p:nvPicPr>
          <p:cNvPr id="3" name="Am thanh phep thuat.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324012" y="7772400"/>
            <a:ext cx="304800" cy="304800"/>
          </a:xfrm>
          <a:prstGeom prst="rect">
            <a:avLst/>
          </a:prstGeom>
        </p:spPr>
      </p:pic>
      <p:sp>
        <p:nvSpPr>
          <p:cNvPr id="23" name="Oval 22"/>
          <p:cNvSpPr/>
          <p:nvPr/>
        </p:nvSpPr>
        <p:spPr>
          <a:xfrm>
            <a:off x="9066212" y="1540270"/>
            <a:ext cx="692727" cy="69272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1" name="TextBox 30"/>
          <p:cNvSpPr txBox="1"/>
          <p:nvPr/>
        </p:nvSpPr>
        <p:spPr>
          <a:xfrm>
            <a:off x="340608" y="4623375"/>
            <a:ext cx="10386169" cy="954107"/>
          </a:xfrm>
          <a:prstGeom prst="rect">
            <a:avLst/>
          </a:prstGeom>
          <a:noFill/>
        </p:spPr>
        <p:txBody>
          <a:bodyPr wrap="square" rtlCol="0">
            <a:spAutoFit/>
          </a:bodyPr>
          <a:lstStyle/>
          <a:p>
            <a:pPr marL="457200" indent="-457200">
              <a:buFont typeface="Wingdings" pitchFamily="2" charset="2"/>
              <a:buChar char="q"/>
            </a:pPr>
            <a:r>
              <a:rPr lang="en-US" sz="2800" b="1" smtClean="0">
                <a:solidFill>
                  <a:srgbClr val="C00000"/>
                </a:solidFill>
                <a:latin typeface="Arial" pitchFamily="34" charset="0"/>
                <a:ea typeface="Times New Roman" panose="02020603050405020304" pitchFamily="18" charset="0"/>
                <a:cs typeface="Arial" pitchFamily="34" charset="0"/>
              </a:rPr>
              <a:t>Giải thích: </a:t>
            </a:r>
            <a:r>
              <a:rPr lang="vi-VN" sz="2800" b="1">
                <a:latin typeface="Arial" pitchFamily="34" charset="0"/>
                <a:cs typeface="Arial" pitchFamily="34" charset="0"/>
              </a:rPr>
              <a:t>Mẫu giá trị đã cho có các giá trị là 0; 1; 2; 3; </a:t>
            </a:r>
            <a:r>
              <a:rPr lang="vi-VN" sz="2800" b="1" smtClean="0">
                <a:latin typeface="Arial" pitchFamily="34" charset="0"/>
                <a:cs typeface="Arial" pitchFamily="34" charset="0"/>
              </a:rPr>
              <a:t>4.</a:t>
            </a:r>
            <a:r>
              <a:rPr lang="en-US" sz="2800" b="1" smtClean="0">
                <a:latin typeface="Arial" pitchFamily="34" charset="0"/>
                <a:cs typeface="Arial" pitchFamily="34" charset="0"/>
              </a:rPr>
              <a:t/>
            </a:r>
            <a:br>
              <a:rPr lang="en-US" sz="2800" b="1" smtClean="0">
                <a:latin typeface="Arial" pitchFamily="34" charset="0"/>
                <a:cs typeface="Arial" pitchFamily="34" charset="0"/>
              </a:rPr>
            </a:br>
            <a:r>
              <a:rPr lang="vi-VN" sz="2800" b="1" smtClean="0">
                <a:latin typeface="Arial" pitchFamily="34" charset="0"/>
                <a:cs typeface="Arial" pitchFamily="34" charset="0"/>
              </a:rPr>
              <a:t>Do </a:t>
            </a:r>
            <a:r>
              <a:rPr lang="vi-VN" sz="2800" b="1">
                <a:latin typeface="Arial" pitchFamily="34" charset="0"/>
                <a:cs typeface="Arial" pitchFamily="34" charset="0"/>
              </a:rPr>
              <a:t>đó mẫu giá trị đã cho có 5 giá trị khác nhau.</a:t>
            </a:r>
          </a:p>
        </p:txBody>
      </p:sp>
      <p:pic>
        <p:nvPicPr>
          <p:cNvPr id="30" name="Picture 93">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05328" y="5410200"/>
            <a:ext cx="1332684" cy="1287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29928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heel(1)">
                                      <p:cBhvr>
                                        <p:cTn id="15" dur="500"/>
                                        <p:tgtEl>
                                          <p:spTgt spid="23"/>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18" grpId="0"/>
      <p:bldP spid="23" grpId="0" animBg="1"/>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8" name="TextBox 17"/>
          <p:cNvSpPr txBox="1"/>
          <p:nvPr/>
        </p:nvSpPr>
        <p:spPr>
          <a:xfrm>
            <a:off x="6566476" y="2360240"/>
            <a:ext cx="3337936" cy="584775"/>
          </a:xfrm>
          <a:prstGeom prst="rect">
            <a:avLst/>
          </a:prstGeom>
          <a:noFill/>
        </p:spPr>
        <p:txBody>
          <a:bodyPr wrap="square" rtlCol="0">
            <a:spAutoFit/>
          </a:bodyPr>
          <a:lstStyle/>
          <a:p>
            <a:r>
              <a:rPr lang="en-US" sz="3200" b="1">
                <a:latin typeface="Arial" pitchFamily="34" charset="0"/>
                <a:ea typeface="Times New Roman" panose="02020603050405020304" pitchFamily="18" charset="0"/>
                <a:cs typeface="Arial" pitchFamily="34" charset="0"/>
              </a:rPr>
              <a:t>Chọn đáp án </a:t>
            </a:r>
            <a:r>
              <a:rPr lang="en-US" sz="3200" b="1" smtClean="0">
                <a:solidFill>
                  <a:srgbClr val="C00000"/>
                </a:solidFill>
                <a:latin typeface="Arial" pitchFamily="34" charset="0"/>
                <a:ea typeface="Times New Roman" panose="02020603050405020304" pitchFamily="18" charset="0"/>
                <a:cs typeface="Arial" pitchFamily="34" charset="0"/>
              </a:rPr>
              <a:t>B</a:t>
            </a:r>
            <a:endParaRPr lang="en-US" sz="3200" b="1">
              <a:solidFill>
                <a:srgbClr val="C00000"/>
              </a:solidFill>
              <a:latin typeface="Arial" pitchFamily="34" charset="0"/>
              <a:ea typeface="Times New Roman" panose="02020603050405020304" pitchFamily="18" charset="0"/>
              <a:cs typeface="Arial" pitchFamily="34" charset="0"/>
            </a:endParaRPr>
          </a:p>
        </p:txBody>
      </p:sp>
      <p:pic>
        <p:nvPicPr>
          <p:cNvPr id="3" name="Am thanh phep thuat.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324012" y="7772400"/>
            <a:ext cx="304800" cy="304800"/>
          </a:xfrm>
          <a:prstGeom prst="rect">
            <a:avLst/>
          </a:prstGeom>
        </p:spPr>
      </p:pic>
      <p:sp>
        <p:nvSpPr>
          <p:cNvPr id="23" name="Oval 22"/>
          <p:cNvSpPr/>
          <p:nvPr/>
        </p:nvSpPr>
        <p:spPr>
          <a:xfrm>
            <a:off x="3722914" y="1605710"/>
            <a:ext cx="629752" cy="62975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1" name="TextBox 30"/>
          <p:cNvSpPr txBox="1"/>
          <p:nvPr/>
        </p:nvSpPr>
        <p:spPr>
          <a:xfrm>
            <a:off x="6399212" y="2970355"/>
            <a:ext cx="5580752" cy="1815882"/>
          </a:xfrm>
          <a:prstGeom prst="rect">
            <a:avLst/>
          </a:prstGeom>
          <a:noFill/>
        </p:spPr>
        <p:txBody>
          <a:bodyPr wrap="square" rtlCol="0">
            <a:spAutoFit/>
          </a:bodyPr>
          <a:lstStyle/>
          <a:p>
            <a:pPr marL="457200" indent="-457200">
              <a:buFont typeface="Wingdings" pitchFamily="2" charset="2"/>
              <a:buChar char="q"/>
            </a:pPr>
            <a:r>
              <a:rPr lang="en-US" sz="2800" b="1" smtClean="0">
                <a:solidFill>
                  <a:srgbClr val="C00000"/>
                </a:solidFill>
                <a:latin typeface="Arial" pitchFamily="34" charset="0"/>
                <a:ea typeface="Times New Roman" panose="02020603050405020304" pitchFamily="18" charset="0"/>
                <a:cs typeface="Arial" pitchFamily="34" charset="0"/>
              </a:rPr>
              <a:t>Giải thích: </a:t>
            </a:r>
            <a:r>
              <a:rPr lang="vi-VN" sz="2800" b="1">
                <a:latin typeface="Arial" pitchFamily="34" charset="0"/>
                <a:cs typeface="Arial" pitchFamily="34" charset="0"/>
              </a:rPr>
              <a:t>Quan sát biểu đồ, ta thấy ngày có 15 học sinh đến mượn sách của thư viện là ngày thứ ba.</a:t>
            </a:r>
          </a:p>
        </p:txBody>
      </p:sp>
      <p:pic>
        <p:nvPicPr>
          <p:cNvPr id="29" name="Picture 93">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05328" y="5410200"/>
            <a:ext cx="1332684" cy="1287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87732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heel(1)">
                                      <p:cBhvr>
                                        <p:cTn id="15" dur="500"/>
                                        <p:tgtEl>
                                          <p:spTgt spid="23"/>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18" grpId="0"/>
      <p:bldP spid="23" grpId="0" animBg="1"/>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8012" y="533399"/>
            <a:ext cx="10896600" cy="5638801"/>
          </a:xfrm>
          <a:prstGeom prst="rect">
            <a:avLst/>
          </a:prstGeom>
          <a:noFill/>
          <a:ln w="123825">
            <a:solidFill>
              <a:schemeClr val="accent3">
                <a:lumMod val="75000"/>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056812" y="5334000"/>
            <a:ext cx="1901825" cy="1475109"/>
          </a:xfrm>
          <a:prstGeom prst="rect">
            <a:avLst/>
          </a:prstGeom>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4612" y="1905000"/>
            <a:ext cx="6019800" cy="1451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5450" y="755938"/>
            <a:ext cx="3362311" cy="4706647"/>
          </a:xfrm>
          <a:prstGeom prst="rect">
            <a:avLst/>
          </a:prstGeom>
        </p:spPr>
      </p:pic>
      <p:pic>
        <p:nvPicPr>
          <p:cNvPr id="7178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5233" b="26271"/>
          <a:stretch/>
        </p:blipFill>
        <p:spPr bwMode="auto">
          <a:xfrm>
            <a:off x="4418012" y="2043916"/>
            <a:ext cx="5269849" cy="73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70467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TextBox 16"/>
          <p:cNvSpPr txBox="1"/>
          <p:nvPr/>
        </p:nvSpPr>
        <p:spPr>
          <a:xfrm>
            <a:off x="5808760" y="6372820"/>
            <a:ext cx="6445947" cy="461665"/>
          </a:xfrm>
          <a:prstGeom prst="rect">
            <a:avLst/>
          </a:prstGeom>
          <a:noFill/>
        </p:spPr>
        <p:txBody>
          <a:bodyPr wrap="square" rtlCol="0">
            <a:spAutoFit/>
          </a:bodyPr>
          <a:lstStyle/>
          <a:p>
            <a:pPr algn="ctr"/>
            <a:r>
              <a:rPr lang="en-US" sz="1200" b="1" smtClean="0">
                <a:solidFill>
                  <a:srgbClr val="FF0000"/>
                </a:solidFill>
                <a:latin typeface="Arial" pitchFamily="34" charset="0"/>
                <a:cs typeface="Arial" pitchFamily="34" charset="0"/>
              </a:rPr>
              <a:t>( Bản full sẽ có hiệu ứng trình chiếu từng bước một, có thể sửa đổi tuỳ ý </a:t>
            </a:r>
          </a:p>
          <a:p>
            <a:pPr algn="ctr"/>
            <a:r>
              <a:rPr lang="en-US" sz="1200" b="1" smtClean="0">
                <a:solidFill>
                  <a:srgbClr val="FF0000"/>
                </a:solidFill>
                <a:latin typeface="Arial" pitchFamily="34" charset="0"/>
                <a:cs typeface="Arial" pitchFamily="34" charset="0"/>
              </a:rPr>
              <a:t>và không có tên người soạn )</a:t>
            </a:r>
            <a:endParaRPr lang="vi-VN" sz="1600" b="1">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2224950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7" name="TextBox 46"/>
          <p:cNvSpPr txBox="1"/>
          <p:nvPr/>
        </p:nvSpPr>
        <p:spPr>
          <a:xfrm>
            <a:off x="5808760" y="6372820"/>
            <a:ext cx="6445947" cy="461665"/>
          </a:xfrm>
          <a:prstGeom prst="rect">
            <a:avLst/>
          </a:prstGeom>
          <a:noFill/>
        </p:spPr>
        <p:txBody>
          <a:bodyPr wrap="square" rtlCol="0">
            <a:spAutoFit/>
          </a:bodyPr>
          <a:lstStyle/>
          <a:p>
            <a:pPr algn="ctr"/>
            <a:r>
              <a:rPr lang="en-US" sz="1200" b="1" smtClean="0">
                <a:solidFill>
                  <a:srgbClr val="FF0000"/>
                </a:solidFill>
                <a:latin typeface="Arial" pitchFamily="34" charset="0"/>
                <a:cs typeface="Arial" pitchFamily="34" charset="0"/>
              </a:rPr>
              <a:t>( Bản full sẽ có hiệu ứng trình chiếu từng bước một, có thể sửa đổi tuỳ ý </a:t>
            </a:r>
          </a:p>
          <a:p>
            <a:pPr algn="ctr"/>
            <a:r>
              <a:rPr lang="en-US" sz="1200" b="1" smtClean="0">
                <a:solidFill>
                  <a:srgbClr val="FF0000"/>
                </a:solidFill>
                <a:latin typeface="Arial" pitchFamily="34" charset="0"/>
                <a:cs typeface="Arial" pitchFamily="34" charset="0"/>
              </a:rPr>
              <a:t>và không có tên người soạn )</a:t>
            </a:r>
            <a:endParaRPr lang="vi-VN" sz="1600" b="1">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42836517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TextBox 14"/>
          <p:cNvSpPr txBox="1"/>
          <p:nvPr/>
        </p:nvSpPr>
        <p:spPr>
          <a:xfrm>
            <a:off x="5808760" y="6372820"/>
            <a:ext cx="6445947" cy="461665"/>
          </a:xfrm>
          <a:prstGeom prst="rect">
            <a:avLst/>
          </a:prstGeom>
          <a:noFill/>
        </p:spPr>
        <p:txBody>
          <a:bodyPr wrap="square" rtlCol="0">
            <a:spAutoFit/>
          </a:bodyPr>
          <a:lstStyle/>
          <a:p>
            <a:pPr algn="ctr"/>
            <a:r>
              <a:rPr lang="en-US" sz="1200" b="1" smtClean="0">
                <a:solidFill>
                  <a:srgbClr val="FF0000"/>
                </a:solidFill>
                <a:latin typeface="Arial" pitchFamily="34" charset="0"/>
                <a:cs typeface="Arial" pitchFamily="34" charset="0"/>
              </a:rPr>
              <a:t>( Bản full sẽ có hiệu ứng trình chiếu từng bước một, có thể sửa đổi tuỳ ý </a:t>
            </a:r>
          </a:p>
          <a:p>
            <a:pPr algn="ctr"/>
            <a:r>
              <a:rPr lang="en-US" sz="1200" b="1" smtClean="0">
                <a:solidFill>
                  <a:srgbClr val="FF0000"/>
                </a:solidFill>
                <a:latin typeface="Arial" pitchFamily="34" charset="0"/>
                <a:cs typeface="Arial" pitchFamily="34" charset="0"/>
              </a:rPr>
              <a:t>và không có tên người soạn )</a:t>
            </a:r>
            <a:endParaRPr lang="vi-VN" sz="1600" b="1">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8413278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TextBox 16"/>
          <p:cNvSpPr txBox="1"/>
          <p:nvPr/>
        </p:nvSpPr>
        <p:spPr>
          <a:xfrm>
            <a:off x="5808760" y="6372820"/>
            <a:ext cx="6445947" cy="461665"/>
          </a:xfrm>
          <a:prstGeom prst="rect">
            <a:avLst/>
          </a:prstGeom>
          <a:noFill/>
        </p:spPr>
        <p:txBody>
          <a:bodyPr wrap="square" rtlCol="0">
            <a:spAutoFit/>
          </a:bodyPr>
          <a:lstStyle/>
          <a:p>
            <a:pPr algn="ctr"/>
            <a:r>
              <a:rPr lang="en-US" sz="1200" b="1" smtClean="0">
                <a:solidFill>
                  <a:srgbClr val="FF0000"/>
                </a:solidFill>
                <a:latin typeface="Arial" pitchFamily="34" charset="0"/>
                <a:cs typeface="Arial" pitchFamily="34" charset="0"/>
              </a:rPr>
              <a:t>( Bản full sẽ có hiệu ứng trình chiếu từng bước một, có thể sửa đổi tuỳ ý </a:t>
            </a:r>
          </a:p>
          <a:p>
            <a:pPr algn="ctr"/>
            <a:r>
              <a:rPr lang="en-US" sz="1200" b="1" smtClean="0">
                <a:solidFill>
                  <a:srgbClr val="FF0000"/>
                </a:solidFill>
                <a:latin typeface="Arial" pitchFamily="34" charset="0"/>
                <a:cs typeface="Arial" pitchFamily="34" charset="0"/>
              </a:rPr>
              <a:t>và không có tên người soạn )</a:t>
            </a:r>
            <a:endParaRPr lang="vi-VN" sz="1600" b="1">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6983480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196612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31246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337213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168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42266" y="2057400"/>
            <a:ext cx="9906000" cy="1938992"/>
          </a:xfrm>
          <a:prstGeom prst="rect">
            <a:avLst/>
          </a:prstGeom>
          <a:noFill/>
        </p:spPr>
        <p:txBody>
          <a:bodyPr wrap="square" rtlCol="0">
            <a:spAutoFit/>
          </a:bodyPr>
          <a:lstStyle/>
          <a:p>
            <a:pPr marL="342900" indent="-342900" algn="just">
              <a:buFont typeface="Wingdings" pitchFamily="2" charset="2"/>
              <a:buChar char="§"/>
            </a:pPr>
            <a:r>
              <a:rPr lang="en-US" sz="2000" b="1" smtClean="0">
                <a:latin typeface="Arial" pitchFamily="34" charset="0"/>
                <a:cs typeface="Arial" pitchFamily="34" charset="0"/>
              </a:rPr>
              <a:t>Xem bài mẫu thao giảng khác của Toán </a:t>
            </a:r>
            <a:r>
              <a:rPr lang="en-US" sz="2000" b="1">
                <a:latin typeface="Arial" pitchFamily="34" charset="0"/>
                <a:cs typeface="Arial" pitchFamily="34" charset="0"/>
              </a:rPr>
              <a:t>9</a:t>
            </a:r>
            <a:r>
              <a:rPr lang="en-US" sz="2000" b="1" smtClean="0">
                <a:latin typeface="Arial" pitchFamily="34" charset="0"/>
                <a:cs typeface="Arial" pitchFamily="34" charset="0"/>
              </a:rPr>
              <a:t> – KNTT , tại đây (Mục Bài giảng thao giảng của Toán </a:t>
            </a:r>
            <a:r>
              <a:rPr lang="en-US" sz="2000" b="1">
                <a:latin typeface="Arial" pitchFamily="34" charset="0"/>
                <a:cs typeface="Arial" pitchFamily="34" charset="0"/>
              </a:rPr>
              <a:t>9</a:t>
            </a:r>
            <a:r>
              <a:rPr lang="en-US" sz="2000" b="1" smtClean="0">
                <a:latin typeface="Arial" pitchFamily="34" charset="0"/>
                <a:cs typeface="Arial" pitchFamily="34" charset="0"/>
              </a:rPr>
              <a:t> ):</a:t>
            </a:r>
          </a:p>
          <a:p>
            <a:pPr algn="ctr"/>
            <a:r>
              <a:rPr lang="en-US" sz="2000" b="1">
                <a:solidFill>
                  <a:schemeClr val="accent2">
                    <a:lumMod val="75000"/>
                  </a:schemeClr>
                </a:solidFill>
                <a:latin typeface="Arial" pitchFamily="34" charset="0"/>
                <a:cs typeface="Arial" pitchFamily="34" charset="0"/>
              </a:rPr>
              <a:t>      </a:t>
            </a:r>
            <a:r>
              <a:rPr lang="en-US" sz="2000" b="1">
                <a:solidFill>
                  <a:schemeClr val="accent2">
                    <a:lumMod val="75000"/>
                  </a:schemeClr>
                </a:solidFill>
                <a:latin typeface="Arial" pitchFamily="34" charset="0"/>
                <a:cs typeface="Arial" pitchFamily="34" charset="0"/>
                <a:hlinkClick r:id="rId2"/>
              </a:rPr>
              <a:t>https://</a:t>
            </a:r>
            <a:r>
              <a:rPr lang="en-US" sz="2000" b="1" smtClean="0">
                <a:solidFill>
                  <a:schemeClr val="accent2">
                    <a:lumMod val="75000"/>
                  </a:schemeClr>
                </a:solidFill>
                <a:latin typeface="Arial" pitchFamily="34" charset="0"/>
                <a:cs typeface="Arial" pitchFamily="34" charset="0"/>
                <a:hlinkClick r:id="rId2"/>
              </a:rPr>
              <a:t>sites.google.com/view/giaoandientu-doanhtuan/trang-ch%E1%BB%A7</a:t>
            </a:r>
            <a:endParaRPr lang="en-US" sz="2000" b="1" smtClean="0">
              <a:solidFill>
                <a:schemeClr val="accent2">
                  <a:lumMod val="75000"/>
                </a:schemeClr>
              </a:solidFill>
              <a:latin typeface="Arial" pitchFamily="34" charset="0"/>
              <a:cs typeface="Arial" pitchFamily="34" charset="0"/>
            </a:endParaRPr>
          </a:p>
          <a:p>
            <a:pPr algn="ctr"/>
            <a:r>
              <a:rPr lang="en-US" sz="2000" b="1" smtClean="0">
                <a:solidFill>
                  <a:schemeClr val="accent2">
                    <a:lumMod val="75000"/>
                  </a:schemeClr>
                </a:solidFill>
                <a:latin typeface="Arial" pitchFamily="34" charset="0"/>
                <a:cs typeface="Arial" pitchFamily="34" charset="0"/>
              </a:rPr>
              <a:t/>
            </a:r>
            <a:br>
              <a:rPr lang="en-US" sz="2000" b="1" smtClean="0">
                <a:solidFill>
                  <a:schemeClr val="accent2">
                    <a:lumMod val="75000"/>
                  </a:schemeClr>
                </a:solidFill>
                <a:latin typeface="Arial" pitchFamily="34" charset="0"/>
                <a:cs typeface="Arial" pitchFamily="34" charset="0"/>
              </a:rPr>
            </a:br>
            <a:r>
              <a:rPr lang="en-US" sz="2000" b="1" i="1" smtClean="0">
                <a:latin typeface="Arial" pitchFamily="34" charset="0"/>
                <a:cs typeface="Arial" pitchFamily="34" charset="0"/>
              </a:rPr>
              <a:t>( Nội dung bài mới sẽ được cập nhật cho đến cuối năm)</a:t>
            </a:r>
            <a:endParaRPr lang="en-US" sz="2000" b="1" i="1">
              <a:latin typeface="Arial" pitchFamily="34" charset="0"/>
              <a:cs typeface="Arial" pitchFamily="34" charset="0"/>
            </a:endParaRPr>
          </a:p>
        </p:txBody>
      </p:sp>
      <p:sp>
        <p:nvSpPr>
          <p:cNvPr id="4" name="TextBox 3"/>
          <p:cNvSpPr txBox="1"/>
          <p:nvPr/>
        </p:nvSpPr>
        <p:spPr>
          <a:xfrm>
            <a:off x="3275012" y="685800"/>
            <a:ext cx="5410200" cy="1200329"/>
          </a:xfrm>
          <a:prstGeom prst="rect">
            <a:avLst/>
          </a:prstGeom>
          <a:noFill/>
          <a:ln w="19050">
            <a:solidFill>
              <a:schemeClr val="tx1"/>
            </a:solidFill>
          </a:ln>
        </p:spPr>
        <p:txBody>
          <a:bodyPr wrap="square" rtlCol="0">
            <a:spAutoFit/>
          </a:bodyPr>
          <a:lstStyle/>
          <a:p>
            <a:pPr algn="ctr"/>
            <a:r>
              <a:rPr lang="en-US" sz="1800" b="1" smtClean="0">
                <a:latin typeface="Arial" pitchFamily="34" charset="0"/>
                <a:cs typeface="Arial" pitchFamily="34" charset="0"/>
              </a:rPr>
              <a:t>Thầy (cô) cần mua bản full xin liên hệ :</a:t>
            </a:r>
          </a:p>
          <a:p>
            <a:pPr algn="ctr"/>
            <a:r>
              <a:rPr lang="en-US" sz="1800" b="1" smtClean="0">
                <a:latin typeface="Arial" pitchFamily="34" charset="0"/>
                <a:cs typeface="Arial" pitchFamily="34" charset="0"/>
              </a:rPr>
              <a:t>Zalo : </a:t>
            </a:r>
            <a:r>
              <a:rPr lang="en-US" sz="1800" b="1" smtClean="0">
                <a:solidFill>
                  <a:srgbClr val="FF0000"/>
                </a:solidFill>
                <a:latin typeface="Arial" pitchFamily="34" charset="0"/>
                <a:cs typeface="Arial" pitchFamily="34" charset="0"/>
              </a:rPr>
              <a:t>0918.790.615</a:t>
            </a:r>
            <a:r>
              <a:rPr lang="en-US" sz="1800" b="1" smtClean="0">
                <a:latin typeface="Arial" pitchFamily="34" charset="0"/>
                <a:cs typeface="Arial" pitchFamily="34" charset="0"/>
              </a:rPr>
              <a:t> – Đỗ Anh Tuấn</a:t>
            </a:r>
          </a:p>
          <a:p>
            <a:pPr algn="ctr"/>
            <a:r>
              <a:rPr lang="en-US" sz="1800" b="1" smtClean="0">
                <a:latin typeface="Arial" pitchFamily="34" charset="0"/>
                <a:cs typeface="Arial" pitchFamily="34" charset="0"/>
              </a:rPr>
              <a:t>Bản full : sẽ không có tên người soạn, có thể sửa đổi , thay đổi nội dung !</a:t>
            </a:r>
            <a:endParaRPr lang="en-US" sz="1800" b="1">
              <a:latin typeface="Arial" pitchFamily="34" charset="0"/>
              <a:cs typeface="Arial" pitchFamily="34" charset="0"/>
            </a:endParaRPr>
          </a:p>
        </p:txBody>
      </p:sp>
    </p:spTree>
    <p:extLst>
      <p:ext uri="{BB962C8B-B14F-4D97-AF65-F5344CB8AC3E}">
        <p14:creationId xmlns:p14="http://schemas.microsoft.com/office/powerpoint/2010/main" val="32286046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929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012" y="533400"/>
            <a:ext cx="10968037" cy="531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Nhac nen 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171612" y="6553200"/>
            <a:ext cx="381000" cy="381000"/>
          </a:xfrm>
          <a:prstGeom prst="rect">
            <a:avLst/>
          </a:prstGeom>
        </p:spPr>
      </p:pic>
      <p:sp>
        <p:nvSpPr>
          <p:cNvPr id="4" name="Rectangle 3"/>
          <p:cNvSpPr/>
          <p:nvPr/>
        </p:nvSpPr>
        <p:spPr>
          <a:xfrm>
            <a:off x="491330" y="381000"/>
            <a:ext cx="11318082" cy="5805377"/>
          </a:xfrm>
          <a:prstGeom prst="rect">
            <a:avLst/>
          </a:prstGeom>
          <a:noFill/>
          <a:ln w="123825">
            <a:solidFill>
              <a:schemeClr val="accent6">
                <a:lumMod val="75000"/>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699424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9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0943">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8560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379412" y="762000"/>
            <a:ext cx="11506200" cy="2286000"/>
            <a:chOff x="379412" y="1066801"/>
            <a:chExt cx="11506200" cy="2286000"/>
          </a:xfrm>
        </p:grpSpPr>
        <p:sp>
          <p:nvSpPr>
            <p:cNvPr id="25" name="Rounded Rectangle 24"/>
            <p:cNvSpPr/>
            <p:nvPr/>
          </p:nvSpPr>
          <p:spPr>
            <a:xfrm>
              <a:off x="379412" y="1066801"/>
              <a:ext cx="11506200" cy="2286000"/>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6" name="TextBox 25"/>
            <p:cNvSpPr txBox="1"/>
            <p:nvPr/>
          </p:nvSpPr>
          <p:spPr>
            <a:xfrm>
              <a:off x="760412" y="1112044"/>
              <a:ext cx="10820400" cy="2169825"/>
            </a:xfrm>
            <a:prstGeom prst="rect">
              <a:avLst/>
            </a:prstGeom>
            <a:noFill/>
          </p:spPr>
          <p:txBody>
            <a:bodyPr wrap="square" rtlCol="0">
              <a:spAutoFit/>
            </a:bodyPr>
            <a:lstStyle/>
            <a:p>
              <a:r>
                <a:rPr lang="en-US" sz="2500" b="1" smtClean="0">
                  <a:latin typeface="Arial" pitchFamily="34" charset="0"/>
                  <a:cs typeface="Arial" pitchFamily="34" charset="0"/>
                </a:rPr>
                <a:t>	</a:t>
              </a:r>
              <a:r>
                <a:rPr lang="vi-VN" sz="2200" b="1" smtClean="0">
                  <a:latin typeface="Arial" pitchFamily="34" charset="0"/>
                  <a:cs typeface="Arial" pitchFamily="34" charset="0"/>
                </a:rPr>
                <a:t>Bạn </a:t>
              </a:r>
              <a:r>
                <a:rPr lang="vi-VN" sz="2200" b="1">
                  <a:latin typeface="Arial" pitchFamily="34" charset="0"/>
                  <a:cs typeface="Arial" pitchFamily="34" charset="0"/>
                </a:rPr>
                <a:t>Minh muốn tìm hiểu về dự định của các bạn học sinh khối lớp 9 trong trường sau khi tốt nghiệp Trung học cơ sở. Em hãy giúp bạn Minh thực hiện khảo sát ý kiến của các bạn trong lớp mình theo mẫu phiếu </a:t>
              </a:r>
              <a:r>
                <a:rPr lang="vi-VN" sz="2200" b="1" smtClean="0">
                  <a:latin typeface="Arial" pitchFamily="34" charset="0"/>
                  <a:cs typeface="Arial" pitchFamily="34" charset="0"/>
                </a:rPr>
                <a:t>bên</a:t>
              </a:r>
              <a:endParaRPr lang="en-US" sz="2200" b="1" smtClean="0">
                <a:latin typeface="Arial" pitchFamily="34" charset="0"/>
                <a:cs typeface="Arial" pitchFamily="34" charset="0"/>
              </a:endParaRPr>
            </a:p>
            <a:p>
              <a:pPr marL="457200" indent="-457200">
                <a:buAutoNum type="alphaLcParenR"/>
              </a:pPr>
              <a:r>
                <a:rPr lang="vi-VN" sz="2200" b="1" smtClean="0">
                  <a:latin typeface="Arial" pitchFamily="34" charset="0"/>
                  <a:cs typeface="Arial" pitchFamily="34" charset="0"/>
                </a:rPr>
                <a:t>Bạn </a:t>
              </a:r>
              <a:r>
                <a:rPr lang="vi-VN" sz="2200" b="1">
                  <a:latin typeface="Arial" pitchFamily="34" charset="0"/>
                  <a:cs typeface="Arial" pitchFamily="34" charset="0"/>
                </a:rPr>
                <a:t>Minh muốn khảo sát ý kiến của những ai? Em hãy giúp bạn Minh khảo sát ý kiến của tất cả những người đó</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pPr marL="457200" indent="-457200">
                <a:buAutoNum type="alphaLcParenR"/>
              </a:pPr>
              <a:r>
                <a:rPr lang="vi-VN" sz="2200" b="1" smtClean="0">
                  <a:latin typeface="Arial" pitchFamily="34" charset="0"/>
                  <a:cs typeface="Arial" pitchFamily="34" charset="0"/>
                </a:rPr>
                <a:t>Liệt </a:t>
              </a:r>
              <a:r>
                <a:rPr lang="vi-VN" sz="2200" b="1">
                  <a:latin typeface="Arial" pitchFamily="34" charset="0"/>
                  <a:cs typeface="Arial" pitchFamily="34" charset="0"/>
                </a:rPr>
                <a:t>kê dãy dữ liệu thu được và đếm số học sinh theo mỗi lựa </a:t>
              </a:r>
              <a:r>
                <a:rPr lang="vi-VN" sz="2200" b="1" smtClean="0">
                  <a:latin typeface="Arial" pitchFamily="34" charset="0"/>
                  <a:cs typeface="Arial" pitchFamily="34" charset="0"/>
                </a:rPr>
                <a:t>chọn.</a:t>
              </a:r>
              <a:endParaRPr lang="vi-VN" sz="2200" b="1">
                <a:latin typeface="Arial" pitchFamily="34" charset="0"/>
                <a:cs typeface="Arial" pitchFamily="34" charset="0"/>
              </a:endParaRPr>
            </a:p>
          </p:txBody>
        </p:sp>
        <p:pic>
          <p:nvPicPr>
            <p:cNvPr id="27" name="Picture 29"/>
            <p:cNvPicPr>
              <a:picLocks noChangeAspect="1" noChangeArrowheads="1"/>
            </p:cNvPicPr>
            <p:nvPr/>
          </p:nvPicPr>
          <p:blipFill rotWithShape="1">
            <a:blip r:embed="rId3">
              <a:extLst>
                <a:ext uri="{28A0092B-C50C-407E-A947-70E740481C1C}">
                  <a14:useLocalDpi xmlns:a14="http://schemas.microsoft.com/office/drawing/2010/main" val="0"/>
                </a:ext>
              </a:extLst>
            </a:blip>
            <a:srcRect r="16521" b="30712"/>
            <a:stretch/>
          </p:blipFill>
          <p:spPr bwMode="auto">
            <a:xfrm>
              <a:off x="512653" y="1131094"/>
              <a:ext cx="1177636" cy="40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747551"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4549" y="3124200"/>
            <a:ext cx="3457575"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67307" y="3213833"/>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379412" y="3634026"/>
            <a:ext cx="7848600" cy="769441"/>
          </a:xfrm>
          <a:prstGeom prst="rect">
            <a:avLst/>
          </a:prstGeom>
          <a:noFill/>
        </p:spPr>
        <p:txBody>
          <a:bodyPr wrap="square" rtlCol="0">
            <a:spAutoFit/>
          </a:bodyPr>
          <a:lstStyle/>
          <a:p>
            <a:pPr marL="457200" indent="-457200" algn="just">
              <a:buFont typeface="+mj-lt"/>
              <a:buAutoNum type="alphaLcParenR"/>
            </a:pPr>
            <a:r>
              <a:rPr lang="vi-VN" sz="2200" b="1" smtClean="0">
                <a:latin typeface="Arial" pitchFamily="34" charset="0"/>
                <a:cs typeface="Arial" pitchFamily="34" charset="0"/>
              </a:rPr>
              <a:t>Bạn </a:t>
            </a:r>
            <a:r>
              <a:rPr lang="vi-VN" sz="2200" b="1">
                <a:latin typeface="Arial" pitchFamily="34" charset="0"/>
                <a:cs typeface="Arial" pitchFamily="34" charset="0"/>
              </a:rPr>
              <a:t>Minh muốn khảo sát ý kiến của tất cả các bạn học sinh khối 9 trong </a:t>
            </a:r>
            <a:r>
              <a:rPr lang="vi-VN" sz="2200" b="1" smtClean="0">
                <a:latin typeface="Arial" pitchFamily="34" charset="0"/>
                <a:cs typeface="Arial" pitchFamily="34" charset="0"/>
              </a:rPr>
              <a:t>trường.</a:t>
            </a:r>
            <a:endParaRPr lang="en-US" sz="2200" b="1">
              <a:solidFill>
                <a:schemeClr val="accent2">
                  <a:lumMod val="75000"/>
                </a:schemeClr>
              </a:solidFill>
              <a:latin typeface="Arial" pitchFamily="34" charset="0"/>
              <a:cs typeface="Arial" pitchFamily="34" charset="0"/>
            </a:endParaRPr>
          </a:p>
        </p:txBody>
      </p:sp>
      <p:sp>
        <p:nvSpPr>
          <p:cNvPr id="30" name="TextBox 29"/>
          <p:cNvSpPr txBox="1"/>
          <p:nvPr/>
        </p:nvSpPr>
        <p:spPr>
          <a:xfrm>
            <a:off x="377824" y="4403467"/>
            <a:ext cx="7848600" cy="430887"/>
          </a:xfrm>
          <a:prstGeom prst="rect">
            <a:avLst/>
          </a:prstGeom>
          <a:noFill/>
        </p:spPr>
        <p:txBody>
          <a:bodyPr wrap="square" rtlCol="0">
            <a:spAutoFit/>
          </a:bodyPr>
          <a:lstStyle/>
          <a:p>
            <a:pPr algn="just"/>
            <a:r>
              <a:rPr lang="en-US" sz="2200" b="1">
                <a:latin typeface="Arial" pitchFamily="34" charset="0"/>
                <a:cs typeface="Arial" pitchFamily="34" charset="0"/>
              </a:rPr>
              <a:t>b</a:t>
            </a:r>
            <a:r>
              <a:rPr lang="en-US" sz="2200" b="1" smtClean="0">
                <a:latin typeface="Arial" pitchFamily="34" charset="0"/>
                <a:cs typeface="Arial" pitchFamily="34" charset="0"/>
              </a:rPr>
              <a:t>)</a:t>
            </a:r>
            <a:r>
              <a:rPr lang="en-US" sz="2200" b="1" smtClean="0">
                <a:solidFill>
                  <a:schemeClr val="accent6">
                    <a:lumMod val="75000"/>
                  </a:schemeClr>
                </a:solidFill>
                <a:latin typeface="Arial" pitchFamily="34" charset="0"/>
                <a:cs typeface="Arial" pitchFamily="34" charset="0"/>
              </a:rPr>
              <a:t>  </a:t>
            </a:r>
            <a:r>
              <a:rPr lang="vi-VN" sz="2200" b="1" smtClean="0">
                <a:solidFill>
                  <a:schemeClr val="accent6">
                    <a:lumMod val="75000"/>
                  </a:schemeClr>
                </a:solidFill>
                <a:latin typeface="Arial" pitchFamily="34" charset="0"/>
                <a:cs typeface="Arial" pitchFamily="34" charset="0"/>
              </a:rPr>
              <a:t>A</a:t>
            </a:r>
            <a:r>
              <a:rPr lang="vi-VN" sz="2200" b="1">
                <a:solidFill>
                  <a:schemeClr val="accent6">
                    <a:lumMod val="75000"/>
                  </a:schemeClr>
                </a:solidFill>
                <a:latin typeface="Arial" pitchFamily="34" charset="0"/>
                <a:cs typeface="Arial" pitchFamily="34" charset="0"/>
              </a:rPr>
              <a:t>.</a:t>
            </a:r>
            <a:r>
              <a:rPr lang="vi-VN" sz="2200" b="1">
                <a:latin typeface="Arial" pitchFamily="34" charset="0"/>
                <a:cs typeface="Arial" pitchFamily="34" charset="0"/>
              </a:rPr>
              <a:t> Học trung học phổ thông trong nước: </a:t>
            </a:r>
            <a:r>
              <a:rPr lang="vi-VN" sz="2200" b="1">
                <a:solidFill>
                  <a:srgbClr val="C00000"/>
                </a:solidFill>
                <a:latin typeface="Arial" pitchFamily="34" charset="0"/>
                <a:cs typeface="Arial" pitchFamily="34" charset="0"/>
              </a:rPr>
              <a:t>35</a:t>
            </a:r>
            <a:r>
              <a:rPr lang="vi-VN" sz="2200" b="1">
                <a:latin typeface="Arial" pitchFamily="34" charset="0"/>
                <a:cs typeface="Arial" pitchFamily="34" charset="0"/>
              </a:rPr>
              <a:t> </a:t>
            </a:r>
            <a:r>
              <a:rPr lang="vi-VN" sz="2200" b="1" smtClean="0">
                <a:latin typeface="Arial" pitchFamily="34" charset="0"/>
                <a:cs typeface="Arial" pitchFamily="34" charset="0"/>
              </a:rPr>
              <a:t>bạn</a:t>
            </a:r>
            <a:r>
              <a:rPr lang="en-US" sz="2200" b="1" smtClean="0">
                <a:latin typeface="Arial" pitchFamily="34" charset="0"/>
                <a:cs typeface="Arial" pitchFamily="34" charset="0"/>
              </a:rPr>
              <a:t>.</a:t>
            </a:r>
            <a:endParaRPr lang="en-US" sz="2200" b="1">
              <a:solidFill>
                <a:schemeClr val="accent2">
                  <a:lumMod val="75000"/>
                </a:schemeClr>
              </a:solidFill>
              <a:latin typeface="Arial" pitchFamily="34" charset="0"/>
              <a:cs typeface="Arial" pitchFamily="34" charset="0"/>
            </a:endParaRPr>
          </a:p>
        </p:txBody>
      </p:sp>
      <p:sp>
        <p:nvSpPr>
          <p:cNvPr id="31" name="TextBox 30"/>
          <p:cNvSpPr txBox="1"/>
          <p:nvPr/>
        </p:nvSpPr>
        <p:spPr>
          <a:xfrm>
            <a:off x="815974" y="4876086"/>
            <a:ext cx="7446962" cy="430887"/>
          </a:xfrm>
          <a:prstGeom prst="rect">
            <a:avLst/>
          </a:prstGeom>
          <a:noFill/>
        </p:spPr>
        <p:txBody>
          <a:bodyPr wrap="square" rtlCol="0">
            <a:spAutoFit/>
          </a:bodyPr>
          <a:lstStyle/>
          <a:p>
            <a:pPr algn="just"/>
            <a:r>
              <a:rPr lang="vi-VN" sz="2200" b="1">
                <a:solidFill>
                  <a:schemeClr val="accent6">
                    <a:lumMod val="75000"/>
                  </a:schemeClr>
                </a:solidFill>
                <a:latin typeface="Arial" pitchFamily="34" charset="0"/>
                <a:cs typeface="Arial" pitchFamily="34" charset="0"/>
              </a:rPr>
              <a:t>B.</a:t>
            </a:r>
            <a:r>
              <a:rPr lang="vi-VN" sz="2200" b="1">
                <a:latin typeface="Arial" pitchFamily="34" charset="0"/>
                <a:cs typeface="Arial" pitchFamily="34" charset="0"/>
              </a:rPr>
              <a:t> Đi du học: </a:t>
            </a:r>
            <a:r>
              <a:rPr lang="vi-VN" sz="2200" b="1">
                <a:solidFill>
                  <a:srgbClr val="C00000"/>
                </a:solidFill>
                <a:latin typeface="Arial" pitchFamily="34" charset="0"/>
                <a:cs typeface="Arial" pitchFamily="34" charset="0"/>
              </a:rPr>
              <a:t>0</a:t>
            </a:r>
            <a:r>
              <a:rPr lang="vi-VN" sz="2200" b="1">
                <a:latin typeface="Arial" pitchFamily="34" charset="0"/>
                <a:cs typeface="Arial" pitchFamily="34" charset="0"/>
              </a:rPr>
              <a:t> </a:t>
            </a:r>
            <a:r>
              <a:rPr lang="vi-VN" sz="2200" b="1" smtClean="0">
                <a:latin typeface="Arial" pitchFamily="34" charset="0"/>
                <a:cs typeface="Arial" pitchFamily="34" charset="0"/>
              </a:rPr>
              <a:t>bạn</a:t>
            </a:r>
            <a:endParaRPr lang="en-US" sz="2200" b="1">
              <a:solidFill>
                <a:schemeClr val="accent2">
                  <a:lumMod val="75000"/>
                </a:schemeClr>
              </a:solidFill>
              <a:latin typeface="Arial" pitchFamily="34" charset="0"/>
              <a:cs typeface="Arial" pitchFamily="34" charset="0"/>
            </a:endParaRPr>
          </a:p>
        </p:txBody>
      </p:sp>
      <p:sp>
        <p:nvSpPr>
          <p:cNvPr id="32" name="TextBox 31"/>
          <p:cNvSpPr txBox="1"/>
          <p:nvPr/>
        </p:nvSpPr>
        <p:spPr>
          <a:xfrm>
            <a:off x="815974" y="5375732"/>
            <a:ext cx="7446962" cy="430887"/>
          </a:xfrm>
          <a:prstGeom prst="rect">
            <a:avLst/>
          </a:prstGeom>
          <a:noFill/>
        </p:spPr>
        <p:txBody>
          <a:bodyPr wrap="square" rtlCol="0">
            <a:spAutoFit/>
          </a:bodyPr>
          <a:lstStyle/>
          <a:p>
            <a:pPr algn="just"/>
            <a:r>
              <a:rPr lang="vi-VN" sz="2200" b="1">
                <a:solidFill>
                  <a:schemeClr val="accent6">
                    <a:lumMod val="75000"/>
                  </a:schemeClr>
                </a:solidFill>
                <a:latin typeface="Arial" pitchFamily="34" charset="0"/>
                <a:cs typeface="Arial" pitchFamily="34" charset="0"/>
              </a:rPr>
              <a:t>C.</a:t>
            </a:r>
            <a:r>
              <a:rPr lang="vi-VN" sz="2200" b="1">
                <a:latin typeface="Arial" pitchFamily="34" charset="0"/>
                <a:cs typeface="Arial" pitchFamily="34" charset="0"/>
              </a:rPr>
              <a:t> Đi học nghề: </a:t>
            </a:r>
            <a:r>
              <a:rPr lang="vi-VN" sz="2200" b="1">
                <a:solidFill>
                  <a:srgbClr val="C00000"/>
                </a:solidFill>
                <a:latin typeface="Arial" pitchFamily="34" charset="0"/>
                <a:cs typeface="Arial" pitchFamily="34" charset="0"/>
              </a:rPr>
              <a:t>10</a:t>
            </a:r>
            <a:r>
              <a:rPr lang="vi-VN" sz="2200" b="1">
                <a:latin typeface="Arial" pitchFamily="34" charset="0"/>
                <a:cs typeface="Arial" pitchFamily="34" charset="0"/>
              </a:rPr>
              <a:t> </a:t>
            </a:r>
            <a:r>
              <a:rPr lang="vi-VN" sz="2200" b="1" smtClean="0">
                <a:latin typeface="Arial" pitchFamily="34" charset="0"/>
                <a:cs typeface="Arial" pitchFamily="34" charset="0"/>
              </a:rPr>
              <a:t>bạn</a:t>
            </a:r>
            <a:endParaRPr lang="en-US" sz="2200" b="1">
              <a:solidFill>
                <a:schemeClr val="accent2">
                  <a:lumMod val="75000"/>
                </a:schemeClr>
              </a:solidFill>
              <a:latin typeface="Arial" pitchFamily="34" charset="0"/>
              <a:cs typeface="Arial" pitchFamily="34" charset="0"/>
            </a:endParaRPr>
          </a:p>
        </p:txBody>
      </p:sp>
      <p:sp>
        <p:nvSpPr>
          <p:cNvPr id="34" name="TextBox 33"/>
          <p:cNvSpPr txBox="1"/>
          <p:nvPr/>
        </p:nvSpPr>
        <p:spPr>
          <a:xfrm>
            <a:off x="815974" y="5922288"/>
            <a:ext cx="7446962" cy="430887"/>
          </a:xfrm>
          <a:prstGeom prst="rect">
            <a:avLst/>
          </a:prstGeom>
          <a:noFill/>
        </p:spPr>
        <p:txBody>
          <a:bodyPr wrap="square" rtlCol="0">
            <a:spAutoFit/>
          </a:bodyPr>
          <a:lstStyle/>
          <a:p>
            <a:pPr algn="just"/>
            <a:r>
              <a:rPr lang="vi-VN" sz="2200" b="1">
                <a:solidFill>
                  <a:schemeClr val="accent6">
                    <a:lumMod val="75000"/>
                  </a:schemeClr>
                </a:solidFill>
                <a:latin typeface="Arial" pitchFamily="34" charset="0"/>
                <a:cs typeface="Arial" pitchFamily="34" charset="0"/>
              </a:rPr>
              <a:t>D.</a:t>
            </a:r>
            <a:r>
              <a:rPr lang="vi-VN" sz="2200" b="1">
                <a:latin typeface="Arial" pitchFamily="34" charset="0"/>
                <a:cs typeface="Arial" pitchFamily="34" charset="0"/>
              </a:rPr>
              <a:t> Lựa chọn khác: </a:t>
            </a:r>
            <a:r>
              <a:rPr lang="vi-VN" sz="2200" b="1">
                <a:solidFill>
                  <a:srgbClr val="C00000"/>
                </a:solidFill>
                <a:latin typeface="Arial" pitchFamily="34" charset="0"/>
                <a:cs typeface="Arial" pitchFamily="34" charset="0"/>
              </a:rPr>
              <a:t>0</a:t>
            </a:r>
            <a:r>
              <a:rPr lang="vi-VN" sz="2200" b="1">
                <a:latin typeface="Arial" pitchFamily="34" charset="0"/>
                <a:cs typeface="Arial" pitchFamily="34" charset="0"/>
              </a:rPr>
              <a:t> </a:t>
            </a:r>
            <a:r>
              <a:rPr lang="vi-VN" sz="2200" b="1" smtClean="0">
                <a:latin typeface="Arial" pitchFamily="34" charset="0"/>
                <a:cs typeface="Arial" pitchFamily="34" charset="0"/>
              </a:rPr>
              <a:t>bạn</a:t>
            </a:r>
            <a:endParaRPr lang="en-US" sz="2200" b="1">
              <a:solidFill>
                <a:schemeClr val="accent2">
                  <a:lumMod val="75000"/>
                </a:schemeClr>
              </a:solidFill>
              <a:latin typeface="Arial" pitchFamily="34" charset="0"/>
              <a:cs typeface="Arial" pitchFamily="34" charset="0"/>
            </a:endParaRPr>
          </a:p>
        </p:txBody>
      </p:sp>
      <p:sp>
        <p:nvSpPr>
          <p:cNvPr id="14" name="AutoShape 4"/>
          <p:cNvSpPr>
            <a:spLocks noChangeArrowheads="1"/>
          </p:cNvSpPr>
          <p:nvPr/>
        </p:nvSpPr>
        <p:spPr bwMode="gray">
          <a:xfrm>
            <a:off x="447214" y="95249"/>
            <a:ext cx="4199398" cy="3619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a:t>
            </a:r>
            <a:r>
              <a:rPr lang="en-US" sz="2000" b="1" smtClean="0">
                <a:solidFill>
                  <a:schemeClr val="bg1"/>
                </a:solidFill>
                <a:latin typeface="Arial" pitchFamily="34" charset="0"/>
                <a:cs typeface="Arial" pitchFamily="34" charset="0"/>
              </a:rPr>
              <a:t>1.  TẦN SỐ VÀ BẢNG TẦN SỐ .</a:t>
            </a:r>
            <a:endParaRPr lang="vi-VN" sz="2000" b="1">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82573594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47551"/>
                                        </p:tgtEl>
                                        <p:attrNameLst>
                                          <p:attrName>style.visibility</p:attrName>
                                        </p:attrNameLst>
                                      </p:cBhvr>
                                      <p:to>
                                        <p:strVal val="visible"/>
                                      </p:to>
                                    </p:set>
                                    <p:animEffect transition="in" filter="wipe(left)">
                                      <p:cBhvr>
                                        <p:cTn id="11" dur="500"/>
                                        <p:tgtEl>
                                          <p:spTgt spid="74755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left)">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left)">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ipe(left)">
                                      <p:cBhvr>
                                        <p:cTn id="4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03212" y="723900"/>
            <a:ext cx="11506200" cy="1743075"/>
            <a:chOff x="379412" y="723900"/>
            <a:chExt cx="11506200" cy="1743075"/>
          </a:xfrm>
        </p:grpSpPr>
        <p:sp>
          <p:nvSpPr>
            <p:cNvPr id="24" name="Rounded Rectangle 23"/>
            <p:cNvSpPr/>
            <p:nvPr/>
          </p:nvSpPr>
          <p:spPr>
            <a:xfrm>
              <a:off x="379412" y="723900"/>
              <a:ext cx="11506200" cy="1743075"/>
            </a:xfrm>
            <a:prstGeom prst="roundRect">
              <a:avLst>
                <a:gd name="adj" fmla="val 3662"/>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5" name="TextBox 14"/>
            <p:cNvSpPr txBox="1"/>
            <p:nvPr/>
          </p:nvSpPr>
          <p:spPr>
            <a:xfrm>
              <a:off x="447214" y="762000"/>
              <a:ext cx="11285997" cy="1631216"/>
            </a:xfrm>
            <a:prstGeom prst="rect">
              <a:avLst/>
            </a:prstGeom>
            <a:noFill/>
          </p:spPr>
          <p:txBody>
            <a:bodyPr wrap="square" rtlCol="0">
              <a:spAutoFit/>
            </a:bodyPr>
            <a:lstStyle/>
            <a:p>
              <a:pPr marL="342900" indent="-342900" algn="just">
                <a:buFont typeface="Wingdings" pitchFamily="2" charset="2"/>
                <a:buChar char="§"/>
              </a:pPr>
              <a:r>
                <a:rPr lang="en-US" sz="2500" b="1" smtClean="0">
                  <a:solidFill>
                    <a:schemeClr val="accent6">
                      <a:lumMod val="75000"/>
                    </a:schemeClr>
                  </a:solidFill>
                  <a:latin typeface="Arial" pitchFamily="34" charset="0"/>
                  <a:cs typeface="Arial" pitchFamily="34" charset="0"/>
                </a:rPr>
                <a:t>Nhận xét : </a:t>
              </a:r>
              <a:r>
                <a:rPr lang="en-US" sz="2500" b="1" smtClean="0">
                  <a:latin typeface="Arial" pitchFamily="34" charset="0"/>
                  <a:cs typeface="Arial" pitchFamily="34" charset="0"/>
                </a:rPr>
                <a:t>Dữ liệu mà bạn Minh muốn có là dữ liệu về ý kiến của tất cả học sinh khối lớp 9 trong trường. Dãy dữ liệu mà em thu được trong khảo sát trên là một phần của dữ liệu bạn Minh muốn có và được gọi là mẫu dữ liệu. Số giá trị của mẫu dữ liệu được gọi là cỡ mẫu.</a:t>
              </a:r>
              <a:endParaRPr lang="en-US" sz="2500" b="1">
                <a:solidFill>
                  <a:schemeClr val="accent2">
                    <a:lumMod val="75000"/>
                  </a:schemeClr>
                </a:solidFill>
                <a:latin typeface="Arial" pitchFamily="34" charset="0"/>
                <a:cs typeface="Arial" pitchFamily="34" charset="0"/>
              </a:endParaRPr>
            </a:p>
          </p:txBody>
        </p:sp>
      </p:grpSp>
      <p:grpSp>
        <p:nvGrpSpPr>
          <p:cNvPr id="4" name="Group 3"/>
          <p:cNvGrpSpPr/>
          <p:nvPr/>
        </p:nvGrpSpPr>
        <p:grpSpPr>
          <a:xfrm>
            <a:off x="637336" y="2706872"/>
            <a:ext cx="11371358" cy="3922528"/>
            <a:chOff x="637336" y="2706872"/>
            <a:chExt cx="11371358" cy="3922528"/>
          </a:xfrm>
        </p:grpSpPr>
        <p:sp>
          <p:nvSpPr>
            <p:cNvPr id="17" name="Rounded Rectangle 16"/>
            <p:cNvSpPr/>
            <p:nvPr/>
          </p:nvSpPr>
          <p:spPr>
            <a:xfrm>
              <a:off x="637336" y="2706872"/>
              <a:ext cx="10943476" cy="3693928"/>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760412" y="2804599"/>
              <a:ext cx="10287000" cy="892552"/>
            </a:xfrm>
            <a:prstGeom prst="rect">
              <a:avLst/>
            </a:prstGeom>
            <a:noFill/>
          </p:spPr>
          <p:txBody>
            <a:bodyPr wrap="square" rtlCol="0">
              <a:spAutoFit/>
            </a:bodyPr>
            <a:lstStyle/>
            <a:p>
              <a:pPr marL="457200" indent="-457200">
                <a:buFont typeface="Arial" pitchFamily="34" charset="0"/>
                <a:buChar char="•"/>
              </a:pPr>
              <a:r>
                <a:rPr lang="en-US" sz="2600" b="1" i="1" smtClean="0">
                  <a:solidFill>
                    <a:srgbClr val="C00000"/>
                  </a:solidFill>
                  <a:latin typeface="Arial" pitchFamily="34" charset="0"/>
                  <a:cs typeface="Arial" pitchFamily="34" charset="0"/>
                </a:rPr>
                <a:t>Tần số </a:t>
              </a:r>
              <a:r>
                <a:rPr lang="en-US" sz="2600" b="1" smtClean="0">
                  <a:latin typeface="Arial" pitchFamily="34" charset="0"/>
                  <a:cs typeface="Arial" pitchFamily="34" charset="0"/>
                </a:rPr>
                <a:t>của một giá trị là số lần xuất hiện giá trị đó trong mẫu dữ liệu.</a:t>
              </a:r>
              <a:endParaRPr lang="en-US" sz="2600" b="1">
                <a:latin typeface="Arial" pitchFamily="34" charset="0"/>
                <a:cs typeface="Arial" pitchFamily="34" charset="0"/>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895012" y="5433499"/>
              <a:ext cx="1113682" cy="1195901"/>
            </a:xfrm>
            <a:prstGeom prst="rect">
              <a:avLst/>
            </a:prstGeom>
          </p:spPr>
        </p:pic>
      </p:grpSp>
      <p:grpSp>
        <p:nvGrpSpPr>
          <p:cNvPr id="5" name="Group 4"/>
          <p:cNvGrpSpPr/>
          <p:nvPr/>
        </p:nvGrpSpPr>
        <p:grpSpPr>
          <a:xfrm>
            <a:off x="760412" y="3698602"/>
            <a:ext cx="10287000" cy="2702198"/>
            <a:chOff x="760412" y="3698602"/>
            <a:chExt cx="10287000" cy="2702198"/>
          </a:xfrm>
        </p:grpSpPr>
        <p:sp>
          <p:nvSpPr>
            <p:cNvPr id="21" name="TextBox 20"/>
            <p:cNvSpPr txBox="1"/>
            <p:nvPr/>
          </p:nvSpPr>
          <p:spPr>
            <a:xfrm>
              <a:off x="760412" y="3698602"/>
              <a:ext cx="10287000" cy="892552"/>
            </a:xfrm>
            <a:prstGeom prst="rect">
              <a:avLst/>
            </a:prstGeom>
            <a:noFill/>
          </p:spPr>
          <p:txBody>
            <a:bodyPr wrap="square" rtlCol="0">
              <a:spAutoFit/>
            </a:bodyPr>
            <a:lstStyle/>
            <a:p>
              <a:pPr marL="457200" indent="-457200">
                <a:buFont typeface="Arial" pitchFamily="34" charset="0"/>
                <a:buChar char="•"/>
              </a:pPr>
              <a:r>
                <a:rPr lang="en-US" sz="2600" b="1" i="1" smtClean="0">
                  <a:solidFill>
                    <a:srgbClr val="C00000"/>
                  </a:solidFill>
                  <a:latin typeface="Arial" pitchFamily="34" charset="0"/>
                  <a:cs typeface="Arial" pitchFamily="34" charset="0"/>
                </a:rPr>
                <a:t>Bảng tần số</a:t>
              </a:r>
              <a:r>
                <a:rPr lang="en-US" sz="2600" b="1" smtClean="0">
                  <a:solidFill>
                    <a:srgbClr val="C00000"/>
                  </a:solidFill>
                  <a:latin typeface="Arial" pitchFamily="34" charset="0"/>
                  <a:cs typeface="Arial" pitchFamily="34" charset="0"/>
                </a:rPr>
                <a:t> </a:t>
              </a:r>
              <a:r>
                <a:rPr lang="en-US" sz="2600" b="1" smtClean="0">
                  <a:latin typeface="Arial" pitchFamily="34" charset="0"/>
                  <a:cs typeface="Arial" pitchFamily="34" charset="0"/>
                </a:rPr>
                <a:t>là bảng thống kê cho biết tần số của các giá trị trong mẫu dữ liệu. Bảng tần số có dạng như sau :</a:t>
              </a:r>
              <a:endParaRPr lang="en-US" sz="2600" b="1">
                <a:latin typeface="Arial" pitchFamily="34" charset="0"/>
                <a:cs typeface="Arial" pitchFamily="34" charset="0"/>
              </a:endParaRPr>
            </a:p>
          </p:txBody>
        </p:sp>
        <p:sp>
          <p:nvSpPr>
            <p:cNvPr id="23" name="TextBox 22"/>
            <p:cNvSpPr txBox="1"/>
            <p:nvPr/>
          </p:nvSpPr>
          <p:spPr>
            <a:xfrm>
              <a:off x="1217612" y="5508248"/>
              <a:ext cx="9220200" cy="892552"/>
            </a:xfrm>
            <a:prstGeom prst="rect">
              <a:avLst/>
            </a:prstGeom>
            <a:noFill/>
          </p:spPr>
          <p:txBody>
            <a:bodyPr wrap="square" rtlCol="0">
              <a:spAutoFit/>
            </a:bodyPr>
            <a:lstStyle/>
            <a:p>
              <a:r>
                <a:rPr lang="en-US" sz="2600" b="1">
                  <a:latin typeface="Arial" pitchFamily="34" charset="0"/>
                  <a:cs typeface="Arial" pitchFamily="34" charset="0"/>
                </a:rPr>
                <a:t>t</a:t>
              </a:r>
              <a:r>
                <a:rPr lang="en-US" sz="2600" b="1" smtClean="0">
                  <a:latin typeface="Arial" pitchFamily="34" charset="0"/>
                  <a:cs typeface="Arial" pitchFamily="34" charset="0"/>
                </a:rPr>
                <a:t>rong đó m</a:t>
              </a:r>
              <a:r>
                <a:rPr lang="en-US" sz="2600" b="1" baseline="-25000" smtClean="0">
                  <a:latin typeface="Arial" pitchFamily="34" charset="0"/>
                  <a:cs typeface="Arial" pitchFamily="34" charset="0"/>
                </a:rPr>
                <a:t>1</a:t>
              </a:r>
              <a:r>
                <a:rPr lang="en-US" sz="2600" b="1" smtClean="0">
                  <a:latin typeface="Arial" pitchFamily="34" charset="0"/>
                  <a:cs typeface="Arial" pitchFamily="34" charset="0"/>
                </a:rPr>
                <a:t> là tần số của x</a:t>
              </a:r>
              <a:r>
                <a:rPr lang="en-US" sz="2600" b="1" baseline="-25000" smtClean="0">
                  <a:latin typeface="Arial" pitchFamily="34" charset="0"/>
                  <a:cs typeface="Arial" pitchFamily="34" charset="0"/>
                </a:rPr>
                <a:t>1</a:t>
              </a:r>
              <a:r>
                <a:rPr lang="en-US" sz="2600" b="1" smtClean="0">
                  <a:latin typeface="Arial" pitchFamily="34" charset="0"/>
                  <a:cs typeface="Arial" pitchFamily="34" charset="0"/>
                </a:rPr>
                <a:t>, m</a:t>
              </a:r>
              <a:r>
                <a:rPr lang="en-US" sz="2600" b="1" baseline="-25000" smtClean="0">
                  <a:latin typeface="Arial" pitchFamily="34" charset="0"/>
                  <a:cs typeface="Arial" pitchFamily="34" charset="0"/>
                </a:rPr>
                <a:t>2</a:t>
              </a:r>
              <a:r>
                <a:rPr lang="en-US" sz="2600" b="1">
                  <a:latin typeface="Arial" pitchFamily="34" charset="0"/>
                  <a:cs typeface="Arial" pitchFamily="34" charset="0"/>
                </a:rPr>
                <a:t> là tần số của </a:t>
              </a:r>
              <a:r>
                <a:rPr lang="en-US" sz="2600" b="1" smtClean="0">
                  <a:latin typeface="Arial" pitchFamily="34" charset="0"/>
                  <a:cs typeface="Arial" pitchFamily="34" charset="0"/>
                </a:rPr>
                <a:t>x</a:t>
              </a:r>
              <a:r>
                <a:rPr lang="en-US" sz="2600" b="1" baseline="-25000" smtClean="0">
                  <a:latin typeface="Arial" pitchFamily="34" charset="0"/>
                  <a:cs typeface="Arial" pitchFamily="34" charset="0"/>
                </a:rPr>
                <a:t>2</a:t>
              </a:r>
              <a:r>
                <a:rPr lang="en-US" sz="2600" b="1" smtClean="0">
                  <a:latin typeface="Arial" pitchFamily="34" charset="0"/>
                  <a:cs typeface="Arial" pitchFamily="34" charset="0"/>
                </a:rPr>
                <a:t> … m</a:t>
              </a:r>
              <a:r>
                <a:rPr lang="en-US" sz="2600" b="1" baseline="-25000" smtClean="0">
                  <a:latin typeface="Arial" pitchFamily="34" charset="0"/>
                  <a:cs typeface="Arial" pitchFamily="34" charset="0"/>
                </a:rPr>
                <a:t>k</a:t>
              </a:r>
              <a:r>
                <a:rPr lang="en-US" sz="2600" b="1" smtClean="0">
                  <a:latin typeface="Arial" pitchFamily="34" charset="0"/>
                  <a:cs typeface="Arial" pitchFamily="34" charset="0"/>
                </a:rPr>
                <a:t> là </a:t>
              </a:r>
              <a:r>
                <a:rPr lang="en-US" sz="2600" b="1">
                  <a:latin typeface="Arial" pitchFamily="34" charset="0"/>
                  <a:cs typeface="Arial" pitchFamily="34" charset="0"/>
                </a:rPr>
                <a:t>tần số của </a:t>
              </a:r>
              <a:r>
                <a:rPr lang="en-US" sz="2600" b="1" smtClean="0">
                  <a:latin typeface="Arial" pitchFamily="34" charset="0"/>
                  <a:cs typeface="Arial" pitchFamily="34" charset="0"/>
                </a:rPr>
                <a:t>x</a:t>
              </a:r>
              <a:r>
                <a:rPr lang="en-US" sz="2600" b="1" baseline="-25000" smtClean="0">
                  <a:latin typeface="Arial" pitchFamily="34" charset="0"/>
                  <a:cs typeface="Arial" pitchFamily="34" charset="0"/>
                </a:rPr>
                <a:t>k</a:t>
              </a:r>
              <a:r>
                <a:rPr lang="en-US" sz="2600" b="1" smtClean="0">
                  <a:latin typeface="Arial" pitchFamily="34" charset="0"/>
                  <a:cs typeface="Arial" pitchFamily="34" charset="0"/>
                </a:rPr>
                <a:t> </a:t>
              </a:r>
              <a:r>
                <a:rPr lang="en-US" sz="2600" b="1" baseline="-25000" smtClean="0">
                  <a:latin typeface="Arial" pitchFamily="34" charset="0"/>
                  <a:cs typeface="Arial" pitchFamily="34" charset="0"/>
                </a:rPr>
                <a:t> </a:t>
              </a:r>
              <a:r>
                <a:rPr lang="en-US" sz="2600" b="1" smtClean="0">
                  <a:latin typeface="Arial" pitchFamily="34" charset="0"/>
                  <a:cs typeface="Arial" pitchFamily="34" charset="0"/>
                </a:rPr>
                <a:t>.</a:t>
              </a:r>
              <a:endParaRPr lang="en-US" sz="2600" b="1">
                <a:latin typeface="Arial" pitchFamily="34" charset="0"/>
                <a:cs typeface="Arial" pitchFamily="34" charset="0"/>
              </a:endParaRPr>
            </a:p>
          </p:txBody>
        </p:sp>
      </p:grpSp>
      <p:graphicFrame>
        <p:nvGraphicFramePr>
          <p:cNvPr id="2" name="Table 1"/>
          <p:cNvGraphicFramePr>
            <a:graphicFrameLocks noGrp="1"/>
          </p:cNvGraphicFramePr>
          <p:nvPr>
            <p:extLst>
              <p:ext uri="{D42A27DB-BD31-4B8C-83A1-F6EECF244321}">
                <p14:modId xmlns:p14="http://schemas.microsoft.com/office/powerpoint/2010/main" val="2569776592"/>
              </p:ext>
            </p:extLst>
          </p:nvPr>
        </p:nvGraphicFramePr>
        <p:xfrm>
          <a:off x="2083327" y="4642485"/>
          <a:ext cx="8125885" cy="853440"/>
        </p:xfrm>
        <a:graphic>
          <a:graphicData uri="http://schemas.openxmlformats.org/drawingml/2006/table">
            <a:tbl>
              <a:tblPr firstRow="1" bandRow="1">
                <a:tableStyleId>{5C22544A-7EE6-4342-B048-85BDC9FD1C3A}</a:tableStyleId>
              </a:tblPr>
              <a:tblGrid>
                <a:gridCol w="1625177"/>
                <a:gridCol w="1625177"/>
                <a:gridCol w="1625177"/>
                <a:gridCol w="1625177"/>
                <a:gridCol w="1625177"/>
              </a:tblGrid>
              <a:tr h="370840">
                <a:tc>
                  <a:txBody>
                    <a:bodyPr/>
                    <a:lstStyle/>
                    <a:p>
                      <a:pPr algn="ctr"/>
                      <a:r>
                        <a:rPr lang="en-US" sz="2200" b="1" smtClean="0">
                          <a:solidFill>
                            <a:schemeClr val="tx1"/>
                          </a:solidFill>
                          <a:latin typeface="Arial" pitchFamily="34" charset="0"/>
                          <a:cs typeface="Arial" pitchFamily="34" charset="0"/>
                        </a:rPr>
                        <a:t>Giá</a:t>
                      </a:r>
                      <a:r>
                        <a:rPr lang="en-US" sz="2200" b="1" baseline="0" smtClean="0">
                          <a:solidFill>
                            <a:schemeClr val="tx1"/>
                          </a:solidFill>
                          <a:latin typeface="Arial" pitchFamily="34" charset="0"/>
                          <a:cs typeface="Arial" pitchFamily="34" charset="0"/>
                        </a:rPr>
                        <a:t> trị</a:t>
                      </a:r>
                      <a:endParaRPr lang="en-US" sz="2200" b="1">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200" b="1" smtClean="0">
                          <a:solidFill>
                            <a:schemeClr val="tx1"/>
                          </a:solidFill>
                          <a:latin typeface="Arial" pitchFamily="34" charset="0"/>
                          <a:cs typeface="Arial" pitchFamily="34" charset="0"/>
                        </a:rPr>
                        <a:t>x</a:t>
                      </a:r>
                      <a:r>
                        <a:rPr lang="en-US" sz="2200" b="1" baseline="-25000" smtClean="0">
                          <a:solidFill>
                            <a:schemeClr val="tx1"/>
                          </a:solidFill>
                          <a:latin typeface="Arial" pitchFamily="34" charset="0"/>
                          <a:cs typeface="Arial" pitchFamily="34" charset="0"/>
                        </a:rPr>
                        <a:t>1</a:t>
                      </a:r>
                      <a:endParaRPr lang="en-US" sz="2200" b="1">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200" b="1" smtClean="0">
                          <a:solidFill>
                            <a:schemeClr val="tx1"/>
                          </a:solidFill>
                          <a:latin typeface="Arial" pitchFamily="34" charset="0"/>
                          <a:cs typeface="Arial" pitchFamily="34" charset="0"/>
                        </a:rPr>
                        <a:t>x</a:t>
                      </a:r>
                      <a:r>
                        <a:rPr lang="en-US" sz="2200" b="1" baseline="-25000" smtClean="0">
                          <a:solidFill>
                            <a:schemeClr val="tx1"/>
                          </a:solidFill>
                          <a:latin typeface="Arial" pitchFamily="34" charset="0"/>
                          <a:cs typeface="Arial" pitchFamily="34" charset="0"/>
                        </a:rPr>
                        <a:t>2</a:t>
                      </a:r>
                      <a:endParaRPr lang="en-US" sz="2200" b="1">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200" b="1" smtClean="0">
                          <a:solidFill>
                            <a:schemeClr val="tx1"/>
                          </a:solidFill>
                          <a:latin typeface="Arial" pitchFamily="34" charset="0"/>
                          <a:cs typeface="Arial" pitchFamily="34" charset="0"/>
                        </a:rPr>
                        <a:t>…</a:t>
                      </a:r>
                      <a:endParaRPr lang="en-US" sz="2200" b="1">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200" b="1" smtClean="0">
                          <a:solidFill>
                            <a:schemeClr val="tx1"/>
                          </a:solidFill>
                          <a:latin typeface="Arial" pitchFamily="34" charset="0"/>
                          <a:cs typeface="Arial" pitchFamily="34" charset="0"/>
                        </a:rPr>
                        <a:t>x</a:t>
                      </a:r>
                      <a:r>
                        <a:rPr lang="en-US" sz="2200" b="1" baseline="-25000" smtClean="0">
                          <a:solidFill>
                            <a:schemeClr val="tx1"/>
                          </a:solidFill>
                          <a:latin typeface="Arial" pitchFamily="34" charset="0"/>
                          <a:cs typeface="Arial" pitchFamily="34" charset="0"/>
                        </a:rPr>
                        <a:t>k</a:t>
                      </a:r>
                      <a:endParaRPr lang="en-US" sz="2200" b="1">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ctr"/>
                      <a:r>
                        <a:rPr lang="en-US" sz="2200" b="1" smtClean="0">
                          <a:solidFill>
                            <a:schemeClr val="tx1"/>
                          </a:solidFill>
                          <a:latin typeface="Arial" pitchFamily="34" charset="0"/>
                          <a:cs typeface="Arial" pitchFamily="34" charset="0"/>
                        </a:rPr>
                        <a:t>Tần</a:t>
                      </a:r>
                      <a:r>
                        <a:rPr lang="en-US" sz="2200" b="1" baseline="0" smtClean="0">
                          <a:solidFill>
                            <a:schemeClr val="tx1"/>
                          </a:solidFill>
                          <a:latin typeface="Arial" pitchFamily="34" charset="0"/>
                          <a:cs typeface="Arial" pitchFamily="34" charset="0"/>
                        </a:rPr>
                        <a:t> số</a:t>
                      </a:r>
                      <a:endParaRPr lang="en-US" sz="2200" b="1">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200" b="1" smtClean="0">
                          <a:solidFill>
                            <a:schemeClr val="tx1"/>
                          </a:solidFill>
                          <a:latin typeface="Arial" pitchFamily="34" charset="0"/>
                          <a:cs typeface="Arial" pitchFamily="34" charset="0"/>
                        </a:rPr>
                        <a:t>M</a:t>
                      </a:r>
                      <a:r>
                        <a:rPr lang="en-US" sz="2200" b="1" baseline="-25000" smtClean="0">
                          <a:solidFill>
                            <a:schemeClr val="tx1"/>
                          </a:solidFill>
                          <a:latin typeface="Arial" pitchFamily="34" charset="0"/>
                          <a:cs typeface="Arial" pitchFamily="34" charset="0"/>
                        </a:rPr>
                        <a:t>1</a:t>
                      </a:r>
                      <a:endParaRPr lang="en-US" sz="2200" b="1">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200" b="1" smtClean="0">
                          <a:solidFill>
                            <a:schemeClr val="tx1"/>
                          </a:solidFill>
                          <a:latin typeface="Arial" pitchFamily="34" charset="0"/>
                          <a:cs typeface="Arial" pitchFamily="34" charset="0"/>
                        </a:rPr>
                        <a:t>M</a:t>
                      </a:r>
                      <a:r>
                        <a:rPr lang="en-US" sz="2200" b="1" baseline="-25000" smtClean="0">
                          <a:solidFill>
                            <a:schemeClr val="tx1"/>
                          </a:solidFill>
                          <a:latin typeface="Arial" pitchFamily="34" charset="0"/>
                          <a:cs typeface="Arial" pitchFamily="34" charset="0"/>
                        </a:rPr>
                        <a:t>2</a:t>
                      </a:r>
                      <a:endParaRPr lang="en-US" sz="2200" b="1">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200" b="1" smtClean="0">
                          <a:solidFill>
                            <a:schemeClr val="tx1"/>
                          </a:solidFill>
                          <a:latin typeface="Arial" pitchFamily="34" charset="0"/>
                          <a:cs typeface="Arial" pitchFamily="34" charset="0"/>
                        </a:rPr>
                        <a:t>…</a:t>
                      </a:r>
                      <a:endParaRPr lang="en-US" sz="2200" b="1">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200" b="1" smtClean="0">
                          <a:solidFill>
                            <a:schemeClr val="tx1"/>
                          </a:solidFill>
                          <a:latin typeface="Arial" pitchFamily="34" charset="0"/>
                          <a:cs typeface="Arial" pitchFamily="34" charset="0"/>
                        </a:rPr>
                        <a:t>m</a:t>
                      </a:r>
                      <a:r>
                        <a:rPr lang="en-US" sz="2200" b="1" baseline="-25000" smtClean="0">
                          <a:solidFill>
                            <a:schemeClr val="tx1"/>
                          </a:solidFill>
                          <a:latin typeface="Arial" pitchFamily="34" charset="0"/>
                          <a:cs typeface="Arial" pitchFamily="34" charset="0"/>
                        </a:rPr>
                        <a:t>k</a:t>
                      </a:r>
                      <a:endParaRPr lang="en-US" sz="2200" b="1">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35" name="AutoShape 4"/>
          <p:cNvSpPr>
            <a:spLocks noChangeArrowheads="1"/>
          </p:cNvSpPr>
          <p:nvPr/>
        </p:nvSpPr>
        <p:spPr bwMode="gray">
          <a:xfrm>
            <a:off x="447214" y="95249"/>
            <a:ext cx="4199398" cy="3619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a:t>
            </a:r>
            <a:r>
              <a:rPr lang="en-US" sz="2000" b="1" smtClean="0">
                <a:solidFill>
                  <a:schemeClr val="bg1"/>
                </a:solidFill>
                <a:latin typeface="Arial" pitchFamily="34" charset="0"/>
                <a:cs typeface="Arial" pitchFamily="34" charset="0"/>
              </a:rPr>
              <a:t>1.  TẦN SỐ VÀ BẢNG TẦN SỐ .</a:t>
            </a:r>
            <a:endParaRPr lang="vi-VN" sz="2000" b="1">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2128553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22" presetClass="entr" presetSubtype="8"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23257" y="762000"/>
            <a:ext cx="11738555" cy="1447800"/>
            <a:chOff x="223257" y="762000"/>
            <a:chExt cx="11738555" cy="1447800"/>
          </a:xfrm>
        </p:grpSpPr>
        <p:sp>
          <p:nvSpPr>
            <p:cNvPr id="20" name="Rounded Rectangle 19"/>
            <p:cNvSpPr/>
            <p:nvPr/>
          </p:nvSpPr>
          <p:spPr>
            <a:xfrm>
              <a:off x="1742930" y="819150"/>
              <a:ext cx="10142682" cy="1161415"/>
            </a:xfrm>
            <a:prstGeom prst="roundRect">
              <a:avLst>
                <a:gd name="adj" fmla="val 5590"/>
              </a:avLst>
            </a:prstGeom>
            <a:solidFill>
              <a:srgbClr val="DBD2E4"/>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2" name="TextBox 21"/>
            <p:cNvSpPr txBox="1"/>
            <p:nvPr/>
          </p:nvSpPr>
          <p:spPr>
            <a:xfrm>
              <a:off x="1949671" y="1025903"/>
              <a:ext cx="9753600" cy="553976"/>
            </a:xfrm>
            <a:prstGeom prst="rect">
              <a:avLst/>
            </a:prstGeom>
            <a:noFill/>
          </p:spPr>
          <p:txBody>
            <a:bodyPr wrap="square" lIns="121899" tIns="60949" rIns="121899" bIns="60949" rtlCol="0">
              <a:spAutoFit/>
            </a:bodyPr>
            <a:lstStyle/>
            <a:p>
              <a:r>
                <a:rPr lang="vi-VN" sz="2800" b="1">
                  <a:latin typeface="Arial" pitchFamily="34" charset="0"/>
                  <a:cs typeface="Arial" pitchFamily="34" charset="0"/>
                </a:rPr>
                <a:t>Lập bảng tần số cho mẫu dữ liệu thu được trong </a:t>
              </a:r>
              <a:r>
                <a:rPr lang="vi-VN" sz="2800" b="1" smtClean="0">
                  <a:latin typeface="Arial" pitchFamily="34" charset="0"/>
                  <a:cs typeface="Arial" pitchFamily="34" charset="0"/>
                </a:rPr>
                <a:t>HĐ1</a:t>
              </a:r>
              <a:r>
                <a:rPr lang="vi-VN" sz="2600" b="1" smtClean="0">
                  <a:latin typeface="Arial" pitchFamily="34" charset="0"/>
                  <a:cs typeface="Arial" pitchFamily="34" charset="0"/>
                </a:rPr>
                <a:t>.</a:t>
              </a:r>
              <a:endParaRPr lang="vi-VN" sz="2600" b="1">
                <a:latin typeface="Arial" pitchFamily="34" charset="0"/>
                <a:cs typeface="Arial" pitchFamily="34" charset="0"/>
              </a:endParaRPr>
            </a:p>
          </p:txBody>
        </p:sp>
        <p:pic>
          <p:nvPicPr>
            <p:cNvPr id="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412" y="762000"/>
              <a:ext cx="1293363" cy="129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28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257" y="1106415"/>
              <a:ext cx="1519670" cy="792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83056" y="1056272"/>
              <a:ext cx="678756" cy="1153528"/>
            </a:xfrm>
            <a:prstGeom prst="rect">
              <a:avLst/>
            </a:prstGeom>
          </p:spPr>
        </p:pic>
      </p:grpSp>
      <p:pic>
        <p:nvPicPr>
          <p:cNvPr id="30" name="Picture 4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45658" y="2100802"/>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1979612" y="2498815"/>
            <a:ext cx="2788849" cy="477054"/>
          </a:xfrm>
          <a:prstGeom prst="rect">
            <a:avLst/>
          </a:prstGeom>
          <a:noFill/>
        </p:spPr>
        <p:txBody>
          <a:bodyPr wrap="square" rtlCol="0">
            <a:spAutoFit/>
          </a:bodyPr>
          <a:lstStyle/>
          <a:p>
            <a:pPr marL="342900" indent="-342900" algn="just">
              <a:buFont typeface="Wingdings" pitchFamily="2" charset="2"/>
              <a:buChar char="§"/>
            </a:pPr>
            <a:r>
              <a:rPr lang="en-US" sz="2500" b="1" smtClean="0">
                <a:latin typeface="Arial" pitchFamily="34" charset="0"/>
                <a:cs typeface="Arial" pitchFamily="34" charset="0"/>
              </a:rPr>
              <a:t>Bảng tần số :</a:t>
            </a:r>
            <a:endParaRPr lang="en-US" sz="2500" b="1">
              <a:solidFill>
                <a:schemeClr val="accent2">
                  <a:lumMod val="75000"/>
                </a:schemeClr>
              </a:solidFill>
              <a:latin typeface="Arial" pitchFamily="34" charset="0"/>
              <a:cs typeface="Arial" pitchFamily="34" charset="0"/>
            </a:endParaRPr>
          </a:p>
        </p:txBody>
      </p:sp>
      <p:grpSp>
        <p:nvGrpSpPr>
          <p:cNvPr id="8" name="Group 7"/>
          <p:cNvGrpSpPr/>
          <p:nvPr/>
        </p:nvGrpSpPr>
        <p:grpSpPr>
          <a:xfrm>
            <a:off x="1438130" y="4726979"/>
            <a:ext cx="10142682" cy="1161415"/>
            <a:chOff x="1629775" y="4726979"/>
            <a:chExt cx="10142682" cy="1161415"/>
          </a:xfrm>
        </p:grpSpPr>
        <p:sp>
          <p:nvSpPr>
            <p:cNvPr id="35" name="Rounded Rectangle 34"/>
            <p:cNvSpPr/>
            <p:nvPr/>
          </p:nvSpPr>
          <p:spPr>
            <a:xfrm>
              <a:off x="1629775" y="4726979"/>
              <a:ext cx="10142682" cy="1161415"/>
            </a:xfrm>
            <a:prstGeom prst="roundRect">
              <a:avLst>
                <a:gd name="adj" fmla="val 5590"/>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34" name="TextBox 33"/>
            <p:cNvSpPr txBox="1"/>
            <p:nvPr/>
          </p:nvSpPr>
          <p:spPr>
            <a:xfrm>
              <a:off x="1837125" y="4876800"/>
              <a:ext cx="9594971" cy="861774"/>
            </a:xfrm>
            <a:prstGeom prst="rect">
              <a:avLst/>
            </a:prstGeom>
            <a:noFill/>
          </p:spPr>
          <p:txBody>
            <a:bodyPr wrap="square" rtlCol="0">
              <a:spAutoFit/>
            </a:bodyPr>
            <a:lstStyle/>
            <a:p>
              <a:pPr marL="342900" indent="-342900" algn="just">
                <a:buFont typeface="Wingdings" pitchFamily="2" charset="2"/>
                <a:buChar char="q"/>
              </a:pPr>
              <a:r>
                <a:rPr lang="en-US" sz="2500" b="1" smtClean="0">
                  <a:solidFill>
                    <a:schemeClr val="accent6">
                      <a:lumMod val="75000"/>
                    </a:schemeClr>
                  </a:solidFill>
                  <a:latin typeface="Arial" pitchFamily="34" charset="0"/>
                  <a:cs typeface="Arial" pitchFamily="34" charset="0"/>
                </a:rPr>
                <a:t>Chú ý : </a:t>
              </a:r>
              <a:r>
                <a:rPr lang="en-US" sz="2500" b="1" smtClean="0">
                  <a:latin typeface="Arial" pitchFamily="34" charset="0"/>
                  <a:cs typeface="Arial" pitchFamily="34" charset="0"/>
                </a:rPr>
                <a:t>Người ta còn cho bảng tần số ở dạng cột: cột thứ nhất ghi các giá trị, cột thứ hai ghi tần số của các giá trị đó.</a:t>
              </a:r>
              <a:endParaRPr lang="en-US" sz="2500" b="1">
                <a:solidFill>
                  <a:schemeClr val="accent2">
                    <a:lumMod val="75000"/>
                  </a:schemeClr>
                </a:solidFill>
                <a:latin typeface="Arial" pitchFamily="34" charset="0"/>
                <a:cs typeface="Arial" pitchFamily="34" charset="0"/>
              </a:endParaRPr>
            </a:p>
          </p:txBody>
        </p:sp>
      </p:grpSp>
      <p:sp>
        <p:nvSpPr>
          <p:cNvPr id="16" name="AutoShape 4"/>
          <p:cNvSpPr>
            <a:spLocks noChangeArrowheads="1"/>
          </p:cNvSpPr>
          <p:nvPr/>
        </p:nvSpPr>
        <p:spPr bwMode="gray">
          <a:xfrm>
            <a:off x="447214" y="95249"/>
            <a:ext cx="4199398" cy="3619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a:t>
            </a:r>
            <a:r>
              <a:rPr lang="en-US" sz="2000" b="1" smtClean="0">
                <a:solidFill>
                  <a:schemeClr val="bg1"/>
                </a:solidFill>
                <a:latin typeface="Arial" pitchFamily="34" charset="0"/>
                <a:cs typeface="Arial" pitchFamily="34" charset="0"/>
              </a:rPr>
              <a:t>1.  TẦN SỐ VÀ BẢNG TẦN SỐ .</a:t>
            </a:r>
            <a:endParaRPr lang="vi-VN" sz="2000" b="1">
              <a:solidFill>
                <a:schemeClr val="bg1"/>
              </a:solidFill>
              <a:latin typeface="Arial" pitchFamily="34" charset="0"/>
              <a:cs typeface="Arial" pitchFamily="34" charset="0"/>
            </a:endParaRPr>
          </a:p>
        </p:txBody>
      </p:sp>
      <p:pic>
        <p:nvPicPr>
          <p:cNvPr id="921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49746" y="2995362"/>
            <a:ext cx="8553450"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985054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9218"/>
                                        </p:tgtEl>
                                        <p:attrNameLst>
                                          <p:attrName>style.visibility</p:attrName>
                                        </p:attrNameLst>
                                      </p:cBhvr>
                                      <p:to>
                                        <p:strVal val="visible"/>
                                      </p:to>
                                    </p:set>
                                    <p:animEffect transition="in" filter="wipe(left)">
                                      <p:cBhvr>
                                        <p:cTn id="15" dur="500"/>
                                        <p:tgtEl>
                                          <p:spTgt spid="92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2412" y="327660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2" y="737545"/>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ounded Rectangle 22"/>
          <p:cNvSpPr/>
          <p:nvPr/>
        </p:nvSpPr>
        <p:spPr>
          <a:xfrm>
            <a:off x="1552542" y="695326"/>
            <a:ext cx="10485470" cy="2492968"/>
          </a:xfrm>
          <a:prstGeom prst="roundRect">
            <a:avLst>
              <a:gd name="adj" fmla="val 5590"/>
            </a:avLst>
          </a:prstGeom>
          <a:solidFill>
            <a:srgbClr val="DBD2E4"/>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4" name="TextBox 23"/>
          <p:cNvSpPr txBox="1"/>
          <p:nvPr/>
        </p:nvSpPr>
        <p:spPr>
          <a:xfrm>
            <a:off x="1674812" y="695325"/>
            <a:ext cx="10363200" cy="2492968"/>
          </a:xfrm>
          <a:prstGeom prst="rect">
            <a:avLst/>
          </a:prstGeom>
          <a:noFill/>
        </p:spPr>
        <p:txBody>
          <a:bodyPr wrap="square" lIns="121899" tIns="60949" rIns="121899" bIns="60949" rtlCol="0">
            <a:spAutoFit/>
          </a:bodyPr>
          <a:lstStyle/>
          <a:p>
            <a:r>
              <a:rPr lang="vi-VN" sz="2200" b="1">
                <a:latin typeface="Arial" pitchFamily="34" charset="0"/>
                <a:cs typeface="Arial" pitchFamily="34" charset="0"/>
              </a:rPr>
              <a:t>Để mua giày thể thao cho các bạn nam trong lớp luyện tập chuẩn bị cho giải bóng đá của </a:t>
            </a:r>
            <a:r>
              <a:rPr lang="en-US" sz="2200" b="1" smtClean="0">
                <a:latin typeface="Arial" pitchFamily="34" charset="0"/>
                <a:cs typeface="Arial" pitchFamily="34" charset="0"/>
              </a:rPr>
              <a:t>t</a:t>
            </a:r>
            <a:r>
              <a:rPr lang="vi-VN" sz="2200" b="1" smtClean="0">
                <a:latin typeface="Arial" pitchFamily="34" charset="0"/>
                <a:cs typeface="Arial" pitchFamily="34" charset="0"/>
              </a:rPr>
              <a:t>rường</a:t>
            </a:r>
            <a:r>
              <a:rPr lang="en-US" sz="2200" b="1" smtClean="0">
                <a:latin typeface="Arial" pitchFamily="34" charset="0"/>
                <a:cs typeface="Arial" pitchFamily="34" charset="0"/>
              </a:rPr>
              <a:t>.</a:t>
            </a:r>
            <a:r>
              <a:rPr lang="vi-VN" sz="2200" b="1" smtClean="0">
                <a:latin typeface="Arial" pitchFamily="34" charset="0"/>
                <a:cs typeface="Arial" pitchFamily="34" charset="0"/>
              </a:rPr>
              <a:t> </a:t>
            </a:r>
            <a:r>
              <a:rPr lang="vi-VN" sz="2200" b="1">
                <a:latin typeface="Arial" pitchFamily="34" charset="0"/>
                <a:cs typeface="Arial" pitchFamily="34" charset="0"/>
              </a:rPr>
              <a:t>Huy đã thu thập </a:t>
            </a:r>
            <a:r>
              <a:rPr lang="en-US" sz="2200" b="1" smtClean="0">
                <a:latin typeface="Arial" pitchFamily="34" charset="0"/>
                <a:cs typeface="Arial" pitchFamily="34" charset="0"/>
              </a:rPr>
              <a:t>c</a:t>
            </a:r>
            <a:r>
              <a:rPr lang="vi-VN" sz="2200" b="1" smtClean="0">
                <a:latin typeface="Arial" pitchFamily="34" charset="0"/>
                <a:cs typeface="Arial" pitchFamily="34" charset="0"/>
              </a:rPr>
              <a:t>ỡ </a:t>
            </a:r>
            <a:r>
              <a:rPr lang="vi-VN" sz="2200" b="1">
                <a:latin typeface="Arial" pitchFamily="34" charset="0"/>
                <a:cs typeface="Arial" pitchFamily="34" charset="0"/>
              </a:rPr>
              <a:t>giày của các bạn nam trong lớp và thu được kết quả như </a:t>
            </a:r>
            <a:r>
              <a:rPr lang="vi-VN" sz="2200" b="1" smtClean="0">
                <a:latin typeface="Arial" pitchFamily="34" charset="0"/>
                <a:cs typeface="Arial" pitchFamily="34" charset="0"/>
              </a:rPr>
              <a:t>sau</a:t>
            </a:r>
            <a:r>
              <a:rPr lang="en-US" sz="2200" b="1" smtClean="0">
                <a:latin typeface="Arial" pitchFamily="34" charset="0"/>
                <a:cs typeface="Arial" pitchFamily="34" charset="0"/>
              </a:rPr>
              <a:t> :</a:t>
            </a:r>
            <a:br>
              <a:rPr lang="en-US" sz="2200" b="1" smtClean="0">
                <a:latin typeface="Arial" pitchFamily="34" charset="0"/>
                <a:cs typeface="Arial" pitchFamily="34" charset="0"/>
              </a:rPr>
            </a:br>
            <a:r>
              <a:rPr lang="vi-VN" sz="2200" b="1" smtClean="0">
                <a:solidFill>
                  <a:srgbClr val="C00000"/>
                </a:solidFill>
                <a:latin typeface="Arial" pitchFamily="34" charset="0"/>
                <a:cs typeface="Arial" pitchFamily="34" charset="0"/>
              </a:rPr>
              <a:t>40</a:t>
            </a:r>
            <a:r>
              <a:rPr lang="en-US" sz="2200" b="1" smtClean="0">
                <a:solidFill>
                  <a:srgbClr val="C00000"/>
                </a:solidFill>
                <a:latin typeface="Arial" pitchFamily="34" charset="0"/>
                <a:cs typeface="Arial" pitchFamily="34" charset="0"/>
              </a:rPr>
              <a:t>,</a:t>
            </a:r>
            <a:r>
              <a:rPr lang="vi-VN" sz="2200" b="1" smtClean="0">
                <a:solidFill>
                  <a:srgbClr val="C00000"/>
                </a:solidFill>
                <a:latin typeface="Arial" pitchFamily="34" charset="0"/>
                <a:cs typeface="Arial" pitchFamily="34" charset="0"/>
              </a:rPr>
              <a:t> 36</a:t>
            </a:r>
            <a:r>
              <a:rPr lang="en-US" sz="2200" b="1" smtClean="0">
                <a:solidFill>
                  <a:srgbClr val="C00000"/>
                </a:solidFill>
                <a:latin typeface="Arial" pitchFamily="34" charset="0"/>
                <a:cs typeface="Arial" pitchFamily="34" charset="0"/>
              </a:rPr>
              <a:t>,</a:t>
            </a:r>
            <a:r>
              <a:rPr lang="vi-VN" sz="2200" b="1" smtClean="0">
                <a:solidFill>
                  <a:srgbClr val="C00000"/>
                </a:solidFill>
                <a:latin typeface="Arial" pitchFamily="34" charset="0"/>
                <a:cs typeface="Arial" pitchFamily="34" charset="0"/>
              </a:rPr>
              <a:t> 37</a:t>
            </a:r>
            <a:r>
              <a:rPr lang="en-US" sz="2200" b="1" smtClean="0">
                <a:solidFill>
                  <a:srgbClr val="C00000"/>
                </a:solidFill>
                <a:latin typeface="Arial" pitchFamily="34" charset="0"/>
                <a:cs typeface="Arial" pitchFamily="34" charset="0"/>
              </a:rPr>
              <a:t>,</a:t>
            </a:r>
            <a:r>
              <a:rPr lang="vi-VN" sz="2200" b="1" smtClean="0">
                <a:solidFill>
                  <a:srgbClr val="C00000"/>
                </a:solidFill>
                <a:latin typeface="Arial" pitchFamily="34" charset="0"/>
                <a:cs typeface="Arial" pitchFamily="34" charset="0"/>
              </a:rPr>
              <a:t> 36</a:t>
            </a:r>
            <a:r>
              <a:rPr lang="en-US" sz="2200" b="1" smtClean="0">
                <a:solidFill>
                  <a:srgbClr val="C00000"/>
                </a:solidFill>
                <a:latin typeface="Arial" pitchFamily="34" charset="0"/>
                <a:cs typeface="Arial" pitchFamily="34" charset="0"/>
              </a:rPr>
              <a:t>,</a:t>
            </a:r>
            <a:r>
              <a:rPr lang="vi-VN" sz="2200" b="1" smtClean="0">
                <a:solidFill>
                  <a:srgbClr val="C00000"/>
                </a:solidFill>
                <a:latin typeface="Arial" pitchFamily="34" charset="0"/>
                <a:cs typeface="Arial" pitchFamily="34" charset="0"/>
              </a:rPr>
              <a:t> 40</a:t>
            </a:r>
            <a:r>
              <a:rPr lang="en-US" sz="2200" b="1" smtClean="0">
                <a:solidFill>
                  <a:srgbClr val="C00000"/>
                </a:solidFill>
                <a:latin typeface="Arial" pitchFamily="34" charset="0"/>
                <a:cs typeface="Arial" pitchFamily="34" charset="0"/>
              </a:rPr>
              <a:t>,</a:t>
            </a:r>
            <a:r>
              <a:rPr lang="vi-VN" sz="2200" b="1" smtClean="0">
                <a:solidFill>
                  <a:srgbClr val="C00000"/>
                </a:solidFill>
                <a:latin typeface="Arial" pitchFamily="34" charset="0"/>
                <a:cs typeface="Arial" pitchFamily="34" charset="0"/>
              </a:rPr>
              <a:t> 38</a:t>
            </a:r>
            <a:r>
              <a:rPr lang="en-US" sz="2200" b="1" smtClean="0">
                <a:solidFill>
                  <a:srgbClr val="C00000"/>
                </a:solidFill>
                <a:latin typeface="Arial" pitchFamily="34" charset="0"/>
                <a:cs typeface="Arial" pitchFamily="34" charset="0"/>
              </a:rPr>
              <a:t>,</a:t>
            </a:r>
            <a:r>
              <a:rPr lang="vi-VN" sz="2200" b="1" smtClean="0">
                <a:solidFill>
                  <a:srgbClr val="C00000"/>
                </a:solidFill>
                <a:latin typeface="Arial" pitchFamily="34" charset="0"/>
                <a:cs typeface="Arial" pitchFamily="34" charset="0"/>
              </a:rPr>
              <a:t> 39</a:t>
            </a:r>
            <a:r>
              <a:rPr lang="en-US" sz="2200" b="1" smtClean="0">
                <a:solidFill>
                  <a:srgbClr val="C00000"/>
                </a:solidFill>
                <a:latin typeface="Arial" pitchFamily="34" charset="0"/>
                <a:cs typeface="Arial" pitchFamily="34" charset="0"/>
              </a:rPr>
              <a:t>,</a:t>
            </a:r>
            <a:r>
              <a:rPr lang="vi-VN" sz="2200" b="1" smtClean="0">
                <a:solidFill>
                  <a:srgbClr val="C00000"/>
                </a:solidFill>
                <a:latin typeface="Arial" pitchFamily="34" charset="0"/>
                <a:cs typeface="Arial" pitchFamily="34" charset="0"/>
              </a:rPr>
              <a:t> 38</a:t>
            </a:r>
            <a:r>
              <a:rPr lang="en-US" sz="2200" b="1" smtClean="0">
                <a:solidFill>
                  <a:srgbClr val="C00000"/>
                </a:solidFill>
                <a:latin typeface="Arial" pitchFamily="34" charset="0"/>
                <a:cs typeface="Arial" pitchFamily="34" charset="0"/>
              </a:rPr>
              <a:t>, </a:t>
            </a:r>
            <a:r>
              <a:rPr lang="vi-VN" sz="2200" b="1" smtClean="0">
                <a:solidFill>
                  <a:srgbClr val="C00000"/>
                </a:solidFill>
                <a:latin typeface="Arial" pitchFamily="34" charset="0"/>
                <a:cs typeface="Arial" pitchFamily="34" charset="0"/>
              </a:rPr>
              <a:t>37</a:t>
            </a:r>
            <a:r>
              <a:rPr lang="en-US" sz="2200" b="1" smtClean="0">
                <a:solidFill>
                  <a:srgbClr val="C00000"/>
                </a:solidFill>
                <a:latin typeface="Arial" pitchFamily="34" charset="0"/>
                <a:cs typeface="Arial" pitchFamily="34" charset="0"/>
              </a:rPr>
              <a:t>,</a:t>
            </a:r>
            <a:r>
              <a:rPr lang="vi-VN" sz="2200" b="1" smtClean="0">
                <a:solidFill>
                  <a:srgbClr val="C00000"/>
                </a:solidFill>
                <a:latin typeface="Arial" pitchFamily="34" charset="0"/>
                <a:cs typeface="Arial" pitchFamily="34" charset="0"/>
              </a:rPr>
              <a:t> 36</a:t>
            </a:r>
            <a:r>
              <a:rPr lang="en-US" sz="2200" b="1" smtClean="0">
                <a:solidFill>
                  <a:srgbClr val="C00000"/>
                </a:solidFill>
                <a:latin typeface="Arial" pitchFamily="34" charset="0"/>
                <a:cs typeface="Arial" pitchFamily="34" charset="0"/>
              </a:rPr>
              <a:t>,</a:t>
            </a:r>
            <a:r>
              <a:rPr lang="vi-VN" sz="2200" b="1" smtClean="0">
                <a:solidFill>
                  <a:srgbClr val="C00000"/>
                </a:solidFill>
                <a:latin typeface="Arial" pitchFamily="34" charset="0"/>
                <a:cs typeface="Arial" pitchFamily="34" charset="0"/>
              </a:rPr>
              <a:t> 40</a:t>
            </a:r>
            <a:r>
              <a:rPr lang="en-US" sz="2200" b="1" smtClean="0">
                <a:solidFill>
                  <a:srgbClr val="C00000"/>
                </a:solidFill>
                <a:latin typeface="Arial" pitchFamily="34" charset="0"/>
                <a:cs typeface="Arial" pitchFamily="34" charset="0"/>
              </a:rPr>
              <a:t>,</a:t>
            </a:r>
            <a:r>
              <a:rPr lang="vi-VN" sz="2200" b="1" smtClean="0">
                <a:solidFill>
                  <a:srgbClr val="C00000"/>
                </a:solidFill>
                <a:latin typeface="Arial" pitchFamily="34" charset="0"/>
                <a:cs typeface="Arial" pitchFamily="34" charset="0"/>
              </a:rPr>
              <a:t> 39</a:t>
            </a:r>
            <a:r>
              <a:rPr lang="en-US" sz="2200" b="1" smtClean="0">
                <a:solidFill>
                  <a:srgbClr val="C00000"/>
                </a:solidFill>
                <a:latin typeface="Arial" pitchFamily="34" charset="0"/>
                <a:cs typeface="Arial" pitchFamily="34" charset="0"/>
              </a:rPr>
              <a:t>,</a:t>
            </a:r>
            <a:r>
              <a:rPr lang="vi-VN" sz="2200" b="1" smtClean="0">
                <a:solidFill>
                  <a:srgbClr val="C00000"/>
                </a:solidFill>
                <a:latin typeface="Arial" pitchFamily="34" charset="0"/>
                <a:cs typeface="Arial" pitchFamily="34" charset="0"/>
              </a:rPr>
              <a:t> 36</a:t>
            </a:r>
            <a:r>
              <a:rPr lang="en-US" sz="2200" b="1" smtClean="0">
                <a:solidFill>
                  <a:srgbClr val="C00000"/>
                </a:solidFill>
                <a:latin typeface="Arial" pitchFamily="34" charset="0"/>
                <a:cs typeface="Arial" pitchFamily="34" charset="0"/>
              </a:rPr>
              <a:t>, </a:t>
            </a:r>
            <a:r>
              <a:rPr lang="vi-VN" sz="2200" b="1" smtClean="0">
                <a:solidFill>
                  <a:srgbClr val="C00000"/>
                </a:solidFill>
                <a:latin typeface="Arial" pitchFamily="34" charset="0"/>
                <a:cs typeface="Arial" pitchFamily="34" charset="0"/>
              </a:rPr>
              <a:t>38</a:t>
            </a:r>
            <a:r>
              <a:rPr lang="en-US" sz="2200" b="1" smtClean="0">
                <a:solidFill>
                  <a:srgbClr val="C00000"/>
                </a:solidFill>
                <a:latin typeface="Arial" pitchFamily="34" charset="0"/>
                <a:cs typeface="Arial" pitchFamily="34" charset="0"/>
              </a:rPr>
              <a:t>,3</a:t>
            </a:r>
            <a:r>
              <a:rPr lang="vi-VN" sz="2200" b="1" smtClean="0">
                <a:solidFill>
                  <a:srgbClr val="C00000"/>
                </a:solidFill>
                <a:latin typeface="Arial" pitchFamily="34" charset="0"/>
                <a:cs typeface="Arial" pitchFamily="34" charset="0"/>
              </a:rPr>
              <a:t>7</a:t>
            </a:r>
            <a:r>
              <a:rPr lang="en-US" sz="2200" b="1" smtClean="0">
                <a:solidFill>
                  <a:srgbClr val="C00000"/>
                </a:solidFill>
                <a:latin typeface="Arial" pitchFamily="34" charset="0"/>
                <a:cs typeface="Arial" pitchFamily="34" charset="0"/>
              </a:rPr>
              <a:t>,</a:t>
            </a:r>
            <a:r>
              <a:rPr lang="vi-VN" sz="2200" b="1" smtClean="0">
                <a:solidFill>
                  <a:srgbClr val="C00000"/>
                </a:solidFill>
                <a:latin typeface="Arial" pitchFamily="34" charset="0"/>
                <a:cs typeface="Arial" pitchFamily="34" charset="0"/>
              </a:rPr>
              <a:t> 38</a:t>
            </a:r>
            <a:r>
              <a:rPr lang="en-US" sz="2200" b="1" smtClean="0">
                <a:solidFill>
                  <a:srgbClr val="C00000"/>
                </a:solidFill>
                <a:latin typeface="Arial" pitchFamily="34" charset="0"/>
                <a:cs typeface="Arial" pitchFamily="34" charset="0"/>
              </a:rPr>
              <a:t>,</a:t>
            </a:r>
            <a:r>
              <a:rPr lang="vi-VN" sz="2200" b="1" smtClean="0">
                <a:solidFill>
                  <a:srgbClr val="C00000"/>
                </a:solidFill>
                <a:latin typeface="Arial" pitchFamily="34" charset="0"/>
                <a:cs typeface="Arial" pitchFamily="34" charset="0"/>
              </a:rPr>
              <a:t> 38</a:t>
            </a:r>
            <a:r>
              <a:rPr lang="en-US" sz="2200" b="1" smtClean="0">
                <a:solidFill>
                  <a:srgbClr val="C00000"/>
                </a:solidFill>
                <a:latin typeface="Arial" pitchFamily="34" charset="0"/>
                <a:cs typeface="Arial" pitchFamily="34" charset="0"/>
              </a:rPr>
              <a:t>,</a:t>
            </a:r>
            <a:r>
              <a:rPr lang="vi-VN" sz="2200" b="1" smtClean="0">
                <a:solidFill>
                  <a:srgbClr val="C00000"/>
                </a:solidFill>
                <a:latin typeface="Arial" pitchFamily="34" charset="0"/>
                <a:cs typeface="Arial" pitchFamily="34" charset="0"/>
              </a:rPr>
              <a:t> 37</a:t>
            </a:r>
            <a:r>
              <a:rPr lang="en-US" sz="2200" b="1" smtClean="0">
                <a:solidFill>
                  <a:srgbClr val="C00000"/>
                </a:solidFill>
                <a:latin typeface="Arial" pitchFamily="34" charset="0"/>
                <a:cs typeface="Arial" pitchFamily="34" charset="0"/>
              </a:rPr>
              <a:t>,</a:t>
            </a:r>
            <a:r>
              <a:rPr lang="vi-VN" sz="2200" b="1" smtClean="0">
                <a:solidFill>
                  <a:srgbClr val="C00000"/>
                </a:solidFill>
                <a:latin typeface="Arial" pitchFamily="34" charset="0"/>
                <a:cs typeface="Arial" pitchFamily="34" charset="0"/>
              </a:rPr>
              <a:t> 38</a:t>
            </a:r>
            <a:r>
              <a:rPr lang="en-US" sz="2200" b="1" smtClean="0">
                <a:solidFill>
                  <a:srgbClr val="C00000"/>
                </a:solidFill>
                <a:latin typeface="Arial" pitchFamily="34" charset="0"/>
                <a:cs typeface="Arial" pitchFamily="34" charset="0"/>
              </a:rPr>
              <a:t>,</a:t>
            </a:r>
            <a:r>
              <a:rPr lang="vi-VN" sz="2200" b="1" smtClean="0">
                <a:solidFill>
                  <a:srgbClr val="C00000"/>
                </a:solidFill>
                <a:latin typeface="Arial" pitchFamily="34" charset="0"/>
                <a:cs typeface="Arial" pitchFamily="34" charset="0"/>
              </a:rPr>
              <a:t> 38</a:t>
            </a:r>
            <a:r>
              <a:rPr lang="en-US" sz="2200" b="1" smtClean="0">
                <a:solidFill>
                  <a:srgbClr val="C00000"/>
                </a:solidFill>
                <a:latin typeface="Arial" pitchFamily="34" charset="0"/>
                <a:cs typeface="Arial" pitchFamily="34" charset="0"/>
              </a:rPr>
              <a:t>,</a:t>
            </a:r>
            <a:r>
              <a:rPr lang="vi-VN" sz="2200" b="1" smtClean="0">
                <a:solidFill>
                  <a:srgbClr val="C00000"/>
                </a:solidFill>
                <a:latin typeface="Arial" pitchFamily="34" charset="0"/>
                <a:cs typeface="Arial" pitchFamily="34" charset="0"/>
              </a:rPr>
              <a:t> 38</a:t>
            </a:r>
            <a:r>
              <a:rPr lang="en-US" sz="2200" b="1" smtClean="0">
                <a:solidFill>
                  <a:srgbClr val="C00000"/>
                </a:solidFill>
                <a:latin typeface="Arial" pitchFamily="34" charset="0"/>
                <a:cs typeface="Arial" pitchFamily="34" charset="0"/>
              </a:rPr>
              <a:t>,</a:t>
            </a:r>
            <a:r>
              <a:rPr lang="vi-VN" sz="2200" b="1" smtClean="0">
                <a:solidFill>
                  <a:srgbClr val="C00000"/>
                </a:solidFill>
                <a:latin typeface="Arial" pitchFamily="34" charset="0"/>
                <a:cs typeface="Arial" pitchFamily="34" charset="0"/>
              </a:rPr>
              <a:t> 36 </a:t>
            </a:r>
            <a:endParaRPr lang="en-US" sz="2200" b="1" smtClean="0">
              <a:solidFill>
                <a:srgbClr val="C00000"/>
              </a:solidFill>
              <a:latin typeface="Arial" pitchFamily="34" charset="0"/>
              <a:cs typeface="Arial" pitchFamily="34" charset="0"/>
            </a:endParaRPr>
          </a:p>
          <a:p>
            <a:pPr marL="457200" indent="-457200">
              <a:buAutoNum type="alphaLcParenR"/>
            </a:pPr>
            <a:r>
              <a:rPr lang="en-US" sz="2200" b="1" smtClean="0">
                <a:latin typeface="Arial" pitchFamily="34" charset="0"/>
                <a:cs typeface="Arial" pitchFamily="34" charset="0"/>
              </a:rPr>
              <a:t>Bạn</a:t>
            </a:r>
            <a:r>
              <a:rPr lang="vi-VN" sz="2200" b="1" smtClean="0">
                <a:latin typeface="Arial" pitchFamily="34" charset="0"/>
                <a:cs typeface="Arial" pitchFamily="34" charset="0"/>
              </a:rPr>
              <a:t> </a:t>
            </a:r>
            <a:r>
              <a:rPr lang="vi-VN" sz="2200" b="1">
                <a:latin typeface="Arial" pitchFamily="34" charset="0"/>
                <a:cs typeface="Arial" pitchFamily="34" charset="0"/>
              </a:rPr>
              <a:t>Huy cần mua giày các cỡ </a:t>
            </a:r>
            <a:r>
              <a:rPr lang="vi-VN" sz="2200" b="1" smtClean="0">
                <a:latin typeface="Arial" pitchFamily="34" charset="0"/>
                <a:cs typeface="Arial" pitchFamily="34" charset="0"/>
              </a:rPr>
              <a:t>nào</a:t>
            </a:r>
            <a:r>
              <a:rPr lang="en-US" sz="2200" b="1" smtClean="0">
                <a:latin typeface="Arial" pitchFamily="34" charset="0"/>
                <a:cs typeface="Arial" pitchFamily="34" charset="0"/>
              </a:rPr>
              <a:t>?</a:t>
            </a:r>
            <a:r>
              <a:rPr lang="vi-VN" sz="2200" b="1" smtClean="0">
                <a:latin typeface="Arial" pitchFamily="34" charset="0"/>
                <a:cs typeface="Arial" pitchFamily="34" charset="0"/>
              </a:rPr>
              <a:t> </a:t>
            </a:r>
            <a:r>
              <a:rPr lang="vi-VN" sz="2200" b="1">
                <a:latin typeface="Arial" pitchFamily="34" charset="0"/>
                <a:cs typeface="Arial" pitchFamily="34" charset="0"/>
              </a:rPr>
              <a:t>Mỗi loại bao nhiêu </a:t>
            </a:r>
            <a:r>
              <a:rPr lang="vi-VN" sz="2200" b="1" smtClean="0">
                <a:latin typeface="Arial" pitchFamily="34" charset="0"/>
                <a:cs typeface="Arial" pitchFamily="34" charset="0"/>
              </a:rPr>
              <a:t>đôi</a:t>
            </a:r>
            <a:r>
              <a:rPr lang="en-US" sz="2200" b="1" smtClean="0">
                <a:latin typeface="Arial" pitchFamily="34" charset="0"/>
                <a:cs typeface="Arial" pitchFamily="34" charset="0"/>
              </a:rPr>
              <a:t>?</a:t>
            </a:r>
            <a:r>
              <a:rPr lang="vi-VN" sz="2200" b="1" smtClean="0">
                <a:latin typeface="Arial" pitchFamily="34" charset="0"/>
                <a:cs typeface="Arial" pitchFamily="34" charset="0"/>
              </a:rPr>
              <a:t> </a:t>
            </a:r>
            <a:endParaRPr lang="en-US" sz="2200" b="1" smtClean="0">
              <a:latin typeface="Arial" pitchFamily="34" charset="0"/>
              <a:cs typeface="Arial" pitchFamily="34" charset="0"/>
            </a:endParaRPr>
          </a:p>
          <a:p>
            <a:pPr marL="457200" indent="-457200">
              <a:buAutoNum type="alphaLcParenR"/>
            </a:pPr>
            <a:r>
              <a:rPr lang="en-US" sz="2200" b="1" smtClean="0">
                <a:latin typeface="Arial" pitchFamily="34" charset="0"/>
                <a:cs typeface="Arial" pitchFamily="34" charset="0"/>
              </a:rPr>
              <a:t>L</a:t>
            </a:r>
            <a:r>
              <a:rPr lang="vi-VN" sz="2200" b="1" smtClean="0">
                <a:latin typeface="Arial" pitchFamily="34" charset="0"/>
                <a:cs typeface="Arial" pitchFamily="34" charset="0"/>
              </a:rPr>
              <a:t>ập </a:t>
            </a:r>
            <a:r>
              <a:rPr lang="vi-VN" sz="2200" b="1">
                <a:latin typeface="Arial" pitchFamily="34" charset="0"/>
                <a:cs typeface="Arial" pitchFamily="34" charset="0"/>
              </a:rPr>
              <a:t>bảng tần số cho dãy dữ liệu </a:t>
            </a:r>
            <a:r>
              <a:rPr lang="vi-VN" sz="2200" b="1" smtClean="0">
                <a:latin typeface="Arial" pitchFamily="34" charset="0"/>
                <a:cs typeface="Arial" pitchFamily="34" charset="0"/>
              </a:rPr>
              <a:t>trên</a:t>
            </a:r>
            <a:r>
              <a:rPr lang="en-US" sz="2200" b="1" smtClean="0">
                <a:latin typeface="Arial" pitchFamily="34" charset="0"/>
                <a:cs typeface="Arial" pitchFamily="34" charset="0"/>
              </a:rPr>
              <a:t>.</a:t>
            </a:r>
            <a:r>
              <a:rPr lang="vi-VN" sz="2200" b="1" smtClean="0">
                <a:latin typeface="Arial" pitchFamily="34" charset="0"/>
                <a:cs typeface="Arial" pitchFamily="34" charset="0"/>
              </a:rPr>
              <a:t> </a:t>
            </a:r>
            <a:r>
              <a:rPr lang="en-US" sz="2200" b="1" smtClean="0">
                <a:latin typeface="Arial" pitchFamily="34" charset="0"/>
                <a:cs typeface="Arial" pitchFamily="34" charset="0"/>
              </a:rPr>
              <a:t>T</a:t>
            </a:r>
            <a:r>
              <a:rPr lang="vi-VN" sz="2200" b="1" smtClean="0">
                <a:latin typeface="Arial" pitchFamily="34" charset="0"/>
                <a:cs typeface="Arial" pitchFamily="34" charset="0"/>
              </a:rPr>
              <a:t>ừ </a:t>
            </a:r>
            <a:r>
              <a:rPr lang="vi-VN" sz="2200" b="1">
                <a:latin typeface="Arial" pitchFamily="34" charset="0"/>
                <a:cs typeface="Arial" pitchFamily="34" charset="0"/>
              </a:rPr>
              <a:t>bảng tần </a:t>
            </a:r>
            <a:r>
              <a:rPr lang="vi-VN" sz="2200" b="1" smtClean="0">
                <a:latin typeface="Arial" pitchFamily="34" charset="0"/>
                <a:cs typeface="Arial" pitchFamily="34" charset="0"/>
              </a:rPr>
              <a:t>số</a:t>
            </a:r>
            <a:r>
              <a:rPr lang="en-US" sz="2200" b="1" smtClean="0">
                <a:latin typeface="Arial" pitchFamily="34" charset="0"/>
                <a:cs typeface="Arial" pitchFamily="34" charset="0"/>
              </a:rPr>
              <a:t>,</a:t>
            </a:r>
            <a:r>
              <a:rPr lang="vi-VN" sz="2200" b="1" smtClean="0">
                <a:latin typeface="Arial" pitchFamily="34" charset="0"/>
                <a:cs typeface="Arial" pitchFamily="34" charset="0"/>
              </a:rPr>
              <a:t> </a:t>
            </a:r>
            <a:r>
              <a:rPr lang="vi-VN" sz="2200" b="1">
                <a:latin typeface="Arial" pitchFamily="34" charset="0"/>
                <a:cs typeface="Arial" pitchFamily="34" charset="0"/>
              </a:rPr>
              <a:t>cho biết cỡ giày nào phù hợp với nhiều bạn </a:t>
            </a:r>
            <a:r>
              <a:rPr lang="en-US" sz="2200" b="1" smtClean="0">
                <a:latin typeface="Arial" pitchFamily="34" charset="0"/>
                <a:cs typeface="Arial" pitchFamily="34" charset="0"/>
              </a:rPr>
              <a:t>n</a:t>
            </a:r>
            <a:r>
              <a:rPr lang="vi-VN" sz="2200" b="1" smtClean="0">
                <a:latin typeface="Arial" pitchFamily="34" charset="0"/>
                <a:cs typeface="Arial" pitchFamily="34" charset="0"/>
              </a:rPr>
              <a:t>am </a:t>
            </a:r>
            <a:r>
              <a:rPr lang="vi-VN" sz="2200" b="1">
                <a:latin typeface="Arial" pitchFamily="34" charset="0"/>
                <a:cs typeface="Arial" pitchFamily="34" charset="0"/>
              </a:rPr>
              <a:t>trong lớp nhất </a:t>
            </a:r>
          </a:p>
        </p:txBody>
      </p:sp>
      <p:sp>
        <p:nvSpPr>
          <p:cNvPr id="25" name="Rectangle 24"/>
          <p:cNvSpPr/>
          <p:nvPr/>
        </p:nvSpPr>
        <p:spPr>
          <a:xfrm>
            <a:off x="602309" y="1171575"/>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1</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32" name="TextBox 31"/>
          <p:cNvSpPr txBox="1"/>
          <p:nvPr/>
        </p:nvSpPr>
        <p:spPr>
          <a:xfrm>
            <a:off x="730857" y="3634026"/>
            <a:ext cx="11154756" cy="861774"/>
          </a:xfrm>
          <a:prstGeom prst="rect">
            <a:avLst/>
          </a:prstGeom>
          <a:noFill/>
        </p:spPr>
        <p:txBody>
          <a:bodyPr wrap="square" rtlCol="0">
            <a:spAutoFit/>
          </a:bodyPr>
          <a:lstStyle/>
          <a:p>
            <a:pPr marL="342900" indent="-342900" algn="just">
              <a:buFont typeface="Wingdings" pitchFamily="2" charset="2"/>
              <a:buChar char="§"/>
            </a:pPr>
            <a:r>
              <a:rPr lang="vi-VN" sz="2500" b="1">
                <a:latin typeface="Arial" pitchFamily="34" charset="0"/>
                <a:cs typeface="Arial" pitchFamily="34" charset="0"/>
              </a:rPr>
              <a:t>Bạn Huy cần mua giày với các </a:t>
            </a:r>
            <a:r>
              <a:rPr lang="vi-VN" sz="2500" b="1" smtClean="0">
                <a:latin typeface="Arial" pitchFamily="34" charset="0"/>
                <a:cs typeface="Arial" pitchFamily="34" charset="0"/>
              </a:rPr>
              <a:t>cỡ</a:t>
            </a:r>
            <a:r>
              <a:rPr lang="en-US" sz="2500" b="1" smtClean="0">
                <a:latin typeface="Arial" pitchFamily="34" charset="0"/>
                <a:cs typeface="Arial" pitchFamily="34" charset="0"/>
              </a:rPr>
              <a:t> :</a:t>
            </a:r>
            <a:r>
              <a:rPr lang="vi-VN" sz="2500" b="1" smtClean="0">
                <a:latin typeface="Arial" pitchFamily="34" charset="0"/>
                <a:cs typeface="Arial" pitchFamily="34" charset="0"/>
              </a:rPr>
              <a:t> </a:t>
            </a:r>
            <a:r>
              <a:rPr lang="vi-VN" sz="2500" b="1">
                <a:latin typeface="Arial" pitchFamily="34" charset="0"/>
                <a:cs typeface="Arial" pitchFamily="34" charset="0"/>
              </a:rPr>
              <a:t>36 37 38 39 </a:t>
            </a:r>
            <a:r>
              <a:rPr lang="vi-VN" sz="2500" b="1" smtClean="0">
                <a:latin typeface="Arial" pitchFamily="34" charset="0"/>
                <a:cs typeface="Arial" pitchFamily="34" charset="0"/>
              </a:rPr>
              <a:t>40</a:t>
            </a:r>
            <a:r>
              <a:rPr lang="en-US" sz="2500" b="1" smtClean="0">
                <a:latin typeface="Arial" pitchFamily="34" charset="0"/>
                <a:cs typeface="Arial" pitchFamily="34" charset="0"/>
              </a:rPr>
              <a:t>.</a:t>
            </a:r>
            <a:r>
              <a:rPr lang="vi-VN" sz="2500" b="1" smtClean="0">
                <a:latin typeface="Arial" pitchFamily="34" charset="0"/>
                <a:cs typeface="Arial" pitchFamily="34" charset="0"/>
              </a:rPr>
              <a:t> </a:t>
            </a:r>
            <a:r>
              <a:rPr lang="en-US" sz="2500" b="1" smtClean="0">
                <a:latin typeface="Arial" pitchFamily="34" charset="0"/>
                <a:cs typeface="Arial" pitchFamily="34" charset="0"/>
              </a:rPr>
              <a:t>Giầy</a:t>
            </a:r>
            <a:r>
              <a:rPr lang="vi-VN" sz="2500" b="1" smtClean="0">
                <a:latin typeface="Arial" pitchFamily="34" charset="0"/>
                <a:cs typeface="Arial" pitchFamily="34" charset="0"/>
              </a:rPr>
              <a:t> </a:t>
            </a:r>
            <a:r>
              <a:rPr lang="vi-VN" sz="2500" b="1">
                <a:latin typeface="Arial" pitchFamily="34" charset="0"/>
                <a:cs typeface="Arial" pitchFamily="34" charset="0"/>
              </a:rPr>
              <a:t>cỡ 36 cần 5 </a:t>
            </a:r>
            <a:r>
              <a:rPr lang="vi-VN" sz="2500" b="1" smtClean="0">
                <a:latin typeface="Arial" pitchFamily="34" charset="0"/>
                <a:cs typeface="Arial" pitchFamily="34" charset="0"/>
              </a:rPr>
              <a:t>đôi</a:t>
            </a:r>
            <a:r>
              <a:rPr lang="en-US" sz="2500" b="1">
                <a:latin typeface="Arial" pitchFamily="34" charset="0"/>
                <a:cs typeface="Arial" pitchFamily="34" charset="0"/>
              </a:rPr>
              <a:t>,</a:t>
            </a:r>
            <a:r>
              <a:rPr lang="vi-VN" sz="2500" b="1" smtClean="0">
                <a:latin typeface="Arial" pitchFamily="34" charset="0"/>
                <a:cs typeface="Arial" pitchFamily="34" charset="0"/>
              </a:rPr>
              <a:t> </a:t>
            </a:r>
            <a:r>
              <a:rPr lang="vi-VN" sz="2500" b="1">
                <a:latin typeface="Arial" pitchFamily="34" charset="0"/>
                <a:cs typeface="Arial" pitchFamily="34" charset="0"/>
              </a:rPr>
              <a:t>cỡ 37 cần 4 </a:t>
            </a:r>
            <a:r>
              <a:rPr lang="vi-VN" sz="2500" b="1" smtClean="0">
                <a:latin typeface="Arial" pitchFamily="34" charset="0"/>
                <a:cs typeface="Arial" pitchFamily="34" charset="0"/>
              </a:rPr>
              <a:t>đôi</a:t>
            </a:r>
            <a:r>
              <a:rPr lang="en-US" sz="2500" b="1" smtClean="0">
                <a:latin typeface="Arial" pitchFamily="34" charset="0"/>
                <a:cs typeface="Arial" pitchFamily="34" charset="0"/>
              </a:rPr>
              <a:t>,</a:t>
            </a:r>
            <a:r>
              <a:rPr lang="vi-VN" sz="2500" b="1" smtClean="0">
                <a:latin typeface="Arial" pitchFamily="34" charset="0"/>
                <a:cs typeface="Arial" pitchFamily="34" charset="0"/>
              </a:rPr>
              <a:t> </a:t>
            </a:r>
            <a:r>
              <a:rPr lang="vi-VN" sz="2500" b="1">
                <a:latin typeface="Arial" pitchFamily="34" charset="0"/>
                <a:cs typeface="Arial" pitchFamily="34" charset="0"/>
              </a:rPr>
              <a:t>cỡ 38 cần 8 </a:t>
            </a:r>
            <a:r>
              <a:rPr lang="vi-VN" sz="2500" b="1" smtClean="0">
                <a:latin typeface="Arial" pitchFamily="34" charset="0"/>
                <a:cs typeface="Arial" pitchFamily="34" charset="0"/>
              </a:rPr>
              <a:t>đôi</a:t>
            </a:r>
            <a:r>
              <a:rPr lang="en-US" sz="2500" b="1" smtClean="0">
                <a:latin typeface="Arial" pitchFamily="34" charset="0"/>
                <a:cs typeface="Arial" pitchFamily="34" charset="0"/>
              </a:rPr>
              <a:t>,</a:t>
            </a:r>
            <a:r>
              <a:rPr lang="vi-VN" sz="2500" b="1" smtClean="0">
                <a:latin typeface="Arial" pitchFamily="34" charset="0"/>
                <a:cs typeface="Arial" pitchFamily="34" charset="0"/>
              </a:rPr>
              <a:t> </a:t>
            </a:r>
            <a:r>
              <a:rPr lang="vi-VN" sz="2500" b="1">
                <a:latin typeface="Arial" pitchFamily="34" charset="0"/>
                <a:cs typeface="Arial" pitchFamily="34" charset="0"/>
              </a:rPr>
              <a:t>cỡ 39 cần 2 </a:t>
            </a:r>
            <a:r>
              <a:rPr lang="vi-VN" sz="2500" b="1" smtClean="0">
                <a:latin typeface="Arial" pitchFamily="34" charset="0"/>
                <a:cs typeface="Arial" pitchFamily="34" charset="0"/>
              </a:rPr>
              <a:t>đôi</a:t>
            </a:r>
            <a:r>
              <a:rPr lang="en-US" sz="2500" b="1" smtClean="0">
                <a:latin typeface="Arial" pitchFamily="34" charset="0"/>
                <a:cs typeface="Arial" pitchFamily="34" charset="0"/>
              </a:rPr>
              <a:t>,</a:t>
            </a:r>
            <a:r>
              <a:rPr lang="vi-VN" sz="2500" b="1" smtClean="0">
                <a:latin typeface="Arial" pitchFamily="34" charset="0"/>
                <a:cs typeface="Arial" pitchFamily="34" charset="0"/>
              </a:rPr>
              <a:t> </a:t>
            </a:r>
            <a:r>
              <a:rPr lang="vi-VN" sz="2500" b="1">
                <a:latin typeface="Arial" pitchFamily="34" charset="0"/>
                <a:cs typeface="Arial" pitchFamily="34" charset="0"/>
              </a:rPr>
              <a:t>cỡ 40 cần 3 đôi </a:t>
            </a:r>
            <a:endParaRPr lang="en-US" sz="2500" b="1">
              <a:solidFill>
                <a:schemeClr val="accent2">
                  <a:lumMod val="75000"/>
                </a:schemeClr>
              </a:solidFill>
              <a:latin typeface="Arial" pitchFamily="34" charset="0"/>
              <a:cs typeface="Arial" pitchFamily="34" charset="0"/>
            </a:endParaRPr>
          </a:p>
        </p:txBody>
      </p:sp>
      <p:sp>
        <p:nvSpPr>
          <p:cNvPr id="33" name="TextBox 32"/>
          <p:cNvSpPr txBox="1"/>
          <p:nvPr/>
        </p:nvSpPr>
        <p:spPr>
          <a:xfrm>
            <a:off x="1827212" y="4495800"/>
            <a:ext cx="2788849" cy="477054"/>
          </a:xfrm>
          <a:prstGeom prst="rect">
            <a:avLst/>
          </a:prstGeom>
          <a:noFill/>
        </p:spPr>
        <p:txBody>
          <a:bodyPr wrap="square" rtlCol="0">
            <a:spAutoFit/>
          </a:bodyPr>
          <a:lstStyle/>
          <a:p>
            <a:pPr marL="342900" indent="-342900" algn="just">
              <a:buFont typeface="Wingdings" pitchFamily="2" charset="2"/>
              <a:buChar char="v"/>
            </a:pPr>
            <a:r>
              <a:rPr lang="en-US" sz="2500" b="1" smtClean="0">
                <a:solidFill>
                  <a:schemeClr val="accent6">
                    <a:lumMod val="75000"/>
                  </a:schemeClr>
                </a:solidFill>
                <a:latin typeface="Arial" pitchFamily="34" charset="0"/>
                <a:cs typeface="Arial" pitchFamily="34" charset="0"/>
              </a:rPr>
              <a:t>Bảng tần số :</a:t>
            </a:r>
            <a:endParaRPr lang="en-US" sz="2500" b="1">
              <a:solidFill>
                <a:schemeClr val="accent6">
                  <a:lumMod val="75000"/>
                </a:schemeClr>
              </a:solidFill>
              <a:latin typeface="Arial" pitchFamily="34" charset="0"/>
              <a:cs typeface="Arial" pitchFamily="34" charset="0"/>
            </a:endParaRPr>
          </a:p>
        </p:txBody>
      </p:sp>
      <p:sp>
        <p:nvSpPr>
          <p:cNvPr id="37" name="TextBox 36"/>
          <p:cNvSpPr txBox="1"/>
          <p:nvPr/>
        </p:nvSpPr>
        <p:spPr>
          <a:xfrm>
            <a:off x="2310695" y="6248400"/>
            <a:ext cx="8812917" cy="477054"/>
          </a:xfrm>
          <a:prstGeom prst="rect">
            <a:avLst/>
          </a:prstGeom>
          <a:noFill/>
        </p:spPr>
        <p:txBody>
          <a:bodyPr wrap="square" rtlCol="0">
            <a:spAutoFit/>
          </a:bodyPr>
          <a:lstStyle/>
          <a:p>
            <a:pPr algn="just"/>
            <a:r>
              <a:rPr lang="en-US" sz="2500" b="1" smtClean="0">
                <a:latin typeface="Arial" pitchFamily="34" charset="0"/>
                <a:cs typeface="Arial" pitchFamily="34" charset="0"/>
              </a:rPr>
              <a:t>Giày cỡ </a:t>
            </a:r>
            <a:r>
              <a:rPr lang="en-US" sz="2500" b="1" smtClean="0">
                <a:solidFill>
                  <a:srgbClr val="C00000"/>
                </a:solidFill>
                <a:latin typeface="Arial" pitchFamily="34" charset="0"/>
                <a:cs typeface="Arial" pitchFamily="34" charset="0"/>
              </a:rPr>
              <a:t>38</a:t>
            </a:r>
            <a:r>
              <a:rPr lang="en-US" sz="2500" b="1" smtClean="0">
                <a:latin typeface="Arial" pitchFamily="34" charset="0"/>
                <a:cs typeface="Arial" pitchFamily="34" charset="0"/>
              </a:rPr>
              <a:t> phù hợp với nhiều bạn nam trong lớp nhất.</a:t>
            </a:r>
            <a:endParaRPr lang="en-US" sz="2500" b="1">
              <a:solidFill>
                <a:schemeClr val="accent2">
                  <a:lumMod val="75000"/>
                </a:schemeClr>
              </a:solidFill>
              <a:latin typeface="Arial" pitchFamily="34" charset="0"/>
              <a:cs typeface="Arial" pitchFamily="34" charset="0"/>
            </a:endParaRPr>
          </a:p>
        </p:txBody>
      </p:sp>
      <p:sp>
        <p:nvSpPr>
          <p:cNvPr id="13" name="AutoShape 4"/>
          <p:cNvSpPr>
            <a:spLocks noChangeArrowheads="1"/>
          </p:cNvSpPr>
          <p:nvPr/>
        </p:nvSpPr>
        <p:spPr bwMode="gray">
          <a:xfrm>
            <a:off x="447214" y="95249"/>
            <a:ext cx="4199398" cy="3619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a:t>
            </a:r>
            <a:r>
              <a:rPr lang="en-US" sz="2000" b="1" smtClean="0">
                <a:solidFill>
                  <a:schemeClr val="bg1"/>
                </a:solidFill>
                <a:latin typeface="Arial" pitchFamily="34" charset="0"/>
                <a:cs typeface="Arial" pitchFamily="34" charset="0"/>
              </a:rPr>
              <a:t>1.  TẦN SỐ VÀ BẢNG TẦN SỐ .</a:t>
            </a:r>
            <a:endParaRPr lang="vi-VN" sz="2000" b="1">
              <a:solidFill>
                <a:schemeClr val="bg1"/>
              </a:solidFill>
              <a:latin typeface="Arial" pitchFamily="34" charset="0"/>
              <a:cs typeface="Arial" pitchFamily="34" charset="0"/>
            </a:endParaRPr>
          </a:p>
        </p:txBody>
      </p:sp>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3390" y="4992687"/>
            <a:ext cx="9407525"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939254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left)">
                                      <p:cBhvr>
                                        <p:cTn id="11" dur="5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left)">
                                      <p:cBhvr>
                                        <p:cTn id="16" dur="500"/>
                                        <p:tgtEl>
                                          <p:spTgt spid="33"/>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0242"/>
                                        </p:tgtEl>
                                        <p:attrNameLst>
                                          <p:attrName>style.visibility</p:attrName>
                                        </p:attrNameLst>
                                      </p:cBhvr>
                                      <p:to>
                                        <p:strVal val="visible"/>
                                      </p:to>
                                    </p:set>
                                    <p:animEffect transition="in" filter="wipe(left)">
                                      <p:cBhvr>
                                        <p:cTn id="20" dur="500"/>
                                        <p:tgtEl>
                                          <p:spTgt spid="1024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left)">
                                      <p:cBhvr>
                                        <p:cTn id="2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2186" y="3703102"/>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1903412" y="638175"/>
            <a:ext cx="9906000" cy="2997222"/>
          </a:xfrm>
          <a:prstGeom prst="roundRect">
            <a:avLst>
              <a:gd name="adj" fmla="val 2521"/>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0" name="TextBox 9"/>
          <p:cNvSpPr txBox="1"/>
          <p:nvPr/>
        </p:nvSpPr>
        <p:spPr>
          <a:xfrm>
            <a:off x="2055812" y="675384"/>
            <a:ext cx="9666090" cy="738642"/>
          </a:xfrm>
          <a:prstGeom prst="rect">
            <a:avLst/>
          </a:prstGeom>
          <a:noFill/>
        </p:spPr>
        <p:txBody>
          <a:bodyPr wrap="square" lIns="121899" tIns="60949" rIns="121899" bIns="60949" rtlCol="0">
            <a:spAutoFit/>
          </a:bodyPr>
          <a:lstStyle/>
          <a:p>
            <a:r>
              <a:rPr lang="vi-VN" sz="2000" b="1">
                <a:latin typeface="Arial" pitchFamily="34" charset="0"/>
                <a:cs typeface="Arial" pitchFamily="34" charset="0"/>
              </a:rPr>
              <a:t>Bảng sau đây ghi lại tên các bạn đạt điểm tốt vào các ngày trong tuần của lớp 9E, mỗi điểm tốt ghi tên một </a:t>
            </a:r>
            <a:r>
              <a:rPr lang="vi-VN" sz="2000" b="1" smtClean="0">
                <a:latin typeface="Arial" pitchFamily="34" charset="0"/>
                <a:cs typeface="Arial" pitchFamily="34" charset="0"/>
              </a:rPr>
              <a:t>lần.</a:t>
            </a:r>
            <a:endParaRPr lang="vi-VN" sz="2000" b="1">
              <a:latin typeface="Arial" pitchFamily="34" charset="0"/>
              <a:cs typeface="Arial" pitchFamily="34" charset="0"/>
            </a:endParaRPr>
          </a:p>
        </p:txBody>
      </p:sp>
      <p:pic>
        <p:nvPicPr>
          <p:cNvPr id="7260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812" y="714375"/>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Rectangle 48"/>
          <p:cNvSpPr/>
          <p:nvPr/>
        </p:nvSpPr>
        <p:spPr>
          <a:xfrm>
            <a:off x="713434" y="1250288"/>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1</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726020"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9096" b="19797"/>
          <a:stretch/>
        </p:blipFill>
        <p:spPr bwMode="auto">
          <a:xfrm>
            <a:off x="390064" y="887223"/>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426576" y="3990975"/>
            <a:ext cx="10900799" cy="477054"/>
          </a:xfrm>
          <a:prstGeom prst="rect">
            <a:avLst/>
          </a:prstGeom>
          <a:noFill/>
        </p:spPr>
        <p:txBody>
          <a:bodyPr wrap="square" rtlCol="0">
            <a:spAutoFit/>
          </a:bodyPr>
          <a:lstStyle/>
          <a:p>
            <a:pPr algn="just"/>
            <a:r>
              <a:rPr lang="vi-VN" sz="2500" b="1">
                <a:latin typeface="Arial" pitchFamily="34" charset="0"/>
                <a:cs typeface="Arial" pitchFamily="34" charset="0"/>
              </a:rPr>
              <a:t>a) Trong tuần, những bạn đạt điểm tốt là: Bình, Nam, Tuấn, Thảo, </a:t>
            </a:r>
            <a:r>
              <a:rPr lang="vi-VN" sz="2500" b="1" smtClean="0">
                <a:latin typeface="Arial" pitchFamily="34" charset="0"/>
                <a:cs typeface="Arial" pitchFamily="34" charset="0"/>
              </a:rPr>
              <a:t>Yến.</a:t>
            </a:r>
            <a:endParaRPr lang="en-US" sz="2500" b="1">
              <a:solidFill>
                <a:schemeClr val="accent2">
                  <a:lumMod val="75000"/>
                </a:schemeClr>
              </a:solidFill>
              <a:latin typeface="Arial" pitchFamily="34" charset="0"/>
              <a:cs typeface="Arial" pitchFamily="34" charset="0"/>
            </a:endParaRPr>
          </a:p>
        </p:txBody>
      </p:sp>
      <p:sp>
        <p:nvSpPr>
          <p:cNvPr id="17" name="TextBox 16"/>
          <p:cNvSpPr txBox="1"/>
          <p:nvPr/>
        </p:nvSpPr>
        <p:spPr>
          <a:xfrm>
            <a:off x="2025649" y="2588979"/>
            <a:ext cx="9666090" cy="1046418"/>
          </a:xfrm>
          <a:prstGeom prst="rect">
            <a:avLst/>
          </a:prstGeom>
          <a:noFill/>
        </p:spPr>
        <p:txBody>
          <a:bodyPr wrap="square" lIns="121899" tIns="60949" rIns="121899" bIns="60949" rtlCol="0">
            <a:spAutoFit/>
          </a:bodyPr>
          <a:lstStyle/>
          <a:p>
            <a:pPr marL="457200" indent="-457200">
              <a:buAutoNum type="alphaLcParenR"/>
            </a:pPr>
            <a:r>
              <a:rPr lang="vi-VN" sz="2000" b="1" smtClean="0">
                <a:latin typeface="Arial" pitchFamily="34" charset="0"/>
                <a:cs typeface="Arial" pitchFamily="34" charset="0"/>
              </a:rPr>
              <a:t>Trong </a:t>
            </a:r>
            <a:r>
              <a:rPr lang="vi-VN" sz="2000" b="1">
                <a:latin typeface="Arial" pitchFamily="34" charset="0"/>
                <a:cs typeface="Arial" pitchFamily="34" charset="0"/>
              </a:rPr>
              <a:t>tuần những bạn nào đạt điểm tốt? Mỗi bạn đạt được mấy điểm tốt</a:t>
            </a:r>
            <a:r>
              <a:rPr lang="vi-VN" sz="2000" b="1" smtClean="0">
                <a:latin typeface="Arial" pitchFamily="34" charset="0"/>
                <a:cs typeface="Arial" pitchFamily="34" charset="0"/>
              </a:rPr>
              <a:t>?</a:t>
            </a:r>
            <a:endParaRPr lang="en-US" sz="2000" b="1" smtClean="0">
              <a:latin typeface="Arial" pitchFamily="34" charset="0"/>
              <a:cs typeface="Arial" pitchFamily="34" charset="0"/>
            </a:endParaRPr>
          </a:p>
          <a:p>
            <a:pPr marL="457200" indent="-457200">
              <a:buAutoNum type="alphaLcParenR"/>
            </a:pPr>
            <a:r>
              <a:rPr lang="vi-VN" sz="2000" b="1" smtClean="0">
                <a:latin typeface="Arial" pitchFamily="34" charset="0"/>
                <a:cs typeface="Arial" pitchFamily="34" charset="0"/>
              </a:rPr>
              <a:t>Lập </a:t>
            </a:r>
            <a:r>
              <a:rPr lang="vi-VN" sz="2000" b="1">
                <a:latin typeface="Arial" pitchFamily="34" charset="0"/>
                <a:cs typeface="Arial" pitchFamily="34" charset="0"/>
              </a:rPr>
              <a:t>bảng tần số cho dãy dữ liệu này? Bạn nào có số lần đạt điểm tốt nhiều </a:t>
            </a:r>
            <a:r>
              <a:rPr lang="vi-VN" sz="2000" b="1" smtClean="0">
                <a:latin typeface="Arial" pitchFamily="34" charset="0"/>
                <a:cs typeface="Arial" pitchFamily="34" charset="0"/>
              </a:rPr>
              <a:t>nhất.</a:t>
            </a:r>
            <a:endParaRPr lang="vi-VN" sz="2000" b="1">
              <a:latin typeface="Arial" pitchFamily="34" charset="0"/>
              <a:cs typeface="Arial" pitchFamily="34" charset="0"/>
            </a:endParaRPr>
          </a:p>
        </p:txBody>
      </p:sp>
      <p:graphicFrame>
        <p:nvGraphicFramePr>
          <p:cNvPr id="18" name="Table 17"/>
          <p:cNvGraphicFramePr>
            <a:graphicFrameLocks noGrp="1"/>
          </p:cNvGraphicFramePr>
          <p:nvPr>
            <p:extLst>
              <p:ext uri="{D42A27DB-BD31-4B8C-83A1-F6EECF244321}">
                <p14:modId xmlns:p14="http://schemas.microsoft.com/office/powerpoint/2010/main" val="3438405954"/>
              </p:ext>
            </p:extLst>
          </p:nvPr>
        </p:nvGraphicFramePr>
        <p:xfrm>
          <a:off x="2741612" y="1417130"/>
          <a:ext cx="8534399" cy="1157695"/>
        </p:xfrm>
        <a:graphic>
          <a:graphicData uri="http://schemas.openxmlformats.org/drawingml/2006/table">
            <a:tbl>
              <a:tblPr firstRow="1" bandRow="1">
                <a:tableStyleId>{5C22544A-7EE6-4342-B048-85BDC9FD1C3A}</a:tableStyleId>
              </a:tblPr>
              <a:tblGrid>
                <a:gridCol w="1528549"/>
                <a:gridCol w="1401170"/>
                <a:gridCol w="1401170"/>
                <a:gridCol w="1401170"/>
                <a:gridCol w="1401170"/>
                <a:gridCol w="1401170"/>
              </a:tblGrid>
              <a:tr h="517615">
                <a:tc>
                  <a:txBody>
                    <a:bodyPr/>
                    <a:lstStyle/>
                    <a:p>
                      <a:pPr algn="ctr"/>
                      <a:r>
                        <a:rPr lang="en-US" sz="1800" b="1" smtClean="0">
                          <a:solidFill>
                            <a:schemeClr val="tx1"/>
                          </a:solidFill>
                          <a:latin typeface="Arial" pitchFamily="34" charset="0"/>
                          <a:cs typeface="Arial" pitchFamily="34" charset="0"/>
                        </a:rPr>
                        <a:t>Ngày</a:t>
                      </a:r>
                      <a:endParaRPr lang="en-US" sz="1800"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1800" b="1" smtClean="0">
                          <a:solidFill>
                            <a:schemeClr val="tx1"/>
                          </a:solidFill>
                          <a:latin typeface="Arial" pitchFamily="34" charset="0"/>
                          <a:cs typeface="Arial" pitchFamily="34" charset="0"/>
                        </a:rPr>
                        <a:t>Thứ</a:t>
                      </a:r>
                      <a:r>
                        <a:rPr lang="en-US" sz="1800" b="1" baseline="0" smtClean="0">
                          <a:solidFill>
                            <a:schemeClr val="tx1"/>
                          </a:solidFill>
                          <a:latin typeface="Arial" pitchFamily="34" charset="0"/>
                          <a:cs typeface="Arial" pitchFamily="34" charset="0"/>
                        </a:rPr>
                        <a:t> Hai</a:t>
                      </a:r>
                      <a:endParaRPr lang="en-US" sz="1800"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1800" b="1" smtClean="0">
                          <a:solidFill>
                            <a:schemeClr val="tx1"/>
                          </a:solidFill>
                          <a:latin typeface="Arial" pitchFamily="34" charset="0"/>
                          <a:cs typeface="Arial" pitchFamily="34" charset="0"/>
                        </a:rPr>
                        <a:t>Thứ</a:t>
                      </a:r>
                      <a:r>
                        <a:rPr lang="en-US" sz="1800" b="1" baseline="0" smtClean="0">
                          <a:solidFill>
                            <a:schemeClr val="tx1"/>
                          </a:solidFill>
                          <a:latin typeface="Arial" pitchFamily="34" charset="0"/>
                          <a:cs typeface="Arial" pitchFamily="34" charset="0"/>
                        </a:rPr>
                        <a:t> ba </a:t>
                      </a:r>
                      <a:endParaRPr lang="en-US" sz="1800"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1800" b="1" smtClean="0">
                          <a:solidFill>
                            <a:schemeClr val="tx1"/>
                          </a:solidFill>
                          <a:latin typeface="Arial" pitchFamily="34" charset="0"/>
                          <a:cs typeface="Arial" pitchFamily="34" charset="0"/>
                        </a:rPr>
                        <a:t>Thứ</a:t>
                      </a:r>
                      <a:r>
                        <a:rPr lang="en-US" sz="1800" b="1" baseline="0" smtClean="0">
                          <a:solidFill>
                            <a:schemeClr val="tx1"/>
                          </a:solidFill>
                          <a:latin typeface="Arial" pitchFamily="34" charset="0"/>
                          <a:cs typeface="Arial" pitchFamily="34" charset="0"/>
                        </a:rPr>
                        <a:t> Tư</a:t>
                      </a:r>
                      <a:endParaRPr lang="en-US" sz="1800"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1800" b="1" smtClean="0">
                          <a:solidFill>
                            <a:schemeClr val="tx1"/>
                          </a:solidFill>
                          <a:latin typeface="Arial" pitchFamily="34" charset="0"/>
                          <a:cs typeface="Arial" pitchFamily="34" charset="0"/>
                        </a:rPr>
                        <a:t>Thứ</a:t>
                      </a:r>
                      <a:r>
                        <a:rPr lang="en-US" sz="1800" b="1" baseline="0" smtClean="0">
                          <a:solidFill>
                            <a:schemeClr val="tx1"/>
                          </a:solidFill>
                          <a:latin typeface="Arial" pitchFamily="34" charset="0"/>
                          <a:cs typeface="Arial" pitchFamily="34" charset="0"/>
                        </a:rPr>
                        <a:t> Năm</a:t>
                      </a:r>
                      <a:endParaRPr lang="en-US" sz="1800"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1800" b="1" smtClean="0">
                          <a:solidFill>
                            <a:schemeClr val="tx1"/>
                          </a:solidFill>
                          <a:latin typeface="Arial" pitchFamily="34" charset="0"/>
                          <a:cs typeface="Arial" pitchFamily="34" charset="0"/>
                        </a:rPr>
                        <a:t>Thứ</a:t>
                      </a:r>
                      <a:r>
                        <a:rPr lang="en-US" sz="1800" b="1" baseline="0" smtClean="0">
                          <a:solidFill>
                            <a:schemeClr val="tx1"/>
                          </a:solidFill>
                          <a:latin typeface="Arial" pitchFamily="34" charset="0"/>
                          <a:cs typeface="Arial" pitchFamily="34" charset="0"/>
                        </a:rPr>
                        <a:t> Sáu</a:t>
                      </a:r>
                      <a:endParaRPr lang="en-US" sz="1800"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r>
              <a:tr h="533400">
                <a:tc>
                  <a:txBody>
                    <a:bodyPr/>
                    <a:lstStyle/>
                    <a:p>
                      <a:pPr algn="ctr"/>
                      <a:r>
                        <a:rPr lang="en-US" sz="1800" b="1" smtClean="0">
                          <a:solidFill>
                            <a:schemeClr val="tx1"/>
                          </a:solidFill>
                          <a:latin typeface="Arial" pitchFamily="34" charset="0"/>
                          <a:cs typeface="Arial" pitchFamily="34" charset="0"/>
                        </a:rPr>
                        <a:t>Tên</a:t>
                      </a:r>
                      <a:r>
                        <a:rPr lang="en-US" sz="1800" b="1" baseline="0" smtClean="0">
                          <a:solidFill>
                            <a:schemeClr val="tx1"/>
                          </a:solidFill>
                          <a:latin typeface="Arial" pitchFamily="34" charset="0"/>
                          <a:cs typeface="Arial" pitchFamily="34" charset="0"/>
                        </a:rPr>
                        <a:t> bạn đạt điểm tốt</a:t>
                      </a:r>
                      <a:endParaRPr lang="en-US" sz="1800"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smtClean="0">
                          <a:solidFill>
                            <a:srgbClr val="C00000"/>
                          </a:solidFill>
                          <a:latin typeface="Arial" pitchFamily="34" charset="0"/>
                          <a:cs typeface="Arial" pitchFamily="34" charset="0"/>
                        </a:rPr>
                        <a:t>Bình</a:t>
                      </a:r>
                      <a:br>
                        <a:rPr lang="en-US" sz="1800" b="1" smtClean="0">
                          <a:solidFill>
                            <a:srgbClr val="C00000"/>
                          </a:solidFill>
                          <a:latin typeface="Arial" pitchFamily="34" charset="0"/>
                          <a:cs typeface="Arial" pitchFamily="34" charset="0"/>
                        </a:rPr>
                      </a:br>
                      <a:r>
                        <a:rPr lang="en-US" sz="1800" b="1" smtClean="0">
                          <a:solidFill>
                            <a:srgbClr val="C00000"/>
                          </a:solidFill>
                          <a:latin typeface="Arial" pitchFamily="34" charset="0"/>
                          <a:cs typeface="Arial" pitchFamily="34" charset="0"/>
                        </a:rPr>
                        <a:t>Nam</a:t>
                      </a:r>
                      <a:endParaRPr lang="en-US" sz="1800" b="1">
                        <a:solidFill>
                          <a:srgbClr val="C0000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smtClean="0">
                          <a:solidFill>
                            <a:srgbClr val="C00000"/>
                          </a:solidFill>
                          <a:latin typeface="Arial" pitchFamily="34" charset="0"/>
                          <a:cs typeface="Arial" pitchFamily="34" charset="0"/>
                        </a:rPr>
                        <a:t>Tuấn</a:t>
                      </a:r>
                    </a:p>
                    <a:p>
                      <a:pPr algn="ctr"/>
                      <a:r>
                        <a:rPr lang="en-US" sz="1800" b="1" smtClean="0">
                          <a:solidFill>
                            <a:srgbClr val="C00000"/>
                          </a:solidFill>
                          <a:latin typeface="Arial" pitchFamily="34" charset="0"/>
                          <a:cs typeface="Arial" pitchFamily="34" charset="0"/>
                        </a:rPr>
                        <a:t>Thảo</a:t>
                      </a:r>
                      <a:endParaRPr lang="en-US" sz="1800" b="1">
                        <a:solidFill>
                          <a:srgbClr val="C0000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smtClean="0">
                          <a:solidFill>
                            <a:srgbClr val="C00000"/>
                          </a:solidFill>
                          <a:latin typeface="Arial" pitchFamily="34" charset="0"/>
                          <a:cs typeface="Arial" pitchFamily="34" charset="0"/>
                        </a:rPr>
                        <a:t>Bình</a:t>
                      </a:r>
                      <a:endParaRPr lang="en-US" sz="1800" b="1">
                        <a:solidFill>
                          <a:srgbClr val="C0000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smtClean="0">
                          <a:solidFill>
                            <a:srgbClr val="C00000"/>
                          </a:solidFill>
                          <a:latin typeface="Arial" pitchFamily="34" charset="0"/>
                          <a:cs typeface="Arial" pitchFamily="34" charset="0"/>
                        </a:rPr>
                        <a:t>Yến</a:t>
                      </a:r>
                    </a:p>
                    <a:p>
                      <a:pPr algn="ctr"/>
                      <a:r>
                        <a:rPr lang="en-US" sz="1800" b="1" smtClean="0">
                          <a:solidFill>
                            <a:srgbClr val="C00000"/>
                          </a:solidFill>
                          <a:latin typeface="Arial" pitchFamily="34" charset="0"/>
                          <a:cs typeface="Arial" pitchFamily="34" charset="0"/>
                        </a:rPr>
                        <a:t>Nam</a:t>
                      </a:r>
                      <a:endParaRPr lang="en-US" sz="1800" b="1">
                        <a:solidFill>
                          <a:srgbClr val="C0000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smtClean="0">
                          <a:solidFill>
                            <a:srgbClr val="C00000"/>
                          </a:solidFill>
                          <a:latin typeface="Arial" pitchFamily="34" charset="0"/>
                          <a:cs typeface="Arial" pitchFamily="34" charset="0"/>
                        </a:rPr>
                        <a:t>Nam</a:t>
                      </a:r>
                    </a:p>
                    <a:p>
                      <a:pPr algn="ctr"/>
                      <a:r>
                        <a:rPr lang="en-US" sz="1800" b="1" smtClean="0">
                          <a:solidFill>
                            <a:srgbClr val="C00000"/>
                          </a:solidFill>
                          <a:latin typeface="Arial" pitchFamily="34" charset="0"/>
                          <a:cs typeface="Arial" pitchFamily="34" charset="0"/>
                        </a:rPr>
                        <a:t>Thảo</a:t>
                      </a:r>
                      <a:endParaRPr lang="en-US" sz="1800" b="1">
                        <a:solidFill>
                          <a:srgbClr val="C0000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9" name="Rectangle 18"/>
          <p:cNvSpPr/>
          <p:nvPr/>
        </p:nvSpPr>
        <p:spPr>
          <a:xfrm>
            <a:off x="2746938" y="1417130"/>
            <a:ext cx="8500499" cy="117184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836613" y="4420404"/>
            <a:ext cx="10972800" cy="861774"/>
          </a:xfrm>
          <a:prstGeom prst="rect">
            <a:avLst/>
          </a:prstGeom>
          <a:noFill/>
        </p:spPr>
        <p:txBody>
          <a:bodyPr wrap="square" rtlCol="0">
            <a:spAutoFit/>
          </a:bodyPr>
          <a:lstStyle/>
          <a:p>
            <a:pPr algn="just"/>
            <a:r>
              <a:rPr lang="vi-VN" sz="2500" b="1">
                <a:latin typeface="Arial" pitchFamily="34" charset="0"/>
                <a:cs typeface="Arial" pitchFamily="34" charset="0"/>
              </a:rPr>
              <a:t>Bình và Thảo đạt được 2 điểm tốt, Nam đạt được 3 điểm tốt, Tuấn và Yến đạt được 1 điểm </a:t>
            </a:r>
            <a:r>
              <a:rPr lang="vi-VN" sz="2500" b="1" smtClean="0">
                <a:latin typeface="Arial" pitchFamily="34" charset="0"/>
                <a:cs typeface="Arial" pitchFamily="34" charset="0"/>
              </a:rPr>
              <a:t>tốt.</a:t>
            </a:r>
            <a:endParaRPr lang="en-US" sz="2500" b="1">
              <a:solidFill>
                <a:schemeClr val="accent2">
                  <a:lumMod val="75000"/>
                </a:schemeClr>
              </a:solidFill>
              <a:latin typeface="Arial" pitchFamily="34" charset="0"/>
              <a:cs typeface="Arial" pitchFamily="34" charset="0"/>
            </a:endParaRPr>
          </a:p>
        </p:txBody>
      </p:sp>
      <p:sp>
        <p:nvSpPr>
          <p:cNvPr id="21" name="TextBox 20"/>
          <p:cNvSpPr txBox="1"/>
          <p:nvPr/>
        </p:nvSpPr>
        <p:spPr>
          <a:xfrm>
            <a:off x="373625" y="5261016"/>
            <a:ext cx="10900799" cy="477054"/>
          </a:xfrm>
          <a:prstGeom prst="rect">
            <a:avLst/>
          </a:prstGeom>
          <a:noFill/>
        </p:spPr>
        <p:txBody>
          <a:bodyPr wrap="square" rtlCol="0">
            <a:spAutoFit/>
          </a:bodyPr>
          <a:lstStyle/>
          <a:p>
            <a:pPr algn="just"/>
            <a:r>
              <a:rPr lang="vi-VN" sz="2500" b="1" smtClean="0">
                <a:latin typeface="Arial" pitchFamily="34" charset="0"/>
                <a:cs typeface="Arial" pitchFamily="34" charset="0"/>
              </a:rPr>
              <a:t>b</a:t>
            </a:r>
            <a:r>
              <a:rPr lang="vi-VN" sz="2500" b="1">
                <a:latin typeface="Arial" pitchFamily="34" charset="0"/>
                <a:cs typeface="Arial" pitchFamily="34" charset="0"/>
              </a:rPr>
              <a:t>) Lập bảng tần </a:t>
            </a:r>
            <a:r>
              <a:rPr lang="vi-VN" sz="2500" b="1" smtClean="0">
                <a:latin typeface="Arial" pitchFamily="34" charset="0"/>
                <a:cs typeface="Arial" pitchFamily="34" charset="0"/>
              </a:rPr>
              <a:t>số:</a:t>
            </a:r>
            <a:endParaRPr lang="en-US" sz="2500" b="1">
              <a:solidFill>
                <a:schemeClr val="accent2">
                  <a:lumMod val="75000"/>
                </a:schemeClr>
              </a:solidFill>
              <a:latin typeface="Arial" pitchFamily="34" charset="0"/>
              <a:cs typeface="Arial" pitchFamily="34" charset="0"/>
            </a:endParaRPr>
          </a:p>
        </p:txBody>
      </p:sp>
      <p:sp>
        <p:nvSpPr>
          <p:cNvPr id="24" name="TextBox 23"/>
          <p:cNvSpPr txBox="1"/>
          <p:nvPr/>
        </p:nvSpPr>
        <p:spPr>
          <a:xfrm>
            <a:off x="707001" y="6333321"/>
            <a:ext cx="10900799" cy="477054"/>
          </a:xfrm>
          <a:prstGeom prst="rect">
            <a:avLst/>
          </a:prstGeom>
          <a:noFill/>
        </p:spPr>
        <p:txBody>
          <a:bodyPr wrap="square" rtlCol="0">
            <a:spAutoFit/>
          </a:bodyPr>
          <a:lstStyle/>
          <a:p>
            <a:pPr algn="just"/>
            <a:r>
              <a:rPr lang="vi-VN" sz="2500" b="1">
                <a:latin typeface="Arial" pitchFamily="34" charset="0"/>
                <a:cs typeface="Arial" pitchFamily="34" charset="0"/>
              </a:rPr>
              <a:t>Bạn Nam có số lần đạt được điểm tốt nhiều </a:t>
            </a:r>
            <a:r>
              <a:rPr lang="vi-VN" sz="2500" b="1" smtClean="0">
                <a:latin typeface="Arial" pitchFamily="34" charset="0"/>
                <a:cs typeface="Arial" pitchFamily="34" charset="0"/>
              </a:rPr>
              <a:t>nhất.</a:t>
            </a:r>
            <a:endParaRPr lang="en-US" sz="2500" b="1">
              <a:solidFill>
                <a:schemeClr val="accent2">
                  <a:lumMod val="75000"/>
                </a:schemeClr>
              </a:solidFill>
              <a:latin typeface="Arial" pitchFamily="34" charset="0"/>
              <a:cs typeface="Arial" pitchFamily="34" charset="0"/>
            </a:endParaRPr>
          </a:p>
        </p:txBody>
      </p:sp>
      <p:sp>
        <p:nvSpPr>
          <p:cNvPr id="26" name="AutoShape 4"/>
          <p:cNvSpPr>
            <a:spLocks noChangeArrowheads="1"/>
          </p:cNvSpPr>
          <p:nvPr/>
        </p:nvSpPr>
        <p:spPr bwMode="gray">
          <a:xfrm>
            <a:off x="447214" y="95249"/>
            <a:ext cx="4199398" cy="3619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a:t>
            </a:r>
            <a:r>
              <a:rPr lang="en-US" sz="2000" b="1" smtClean="0">
                <a:solidFill>
                  <a:schemeClr val="bg1"/>
                </a:solidFill>
                <a:latin typeface="Arial" pitchFamily="34" charset="0"/>
                <a:cs typeface="Arial" pitchFamily="34" charset="0"/>
              </a:rPr>
              <a:t>1.  TẦN SỐ VÀ BẢNG TẦN SỐ .</a:t>
            </a:r>
            <a:endParaRPr lang="vi-VN" sz="2000" b="1">
              <a:solidFill>
                <a:schemeClr val="bg1"/>
              </a:solidFill>
              <a:latin typeface="Arial" pitchFamily="34" charset="0"/>
              <a:cs typeface="Arial" pitchFamily="34" charset="0"/>
            </a:endParaRPr>
          </a:p>
        </p:txBody>
      </p:sp>
      <p:pic>
        <p:nvPicPr>
          <p:cNvPr id="1126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2566" y="5323873"/>
            <a:ext cx="8035925" cy="106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87778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1266"/>
                                        </p:tgtEl>
                                        <p:attrNameLst>
                                          <p:attrName>style.visibility</p:attrName>
                                        </p:attrNameLst>
                                      </p:cBhvr>
                                      <p:to>
                                        <p:strVal val="visible"/>
                                      </p:to>
                                    </p:set>
                                    <p:animEffect transition="in" filter="wipe(left)">
                                      <p:cBhvr>
                                        <p:cTn id="25" dur="500"/>
                                        <p:tgtEl>
                                          <p:spTgt spid="1126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P spid="21" grpId="0"/>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29815</TotalTime>
  <Words>1464</Words>
  <Application>Microsoft Office PowerPoint</Application>
  <PresentationFormat>Custom</PresentationFormat>
  <Paragraphs>178</Paragraphs>
  <Slides>33</Slides>
  <Notes>24</Notes>
  <HiddenSlides>0</HiddenSlides>
  <MMClips>6</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Phienbanmoi.com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1821</cp:revision>
  <dcterms:created xsi:type="dcterms:W3CDTF">2021-08-04T05:24:17Z</dcterms:created>
  <dcterms:modified xsi:type="dcterms:W3CDTF">2025-02-04T09:20:22Z</dcterms:modified>
</cp:coreProperties>
</file>