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771" r:id="rId2"/>
    <p:sldId id="773" r:id="rId3"/>
    <p:sldId id="756" r:id="rId4"/>
    <p:sldId id="799" r:id="rId5"/>
    <p:sldId id="774" r:id="rId6"/>
    <p:sldId id="775" r:id="rId7"/>
    <p:sldId id="776" r:id="rId8"/>
    <p:sldId id="777" r:id="rId9"/>
    <p:sldId id="778" r:id="rId10"/>
    <p:sldId id="779" r:id="rId11"/>
    <p:sldId id="780" r:id="rId12"/>
    <p:sldId id="781" r:id="rId13"/>
    <p:sldId id="782" r:id="rId14"/>
    <p:sldId id="783" r:id="rId15"/>
    <p:sldId id="784" r:id="rId16"/>
    <p:sldId id="785" r:id="rId17"/>
    <p:sldId id="786" r:id="rId18"/>
    <p:sldId id="787" r:id="rId19"/>
    <p:sldId id="788" r:id="rId20"/>
    <p:sldId id="789" r:id="rId21"/>
    <p:sldId id="810" r:id="rId22"/>
    <p:sldId id="811" r:id="rId23"/>
    <p:sldId id="812" r:id="rId24"/>
    <p:sldId id="813" r:id="rId25"/>
    <p:sldId id="814" r:id="rId26"/>
    <p:sldId id="766" r:id="rId27"/>
    <p:sldId id="800" r:id="rId28"/>
    <p:sldId id="801" r:id="rId29"/>
    <p:sldId id="802" r:id="rId30"/>
    <p:sldId id="803" r:id="rId31"/>
    <p:sldId id="804" r:id="rId32"/>
    <p:sldId id="805" r:id="rId33"/>
    <p:sldId id="806" r:id="rId34"/>
    <p:sldId id="808" r:id="rId35"/>
    <p:sldId id="769" r:id="rId36"/>
    <p:sldId id="815" r:id="rId37"/>
    <p:sldId id="770" r:id="rId3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71"/>
            <p14:sldId id="773"/>
            <p14:sldId id="756"/>
            <p14:sldId id="799"/>
            <p14:sldId id="774"/>
            <p14:sldId id="775"/>
            <p14:sldId id="776"/>
            <p14:sldId id="777"/>
            <p14:sldId id="778"/>
            <p14:sldId id="779"/>
            <p14:sldId id="780"/>
            <p14:sldId id="781"/>
            <p14:sldId id="782"/>
            <p14:sldId id="783"/>
            <p14:sldId id="784"/>
            <p14:sldId id="785"/>
            <p14:sldId id="786"/>
            <p14:sldId id="787"/>
            <p14:sldId id="788"/>
            <p14:sldId id="789"/>
            <p14:sldId id="810"/>
            <p14:sldId id="811"/>
            <p14:sldId id="812"/>
            <p14:sldId id="813"/>
            <p14:sldId id="814"/>
            <p14:sldId id="766"/>
            <p14:sldId id="800"/>
            <p14:sldId id="801"/>
            <p14:sldId id="802"/>
            <p14:sldId id="803"/>
            <p14:sldId id="804"/>
            <p14:sldId id="805"/>
            <p14:sldId id="806"/>
            <p14:sldId id="808"/>
            <p14:sldId id="769"/>
            <p14:sldId id="815"/>
            <p14:sldId id="7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7C7A"/>
    <a:srgbClr val="FDF4DB"/>
    <a:srgbClr val="E5F6DE"/>
    <a:srgbClr val="DEF3D5"/>
    <a:srgbClr val="C4E9B5"/>
    <a:srgbClr val="0E3E16"/>
    <a:srgbClr val="0B2F11"/>
    <a:srgbClr val="0F4117"/>
    <a:srgbClr val="0C3613"/>
    <a:srgbClr val="1B4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93800" autoAdjust="0"/>
  </p:normalViewPr>
  <p:slideViewPr>
    <p:cSldViewPr>
      <p:cViewPr>
        <p:scale>
          <a:sx n="100" d="100"/>
          <a:sy n="100" d="100"/>
        </p:scale>
        <p:origin x="-348" y="-132"/>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04/02/2025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6.wmf"/><Relationship Id="rId3" Type="http://schemas.openxmlformats.org/officeDocument/2006/relationships/notesSlide" Target="../notesSlides/notesSlide9.xml"/><Relationship Id="rId7" Type="http://schemas.openxmlformats.org/officeDocument/2006/relationships/image" Target="../media/image36.pn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11" Type="http://schemas.openxmlformats.org/officeDocument/2006/relationships/image" Target="../media/image25.wmf"/><Relationship Id="rId15" Type="http://schemas.openxmlformats.org/officeDocument/2006/relationships/image" Target="../media/image28.png"/><Relationship Id="rId10" Type="http://schemas.openxmlformats.org/officeDocument/2006/relationships/oleObject" Target="../embeddings/oleObject7.bin"/><Relationship Id="rId4" Type="http://schemas.openxmlformats.org/officeDocument/2006/relationships/image" Target="../media/image7.png"/><Relationship Id="rId9" Type="http://schemas.openxmlformats.org/officeDocument/2006/relationships/image" Target="../media/image24.wmf"/><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emf"/><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slideLayout" Target="../slideLayouts/slideLayout1.xml"/><Relationship Id="rId21" Type="http://schemas.openxmlformats.org/officeDocument/2006/relationships/slide" Target="slide25.xml"/><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slide" Target="slide22.xml"/><Relationship Id="rId2" Type="http://schemas.openxmlformats.org/officeDocument/2006/relationships/audio" Target="../media/media1.wav"/><Relationship Id="rId16" Type="http://schemas.openxmlformats.org/officeDocument/2006/relationships/image" Target="../media/image56.png"/><Relationship Id="rId20" Type="http://schemas.openxmlformats.org/officeDocument/2006/relationships/image" Target="../media/image58.png"/><Relationship Id="rId1" Type="http://schemas.microsoft.com/office/2007/relationships/media" Target="../media/media1.wav"/><Relationship Id="rId6" Type="http://schemas.openxmlformats.org/officeDocument/2006/relationships/image" Target="../media/image47.png"/><Relationship Id="rId11" Type="http://schemas.openxmlformats.org/officeDocument/2006/relationships/image" Target="../media/image51.png"/><Relationship Id="rId24" Type="http://schemas.openxmlformats.org/officeDocument/2006/relationships/image" Target="../media/image60.png"/><Relationship Id="rId5" Type="http://schemas.openxmlformats.org/officeDocument/2006/relationships/slide" Target="slide26.xml"/><Relationship Id="rId15" Type="http://schemas.openxmlformats.org/officeDocument/2006/relationships/image" Target="../media/image55.png"/><Relationship Id="rId23" Type="http://schemas.openxmlformats.org/officeDocument/2006/relationships/slide" Target="slide24.xml"/><Relationship Id="rId10" Type="http://schemas.microsoft.com/office/2007/relationships/hdphoto" Target="../media/hdphoto1.wdp"/><Relationship Id="rId19" Type="http://schemas.openxmlformats.org/officeDocument/2006/relationships/slide" Target="slide23.xml"/><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4.png"/><Relationship Id="rId22"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2.png"/><Relationship Id="rId5" Type="http://schemas.openxmlformats.org/officeDocument/2006/relationships/slide" Target="slide21.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audio" Target="../media/media2.wav"/><Relationship Id="rId7" Type="http://schemas.openxmlformats.org/officeDocument/2006/relationships/oleObject" Target="../embeddings/oleObject9.bin"/><Relationship Id="rId2" Type="http://schemas.microsoft.com/office/2007/relationships/media" Target="../media/media2.wav"/><Relationship Id="rId1" Type="http://schemas.openxmlformats.org/officeDocument/2006/relationships/vmlDrawing" Target="../drawings/vmlDrawing4.vml"/><Relationship Id="rId6" Type="http://schemas.openxmlformats.org/officeDocument/2006/relationships/image" Target="../media/image63.png"/><Relationship Id="rId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audio" Target="../media/media2.wav"/><Relationship Id="rId7" Type="http://schemas.openxmlformats.org/officeDocument/2006/relationships/oleObject" Target="../embeddings/oleObject10.bin"/><Relationship Id="rId2" Type="http://schemas.microsoft.com/office/2007/relationships/media" Target="../media/media2.wav"/><Relationship Id="rId1" Type="http://schemas.openxmlformats.org/officeDocument/2006/relationships/vmlDrawing" Target="../drawings/vmlDrawing5.vml"/><Relationship Id="rId6" Type="http://schemas.openxmlformats.org/officeDocument/2006/relationships/image" Target="../media/image63.png"/><Relationship Id="rId5" Type="http://schemas.openxmlformats.org/officeDocument/2006/relationships/image" Target="../media/image68.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1.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0.wmf"/><Relationship Id="rId3" Type="http://schemas.openxmlformats.org/officeDocument/2006/relationships/notesSlide" Target="../notesSlides/notesSlide7.xml"/><Relationship Id="rId7" Type="http://schemas.openxmlformats.org/officeDocument/2006/relationships/image" Target="../media/image17.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9.wmf"/><Relationship Id="rId5" Type="http://schemas.openxmlformats.org/officeDocument/2006/relationships/image" Target="../media/image15.png"/><Relationship Id="rId10" Type="http://schemas.openxmlformats.org/officeDocument/2006/relationships/oleObject" Target="../embeddings/oleObject4.bin"/><Relationship Id="rId4" Type="http://schemas.openxmlformats.org/officeDocument/2006/relationships/image" Target="../media/image21.png"/><Relationship Id="rId9" Type="http://schemas.openxmlformats.org/officeDocument/2006/relationships/image" Target="../media/image18.wmf"/><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5628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023" y="353489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TextBox 11"/>
              <p:cNvSpPr txBox="1"/>
              <p:nvPr/>
            </p:nvSpPr>
            <p:spPr>
              <a:xfrm>
                <a:off x="426577" y="3945721"/>
                <a:ext cx="9096835" cy="1184940"/>
              </a:xfrm>
              <a:prstGeom prst="rect">
                <a:avLst/>
              </a:prstGeom>
              <a:noFill/>
            </p:spPr>
            <p:txBody>
              <a:bodyPr wrap="square" rtlCol="0">
                <a:spAutoFit/>
              </a:bodyPr>
              <a:lstStyle/>
              <a:p>
                <a:pPr marL="457200" indent="-457200" algn="just">
                  <a:buFont typeface="+mj-lt"/>
                  <a:buAutoNum type="alphaLcParenR"/>
                </a:pPr>
                <a:r>
                  <a:rPr lang="en-US" sz="2300" b="1" smtClean="0">
                    <a:latin typeface="Arial" pitchFamily="34" charset="0"/>
                    <a:cs typeface="Arial" pitchFamily="34" charset="0"/>
                  </a:rPr>
                  <a:t>Tổng số quan sát là n = 50 . Số lần quay vào hình quạt màu xanh là </a:t>
                </a:r>
                <a14:m>
                  <m:oMath xmlns:m="http://schemas.openxmlformats.org/officeDocument/2006/math">
                    <m:sSub>
                      <m:sSubPr>
                        <m:ctrlPr>
                          <a:rPr lang="en-US" sz="2300" b="1" i="1" smtClean="0">
                            <a:latin typeface="Cambria Math"/>
                            <a:cs typeface="Arial" pitchFamily="34" charset="0"/>
                          </a:rPr>
                        </m:ctrlPr>
                      </m:sSubPr>
                      <m:e>
                        <m:r>
                          <a:rPr lang="en-US" sz="2300" b="1" i="1" smtClean="0">
                            <a:latin typeface="Cambria Math"/>
                            <a:cs typeface="Arial" pitchFamily="34" charset="0"/>
                          </a:rPr>
                          <m:t>𝒎</m:t>
                        </m:r>
                      </m:e>
                      <m:sub>
                        <m:r>
                          <a:rPr lang="en-US" sz="2300" b="1" i="1" smtClean="0">
                            <a:latin typeface="Cambria Math"/>
                            <a:cs typeface="Arial" pitchFamily="34" charset="0"/>
                          </a:rPr>
                          <m:t>𝟏</m:t>
                        </m:r>
                      </m:sub>
                    </m:sSub>
                    <m:r>
                      <a:rPr lang="en-US" sz="2300" b="1" i="1" smtClean="0">
                        <a:latin typeface="Cambria Math"/>
                        <a:cs typeface="Arial" pitchFamily="34" charset="0"/>
                      </a:rPr>
                      <m:t>=</m:t>
                    </m:r>
                    <m:r>
                      <a:rPr lang="en-US" sz="2300" b="1" i="1" smtClean="0">
                        <a:latin typeface="Cambria Math"/>
                        <a:cs typeface="Arial" pitchFamily="34" charset="0"/>
                      </a:rPr>
                      <m:t>𝟓𝟎</m:t>
                    </m:r>
                  </m:oMath>
                </a14:m>
                <a:r>
                  <a:rPr lang="en-US" sz="2300" b="1">
                    <a:latin typeface="Arial" pitchFamily="34" charset="0"/>
                    <a:cs typeface="Arial" pitchFamily="34" charset="0"/>
                  </a:rPr>
                  <a:t>, </a:t>
                </a:r>
                <a:r>
                  <a:rPr lang="en-US" sz="2300" b="1" smtClean="0">
                    <a:latin typeface="Arial" pitchFamily="34" charset="0"/>
                    <a:cs typeface="Arial" pitchFamily="34" charset="0"/>
                  </a:rPr>
                  <a:t>số </a:t>
                </a:r>
                <a:r>
                  <a:rPr lang="en-US" sz="2300" b="1">
                    <a:latin typeface="Arial" pitchFamily="34" charset="0"/>
                    <a:cs typeface="Arial" pitchFamily="34" charset="0"/>
                  </a:rPr>
                  <a:t>lần quay vào hình </a:t>
                </a:r>
                <a:r>
                  <a:rPr lang="en-US" sz="2300" b="1" smtClean="0">
                    <a:latin typeface="Arial" pitchFamily="34" charset="0"/>
                    <a:cs typeface="Arial" pitchFamily="34" charset="0"/>
                  </a:rPr>
                  <a:t>quạt màu đỏ </a:t>
                </a:r>
                <a:r>
                  <a:rPr lang="en-US" sz="2300" b="1">
                    <a:latin typeface="Arial" pitchFamily="34" charset="0"/>
                    <a:cs typeface="Arial" pitchFamily="34" charset="0"/>
                  </a:rPr>
                  <a:t>là </a:t>
                </a:r>
                <a14:m>
                  <m:oMath xmlns:m="http://schemas.openxmlformats.org/officeDocument/2006/math">
                    <m:sSub>
                      <m:sSubPr>
                        <m:ctrlPr>
                          <a:rPr lang="en-US" sz="2300" b="1" i="1">
                            <a:latin typeface="Cambria Math"/>
                            <a:cs typeface="Arial" pitchFamily="34" charset="0"/>
                          </a:rPr>
                        </m:ctrlPr>
                      </m:sSubPr>
                      <m:e>
                        <m:r>
                          <a:rPr lang="en-US" sz="2300" b="1" i="1">
                            <a:latin typeface="Cambria Math"/>
                            <a:cs typeface="Arial" pitchFamily="34" charset="0"/>
                          </a:rPr>
                          <m:t>𝒎</m:t>
                        </m:r>
                      </m:e>
                      <m:sub>
                        <m:r>
                          <a:rPr lang="en-US" sz="2300" b="1" i="1" smtClean="0">
                            <a:latin typeface="Cambria Math"/>
                            <a:cs typeface="Arial" pitchFamily="34" charset="0"/>
                          </a:rPr>
                          <m:t>𝟐</m:t>
                        </m:r>
                      </m:sub>
                    </m:sSub>
                    <m:r>
                      <a:rPr lang="en-US" sz="2300" b="1" i="1">
                        <a:latin typeface="Cambria Math"/>
                        <a:cs typeface="Arial" pitchFamily="34" charset="0"/>
                      </a:rPr>
                      <m:t>=</m:t>
                    </m:r>
                    <m:r>
                      <a:rPr lang="en-US" sz="2300" b="1" i="1" smtClean="0">
                        <a:latin typeface="Cambria Math"/>
                        <a:cs typeface="Arial" pitchFamily="34" charset="0"/>
                      </a:rPr>
                      <m:t>𝟐</m:t>
                    </m:r>
                    <m:r>
                      <a:rPr lang="en-US" sz="2300" b="1" i="1">
                        <a:latin typeface="Cambria Math"/>
                        <a:cs typeface="Arial" pitchFamily="34" charset="0"/>
                      </a:rPr>
                      <m:t>𝟓</m:t>
                    </m:r>
                  </m:oMath>
                </a14:m>
                <a:r>
                  <a:rPr lang="en-US" sz="2300" b="1" smtClean="0">
                    <a:solidFill>
                      <a:schemeClr val="accent2">
                        <a:lumMod val="75000"/>
                      </a:schemeClr>
                    </a:solidFill>
                    <a:latin typeface="Arial" pitchFamily="34" charset="0"/>
                    <a:cs typeface="Arial" pitchFamily="34" charset="0"/>
                  </a:rPr>
                  <a:t>, </a:t>
                </a:r>
                <a:r>
                  <a:rPr lang="en-US" sz="2300" b="1">
                    <a:latin typeface="Arial" pitchFamily="34" charset="0"/>
                    <a:cs typeface="Arial" pitchFamily="34" charset="0"/>
                  </a:rPr>
                  <a:t>số lần quay vào hình quạt màu </a:t>
                </a:r>
                <a:r>
                  <a:rPr lang="en-US" sz="2300" b="1" smtClean="0">
                    <a:latin typeface="Arial" pitchFamily="34" charset="0"/>
                    <a:cs typeface="Arial" pitchFamily="34" charset="0"/>
                  </a:rPr>
                  <a:t>vàng </a:t>
                </a:r>
                <a:r>
                  <a:rPr lang="en-US" sz="2300" b="1">
                    <a:latin typeface="Arial" pitchFamily="34" charset="0"/>
                    <a:cs typeface="Arial" pitchFamily="34" charset="0"/>
                  </a:rPr>
                  <a:t>là </a:t>
                </a:r>
                <a14:m>
                  <m:oMath xmlns:m="http://schemas.openxmlformats.org/officeDocument/2006/math">
                    <m:sSub>
                      <m:sSubPr>
                        <m:ctrlPr>
                          <a:rPr lang="en-US" sz="2300" b="1" i="1">
                            <a:latin typeface="Cambria Math"/>
                            <a:cs typeface="Arial" pitchFamily="34" charset="0"/>
                          </a:rPr>
                        </m:ctrlPr>
                      </m:sSubPr>
                      <m:e>
                        <m:r>
                          <a:rPr lang="en-US" sz="2300" b="1" i="1">
                            <a:latin typeface="Cambria Math"/>
                            <a:cs typeface="Arial" pitchFamily="34" charset="0"/>
                          </a:rPr>
                          <m:t>𝒎</m:t>
                        </m:r>
                      </m:e>
                      <m:sub>
                        <m:r>
                          <a:rPr lang="en-US" sz="2300" b="1" i="1" smtClean="0">
                            <a:latin typeface="Cambria Math"/>
                            <a:cs typeface="Arial" pitchFamily="34" charset="0"/>
                          </a:rPr>
                          <m:t>𝟑</m:t>
                        </m:r>
                      </m:sub>
                    </m:sSub>
                    <m:r>
                      <a:rPr lang="en-US" sz="2300" b="1" i="1">
                        <a:latin typeface="Cambria Math"/>
                        <a:cs typeface="Arial" pitchFamily="34" charset="0"/>
                      </a:rPr>
                      <m:t>=</m:t>
                    </m:r>
                    <m:r>
                      <a:rPr lang="en-US" sz="2300" b="1" i="1" smtClean="0">
                        <a:latin typeface="Cambria Math"/>
                        <a:cs typeface="Arial" pitchFamily="34" charset="0"/>
                      </a:rPr>
                      <m:t>𝟏𝟎</m:t>
                    </m:r>
                  </m:oMath>
                </a14:m>
                <a:r>
                  <a:rPr lang="en-US" sz="2300" b="1" smtClean="0">
                    <a:solidFill>
                      <a:schemeClr val="accent2">
                        <a:lumMod val="75000"/>
                      </a:schemeClr>
                    </a:solidFill>
                    <a:latin typeface="Arial" pitchFamily="34" charset="0"/>
                    <a:cs typeface="Arial" pitchFamily="34" charset="0"/>
                  </a:rPr>
                  <a:t>.</a:t>
                </a:r>
                <a:endParaRPr lang="en-US" sz="2300" b="1">
                  <a:solidFill>
                    <a:schemeClr val="accent2">
                      <a:lumMod val="75000"/>
                    </a:schemeClr>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26577" y="3945721"/>
                <a:ext cx="9096835" cy="1184940"/>
              </a:xfrm>
              <a:prstGeom prst="rect">
                <a:avLst/>
              </a:prstGeom>
              <a:blipFill rotWithShape="1">
                <a:blip r:embed="rId7"/>
                <a:stretch>
                  <a:fillRect l="-804" t="-3590" r="-938" b="-7692"/>
                </a:stretch>
              </a:blipFill>
            </p:spPr>
            <p:txBody>
              <a:bodyPr/>
              <a:lstStyle/>
              <a:p>
                <a:r>
                  <a:rPr lang="en-US">
                    <a:noFill/>
                  </a:rPr>
                  <a:t> </a:t>
                </a:r>
              </a:p>
            </p:txBody>
          </p:sp>
        </mc:Fallback>
      </mc:AlternateContent>
      <p:sp>
        <p:nvSpPr>
          <p:cNvPr id="20" name="TextBox 19"/>
          <p:cNvSpPr txBox="1"/>
          <p:nvPr/>
        </p:nvSpPr>
        <p:spPr>
          <a:xfrm>
            <a:off x="857812" y="5140186"/>
            <a:ext cx="5388999" cy="446276"/>
          </a:xfrm>
          <a:prstGeom prst="rect">
            <a:avLst/>
          </a:prstGeom>
          <a:noFill/>
        </p:spPr>
        <p:txBody>
          <a:bodyPr wrap="square" rtlCol="0">
            <a:spAutoFit/>
          </a:bodyPr>
          <a:lstStyle/>
          <a:p>
            <a:pPr algn="just"/>
            <a:r>
              <a:rPr lang="en-US" sz="2300" b="1" smtClean="0">
                <a:latin typeface="Arial" pitchFamily="34" charset="0"/>
                <a:cs typeface="Arial" pitchFamily="34" charset="0"/>
              </a:rPr>
              <a:t>Do đó t</a:t>
            </a:r>
            <a:r>
              <a:rPr lang="vi-VN" sz="2300" b="1" smtClean="0">
                <a:latin typeface="Arial" pitchFamily="34" charset="0"/>
                <a:cs typeface="Arial" pitchFamily="34" charset="0"/>
              </a:rPr>
              <a:t>ần số tương đối</a:t>
            </a:r>
            <a:r>
              <a:rPr lang="en-US" sz="2300" b="1" smtClean="0">
                <a:latin typeface="Arial" pitchFamily="34" charset="0"/>
                <a:cs typeface="Arial" pitchFamily="34" charset="0"/>
              </a:rPr>
              <a:t> lần lượt là :</a:t>
            </a:r>
            <a:endParaRPr lang="en-US" sz="2300" b="1">
              <a:solidFill>
                <a:schemeClr val="accent2">
                  <a:lumMod val="75000"/>
                </a:schemeClr>
              </a:solidFill>
              <a:latin typeface="Arial" pitchFamily="34" charset="0"/>
              <a:cs typeface="Arial" pitchFamily="34" charset="0"/>
            </a:endParaRPr>
          </a:p>
        </p:txBody>
      </p:sp>
      <p:sp>
        <p:nvSpPr>
          <p:cNvPr id="26" name="AutoShape 4"/>
          <p:cNvSpPr>
            <a:spLocks noChangeArrowheads="1"/>
          </p:cNvSpPr>
          <p:nvPr/>
        </p:nvSpPr>
        <p:spPr bwMode="gray">
          <a:xfrm>
            <a:off x="379412" y="76200"/>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BẢNG TẦN SỐ TƯƠNG ĐỐI .</a:t>
            </a:r>
            <a:endParaRPr lang="vi-VN"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6134463"/>
              </p:ext>
            </p:extLst>
          </p:nvPr>
        </p:nvGraphicFramePr>
        <p:xfrm>
          <a:off x="1880828" y="5589538"/>
          <a:ext cx="2185988" cy="987425"/>
        </p:xfrm>
        <a:graphic>
          <a:graphicData uri="http://schemas.openxmlformats.org/presentationml/2006/ole">
            <mc:AlternateContent xmlns:mc="http://schemas.openxmlformats.org/markup-compatibility/2006">
              <mc:Choice xmlns:v="urn:schemas-microsoft-com:vml" Requires="v">
                <p:oleObj spid="_x0000_s13339" name="Equation" r:id="rId8" imgW="927000" imgH="419040" progId="Equation.DSMT4">
                  <p:embed/>
                </p:oleObj>
              </mc:Choice>
              <mc:Fallback>
                <p:oleObj name="Equation" r:id="rId8" imgW="927000" imgH="419040" progId="Equation.DSMT4">
                  <p:embed/>
                  <p:pic>
                    <p:nvPicPr>
                      <p:cNvPr id="0" name=""/>
                      <p:cNvPicPr>
                        <a:picLocks noChangeAspect="1" noChangeArrowheads="1"/>
                      </p:cNvPicPr>
                      <p:nvPr/>
                    </p:nvPicPr>
                    <p:blipFill>
                      <a:blip r:embed="rId9"/>
                      <a:srcRect/>
                      <a:stretch>
                        <a:fillRect/>
                      </a:stretch>
                    </p:blipFill>
                    <p:spPr bwMode="auto">
                      <a:xfrm>
                        <a:off x="1880828" y="5589538"/>
                        <a:ext cx="21859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485711658"/>
              </p:ext>
            </p:extLst>
          </p:nvPr>
        </p:nvGraphicFramePr>
        <p:xfrm>
          <a:off x="4270016" y="5589538"/>
          <a:ext cx="2395537" cy="987425"/>
        </p:xfrm>
        <a:graphic>
          <a:graphicData uri="http://schemas.openxmlformats.org/presentationml/2006/ole">
            <mc:AlternateContent xmlns:mc="http://schemas.openxmlformats.org/markup-compatibility/2006">
              <mc:Choice xmlns:v="urn:schemas-microsoft-com:vml" Requires="v">
                <p:oleObj spid="_x0000_s13340" name="Equation" r:id="rId10" imgW="1015920" imgH="419040" progId="Equation.DSMT4">
                  <p:embed/>
                </p:oleObj>
              </mc:Choice>
              <mc:Fallback>
                <p:oleObj name="Equation" r:id="rId10" imgW="1015920" imgH="419040" progId="Equation.DSMT4">
                  <p:embed/>
                  <p:pic>
                    <p:nvPicPr>
                      <p:cNvPr id="0" name=""/>
                      <p:cNvPicPr>
                        <a:picLocks noChangeAspect="1" noChangeArrowheads="1"/>
                      </p:cNvPicPr>
                      <p:nvPr/>
                    </p:nvPicPr>
                    <p:blipFill>
                      <a:blip r:embed="rId11"/>
                      <a:srcRect/>
                      <a:stretch>
                        <a:fillRect/>
                      </a:stretch>
                    </p:blipFill>
                    <p:spPr bwMode="auto">
                      <a:xfrm>
                        <a:off x="4270016" y="5589538"/>
                        <a:ext cx="23955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899115368"/>
              </p:ext>
            </p:extLst>
          </p:nvPr>
        </p:nvGraphicFramePr>
        <p:xfrm>
          <a:off x="6823075" y="5562600"/>
          <a:ext cx="2395537" cy="987425"/>
        </p:xfrm>
        <a:graphic>
          <a:graphicData uri="http://schemas.openxmlformats.org/presentationml/2006/ole">
            <mc:AlternateContent xmlns:mc="http://schemas.openxmlformats.org/markup-compatibility/2006">
              <mc:Choice xmlns:v="urn:schemas-microsoft-com:vml" Requires="v">
                <p:oleObj spid="_x0000_s13341" name="Equation" r:id="rId12" imgW="1015920" imgH="419040" progId="Equation.DSMT4">
                  <p:embed/>
                </p:oleObj>
              </mc:Choice>
              <mc:Fallback>
                <p:oleObj name="Equation" r:id="rId12" imgW="1015920" imgH="419040" progId="Equation.DSMT4">
                  <p:embed/>
                  <p:pic>
                    <p:nvPicPr>
                      <p:cNvPr id="0" name=""/>
                      <p:cNvPicPr>
                        <a:picLocks noChangeAspect="1" noChangeArrowheads="1"/>
                      </p:cNvPicPr>
                      <p:nvPr/>
                    </p:nvPicPr>
                    <p:blipFill>
                      <a:blip r:embed="rId13"/>
                      <a:srcRect/>
                      <a:stretch>
                        <a:fillRect/>
                      </a:stretch>
                    </p:blipFill>
                    <p:spPr bwMode="auto">
                      <a:xfrm>
                        <a:off x="6823075" y="5562600"/>
                        <a:ext cx="23955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5"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98672" y="3549015"/>
            <a:ext cx="2263140" cy="224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5" name="Picture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925" y="583032"/>
            <a:ext cx="1187608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2975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p:cNvSpPr>
            <a:spLocks noChangeArrowheads="1"/>
          </p:cNvSpPr>
          <p:nvPr/>
        </p:nvSpPr>
        <p:spPr bwMode="gray">
          <a:xfrm>
            <a:off x="379412" y="76200"/>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BẢNG TẦN SỐ TƯƠNG ĐỐI .</a:t>
            </a:r>
            <a:endParaRPr lang="vi-VN" b="1">
              <a:solidFill>
                <a:schemeClr val="bg1"/>
              </a:solidFill>
              <a:latin typeface="Arial" pitchFamily="34" charset="0"/>
              <a:cs typeface="Arial" pitchFamily="34" charset="0"/>
            </a:endParaRPr>
          </a:p>
        </p:txBody>
      </p:sp>
      <p:sp>
        <p:nvSpPr>
          <p:cNvPr id="19" name="TextBox 18"/>
          <p:cNvSpPr txBox="1"/>
          <p:nvPr/>
        </p:nvSpPr>
        <p:spPr>
          <a:xfrm>
            <a:off x="1106685" y="3886200"/>
            <a:ext cx="4956508"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Bảng tần số tương đối :</a:t>
            </a:r>
            <a:endParaRPr lang="en-US" sz="2500" b="1">
              <a:solidFill>
                <a:schemeClr val="accent2">
                  <a:lumMod val="75000"/>
                </a:schemeClr>
              </a:solidFill>
              <a:latin typeface="Arial" pitchFamily="34" charset="0"/>
              <a:cs typeface="Arial" pitchFamily="34" charset="0"/>
            </a:endParaRPr>
          </a:p>
        </p:txBody>
      </p:sp>
      <p:sp>
        <p:nvSpPr>
          <p:cNvPr id="21" name="TextBox 20"/>
          <p:cNvSpPr txBox="1"/>
          <p:nvPr/>
        </p:nvSpPr>
        <p:spPr>
          <a:xfrm>
            <a:off x="989012" y="5847546"/>
            <a:ext cx="10848615" cy="477054"/>
          </a:xfrm>
          <a:prstGeom prst="rect">
            <a:avLst/>
          </a:prstGeom>
          <a:noFill/>
        </p:spPr>
        <p:txBody>
          <a:bodyPr wrap="square" rtlCol="0">
            <a:spAutoFit/>
          </a:bodyPr>
          <a:lstStyle/>
          <a:p>
            <a:pPr marL="457200" indent="-457200" algn="just">
              <a:buFont typeface="+mj-lt"/>
              <a:buAutoNum type="alphaLcParenR" startAt="2"/>
            </a:pPr>
            <a:r>
              <a:rPr lang="vi-VN" sz="2500" b="1">
                <a:latin typeface="Arial" pitchFamily="34" charset="0"/>
                <a:cs typeface="Arial" pitchFamily="34" charset="0"/>
              </a:rPr>
              <a:t>Xác suất để mũi tên chỉ vào hình quạt màu đỏ là khoảng </a:t>
            </a:r>
            <a:r>
              <a:rPr lang="vi-VN" sz="2500" b="1">
                <a:solidFill>
                  <a:srgbClr val="C00000"/>
                </a:solidFill>
                <a:latin typeface="Arial" pitchFamily="34" charset="0"/>
                <a:cs typeface="Arial" pitchFamily="34" charset="0"/>
              </a:rPr>
              <a:t>50</a:t>
            </a:r>
            <a:r>
              <a:rPr lang="vi-VN" sz="2500" b="1" smtClean="0">
                <a:solidFill>
                  <a:srgbClr val="C00000"/>
                </a:solidFill>
                <a:latin typeface="Arial" pitchFamily="34" charset="0"/>
                <a:cs typeface="Arial" pitchFamily="34" charset="0"/>
              </a:rPr>
              <a:t>%.</a:t>
            </a:r>
            <a:endParaRPr lang="en-US" sz="2500" b="1">
              <a:solidFill>
                <a:srgbClr val="C00000"/>
              </a:solidFill>
              <a:latin typeface="Arial" pitchFamily="34" charset="0"/>
              <a:cs typeface="Arial" pitchFamily="34" charset="0"/>
            </a:endParaRPr>
          </a:p>
        </p:txBody>
      </p:sp>
      <p:pic>
        <p:nvPicPr>
          <p:cNvPr id="22"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8805" y="353489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0542" y="3549015"/>
            <a:ext cx="2263140" cy="224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6212" y="4444920"/>
            <a:ext cx="7323773" cy="111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583032"/>
            <a:ext cx="1187608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6159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wipe(left)">
                                      <p:cBhvr>
                                        <p:cTn id="11" dur="500"/>
                                        <p:tgtEl>
                                          <p:spTgt spid="184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547" y="3684258"/>
            <a:ext cx="1268614"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06399" y="970151"/>
            <a:ext cx="11506200" cy="2631490"/>
            <a:chOff x="379412" y="1066800"/>
            <a:chExt cx="11506200" cy="2631490"/>
          </a:xfrm>
        </p:grpSpPr>
        <p:sp>
          <p:nvSpPr>
            <p:cNvPr id="17" name="Rounded Rectangle 16"/>
            <p:cNvSpPr/>
            <p:nvPr/>
          </p:nvSpPr>
          <p:spPr>
            <a:xfrm>
              <a:off x="379412" y="1066800"/>
              <a:ext cx="11506200" cy="263149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60412" y="1066800"/>
              <a:ext cx="11049000" cy="2631490"/>
            </a:xfrm>
            <a:prstGeom prst="rect">
              <a:avLst/>
            </a:prstGeom>
            <a:noFill/>
          </p:spPr>
          <p:txBody>
            <a:bodyPr wrap="square" rtlCol="0">
              <a:spAutoFit/>
            </a:bodyPr>
            <a:lstStyle/>
            <a:p>
              <a:r>
                <a:rPr lang="en-US" sz="2500" b="1" smtClean="0">
                  <a:latin typeface="Arial" pitchFamily="34" charset="0"/>
                  <a:cs typeface="Arial" pitchFamily="34" charset="0"/>
                </a:rPr>
                <a:t>	</a:t>
              </a:r>
              <a:r>
                <a:rPr lang="vi-VN" sz="2000" b="1">
                  <a:latin typeface="Arial" pitchFamily="34" charset="0"/>
                  <a:cs typeface="Arial" pitchFamily="34" charset="0"/>
                </a:rPr>
                <a:t>Có ba phương án thi đấu tại giải bóng đá khối lớp 9 của một trường như sau</a:t>
              </a:r>
              <a:r>
                <a:rPr lang="vi-VN" sz="2000" b="1" smtClean="0">
                  <a:latin typeface="Arial" pitchFamily="34" charset="0"/>
                  <a:cs typeface="Arial" pitchFamily="34" charset="0"/>
                </a:rPr>
                <a:t>:</a:t>
              </a:r>
              <a:r>
                <a:rPr lang="en-US" sz="2000" b="1" smtClean="0">
                  <a:latin typeface="Arial" pitchFamily="34" charset="0"/>
                  <a:cs typeface="Arial" pitchFamily="34" charset="0"/>
                </a:rPr>
                <a:t> </a:t>
              </a:r>
              <a:r>
                <a:rPr lang="vi-VN" sz="2000" b="1" smtClean="0">
                  <a:latin typeface="Arial" pitchFamily="34" charset="0"/>
                  <a:cs typeface="Arial" pitchFamily="34" charset="0"/>
                </a:rPr>
                <a:t>Phương </a:t>
              </a:r>
              <a:r>
                <a:rPr lang="vi-VN" sz="2000" b="1">
                  <a:latin typeface="Arial" pitchFamily="34" charset="0"/>
                  <a:cs typeface="Arial" pitchFamily="34" charset="0"/>
                </a:rPr>
                <a:t>án 1: Các đội đấu vòng tròn, tính </a:t>
              </a:r>
              <a:r>
                <a:rPr lang="vi-VN" sz="2000" b="1" smtClean="0">
                  <a:latin typeface="Arial" pitchFamily="34" charset="0"/>
                  <a:cs typeface="Arial" pitchFamily="34" charset="0"/>
                </a:rPr>
                <a:t>điểm</a:t>
              </a:r>
              <a:endParaRPr lang="en-US" sz="2000" b="1" smtClean="0">
                <a:latin typeface="Arial" pitchFamily="34" charset="0"/>
                <a:cs typeface="Arial" pitchFamily="34" charset="0"/>
              </a:endParaRPr>
            </a:p>
            <a:p>
              <a:r>
                <a:rPr lang="vi-VN" sz="2000" b="1" smtClean="0">
                  <a:latin typeface="Arial" pitchFamily="34" charset="0"/>
                  <a:cs typeface="Arial" pitchFamily="34" charset="0"/>
                </a:rPr>
                <a:t>Phương </a:t>
              </a:r>
              <a:r>
                <a:rPr lang="vi-VN" sz="2000" b="1">
                  <a:latin typeface="Arial" pitchFamily="34" charset="0"/>
                  <a:cs typeface="Arial" pitchFamily="34" charset="0"/>
                </a:rPr>
                <a:t>án 2: Chia các đội thành hai bảng, mỗi bảng lấy hai đội vào trận bán </a:t>
              </a:r>
              <a:r>
                <a:rPr lang="vi-VN" sz="2000" b="1" smtClean="0">
                  <a:latin typeface="Arial" pitchFamily="34" charset="0"/>
                  <a:cs typeface="Arial" pitchFamily="34" charset="0"/>
                </a:rPr>
                <a:t>kết</a:t>
              </a:r>
              <a:endParaRPr lang="en-US" sz="2000" b="1" smtClean="0">
                <a:latin typeface="Arial" pitchFamily="34" charset="0"/>
                <a:cs typeface="Arial" pitchFamily="34" charset="0"/>
              </a:endParaRPr>
            </a:p>
            <a:p>
              <a:r>
                <a:rPr lang="vi-VN" sz="2000" b="1" smtClean="0">
                  <a:latin typeface="Arial" pitchFamily="34" charset="0"/>
                  <a:cs typeface="Arial" pitchFamily="34" charset="0"/>
                </a:rPr>
                <a:t>Phương </a:t>
              </a:r>
              <a:r>
                <a:rPr lang="vi-VN" sz="2000" b="1">
                  <a:latin typeface="Arial" pitchFamily="34" charset="0"/>
                  <a:cs typeface="Arial" pitchFamily="34" charset="0"/>
                </a:rPr>
                <a:t>án 3: Các đội bốc thăm ghép cặp, đấu loại trực tiếp</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r>
                <a:rPr lang="vi-VN" sz="2000" b="1" smtClean="0">
                  <a:latin typeface="Arial" pitchFamily="34" charset="0"/>
                  <a:cs typeface="Arial" pitchFamily="34" charset="0"/>
                </a:rPr>
                <a:t>Ban </a:t>
              </a:r>
              <a:r>
                <a:rPr lang="vi-VN" sz="2000" b="1">
                  <a:latin typeface="Arial" pitchFamily="34" charset="0"/>
                  <a:cs typeface="Arial" pitchFamily="34" charset="0"/>
                </a:rPr>
                <a:t>tổ chức đã lấy phiếu khảo sát ý kiến. Kết quả được Bình và Nam biểu diễn bằng các biểu đồ như </a:t>
              </a:r>
              <a:r>
                <a:rPr lang="en-US" sz="2000" b="1" smtClean="0">
                  <a:latin typeface="Arial" pitchFamily="34" charset="0"/>
                  <a:cs typeface="Arial" pitchFamily="34" charset="0"/>
                </a:rPr>
                <a:t>bên dưới .</a:t>
              </a:r>
            </a:p>
            <a:p>
              <a:pPr marL="457200" indent="-457200">
                <a:buAutoNum type="alphaLcParenR"/>
              </a:pPr>
              <a:r>
                <a:rPr lang="vi-VN" sz="2000" b="1" smtClean="0">
                  <a:latin typeface="Arial" pitchFamily="34" charset="0"/>
                  <a:cs typeface="Arial" pitchFamily="34" charset="0"/>
                </a:rPr>
                <a:t>Đọc </a:t>
              </a:r>
              <a:r>
                <a:rPr lang="vi-VN" sz="2000" b="1">
                  <a:latin typeface="Arial" pitchFamily="34" charset="0"/>
                  <a:cs typeface="Arial" pitchFamily="34" charset="0"/>
                </a:rPr>
                <a:t>và giải thích mỗi biểu đồ trên</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pPr marL="457200" indent="-457200">
                <a:buAutoNum type="alphaLcParenR"/>
              </a:pPr>
              <a:r>
                <a:rPr lang="vi-VN" sz="2000" b="1" smtClean="0">
                  <a:latin typeface="Arial" pitchFamily="34" charset="0"/>
                  <a:cs typeface="Arial" pitchFamily="34" charset="0"/>
                </a:rPr>
                <a:t>Lập </a:t>
              </a:r>
              <a:r>
                <a:rPr lang="vi-VN" sz="2000" b="1">
                  <a:latin typeface="Arial" pitchFamily="34" charset="0"/>
                  <a:cs typeface="Arial" pitchFamily="34" charset="0"/>
                </a:rPr>
                <a:t>bảng tần số tương đối cho kết quả khảo sát ý kiến </a:t>
              </a:r>
              <a:r>
                <a:rPr lang="vi-VN" sz="2000" b="1" smtClean="0">
                  <a:latin typeface="Arial" pitchFamily="34" charset="0"/>
                  <a:cs typeface="Arial" pitchFamily="34" charset="0"/>
                </a:rPr>
                <a:t>trên.</a:t>
              </a:r>
              <a:endParaRPr lang="vi-VN" sz="2000" b="1">
                <a:latin typeface="Arial" pitchFamily="34" charset="0"/>
                <a:cs typeface="Arial" pitchFamily="34" charset="0"/>
              </a:endParaRPr>
            </a:p>
          </p:txBody>
        </p:sp>
        <p:pic>
          <p:nvPicPr>
            <p:cNvPr id="7587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69" y="1096169"/>
              <a:ext cx="139308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15"/>
          <p:cNvSpPr txBox="1"/>
          <p:nvPr/>
        </p:nvSpPr>
        <p:spPr>
          <a:xfrm>
            <a:off x="395286" y="4094132"/>
            <a:ext cx="4251326" cy="477054"/>
          </a:xfrm>
          <a:prstGeom prst="rect">
            <a:avLst/>
          </a:prstGeom>
          <a:noFill/>
        </p:spPr>
        <p:txBody>
          <a:bodyPr wrap="square" rtlCol="0">
            <a:spAutoFit/>
          </a:bodyPr>
          <a:lstStyle/>
          <a:p>
            <a:pPr algn="just"/>
            <a:r>
              <a:rPr lang="vi-VN" sz="2500" b="1">
                <a:latin typeface="Arial" pitchFamily="34" charset="0"/>
                <a:cs typeface="Arial" pitchFamily="34" charset="0"/>
              </a:rPr>
              <a:t>a) Biểu đồ cột thể </a:t>
            </a:r>
            <a:r>
              <a:rPr lang="vi-VN" sz="2500" b="1" smtClean="0">
                <a:latin typeface="Arial" pitchFamily="34" charset="0"/>
                <a:cs typeface="Arial" pitchFamily="34" charset="0"/>
              </a:rPr>
              <a:t>hiện</a:t>
            </a:r>
            <a:r>
              <a:rPr lang="en-US" sz="2500" b="1" smtClean="0">
                <a:latin typeface="Arial" pitchFamily="34" charset="0"/>
                <a:cs typeface="Arial" pitchFamily="34" charset="0"/>
              </a:rPr>
              <a:t> </a:t>
            </a:r>
            <a:r>
              <a:rPr lang="vi-VN" sz="2500" b="1" smtClean="0">
                <a:latin typeface="Arial" pitchFamily="34" charset="0"/>
                <a:cs typeface="Arial" pitchFamily="34" charset="0"/>
              </a:rPr>
              <a:t>:</a:t>
            </a:r>
            <a:endParaRPr lang="en-US" sz="2500" b="1">
              <a:solidFill>
                <a:schemeClr val="accent2">
                  <a:lumMod val="75000"/>
                </a:schemeClr>
              </a:solidFill>
              <a:latin typeface="Arial" pitchFamily="34" charset="0"/>
              <a:cs typeface="Arial" pitchFamily="34" charset="0"/>
            </a:endParaRPr>
          </a:p>
        </p:txBody>
      </p:sp>
      <p:sp>
        <p:nvSpPr>
          <p:cNvPr id="20" name="TextBox 19"/>
          <p:cNvSpPr txBox="1"/>
          <p:nvPr/>
        </p:nvSpPr>
        <p:spPr>
          <a:xfrm>
            <a:off x="447214" y="533400"/>
            <a:ext cx="6028198" cy="446276"/>
          </a:xfrm>
          <a:prstGeom prst="rect">
            <a:avLst/>
          </a:prstGeom>
          <a:noFill/>
        </p:spPr>
        <p:txBody>
          <a:bodyPr wrap="square" rtlCol="0">
            <a:spAutoFit/>
          </a:bodyPr>
          <a:lstStyle/>
          <a:p>
            <a:pPr marL="342900" indent="-342900">
              <a:buFont typeface="Wingdings" pitchFamily="2" charset="2"/>
              <a:buChar char="q"/>
            </a:pPr>
            <a:r>
              <a:rPr lang="en-US" sz="2300" b="1" i="1" smtClean="0">
                <a:solidFill>
                  <a:srgbClr val="C00000"/>
                </a:solidFill>
                <a:latin typeface="Arial" pitchFamily="34" charset="0"/>
                <a:cs typeface="Arial" pitchFamily="34" charset="0"/>
              </a:rPr>
              <a:t>Tìm hiểu về biểu đồ t</a:t>
            </a:r>
            <a:r>
              <a:rPr lang="vi-VN" sz="2300" b="1" i="1" smtClean="0">
                <a:solidFill>
                  <a:srgbClr val="C00000"/>
                </a:solidFill>
                <a:latin typeface="Arial" pitchFamily="34" charset="0"/>
                <a:cs typeface="Arial" pitchFamily="34" charset="0"/>
              </a:rPr>
              <a:t>ần số tương đối</a:t>
            </a:r>
            <a:r>
              <a:rPr lang="en-US" sz="2300" b="1" i="1" smtClean="0">
                <a:solidFill>
                  <a:srgbClr val="C00000"/>
                </a:solidFill>
                <a:latin typeface="Arial" pitchFamily="34" charset="0"/>
                <a:cs typeface="Arial" pitchFamily="34" charset="0"/>
              </a:rPr>
              <a:t> . </a:t>
            </a:r>
            <a:endParaRPr lang="vi-VN" sz="2300" b="1" i="1">
              <a:solidFill>
                <a:srgbClr val="C00000"/>
              </a:solidFill>
              <a:latin typeface="Arial" pitchFamily="34" charset="0"/>
              <a:cs typeface="Arial" pitchFamily="34" charset="0"/>
            </a:endParaRPr>
          </a:p>
        </p:txBody>
      </p:sp>
      <p:sp>
        <p:nvSpPr>
          <p:cNvPr id="21"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617" y="3688488"/>
            <a:ext cx="3502995" cy="297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015999" y="4544705"/>
            <a:ext cx="5992813" cy="1292662"/>
          </a:xfrm>
          <a:prstGeom prst="rect">
            <a:avLst/>
          </a:prstGeom>
          <a:noFill/>
        </p:spPr>
        <p:txBody>
          <a:bodyPr wrap="square" rtlCol="0">
            <a:spAutoFit/>
          </a:bodyPr>
          <a:lstStyle/>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1 là </a:t>
            </a:r>
            <a:r>
              <a:rPr lang="vi-VN" sz="2600" b="1">
                <a:solidFill>
                  <a:srgbClr val="C00000"/>
                </a:solidFill>
                <a:latin typeface="Arial" pitchFamily="34" charset="0"/>
                <a:cs typeface="Arial" pitchFamily="34" charset="0"/>
              </a:rPr>
              <a:t>28</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endParaRPr lang="en-US" sz="2600" b="1" smtClean="0">
              <a:latin typeface="Arial" pitchFamily="34" charset="0"/>
              <a:cs typeface="Arial" pitchFamily="34" charset="0"/>
            </a:endParaRPr>
          </a:p>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2 là </a:t>
            </a:r>
            <a:r>
              <a:rPr lang="vi-VN" sz="2600" b="1">
                <a:solidFill>
                  <a:srgbClr val="C00000"/>
                </a:solidFill>
                <a:latin typeface="Arial" pitchFamily="34" charset="0"/>
                <a:cs typeface="Arial" pitchFamily="34" charset="0"/>
              </a:rPr>
              <a:t>61</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endParaRPr lang="en-US" sz="2600" b="1" smtClean="0">
              <a:latin typeface="Arial" pitchFamily="34" charset="0"/>
              <a:cs typeface="Arial" pitchFamily="34" charset="0"/>
            </a:endParaRPr>
          </a:p>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3 là </a:t>
            </a:r>
            <a:r>
              <a:rPr lang="vi-VN" sz="2600" b="1">
                <a:solidFill>
                  <a:srgbClr val="C00000"/>
                </a:solidFill>
                <a:latin typeface="Arial" pitchFamily="34" charset="0"/>
                <a:cs typeface="Arial" pitchFamily="34" charset="0"/>
              </a:rPr>
              <a:t>11</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a:t>
            </a:r>
            <a:endParaRPr lang="en-US"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39540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243"/>
                                        </p:tgtEl>
                                        <p:attrNameLst>
                                          <p:attrName>style.visibility</p:attrName>
                                        </p:attrNameLst>
                                      </p:cBhvr>
                                      <p:to>
                                        <p:strVal val="visible"/>
                                      </p:to>
                                    </p:set>
                                    <p:animEffect transition="in" filter="wipe(left)">
                                      <p:cBhvr>
                                        <p:cTn id="16" dur="500"/>
                                        <p:tgtEl>
                                          <p:spTgt spid="102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961" y="3627795"/>
            <a:ext cx="3454977" cy="322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3212" y="3698013"/>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06399" y="970151"/>
            <a:ext cx="11506200" cy="2631490"/>
            <a:chOff x="379412" y="1066800"/>
            <a:chExt cx="11506200" cy="2631490"/>
          </a:xfrm>
        </p:grpSpPr>
        <p:sp>
          <p:nvSpPr>
            <p:cNvPr id="17" name="Rounded Rectangle 16"/>
            <p:cNvSpPr/>
            <p:nvPr/>
          </p:nvSpPr>
          <p:spPr>
            <a:xfrm>
              <a:off x="379412" y="1066800"/>
              <a:ext cx="11506200" cy="263149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60412" y="1066800"/>
              <a:ext cx="11049000" cy="2631490"/>
            </a:xfrm>
            <a:prstGeom prst="rect">
              <a:avLst/>
            </a:prstGeom>
            <a:noFill/>
          </p:spPr>
          <p:txBody>
            <a:bodyPr wrap="square" rtlCol="0">
              <a:spAutoFit/>
            </a:bodyPr>
            <a:lstStyle/>
            <a:p>
              <a:r>
                <a:rPr lang="en-US" sz="2500" b="1" smtClean="0">
                  <a:latin typeface="Arial" pitchFamily="34" charset="0"/>
                  <a:cs typeface="Arial" pitchFamily="34" charset="0"/>
                </a:rPr>
                <a:t>	</a:t>
              </a:r>
              <a:r>
                <a:rPr lang="vi-VN" sz="2000" b="1">
                  <a:latin typeface="Arial" pitchFamily="34" charset="0"/>
                  <a:cs typeface="Arial" pitchFamily="34" charset="0"/>
                </a:rPr>
                <a:t>Có ba phương án thi đấu tại giải bóng đá khối lớp 9 của một trường như sau</a:t>
              </a:r>
              <a:r>
                <a:rPr lang="vi-VN" sz="2000" b="1" smtClean="0">
                  <a:latin typeface="Arial" pitchFamily="34" charset="0"/>
                  <a:cs typeface="Arial" pitchFamily="34" charset="0"/>
                </a:rPr>
                <a:t>:</a:t>
              </a:r>
              <a:r>
                <a:rPr lang="en-US" sz="2000" b="1" smtClean="0">
                  <a:latin typeface="Arial" pitchFamily="34" charset="0"/>
                  <a:cs typeface="Arial" pitchFamily="34" charset="0"/>
                </a:rPr>
                <a:t> </a:t>
              </a:r>
              <a:r>
                <a:rPr lang="vi-VN" sz="2000" b="1" smtClean="0">
                  <a:latin typeface="Arial" pitchFamily="34" charset="0"/>
                  <a:cs typeface="Arial" pitchFamily="34" charset="0"/>
                </a:rPr>
                <a:t>Phương </a:t>
              </a:r>
              <a:r>
                <a:rPr lang="vi-VN" sz="2000" b="1">
                  <a:latin typeface="Arial" pitchFamily="34" charset="0"/>
                  <a:cs typeface="Arial" pitchFamily="34" charset="0"/>
                </a:rPr>
                <a:t>án 1: Các đội đấu vòng tròn, tính </a:t>
              </a:r>
              <a:r>
                <a:rPr lang="vi-VN" sz="2000" b="1" smtClean="0">
                  <a:latin typeface="Arial" pitchFamily="34" charset="0"/>
                  <a:cs typeface="Arial" pitchFamily="34" charset="0"/>
                </a:rPr>
                <a:t>điểm</a:t>
              </a:r>
              <a:endParaRPr lang="en-US" sz="2000" b="1" smtClean="0">
                <a:latin typeface="Arial" pitchFamily="34" charset="0"/>
                <a:cs typeface="Arial" pitchFamily="34" charset="0"/>
              </a:endParaRPr>
            </a:p>
            <a:p>
              <a:r>
                <a:rPr lang="vi-VN" sz="2000" b="1" smtClean="0">
                  <a:latin typeface="Arial" pitchFamily="34" charset="0"/>
                  <a:cs typeface="Arial" pitchFamily="34" charset="0"/>
                </a:rPr>
                <a:t>Phương </a:t>
              </a:r>
              <a:r>
                <a:rPr lang="vi-VN" sz="2000" b="1">
                  <a:latin typeface="Arial" pitchFamily="34" charset="0"/>
                  <a:cs typeface="Arial" pitchFamily="34" charset="0"/>
                </a:rPr>
                <a:t>án 2: Chia các đội thành hai bảng, mỗi bảng lấy hai đội vào trận bán </a:t>
              </a:r>
              <a:r>
                <a:rPr lang="vi-VN" sz="2000" b="1" smtClean="0">
                  <a:latin typeface="Arial" pitchFamily="34" charset="0"/>
                  <a:cs typeface="Arial" pitchFamily="34" charset="0"/>
                </a:rPr>
                <a:t>kết</a:t>
              </a:r>
              <a:endParaRPr lang="en-US" sz="2000" b="1" smtClean="0">
                <a:latin typeface="Arial" pitchFamily="34" charset="0"/>
                <a:cs typeface="Arial" pitchFamily="34" charset="0"/>
              </a:endParaRPr>
            </a:p>
            <a:p>
              <a:r>
                <a:rPr lang="vi-VN" sz="2000" b="1" smtClean="0">
                  <a:latin typeface="Arial" pitchFamily="34" charset="0"/>
                  <a:cs typeface="Arial" pitchFamily="34" charset="0"/>
                </a:rPr>
                <a:t>Phương </a:t>
              </a:r>
              <a:r>
                <a:rPr lang="vi-VN" sz="2000" b="1">
                  <a:latin typeface="Arial" pitchFamily="34" charset="0"/>
                  <a:cs typeface="Arial" pitchFamily="34" charset="0"/>
                </a:rPr>
                <a:t>án 3: Các đội bốc thăm ghép cặp, đấu loại trực tiếp</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r>
                <a:rPr lang="vi-VN" sz="2000" b="1" smtClean="0">
                  <a:latin typeface="Arial" pitchFamily="34" charset="0"/>
                  <a:cs typeface="Arial" pitchFamily="34" charset="0"/>
                </a:rPr>
                <a:t>Ban </a:t>
              </a:r>
              <a:r>
                <a:rPr lang="vi-VN" sz="2000" b="1">
                  <a:latin typeface="Arial" pitchFamily="34" charset="0"/>
                  <a:cs typeface="Arial" pitchFamily="34" charset="0"/>
                </a:rPr>
                <a:t>tổ chức đã lấy phiếu khảo sát ý kiến. Kết quả được Bình và Nam biểu diễn bằng các biểu đồ như </a:t>
              </a:r>
              <a:r>
                <a:rPr lang="en-US" sz="2000" b="1" smtClean="0">
                  <a:latin typeface="Arial" pitchFamily="34" charset="0"/>
                  <a:cs typeface="Arial" pitchFamily="34" charset="0"/>
                </a:rPr>
                <a:t>bên dưới .</a:t>
              </a:r>
            </a:p>
            <a:p>
              <a:pPr marL="457200" indent="-457200">
                <a:buAutoNum type="alphaLcParenR"/>
              </a:pPr>
              <a:r>
                <a:rPr lang="vi-VN" sz="2000" b="1" smtClean="0">
                  <a:latin typeface="Arial" pitchFamily="34" charset="0"/>
                  <a:cs typeface="Arial" pitchFamily="34" charset="0"/>
                </a:rPr>
                <a:t>Đọc </a:t>
              </a:r>
              <a:r>
                <a:rPr lang="vi-VN" sz="2000" b="1">
                  <a:latin typeface="Arial" pitchFamily="34" charset="0"/>
                  <a:cs typeface="Arial" pitchFamily="34" charset="0"/>
                </a:rPr>
                <a:t>và giải thích mỗi biểu đồ trên</a:t>
              </a:r>
              <a:r>
                <a:rPr lang="vi-VN" sz="2000" b="1" smtClean="0">
                  <a:latin typeface="Arial" pitchFamily="34" charset="0"/>
                  <a:cs typeface="Arial" pitchFamily="34" charset="0"/>
                </a:rPr>
                <a:t>.</a:t>
              </a:r>
              <a:endParaRPr lang="en-US" sz="2000" b="1" smtClean="0">
                <a:latin typeface="Arial" pitchFamily="34" charset="0"/>
                <a:cs typeface="Arial" pitchFamily="34" charset="0"/>
              </a:endParaRPr>
            </a:p>
            <a:p>
              <a:pPr marL="457200" indent="-457200">
                <a:buAutoNum type="alphaLcParenR"/>
              </a:pPr>
              <a:r>
                <a:rPr lang="vi-VN" sz="2000" b="1" smtClean="0">
                  <a:latin typeface="Arial" pitchFamily="34" charset="0"/>
                  <a:cs typeface="Arial" pitchFamily="34" charset="0"/>
                </a:rPr>
                <a:t>Lập </a:t>
              </a:r>
              <a:r>
                <a:rPr lang="vi-VN" sz="2000" b="1">
                  <a:latin typeface="Arial" pitchFamily="34" charset="0"/>
                  <a:cs typeface="Arial" pitchFamily="34" charset="0"/>
                </a:rPr>
                <a:t>bảng tần số tương đối cho kết quả khảo sát ý kiến </a:t>
              </a:r>
              <a:r>
                <a:rPr lang="vi-VN" sz="2000" b="1" smtClean="0">
                  <a:latin typeface="Arial" pitchFamily="34" charset="0"/>
                  <a:cs typeface="Arial" pitchFamily="34" charset="0"/>
                </a:rPr>
                <a:t>trên.</a:t>
              </a:r>
              <a:endParaRPr lang="vi-VN" sz="2000" b="1">
                <a:latin typeface="Arial" pitchFamily="34" charset="0"/>
                <a:cs typeface="Arial" pitchFamily="34" charset="0"/>
              </a:endParaRPr>
            </a:p>
          </p:txBody>
        </p:sp>
        <p:pic>
          <p:nvPicPr>
            <p:cNvPr id="7587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69" y="1096169"/>
              <a:ext cx="139308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15"/>
          <p:cNvSpPr txBox="1"/>
          <p:nvPr/>
        </p:nvSpPr>
        <p:spPr>
          <a:xfrm>
            <a:off x="395286" y="4094132"/>
            <a:ext cx="6918326" cy="477054"/>
          </a:xfrm>
          <a:prstGeom prst="rect">
            <a:avLst/>
          </a:prstGeom>
          <a:noFill/>
        </p:spPr>
        <p:txBody>
          <a:bodyPr wrap="square" rtlCol="0">
            <a:spAutoFit/>
          </a:bodyPr>
          <a:lstStyle/>
          <a:p>
            <a:pPr algn="just"/>
            <a:r>
              <a:rPr lang="en-US" sz="2500" b="1" smtClean="0">
                <a:latin typeface="Arial" pitchFamily="34" charset="0"/>
                <a:cs typeface="Arial" pitchFamily="34" charset="0"/>
              </a:rPr>
              <a:t>b</a:t>
            </a:r>
            <a:r>
              <a:rPr lang="vi-VN" sz="2500" b="1" smtClean="0">
                <a:latin typeface="Arial" pitchFamily="34" charset="0"/>
                <a:cs typeface="Arial" pitchFamily="34" charset="0"/>
              </a:rPr>
              <a:t>) </a:t>
            </a:r>
            <a:r>
              <a:rPr lang="vi-VN" sz="2500" b="1">
                <a:latin typeface="Arial" pitchFamily="34" charset="0"/>
                <a:cs typeface="Arial" pitchFamily="34" charset="0"/>
              </a:rPr>
              <a:t>Biểu đồ hình quạt tròn thể </a:t>
            </a:r>
            <a:r>
              <a:rPr lang="vi-VN" sz="2500" b="1" smtClean="0">
                <a:latin typeface="Arial" pitchFamily="34" charset="0"/>
                <a:cs typeface="Arial" pitchFamily="34" charset="0"/>
              </a:rPr>
              <a:t>hiện:</a:t>
            </a:r>
            <a:r>
              <a:rPr lang="en-US" sz="2500" b="1" smtClean="0">
                <a:latin typeface="Arial" pitchFamily="34" charset="0"/>
                <a:cs typeface="Arial" pitchFamily="34" charset="0"/>
              </a:rPr>
              <a:t> </a:t>
            </a:r>
            <a:endParaRPr lang="en-US" sz="2500" b="1">
              <a:solidFill>
                <a:schemeClr val="accent2">
                  <a:lumMod val="75000"/>
                </a:schemeClr>
              </a:solidFill>
              <a:latin typeface="Arial" pitchFamily="34" charset="0"/>
              <a:cs typeface="Arial" pitchFamily="34" charset="0"/>
            </a:endParaRPr>
          </a:p>
        </p:txBody>
      </p:sp>
      <p:sp>
        <p:nvSpPr>
          <p:cNvPr id="20" name="TextBox 19"/>
          <p:cNvSpPr txBox="1"/>
          <p:nvPr/>
        </p:nvSpPr>
        <p:spPr>
          <a:xfrm>
            <a:off x="447214" y="533400"/>
            <a:ext cx="6028198" cy="446276"/>
          </a:xfrm>
          <a:prstGeom prst="rect">
            <a:avLst/>
          </a:prstGeom>
          <a:noFill/>
        </p:spPr>
        <p:txBody>
          <a:bodyPr wrap="square" rtlCol="0">
            <a:spAutoFit/>
          </a:bodyPr>
          <a:lstStyle/>
          <a:p>
            <a:pPr marL="342900" indent="-342900">
              <a:buFont typeface="Wingdings" pitchFamily="2" charset="2"/>
              <a:buChar char="q"/>
            </a:pPr>
            <a:r>
              <a:rPr lang="en-US" sz="2300" b="1" i="1" smtClean="0">
                <a:solidFill>
                  <a:srgbClr val="C00000"/>
                </a:solidFill>
                <a:latin typeface="Arial" pitchFamily="34" charset="0"/>
                <a:cs typeface="Arial" pitchFamily="34" charset="0"/>
              </a:rPr>
              <a:t>Tìm hiểu về biểu đồ t</a:t>
            </a:r>
            <a:r>
              <a:rPr lang="vi-VN" sz="2300" b="1" i="1" smtClean="0">
                <a:solidFill>
                  <a:srgbClr val="C00000"/>
                </a:solidFill>
                <a:latin typeface="Arial" pitchFamily="34" charset="0"/>
                <a:cs typeface="Arial" pitchFamily="34" charset="0"/>
              </a:rPr>
              <a:t>ần số tương đối</a:t>
            </a:r>
            <a:r>
              <a:rPr lang="en-US" sz="2300" b="1" i="1" smtClean="0">
                <a:solidFill>
                  <a:srgbClr val="C00000"/>
                </a:solidFill>
                <a:latin typeface="Arial" pitchFamily="34" charset="0"/>
                <a:cs typeface="Arial" pitchFamily="34" charset="0"/>
              </a:rPr>
              <a:t> . </a:t>
            </a:r>
            <a:endParaRPr lang="vi-VN" sz="2300" b="1" i="1">
              <a:solidFill>
                <a:srgbClr val="C00000"/>
              </a:solidFill>
              <a:latin typeface="Arial" pitchFamily="34" charset="0"/>
              <a:cs typeface="Arial" pitchFamily="34" charset="0"/>
            </a:endParaRPr>
          </a:p>
        </p:txBody>
      </p:sp>
      <p:sp>
        <p:nvSpPr>
          <p:cNvPr id="21"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sp>
        <p:nvSpPr>
          <p:cNvPr id="29" name="TextBox 28"/>
          <p:cNvSpPr txBox="1"/>
          <p:nvPr/>
        </p:nvSpPr>
        <p:spPr>
          <a:xfrm>
            <a:off x="1015999" y="4544705"/>
            <a:ext cx="5916613" cy="1292662"/>
          </a:xfrm>
          <a:prstGeom prst="rect">
            <a:avLst/>
          </a:prstGeom>
          <a:noFill/>
        </p:spPr>
        <p:txBody>
          <a:bodyPr wrap="square" rtlCol="0">
            <a:spAutoFit/>
          </a:bodyPr>
          <a:lstStyle/>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1 là </a:t>
            </a:r>
            <a:r>
              <a:rPr lang="vi-VN" sz="2600" b="1">
                <a:solidFill>
                  <a:srgbClr val="C00000"/>
                </a:solidFill>
                <a:latin typeface="Arial" pitchFamily="34" charset="0"/>
                <a:cs typeface="Arial" pitchFamily="34" charset="0"/>
              </a:rPr>
              <a:t>28</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endParaRPr lang="en-US" sz="2600" b="1" smtClean="0">
              <a:latin typeface="Arial" pitchFamily="34" charset="0"/>
              <a:cs typeface="Arial" pitchFamily="34" charset="0"/>
            </a:endParaRPr>
          </a:p>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2 là </a:t>
            </a:r>
            <a:r>
              <a:rPr lang="vi-VN" sz="2600" b="1">
                <a:solidFill>
                  <a:srgbClr val="C00000"/>
                </a:solidFill>
                <a:latin typeface="Arial" pitchFamily="34" charset="0"/>
                <a:cs typeface="Arial" pitchFamily="34" charset="0"/>
              </a:rPr>
              <a:t>61</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endParaRPr lang="en-US" sz="2600" b="1" smtClean="0">
              <a:latin typeface="Arial" pitchFamily="34" charset="0"/>
              <a:cs typeface="Arial" pitchFamily="34" charset="0"/>
            </a:endParaRPr>
          </a:p>
          <a:p>
            <a:pPr algn="just"/>
            <a:r>
              <a:rPr lang="vi-VN" sz="2600" b="1" smtClean="0">
                <a:latin typeface="Arial" pitchFamily="34" charset="0"/>
                <a:cs typeface="Arial" pitchFamily="34" charset="0"/>
              </a:rPr>
              <a:t>Tỉ </a:t>
            </a:r>
            <a:r>
              <a:rPr lang="vi-VN" sz="2600" b="1">
                <a:latin typeface="Arial" pitchFamily="34" charset="0"/>
                <a:cs typeface="Arial" pitchFamily="34" charset="0"/>
              </a:rPr>
              <a:t>lệ ủng hộ phương án 3 là </a:t>
            </a:r>
            <a:r>
              <a:rPr lang="vi-VN" sz="2600" b="1">
                <a:solidFill>
                  <a:srgbClr val="C00000"/>
                </a:solidFill>
                <a:latin typeface="Arial" pitchFamily="34" charset="0"/>
                <a:cs typeface="Arial" pitchFamily="34" charset="0"/>
              </a:rPr>
              <a:t>11</a:t>
            </a:r>
            <a:r>
              <a:rPr lang="vi-VN"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a:t>
            </a:r>
            <a:endParaRPr lang="en-US"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4046706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left)">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0454" y="668626"/>
            <a:ext cx="11523758" cy="4905623"/>
            <a:chOff x="590454" y="668626"/>
            <a:chExt cx="11523758" cy="4905623"/>
          </a:xfrm>
        </p:grpSpPr>
        <p:sp>
          <p:nvSpPr>
            <p:cNvPr id="17" name="Rounded Rectangle 16"/>
            <p:cNvSpPr/>
            <p:nvPr/>
          </p:nvSpPr>
          <p:spPr>
            <a:xfrm>
              <a:off x="590454" y="668626"/>
              <a:ext cx="10943476" cy="4741574"/>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13530" y="766353"/>
              <a:ext cx="10621124" cy="1292662"/>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Biểu đồ biểu diễn bảng tần số tương đối được gọi là </a:t>
              </a:r>
              <a:r>
                <a:rPr lang="vi-VN" sz="2600" b="1">
                  <a:solidFill>
                    <a:srgbClr val="C00000"/>
                  </a:solidFill>
                  <a:latin typeface="Arial" pitchFamily="34" charset="0"/>
                  <a:cs typeface="Arial" pitchFamily="34" charset="0"/>
                </a:rPr>
                <a:t>biểu đồ tần số tương </a:t>
              </a:r>
              <a:r>
                <a:rPr lang="vi-VN" sz="2600" b="1" smtClean="0">
                  <a:solidFill>
                    <a:srgbClr val="C00000"/>
                  </a:solidFill>
                  <a:latin typeface="Arial" pitchFamily="34" charset="0"/>
                  <a:cs typeface="Arial" pitchFamily="34" charset="0"/>
                </a:rPr>
                <a:t>đối</a:t>
              </a:r>
              <a:r>
                <a:rPr lang="en-US" sz="2600" b="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D</a:t>
              </a:r>
              <a:r>
                <a:rPr lang="vi-VN" sz="2600" b="1" smtClean="0">
                  <a:latin typeface="Arial" pitchFamily="34" charset="0"/>
                  <a:cs typeface="Arial" pitchFamily="34" charset="0"/>
                </a:rPr>
                <a:t>ạng </a:t>
              </a:r>
              <a:r>
                <a:rPr lang="vi-VN" sz="2600" b="1">
                  <a:latin typeface="Arial" pitchFamily="34" charset="0"/>
                  <a:cs typeface="Arial" pitchFamily="34" charset="0"/>
                </a:rPr>
                <a:t>thường gặp </a:t>
              </a:r>
              <a:r>
                <a:rPr lang="en-US" sz="2600" b="1" smtClean="0">
                  <a:latin typeface="Arial" pitchFamily="34" charset="0"/>
                  <a:cs typeface="Arial" pitchFamily="34" charset="0"/>
                </a:rPr>
                <a:t>của</a:t>
              </a:r>
              <a:r>
                <a:rPr lang="vi-VN" sz="2600" b="1" smtClean="0">
                  <a:latin typeface="Arial" pitchFamily="34" charset="0"/>
                  <a:cs typeface="Arial" pitchFamily="34" charset="0"/>
                </a:rPr>
                <a:t> </a:t>
              </a:r>
              <a:r>
                <a:rPr lang="vi-VN" sz="2600" b="1">
                  <a:latin typeface="Arial" pitchFamily="34" charset="0"/>
                  <a:cs typeface="Arial" pitchFamily="34" charset="0"/>
                </a:rPr>
                <a:t>biểu đồ tần số tương đối là biểu đồ cột và biểu đồ hình quạt </a:t>
              </a:r>
              <a:r>
                <a:rPr lang="vi-VN" sz="2600" b="1" smtClean="0">
                  <a:latin typeface="Arial" pitchFamily="34" charset="0"/>
                  <a:cs typeface="Arial" pitchFamily="34" charset="0"/>
                </a:rPr>
                <a:t>tròn</a:t>
              </a:r>
              <a:r>
                <a:rPr lang="en-US" sz="2600" b="1" smtClean="0">
                  <a:latin typeface="Arial" pitchFamily="34" charset="0"/>
                  <a:cs typeface="Arial" pitchFamily="34" charset="0"/>
                </a:rPr>
                <a:t>.</a:t>
              </a:r>
              <a:r>
                <a:rPr lang="vi-VN" sz="2600" b="1" smtClean="0">
                  <a:latin typeface="Arial" pitchFamily="34" charset="0"/>
                  <a:cs typeface="Arial" pitchFamily="34" charset="0"/>
                </a:rPr>
                <a:t> </a:t>
              </a:r>
              <a:endParaRPr lang="en-US" sz="2600" b="1">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000530" y="4378348"/>
              <a:ext cx="1113682" cy="1195901"/>
            </a:xfrm>
            <a:prstGeom prst="rect">
              <a:avLst/>
            </a:prstGeom>
          </p:spPr>
        </p:pic>
      </p:grpSp>
      <mc:AlternateContent xmlns:mc="http://schemas.openxmlformats.org/markup-compatibility/2006" xmlns:a14="http://schemas.microsoft.com/office/drawing/2010/main">
        <mc:Choice Requires="a14">
          <p:sp>
            <p:nvSpPr>
              <p:cNvPr id="21" name="TextBox 20"/>
              <p:cNvSpPr txBox="1"/>
              <p:nvPr/>
            </p:nvSpPr>
            <p:spPr>
              <a:xfrm>
                <a:off x="796924" y="2059015"/>
                <a:ext cx="10402888" cy="3293209"/>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a:t>
                </a:r>
                <a:r>
                  <a:rPr lang="vi-VN" sz="2600" b="1" smtClean="0">
                    <a:latin typeface="Arial" pitchFamily="34" charset="0"/>
                    <a:cs typeface="Arial" pitchFamily="34" charset="0"/>
                  </a:rPr>
                  <a:t>ể </a:t>
                </a:r>
                <a:r>
                  <a:rPr lang="vi-VN" sz="2600" b="1">
                    <a:latin typeface="Arial" pitchFamily="34" charset="0"/>
                    <a:cs typeface="Arial" pitchFamily="34" charset="0"/>
                  </a:rPr>
                  <a:t>vẽ biểu đồ hình quạt tròn ta thực hiện theo các bước </a:t>
                </a:r>
                <a:r>
                  <a:rPr lang="vi-VN" sz="2600" b="1" smtClean="0">
                    <a:latin typeface="Arial" pitchFamily="34" charset="0"/>
                    <a:cs typeface="Arial" pitchFamily="34" charset="0"/>
                  </a:rPr>
                  <a:t>sau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i="1">
                    <a:solidFill>
                      <a:srgbClr val="C00000"/>
                    </a:solidFill>
                    <a:latin typeface="Arial" pitchFamily="34" charset="0"/>
                    <a:cs typeface="Arial" pitchFamily="34" charset="0"/>
                  </a:rPr>
                  <a:t>Bước </a:t>
                </a:r>
                <a:r>
                  <a:rPr lang="vi-VN" sz="2600" b="1" i="1" smtClean="0">
                    <a:solidFill>
                      <a:srgbClr val="C00000"/>
                    </a:solidFill>
                    <a:latin typeface="Arial" pitchFamily="34" charset="0"/>
                    <a:cs typeface="Arial" pitchFamily="34" charset="0"/>
                  </a:rPr>
                  <a:t>1</a:t>
                </a:r>
                <a:r>
                  <a:rPr lang="en-US" sz="2600" b="1" i="1" smtClean="0">
                    <a:solidFill>
                      <a:srgbClr val="C00000"/>
                    </a:solidFill>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X</a:t>
                </a:r>
                <a:r>
                  <a:rPr lang="vi-VN" sz="2600" b="1" smtClean="0">
                    <a:latin typeface="Arial" pitchFamily="34" charset="0"/>
                    <a:cs typeface="Arial" pitchFamily="34" charset="0"/>
                  </a:rPr>
                  <a:t>ác </a:t>
                </a:r>
                <a:r>
                  <a:rPr lang="vi-VN" sz="2600" b="1">
                    <a:latin typeface="Arial" pitchFamily="34" charset="0"/>
                    <a:cs typeface="Arial" pitchFamily="34" charset="0"/>
                  </a:rPr>
                  <a:t>định số đo cung tương ứng của các hình quạt dùng để biểu diễn tần số tương đối của các giá trị theo công thức </a:t>
                </a:r>
                <a:r>
                  <a:rPr lang="vi-VN" sz="2600" b="1" smtClean="0">
                    <a:latin typeface="Arial" pitchFamily="34" charset="0"/>
                    <a:cs typeface="Arial" pitchFamily="34" charset="0"/>
                  </a:rPr>
                  <a:t>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.f</a:t>
                </a:r>
                <a:r>
                  <a:rPr lang="en-US" sz="2600" b="1" baseline="-25000" smtClean="0">
                    <a:latin typeface="Arial" pitchFamily="34" charset="0"/>
                    <a:cs typeface="Arial" pitchFamily="34" charset="0"/>
                  </a:rPr>
                  <a:t>i</a:t>
                </a:r>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𝒊</m:t>
                    </m:r>
                    <m:r>
                      <a:rPr lang="en-US" sz="2600" b="1" i="1" smtClean="0">
                        <a:latin typeface="Cambria Math"/>
                        <a:cs typeface="Arial" pitchFamily="34" charset="0"/>
                      </a:rPr>
                      <m:t>=</m:t>
                    </m:r>
                    <m:r>
                      <a:rPr lang="en-US" sz="2600" b="1" i="1" smtClean="0">
                        <a:latin typeface="Cambria Math"/>
                        <a:cs typeface="Arial" pitchFamily="34" charset="0"/>
                      </a:rPr>
                      <m:t>𝟏</m:t>
                    </m:r>
                    <m:r>
                      <a:rPr lang="en-US" sz="2600" b="1" i="1" smtClean="0">
                        <a:latin typeface="Cambria Math"/>
                        <a:cs typeface="Arial" pitchFamily="34" charset="0"/>
                      </a:rPr>
                      <m:t>, …, </m:t>
                    </m:r>
                    <m:r>
                      <a:rPr lang="en-US" sz="2600" b="1" i="1" smtClean="0">
                        <a:latin typeface="Cambria Math"/>
                        <a:cs typeface="Arial" pitchFamily="34" charset="0"/>
                      </a:rPr>
                      <m:t>𝒌</m:t>
                    </m:r>
                  </m:oMath>
                </a14:m>
                <a:r>
                  <a:rPr lang="vi-VN" sz="2600" b="1" smtClean="0">
                    <a:latin typeface="Arial" pitchFamily="34" charset="0"/>
                    <a:cs typeface="Arial" pitchFamily="34" charset="0"/>
                  </a:rPr>
                  <a:t> </a:t>
                </a:r>
                <a:r>
                  <a:rPr lang="en-US" sz="2600" b="1">
                    <a:latin typeface="Arial" pitchFamily="34" charset="0"/>
                    <a:cs typeface="Arial" pitchFamily="34" charset="0"/>
                  </a:rPr>
                  <a:t/>
                </a:r>
                <a:br>
                  <a:rPr lang="en-US" sz="2600" b="1">
                    <a:latin typeface="Arial" pitchFamily="34" charset="0"/>
                    <a:cs typeface="Arial" pitchFamily="34" charset="0"/>
                  </a:rPr>
                </a:br>
                <a:r>
                  <a:rPr lang="vi-VN" sz="2600" b="1" i="1">
                    <a:solidFill>
                      <a:srgbClr val="C00000"/>
                    </a:solidFill>
                    <a:latin typeface="Arial" pitchFamily="34" charset="0"/>
                    <a:cs typeface="Arial" pitchFamily="34" charset="0"/>
                  </a:rPr>
                  <a:t>Bước 2</a:t>
                </a:r>
                <a:r>
                  <a:rPr lang="en-US" sz="2600" b="1" i="1">
                    <a:solidFill>
                      <a:srgbClr val="C00000"/>
                    </a:solidFill>
                    <a:latin typeface="Arial" pitchFamily="34" charset="0"/>
                    <a:cs typeface="Arial" pitchFamily="34" charset="0"/>
                  </a:rPr>
                  <a:t>:</a:t>
                </a:r>
                <a:r>
                  <a:rPr lang="en-US" sz="2600" b="1" smtClean="0">
                    <a:latin typeface="Arial" pitchFamily="34" charset="0"/>
                    <a:cs typeface="Arial" pitchFamily="34" charset="0"/>
                  </a:rPr>
                  <a:t> </a:t>
                </a:r>
                <a:r>
                  <a:rPr lang="vi-VN" sz="2600" b="1" smtClean="0">
                    <a:latin typeface="Arial" pitchFamily="34" charset="0"/>
                    <a:cs typeface="Arial" pitchFamily="34" charset="0"/>
                  </a:rPr>
                  <a:t> </a:t>
                </a:r>
                <a:r>
                  <a:rPr lang="en-US" sz="2600" b="1" smtClean="0">
                    <a:latin typeface="Arial" pitchFamily="34" charset="0"/>
                    <a:cs typeface="Arial" pitchFamily="34" charset="0"/>
                  </a:rPr>
                  <a:t>V</a:t>
                </a:r>
                <a:r>
                  <a:rPr lang="vi-VN" sz="2600" b="1" smtClean="0">
                    <a:latin typeface="Arial" pitchFamily="34" charset="0"/>
                    <a:cs typeface="Arial" pitchFamily="34" charset="0"/>
                  </a:rPr>
                  <a:t>ẽ </a:t>
                </a:r>
                <a:r>
                  <a:rPr lang="vi-VN" sz="2600" b="1">
                    <a:latin typeface="Arial" pitchFamily="34" charset="0"/>
                    <a:cs typeface="Arial" pitchFamily="34" charset="0"/>
                  </a:rPr>
                  <a:t>hình tròn và chia hình tròn thành các hình quạt có số đo cung tương ứng được xác định trong Bước </a:t>
                </a:r>
                <a:r>
                  <a:rPr lang="vi-VN" sz="2600" b="1" smtClean="0">
                    <a:latin typeface="Arial" pitchFamily="34" charset="0"/>
                    <a:cs typeface="Arial" pitchFamily="34" charset="0"/>
                  </a:rPr>
                  <a:t>1</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i="1">
                    <a:solidFill>
                      <a:srgbClr val="C00000"/>
                    </a:solidFill>
                    <a:latin typeface="Arial" pitchFamily="34" charset="0"/>
                    <a:cs typeface="Arial" pitchFamily="34" charset="0"/>
                  </a:rPr>
                  <a:t>B</a:t>
                </a:r>
                <a:r>
                  <a:rPr lang="vi-VN" sz="2600" b="1" i="1">
                    <a:solidFill>
                      <a:srgbClr val="C00000"/>
                    </a:solidFill>
                    <a:latin typeface="Arial" pitchFamily="34" charset="0"/>
                    <a:cs typeface="Arial" pitchFamily="34" charset="0"/>
                  </a:rPr>
                  <a:t>ước 3</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Đ</a:t>
                </a:r>
                <a:r>
                  <a:rPr lang="vi-VN" sz="2600" b="1" smtClean="0">
                    <a:latin typeface="Arial" pitchFamily="34" charset="0"/>
                    <a:cs typeface="Arial" pitchFamily="34" charset="0"/>
                  </a:rPr>
                  <a:t>ịnh </a:t>
                </a:r>
                <a:r>
                  <a:rPr lang="vi-VN" sz="2600" b="1">
                    <a:latin typeface="Arial" pitchFamily="34" charset="0"/>
                    <a:cs typeface="Arial" pitchFamily="34" charset="0"/>
                  </a:rPr>
                  <a:t>dạng các hình quạt tròn </a:t>
                </a:r>
                <a:r>
                  <a:rPr lang="en-US" sz="2600" b="1" smtClean="0">
                    <a:latin typeface="Arial" pitchFamily="34" charset="0"/>
                    <a:cs typeface="Arial" pitchFamily="34" charset="0"/>
                  </a:rPr>
                  <a:t>(</a:t>
                </a:r>
                <a:r>
                  <a:rPr lang="vi-VN" sz="2600" b="1" smtClean="0">
                    <a:latin typeface="Arial" pitchFamily="34" charset="0"/>
                    <a:cs typeface="Arial" pitchFamily="34" charset="0"/>
                  </a:rPr>
                  <a:t>thường </a:t>
                </a:r>
                <a:r>
                  <a:rPr lang="vi-VN" sz="2600" b="1">
                    <a:latin typeface="Arial" pitchFamily="34" charset="0"/>
                    <a:cs typeface="Arial" pitchFamily="34" charset="0"/>
                  </a:rPr>
                  <a:t>bằng cách tô </a:t>
                </a:r>
                <a:r>
                  <a:rPr lang="vi-VN" sz="2600" b="1" smtClean="0">
                    <a:latin typeface="Arial" pitchFamily="34" charset="0"/>
                    <a:cs typeface="Arial" pitchFamily="34" charset="0"/>
                  </a:rPr>
                  <a:t>màu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ghi tần số tương </a:t>
                </a:r>
                <a:r>
                  <a:rPr lang="vi-VN" sz="2600" b="1" smtClean="0">
                    <a:latin typeface="Arial" pitchFamily="34" charset="0"/>
                    <a:cs typeface="Arial" pitchFamily="34" charset="0"/>
                  </a:rPr>
                  <a:t>đối</a:t>
                </a:r>
                <a:r>
                  <a:rPr lang="en-US" sz="2600" b="1" smtClean="0">
                    <a:latin typeface="Arial" pitchFamily="34" charset="0"/>
                    <a:cs typeface="Arial" pitchFamily="34" charset="0"/>
                  </a:rPr>
                  <a:t>,</a:t>
                </a:r>
                <a:r>
                  <a:rPr lang="vi-VN" sz="2600" b="1" smtClean="0">
                    <a:latin typeface="Arial" pitchFamily="34" charset="0"/>
                    <a:cs typeface="Arial" pitchFamily="34" charset="0"/>
                  </a:rPr>
                  <a:t> ch</a:t>
                </a:r>
                <a:r>
                  <a:rPr lang="en-US" sz="2600" b="1">
                    <a:latin typeface="Arial" pitchFamily="34" charset="0"/>
                    <a:cs typeface="Arial" pitchFamily="34" charset="0"/>
                  </a:rPr>
                  <a:t>ú</a:t>
                </a:r>
                <a:r>
                  <a:rPr lang="vi-VN" sz="2600" b="1" smtClean="0">
                    <a:latin typeface="Arial" pitchFamily="34" charset="0"/>
                    <a:cs typeface="Arial" pitchFamily="34" charset="0"/>
                  </a:rPr>
                  <a:t> </a:t>
                </a:r>
                <a:r>
                  <a:rPr lang="en-US" sz="2600" b="1" smtClean="0">
                    <a:latin typeface="Arial" pitchFamily="34" charset="0"/>
                    <a:cs typeface="Arial" pitchFamily="34" charset="0"/>
                  </a:rPr>
                  <a:t>giải</a:t>
                </a:r>
                <a:r>
                  <a:rPr lang="vi-VN" sz="2600" b="1" smtClean="0">
                    <a:latin typeface="Arial" pitchFamily="34" charset="0"/>
                    <a:cs typeface="Arial" pitchFamily="34" charset="0"/>
                  </a:rPr>
                  <a:t> </a:t>
                </a:r>
                <a:r>
                  <a:rPr lang="vi-VN" sz="2600" b="1">
                    <a:latin typeface="Arial" pitchFamily="34" charset="0"/>
                    <a:cs typeface="Arial" pitchFamily="34" charset="0"/>
                  </a:rPr>
                  <a:t>và tiêu đề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96924" y="2059015"/>
                <a:ext cx="10402888" cy="3293209"/>
              </a:xfrm>
              <a:prstGeom prst="rect">
                <a:avLst/>
              </a:prstGeom>
              <a:blipFill rotWithShape="1">
                <a:blip r:embed="rId4"/>
                <a:stretch>
                  <a:fillRect l="-938" t="-1667" b="-3704"/>
                </a:stretch>
              </a:blipFill>
            </p:spPr>
            <p:txBody>
              <a:bodyPr/>
              <a:lstStyle/>
              <a:p>
                <a:r>
                  <a:rPr lang="en-US">
                    <a:noFill/>
                  </a:rPr>
                  <a:t> </a:t>
                </a:r>
              </a:p>
            </p:txBody>
          </p:sp>
        </mc:Fallback>
      </mc:AlternateContent>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75304" y="5852874"/>
            <a:ext cx="1589872" cy="1233471"/>
          </a:xfrm>
          <a:prstGeom prst="rect">
            <a:avLst/>
          </a:prstGeom>
        </p:spPr>
      </p:pic>
      <p:sp>
        <p:nvSpPr>
          <p:cNvPr id="12"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0564321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12" y="296633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989012" y="3329226"/>
            <a:ext cx="10515600" cy="892552"/>
          </a:xfrm>
          <a:prstGeom prst="rect">
            <a:avLst/>
          </a:prstGeom>
          <a:noFill/>
        </p:spPr>
        <p:txBody>
          <a:bodyPr wrap="square" rtlCol="0">
            <a:spAutoFit/>
          </a:bodyPr>
          <a:lstStyle/>
          <a:p>
            <a:pPr marL="342900" indent="-342900" algn="just">
              <a:buFont typeface="Wingdings" pitchFamily="2" charset="2"/>
              <a:buChar char="§"/>
            </a:pPr>
            <a:r>
              <a:rPr lang="en-US" sz="2600" b="1" smtClean="0">
                <a:solidFill>
                  <a:schemeClr val="accent6">
                    <a:lumMod val="75000"/>
                  </a:schemeClr>
                </a:solidFill>
                <a:latin typeface="Arial" pitchFamily="34" charset="0"/>
                <a:cs typeface="Arial" pitchFamily="34" charset="0"/>
              </a:rPr>
              <a:t>Bước 1:</a:t>
            </a:r>
            <a:r>
              <a:rPr lang="en-US" sz="2600" b="1" smtClean="0">
                <a:latin typeface="Arial" pitchFamily="34" charset="0"/>
                <a:cs typeface="Arial" pitchFamily="34" charset="0"/>
              </a:rPr>
              <a:t> Xác định số đo cung tương ứng của các hình quạt biểu diễn các tần số tương ứng cho mỗi loại phim :</a:t>
            </a:r>
            <a:endParaRPr lang="en-US" sz="2600" b="1">
              <a:solidFill>
                <a:schemeClr val="accent2">
                  <a:lumMod val="75000"/>
                </a:schemeClr>
              </a:solidFill>
              <a:latin typeface="Arial" pitchFamily="34" charset="0"/>
              <a:cs typeface="Arial" pitchFamily="34" charset="0"/>
            </a:endParaRPr>
          </a:p>
        </p:txBody>
      </p:sp>
      <p:sp>
        <p:nvSpPr>
          <p:cNvPr id="14"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sp>
        <p:nvSpPr>
          <p:cNvPr id="19" name="TextBox 18"/>
          <p:cNvSpPr txBox="1"/>
          <p:nvPr/>
        </p:nvSpPr>
        <p:spPr>
          <a:xfrm>
            <a:off x="1598612" y="4247346"/>
            <a:ext cx="7086600" cy="492443"/>
          </a:xfrm>
          <a:prstGeom prst="rect">
            <a:avLst/>
          </a:prstGeom>
          <a:noFill/>
        </p:spPr>
        <p:txBody>
          <a:bodyPr wrap="square" rtlCol="0">
            <a:spAutoFit/>
          </a:bodyPr>
          <a:lstStyle/>
          <a:p>
            <a:pPr marL="342900" indent="-342900" algn="just">
              <a:buFont typeface="Arial" pitchFamily="34" charset="0"/>
              <a:buChar char="•"/>
            </a:pPr>
            <a:r>
              <a:rPr lang="en-US" sz="2600" b="1" smtClean="0">
                <a:latin typeface="Arial" pitchFamily="34" charset="0"/>
                <a:cs typeface="Arial" pitchFamily="34" charset="0"/>
              </a:rPr>
              <a:t>Hài :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50% = </a:t>
            </a:r>
            <a:r>
              <a:rPr lang="en-US" sz="2600" b="1" smtClean="0">
                <a:solidFill>
                  <a:srgbClr val="C00000"/>
                </a:solidFill>
                <a:latin typeface="Arial" pitchFamily="34" charset="0"/>
                <a:cs typeface="Arial" pitchFamily="34" charset="0"/>
              </a:rPr>
              <a:t>180</a:t>
            </a:r>
            <a:r>
              <a:rPr lang="en-US" sz="2600" b="1" baseline="30000" smtClean="0">
                <a:solidFill>
                  <a:srgbClr val="C00000"/>
                </a:solidFill>
                <a:latin typeface="Arial" pitchFamily="34" charset="0"/>
                <a:cs typeface="Arial" pitchFamily="34" charset="0"/>
              </a:rPr>
              <a:t>0</a:t>
            </a:r>
            <a:endParaRPr lang="en-US" sz="2600" b="1">
              <a:solidFill>
                <a:srgbClr val="C00000"/>
              </a:solidFill>
              <a:latin typeface="Arial" pitchFamily="34" charset="0"/>
              <a:cs typeface="Arial" pitchFamily="34" charset="0"/>
            </a:endParaRPr>
          </a:p>
        </p:txBody>
      </p:sp>
      <p:sp>
        <p:nvSpPr>
          <p:cNvPr id="20" name="TextBox 19"/>
          <p:cNvSpPr txBox="1"/>
          <p:nvPr/>
        </p:nvSpPr>
        <p:spPr>
          <a:xfrm>
            <a:off x="1598612" y="4780746"/>
            <a:ext cx="7924800" cy="492443"/>
          </a:xfrm>
          <a:prstGeom prst="rect">
            <a:avLst/>
          </a:prstGeom>
          <a:noFill/>
        </p:spPr>
        <p:txBody>
          <a:bodyPr wrap="square" rtlCol="0">
            <a:spAutoFit/>
          </a:bodyPr>
          <a:lstStyle/>
          <a:p>
            <a:pPr marL="342900" indent="-342900" algn="just">
              <a:buFont typeface="Arial" pitchFamily="34" charset="0"/>
              <a:buChar char="•"/>
            </a:pPr>
            <a:r>
              <a:rPr lang="en-US" sz="2600" b="1" smtClean="0">
                <a:latin typeface="Arial" pitchFamily="34" charset="0"/>
                <a:cs typeface="Arial" pitchFamily="34" charset="0"/>
              </a:rPr>
              <a:t>Khoa học viễn tưởng :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37,5% = </a:t>
            </a:r>
            <a:r>
              <a:rPr lang="en-US" sz="2600" b="1" smtClean="0">
                <a:solidFill>
                  <a:srgbClr val="C00000"/>
                </a:solidFill>
                <a:latin typeface="Arial" pitchFamily="34" charset="0"/>
                <a:cs typeface="Arial" pitchFamily="34" charset="0"/>
              </a:rPr>
              <a:t>135</a:t>
            </a:r>
            <a:r>
              <a:rPr lang="en-US" sz="2600" b="1" baseline="30000" smtClean="0">
                <a:solidFill>
                  <a:srgbClr val="C00000"/>
                </a:solidFill>
                <a:latin typeface="Arial" pitchFamily="34" charset="0"/>
                <a:cs typeface="Arial" pitchFamily="34" charset="0"/>
              </a:rPr>
              <a:t>0</a:t>
            </a:r>
            <a:endParaRPr lang="en-US" sz="2600" b="1">
              <a:solidFill>
                <a:srgbClr val="C00000"/>
              </a:solidFill>
              <a:latin typeface="Arial" pitchFamily="34" charset="0"/>
              <a:cs typeface="Arial" pitchFamily="34" charset="0"/>
            </a:endParaRPr>
          </a:p>
        </p:txBody>
      </p:sp>
      <p:sp>
        <p:nvSpPr>
          <p:cNvPr id="21" name="TextBox 20"/>
          <p:cNvSpPr txBox="1"/>
          <p:nvPr/>
        </p:nvSpPr>
        <p:spPr>
          <a:xfrm>
            <a:off x="1598612" y="5314146"/>
            <a:ext cx="7086600" cy="492443"/>
          </a:xfrm>
          <a:prstGeom prst="rect">
            <a:avLst/>
          </a:prstGeom>
          <a:noFill/>
        </p:spPr>
        <p:txBody>
          <a:bodyPr wrap="square" rtlCol="0">
            <a:spAutoFit/>
          </a:bodyPr>
          <a:lstStyle/>
          <a:p>
            <a:pPr marL="342900" indent="-342900" algn="just">
              <a:buFont typeface="Arial" pitchFamily="34" charset="0"/>
              <a:buChar char="•"/>
            </a:pPr>
            <a:r>
              <a:rPr lang="en-US" sz="2600" b="1" smtClean="0">
                <a:latin typeface="Arial" pitchFamily="34" charset="0"/>
                <a:cs typeface="Arial" pitchFamily="34" charset="0"/>
              </a:rPr>
              <a:t>Kinh dị :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12,5% = </a:t>
            </a:r>
            <a:r>
              <a:rPr lang="en-US" sz="2600" b="1" smtClean="0">
                <a:solidFill>
                  <a:srgbClr val="C00000"/>
                </a:solidFill>
                <a:latin typeface="Arial" pitchFamily="34" charset="0"/>
                <a:cs typeface="Arial" pitchFamily="34" charset="0"/>
              </a:rPr>
              <a:t>45</a:t>
            </a:r>
            <a:r>
              <a:rPr lang="en-US" sz="2600" b="1" baseline="30000" smtClean="0">
                <a:solidFill>
                  <a:srgbClr val="C00000"/>
                </a:solidFill>
                <a:latin typeface="Arial" pitchFamily="34" charset="0"/>
                <a:cs typeface="Arial" pitchFamily="34" charset="0"/>
              </a:rPr>
              <a:t>0</a:t>
            </a:r>
            <a:endParaRPr lang="en-US" sz="2600" b="1">
              <a:solidFill>
                <a:srgbClr val="C00000"/>
              </a:solidFill>
              <a:latin typeface="Arial" pitchFamily="34" charset="0"/>
              <a:cs typeface="Arial" pitchFamily="34"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15" y="629378"/>
            <a:ext cx="118887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3438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760412" y="2952750"/>
            <a:ext cx="10515600" cy="477054"/>
          </a:xfrm>
          <a:prstGeom prst="rect">
            <a:avLst/>
          </a:prstGeom>
          <a:noFill/>
        </p:spPr>
        <p:txBody>
          <a:bodyPr wrap="square" rtlCol="0">
            <a:spAutoFit/>
          </a:bodyPr>
          <a:lstStyle/>
          <a:p>
            <a:pPr marL="342900" indent="-342900" algn="just">
              <a:buFont typeface="Wingdings" pitchFamily="2" charset="2"/>
              <a:buChar char="§"/>
            </a:pPr>
            <a:r>
              <a:rPr lang="en-US" sz="2500" b="1" smtClean="0">
                <a:solidFill>
                  <a:schemeClr val="accent6">
                    <a:lumMod val="75000"/>
                  </a:schemeClr>
                </a:solidFill>
                <a:latin typeface="Arial" pitchFamily="34" charset="0"/>
                <a:cs typeface="Arial" pitchFamily="34" charset="0"/>
              </a:rPr>
              <a:t>Bước 2:</a:t>
            </a:r>
            <a:r>
              <a:rPr lang="en-US" sz="2500" b="1" smtClean="0">
                <a:latin typeface="Arial" pitchFamily="34" charset="0"/>
                <a:cs typeface="Arial" pitchFamily="34" charset="0"/>
              </a:rPr>
              <a:t> Vẽ hình tròn và chia hình tròn thành các quạt (H.7.11)</a:t>
            </a:r>
            <a:endParaRPr lang="en-US" sz="2500" b="1">
              <a:solidFill>
                <a:schemeClr val="accent2">
                  <a:lumMod val="75000"/>
                </a:schemeClr>
              </a:solidFill>
              <a:latin typeface="Arial" pitchFamily="34" charset="0"/>
              <a:cs typeface="Arial" pitchFamily="34" charset="0"/>
            </a:endParaRPr>
          </a:p>
        </p:txBody>
      </p:sp>
      <p:sp>
        <p:nvSpPr>
          <p:cNvPr id="14"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sp>
        <p:nvSpPr>
          <p:cNvPr id="26" name="TextBox 25"/>
          <p:cNvSpPr txBox="1"/>
          <p:nvPr/>
        </p:nvSpPr>
        <p:spPr>
          <a:xfrm>
            <a:off x="760412" y="6324600"/>
            <a:ext cx="11405408" cy="477054"/>
          </a:xfrm>
          <a:prstGeom prst="rect">
            <a:avLst/>
          </a:prstGeom>
          <a:noFill/>
        </p:spPr>
        <p:txBody>
          <a:bodyPr wrap="square" rtlCol="0">
            <a:spAutoFit/>
          </a:bodyPr>
          <a:lstStyle/>
          <a:p>
            <a:pPr marL="342900" indent="-342900" algn="just">
              <a:buFont typeface="Wingdings" pitchFamily="2" charset="2"/>
              <a:buChar char="§"/>
            </a:pPr>
            <a:r>
              <a:rPr lang="en-US" sz="2500" b="1" smtClean="0">
                <a:solidFill>
                  <a:schemeClr val="accent6">
                    <a:lumMod val="75000"/>
                  </a:schemeClr>
                </a:solidFill>
                <a:latin typeface="Arial" pitchFamily="34" charset="0"/>
                <a:cs typeface="Arial" pitchFamily="34" charset="0"/>
              </a:rPr>
              <a:t>Bước 3:</a:t>
            </a:r>
            <a:r>
              <a:rPr lang="en-US" sz="2500" b="1" smtClean="0">
                <a:latin typeface="Arial" pitchFamily="34" charset="0"/>
                <a:cs typeface="Arial" pitchFamily="34" charset="0"/>
              </a:rPr>
              <a:t> Định dạng hình quạt tròn, ghi tỉ lệ %, chú giải , tiêu đề (H.7.12)</a:t>
            </a:r>
            <a:endParaRPr lang="en-US" sz="25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2589212" y="3719121"/>
            <a:ext cx="2916382" cy="2605479"/>
            <a:chOff x="2589212" y="3653076"/>
            <a:chExt cx="2916382" cy="2605479"/>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0" t="20392" r="67312" b="21863"/>
            <a:stretch/>
          </p:blipFill>
          <p:spPr bwMode="auto">
            <a:xfrm>
              <a:off x="2589212" y="3653076"/>
              <a:ext cx="2540093" cy="25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7230" y="5825600"/>
              <a:ext cx="1108364" cy="43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6452003" y="3478934"/>
            <a:ext cx="4528705" cy="2902815"/>
            <a:chOff x="6452003" y="3478934"/>
            <a:chExt cx="4528705" cy="2902815"/>
          </a:xfrm>
        </p:grpSpPr>
        <p:pic>
          <p:nvPicPr>
            <p:cNvPr id="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61" t="9546" r="5604" b="17258"/>
            <a:stretch/>
          </p:blipFill>
          <p:spPr bwMode="auto">
            <a:xfrm>
              <a:off x="6452003" y="3478934"/>
              <a:ext cx="4528705" cy="290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0937" y="5921480"/>
              <a:ext cx="1015475"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15" y="629378"/>
            <a:ext cx="118887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852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612" y="31263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989012" y="3481626"/>
            <a:ext cx="10515600" cy="861774"/>
          </a:xfrm>
          <a:prstGeom prst="rect">
            <a:avLst/>
          </a:prstGeom>
          <a:noFill/>
        </p:spPr>
        <p:txBody>
          <a:bodyPr wrap="square" rtlCol="0">
            <a:spAutoFit/>
          </a:bodyPr>
          <a:lstStyle/>
          <a:p>
            <a:pPr marL="342900" indent="-342900" algn="just">
              <a:buFont typeface="Wingdings" pitchFamily="2" charset="2"/>
              <a:buChar char="§"/>
            </a:pPr>
            <a:r>
              <a:rPr lang="en-US" sz="2500" b="1" smtClean="0">
                <a:solidFill>
                  <a:schemeClr val="accent6">
                    <a:lumMod val="75000"/>
                  </a:schemeClr>
                </a:solidFill>
                <a:latin typeface="Arial" pitchFamily="34" charset="0"/>
                <a:cs typeface="Arial" pitchFamily="34" charset="0"/>
              </a:rPr>
              <a:t>Bước 1:</a:t>
            </a:r>
            <a:r>
              <a:rPr lang="en-US" sz="2500" b="1" smtClean="0">
                <a:latin typeface="Arial" pitchFamily="34" charset="0"/>
                <a:cs typeface="Arial" pitchFamily="34" charset="0"/>
              </a:rPr>
              <a:t> Xác định số đo cung tương ứng của các hình quạt biểu diễn các tần số tương ứng cho mỗi loại phim :</a:t>
            </a:r>
            <a:endParaRPr lang="en-US" sz="2500" b="1">
              <a:solidFill>
                <a:schemeClr val="accent2">
                  <a:lumMod val="75000"/>
                </a:schemeClr>
              </a:solidFill>
              <a:latin typeface="Arial" pitchFamily="34" charset="0"/>
              <a:cs typeface="Arial" pitchFamily="34" charset="0"/>
            </a:endParaRPr>
          </a:p>
        </p:txBody>
      </p:sp>
      <p:sp>
        <p:nvSpPr>
          <p:cNvPr id="21" name="TextBox 20"/>
          <p:cNvSpPr txBox="1"/>
          <p:nvPr/>
        </p:nvSpPr>
        <p:spPr>
          <a:xfrm>
            <a:off x="1598612" y="4399746"/>
            <a:ext cx="7086600"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Rất khó :  360</a:t>
            </a:r>
            <a:r>
              <a:rPr lang="en-US" sz="2500" b="1" baseline="30000" smtClean="0">
                <a:latin typeface="Arial" pitchFamily="34" charset="0"/>
                <a:cs typeface="Arial" pitchFamily="34" charset="0"/>
              </a:rPr>
              <a:t>0</a:t>
            </a:r>
            <a:r>
              <a:rPr lang="en-US" sz="2500" b="1" smtClean="0">
                <a:latin typeface="Arial" pitchFamily="34" charset="0"/>
                <a:cs typeface="Arial" pitchFamily="34" charset="0"/>
              </a:rPr>
              <a:t> . 10% = </a:t>
            </a:r>
            <a:r>
              <a:rPr lang="en-US" sz="2500" b="1" smtClean="0">
                <a:solidFill>
                  <a:srgbClr val="C00000"/>
                </a:solidFill>
                <a:latin typeface="Arial" pitchFamily="34" charset="0"/>
                <a:cs typeface="Arial" pitchFamily="34" charset="0"/>
              </a:rPr>
              <a:t>36</a:t>
            </a:r>
            <a:r>
              <a:rPr lang="en-US" sz="2500" b="1" baseline="30000" smtClean="0">
                <a:solidFill>
                  <a:srgbClr val="C00000"/>
                </a:solidFill>
                <a:latin typeface="Arial" pitchFamily="34" charset="0"/>
                <a:cs typeface="Arial" pitchFamily="34" charset="0"/>
              </a:rPr>
              <a:t>0</a:t>
            </a:r>
            <a:endParaRPr lang="en-US" sz="2500" b="1">
              <a:solidFill>
                <a:srgbClr val="C00000"/>
              </a:solidFill>
              <a:latin typeface="Arial" pitchFamily="34" charset="0"/>
              <a:cs typeface="Arial" pitchFamily="34" charset="0"/>
            </a:endParaRPr>
          </a:p>
        </p:txBody>
      </p:sp>
      <p:sp>
        <p:nvSpPr>
          <p:cNvPr id="22" name="TextBox 21"/>
          <p:cNvSpPr txBox="1"/>
          <p:nvPr/>
        </p:nvSpPr>
        <p:spPr>
          <a:xfrm>
            <a:off x="1598612" y="4933146"/>
            <a:ext cx="7086600"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Khó :  360</a:t>
            </a:r>
            <a:r>
              <a:rPr lang="en-US" sz="2500" b="1" baseline="30000" smtClean="0">
                <a:latin typeface="Arial" pitchFamily="34" charset="0"/>
                <a:cs typeface="Arial" pitchFamily="34" charset="0"/>
              </a:rPr>
              <a:t>0</a:t>
            </a:r>
            <a:r>
              <a:rPr lang="en-US" sz="2500" b="1" smtClean="0">
                <a:latin typeface="Arial" pitchFamily="34" charset="0"/>
                <a:cs typeface="Arial" pitchFamily="34" charset="0"/>
              </a:rPr>
              <a:t> . 25% = </a:t>
            </a:r>
            <a:r>
              <a:rPr lang="en-US" sz="2500" b="1" smtClean="0">
                <a:solidFill>
                  <a:srgbClr val="C00000"/>
                </a:solidFill>
                <a:latin typeface="Arial" pitchFamily="34" charset="0"/>
                <a:cs typeface="Arial" pitchFamily="34" charset="0"/>
              </a:rPr>
              <a:t>90</a:t>
            </a:r>
            <a:r>
              <a:rPr lang="en-US" sz="2500" b="1" baseline="30000" smtClean="0">
                <a:solidFill>
                  <a:srgbClr val="C00000"/>
                </a:solidFill>
                <a:latin typeface="Arial" pitchFamily="34" charset="0"/>
                <a:cs typeface="Arial" pitchFamily="34" charset="0"/>
              </a:rPr>
              <a:t>0</a:t>
            </a:r>
            <a:endParaRPr lang="en-US" sz="2500" b="1">
              <a:solidFill>
                <a:srgbClr val="C00000"/>
              </a:solidFill>
              <a:latin typeface="Arial" pitchFamily="34" charset="0"/>
              <a:cs typeface="Arial" pitchFamily="34" charset="0"/>
            </a:endParaRPr>
          </a:p>
        </p:txBody>
      </p:sp>
      <p:sp>
        <p:nvSpPr>
          <p:cNvPr id="23" name="TextBox 22"/>
          <p:cNvSpPr txBox="1"/>
          <p:nvPr/>
        </p:nvSpPr>
        <p:spPr>
          <a:xfrm>
            <a:off x="1598612" y="5466546"/>
            <a:ext cx="7086600"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Trung bình :  360</a:t>
            </a:r>
            <a:r>
              <a:rPr lang="en-US" sz="2500" b="1" baseline="30000" smtClean="0">
                <a:latin typeface="Arial" pitchFamily="34" charset="0"/>
                <a:cs typeface="Arial" pitchFamily="34" charset="0"/>
              </a:rPr>
              <a:t>0</a:t>
            </a:r>
            <a:r>
              <a:rPr lang="en-US" sz="2500" b="1" smtClean="0">
                <a:latin typeface="Arial" pitchFamily="34" charset="0"/>
                <a:cs typeface="Arial" pitchFamily="34" charset="0"/>
              </a:rPr>
              <a:t> . 45% = </a:t>
            </a:r>
            <a:r>
              <a:rPr lang="en-US" sz="2500" b="1" smtClean="0">
                <a:solidFill>
                  <a:srgbClr val="C00000"/>
                </a:solidFill>
                <a:latin typeface="Arial" pitchFamily="34" charset="0"/>
                <a:cs typeface="Arial" pitchFamily="34" charset="0"/>
              </a:rPr>
              <a:t>162</a:t>
            </a:r>
            <a:r>
              <a:rPr lang="en-US" sz="2500" b="1" baseline="30000" smtClean="0">
                <a:solidFill>
                  <a:srgbClr val="C00000"/>
                </a:solidFill>
                <a:latin typeface="Arial" pitchFamily="34" charset="0"/>
                <a:cs typeface="Arial" pitchFamily="34" charset="0"/>
              </a:rPr>
              <a:t>0</a:t>
            </a:r>
            <a:endParaRPr lang="en-US" sz="2500" b="1">
              <a:solidFill>
                <a:srgbClr val="C00000"/>
              </a:solidFill>
              <a:latin typeface="Arial" pitchFamily="34" charset="0"/>
              <a:cs typeface="Arial" pitchFamily="34" charset="0"/>
            </a:endParaRPr>
          </a:p>
        </p:txBody>
      </p:sp>
      <p:sp>
        <p:nvSpPr>
          <p:cNvPr id="24" name="TextBox 23"/>
          <p:cNvSpPr txBox="1"/>
          <p:nvPr/>
        </p:nvSpPr>
        <p:spPr>
          <a:xfrm>
            <a:off x="1598612" y="6019800"/>
            <a:ext cx="7086600" cy="477054"/>
          </a:xfrm>
          <a:prstGeom prst="rect">
            <a:avLst/>
          </a:prstGeom>
          <a:noFill/>
        </p:spPr>
        <p:txBody>
          <a:bodyPr wrap="square" rtlCol="0">
            <a:spAutoFit/>
          </a:bodyPr>
          <a:lstStyle/>
          <a:p>
            <a:pPr marL="342900" indent="-342900" algn="just">
              <a:buFont typeface="Arial" pitchFamily="34" charset="0"/>
              <a:buChar char="•"/>
            </a:pPr>
            <a:r>
              <a:rPr lang="en-US" sz="2500" b="1" smtClean="0">
                <a:latin typeface="Arial" pitchFamily="34" charset="0"/>
                <a:cs typeface="Arial" pitchFamily="34" charset="0"/>
              </a:rPr>
              <a:t>Dễ :  360</a:t>
            </a:r>
            <a:r>
              <a:rPr lang="en-US" sz="2500" b="1" baseline="30000" smtClean="0">
                <a:latin typeface="Arial" pitchFamily="34" charset="0"/>
                <a:cs typeface="Arial" pitchFamily="34" charset="0"/>
              </a:rPr>
              <a:t>0</a:t>
            </a:r>
            <a:r>
              <a:rPr lang="en-US" sz="2500" b="1" smtClean="0">
                <a:latin typeface="Arial" pitchFamily="34" charset="0"/>
                <a:cs typeface="Arial" pitchFamily="34" charset="0"/>
              </a:rPr>
              <a:t> . 20% = </a:t>
            </a:r>
            <a:r>
              <a:rPr lang="en-US" sz="2500" b="1" smtClean="0">
                <a:solidFill>
                  <a:srgbClr val="C00000"/>
                </a:solidFill>
                <a:latin typeface="Arial" pitchFamily="34" charset="0"/>
                <a:cs typeface="Arial" pitchFamily="34" charset="0"/>
              </a:rPr>
              <a:t>72</a:t>
            </a:r>
            <a:r>
              <a:rPr lang="en-US" sz="2500" b="1" baseline="30000" smtClean="0">
                <a:solidFill>
                  <a:srgbClr val="C00000"/>
                </a:solidFill>
                <a:latin typeface="Arial" pitchFamily="34" charset="0"/>
                <a:cs typeface="Arial" pitchFamily="34" charset="0"/>
              </a:rPr>
              <a:t>0</a:t>
            </a:r>
            <a:endParaRPr lang="en-US" sz="2500" b="1">
              <a:solidFill>
                <a:srgbClr val="C00000"/>
              </a:solidFill>
              <a:latin typeface="Arial" pitchFamily="34" charset="0"/>
              <a:cs typeface="Arial" pitchFamily="34" charset="0"/>
            </a:endParaRPr>
          </a:p>
        </p:txBody>
      </p:sp>
      <p:sp>
        <p:nvSpPr>
          <p:cNvPr id="25"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11" y="626073"/>
            <a:ext cx="1174115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1708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50812" y="3076575"/>
            <a:ext cx="5486400" cy="769441"/>
          </a:xfrm>
          <a:prstGeom prst="rect">
            <a:avLst/>
          </a:prstGeom>
          <a:noFill/>
        </p:spPr>
        <p:txBody>
          <a:bodyPr wrap="square" rtlCol="0">
            <a:spAutoFit/>
          </a:bodyPr>
          <a:lstStyle/>
          <a:p>
            <a:pPr marL="342900" indent="-342900" algn="just">
              <a:buFont typeface="Wingdings" pitchFamily="2" charset="2"/>
              <a:buChar char="§"/>
            </a:pPr>
            <a:r>
              <a:rPr lang="en-US" sz="2200" b="1" smtClean="0">
                <a:solidFill>
                  <a:schemeClr val="accent6">
                    <a:lumMod val="75000"/>
                  </a:schemeClr>
                </a:solidFill>
                <a:latin typeface="Arial" pitchFamily="34" charset="0"/>
                <a:cs typeface="Arial" pitchFamily="34" charset="0"/>
              </a:rPr>
              <a:t>Bước 2:</a:t>
            </a:r>
            <a:r>
              <a:rPr lang="en-US" sz="2200" b="1" smtClean="0">
                <a:latin typeface="Arial" pitchFamily="34" charset="0"/>
                <a:cs typeface="Arial" pitchFamily="34" charset="0"/>
              </a:rPr>
              <a:t> Vẽ hình tròn và chia hình tròn thành các quạt.</a:t>
            </a:r>
            <a:endParaRPr lang="en-US" sz="2200" b="1">
              <a:solidFill>
                <a:schemeClr val="accent2">
                  <a:lumMod val="75000"/>
                </a:schemeClr>
              </a:solidFill>
              <a:latin typeface="Arial" pitchFamily="34" charset="0"/>
              <a:cs typeface="Arial" pitchFamily="34" charset="0"/>
            </a:endParaRPr>
          </a:p>
        </p:txBody>
      </p:sp>
      <p:sp>
        <p:nvSpPr>
          <p:cNvPr id="22" name="TextBox 21"/>
          <p:cNvSpPr txBox="1"/>
          <p:nvPr/>
        </p:nvSpPr>
        <p:spPr>
          <a:xfrm>
            <a:off x="6340474" y="3076575"/>
            <a:ext cx="5562600" cy="815608"/>
          </a:xfrm>
          <a:prstGeom prst="rect">
            <a:avLst/>
          </a:prstGeom>
          <a:noFill/>
        </p:spPr>
        <p:txBody>
          <a:bodyPr wrap="square" rtlCol="0">
            <a:spAutoFit/>
          </a:bodyPr>
          <a:lstStyle/>
          <a:p>
            <a:pPr marL="342900" indent="-342900" algn="just">
              <a:buFont typeface="Wingdings" pitchFamily="2" charset="2"/>
              <a:buChar char="§"/>
            </a:pPr>
            <a:r>
              <a:rPr lang="en-US" sz="2200" b="1" smtClean="0">
                <a:solidFill>
                  <a:schemeClr val="accent6">
                    <a:lumMod val="75000"/>
                  </a:schemeClr>
                </a:solidFill>
                <a:latin typeface="Arial" pitchFamily="34" charset="0"/>
                <a:cs typeface="Arial" pitchFamily="34" charset="0"/>
              </a:rPr>
              <a:t>Bước 3:</a:t>
            </a:r>
            <a:r>
              <a:rPr lang="en-US" sz="2200" b="1" smtClean="0">
                <a:latin typeface="Arial" pitchFamily="34" charset="0"/>
                <a:cs typeface="Arial" pitchFamily="34" charset="0"/>
              </a:rPr>
              <a:t> Định dạng hình quạt tròn, ghi tỉ lệ %, chú giải , tiêu đề </a:t>
            </a:r>
            <a:r>
              <a:rPr lang="en-US" sz="2500" b="1" smtClean="0">
                <a:latin typeface="Arial" pitchFamily="34" charset="0"/>
                <a:cs typeface="Arial" pitchFamily="34" charset="0"/>
              </a:rPr>
              <a:t>.</a:t>
            </a:r>
            <a:endParaRPr lang="en-US" sz="2500" b="1">
              <a:solidFill>
                <a:schemeClr val="accent2">
                  <a:lumMod val="75000"/>
                </a:schemeClr>
              </a:solidFill>
              <a:latin typeface="Arial" pitchFamily="34" charset="0"/>
              <a:cs typeface="Arial" pitchFamily="34" charset="0"/>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6677" y="4002695"/>
            <a:ext cx="2552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4"/>
          <p:cNvSpPr>
            <a:spLocks noChangeArrowheads="1"/>
          </p:cNvSpPr>
          <p:nvPr/>
        </p:nvSpPr>
        <p:spPr bwMode="gray">
          <a:xfrm>
            <a:off x="447214" y="95249"/>
            <a:ext cx="4613355"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BIỂU ĐỒ T</a:t>
            </a:r>
            <a:r>
              <a:rPr lang="vi-VN" sz="1900" b="1" smtClean="0">
                <a:solidFill>
                  <a:schemeClr val="bg1"/>
                </a:solidFill>
                <a:latin typeface="Arial" pitchFamily="34" charset="0"/>
                <a:cs typeface="Arial" pitchFamily="34" charset="0"/>
              </a:rPr>
              <a:t>ẦN SỐ TƯƠNG ĐỐI</a:t>
            </a:r>
            <a:r>
              <a:rPr lang="en-US" sz="1900" b="1" smtClean="0">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11" y="626073"/>
            <a:ext cx="1174115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830" y="3903185"/>
            <a:ext cx="4687887"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7952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wipe(left)">
                                      <p:cBhvr>
                                        <p:cTn id="11" dur="500"/>
                                        <p:tgtEl>
                                          <p:spTgt spid="1638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650"/>
                                        </p:tgtEl>
                                        <p:attrNameLst>
                                          <p:attrName>style.visibility</p:attrName>
                                        </p:attrNameLst>
                                      </p:cBhvr>
                                      <p:to>
                                        <p:strVal val="visible"/>
                                      </p:to>
                                    </p:set>
                                    <p:animEffect transition="in" filter="wipe(left)">
                                      <p:cBhvr>
                                        <p:cTn id="20"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324" y="970320"/>
            <a:ext cx="7982238" cy="364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ounded Rectangle 36"/>
          <p:cNvSpPr/>
          <p:nvPr/>
        </p:nvSpPr>
        <p:spPr>
          <a:xfrm>
            <a:off x="1979612" y="131465"/>
            <a:ext cx="9906000" cy="848380"/>
          </a:xfrm>
          <a:prstGeom prst="roundRect">
            <a:avLst>
              <a:gd name="adj" fmla="val 5381"/>
            </a:avLst>
          </a:prstGeom>
          <a:solidFill>
            <a:schemeClr val="accent2">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7212" y="505889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836612" y="5326559"/>
            <a:ext cx="10896600" cy="769441"/>
          </a:xfrm>
          <a:prstGeom prst="rect">
            <a:avLst/>
          </a:prstGeom>
          <a:noFill/>
        </p:spPr>
        <p:txBody>
          <a:bodyPr wrap="square" rtlCol="0">
            <a:spAutoFit/>
          </a:bodyPr>
          <a:lstStyle/>
          <a:p>
            <a:pPr marL="342900" indent="-342900">
              <a:buFont typeface="Wingdings" pitchFamily="2" charset="2"/>
              <a:buChar char="§"/>
            </a:pPr>
            <a:r>
              <a:rPr lang="vi-VN" sz="2200" b="1">
                <a:latin typeface="Arial" pitchFamily="34" charset="0"/>
                <a:cs typeface="Arial" pitchFamily="34" charset="0"/>
              </a:rPr>
              <a:t>Vì tổng số phần trăm tỉ lệ bình chọn của ba vườn quốc gia lớn hơn 100% nên không dùng biểu đồ hình quạt tròn để thể hiện bảng thống kê này </a:t>
            </a:r>
            <a:r>
              <a:rPr lang="vi-VN" sz="2200" b="1" smtClean="0">
                <a:latin typeface="Arial" pitchFamily="34" charset="0"/>
                <a:cs typeface="Arial" pitchFamily="34" charset="0"/>
              </a:rPr>
              <a:t>được.</a:t>
            </a:r>
            <a:endParaRPr lang="vi-VN" sz="2200" b="1">
              <a:latin typeface="Arial" pitchFamily="34" charset="0"/>
              <a:cs typeface="Arial" pitchFamily="34" charset="0"/>
            </a:endParaRPr>
          </a:p>
        </p:txBody>
      </p:sp>
      <p:pic>
        <p:nvPicPr>
          <p:cNvPr id="3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762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208212" y="179648"/>
            <a:ext cx="9264238" cy="800197"/>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Bạn Bình phát phiếu (H.7.13) lấy ý kiến bình chọn của 40 bạn trong lớp về địa điểm đi dã ngoại. Kết quả bạn Bình thu được như sau :</a:t>
            </a:r>
          </a:p>
        </p:txBody>
      </p:sp>
      <p:pic>
        <p:nvPicPr>
          <p:cNvPr id="4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326" y="440018"/>
            <a:ext cx="1508760" cy="83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212" y="4581288"/>
            <a:ext cx="25336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141412" y="6198513"/>
            <a:ext cx="10591800" cy="430887"/>
          </a:xfrm>
          <a:prstGeom prst="rect">
            <a:avLst/>
          </a:prstGeom>
          <a:noFill/>
        </p:spPr>
        <p:txBody>
          <a:bodyPr wrap="square" rtlCol="0">
            <a:spAutoFit/>
          </a:bodyPr>
          <a:lstStyle/>
          <a:p>
            <a:r>
              <a:rPr lang="vi-VN" sz="2200" b="1">
                <a:latin typeface="Arial" pitchFamily="34" charset="0"/>
                <a:cs typeface="Arial" pitchFamily="34" charset="0"/>
              </a:rPr>
              <a:t>Có thể dùng biểu đồ cột để biểu </a:t>
            </a:r>
            <a:r>
              <a:rPr lang="vi-VN" sz="2200" b="1" smtClean="0">
                <a:latin typeface="Arial" pitchFamily="34" charset="0"/>
                <a:cs typeface="Arial" pitchFamily="34" charset="0"/>
              </a:rPr>
              <a:t>diễn.</a:t>
            </a:r>
            <a:endParaRPr lang="vi-VN" sz="2200" b="1">
              <a:latin typeface="Arial" pitchFamily="34" charset="0"/>
              <a:cs typeface="Arial" pitchFamily="34" charset="0"/>
            </a:endParaRPr>
          </a:p>
        </p:txBody>
      </p:sp>
      <p:cxnSp>
        <p:nvCxnSpPr>
          <p:cNvPr id="3" name="Straight Connector 2"/>
          <p:cNvCxnSpPr/>
          <p:nvPr/>
        </p:nvCxnSpPr>
        <p:spPr>
          <a:xfrm>
            <a:off x="1979612" y="1273575"/>
            <a:ext cx="0" cy="3679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79612" y="4953000"/>
            <a:ext cx="967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1657012" y="1143000"/>
            <a:ext cx="0" cy="381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41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100013"/>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254955" y="925553"/>
            <a:ext cx="10173457" cy="2732047"/>
            <a:chOff x="1254955" y="925553"/>
            <a:chExt cx="10173457" cy="2732047"/>
          </a:xfrm>
        </p:grpSpPr>
        <p:sp>
          <p:nvSpPr>
            <p:cNvPr id="19" name="Rounded Rectangle 18"/>
            <p:cNvSpPr/>
            <p:nvPr/>
          </p:nvSpPr>
          <p:spPr>
            <a:xfrm>
              <a:off x="1254955" y="963652"/>
              <a:ext cx="9486900" cy="2465348"/>
            </a:xfrm>
            <a:prstGeom prst="roundRect">
              <a:avLst>
                <a:gd name="adj" fmla="val 0"/>
              </a:avLst>
            </a:prstGeom>
            <a:solidFill>
              <a:schemeClr val="accent5">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254955" y="925553"/>
              <a:ext cx="10173457" cy="2732047"/>
              <a:chOff x="1254955" y="925553"/>
              <a:chExt cx="10173457" cy="2732047"/>
            </a:xfrm>
          </p:grpSpPr>
          <p:sp>
            <p:nvSpPr>
              <p:cNvPr id="35" name="TextBox 34"/>
              <p:cNvSpPr txBox="1"/>
              <p:nvPr/>
            </p:nvSpPr>
            <p:spPr>
              <a:xfrm>
                <a:off x="1470784" y="1141274"/>
                <a:ext cx="9067799" cy="2246769"/>
              </a:xfrm>
              <a:prstGeom prst="rect">
                <a:avLst/>
              </a:prstGeom>
              <a:noFill/>
            </p:spPr>
            <p:txBody>
              <a:bodyPr wrap="square" rtlCol="0">
                <a:spAutoFit/>
              </a:bodyPr>
              <a:lstStyle/>
              <a:p>
                <a:r>
                  <a:rPr lang="en-US" sz="2000" b="1" smtClean="0">
                    <a:latin typeface="Arial" pitchFamily="34" charset="0"/>
                    <a:cs typeface="Arial" pitchFamily="34" charset="0"/>
                  </a:rPr>
                  <a:t>      </a:t>
                </a:r>
                <a:r>
                  <a:rPr lang="vi-VN" sz="2800" b="1">
                    <a:latin typeface="Arial" pitchFamily="34" charset="0"/>
                    <a:cs typeface="Arial" pitchFamily="34" charset="0"/>
                  </a:rPr>
                  <a:t>Ở bài trước chúng ta đã được học cách biểu diễn dãy dữ liệu để dễ dàng thấy được tần số xuất hiện của mỗi giá trị trong vài trong bài này chúng ta sẽ tìm hiểu các cách biểu diễn dãy dữ liệu để dễ dàng thấy được tỷ lệ xuất hiện của các giá trị trong dãy </a:t>
                </a:r>
              </a:p>
            </p:txBody>
          </p:sp>
          <p:cxnSp>
            <p:nvCxnSpPr>
              <p:cNvPr id="10" name="Straight Connector 9"/>
              <p:cNvCxnSpPr/>
              <p:nvPr/>
            </p:nvCxnSpPr>
            <p:spPr>
              <a:xfrm>
                <a:off x="1254955" y="963653"/>
                <a:ext cx="5525257"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54955" y="925553"/>
                <a:ext cx="0" cy="2503447"/>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54955" y="3429000"/>
                <a:ext cx="9486900"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0741855" y="963653"/>
                <a:ext cx="0" cy="2115315"/>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703255" y="963653"/>
                <a:ext cx="4038600" cy="0"/>
              </a:xfrm>
              <a:prstGeom prst="line">
                <a:avLst/>
              </a:prstGeom>
              <a:ln w="76200">
                <a:solidFill>
                  <a:srgbClr val="D07C7A"/>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61502" y="2041605"/>
                <a:ext cx="1366910" cy="1615995"/>
              </a:xfrm>
              <a:prstGeom prst="rect">
                <a:avLst/>
              </a:prstGeom>
            </p:spPr>
          </p:pic>
        </p:grpSp>
      </p:grpSp>
    </p:spTree>
    <p:extLst>
      <p:ext uri="{BB962C8B-B14F-4D97-AF65-F5344CB8AC3E}">
        <p14:creationId xmlns:p14="http://schemas.microsoft.com/office/powerpoint/2010/main" val="267844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pic>
        <p:nvPicPr>
          <p:cNvPr id="6348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379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13414" name="Picture 6">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1529" y="5812853"/>
            <a:ext cx="1852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2" y="95250"/>
            <a:ext cx="304720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2091" y="431566"/>
            <a:ext cx="4835249" cy="145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5807406" y="4018102"/>
            <a:ext cx="1099476" cy="109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Xuan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05212" y="-1447800"/>
            <a:ext cx="304721" cy="304800"/>
          </a:xfrm>
          <a:prstGeom prst="rect">
            <a:avLst/>
          </a:prstGeom>
        </p:spPr>
      </p:pic>
      <p:pic>
        <p:nvPicPr>
          <p:cNvPr id="19"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7250248" y="3657600"/>
            <a:ext cx="1099476" cy="109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693087" y="3143250"/>
            <a:ext cx="1099476" cy="109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10198244" y="2731622"/>
            <a:ext cx="1099476" cy="109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238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7060" r="11789" b="37557"/>
          <a:stretch/>
        </p:blipFill>
        <p:spPr bwMode="auto">
          <a:xfrm>
            <a:off x="5878181" y="4979932"/>
            <a:ext cx="1028701" cy="66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2387"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12938" r="11131" b="35211"/>
          <a:stretch/>
        </p:blipFill>
        <p:spPr bwMode="auto">
          <a:xfrm>
            <a:off x="7372960" y="4623207"/>
            <a:ext cx="933450" cy="68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2388"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10599" r="10708" b="35878"/>
          <a:stretch/>
        </p:blipFill>
        <p:spPr bwMode="auto">
          <a:xfrm>
            <a:off x="8693089" y="4114800"/>
            <a:ext cx="1181100" cy="68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2389"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20833" r="18750" b="6296"/>
          <a:stretch/>
        </p:blipFill>
        <p:spPr bwMode="auto">
          <a:xfrm>
            <a:off x="10333644" y="3620575"/>
            <a:ext cx="828675" cy="120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3415"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342115" y="727109"/>
            <a:ext cx="763905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3410" name="Picture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91662" y="3831384"/>
            <a:ext cx="1201737"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3411" name="Picture 3">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54875" y="3429000"/>
            <a:ext cx="120173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3413" name="Picture 5">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56825" y="2590800"/>
            <a:ext cx="119538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32553" y="3003831"/>
            <a:ext cx="12493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2102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3"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animEffect transition="in" filter="wipe(down)">
                                      <p:cBhvr>
                                        <p:cTn id="9" dur="580">
                                          <p:stCondLst>
                                            <p:cond delay="0"/>
                                          </p:stCondLst>
                                        </p:cTn>
                                        <p:tgtEl>
                                          <p:spTgt spid="48"/>
                                        </p:tgtEl>
                                      </p:cBhvr>
                                    </p:animEffect>
                                    <p:anim calcmode="lin" valueType="num">
                                      <p:cBhvr>
                                        <p:cTn id="1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5" dur="26">
                                          <p:stCondLst>
                                            <p:cond delay="650"/>
                                          </p:stCondLst>
                                        </p:cTn>
                                        <p:tgtEl>
                                          <p:spTgt spid="48"/>
                                        </p:tgtEl>
                                      </p:cBhvr>
                                      <p:to x="100000" y="60000"/>
                                    </p:animScale>
                                    <p:animScale>
                                      <p:cBhvr>
                                        <p:cTn id="16" dur="166" decel="50000">
                                          <p:stCondLst>
                                            <p:cond delay="676"/>
                                          </p:stCondLst>
                                        </p:cTn>
                                        <p:tgtEl>
                                          <p:spTgt spid="48"/>
                                        </p:tgtEl>
                                      </p:cBhvr>
                                      <p:to x="100000" y="100000"/>
                                    </p:animScale>
                                    <p:animScale>
                                      <p:cBhvr>
                                        <p:cTn id="17" dur="26">
                                          <p:stCondLst>
                                            <p:cond delay="1312"/>
                                          </p:stCondLst>
                                        </p:cTn>
                                        <p:tgtEl>
                                          <p:spTgt spid="48"/>
                                        </p:tgtEl>
                                      </p:cBhvr>
                                      <p:to x="100000" y="80000"/>
                                    </p:animScale>
                                    <p:animScale>
                                      <p:cBhvr>
                                        <p:cTn id="18" dur="166" decel="50000">
                                          <p:stCondLst>
                                            <p:cond delay="1338"/>
                                          </p:stCondLst>
                                        </p:cTn>
                                        <p:tgtEl>
                                          <p:spTgt spid="48"/>
                                        </p:tgtEl>
                                      </p:cBhvr>
                                      <p:to x="100000" y="100000"/>
                                    </p:animScale>
                                    <p:animScale>
                                      <p:cBhvr>
                                        <p:cTn id="19" dur="26">
                                          <p:stCondLst>
                                            <p:cond delay="1642"/>
                                          </p:stCondLst>
                                        </p:cTn>
                                        <p:tgtEl>
                                          <p:spTgt spid="48"/>
                                        </p:tgtEl>
                                      </p:cBhvr>
                                      <p:to x="100000" y="90000"/>
                                    </p:animScale>
                                    <p:animScale>
                                      <p:cBhvr>
                                        <p:cTn id="20" dur="166" decel="50000">
                                          <p:stCondLst>
                                            <p:cond delay="1668"/>
                                          </p:stCondLst>
                                        </p:cTn>
                                        <p:tgtEl>
                                          <p:spTgt spid="48"/>
                                        </p:tgtEl>
                                      </p:cBhvr>
                                      <p:to x="100000" y="100000"/>
                                    </p:animScale>
                                    <p:animScale>
                                      <p:cBhvr>
                                        <p:cTn id="21" dur="26">
                                          <p:stCondLst>
                                            <p:cond delay="1808"/>
                                          </p:stCondLst>
                                        </p:cTn>
                                        <p:tgtEl>
                                          <p:spTgt spid="48"/>
                                        </p:tgtEl>
                                      </p:cBhvr>
                                      <p:to x="100000" y="95000"/>
                                    </p:animScale>
                                    <p:animScale>
                                      <p:cBhvr>
                                        <p:cTn id="22" dur="166" decel="50000">
                                          <p:stCondLst>
                                            <p:cond delay="1834"/>
                                          </p:stCondLst>
                                        </p:cTn>
                                        <p:tgtEl>
                                          <p:spTgt spid="48"/>
                                        </p:tgtEl>
                                      </p:cBhvr>
                                      <p:to x="100000" y="100000"/>
                                    </p:animScale>
                                  </p:childTnLst>
                                </p:cTn>
                              </p:par>
                              <p:par>
                                <p:cTn id="23" presetID="31" presetClass="path" presetSubtype="0" repeatCount="5000" accel="50000" decel="50000" fill="hold" nodeType="withEffect">
                                  <p:stCondLst>
                                    <p:cond delay="0"/>
                                  </p:stCondLst>
                                  <p:childTnLst>
                                    <p:animMotion origin="layout" path="M 4.60036E-6 -1.48148E-6 C 0.00195 -0.00046 0.01197 -0.00486 0.03696 -0.0044 C 0.07498 -0.00393 0.08995 -0.00092 0.12496 -0.00393 C 0.14696 -0.00579 0.173 -0.01018 0.192 -0.01018 C 0.23496 -0.01018 0.24394 -0.00555 0.24394 -0.00116 C 0.24498 0.00509 0.18901 0.01019 0.12106 0.01065 C 0.05193 0.01134 -0.00495 0.00463 4.60036E-6 -1.48148E-6 Z " pathEditMode="relative" rAng="0" ptsTypes="fffffff">
                                      <p:cBhvr>
                                        <p:cTn id="24" dur="8000" fill="hold"/>
                                        <p:tgtEl>
                                          <p:spTgt spid="51"/>
                                        </p:tgtEl>
                                        <p:attrNameLst>
                                          <p:attrName>ppt_x</p:attrName>
                                          <p:attrName>ppt_y</p:attrName>
                                        </p:attrNameLst>
                                      </p:cBhvr>
                                      <p:rCtr x="12002" y="46"/>
                                    </p:animMotion>
                                  </p:childTnLst>
                                </p:cTn>
                              </p:par>
                              <p:par>
                                <p:cTn id="25" presetID="45" presetClass="entr" presetSubtype="0" repeatCount="200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0"/>
                                        <p:tgtEl>
                                          <p:spTgt spid="20"/>
                                        </p:tgtEl>
                                      </p:cBhvr>
                                    </p:animEffect>
                                    <p:anim calcmode="lin" valueType="num">
                                      <p:cBhvr>
                                        <p:cTn id="28" dur="5000" fill="hold"/>
                                        <p:tgtEl>
                                          <p:spTgt spid="20"/>
                                        </p:tgtEl>
                                        <p:attrNameLst>
                                          <p:attrName>ppt_w</p:attrName>
                                        </p:attrNameLst>
                                      </p:cBhvr>
                                      <p:tavLst>
                                        <p:tav tm="0" fmla="#ppt_w*sin(2.5*pi*$)">
                                          <p:val>
                                            <p:fltVal val="0"/>
                                          </p:val>
                                        </p:tav>
                                        <p:tav tm="100000">
                                          <p:val>
                                            <p:fltVal val="1"/>
                                          </p:val>
                                        </p:tav>
                                      </p:tavLst>
                                    </p:anim>
                                    <p:anim calcmode="lin" valueType="num">
                                      <p:cBhvr>
                                        <p:cTn id="29" dur="5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4717">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913410"/>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913410"/>
                                        </p:tgtEl>
                                        <p:attrNameLst>
                                          <p:attrName>ppt_w</p:attrName>
                                        </p:attrNameLst>
                                      </p:cBhvr>
                                      <p:tavLst>
                                        <p:tav tm="0">
                                          <p:val>
                                            <p:strVal val="ppt_w"/>
                                          </p:val>
                                        </p:tav>
                                        <p:tav tm="100000">
                                          <p:val>
                                            <p:fltVal val="0"/>
                                          </p:val>
                                        </p:tav>
                                      </p:tavLst>
                                    </p:anim>
                                    <p:anim calcmode="lin" valueType="num">
                                      <p:cBhvr>
                                        <p:cTn id="36" dur="1000"/>
                                        <p:tgtEl>
                                          <p:spTgt spid="913410"/>
                                        </p:tgtEl>
                                        <p:attrNameLst>
                                          <p:attrName>ppt_h</p:attrName>
                                        </p:attrNameLst>
                                      </p:cBhvr>
                                      <p:tavLst>
                                        <p:tav tm="0">
                                          <p:val>
                                            <p:strVal val="ppt_h"/>
                                          </p:val>
                                        </p:tav>
                                        <p:tav tm="100000">
                                          <p:val>
                                            <p:fltVal val="0"/>
                                          </p:val>
                                        </p:tav>
                                      </p:tavLst>
                                    </p:anim>
                                    <p:anim calcmode="lin" valueType="num">
                                      <p:cBhvr>
                                        <p:cTn id="37" dur="1000"/>
                                        <p:tgtEl>
                                          <p:spTgt spid="913410"/>
                                        </p:tgtEl>
                                        <p:attrNameLst>
                                          <p:attrName>style.rotation</p:attrName>
                                        </p:attrNameLst>
                                      </p:cBhvr>
                                      <p:tavLst>
                                        <p:tav tm="0">
                                          <p:val>
                                            <p:fltVal val="0"/>
                                          </p:val>
                                        </p:tav>
                                        <p:tav tm="100000">
                                          <p:val>
                                            <p:fltVal val="90"/>
                                          </p:val>
                                        </p:tav>
                                      </p:tavLst>
                                    </p:anim>
                                    <p:animEffect transition="out" filter="fade">
                                      <p:cBhvr>
                                        <p:cTn id="38" dur="1000"/>
                                        <p:tgtEl>
                                          <p:spTgt spid="913410"/>
                                        </p:tgtEl>
                                      </p:cBhvr>
                                    </p:animEffect>
                                    <p:set>
                                      <p:cBhvr>
                                        <p:cTn id="39" dur="1" fill="hold">
                                          <p:stCondLst>
                                            <p:cond delay="999"/>
                                          </p:stCondLst>
                                        </p:cTn>
                                        <p:tgtEl>
                                          <p:spTgt spid="913410"/>
                                        </p:tgtEl>
                                        <p:attrNameLst>
                                          <p:attrName>style.visibility</p:attrName>
                                        </p:attrNameLst>
                                      </p:cBhvr>
                                      <p:to>
                                        <p:strVal val="hidden"/>
                                      </p:to>
                                    </p:set>
                                  </p:childTnLst>
                                </p:cTn>
                              </p:par>
                              <p:par>
                                <p:cTn id="40" presetID="45" presetClass="entr" presetSubtype="0" repeatCount="2000" fill="hold"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0"/>
                                        <p:tgtEl>
                                          <p:spTgt spid="80"/>
                                        </p:tgtEl>
                                      </p:cBhvr>
                                    </p:animEffect>
                                    <p:anim calcmode="lin" valueType="num">
                                      <p:cBhvr>
                                        <p:cTn id="43" dur="5000" fill="hold"/>
                                        <p:tgtEl>
                                          <p:spTgt spid="80"/>
                                        </p:tgtEl>
                                        <p:attrNameLst>
                                          <p:attrName>ppt_w</p:attrName>
                                        </p:attrNameLst>
                                      </p:cBhvr>
                                      <p:tavLst>
                                        <p:tav tm="0" fmla="#ppt_w*sin(2.5*pi*$)">
                                          <p:val>
                                            <p:fltVal val="0"/>
                                          </p:val>
                                        </p:tav>
                                        <p:tav tm="100000">
                                          <p:val>
                                            <p:fltVal val="1"/>
                                          </p:val>
                                        </p:tav>
                                      </p:tavLst>
                                    </p:anim>
                                    <p:anim calcmode="lin" valueType="num">
                                      <p:cBhvr>
                                        <p:cTn id="44" dur="5000" fill="hold"/>
                                        <p:tgtEl>
                                          <p:spTgt spid="8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13410"/>
                  </p:tgtEl>
                </p:cond>
              </p:nextCondLst>
            </p:seq>
            <p:seq concurrent="1" nextAc="seek">
              <p:cTn id="45" restart="whenNotActive" fill="hold" evtFilter="cancelBubble" nodeType="interactiveSeq">
                <p:stCondLst>
                  <p:cond evt="onClick" delay="0">
                    <p:tgtEl>
                      <p:spTgt spid="913411"/>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nodeType="clickEffect">
                                  <p:stCondLst>
                                    <p:cond delay="0"/>
                                  </p:stCondLst>
                                  <p:childTnLst>
                                    <p:anim calcmode="lin" valueType="num">
                                      <p:cBhvr>
                                        <p:cTn id="49" dur="1000"/>
                                        <p:tgtEl>
                                          <p:spTgt spid="913411"/>
                                        </p:tgtEl>
                                        <p:attrNameLst>
                                          <p:attrName>ppt_w</p:attrName>
                                        </p:attrNameLst>
                                      </p:cBhvr>
                                      <p:tavLst>
                                        <p:tav tm="0">
                                          <p:val>
                                            <p:strVal val="ppt_w"/>
                                          </p:val>
                                        </p:tav>
                                        <p:tav tm="100000">
                                          <p:val>
                                            <p:fltVal val="0"/>
                                          </p:val>
                                        </p:tav>
                                      </p:tavLst>
                                    </p:anim>
                                    <p:anim calcmode="lin" valueType="num">
                                      <p:cBhvr>
                                        <p:cTn id="50" dur="1000"/>
                                        <p:tgtEl>
                                          <p:spTgt spid="913411"/>
                                        </p:tgtEl>
                                        <p:attrNameLst>
                                          <p:attrName>ppt_h</p:attrName>
                                        </p:attrNameLst>
                                      </p:cBhvr>
                                      <p:tavLst>
                                        <p:tav tm="0">
                                          <p:val>
                                            <p:strVal val="ppt_h"/>
                                          </p:val>
                                        </p:tav>
                                        <p:tav tm="100000">
                                          <p:val>
                                            <p:fltVal val="0"/>
                                          </p:val>
                                        </p:tav>
                                      </p:tavLst>
                                    </p:anim>
                                    <p:anim calcmode="lin" valueType="num">
                                      <p:cBhvr>
                                        <p:cTn id="51" dur="1000"/>
                                        <p:tgtEl>
                                          <p:spTgt spid="913411"/>
                                        </p:tgtEl>
                                        <p:attrNameLst>
                                          <p:attrName>style.rotation</p:attrName>
                                        </p:attrNameLst>
                                      </p:cBhvr>
                                      <p:tavLst>
                                        <p:tav tm="0">
                                          <p:val>
                                            <p:fltVal val="0"/>
                                          </p:val>
                                        </p:tav>
                                        <p:tav tm="100000">
                                          <p:val>
                                            <p:fltVal val="90"/>
                                          </p:val>
                                        </p:tav>
                                      </p:tavLst>
                                    </p:anim>
                                    <p:animEffect transition="out" filter="fade">
                                      <p:cBhvr>
                                        <p:cTn id="52" dur="1000"/>
                                        <p:tgtEl>
                                          <p:spTgt spid="913411"/>
                                        </p:tgtEl>
                                      </p:cBhvr>
                                    </p:animEffect>
                                    <p:set>
                                      <p:cBhvr>
                                        <p:cTn id="53" dur="1" fill="hold">
                                          <p:stCondLst>
                                            <p:cond delay="999"/>
                                          </p:stCondLst>
                                        </p:cTn>
                                        <p:tgtEl>
                                          <p:spTgt spid="913411"/>
                                        </p:tgtEl>
                                        <p:attrNameLst>
                                          <p:attrName>style.visibility</p:attrName>
                                        </p:attrNameLst>
                                      </p:cBhvr>
                                      <p:to>
                                        <p:strVal val="hidden"/>
                                      </p:to>
                                    </p:set>
                                  </p:childTnLst>
                                </p:cTn>
                              </p:par>
                              <p:par>
                                <p:cTn id="54" presetID="45" presetClass="entr" presetSubtype="0" repeatCount="200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0"/>
                                        <p:tgtEl>
                                          <p:spTgt spid="19"/>
                                        </p:tgtEl>
                                      </p:cBhvr>
                                    </p:animEffect>
                                    <p:anim calcmode="lin" valueType="num">
                                      <p:cBhvr>
                                        <p:cTn id="57" dur="5000" fill="hold"/>
                                        <p:tgtEl>
                                          <p:spTgt spid="19"/>
                                        </p:tgtEl>
                                        <p:attrNameLst>
                                          <p:attrName>ppt_w</p:attrName>
                                        </p:attrNameLst>
                                      </p:cBhvr>
                                      <p:tavLst>
                                        <p:tav tm="0" fmla="#ppt_w*sin(2.5*pi*$)">
                                          <p:val>
                                            <p:fltVal val="0"/>
                                          </p:val>
                                        </p:tav>
                                        <p:tav tm="100000">
                                          <p:val>
                                            <p:fltVal val="1"/>
                                          </p:val>
                                        </p:tav>
                                      </p:tavLst>
                                    </p:anim>
                                    <p:anim calcmode="lin" valueType="num">
                                      <p:cBhvr>
                                        <p:cTn id="58" dur="5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13411"/>
                  </p:tgtEl>
                </p:cond>
              </p:nextCondLst>
            </p:seq>
            <p:seq concurrent="1" nextAc="seek">
              <p:cTn id="59" restart="whenNotActive" fill="hold" evtFilter="cancelBubble" nodeType="interactiveSeq">
                <p:stCondLst>
                  <p:cond evt="onClick" delay="0">
                    <p:tgtEl>
                      <p:spTgt spid="913413"/>
                    </p:tgtEl>
                  </p:cond>
                </p:stCondLst>
                <p:endSync evt="end" delay="0">
                  <p:rtn val="all"/>
                </p:endSync>
                <p:childTnLst>
                  <p:par>
                    <p:cTn id="60" fill="hold">
                      <p:stCondLst>
                        <p:cond delay="0"/>
                      </p:stCondLst>
                      <p:childTnLst>
                        <p:par>
                          <p:cTn id="61" fill="hold">
                            <p:stCondLst>
                              <p:cond delay="0"/>
                            </p:stCondLst>
                            <p:childTnLst>
                              <p:par>
                                <p:cTn id="62" presetID="31" presetClass="exit" presetSubtype="0" fill="hold" nodeType="clickEffect">
                                  <p:stCondLst>
                                    <p:cond delay="0"/>
                                  </p:stCondLst>
                                  <p:childTnLst>
                                    <p:anim calcmode="lin" valueType="num">
                                      <p:cBhvr>
                                        <p:cTn id="63" dur="1000"/>
                                        <p:tgtEl>
                                          <p:spTgt spid="913413"/>
                                        </p:tgtEl>
                                        <p:attrNameLst>
                                          <p:attrName>ppt_w</p:attrName>
                                        </p:attrNameLst>
                                      </p:cBhvr>
                                      <p:tavLst>
                                        <p:tav tm="0">
                                          <p:val>
                                            <p:strVal val="ppt_w"/>
                                          </p:val>
                                        </p:tav>
                                        <p:tav tm="100000">
                                          <p:val>
                                            <p:fltVal val="0"/>
                                          </p:val>
                                        </p:tav>
                                      </p:tavLst>
                                    </p:anim>
                                    <p:anim calcmode="lin" valueType="num">
                                      <p:cBhvr>
                                        <p:cTn id="64" dur="1000"/>
                                        <p:tgtEl>
                                          <p:spTgt spid="913413"/>
                                        </p:tgtEl>
                                        <p:attrNameLst>
                                          <p:attrName>ppt_h</p:attrName>
                                        </p:attrNameLst>
                                      </p:cBhvr>
                                      <p:tavLst>
                                        <p:tav tm="0">
                                          <p:val>
                                            <p:strVal val="ppt_h"/>
                                          </p:val>
                                        </p:tav>
                                        <p:tav tm="100000">
                                          <p:val>
                                            <p:fltVal val="0"/>
                                          </p:val>
                                        </p:tav>
                                      </p:tavLst>
                                    </p:anim>
                                    <p:anim calcmode="lin" valueType="num">
                                      <p:cBhvr>
                                        <p:cTn id="65" dur="1000"/>
                                        <p:tgtEl>
                                          <p:spTgt spid="913413"/>
                                        </p:tgtEl>
                                        <p:attrNameLst>
                                          <p:attrName>style.rotation</p:attrName>
                                        </p:attrNameLst>
                                      </p:cBhvr>
                                      <p:tavLst>
                                        <p:tav tm="0">
                                          <p:val>
                                            <p:fltVal val="0"/>
                                          </p:val>
                                        </p:tav>
                                        <p:tav tm="100000">
                                          <p:val>
                                            <p:fltVal val="90"/>
                                          </p:val>
                                        </p:tav>
                                      </p:tavLst>
                                    </p:anim>
                                    <p:animEffect transition="out" filter="fade">
                                      <p:cBhvr>
                                        <p:cTn id="66" dur="1000"/>
                                        <p:tgtEl>
                                          <p:spTgt spid="913413"/>
                                        </p:tgtEl>
                                      </p:cBhvr>
                                    </p:animEffect>
                                    <p:set>
                                      <p:cBhvr>
                                        <p:cTn id="67" dur="1" fill="hold">
                                          <p:stCondLst>
                                            <p:cond delay="999"/>
                                          </p:stCondLst>
                                        </p:cTn>
                                        <p:tgtEl>
                                          <p:spTgt spid="913413"/>
                                        </p:tgtEl>
                                        <p:attrNameLst>
                                          <p:attrName>style.visibility</p:attrName>
                                        </p:attrNameLst>
                                      </p:cBhvr>
                                      <p:to>
                                        <p:strVal val="hidden"/>
                                      </p:to>
                                    </p:set>
                                  </p:childTnLst>
                                </p:cTn>
                              </p:par>
                              <p:par>
                                <p:cTn id="68" presetID="45" presetClass="entr" presetSubtype="0" repeatCount="2000"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0"/>
                                        <p:tgtEl>
                                          <p:spTgt spid="21"/>
                                        </p:tgtEl>
                                      </p:cBhvr>
                                    </p:animEffect>
                                    <p:anim calcmode="lin" valueType="num">
                                      <p:cBhvr>
                                        <p:cTn id="71" dur="5000" fill="hold"/>
                                        <p:tgtEl>
                                          <p:spTgt spid="21"/>
                                        </p:tgtEl>
                                        <p:attrNameLst>
                                          <p:attrName>ppt_w</p:attrName>
                                        </p:attrNameLst>
                                      </p:cBhvr>
                                      <p:tavLst>
                                        <p:tav tm="0" fmla="#ppt_w*sin(2.5*pi*$)">
                                          <p:val>
                                            <p:fltVal val="0"/>
                                          </p:val>
                                        </p:tav>
                                        <p:tav tm="100000">
                                          <p:val>
                                            <p:fltVal val="1"/>
                                          </p:val>
                                        </p:tav>
                                      </p:tavLst>
                                    </p:anim>
                                    <p:anim calcmode="lin" valueType="num">
                                      <p:cBhvr>
                                        <p:cTn id="72" dur="5000" fill="hold"/>
                                        <p:tgtEl>
                                          <p:spTgt spid="21"/>
                                        </p:tgtEl>
                                        <p:attrNameLst>
                                          <p:attrName>ppt_h</p:attrName>
                                        </p:attrNameLst>
                                      </p:cBhvr>
                                      <p:tavLst>
                                        <p:tav tm="0">
                                          <p:val>
                                            <p:strVal val="#ppt_h"/>
                                          </p:val>
                                        </p:tav>
                                        <p:tav tm="100000">
                                          <p:val>
                                            <p:strVal val="#ppt_h"/>
                                          </p:val>
                                        </p:tav>
                                      </p:tavLst>
                                    </p:anim>
                                  </p:childTnLst>
                                </p:cTn>
                              </p:par>
                              <p:par>
                                <p:cTn id="73" presetID="22" presetClass="exit" presetSubtype="4" fill="hold" nodeType="withEffect">
                                  <p:stCondLst>
                                    <p:cond delay="0"/>
                                  </p:stCondLst>
                                  <p:childTnLst>
                                    <p:animEffect transition="out" filter="wipe(down)">
                                      <p:cBhvr>
                                        <p:cTn id="74" dur="500"/>
                                        <p:tgtEl>
                                          <p:spTgt spid="51"/>
                                        </p:tgtEl>
                                      </p:cBhvr>
                                    </p:animEffect>
                                    <p:set>
                                      <p:cBhvr>
                                        <p:cTn id="75" dur="1" fill="hold">
                                          <p:stCondLst>
                                            <p:cond delay="499"/>
                                          </p:stCondLst>
                                        </p:cTn>
                                        <p:tgtEl>
                                          <p:spTgt spid="51"/>
                                        </p:tgtEl>
                                        <p:attrNameLst>
                                          <p:attrName>style.visibility</p:attrName>
                                        </p:attrNameLst>
                                      </p:cBhvr>
                                      <p:to>
                                        <p:strVal val="hidden"/>
                                      </p:to>
                                    </p:set>
                                  </p:childTnLst>
                                </p:cTn>
                              </p:par>
                              <p:par>
                                <p:cTn id="76" presetID="42" presetClass="path" presetSubtype="0" accel="50000" decel="50000" fill="hold" nodeType="withEffect">
                                  <p:stCondLst>
                                    <p:cond delay="0"/>
                                  </p:stCondLst>
                                  <p:childTnLst>
                                    <p:animMotion origin="layout" path="M 1.26482E-6 3.19149E-6 L -0.99088 -0.01874 " pathEditMode="relative" rAng="0" ptsTypes="AA">
                                      <p:cBhvr>
                                        <p:cTn id="77" dur="2000" fill="hold"/>
                                        <p:tgtEl>
                                          <p:spTgt spid="913415"/>
                                        </p:tgtEl>
                                        <p:attrNameLst>
                                          <p:attrName>ppt_x</p:attrName>
                                          <p:attrName>ppt_y</p:attrName>
                                        </p:attrNameLst>
                                      </p:cBhvr>
                                      <p:rCtr x="-49551" y="-948"/>
                                    </p:animMotion>
                                  </p:childTnLst>
                                </p:cTn>
                              </p:par>
                            </p:childTnLst>
                          </p:cTn>
                        </p:par>
                      </p:childTnLst>
                    </p:cTn>
                  </p:par>
                </p:childTnLst>
              </p:cTn>
              <p:nextCondLst>
                <p:cond evt="onClick" delay="0">
                  <p:tgtEl>
                    <p:spTgt spid="913413"/>
                  </p:tgtEl>
                </p:cond>
              </p:nextCondLst>
            </p:seq>
            <p:seq concurrent="1" nextAc="seek">
              <p:cTn id="78" restart="whenNotActive" fill="hold" evtFilter="cancelBubble" nodeType="interactiveSeq">
                <p:stCondLst>
                  <p:cond evt="onClick" delay="0">
                    <p:tgtEl>
                      <p:spTgt spid="30722"/>
                    </p:tgtEl>
                  </p:cond>
                </p:stCondLst>
                <p:endSync evt="end" delay="0">
                  <p:rtn val="all"/>
                </p:endSync>
                <p:childTnLst>
                  <p:par>
                    <p:cTn id="79" fill="hold">
                      <p:stCondLst>
                        <p:cond delay="0"/>
                      </p:stCondLst>
                      <p:childTnLst>
                        <p:par>
                          <p:cTn id="80" fill="hold">
                            <p:stCondLst>
                              <p:cond delay="0"/>
                            </p:stCondLst>
                            <p:childTnLst>
                              <p:par>
                                <p:cTn id="81" presetID="31" presetClass="exit" presetSubtype="0" fill="hold" nodeType="clickEffect">
                                  <p:stCondLst>
                                    <p:cond delay="0"/>
                                  </p:stCondLst>
                                  <p:childTnLst>
                                    <p:anim calcmode="lin" valueType="num">
                                      <p:cBhvr>
                                        <p:cTn id="82" dur="1000"/>
                                        <p:tgtEl>
                                          <p:spTgt spid="30722"/>
                                        </p:tgtEl>
                                        <p:attrNameLst>
                                          <p:attrName>ppt_w</p:attrName>
                                        </p:attrNameLst>
                                      </p:cBhvr>
                                      <p:tavLst>
                                        <p:tav tm="0">
                                          <p:val>
                                            <p:strVal val="ppt_w"/>
                                          </p:val>
                                        </p:tav>
                                        <p:tav tm="100000">
                                          <p:val>
                                            <p:fltVal val="0"/>
                                          </p:val>
                                        </p:tav>
                                      </p:tavLst>
                                    </p:anim>
                                    <p:anim calcmode="lin" valueType="num">
                                      <p:cBhvr>
                                        <p:cTn id="83" dur="1000"/>
                                        <p:tgtEl>
                                          <p:spTgt spid="30722"/>
                                        </p:tgtEl>
                                        <p:attrNameLst>
                                          <p:attrName>ppt_h</p:attrName>
                                        </p:attrNameLst>
                                      </p:cBhvr>
                                      <p:tavLst>
                                        <p:tav tm="0">
                                          <p:val>
                                            <p:strVal val="ppt_h"/>
                                          </p:val>
                                        </p:tav>
                                        <p:tav tm="100000">
                                          <p:val>
                                            <p:fltVal val="0"/>
                                          </p:val>
                                        </p:tav>
                                      </p:tavLst>
                                    </p:anim>
                                    <p:anim calcmode="lin" valueType="num">
                                      <p:cBhvr>
                                        <p:cTn id="84" dur="1000"/>
                                        <p:tgtEl>
                                          <p:spTgt spid="30722"/>
                                        </p:tgtEl>
                                        <p:attrNameLst>
                                          <p:attrName>style.rotation</p:attrName>
                                        </p:attrNameLst>
                                      </p:cBhvr>
                                      <p:tavLst>
                                        <p:tav tm="0">
                                          <p:val>
                                            <p:fltVal val="0"/>
                                          </p:val>
                                        </p:tav>
                                        <p:tav tm="100000">
                                          <p:val>
                                            <p:fltVal val="90"/>
                                          </p:val>
                                        </p:tav>
                                      </p:tavLst>
                                    </p:anim>
                                    <p:animEffect transition="out" filter="fade">
                                      <p:cBhvr>
                                        <p:cTn id="85" dur="1000"/>
                                        <p:tgtEl>
                                          <p:spTgt spid="30722"/>
                                        </p:tgtEl>
                                      </p:cBhvr>
                                    </p:animEffect>
                                    <p:set>
                                      <p:cBhvr>
                                        <p:cTn id="86" dur="1" fill="hold">
                                          <p:stCondLst>
                                            <p:cond delay="999"/>
                                          </p:stCondLst>
                                        </p:cTn>
                                        <p:tgtEl>
                                          <p:spTgt spid="30722"/>
                                        </p:tgtEl>
                                        <p:attrNameLst>
                                          <p:attrName>style.visibility</p:attrName>
                                        </p:attrNameLst>
                                      </p:cBhvr>
                                      <p:to>
                                        <p:strVal val="hidden"/>
                                      </p:to>
                                    </p:set>
                                  </p:childTnLst>
                                </p:cTn>
                              </p:par>
                            </p:childTnLst>
                          </p:cTn>
                        </p:par>
                      </p:childTnLst>
                    </p:cTn>
                  </p:par>
                </p:childTnLst>
              </p:cTn>
              <p:nextCondLst>
                <p:cond evt="onClick" delay="0">
                  <p:tgtEl>
                    <p:spTgt spid="307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884612" y="31242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1016585" y="1752600"/>
            <a:ext cx="572502" cy="5725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851894" y="3733800"/>
            <a:ext cx="10576518" cy="954107"/>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Dạng thường gặp của biểu đồ tần số tương đối là biểu đồ cột và biểu đồ hình quạt tròn.</a:t>
            </a:r>
          </a:p>
        </p:txBody>
      </p:sp>
    </p:spTree>
    <p:extLst>
      <p:ext uri="{BB962C8B-B14F-4D97-AF65-F5344CB8AC3E}">
        <p14:creationId xmlns:p14="http://schemas.microsoft.com/office/powerpoint/2010/main" val="7009255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224253" y="3531797"/>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4012" y="7772400"/>
            <a:ext cx="304800" cy="304800"/>
          </a:xfrm>
          <a:prstGeom prst="rect">
            <a:avLst/>
          </a:prstGeom>
        </p:spPr>
      </p:pic>
      <p:sp>
        <p:nvSpPr>
          <p:cNvPr id="23" name="Oval 22"/>
          <p:cNvSpPr/>
          <p:nvPr/>
        </p:nvSpPr>
        <p:spPr>
          <a:xfrm>
            <a:off x="899026" y="2773227"/>
            <a:ext cx="572502" cy="5725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760412" y="4151293"/>
            <a:ext cx="10576518" cy="1384995"/>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Ta điền như sau</a:t>
            </a:r>
            <a:r>
              <a:rPr lang="vi-VN" sz="2800" b="1" smtClean="0">
                <a:latin typeface="Arial" pitchFamily="34" charset="0"/>
                <a:cs typeface="Arial" pitchFamily="34" charset="0"/>
              </a:rPr>
              <a:t>:</a:t>
            </a:r>
            <a:r>
              <a:rPr lang="en-US" sz="2800" b="1" smtClean="0">
                <a:latin typeface="Arial" pitchFamily="34" charset="0"/>
                <a:cs typeface="Arial" pitchFamily="34" charset="0"/>
              </a:rPr>
              <a:t/>
            </a:r>
            <a:br>
              <a:rPr lang="en-US" sz="2800" b="1" smtClean="0">
                <a:latin typeface="Arial" pitchFamily="34" charset="0"/>
                <a:cs typeface="Arial" pitchFamily="34" charset="0"/>
              </a:rPr>
            </a:br>
            <a:r>
              <a:rPr lang="vi-VN" sz="2800" b="1" smtClean="0">
                <a:latin typeface="Arial" pitchFamily="34" charset="0"/>
                <a:cs typeface="Arial" pitchFamily="34" charset="0"/>
              </a:rPr>
              <a:t> </a:t>
            </a:r>
            <a:r>
              <a:rPr lang="vi-VN" sz="2800" b="1">
                <a:latin typeface="Arial" pitchFamily="34" charset="0"/>
                <a:cs typeface="Arial" pitchFamily="34" charset="0"/>
              </a:rPr>
              <a:t>“Tần số tương đối của một giá trị là ước lượng cho xác suất xuất hiện giá trị đó.”</a:t>
            </a:r>
          </a:p>
        </p:txBody>
      </p:sp>
      <p:pic>
        <p:nvPicPr>
          <p:cNvPr id="19" name="Picture 9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9093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265612" y="24384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324012" y="7772400"/>
            <a:ext cx="304800" cy="304800"/>
          </a:xfrm>
          <a:prstGeom prst="rect">
            <a:avLst/>
          </a:prstGeom>
        </p:spPr>
      </p:pic>
      <p:sp>
        <p:nvSpPr>
          <p:cNvPr id="23" name="Oval 22"/>
          <p:cNvSpPr/>
          <p:nvPr/>
        </p:nvSpPr>
        <p:spPr>
          <a:xfrm>
            <a:off x="6250657" y="1563469"/>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2541235" y="3290538"/>
            <a:ext cx="7058377" cy="1724104"/>
            <a:chOff x="2541235" y="3290538"/>
            <a:chExt cx="7058377" cy="1724104"/>
          </a:xfrm>
        </p:grpSpPr>
        <p:sp>
          <p:nvSpPr>
            <p:cNvPr id="31" name="TextBox 30"/>
            <p:cNvSpPr txBox="1"/>
            <p:nvPr/>
          </p:nvSpPr>
          <p:spPr>
            <a:xfrm>
              <a:off x="2541235" y="3290538"/>
              <a:ext cx="4306004" cy="523220"/>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54646103"/>
                </p:ext>
              </p:extLst>
            </p:nvPr>
          </p:nvGraphicFramePr>
          <p:xfrm>
            <a:off x="2847737" y="3658504"/>
            <a:ext cx="6751875" cy="1356138"/>
          </p:xfrm>
          <a:graphic>
            <a:graphicData uri="http://schemas.openxmlformats.org/presentationml/2006/ole">
              <mc:AlternateContent xmlns:mc="http://schemas.openxmlformats.org/markup-compatibility/2006">
                <mc:Choice xmlns:v="urn:schemas-microsoft-com:vml" Requires="v">
                  <p:oleObj spid="_x0000_s28675" name="Equation" r:id="rId7" imgW="2158920" imgH="431640" progId="Equation.DSMT4">
                    <p:embed/>
                  </p:oleObj>
                </mc:Choice>
                <mc:Fallback>
                  <p:oleObj name="Equation" r:id="rId7" imgW="2158920" imgH="431640" progId="Equation.DSMT4">
                    <p:embed/>
                    <p:pic>
                      <p:nvPicPr>
                        <p:cNvPr id="0" name=""/>
                        <p:cNvPicPr>
                          <a:picLocks noChangeAspect="1" noChangeArrowheads="1"/>
                        </p:cNvPicPr>
                        <p:nvPr/>
                      </p:nvPicPr>
                      <p:blipFill>
                        <a:blip r:embed="rId8"/>
                        <a:srcRect/>
                        <a:stretch>
                          <a:fillRect/>
                        </a:stretch>
                      </p:blipFill>
                      <p:spPr bwMode="auto">
                        <a:xfrm>
                          <a:off x="2847737" y="3658504"/>
                          <a:ext cx="6751875" cy="13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7" name="Picture 93">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9861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322335" y="2438399"/>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324012" y="7772400"/>
            <a:ext cx="304800" cy="304800"/>
          </a:xfrm>
          <a:prstGeom prst="rect">
            <a:avLst/>
          </a:prstGeom>
        </p:spPr>
      </p:pic>
      <p:sp>
        <p:nvSpPr>
          <p:cNvPr id="23" name="Oval 22"/>
          <p:cNvSpPr/>
          <p:nvPr/>
        </p:nvSpPr>
        <p:spPr>
          <a:xfrm>
            <a:off x="1038265" y="1584734"/>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2055812" y="3033808"/>
            <a:ext cx="7620000" cy="2113638"/>
            <a:chOff x="2541235" y="3290538"/>
            <a:chExt cx="7620000" cy="2113638"/>
          </a:xfrm>
        </p:grpSpPr>
        <p:sp>
          <p:nvSpPr>
            <p:cNvPr id="31" name="TextBox 30"/>
            <p:cNvSpPr txBox="1"/>
            <p:nvPr/>
          </p:nvSpPr>
          <p:spPr>
            <a:xfrm>
              <a:off x="2541235" y="3290538"/>
              <a:ext cx="7620000" cy="954107"/>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có tất cả 5 xe ô tô có tốc độ từ 60 km/h trở lên, </a:t>
              </a:r>
              <a:r>
                <a:rPr lang="vi-VN" sz="2800" b="1" smtClean="0">
                  <a:latin typeface="Arial" pitchFamily="34" charset="0"/>
                  <a:cs typeface="Arial" pitchFamily="34" charset="0"/>
                </a:rPr>
                <a:t>tức</a:t>
              </a:r>
              <a:r>
                <a:rPr lang="en-US" sz="2800" b="1" smtClean="0">
                  <a:latin typeface="Arial" pitchFamily="34" charset="0"/>
                  <a:cs typeface="Arial" pitchFamily="34" charset="0"/>
                </a:rPr>
                <a:t> là m = 5 .</a:t>
              </a:r>
              <a:r>
                <a:rPr lang="vi-VN" sz="2800" b="1" smtClean="0">
                  <a:latin typeface="Arial" pitchFamily="34" charset="0"/>
                  <a:cs typeface="Arial" pitchFamily="34" charset="0"/>
                </a:rPr>
                <a:t> </a:t>
              </a:r>
              <a:endParaRPr lang="vi-VN" sz="28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4232909445"/>
                </p:ext>
              </p:extLst>
            </p:nvPr>
          </p:nvGraphicFramePr>
          <p:xfrm>
            <a:off x="3152768" y="4207994"/>
            <a:ext cx="6534468" cy="1196182"/>
          </p:xfrm>
          <a:graphic>
            <a:graphicData uri="http://schemas.openxmlformats.org/presentationml/2006/ole">
              <mc:AlternateContent xmlns:mc="http://schemas.openxmlformats.org/markup-compatibility/2006">
                <mc:Choice xmlns:v="urn:schemas-microsoft-com:vml" Requires="v">
                  <p:oleObj spid="_x0000_s29699" name="Equation" r:id="rId7" imgW="2298600" imgH="419040" progId="Equation.DSMT4">
                    <p:embed/>
                  </p:oleObj>
                </mc:Choice>
                <mc:Fallback>
                  <p:oleObj name="Equation" r:id="rId7" imgW="2298600" imgH="419040" progId="Equation.DSMT4">
                    <p:embed/>
                    <p:pic>
                      <p:nvPicPr>
                        <p:cNvPr id="0" name=""/>
                        <p:cNvPicPr>
                          <a:picLocks noChangeAspect="1" noChangeArrowheads="1"/>
                        </p:cNvPicPr>
                        <p:nvPr/>
                      </p:nvPicPr>
                      <p:blipFill>
                        <a:blip r:embed="rId8"/>
                        <a:srcRect/>
                        <a:stretch>
                          <a:fillRect/>
                        </a:stretch>
                      </p:blipFill>
                      <p:spPr bwMode="auto">
                        <a:xfrm>
                          <a:off x="3152768" y="4207994"/>
                          <a:ext cx="6534468" cy="119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2" name="Picture 93">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0528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0467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487957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750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4770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124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267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9045" y="624840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37536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5808760" y="6372820"/>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817118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5808760" y="6548735"/>
            <a:ext cx="6445947" cy="461665"/>
          </a:xfrm>
          <a:prstGeom prst="rect">
            <a:avLst/>
          </a:prstGeom>
          <a:noFill/>
        </p:spPr>
        <p:txBody>
          <a:bodyPr wrap="square" rtlCol="0">
            <a:spAutoFit/>
          </a:bodyPr>
          <a:lstStyle/>
          <a:p>
            <a:pPr algn="ctr"/>
            <a:r>
              <a:rPr lang="en-US" sz="1200" b="1" smtClean="0">
                <a:solidFill>
                  <a:srgbClr val="FF0000"/>
                </a:solidFill>
                <a:latin typeface="Arial" pitchFamily="34" charset="0"/>
                <a:cs typeface="Arial" pitchFamily="34" charset="0"/>
              </a:rPr>
              <a:t>( Bản full sẽ có hiệu ứng trình chiếu từng bước một, có thể sửa đổi tuỳ ý </a:t>
            </a:r>
          </a:p>
          <a:p>
            <a:pPr algn="ctr"/>
            <a:r>
              <a:rPr lang="en-US" sz="1200" b="1" smtClean="0">
                <a:solidFill>
                  <a:srgbClr val="FF0000"/>
                </a:solidFill>
                <a:latin typeface="Arial" pitchFamily="34" charset="0"/>
                <a:cs typeface="Arial" pitchFamily="34" charset="0"/>
              </a:rPr>
              <a:t>và không có tên người soạn )</a:t>
            </a:r>
            <a:endParaRPr lang="vi-VN" sz="1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72620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08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6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2528905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9942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5096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79412" y="609600"/>
            <a:ext cx="11506200" cy="2176968"/>
            <a:chOff x="379412" y="1066801"/>
            <a:chExt cx="11506200" cy="2176968"/>
          </a:xfrm>
        </p:grpSpPr>
        <p:sp>
          <p:nvSpPr>
            <p:cNvPr id="25" name="Rounded Rectangle 24"/>
            <p:cNvSpPr/>
            <p:nvPr/>
          </p:nvSpPr>
          <p:spPr>
            <a:xfrm>
              <a:off x="379412" y="1066801"/>
              <a:ext cx="11506200" cy="2176968"/>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TextBox 25"/>
            <p:cNvSpPr txBox="1"/>
            <p:nvPr/>
          </p:nvSpPr>
          <p:spPr>
            <a:xfrm>
              <a:off x="760412" y="1073944"/>
              <a:ext cx="10820400" cy="2169825"/>
            </a:xfrm>
            <a:prstGeom prst="rect">
              <a:avLst/>
            </a:prstGeom>
            <a:noFill/>
          </p:spPr>
          <p:txBody>
            <a:bodyPr wrap="square" rtlCol="0">
              <a:spAutoFit/>
            </a:bodyPr>
            <a:lstStyle/>
            <a:p>
              <a:r>
                <a:rPr lang="en-US" sz="2500" b="1" smtClean="0">
                  <a:latin typeface="Arial" pitchFamily="34" charset="0"/>
                  <a:cs typeface="Arial" pitchFamily="34" charset="0"/>
                </a:rPr>
                <a:t>	</a:t>
              </a:r>
              <a:r>
                <a:rPr lang="vi-VN" sz="2200" b="1">
                  <a:latin typeface="Arial" pitchFamily="34" charset="0"/>
                  <a:cs typeface="Arial" pitchFamily="34" charset="0"/>
                </a:rPr>
                <a:t>Có một túi kín đựng 10 quả bóng, mỗi quả bóng có một trong các màu xanh, đỏ hoặc vàng. Thực hiện 30 lần lấy bóng, mỗi lần lấy 1 quả, ghi lại màu quả bóng được lấy ra sau đó trả lại bóng vào túi và trộn </a:t>
              </a:r>
              <a:r>
                <a:rPr lang="vi-VN" sz="2200" b="1" smtClean="0">
                  <a:latin typeface="Arial" pitchFamily="34" charset="0"/>
                  <a:cs typeface="Arial" pitchFamily="34" charset="0"/>
                </a:rPr>
                <a:t>đều.</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Từ </a:t>
              </a:r>
              <a:r>
                <a:rPr lang="vi-VN" sz="2200" b="1">
                  <a:latin typeface="Arial" pitchFamily="34" charset="0"/>
                  <a:cs typeface="Arial" pitchFamily="34" charset="0"/>
                </a:rPr>
                <a:t>dữ liệu ghi lại, cho biết tần số xuất hiện của các quả bóng màu xanh, đỏ, vàng. Lập tỉ số giữa tần số và số lần lấy bóng</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smtClean="0">
                  <a:latin typeface="Arial" pitchFamily="34" charset="0"/>
                  <a:cs typeface="Arial" pitchFamily="34" charset="0"/>
                </a:rPr>
                <a:t>Đoán </a:t>
              </a:r>
              <a:r>
                <a:rPr lang="vi-VN" sz="2200" b="1">
                  <a:latin typeface="Arial" pitchFamily="34" charset="0"/>
                  <a:cs typeface="Arial" pitchFamily="34" charset="0"/>
                </a:rPr>
                <a:t>xem trong túi số lượng bóng màu gì là ít nhất, nhiều </a:t>
              </a:r>
              <a:r>
                <a:rPr lang="vi-VN" sz="2200" b="1" smtClean="0">
                  <a:latin typeface="Arial" pitchFamily="34" charset="0"/>
                  <a:cs typeface="Arial" pitchFamily="34" charset="0"/>
                </a:rPr>
                <a:t>nhất.</a:t>
              </a:r>
              <a:endParaRPr lang="vi-VN" sz="2200" b="1">
                <a:latin typeface="Arial" pitchFamily="34" charset="0"/>
                <a:cs typeface="Arial" pitchFamily="34" charset="0"/>
              </a:endParaRPr>
            </a:p>
          </p:txBody>
        </p:sp>
        <p:pic>
          <p:nvPicPr>
            <p:cNvPr id="27" name="Picture 29"/>
            <p:cNvPicPr>
              <a:picLocks noChangeAspect="1" noChangeArrowheads="1"/>
            </p:cNvPicPr>
            <p:nvPr/>
          </p:nvPicPr>
          <p:blipFill rotWithShape="1">
            <a:blip r:embed="rId3">
              <a:extLst>
                <a:ext uri="{28A0092B-C50C-407E-A947-70E740481C1C}">
                  <a14:useLocalDpi xmlns:a14="http://schemas.microsoft.com/office/drawing/2010/main" val="0"/>
                </a:ext>
              </a:extLst>
            </a:blip>
            <a:srcRect r="16521" b="30712"/>
            <a:stretch/>
          </p:blipFill>
          <p:spPr bwMode="auto">
            <a:xfrm>
              <a:off x="512653" y="1092994"/>
              <a:ext cx="1177636" cy="40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3927" y="288607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79412" y="3171825"/>
            <a:ext cx="7848600" cy="769441"/>
          </a:xfrm>
          <a:prstGeom prst="rect">
            <a:avLst/>
          </a:prstGeom>
          <a:noFill/>
        </p:spPr>
        <p:txBody>
          <a:bodyPr wrap="square" rtlCol="0">
            <a:spAutoFit/>
          </a:bodyPr>
          <a:lstStyle/>
          <a:p>
            <a:pPr marL="457200" indent="-457200" algn="just">
              <a:buFont typeface="+mj-lt"/>
              <a:buAutoNum type="alphaLcParenR"/>
            </a:pPr>
            <a:r>
              <a:rPr lang="vi-VN" sz="2200" b="1" smtClean="0">
                <a:latin typeface="Arial" pitchFamily="34" charset="0"/>
                <a:cs typeface="Arial" pitchFamily="34" charset="0"/>
              </a:rPr>
              <a:t>Sau </a:t>
            </a:r>
            <a:r>
              <a:rPr lang="vi-VN" sz="2200" b="1">
                <a:latin typeface="Arial" pitchFamily="34" charset="0"/>
                <a:cs typeface="Arial" pitchFamily="34" charset="0"/>
              </a:rPr>
              <a:t>khi thực hiện 30 lần lấy bóng, ta thu được bảng tần số như </a:t>
            </a:r>
            <a:r>
              <a:rPr lang="vi-VN" sz="2200" b="1" smtClean="0">
                <a:latin typeface="Arial" pitchFamily="34" charset="0"/>
                <a:cs typeface="Arial" pitchFamily="34" charset="0"/>
              </a:rPr>
              <a:t>sau:</a:t>
            </a:r>
            <a:endParaRPr lang="en-US" sz="2200" b="1">
              <a:solidFill>
                <a:schemeClr val="accent2">
                  <a:lumMod val="75000"/>
                </a:schemeClr>
              </a:solidFill>
              <a:latin typeface="Arial" pitchFamily="34" charset="0"/>
              <a:cs typeface="Arial" pitchFamily="34" charset="0"/>
            </a:endParaRPr>
          </a:p>
        </p:txBody>
      </p:sp>
      <p:sp>
        <p:nvSpPr>
          <p:cNvPr id="35"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BẢNG TẦN SỐ TƯƠNG ĐỐI .</a:t>
            </a:r>
            <a:endParaRPr lang="vi-VN" sz="2000" b="1">
              <a:solidFill>
                <a:schemeClr val="bg1"/>
              </a:solidFill>
              <a:latin typeface="Arial" pitchFamily="34" charset="0"/>
              <a:cs typeface="Arial" pitchFamily="34"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3745211983"/>
              </p:ext>
            </p:extLst>
          </p:nvPr>
        </p:nvGraphicFramePr>
        <p:xfrm>
          <a:off x="1126717" y="3938710"/>
          <a:ext cx="6339295" cy="981690"/>
        </p:xfrm>
        <a:graphic>
          <a:graphicData uri="http://schemas.openxmlformats.org/drawingml/2006/table">
            <a:tbl>
              <a:tblPr firstRow="1" bandRow="1">
                <a:tableStyleId>{5C22544A-7EE6-4342-B048-85BDC9FD1C3A}</a:tableStyleId>
              </a:tblPr>
              <a:tblGrid>
                <a:gridCol w="2072095"/>
                <a:gridCol w="1108674"/>
                <a:gridCol w="1579263"/>
                <a:gridCol w="1579263"/>
              </a:tblGrid>
              <a:tr h="483473">
                <a:tc>
                  <a:txBody>
                    <a:bodyPr/>
                    <a:lstStyle/>
                    <a:p>
                      <a:pPr algn="ctr"/>
                      <a:r>
                        <a:rPr lang="en-US" sz="1800" b="1" smtClean="0">
                          <a:solidFill>
                            <a:schemeClr val="tx1"/>
                          </a:solidFill>
                          <a:latin typeface="Arial" pitchFamily="34" charset="0"/>
                          <a:cs typeface="Arial" pitchFamily="34" charset="0"/>
                        </a:rPr>
                        <a:t>Quả bóng</a:t>
                      </a:r>
                      <a:r>
                        <a:rPr lang="en-US" sz="1800" b="1" baseline="0" smtClean="0">
                          <a:solidFill>
                            <a:schemeClr val="tx1"/>
                          </a:solidFill>
                          <a:latin typeface="Arial" pitchFamily="34" charset="0"/>
                          <a:cs typeface="Arial" pitchFamily="34" charset="0"/>
                        </a:rPr>
                        <a:t> màu</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Xanh</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Đỏ</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800" b="1" smtClean="0">
                          <a:solidFill>
                            <a:schemeClr val="tx1"/>
                          </a:solidFill>
                          <a:latin typeface="Arial" pitchFamily="34" charset="0"/>
                          <a:cs typeface="Arial" pitchFamily="34" charset="0"/>
                        </a:rPr>
                        <a:t>Vàng</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498217">
                <a:tc>
                  <a:txBody>
                    <a:bodyPr/>
                    <a:lstStyle/>
                    <a:p>
                      <a:pPr algn="ctr"/>
                      <a:r>
                        <a:rPr lang="en-US" sz="1800" b="1" smtClean="0">
                          <a:solidFill>
                            <a:schemeClr val="tx1"/>
                          </a:solidFill>
                          <a:latin typeface="Arial" pitchFamily="34" charset="0"/>
                          <a:cs typeface="Arial" pitchFamily="34" charset="0"/>
                        </a:rPr>
                        <a:t>Tần</a:t>
                      </a:r>
                      <a:r>
                        <a:rPr lang="en-US" sz="1800" b="1" baseline="0" smtClean="0">
                          <a:solidFill>
                            <a:schemeClr val="tx1"/>
                          </a:solidFill>
                          <a:latin typeface="Arial" pitchFamily="34" charset="0"/>
                          <a:cs typeface="Arial" pitchFamily="34" charset="0"/>
                        </a:rPr>
                        <a:t> số</a:t>
                      </a:r>
                      <a:endParaRPr lang="en-US" sz="1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15</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9</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b="1" smtClean="0">
                          <a:solidFill>
                            <a:srgbClr val="C00000"/>
                          </a:solidFill>
                          <a:latin typeface="Arial" pitchFamily="34" charset="0"/>
                          <a:cs typeface="Arial" pitchFamily="34" charset="0"/>
                        </a:rPr>
                        <a:t>6</a:t>
                      </a:r>
                      <a:endParaRPr lang="en-US" sz="2000" b="1">
                        <a:solidFill>
                          <a:srgbClr val="C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0" name="Rectangle 39"/>
          <p:cNvSpPr/>
          <p:nvPr/>
        </p:nvSpPr>
        <p:spPr>
          <a:xfrm>
            <a:off x="1131889" y="3947621"/>
            <a:ext cx="6333970" cy="9816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p:cNvSpPr txBox="1"/>
              <p:nvPr/>
            </p:nvSpPr>
            <p:spPr>
              <a:xfrm>
                <a:off x="342825" y="4981919"/>
                <a:ext cx="11073189" cy="430887"/>
              </a:xfrm>
              <a:prstGeom prst="rect">
                <a:avLst/>
              </a:prstGeom>
              <a:noFill/>
            </p:spPr>
            <p:txBody>
              <a:bodyPr wrap="square" rtlCol="0">
                <a:spAutoFit/>
              </a:bodyPr>
              <a:lstStyle/>
              <a:p>
                <a:pPr algn="just"/>
                <a:r>
                  <a:rPr lang="vi-VN" sz="2200" b="1" smtClean="0">
                    <a:latin typeface="Arial" pitchFamily="34" charset="0"/>
                    <a:cs typeface="Arial" pitchFamily="34" charset="0"/>
                  </a:rPr>
                  <a:t>Tỉ số giữa tần số quả bóng màu xanh và tần số lấy </a:t>
                </a:r>
                <a:r>
                  <a:rPr lang="vi-VN" sz="2200" b="1">
                    <a:latin typeface="Arial" pitchFamily="34" charset="0"/>
                    <a:cs typeface="Arial" pitchFamily="34" charset="0"/>
                  </a:rPr>
                  <a:t>bóng </a:t>
                </a:r>
                <a:r>
                  <a:rPr lang="vi-VN" sz="2200" b="1" smtClean="0">
                    <a:latin typeface="Arial" pitchFamily="34" charset="0"/>
                    <a:cs typeface="Arial" pitchFamily="34" charset="0"/>
                  </a:rPr>
                  <a:t>là:</a:t>
                </a:r>
                <a:r>
                  <a:rPr lang="en-US" sz="2200" b="1" smtClean="0">
                    <a:latin typeface="Arial" pitchFamily="34" charset="0"/>
                    <a:cs typeface="Arial" pitchFamily="34" charset="0"/>
                  </a:rPr>
                  <a:t>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𝒇</m:t>
                        </m:r>
                      </m:e>
                      <m:sub>
                        <m:r>
                          <a:rPr lang="en-US" sz="2200" b="1" i="1" smtClean="0">
                            <a:latin typeface="Cambria Math"/>
                            <a:cs typeface="Arial" pitchFamily="34" charset="0"/>
                          </a:rPr>
                          <m:t>𝑿</m:t>
                        </m:r>
                      </m:sub>
                    </m:sSub>
                    <m:r>
                      <a:rPr lang="en-US" sz="2200" b="1" i="1" smtClean="0">
                        <a:latin typeface="Cambria Math"/>
                        <a:cs typeface="Arial" pitchFamily="34" charset="0"/>
                      </a:rPr>
                      <m:t>=</m:t>
                    </m:r>
                    <m:r>
                      <a:rPr lang="en-US" sz="2200" b="1" i="1" smtClean="0">
                        <a:latin typeface="Cambria Math"/>
                        <a:cs typeface="Arial" pitchFamily="34" charset="0"/>
                      </a:rPr>
                      <m:t>𝟏𝟓</m:t>
                    </m:r>
                    <m:r>
                      <a:rPr lang="en-US" sz="2200" b="1" i="1" smtClean="0">
                        <a:latin typeface="Cambria Math"/>
                        <a:cs typeface="Arial" pitchFamily="34" charset="0"/>
                      </a:rPr>
                      <m:t>:</m:t>
                    </m:r>
                    <m:r>
                      <a:rPr lang="en-US" sz="2200" b="1" i="1" smtClean="0">
                        <a:latin typeface="Cambria Math"/>
                        <a:cs typeface="Arial" pitchFamily="34" charset="0"/>
                      </a:rPr>
                      <m:t>𝟑𝟎</m:t>
                    </m:r>
                    <m:r>
                      <a:rPr lang="en-US" sz="2200" b="1" i="1" smtClean="0">
                        <a:latin typeface="Cambria Math"/>
                        <a:cs typeface="Arial" pitchFamily="34" charset="0"/>
                      </a:rPr>
                      <m:t>=</m:t>
                    </m:r>
                    <m:r>
                      <a:rPr lang="en-US" sz="2200" b="1" i="1" smtClean="0">
                        <a:latin typeface="Cambria Math"/>
                        <a:cs typeface="Arial" pitchFamily="34" charset="0"/>
                      </a:rPr>
                      <m:t>𝟎</m:t>
                    </m:r>
                    <m:r>
                      <a:rPr lang="en-US" sz="2200" b="1" i="1" smtClean="0">
                        <a:latin typeface="Cambria Math"/>
                        <a:cs typeface="Arial" pitchFamily="34" charset="0"/>
                      </a:rPr>
                      <m:t>,</m:t>
                    </m:r>
                    <m:r>
                      <a:rPr lang="en-US" sz="2200" b="1" i="1" smtClean="0">
                        <a:latin typeface="Cambria Math"/>
                        <a:cs typeface="Arial" pitchFamily="34" charset="0"/>
                      </a:rPr>
                      <m:t>𝟓</m:t>
                    </m:r>
                  </m:oMath>
                </a14:m>
                <a:r>
                  <a:rPr lang="en-US" sz="2200" b="1" smtClean="0">
                    <a:latin typeface="Arial" pitchFamily="34" charset="0"/>
                    <a:cs typeface="Arial" pitchFamily="34" charset="0"/>
                  </a:rPr>
                  <a:t> </a:t>
                </a:r>
                <a:endParaRPr lang="en-US" sz="2200" b="1">
                  <a:solidFill>
                    <a:schemeClr val="accent2">
                      <a:lumMod val="75000"/>
                    </a:schemeClr>
                  </a:solidFill>
                  <a:latin typeface="Arial" pitchFamily="34" charset="0"/>
                  <a:cs typeface="Arial"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342825" y="4981919"/>
                <a:ext cx="11073189" cy="430887"/>
              </a:xfrm>
              <a:prstGeom prst="rect">
                <a:avLst/>
              </a:prstGeom>
              <a:blipFill rotWithShape="1">
                <a:blip r:embed="rId5"/>
                <a:stretch>
                  <a:fillRect l="-660" t="-7042"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42825" y="5343525"/>
                <a:ext cx="11073189" cy="601062"/>
              </a:xfrm>
              <a:prstGeom prst="rect">
                <a:avLst/>
              </a:prstGeom>
              <a:noFill/>
            </p:spPr>
            <p:txBody>
              <a:bodyPr wrap="square" rtlCol="0">
                <a:spAutoFit/>
              </a:bodyPr>
              <a:lstStyle/>
              <a:p>
                <a:pPr algn="just"/>
                <a:r>
                  <a:rPr lang="vi-VN" sz="2200" b="1" smtClean="0">
                    <a:latin typeface="Arial" pitchFamily="34" charset="0"/>
                    <a:cs typeface="Arial" pitchFamily="34" charset="0"/>
                  </a:rPr>
                  <a:t>Tỉ số giữa tần số quả bóng màu </a:t>
                </a:r>
                <a:r>
                  <a:rPr lang="en-US" sz="2200" b="1" smtClean="0">
                    <a:latin typeface="Arial" pitchFamily="34" charset="0"/>
                    <a:cs typeface="Arial" pitchFamily="34" charset="0"/>
                  </a:rPr>
                  <a:t>đỏ</a:t>
                </a:r>
                <a:r>
                  <a:rPr lang="vi-VN" sz="2200" b="1" smtClean="0">
                    <a:latin typeface="Arial" pitchFamily="34" charset="0"/>
                    <a:cs typeface="Arial" pitchFamily="34" charset="0"/>
                  </a:rPr>
                  <a:t> và tần số lấy </a:t>
                </a:r>
                <a:r>
                  <a:rPr lang="vi-VN" sz="2200" b="1">
                    <a:latin typeface="Arial" pitchFamily="34" charset="0"/>
                    <a:cs typeface="Arial" pitchFamily="34" charset="0"/>
                  </a:rPr>
                  <a:t>bóng </a:t>
                </a:r>
                <a:r>
                  <a:rPr lang="vi-VN" sz="2200" b="1" smtClean="0">
                    <a:latin typeface="Arial" pitchFamily="34" charset="0"/>
                    <a:cs typeface="Arial" pitchFamily="34" charset="0"/>
                  </a:rPr>
                  <a:t>là:</a:t>
                </a:r>
                <a:r>
                  <a:rPr lang="en-US" sz="2200" b="1" smtClean="0">
                    <a:latin typeface="Arial" pitchFamily="34" charset="0"/>
                    <a:cs typeface="Arial" pitchFamily="34" charset="0"/>
                  </a:rPr>
                  <a:t>  </a:t>
                </a:r>
                <a14:m>
                  <m:oMath xmlns:m="http://schemas.openxmlformats.org/officeDocument/2006/math">
                    <m:sSub>
                      <m:sSubPr>
                        <m:ctrlPr>
                          <a:rPr lang="en-US" sz="2200" b="1" i="1">
                            <a:latin typeface="Cambria Math"/>
                            <a:cs typeface="Arial" pitchFamily="34" charset="0"/>
                          </a:rPr>
                        </m:ctrlPr>
                      </m:sSubPr>
                      <m:e>
                        <m:r>
                          <a:rPr lang="en-US" sz="2200" b="1" i="1">
                            <a:latin typeface="Cambria Math"/>
                            <a:cs typeface="Arial" pitchFamily="34" charset="0"/>
                          </a:rPr>
                          <m:t>𝒇</m:t>
                        </m:r>
                      </m:e>
                      <m:sub>
                        <m:r>
                          <a:rPr lang="en-US" sz="2200" b="1" i="1" smtClean="0">
                            <a:latin typeface="Cambria Math"/>
                            <a:cs typeface="Arial" pitchFamily="34" charset="0"/>
                          </a:rPr>
                          <m:t>Đ</m:t>
                        </m:r>
                      </m:sub>
                    </m:sSub>
                    <m:r>
                      <a:rPr lang="en-US" sz="2200" b="1" i="1" smtClean="0">
                        <a:latin typeface="Cambria Math"/>
                        <a:cs typeface="Arial" pitchFamily="34" charset="0"/>
                      </a:rPr>
                      <m:t>=</m:t>
                    </m:r>
                    <m:r>
                      <a:rPr lang="en-US" sz="2200" b="1" i="1" smtClean="0">
                        <a:latin typeface="Cambria Math"/>
                        <a:cs typeface="Arial" pitchFamily="34" charset="0"/>
                      </a:rPr>
                      <m:t>𝟗</m:t>
                    </m:r>
                    <m:r>
                      <a:rPr lang="en-US" sz="2200" b="1" i="1" smtClean="0">
                        <a:latin typeface="Cambria Math"/>
                        <a:cs typeface="Arial" pitchFamily="34" charset="0"/>
                      </a:rPr>
                      <m:t>:</m:t>
                    </m:r>
                    <m:r>
                      <a:rPr lang="en-US" sz="2200" b="1" i="1" smtClean="0">
                        <a:latin typeface="Cambria Math"/>
                        <a:cs typeface="Arial" pitchFamily="34" charset="0"/>
                      </a:rPr>
                      <m:t>𝟑𝟎</m:t>
                    </m:r>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𝟑</m:t>
                        </m:r>
                      </m:num>
                      <m:den>
                        <m:r>
                          <a:rPr lang="en-US" sz="2200" b="1" i="1" smtClean="0">
                            <a:latin typeface="Cambria Math"/>
                            <a:cs typeface="Arial" pitchFamily="34" charset="0"/>
                          </a:rPr>
                          <m:t>𝟏𝟎</m:t>
                        </m:r>
                      </m:den>
                    </m:f>
                  </m:oMath>
                </a14:m>
                <a:endParaRPr lang="en-US" sz="2200" b="1">
                  <a:solidFill>
                    <a:schemeClr val="accent2">
                      <a:lumMod val="75000"/>
                    </a:schemeClr>
                  </a:solidFill>
                  <a:latin typeface="Arial" pitchFamily="34" charset="0"/>
                  <a:cs typeface="Arial" pitchFamily="34"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42825" y="5343525"/>
                <a:ext cx="11073189" cy="601062"/>
              </a:xfrm>
              <a:prstGeom prst="rect">
                <a:avLst/>
              </a:prstGeom>
              <a:blipFill rotWithShape="1">
                <a:blip r:embed="rId6"/>
                <a:stretch>
                  <a:fillRect l="-660"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42825" y="5859849"/>
                <a:ext cx="11073189" cy="601062"/>
              </a:xfrm>
              <a:prstGeom prst="rect">
                <a:avLst/>
              </a:prstGeom>
              <a:noFill/>
            </p:spPr>
            <p:txBody>
              <a:bodyPr wrap="square" rtlCol="0">
                <a:spAutoFit/>
              </a:bodyPr>
              <a:lstStyle/>
              <a:p>
                <a:pPr algn="just"/>
                <a:r>
                  <a:rPr lang="vi-VN" sz="2200" b="1" smtClean="0">
                    <a:latin typeface="Arial" pitchFamily="34" charset="0"/>
                    <a:cs typeface="Arial" pitchFamily="34" charset="0"/>
                  </a:rPr>
                  <a:t>Tỉ số giữa tần số quả bóng màu </a:t>
                </a:r>
                <a:r>
                  <a:rPr lang="en-US" sz="2200" b="1" smtClean="0">
                    <a:latin typeface="Arial" pitchFamily="34" charset="0"/>
                    <a:cs typeface="Arial" pitchFamily="34" charset="0"/>
                  </a:rPr>
                  <a:t>vàng</a:t>
                </a:r>
                <a:r>
                  <a:rPr lang="vi-VN" sz="2200" b="1" smtClean="0">
                    <a:latin typeface="Arial" pitchFamily="34" charset="0"/>
                    <a:cs typeface="Arial" pitchFamily="34" charset="0"/>
                  </a:rPr>
                  <a:t> và tần số lấy </a:t>
                </a:r>
                <a:r>
                  <a:rPr lang="vi-VN" sz="2200" b="1">
                    <a:latin typeface="Arial" pitchFamily="34" charset="0"/>
                    <a:cs typeface="Arial" pitchFamily="34" charset="0"/>
                  </a:rPr>
                  <a:t>bóng </a:t>
                </a:r>
                <a:r>
                  <a:rPr lang="vi-VN" sz="2200" b="1" smtClean="0">
                    <a:latin typeface="Arial" pitchFamily="34" charset="0"/>
                    <a:cs typeface="Arial" pitchFamily="34" charset="0"/>
                  </a:rPr>
                  <a:t>là:</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  </m:t>
                        </m:r>
                        <m:r>
                          <a:rPr lang="en-US" sz="2200" b="1" i="1">
                            <a:latin typeface="Cambria Math"/>
                            <a:cs typeface="Arial" pitchFamily="34" charset="0"/>
                          </a:rPr>
                          <m:t>𝒇</m:t>
                        </m:r>
                      </m:e>
                      <m:sub>
                        <m:r>
                          <a:rPr lang="en-US" sz="2200" b="1" i="1" smtClean="0">
                            <a:latin typeface="Cambria Math"/>
                            <a:cs typeface="Arial" pitchFamily="34" charset="0"/>
                          </a:rPr>
                          <m:t>𝑽</m:t>
                        </m:r>
                      </m:sub>
                    </m:sSub>
                    <m:r>
                      <a:rPr lang="en-US" sz="2200" b="1" i="1" smtClean="0">
                        <a:latin typeface="Cambria Math"/>
                        <a:cs typeface="Arial" pitchFamily="34" charset="0"/>
                      </a:rPr>
                      <m:t>=</m:t>
                    </m:r>
                    <m:r>
                      <a:rPr lang="en-US" sz="2200" b="1" i="1" smtClean="0">
                        <a:latin typeface="Cambria Math"/>
                        <a:cs typeface="Arial" pitchFamily="34" charset="0"/>
                      </a:rPr>
                      <m:t>𝟔</m:t>
                    </m:r>
                    <m:r>
                      <a:rPr lang="en-US" sz="2200" b="1" i="1" smtClean="0">
                        <a:latin typeface="Cambria Math"/>
                        <a:cs typeface="Arial" pitchFamily="34" charset="0"/>
                      </a:rPr>
                      <m:t>:</m:t>
                    </m:r>
                    <m:r>
                      <a:rPr lang="en-US" sz="2200" b="1" i="1" smtClean="0">
                        <a:latin typeface="Cambria Math"/>
                        <a:cs typeface="Arial" pitchFamily="34" charset="0"/>
                      </a:rPr>
                      <m:t>𝟑𝟎</m:t>
                    </m:r>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𝟏</m:t>
                        </m:r>
                      </m:num>
                      <m:den>
                        <m:r>
                          <a:rPr lang="en-US" sz="2200" b="1" i="1" smtClean="0">
                            <a:latin typeface="Cambria Math"/>
                            <a:cs typeface="Arial" pitchFamily="34" charset="0"/>
                          </a:rPr>
                          <m:t>𝟓</m:t>
                        </m:r>
                      </m:den>
                    </m:f>
                  </m:oMath>
                </a14:m>
                <a:endParaRPr lang="en-US" sz="2200" b="1">
                  <a:solidFill>
                    <a:schemeClr val="accent2">
                      <a:lumMod val="75000"/>
                    </a:schemeClr>
                  </a:solidFill>
                  <a:latin typeface="Arial" pitchFamily="34" charset="0"/>
                  <a:cs typeface="Arial"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2825" y="5859849"/>
                <a:ext cx="11073189" cy="601062"/>
              </a:xfrm>
              <a:prstGeom prst="rect">
                <a:avLst/>
              </a:prstGeom>
              <a:blipFill rotWithShape="1">
                <a:blip r:embed="rId7"/>
                <a:stretch>
                  <a:fillRect l="-660" b="-3030"/>
                </a:stretch>
              </a:blipFill>
            </p:spPr>
            <p:txBody>
              <a:bodyPr/>
              <a:lstStyle/>
              <a:p>
                <a:r>
                  <a:rPr lang="en-US">
                    <a:noFill/>
                  </a:rPr>
                  <a:t> </a:t>
                </a:r>
              </a:p>
            </p:txBody>
          </p:sp>
        </mc:Fallback>
      </mc:AlternateContent>
      <p:sp>
        <p:nvSpPr>
          <p:cNvPr id="44" name="TextBox 43"/>
          <p:cNvSpPr txBox="1"/>
          <p:nvPr/>
        </p:nvSpPr>
        <p:spPr>
          <a:xfrm>
            <a:off x="342825" y="6372225"/>
            <a:ext cx="11846000" cy="430887"/>
          </a:xfrm>
          <a:prstGeom prst="rect">
            <a:avLst/>
          </a:prstGeom>
          <a:noFill/>
        </p:spPr>
        <p:txBody>
          <a:bodyPr wrap="square" rtlCol="0">
            <a:spAutoFit/>
          </a:bodyPr>
          <a:lstStyle/>
          <a:p>
            <a:pPr algn="just"/>
            <a:r>
              <a:rPr lang="vi-VN" sz="2200" b="1">
                <a:latin typeface="Arial" pitchFamily="34" charset="0"/>
                <a:cs typeface="Arial" pitchFamily="34" charset="0"/>
              </a:rPr>
              <a:t>b) Dự đoán rằng trong túi có số lượng bóng xanh là nhiều nhất, bóng vàng là ít </a:t>
            </a:r>
            <a:r>
              <a:rPr lang="vi-VN" sz="2200" b="1" smtClean="0">
                <a:latin typeface="Arial" pitchFamily="34" charset="0"/>
                <a:cs typeface="Arial" pitchFamily="34" charset="0"/>
              </a:rPr>
              <a:t>nhất.</a:t>
            </a:r>
            <a:endParaRPr lang="en-US" sz="2200" b="1">
              <a:solidFill>
                <a:schemeClr val="accent2">
                  <a:lumMod val="75000"/>
                </a:schemeClr>
              </a:solidFill>
              <a:latin typeface="Arial" pitchFamily="34" charset="0"/>
              <a:cs typeface="Arial" pitchFamily="34" charset="0"/>
            </a:endParaRPr>
          </a:p>
        </p:txBody>
      </p:sp>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3573" y="2895600"/>
            <a:ext cx="2091302" cy="186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554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left)">
                                      <p:cBhvr>
                                        <p:cTn id="11" dur="500"/>
                                        <p:tgtEl>
                                          <p:spTgt spid="30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animBg="1"/>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0454" y="801872"/>
            <a:ext cx="11371358" cy="3922528"/>
            <a:chOff x="637336" y="2706872"/>
            <a:chExt cx="11371358" cy="3922528"/>
          </a:xfrm>
        </p:grpSpPr>
        <p:sp>
          <p:nvSpPr>
            <p:cNvPr id="17" name="Rounded Rectangle 16"/>
            <p:cNvSpPr/>
            <p:nvPr/>
          </p:nvSpPr>
          <p:spPr>
            <a:xfrm>
              <a:off x="637336" y="2706872"/>
              <a:ext cx="10943476" cy="369392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60412" y="2804599"/>
              <a:ext cx="10621124"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Cho dãy dữ liệu x</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x</a:t>
              </a:r>
              <a:r>
                <a:rPr lang="en-US" sz="2600" b="1" baseline="-25000" smtClean="0">
                  <a:latin typeface="Arial" pitchFamily="34" charset="0"/>
                  <a:cs typeface="Arial" pitchFamily="34" charset="0"/>
                </a:rPr>
                <a:t>2</a:t>
              </a:r>
              <a:r>
                <a:rPr lang="en-US" sz="2600" b="1" smtClean="0">
                  <a:latin typeface="Arial" pitchFamily="34" charset="0"/>
                  <a:cs typeface="Arial" pitchFamily="34" charset="0"/>
                </a:rPr>
                <a:t>, …, x</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 </a:t>
              </a:r>
              <a:r>
                <a:rPr lang="en-US" sz="2600" b="1" smtClean="0">
                  <a:solidFill>
                    <a:srgbClr val="C00000"/>
                  </a:solidFill>
                  <a:latin typeface="Arial" pitchFamily="34" charset="0"/>
                  <a:cs typeface="Arial" pitchFamily="34" charset="0"/>
                </a:rPr>
                <a:t>Tần số tương đối</a:t>
              </a:r>
              <a:r>
                <a:rPr lang="en-US" sz="2600" b="1" smtClean="0">
                  <a:latin typeface="Arial" pitchFamily="34" charset="0"/>
                  <a:cs typeface="Arial" pitchFamily="34" charset="0"/>
                </a:rPr>
                <a:t> f</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của giá trị x</a:t>
              </a:r>
              <a:r>
                <a:rPr lang="en-US" sz="2600" b="1" baseline="-25000" smtClean="0">
                  <a:latin typeface="Arial" pitchFamily="34" charset="0"/>
                  <a:cs typeface="Arial" pitchFamily="34" charset="0"/>
                </a:rPr>
                <a:t>i</a:t>
              </a:r>
              <a:r>
                <a:rPr lang="en-US" sz="2600" b="1" smtClean="0">
                  <a:latin typeface="Arial" pitchFamily="34" charset="0"/>
                  <a:cs typeface="Arial" pitchFamily="34" charset="0"/>
                </a:rPr>
                <a:t> là tỉ số giữa tần số của x</a:t>
              </a:r>
              <a:r>
                <a:rPr lang="en-US" sz="2600" b="1" baseline="-25000" smtClean="0">
                  <a:latin typeface="Arial" pitchFamily="34" charset="0"/>
                  <a:cs typeface="Arial" pitchFamily="34" charset="0"/>
                </a:rPr>
                <a:t>i</a:t>
              </a:r>
              <a:r>
                <a:rPr lang="en-US" sz="2600" b="1" smtClean="0">
                  <a:latin typeface="Arial" pitchFamily="34" charset="0"/>
                  <a:cs typeface="Arial" pitchFamily="34" charset="0"/>
                </a:rPr>
                <a:t> (gọi là m</a:t>
              </a:r>
              <a:r>
                <a:rPr lang="en-US" sz="2600" b="1" baseline="-25000" smtClean="0">
                  <a:latin typeface="Arial" pitchFamily="34" charset="0"/>
                  <a:cs typeface="Arial" pitchFamily="34" charset="0"/>
                </a:rPr>
                <a:t>i</a:t>
              </a:r>
              <a:r>
                <a:rPr lang="en-US" sz="2600" b="1" smtClean="0">
                  <a:latin typeface="Arial" pitchFamily="34" charset="0"/>
                  <a:cs typeface="Arial" pitchFamily="34" charset="0"/>
                </a:rPr>
                <a:t>) với n.</a:t>
              </a:r>
              <a:endParaRPr lang="en-US" sz="2600" b="1">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895012" y="5433499"/>
              <a:ext cx="1113682" cy="1195901"/>
            </a:xfrm>
            <a:prstGeom prst="rect">
              <a:avLst/>
            </a:prstGeom>
          </p:spPr>
        </p:pic>
      </p:grpSp>
      <p:grpSp>
        <p:nvGrpSpPr>
          <p:cNvPr id="5" name="Group 4"/>
          <p:cNvGrpSpPr/>
          <p:nvPr/>
        </p:nvGrpSpPr>
        <p:grpSpPr>
          <a:xfrm>
            <a:off x="713530" y="1793602"/>
            <a:ext cx="10287000" cy="2729954"/>
            <a:chOff x="760412" y="3698602"/>
            <a:chExt cx="10287000" cy="2729954"/>
          </a:xfrm>
        </p:grpSpPr>
        <p:sp>
          <p:nvSpPr>
            <p:cNvPr id="21" name="TextBox 20"/>
            <p:cNvSpPr txBox="1"/>
            <p:nvPr/>
          </p:nvSpPr>
          <p:spPr>
            <a:xfrm>
              <a:off x="760412" y="3698602"/>
              <a:ext cx="10287000"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Bảng sau đây được gọi là </a:t>
              </a:r>
              <a:r>
                <a:rPr lang="en-US" sz="2600" b="1" smtClean="0">
                  <a:solidFill>
                    <a:srgbClr val="C00000"/>
                  </a:solidFill>
                  <a:latin typeface="Arial" pitchFamily="34" charset="0"/>
                  <a:cs typeface="Arial" pitchFamily="34" charset="0"/>
                </a:rPr>
                <a:t>bảng tần số tương đối</a:t>
              </a:r>
              <a:r>
                <a:rPr lang="en-US" sz="2600" b="1" smtClean="0">
                  <a:latin typeface="Arial" pitchFamily="34" charset="0"/>
                  <a:cs typeface="Arial" pitchFamily="34" charset="0"/>
                </a:rPr>
                <a:t>.</a:t>
              </a:r>
              <a:endParaRPr lang="en-US"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3" name="TextBox 22"/>
                <p:cNvSpPr txBox="1"/>
                <p:nvPr/>
              </p:nvSpPr>
              <p:spPr>
                <a:xfrm>
                  <a:off x="1018336" y="5310045"/>
                  <a:ext cx="9876676" cy="1118511"/>
                </a:xfrm>
                <a:prstGeom prst="rect">
                  <a:avLst/>
                </a:prstGeom>
                <a:noFill/>
              </p:spPr>
              <p:txBody>
                <a:bodyPr wrap="square" rtlCol="0">
                  <a:spAutoFit/>
                </a:bodyPr>
                <a:lstStyle/>
                <a:p>
                  <a:r>
                    <a:rPr lang="en-US" sz="2500" b="1" smtClean="0">
                      <a:latin typeface="Arial" pitchFamily="34" charset="0"/>
                      <a:cs typeface="Arial" pitchFamily="34" charset="0"/>
                    </a:rPr>
                    <a:t>trong đó </a:t>
                  </a:r>
                  <a14:m>
                    <m:oMath xmlns:m="http://schemas.openxmlformats.org/officeDocument/2006/math">
                      <m:r>
                        <a:rPr lang="en-US" sz="2500" b="1" i="1" smtClean="0">
                          <a:latin typeface="Cambria Math"/>
                          <a:cs typeface="Arial" pitchFamily="34" charset="0"/>
                        </a:rPr>
                        <m:t>𝒏</m:t>
                      </m:r>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𝒎</m:t>
                          </m:r>
                        </m:e>
                        <m:sub>
                          <m:r>
                            <a:rPr lang="en-US" sz="2500" b="1" i="1" smtClean="0">
                              <a:latin typeface="Cambria Math"/>
                              <a:cs typeface="Arial" pitchFamily="34" charset="0"/>
                            </a:rPr>
                            <m:t>𝟏</m:t>
                          </m:r>
                        </m:sub>
                      </m:sSub>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𝒎</m:t>
                          </m:r>
                        </m:e>
                        <m:sub>
                          <m:r>
                            <a:rPr lang="en-US" sz="2500" b="1" i="1" smtClean="0">
                              <a:latin typeface="Cambria Math"/>
                              <a:cs typeface="Arial" pitchFamily="34" charset="0"/>
                            </a:rPr>
                            <m:t>𝒌</m:t>
                          </m:r>
                        </m:sub>
                      </m:sSub>
                    </m:oMath>
                  </a14:m>
                  <a:r>
                    <a:rPr lang="en-US" sz="2500" b="1" smtClean="0">
                      <a:latin typeface="Arial" pitchFamily="34" charset="0"/>
                      <a:cs typeface="Arial" pitchFamily="34" charset="0"/>
                    </a:rPr>
                    <a:t> và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𝒇</m:t>
                          </m:r>
                        </m:e>
                        <m:sub>
                          <m:r>
                            <a:rPr lang="en-US" sz="2500" b="1" i="1" smtClean="0">
                              <a:latin typeface="Cambria Math"/>
                              <a:cs typeface="Arial" pitchFamily="34" charset="0"/>
                            </a:rPr>
                            <m:t>𝟏</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sSub>
                            <m:sSubPr>
                              <m:ctrlPr>
                                <a:rPr lang="en-US" sz="2500" b="1" i="1" smtClean="0">
                                  <a:latin typeface="Cambria Math"/>
                                  <a:cs typeface="Arial" pitchFamily="34" charset="0"/>
                                </a:rPr>
                              </m:ctrlPr>
                            </m:sSubPr>
                            <m:e>
                              <m:r>
                                <a:rPr lang="en-US" sz="2500" b="1" i="1" smtClean="0">
                                  <a:latin typeface="Cambria Math"/>
                                  <a:cs typeface="Arial" pitchFamily="34" charset="0"/>
                                </a:rPr>
                                <m:t>𝒎</m:t>
                              </m:r>
                            </m:e>
                            <m:sub>
                              <m:r>
                                <a:rPr lang="en-US" sz="2500" b="1" i="1" smtClean="0">
                                  <a:latin typeface="Cambria Math"/>
                                  <a:cs typeface="Arial" pitchFamily="34" charset="0"/>
                                </a:rPr>
                                <m:t>𝟏</m:t>
                              </m:r>
                            </m:sub>
                          </m:sSub>
                        </m:num>
                        <m:den>
                          <m:r>
                            <a:rPr lang="en-US" sz="2500" b="1" i="1" smtClean="0">
                              <a:latin typeface="Cambria Math"/>
                              <a:cs typeface="Arial" pitchFamily="34" charset="0"/>
                            </a:rPr>
                            <m:t>𝒏</m:t>
                          </m:r>
                        </m:den>
                      </m:f>
                      <m:r>
                        <a:rPr lang="en-US" sz="2500" b="1" i="1" smtClean="0">
                          <a:latin typeface="Cambria Math"/>
                          <a:cs typeface="Arial" pitchFamily="34" charset="0"/>
                        </a:rPr>
                        <m:t>.</m:t>
                      </m:r>
                      <m:r>
                        <a:rPr lang="en-US" sz="2500" b="1" i="1" smtClean="0">
                          <a:latin typeface="Cambria Math"/>
                          <a:cs typeface="Arial" pitchFamily="34" charset="0"/>
                        </a:rPr>
                        <m:t>𝟏𝟎𝟎</m:t>
                      </m:r>
                      <m:r>
                        <a:rPr lang="en-US" sz="2500" b="1" i="1" smtClean="0">
                          <a:latin typeface="Cambria Math"/>
                          <a:cs typeface="Arial" pitchFamily="34" charset="0"/>
                        </a:rPr>
                        <m:t>(%)</m:t>
                      </m:r>
                    </m:oMath>
                  </a14:m>
                  <a:r>
                    <a:rPr lang="en-US" sz="2500" b="1" smtClean="0">
                      <a:latin typeface="Arial" pitchFamily="34" charset="0"/>
                      <a:cs typeface="Arial" pitchFamily="34" charset="0"/>
                    </a:rPr>
                    <a:t> là tần số tương đối của x</a:t>
                  </a:r>
                  <a:r>
                    <a:rPr lang="en-US" sz="2500" b="1" baseline="-25000" smtClean="0">
                      <a:latin typeface="Arial" pitchFamily="34" charset="0"/>
                      <a:cs typeface="Arial" pitchFamily="34" charset="0"/>
                    </a:rPr>
                    <a:t>1</a:t>
                  </a:r>
                  <a:r>
                    <a:rPr lang="en-US" sz="2500" b="1" smtClean="0">
                      <a:latin typeface="Arial" pitchFamily="34" charset="0"/>
                      <a:cs typeface="Arial" pitchFamily="34" charset="0"/>
                    </a:rPr>
                    <a:t> ….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𝒇</m:t>
                          </m:r>
                        </m:e>
                        <m:sub>
                          <m:r>
                            <a:rPr lang="en-US" sz="2500" b="1" i="1" smtClean="0">
                              <a:latin typeface="Cambria Math"/>
                              <a:cs typeface="Arial" pitchFamily="34" charset="0"/>
                            </a:rPr>
                            <m:t>𝒌</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sSub>
                            <m:sSubPr>
                              <m:ctrlPr>
                                <a:rPr lang="en-US" sz="2500" b="1" i="1" smtClean="0">
                                  <a:latin typeface="Cambria Math"/>
                                  <a:cs typeface="Arial" pitchFamily="34" charset="0"/>
                                </a:rPr>
                              </m:ctrlPr>
                            </m:sSubPr>
                            <m:e>
                              <m:r>
                                <a:rPr lang="en-US" sz="2500" b="1" i="1" smtClean="0">
                                  <a:latin typeface="Cambria Math"/>
                                  <a:cs typeface="Arial" pitchFamily="34" charset="0"/>
                                </a:rPr>
                                <m:t>𝒎</m:t>
                              </m:r>
                            </m:e>
                            <m:sub>
                              <m:r>
                                <a:rPr lang="en-US" sz="2500" b="1" i="1" smtClean="0">
                                  <a:latin typeface="Cambria Math"/>
                                  <a:cs typeface="Arial" pitchFamily="34" charset="0"/>
                                </a:rPr>
                                <m:t>𝒌</m:t>
                              </m:r>
                            </m:sub>
                          </m:sSub>
                        </m:num>
                        <m:den>
                          <m:r>
                            <a:rPr lang="en-US" sz="2500" b="1" i="1" smtClean="0">
                              <a:latin typeface="Cambria Math"/>
                              <a:cs typeface="Arial" pitchFamily="34" charset="0"/>
                            </a:rPr>
                            <m:t>𝒏</m:t>
                          </m:r>
                        </m:den>
                      </m:f>
                      <m:r>
                        <a:rPr lang="en-US" sz="2500" b="1" i="1" smtClean="0">
                          <a:latin typeface="Cambria Math"/>
                          <a:cs typeface="Arial" pitchFamily="34" charset="0"/>
                        </a:rPr>
                        <m:t>.</m:t>
                      </m:r>
                      <m:r>
                        <a:rPr lang="en-US" sz="2500" b="1" i="1" smtClean="0">
                          <a:latin typeface="Cambria Math"/>
                          <a:cs typeface="Arial" pitchFamily="34" charset="0"/>
                        </a:rPr>
                        <m:t>𝟏𝟎𝟎</m:t>
                      </m:r>
                      <m:r>
                        <a:rPr lang="en-US" sz="2500" b="1" i="1" smtClean="0">
                          <a:latin typeface="Cambria Math"/>
                          <a:cs typeface="Arial" pitchFamily="34" charset="0"/>
                        </a:rPr>
                        <m:t>(%)</m:t>
                      </m:r>
                    </m:oMath>
                  </a14:m>
                  <a:r>
                    <a:rPr lang="en-US" sz="2500" b="1" smtClean="0">
                      <a:latin typeface="Arial" pitchFamily="34" charset="0"/>
                      <a:cs typeface="Arial" pitchFamily="34" charset="0"/>
                    </a:rPr>
                    <a:t> là tần số tương đối của x</a:t>
                  </a:r>
                  <a:r>
                    <a:rPr lang="en-US" sz="2500" b="1" baseline="-25000" smtClean="0">
                      <a:latin typeface="Arial" pitchFamily="34" charset="0"/>
                      <a:cs typeface="Arial" pitchFamily="34" charset="0"/>
                    </a:rPr>
                    <a:t>k</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018336" y="5310045"/>
                  <a:ext cx="9876676" cy="1118511"/>
                </a:xfrm>
                <a:prstGeom prst="rect">
                  <a:avLst/>
                </a:prstGeom>
                <a:blipFill rotWithShape="1">
                  <a:blip r:embed="rId4"/>
                  <a:stretch>
                    <a:fillRect l="-987" t="-546" b="-4372"/>
                  </a:stretch>
                </a:blipFill>
              </p:spPr>
              <p:txBody>
                <a:bodyPr/>
                <a:lstStyle/>
                <a:p>
                  <a:r>
                    <a:rPr lang="en-US">
                      <a:noFill/>
                    </a:rPr>
                    <a:t> </a:t>
                  </a:r>
                </a:p>
              </p:txBody>
            </p:sp>
          </mc:Fallback>
        </mc:AlternateContent>
      </p:grpSp>
      <p:graphicFrame>
        <p:nvGraphicFramePr>
          <p:cNvPr id="2" name="Table 1"/>
          <p:cNvGraphicFramePr>
            <a:graphicFrameLocks noGrp="1"/>
          </p:cNvGraphicFramePr>
          <p:nvPr>
            <p:extLst>
              <p:ext uri="{D42A27DB-BD31-4B8C-83A1-F6EECF244321}">
                <p14:modId xmlns:p14="http://schemas.microsoft.com/office/powerpoint/2010/main" val="3790432869"/>
              </p:ext>
            </p:extLst>
          </p:nvPr>
        </p:nvGraphicFramePr>
        <p:xfrm>
          <a:off x="2313730" y="2438400"/>
          <a:ext cx="7086600" cy="853440"/>
        </p:xfrm>
        <a:graphic>
          <a:graphicData uri="http://schemas.openxmlformats.org/drawingml/2006/table">
            <a:tbl>
              <a:tblPr firstRow="1" bandRow="1">
                <a:tableStyleId>{5C22544A-7EE6-4342-B048-85BDC9FD1C3A}</a:tableStyleId>
              </a:tblPr>
              <a:tblGrid>
                <a:gridCol w="2286000"/>
                <a:gridCol w="1257300"/>
                <a:gridCol w="1771650"/>
                <a:gridCol w="1771650"/>
              </a:tblGrid>
              <a:tr h="370840">
                <a:tc>
                  <a:txBody>
                    <a:bodyPr/>
                    <a:lstStyle/>
                    <a:p>
                      <a:pPr algn="ctr"/>
                      <a:r>
                        <a:rPr lang="en-US" sz="2000" b="1" smtClean="0">
                          <a:solidFill>
                            <a:schemeClr val="tx1"/>
                          </a:solidFill>
                          <a:latin typeface="Arial" pitchFamily="34" charset="0"/>
                          <a:cs typeface="Arial" pitchFamily="34" charset="0"/>
                        </a:rPr>
                        <a:t>Giá</a:t>
                      </a:r>
                      <a:r>
                        <a:rPr lang="en-US" sz="2000" b="1" baseline="0" smtClean="0">
                          <a:solidFill>
                            <a:schemeClr val="tx1"/>
                          </a:solidFill>
                          <a:latin typeface="Arial" pitchFamily="34" charset="0"/>
                          <a:cs typeface="Arial" pitchFamily="34" charset="0"/>
                        </a:rPr>
                        <a:t> trị </a:t>
                      </a:r>
                      <a:endParaRPr lang="en-US" sz="20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200" b="1" smtClean="0">
                          <a:solidFill>
                            <a:schemeClr val="tx1"/>
                          </a:solidFill>
                          <a:latin typeface="Arial" pitchFamily="34" charset="0"/>
                          <a:cs typeface="Arial" pitchFamily="34" charset="0"/>
                        </a:rPr>
                        <a:t>X</a:t>
                      </a:r>
                      <a:r>
                        <a:rPr lang="en-US" sz="2200" b="1" baseline="-25000" smtClean="0">
                          <a:solidFill>
                            <a:schemeClr val="tx1"/>
                          </a:solidFill>
                          <a:latin typeface="Arial" pitchFamily="34" charset="0"/>
                          <a:cs typeface="Arial" pitchFamily="34" charset="0"/>
                        </a:rPr>
                        <a:t>1</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smtClean="0">
                          <a:solidFill>
                            <a:schemeClr val="tx1"/>
                          </a:solidFill>
                          <a:latin typeface="Arial" pitchFamily="34" charset="0"/>
                          <a:cs typeface="Arial" pitchFamily="34" charset="0"/>
                        </a:rPr>
                        <a:t>x</a:t>
                      </a:r>
                      <a:r>
                        <a:rPr lang="en-US" sz="2200" b="1" baseline="-25000" smtClean="0">
                          <a:solidFill>
                            <a:schemeClr val="tx1"/>
                          </a:solidFill>
                          <a:latin typeface="Arial" pitchFamily="34" charset="0"/>
                          <a:cs typeface="Arial" pitchFamily="34" charset="0"/>
                        </a:rPr>
                        <a:t>k</a:t>
                      </a:r>
                      <a:endParaRPr lang="en-US" sz="22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sz="2000" b="1" smtClean="0">
                          <a:solidFill>
                            <a:schemeClr val="tx1"/>
                          </a:solidFill>
                          <a:latin typeface="Arial" pitchFamily="34" charset="0"/>
                          <a:cs typeface="Arial" pitchFamily="34" charset="0"/>
                        </a:rPr>
                        <a:t>Tần</a:t>
                      </a:r>
                      <a:r>
                        <a:rPr lang="en-US" sz="2000" b="1" baseline="0" smtClean="0">
                          <a:solidFill>
                            <a:schemeClr val="tx1"/>
                          </a:solidFill>
                          <a:latin typeface="Arial" pitchFamily="34" charset="0"/>
                          <a:cs typeface="Arial" pitchFamily="34" charset="0"/>
                        </a:rPr>
                        <a:t> số tương đối</a:t>
                      </a:r>
                      <a:endParaRPr lang="en-US" sz="2000" b="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200" b="1" i="1" smtClean="0">
                          <a:solidFill>
                            <a:schemeClr val="tx1"/>
                          </a:solidFill>
                          <a:latin typeface="Arial" pitchFamily="34" charset="0"/>
                          <a:cs typeface="Arial" pitchFamily="34" charset="0"/>
                        </a:rPr>
                        <a:t>f</a:t>
                      </a:r>
                      <a:r>
                        <a:rPr lang="en-US" sz="2200" b="1" i="1" baseline="-25000" smtClean="0">
                          <a:solidFill>
                            <a:schemeClr val="tx1"/>
                          </a:solidFill>
                          <a:latin typeface="Arial" pitchFamily="34" charset="0"/>
                          <a:cs typeface="Arial" pitchFamily="34" charset="0"/>
                        </a:rPr>
                        <a:t>1</a:t>
                      </a:r>
                      <a:endParaRPr lang="en-US" sz="2200" b="1" i="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i="1" smtClean="0">
                          <a:solidFill>
                            <a:schemeClr val="tx1"/>
                          </a:solidFill>
                          <a:latin typeface="Arial" pitchFamily="34" charset="0"/>
                          <a:cs typeface="Arial" pitchFamily="34" charset="0"/>
                        </a:rPr>
                        <a:t>…</a:t>
                      </a:r>
                      <a:endParaRPr lang="en-US" sz="2200" b="1" i="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i="1" smtClean="0">
                          <a:solidFill>
                            <a:schemeClr val="tx1"/>
                          </a:solidFill>
                          <a:latin typeface="Arial" pitchFamily="34" charset="0"/>
                          <a:cs typeface="Arial" pitchFamily="34" charset="0"/>
                        </a:rPr>
                        <a:t>f</a:t>
                      </a:r>
                      <a:r>
                        <a:rPr lang="en-US" sz="2200" b="1" i="1" baseline="-25000" smtClean="0">
                          <a:solidFill>
                            <a:schemeClr val="tx1"/>
                          </a:solidFill>
                          <a:latin typeface="Arial" pitchFamily="34" charset="0"/>
                          <a:cs typeface="Arial" pitchFamily="34" charset="0"/>
                        </a:rPr>
                        <a:t>k</a:t>
                      </a:r>
                      <a:endParaRPr lang="en-US" sz="2200" b="1" i="1">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75304" y="5852874"/>
            <a:ext cx="1589872" cy="1233471"/>
          </a:xfrm>
          <a:prstGeom prst="rect">
            <a:avLst/>
          </a:prstGeom>
        </p:spPr>
      </p:pic>
      <p:sp>
        <p:nvSpPr>
          <p:cNvPr id="12" name="AutoShape 4"/>
          <p:cNvSpPr>
            <a:spLocks noChangeArrowheads="1"/>
          </p:cNvSpPr>
          <p:nvPr/>
        </p:nvSpPr>
        <p:spPr bwMode="gray">
          <a:xfrm>
            <a:off x="447214" y="95249"/>
            <a:ext cx="4199398" cy="5143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BẢNG TẦN SỐ TƯƠNG ĐỐI .</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846762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3257" y="762000"/>
            <a:ext cx="11586155" cy="1293363"/>
            <a:chOff x="223257" y="762000"/>
            <a:chExt cx="11586155" cy="1293363"/>
          </a:xfrm>
        </p:grpSpPr>
        <p:sp>
          <p:nvSpPr>
            <p:cNvPr id="20" name="Rounded Rectangle 19"/>
            <p:cNvSpPr/>
            <p:nvPr/>
          </p:nvSpPr>
          <p:spPr>
            <a:xfrm>
              <a:off x="1742930" y="819150"/>
              <a:ext cx="10066482" cy="1161415"/>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1979612" y="936165"/>
              <a:ext cx="9039225" cy="984863"/>
            </a:xfrm>
            <a:prstGeom prst="rect">
              <a:avLst/>
            </a:prstGeom>
            <a:noFill/>
          </p:spPr>
          <p:txBody>
            <a:bodyPr wrap="square" lIns="121899" tIns="60949" rIns="121899" bIns="60949" rtlCol="0">
              <a:spAutoFit/>
            </a:bodyPr>
            <a:lstStyle/>
            <a:p>
              <a:r>
                <a:rPr lang="vi-VN" sz="2800" b="1">
                  <a:latin typeface="Arial" pitchFamily="34" charset="0"/>
                  <a:cs typeface="Arial" pitchFamily="34" charset="0"/>
                </a:rPr>
                <a:t>Lập bảng tần </a:t>
              </a:r>
              <a:r>
                <a:rPr lang="vi-VN" sz="2800" b="1" smtClean="0">
                  <a:latin typeface="Arial" pitchFamily="34" charset="0"/>
                  <a:cs typeface="Arial" pitchFamily="34" charset="0"/>
                </a:rPr>
                <a:t>số</a:t>
              </a:r>
              <a:r>
                <a:rPr lang="en-US" sz="2800" b="1" smtClean="0">
                  <a:latin typeface="Arial" pitchFamily="34" charset="0"/>
                  <a:cs typeface="Arial" pitchFamily="34" charset="0"/>
                </a:rPr>
                <a:t> tương đối</a:t>
              </a:r>
              <a:r>
                <a:rPr lang="vi-VN" sz="2800" b="1" smtClean="0">
                  <a:latin typeface="Arial" pitchFamily="34" charset="0"/>
                  <a:cs typeface="Arial" pitchFamily="34" charset="0"/>
                </a:rPr>
                <a:t> </a:t>
              </a:r>
              <a:r>
                <a:rPr lang="vi-VN" sz="2800" b="1">
                  <a:latin typeface="Arial" pitchFamily="34" charset="0"/>
                  <a:cs typeface="Arial" pitchFamily="34" charset="0"/>
                </a:rPr>
                <a:t>cho </a:t>
              </a:r>
              <a:r>
                <a:rPr lang="en-US" sz="2800" b="1" smtClean="0">
                  <a:latin typeface="Arial" pitchFamily="34" charset="0"/>
                  <a:cs typeface="Arial" pitchFamily="34" charset="0"/>
                </a:rPr>
                <a:t>dãy</a:t>
              </a:r>
              <a:r>
                <a:rPr lang="vi-VN" sz="2800" b="1" smtClean="0">
                  <a:latin typeface="Arial" pitchFamily="34" charset="0"/>
                  <a:cs typeface="Arial" pitchFamily="34" charset="0"/>
                </a:rPr>
                <a:t> </a:t>
              </a:r>
              <a:r>
                <a:rPr lang="vi-VN" sz="2800" b="1">
                  <a:latin typeface="Arial" pitchFamily="34" charset="0"/>
                  <a:cs typeface="Arial" pitchFamily="34" charset="0"/>
                </a:rPr>
                <a:t>dữ liệu thu được trong </a:t>
              </a:r>
              <a:r>
                <a:rPr lang="vi-VN" sz="2800" b="1" smtClean="0">
                  <a:latin typeface="Arial" pitchFamily="34" charset="0"/>
                  <a:cs typeface="Arial" pitchFamily="34" charset="0"/>
                </a:rPr>
                <a:t>HĐ1.</a:t>
              </a:r>
              <a:endParaRPr lang="vi-VN" sz="2800" b="1">
                <a:latin typeface="Arial" pitchFamily="34" charset="0"/>
                <a:cs typeface="Arial" pitchFamily="34" charset="0"/>
              </a:endParaRP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12" y="762000"/>
              <a:ext cx="1293363" cy="12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28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57" y="1106415"/>
              <a:ext cx="1519670" cy="79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1619" y="1025903"/>
              <a:ext cx="560955" cy="953329"/>
            </a:xfrm>
            <a:prstGeom prst="rect">
              <a:avLst/>
            </a:prstGeom>
          </p:spPr>
        </p:pic>
      </p:grpSp>
      <p:pic>
        <p:nvPicPr>
          <p:cNvPr id="30"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3809" y="208720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598612" y="2618110"/>
            <a:ext cx="3474649"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Theo HĐ1, ta có :</a:t>
            </a:r>
            <a:endParaRPr lang="en-US" sz="2500" b="1">
              <a:solidFill>
                <a:schemeClr val="accent2">
                  <a:lumMod val="75000"/>
                </a:schemeClr>
              </a:solidFill>
              <a:latin typeface="Arial" pitchFamily="34" charset="0"/>
              <a:cs typeface="Arial" pitchFamily="34" charset="0"/>
            </a:endParaRPr>
          </a:p>
        </p:txBody>
      </p:sp>
      <p:grpSp>
        <p:nvGrpSpPr>
          <p:cNvPr id="8" name="Group 7"/>
          <p:cNvGrpSpPr/>
          <p:nvPr/>
        </p:nvGrpSpPr>
        <p:grpSpPr>
          <a:xfrm>
            <a:off x="336412" y="5410200"/>
            <a:ext cx="11625400" cy="1015316"/>
            <a:chOff x="528057" y="4726979"/>
            <a:chExt cx="11625400" cy="1015316"/>
          </a:xfrm>
        </p:grpSpPr>
        <p:sp>
          <p:nvSpPr>
            <p:cNvPr id="35" name="Rounded Rectangle 34"/>
            <p:cNvSpPr/>
            <p:nvPr/>
          </p:nvSpPr>
          <p:spPr>
            <a:xfrm>
              <a:off x="528057" y="4726979"/>
              <a:ext cx="11625400" cy="1015316"/>
            </a:xfrm>
            <a:prstGeom prst="roundRect">
              <a:avLst>
                <a:gd name="adj" fmla="val 5590"/>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4" name="TextBox 33"/>
            <p:cNvSpPr txBox="1"/>
            <p:nvPr/>
          </p:nvSpPr>
          <p:spPr>
            <a:xfrm>
              <a:off x="638859" y="4829175"/>
              <a:ext cx="11438397" cy="861774"/>
            </a:xfrm>
            <a:prstGeom prst="rect">
              <a:avLst/>
            </a:prstGeom>
            <a:noFill/>
          </p:spPr>
          <p:txBody>
            <a:bodyPr wrap="square" rtlCol="0">
              <a:spAutoFit/>
            </a:bodyPr>
            <a:lstStyle/>
            <a:p>
              <a:pPr marL="342900" indent="-342900" algn="just">
                <a:buFont typeface="Wingdings" pitchFamily="2" charset="2"/>
                <a:buChar char="q"/>
              </a:pPr>
              <a:r>
                <a:rPr lang="en-US" sz="2500" b="1" smtClean="0">
                  <a:solidFill>
                    <a:schemeClr val="accent6">
                      <a:lumMod val="75000"/>
                    </a:schemeClr>
                  </a:solidFill>
                  <a:latin typeface="Arial" pitchFamily="34" charset="0"/>
                  <a:cs typeface="Arial" pitchFamily="34" charset="0"/>
                </a:rPr>
                <a:t>Chú ý : </a:t>
              </a:r>
              <a:r>
                <a:rPr lang="vi-VN" sz="2500" b="1">
                  <a:latin typeface="Arial" pitchFamily="34" charset="0"/>
                  <a:cs typeface="Arial" pitchFamily="34" charset="0"/>
                </a:rPr>
                <a:t>Người ta </a:t>
              </a:r>
              <a:r>
                <a:rPr lang="en-US" sz="2500" b="1" smtClean="0">
                  <a:latin typeface="Arial" pitchFamily="34" charset="0"/>
                  <a:cs typeface="Arial" pitchFamily="34" charset="0"/>
                </a:rPr>
                <a:t>còn</a:t>
              </a:r>
              <a:r>
                <a:rPr lang="vi-VN" sz="2500" b="1" smtClean="0">
                  <a:latin typeface="Arial" pitchFamily="34" charset="0"/>
                  <a:cs typeface="Arial" pitchFamily="34" charset="0"/>
                </a:rPr>
                <a:t> </a:t>
              </a:r>
              <a:r>
                <a:rPr lang="vi-VN" sz="2500" b="1">
                  <a:latin typeface="Arial" pitchFamily="34" charset="0"/>
                  <a:cs typeface="Arial" pitchFamily="34" charset="0"/>
                </a:rPr>
                <a:t>cho bảng tần số tương đối ở dạng </a:t>
              </a:r>
              <a:r>
                <a:rPr lang="vi-VN" sz="2500" b="1" smtClean="0">
                  <a:latin typeface="Arial" pitchFamily="34" charset="0"/>
                  <a:cs typeface="Arial" pitchFamily="34" charset="0"/>
                </a:rPr>
                <a:t>cột</a:t>
              </a:r>
              <a:r>
                <a:rPr lang="en-US" sz="2500" b="1">
                  <a:latin typeface="Arial" pitchFamily="34" charset="0"/>
                  <a:cs typeface="Arial" pitchFamily="34" charset="0"/>
                </a:rPr>
                <a:t>:</a:t>
              </a:r>
              <a:r>
                <a:rPr lang="vi-VN" sz="2500" b="1" smtClean="0">
                  <a:latin typeface="Arial" pitchFamily="34" charset="0"/>
                  <a:cs typeface="Arial" pitchFamily="34" charset="0"/>
                </a:rPr>
                <a:t> cột</a:t>
              </a:r>
              <a:r>
                <a:rPr lang="en-US" sz="2500" b="1" smtClean="0">
                  <a:latin typeface="Arial" pitchFamily="34" charset="0"/>
                  <a:cs typeface="Arial" pitchFamily="34" charset="0"/>
                </a:rPr>
                <a:t> </a:t>
              </a:r>
              <a:r>
                <a:rPr lang="vi-VN" sz="2500" b="1" smtClean="0">
                  <a:latin typeface="Arial" pitchFamily="34" charset="0"/>
                  <a:cs typeface="Arial" pitchFamily="34" charset="0"/>
                </a:rPr>
                <a:t>thứ </a:t>
              </a:r>
              <a:r>
                <a:rPr lang="vi-VN" sz="2500" b="1">
                  <a:latin typeface="Arial" pitchFamily="34" charset="0"/>
                  <a:cs typeface="Arial" pitchFamily="34" charset="0"/>
                </a:rPr>
                <a:t>nhất ghi các giá </a:t>
              </a:r>
              <a:r>
                <a:rPr lang="vi-VN" sz="2500" b="1" smtClean="0">
                  <a:latin typeface="Arial" pitchFamily="34" charset="0"/>
                  <a:cs typeface="Arial" pitchFamily="34" charset="0"/>
                </a:rPr>
                <a:t>trị</a:t>
              </a:r>
              <a:r>
                <a:rPr lang="en-US" sz="2500" b="1" smtClean="0">
                  <a:latin typeface="Arial" pitchFamily="34" charset="0"/>
                  <a:cs typeface="Arial" pitchFamily="34" charset="0"/>
                </a:rPr>
                <a:t>,</a:t>
              </a:r>
              <a:r>
                <a:rPr lang="vi-VN" sz="2500" b="1" smtClean="0">
                  <a:latin typeface="Arial" pitchFamily="34" charset="0"/>
                  <a:cs typeface="Arial" pitchFamily="34" charset="0"/>
                </a:rPr>
                <a:t> </a:t>
              </a:r>
              <a:r>
                <a:rPr lang="vi-VN" sz="2500" b="1">
                  <a:latin typeface="Arial" pitchFamily="34" charset="0"/>
                  <a:cs typeface="Arial" pitchFamily="34" charset="0"/>
                </a:rPr>
                <a:t>cột thứ hai ghi tần số tương đối của các giá trị đó </a:t>
              </a:r>
              <a:r>
                <a:rPr lang="en-US" sz="2500" b="1" smtClean="0">
                  <a:latin typeface="Arial" pitchFamily="34" charset="0"/>
                  <a:cs typeface="Arial" pitchFamily="34" charset="0"/>
                </a:rPr>
                <a:t>.</a:t>
              </a:r>
              <a:endParaRPr lang="en-US" sz="2500" b="1">
                <a:solidFill>
                  <a:schemeClr val="accent2">
                    <a:lumMod val="75000"/>
                  </a:schemeClr>
                </a:solidFill>
                <a:latin typeface="Arial" pitchFamily="34" charset="0"/>
                <a:cs typeface="Arial" pitchFamily="34" charset="0"/>
              </a:endParaRPr>
            </a:p>
          </p:txBody>
        </p:sp>
      </p:grpSp>
      <p:sp>
        <p:nvSpPr>
          <p:cNvPr id="19" name="TextBox 18"/>
          <p:cNvSpPr txBox="1"/>
          <p:nvPr/>
        </p:nvSpPr>
        <p:spPr>
          <a:xfrm>
            <a:off x="1598612" y="3276600"/>
            <a:ext cx="4956508"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Bảng tần số tương đối :</a:t>
            </a:r>
            <a:endParaRPr lang="en-US" sz="2500" b="1">
              <a:solidFill>
                <a:schemeClr val="accent2">
                  <a:lumMod val="75000"/>
                </a:schemeClr>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5245714"/>
              </p:ext>
            </p:extLst>
          </p:nvPr>
        </p:nvGraphicFramePr>
        <p:xfrm>
          <a:off x="4799012" y="2326485"/>
          <a:ext cx="6917512" cy="988215"/>
        </p:xfrm>
        <a:graphic>
          <a:graphicData uri="http://schemas.openxmlformats.org/presentationml/2006/ole">
            <mc:AlternateContent xmlns:mc="http://schemas.openxmlformats.org/markup-compatibility/2006">
              <mc:Choice xmlns:v="urn:schemas-microsoft-com:vml" Requires="v">
                <p:oleObj spid="_x0000_s11275" name="Equation" r:id="rId8" imgW="2933640" imgH="419040" progId="Equation.DSMT4">
                  <p:embed/>
                </p:oleObj>
              </mc:Choice>
              <mc:Fallback>
                <p:oleObj name="Equation" r:id="rId8" imgW="2933640" imgH="419040" progId="Equation.DSMT4">
                  <p:embed/>
                  <p:pic>
                    <p:nvPicPr>
                      <p:cNvPr id="0" name=""/>
                      <p:cNvPicPr/>
                      <p:nvPr/>
                    </p:nvPicPr>
                    <p:blipFill>
                      <a:blip r:embed="rId9"/>
                      <a:stretch>
                        <a:fillRect/>
                      </a:stretch>
                    </p:blipFill>
                    <p:spPr>
                      <a:xfrm>
                        <a:off x="4799012" y="2326485"/>
                        <a:ext cx="6917512" cy="988215"/>
                      </a:xfrm>
                      <a:prstGeom prst="rect">
                        <a:avLst/>
                      </a:prstGeom>
                    </p:spPr>
                  </p:pic>
                </p:oleObj>
              </mc:Fallback>
            </mc:AlternateContent>
          </a:graphicData>
        </a:graphic>
      </p:graphicFrame>
      <p:sp>
        <p:nvSpPr>
          <p:cNvPr id="18"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BẢNG TẦN SỐ TƯƠNG ĐỐI .</a:t>
            </a:r>
            <a:endParaRPr lang="vi-VN" sz="2000" b="1">
              <a:solidFill>
                <a:schemeClr val="bg1"/>
              </a:solidFill>
              <a:latin typeface="Arial" pitchFamily="34" charset="0"/>
              <a:cs typeface="Arial" pitchFamily="34" charset="0"/>
            </a:endParaRPr>
          </a:p>
        </p:txBody>
      </p:sp>
      <p:pic>
        <p:nvPicPr>
          <p:cNvPr id="1127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3159" y="3825875"/>
            <a:ext cx="7611904"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7604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273"/>
                                        </p:tgtEl>
                                        <p:attrNameLst>
                                          <p:attrName>style.visibility</p:attrName>
                                        </p:attrNameLst>
                                      </p:cBhvr>
                                      <p:to>
                                        <p:strVal val="visible"/>
                                      </p:to>
                                    </p:set>
                                    <p:animEffect transition="in" filter="wipe(left)">
                                      <p:cBhvr>
                                        <p:cTn id="24" dur="500"/>
                                        <p:tgtEl>
                                          <p:spTgt spid="1127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38" t="43868" r="18514"/>
          <a:stretch/>
        </p:blipFill>
        <p:spPr bwMode="auto">
          <a:xfrm>
            <a:off x="2571113" y="2746524"/>
            <a:ext cx="7638099"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0599" y="40407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812" y="4396026"/>
            <a:ext cx="11154756" cy="861774"/>
          </a:xfrm>
          <a:prstGeom prst="rect">
            <a:avLst/>
          </a:prstGeom>
          <a:noFill/>
        </p:spPr>
        <p:txBody>
          <a:bodyPr wrap="square" rtlCol="0">
            <a:spAutoFit/>
          </a:bodyPr>
          <a:lstStyle/>
          <a:p>
            <a:pPr marL="457200" indent="-457200" algn="just">
              <a:buFont typeface="+mj-lt"/>
              <a:buAutoNum type="alphaLcParenR"/>
            </a:pPr>
            <a:r>
              <a:rPr lang="en-US" sz="2500" b="1">
                <a:latin typeface="Arial" pitchFamily="34" charset="0"/>
                <a:cs typeface="Arial" pitchFamily="34" charset="0"/>
              </a:rPr>
              <a:t>Tổng số quan sát là n = 30 . Số ngày có chất lượng không khí ở các mức M1, M2 , M3, M4 tương ứng là m</a:t>
            </a:r>
            <a:r>
              <a:rPr lang="en-US" sz="2500" b="1" baseline="-25000">
                <a:latin typeface="Arial" pitchFamily="34" charset="0"/>
                <a:cs typeface="Arial" pitchFamily="34" charset="0"/>
              </a:rPr>
              <a:t>1</a:t>
            </a:r>
            <a:r>
              <a:rPr lang="en-US" sz="2500" b="1">
                <a:latin typeface="Arial" pitchFamily="34" charset="0"/>
                <a:cs typeface="Arial" pitchFamily="34" charset="0"/>
              </a:rPr>
              <a:t> = 8, </a:t>
            </a:r>
            <a:r>
              <a:rPr lang="en-US" sz="2500" b="1" smtClean="0">
                <a:latin typeface="Arial" pitchFamily="34" charset="0"/>
                <a:cs typeface="Arial" pitchFamily="34" charset="0"/>
              </a:rPr>
              <a:t>m</a:t>
            </a:r>
            <a:r>
              <a:rPr lang="en-US" sz="2500" b="1" baseline="-25000" smtClean="0">
                <a:latin typeface="Arial" pitchFamily="34" charset="0"/>
                <a:cs typeface="Arial" pitchFamily="34" charset="0"/>
              </a:rPr>
              <a:t>2</a:t>
            </a:r>
            <a:r>
              <a:rPr lang="en-US" sz="2500" b="1" smtClean="0">
                <a:latin typeface="Arial" pitchFamily="34" charset="0"/>
                <a:cs typeface="Arial" pitchFamily="34" charset="0"/>
              </a:rPr>
              <a:t> </a:t>
            </a:r>
            <a:r>
              <a:rPr lang="en-US" sz="2500" b="1">
                <a:latin typeface="Arial" pitchFamily="34" charset="0"/>
                <a:cs typeface="Arial" pitchFamily="34" charset="0"/>
              </a:rPr>
              <a:t>= </a:t>
            </a:r>
            <a:r>
              <a:rPr lang="en-US" sz="2500" b="1" smtClean="0">
                <a:latin typeface="Arial" pitchFamily="34" charset="0"/>
                <a:cs typeface="Arial" pitchFamily="34" charset="0"/>
              </a:rPr>
              <a:t>12, m</a:t>
            </a:r>
            <a:r>
              <a:rPr lang="en-US" sz="2500" b="1" baseline="-25000" smtClean="0">
                <a:latin typeface="Arial" pitchFamily="34" charset="0"/>
                <a:cs typeface="Arial" pitchFamily="34" charset="0"/>
              </a:rPr>
              <a:t>3</a:t>
            </a:r>
            <a:r>
              <a:rPr lang="en-US" sz="2500" b="1" smtClean="0">
                <a:latin typeface="Arial" pitchFamily="34" charset="0"/>
                <a:cs typeface="Arial" pitchFamily="34" charset="0"/>
              </a:rPr>
              <a:t> </a:t>
            </a:r>
            <a:r>
              <a:rPr lang="en-US" sz="2500" b="1">
                <a:latin typeface="Arial" pitchFamily="34" charset="0"/>
                <a:cs typeface="Arial" pitchFamily="34" charset="0"/>
              </a:rPr>
              <a:t>= </a:t>
            </a:r>
            <a:r>
              <a:rPr lang="en-US" sz="2500" b="1" smtClean="0">
                <a:latin typeface="Arial" pitchFamily="34" charset="0"/>
                <a:cs typeface="Arial" pitchFamily="34" charset="0"/>
              </a:rPr>
              <a:t>7, m</a:t>
            </a:r>
            <a:r>
              <a:rPr lang="en-US" sz="2500" b="1" baseline="-25000" smtClean="0">
                <a:latin typeface="Arial" pitchFamily="34" charset="0"/>
                <a:cs typeface="Arial" pitchFamily="34" charset="0"/>
              </a:rPr>
              <a:t>4</a:t>
            </a:r>
            <a:r>
              <a:rPr lang="en-US" sz="2500" b="1" smtClean="0">
                <a:latin typeface="Arial" pitchFamily="34" charset="0"/>
                <a:cs typeface="Arial" pitchFamily="34" charset="0"/>
              </a:rPr>
              <a:t> </a:t>
            </a:r>
            <a:r>
              <a:rPr lang="en-US" sz="2500" b="1">
                <a:latin typeface="Arial" pitchFamily="34" charset="0"/>
                <a:cs typeface="Arial" pitchFamily="34" charset="0"/>
              </a:rPr>
              <a:t>= </a:t>
            </a:r>
            <a:r>
              <a:rPr lang="en-US" sz="2500" b="1" smtClean="0">
                <a:latin typeface="Arial" pitchFamily="34" charset="0"/>
                <a:cs typeface="Arial" pitchFamily="34" charset="0"/>
              </a:rPr>
              <a:t>3</a:t>
            </a:r>
            <a:endParaRPr lang="en-US" sz="2500" b="1">
              <a:solidFill>
                <a:schemeClr val="accent2">
                  <a:lumMod val="75000"/>
                </a:schemeClr>
              </a:solidFill>
              <a:latin typeface="Arial" pitchFamily="34" charset="0"/>
              <a:cs typeface="Arial" pitchFamily="34" charset="0"/>
            </a:endParaRPr>
          </a:p>
        </p:txBody>
      </p:sp>
      <p:sp>
        <p:nvSpPr>
          <p:cNvPr id="37" name="TextBox 36"/>
          <p:cNvSpPr txBox="1"/>
          <p:nvPr/>
        </p:nvSpPr>
        <p:spPr>
          <a:xfrm>
            <a:off x="1024212" y="5257800"/>
            <a:ext cx="10662356" cy="477054"/>
          </a:xfrm>
          <a:prstGeom prst="rect">
            <a:avLst/>
          </a:prstGeom>
          <a:noFill/>
        </p:spPr>
        <p:txBody>
          <a:bodyPr wrap="square" rtlCol="0">
            <a:spAutoFit/>
          </a:bodyPr>
          <a:lstStyle/>
          <a:p>
            <a:pPr algn="just"/>
            <a:r>
              <a:rPr lang="en-US" sz="2500" b="1" smtClean="0">
                <a:latin typeface="Arial" pitchFamily="34" charset="0"/>
                <a:cs typeface="Arial" pitchFamily="34" charset="0"/>
              </a:rPr>
              <a:t>Do đó các t</a:t>
            </a:r>
            <a:r>
              <a:rPr lang="vi-VN" sz="2500" b="1" smtClean="0">
                <a:latin typeface="Arial" pitchFamily="34" charset="0"/>
                <a:cs typeface="Arial" pitchFamily="34" charset="0"/>
              </a:rPr>
              <a:t>ần số tương đối</a:t>
            </a:r>
            <a:r>
              <a:rPr lang="en-US" sz="2500" b="1" smtClean="0">
                <a:latin typeface="Arial" pitchFamily="34" charset="0"/>
                <a:cs typeface="Arial" pitchFamily="34" charset="0"/>
              </a:rPr>
              <a:t> lần lượt là :</a:t>
            </a:r>
            <a:endParaRPr lang="en-US" sz="2500" b="1">
              <a:solidFill>
                <a:schemeClr val="accent2">
                  <a:lumMod val="75000"/>
                </a:schemeClr>
              </a:solidFill>
              <a:latin typeface="Arial" pitchFamily="34" charset="0"/>
              <a:cs typeface="Arial" pitchFamily="34" charset="0"/>
            </a:endParaRPr>
          </a:p>
        </p:txBody>
      </p:sp>
      <p:sp>
        <p:nvSpPr>
          <p:cNvPr id="2" name="Rectangle 1"/>
          <p:cNvSpPr/>
          <p:nvPr/>
        </p:nvSpPr>
        <p:spPr>
          <a:xfrm>
            <a:off x="2613499" y="2698899"/>
            <a:ext cx="7391400" cy="12468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17266812"/>
              </p:ext>
            </p:extLst>
          </p:nvPr>
        </p:nvGraphicFramePr>
        <p:xfrm>
          <a:off x="1170967" y="5715000"/>
          <a:ext cx="2486025" cy="987425"/>
        </p:xfrm>
        <a:graphic>
          <a:graphicData uri="http://schemas.openxmlformats.org/presentationml/2006/ole">
            <mc:AlternateContent xmlns:mc="http://schemas.openxmlformats.org/markup-compatibility/2006">
              <mc:Choice xmlns:v="urn:schemas-microsoft-com:vml" Requires="v">
                <p:oleObj spid="_x0000_s12323" name="Equation" r:id="rId6" imgW="1054080" imgH="419040" progId="Equation.DSMT4">
                  <p:embed/>
                </p:oleObj>
              </mc:Choice>
              <mc:Fallback>
                <p:oleObj name="Equation" r:id="rId6" imgW="1054080" imgH="419040" progId="Equation.DSMT4">
                  <p:embed/>
                  <p:pic>
                    <p:nvPicPr>
                      <p:cNvPr id="0" name=""/>
                      <p:cNvPicPr>
                        <a:picLocks noChangeAspect="1" noChangeArrowheads="1"/>
                      </p:cNvPicPr>
                      <p:nvPr/>
                    </p:nvPicPr>
                    <p:blipFill>
                      <a:blip r:embed="rId7"/>
                      <a:srcRect/>
                      <a:stretch>
                        <a:fillRect/>
                      </a:stretch>
                    </p:blipFill>
                    <p:spPr bwMode="auto">
                      <a:xfrm>
                        <a:off x="1170967" y="5715000"/>
                        <a:ext cx="24860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68438511"/>
              </p:ext>
            </p:extLst>
          </p:nvPr>
        </p:nvGraphicFramePr>
        <p:xfrm>
          <a:off x="3709380" y="5715000"/>
          <a:ext cx="2395537" cy="987425"/>
        </p:xfrm>
        <a:graphic>
          <a:graphicData uri="http://schemas.openxmlformats.org/presentationml/2006/ole">
            <mc:AlternateContent xmlns:mc="http://schemas.openxmlformats.org/markup-compatibility/2006">
              <mc:Choice xmlns:v="urn:schemas-microsoft-com:vml" Requires="v">
                <p:oleObj spid="_x0000_s12324" name="Equation" r:id="rId8" imgW="1015920" imgH="419040" progId="Equation.DSMT4">
                  <p:embed/>
                </p:oleObj>
              </mc:Choice>
              <mc:Fallback>
                <p:oleObj name="Equation" r:id="rId8" imgW="1015920" imgH="419040" progId="Equation.DSMT4">
                  <p:embed/>
                  <p:pic>
                    <p:nvPicPr>
                      <p:cNvPr id="0" name=""/>
                      <p:cNvPicPr>
                        <a:picLocks noChangeAspect="1" noChangeArrowheads="1"/>
                      </p:cNvPicPr>
                      <p:nvPr/>
                    </p:nvPicPr>
                    <p:blipFill>
                      <a:blip r:embed="rId9"/>
                      <a:srcRect/>
                      <a:stretch>
                        <a:fillRect/>
                      </a:stretch>
                    </p:blipFill>
                    <p:spPr bwMode="auto">
                      <a:xfrm>
                        <a:off x="3709380" y="5715000"/>
                        <a:ext cx="23955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546792376"/>
              </p:ext>
            </p:extLst>
          </p:nvPr>
        </p:nvGraphicFramePr>
        <p:xfrm>
          <a:off x="6301767" y="5715000"/>
          <a:ext cx="2665413" cy="987425"/>
        </p:xfrm>
        <a:graphic>
          <a:graphicData uri="http://schemas.openxmlformats.org/presentationml/2006/ole">
            <mc:AlternateContent xmlns:mc="http://schemas.openxmlformats.org/markup-compatibility/2006">
              <mc:Choice xmlns:v="urn:schemas-microsoft-com:vml" Requires="v">
                <p:oleObj spid="_x0000_s12325" name="Equation" r:id="rId10" imgW="1130040" imgH="419040" progId="Equation.DSMT4">
                  <p:embed/>
                </p:oleObj>
              </mc:Choice>
              <mc:Fallback>
                <p:oleObj name="Equation" r:id="rId10" imgW="1130040" imgH="419040" progId="Equation.DSMT4">
                  <p:embed/>
                  <p:pic>
                    <p:nvPicPr>
                      <p:cNvPr id="0" name=""/>
                      <p:cNvPicPr>
                        <a:picLocks noChangeAspect="1" noChangeArrowheads="1"/>
                      </p:cNvPicPr>
                      <p:nvPr/>
                    </p:nvPicPr>
                    <p:blipFill>
                      <a:blip r:embed="rId11"/>
                      <a:srcRect/>
                      <a:stretch>
                        <a:fillRect/>
                      </a:stretch>
                    </p:blipFill>
                    <p:spPr bwMode="auto">
                      <a:xfrm>
                        <a:off x="6301767" y="5715000"/>
                        <a:ext cx="26654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768220643"/>
              </p:ext>
            </p:extLst>
          </p:nvPr>
        </p:nvGraphicFramePr>
        <p:xfrm>
          <a:off x="9116406" y="5718175"/>
          <a:ext cx="2365375" cy="987425"/>
        </p:xfrm>
        <a:graphic>
          <a:graphicData uri="http://schemas.openxmlformats.org/presentationml/2006/ole">
            <mc:AlternateContent xmlns:mc="http://schemas.openxmlformats.org/markup-compatibility/2006">
              <mc:Choice xmlns:v="urn:schemas-microsoft-com:vml" Requires="v">
                <p:oleObj spid="_x0000_s12326" name="Equation" r:id="rId12" imgW="1002960" imgH="419040" progId="Equation.DSMT4">
                  <p:embed/>
                </p:oleObj>
              </mc:Choice>
              <mc:Fallback>
                <p:oleObj name="Equation" r:id="rId12" imgW="1002960" imgH="419040" progId="Equation.DSMT4">
                  <p:embed/>
                  <p:pic>
                    <p:nvPicPr>
                      <p:cNvPr id="0" name=""/>
                      <p:cNvPicPr>
                        <a:picLocks noChangeAspect="1" noChangeArrowheads="1"/>
                      </p:cNvPicPr>
                      <p:nvPr/>
                    </p:nvPicPr>
                    <p:blipFill>
                      <a:blip r:embed="rId13"/>
                      <a:srcRect/>
                      <a:stretch>
                        <a:fillRect/>
                      </a:stretch>
                    </p:blipFill>
                    <p:spPr bwMode="auto">
                      <a:xfrm>
                        <a:off x="9116406" y="5718175"/>
                        <a:ext cx="23653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AutoShape 4"/>
          <p:cNvSpPr>
            <a:spLocks noChangeArrowheads="1"/>
          </p:cNvSpPr>
          <p:nvPr/>
        </p:nvSpPr>
        <p:spPr bwMode="gray">
          <a:xfrm>
            <a:off x="447214" y="95249"/>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BẢNG TẦN SỐ TƯƠNG ĐỐI .</a:t>
            </a:r>
            <a:endParaRPr lang="vi-VN" sz="2000" b="1">
              <a:solidFill>
                <a:schemeClr val="bg1"/>
              </a:solidFill>
              <a:latin typeface="Arial" pitchFamily="34" charset="0"/>
              <a:cs typeface="Arial" pitchFamily="34" charset="0"/>
            </a:endParaRPr>
          </a:p>
        </p:txBody>
      </p:sp>
      <p:pic>
        <p:nvPicPr>
          <p:cNvPr id="12318" name="Picture 3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287" y="593543"/>
            <a:ext cx="1197292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461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281" y="272329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379412" y="76200"/>
            <a:ext cx="4199398" cy="3619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BẢNG TẦN SỐ TƯƠNG ĐỐI .</a:t>
            </a:r>
            <a:endParaRPr lang="vi-VN" b="1">
              <a:solidFill>
                <a:schemeClr val="bg1"/>
              </a:solidFill>
              <a:latin typeface="Arial" pitchFamily="34" charset="0"/>
              <a:cs typeface="Arial" pitchFamily="34" charset="0"/>
            </a:endParaRPr>
          </a:p>
        </p:txBody>
      </p:sp>
      <p:sp>
        <p:nvSpPr>
          <p:cNvPr id="27" name="TextBox 26"/>
          <p:cNvSpPr txBox="1"/>
          <p:nvPr/>
        </p:nvSpPr>
        <p:spPr>
          <a:xfrm>
            <a:off x="912812" y="2998189"/>
            <a:ext cx="4956508" cy="477054"/>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Bảng tần số tương đối :</a:t>
            </a:r>
            <a:endParaRPr lang="en-US" sz="2500" b="1">
              <a:solidFill>
                <a:schemeClr val="accent2">
                  <a:lumMod val="75000"/>
                </a:schemeClr>
              </a:solidFill>
              <a:latin typeface="Arial" pitchFamily="34" charset="0"/>
              <a:cs typeface="Arial" pitchFamily="34" charset="0"/>
            </a:endParaRPr>
          </a:p>
        </p:txBody>
      </p:sp>
      <p:sp>
        <p:nvSpPr>
          <p:cNvPr id="28" name="TextBox 27"/>
          <p:cNvSpPr txBox="1"/>
          <p:nvPr/>
        </p:nvSpPr>
        <p:spPr>
          <a:xfrm>
            <a:off x="863876" y="4648200"/>
            <a:ext cx="10848615" cy="861774"/>
          </a:xfrm>
          <a:prstGeom prst="rect">
            <a:avLst/>
          </a:prstGeom>
          <a:noFill/>
        </p:spPr>
        <p:txBody>
          <a:bodyPr wrap="square" rtlCol="0">
            <a:spAutoFit/>
          </a:bodyPr>
          <a:lstStyle/>
          <a:p>
            <a:pPr marL="457200" indent="-457200" algn="just">
              <a:buFont typeface="+mj-lt"/>
              <a:buAutoNum type="alphaLcParenR" startAt="2"/>
            </a:pPr>
            <a:r>
              <a:rPr lang="en-US" sz="2500" b="1" smtClean="0">
                <a:latin typeface="Arial" pitchFamily="34" charset="0"/>
                <a:cs typeface="Arial" pitchFamily="34" charset="0"/>
              </a:rPr>
              <a:t>Trong một ngày xuân, khả năng cao nhất là địa điểm này có chất lượng không khí ở mức </a:t>
            </a:r>
            <a:r>
              <a:rPr lang="en-US" sz="2500" b="1" smtClean="0">
                <a:solidFill>
                  <a:srgbClr val="C00000"/>
                </a:solidFill>
                <a:latin typeface="Arial" pitchFamily="34" charset="0"/>
                <a:cs typeface="Arial" pitchFamily="34" charset="0"/>
              </a:rPr>
              <a:t>M2</a:t>
            </a:r>
            <a:r>
              <a:rPr lang="en-US" sz="2500" b="1" smtClean="0">
                <a:latin typeface="Arial" pitchFamily="34" charset="0"/>
                <a:cs typeface="Arial" pitchFamily="34" charset="0"/>
              </a:rPr>
              <a:t>, tức là mức trung bình.</a:t>
            </a:r>
            <a:endParaRPr lang="en-US" sz="2500" b="1">
              <a:solidFill>
                <a:schemeClr val="accent2">
                  <a:lumMod val="75000"/>
                </a:schemeClr>
              </a:solidFill>
              <a:latin typeface="Arial" pitchFamily="34" charset="0"/>
              <a:cs typeface="Arial" pitchFamily="34" charset="0"/>
            </a:endParaRPr>
          </a:p>
        </p:txBody>
      </p:sp>
      <p:sp>
        <p:nvSpPr>
          <p:cNvPr id="29" name="TextBox 28"/>
          <p:cNvSpPr txBox="1"/>
          <p:nvPr/>
        </p:nvSpPr>
        <p:spPr>
          <a:xfrm>
            <a:off x="684212" y="5691426"/>
            <a:ext cx="11201400" cy="861774"/>
          </a:xfrm>
          <a:prstGeom prst="rect">
            <a:avLst/>
          </a:prstGeom>
          <a:solidFill>
            <a:schemeClr val="accent5">
              <a:lumMod val="20000"/>
              <a:lumOff val="80000"/>
            </a:schemeClr>
          </a:solidFill>
        </p:spPr>
        <p:txBody>
          <a:bodyPr wrap="square" rtlCol="0">
            <a:spAutoFit/>
          </a:bodyPr>
          <a:lstStyle/>
          <a:p>
            <a:pPr marL="457200" indent="-457200" algn="just">
              <a:buFont typeface="Wingdings" pitchFamily="2" charset="2"/>
              <a:buChar char="q"/>
            </a:pPr>
            <a:r>
              <a:rPr lang="en-US" sz="2500" b="1" smtClean="0">
                <a:solidFill>
                  <a:schemeClr val="accent6">
                    <a:lumMod val="75000"/>
                  </a:schemeClr>
                </a:solidFill>
                <a:latin typeface="Arial" pitchFamily="34" charset="0"/>
                <a:cs typeface="Arial" pitchFamily="34" charset="0"/>
              </a:rPr>
              <a:t>Nhận xét:  </a:t>
            </a:r>
            <a:r>
              <a:rPr lang="en-US" sz="2500" b="1" smtClean="0">
                <a:latin typeface="Arial" pitchFamily="34" charset="0"/>
                <a:cs typeface="Arial" pitchFamily="34" charset="0"/>
              </a:rPr>
              <a:t>T</a:t>
            </a:r>
            <a:r>
              <a:rPr lang="vi-VN" sz="2500" b="1" smtClean="0">
                <a:latin typeface="Arial" pitchFamily="34" charset="0"/>
                <a:cs typeface="Arial" pitchFamily="34" charset="0"/>
              </a:rPr>
              <a:t>ần số tương đối</a:t>
            </a:r>
            <a:r>
              <a:rPr lang="en-US" sz="2500" b="1" smtClean="0">
                <a:latin typeface="Arial" pitchFamily="34" charset="0"/>
                <a:cs typeface="Arial" pitchFamily="34" charset="0"/>
              </a:rPr>
              <a:t> của một giá trị là ước lượng cho </a:t>
            </a:r>
            <a:br>
              <a:rPr lang="en-US" sz="2500" b="1" smtClean="0">
                <a:latin typeface="Arial" pitchFamily="34" charset="0"/>
                <a:cs typeface="Arial" pitchFamily="34" charset="0"/>
              </a:rPr>
            </a:br>
            <a:r>
              <a:rPr lang="en-US" sz="2500" b="1" smtClean="0">
                <a:latin typeface="Arial" pitchFamily="34" charset="0"/>
                <a:cs typeface="Arial" pitchFamily="34" charset="0"/>
              </a:rPr>
              <a:t>	           xác suất xuất hiện giá trị đó.</a:t>
            </a:r>
            <a:endParaRPr lang="en-US" sz="2500" b="1">
              <a:solidFill>
                <a:schemeClr val="accent2">
                  <a:lumMod val="75000"/>
                </a:schemeClr>
              </a:solidFill>
              <a:latin typeface="Arial" pitchFamily="34" charset="0"/>
              <a:cs typeface="Arial" pitchFamily="34"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3" y="611071"/>
            <a:ext cx="1197292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923" y="3464490"/>
            <a:ext cx="9295289" cy="120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2433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579"/>
                                        </p:tgtEl>
                                        <p:attrNameLst>
                                          <p:attrName>style.visibility</p:attrName>
                                        </p:attrNameLst>
                                      </p:cBhvr>
                                      <p:to>
                                        <p:strVal val="visible"/>
                                      </p:to>
                                    </p:set>
                                    <p:animEffect transition="in" filter="wipe(left)">
                                      <p:cBhvr>
                                        <p:cTn id="11" dur="500"/>
                                        <p:tgtEl>
                                          <p:spTgt spid="245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29877</TotalTime>
  <Words>1448</Words>
  <Application>Microsoft Office PowerPoint</Application>
  <PresentationFormat>Custom</PresentationFormat>
  <Paragraphs>145</Paragraphs>
  <Slides>37</Slides>
  <Notes>28</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1824</cp:revision>
  <dcterms:created xsi:type="dcterms:W3CDTF">2021-08-04T05:24:17Z</dcterms:created>
  <dcterms:modified xsi:type="dcterms:W3CDTF">2025-02-04T10:13:33Z</dcterms:modified>
</cp:coreProperties>
</file>