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24" r:id="rId2"/>
    <p:sldId id="381" r:id="rId3"/>
    <p:sldId id="410" r:id="rId4"/>
    <p:sldId id="418" r:id="rId5"/>
    <p:sldId id="414" r:id="rId6"/>
    <p:sldId id="401" r:id="rId7"/>
    <p:sldId id="400" r:id="rId8"/>
    <p:sldId id="415" r:id="rId9"/>
    <p:sldId id="416" r:id="rId10"/>
    <p:sldId id="417" r:id="rId11"/>
    <p:sldId id="404" r:id="rId12"/>
    <p:sldId id="399" r:id="rId13"/>
    <p:sldId id="405" r:id="rId14"/>
    <p:sldId id="419" r:id="rId15"/>
    <p:sldId id="420" r:id="rId16"/>
    <p:sldId id="426" r:id="rId17"/>
    <p:sldId id="406" r:id="rId18"/>
    <p:sldId id="398" r:id="rId19"/>
    <p:sldId id="409" r:id="rId20"/>
    <p:sldId id="421" r:id="rId21"/>
    <p:sldId id="422" r:id="rId22"/>
    <p:sldId id="407" r:id="rId23"/>
    <p:sldId id="425" r:id="rId24"/>
    <p:sldId id="423" r:id="rId25"/>
    <p:sldId id="396" r:id="rId26"/>
    <p:sldId id="395" r:id="rId27"/>
    <p:sldId id="394" r:id="rId28"/>
    <p:sldId id="393" r:id="rId29"/>
    <p:sldId id="392" r:id="rId30"/>
    <p:sldId id="408" r:id="rId31"/>
    <p:sldId id="391" r:id="rId32"/>
    <p:sldId id="390" r:id="rId33"/>
    <p:sldId id="382" r:id="rId34"/>
    <p:sldId id="412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623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67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CC2530-4501-442F-BCAB-F0446445D11C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1285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02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48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538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23/02/2022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7172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23/02/2022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3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23/02/2022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381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63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FD3CC-E74C-454E-AEC8-ADE3669C89A5}" type="datetimeFigureOut">
              <a:rPr lang="en-US" smtClean="0"/>
              <a:pPr/>
              <a:t>23/02/2022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678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FD3CC-E74C-454E-AEC8-ADE3669C89A5}" type="datetimeFigureOut">
              <a:rPr lang="en-US" smtClean="0"/>
              <a:pPr/>
              <a:t>23/02/2022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02AF4-5419-4C97-8941-6E8144AD925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84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wmf"/><Relationship Id="rId2" Type="http://schemas.openxmlformats.org/officeDocument/2006/relationships/audio" Target="file:///I:\T&#7892;NG%20H&#7906;P\NHAC%20MP3\canh%20chim%20bao%20tin%20vui.mp3" TargetMode="External"/><Relationship Id="rId1" Type="http://schemas.openxmlformats.org/officeDocument/2006/relationships/audio" Target="file:///D:\T&#7892;NG%20H&#7906;P\NHAC%20MP3\canh%20chim%20bao%20tin%20vui.mp3" TargetMode="External"/><Relationship Id="rId6" Type="http://schemas.openxmlformats.org/officeDocument/2006/relationships/image" Target="../media/image3.wmf"/><Relationship Id="rId5" Type="http://schemas.openxmlformats.org/officeDocument/2006/relationships/image" Target="../media/image2.gif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2.jpeg"/><Relationship Id="rId7" Type="http://schemas.openxmlformats.org/officeDocument/2006/relationships/image" Target="../media/image85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84.jpeg"/><Relationship Id="rId10" Type="http://schemas.openxmlformats.org/officeDocument/2006/relationships/image" Target="../media/image88.jpeg"/><Relationship Id="rId4" Type="http://schemas.openxmlformats.org/officeDocument/2006/relationships/image" Target="../media/image83.jpg"/><Relationship Id="rId9" Type="http://schemas.openxmlformats.org/officeDocument/2006/relationships/image" Target="../media/image87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9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12" Type="http://schemas.openxmlformats.org/officeDocument/2006/relationships/image" Target="../media/image18.jpeg"/><Relationship Id="rId17" Type="http://schemas.openxmlformats.org/officeDocument/2006/relationships/image" Target="../media/image23.jpeg"/><Relationship Id="rId2" Type="http://schemas.openxmlformats.org/officeDocument/2006/relationships/image" Target="../media/image8.jpeg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5" Type="http://schemas.openxmlformats.org/officeDocument/2006/relationships/image" Target="../media/image2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Relationship Id="rId14" Type="http://schemas.openxmlformats.org/officeDocument/2006/relationships/image" Target="../media/image20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image" Target="../media/image68.png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canh chim bao tin vui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5" name="canh chim bao tin vu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ttt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/>
          <p:cNvSpPr>
            <a:spLocks noChangeArrowheads="1" noChangeShapeType="1" noTextEdit="1"/>
          </p:cNvSpPr>
          <p:nvPr/>
        </p:nvSpPr>
        <p:spPr bwMode="auto">
          <a:xfrm>
            <a:off x="1066800" y="228600"/>
            <a:ext cx="68961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CHÀO MỪNG 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QUÝ THẦY CÔ VÀ CÁC EM </a:t>
            </a:r>
          </a:p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cs typeface="Arial" panose="020B0604020202020204" pitchFamily="34" charset="0"/>
              </a:rPr>
              <a:t>ĐẾN VỚI TIẾT HỌC </a:t>
            </a:r>
          </a:p>
        </p:txBody>
      </p:sp>
      <p:pic>
        <p:nvPicPr>
          <p:cNvPr id="3078" name="Picture 6" descr="ttt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WordArt 8"/>
          <p:cNvSpPr>
            <a:spLocks noChangeArrowheads="1" noChangeShapeType="1" noTextEdit="1"/>
          </p:cNvSpPr>
          <p:nvPr/>
        </p:nvSpPr>
        <p:spPr bwMode="auto">
          <a:xfrm>
            <a:off x="1066800" y="1143000"/>
            <a:ext cx="6934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cs typeface="Arial" panose="020B0604020202020204" pitchFamily="34" charset="0"/>
              </a:rPr>
              <a:t>QUÝ THẦY CÔ VÀ CÁC EM </a:t>
            </a:r>
          </a:p>
          <a:p>
            <a:pPr algn="ctr"/>
            <a:r>
              <a:rPr lang="en-US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chemeClr val="accent1"/>
                </a:solidFill>
                <a:cs typeface="Arial" panose="020B0604020202020204" pitchFamily="34" charset="0"/>
              </a:rPr>
              <a:t>ĐẾN VỚI TIẾT HỌC </a:t>
            </a:r>
          </a:p>
        </p:txBody>
      </p:sp>
      <p:pic>
        <p:nvPicPr>
          <p:cNvPr id="90121" name="Picture 9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925" y="3886200"/>
            <a:ext cx="23780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2" name="Picture 10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228600"/>
            <a:ext cx="1524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3" name="Picture 11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4" name="Picture 12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5" name="Picture 13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28600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6" name="Picture 14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05200"/>
            <a:ext cx="4267200" cy="396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7" name="Picture 15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72440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8" name="Picture 16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524000" cy="141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9" name="Picture 17" descr="Firewrk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791200"/>
            <a:ext cx="1371600" cy="127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9" name="WordArt 18"/>
          <p:cNvSpPr>
            <a:spLocks noChangeArrowheads="1" noChangeShapeType="1" noTextEdit="1"/>
          </p:cNvSpPr>
          <p:nvPr/>
        </p:nvSpPr>
        <p:spPr bwMode="auto">
          <a:xfrm>
            <a:off x="1752600" y="685800"/>
            <a:ext cx="5372100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6000">
                      <a:srgbClr val="E81766"/>
                    </a:gs>
                    <a:gs pos="13499">
                      <a:srgbClr val="EE3F17"/>
                    </a:gs>
                    <a:gs pos="24001">
                      <a:srgbClr val="FFFF00"/>
                    </a:gs>
                    <a:gs pos="32500">
                      <a:srgbClr val="1A8D48"/>
                    </a:gs>
                    <a:gs pos="39500">
                      <a:srgbClr val="0819FB"/>
                    </a:gs>
                    <a:gs pos="50000">
                      <a:srgbClr val="A603AB"/>
                    </a:gs>
                    <a:gs pos="60501">
                      <a:srgbClr val="0819FB"/>
                    </a:gs>
                    <a:gs pos="67500">
                      <a:srgbClr val="1A8D48"/>
                    </a:gs>
                    <a:gs pos="75999">
                      <a:srgbClr val="FFFF00"/>
                    </a:gs>
                    <a:gs pos="86501">
                      <a:srgbClr val="EE3F17"/>
                    </a:gs>
                    <a:gs pos="94000">
                      <a:srgbClr val="E81766"/>
                    </a:gs>
                    <a:gs pos="100000">
                      <a:srgbClr val="A603AB"/>
                    </a:gs>
                  </a:gsLst>
                  <a:lin ang="5400000" scaled="1"/>
                </a:gradFill>
                <a:cs typeface="Arial" panose="020B0604020202020204" pitchFamily="34" charset="0"/>
              </a:rPr>
              <a:t>CHÀO MỪNG </a:t>
            </a:r>
          </a:p>
        </p:txBody>
      </p:sp>
      <p:pic>
        <p:nvPicPr>
          <p:cNvPr id="90131" name="Picture 19" descr="Firewrk8"/>
          <p:cNvPicPr>
            <a:picLocks noChangeAspect="1" noChangeArrowheads="1"/>
          </p:cNvPicPr>
          <p:nvPr/>
        </p:nvPicPr>
        <p:blipFill>
          <a:blip r:embed="rId7" cstate="print">
            <a:lum bright="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4343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1" name="Text Box 22"/>
          <p:cNvSpPr txBox="1">
            <a:spLocks noChangeArrowheads="1"/>
          </p:cNvSpPr>
          <p:nvPr/>
        </p:nvSpPr>
        <p:spPr bwMode="auto">
          <a:xfrm>
            <a:off x="2151063" y="6116638"/>
            <a:ext cx="64944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400">
                <a:solidFill>
                  <a:srgbClr val="FF99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Giáo viên thực hiện: NGUYỄN THỊ LIÊN NGA</a:t>
            </a:r>
          </a:p>
        </p:txBody>
      </p:sp>
      <p:sp>
        <p:nvSpPr>
          <p:cNvPr id="2" name="WordArt 5"/>
          <p:cNvSpPr>
            <a:spLocks noChangeArrowheads="1" noChangeShapeType="1" noTextEdit="1"/>
          </p:cNvSpPr>
          <p:nvPr/>
        </p:nvSpPr>
        <p:spPr bwMode="auto">
          <a:xfrm>
            <a:off x="1524000" y="228600"/>
            <a:ext cx="5619750" cy="228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Arial" panose="020B0604020202020204" pitchFamily="34" charset="0"/>
              </a:rPr>
              <a:t>TRƯỜNG THCS LƯƠNG VĂN CHÁNH</a:t>
            </a:r>
            <a:endParaRPr lang="en-US" sz="3600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1900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90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30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90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90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901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3000"/>
                                        <p:tgtEl>
                                          <p:spTgt spid="90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90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76596" fill="hold"/>
                                        <p:tgtEl>
                                          <p:spTgt spid="90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3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901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0"/>
                                        <p:tgtEl>
                                          <p:spTgt spid="90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5"/>
                </p:tgtEl>
              </p:cMediaNode>
            </p:audio>
            <p:audio>
              <p:cMediaNode>
                <p:cTn id="6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114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3175"/>
            <a:ext cx="9144000" cy="930275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altLang="vi-VN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Miền Nam</a:t>
            </a:r>
            <a:endParaRPr lang="en-US" altLang="vi-VN" sz="3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0438"/>
            <a:ext cx="5027613" cy="330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4022725"/>
            <a:ext cx="4252913" cy="283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863600"/>
            <a:ext cx="4279900" cy="321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4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4267200"/>
            <a:ext cx="4535488" cy="289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54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72955" y="1583140"/>
            <a:ext cx="84070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Em biết những lễ hội nào của Việt Nam?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 Em đã được tham gia lễ hội nào? 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 Em ấn tượng với hoạt động nào trong lễ hội?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 Màu sắc nào thường có trong lễ hội?</a:t>
            </a:r>
          </a:p>
        </p:txBody>
      </p:sp>
    </p:spTree>
    <p:extLst>
      <p:ext uri="{BB962C8B-B14F-4D97-AF65-F5344CB8AC3E}">
        <p14:creationId xmlns:p14="http://schemas.microsoft.com/office/powerpoint/2010/main" val="30100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8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50" y="814648"/>
            <a:ext cx="942608" cy="729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308" y="814648"/>
            <a:ext cx="6379746" cy="8571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850" y="1856095"/>
            <a:ext cx="4286848" cy="17961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850" y="3864865"/>
            <a:ext cx="4301092" cy="17379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97664" y="2260428"/>
            <a:ext cx="3722881" cy="29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6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5721" y="1669965"/>
            <a:ext cx="5922358" cy="4955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158" y="682388"/>
            <a:ext cx="6053711" cy="754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3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5"/>
          <p:cNvSpPr txBox="1">
            <a:spLocks noChangeArrowheads="1"/>
          </p:cNvSpPr>
          <p:nvPr/>
        </p:nvSpPr>
        <p:spPr bwMode="auto">
          <a:xfrm>
            <a:off x="7848600" y="3352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24579" name="TextBox 57"/>
          <p:cNvSpPr txBox="1">
            <a:spLocks noChangeArrowheads="1"/>
          </p:cNvSpPr>
          <p:nvPr/>
        </p:nvSpPr>
        <p:spPr bwMode="auto">
          <a:xfrm>
            <a:off x="7620000" y="3886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24580" name="WordArt 9"/>
          <p:cNvSpPr>
            <a:spLocks noChangeArrowheads="1" noChangeShapeType="1" noTextEdit="1"/>
          </p:cNvSpPr>
          <p:nvPr/>
        </p:nvSpPr>
        <p:spPr bwMode="auto">
          <a:xfrm>
            <a:off x="685800" y="3276600"/>
            <a:ext cx="1066800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690"/>
              </a:avLst>
            </a:prstTxWarp>
          </a:bodyPr>
          <a:lstStyle/>
          <a:p>
            <a:pPr algn="ctr"/>
            <a:r>
              <a:rPr lang="km-KH" sz="2400" b="1" kern="10">
                <a:ln w="19050" cap="sq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</a:rPr>
              <a:t>ព្យញ្ជនះ</a:t>
            </a:r>
            <a:endParaRPr lang="en-US" sz="2400" b="1" kern="10">
              <a:ln w="19050" cap="sq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solidFill>
                <a:schemeClr val="bg1"/>
              </a:solidFill>
            </a:endParaRPr>
          </a:p>
        </p:txBody>
      </p:sp>
      <p:sp>
        <p:nvSpPr>
          <p:cNvPr id="24581" name="Rectangle 45"/>
          <p:cNvSpPr>
            <a:spLocks noChangeArrowheads="1"/>
          </p:cNvSpPr>
          <p:nvPr/>
        </p:nvSpPr>
        <p:spPr bwMode="auto">
          <a:xfrm>
            <a:off x="857698" y="328613"/>
            <a:ext cx="546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C</a:t>
            </a:r>
            <a:r>
              <a:rPr lang="vi-VN" altLang="vi-VN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ÁCH VẼ TRANH: Hội Lim</a:t>
            </a:r>
          </a:p>
        </p:txBody>
      </p:sp>
      <p:pic>
        <p:nvPicPr>
          <p:cNvPr id="7373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3" y="1957388"/>
            <a:ext cx="2878137" cy="421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800" y="1957388"/>
            <a:ext cx="31242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0" y="1797050"/>
            <a:ext cx="3390900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4414838"/>
            <a:ext cx="2514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Tìm bố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Phác các mảng hình chính,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. Hình c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hính làm rõ nội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dung,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hình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phụ 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hổ trợ cho tranh sinh động hơn...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071813" y="4435475"/>
            <a:ext cx="26701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3.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Vẽ hình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endParaRPr lang="vi-VN" altLang="vi-VN" i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Cân đối với bố cục, hình ảnh các nhân vật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tĩnh, động và các cảnh vật trong tranh...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70650" y="4435475"/>
            <a:ext cx="236855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r>
              <a:rPr lang="en-US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vi-VN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Vẽ màu</a:t>
            </a:r>
            <a:r>
              <a:rPr lang="en-US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vi-VN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vi-VN" altLang="vi-V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Phù hợp với không gian và thời gian trong tranh sáng, trưa, chiều, tối...</a:t>
            </a:r>
          </a:p>
        </p:txBody>
      </p:sp>
    </p:spTree>
    <p:extLst>
      <p:ext uri="{BB962C8B-B14F-4D97-AF65-F5344CB8AC3E}">
        <p14:creationId xmlns:p14="http://schemas.microsoft.com/office/powerpoint/2010/main" val="2079889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5"/>
          <p:cNvSpPr txBox="1">
            <a:spLocks noChangeArrowheads="1"/>
          </p:cNvSpPr>
          <p:nvPr/>
        </p:nvSpPr>
        <p:spPr bwMode="auto">
          <a:xfrm>
            <a:off x="7848600" y="33528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25603" name="TextBox 57"/>
          <p:cNvSpPr txBox="1">
            <a:spLocks noChangeArrowheads="1"/>
          </p:cNvSpPr>
          <p:nvPr/>
        </p:nvSpPr>
        <p:spPr bwMode="auto">
          <a:xfrm>
            <a:off x="7620000" y="3886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685800" y="3276600"/>
            <a:ext cx="1066800" cy="574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690"/>
              </a:avLst>
            </a:prstTxWarp>
          </a:bodyPr>
          <a:lstStyle/>
          <a:p>
            <a:pPr algn="ctr"/>
            <a:r>
              <a:rPr lang="km-KH" sz="2400" b="1" kern="10">
                <a:ln w="19050" cap="sq">
                  <a:solidFill>
                    <a:schemeClr val="bg1"/>
                  </a:solidFill>
                  <a:round/>
                  <a:headEnd type="none" w="sm" len="sm"/>
                  <a:tailEnd type="none" w="sm" len="sm"/>
                </a:ln>
                <a:solidFill>
                  <a:schemeClr val="bg1"/>
                </a:solidFill>
              </a:rPr>
              <a:t>ព្យញ្ជនះ</a:t>
            </a:r>
            <a:endParaRPr lang="en-US" sz="2400" b="1" kern="10">
              <a:ln w="19050" cap="sq">
                <a:solidFill>
                  <a:schemeClr val="bg1"/>
                </a:solidFill>
                <a:round/>
                <a:headEnd type="none" w="sm" len="sm"/>
                <a:tailEnd type="none" w="sm" len="sm"/>
              </a:ln>
              <a:solidFill>
                <a:schemeClr val="bg1"/>
              </a:solidFill>
            </a:endParaRPr>
          </a:p>
        </p:txBody>
      </p:sp>
      <p:sp>
        <p:nvSpPr>
          <p:cNvPr id="25605" name="Rectangle 45"/>
          <p:cNvSpPr>
            <a:spLocks noChangeArrowheads="1"/>
          </p:cNvSpPr>
          <p:nvPr/>
        </p:nvSpPr>
        <p:spPr bwMode="auto">
          <a:xfrm>
            <a:off x="1547812" y="336550"/>
            <a:ext cx="46609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vi-VN" sz="2000" b="1" dirty="0" smtClean="0">
                <a:solidFill>
                  <a:srgbClr val="C00000"/>
                </a:solidFill>
                <a:latin typeface="Times New Roman" panose="02020603050405020304" pitchFamily="18" charset="0"/>
              </a:rPr>
              <a:t>C</a:t>
            </a:r>
            <a:r>
              <a:rPr lang="vi-VN" altLang="vi-VN" sz="2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ÁCH VẼ TRANH: Đánh đu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" y="4951413"/>
            <a:ext cx="25146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Tìm bố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cục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Phác các mảng hình chính,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phụ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. Hình c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hính làm rõ nội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dung,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hình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phụ 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hổ trợ cho tranh sinh động hơn...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197225" y="5233988"/>
            <a:ext cx="26701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3.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Vẽ hình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endParaRPr lang="vi-VN" altLang="vi-VN" i="1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Cân đối với bố cục, hình ảnh các nhân vật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tĩnh, động và các cảnh vật trong tranh...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402388" y="5227638"/>
            <a:ext cx="236855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4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Vẽ màu</a:t>
            </a:r>
            <a:r>
              <a:rPr lang="en-US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/>
            <a:r>
              <a:rPr lang="vi-VN" altLang="vi-VN" i="1">
                <a:solidFill>
                  <a:srgbClr val="0000FF"/>
                </a:solidFill>
                <a:latin typeface="Times New Roman" panose="02020603050405020304" pitchFamily="18" charset="0"/>
              </a:rPr>
              <a:t>Phù hợp với không gian và thời gian trong tranh sáng, trưa, chiều, tối...</a:t>
            </a:r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827213"/>
            <a:ext cx="2238375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013" y="1827213"/>
            <a:ext cx="2308225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47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1113" y="1820863"/>
            <a:ext cx="2209800" cy="315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939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xmlns="" id="{08AEC1DC-1262-49F9-8B40-1A9517B89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304" y="915591"/>
            <a:ext cx="3314700" cy="21717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Đấu vật</a:t>
            </a:r>
            <a:endParaRPr lang="vi-VN" altLang="en-US" sz="3600" b="1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xmlns="" id="{A2A99216-75AC-4DEE-ABBB-FB70CE280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1550" y="895350"/>
            <a:ext cx="3162300" cy="218122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vi-VN" altLang="en-US" sz="1350">
              <a:solidFill>
                <a:srgbClr val="FFFFFF"/>
              </a:solidFill>
            </a:endParaRPr>
          </a:p>
        </p:txBody>
      </p:sp>
      <p:sp>
        <p:nvSpPr>
          <p:cNvPr id="45060" name="Line 4">
            <a:extLst>
              <a:ext uri="{FF2B5EF4-FFF2-40B4-BE49-F238E27FC236}">
                <a16:creationId xmlns:a16="http://schemas.microsoft.com/office/drawing/2014/main" xmlns="" id="{C2F37E4F-030B-4719-8F9D-CF51D42ADB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400" y="1257300"/>
            <a:ext cx="0" cy="628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61" name="Line 5">
            <a:extLst>
              <a:ext uri="{FF2B5EF4-FFF2-40B4-BE49-F238E27FC236}">
                <a16:creationId xmlns:a16="http://schemas.microsoft.com/office/drawing/2014/main" xmlns="" id="{9539AB2E-5F15-4A2A-8033-0BC933CC229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43450" y="1828800"/>
            <a:ext cx="742950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62" name="Line 6">
            <a:extLst>
              <a:ext uri="{FF2B5EF4-FFF2-40B4-BE49-F238E27FC236}">
                <a16:creationId xmlns:a16="http://schemas.microsoft.com/office/drawing/2014/main" xmlns="" id="{76FF6070-E6BB-4EDD-9403-F63209FF36E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1200150"/>
            <a:ext cx="114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63" name="Line 7">
            <a:extLst>
              <a:ext uri="{FF2B5EF4-FFF2-40B4-BE49-F238E27FC236}">
                <a16:creationId xmlns:a16="http://schemas.microsoft.com/office/drawing/2014/main" xmlns="" id="{DDFFB351-2506-4B43-B44D-7F8D12D851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29450" y="895350"/>
            <a:ext cx="57150" cy="5905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64" name="Oval 8">
            <a:extLst>
              <a:ext uri="{FF2B5EF4-FFF2-40B4-BE49-F238E27FC236}">
                <a16:creationId xmlns:a16="http://schemas.microsoft.com/office/drawing/2014/main" xmlns="" id="{EC6942CB-6508-440C-9DCD-2ED9E4B08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8485" y="1870472"/>
            <a:ext cx="2514600" cy="1085850"/>
          </a:xfrm>
          <a:prstGeom prst="ellipse">
            <a:avLst/>
          </a:prstGeom>
          <a:solidFill>
            <a:schemeClr val="accent1"/>
          </a:solidFill>
          <a:ln w="28575">
            <a:solidFill>
              <a:srgbClr val="CC0066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350"/>
          </a:p>
        </p:txBody>
      </p:sp>
      <p:sp>
        <p:nvSpPr>
          <p:cNvPr id="45065" name="Rectangle 9">
            <a:extLst>
              <a:ext uri="{FF2B5EF4-FFF2-40B4-BE49-F238E27FC236}">
                <a16:creationId xmlns:a16="http://schemas.microsoft.com/office/drawing/2014/main" xmlns="" id="{347C0587-5AD7-4BDB-A437-B2A562C40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00650" y="1314450"/>
            <a:ext cx="742950" cy="742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350"/>
          </a:p>
        </p:txBody>
      </p:sp>
      <p:sp>
        <p:nvSpPr>
          <p:cNvPr id="45066" name="Rectangle 10">
            <a:extLst>
              <a:ext uri="{FF2B5EF4-FFF2-40B4-BE49-F238E27FC236}">
                <a16:creationId xmlns:a16="http://schemas.microsoft.com/office/drawing/2014/main" xmlns="" id="{24EDC794-2CD9-4E3E-8515-DA9CC7DD56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5100" y="1314450"/>
            <a:ext cx="1314450" cy="7429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350"/>
          </a:p>
        </p:txBody>
      </p:sp>
      <p:sp>
        <p:nvSpPr>
          <p:cNvPr id="45067" name="Line 11">
            <a:extLst>
              <a:ext uri="{FF2B5EF4-FFF2-40B4-BE49-F238E27FC236}">
                <a16:creationId xmlns:a16="http://schemas.microsoft.com/office/drawing/2014/main" xmlns="" id="{345DF0AA-EE35-4658-BB51-D388C5DFBDD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26856" y="1846660"/>
            <a:ext cx="800100" cy="9144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68" name="Line 12">
            <a:extLst>
              <a:ext uri="{FF2B5EF4-FFF2-40B4-BE49-F238E27FC236}">
                <a16:creationId xmlns:a16="http://schemas.microsoft.com/office/drawing/2014/main" xmlns="" id="{01563FEA-1638-48E3-B677-8E5512E6A4B6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0" y="1804988"/>
            <a:ext cx="1085850" cy="97155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69" name="Line 13">
            <a:extLst>
              <a:ext uri="{FF2B5EF4-FFF2-40B4-BE49-F238E27FC236}">
                <a16:creationId xmlns:a16="http://schemas.microsoft.com/office/drawing/2014/main" xmlns="" id="{F12B21A7-A22F-4DCF-93BE-3141F8B8F12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6856" y="2725341"/>
            <a:ext cx="1828800" cy="5715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45070" name="Picture 14" descr="Image(176)">
            <a:extLst>
              <a:ext uri="{FF2B5EF4-FFF2-40B4-BE49-F238E27FC236}">
                <a16:creationId xmlns:a16="http://schemas.microsoft.com/office/drawing/2014/main" xmlns="" id="{3DC0DFB6-839E-4AFD-9642-F99928B14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063" y="3573066"/>
            <a:ext cx="3314700" cy="21050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71" name="Picture 15" descr="Image(177)">
            <a:extLst>
              <a:ext uri="{FF2B5EF4-FFF2-40B4-BE49-F238E27FC236}">
                <a16:creationId xmlns:a16="http://schemas.microsoft.com/office/drawing/2014/main" xmlns="" id="{833D13D6-2490-4E09-8D82-D7C128799A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543300"/>
            <a:ext cx="3200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73" name="Text Box 17">
            <a:extLst>
              <a:ext uri="{FF2B5EF4-FFF2-40B4-BE49-F238E27FC236}">
                <a16:creationId xmlns:a16="http://schemas.microsoft.com/office/drawing/2014/main" xmlns="" id="{D6788BA1-5883-4740-8F9A-4FB0B0FC5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728" y="5654279"/>
            <a:ext cx="3037371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c. Vẽ chi tiết và hoàn thiện hình</a:t>
            </a:r>
          </a:p>
        </p:txBody>
      </p:sp>
      <p:sp>
        <p:nvSpPr>
          <p:cNvPr id="45074" name="Text Box 18">
            <a:extLst>
              <a:ext uri="{FF2B5EF4-FFF2-40B4-BE49-F238E27FC236}">
                <a16:creationId xmlns:a16="http://schemas.microsoft.com/office/drawing/2014/main" xmlns="" id="{188F9D06-B18F-4437-8ABD-211AE1AAD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4274" y="5629276"/>
            <a:ext cx="1821656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d. Tìm và vẽ màu</a:t>
            </a:r>
          </a:p>
        </p:txBody>
      </p:sp>
      <p:sp>
        <p:nvSpPr>
          <p:cNvPr id="45075" name="Line 19">
            <a:extLst>
              <a:ext uri="{FF2B5EF4-FFF2-40B4-BE49-F238E27FC236}">
                <a16:creationId xmlns:a16="http://schemas.microsoft.com/office/drawing/2014/main" xmlns="" id="{C58243AF-FFE3-4221-BC4E-A8214B57131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9300" y="895350"/>
            <a:ext cx="114300" cy="704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76" name="Line 20">
            <a:extLst>
              <a:ext uri="{FF2B5EF4-FFF2-40B4-BE49-F238E27FC236}">
                <a16:creationId xmlns:a16="http://schemas.microsoft.com/office/drawing/2014/main" xmlns="" id="{AD59D581-5DBC-4782-8E98-550545FA81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29300" y="1543050"/>
            <a:ext cx="1200150" cy="571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5077" name="Text Box 21">
            <a:extLst>
              <a:ext uri="{FF2B5EF4-FFF2-40B4-BE49-F238E27FC236}">
                <a16:creationId xmlns:a16="http://schemas.microsoft.com/office/drawing/2014/main" xmlns="" id="{48A19974-4909-4642-A2A7-F59006BD5A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114676"/>
            <a:ext cx="2514600" cy="346249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a. </a:t>
            </a:r>
            <a:r>
              <a:rPr lang="en-US" sz="165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Tìm</a:t>
            </a: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165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165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chọn</a:t>
            </a: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165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nội</a:t>
            </a:r>
            <a:r>
              <a:rPr lang="en-US" sz="1650" b="1" dirty="0">
                <a:solidFill>
                  <a:schemeClr val="tx2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dung</a:t>
            </a:r>
          </a:p>
        </p:txBody>
      </p:sp>
      <p:sp>
        <p:nvSpPr>
          <p:cNvPr id="45078" name="Text Box 22">
            <a:extLst>
              <a:ext uri="{FF2B5EF4-FFF2-40B4-BE49-F238E27FC236}">
                <a16:creationId xmlns:a16="http://schemas.microsoft.com/office/drawing/2014/main" xmlns="" id="{760ABDAB-9845-4533-9CFA-8DC4C9F43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7675" y="3143251"/>
            <a:ext cx="188595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50" b="1" dirty="0">
                <a:latin typeface="Times New Roman" panose="02020603050405020304" pitchFamily="18" charset="0"/>
              </a:rPr>
              <a:t>b.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Sắp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xếp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bố</a:t>
            </a:r>
            <a:r>
              <a:rPr lang="en-US" altLang="en-US" sz="1650" b="1" dirty="0">
                <a:latin typeface="Times New Roman" panose="02020603050405020304" pitchFamily="18" charset="0"/>
              </a:rPr>
              <a:t> </a:t>
            </a:r>
            <a:r>
              <a:rPr lang="en-US" altLang="en-US" sz="1650" b="1" dirty="0" err="1">
                <a:latin typeface="Times New Roman" panose="02020603050405020304" pitchFamily="18" charset="0"/>
              </a:rPr>
              <a:t>cục</a:t>
            </a:r>
            <a:r>
              <a:rPr lang="en-US" altLang="en-US" sz="1650" b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45079" name="Text Box 23">
            <a:extLst>
              <a:ext uri="{FF2B5EF4-FFF2-40B4-BE49-F238E27FC236}">
                <a16:creationId xmlns:a16="http://schemas.microsoft.com/office/drawing/2014/main" xmlns="" id="{9675C091-917C-4536-B54D-05A3156C4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8350" y="3152775"/>
            <a:ext cx="13335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50" b="1">
                <a:latin typeface="Times New Roman" panose="02020603050405020304" pitchFamily="18" charset="0"/>
              </a:rPr>
              <a:t>Mảng chính.</a:t>
            </a:r>
          </a:p>
        </p:txBody>
      </p:sp>
      <p:sp>
        <p:nvSpPr>
          <p:cNvPr id="45080" name="Text Box 24">
            <a:extLst>
              <a:ext uri="{FF2B5EF4-FFF2-40B4-BE49-F238E27FC236}">
                <a16:creationId xmlns:a16="http://schemas.microsoft.com/office/drawing/2014/main" xmlns="" id="{DEDD1A42-A358-44BA-8B3F-459A51DDB5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5150" y="3143250"/>
            <a:ext cx="1257300" cy="34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50" b="1">
                <a:latin typeface="Times New Roman" panose="02020603050405020304" pitchFamily="18" charset="0"/>
              </a:rPr>
              <a:t> Mảng phụ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xmlns="" id="{2C064C92-6CB8-4EC8-94F6-68E488F23309}"/>
              </a:ext>
            </a:extLst>
          </p:cNvPr>
          <p:cNvSpPr txBox="1"/>
          <p:nvPr/>
        </p:nvSpPr>
        <p:spPr>
          <a:xfrm>
            <a:off x="1316157" y="183833"/>
            <a:ext cx="621692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CÁCH </a:t>
            </a:r>
            <a:r>
              <a:rPr lang="en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 </a:t>
            </a:r>
            <a:r>
              <a:rPr lang="en" sz="21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TRANH: ĐẤU VẬT 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71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5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760"/>
                            </p:stCondLst>
                            <p:childTnLst>
                              <p:par>
                                <p:cTn id="11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450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22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45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2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450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5" dur="2000"/>
                                        <p:tgtEl>
                                          <p:spTgt spid="45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50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5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45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2000"/>
                                        <p:tgtEl>
                                          <p:spTgt spid="45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2000"/>
                                        <p:tgtEl>
                                          <p:spTgt spid="45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2000"/>
                                        <p:tgtEl>
                                          <p:spTgt spid="45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5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45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45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5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500"/>
                                        <p:tgtEl>
                                          <p:spTgt spid="45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450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500"/>
                                        <p:tgtEl>
                                          <p:spTgt spid="45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nimBg="1"/>
      <p:bldP spid="45059" grpId="0" animBg="1"/>
      <p:bldP spid="45064" grpId="0" animBg="1"/>
      <p:bldP spid="45065" grpId="0" animBg="1"/>
      <p:bldP spid="45066" grpId="0" animBg="1"/>
      <p:bldP spid="45073" grpId="0"/>
      <p:bldP spid="45074" grpId="0"/>
      <p:bldP spid="45078" grpId="0"/>
      <p:bldP spid="4507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27797" y="1062209"/>
            <a:ext cx="77655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+ Em ấn tượng với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+ Màu sắc nào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36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5271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444251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46" y="974954"/>
            <a:ext cx="8339936" cy="10263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5911" y="2105561"/>
            <a:ext cx="799758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 Em lựa chọn thể hiện quang cảnh và hoạt động nào trong lễ hội để làm SPMT?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 Ý tưởng thể hiện sản phẩm của em là gì?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 Em sử dụng cách nào để thực hiện? (vẽ; xé, dán; nặn; kết hợp đa chất liệu; sử dụng vật liệu tái sử dụng,…).</a:t>
            </a:r>
          </a:p>
        </p:txBody>
      </p:sp>
    </p:spTree>
    <p:extLst>
      <p:ext uri="{BB962C8B-B14F-4D97-AF65-F5344CB8AC3E}">
        <p14:creationId xmlns:p14="http://schemas.microsoft.com/office/powerpoint/2010/main" val="2435741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679" y="1029051"/>
            <a:ext cx="3734321" cy="362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67" y="1731067"/>
            <a:ext cx="2809701" cy="41193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2401" y="1740990"/>
            <a:ext cx="5437365" cy="382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833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403" y="738555"/>
            <a:ext cx="6774873" cy="13950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77" y="1981201"/>
            <a:ext cx="8030308" cy="422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64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11"/>
          <p:cNvSpPr>
            <a:spLocks noChangeArrowheads="1"/>
          </p:cNvSpPr>
          <p:nvPr/>
        </p:nvSpPr>
        <p:spPr bwMode="auto">
          <a:xfrm>
            <a:off x="1760538" y="1397000"/>
            <a:ext cx="7540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sz="1800">
              <a:latin typeface="Arial" panose="020B0604020202020204" pitchFamily="34" charset="0"/>
            </a:endParaRPr>
          </a:p>
        </p:txBody>
      </p:sp>
      <p:pic>
        <p:nvPicPr>
          <p:cNvPr id="21" name="Picture 7" descr="q20"/>
          <p:cNvPicPr>
            <a:picLocks noChangeAspect="1" noChangeArrowheads="1"/>
          </p:cNvPicPr>
          <p:nvPr/>
        </p:nvPicPr>
        <p:blipFill>
          <a:blip r:embed="rId2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977877"/>
            <a:ext cx="3848100" cy="2495550"/>
          </a:xfrm>
          <a:prstGeom prst="rect">
            <a:avLst/>
          </a:prstGeom>
          <a:noFill/>
          <a:ln w="1905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9" descr="De_tai_le_hoi_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3913187"/>
            <a:ext cx="38100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8" descr="tranh mau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57240"/>
            <a:ext cx="3810000" cy="251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 Box 6"/>
          <p:cNvSpPr txBox="1">
            <a:spLocks noChangeArrowheads="1"/>
          </p:cNvSpPr>
          <p:nvPr/>
        </p:nvSpPr>
        <p:spPr bwMode="auto">
          <a:xfrm>
            <a:off x="1066800" y="188890"/>
            <a:ext cx="754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chemeClr val="accent2"/>
                </a:solidFill>
              </a:rPr>
              <a:t>Tham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khảo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một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số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bài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vẽ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của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học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sinh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về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lễ</a:t>
            </a:r>
            <a:r>
              <a:rPr lang="en-US" sz="2400" b="1" dirty="0">
                <a:solidFill>
                  <a:schemeClr val="accent2"/>
                </a:solidFill>
              </a:rPr>
              <a:t> </a:t>
            </a:r>
            <a:r>
              <a:rPr lang="en-US" sz="2400" b="1" dirty="0" err="1">
                <a:solidFill>
                  <a:schemeClr val="accent2"/>
                </a:solidFill>
              </a:rPr>
              <a:t>hội</a:t>
            </a:r>
            <a:endParaRPr lang="en-US" sz="2400" b="1" dirty="0">
              <a:solidFill>
                <a:schemeClr val="accent2"/>
              </a:solidFill>
            </a:endParaRPr>
          </a:p>
        </p:txBody>
      </p:sp>
      <p:pic>
        <p:nvPicPr>
          <p:cNvPr id="5127" name="Picture 7" descr="Image(174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980655"/>
            <a:ext cx="3886200" cy="2419350"/>
          </a:xfrm>
          <a:prstGeom prst="rect">
            <a:avLst/>
          </a:prstGeom>
          <a:noFill/>
          <a:ln w="38100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91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1760538" y="1397000"/>
            <a:ext cx="7540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33795" name="Text Box 29"/>
          <p:cNvSpPr txBox="1">
            <a:spLocks noChangeArrowheads="1"/>
          </p:cNvSpPr>
          <p:nvPr/>
        </p:nvSpPr>
        <p:spPr bwMode="auto">
          <a:xfrm>
            <a:off x="1460500" y="261938"/>
            <a:ext cx="160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Picture 14" descr="sach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7" y="120306"/>
            <a:ext cx="4210642" cy="2775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0" descr="MUA RO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669" y="169897"/>
            <a:ext cx="4220480" cy="267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Le Hoi -Tranh Ve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07" y="3343901"/>
            <a:ext cx="3830638" cy="263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0916" y="3343901"/>
            <a:ext cx="4778537" cy="263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83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038" y="840219"/>
            <a:ext cx="847843" cy="8383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6694" y="1016540"/>
            <a:ext cx="5602622" cy="11024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881" y="2119036"/>
            <a:ext cx="7078775" cy="4547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75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1"/>
          <p:cNvSpPr>
            <a:spLocks noChangeArrowheads="1"/>
          </p:cNvSpPr>
          <p:nvPr/>
        </p:nvSpPr>
        <p:spPr bwMode="auto">
          <a:xfrm>
            <a:off x="1760538" y="1397000"/>
            <a:ext cx="754062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 eaLnBrk="1" hangingPunct="1"/>
            <a:endParaRPr lang="vi-VN" sz="1800">
              <a:latin typeface="Arial" panose="020B0604020202020204" pitchFamily="34" charset="0"/>
            </a:endParaRPr>
          </a:p>
        </p:txBody>
      </p:sp>
      <p:sp>
        <p:nvSpPr>
          <p:cNvPr id="33795" name="Text Box 29"/>
          <p:cNvSpPr txBox="1">
            <a:spLocks noChangeArrowheads="1"/>
          </p:cNvSpPr>
          <p:nvPr/>
        </p:nvSpPr>
        <p:spPr bwMode="auto">
          <a:xfrm>
            <a:off x="1460500" y="261938"/>
            <a:ext cx="1600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b="1">
                <a:solidFill>
                  <a:srgbClr val="000099"/>
                </a:solidFill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4" name="Picture 20" descr="MUA RONG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22" y="160338"/>
            <a:ext cx="3077476" cy="21593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Image(174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176" y="160338"/>
            <a:ext cx="2889936" cy="215933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s://api.toploigiai.vn/storage/uploads/ve-tranh-de-tai-le-hoi-don-gian-nhat_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1459" y="2555756"/>
            <a:ext cx="3763918" cy="21172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2" name="Picture 14" descr="Image(176)">
            <a:extLst>
              <a:ext uri="{FF2B5EF4-FFF2-40B4-BE49-F238E27FC236}">
                <a16:creationId xmlns:a16="http://schemas.microsoft.com/office/drawing/2014/main" xmlns="" id="{3DC0DFB6-839E-4AFD-9642-F99928B14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05" y="2588599"/>
            <a:ext cx="3230444" cy="205151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217" y="175576"/>
            <a:ext cx="3124200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7513" y="2588599"/>
            <a:ext cx="2596487" cy="195150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2" y="4767220"/>
            <a:ext cx="3022388" cy="20907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291" y="4767220"/>
            <a:ext cx="3098621" cy="2106348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788" y="4767220"/>
            <a:ext cx="2825935" cy="20907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88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4699" y="153426"/>
            <a:ext cx="878383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22+23                         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6: SẮC MÀU LỄ HỘI</a:t>
            </a:r>
          </a:p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11: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I/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rộn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rước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II/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III/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IV/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Gam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nâu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kẽ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6851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6538" y="1251954"/>
            <a:ext cx="6774873" cy="170448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708" y="2956441"/>
            <a:ext cx="6974162" cy="340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97" y="892705"/>
            <a:ext cx="676369" cy="666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3163" y="1226126"/>
            <a:ext cx="7536185" cy="527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45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8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383" y="5144025"/>
            <a:ext cx="7544853" cy="14956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23081" y="1173707"/>
            <a:ext cx="8270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2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552" y="888034"/>
            <a:ext cx="790685" cy="6096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8517" y="668740"/>
            <a:ext cx="6773220" cy="828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831" y="1785473"/>
            <a:ext cx="4465285" cy="16006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552" y="3673892"/>
            <a:ext cx="1956748" cy="28576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4473" y="4140499"/>
            <a:ext cx="2086415" cy="20622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3046" y="1785473"/>
            <a:ext cx="2651616" cy="475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0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64" y="1033264"/>
            <a:ext cx="7163800" cy="7000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4463" y="2120950"/>
            <a:ext cx="783255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+ Em thiết kế kiểu dáng lịch nào?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+ Em lựa chọn hình ảnh nào để trang trí trên lịch?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+ Em tìm ý tưởng để thiết kế lịch với bố cục, hình ảnh và màu sắc như thế nào?</a:t>
            </a:r>
          </a:p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+ Em sử dụng cách nào để thực hiện? (vẽ; xé, dán; nặn; kết hợp đa chất liệu; sử dụng vật liệu tái sử dụng,…).</a:t>
            </a:r>
          </a:p>
        </p:txBody>
      </p:sp>
    </p:spTree>
    <p:extLst>
      <p:ext uri="{BB962C8B-B14F-4D97-AF65-F5344CB8AC3E}">
        <p14:creationId xmlns:p14="http://schemas.microsoft.com/office/powerpoint/2010/main" val="134765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1026" name="Picture 2" descr="C:\Users\Administrator\Downloads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5" y="353525"/>
            <a:ext cx="2095132" cy="1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ownloads\images (5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145" y="1895109"/>
            <a:ext cx="2095132" cy="134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istrator\Downloads\imag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93" y="359753"/>
            <a:ext cx="2280138" cy="139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ownloads\tải xuống (1)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975" y="1758463"/>
            <a:ext cx="2036518" cy="1477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istrator\Downloads\tải xuống (2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492" y="3428999"/>
            <a:ext cx="2280139" cy="134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istrator\Downloads\tải xuống (3)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5" y="5095732"/>
            <a:ext cx="2204672" cy="145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istrator\Downloads\tải xuốn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173" y="4995081"/>
            <a:ext cx="2390775" cy="148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istrator\Downloads\images (1)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948" y="1758462"/>
            <a:ext cx="2232870" cy="147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istrator\Downloads\images (2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17" y="3429000"/>
            <a:ext cx="2027356" cy="1342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istrator\Downloads\images (6)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4" y="3428999"/>
            <a:ext cx="2117113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Administrator\Downloads\images (7)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17" y="359753"/>
            <a:ext cx="2027356" cy="127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C:\Users\Administrator\Downloads\images (8)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876" y="1895109"/>
            <a:ext cx="2019372" cy="134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C:\Users\Administrator\Downloads\tải xuống (4)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3818" y="5095732"/>
            <a:ext cx="2027356" cy="141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C:\Users\Administrator\Downloads\images (9)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948" y="353525"/>
            <a:ext cx="2232870" cy="128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C:\Users\Administrator\Downloads\images (11)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767" y="3384108"/>
            <a:ext cx="2114132" cy="143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 descr="C:\Users\Administrator\Downloads\images (10)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540" y="5018307"/>
            <a:ext cx="2270848" cy="144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6171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464" y="1516616"/>
            <a:ext cx="3639058" cy="3334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5005" y="1516616"/>
            <a:ext cx="2875589" cy="5100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7579" y="2091035"/>
            <a:ext cx="2595899" cy="452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7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58" y="743924"/>
            <a:ext cx="1329463" cy="110981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153" y="1869061"/>
            <a:ext cx="7211431" cy="11050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489" y="2989439"/>
            <a:ext cx="3734321" cy="362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5360" y="3398728"/>
            <a:ext cx="4293939" cy="303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30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18" y="800995"/>
            <a:ext cx="1018888" cy="9396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406" y="1270815"/>
            <a:ext cx="6573167" cy="676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406" y="1947184"/>
            <a:ext cx="6868484" cy="448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069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76197" y="713984"/>
            <a:ext cx="5874707" cy="10396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Gợi</a:t>
            </a:r>
            <a:r>
              <a:rPr lang="en-US" sz="2800" dirty="0"/>
              <a:t> ý </a:t>
            </a:r>
            <a:r>
              <a:rPr lang="en-US" sz="2800" dirty="0" err="1"/>
              <a:t>tiêu</a:t>
            </a:r>
            <a:r>
              <a:rPr lang="en-US" sz="2800" dirty="0"/>
              <a:t> </a:t>
            </a:r>
            <a:r>
              <a:rPr lang="en-US" sz="2800" dirty="0" err="1"/>
              <a:t>chí</a:t>
            </a:r>
            <a:r>
              <a:rPr lang="en-US" sz="2800" dirty="0"/>
              <a:t> </a:t>
            </a:r>
            <a:r>
              <a:rPr lang="en-US" sz="2800" dirty="0" err="1"/>
              <a:t>đánh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kết</a:t>
            </a:r>
            <a:r>
              <a:rPr lang="en-US" sz="2800" dirty="0"/>
              <a:t> </a:t>
            </a:r>
            <a:r>
              <a:rPr lang="en-US" sz="2800" dirty="0" err="1"/>
              <a:t>thúc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endParaRPr lang="en-US" sz="2800" dirty="0"/>
          </a:p>
          <a:p>
            <a:r>
              <a:rPr lang="en-US" dirty="0" err="1"/>
              <a:t>Hệ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qui </a:t>
            </a:r>
            <a:r>
              <a:rPr lang="en-US" dirty="0" err="1"/>
              <a:t>đổi</a:t>
            </a:r>
            <a:r>
              <a:rPr lang="en-US" dirty="0"/>
              <a:t>: &lt; 5: </a:t>
            </a:r>
            <a:r>
              <a:rPr lang="en-US" b="1" dirty="0" err="1"/>
              <a:t>Chưa</a:t>
            </a:r>
            <a:r>
              <a:rPr lang="en-US" b="1" dirty="0"/>
              <a:t> </a:t>
            </a:r>
            <a:r>
              <a:rPr lang="en-US" b="1" dirty="0" err="1"/>
              <a:t>đạt</a:t>
            </a:r>
            <a:r>
              <a:rPr lang="en-US" dirty="0"/>
              <a:t>. ≥ 5: </a:t>
            </a:r>
            <a:r>
              <a:rPr lang="en-US" b="1" dirty="0" err="1"/>
              <a:t>Đạt</a:t>
            </a:r>
            <a:r>
              <a:rPr lang="en-US" b="1" dirty="0"/>
              <a:t> </a:t>
            </a:r>
            <a:r>
              <a:rPr lang="en-US" dirty="0"/>
              <a:t>(5-7: </a:t>
            </a:r>
            <a:r>
              <a:rPr lang="en-US" dirty="0" err="1"/>
              <a:t>Khá</a:t>
            </a:r>
            <a:r>
              <a:rPr lang="en-US" dirty="0"/>
              <a:t>. &gt; 8: </a:t>
            </a:r>
            <a:r>
              <a:rPr lang="en-US" dirty="0" err="1"/>
              <a:t>Tốt</a:t>
            </a:r>
            <a:r>
              <a:rPr lang="en-US" dirty="0"/>
              <a:t>)</a:t>
            </a:r>
          </a:p>
          <a:p>
            <a:r>
              <a:rPr lang="en-US" sz="1600" dirty="0" err="1"/>
              <a:t>Không</a:t>
            </a:r>
            <a:r>
              <a:rPr lang="en-US" sz="1600" dirty="0"/>
              <a:t> </a:t>
            </a:r>
            <a:r>
              <a:rPr lang="en-US" sz="1600" dirty="0" err="1"/>
              <a:t>biết</a:t>
            </a:r>
            <a:r>
              <a:rPr lang="en-US" sz="1600" dirty="0"/>
              <a:t>/ </a:t>
            </a:r>
            <a:r>
              <a:rPr lang="en-US" sz="1600" dirty="0" err="1"/>
              <a:t>thực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: 0; </a:t>
            </a:r>
            <a:r>
              <a:rPr lang="en-US" sz="1600" dirty="0" err="1"/>
              <a:t>Thực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được</a:t>
            </a:r>
            <a:r>
              <a:rPr lang="en-US" sz="1600" dirty="0"/>
              <a:t>: 1, </a:t>
            </a:r>
            <a:r>
              <a:rPr lang="en-US" sz="1600" dirty="0" err="1"/>
              <a:t>Thực</a:t>
            </a:r>
            <a:r>
              <a:rPr lang="en-US" sz="1600" dirty="0"/>
              <a:t> </a:t>
            </a:r>
            <a:r>
              <a:rPr lang="en-US" sz="1600" dirty="0" err="1"/>
              <a:t>hiện</a:t>
            </a:r>
            <a:r>
              <a:rPr lang="en-US" sz="1600" dirty="0"/>
              <a:t> </a:t>
            </a:r>
            <a:r>
              <a:rPr lang="en-US" sz="1600" dirty="0" err="1"/>
              <a:t>tốt</a:t>
            </a:r>
            <a:r>
              <a:rPr lang="en-US" sz="1600" dirty="0"/>
              <a:t>: 2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738152"/>
              </p:ext>
            </p:extLst>
          </p:nvPr>
        </p:nvGraphicFramePr>
        <p:xfrm>
          <a:off x="576197" y="1825181"/>
          <a:ext cx="8279704" cy="44336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4707">
                  <a:extLst>
                    <a:ext uri="{9D8B030D-6E8A-4147-A177-3AD203B41FA5}">
                      <a16:colId xmlns:a16="http://schemas.microsoft.com/office/drawing/2014/main" xmlns="" val="3158496360"/>
                    </a:ext>
                  </a:extLst>
                </a:gridCol>
                <a:gridCol w="977030">
                  <a:extLst>
                    <a:ext uri="{9D8B030D-6E8A-4147-A177-3AD203B41FA5}">
                      <a16:colId xmlns:a16="http://schemas.microsoft.com/office/drawing/2014/main" xmlns="" val="833879249"/>
                    </a:ext>
                  </a:extLst>
                </a:gridCol>
                <a:gridCol w="789140">
                  <a:extLst>
                    <a:ext uri="{9D8B030D-6E8A-4147-A177-3AD203B41FA5}">
                      <a16:colId xmlns:a16="http://schemas.microsoft.com/office/drawing/2014/main" xmlns="" val="2648419031"/>
                    </a:ext>
                  </a:extLst>
                </a:gridCol>
                <a:gridCol w="638827">
                  <a:extLst>
                    <a:ext uri="{9D8B030D-6E8A-4147-A177-3AD203B41FA5}">
                      <a16:colId xmlns:a16="http://schemas.microsoft.com/office/drawing/2014/main" xmlns="" val="1891098168"/>
                    </a:ext>
                  </a:extLst>
                </a:gridCol>
              </a:tblGrid>
              <a:tr h="572162">
                <a:tc>
                  <a:txBody>
                    <a:bodyPr/>
                    <a:lstStyle/>
                    <a:p>
                      <a:r>
                        <a:rPr lang="en-US" sz="1400" dirty="0" err="1"/>
                        <a:t>Tiêu</a:t>
                      </a:r>
                      <a:r>
                        <a:rPr lang="en-US" sz="1400" baseline="0" dirty="0"/>
                        <a:t> </a:t>
                      </a:r>
                      <a:r>
                        <a:rPr lang="en-US" sz="1400" baseline="0" dirty="0" err="1"/>
                        <a:t>chí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Không</a:t>
                      </a:r>
                      <a:r>
                        <a:rPr lang="en-US" sz="1050" dirty="0"/>
                        <a:t> </a:t>
                      </a:r>
                      <a:r>
                        <a:rPr lang="en-US" sz="1050" dirty="0" err="1"/>
                        <a:t>biết</a:t>
                      </a:r>
                      <a:r>
                        <a:rPr lang="en-US" sz="1050" dirty="0"/>
                        <a:t>/ </a:t>
                      </a:r>
                      <a:r>
                        <a:rPr lang="en-US" sz="1050" dirty="0" err="1"/>
                        <a:t>thực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hiện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được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Thực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hiện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được</a:t>
                      </a:r>
                      <a:endParaRPr 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err="1"/>
                        <a:t>Thực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hiện</a:t>
                      </a:r>
                      <a:r>
                        <a:rPr lang="en-US" sz="1050" baseline="0" dirty="0"/>
                        <a:t> </a:t>
                      </a:r>
                      <a:r>
                        <a:rPr lang="en-US" sz="1050" baseline="0" dirty="0" err="1"/>
                        <a:t>tốt</a:t>
                      </a:r>
                      <a:endParaRPr lang="en-US" sz="10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3400659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có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biết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cách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tìm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kiếm</a:t>
                      </a:r>
                      <a:r>
                        <a:rPr lang="en-US" sz="1600" baseline="0" dirty="0"/>
                        <a:t>, </a:t>
                      </a:r>
                      <a:r>
                        <a:rPr lang="en-US" sz="1600" baseline="0" dirty="0" err="1"/>
                        <a:t>sưu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tầm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hình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ảnh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về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lễ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hội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truyền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thống</a:t>
                      </a:r>
                      <a:r>
                        <a:rPr lang="en-US" sz="1600" baseline="0" dirty="0"/>
                        <a:t> qua </a:t>
                      </a:r>
                      <a:r>
                        <a:rPr lang="en-US" sz="1600" baseline="0" dirty="0" err="1"/>
                        <a:t>các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hình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thức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khác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nhau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không</a:t>
                      </a:r>
                      <a:r>
                        <a:rPr lang="en-US" sz="1600" baseline="0" dirty="0"/>
                        <a:t>? (</a:t>
                      </a:r>
                      <a:r>
                        <a:rPr lang="en-US" sz="1600" baseline="0" dirty="0" err="1"/>
                        <a:t>sách</a:t>
                      </a:r>
                      <a:r>
                        <a:rPr lang="en-US" sz="1600" baseline="0" dirty="0"/>
                        <a:t>, </a:t>
                      </a:r>
                      <a:r>
                        <a:rPr lang="en-US" sz="1600" baseline="0" dirty="0" err="1"/>
                        <a:t>tạp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chí</a:t>
                      </a:r>
                      <a:r>
                        <a:rPr lang="en-US" sz="1600" baseline="0" dirty="0"/>
                        <a:t>, Internet,…)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10105864"/>
                  </a:ext>
                </a:extLst>
              </a:tr>
              <a:tr h="3867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có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xác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định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màu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sắc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thường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gặp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trong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lễ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hội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không</a:t>
                      </a:r>
                      <a:r>
                        <a:rPr lang="en-US" sz="1600" baseline="0" dirty="0"/>
                        <a:t>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21355600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vi-VN" sz="1600" dirty="0"/>
                        <a:t>có nêu được ý tưởng, khai thác được vẻ đẹp của lễ hội trong thực hành sản phẩm mĩ thuật của mình không?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83362223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có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nhận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biết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và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mô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tả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được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các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bước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thực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hiện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sản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phẩm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mĩ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thuật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khai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thác</a:t>
                      </a:r>
                      <a:r>
                        <a:rPr lang="en-US" sz="1600" baseline="0" dirty="0"/>
                        <a:t>/ </a:t>
                      </a:r>
                      <a:r>
                        <a:rPr lang="en-US" sz="1600" baseline="0" dirty="0" err="1"/>
                        <a:t>thể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hiện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được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vẻ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đẹp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của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lễ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hội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không</a:t>
                      </a:r>
                      <a:r>
                        <a:rPr lang="en-US" sz="1600" baseline="0" dirty="0"/>
                        <a:t>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72395577"/>
                  </a:ext>
                </a:extLst>
              </a:tr>
              <a:tr h="466107">
                <a:tc>
                  <a:txBody>
                    <a:bodyPr/>
                    <a:lstStyle/>
                    <a:p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có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biết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cách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lựa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chọn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vật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liệu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và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tạo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nên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sản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phẩm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mĩ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thuật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thể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hiện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sắc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màu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của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lễ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hội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không</a:t>
                      </a:r>
                      <a:r>
                        <a:rPr lang="en-US" sz="1600" baseline="0" dirty="0"/>
                        <a:t>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60190662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có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nêu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được</a:t>
                      </a:r>
                      <a:r>
                        <a:rPr lang="en-US" sz="1600" baseline="0" dirty="0"/>
                        <a:t> ý </a:t>
                      </a:r>
                      <a:r>
                        <a:rPr lang="en-US" sz="1600" baseline="0" dirty="0" err="1"/>
                        <a:t>tưởng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thiết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kế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lịch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treo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tường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có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khai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thác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sắc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màu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của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lễ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hội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không</a:t>
                      </a:r>
                      <a:r>
                        <a:rPr lang="en-US" sz="1600" baseline="0" dirty="0"/>
                        <a:t>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676206"/>
                  </a:ext>
                </a:extLst>
              </a:tr>
              <a:tr h="5721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/>
                        <a:t>Em</a:t>
                      </a:r>
                      <a:r>
                        <a:rPr lang="en-US" sz="1600" dirty="0"/>
                        <a:t> </a:t>
                      </a:r>
                      <a:r>
                        <a:rPr lang="en-US" sz="1600" dirty="0" err="1"/>
                        <a:t>có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phác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thảo</a:t>
                      </a:r>
                      <a:r>
                        <a:rPr lang="en-US" sz="1600" baseline="0" dirty="0"/>
                        <a:t> (</a:t>
                      </a:r>
                      <a:r>
                        <a:rPr lang="en-US" sz="1600" baseline="0" dirty="0" err="1"/>
                        <a:t>ghi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chép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dáng</a:t>
                      </a:r>
                      <a:r>
                        <a:rPr lang="en-US" sz="1600" baseline="0" dirty="0"/>
                        <a:t>) </a:t>
                      </a:r>
                      <a:r>
                        <a:rPr lang="en-US" sz="1600" baseline="0" dirty="0" err="1"/>
                        <a:t>và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lựa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chọn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vật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liệu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để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thể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hiện</a:t>
                      </a:r>
                      <a:r>
                        <a:rPr lang="en-US" sz="1600" baseline="0" dirty="0"/>
                        <a:t> ý </a:t>
                      </a:r>
                      <a:r>
                        <a:rPr lang="en-US" sz="1600" baseline="0" dirty="0" err="1"/>
                        <a:t>tưởng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thành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sản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phẩm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mĩ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thuật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lịch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treo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tường</a:t>
                      </a:r>
                      <a:r>
                        <a:rPr lang="en-US" sz="1600" baseline="0" dirty="0"/>
                        <a:t> </a:t>
                      </a:r>
                      <a:r>
                        <a:rPr lang="en-US" sz="1600" baseline="0" dirty="0" err="1"/>
                        <a:t>không</a:t>
                      </a:r>
                      <a:r>
                        <a:rPr lang="en-US" sz="1600" baseline="0" dirty="0"/>
                        <a:t>?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369203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855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80" y="327547"/>
            <a:ext cx="4244454" cy="6264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19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76895" y="181378"/>
            <a:ext cx="4648200" cy="1600200"/>
          </a:xfrm>
        </p:spPr>
        <p:txBody>
          <a:bodyPr>
            <a:normAutofit fontScale="92500"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400" b="1" dirty="0" smtClean="0">
                <a:solidFill>
                  <a:srgbClr val="FF3300"/>
                </a:solidFill>
              </a:rPr>
              <a:t>+ </a:t>
            </a:r>
            <a:r>
              <a:rPr lang="en-US" sz="2400" b="1" u="sng" dirty="0" err="1" smtClean="0">
                <a:solidFill>
                  <a:srgbClr val="FF3300"/>
                </a:solidFill>
              </a:rPr>
              <a:t>Phần</a:t>
            </a:r>
            <a:r>
              <a:rPr lang="en-US" sz="2400" b="1" u="sng" dirty="0" smtClean="0">
                <a:solidFill>
                  <a:srgbClr val="FF3300"/>
                </a:solidFill>
              </a:rPr>
              <a:t> </a:t>
            </a:r>
            <a:r>
              <a:rPr lang="en-US" sz="2400" b="1" u="sng" dirty="0" err="1" smtClean="0">
                <a:solidFill>
                  <a:srgbClr val="FF3300"/>
                </a:solidFill>
              </a:rPr>
              <a:t>Lễ</a:t>
            </a:r>
            <a:r>
              <a:rPr lang="en-US" sz="2400" b="1" dirty="0" smtClean="0">
                <a:solidFill>
                  <a:srgbClr val="FF3300"/>
                </a:solidFill>
              </a:rPr>
              <a:t> :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những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thức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nghi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lễ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quan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niệm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tín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ngưỡng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bày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tỏ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lòng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biết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của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nhân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dân</a:t>
            </a:r>
            <a:r>
              <a:rPr lang="en-US" sz="2400" b="1" dirty="0" smtClean="0"/>
              <a:t> ta </a:t>
            </a:r>
            <a:r>
              <a:rPr lang="en-US" sz="2400" b="1" dirty="0" err="1" smtClean="0"/>
              <a:t>tới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vị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anh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hùng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dân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tộc</a:t>
            </a:r>
            <a:r>
              <a:rPr lang="en-US" sz="2400" b="1" dirty="0" smtClean="0"/>
              <a:t>, </a:t>
            </a:r>
            <a:r>
              <a:rPr lang="en-US" sz="2400" b="1" dirty="0" err="1" smtClean="0"/>
              <a:t>những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người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có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công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với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đất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nước</a:t>
            </a:r>
            <a:r>
              <a:rPr lang="en-US" sz="2400" b="1" dirty="0" smtClean="0"/>
              <a:t>.</a:t>
            </a:r>
          </a:p>
          <a:p>
            <a:pPr algn="ctr" eaLnBrk="1" hangingPunct="1">
              <a:lnSpc>
                <a:spcPct val="90000"/>
              </a:lnSpc>
            </a:pPr>
            <a:endParaRPr lang="en-US" sz="2400" b="1" dirty="0" smtClean="0"/>
          </a:p>
        </p:txBody>
      </p:sp>
      <p:pic>
        <p:nvPicPr>
          <p:cNvPr id="79875" name="Picture 3" descr="02QuangTrung-CungNuMu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886200"/>
            <a:ext cx="3124200" cy="21764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6" name="Picture 4" descr="ANd9GcQWiK-W0zIO07NV5HZ5BfOBsIn0TPc9D2dZqBXHYQZuPnlx9ZP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3733800"/>
            <a:ext cx="28956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6324600" y="5715000"/>
            <a:ext cx="1828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/>
              <a:t>Rước kiệu</a:t>
            </a:r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2209800" y="5791200"/>
            <a:ext cx="1828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/>
              <a:t>Diễu hành</a:t>
            </a:r>
          </a:p>
        </p:txBody>
      </p:sp>
      <p:pic>
        <p:nvPicPr>
          <p:cNvPr id="79879" name="Picture 7" descr="th?id=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371600"/>
            <a:ext cx="28956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6553200" y="3276600"/>
            <a:ext cx="1600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b="1"/>
              <a:t>Rước cờ</a:t>
            </a:r>
          </a:p>
        </p:txBody>
      </p:sp>
      <p:pic>
        <p:nvPicPr>
          <p:cNvPr id="12" name="Picture 12" descr="te_le1 (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1812635"/>
            <a:ext cx="3608387" cy="196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12"/>
          <p:cNvSpPr/>
          <p:nvPr/>
        </p:nvSpPr>
        <p:spPr>
          <a:xfrm>
            <a:off x="5331652" y="181378"/>
            <a:ext cx="2971800" cy="10080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Lễ hội là gì?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20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98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7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9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9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79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79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79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4" grpId="0" build="p"/>
      <p:bldP spid="79877" grpId="0" animBg="1"/>
      <p:bldP spid="79878" grpId="0" animBg="1"/>
      <p:bldP spid="79880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593725" y="28511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>
              <a:latin typeface="Khmer OS" pitchFamily="2" charset="-93"/>
            </a:endParaRP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5486400" y="533400"/>
            <a:ext cx="3276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vi-VN" sz="2000" b="1">
                <a:solidFill>
                  <a:srgbClr val="FFFF00"/>
                </a:solidFill>
                <a:latin typeface="Khmer OS" pitchFamily="2" charset="-93"/>
              </a:rPr>
              <a:t> </a:t>
            </a:r>
            <a:endParaRPr lang="en-US" altLang="vi-VN" sz="2000" b="1">
              <a:solidFill>
                <a:srgbClr val="FFFF00"/>
              </a:solidFill>
              <a:latin typeface="Khmer OS" pitchFamily="2" charset="-93"/>
            </a:endParaRPr>
          </a:p>
        </p:txBody>
      </p:sp>
      <p:sp>
        <p:nvSpPr>
          <p:cNvPr id="6148" name="Rectangle 11"/>
          <p:cNvSpPr>
            <a:spLocks noChangeArrowheads="1"/>
          </p:cNvSpPr>
          <p:nvPr/>
        </p:nvSpPr>
        <p:spPr bwMode="auto">
          <a:xfrm>
            <a:off x="1760538" y="1397000"/>
            <a:ext cx="754062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" name="Oval 1"/>
          <p:cNvSpPr/>
          <p:nvPr/>
        </p:nvSpPr>
        <p:spPr>
          <a:xfrm>
            <a:off x="1219200" y="731837"/>
            <a:ext cx="2795588" cy="8556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Lễ hội là gì?</a:t>
            </a:r>
            <a:endParaRPr lang="vi-VN" sz="2400" b="1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99" y="2215241"/>
            <a:ext cx="3666911" cy="2005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1384" y="1911349"/>
            <a:ext cx="450532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vi-VN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.(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ném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</a:t>
            </a:r>
            <a:r>
              <a:rPr lang="en-US" altLang="vi-VN" sz="2800" dirty="0">
                <a:solidFill>
                  <a:srgbClr val="66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,…)</a:t>
            </a:r>
          </a:p>
        </p:txBody>
      </p:sp>
      <p:pic>
        <p:nvPicPr>
          <p:cNvPr id="5133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67" y="4329603"/>
            <a:ext cx="3455831" cy="239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 descr="HE1BB99i-bE1BAA1ch-hE1BAA1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99" y="109168"/>
            <a:ext cx="3666911" cy="1996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 descr="th?id=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398" y="4270144"/>
            <a:ext cx="3666911" cy="2495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130783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39" y="829754"/>
            <a:ext cx="724001" cy="6763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952" y="1020280"/>
            <a:ext cx="2476846" cy="4858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508" y="2011680"/>
            <a:ext cx="3800427" cy="266838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47375" y="4680065"/>
            <a:ext cx="2628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Tản</a:t>
            </a:r>
            <a:r>
              <a:rPr lang="en-US" dirty="0"/>
              <a:t> </a:t>
            </a:r>
            <a:r>
              <a:rPr lang="en-US" dirty="0" err="1"/>
              <a:t>viên</a:t>
            </a:r>
            <a:r>
              <a:rPr lang="en-US" dirty="0"/>
              <a:t> </a:t>
            </a:r>
            <a:r>
              <a:rPr lang="en-US" dirty="0" err="1"/>
              <a:t>Sơn</a:t>
            </a:r>
            <a:r>
              <a:rPr lang="en-US" dirty="0"/>
              <a:t> </a:t>
            </a:r>
            <a:r>
              <a:rPr lang="en-US" dirty="0" err="1"/>
              <a:t>Thánh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6853" y="1130108"/>
            <a:ext cx="3697147" cy="23815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269495" y="3590951"/>
            <a:ext cx="28745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/>
              <a:t>Lễ hội rước Mẫu đền Ỷ La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6853" y="3930835"/>
            <a:ext cx="3697147" cy="207566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25542" y="6022110"/>
            <a:ext cx="3278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Tết</a:t>
            </a:r>
            <a:r>
              <a:rPr lang="en-US" dirty="0"/>
              <a:t> Khmer </a:t>
            </a:r>
            <a:r>
              <a:rPr lang="en-US" dirty="0" err="1"/>
              <a:t>Chol</a:t>
            </a:r>
            <a:r>
              <a:rPr lang="en-US" dirty="0"/>
              <a:t> </a:t>
            </a:r>
            <a:r>
              <a:rPr lang="en-US" dirty="0" err="1"/>
              <a:t>Chnam</a:t>
            </a:r>
            <a:r>
              <a:rPr lang="en-US" dirty="0"/>
              <a:t> </a:t>
            </a:r>
            <a:r>
              <a:rPr lang="en-US" dirty="0" err="1"/>
              <a:t>Thmay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32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491849" y="3652217"/>
            <a:ext cx="3536688" cy="23086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31451"/>
            <a:ext cx="4280114" cy="23885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13912" y="3935671"/>
            <a:ext cx="2264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Bò</a:t>
            </a:r>
            <a:r>
              <a:rPr lang="en-US" dirty="0"/>
              <a:t> </a:t>
            </a:r>
            <a:r>
              <a:rPr lang="en-US" dirty="0" err="1"/>
              <a:t>Bảy</a:t>
            </a:r>
            <a:r>
              <a:rPr lang="en-US" dirty="0"/>
              <a:t> </a:t>
            </a:r>
            <a:r>
              <a:rPr lang="en-US" dirty="0" err="1"/>
              <a:t>Núi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0719" y="1499180"/>
            <a:ext cx="3773275" cy="245312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030719" y="3952301"/>
            <a:ext cx="36679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đua</a:t>
            </a:r>
            <a:r>
              <a:rPr lang="en-US" dirty="0"/>
              <a:t> </a:t>
            </a:r>
            <a:r>
              <a:rPr lang="en-US" dirty="0" err="1"/>
              <a:t>voi</a:t>
            </a:r>
            <a:r>
              <a:rPr lang="en-US" dirty="0"/>
              <a:t> ở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Đôn-Tây</a:t>
            </a:r>
            <a:r>
              <a:rPr lang="en-US" dirty="0"/>
              <a:t> </a:t>
            </a:r>
            <a:r>
              <a:rPr lang="en-US" dirty="0" err="1"/>
              <a:t>Nguyên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901" y="4372039"/>
            <a:ext cx="7144747" cy="204816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492720" y="6420200"/>
            <a:ext cx="29354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Lễ</a:t>
            </a:r>
            <a:r>
              <a:rPr lang="en-US" dirty="0"/>
              <a:t> </a:t>
            </a:r>
            <a:r>
              <a:rPr lang="en-US" dirty="0" err="1"/>
              <a:t>hội</a:t>
            </a:r>
            <a:r>
              <a:rPr lang="en-US" dirty="0"/>
              <a:t> </a:t>
            </a:r>
            <a:r>
              <a:rPr lang="en-US" dirty="0" err="1"/>
              <a:t>đền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Vi, </a:t>
            </a:r>
            <a:r>
              <a:rPr lang="en-US" dirty="0" err="1"/>
              <a:t>Ninh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105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3175"/>
            <a:ext cx="9144000" cy="930275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altLang="vi-VN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Miền Bắc</a:t>
            </a:r>
            <a:endParaRPr lang="en-US" altLang="vi-VN" sz="3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9163"/>
            <a:ext cx="4419600" cy="322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9163"/>
            <a:ext cx="4710113" cy="3141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4060825"/>
            <a:ext cx="4343400" cy="304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060825"/>
            <a:ext cx="4551363" cy="281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581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smtClean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3175"/>
            <a:ext cx="9144000" cy="930275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pPr algn="ctr">
              <a:defRPr/>
            </a:pPr>
            <a:r>
              <a:rPr lang="en-US" altLang="vi-VN" sz="32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Miền Trung</a:t>
            </a:r>
            <a:endParaRPr lang="en-US" altLang="vi-VN" sz="30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7100"/>
            <a:ext cx="4714875" cy="314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024313"/>
            <a:ext cx="4708525" cy="268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927100"/>
            <a:ext cx="4459288" cy="29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84613"/>
            <a:ext cx="4267200" cy="2928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823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9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1022</TotalTime>
  <Words>1203</Words>
  <Application>Microsoft Office PowerPoint</Application>
  <PresentationFormat>On-screen Show (4:3)</PresentationFormat>
  <Paragraphs>104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DaunPenh</vt:lpstr>
      <vt:lpstr>Khmer OS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131</cp:revision>
  <dcterms:created xsi:type="dcterms:W3CDTF">2021-01-29T04:19:07Z</dcterms:created>
  <dcterms:modified xsi:type="dcterms:W3CDTF">2022-02-23T03:12:17Z</dcterms:modified>
</cp:coreProperties>
</file>