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8" r:id="rId2"/>
  </p:sldMasterIdLst>
  <p:notesMasterIdLst>
    <p:notesMasterId r:id="rId25"/>
  </p:notesMasterIdLst>
  <p:sldIdLst>
    <p:sldId id="292" r:id="rId3"/>
    <p:sldId id="295" r:id="rId4"/>
    <p:sldId id="301" r:id="rId5"/>
    <p:sldId id="264" r:id="rId6"/>
    <p:sldId id="296" r:id="rId7"/>
    <p:sldId id="261" r:id="rId8"/>
    <p:sldId id="262" r:id="rId9"/>
    <p:sldId id="259" r:id="rId10"/>
    <p:sldId id="302" r:id="rId11"/>
    <p:sldId id="284" r:id="rId12"/>
    <p:sldId id="297" r:id="rId13"/>
    <p:sldId id="285" r:id="rId14"/>
    <p:sldId id="286" r:id="rId15"/>
    <p:sldId id="298" r:id="rId16"/>
    <p:sldId id="287" r:id="rId17"/>
    <p:sldId id="299" r:id="rId18"/>
    <p:sldId id="300" r:id="rId19"/>
    <p:sldId id="303" r:id="rId20"/>
    <p:sldId id="304" r:id="rId21"/>
    <p:sldId id="305" r:id="rId22"/>
    <p:sldId id="306" r:id="rId23"/>
    <p:sldId id="29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482B3D-F7CE-0D23-6758-218F62B26D7E}" v="6" dt="2021-10-03T00:59:37.596"/>
    <p1510:client id="{DD212AB2-7BEE-43B4-9018-559DA2750FD4}" v="9" dt="2021-10-03T00:54:46.0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32A2F-C2F4-4EB1-9460-435D7B4895C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D926F-52E8-432D-9F4C-9ED4F65A2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913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DengXian" pitchFamily="2" charset="-122"/>
            </a:endParaRPr>
          </a:p>
        </p:txBody>
      </p:sp>
      <p:sp>
        <p:nvSpPr>
          <p:cNvPr id="922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05B1BDC7-02D6-4891-8DBF-4B675D5123FE}" type="slidenum">
              <a:rPr lang="zh-CN" altLang="en-US">
                <a:ea typeface="DengXian" pitchFamily="2" charset="-122"/>
              </a:rPr>
              <a:pPr/>
              <a:t>2</a:t>
            </a:fld>
            <a:endParaRPr lang="zh-CN" altLang="en-US">
              <a:ea typeface="DengXia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414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2B5CE6-916C-4670-870B-37DE49E7F1F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152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0E37-57B5-4139-9CC6-7BCDA264500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F225-6D33-4350-BE1F-36D484850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468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0E37-57B5-4139-9CC6-7BCDA264500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F225-6D33-4350-BE1F-36D484850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80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0E37-57B5-4139-9CC6-7BCDA264500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F225-6D33-4350-BE1F-36D484850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29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322FD2-B265-46CB-976A-2FE605CB9B6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702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B838F4-DC4C-4152-92DF-E484EAB6D58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379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190559-339F-4419-8FCE-FA012B2E69C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10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A32445-740F-4E5D-95EF-D7423F87A6D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041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3CD92E-C89C-4FA1-B40A-2207C5E59BE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923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F7BDBE-9CFC-4D51-AF96-5A0A26C03E7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12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C67167-6549-41A6-90A6-963AA63D94F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2675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34545D-64EB-4E6E-95F0-EABB07A2F87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136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0E37-57B5-4139-9CC6-7BCDA264500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F225-6D33-4350-BE1F-36D484850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7463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77071D-F254-47B0-A45F-9E287086A59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179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392DD6-08C5-4926-A646-40D7FE30DEE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8831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B0B8C8-E1E2-4EF9-BE64-CD49E961C52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574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0E37-57B5-4139-9CC6-7BCDA264500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F225-6D33-4350-BE1F-36D484850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901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0E37-57B5-4139-9CC6-7BCDA264500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F225-6D33-4350-BE1F-36D484850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6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0E37-57B5-4139-9CC6-7BCDA264500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F225-6D33-4350-BE1F-36D484850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13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0E37-57B5-4139-9CC6-7BCDA264500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F225-6D33-4350-BE1F-36D484850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056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0E37-57B5-4139-9CC6-7BCDA264500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F225-6D33-4350-BE1F-36D484850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66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0E37-57B5-4139-9CC6-7BCDA264500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F225-6D33-4350-BE1F-36D484850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53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0E37-57B5-4139-9CC6-7BCDA264500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F225-6D33-4350-BE1F-36D484850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8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B0E37-57B5-4139-9CC6-7BCDA264500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6F225-6D33-4350-BE1F-36D484850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27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874EE3-96DF-47D5-B932-950BBB14ECD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928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wmf"/><Relationship Id="rId2" Type="http://schemas.openxmlformats.org/officeDocument/2006/relationships/audio" Target="file:///I:\T&#7892;NG%20H&#7906;P\NHAC%20MP3\canh%20chim%20bao%20tin%20vui.mp3" TargetMode="External"/><Relationship Id="rId1" Type="http://schemas.openxmlformats.org/officeDocument/2006/relationships/audio" Target="file:///D:\T&#7892;NG%20H&#7906;P\NHAC%20MP3\canh%20chim%20bao%20tin%20vui.mp3" TargetMode="External"/><Relationship Id="rId6" Type="http://schemas.openxmlformats.org/officeDocument/2006/relationships/image" Target="../media/image3.wmf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canh chim bao tin vu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canh chim bao tin vu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ttt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2590801" y="228600"/>
            <a:ext cx="68961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VÀ CÁC EM </a:t>
            </a:r>
          </a:p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</a:t>
            </a:r>
          </a:p>
        </p:txBody>
      </p:sp>
      <p:pic>
        <p:nvPicPr>
          <p:cNvPr id="5126" name="Picture 6" descr="ttt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WordArt 8"/>
          <p:cNvSpPr>
            <a:spLocks noChangeArrowheads="1" noChangeShapeType="1" noTextEdit="1"/>
          </p:cNvSpPr>
          <p:nvPr/>
        </p:nvSpPr>
        <p:spPr bwMode="auto">
          <a:xfrm>
            <a:off x="2590800" y="1143000"/>
            <a:ext cx="6934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VÀ CÁC EM </a:t>
            </a:r>
          </a:p>
          <a:p>
            <a:pPr algn="ctr"/>
            <a:r>
              <a:rPr lang="en-US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</a:t>
            </a:r>
          </a:p>
        </p:txBody>
      </p:sp>
      <p:pic>
        <p:nvPicPr>
          <p:cNvPr id="90121" name="Picture 9" descr="Firewrk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925" y="3886200"/>
            <a:ext cx="23780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2" name="Picture 10" descr="Firewrk8"/>
          <p:cNvPicPr>
            <a:picLocks noChangeAspect="1" noChangeArrowheads="1"/>
          </p:cNvPicPr>
          <p:nvPr/>
        </p:nvPicPr>
        <p:blipFill>
          <a:blip r:embed="rId7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28600"/>
            <a:ext cx="1524000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3" name="Picture 11" descr="Firewrk8"/>
          <p:cNvPicPr>
            <a:picLocks noChangeAspect="1" noChangeArrowheads="1"/>
          </p:cNvPicPr>
          <p:nvPr/>
        </p:nvPicPr>
        <p:blipFill>
          <a:blip r:embed="rId7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4343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4" name="Picture 12" descr="Firewrk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3716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5" name="Picture 13" descr="Firewrk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286000"/>
            <a:ext cx="13716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6" name="Picture 14" descr="Firewrk8"/>
          <p:cNvPicPr>
            <a:picLocks noChangeAspect="1" noChangeArrowheads="1"/>
          </p:cNvPicPr>
          <p:nvPr/>
        </p:nvPicPr>
        <p:blipFill>
          <a:blip r:embed="rId7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505200"/>
            <a:ext cx="4267200" cy="396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7" name="Picture 15" descr="Firewrk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724400"/>
            <a:ext cx="13716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8" name="Picture 16" descr="Firewrk8"/>
          <p:cNvPicPr>
            <a:picLocks noChangeAspect="1" noChangeArrowheads="1"/>
          </p:cNvPicPr>
          <p:nvPr/>
        </p:nvPicPr>
        <p:blipFill>
          <a:blip r:embed="rId7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38800"/>
            <a:ext cx="1524000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9" name="Picture 17" descr="Firewrk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791200"/>
            <a:ext cx="13716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7" name="WordArt 18"/>
          <p:cNvSpPr>
            <a:spLocks noChangeArrowheads="1" noChangeShapeType="1" noTextEdit="1"/>
          </p:cNvSpPr>
          <p:nvPr/>
        </p:nvSpPr>
        <p:spPr bwMode="auto">
          <a:xfrm>
            <a:off x="3276601" y="685800"/>
            <a:ext cx="53721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499">
                      <a:srgbClr val="EE3F17"/>
                    </a:gs>
                    <a:gs pos="24001">
                      <a:srgbClr val="FFFF00"/>
                    </a:gs>
                    <a:gs pos="32500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0">
                      <a:srgbClr val="1A8D48"/>
                    </a:gs>
                    <a:gs pos="75999">
                      <a:srgbClr val="FFFF00"/>
                    </a:gs>
                    <a:gs pos="86501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</p:txBody>
      </p:sp>
      <p:pic>
        <p:nvPicPr>
          <p:cNvPr id="90131" name="Picture 19" descr="Firewrk8"/>
          <p:cNvPicPr>
            <a:picLocks noChangeAspect="1" noChangeArrowheads="1"/>
          </p:cNvPicPr>
          <p:nvPr/>
        </p:nvPicPr>
        <p:blipFill>
          <a:blip r:embed="rId7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4343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9" name="Text Box 22"/>
          <p:cNvSpPr txBox="1">
            <a:spLocks noChangeArrowheads="1"/>
          </p:cNvSpPr>
          <p:nvPr/>
        </p:nvSpPr>
        <p:spPr bwMode="auto">
          <a:xfrm>
            <a:off x="3675063" y="6116638"/>
            <a:ext cx="64949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7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5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4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4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b="1">
                <a:solidFill>
                  <a:srgbClr val="FF99CC"/>
                </a:solidFill>
                <a:latin typeface="Times New Roman" panose="02020603050405020304" pitchFamily="18" charset="0"/>
              </a:rPr>
              <a:t>Giáo viên thực hiện: NGUYỄN THỊ LIÊN NGA</a:t>
            </a:r>
          </a:p>
        </p:txBody>
      </p:sp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3048001" y="228600"/>
            <a:ext cx="5619751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LƯƠNG VĂN CHÁNH</a:t>
            </a:r>
            <a:endParaRPr lang="en-US" sz="36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7013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90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90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90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90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90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90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90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90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90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90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90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90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90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90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90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90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90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76596" fill="hold"/>
                                        <p:tgtEl>
                                          <p:spTgt spid="90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90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90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90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90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115"/>
                </p:tgtEl>
              </p:cMediaNode>
            </p:audio>
            <p:audio>
              <p:cMediaNode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11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4001" y="203200"/>
            <a:ext cx="11667706" cy="6456392"/>
          </a:xfrm>
          <a:prstGeom prst="rect">
            <a:avLst/>
          </a:prstGeom>
          <a:noFill/>
          <a:ln w="15875" cmpd="thickThin">
            <a:solidFill>
              <a:srgbClr val="FF0000">
                <a:alpha val="8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1" y="245419"/>
            <a:ext cx="11645663" cy="634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"/>
          <p:cNvSpPr txBox="1"/>
          <p:nvPr/>
        </p:nvSpPr>
        <p:spPr>
          <a:xfrm>
            <a:off x="2248933" y="728870"/>
            <a:ext cx="4759893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351774" y="1054301"/>
            <a:ext cx="11106217" cy="3970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3. THẢO LUẬN(LUYỆN TẬP)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thiệp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chúc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nhật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bạn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sử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dụng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ảnh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trò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chơi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dân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gian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311" y="3431396"/>
            <a:ext cx="3711142" cy="3160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904" y="2298179"/>
            <a:ext cx="3469851" cy="3740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4001" y="1860189"/>
            <a:ext cx="661546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err="1">
                <a:solidFill>
                  <a:schemeClr val="accent1">
                    <a:lumMod val="50000"/>
                  </a:schemeClr>
                </a:solidFill>
              </a:rPr>
              <a:t>Cần</a:t>
            </a:r>
            <a:r>
              <a:rPr lang="en-US" b="1" i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i="1" u="sng" dirty="0" err="1">
                <a:solidFill>
                  <a:schemeClr val="accent1">
                    <a:lumMod val="50000"/>
                  </a:schemeClr>
                </a:solidFill>
              </a:rPr>
              <a:t>lưu</a:t>
            </a:r>
            <a:r>
              <a:rPr lang="en-US" b="1" i="1" u="sng" dirty="0">
                <a:solidFill>
                  <a:schemeClr val="accent1">
                    <a:lumMod val="50000"/>
                  </a:schemeClr>
                </a:solidFill>
              </a:rPr>
              <a:t> ý </a:t>
            </a:r>
            <a:r>
              <a:rPr lang="en-US" b="1" i="1" u="sng" dirty="0" err="1">
                <a:solidFill>
                  <a:schemeClr val="accent1">
                    <a:lumMod val="50000"/>
                  </a:schemeClr>
                </a:solidFill>
              </a:rPr>
              <a:t>khi</a:t>
            </a:r>
            <a:r>
              <a:rPr lang="en-US" b="1" i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i="1" u="sng" dirty="0" err="1">
                <a:solidFill>
                  <a:schemeClr val="accent1">
                    <a:lumMod val="50000"/>
                  </a:schemeClr>
                </a:solidFill>
              </a:rPr>
              <a:t>thực</a:t>
            </a:r>
            <a:r>
              <a:rPr lang="en-US" b="1" i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i="1" u="sng" dirty="0" err="1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b="1" i="1" u="sng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Chất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liệu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: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nên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lựa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chọn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chất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liệu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dễ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tìm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dễ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thực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hiện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Hình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thức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thiết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kế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thiệp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dưới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dạng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2D, 3D (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vẽ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cắt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dán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,..)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Cách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-&gt;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Lựa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chọn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chất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liệu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hình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thức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trước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-&gt;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Tiến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hành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bước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phác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hình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,</a:t>
            </a: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vẽ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chi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tiết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trang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trí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,..</a:t>
            </a: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-&gt;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Tô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màu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lắp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ghép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hoàn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thiện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119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044" y="313508"/>
            <a:ext cx="11645663" cy="634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43" y="1277840"/>
            <a:ext cx="9900693" cy="418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5293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4001" y="203200"/>
            <a:ext cx="11667706" cy="6456392"/>
          </a:xfrm>
          <a:prstGeom prst="rect">
            <a:avLst/>
          </a:prstGeom>
          <a:noFill/>
          <a:ln w="15875" cmpd="thickThin">
            <a:solidFill>
              <a:srgbClr val="FF0000">
                <a:alpha val="8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044" y="313508"/>
            <a:ext cx="11645663" cy="634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"/>
          <p:cNvSpPr txBox="1"/>
          <p:nvPr/>
        </p:nvSpPr>
        <p:spPr>
          <a:xfrm>
            <a:off x="373480" y="1095596"/>
            <a:ext cx="4759893" cy="3749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TRƯNG BÀY SẢN PHẨM VÀ CHIA SẺ</a:t>
            </a:r>
            <a:endParaRPr lang="en-US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832" y="1901852"/>
            <a:ext cx="6573124" cy="454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792" y="2814081"/>
            <a:ext cx="6132435" cy="395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3843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4001" y="203200"/>
            <a:ext cx="11667706" cy="6456392"/>
          </a:xfrm>
          <a:prstGeom prst="rect">
            <a:avLst/>
          </a:prstGeom>
          <a:noFill/>
          <a:ln w="15875" cmpd="thickThin">
            <a:solidFill>
              <a:srgbClr val="FF0000">
                <a:alpha val="8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044" y="313508"/>
            <a:ext cx="11645663" cy="634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"/>
          <p:cNvSpPr txBox="1"/>
          <p:nvPr/>
        </p:nvSpPr>
        <p:spPr>
          <a:xfrm>
            <a:off x="2248933" y="728870"/>
            <a:ext cx="4759893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47" name="Text Box 1"/>
          <p:cNvSpPr txBox="1"/>
          <p:nvPr/>
        </p:nvSpPr>
        <p:spPr>
          <a:xfrm>
            <a:off x="254001" y="941986"/>
            <a:ext cx="5483860" cy="9048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sản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phẩm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tham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khảo</a:t>
            </a:r>
            <a:endParaRPr lang="en-US" sz="24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endParaRPr lang="en-US" sz="24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90" y="1541623"/>
            <a:ext cx="6394450" cy="4084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" r="66919" b="11793"/>
          <a:stretch/>
        </p:blipFill>
        <p:spPr bwMode="auto">
          <a:xfrm>
            <a:off x="7941887" y="1541623"/>
            <a:ext cx="2611035" cy="4130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0384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044" y="313508"/>
            <a:ext cx="11645663" cy="634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74" y="160303"/>
            <a:ext cx="11645663" cy="661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Vertical Scroll 4"/>
          <p:cNvSpPr/>
          <p:nvPr/>
        </p:nvSpPr>
        <p:spPr>
          <a:xfrm>
            <a:off x="699796" y="313507"/>
            <a:ext cx="2080726" cy="5219546"/>
          </a:xfrm>
          <a:prstGeom prst="verticalScroll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C000"/>
                </a:solidFill>
                <a:latin typeface="Algerian" pitchFamily="82" charset="0"/>
              </a:rPr>
              <a:t>Chúng</a:t>
            </a:r>
            <a:endParaRPr lang="en-US" sz="3200" dirty="0">
              <a:solidFill>
                <a:srgbClr val="FFC000"/>
              </a:solidFill>
              <a:latin typeface="Algerian" pitchFamily="82" charset="0"/>
            </a:endParaRPr>
          </a:p>
          <a:p>
            <a:pPr algn="ctr"/>
            <a:endParaRPr lang="en-US" sz="3200" dirty="0">
              <a:solidFill>
                <a:srgbClr val="FFC000"/>
              </a:solidFill>
              <a:latin typeface="Algerian" pitchFamily="82" charset="0"/>
            </a:endParaRPr>
          </a:p>
          <a:p>
            <a:pPr algn="ctr"/>
            <a:r>
              <a:rPr lang="en-US" sz="3200" dirty="0">
                <a:solidFill>
                  <a:srgbClr val="FFC000"/>
                </a:solidFill>
                <a:latin typeface="Algerian" pitchFamily="82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Algerian" pitchFamily="82" charset="0"/>
              </a:rPr>
              <a:t>em</a:t>
            </a:r>
            <a:r>
              <a:rPr lang="en-US" sz="3200" dirty="0">
                <a:solidFill>
                  <a:srgbClr val="FFC000"/>
                </a:solidFill>
                <a:latin typeface="Algerian" pitchFamily="82" charset="0"/>
              </a:rPr>
              <a:t> </a:t>
            </a:r>
          </a:p>
          <a:p>
            <a:pPr algn="ctr"/>
            <a:endParaRPr lang="en-US" sz="3200" dirty="0">
              <a:solidFill>
                <a:srgbClr val="FFC000"/>
              </a:solidFill>
              <a:latin typeface="Algerian" pitchFamily="82" charset="0"/>
            </a:endParaRPr>
          </a:p>
          <a:p>
            <a:pPr algn="ctr"/>
            <a:r>
              <a:rPr lang="en-US" sz="3200" dirty="0" err="1">
                <a:solidFill>
                  <a:srgbClr val="FFC000"/>
                </a:solidFill>
                <a:latin typeface="Algerian" pitchFamily="82" charset="0"/>
              </a:rPr>
              <a:t>vui</a:t>
            </a:r>
            <a:r>
              <a:rPr lang="en-US" sz="3200" dirty="0">
                <a:solidFill>
                  <a:srgbClr val="FFC000"/>
                </a:solidFill>
                <a:latin typeface="Algerian" pitchFamily="82" charset="0"/>
              </a:rPr>
              <a:t> </a:t>
            </a:r>
          </a:p>
          <a:p>
            <a:pPr algn="ctr"/>
            <a:endParaRPr lang="en-US" sz="3200" dirty="0">
              <a:solidFill>
                <a:srgbClr val="FFC000"/>
              </a:solidFill>
              <a:latin typeface="Algerian" pitchFamily="82" charset="0"/>
            </a:endParaRPr>
          </a:p>
          <a:p>
            <a:pPr algn="ctr"/>
            <a:r>
              <a:rPr lang="en-US" sz="3200" dirty="0" err="1">
                <a:solidFill>
                  <a:srgbClr val="FFC000"/>
                </a:solidFill>
                <a:latin typeface="Algerian" pitchFamily="82" charset="0"/>
              </a:rPr>
              <a:t>Trung</a:t>
            </a:r>
            <a:endParaRPr lang="en-US" sz="3200" dirty="0">
              <a:solidFill>
                <a:srgbClr val="FFC000"/>
              </a:solidFill>
              <a:latin typeface="Algerian" pitchFamily="82" charset="0"/>
            </a:endParaRPr>
          </a:p>
          <a:p>
            <a:pPr algn="ctr"/>
            <a:endParaRPr lang="en-US" sz="3200" dirty="0">
              <a:solidFill>
                <a:srgbClr val="FFC000"/>
              </a:solidFill>
              <a:latin typeface="Algerian" pitchFamily="82" charset="0"/>
            </a:endParaRPr>
          </a:p>
          <a:p>
            <a:pPr algn="ctr"/>
            <a:r>
              <a:rPr lang="en-US" sz="3200" dirty="0">
                <a:solidFill>
                  <a:srgbClr val="FFC000"/>
                </a:solidFill>
                <a:latin typeface="Algerian" pitchFamily="82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Algerian" pitchFamily="82" charset="0"/>
              </a:rPr>
              <a:t>thu</a:t>
            </a:r>
            <a:endParaRPr lang="en-US" sz="3200" dirty="0">
              <a:solidFill>
                <a:srgbClr val="FFC000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970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4001" y="203200"/>
            <a:ext cx="11667706" cy="6456392"/>
          </a:xfrm>
          <a:prstGeom prst="rect">
            <a:avLst/>
          </a:prstGeom>
          <a:noFill/>
          <a:ln w="15875" cmpd="thickThin">
            <a:solidFill>
              <a:srgbClr val="FF0000">
                <a:alpha val="8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044" y="313508"/>
            <a:ext cx="11645663" cy="634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"/>
          <p:cNvSpPr txBox="1"/>
          <p:nvPr/>
        </p:nvSpPr>
        <p:spPr>
          <a:xfrm>
            <a:off x="2248933" y="728870"/>
            <a:ext cx="4759893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8" name="Text Box 3"/>
          <p:cNvSpPr txBox="1"/>
          <p:nvPr/>
        </p:nvSpPr>
        <p:spPr>
          <a:xfrm>
            <a:off x="429764" y="803212"/>
            <a:ext cx="7895036" cy="9048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4. VẬN DỤNG – SÁNG TẠO</a:t>
            </a:r>
            <a:endParaRPr lang="en-US" sz="24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endParaRPr lang="en-US" sz="24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854" y="429932"/>
            <a:ext cx="5781312" cy="6002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44" y="1453239"/>
            <a:ext cx="5811810" cy="4066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6524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044" y="313508"/>
            <a:ext cx="11645663" cy="634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977" y="721502"/>
            <a:ext cx="4652115" cy="4680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25" y="630463"/>
            <a:ext cx="6512815" cy="4862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6142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044" y="313508"/>
            <a:ext cx="11645663" cy="634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48" y="276183"/>
            <a:ext cx="5822831" cy="4090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302" y="2295331"/>
            <a:ext cx="6267356" cy="4364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589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73038"/>
            <a:ext cx="32416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75" y="173038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3462338"/>
            <a:ext cx="5256212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-346075"/>
            <a:ext cx="5205412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085223" y="4683919"/>
            <a:ext cx="5486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8/3,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  <p:sp>
        <p:nvSpPr>
          <p:cNvPr id="20487" name="TextBox 12"/>
          <p:cNvSpPr txBox="1">
            <a:spLocks noChangeArrowheads="1"/>
          </p:cNvSpPr>
          <p:nvPr/>
        </p:nvSpPr>
        <p:spPr bwMode="auto">
          <a:xfrm>
            <a:off x="8050213" y="1735138"/>
            <a:ext cx="868362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8-3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085222" y="5539582"/>
            <a:ext cx="61067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8099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0563" y="1100138"/>
            <a:ext cx="3352800" cy="13255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" y="349250"/>
            <a:ext cx="6754813" cy="650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itle 1"/>
          <p:cNvSpPr txBox="1">
            <a:spLocks noChangeArrowheads="1"/>
          </p:cNvSpPr>
          <p:nvPr/>
        </p:nvSpPr>
        <p:spPr bwMode="auto">
          <a:xfrm>
            <a:off x="8421688" y="3465513"/>
            <a:ext cx="2932112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sáng tạo, dễ đọc</a:t>
            </a:r>
          </a:p>
        </p:txBody>
      </p:sp>
      <p:cxnSp>
        <p:nvCxnSpPr>
          <p:cNvPr id="7" name="Straight Arrow Connector 6"/>
          <p:cNvCxnSpPr>
            <a:cxnSpLocks/>
            <a:stCxn id="2" idx="1"/>
          </p:cNvCxnSpPr>
          <p:nvPr/>
        </p:nvCxnSpPr>
        <p:spPr>
          <a:xfrm flipH="1">
            <a:off x="5070475" y="1762125"/>
            <a:ext cx="3240088" cy="154305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cxnSpLocks/>
          </p:cNvCxnSpPr>
          <p:nvPr/>
        </p:nvCxnSpPr>
        <p:spPr>
          <a:xfrm flipH="1">
            <a:off x="2955925" y="1463675"/>
            <a:ext cx="5429250" cy="253365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 flipH="1">
            <a:off x="6442075" y="4130675"/>
            <a:ext cx="1979613" cy="99536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  <a:stCxn id="22532" idx="1"/>
          </p:cNvCxnSpPr>
          <p:nvPr/>
        </p:nvCxnSpPr>
        <p:spPr>
          <a:xfrm flipH="1" flipV="1">
            <a:off x="5070475" y="2457450"/>
            <a:ext cx="3351213" cy="167005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cxnSpLocks/>
            <a:stCxn id="22532" idx="1"/>
          </p:cNvCxnSpPr>
          <p:nvPr/>
        </p:nvCxnSpPr>
        <p:spPr>
          <a:xfrm flipH="1">
            <a:off x="4767263" y="4127500"/>
            <a:ext cx="3654425" cy="76358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8" name="Title 1"/>
          <p:cNvSpPr txBox="1">
            <a:spLocks noChangeArrowheads="1"/>
          </p:cNvSpPr>
          <p:nvPr/>
        </p:nvSpPr>
        <p:spPr bwMode="auto">
          <a:xfrm>
            <a:off x="8239125" y="-142875"/>
            <a:ext cx="2932113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44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 CỤC</a:t>
            </a:r>
          </a:p>
        </p:txBody>
      </p:sp>
    </p:spTree>
    <p:extLst>
      <p:ext uri="{BB962C8B-B14F-4D97-AF65-F5344CB8AC3E}">
        <p14:creationId xmlns:p14="http://schemas.microsoft.com/office/powerpoint/2010/main" val="3998415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icture 6" descr="E:\PPT素材\卡通b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118" y="4461407"/>
            <a:ext cx="1901825" cy="238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" name="Picture 13" descr="E:\PPT素材\卡通b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718" y="5688231"/>
            <a:ext cx="1549400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E:\PPT素材\卡通b0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912" y="5668581"/>
            <a:ext cx="938212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E:\PPT素材\卡通b0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955" y="4947338"/>
            <a:ext cx="2519363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E:\PPT素材\卡通b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527" y="-185378"/>
            <a:ext cx="2714554" cy="2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oogle Shape;5301;p59"/>
          <p:cNvGrpSpPr/>
          <p:nvPr/>
        </p:nvGrpSpPr>
        <p:grpSpPr>
          <a:xfrm rot="1519066" flipH="1">
            <a:off x="10110472" y="-328069"/>
            <a:ext cx="1342937" cy="2209332"/>
            <a:chOff x="303043" y="-910759"/>
            <a:chExt cx="1342937" cy="2209332"/>
          </a:xfrm>
        </p:grpSpPr>
        <p:sp>
          <p:nvSpPr>
            <p:cNvPr id="21" name="Google Shape;5302;p59"/>
            <p:cNvSpPr/>
            <p:nvPr/>
          </p:nvSpPr>
          <p:spPr>
            <a:xfrm>
              <a:off x="303043" y="752711"/>
              <a:ext cx="426057" cy="232075"/>
            </a:xfrm>
            <a:custGeom>
              <a:avLst/>
              <a:gdLst/>
              <a:ahLst/>
              <a:cxnLst/>
              <a:rect l="l" t="t" r="r" b="b"/>
              <a:pathLst>
                <a:path w="11408" h="6659" extrusionOk="0">
                  <a:moveTo>
                    <a:pt x="8645" y="0"/>
                  </a:moveTo>
                  <a:lnTo>
                    <a:pt x="7764" y="1989"/>
                  </a:lnTo>
                  <a:lnTo>
                    <a:pt x="8228" y="60"/>
                  </a:lnTo>
                  <a:lnTo>
                    <a:pt x="8228" y="60"/>
                  </a:lnTo>
                  <a:lnTo>
                    <a:pt x="7728" y="131"/>
                  </a:lnTo>
                  <a:cubicBezTo>
                    <a:pt x="7728" y="131"/>
                    <a:pt x="6311" y="2763"/>
                    <a:pt x="6395" y="3965"/>
                  </a:cubicBezTo>
                  <a:cubicBezTo>
                    <a:pt x="6395" y="3965"/>
                    <a:pt x="5644" y="2310"/>
                    <a:pt x="4906" y="1882"/>
                  </a:cubicBezTo>
                  <a:cubicBezTo>
                    <a:pt x="4722" y="1774"/>
                    <a:pt x="4367" y="1728"/>
                    <a:pt x="3927" y="1728"/>
                  </a:cubicBezTo>
                  <a:cubicBezTo>
                    <a:pt x="2608" y="1728"/>
                    <a:pt x="528" y="2149"/>
                    <a:pt x="1" y="2632"/>
                  </a:cubicBezTo>
                  <a:cubicBezTo>
                    <a:pt x="1" y="2632"/>
                    <a:pt x="4871" y="4489"/>
                    <a:pt x="6061" y="6335"/>
                  </a:cubicBezTo>
                  <a:cubicBezTo>
                    <a:pt x="6204" y="6559"/>
                    <a:pt x="6338" y="6658"/>
                    <a:pt x="6470" y="6658"/>
                  </a:cubicBezTo>
                  <a:cubicBezTo>
                    <a:pt x="7421" y="6658"/>
                    <a:pt x="8237" y="1420"/>
                    <a:pt x="11407" y="60"/>
                  </a:cubicBezTo>
                  <a:lnTo>
                    <a:pt x="11407" y="60"/>
                  </a:lnTo>
                  <a:cubicBezTo>
                    <a:pt x="11407" y="60"/>
                    <a:pt x="9419" y="370"/>
                    <a:pt x="8835" y="1286"/>
                  </a:cubicBezTo>
                  <a:cubicBezTo>
                    <a:pt x="8738" y="1443"/>
                    <a:pt x="8692" y="1508"/>
                    <a:pt x="8682" y="1508"/>
                  </a:cubicBezTo>
                  <a:cubicBezTo>
                    <a:pt x="8634" y="1508"/>
                    <a:pt x="9407" y="36"/>
                    <a:pt x="9407" y="3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24" name="Google Shape;5303;p59"/>
            <p:cNvGrpSpPr/>
            <p:nvPr/>
          </p:nvGrpSpPr>
          <p:grpSpPr>
            <a:xfrm rot="4621276">
              <a:off x="-448122" y="-155870"/>
              <a:ext cx="2209332" cy="699554"/>
              <a:chOff x="676459" y="2747475"/>
              <a:chExt cx="2209227" cy="699520"/>
            </a:xfrm>
          </p:grpSpPr>
          <p:sp>
            <p:nvSpPr>
              <p:cNvPr id="40" name="Google Shape;5304;p59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" name="Google Shape;5305;p59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" name="Google Shape;5306;p59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3" name="Google Shape;5307;p59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4" name="Google Shape;5308;p59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5" name="Google Shape;5309;p59"/>
              <p:cNvSpPr/>
              <p:nvPr/>
            </p:nvSpPr>
            <p:spPr>
              <a:xfrm>
                <a:off x="1245649" y="29663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6" name="Google Shape;5310;p59"/>
              <p:cNvSpPr/>
              <p:nvPr/>
            </p:nvSpPr>
            <p:spPr>
              <a:xfrm>
                <a:off x="1259675" y="29135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7" name="Google Shape;5311;p59"/>
              <p:cNvSpPr/>
              <p:nvPr/>
            </p:nvSpPr>
            <p:spPr>
              <a:xfrm>
                <a:off x="1172399" y="29404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8" name="Google Shape;5312;p59"/>
              <p:cNvSpPr/>
              <p:nvPr/>
            </p:nvSpPr>
            <p:spPr>
              <a:xfrm>
                <a:off x="1143850" y="28526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9" name="Google Shape;5313;p59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0" name="Google Shape;5314;p59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1" name="Google Shape;5315;p59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" name="Google Shape;5316;p59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" name="Google Shape;5317;p59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4" name="Google Shape;5318;p59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5" name="Google Shape;5319;p59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6" name="Google Shape;5320;p59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7" name="Google Shape;5321;p59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8" name="Google Shape;5322;p59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9" name="Google Shape;5323;p59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60" name="Google Shape;5324;p59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61" name="Google Shape;5325;p59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25" name="Google Shape;5326;p59"/>
            <p:cNvGrpSpPr/>
            <p:nvPr/>
          </p:nvGrpSpPr>
          <p:grpSpPr>
            <a:xfrm>
              <a:off x="1043147" y="292474"/>
              <a:ext cx="602833" cy="495062"/>
              <a:chOff x="668641" y="1116349"/>
              <a:chExt cx="602833" cy="495062"/>
            </a:xfrm>
          </p:grpSpPr>
          <p:sp>
            <p:nvSpPr>
              <p:cNvPr id="26" name="Google Shape;5327;p59"/>
              <p:cNvSpPr/>
              <p:nvPr/>
            </p:nvSpPr>
            <p:spPr>
              <a:xfrm>
                <a:off x="919112" y="1339901"/>
                <a:ext cx="293097" cy="171931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3800" extrusionOk="0">
                    <a:moveTo>
                      <a:pt x="1572" y="0"/>
                    </a:moveTo>
                    <a:lnTo>
                      <a:pt x="1132" y="24"/>
                    </a:lnTo>
                    <a:cubicBezTo>
                      <a:pt x="1132" y="24"/>
                      <a:pt x="1578" y="868"/>
                      <a:pt x="1553" y="868"/>
                    </a:cubicBezTo>
                    <a:cubicBezTo>
                      <a:pt x="1548" y="868"/>
                      <a:pt x="1521" y="830"/>
                      <a:pt x="1465" y="738"/>
                    </a:cubicBezTo>
                    <a:cubicBezTo>
                      <a:pt x="1132" y="226"/>
                      <a:pt x="1" y="48"/>
                      <a:pt x="1" y="48"/>
                    </a:cubicBezTo>
                    <a:lnTo>
                      <a:pt x="1" y="48"/>
                    </a:lnTo>
                    <a:cubicBezTo>
                      <a:pt x="1813" y="813"/>
                      <a:pt x="2271" y="3800"/>
                      <a:pt x="2809" y="3800"/>
                    </a:cubicBezTo>
                    <a:cubicBezTo>
                      <a:pt x="2882" y="3800"/>
                      <a:pt x="2957" y="3744"/>
                      <a:pt x="3037" y="3620"/>
                    </a:cubicBezTo>
                    <a:cubicBezTo>
                      <a:pt x="3716" y="2572"/>
                      <a:pt x="6478" y="1512"/>
                      <a:pt x="6478" y="1512"/>
                    </a:cubicBezTo>
                    <a:cubicBezTo>
                      <a:pt x="6172" y="1233"/>
                      <a:pt x="4974" y="988"/>
                      <a:pt x="4228" y="988"/>
                    </a:cubicBezTo>
                    <a:cubicBezTo>
                      <a:pt x="3987" y="988"/>
                      <a:pt x="3793" y="1014"/>
                      <a:pt x="3692" y="1072"/>
                    </a:cubicBezTo>
                    <a:cubicBezTo>
                      <a:pt x="3275" y="1322"/>
                      <a:pt x="2846" y="2262"/>
                      <a:pt x="2846" y="2262"/>
                    </a:cubicBezTo>
                    <a:cubicBezTo>
                      <a:pt x="2894" y="1572"/>
                      <a:pt x="2084" y="72"/>
                      <a:pt x="2084" y="72"/>
                    </a:cubicBezTo>
                    <a:lnTo>
                      <a:pt x="1811" y="24"/>
                    </a:lnTo>
                    <a:lnTo>
                      <a:pt x="2072" y="1131"/>
                    </a:lnTo>
                    <a:lnTo>
                      <a:pt x="15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8" name="Google Shape;5328;p59"/>
              <p:cNvSpPr/>
              <p:nvPr/>
            </p:nvSpPr>
            <p:spPr>
              <a:xfrm>
                <a:off x="832379" y="1226202"/>
                <a:ext cx="22170" cy="2040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51" extrusionOk="0">
                    <a:moveTo>
                      <a:pt x="215" y="1"/>
                    </a:moveTo>
                    <a:cubicBezTo>
                      <a:pt x="179" y="1"/>
                      <a:pt x="156" y="1"/>
                      <a:pt x="132" y="13"/>
                    </a:cubicBezTo>
                    <a:cubicBezTo>
                      <a:pt x="120" y="13"/>
                      <a:pt x="108" y="25"/>
                      <a:pt x="96" y="37"/>
                    </a:cubicBezTo>
                    <a:cubicBezTo>
                      <a:pt x="60" y="61"/>
                      <a:pt x="49" y="72"/>
                      <a:pt x="37" y="96"/>
                    </a:cubicBezTo>
                    <a:cubicBezTo>
                      <a:pt x="37" y="120"/>
                      <a:pt x="13" y="132"/>
                      <a:pt x="13" y="144"/>
                    </a:cubicBezTo>
                    <a:cubicBezTo>
                      <a:pt x="13" y="156"/>
                      <a:pt x="13" y="180"/>
                      <a:pt x="1" y="203"/>
                    </a:cubicBezTo>
                    <a:cubicBezTo>
                      <a:pt x="1" y="227"/>
                      <a:pt x="1" y="263"/>
                      <a:pt x="13" y="275"/>
                    </a:cubicBezTo>
                    <a:cubicBezTo>
                      <a:pt x="37" y="311"/>
                      <a:pt x="49" y="322"/>
                      <a:pt x="60" y="346"/>
                    </a:cubicBezTo>
                    <a:cubicBezTo>
                      <a:pt x="72" y="370"/>
                      <a:pt x="96" y="370"/>
                      <a:pt x="96" y="382"/>
                    </a:cubicBezTo>
                    <a:cubicBezTo>
                      <a:pt x="120" y="406"/>
                      <a:pt x="156" y="430"/>
                      <a:pt x="191" y="442"/>
                    </a:cubicBezTo>
                    <a:cubicBezTo>
                      <a:pt x="215" y="447"/>
                      <a:pt x="236" y="450"/>
                      <a:pt x="255" y="450"/>
                    </a:cubicBezTo>
                    <a:cubicBezTo>
                      <a:pt x="275" y="450"/>
                      <a:pt x="293" y="447"/>
                      <a:pt x="310" y="442"/>
                    </a:cubicBezTo>
                    <a:cubicBezTo>
                      <a:pt x="334" y="442"/>
                      <a:pt x="346" y="430"/>
                      <a:pt x="370" y="430"/>
                    </a:cubicBezTo>
                    <a:cubicBezTo>
                      <a:pt x="406" y="406"/>
                      <a:pt x="430" y="382"/>
                      <a:pt x="453" y="346"/>
                    </a:cubicBezTo>
                    <a:cubicBezTo>
                      <a:pt x="465" y="322"/>
                      <a:pt x="477" y="287"/>
                      <a:pt x="477" y="263"/>
                    </a:cubicBezTo>
                    <a:cubicBezTo>
                      <a:pt x="489" y="251"/>
                      <a:pt x="489" y="215"/>
                      <a:pt x="477" y="191"/>
                    </a:cubicBezTo>
                    <a:cubicBezTo>
                      <a:pt x="465" y="144"/>
                      <a:pt x="453" y="120"/>
                      <a:pt x="418" y="84"/>
                    </a:cubicBezTo>
                    <a:cubicBezTo>
                      <a:pt x="394" y="61"/>
                      <a:pt x="358" y="37"/>
                      <a:pt x="310" y="25"/>
                    </a:cubicBezTo>
                    <a:cubicBezTo>
                      <a:pt x="299" y="25"/>
                      <a:pt x="287" y="13"/>
                      <a:pt x="275" y="13"/>
                    </a:cubicBezTo>
                    <a:cubicBezTo>
                      <a:pt x="251" y="13"/>
                      <a:pt x="239" y="13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" name="Google Shape;5329;p59"/>
              <p:cNvSpPr/>
              <p:nvPr/>
            </p:nvSpPr>
            <p:spPr>
              <a:xfrm>
                <a:off x="885179" y="1138971"/>
                <a:ext cx="12442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7" extrusionOk="0">
                    <a:moveTo>
                      <a:pt x="132" y="0"/>
                    </a:moveTo>
                    <a:cubicBezTo>
                      <a:pt x="1" y="0"/>
                      <a:pt x="1" y="226"/>
                      <a:pt x="132" y="226"/>
                    </a:cubicBezTo>
                    <a:cubicBezTo>
                      <a:pt x="275" y="226"/>
                      <a:pt x="275" y="0"/>
                      <a:pt x="1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" name="Google Shape;5330;p59"/>
              <p:cNvSpPr/>
              <p:nvPr/>
            </p:nvSpPr>
            <p:spPr>
              <a:xfrm>
                <a:off x="915900" y="1116349"/>
                <a:ext cx="12442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03" extrusionOk="0">
                    <a:moveTo>
                      <a:pt x="131" y="0"/>
                    </a:moveTo>
                    <a:cubicBezTo>
                      <a:pt x="0" y="0"/>
                      <a:pt x="0" y="203"/>
                      <a:pt x="131" y="203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" name="Google Shape;5331;p59"/>
              <p:cNvSpPr/>
              <p:nvPr/>
            </p:nvSpPr>
            <p:spPr>
              <a:xfrm>
                <a:off x="894364" y="1219778"/>
                <a:ext cx="13483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322" extrusionOk="0">
                    <a:moveTo>
                      <a:pt x="155" y="0"/>
                    </a:moveTo>
                    <a:cubicBezTo>
                      <a:pt x="131" y="0"/>
                      <a:pt x="107" y="0"/>
                      <a:pt x="95" y="24"/>
                    </a:cubicBezTo>
                    <a:cubicBezTo>
                      <a:pt x="72" y="24"/>
                      <a:pt x="60" y="36"/>
                      <a:pt x="48" y="48"/>
                    </a:cubicBezTo>
                    <a:cubicBezTo>
                      <a:pt x="36" y="60"/>
                      <a:pt x="12" y="83"/>
                      <a:pt x="12" y="95"/>
                    </a:cubicBezTo>
                    <a:cubicBezTo>
                      <a:pt x="0" y="107"/>
                      <a:pt x="0" y="143"/>
                      <a:pt x="0" y="155"/>
                    </a:cubicBezTo>
                    <a:lnTo>
                      <a:pt x="0" y="203"/>
                    </a:lnTo>
                    <a:cubicBezTo>
                      <a:pt x="12" y="226"/>
                      <a:pt x="12" y="238"/>
                      <a:pt x="48" y="274"/>
                    </a:cubicBezTo>
                    <a:lnTo>
                      <a:pt x="72" y="298"/>
                    </a:lnTo>
                    <a:cubicBezTo>
                      <a:pt x="107" y="322"/>
                      <a:pt x="119" y="322"/>
                      <a:pt x="155" y="322"/>
                    </a:cubicBezTo>
                    <a:cubicBezTo>
                      <a:pt x="167" y="322"/>
                      <a:pt x="191" y="322"/>
                      <a:pt x="214" y="298"/>
                    </a:cubicBezTo>
                    <a:cubicBezTo>
                      <a:pt x="226" y="298"/>
                      <a:pt x="238" y="286"/>
                      <a:pt x="250" y="274"/>
                    </a:cubicBezTo>
                    <a:cubicBezTo>
                      <a:pt x="274" y="262"/>
                      <a:pt x="286" y="238"/>
                      <a:pt x="286" y="226"/>
                    </a:cubicBezTo>
                    <a:cubicBezTo>
                      <a:pt x="298" y="214"/>
                      <a:pt x="298" y="179"/>
                      <a:pt x="298" y="167"/>
                    </a:cubicBezTo>
                    <a:lnTo>
                      <a:pt x="298" y="119"/>
                    </a:lnTo>
                    <a:cubicBezTo>
                      <a:pt x="286" y="95"/>
                      <a:pt x="286" y="83"/>
                      <a:pt x="250" y="48"/>
                    </a:cubicBezTo>
                    <a:lnTo>
                      <a:pt x="226" y="24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" name="Google Shape;5332;p59"/>
              <p:cNvSpPr/>
              <p:nvPr/>
            </p:nvSpPr>
            <p:spPr>
              <a:xfrm>
                <a:off x="1248263" y="1126891"/>
                <a:ext cx="2321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34" extrusionOk="0">
                    <a:moveTo>
                      <a:pt x="286" y="0"/>
                    </a:moveTo>
                    <a:cubicBezTo>
                      <a:pt x="277" y="0"/>
                      <a:pt x="269" y="2"/>
                      <a:pt x="262" y="5"/>
                    </a:cubicBezTo>
                    <a:cubicBezTo>
                      <a:pt x="251" y="5"/>
                      <a:pt x="215" y="5"/>
                      <a:pt x="203" y="17"/>
                    </a:cubicBezTo>
                    <a:cubicBezTo>
                      <a:pt x="191" y="29"/>
                      <a:pt x="155" y="29"/>
                      <a:pt x="143" y="53"/>
                    </a:cubicBezTo>
                    <a:cubicBezTo>
                      <a:pt x="96" y="65"/>
                      <a:pt x="72" y="89"/>
                      <a:pt x="48" y="136"/>
                    </a:cubicBezTo>
                    <a:cubicBezTo>
                      <a:pt x="48" y="136"/>
                      <a:pt x="48" y="148"/>
                      <a:pt x="36" y="148"/>
                    </a:cubicBezTo>
                    <a:cubicBezTo>
                      <a:pt x="24" y="184"/>
                      <a:pt x="1" y="231"/>
                      <a:pt x="1" y="267"/>
                    </a:cubicBezTo>
                    <a:cubicBezTo>
                      <a:pt x="1" y="315"/>
                      <a:pt x="24" y="351"/>
                      <a:pt x="36" y="386"/>
                    </a:cubicBezTo>
                    <a:cubicBezTo>
                      <a:pt x="36" y="386"/>
                      <a:pt x="36" y="410"/>
                      <a:pt x="48" y="410"/>
                    </a:cubicBezTo>
                    <a:cubicBezTo>
                      <a:pt x="72" y="434"/>
                      <a:pt x="84" y="470"/>
                      <a:pt x="108" y="481"/>
                    </a:cubicBezTo>
                    <a:cubicBezTo>
                      <a:pt x="131" y="493"/>
                      <a:pt x="143" y="505"/>
                      <a:pt x="167" y="505"/>
                    </a:cubicBezTo>
                    <a:cubicBezTo>
                      <a:pt x="193" y="523"/>
                      <a:pt x="213" y="534"/>
                      <a:pt x="236" y="534"/>
                    </a:cubicBezTo>
                    <a:cubicBezTo>
                      <a:pt x="244" y="534"/>
                      <a:pt x="253" y="532"/>
                      <a:pt x="262" y="529"/>
                    </a:cubicBezTo>
                    <a:lnTo>
                      <a:pt x="322" y="505"/>
                    </a:lnTo>
                    <a:cubicBezTo>
                      <a:pt x="334" y="493"/>
                      <a:pt x="358" y="493"/>
                      <a:pt x="382" y="481"/>
                    </a:cubicBezTo>
                    <a:cubicBezTo>
                      <a:pt x="405" y="470"/>
                      <a:pt x="441" y="446"/>
                      <a:pt x="453" y="422"/>
                    </a:cubicBezTo>
                    <a:cubicBezTo>
                      <a:pt x="465" y="410"/>
                      <a:pt x="489" y="386"/>
                      <a:pt x="489" y="362"/>
                    </a:cubicBezTo>
                    <a:cubicBezTo>
                      <a:pt x="501" y="327"/>
                      <a:pt x="512" y="303"/>
                      <a:pt x="501" y="267"/>
                    </a:cubicBezTo>
                    <a:lnTo>
                      <a:pt x="501" y="184"/>
                    </a:lnTo>
                    <a:cubicBezTo>
                      <a:pt x="489" y="160"/>
                      <a:pt x="489" y="136"/>
                      <a:pt x="465" y="124"/>
                    </a:cubicBezTo>
                    <a:cubicBezTo>
                      <a:pt x="453" y="89"/>
                      <a:pt x="441" y="65"/>
                      <a:pt x="405" y="53"/>
                    </a:cubicBezTo>
                    <a:cubicBezTo>
                      <a:pt x="393" y="29"/>
                      <a:pt x="382" y="17"/>
                      <a:pt x="346" y="17"/>
                    </a:cubicBezTo>
                    <a:cubicBezTo>
                      <a:pt x="329" y="9"/>
                      <a:pt x="306" y="0"/>
                      <a:pt x="2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" name="Google Shape;5333;p59"/>
              <p:cNvSpPr/>
              <p:nvPr/>
            </p:nvSpPr>
            <p:spPr>
              <a:xfrm>
                <a:off x="1190079" y="1121191"/>
                <a:ext cx="14614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171" y="251"/>
                      <a:pt x="174" y="251"/>
                      <a:pt x="177" y="251"/>
                    </a:cubicBezTo>
                    <a:cubicBezTo>
                      <a:pt x="322" y="251"/>
                      <a:pt x="319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" name="Google Shape;5334;p59"/>
              <p:cNvSpPr/>
              <p:nvPr/>
            </p:nvSpPr>
            <p:spPr>
              <a:xfrm>
                <a:off x="699361" y="1591458"/>
                <a:ext cx="25337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41" extrusionOk="0">
                    <a:moveTo>
                      <a:pt x="274" y="0"/>
                    </a:moveTo>
                    <a:cubicBezTo>
                      <a:pt x="0" y="0"/>
                      <a:pt x="0" y="441"/>
                      <a:pt x="274" y="441"/>
                    </a:cubicBezTo>
                    <a:cubicBezTo>
                      <a:pt x="560" y="417"/>
                      <a:pt x="560" y="0"/>
                      <a:pt x="274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5" name="Google Shape;5335;p59"/>
              <p:cNvSpPr/>
              <p:nvPr/>
            </p:nvSpPr>
            <p:spPr>
              <a:xfrm>
                <a:off x="668641" y="1585531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0" y="0"/>
                      <a:pt x="0" y="334"/>
                      <a:pt x="215" y="334"/>
                    </a:cubicBezTo>
                    <a:cubicBezTo>
                      <a:pt x="417" y="334"/>
                      <a:pt x="417" y="0"/>
                      <a:pt x="215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6" name="Google Shape;5336;p59"/>
              <p:cNvSpPr/>
              <p:nvPr/>
            </p:nvSpPr>
            <p:spPr>
              <a:xfrm>
                <a:off x="730580" y="1542413"/>
                <a:ext cx="14614" cy="10859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40" extrusionOk="0">
                    <a:moveTo>
                      <a:pt x="155" y="1"/>
                    </a:moveTo>
                    <a:cubicBezTo>
                      <a:pt x="1" y="1"/>
                      <a:pt x="1" y="239"/>
                      <a:pt x="155" y="239"/>
                    </a:cubicBezTo>
                    <a:cubicBezTo>
                      <a:pt x="322" y="239"/>
                      <a:pt x="322" y="1"/>
                      <a:pt x="155" y="1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8" name="Google Shape;5337;p59"/>
              <p:cNvSpPr/>
              <p:nvPr/>
            </p:nvSpPr>
            <p:spPr>
              <a:xfrm>
                <a:off x="700402" y="1499884"/>
                <a:ext cx="16243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87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74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sp>
        <p:nvSpPr>
          <p:cNvPr id="62" name="Google Shape;5327;p59"/>
          <p:cNvSpPr/>
          <p:nvPr/>
        </p:nvSpPr>
        <p:spPr>
          <a:xfrm rot="1519066" flipH="1">
            <a:off x="10677105" y="717719"/>
            <a:ext cx="293097" cy="171931"/>
          </a:xfrm>
          <a:custGeom>
            <a:avLst/>
            <a:gdLst/>
            <a:ahLst/>
            <a:cxnLst/>
            <a:rect l="l" t="t" r="r" b="b"/>
            <a:pathLst>
              <a:path w="6478" h="3800" extrusionOk="0">
                <a:moveTo>
                  <a:pt x="1572" y="0"/>
                </a:moveTo>
                <a:lnTo>
                  <a:pt x="1132" y="24"/>
                </a:lnTo>
                <a:cubicBezTo>
                  <a:pt x="1132" y="24"/>
                  <a:pt x="1578" y="868"/>
                  <a:pt x="1553" y="868"/>
                </a:cubicBezTo>
                <a:cubicBezTo>
                  <a:pt x="1548" y="868"/>
                  <a:pt x="1521" y="830"/>
                  <a:pt x="1465" y="738"/>
                </a:cubicBezTo>
                <a:cubicBezTo>
                  <a:pt x="1132" y="226"/>
                  <a:pt x="1" y="48"/>
                  <a:pt x="1" y="48"/>
                </a:cubicBezTo>
                <a:lnTo>
                  <a:pt x="1" y="48"/>
                </a:lnTo>
                <a:cubicBezTo>
                  <a:pt x="1813" y="813"/>
                  <a:pt x="2271" y="3800"/>
                  <a:pt x="2809" y="3800"/>
                </a:cubicBezTo>
                <a:cubicBezTo>
                  <a:pt x="2882" y="3800"/>
                  <a:pt x="2957" y="3744"/>
                  <a:pt x="3037" y="3620"/>
                </a:cubicBezTo>
                <a:cubicBezTo>
                  <a:pt x="3716" y="2572"/>
                  <a:pt x="6478" y="1512"/>
                  <a:pt x="6478" y="1512"/>
                </a:cubicBezTo>
                <a:cubicBezTo>
                  <a:pt x="6172" y="1233"/>
                  <a:pt x="4974" y="988"/>
                  <a:pt x="4228" y="988"/>
                </a:cubicBezTo>
                <a:cubicBezTo>
                  <a:pt x="3987" y="988"/>
                  <a:pt x="3793" y="1014"/>
                  <a:pt x="3692" y="1072"/>
                </a:cubicBezTo>
                <a:cubicBezTo>
                  <a:pt x="3275" y="1322"/>
                  <a:pt x="2846" y="2262"/>
                  <a:pt x="2846" y="2262"/>
                </a:cubicBezTo>
                <a:cubicBezTo>
                  <a:pt x="2894" y="1572"/>
                  <a:pt x="2084" y="72"/>
                  <a:pt x="2084" y="72"/>
                </a:cubicBezTo>
                <a:lnTo>
                  <a:pt x="1811" y="24"/>
                </a:lnTo>
                <a:lnTo>
                  <a:pt x="2072" y="1131"/>
                </a:lnTo>
                <a:lnTo>
                  <a:pt x="15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63" name="Google Shape;5327;p59"/>
          <p:cNvSpPr/>
          <p:nvPr/>
        </p:nvSpPr>
        <p:spPr>
          <a:xfrm rot="1519066" flipH="1">
            <a:off x="11267056" y="550254"/>
            <a:ext cx="293097" cy="171931"/>
          </a:xfrm>
          <a:custGeom>
            <a:avLst/>
            <a:gdLst/>
            <a:ahLst/>
            <a:cxnLst/>
            <a:rect l="l" t="t" r="r" b="b"/>
            <a:pathLst>
              <a:path w="6478" h="3800" extrusionOk="0">
                <a:moveTo>
                  <a:pt x="1572" y="0"/>
                </a:moveTo>
                <a:lnTo>
                  <a:pt x="1132" y="24"/>
                </a:lnTo>
                <a:cubicBezTo>
                  <a:pt x="1132" y="24"/>
                  <a:pt x="1578" y="868"/>
                  <a:pt x="1553" y="868"/>
                </a:cubicBezTo>
                <a:cubicBezTo>
                  <a:pt x="1548" y="868"/>
                  <a:pt x="1521" y="830"/>
                  <a:pt x="1465" y="738"/>
                </a:cubicBezTo>
                <a:cubicBezTo>
                  <a:pt x="1132" y="226"/>
                  <a:pt x="1" y="48"/>
                  <a:pt x="1" y="48"/>
                </a:cubicBezTo>
                <a:lnTo>
                  <a:pt x="1" y="48"/>
                </a:lnTo>
                <a:cubicBezTo>
                  <a:pt x="1813" y="813"/>
                  <a:pt x="2271" y="3800"/>
                  <a:pt x="2809" y="3800"/>
                </a:cubicBezTo>
                <a:cubicBezTo>
                  <a:pt x="2882" y="3800"/>
                  <a:pt x="2957" y="3744"/>
                  <a:pt x="3037" y="3620"/>
                </a:cubicBezTo>
                <a:cubicBezTo>
                  <a:pt x="3716" y="2572"/>
                  <a:pt x="6478" y="1512"/>
                  <a:pt x="6478" y="1512"/>
                </a:cubicBezTo>
                <a:cubicBezTo>
                  <a:pt x="6172" y="1233"/>
                  <a:pt x="4974" y="988"/>
                  <a:pt x="4228" y="988"/>
                </a:cubicBezTo>
                <a:cubicBezTo>
                  <a:pt x="3987" y="988"/>
                  <a:pt x="3793" y="1014"/>
                  <a:pt x="3692" y="1072"/>
                </a:cubicBezTo>
                <a:cubicBezTo>
                  <a:pt x="3275" y="1322"/>
                  <a:pt x="2846" y="2262"/>
                  <a:pt x="2846" y="2262"/>
                </a:cubicBezTo>
                <a:cubicBezTo>
                  <a:pt x="2894" y="1572"/>
                  <a:pt x="2084" y="72"/>
                  <a:pt x="2084" y="72"/>
                </a:cubicBezTo>
                <a:lnTo>
                  <a:pt x="1811" y="24"/>
                </a:lnTo>
                <a:lnTo>
                  <a:pt x="2072" y="1131"/>
                </a:lnTo>
                <a:lnTo>
                  <a:pt x="15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64" name="Google Shape;5327;p59"/>
          <p:cNvSpPr/>
          <p:nvPr/>
        </p:nvSpPr>
        <p:spPr>
          <a:xfrm rot="1519066" flipH="1">
            <a:off x="11534327" y="1022663"/>
            <a:ext cx="293097" cy="171931"/>
          </a:xfrm>
          <a:custGeom>
            <a:avLst/>
            <a:gdLst/>
            <a:ahLst/>
            <a:cxnLst/>
            <a:rect l="l" t="t" r="r" b="b"/>
            <a:pathLst>
              <a:path w="6478" h="3800" extrusionOk="0">
                <a:moveTo>
                  <a:pt x="1572" y="0"/>
                </a:moveTo>
                <a:lnTo>
                  <a:pt x="1132" y="24"/>
                </a:lnTo>
                <a:cubicBezTo>
                  <a:pt x="1132" y="24"/>
                  <a:pt x="1578" y="868"/>
                  <a:pt x="1553" y="868"/>
                </a:cubicBezTo>
                <a:cubicBezTo>
                  <a:pt x="1548" y="868"/>
                  <a:pt x="1521" y="830"/>
                  <a:pt x="1465" y="738"/>
                </a:cubicBezTo>
                <a:cubicBezTo>
                  <a:pt x="1132" y="226"/>
                  <a:pt x="1" y="48"/>
                  <a:pt x="1" y="48"/>
                </a:cubicBezTo>
                <a:lnTo>
                  <a:pt x="1" y="48"/>
                </a:lnTo>
                <a:cubicBezTo>
                  <a:pt x="1813" y="813"/>
                  <a:pt x="2271" y="3800"/>
                  <a:pt x="2809" y="3800"/>
                </a:cubicBezTo>
                <a:cubicBezTo>
                  <a:pt x="2882" y="3800"/>
                  <a:pt x="2957" y="3744"/>
                  <a:pt x="3037" y="3620"/>
                </a:cubicBezTo>
                <a:cubicBezTo>
                  <a:pt x="3716" y="2572"/>
                  <a:pt x="6478" y="1512"/>
                  <a:pt x="6478" y="1512"/>
                </a:cubicBezTo>
                <a:cubicBezTo>
                  <a:pt x="6172" y="1233"/>
                  <a:pt x="4974" y="988"/>
                  <a:pt x="4228" y="988"/>
                </a:cubicBezTo>
                <a:cubicBezTo>
                  <a:pt x="3987" y="988"/>
                  <a:pt x="3793" y="1014"/>
                  <a:pt x="3692" y="1072"/>
                </a:cubicBezTo>
                <a:cubicBezTo>
                  <a:pt x="3275" y="1322"/>
                  <a:pt x="2846" y="2262"/>
                  <a:pt x="2846" y="2262"/>
                </a:cubicBezTo>
                <a:cubicBezTo>
                  <a:pt x="2894" y="1572"/>
                  <a:pt x="2084" y="72"/>
                  <a:pt x="2084" y="72"/>
                </a:cubicBezTo>
                <a:lnTo>
                  <a:pt x="1811" y="24"/>
                </a:lnTo>
                <a:lnTo>
                  <a:pt x="2072" y="1131"/>
                </a:lnTo>
                <a:lnTo>
                  <a:pt x="15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65" name="Google Shape;5327;p59"/>
          <p:cNvSpPr/>
          <p:nvPr/>
        </p:nvSpPr>
        <p:spPr>
          <a:xfrm rot="1519066" flipH="1">
            <a:off x="11593900" y="220957"/>
            <a:ext cx="293097" cy="171931"/>
          </a:xfrm>
          <a:custGeom>
            <a:avLst/>
            <a:gdLst/>
            <a:ahLst/>
            <a:cxnLst/>
            <a:rect l="l" t="t" r="r" b="b"/>
            <a:pathLst>
              <a:path w="6478" h="3800" extrusionOk="0">
                <a:moveTo>
                  <a:pt x="1572" y="0"/>
                </a:moveTo>
                <a:lnTo>
                  <a:pt x="1132" y="24"/>
                </a:lnTo>
                <a:cubicBezTo>
                  <a:pt x="1132" y="24"/>
                  <a:pt x="1578" y="868"/>
                  <a:pt x="1553" y="868"/>
                </a:cubicBezTo>
                <a:cubicBezTo>
                  <a:pt x="1548" y="868"/>
                  <a:pt x="1521" y="830"/>
                  <a:pt x="1465" y="738"/>
                </a:cubicBezTo>
                <a:cubicBezTo>
                  <a:pt x="1132" y="226"/>
                  <a:pt x="1" y="48"/>
                  <a:pt x="1" y="48"/>
                </a:cubicBezTo>
                <a:lnTo>
                  <a:pt x="1" y="48"/>
                </a:lnTo>
                <a:cubicBezTo>
                  <a:pt x="1813" y="813"/>
                  <a:pt x="2271" y="3800"/>
                  <a:pt x="2809" y="3800"/>
                </a:cubicBezTo>
                <a:cubicBezTo>
                  <a:pt x="2882" y="3800"/>
                  <a:pt x="2957" y="3744"/>
                  <a:pt x="3037" y="3620"/>
                </a:cubicBezTo>
                <a:cubicBezTo>
                  <a:pt x="3716" y="2572"/>
                  <a:pt x="6478" y="1512"/>
                  <a:pt x="6478" y="1512"/>
                </a:cubicBezTo>
                <a:cubicBezTo>
                  <a:pt x="6172" y="1233"/>
                  <a:pt x="4974" y="988"/>
                  <a:pt x="4228" y="988"/>
                </a:cubicBezTo>
                <a:cubicBezTo>
                  <a:pt x="3987" y="988"/>
                  <a:pt x="3793" y="1014"/>
                  <a:pt x="3692" y="1072"/>
                </a:cubicBezTo>
                <a:cubicBezTo>
                  <a:pt x="3275" y="1322"/>
                  <a:pt x="2846" y="2262"/>
                  <a:pt x="2846" y="2262"/>
                </a:cubicBezTo>
                <a:cubicBezTo>
                  <a:pt x="2894" y="1572"/>
                  <a:pt x="2084" y="72"/>
                  <a:pt x="2084" y="72"/>
                </a:cubicBezTo>
                <a:lnTo>
                  <a:pt x="1811" y="24"/>
                </a:lnTo>
                <a:lnTo>
                  <a:pt x="2072" y="1131"/>
                </a:lnTo>
                <a:lnTo>
                  <a:pt x="15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88913"/>
            <a:ext cx="11955462" cy="6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69" y="1986822"/>
            <a:ext cx="5021356" cy="345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34"/>
          <a:stretch/>
        </p:blipFill>
        <p:spPr bwMode="auto">
          <a:xfrm>
            <a:off x="5555048" y="2103872"/>
            <a:ext cx="3205163" cy="4437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62" y="2398461"/>
            <a:ext cx="2926164" cy="4125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4370101" y="511050"/>
            <a:ext cx="2787527" cy="651463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76670" y="1278623"/>
            <a:ext cx="74735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?</a:t>
            </a:r>
          </a:p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thiệp</a:t>
            </a:r>
            <a:r>
              <a:rPr lang="en-US" dirty="0"/>
              <a:t> </a:t>
            </a:r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mừng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mến</a:t>
            </a:r>
            <a:r>
              <a:rPr lang="en-US" dirty="0"/>
              <a:t> ?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499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984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383088" y="4987925"/>
            <a:ext cx="62579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 sắc: Phụ thuộc vào cảm xúc của người sáng tạo: Có thể màu trầm, nhẹ nhàng, tươi sáng</a:t>
            </a:r>
          </a:p>
        </p:txBody>
      </p:sp>
      <p:sp>
        <p:nvSpPr>
          <p:cNvPr id="14" name="Isosceles Triangle 13">
            <a:hlinkClick r:id="rId2" action="ppaction://hlinksldjump"/>
          </p:cNvPr>
          <p:cNvSpPr/>
          <p:nvPr/>
        </p:nvSpPr>
        <p:spPr>
          <a:xfrm>
            <a:off x="10890250" y="6026150"/>
            <a:ext cx="969963" cy="692150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139700"/>
            <a:ext cx="4149725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3046413"/>
            <a:ext cx="3817938" cy="332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3" b="3903"/>
          <a:stretch>
            <a:fillRect/>
          </a:stretch>
        </p:blipFill>
        <p:spPr bwMode="auto">
          <a:xfrm>
            <a:off x="4497388" y="469900"/>
            <a:ext cx="3311525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6" t="4445" r="22929" b="6850"/>
          <a:stretch>
            <a:fillRect/>
          </a:stretch>
        </p:blipFill>
        <p:spPr bwMode="auto">
          <a:xfrm>
            <a:off x="8488363" y="255588"/>
            <a:ext cx="3113087" cy="456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994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4"/>
          <p:cNvSpPr txBox="1">
            <a:spLocks noChangeArrowheads="1"/>
          </p:cNvSpPr>
          <p:nvPr/>
        </p:nvSpPr>
        <p:spPr bwMode="auto">
          <a:xfrm>
            <a:off x="492125" y="5287963"/>
            <a:ext cx="62547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liệu: Giấy, vải, hoa khô, lá cây, hạt cườm, nút….</a:t>
            </a:r>
          </a:p>
        </p:txBody>
      </p:sp>
      <p:pic>
        <p:nvPicPr>
          <p:cNvPr id="245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8395" r="27658"/>
          <a:stretch>
            <a:fillRect/>
          </a:stretch>
        </p:blipFill>
        <p:spPr bwMode="auto">
          <a:xfrm>
            <a:off x="3354388" y="668338"/>
            <a:ext cx="3389312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171450"/>
            <a:ext cx="4991100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27" r="4446"/>
          <a:stretch>
            <a:fillRect/>
          </a:stretch>
        </p:blipFill>
        <p:spPr bwMode="auto">
          <a:xfrm>
            <a:off x="161925" y="668338"/>
            <a:ext cx="2971800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775" y="3048000"/>
            <a:ext cx="4240213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2831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anh_dep_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600200" y="1828800"/>
            <a:ext cx="9906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CÁC EM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 NGOAN HỌC TỐT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9141297"/>
      </p:ext>
    </p:extLst>
  </p:cSld>
  <p:clrMapOvr>
    <a:masterClrMapping/>
  </p:clrMapOvr>
  <p:transition advTm="468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243388" y="1214438"/>
            <a:ext cx="570071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NỐI HÌNH VÀ CHỮ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75" name="AutoShape 4" descr="Vẽ tranh về đề tài trò chơi dân gian đẹp nhất: Thả diều, kéo co, trốn tìm"/>
          <p:cNvSpPr>
            <a:spLocks noChangeAspect="1" noChangeArrowheads="1"/>
          </p:cNvSpPr>
          <p:nvPr/>
        </p:nvSpPr>
        <p:spPr bwMode="auto">
          <a:xfrm>
            <a:off x="1679575" y="11303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6" name="AutoShape 6" descr="Vẽ tranh về đề tài trò chơi dân gian đẹp nhất: Thả diều, kéo co, trốn tìm"/>
          <p:cNvSpPr>
            <a:spLocks noChangeAspect="1" noChangeArrowheads="1"/>
          </p:cNvSpPr>
          <p:nvPr/>
        </p:nvSpPr>
        <p:spPr bwMode="auto">
          <a:xfrm>
            <a:off x="1831975" y="12827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25" y="2408238"/>
            <a:ext cx="2681288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330450"/>
            <a:ext cx="2930525" cy="204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2446338"/>
            <a:ext cx="2816225" cy="194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38" y="2381250"/>
            <a:ext cx="2697162" cy="19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4521200" y="4386263"/>
            <a:ext cx="5842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1317625" y="4424363"/>
            <a:ext cx="5842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7402513" y="4424363"/>
            <a:ext cx="5842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10367963" y="4424363"/>
            <a:ext cx="5842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325438" y="5200650"/>
            <a:ext cx="2568575" cy="635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Rồng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75013" y="5195888"/>
            <a:ext cx="2568575" cy="63341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2.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373813" y="5195888"/>
            <a:ext cx="2568575" cy="63341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3.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367838" y="5195888"/>
            <a:ext cx="2568575" cy="63341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4.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lò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9" name="TextBox 2"/>
          <p:cNvSpPr txBox="1">
            <a:spLocks noChangeArrowheads="1"/>
          </p:cNvSpPr>
          <p:nvPr/>
        </p:nvSpPr>
        <p:spPr bwMode="auto">
          <a:xfrm>
            <a:off x="4595813" y="415925"/>
            <a:ext cx="3556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7048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7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-0.74115 -0.0025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57" y="-13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L 0.73998 -0.01759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92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1" grpId="0"/>
      <p:bldP spid="22" grpId="0"/>
      <p:bldP spid="23" grpId="0"/>
      <p:bldP spid="2" grpId="0" animBg="1"/>
      <p:bldP spid="2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182880"/>
            <a:ext cx="11939451" cy="646611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9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14799" y="1020491"/>
            <a:ext cx="13462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65327" y="3169828"/>
            <a:ext cx="13462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4481" y="3706403"/>
            <a:ext cx="13462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014" y="413456"/>
            <a:ext cx="1347333" cy="10729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144" y="4928577"/>
            <a:ext cx="1347333" cy="10729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5566" y="2093641"/>
            <a:ext cx="1347333" cy="107298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322988" y="564898"/>
            <a:ext cx="87567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ko-KR" sz="4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E6CC1"/>
                    </a:gs>
                    <a:gs pos="70000">
                      <a:srgbClr val="6DB0E4"/>
                    </a:gs>
                    <a:gs pos="35000">
                      <a:srgbClr val="B982D5"/>
                    </a:gs>
                    <a:gs pos="100000">
                      <a:srgbClr val="47D3DC"/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CHỦ ĐỀ </a:t>
            </a: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E6CC1"/>
                    </a:gs>
                    <a:gs pos="70000">
                      <a:srgbClr val="6DB0E4"/>
                    </a:gs>
                    <a:gs pos="35000">
                      <a:srgbClr val="B982D5"/>
                    </a:gs>
                    <a:gs pos="100000">
                      <a:srgbClr val="47D3DC"/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5: </a:t>
            </a:r>
            <a:r>
              <a:rPr lang="en-US" altLang="ko-KR" sz="4000" b="1" dirty="0">
                <a:gradFill flip="none" rotWithShape="1">
                  <a:gsLst>
                    <a:gs pos="0">
                      <a:srgbClr val="EE6CC1"/>
                    </a:gs>
                    <a:gs pos="70000">
                      <a:srgbClr val="6DB0E4"/>
                    </a:gs>
                    <a:gs pos="35000">
                      <a:srgbClr val="B982D5"/>
                    </a:gs>
                    <a:gs pos="100000">
                      <a:srgbClr val="47D3DC"/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TRÒ CHƠI DÂN GIAN</a:t>
            </a: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E6CC1"/>
                    </a:gs>
                    <a:gs pos="70000">
                      <a:srgbClr val="6DB0E4"/>
                    </a:gs>
                    <a:gs pos="35000">
                      <a:srgbClr val="B982D5"/>
                    </a:gs>
                    <a:gs pos="100000">
                      <a:srgbClr val="47D3DC"/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 </a:t>
            </a:r>
            <a:endParaRPr kumimoji="0" lang="ko-KR" altLang="en-US" sz="4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EE6CC1"/>
                  </a:gs>
                  <a:gs pos="70000">
                    <a:srgbClr val="6DB0E4"/>
                  </a:gs>
                  <a:gs pos="35000">
                    <a:srgbClr val="B982D5"/>
                  </a:gs>
                  <a:gs pos="100000">
                    <a:srgbClr val="47D3DC"/>
                  </a:gs>
                </a:gsLst>
                <a:lin ang="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16" name="Picture 13" descr="E:\PPT素材\卡通b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18" y="4168211"/>
            <a:ext cx="3865582" cy="309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75657" y="1584465"/>
            <a:ext cx="8985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10: THIẾT KẾ THIỆP CHÚC MỪNG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584" y="2565754"/>
            <a:ext cx="6923315" cy="380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629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4001" y="203200"/>
            <a:ext cx="11667706" cy="6456392"/>
          </a:xfrm>
          <a:prstGeom prst="rect">
            <a:avLst/>
          </a:prstGeom>
          <a:noFill/>
          <a:ln w="15875" cmpd="thickThin">
            <a:solidFill>
              <a:srgbClr val="FF0000">
                <a:alpha val="8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85" y="203200"/>
            <a:ext cx="11645663" cy="634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126909" y="814144"/>
            <a:ext cx="60960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endParaRPr lang="en-US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en-US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85" y="1920095"/>
            <a:ext cx="11326875" cy="324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68687" y="1093160"/>
            <a:ext cx="8985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10: THIẾT KẾ THIỆP CHÚC MỪNG</a:t>
            </a:r>
          </a:p>
        </p:txBody>
      </p:sp>
      <p:sp>
        <p:nvSpPr>
          <p:cNvPr id="9" name="Rectangle 8"/>
          <p:cNvSpPr/>
          <p:nvPr/>
        </p:nvSpPr>
        <p:spPr>
          <a:xfrm>
            <a:off x="1182959" y="363247"/>
            <a:ext cx="87567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ko-KR" sz="4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E6CC1"/>
                    </a:gs>
                    <a:gs pos="70000">
                      <a:srgbClr val="6DB0E4"/>
                    </a:gs>
                    <a:gs pos="35000">
                      <a:srgbClr val="B982D5"/>
                    </a:gs>
                    <a:gs pos="100000">
                      <a:srgbClr val="47D3DC"/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CHỦ ĐỀ </a:t>
            </a: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E6CC1"/>
                    </a:gs>
                    <a:gs pos="70000">
                      <a:srgbClr val="6DB0E4"/>
                    </a:gs>
                    <a:gs pos="35000">
                      <a:srgbClr val="B982D5"/>
                    </a:gs>
                    <a:gs pos="100000">
                      <a:srgbClr val="47D3DC"/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5: </a:t>
            </a:r>
            <a:r>
              <a:rPr lang="en-US" altLang="ko-KR" sz="4000" b="1" dirty="0">
                <a:gradFill flip="none" rotWithShape="1">
                  <a:gsLst>
                    <a:gs pos="0">
                      <a:srgbClr val="EE6CC1"/>
                    </a:gs>
                    <a:gs pos="70000">
                      <a:srgbClr val="6DB0E4"/>
                    </a:gs>
                    <a:gs pos="35000">
                      <a:srgbClr val="B982D5"/>
                    </a:gs>
                    <a:gs pos="100000">
                      <a:srgbClr val="47D3DC"/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TRÒ CHƠI DÂN GIAN</a:t>
            </a: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E6CC1"/>
                    </a:gs>
                    <a:gs pos="70000">
                      <a:srgbClr val="6DB0E4"/>
                    </a:gs>
                    <a:gs pos="35000">
                      <a:srgbClr val="B982D5"/>
                    </a:gs>
                    <a:gs pos="100000">
                      <a:srgbClr val="47D3DC"/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 </a:t>
            </a:r>
            <a:endParaRPr kumimoji="0" lang="ko-KR" altLang="en-US" sz="4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EE6CC1"/>
                  </a:gs>
                  <a:gs pos="70000">
                    <a:srgbClr val="6DB0E4"/>
                  </a:gs>
                  <a:gs pos="35000">
                    <a:srgbClr val="B982D5"/>
                  </a:gs>
                  <a:gs pos="100000">
                    <a:srgbClr val="47D3DC"/>
                  </a:gs>
                </a:gsLst>
                <a:lin ang="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78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4001" y="203200"/>
            <a:ext cx="11667706" cy="6456392"/>
          </a:xfrm>
          <a:prstGeom prst="rect">
            <a:avLst/>
          </a:prstGeom>
          <a:noFill/>
          <a:ln w="15875" cmpd="thickThin">
            <a:solidFill>
              <a:srgbClr val="FF0000">
                <a:alpha val="8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0" y="240524"/>
            <a:ext cx="11645663" cy="634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59366" y="835186"/>
            <a:ext cx="6096000" cy="9048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1: QUAN SÁT</a:t>
            </a:r>
            <a:endParaRPr lang="en-US" sz="24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681" y="211561"/>
            <a:ext cx="2900088" cy="6375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1" y="1456093"/>
            <a:ext cx="4732501" cy="3713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903770" y="2398885"/>
            <a:ext cx="40179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Vật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liệu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thường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được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sử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dụng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làm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thiệp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Hình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thức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thiết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kế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thiệp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chúc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mừng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là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gì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Hình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ảnh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được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trên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thiệp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98403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4001" y="203200"/>
            <a:ext cx="11667706" cy="6456392"/>
          </a:xfrm>
          <a:prstGeom prst="rect">
            <a:avLst/>
          </a:prstGeom>
          <a:noFill/>
          <a:ln w="15875" cmpd="thickThin">
            <a:solidFill>
              <a:srgbClr val="FF0000">
                <a:alpha val="8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044" y="313508"/>
            <a:ext cx="11645663" cy="634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"/>
          <p:cNvSpPr txBox="1"/>
          <p:nvPr/>
        </p:nvSpPr>
        <p:spPr>
          <a:xfrm>
            <a:off x="1806181" y="772160"/>
            <a:ext cx="5931744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endParaRPr lang="en-US" b="1">
              <a:solidFill>
                <a:srgbClr val="FF0000"/>
              </a:solidFill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en-US">
              <a:solidFill>
                <a:srgbClr val="000000"/>
              </a:solidFill>
              <a:latin typeface="Arial"/>
              <a:ea typeface="SimSun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44" y="1469464"/>
            <a:ext cx="6701464" cy="2085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969" y="584574"/>
            <a:ext cx="3021397" cy="302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072" y="3671288"/>
            <a:ext cx="4121408" cy="2747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825" y="3658523"/>
            <a:ext cx="4310743" cy="276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4992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4001" y="203200"/>
            <a:ext cx="11667706" cy="6456392"/>
          </a:xfrm>
          <a:prstGeom prst="rect">
            <a:avLst/>
          </a:prstGeom>
          <a:noFill/>
          <a:ln w="15875" cmpd="thickThin">
            <a:solidFill>
              <a:srgbClr val="FF0000">
                <a:alpha val="8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Box 1"/>
          <p:cNvSpPr txBox="1"/>
          <p:nvPr/>
        </p:nvSpPr>
        <p:spPr>
          <a:xfrm>
            <a:off x="2248933" y="728870"/>
            <a:ext cx="4759893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endParaRPr lang="en-US" b="1">
              <a:solidFill>
                <a:srgbClr val="FF0000"/>
              </a:solidFill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en-US">
              <a:solidFill>
                <a:srgbClr val="000000"/>
              </a:solidFill>
              <a:latin typeface="Arial"/>
              <a:ea typeface="SimSun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531791" y="339027"/>
            <a:ext cx="2565142" cy="9048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2: THỂ HIỆN</a:t>
            </a:r>
            <a:endParaRPr lang="en-US" sz="24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40336" y="299636"/>
            <a:ext cx="7049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Cách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sử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dụng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hình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ảnh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trò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chơi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dân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gian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trong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thiết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kế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thiệp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chúc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mừng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66644" y="998908"/>
            <a:ext cx="2473692" cy="2527362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Quan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sát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hình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minh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họa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trong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SGK/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trang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43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tìm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hiểu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bước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thực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hiện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484" y="837609"/>
            <a:ext cx="2469018" cy="30260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303" y="643489"/>
            <a:ext cx="2633938" cy="3220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235" y="1167711"/>
            <a:ext cx="3229426" cy="26959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3716" y="4157416"/>
            <a:ext cx="2933587" cy="24795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7303" y="3917816"/>
            <a:ext cx="2713213" cy="28382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8692" y="3863662"/>
            <a:ext cx="3246795" cy="268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65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1" r="737" b="7776"/>
          <a:stretch>
            <a:fillRect/>
          </a:stretch>
        </p:blipFill>
        <p:spPr bwMode="auto">
          <a:xfrm>
            <a:off x="198438" y="636588"/>
            <a:ext cx="2670175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1955" r="2118" b="7739"/>
          <a:stretch>
            <a:fillRect/>
          </a:stretch>
        </p:blipFill>
        <p:spPr bwMode="auto">
          <a:xfrm>
            <a:off x="6096000" y="712788"/>
            <a:ext cx="2941638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4" r="1180" b="7784"/>
          <a:stretch>
            <a:fillRect/>
          </a:stretch>
        </p:blipFill>
        <p:spPr bwMode="auto">
          <a:xfrm>
            <a:off x="3006725" y="712788"/>
            <a:ext cx="2941638" cy="5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3992563"/>
            <a:ext cx="267017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23825" y="6069013"/>
            <a:ext cx="2590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- Bước 1:</a:t>
            </a:r>
          </a:p>
          <a:p>
            <a:pPr algn="ctr" eaLnBrk="1" hangingPunct="1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Tạo dáng thiệp</a:t>
            </a:r>
            <a:endParaRPr lang="en-US" sz="2000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868613" y="6069013"/>
            <a:ext cx="3079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- Bước 2: Sắp xếp bố cục</a:t>
            </a:r>
            <a:endParaRPr lang="en-US" sz="2000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096000" y="6064250"/>
            <a:ext cx="3584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- Bước 3: Vẽ hình, vẽ chữ</a:t>
            </a:r>
            <a:endParaRPr lang="en-US" sz="2000"/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9559925" y="6064250"/>
            <a:ext cx="2632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- Bước 4: Vẽ màu, trang trí hoàn thiện.</a:t>
            </a:r>
            <a:endParaRPr lang="en-US" sz="2000"/>
          </a:p>
        </p:txBody>
      </p:sp>
      <p:sp>
        <p:nvSpPr>
          <p:cNvPr id="8202" name="TextBox 21"/>
          <p:cNvSpPr txBox="1">
            <a:spLocks noChangeArrowheads="1"/>
          </p:cNvSpPr>
          <p:nvPr/>
        </p:nvSpPr>
        <p:spPr bwMode="auto">
          <a:xfrm>
            <a:off x="3089275" y="101600"/>
            <a:ext cx="75263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13611" r="5310" b="11131"/>
          <a:stretch>
            <a:fillRect/>
          </a:stretch>
        </p:blipFill>
        <p:spPr bwMode="auto">
          <a:xfrm>
            <a:off x="9185275" y="712788"/>
            <a:ext cx="2916238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13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5|4|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6.865"/>
  <p:tag name="TIMING" val="|1.149|1.829"/>
  <p:tag name="ISPRING_SLIDE_INDENT_LEVEL" val="0"/>
  <p:tag name="ISPRING_PLAYER_LAYOUT_TYPE" val="Full"/>
  <p:tag name="GENSWF_SLIDE_TITLE" val="NỘI DUNG"/>
  <p:tag name="ISPRING_PRESENTER_ID" val="{61DD6BCA-5C65-498A-9929-E23298B563F4}"/>
  <p:tag name="ISPRING_SLIDE_ID_2" val="{F8BD6F1B-F8EA-4E47-A182-024F71BB144F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489</Words>
  <Application>Microsoft Office PowerPoint</Application>
  <PresentationFormat>Widescreen</PresentationFormat>
  <Paragraphs>76</Paragraphs>
  <Slides>22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Algerian</vt:lpstr>
      <vt:lpstr>Arial</vt:lpstr>
      <vt:lpstr>Calibri</vt:lpstr>
      <vt:lpstr>Calibri Light</vt:lpstr>
      <vt:lpstr>Garamond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Hình ảnh trò chơi dân gian, họa tiết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dragon</cp:lastModifiedBy>
  <cp:revision>59</cp:revision>
  <dcterms:created xsi:type="dcterms:W3CDTF">2021-10-02T23:20:41Z</dcterms:created>
  <dcterms:modified xsi:type="dcterms:W3CDTF">2025-02-20T07:36:37Z</dcterms:modified>
</cp:coreProperties>
</file>