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350" r:id="rId3"/>
    <p:sldId id="382" r:id="rId4"/>
    <p:sldId id="383" r:id="rId5"/>
    <p:sldId id="313" r:id="rId6"/>
    <p:sldId id="323" r:id="rId7"/>
    <p:sldId id="384" r:id="rId8"/>
    <p:sldId id="322" r:id="rId9"/>
    <p:sldId id="385" r:id="rId10"/>
    <p:sldId id="386" r:id="rId11"/>
    <p:sldId id="387" r:id="rId12"/>
    <p:sldId id="388" r:id="rId13"/>
    <p:sldId id="389" r:id="rId14"/>
    <p:sldId id="320" r:id="rId15"/>
    <p:sldId id="390" r:id="rId16"/>
    <p:sldId id="318" r:id="rId17"/>
    <p:sldId id="391" r:id="rId18"/>
    <p:sldId id="392" r:id="rId19"/>
    <p:sldId id="39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44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2/20/2025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audio" Target="file:///I:\T&#7892;NG%20H&#7906;P\NHAC%20MP3\canh%20chim%20bao%20tin%20vui.mp3" TargetMode="External"/><Relationship Id="rId1" Type="http://schemas.openxmlformats.org/officeDocument/2006/relationships/audio" Target="file:///D:\T&#7892;NG%20H&#7906;P\NHAC%20MP3\canh%20chim%20bao%20tin%20vui.mp3" TargetMode="External"/><Relationship Id="rId6" Type="http://schemas.openxmlformats.org/officeDocument/2006/relationships/image" Target="../media/image3.wmf"/><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9.wdp"/><Relationship Id="rId3" Type="http://schemas.microsoft.com/office/2007/relationships/hdphoto" Target="../media/hdphoto2.wdp"/><Relationship Id="rId7" Type="http://schemas.microsoft.com/office/2007/relationships/hdphoto" Target="../media/hdphoto6.wdp"/><Relationship Id="rId12" Type="http://schemas.openxmlformats.org/officeDocument/2006/relationships/image" Target="../media/image40.png"/><Relationship Id="rId2" Type="http://schemas.openxmlformats.org/officeDocument/2006/relationships/image" Target="../media/image24.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7.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7.wdp"/><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wdp"/><Relationship Id="rId7"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42.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2.wdp"/><Relationship Id="rId7" Type="http://schemas.openxmlformats.org/officeDocument/2006/relationships/image" Target="../media/image4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60.png"/><Relationship Id="rId1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57.png"/><Relationship Id="rId12" Type="http://schemas.microsoft.com/office/2007/relationships/hdphoto" Target="../media/hdphoto17.wdp"/><Relationship Id="rId17" Type="http://schemas.openxmlformats.org/officeDocument/2006/relationships/image" Target="../media/image54.png"/><Relationship Id="rId2" Type="http://schemas.openxmlformats.org/officeDocument/2006/relationships/image" Target="../media/image27.png"/><Relationship Id="rId16" Type="http://schemas.microsoft.com/office/2007/relationships/hdphoto" Target="../media/hdphoto19.wdp"/><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59.jpeg"/><Relationship Id="rId5" Type="http://schemas.openxmlformats.org/officeDocument/2006/relationships/image" Target="../media/image56.png"/><Relationship Id="rId15" Type="http://schemas.openxmlformats.org/officeDocument/2006/relationships/image" Target="../media/image61.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58.png"/><Relationship Id="rId14" Type="http://schemas.microsoft.com/office/2007/relationships/hdphoto" Target="../media/hdphoto18.wdp"/></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anh chim bao tin vui.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canh chim bao tin vui.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1943101" y="1028700"/>
            <a:ext cx="5172075" cy="1200150"/>
          </a:xfrm>
          <a:prstGeom prst="rect">
            <a:avLst/>
          </a:prstGeom>
        </p:spPr>
        <p:txBody>
          <a:bodyPr wrap="none" fromWordArt="1">
            <a:prstTxWarp prst="textPlain">
              <a:avLst>
                <a:gd name="adj" fmla="val 50000"/>
              </a:avLst>
            </a:prstTxWarp>
          </a:bodyPr>
          <a:lstStyle/>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CHÀO MỪNG </a:t>
            </a:r>
          </a:p>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QUÝ THẦY CÔ VÀ CÁC EM </a:t>
            </a:r>
          </a:p>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ĐẾN VỚI TIẾT HỌC </a:t>
            </a:r>
          </a:p>
        </p:txBody>
      </p:sp>
      <p:pic>
        <p:nvPicPr>
          <p:cNvPr id="5126" name="Picture 6"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WordArt 8"/>
          <p:cNvSpPr>
            <a:spLocks noChangeArrowheads="1" noChangeShapeType="1" noTextEdit="1"/>
          </p:cNvSpPr>
          <p:nvPr/>
        </p:nvSpPr>
        <p:spPr bwMode="auto">
          <a:xfrm>
            <a:off x="1943100" y="1714500"/>
            <a:ext cx="5200650" cy="857250"/>
          </a:xfrm>
          <a:prstGeom prst="rect">
            <a:avLst/>
          </a:prstGeom>
        </p:spPr>
        <p:txBody>
          <a:bodyPr wrap="none" fromWordArt="1">
            <a:prstTxWarp prst="textPlain">
              <a:avLst>
                <a:gd name="adj" fmla="val 50000"/>
              </a:avLst>
            </a:prstTxWarp>
          </a:bodyPr>
          <a:lstStyle/>
          <a:p>
            <a:pPr algn="ctr"/>
            <a:r>
              <a:rPr lang="en-US" sz="2700"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QUÝ THẦY CÔ VÀ CÁC EM </a:t>
            </a:r>
          </a:p>
          <a:p>
            <a:pPr algn="ctr"/>
            <a:r>
              <a:rPr lang="en-US" sz="2700"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ĐẾN VỚI TIẾT HỌC </a:t>
            </a:r>
          </a:p>
        </p:txBody>
      </p:sp>
      <p:pic>
        <p:nvPicPr>
          <p:cNvPr id="90121" name="Picture 9"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444" y="3771900"/>
            <a:ext cx="1783556"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Firewrk8"/>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6286500" y="1028700"/>
            <a:ext cx="1143000" cy="106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Firewrk8"/>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1143000" y="1828800"/>
            <a:ext cx="3257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857250"/>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900" y="2571750"/>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14" descr="Firewrk8"/>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4629150" y="3486150"/>
            <a:ext cx="3200400" cy="29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7" name="Picture 15"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400550"/>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Firewrk8"/>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1143000" y="5086350"/>
            <a:ext cx="1143000" cy="106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5200650"/>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WordArt 18"/>
          <p:cNvSpPr>
            <a:spLocks noChangeArrowheads="1" noChangeShapeType="1" noTextEdit="1"/>
          </p:cNvSpPr>
          <p:nvPr/>
        </p:nvSpPr>
        <p:spPr bwMode="auto">
          <a:xfrm>
            <a:off x="2457451" y="1371600"/>
            <a:ext cx="4029075" cy="228600"/>
          </a:xfrm>
          <a:prstGeom prst="rect">
            <a:avLst/>
          </a:prstGeom>
        </p:spPr>
        <p:txBody>
          <a:bodyPr wrap="none" fromWordArt="1">
            <a:prstTxWarp prst="textPlain">
              <a:avLst>
                <a:gd name="adj" fmla="val 50000"/>
              </a:avLst>
            </a:prstTxWarp>
          </a:bodyPr>
          <a:lstStyle/>
          <a:p>
            <a:pPr algn="ctr"/>
            <a:r>
              <a:rPr lang="en-US" sz="2700" b="1" kern="10">
                <a:ln w="9525">
                  <a:solidFill>
                    <a:schemeClr val="bg1"/>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Times New Roman" panose="02020603050405020304" pitchFamily="18" charset="0"/>
                <a:cs typeface="Times New Roman" panose="02020603050405020304" pitchFamily="18" charset="0"/>
              </a:rPr>
              <a:t>CHÀO MỪNG </a:t>
            </a:r>
          </a:p>
        </p:txBody>
      </p:sp>
      <p:pic>
        <p:nvPicPr>
          <p:cNvPr id="90131" name="Picture 19" descr="Firewrk8"/>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a:stretch>
            <a:fillRect/>
          </a:stretch>
        </p:blipFill>
        <p:spPr bwMode="auto">
          <a:xfrm>
            <a:off x="1143000" y="1828800"/>
            <a:ext cx="3257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 Box 22"/>
          <p:cNvSpPr txBox="1">
            <a:spLocks noChangeArrowheads="1"/>
          </p:cNvSpPr>
          <p:nvPr/>
        </p:nvSpPr>
        <p:spPr bwMode="auto">
          <a:xfrm>
            <a:off x="2756298" y="5444728"/>
            <a:ext cx="4919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75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6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5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4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4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b="1">
                <a:solidFill>
                  <a:srgbClr val="FF99CC"/>
                </a:solidFill>
                <a:latin typeface="Times New Roman" panose="02020603050405020304" pitchFamily="18" charset="0"/>
              </a:rPr>
              <a:t>Giáo viên thực hiện: NGUYỄN THỊ LIÊN NGA</a:t>
            </a:r>
          </a:p>
        </p:txBody>
      </p:sp>
      <p:sp>
        <p:nvSpPr>
          <p:cNvPr id="2" name="WordArt 5"/>
          <p:cNvSpPr>
            <a:spLocks noChangeArrowheads="1" noChangeShapeType="1" noTextEdit="1"/>
          </p:cNvSpPr>
          <p:nvPr/>
        </p:nvSpPr>
        <p:spPr bwMode="auto">
          <a:xfrm>
            <a:off x="2286001" y="1028700"/>
            <a:ext cx="4214813" cy="171450"/>
          </a:xfrm>
          <a:prstGeom prst="rect">
            <a:avLst/>
          </a:prstGeom>
        </p:spPr>
        <p:txBody>
          <a:bodyPr wrap="none" fromWordArt="1">
            <a:prstTxWarp prst="textPlain">
              <a:avLst>
                <a:gd name="adj" fmla="val 50000"/>
              </a:avLst>
            </a:prstTxWarp>
          </a:bodyPr>
          <a:lstStyle/>
          <a:p>
            <a:pPr algn="ctr"/>
            <a:r>
              <a:rPr lang="vi-VN" sz="2700"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LƯƠNG VĂN CHÁNH</a:t>
            </a:r>
            <a:endParaRPr lang="en-US" sz="2700"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7013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3" presetClass="entr" presetSubtype="16" repeatCount="indefinite" fill="hold" nodeType="withEffect">
                                  <p:stCondLst>
                                    <p:cond delay="500"/>
                                  </p:stCondLst>
                                  <p:endCondLst>
                                    <p:cond evt="onNext" delay="0">
                                      <p:tgtEl>
                                        <p:sldTgt/>
                                      </p:tgtEl>
                                    </p:cond>
                                  </p:endCondLst>
                                  <p:childTnLst>
                                    <p:set>
                                      <p:cBhvr>
                                        <p:cTn id="9" dur="1" fill="hold">
                                          <p:stCondLst>
                                            <p:cond delay="0"/>
                                          </p:stCondLst>
                                        </p:cTn>
                                        <p:tgtEl>
                                          <p:spTgt spid="90121"/>
                                        </p:tgtEl>
                                        <p:attrNameLst>
                                          <p:attrName>style.visibility</p:attrName>
                                        </p:attrNameLst>
                                      </p:cBhvr>
                                      <p:to>
                                        <p:strVal val="visible"/>
                                      </p:to>
                                    </p:set>
                                    <p:anim calcmode="lin" valueType="num">
                                      <p:cBhvr>
                                        <p:cTn id="10" dur="3000" fill="hold"/>
                                        <p:tgtEl>
                                          <p:spTgt spid="90121"/>
                                        </p:tgtEl>
                                        <p:attrNameLst>
                                          <p:attrName>ppt_w</p:attrName>
                                        </p:attrNameLst>
                                      </p:cBhvr>
                                      <p:tavLst>
                                        <p:tav tm="0">
                                          <p:val>
                                            <p:fltVal val="0"/>
                                          </p:val>
                                        </p:tav>
                                        <p:tav tm="100000">
                                          <p:val>
                                            <p:strVal val="#ppt_w"/>
                                          </p:val>
                                        </p:tav>
                                      </p:tavLst>
                                    </p:anim>
                                    <p:anim calcmode="lin" valueType="num">
                                      <p:cBhvr>
                                        <p:cTn id="11" dur="3000" fill="hold"/>
                                        <p:tgtEl>
                                          <p:spTgt spid="90121"/>
                                        </p:tgtEl>
                                        <p:attrNameLst>
                                          <p:attrName>ppt_h</p:attrName>
                                        </p:attrNameLst>
                                      </p:cBhvr>
                                      <p:tavLst>
                                        <p:tav tm="0">
                                          <p:val>
                                            <p:fltVal val="0"/>
                                          </p:val>
                                        </p:tav>
                                        <p:tav tm="100000">
                                          <p:val>
                                            <p:strVal val="#ppt_h"/>
                                          </p:val>
                                        </p:tav>
                                      </p:tavLst>
                                    </p:anim>
                                  </p:childTnLst>
                                </p:cTn>
                              </p:par>
                              <p:par>
                                <p:cTn id="12" presetID="31" presetClass="entr" presetSubtype="0" repeatCount="indefinite" fill="hold" nodeType="withEffect">
                                  <p:stCondLst>
                                    <p:cond delay="500"/>
                                  </p:stCondLst>
                                  <p:iterate type="lt">
                                    <p:tmPct val="5000"/>
                                  </p:iterate>
                                  <p:childTnLst>
                                    <p:set>
                                      <p:cBhvr>
                                        <p:cTn id="13" dur="1" fill="hold">
                                          <p:stCondLst>
                                            <p:cond delay="0"/>
                                          </p:stCondLst>
                                        </p:cTn>
                                        <p:tgtEl>
                                          <p:spTgt spid="90123"/>
                                        </p:tgtEl>
                                        <p:attrNameLst>
                                          <p:attrName>style.visibility</p:attrName>
                                        </p:attrNameLst>
                                      </p:cBhvr>
                                      <p:to>
                                        <p:strVal val="visible"/>
                                      </p:to>
                                    </p:set>
                                    <p:anim calcmode="lin" valueType="num">
                                      <p:cBhvr>
                                        <p:cTn id="14" dur="3000" fill="hold"/>
                                        <p:tgtEl>
                                          <p:spTgt spid="90123"/>
                                        </p:tgtEl>
                                        <p:attrNameLst>
                                          <p:attrName>ppt_w</p:attrName>
                                        </p:attrNameLst>
                                      </p:cBhvr>
                                      <p:tavLst>
                                        <p:tav tm="0">
                                          <p:val>
                                            <p:fltVal val="0"/>
                                          </p:val>
                                        </p:tav>
                                        <p:tav tm="100000">
                                          <p:val>
                                            <p:strVal val="#ppt_w"/>
                                          </p:val>
                                        </p:tav>
                                      </p:tavLst>
                                    </p:anim>
                                    <p:anim calcmode="lin" valueType="num">
                                      <p:cBhvr>
                                        <p:cTn id="15" dur="3000" fill="hold"/>
                                        <p:tgtEl>
                                          <p:spTgt spid="90123"/>
                                        </p:tgtEl>
                                        <p:attrNameLst>
                                          <p:attrName>ppt_h</p:attrName>
                                        </p:attrNameLst>
                                      </p:cBhvr>
                                      <p:tavLst>
                                        <p:tav tm="0">
                                          <p:val>
                                            <p:fltVal val="0"/>
                                          </p:val>
                                        </p:tav>
                                        <p:tav tm="100000">
                                          <p:val>
                                            <p:strVal val="#ppt_h"/>
                                          </p:val>
                                        </p:tav>
                                      </p:tavLst>
                                    </p:anim>
                                    <p:anim calcmode="lin" valueType="num">
                                      <p:cBhvr>
                                        <p:cTn id="16" dur="3000" fill="hold"/>
                                        <p:tgtEl>
                                          <p:spTgt spid="90123"/>
                                        </p:tgtEl>
                                        <p:attrNameLst>
                                          <p:attrName>style.rotation</p:attrName>
                                        </p:attrNameLst>
                                      </p:cBhvr>
                                      <p:tavLst>
                                        <p:tav tm="0">
                                          <p:val>
                                            <p:fltVal val="90"/>
                                          </p:val>
                                        </p:tav>
                                        <p:tav tm="100000">
                                          <p:val>
                                            <p:fltVal val="0"/>
                                          </p:val>
                                        </p:tav>
                                      </p:tavLst>
                                    </p:anim>
                                    <p:animEffect transition="in" filter="fade">
                                      <p:cBhvr>
                                        <p:cTn id="17" dur="3000"/>
                                        <p:tgtEl>
                                          <p:spTgt spid="90123"/>
                                        </p:tgtEl>
                                      </p:cBhvr>
                                    </p:animEffect>
                                  </p:childTnLst>
                                </p:cTn>
                              </p:par>
                              <p:par>
                                <p:cTn id="18" presetID="31" presetClass="entr" presetSubtype="0" repeatCount="indefinite" fill="hold" nodeType="withEffect">
                                  <p:stCondLst>
                                    <p:cond delay="500"/>
                                  </p:stCondLst>
                                  <p:iterate type="lt">
                                    <p:tmPct val="5000"/>
                                  </p:iterate>
                                  <p:childTnLst>
                                    <p:set>
                                      <p:cBhvr>
                                        <p:cTn id="19" dur="1" fill="hold">
                                          <p:stCondLst>
                                            <p:cond delay="0"/>
                                          </p:stCondLst>
                                        </p:cTn>
                                        <p:tgtEl>
                                          <p:spTgt spid="90122"/>
                                        </p:tgtEl>
                                        <p:attrNameLst>
                                          <p:attrName>style.visibility</p:attrName>
                                        </p:attrNameLst>
                                      </p:cBhvr>
                                      <p:to>
                                        <p:strVal val="visible"/>
                                      </p:to>
                                    </p:set>
                                    <p:anim calcmode="lin" valueType="num">
                                      <p:cBhvr>
                                        <p:cTn id="20" dur="3000" fill="hold"/>
                                        <p:tgtEl>
                                          <p:spTgt spid="90122"/>
                                        </p:tgtEl>
                                        <p:attrNameLst>
                                          <p:attrName>ppt_w</p:attrName>
                                        </p:attrNameLst>
                                      </p:cBhvr>
                                      <p:tavLst>
                                        <p:tav tm="0">
                                          <p:val>
                                            <p:fltVal val="0"/>
                                          </p:val>
                                        </p:tav>
                                        <p:tav tm="100000">
                                          <p:val>
                                            <p:strVal val="#ppt_w"/>
                                          </p:val>
                                        </p:tav>
                                      </p:tavLst>
                                    </p:anim>
                                    <p:anim calcmode="lin" valueType="num">
                                      <p:cBhvr>
                                        <p:cTn id="21" dur="3000" fill="hold"/>
                                        <p:tgtEl>
                                          <p:spTgt spid="90122"/>
                                        </p:tgtEl>
                                        <p:attrNameLst>
                                          <p:attrName>ppt_h</p:attrName>
                                        </p:attrNameLst>
                                      </p:cBhvr>
                                      <p:tavLst>
                                        <p:tav tm="0">
                                          <p:val>
                                            <p:fltVal val="0"/>
                                          </p:val>
                                        </p:tav>
                                        <p:tav tm="100000">
                                          <p:val>
                                            <p:strVal val="#ppt_h"/>
                                          </p:val>
                                        </p:tav>
                                      </p:tavLst>
                                    </p:anim>
                                    <p:anim calcmode="lin" valueType="num">
                                      <p:cBhvr>
                                        <p:cTn id="22" dur="3000" fill="hold"/>
                                        <p:tgtEl>
                                          <p:spTgt spid="90122"/>
                                        </p:tgtEl>
                                        <p:attrNameLst>
                                          <p:attrName>style.rotation</p:attrName>
                                        </p:attrNameLst>
                                      </p:cBhvr>
                                      <p:tavLst>
                                        <p:tav tm="0">
                                          <p:val>
                                            <p:fltVal val="90"/>
                                          </p:val>
                                        </p:tav>
                                        <p:tav tm="100000">
                                          <p:val>
                                            <p:fltVal val="0"/>
                                          </p:val>
                                        </p:tav>
                                      </p:tavLst>
                                    </p:anim>
                                    <p:animEffect transition="in" filter="fade">
                                      <p:cBhvr>
                                        <p:cTn id="23" dur="3000"/>
                                        <p:tgtEl>
                                          <p:spTgt spid="90122"/>
                                        </p:tgtEl>
                                      </p:cBhvr>
                                    </p:animEffect>
                                  </p:childTnLst>
                                </p:cTn>
                              </p:par>
                              <p:par>
                                <p:cTn id="24" presetID="23" presetClass="entr" presetSubtype="16" repeatCount="indefinite" fill="hold" nodeType="withEffect">
                                  <p:stCondLst>
                                    <p:cond delay="500"/>
                                  </p:stCondLst>
                                  <p:endCondLst>
                                    <p:cond evt="onNext" delay="0">
                                      <p:tgtEl>
                                        <p:sldTgt/>
                                      </p:tgtEl>
                                    </p:cond>
                                  </p:endCondLst>
                                  <p:childTnLst>
                                    <p:set>
                                      <p:cBhvr>
                                        <p:cTn id="25" dur="1" fill="hold">
                                          <p:stCondLst>
                                            <p:cond delay="0"/>
                                          </p:stCondLst>
                                        </p:cTn>
                                        <p:tgtEl>
                                          <p:spTgt spid="90124"/>
                                        </p:tgtEl>
                                        <p:attrNameLst>
                                          <p:attrName>style.visibility</p:attrName>
                                        </p:attrNameLst>
                                      </p:cBhvr>
                                      <p:to>
                                        <p:strVal val="visible"/>
                                      </p:to>
                                    </p:set>
                                    <p:anim calcmode="lin" valueType="num">
                                      <p:cBhvr>
                                        <p:cTn id="26" dur="3000" fill="hold"/>
                                        <p:tgtEl>
                                          <p:spTgt spid="90124"/>
                                        </p:tgtEl>
                                        <p:attrNameLst>
                                          <p:attrName>ppt_w</p:attrName>
                                        </p:attrNameLst>
                                      </p:cBhvr>
                                      <p:tavLst>
                                        <p:tav tm="0">
                                          <p:val>
                                            <p:fltVal val="0"/>
                                          </p:val>
                                        </p:tav>
                                        <p:tav tm="100000">
                                          <p:val>
                                            <p:strVal val="#ppt_w"/>
                                          </p:val>
                                        </p:tav>
                                      </p:tavLst>
                                    </p:anim>
                                    <p:anim calcmode="lin" valueType="num">
                                      <p:cBhvr>
                                        <p:cTn id="27" dur="3000" fill="hold"/>
                                        <p:tgtEl>
                                          <p:spTgt spid="90124"/>
                                        </p:tgtEl>
                                        <p:attrNameLst>
                                          <p:attrName>ppt_h</p:attrName>
                                        </p:attrNameLst>
                                      </p:cBhvr>
                                      <p:tavLst>
                                        <p:tav tm="0">
                                          <p:val>
                                            <p:fltVal val="0"/>
                                          </p:val>
                                        </p:tav>
                                        <p:tav tm="100000">
                                          <p:val>
                                            <p:strVal val="#ppt_h"/>
                                          </p:val>
                                        </p:tav>
                                      </p:tavLst>
                                    </p:anim>
                                  </p:childTnLst>
                                </p:cTn>
                              </p:par>
                              <p:par>
                                <p:cTn id="28" presetID="23" presetClass="entr" presetSubtype="16" repeatCount="indefinite" fill="hold" nodeType="withEffect">
                                  <p:stCondLst>
                                    <p:cond delay="500"/>
                                  </p:stCondLst>
                                  <p:endCondLst>
                                    <p:cond evt="onNext" delay="0">
                                      <p:tgtEl>
                                        <p:sldTgt/>
                                      </p:tgtEl>
                                    </p:cond>
                                  </p:endCondLst>
                                  <p:childTnLst>
                                    <p:set>
                                      <p:cBhvr>
                                        <p:cTn id="29" dur="1" fill="hold">
                                          <p:stCondLst>
                                            <p:cond delay="0"/>
                                          </p:stCondLst>
                                        </p:cTn>
                                        <p:tgtEl>
                                          <p:spTgt spid="90125"/>
                                        </p:tgtEl>
                                        <p:attrNameLst>
                                          <p:attrName>style.visibility</p:attrName>
                                        </p:attrNameLst>
                                      </p:cBhvr>
                                      <p:to>
                                        <p:strVal val="visible"/>
                                      </p:to>
                                    </p:set>
                                    <p:anim calcmode="lin" valueType="num">
                                      <p:cBhvr>
                                        <p:cTn id="30" dur="3000" fill="hold"/>
                                        <p:tgtEl>
                                          <p:spTgt spid="90125"/>
                                        </p:tgtEl>
                                        <p:attrNameLst>
                                          <p:attrName>ppt_w</p:attrName>
                                        </p:attrNameLst>
                                      </p:cBhvr>
                                      <p:tavLst>
                                        <p:tav tm="0">
                                          <p:val>
                                            <p:fltVal val="0"/>
                                          </p:val>
                                        </p:tav>
                                        <p:tav tm="100000">
                                          <p:val>
                                            <p:strVal val="#ppt_w"/>
                                          </p:val>
                                        </p:tav>
                                      </p:tavLst>
                                    </p:anim>
                                    <p:anim calcmode="lin" valueType="num">
                                      <p:cBhvr>
                                        <p:cTn id="31" dur="3000" fill="hold"/>
                                        <p:tgtEl>
                                          <p:spTgt spid="90125"/>
                                        </p:tgtEl>
                                        <p:attrNameLst>
                                          <p:attrName>ppt_h</p:attrName>
                                        </p:attrNameLst>
                                      </p:cBhvr>
                                      <p:tavLst>
                                        <p:tav tm="0">
                                          <p:val>
                                            <p:fltVal val="0"/>
                                          </p:val>
                                        </p:tav>
                                        <p:tav tm="100000">
                                          <p:val>
                                            <p:strVal val="#ppt_h"/>
                                          </p:val>
                                        </p:tav>
                                      </p:tavLst>
                                    </p:anim>
                                  </p:childTnLst>
                                </p:cTn>
                              </p:par>
                              <p:par>
                                <p:cTn id="32" presetID="31" presetClass="entr" presetSubtype="0" repeatCount="indefinite" fill="hold" nodeType="withEffect">
                                  <p:stCondLst>
                                    <p:cond delay="500"/>
                                  </p:stCondLst>
                                  <p:iterate type="lt">
                                    <p:tmPct val="5000"/>
                                  </p:iterate>
                                  <p:childTnLst>
                                    <p:set>
                                      <p:cBhvr>
                                        <p:cTn id="33" dur="1" fill="hold">
                                          <p:stCondLst>
                                            <p:cond delay="0"/>
                                          </p:stCondLst>
                                        </p:cTn>
                                        <p:tgtEl>
                                          <p:spTgt spid="90126"/>
                                        </p:tgtEl>
                                        <p:attrNameLst>
                                          <p:attrName>style.visibility</p:attrName>
                                        </p:attrNameLst>
                                      </p:cBhvr>
                                      <p:to>
                                        <p:strVal val="visible"/>
                                      </p:to>
                                    </p:set>
                                    <p:anim calcmode="lin" valueType="num">
                                      <p:cBhvr>
                                        <p:cTn id="34" dur="3000" fill="hold"/>
                                        <p:tgtEl>
                                          <p:spTgt spid="90126"/>
                                        </p:tgtEl>
                                        <p:attrNameLst>
                                          <p:attrName>ppt_w</p:attrName>
                                        </p:attrNameLst>
                                      </p:cBhvr>
                                      <p:tavLst>
                                        <p:tav tm="0">
                                          <p:val>
                                            <p:fltVal val="0"/>
                                          </p:val>
                                        </p:tav>
                                        <p:tav tm="100000">
                                          <p:val>
                                            <p:strVal val="#ppt_w"/>
                                          </p:val>
                                        </p:tav>
                                      </p:tavLst>
                                    </p:anim>
                                    <p:anim calcmode="lin" valueType="num">
                                      <p:cBhvr>
                                        <p:cTn id="35" dur="3000" fill="hold"/>
                                        <p:tgtEl>
                                          <p:spTgt spid="90126"/>
                                        </p:tgtEl>
                                        <p:attrNameLst>
                                          <p:attrName>ppt_h</p:attrName>
                                        </p:attrNameLst>
                                      </p:cBhvr>
                                      <p:tavLst>
                                        <p:tav tm="0">
                                          <p:val>
                                            <p:fltVal val="0"/>
                                          </p:val>
                                        </p:tav>
                                        <p:tav tm="100000">
                                          <p:val>
                                            <p:strVal val="#ppt_h"/>
                                          </p:val>
                                        </p:tav>
                                      </p:tavLst>
                                    </p:anim>
                                    <p:anim calcmode="lin" valueType="num">
                                      <p:cBhvr>
                                        <p:cTn id="36" dur="3000" fill="hold"/>
                                        <p:tgtEl>
                                          <p:spTgt spid="90126"/>
                                        </p:tgtEl>
                                        <p:attrNameLst>
                                          <p:attrName>style.rotation</p:attrName>
                                        </p:attrNameLst>
                                      </p:cBhvr>
                                      <p:tavLst>
                                        <p:tav tm="0">
                                          <p:val>
                                            <p:fltVal val="90"/>
                                          </p:val>
                                        </p:tav>
                                        <p:tav tm="100000">
                                          <p:val>
                                            <p:fltVal val="0"/>
                                          </p:val>
                                        </p:tav>
                                      </p:tavLst>
                                    </p:anim>
                                    <p:animEffect transition="in" filter="fade">
                                      <p:cBhvr>
                                        <p:cTn id="37" dur="3000"/>
                                        <p:tgtEl>
                                          <p:spTgt spid="90126"/>
                                        </p:tgtEl>
                                      </p:cBhvr>
                                    </p:animEffect>
                                  </p:childTnLst>
                                </p:cTn>
                              </p:par>
                              <p:par>
                                <p:cTn id="38" presetID="23" presetClass="entr" presetSubtype="16" repeatCount="indefinite" fill="hold" nodeType="withEffect">
                                  <p:stCondLst>
                                    <p:cond delay="500"/>
                                  </p:stCondLst>
                                  <p:endCondLst>
                                    <p:cond evt="onNext" delay="0">
                                      <p:tgtEl>
                                        <p:sldTgt/>
                                      </p:tgtEl>
                                    </p:cond>
                                  </p:endCondLst>
                                  <p:childTnLst>
                                    <p:set>
                                      <p:cBhvr>
                                        <p:cTn id="39" dur="1" fill="hold">
                                          <p:stCondLst>
                                            <p:cond delay="0"/>
                                          </p:stCondLst>
                                        </p:cTn>
                                        <p:tgtEl>
                                          <p:spTgt spid="90127"/>
                                        </p:tgtEl>
                                        <p:attrNameLst>
                                          <p:attrName>style.visibility</p:attrName>
                                        </p:attrNameLst>
                                      </p:cBhvr>
                                      <p:to>
                                        <p:strVal val="visible"/>
                                      </p:to>
                                    </p:set>
                                    <p:anim calcmode="lin" valueType="num">
                                      <p:cBhvr>
                                        <p:cTn id="40" dur="3000" fill="hold"/>
                                        <p:tgtEl>
                                          <p:spTgt spid="90127"/>
                                        </p:tgtEl>
                                        <p:attrNameLst>
                                          <p:attrName>ppt_w</p:attrName>
                                        </p:attrNameLst>
                                      </p:cBhvr>
                                      <p:tavLst>
                                        <p:tav tm="0">
                                          <p:val>
                                            <p:fltVal val="0"/>
                                          </p:val>
                                        </p:tav>
                                        <p:tav tm="100000">
                                          <p:val>
                                            <p:strVal val="#ppt_w"/>
                                          </p:val>
                                        </p:tav>
                                      </p:tavLst>
                                    </p:anim>
                                    <p:anim calcmode="lin" valueType="num">
                                      <p:cBhvr>
                                        <p:cTn id="41" dur="3000" fill="hold"/>
                                        <p:tgtEl>
                                          <p:spTgt spid="90127"/>
                                        </p:tgtEl>
                                        <p:attrNameLst>
                                          <p:attrName>ppt_h</p:attrName>
                                        </p:attrNameLst>
                                      </p:cBhvr>
                                      <p:tavLst>
                                        <p:tav tm="0">
                                          <p:val>
                                            <p:fltVal val="0"/>
                                          </p:val>
                                        </p:tav>
                                        <p:tav tm="100000">
                                          <p:val>
                                            <p:strVal val="#ppt_h"/>
                                          </p:val>
                                        </p:tav>
                                      </p:tavLst>
                                    </p:anim>
                                  </p:childTnLst>
                                </p:cTn>
                              </p:par>
                              <p:par>
                                <p:cTn id="42" presetID="31" presetClass="entr" presetSubtype="0" repeatCount="indefinite" fill="hold" nodeType="withEffect">
                                  <p:stCondLst>
                                    <p:cond delay="500"/>
                                  </p:stCondLst>
                                  <p:iterate type="lt">
                                    <p:tmPct val="5000"/>
                                  </p:iterate>
                                  <p:childTnLst>
                                    <p:set>
                                      <p:cBhvr>
                                        <p:cTn id="43" dur="1" fill="hold">
                                          <p:stCondLst>
                                            <p:cond delay="0"/>
                                          </p:stCondLst>
                                        </p:cTn>
                                        <p:tgtEl>
                                          <p:spTgt spid="90128"/>
                                        </p:tgtEl>
                                        <p:attrNameLst>
                                          <p:attrName>style.visibility</p:attrName>
                                        </p:attrNameLst>
                                      </p:cBhvr>
                                      <p:to>
                                        <p:strVal val="visible"/>
                                      </p:to>
                                    </p:set>
                                    <p:anim calcmode="lin" valueType="num">
                                      <p:cBhvr>
                                        <p:cTn id="44" dur="3000" fill="hold"/>
                                        <p:tgtEl>
                                          <p:spTgt spid="90128"/>
                                        </p:tgtEl>
                                        <p:attrNameLst>
                                          <p:attrName>ppt_w</p:attrName>
                                        </p:attrNameLst>
                                      </p:cBhvr>
                                      <p:tavLst>
                                        <p:tav tm="0">
                                          <p:val>
                                            <p:fltVal val="0"/>
                                          </p:val>
                                        </p:tav>
                                        <p:tav tm="100000">
                                          <p:val>
                                            <p:strVal val="#ppt_w"/>
                                          </p:val>
                                        </p:tav>
                                      </p:tavLst>
                                    </p:anim>
                                    <p:anim calcmode="lin" valueType="num">
                                      <p:cBhvr>
                                        <p:cTn id="45" dur="3000" fill="hold"/>
                                        <p:tgtEl>
                                          <p:spTgt spid="90128"/>
                                        </p:tgtEl>
                                        <p:attrNameLst>
                                          <p:attrName>ppt_h</p:attrName>
                                        </p:attrNameLst>
                                      </p:cBhvr>
                                      <p:tavLst>
                                        <p:tav tm="0">
                                          <p:val>
                                            <p:fltVal val="0"/>
                                          </p:val>
                                        </p:tav>
                                        <p:tav tm="100000">
                                          <p:val>
                                            <p:strVal val="#ppt_h"/>
                                          </p:val>
                                        </p:tav>
                                      </p:tavLst>
                                    </p:anim>
                                    <p:anim calcmode="lin" valueType="num">
                                      <p:cBhvr>
                                        <p:cTn id="46" dur="3000" fill="hold"/>
                                        <p:tgtEl>
                                          <p:spTgt spid="90128"/>
                                        </p:tgtEl>
                                        <p:attrNameLst>
                                          <p:attrName>style.rotation</p:attrName>
                                        </p:attrNameLst>
                                      </p:cBhvr>
                                      <p:tavLst>
                                        <p:tav tm="0">
                                          <p:val>
                                            <p:fltVal val="90"/>
                                          </p:val>
                                        </p:tav>
                                        <p:tav tm="100000">
                                          <p:val>
                                            <p:fltVal val="0"/>
                                          </p:val>
                                        </p:tav>
                                      </p:tavLst>
                                    </p:anim>
                                    <p:animEffect transition="in" filter="fade">
                                      <p:cBhvr>
                                        <p:cTn id="47" dur="3000"/>
                                        <p:tgtEl>
                                          <p:spTgt spid="90128"/>
                                        </p:tgtEl>
                                      </p:cBhvr>
                                    </p:animEffect>
                                  </p:childTnLst>
                                </p:cTn>
                              </p:par>
                              <p:par>
                                <p:cTn id="48" presetID="23" presetClass="entr" presetSubtype="16" repeatCount="indefinite" fill="hold" nodeType="withEffect">
                                  <p:stCondLst>
                                    <p:cond delay="500"/>
                                  </p:stCondLst>
                                  <p:endCondLst>
                                    <p:cond evt="onNext" delay="0">
                                      <p:tgtEl>
                                        <p:sldTgt/>
                                      </p:tgtEl>
                                    </p:cond>
                                  </p:endCondLst>
                                  <p:childTnLst>
                                    <p:set>
                                      <p:cBhvr>
                                        <p:cTn id="49" dur="1" fill="hold">
                                          <p:stCondLst>
                                            <p:cond delay="0"/>
                                          </p:stCondLst>
                                        </p:cTn>
                                        <p:tgtEl>
                                          <p:spTgt spid="90129"/>
                                        </p:tgtEl>
                                        <p:attrNameLst>
                                          <p:attrName>style.visibility</p:attrName>
                                        </p:attrNameLst>
                                      </p:cBhvr>
                                      <p:to>
                                        <p:strVal val="visible"/>
                                      </p:to>
                                    </p:set>
                                    <p:anim calcmode="lin" valueType="num">
                                      <p:cBhvr>
                                        <p:cTn id="50" dur="3000" fill="hold"/>
                                        <p:tgtEl>
                                          <p:spTgt spid="90129"/>
                                        </p:tgtEl>
                                        <p:attrNameLst>
                                          <p:attrName>ppt_w</p:attrName>
                                        </p:attrNameLst>
                                      </p:cBhvr>
                                      <p:tavLst>
                                        <p:tav tm="0">
                                          <p:val>
                                            <p:fltVal val="0"/>
                                          </p:val>
                                        </p:tav>
                                        <p:tav tm="100000">
                                          <p:val>
                                            <p:strVal val="#ppt_w"/>
                                          </p:val>
                                        </p:tav>
                                      </p:tavLst>
                                    </p:anim>
                                    <p:anim calcmode="lin" valueType="num">
                                      <p:cBhvr>
                                        <p:cTn id="51" dur="3000" fill="hold"/>
                                        <p:tgtEl>
                                          <p:spTgt spid="90129"/>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76596" fill="hold"/>
                                        <p:tgtEl>
                                          <p:spTgt spid="90114"/>
                                        </p:tgtEl>
                                      </p:cBhvr>
                                    </p:cmd>
                                  </p:childTnLst>
                                </p:cTn>
                              </p:par>
                              <p:par>
                                <p:cTn id="56" presetID="31" presetClass="entr" presetSubtype="0" repeatCount="indefinite" fill="hold" nodeType="withEffect">
                                  <p:stCondLst>
                                    <p:cond delay="500"/>
                                  </p:stCondLst>
                                  <p:iterate type="lt">
                                    <p:tmPct val="5000"/>
                                  </p:iterate>
                                  <p:childTnLst>
                                    <p:set>
                                      <p:cBhvr>
                                        <p:cTn id="57" dur="1" fill="hold">
                                          <p:stCondLst>
                                            <p:cond delay="0"/>
                                          </p:stCondLst>
                                        </p:cTn>
                                        <p:tgtEl>
                                          <p:spTgt spid="90131"/>
                                        </p:tgtEl>
                                        <p:attrNameLst>
                                          <p:attrName>style.visibility</p:attrName>
                                        </p:attrNameLst>
                                      </p:cBhvr>
                                      <p:to>
                                        <p:strVal val="visible"/>
                                      </p:to>
                                    </p:set>
                                    <p:anim calcmode="lin" valueType="num">
                                      <p:cBhvr>
                                        <p:cTn id="58" dur="3000" fill="hold"/>
                                        <p:tgtEl>
                                          <p:spTgt spid="90131"/>
                                        </p:tgtEl>
                                        <p:attrNameLst>
                                          <p:attrName>ppt_w</p:attrName>
                                        </p:attrNameLst>
                                      </p:cBhvr>
                                      <p:tavLst>
                                        <p:tav tm="0">
                                          <p:val>
                                            <p:fltVal val="0"/>
                                          </p:val>
                                        </p:tav>
                                        <p:tav tm="100000">
                                          <p:val>
                                            <p:strVal val="#ppt_w"/>
                                          </p:val>
                                        </p:tav>
                                      </p:tavLst>
                                    </p:anim>
                                    <p:anim calcmode="lin" valueType="num">
                                      <p:cBhvr>
                                        <p:cTn id="59" dur="3000" fill="hold"/>
                                        <p:tgtEl>
                                          <p:spTgt spid="90131"/>
                                        </p:tgtEl>
                                        <p:attrNameLst>
                                          <p:attrName>ppt_h</p:attrName>
                                        </p:attrNameLst>
                                      </p:cBhvr>
                                      <p:tavLst>
                                        <p:tav tm="0">
                                          <p:val>
                                            <p:fltVal val="0"/>
                                          </p:val>
                                        </p:tav>
                                        <p:tav tm="100000">
                                          <p:val>
                                            <p:strVal val="#ppt_h"/>
                                          </p:val>
                                        </p:tav>
                                      </p:tavLst>
                                    </p:anim>
                                    <p:anim calcmode="lin" valueType="num">
                                      <p:cBhvr>
                                        <p:cTn id="60" dur="3000" fill="hold"/>
                                        <p:tgtEl>
                                          <p:spTgt spid="90131"/>
                                        </p:tgtEl>
                                        <p:attrNameLst>
                                          <p:attrName>style.rotation</p:attrName>
                                        </p:attrNameLst>
                                      </p:cBhvr>
                                      <p:tavLst>
                                        <p:tav tm="0">
                                          <p:val>
                                            <p:fltVal val="90"/>
                                          </p:val>
                                        </p:tav>
                                        <p:tav tm="100000">
                                          <p:val>
                                            <p:fltVal val="0"/>
                                          </p:val>
                                        </p:tav>
                                      </p:tavLst>
                                    </p:anim>
                                    <p:animEffect transition="in" filter="fade">
                                      <p:cBhvr>
                                        <p:cTn id="61" dur="3000"/>
                                        <p:tgtEl>
                                          <p:spTgt spid="901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90115"/>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901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41277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8478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79512" y="1988840"/>
            <a:ext cx="878497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000" b="1" i="1">
                <a:solidFill>
                  <a:srgbClr val="00006C"/>
                </a:solidFill>
                <a:latin typeface="Times New Roman" pitchFamily="18" charset="0"/>
                <a:cs typeface="Times New Roman" pitchFamily="18" charset="0"/>
              </a:rPr>
              <a:t>Trò chơi Dân gian còn xuất hiện nhiều ở trong các dòng tranh Dân gian Việt Nam như tranh Đông Hồ, tranh Hàng Trống, tranh Làng Sình, ...</a:t>
            </a:r>
            <a:endParaRPr lang="en-US" sz="2000" b="1">
              <a:solidFill>
                <a:srgbClr val="00006C"/>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52" y="2924944"/>
            <a:ext cx="281567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9" y="2946060"/>
            <a:ext cx="2808311" cy="264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5" y="2922579"/>
            <a:ext cx="2736305" cy="266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7523" y="3284984"/>
            <a:ext cx="8640960" cy="2123658"/>
          </a:xfrm>
          <a:prstGeom prst="rect">
            <a:avLst/>
          </a:prstGeom>
        </p:spPr>
        <p:txBody>
          <a:bodyPr wrap="square">
            <a:spAutoFit/>
          </a:bodyPr>
          <a:lstStyle/>
          <a:p>
            <a:pPr algn="just"/>
            <a:r>
              <a:rPr lang="en-US" sz="2200" b="1">
                <a:solidFill>
                  <a:srgbClr val="00006C"/>
                </a:solidFill>
              </a:rPr>
              <a:t> </a:t>
            </a:r>
            <a:r>
              <a:rPr lang="en-US" sz="2200" b="1">
                <a:solidFill>
                  <a:srgbClr val="00006C"/>
                </a:solidFill>
                <a:latin typeface="Times New Roman" pitchFamily="18" charset="0"/>
                <a:cs typeface="Times New Roman" pitchFamily="18" charset="0"/>
              </a:rPr>
              <a:t>+ Có rất nhiều dáng người thể hiện về hoạt động trò chơi dân gian như ngồi, đứng choãi chân đẩy gậy hoặc kéo co, nhảy sạp,...</a:t>
            </a:r>
          </a:p>
          <a:p>
            <a:pPr algn="just"/>
            <a:r>
              <a:rPr lang="en-US" sz="2200" b="1">
                <a:solidFill>
                  <a:srgbClr val="00006C"/>
                </a:solidFill>
                <a:latin typeface="Times New Roman" pitchFamily="18" charset="0"/>
                <a:cs typeface="Times New Roman" pitchFamily="18" charset="0"/>
              </a:rPr>
              <a:t>+ Cần chú ý đến động tác, mối tương quan tỉ lệ giữa đầu, thân, tay, chân, sao cho hài hoà, thuận mắt.</a:t>
            </a:r>
          </a:p>
          <a:p>
            <a:pPr algn="just"/>
            <a:r>
              <a:rPr lang="en-US" sz="2200" b="1">
                <a:solidFill>
                  <a:srgbClr val="00006C"/>
                </a:solidFill>
                <a:latin typeface="Times New Roman" pitchFamily="18" charset="0"/>
                <a:cs typeface="Times New Roman" pitchFamily="18" charset="0"/>
              </a:rPr>
              <a:t>+ Để thể hiện được đặc điểm trò chơi dân gian, cần chú ý đến động tác, biểu cảm bộc lộ sự thoải mái và vui vẻ của người chơi.</a:t>
            </a:r>
          </a:p>
        </p:txBody>
      </p:sp>
      <p:sp>
        <p:nvSpPr>
          <p:cNvPr id="15" name="TextBox 14"/>
          <p:cNvSpPr txBox="1"/>
          <p:nvPr/>
        </p:nvSpPr>
        <p:spPr>
          <a:xfrm>
            <a:off x="2339752" y="94916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0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par>
                                <p:cTn id="14" presetID="21" presetClass="entr" presetSubtype="1"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heel(1)">
                                      <p:cBhvr>
                                        <p:cTn id="16" dur="2000"/>
                                        <p:tgtEl>
                                          <p:spTgt spid="2051"/>
                                        </p:tgtEl>
                                      </p:cBhvr>
                                    </p:animEffect>
                                  </p:childTnLst>
                                </p:cTn>
                              </p:par>
                              <p:par>
                                <p:cTn id="17" presetID="21" presetClass="entr" presetSubtype="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heel(1)">
                                      <p:cBhvr>
                                        <p:cTn id="19" dur="2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0"/>
                                        </p:tgtEl>
                                      </p:cBhvr>
                                    </p:animEffect>
                                    <p:set>
                                      <p:cBhvr>
                                        <p:cTn id="24" dur="1" fill="hold">
                                          <p:stCondLst>
                                            <p:cond delay="499"/>
                                          </p:stCondLst>
                                        </p:cTn>
                                        <p:tgtEl>
                                          <p:spTgt spid="205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51"/>
                                        </p:tgtEl>
                                      </p:cBhvr>
                                    </p:animEffect>
                                    <p:set>
                                      <p:cBhvr>
                                        <p:cTn id="27" dur="1" fill="hold">
                                          <p:stCondLst>
                                            <p:cond delay="499"/>
                                          </p:stCondLst>
                                        </p:cTn>
                                        <p:tgtEl>
                                          <p:spTgt spid="205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52"/>
                                        </p:tgtEl>
                                      </p:cBhvr>
                                    </p:animEffect>
                                    <p:set>
                                      <p:cBhvr>
                                        <p:cTn id="30" dur="1" fill="hold">
                                          <p:stCondLst>
                                            <p:cond delay="499"/>
                                          </p:stCondLst>
                                        </p:cTn>
                                        <p:tgtEl>
                                          <p:spTgt spid="20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5" dur="500"/>
                                        <p:tgtEl>
                                          <p:spTgt spid="2">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8" dur="500"/>
                                        <p:tgtEl>
                                          <p:spTgt spid="2">
                                            <p:txEl>
                                              <p:pRg st="1" end="1"/>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268760"/>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4471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01748" y="1772817"/>
            <a:ext cx="7889064" cy="461665"/>
          </a:xfrm>
          <a:prstGeom prst="rect">
            <a:avLst/>
          </a:prstGeom>
        </p:spPr>
        <p:txBody>
          <a:bodyPr wrap="square">
            <a:spAutoFit/>
          </a:bodyPr>
          <a:lstStyle/>
          <a:p>
            <a:pPr algn="just"/>
            <a:r>
              <a:rPr lang="en-US" sz="2400" i="1">
                <a:solidFill>
                  <a:srgbClr val="00006C"/>
                </a:solidFill>
                <a:latin typeface="Times New Roman" pitchFamily="18" charset="0"/>
                <a:cs typeface="Times New Roman" pitchFamily="18" charset="0"/>
              </a:rPr>
              <a:t>Quan sát một số sản phẩm của các bạn</a:t>
            </a:r>
            <a:endParaRPr lang="en-US" sz="2400">
              <a:solidFill>
                <a:srgbClr val="00006C"/>
              </a:solidFill>
              <a:latin typeface="Times New Roman" pitchFamily="18" charset="0"/>
              <a:cs typeface="Times New Roman" pitchFamily="18" charset="0"/>
            </a:endParaRPr>
          </a:p>
        </p:txBody>
      </p:sp>
      <p:pic>
        <p:nvPicPr>
          <p:cNvPr id="3080" name="Picture 8"/>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156176" y="4221088"/>
            <a:ext cx="266429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65777" y="2233893"/>
            <a:ext cx="267404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311860" y="2276872"/>
            <a:ext cx="259228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084168" y="2276873"/>
            <a:ext cx="280664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68117" y="4168811"/>
            <a:ext cx="2688299" cy="16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4">
            <a:extLst>
              <a:ext uri="{BEBA8EAE-BF5A-486C-A8C5-ECC9F3942E4B}">
                <a14:imgProps xmlns:a14="http://schemas.microsoft.com/office/drawing/2010/main">
                  <a14:imgLayer r:embed="rId1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203849" y="4221088"/>
            <a:ext cx="2592289" cy="158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339752" y="94916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061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256937"/>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78248" y="1444714"/>
            <a:ext cx="773467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Các bước thực hiện một bức tranh có hình ảnh về trò chơi dân gian</a:t>
            </a:r>
          </a:p>
        </p:txBody>
      </p:sp>
      <p:pic>
        <p:nvPicPr>
          <p:cNvPr id="409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41712" y="1868670"/>
            <a:ext cx="2774105" cy="2280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169733" y="1868670"/>
            <a:ext cx="2774105" cy="2280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5" y="1868668"/>
            <a:ext cx="2808312" cy="2280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2" y="4414672"/>
            <a:ext cx="244827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solidFill>
                  <a:srgbClr val="00006C"/>
                </a:solidFill>
                <a:latin typeface="Times New Roman" pitchFamily="18" charset="0"/>
                <a:cs typeface="Times New Roman" pitchFamily="18" charset="0"/>
              </a:rPr>
              <a:t>Bước 1: Phác hình thể hiện ý tưởng, có hình chính, phụ.</a:t>
            </a:r>
          </a:p>
        </p:txBody>
      </p:sp>
      <p:sp>
        <p:nvSpPr>
          <p:cNvPr id="3" name="Rectangle 2"/>
          <p:cNvSpPr/>
          <p:nvPr/>
        </p:nvSpPr>
        <p:spPr>
          <a:xfrm>
            <a:off x="2915816" y="4653136"/>
            <a:ext cx="3027432"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a:solidFill>
                  <a:srgbClr val="00006C"/>
                </a:solidFill>
                <a:latin typeface="Times New Roman" pitchFamily="18" charset="0"/>
                <a:cs typeface="Times New Roman" pitchFamily="18" charset="0"/>
              </a:rPr>
              <a:t>Bước 2: Vẽ màu vào bức tranh</a:t>
            </a:r>
          </a:p>
        </p:txBody>
      </p:sp>
      <p:sp>
        <p:nvSpPr>
          <p:cNvPr id="5" name="Rectangle 4"/>
          <p:cNvSpPr/>
          <p:nvPr/>
        </p:nvSpPr>
        <p:spPr>
          <a:xfrm>
            <a:off x="6228185" y="4509121"/>
            <a:ext cx="2664295"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solidFill>
                  <a:srgbClr val="00006C"/>
                </a:solidFill>
                <a:latin typeface="Times New Roman" pitchFamily="18" charset="0"/>
                <a:cs typeface="Times New Roman" pitchFamily="18" charset="0"/>
              </a:rPr>
              <a:t>Bước 3: Vẽ nét trang trí và hoàn thành bức tranh.</a:t>
            </a:r>
          </a:p>
        </p:txBody>
      </p:sp>
      <p:sp>
        <p:nvSpPr>
          <p:cNvPr id="9" name="Rectangle 8"/>
          <p:cNvSpPr/>
          <p:nvPr/>
        </p:nvSpPr>
        <p:spPr>
          <a:xfrm>
            <a:off x="1012703" y="1762858"/>
            <a:ext cx="7879777" cy="677108"/>
          </a:xfrm>
          <a:prstGeom prst="rect">
            <a:avLst/>
          </a:prstGeom>
        </p:spPr>
        <p:txBody>
          <a:bodyPr wrap="square">
            <a:spAutoFit/>
          </a:bodyPr>
          <a:lstStyle/>
          <a:p>
            <a:pPr algn="just"/>
            <a:r>
              <a:rPr lang="en-US" sz="1900">
                <a:solidFill>
                  <a:srgbClr val="000099"/>
                </a:solidFill>
                <a:latin typeface="Times New Roman" pitchFamily="18" charset="0"/>
                <a:cs typeface="Times New Roman" pitchFamily="18" charset="0"/>
              </a:rPr>
              <a:t>Quan sát các bước thực hiện bức tranh có hình ảnh trò chơi dân gian múa lân ở SGK Mĩ thuật 6</a:t>
            </a:r>
            <a:r>
              <a:rPr lang="en-US" sz="1900" i="1">
                <a:solidFill>
                  <a:srgbClr val="000099"/>
                </a:solidFill>
                <a:latin typeface="Times New Roman" pitchFamily="18" charset="0"/>
                <a:cs typeface="Times New Roman" pitchFamily="18" charset="0"/>
              </a:rPr>
              <a:t>,</a:t>
            </a:r>
            <a:r>
              <a:rPr lang="en-US" sz="1900">
                <a:solidFill>
                  <a:srgbClr val="000099"/>
                </a:solidFill>
                <a:latin typeface="Times New Roman" pitchFamily="18" charset="0"/>
                <a:cs typeface="Times New Roman" pitchFamily="18" charset="0"/>
              </a:rPr>
              <a:t> trang 40</a:t>
            </a:r>
          </a:p>
        </p:txBody>
      </p:sp>
      <p:sp>
        <p:nvSpPr>
          <p:cNvPr id="10" name="Rectangle 9"/>
          <p:cNvSpPr/>
          <p:nvPr/>
        </p:nvSpPr>
        <p:spPr>
          <a:xfrm>
            <a:off x="978248" y="2439966"/>
            <a:ext cx="7902730" cy="707886"/>
          </a:xfrm>
          <a:prstGeom prst="rect">
            <a:avLst/>
          </a:prstGeom>
        </p:spPr>
        <p:txBody>
          <a:bodyPr wrap="square">
            <a:spAutoFit/>
          </a:bodyPr>
          <a:lstStyle/>
          <a:p>
            <a:pPr algn="just"/>
            <a:r>
              <a:rPr lang="en-US" sz="2000">
                <a:solidFill>
                  <a:srgbClr val="820000"/>
                </a:solidFill>
                <a:latin typeface="Times New Roman" pitchFamily="18" charset="0"/>
                <a:cs typeface="Times New Roman" pitchFamily="18" charset="0"/>
              </a:rPr>
              <a:t>Để thực hiện một bức tranh theo chủ đề thì chúng ta cần thực hiện những bước nào?</a:t>
            </a:r>
            <a:r>
              <a:rPr lang="vi-VN" sz="2000">
                <a:solidFill>
                  <a:srgbClr val="820000"/>
                </a:solidFill>
                <a:latin typeface="Times New Roman" pitchFamily="18" charset="0"/>
                <a:cs typeface="Times New Roman" pitchFamily="18" charset="0"/>
              </a:rPr>
              <a:t>.</a:t>
            </a:r>
            <a:endParaRPr lang="en-US" sz="2000">
              <a:solidFill>
                <a:srgbClr val="820000"/>
              </a:solidFill>
              <a:latin typeface="Times New Roman" pitchFamily="18" charset="0"/>
              <a:cs typeface="Times New Roman" pitchFamily="18" charset="0"/>
            </a:endParaRPr>
          </a:p>
        </p:txBody>
      </p:sp>
      <p:sp>
        <p:nvSpPr>
          <p:cNvPr id="25" name="TextBox 24"/>
          <p:cNvSpPr txBox="1"/>
          <p:nvPr/>
        </p:nvSpPr>
        <p:spPr>
          <a:xfrm>
            <a:off x="2267744" y="90872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90872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8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fade">
                                      <p:cBhvr>
                                        <p:cTn id="35" dur="500"/>
                                        <p:tgtEl>
                                          <p:spTgt spid="409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5" grpId="0" animBg="1"/>
      <p:bldP spid="9" grpId="0"/>
      <p:bldP spid="9"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521124"/>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78248" y="1516722"/>
            <a:ext cx="7734678" cy="707886"/>
          </a:xfrm>
          <a:prstGeom prst="rect">
            <a:avLst/>
          </a:prstGeom>
          <a:noFill/>
        </p:spPr>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Tạo hình một sản phẩm mĩ thuật về chủ đề </a:t>
            </a:r>
            <a:r>
              <a:rPr lang="en-US" sz="2000" b="1" i="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“Trò chơi dân gian” </a:t>
            </a:r>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theo hình thức tranh vẽ hoặc tranh in</a:t>
            </a:r>
          </a:p>
        </p:txBody>
      </p:sp>
      <p:sp>
        <p:nvSpPr>
          <p:cNvPr id="25" name="TextBox 24"/>
          <p:cNvSpPr txBox="1"/>
          <p:nvPr/>
        </p:nvSpPr>
        <p:spPr>
          <a:xfrm>
            <a:off x="2267744" y="90872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1115616" y="2276872"/>
            <a:ext cx="7488832" cy="707886"/>
          </a:xfrm>
          <a:prstGeom prst="rect">
            <a:avLst/>
          </a:prstGeom>
          <a:ln w="12700"/>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000">
                <a:solidFill>
                  <a:srgbClr val="00006C"/>
                </a:solidFill>
                <a:latin typeface="Times New Roman" pitchFamily="18" charset="0"/>
                <a:cs typeface="Times New Roman" pitchFamily="18" charset="0"/>
              </a:rPr>
              <a:t>Lựa chọn một trò chơi dân gian mà mình yêu thích để thực hiện bằng các hình thức như: vẽ; xé, dán hoặc nặn dáng đơn, dáng đôi,...</a:t>
            </a:r>
          </a:p>
        </p:txBody>
      </p:sp>
      <p:pic>
        <p:nvPicPr>
          <p:cNvPr id="6148"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1" y="2276873"/>
            <a:ext cx="733425" cy="7429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15616" y="3068961"/>
            <a:ext cx="7488832"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a:solidFill>
                  <a:srgbClr val="500000"/>
                </a:solidFill>
                <a:latin typeface="Times New Roman" pitchFamily="18" charset="0"/>
                <a:cs typeface="Times New Roman" pitchFamily="18" charset="0"/>
              </a:rPr>
              <a:t>Sử dụng  các vật dụng tái chế có sẵn như:</a:t>
            </a: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971" y="3861048"/>
            <a:ext cx="2664296" cy="1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078" y="4005064"/>
            <a:ext cx="2123986" cy="166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3933056"/>
            <a:ext cx="1425808" cy="173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3861048"/>
            <a:ext cx="1944216" cy="183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115616" y="2277832"/>
            <a:ext cx="7776864" cy="163121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500" b="1">
                <a:solidFill>
                  <a:srgbClr val="500000"/>
                </a:solidFill>
                <a:latin typeface="Times New Roman" pitchFamily="18" charset="0"/>
                <a:cs typeface="Times New Roman" pitchFamily="18" charset="0"/>
              </a:rPr>
              <a:t>HƯỚNG DẪN VỀ NHÀ</a:t>
            </a:r>
          </a:p>
          <a:p>
            <a:pPr algn="just"/>
            <a:r>
              <a:rPr lang="en-US" sz="2500">
                <a:solidFill>
                  <a:srgbClr val="00006C"/>
                </a:solidFill>
                <a:latin typeface="Times New Roman" pitchFamily="18" charset="0"/>
                <a:cs typeface="Times New Roman" pitchFamily="18" charset="0"/>
              </a:rPr>
              <a:t>Học sinh thực hành sản phẩm ở nhà bằng các hình thức phù hợp và chụp lại bài nộp thông qua hệ thống quản lý lớp học trước tiết học sau 1 ngày.</a:t>
            </a:r>
          </a:p>
        </p:txBody>
      </p:sp>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90872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3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49"/>
                                        </p:tgtEl>
                                        <p:attrNameLst>
                                          <p:attrName>style.visibility</p:attrName>
                                        </p:attrNameLst>
                                      </p:cBhvr>
                                      <p:to>
                                        <p:strVal val="visible"/>
                                      </p:to>
                                    </p:set>
                                    <p:anim calcmode="lin" valueType="num">
                                      <p:cBhvr additive="base">
                                        <p:cTn id="33" dur="500" fill="hold"/>
                                        <p:tgtEl>
                                          <p:spTgt spid="6149"/>
                                        </p:tgtEl>
                                        <p:attrNameLst>
                                          <p:attrName>ppt_x</p:attrName>
                                        </p:attrNameLst>
                                      </p:cBhvr>
                                      <p:tavLst>
                                        <p:tav tm="0">
                                          <p:val>
                                            <p:strVal val="#ppt_x"/>
                                          </p:val>
                                        </p:tav>
                                        <p:tav tm="100000">
                                          <p:val>
                                            <p:strVal val="#ppt_x"/>
                                          </p:val>
                                        </p:tav>
                                      </p:tavLst>
                                    </p:anim>
                                    <p:anim calcmode="lin" valueType="num">
                                      <p:cBhvr additive="base">
                                        <p:cTn id="34" dur="500" fill="hold"/>
                                        <p:tgtEl>
                                          <p:spTgt spid="614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500" fill="hold"/>
                                        <p:tgtEl>
                                          <p:spTgt spid="6150"/>
                                        </p:tgtEl>
                                        <p:attrNameLst>
                                          <p:attrName>ppt_x</p:attrName>
                                        </p:attrNameLst>
                                      </p:cBhvr>
                                      <p:tavLst>
                                        <p:tav tm="0">
                                          <p:val>
                                            <p:strVal val="#ppt_x"/>
                                          </p:val>
                                        </p:tav>
                                        <p:tav tm="100000">
                                          <p:val>
                                            <p:strVal val="#ppt_x"/>
                                          </p:val>
                                        </p:tav>
                                      </p:tavLst>
                                    </p:anim>
                                    <p:anim calcmode="lin" valueType="num">
                                      <p:cBhvr additive="base">
                                        <p:cTn id="38" dur="500" fill="hold"/>
                                        <p:tgtEl>
                                          <p:spTgt spid="615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151"/>
                                        </p:tgtEl>
                                        <p:attrNameLst>
                                          <p:attrName>style.visibility</p:attrName>
                                        </p:attrNameLst>
                                      </p:cBhvr>
                                      <p:to>
                                        <p:strVal val="visible"/>
                                      </p:to>
                                    </p:set>
                                    <p:anim calcmode="lin" valueType="num">
                                      <p:cBhvr additive="base">
                                        <p:cTn id="41" dur="500" fill="hold"/>
                                        <p:tgtEl>
                                          <p:spTgt spid="6151"/>
                                        </p:tgtEl>
                                        <p:attrNameLst>
                                          <p:attrName>ppt_x</p:attrName>
                                        </p:attrNameLst>
                                      </p:cBhvr>
                                      <p:tavLst>
                                        <p:tav tm="0">
                                          <p:val>
                                            <p:strVal val="#ppt_x"/>
                                          </p:val>
                                        </p:tav>
                                        <p:tav tm="100000">
                                          <p:val>
                                            <p:strVal val="#ppt_x"/>
                                          </p:val>
                                        </p:tav>
                                      </p:tavLst>
                                    </p:anim>
                                    <p:anim calcmode="lin" valueType="num">
                                      <p:cBhvr additive="base">
                                        <p:cTn id="42" dur="500" fill="hold"/>
                                        <p:tgtEl>
                                          <p:spTgt spid="615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152"/>
                                        </p:tgtEl>
                                        <p:attrNameLst>
                                          <p:attrName>style.visibility</p:attrName>
                                        </p:attrNameLst>
                                      </p:cBhvr>
                                      <p:to>
                                        <p:strVal val="visible"/>
                                      </p:to>
                                    </p:set>
                                    <p:anim calcmode="lin" valueType="num">
                                      <p:cBhvr additive="base">
                                        <p:cTn id="45" dur="500" fill="hold"/>
                                        <p:tgtEl>
                                          <p:spTgt spid="6152"/>
                                        </p:tgtEl>
                                        <p:attrNameLst>
                                          <p:attrName>ppt_x</p:attrName>
                                        </p:attrNameLst>
                                      </p:cBhvr>
                                      <p:tavLst>
                                        <p:tav tm="0">
                                          <p:val>
                                            <p:strVal val="#ppt_x"/>
                                          </p:val>
                                        </p:tav>
                                        <p:tav tm="100000">
                                          <p:val>
                                            <p:strVal val="#ppt_x"/>
                                          </p:val>
                                        </p:tav>
                                      </p:tavLst>
                                    </p:anim>
                                    <p:anim calcmode="lin" valueType="num">
                                      <p:cBhvr additive="base">
                                        <p:cTn id="46"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148"/>
                                        </p:tgtEl>
                                      </p:cBhvr>
                                    </p:animEffect>
                                    <p:set>
                                      <p:cBhvr>
                                        <p:cTn id="54" dur="1" fill="hold">
                                          <p:stCondLst>
                                            <p:cond delay="499"/>
                                          </p:stCondLst>
                                        </p:cTn>
                                        <p:tgtEl>
                                          <p:spTgt spid="614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149"/>
                                        </p:tgtEl>
                                      </p:cBhvr>
                                    </p:animEffect>
                                    <p:set>
                                      <p:cBhvr>
                                        <p:cTn id="60" dur="1" fill="hold">
                                          <p:stCondLst>
                                            <p:cond delay="499"/>
                                          </p:stCondLst>
                                        </p:cTn>
                                        <p:tgtEl>
                                          <p:spTgt spid="614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6150"/>
                                        </p:tgtEl>
                                      </p:cBhvr>
                                    </p:animEffect>
                                    <p:set>
                                      <p:cBhvr>
                                        <p:cTn id="63" dur="1" fill="hold">
                                          <p:stCondLst>
                                            <p:cond delay="499"/>
                                          </p:stCondLst>
                                        </p:cTn>
                                        <p:tgtEl>
                                          <p:spTgt spid="615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6151"/>
                                        </p:tgtEl>
                                      </p:cBhvr>
                                    </p:animEffect>
                                    <p:set>
                                      <p:cBhvr>
                                        <p:cTn id="66" dur="1" fill="hold">
                                          <p:stCondLst>
                                            <p:cond delay="499"/>
                                          </p:stCondLst>
                                        </p:cTn>
                                        <p:tgtEl>
                                          <p:spTgt spid="615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6152"/>
                                        </p:tgtEl>
                                      </p:cBhvr>
                                    </p:animEffect>
                                    <p:set>
                                      <p:cBhvr>
                                        <p:cTn id="69" dur="1" fill="hold">
                                          <p:stCondLst>
                                            <p:cond delay="499"/>
                                          </p:stCondLst>
                                        </p:cTn>
                                        <p:tgtEl>
                                          <p:spTgt spid="615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4" grpId="1" animBg="1"/>
      <p:bldP spid="17" grpId="0" animBg="1"/>
      <p:bldP spid="17" grpId="1"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stretch>
            <a:fillRect/>
          </a:stretch>
        </p:blipFill>
        <p:spPr>
          <a:xfrm>
            <a:off x="494219" y="2267652"/>
            <a:ext cx="6477904" cy="609685"/>
          </a:xfrm>
          <a:prstGeom prst="rect">
            <a:avLst/>
          </a:prstGeom>
        </p:spPr>
      </p:pic>
      <p:pic>
        <p:nvPicPr>
          <p:cNvPr id="3" name="Picture 2"/>
          <p:cNvPicPr>
            <a:picLocks noChangeAspect="1"/>
          </p:cNvPicPr>
          <p:nvPr/>
        </p:nvPicPr>
        <p:blipFill>
          <a:blip r:embed="rId4"/>
          <a:stretch>
            <a:fillRect/>
          </a:stretch>
        </p:blipFill>
        <p:spPr>
          <a:xfrm>
            <a:off x="562232" y="866489"/>
            <a:ext cx="6620799" cy="1286054"/>
          </a:xfrm>
          <a:prstGeom prst="rect">
            <a:avLst/>
          </a:prstGeom>
        </p:spPr>
      </p:pic>
      <p:pic>
        <p:nvPicPr>
          <p:cNvPr id="6" name="Picture 5"/>
          <p:cNvPicPr>
            <a:picLocks noChangeAspect="1"/>
          </p:cNvPicPr>
          <p:nvPr/>
        </p:nvPicPr>
        <p:blipFill>
          <a:blip r:embed="rId5"/>
          <a:stretch>
            <a:fillRect/>
          </a:stretch>
        </p:blipFill>
        <p:spPr>
          <a:xfrm>
            <a:off x="494219" y="2832007"/>
            <a:ext cx="3748284" cy="374049"/>
          </a:xfrm>
          <a:prstGeom prst="rect">
            <a:avLst/>
          </a:prstGeom>
        </p:spPr>
      </p:pic>
      <p:pic>
        <p:nvPicPr>
          <p:cNvPr id="4" name="Picture 3"/>
          <p:cNvPicPr>
            <a:picLocks noChangeAspect="1"/>
          </p:cNvPicPr>
          <p:nvPr/>
        </p:nvPicPr>
        <p:blipFill>
          <a:blip r:embed="rId6"/>
          <a:stretch>
            <a:fillRect/>
          </a:stretch>
        </p:blipFill>
        <p:spPr>
          <a:xfrm>
            <a:off x="4887045" y="3248192"/>
            <a:ext cx="4064433" cy="3050568"/>
          </a:xfrm>
          <a:prstGeom prst="rect">
            <a:avLst/>
          </a:prstGeom>
        </p:spPr>
      </p:pic>
      <p:pic>
        <p:nvPicPr>
          <p:cNvPr id="7" name="Picture 6"/>
          <p:cNvPicPr>
            <a:picLocks noChangeAspect="1"/>
          </p:cNvPicPr>
          <p:nvPr/>
        </p:nvPicPr>
        <p:blipFill>
          <a:blip r:embed="rId7"/>
          <a:stretch>
            <a:fillRect/>
          </a:stretch>
        </p:blipFill>
        <p:spPr>
          <a:xfrm>
            <a:off x="169047" y="3249999"/>
            <a:ext cx="4244599" cy="3050909"/>
          </a:xfrm>
          <a:prstGeom prst="rect">
            <a:avLst/>
          </a:prstGeom>
        </p:spPr>
      </p:pic>
    </p:spTree>
    <p:extLst>
      <p:ext uri="{BB962C8B-B14F-4D97-AF65-F5344CB8AC3E}">
        <p14:creationId xmlns:p14="http://schemas.microsoft.com/office/powerpoint/2010/main" val="68842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75530" y="225515"/>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0853" y="225515"/>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97911" y="852682"/>
            <a:ext cx="576064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dirty="0">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QUAN SÁT SẢN PHẨM CỦA  HỌC SINH.</a:t>
            </a:r>
          </a:p>
        </p:txBody>
      </p:sp>
      <p:pic>
        <p:nvPicPr>
          <p:cNvPr id="10245"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092280" y="3140968"/>
            <a:ext cx="1872208" cy="12766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7"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092280" y="1700808"/>
            <a:ext cx="1872208" cy="12766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7092280" y="4581129"/>
            <a:ext cx="1872208" cy="118650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9" name="Picture 9"/>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076057" y="2339152"/>
            <a:ext cx="1728192" cy="137788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0" name="Picture 10"/>
          <p:cNvPicPr>
            <a:picLocks noChangeAspect="1" noChangeArrowheads="1"/>
          </p:cNvPicPr>
          <p:nvPr/>
        </p:nvPicPr>
        <p:blipFill>
          <a:blip r:embed="rId11" cstate="print">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130359" y="4221088"/>
            <a:ext cx="1728192" cy="154654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2" name="Picture 12"/>
          <p:cNvPicPr>
            <a:picLocks noChangeAspect="1" noChangeArrowheads="1"/>
          </p:cNvPicPr>
          <p:nvPr/>
        </p:nvPicPr>
        <p:blipFill>
          <a:blip r:embed="rId13">
            <a:extLst>
              <a:ext uri="{BEBA8EAE-BF5A-486C-A8C5-ECC9F3942E4B}">
                <a14:imgProps xmlns:a14="http://schemas.microsoft.com/office/drawing/2010/main">
                  <a14:imgLayer r:embed="rId1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394736" y="2339153"/>
            <a:ext cx="1565070" cy="135897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15">
            <a:extLst>
              <a:ext uri="{BEBA8EAE-BF5A-486C-A8C5-ECC9F3942E4B}">
                <a14:imgProps xmlns:a14="http://schemas.microsoft.com/office/drawing/2010/main">
                  <a14:imgLayer r:embed="rId16">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3394736" y="4221088"/>
            <a:ext cx="1623422" cy="154654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a:blip r:embed="rId17"/>
          <a:stretch>
            <a:fillRect/>
          </a:stretch>
        </p:blipFill>
        <p:spPr>
          <a:xfrm>
            <a:off x="128652" y="1587141"/>
            <a:ext cx="3049874" cy="2192171"/>
          </a:xfrm>
          <a:prstGeom prst="rect">
            <a:avLst/>
          </a:prstGeom>
        </p:spPr>
      </p:pic>
      <p:pic>
        <p:nvPicPr>
          <p:cNvPr id="17" name="Picture 16"/>
          <p:cNvPicPr>
            <a:picLocks noChangeAspect="1"/>
          </p:cNvPicPr>
          <p:nvPr/>
        </p:nvPicPr>
        <p:blipFill>
          <a:blip r:embed="rId18"/>
          <a:stretch>
            <a:fillRect/>
          </a:stretch>
        </p:blipFill>
        <p:spPr>
          <a:xfrm>
            <a:off x="200844" y="4056930"/>
            <a:ext cx="2977681" cy="2234904"/>
          </a:xfrm>
          <a:prstGeom prst="rect">
            <a:avLst/>
          </a:prstGeom>
        </p:spPr>
      </p:pic>
    </p:spTree>
    <p:extLst>
      <p:ext uri="{BB962C8B-B14F-4D97-AF65-F5344CB8AC3E}">
        <p14:creationId xmlns:p14="http://schemas.microsoft.com/office/powerpoint/2010/main" val="176819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1000"/>
                                        <p:tgtEl>
                                          <p:spTgt spid="10252"/>
                                        </p:tgtEl>
                                      </p:cBhvr>
                                    </p:animEffect>
                                    <p:anim calcmode="lin" valueType="num">
                                      <p:cBhvr>
                                        <p:cTn id="13" dur="1000" fill="hold"/>
                                        <p:tgtEl>
                                          <p:spTgt spid="10252"/>
                                        </p:tgtEl>
                                        <p:attrNameLst>
                                          <p:attrName>ppt_x</p:attrName>
                                        </p:attrNameLst>
                                      </p:cBhvr>
                                      <p:tavLst>
                                        <p:tav tm="0">
                                          <p:val>
                                            <p:strVal val="#ppt_x"/>
                                          </p:val>
                                        </p:tav>
                                        <p:tav tm="100000">
                                          <p:val>
                                            <p:strVal val="#ppt_x"/>
                                          </p:val>
                                        </p:tav>
                                      </p:tavLst>
                                    </p:anim>
                                    <p:anim calcmode="lin" valueType="num">
                                      <p:cBhvr>
                                        <p:cTn id="14" dur="1000" fill="hold"/>
                                        <p:tgtEl>
                                          <p:spTgt spid="102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53"/>
                                        </p:tgtEl>
                                        <p:attrNameLst>
                                          <p:attrName>style.visibility</p:attrName>
                                        </p:attrNameLst>
                                      </p:cBhvr>
                                      <p:to>
                                        <p:strVal val="visible"/>
                                      </p:to>
                                    </p:set>
                                    <p:animEffect transition="in" filter="fade">
                                      <p:cBhvr>
                                        <p:cTn id="17" dur="1000"/>
                                        <p:tgtEl>
                                          <p:spTgt spid="10253"/>
                                        </p:tgtEl>
                                      </p:cBhvr>
                                    </p:animEffect>
                                    <p:anim calcmode="lin" valueType="num">
                                      <p:cBhvr>
                                        <p:cTn id="18" dur="1000" fill="hold"/>
                                        <p:tgtEl>
                                          <p:spTgt spid="10253"/>
                                        </p:tgtEl>
                                        <p:attrNameLst>
                                          <p:attrName>ppt_x</p:attrName>
                                        </p:attrNameLst>
                                      </p:cBhvr>
                                      <p:tavLst>
                                        <p:tav tm="0">
                                          <p:val>
                                            <p:strVal val="#ppt_x"/>
                                          </p:val>
                                        </p:tav>
                                        <p:tav tm="100000">
                                          <p:val>
                                            <p:strVal val="#ppt_x"/>
                                          </p:val>
                                        </p:tav>
                                      </p:tavLst>
                                    </p:anim>
                                    <p:anim calcmode="lin" valueType="num">
                                      <p:cBhvr>
                                        <p:cTn id="19" dur="1000" fill="hold"/>
                                        <p:tgtEl>
                                          <p:spTgt spid="102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9"/>
                                        </p:tgtEl>
                                        <p:attrNameLst>
                                          <p:attrName>style.visibility</p:attrName>
                                        </p:attrNameLst>
                                      </p:cBhvr>
                                      <p:to>
                                        <p:strVal val="visible"/>
                                      </p:to>
                                    </p:set>
                                    <p:animEffect transition="in" filter="fade">
                                      <p:cBhvr>
                                        <p:cTn id="24" dur="500"/>
                                        <p:tgtEl>
                                          <p:spTgt spid="10249"/>
                                        </p:tgtEl>
                                      </p:cBhvr>
                                    </p:animEffect>
                                  </p:childTnLst>
                                </p:cTn>
                              </p:par>
                              <p:par>
                                <p:cTn id="25" presetID="10" presetClass="entr" presetSubtype="0" fill="hold" nodeType="withEffect">
                                  <p:stCondLst>
                                    <p:cond delay="0"/>
                                  </p:stCondLst>
                                  <p:childTnLst>
                                    <p:set>
                                      <p:cBhvr>
                                        <p:cTn id="26" dur="1" fill="hold">
                                          <p:stCondLst>
                                            <p:cond delay="0"/>
                                          </p:stCondLst>
                                        </p:cTn>
                                        <p:tgtEl>
                                          <p:spTgt spid="10250"/>
                                        </p:tgtEl>
                                        <p:attrNameLst>
                                          <p:attrName>style.visibility</p:attrName>
                                        </p:attrNameLst>
                                      </p:cBhvr>
                                      <p:to>
                                        <p:strVal val="visible"/>
                                      </p:to>
                                    </p:set>
                                    <p:animEffect transition="in" filter="fade">
                                      <p:cBhvr>
                                        <p:cTn id="27" dur="500"/>
                                        <p:tgtEl>
                                          <p:spTgt spid="1025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47"/>
                                        </p:tgtEl>
                                        <p:attrNameLst>
                                          <p:attrName>style.visibility</p:attrName>
                                        </p:attrNameLst>
                                      </p:cBhvr>
                                      <p:to>
                                        <p:strVal val="visible"/>
                                      </p:to>
                                    </p:set>
                                    <p:animEffect transition="in" filter="randombar(horizontal)">
                                      <p:cBhvr>
                                        <p:cTn id="32" dur="500"/>
                                        <p:tgtEl>
                                          <p:spTgt spid="10247"/>
                                        </p:tgtEl>
                                      </p:cBhvr>
                                    </p:animEffect>
                                  </p:childTnLst>
                                </p:cTn>
                              </p:par>
                              <p:par>
                                <p:cTn id="33" presetID="14" presetClass="entr" presetSubtype="10" fill="hold" nodeType="withEffect">
                                  <p:stCondLst>
                                    <p:cond delay="0"/>
                                  </p:stCondLst>
                                  <p:childTnLst>
                                    <p:set>
                                      <p:cBhvr>
                                        <p:cTn id="34" dur="1" fill="hold">
                                          <p:stCondLst>
                                            <p:cond delay="0"/>
                                          </p:stCondLst>
                                        </p:cTn>
                                        <p:tgtEl>
                                          <p:spTgt spid="10245"/>
                                        </p:tgtEl>
                                        <p:attrNameLst>
                                          <p:attrName>style.visibility</p:attrName>
                                        </p:attrNameLst>
                                      </p:cBhvr>
                                      <p:to>
                                        <p:strVal val="visible"/>
                                      </p:to>
                                    </p:set>
                                    <p:animEffect transition="in" filter="randombar(horizontal)">
                                      <p:cBhvr>
                                        <p:cTn id="35" dur="500"/>
                                        <p:tgtEl>
                                          <p:spTgt spid="10245"/>
                                        </p:tgtEl>
                                      </p:cBhvr>
                                    </p:animEffect>
                                  </p:childTnLst>
                                </p:cTn>
                              </p:par>
                              <p:par>
                                <p:cTn id="36" presetID="14" presetClass="entr" presetSubtype="10" fill="hold" nodeType="withEffect">
                                  <p:stCondLst>
                                    <p:cond delay="0"/>
                                  </p:stCondLst>
                                  <p:childTnLst>
                                    <p:set>
                                      <p:cBhvr>
                                        <p:cTn id="37" dur="1" fill="hold">
                                          <p:stCondLst>
                                            <p:cond delay="0"/>
                                          </p:stCondLst>
                                        </p:cTn>
                                        <p:tgtEl>
                                          <p:spTgt spid="10248"/>
                                        </p:tgtEl>
                                        <p:attrNameLst>
                                          <p:attrName>style.visibility</p:attrName>
                                        </p:attrNameLst>
                                      </p:cBhvr>
                                      <p:to>
                                        <p:strVal val="visible"/>
                                      </p:to>
                                    </p:set>
                                    <p:animEffect transition="in" filter="randombar(horizontal)">
                                      <p:cBhvr>
                                        <p:cTn id="38"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2" name="Picture 1"/>
          <p:cNvPicPr>
            <a:picLocks noChangeAspect="1"/>
          </p:cNvPicPr>
          <p:nvPr/>
        </p:nvPicPr>
        <p:blipFill>
          <a:blip r:embed="rId3"/>
          <a:stretch>
            <a:fillRect/>
          </a:stretch>
        </p:blipFill>
        <p:spPr>
          <a:xfrm>
            <a:off x="1666431" y="799289"/>
            <a:ext cx="5811134" cy="5742667"/>
          </a:xfrm>
          <a:prstGeom prst="rect">
            <a:avLst/>
          </a:prstGeom>
        </p:spPr>
      </p:pic>
    </p:spTree>
    <p:extLst>
      <p:ext uri="{BB962C8B-B14F-4D97-AF65-F5344CB8AC3E}">
        <p14:creationId xmlns:p14="http://schemas.microsoft.com/office/powerpoint/2010/main" val="1681159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96156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96156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1772816"/>
            <a:ext cx="576064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ĐÁNH GIA, NHẬN XÉT SẢN PHẨM HỌC SINH.</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484785"/>
            <a:ext cx="651985" cy="9333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2418153"/>
            <a:ext cx="7632848" cy="1446550"/>
          </a:xfrm>
          <a:prstGeom prst="rect">
            <a:avLst/>
          </a:prstGeom>
        </p:spPr>
        <p:txBody>
          <a:bodyPr wrap="square">
            <a:spAutoFit/>
          </a:bodyPr>
          <a:lstStyle/>
          <a:p>
            <a:pPr algn="just"/>
            <a:r>
              <a:rPr lang="en-US" sz="2200">
                <a:solidFill>
                  <a:srgbClr val="00006C"/>
                </a:solidFill>
                <a:latin typeface="Times New Roman" pitchFamily="18" charset="0"/>
                <a:cs typeface="Times New Roman" pitchFamily="18" charset="0"/>
              </a:rPr>
              <a:t>Tham gia hoạt động các trò chơi dân gian là có </a:t>
            </a:r>
            <a:r>
              <a:rPr lang="vi-VN" sz="2200">
                <a:solidFill>
                  <a:srgbClr val="00006C"/>
                </a:solidFill>
                <a:latin typeface="Times New Roman" pitchFamily="18" charset="0"/>
                <a:cs typeface="Times New Roman" pitchFamily="18" charset="0"/>
              </a:rPr>
              <a:t>ý thức bảo tồn </a:t>
            </a:r>
            <a:r>
              <a:rPr lang="en-US" sz="2200">
                <a:solidFill>
                  <a:srgbClr val="00006C"/>
                </a:solidFill>
                <a:latin typeface="Times New Roman" pitchFamily="18" charset="0"/>
                <a:cs typeface="Times New Roman" pitchFamily="18" charset="0"/>
              </a:rPr>
              <a:t>văn hóa dân tộc. </a:t>
            </a:r>
            <a:r>
              <a:rPr lang="vi-VN" sz="2200">
                <a:solidFill>
                  <a:srgbClr val="00006C"/>
                </a:solidFill>
                <a:latin typeface="Times New Roman" pitchFamily="18" charset="0"/>
                <a:cs typeface="Times New Roman" pitchFamily="18" charset="0"/>
              </a:rPr>
              <a:t>khi tham gia các </a:t>
            </a:r>
            <a:r>
              <a:rPr lang="en-US" sz="2200">
                <a:solidFill>
                  <a:srgbClr val="00006C"/>
                </a:solidFill>
                <a:latin typeface="Times New Roman" pitchFamily="18" charset="0"/>
                <a:cs typeface="Times New Roman" pitchFamily="18" charset="0"/>
              </a:rPr>
              <a:t>trò chơi thể hiện tính trung thực, tinh thần đoàn kết, vui vẻ.yêu thiên nhiên, yêu gia đình, cuộc sống. </a:t>
            </a:r>
          </a:p>
        </p:txBody>
      </p:sp>
      <p:sp>
        <p:nvSpPr>
          <p:cNvPr id="5" name="TextBox 4"/>
          <p:cNvSpPr txBox="1"/>
          <p:nvPr/>
        </p:nvSpPr>
        <p:spPr>
          <a:xfrm>
            <a:off x="467544" y="1772817"/>
            <a:ext cx="8352928" cy="10618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500" b="1">
                <a:solidFill>
                  <a:srgbClr val="FF0000"/>
                </a:solidFill>
                <a:effectLst>
                  <a:outerShdw blurRad="38100" dist="38100" dir="2700000" algn="tl">
                    <a:srgbClr val="000000">
                      <a:alpha val="43137"/>
                    </a:srgbClr>
                  </a:outerShdw>
                </a:effectLst>
                <a:cs typeface="Times New Roman" pitchFamily="18" charset="0"/>
              </a:rPr>
              <a:t>Em có biết:</a:t>
            </a:r>
          </a:p>
          <a:p>
            <a:pPr algn="just"/>
            <a:r>
              <a:rPr lang="en-US" sz="2000">
                <a:solidFill>
                  <a:srgbClr val="00006C"/>
                </a:solidFill>
                <a:latin typeface="Times New Roman" pitchFamily="18" charset="0"/>
                <a:cs typeface="Times New Roman" pitchFamily="18" charset="0"/>
              </a:rPr>
              <a:t>Biểu hiện của nguyên lí cân bằng trong mĩ thuật thể hiện ở một số đặc điểm sau: </a:t>
            </a:r>
          </a:p>
          <a:p>
            <a:endParaRPr lang="en-US"/>
          </a:p>
        </p:txBody>
      </p:sp>
      <p:sp>
        <p:nvSpPr>
          <p:cNvPr id="6" name="TextBox 5"/>
          <p:cNvSpPr txBox="1"/>
          <p:nvPr/>
        </p:nvSpPr>
        <p:spPr>
          <a:xfrm>
            <a:off x="467544" y="3142388"/>
            <a:ext cx="8352928" cy="67710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900">
                <a:solidFill>
                  <a:srgbClr val="00006C"/>
                </a:solidFill>
              </a:rPr>
              <a:t>Trong Điêu khắc: Sự cân bằng trong tổng thể các thành phần trên - dưới, trái - phải trong tác phẩm, tạo cảm giác vững chắc, hài hòa.</a:t>
            </a:r>
          </a:p>
        </p:txBody>
      </p:sp>
      <p:sp>
        <p:nvSpPr>
          <p:cNvPr id="21" name="TextBox 20"/>
          <p:cNvSpPr txBox="1"/>
          <p:nvPr/>
        </p:nvSpPr>
        <p:spPr>
          <a:xfrm>
            <a:off x="456709" y="3956164"/>
            <a:ext cx="8352928" cy="67710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900">
                <a:solidFill>
                  <a:srgbClr val="00006C"/>
                </a:solidFill>
              </a:rPr>
              <a:t>Trong Hội họa: Sự phân bố màu sắc, đường nét, hình khối hài hòa tạo sự cân bằng về thị giác, không gây cảm giác lệch về một bên hay chưa hoàn chỉnh</a:t>
            </a:r>
          </a:p>
        </p:txBody>
      </p:sp>
    </p:spTree>
    <p:extLst>
      <p:ext uri="{BB962C8B-B14F-4D97-AF65-F5344CB8AC3E}">
        <p14:creationId xmlns:p14="http://schemas.microsoft.com/office/powerpoint/2010/main" val="24531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4" grpId="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96156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96156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1772816"/>
            <a:ext cx="273630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NHIỆM VỤ VỀ NHÀ</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484785"/>
            <a:ext cx="651985" cy="933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29764" y="2413172"/>
            <a:ext cx="7646693" cy="70788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Tìm hiểu về biểu hiện của nguyên lí cân bằng đối với tác phẩm Bác Hồ với thiếu nhi, 1980 - trong SGK </a:t>
            </a:r>
            <a:r>
              <a:rPr lang="en-US" sz="2000" i="1">
                <a:solidFill>
                  <a:srgbClr val="00006C"/>
                </a:solidFill>
              </a:rPr>
              <a:t>Mĩ thuật 6, </a:t>
            </a:r>
            <a:r>
              <a:rPr lang="en-US" sz="2000">
                <a:solidFill>
                  <a:srgbClr val="00006C"/>
                </a:solidFill>
              </a:rPr>
              <a:t>trang 41 </a:t>
            </a:r>
          </a:p>
        </p:txBody>
      </p:sp>
      <p:sp>
        <p:nvSpPr>
          <p:cNvPr id="11" name="TextBox 10"/>
          <p:cNvSpPr txBox="1"/>
          <p:nvPr/>
        </p:nvSpPr>
        <p:spPr>
          <a:xfrm>
            <a:off x="992053" y="3356992"/>
            <a:ext cx="764669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Tiếp tục hoàn thiện sản phẩm, và nộp bài cho giáo viên</a:t>
            </a:r>
          </a:p>
        </p:txBody>
      </p:sp>
      <p:sp>
        <p:nvSpPr>
          <p:cNvPr id="12" name="TextBox 11"/>
          <p:cNvSpPr txBox="1"/>
          <p:nvPr/>
        </p:nvSpPr>
        <p:spPr>
          <a:xfrm>
            <a:off x="992052" y="4149080"/>
            <a:ext cx="764669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Nhận xét kết quả học tập của học sinh.</a:t>
            </a:r>
          </a:p>
        </p:txBody>
      </p:sp>
    </p:spTree>
    <p:extLst>
      <p:ext uri="{BB962C8B-B14F-4D97-AF65-F5344CB8AC3E}">
        <p14:creationId xmlns:p14="http://schemas.microsoft.com/office/powerpoint/2010/main" val="28569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71"/>
            <a:ext cx="9144000" cy="520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1560" y="1124744"/>
            <a:ext cx="7776864" cy="861774"/>
          </a:xfrm>
          <a:prstGeom prst="rect">
            <a:avLst/>
          </a:prstGeom>
          <a:noFill/>
        </p:spPr>
        <p:txBody>
          <a:bodyPr wrap="square">
            <a:spAutoFit/>
          </a:bodyPr>
          <a:lstStyle/>
          <a:p>
            <a:pPr algn="ctr">
              <a:defRPr/>
            </a:pPr>
            <a:r>
              <a:rPr lang="en-US" sz="50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HỌC KẾT THÚC</a:t>
            </a:r>
          </a:p>
        </p:txBody>
      </p:sp>
      <p:sp>
        <p:nvSpPr>
          <p:cNvPr id="4" name="WordArt 5"/>
          <p:cNvSpPr>
            <a:spLocks noChangeArrowheads="1" noChangeShapeType="1" noTextEdit="1"/>
          </p:cNvSpPr>
          <p:nvPr/>
        </p:nvSpPr>
        <p:spPr bwMode="auto">
          <a:xfrm>
            <a:off x="971600" y="2686290"/>
            <a:ext cx="7200800" cy="53080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wrap="none" fromWordArt="1">
            <a:prstTxWarp prst="textPlain">
              <a:avLst>
                <a:gd name="adj" fmla="val 50000"/>
              </a:avLst>
            </a:prstTxWarp>
            <a:sp3d extrusionH="430200" prstMaterial="legacyMatte">
              <a:extrusionClr>
                <a:schemeClr val="accent1"/>
              </a:extrusionClr>
              <a:contourClr>
                <a:srgbClr val="FFFF00"/>
              </a:contourClr>
            </a:sp3d>
          </a:bodyPr>
          <a:lstStyle/>
          <a:p>
            <a:pPr algn="ctr">
              <a:defRPr/>
            </a:pPr>
            <a:r>
              <a:rPr lang="en-US" sz="3600" kern="10" dirty="0">
                <a:ln w="9525">
                  <a:round/>
                  <a:headEnd/>
                  <a:tailEnd/>
                </a:ln>
                <a:solidFill>
                  <a:srgbClr val="000099"/>
                </a:solidFill>
                <a:latin typeface="Times New Roman" panose="02020603050405020304" pitchFamily="18" charset="0"/>
                <a:cs typeface="Times New Roman" panose="02020603050405020304" pitchFamily="18" charset="0"/>
              </a:rPr>
              <a:t>CHÚC CÁC EM HOÀN THÀNH TỐT SPMT CỦA MÌNH</a:t>
            </a:r>
          </a:p>
        </p:txBody>
      </p:sp>
    </p:spTree>
    <p:extLst>
      <p:ext uri="{BB962C8B-B14F-4D97-AF65-F5344CB8AC3E}">
        <p14:creationId xmlns:p14="http://schemas.microsoft.com/office/powerpoint/2010/main" val="162981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942214" y="1042279"/>
            <a:ext cx="7104853" cy="1567659"/>
          </a:xfrm>
          <a:prstGeom prst="rect">
            <a:avLst/>
          </a:prstGeom>
        </p:spPr>
      </p:pic>
      <p:pic>
        <p:nvPicPr>
          <p:cNvPr id="3" name="Picture 2"/>
          <p:cNvPicPr>
            <a:picLocks noChangeAspect="1"/>
          </p:cNvPicPr>
          <p:nvPr/>
        </p:nvPicPr>
        <p:blipFill>
          <a:blip r:embed="rId4"/>
          <a:stretch>
            <a:fillRect/>
          </a:stretch>
        </p:blipFill>
        <p:spPr>
          <a:xfrm>
            <a:off x="1406388" y="2609938"/>
            <a:ext cx="6331223" cy="2896395"/>
          </a:xfrm>
          <a:prstGeom prst="rect">
            <a:avLst/>
          </a:prstGeom>
        </p:spPr>
      </p:pic>
    </p:spTree>
    <p:extLst>
      <p:ext uri="{BB962C8B-B14F-4D97-AF65-F5344CB8AC3E}">
        <p14:creationId xmlns:p14="http://schemas.microsoft.com/office/powerpoint/2010/main" val="34105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9" y="1007730"/>
            <a:ext cx="6034707" cy="477054"/>
          </a:xfrm>
          <a:prstGeom prst="rect">
            <a:avLst/>
          </a:prstGeom>
          <a:noFill/>
        </p:spPr>
        <p:txBody>
          <a:bodyPr wrap="square" rtlCol="0">
            <a:spAutoFit/>
          </a:bodyPr>
          <a:lstStyle/>
          <a:p>
            <a:r>
              <a:rPr lang="en-US" sz="2500" b="1">
                <a:solidFill>
                  <a:srgbClr val="820000"/>
                </a:solidFill>
                <a:latin typeface="Times New Roman" pitchFamily="18" charset="0"/>
                <a:cs typeface="Times New Roman" pitchFamily="18" charset="0"/>
              </a:rPr>
              <a:t>Quan sát hình ảnh và cho biết: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837040"/>
            <a:ext cx="3290382" cy="20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24744"/>
            <a:ext cx="329038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745" y="3847222"/>
            <a:ext cx="3285239" cy="20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601" y="1124744"/>
            <a:ext cx="329038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602" y="3849034"/>
            <a:ext cx="3285239" cy="20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0002" y="1124744"/>
            <a:ext cx="32903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2924944"/>
            <a:ext cx="446449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b="1">
                <a:solidFill>
                  <a:srgbClr val="00194C"/>
                </a:solidFill>
                <a:latin typeface="Times New Roman" pitchFamily="18" charset="0"/>
                <a:cs typeface="Times New Roman" pitchFamily="18" charset="0"/>
              </a:rPr>
              <a:t>Không khí của buổi diễn ra trò chơi ra sao?</a:t>
            </a:r>
          </a:p>
        </p:txBody>
      </p:sp>
      <p:sp>
        <p:nvSpPr>
          <p:cNvPr id="4" name="Rectangle 3"/>
          <p:cNvSpPr/>
          <p:nvPr/>
        </p:nvSpPr>
        <p:spPr>
          <a:xfrm>
            <a:off x="251520" y="1732166"/>
            <a:ext cx="35381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000" b="1">
                <a:solidFill>
                  <a:srgbClr val="00194C"/>
                </a:solidFill>
                <a:latin typeface="Times New Roman" pitchFamily="18" charset="0"/>
                <a:cs typeface="Times New Roman" pitchFamily="18" charset="0"/>
              </a:rPr>
              <a:t>Hình ảnh nói về hoạt động gì ?</a:t>
            </a:r>
          </a:p>
        </p:txBody>
      </p:sp>
      <p:sp>
        <p:nvSpPr>
          <p:cNvPr id="5" name="Rectangle 4"/>
          <p:cNvSpPr/>
          <p:nvPr/>
        </p:nvSpPr>
        <p:spPr>
          <a:xfrm>
            <a:off x="251520" y="2293289"/>
            <a:ext cx="4112216"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000" b="1">
                <a:solidFill>
                  <a:srgbClr val="00194C"/>
                </a:solidFill>
                <a:latin typeface="Times New Roman" pitchFamily="18" charset="0"/>
                <a:cs typeface="Times New Roman" pitchFamily="18" charset="0"/>
              </a:rPr>
              <a:t>Trò chơi dân gian đó diễn ra ở đâu?</a:t>
            </a:r>
          </a:p>
        </p:txBody>
      </p:sp>
      <p:sp>
        <p:nvSpPr>
          <p:cNvPr id="12" name="TextBox 11"/>
          <p:cNvSpPr txBox="1"/>
          <p:nvPr/>
        </p:nvSpPr>
        <p:spPr>
          <a:xfrm>
            <a:off x="5679638" y="3356992"/>
            <a:ext cx="2996819" cy="400110"/>
          </a:xfrm>
          <a:prstGeom prst="rect">
            <a:avLst/>
          </a:prstGeom>
          <a:noFill/>
        </p:spPr>
        <p:txBody>
          <a:bodyPr wrap="square" rtlCol="0">
            <a:spAutoFit/>
          </a:bodyPr>
          <a:lstStyle/>
          <a:p>
            <a:pPr algn="ctr"/>
            <a:r>
              <a:rPr lang="en-US" sz="2000" b="1">
                <a:solidFill>
                  <a:srgbClr val="500000"/>
                </a:solidFill>
                <a:latin typeface="Times New Roman" pitchFamily="18" charset="0"/>
                <a:cs typeface="Times New Roman" pitchFamily="18" charset="0"/>
              </a:rPr>
              <a:t>CHƠI Ô ĂN QUAN</a:t>
            </a:r>
          </a:p>
        </p:txBody>
      </p:sp>
      <p:sp>
        <p:nvSpPr>
          <p:cNvPr id="13" name="TextBox 12"/>
          <p:cNvSpPr txBox="1"/>
          <p:nvPr/>
        </p:nvSpPr>
        <p:spPr>
          <a:xfrm>
            <a:off x="5679637" y="3356992"/>
            <a:ext cx="2996819" cy="400110"/>
          </a:xfrm>
          <a:prstGeom prst="rect">
            <a:avLst/>
          </a:prstGeom>
          <a:noFill/>
        </p:spPr>
        <p:txBody>
          <a:bodyPr wrap="square" rtlCol="0">
            <a:spAutoFit/>
          </a:bodyPr>
          <a:lstStyle/>
          <a:p>
            <a:pPr algn="ctr"/>
            <a:r>
              <a:rPr lang="en-US" sz="2000" b="1">
                <a:solidFill>
                  <a:srgbClr val="00194C"/>
                </a:solidFill>
                <a:latin typeface="Times New Roman" pitchFamily="18" charset="0"/>
                <a:cs typeface="Times New Roman" pitchFamily="18" charset="0"/>
              </a:rPr>
              <a:t>KÉO CO</a:t>
            </a:r>
          </a:p>
        </p:txBody>
      </p:sp>
      <p:sp>
        <p:nvSpPr>
          <p:cNvPr id="15" name="TextBox 14"/>
          <p:cNvSpPr txBox="1"/>
          <p:nvPr/>
        </p:nvSpPr>
        <p:spPr>
          <a:xfrm>
            <a:off x="5298484" y="3356992"/>
            <a:ext cx="3377393" cy="369332"/>
          </a:xfrm>
          <a:prstGeom prst="rect">
            <a:avLst/>
          </a:prstGeom>
          <a:noFill/>
        </p:spPr>
        <p:txBody>
          <a:bodyPr wrap="square" rtlCol="0">
            <a:spAutoFit/>
          </a:bodyPr>
          <a:lstStyle/>
          <a:p>
            <a:pPr algn="ctr"/>
            <a:r>
              <a:rPr lang="en-US" b="1">
                <a:solidFill>
                  <a:srgbClr val="00194C"/>
                </a:solidFill>
                <a:latin typeface="Times New Roman" pitchFamily="18" charset="0"/>
                <a:cs typeface="Times New Roman" pitchFamily="18" charset="0"/>
              </a:rPr>
              <a:t>BANH CHUYỀN (BÓNG ĐŨA)</a:t>
            </a:r>
          </a:p>
        </p:txBody>
      </p:sp>
    </p:spTree>
    <p:extLst>
      <p:ext uri="{BB962C8B-B14F-4D97-AF65-F5344CB8AC3E}">
        <p14:creationId xmlns:p14="http://schemas.microsoft.com/office/powerpoint/2010/main" val="7447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par>
                                <p:cTn id="31" presetID="10" presetClass="entr" presetSubtype="0" fill="hold" nodeType="with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500"/>
                                        <p:tgtEl>
                                          <p:spTgt spid="307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074"/>
                                        </p:tgtEl>
                                      </p:cBhvr>
                                    </p:animEffect>
                                    <p:set>
                                      <p:cBhvr>
                                        <p:cTn id="43" dur="1" fill="hold">
                                          <p:stCondLst>
                                            <p:cond delay="499"/>
                                          </p:stCondLst>
                                        </p:cTn>
                                        <p:tgtEl>
                                          <p:spTgt spid="307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75"/>
                                        </p:tgtEl>
                                      </p:cBhvr>
                                    </p:animEffect>
                                    <p:set>
                                      <p:cBhvr>
                                        <p:cTn id="46" dur="1" fill="hold">
                                          <p:stCondLst>
                                            <p:cond delay="499"/>
                                          </p:stCondLst>
                                        </p:cTn>
                                        <p:tgtEl>
                                          <p:spTgt spid="307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078"/>
                                        </p:tgtEl>
                                        <p:attrNameLst>
                                          <p:attrName>style.visibility</p:attrName>
                                        </p:attrNameLst>
                                      </p:cBhvr>
                                      <p:to>
                                        <p:strVal val="visible"/>
                                      </p:to>
                                    </p:set>
                                    <p:animEffect transition="in" filter="circle(in)">
                                      <p:cBhvr>
                                        <p:cTn id="54" dur="2000"/>
                                        <p:tgtEl>
                                          <p:spTgt spid="3078"/>
                                        </p:tgtEl>
                                      </p:cBhvr>
                                    </p:animEffect>
                                  </p:childTnLst>
                                </p:cTn>
                              </p:par>
                              <p:par>
                                <p:cTn id="55" presetID="6" presetClass="entr" presetSubtype="16" fill="hold" nodeType="with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circle(in)">
                                      <p:cBhvr>
                                        <p:cTn id="57" dur="2000"/>
                                        <p:tgtEl>
                                          <p:spTgt spid="307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078"/>
                                        </p:tgtEl>
                                      </p:cBhvr>
                                    </p:animEffect>
                                    <p:set>
                                      <p:cBhvr>
                                        <p:cTn id="67" dur="1" fill="hold">
                                          <p:stCondLst>
                                            <p:cond delay="499"/>
                                          </p:stCondLst>
                                        </p:cTn>
                                        <p:tgtEl>
                                          <p:spTgt spid="307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079"/>
                                        </p:tgtEl>
                                      </p:cBhvr>
                                    </p:animEffect>
                                    <p:set>
                                      <p:cBhvr>
                                        <p:cTn id="70" dur="1" fill="hold">
                                          <p:stCondLst>
                                            <p:cond delay="499"/>
                                          </p:stCondLst>
                                        </p:cTn>
                                        <p:tgtEl>
                                          <p:spTgt spid="307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barn(inVertical)">
                                      <p:cBhvr>
                                        <p:cTn id="78" dur="500"/>
                                        <p:tgtEl>
                                          <p:spTgt spid="3076"/>
                                        </p:tgtEl>
                                      </p:cBhvr>
                                    </p:animEffect>
                                  </p:childTnLst>
                                </p:cTn>
                              </p:par>
                              <p:par>
                                <p:cTn id="79" presetID="16" presetClass="entr" presetSubtype="21" fill="hold" nodeType="withEffect">
                                  <p:stCondLst>
                                    <p:cond delay="0"/>
                                  </p:stCondLst>
                                  <p:childTnLst>
                                    <p:set>
                                      <p:cBhvr>
                                        <p:cTn id="80" dur="1" fill="hold">
                                          <p:stCondLst>
                                            <p:cond delay="0"/>
                                          </p:stCondLst>
                                        </p:cTn>
                                        <p:tgtEl>
                                          <p:spTgt spid="3077"/>
                                        </p:tgtEl>
                                        <p:attrNameLst>
                                          <p:attrName>style.visibility</p:attrName>
                                        </p:attrNameLst>
                                      </p:cBhvr>
                                      <p:to>
                                        <p:strVal val="visible"/>
                                      </p:to>
                                    </p:set>
                                    <p:animEffect transition="in" filter="barn(inVertical)">
                                      <p:cBhvr>
                                        <p:cTn id="81" dur="500"/>
                                        <p:tgtEl>
                                          <p:spTgt spid="3077"/>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additive="base">
                                        <p:cTn id="86" dur="500" fill="hold"/>
                                        <p:tgtEl>
                                          <p:spTgt spid="15"/>
                                        </p:tgtEl>
                                        <p:attrNameLst>
                                          <p:attrName>ppt_x</p:attrName>
                                        </p:attrNameLst>
                                      </p:cBhvr>
                                      <p:tavLst>
                                        <p:tav tm="0">
                                          <p:val>
                                            <p:strVal val="#ppt_x"/>
                                          </p:val>
                                        </p:tav>
                                        <p:tav tm="100000">
                                          <p:val>
                                            <p:strVal val="#ppt_x"/>
                                          </p:val>
                                        </p:tav>
                                      </p:tavLst>
                                    </p:anim>
                                    <p:anim calcmode="lin" valueType="num">
                                      <p:cBhvr additive="base">
                                        <p:cTn id="87" dur="500" fill="hold"/>
                                        <p:tgtEl>
                                          <p:spTgt spid="15"/>
                                        </p:tgtEl>
                                        <p:attrNameLst>
                                          <p:attrName>ppt_y</p:attrName>
                                        </p:attrNameLst>
                                      </p:cBhvr>
                                      <p:tavLst>
                                        <p:tav tm="0">
                                          <p:val>
                                            <p:strVal val="1+#ppt_h/2"/>
                                          </p:val>
                                        </p:tav>
                                        <p:tav tm="100000">
                                          <p:val>
                                            <p:strVal val="#ppt_y"/>
                                          </p:val>
                                        </p:tav>
                                      </p:tavLst>
                                    </p:anim>
                                  </p:childTnLst>
                                </p:cTn>
                              </p:par>
                              <p:par>
                                <p:cTn id="88" presetID="2" presetClass="exit" presetSubtype="4" fill="hold" nodeType="withEffect">
                                  <p:stCondLst>
                                    <p:cond delay="0"/>
                                  </p:stCondLst>
                                  <p:childTnLst>
                                    <p:anim calcmode="lin" valueType="num">
                                      <p:cBhvr additive="base">
                                        <p:cTn id="89" dur="500"/>
                                        <p:tgtEl>
                                          <p:spTgt spid="3076"/>
                                        </p:tgtEl>
                                        <p:attrNameLst>
                                          <p:attrName>ppt_x</p:attrName>
                                        </p:attrNameLst>
                                      </p:cBhvr>
                                      <p:tavLst>
                                        <p:tav tm="0">
                                          <p:val>
                                            <p:strVal val="ppt_x"/>
                                          </p:val>
                                        </p:tav>
                                        <p:tav tm="100000">
                                          <p:val>
                                            <p:strVal val="ppt_x"/>
                                          </p:val>
                                        </p:tav>
                                      </p:tavLst>
                                    </p:anim>
                                    <p:anim calcmode="lin" valueType="num">
                                      <p:cBhvr additive="base">
                                        <p:cTn id="90" dur="500"/>
                                        <p:tgtEl>
                                          <p:spTgt spid="3076"/>
                                        </p:tgtEl>
                                        <p:attrNameLst>
                                          <p:attrName>ppt_y</p:attrName>
                                        </p:attrNameLst>
                                      </p:cBhvr>
                                      <p:tavLst>
                                        <p:tav tm="0">
                                          <p:val>
                                            <p:strVal val="ppt_y"/>
                                          </p:val>
                                        </p:tav>
                                        <p:tav tm="100000">
                                          <p:val>
                                            <p:strVal val="1+ppt_h/2"/>
                                          </p:val>
                                        </p:tav>
                                      </p:tavLst>
                                    </p:anim>
                                    <p:set>
                                      <p:cBhvr>
                                        <p:cTn id="91" dur="1" fill="hold">
                                          <p:stCondLst>
                                            <p:cond delay="499"/>
                                          </p:stCondLst>
                                        </p:cTn>
                                        <p:tgtEl>
                                          <p:spTgt spid="3076"/>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3077"/>
                                        </p:tgtEl>
                                        <p:attrNameLst>
                                          <p:attrName>ppt_x</p:attrName>
                                        </p:attrNameLst>
                                      </p:cBhvr>
                                      <p:tavLst>
                                        <p:tav tm="0">
                                          <p:val>
                                            <p:strVal val="ppt_x"/>
                                          </p:val>
                                        </p:tav>
                                        <p:tav tm="100000">
                                          <p:val>
                                            <p:strVal val="ppt_x"/>
                                          </p:val>
                                        </p:tav>
                                      </p:tavLst>
                                    </p:anim>
                                    <p:anim calcmode="lin" valueType="num">
                                      <p:cBhvr additive="base">
                                        <p:cTn id="94" dur="500"/>
                                        <p:tgtEl>
                                          <p:spTgt spid="3077"/>
                                        </p:tgtEl>
                                        <p:attrNameLst>
                                          <p:attrName>ppt_y</p:attrName>
                                        </p:attrNameLst>
                                      </p:cBhvr>
                                      <p:tavLst>
                                        <p:tav tm="0">
                                          <p:val>
                                            <p:strVal val="ppt_y"/>
                                          </p:val>
                                        </p:tav>
                                        <p:tav tm="100000">
                                          <p:val>
                                            <p:strVal val="1+ppt_h/2"/>
                                          </p:val>
                                        </p:tav>
                                      </p:tavLst>
                                    </p:anim>
                                    <p:set>
                                      <p:cBhvr>
                                        <p:cTn id="95" dur="1" fill="hold">
                                          <p:stCondLst>
                                            <p:cond delay="499"/>
                                          </p:stCondLst>
                                        </p:cTn>
                                        <p:tgtEl>
                                          <p:spTgt spid="3077"/>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15"/>
                                        </p:tgtEl>
                                        <p:attrNameLst>
                                          <p:attrName>ppt_x</p:attrName>
                                        </p:attrNameLst>
                                      </p:cBhvr>
                                      <p:tavLst>
                                        <p:tav tm="0">
                                          <p:val>
                                            <p:strVal val="ppt_x"/>
                                          </p:val>
                                        </p:tav>
                                        <p:tav tm="100000">
                                          <p:val>
                                            <p:strVal val="ppt_x"/>
                                          </p:val>
                                        </p:tav>
                                      </p:tavLst>
                                    </p:anim>
                                    <p:anim calcmode="lin" valueType="num">
                                      <p:cBhvr additive="base">
                                        <p:cTn id="98" dur="500"/>
                                        <p:tgtEl>
                                          <p:spTgt spid="15"/>
                                        </p:tgtEl>
                                        <p:attrNameLst>
                                          <p:attrName>ppt_y</p:attrName>
                                        </p:attrNameLst>
                                      </p:cBhvr>
                                      <p:tavLst>
                                        <p:tav tm="0">
                                          <p:val>
                                            <p:strVal val="ppt_y"/>
                                          </p:val>
                                        </p:tav>
                                        <p:tav tm="100000">
                                          <p:val>
                                            <p:strVal val="1+ppt_h/2"/>
                                          </p:val>
                                        </p:tav>
                                      </p:tavLst>
                                    </p:anim>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2"/>
                                        </p:tgtEl>
                                      </p:cBhvr>
                                    </p:animEffect>
                                    <p:set>
                                      <p:cBhvr>
                                        <p:cTn id="10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2" grpId="0"/>
      <p:bldP spid="12" grpId="1"/>
      <p:bldP spid="13" grpId="0"/>
      <p:bldP spid="13" grpId="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5656" y="2348880"/>
            <a:ext cx="6552728" cy="201593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500">
                <a:solidFill>
                  <a:srgbClr val="00006C"/>
                </a:solidFill>
                <a:latin typeface="Times New Roman" pitchFamily="18" charset="0"/>
                <a:cs typeface="Times New Roman" pitchFamily="18" charset="0"/>
              </a:rPr>
              <a:t>* Hình ảnh nói về trò chơi dân gian: Kéo co, Banh chuyền, Chơi ô ăn quan, …</a:t>
            </a:r>
          </a:p>
          <a:p>
            <a:pPr algn="just"/>
            <a:r>
              <a:rPr lang="en-US" sz="2500">
                <a:solidFill>
                  <a:srgbClr val="00006C"/>
                </a:solidFill>
                <a:latin typeface="Times New Roman" pitchFamily="18" charset="0"/>
                <a:cs typeface="Times New Roman" pitchFamily="18" charset="0"/>
              </a:rPr>
              <a:t>* Các trò chơi diễn ra ở trường, ở nhà, trong các ngày lễ hội…</a:t>
            </a:r>
          </a:p>
          <a:p>
            <a:pPr algn="just"/>
            <a:r>
              <a:rPr lang="en-US" sz="2500">
                <a:solidFill>
                  <a:srgbClr val="00006C"/>
                </a:solidFill>
                <a:latin typeface="Times New Roman" pitchFamily="18" charset="0"/>
                <a:cs typeface="Times New Roman" pitchFamily="18" charset="0"/>
              </a:rPr>
              <a:t>* Không khí vui nhộn, sôi động</a:t>
            </a:r>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048054"/>
            <a:ext cx="3441617" cy="238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5" y="1048054"/>
            <a:ext cx="3623067" cy="238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67" y="3501008"/>
            <a:ext cx="3395178" cy="22634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5" y="3501008"/>
            <a:ext cx="3623067" cy="22634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667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heel(1)">
                                      <p:cBhvr>
                                        <p:cTn id="7" dur="2000"/>
                                        <p:tgtEl>
                                          <p:spTgt spid="512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par>
                                <p:cTn id="14" presetID="21" presetClass="entr" presetSubtype="1"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wheel(1)">
                                      <p:cBhvr>
                                        <p:cTn id="16" dur="20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123"/>
                                        </p:tgtEl>
                                      </p:cBhvr>
                                    </p:animEffect>
                                    <p:set>
                                      <p:cBhvr>
                                        <p:cTn id="21" dur="1" fill="hold">
                                          <p:stCondLst>
                                            <p:cond delay="499"/>
                                          </p:stCondLst>
                                        </p:cTn>
                                        <p:tgtEl>
                                          <p:spTgt spid="512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4" name="Picture 3"/>
          <p:cNvPicPr>
            <a:picLocks noChangeAspect="1"/>
          </p:cNvPicPr>
          <p:nvPr/>
        </p:nvPicPr>
        <p:blipFill>
          <a:blip r:embed="rId3"/>
          <a:stretch>
            <a:fillRect/>
          </a:stretch>
        </p:blipFill>
        <p:spPr>
          <a:xfrm>
            <a:off x="418191" y="2190994"/>
            <a:ext cx="8184577" cy="3937754"/>
          </a:xfrm>
          <a:prstGeom prst="rect">
            <a:avLst/>
          </a:prstGeom>
        </p:spPr>
      </p:pic>
      <p:pic>
        <p:nvPicPr>
          <p:cNvPr id="6" name="Picture 5"/>
          <p:cNvPicPr>
            <a:picLocks noChangeAspect="1"/>
          </p:cNvPicPr>
          <p:nvPr/>
        </p:nvPicPr>
        <p:blipFill>
          <a:blip r:embed="rId4"/>
          <a:stretch>
            <a:fillRect/>
          </a:stretch>
        </p:blipFill>
        <p:spPr>
          <a:xfrm>
            <a:off x="418191" y="778093"/>
            <a:ext cx="2857899" cy="1190791"/>
          </a:xfrm>
          <a:prstGeom prst="rect">
            <a:avLst/>
          </a:prstGeom>
        </p:spPr>
      </p:pic>
    </p:spTree>
    <p:extLst>
      <p:ext uri="{BB962C8B-B14F-4D97-AF65-F5344CB8AC3E}">
        <p14:creationId xmlns:p14="http://schemas.microsoft.com/office/powerpoint/2010/main" val="149651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2" name="Picture 1"/>
          <p:cNvPicPr>
            <a:picLocks noChangeAspect="1"/>
          </p:cNvPicPr>
          <p:nvPr/>
        </p:nvPicPr>
        <p:blipFill>
          <a:blip r:embed="rId3"/>
          <a:stretch>
            <a:fillRect/>
          </a:stretch>
        </p:blipFill>
        <p:spPr>
          <a:xfrm>
            <a:off x="161482" y="1359648"/>
            <a:ext cx="4211249" cy="2323036"/>
          </a:xfrm>
          <a:prstGeom prst="rect">
            <a:avLst/>
          </a:prstGeom>
        </p:spPr>
      </p:pic>
      <p:pic>
        <p:nvPicPr>
          <p:cNvPr id="3" name="Picture 2"/>
          <p:cNvPicPr>
            <a:picLocks noChangeAspect="1"/>
          </p:cNvPicPr>
          <p:nvPr/>
        </p:nvPicPr>
        <p:blipFill>
          <a:blip r:embed="rId4"/>
          <a:stretch>
            <a:fillRect/>
          </a:stretch>
        </p:blipFill>
        <p:spPr>
          <a:xfrm>
            <a:off x="4753369" y="1046673"/>
            <a:ext cx="3867506" cy="2636011"/>
          </a:xfrm>
          <a:prstGeom prst="rect">
            <a:avLst/>
          </a:prstGeom>
        </p:spPr>
      </p:pic>
      <p:pic>
        <p:nvPicPr>
          <p:cNvPr id="6" name="Picture 5"/>
          <p:cNvPicPr>
            <a:picLocks noChangeAspect="1"/>
          </p:cNvPicPr>
          <p:nvPr/>
        </p:nvPicPr>
        <p:blipFill>
          <a:blip r:embed="rId5"/>
          <a:stretch>
            <a:fillRect/>
          </a:stretch>
        </p:blipFill>
        <p:spPr>
          <a:xfrm>
            <a:off x="2028395" y="3682684"/>
            <a:ext cx="5449947" cy="3102159"/>
          </a:xfrm>
          <a:prstGeom prst="rect">
            <a:avLst/>
          </a:prstGeom>
        </p:spPr>
      </p:pic>
    </p:spTree>
    <p:extLst>
      <p:ext uri="{BB962C8B-B14F-4D97-AF65-F5344CB8AC3E}">
        <p14:creationId xmlns:p14="http://schemas.microsoft.com/office/powerpoint/2010/main" val="351419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012703" y="3140970"/>
            <a:ext cx="3063276" cy="201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04146" y="806165"/>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41277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8478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12702" y="1892787"/>
            <a:ext cx="7951786" cy="707886"/>
          </a:xfrm>
          <a:prstGeom prst="rect">
            <a:avLst/>
          </a:prstGeom>
        </p:spPr>
        <p:txBody>
          <a:bodyPr wrap="square">
            <a:spAutoFit/>
          </a:bodyPr>
          <a:lstStyle/>
          <a:p>
            <a:pPr algn="ctr"/>
            <a:r>
              <a:rPr lang="en-US" sz="2200">
                <a:solidFill>
                  <a:srgbClr val="00006C"/>
                </a:solidFill>
                <a:latin typeface="Times New Roman" pitchFamily="18" charset="0"/>
                <a:cs typeface="Times New Roman" pitchFamily="18" charset="0"/>
              </a:rPr>
              <a:t>Quan sát, tìm hiểu hình dáng, động tác trong một số trò chơi dân gian </a:t>
            </a:r>
            <a:r>
              <a:rPr lang="en-US">
                <a:solidFill>
                  <a:srgbClr val="00006C"/>
                </a:solidFill>
                <a:latin typeface="Times New Roman" pitchFamily="18" charset="0"/>
                <a:cs typeface="Times New Roman" pitchFamily="18" charset="0"/>
              </a:rPr>
              <a:t>(Tham khảo hình minh hoạ trong SGK </a:t>
            </a:r>
            <a:r>
              <a:rPr lang="en-US" i="1">
                <a:solidFill>
                  <a:srgbClr val="00006C"/>
                </a:solidFill>
                <a:latin typeface="Times New Roman" pitchFamily="18" charset="0"/>
                <a:cs typeface="Times New Roman" pitchFamily="18" charset="0"/>
              </a:rPr>
              <a:t>Mĩ thuật 6,</a:t>
            </a:r>
            <a:r>
              <a:rPr lang="en-US">
                <a:solidFill>
                  <a:srgbClr val="00006C"/>
                </a:solidFill>
                <a:latin typeface="Times New Roman" pitchFamily="18" charset="0"/>
                <a:cs typeface="Times New Roman" pitchFamily="18" charset="0"/>
              </a:rPr>
              <a:t> trang 39) </a:t>
            </a:r>
          </a:p>
        </p:txBody>
      </p:sp>
      <p:sp>
        <p:nvSpPr>
          <p:cNvPr id="9" name="TextBox 8"/>
          <p:cNvSpPr txBox="1"/>
          <p:nvPr/>
        </p:nvSpPr>
        <p:spPr>
          <a:xfrm>
            <a:off x="1619672" y="5154558"/>
            <a:ext cx="1116124" cy="400110"/>
          </a:xfrm>
          <a:prstGeom prst="rect">
            <a:avLst/>
          </a:prstGeom>
          <a:noFill/>
        </p:spPr>
        <p:txBody>
          <a:bodyPr wrap="square" rtlCol="0">
            <a:spAutoFit/>
          </a:bodyPr>
          <a:lstStyle/>
          <a:p>
            <a:pPr algn="ctr"/>
            <a:r>
              <a:rPr lang="en-US" sz="2000">
                <a:solidFill>
                  <a:srgbClr val="00006C"/>
                </a:solidFill>
                <a:latin typeface="Times New Roman" pitchFamily="18" charset="0"/>
                <a:cs typeface="Times New Roman" pitchFamily="18" charset="0"/>
              </a:rPr>
              <a:t>Kéo co</a:t>
            </a:r>
          </a:p>
        </p:txBody>
      </p:sp>
      <p:pic>
        <p:nvPicPr>
          <p:cNvPr id="5125" name="Picture 5"/>
          <p:cNvPicPr>
            <a:picLocks noChangeAspect="1" noChangeArrowheads="1"/>
          </p:cNvPicPr>
          <p:nvPr/>
        </p:nvPicPr>
        <p:blipFill>
          <a:blip r:embed="rId6">
            <a:clrChange>
              <a:clrFrom>
                <a:srgbClr val="E4E4E4"/>
              </a:clrFrom>
              <a:clrTo>
                <a:srgbClr val="E4E4E4">
                  <a:alpha val="0"/>
                </a:srgbClr>
              </a:clrTo>
            </a:clrChange>
            <a:extLst>
              <a:ext uri="{BEBA8EAE-BF5A-486C-A8C5-ECC9F3942E4B}">
                <a14:imgProps xmlns:a14="http://schemas.microsoft.com/office/drawing/2010/main">
                  <a14:imgLayer r:embed="rId7">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067945" y="3140969"/>
            <a:ext cx="2119313" cy="186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95936" y="5147900"/>
            <a:ext cx="2232248" cy="369332"/>
          </a:xfrm>
          <a:prstGeom prst="rect">
            <a:avLst/>
          </a:prstGeom>
          <a:noFill/>
        </p:spPr>
        <p:txBody>
          <a:bodyPr wrap="square" rtlCol="0">
            <a:spAutoFit/>
          </a:bodyPr>
          <a:lstStyle/>
          <a:p>
            <a:pPr algn="ctr"/>
            <a:r>
              <a:rPr lang="en-US">
                <a:solidFill>
                  <a:srgbClr val="00006C"/>
                </a:solidFill>
                <a:latin typeface="Times New Roman" pitchFamily="18" charset="0"/>
                <a:cs typeface="Times New Roman" pitchFamily="18" charset="0"/>
              </a:rPr>
              <a:t>Trồng nụ trồng hoa</a:t>
            </a:r>
          </a:p>
        </p:txBody>
      </p:sp>
      <p:pic>
        <p:nvPicPr>
          <p:cNvPr id="5128"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231492" y="3140970"/>
            <a:ext cx="2588981"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67919" y="5164699"/>
            <a:ext cx="1116124" cy="400110"/>
          </a:xfrm>
          <a:prstGeom prst="rect">
            <a:avLst/>
          </a:prstGeom>
          <a:noFill/>
        </p:spPr>
        <p:txBody>
          <a:bodyPr wrap="square" rtlCol="0">
            <a:spAutoFit/>
          </a:bodyPr>
          <a:lstStyle/>
          <a:p>
            <a:pPr algn="ctr"/>
            <a:r>
              <a:rPr lang="en-US" sz="2000">
                <a:solidFill>
                  <a:srgbClr val="00006C"/>
                </a:solidFill>
                <a:latin typeface="Times New Roman" pitchFamily="18" charset="0"/>
                <a:cs typeface="Times New Roman" pitchFamily="18" charset="0"/>
              </a:rPr>
              <a:t>Đẩy gậy</a:t>
            </a:r>
          </a:p>
        </p:txBody>
      </p:sp>
      <p:pic>
        <p:nvPicPr>
          <p:cNvPr id="819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9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500"/>
                                        <p:tgtEl>
                                          <p:spTgt spid="51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125"/>
                                        </p:tgtEl>
                                        <p:attrNameLst>
                                          <p:attrName>style.visibility</p:attrName>
                                        </p:attrNameLst>
                                      </p:cBhvr>
                                      <p:to>
                                        <p:strVal val="visible"/>
                                      </p:to>
                                    </p:set>
                                    <p:animEffect transition="in" filter="fade">
                                      <p:cBhvr>
                                        <p:cTn id="36" dur="1000"/>
                                        <p:tgtEl>
                                          <p:spTgt spid="5125"/>
                                        </p:tgtEl>
                                      </p:cBhvr>
                                    </p:animEffect>
                                    <p:anim calcmode="lin" valueType="num">
                                      <p:cBhvr>
                                        <p:cTn id="37" dur="1000" fill="hold"/>
                                        <p:tgtEl>
                                          <p:spTgt spid="5125"/>
                                        </p:tgtEl>
                                        <p:attrNameLst>
                                          <p:attrName>ppt_x</p:attrName>
                                        </p:attrNameLst>
                                      </p:cBhvr>
                                      <p:tavLst>
                                        <p:tav tm="0">
                                          <p:val>
                                            <p:strVal val="#ppt_x"/>
                                          </p:val>
                                        </p:tav>
                                        <p:tav tm="100000">
                                          <p:val>
                                            <p:strVal val="#ppt_x"/>
                                          </p:val>
                                        </p:tav>
                                      </p:tavLst>
                                    </p:anim>
                                    <p:anim calcmode="lin" valueType="num">
                                      <p:cBhvr>
                                        <p:cTn id="38"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fade">
                                      <p:cBhvr>
                                        <p:cTn id="43" dur="500"/>
                                        <p:tgtEl>
                                          <p:spTgt spid="51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3" name="Picture 2"/>
          <p:cNvPicPr>
            <a:picLocks noChangeAspect="1"/>
          </p:cNvPicPr>
          <p:nvPr/>
        </p:nvPicPr>
        <p:blipFill>
          <a:blip r:embed="rId3"/>
          <a:stretch>
            <a:fillRect/>
          </a:stretch>
        </p:blipFill>
        <p:spPr>
          <a:xfrm>
            <a:off x="1125997" y="936405"/>
            <a:ext cx="6489841" cy="4985190"/>
          </a:xfrm>
          <a:prstGeom prst="rect">
            <a:avLst/>
          </a:prstGeom>
        </p:spPr>
      </p:pic>
    </p:spTree>
    <p:extLst>
      <p:ext uri="{BB962C8B-B14F-4D97-AF65-F5344CB8AC3E}">
        <p14:creationId xmlns:p14="http://schemas.microsoft.com/office/powerpoint/2010/main" val="2161671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41277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8478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03416" y="2134018"/>
            <a:ext cx="7889064" cy="830997"/>
          </a:xfrm>
          <a:prstGeom prst="rect">
            <a:avLst/>
          </a:prstGeom>
        </p:spPr>
        <p:txBody>
          <a:bodyPr wrap="square">
            <a:spAutoFit/>
          </a:bodyPr>
          <a:lstStyle/>
          <a:p>
            <a:pPr algn="just"/>
            <a:r>
              <a:rPr lang="en-US" sz="2400" i="1">
                <a:solidFill>
                  <a:srgbClr val="00006C"/>
                </a:solidFill>
                <a:latin typeface="Times New Roman" pitchFamily="18" charset="0"/>
                <a:cs typeface="Times New Roman" pitchFamily="18" charset="0"/>
              </a:rPr>
              <a:t>Em đã tham gia trò chơi dân gian nào trong SGK ? Và ấn tượng của em như thế nào với trò chơi đó ?</a:t>
            </a:r>
            <a:endParaRPr lang="en-US" sz="2400">
              <a:solidFill>
                <a:srgbClr val="00006C"/>
              </a:solidFill>
              <a:latin typeface="Times New Roman" pitchFamily="18" charset="0"/>
              <a:cs typeface="Times New Roman" pitchFamily="18" charset="0"/>
            </a:endParaRPr>
          </a:p>
        </p:txBody>
      </p:sp>
      <p:pic>
        <p:nvPicPr>
          <p:cNvPr id="1026" name="Picture 2" descr="https://lh3.googleusercontent.com/-6VGFvpv0Vl8/WsOJSCcddkI/AAAAAAAACa8/hsgAipadYDAP1er5oTjy0CwiNgNhfQHpgCHMYCw/h136/4-ctu.vn_anh_dong_mau_slide_powerpoint_dep_(5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7806" y="2119224"/>
            <a:ext cx="485802" cy="805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25" y="3140968"/>
            <a:ext cx="298051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3140968"/>
            <a:ext cx="28083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5916" y="3145530"/>
            <a:ext cx="2718573" cy="229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09466" y="5446386"/>
            <a:ext cx="4738798" cy="430887"/>
          </a:xfrm>
          <a:prstGeom prst="rect">
            <a:avLst/>
          </a:prstGeom>
        </p:spPr>
        <p:txBody>
          <a:bodyPr wrap="none">
            <a:spAutoFit/>
          </a:bodyPr>
          <a:lstStyle/>
          <a:p>
            <a:pPr algn="ctr"/>
            <a:r>
              <a:rPr lang="en-US" sz="2200" b="1">
                <a:solidFill>
                  <a:srgbClr val="00006C"/>
                </a:solidFill>
                <a:latin typeface="Times New Roman" pitchFamily="18" charset="0"/>
                <a:cs typeface="Times New Roman" pitchFamily="18" charset="0"/>
              </a:rPr>
              <a:t>Kéo co, Banh chuyền, Nhảy bao bố, ...</a:t>
            </a:r>
          </a:p>
        </p:txBody>
      </p:sp>
      <p:sp>
        <p:nvSpPr>
          <p:cNvPr id="5" name="Rectangle 4"/>
          <p:cNvSpPr/>
          <p:nvPr/>
        </p:nvSpPr>
        <p:spPr>
          <a:xfrm>
            <a:off x="1032654" y="3145529"/>
            <a:ext cx="7931835" cy="201593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500" b="1">
                <a:solidFill>
                  <a:srgbClr val="500000"/>
                </a:solidFill>
                <a:latin typeface="Times New Roman" pitchFamily="18" charset="0"/>
                <a:cs typeface="Times New Roman" pitchFamily="18" charset="0"/>
              </a:rPr>
              <a:t>Trò chơi: Chi chi chành chành</a:t>
            </a:r>
          </a:p>
          <a:p>
            <a:pPr algn="just"/>
            <a:r>
              <a:rPr lang="en-US" sz="2500">
                <a:solidFill>
                  <a:srgbClr val="00006C"/>
                </a:solidFill>
                <a:latin typeface="Times New Roman" pitchFamily="18" charset="0"/>
                <a:cs typeface="Times New Roman" pitchFamily="18" charset="0"/>
              </a:rPr>
              <a:t>Người chơi có thể từ 3 người trở lên. Chọn một người đứng ra trước xòe bàn tay ra các người khác giơ ngón trỏ ra đặt vào long bàn tay vào. Người xòe bàn tay đọc thật nhanh: chi chi chành chành...</a:t>
            </a:r>
          </a:p>
        </p:txBody>
      </p:sp>
      <p:sp>
        <p:nvSpPr>
          <p:cNvPr id="19" name="TextBox 18"/>
          <p:cNvSpPr txBox="1"/>
          <p:nvPr/>
        </p:nvSpPr>
        <p:spPr>
          <a:xfrm>
            <a:off x="2339752" y="949160"/>
            <a:ext cx="4968552" cy="30777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p:txBody>
      </p:sp>
      <p:sp>
        <p:nvSpPr>
          <p:cNvPr id="20" name="Rectangle 19"/>
          <p:cNvSpPr/>
          <p:nvPr/>
        </p:nvSpPr>
        <p:spPr>
          <a:xfrm>
            <a:off x="971600" y="2204865"/>
            <a:ext cx="788906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i="1">
                <a:solidFill>
                  <a:srgbClr val="00006C"/>
                </a:solidFill>
                <a:latin typeface="Times New Roman" pitchFamily="18" charset="0"/>
                <a:cs typeface="Times New Roman" pitchFamily="18" charset="0"/>
              </a:rPr>
              <a:t>Ngoài những trò chơi trong SGK em còn có tham gia trò chơi nào nữa không ?</a:t>
            </a:r>
            <a:endParaRPr lang="en-US" sz="2400">
              <a:solidFill>
                <a:srgbClr val="00006C"/>
              </a:solidFill>
              <a:latin typeface="Times New Roman" pitchFamily="18" charset="0"/>
              <a:cs typeface="Times New Roman" pitchFamily="18" charset="0"/>
            </a:endParaRPr>
          </a:p>
        </p:txBody>
      </p:sp>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5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500" fill="hold"/>
                                        <p:tgtEl>
                                          <p:spTgt spid="1027"/>
                                        </p:tgtEl>
                                        <p:attrNameLst>
                                          <p:attrName>ppt_x</p:attrName>
                                        </p:attrNameLst>
                                      </p:cBhvr>
                                      <p:tavLst>
                                        <p:tav tm="0">
                                          <p:val>
                                            <p:strVal val="#ppt_x"/>
                                          </p:val>
                                        </p:tav>
                                        <p:tav tm="100000">
                                          <p:val>
                                            <p:strVal val="#ppt_x"/>
                                          </p:val>
                                        </p:tav>
                                      </p:tavLst>
                                    </p:anim>
                                    <p:anim calcmode="lin" valueType="num">
                                      <p:cBhvr additive="base">
                                        <p:cTn id="17" dur="500" fill="hold"/>
                                        <p:tgtEl>
                                          <p:spTgt spid="10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additive="base">
                                        <p:cTn id="24" dur="500" fill="hold"/>
                                        <p:tgtEl>
                                          <p:spTgt spid="1029"/>
                                        </p:tgtEl>
                                        <p:attrNameLst>
                                          <p:attrName>ppt_x</p:attrName>
                                        </p:attrNameLst>
                                      </p:cBhvr>
                                      <p:tavLst>
                                        <p:tav tm="0">
                                          <p:val>
                                            <p:strVal val="#ppt_x"/>
                                          </p:val>
                                        </p:tav>
                                        <p:tav tm="100000">
                                          <p:val>
                                            <p:strVal val="#ppt_x"/>
                                          </p:val>
                                        </p:tav>
                                      </p:tavLst>
                                    </p:anim>
                                    <p:anim calcmode="lin" valueType="num">
                                      <p:cBhvr additive="base">
                                        <p:cTn id="2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27"/>
                                        </p:tgtEl>
                                      </p:cBhvr>
                                    </p:animEffect>
                                    <p:set>
                                      <p:cBhvr>
                                        <p:cTn id="36" dur="1" fill="hold">
                                          <p:stCondLst>
                                            <p:cond delay="499"/>
                                          </p:stCondLst>
                                        </p:cTn>
                                        <p:tgtEl>
                                          <p:spTgt spid="10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29"/>
                                        </p:tgtEl>
                                      </p:cBhvr>
                                    </p:animEffect>
                                    <p:set>
                                      <p:cBhvr>
                                        <p:cTn id="42" dur="1" fill="hold">
                                          <p:stCondLst>
                                            <p:cond delay="499"/>
                                          </p:stCondLst>
                                        </p:cTn>
                                        <p:tgtEl>
                                          <p:spTgt spid="10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3" grpId="1"/>
      <p:bldP spid="5" grpId="0" animBg="1"/>
      <p:bldP spid="5" grpId="1" animBg="1"/>
      <p:bldP spid="2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685</TotalTime>
  <Words>1007</Words>
  <Application>Microsoft Office PowerPoint</Application>
  <PresentationFormat>On-screen Show (4:3)</PresentationFormat>
  <Paragraphs>69</Paragraphs>
  <Slides>19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dragon</cp:lastModifiedBy>
  <cp:revision>96</cp:revision>
  <dcterms:created xsi:type="dcterms:W3CDTF">2021-01-29T04:19:07Z</dcterms:created>
  <dcterms:modified xsi:type="dcterms:W3CDTF">2025-02-20T07:35:27Z</dcterms:modified>
</cp:coreProperties>
</file>