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7" r:id="rId4"/>
    <p:sldId id="295" r:id="rId5"/>
    <p:sldId id="261" r:id="rId6"/>
    <p:sldId id="297" r:id="rId7"/>
    <p:sldId id="296" r:id="rId8"/>
    <p:sldId id="298" r:id="rId9"/>
    <p:sldId id="278" r:id="rId10"/>
    <p:sldId id="308" r:id="rId11"/>
    <p:sldId id="301" r:id="rId12"/>
    <p:sldId id="309" r:id="rId13"/>
    <p:sldId id="302" r:id="rId14"/>
    <p:sldId id="303" r:id="rId15"/>
    <p:sldId id="304" r:id="rId16"/>
    <p:sldId id="305" r:id="rId17"/>
    <p:sldId id="263" r:id="rId18"/>
    <p:sldId id="306" r:id="rId19"/>
    <p:sldId id="280" r:id="rId20"/>
    <p:sldId id="310" r:id="rId21"/>
    <p:sldId id="281" r:id="rId22"/>
    <p:sldId id="293" r:id="rId23"/>
    <p:sldId id="307" r:id="rId24"/>
    <p:sldId id="274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BCBCBC"/>
    <a:srgbClr val="C8C8C8"/>
    <a:srgbClr val="FFFFFF"/>
    <a:srgbClr val="FF00FF"/>
    <a:srgbClr val="A455B3"/>
    <a:srgbClr val="C66058"/>
    <a:srgbClr val="A6A6A6"/>
    <a:srgbClr val="B7B7B7"/>
    <a:srgbClr val="FCF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699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3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23785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37036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0411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694577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03028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78811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697585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911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698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44665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4667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51286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32513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177566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72515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9323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24945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6A661A-3546-448C-90F8-321A9DCED7C4}" type="datetimeFigureOut">
              <a:rPr lang="vi-VN" smtClean="0"/>
              <a:pPr/>
              <a:t>10/10/2022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60B538-BEDC-46D7-A468-289CAA484A0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7151062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2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9.png"/><Relationship Id="rId4" Type="http://schemas.openxmlformats.org/officeDocument/2006/relationships/image" Target="../media/image3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30.png"/><Relationship Id="rId4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ngcongsan.vn/" TargetMode="External"/><Relationship Id="rId4" Type="http://schemas.openxmlformats.org/officeDocument/2006/relationships/image" Target="../media/image3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2.png"/><Relationship Id="rId4" Type="http://schemas.openxmlformats.org/officeDocument/2006/relationships/image" Target="../media/image33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ình nền Học Sinh đi Học Trên Nền Quảng Cáo đường, Nền Quảng Cáo, Nét đẹp,  Đồng Cỏ Vector để tải xuống miễn phí">
            <a:extLst>
              <a:ext uri="{FF2B5EF4-FFF2-40B4-BE49-F238E27FC236}">
                <a16:creationId xmlns:a16="http://schemas.microsoft.com/office/drawing/2014/main" xmlns="" id="{871F94F1-40AE-4431-8905-B7A0EE6E5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1C407EB-CEC8-4E71-9581-9A81C5E73FCE}"/>
              </a:ext>
            </a:extLst>
          </p:cNvPr>
          <p:cNvSpPr txBox="1"/>
          <p:nvPr/>
        </p:nvSpPr>
        <p:spPr>
          <a:xfrm>
            <a:off x="0" y="236410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 GIỮ CHỮ TÍN</a:t>
            </a:r>
            <a:endParaRPr lang="vi-VN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16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xmlns="" id="{39B19D18-5ED6-4F5B-89F9-D68859252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5AC7E2E-8893-4062-9B09-23ACA0104254}"/>
              </a:ext>
            </a:extLst>
          </p:cNvPr>
          <p:cNvSpPr txBox="1"/>
          <p:nvPr/>
        </p:nvSpPr>
        <p:spPr>
          <a:xfrm>
            <a:off x="329967" y="4901708"/>
            <a:ext cx="11490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trên.</a:t>
            </a:r>
          </a:p>
          <a:p>
            <a:r>
              <a:rPr lang="vi-VN" sz="2000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chúng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trách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thân,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thầy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cô,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bè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xung quanh?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4" name="Hình ảnh 3" descr="Ảnh có chứa văn bản, vài&#10;&#10;Mô tả được tạo tự động">
            <a:extLst>
              <a:ext uri="{FF2B5EF4-FFF2-40B4-BE49-F238E27FC236}">
                <a16:creationId xmlns:a16="http://schemas.microsoft.com/office/drawing/2014/main" xmlns="" id="{7B9591D0-19DC-4CB7-A109-748CE2F6C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176" y="1993745"/>
            <a:ext cx="5591824" cy="3000794"/>
          </a:xfrm>
          <a:prstGeom prst="rect">
            <a:avLst/>
          </a:prstGeom>
        </p:spPr>
      </p:pic>
      <p:pic>
        <p:nvPicPr>
          <p:cNvPr id="8" name="Hình ảnh 7" descr="Ảnh có chứa văn bản, ký hiệu, tạo dáng&#10;&#10;Mô tả được tạo tự động">
            <a:extLst>
              <a:ext uri="{FF2B5EF4-FFF2-40B4-BE49-F238E27FC236}">
                <a16:creationId xmlns:a16="http://schemas.microsoft.com/office/drawing/2014/main" xmlns="" id="{6AA8DE02-A546-4F89-BC0C-5558BE3904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0174" y="2068483"/>
            <a:ext cx="5577650" cy="292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59807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C74792B1-CCC3-4568-9DCD-2D7DF7C6B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301857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Biểu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hứa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đúng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hẹn</a:t>
            </a:r>
            <a:r>
              <a:rPr lang="vi-VN" sz="2000" dirty="0">
                <a:latin typeface="+mj-lt"/>
              </a:rPr>
              <a:t>, trung </a:t>
            </a:r>
            <a:r>
              <a:rPr lang="vi-VN" sz="2000" dirty="0" err="1">
                <a:latin typeface="+mj-lt"/>
              </a:rPr>
              <a:t>thực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hoàn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thành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nhiệm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vụ</a:t>
            </a:r>
            <a:r>
              <a:rPr lang="vi-VN" sz="2000" dirty="0">
                <a:latin typeface="+mj-lt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xmlns="" val="41024778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91EDEAFC-B48C-4D82-84BA-08EE60945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301857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cuộc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sống</a:t>
            </a:r>
            <a:r>
              <a:rPr lang="vi-VN" sz="2000" dirty="0">
                <a:latin typeface="+mj-lt"/>
              </a:rPr>
              <a:t> vô </a:t>
            </a:r>
            <a:r>
              <a:rPr lang="vi-VN" sz="2000" dirty="0" err="1">
                <a:latin typeface="+mj-lt"/>
              </a:rPr>
              <a:t>cùng</a:t>
            </a:r>
            <a:r>
              <a:rPr lang="vi-VN" sz="2000" dirty="0">
                <a:latin typeface="+mj-lt"/>
              </a:rPr>
              <a:t> quan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yêu </a:t>
            </a:r>
            <a:r>
              <a:rPr lang="vi-VN" sz="2000" dirty="0" err="1">
                <a:latin typeface="+mj-lt"/>
              </a:rPr>
              <a:t>quý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kính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dễ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dàng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hợp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nhau,...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không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sẽ</a:t>
            </a:r>
            <a:r>
              <a:rPr lang="vi-VN" sz="2000" dirty="0">
                <a:latin typeface="+mj-lt"/>
              </a:rPr>
              <a:t> không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tưởng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mối</a:t>
            </a:r>
            <a:r>
              <a:rPr lang="vi-VN" sz="2000" dirty="0">
                <a:latin typeface="+mj-lt"/>
              </a:rPr>
              <a:t> quan </a:t>
            </a:r>
            <a:r>
              <a:rPr lang="vi-VN" sz="2000" dirty="0" err="1">
                <a:latin typeface="+mj-lt"/>
              </a:rPr>
              <a:t>hệ</a:t>
            </a:r>
            <a:r>
              <a:rPr lang="vi-VN" sz="2000" dirty="0">
                <a:latin typeface="+mj-lt"/>
              </a:rPr>
              <a:t> thân </a:t>
            </a:r>
            <a:r>
              <a:rPr lang="vi-VN" sz="2000" dirty="0" err="1">
                <a:latin typeface="+mj-lt"/>
              </a:rPr>
              <a:t>thiết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tích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cực</a:t>
            </a:r>
            <a:r>
              <a:rPr lang="vi-VN" sz="2000" dirty="0">
                <a:latin typeface="+mj-lt"/>
              </a:rPr>
              <a:t>.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giúp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chúng</a:t>
            </a:r>
            <a:r>
              <a:rPr lang="vi-VN" sz="2000" dirty="0">
                <a:latin typeface="+mj-lt"/>
              </a:rPr>
              <a:t> ta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thêm ý </a:t>
            </a:r>
            <a:r>
              <a:rPr lang="vi-VN" sz="2000" dirty="0" err="1">
                <a:latin typeface="+mj-lt"/>
              </a:rPr>
              <a:t>chí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nghị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lực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hoàn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thân.</a:t>
            </a:r>
          </a:p>
        </p:txBody>
      </p:sp>
    </p:spTree>
    <p:extLst>
      <p:ext uri="{BB962C8B-B14F-4D97-AF65-F5344CB8AC3E}">
        <p14:creationId xmlns:p14="http://schemas.microsoft.com/office/powerpoint/2010/main" xmlns="" val="35243176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xmlns="" id="{607B662E-24CD-4C9C-BAFD-ADAF0BC1C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45C4C972-487D-45AF-B8FF-ACA6BADE10D3}"/>
              </a:ext>
            </a:extLst>
          </p:cNvPr>
          <p:cNvSpPr txBox="1"/>
          <p:nvPr/>
        </p:nvSpPr>
        <p:spPr>
          <a:xfrm>
            <a:off x="705094" y="3445545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1: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buổi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sinh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nhật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em, N, M, L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muộn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45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phút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cũng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xin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lỗi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4E5EA15-E68B-4802-BAA2-747D19092E21}"/>
              </a:ext>
            </a:extLst>
          </p:cNvPr>
          <p:cNvGrpSpPr/>
          <p:nvPr/>
        </p:nvGrpSpPr>
        <p:grpSpPr>
          <a:xfrm>
            <a:off x="8807942" y="3445545"/>
            <a:ext cx="2860431" cy="1052162"/>
            <a:chOff x="357931" y="4766565"/>
            <a:chExt cx="2860431" cy="105216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xmlns="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- 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hành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vi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N, M, L?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69843" y="3024554"/>
            <a:ext cx="2027499" cy="230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20888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xmlns="" id="{6F89E226-AA95-42EF-B92C-B4AB66CEA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45C4C972-487D-45AF-B8FF-ACA6BADE10D3}"/>
              </a:ext>
            </a:extLst>
          </p:cNvPr>
          <p:cNvSpPr txBox="1"/>
          <p:nvPr/>
        </p:nvSpPr>
        <p:spPr>
          <a:xfrm>
            <a:off x="705094" y="3482044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2: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quả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bóng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chơi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ra, 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mượn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tuần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hứa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cuối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tuần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nhưng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quên.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4E5EA15-E68B-4802-BAA2-747D19092E21}"/>
              </a:ext>
            </a:extLst>
          </p:cNvPr>
          <p:cNvGrpSpPr/>
          <p:nvPr/>
        </p:nvGrpSpPr>
        <p:grpSpPr>
          <a:xfrm>
            <a:off x="8807942" y="3445545"/>
            <a:ext cx="2860431" cy="1052162"/>
            <a:chOff x="357931" y="4766565"/>
            <a:chExt cx="2860431" cy="1052162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xmlns="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- 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việc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làm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bạn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H?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69843" y="3077263"/>
            <a:ext cx="2027499" cy="202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4386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xmlns="" id="{EB43223B-01B2-446A-9CFD-3CCD46AB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45C4C972-487D-45AF-B8FF-ACA6BADE10D3}"/>
              </a:ext>
            </a:extLst>
          </p:cNvPr>
          <p:cNvSpPr txBox="1"/>
          <p:nvPr/>
        </p:nvSpPr>
        <p:spPr>
          <a:xfrm>
            <a:off x="705094" y="3565522"/>
            <a:ext cx="519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TRƯỜNG HỢP 3: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Chiều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do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chơi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nhóm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quên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vụ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đón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gái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đi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học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như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dặn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xmlns="" id="{24E5EA15-E68B-4802-BAA2-747D19092E21}"/>
              </a:ext>
            </a:extLst>
          </p:cNvPr>
          <p:cNvGrpSpPr/>
          <p:nvPr/>
        </p:nvGrpSpPr>
        <p:grpSpPr>
          <a:xfrm>
            <a:off x="8850000" y="3365478"/>
            <a:ext cx="2860431" cy="1215707"/>
            <a:chOff x="357931" y="4766565"/>
            <a:chExt cx="2860431" cy="824185"/>
          </a:xfrm>
        </p:grpSpPr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xmlns="" id="{7B6FAF9D-4AFF-478B-8C18-B5508514FA0A}"/>
                </a:ext>
              </a:extLst>
            </p:cNvPr>
            <p:cNvSpPr txBox="1"/>
            <p:nvPr/>
          </p:nvSpPr>
          <p:spPr>
            <a:xfrm>
              <a:off x="357931" y="5110841"/>
              <a:ext cx="2860431" cy="479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Em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có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suy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nghĩ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gì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việc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làm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của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vi-VN" sz="2000" dirty="0" err="1">
                  <a:solidFill>
                    <a:schemeClr val="bg1"/>
                  </a:solidFill>
                  <a:latin typeface="+mj-lt"/>
                </a:rPr>
                <a:t>bạn</a:t>
              </a:r>
              <a:r>
                <a:rPr lang="vi-VN" sz="2000" dirty="0">
                  <a:solidFill>
                    <a:schemeClr val="bg1"/>
                  </a:solidFill>
                  <a:latin typeface="+mj-lt"/>
                </a:rPr>
                <a:t> K?</a:t>
              </a:r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xmlns="" id="{D9D7BE36-A1CA-4742-9C47-51A88C6BA619}"/>
                </a:ext>
              </a:extLst>
            </p:cNvPr>
            <p:cNvSpPr txBox="1"/>
            <p:nvPr/>
          </p:nvSpPr>
          <p:spPr>
            <a:xfrm>
              <a:off x="388137" y="4766565"/>
              <a:ext cx="11512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Câu </a:t>
              </a:r>
              <a:r>
                <a:rPr lang="vi-VN" sz="2000" b="1" dirty="0" err="1">
                  <a:solidFill>
                    <a:schemeClr val="bg1"/>
                  </a:solidFill>
                  <a:latin typeface="+mj-lt"/>
                </a:rPr>
                <a:t>hỏi</a:t>
              </a:r>
              <a:r>
                <a:rPr lang="vi-VN" sz="20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</p:txBody>
        </p:sp>
      </p:grp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xmlns="" id="{B01488B2-B50B-4DBA-B9A8-A21920019C9A}"/>
              </a:ext>
            </a:extLst>
          </p:cNvPr>
          <p:cNvCxnSpPr>
            <a:cxnSpLocks/>
          </p:cNvCxnSpPr>
          <p:nvPr/>
        </p:nvCxnSpPr>
        <p:spPr>
          <a:xfrm flipH="1">
            <a:off x="8671421" y="2068483"/>
            <a:ext cx="13206" cy="41064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ECF8D5F3-E663-4DC8-BD87-71FB0747DC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591758" y="3426852"/>
            <a:ext cx="1383669" cy="132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2149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xmlns="" id="{66EB14F1-29DE-4E45-AD50-7C5531454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749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trường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hợp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Bong bóng Ý nghĩ: Hình đám mây 2">
            <a:extLst>
              <a:ext uri="{FF2B5EF4-FFF2-40B4-BE49-F238E27FC236}">
                <a16:creationId xmlns:a16="http://schemas.microsoft.com/office/drawing/2014/main" xmlns="" id="{BC3900FA-A159-409E-88C0-517BBEDACF3B}"/>
              </a:ext>
            </a:extLst>
          </p:cNvPr>
          <p:cNvSpPr/>
          <p:nvPr/>
        </p:nvSpPr>
        <p:spPr>
          <a:xfrm>
            <a:off x="1105566" y="2082492"/>
            <a:ext cx="5190671" cy="1744556"/>
          </a:xfrm>
          <a:prstGeom prst="cloudCallout">
            <a:avLst>
              <a:gd name="adj1" fmla="val 46310"/>
              <a:gd name="adj2" fmla="val 6626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chemeClr val="bg1"/>
                </a:solidFill>
                <a:latin typeface="+mj-lt"/>
              </a:rPr>
              <a:t>Theo em,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không tôn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trọng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đáng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bị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phê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không?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</p:txBody>
      </p:sp>
      <p:sp>
        <p:nvSpPr>
          <p:cNvPr id="26" name="Bong bóng Ý nghĩ: Hình đám mây 25">
            <a:extLst>
              <a:ext uri="{FF2B5EF4-FFF2-40B4-BE49-F238E27FC236}">
                <a16:creationId xmlns:a16="http://schemas.microsoft.com/office/drawing/2014/main" xmlns="" id="{897871A7-74B8-4CF4-831B-718CD519AC3A}"/>
              </a:ext>
            </a:extLst>
          </p:cNvPr>
          <p:cNvSpPr/>
          <p:nvPr/>
        </p:nvSpPr>
        <p:spPr>
          <a:xfrm>
            <a:off x="6469817" y="2078179"/>
            <a:ext cx="5190671" cy="1395223"/>
          </a:xfrm>
          <a:prstGeom prst="cloudCallout">
            <a:avLst>
              <a:gd name="adj1" fmla="val -56854"/>
              <a:gd name="adj2" fmla="val 9587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luôn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thân,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thầy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cô,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bè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13314" name="Picture 2" descr="Giám đốc công ty TNHH hai thành viên trở lên có thể đồng thời là giám">
            <a:extLst>
              <a:ext uri="{FF2B5EF4-FFF2-40B4-BE49-F238E27FC236}">
                <a16:creationId xmlns:a16="http://schemas.microsoft.com/office/drawing/2014/main" xmlns="" id="{47A94700-C71A-43A1-8795-9A897931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359" b="95866" l="4847" r="93112">
                        <a14:foregroundMark x1="50000" y1="41602" x2="50000" y2="41602"/>
                        <a14:foregroundMark x1="66837" y1="39018" x2="66837" y2="39018"/>
                        <a14:foregroundMark x1="64286" y1="37726" x2="66071" y2="36693"/>
                        <a14:foregroundMark x1="47704" y1="42894" x2="52551" y2="41602"/>
                        <a14:foregroundMark x1="15561" y1="29199" x2="15561" y2="29199"/>
                        <a14:foregroundMark x1="6122" y1="31525" x2="6122" y2="31525"/>
                        <a14:foregroundMark x1="6122" y1="31525" x2="6122" y2="31525"/>
                        <a14:foregroundMark x1="15561" y1="45995" x2="15561" y2="45995"/>
                        <a14:foregroundMark x1="22194" y1="12920" x2="22194" y2="12920"/>
                        <a14:foregroundMark x1="21684" y1="22739" x2="21684" y2="22739"/>
                        <a14:foregroundMark x1="23469" y1="8527" x2="23469" y2="8527"/>
                        <a14:foregroundMark x1="22959" y1="6460" x2="22959" y2="7752"/>
                        <a14:foregroundMark x1="25510" y1="5943" x2="25510" y2="5943"/>
                        <a14:foregroundMark x1="48214" y1="89664" x2="48214" y2="89664"/>
                        <a14:foregroundMark x1="52551" y1="94832" x2="52551" y2="94832"/>
                        <a14:foregroundMark x1="69898" y1="95866" x2="69898" y2="95866"/>
                        <a14:foregroundMark x1="91327" y1="15245" x2="91327" y2="15245"/>
                        <a14:foregroundMark x1="65561" y1="39018" x2="65561" y2="39018"/>
                        <a14:foregroundMark x1="82143" y1="32300" x2="82143" y2="32300"/>
                        <a14:foregroundMark x1="85204" y1="24806" x2="85204" y2="24806"/>
                        <a14:foregroundMark x1="82143" y1="31525" x2="82143" y2="31525"/>
                        <a14:foregroundMark x1="93367" y1="15245" x2="93367" y2="15245"/>
                        <a14:foregroundMark x1="92602" y1="9819" x2="92602" y2="9819"/>
                        <a14:foregroundMark x1="24745" y1="3359" x2="24745" y2="3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2577" y="4032795"/>
            <a:ext cx="2026845" cy="19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9055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17CA11A5-DD8D-438D-920C-E8E7D130B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Kết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Cuốn sách đang mở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280462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err="1">
                <a:latin typeface="+mj-lt"/>
              </a:rPr>
              <a:t>Để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rèn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luyện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việc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chúng</a:t>
            </a:r>
            <a:r>
              <a:rPr lang="vi-VN" sz="2000" dirty="0">
                <a:latin typeface="+mj-lt"/>
              </a:rPr>
              <a:t> ta </a:t>
            </a:r>
            <a:r>
              <a:rPr lang="vi-VN" sz="2000" dirty="0" err="1">
                <a:latin typeface="+mj-lt"/>
              </a:rPr>
              <a:t>phải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hứa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thân, </a:t>
            </a:r>
            <a:r>
              <a:rPr lang="vi-VN" sz="2000" dirty="0" err="1">
                <a:latin typeface="+mj-lt"/>
              </a:rPr>
              <a:t>thầy</a:t>
            </a:r>
            <a:r>
              <a:rPr lang="vi-VN" sz="2000" dirty="0">
                <a:latin typeface="+mj-lt"/>
              </a:rPr>
              <a:t> cô, </a:t>
            </a:r>
            <a:r>
              <a:rPr lang="vi-VN" sz="2000" dirty="0" err="1">
                <a:latin typeface="+mj-lt"/>
              </a:rPr>
              <a:t>bạn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bè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khác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nhiệm</a:t>
            </a:r>
            <a:r>
              <a:rPr lang="vi-VN" sz="2000" dirty="0">
                <a:latin typeface="+mj-lt"/>
              </a:rPr>
              <a:t>; </a:t>
            </a:r>
            <a:r>
              <a:rPr lang="vi-VN" sz="2000" dirty="0" err="1">
                <a:latin typeface="+mj-lt"/>
              </a:rPr>
              <a:t>đồng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thời</a:t>
            </a:r>
            <a:r>
              <a:rPr lang="vi-VN" sz="2000" dirty="0">
                <a:latin typeface="+mj-lt"/>
              </a:rPr>
              <a:t> phê </a:t>
            </a:r>
            <a:r>
              <a:rPr lang="vi-VN" sz="2000" dirty="0" err="1">
                <a:latin typeface="+mj-lt"/>
              </a:rPr>
              <a:t>phán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những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không tôn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, không </a:t>
            </a:r>
            <a:r>
              <a:rPr lang="vi-VN" sz="2000" dirty="0" err="1">
                <a:latin typeface="+mj-lt"/>
              </a:rPr>
              <a:t>biết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231968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xmlns="" id="{D91F88AF-E876-4D65-BE0F-E52F0864CC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178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C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  <a:endParaRPr lang="vi-VN" sz="4000" dirty="0">
              <a:ln w="0"/>
              <a:solidFill>
                <a:srgbClr val="FFC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xmlns="" id="{6C18C0DE-501F-45F9-9FC2-5552212DD80C}"/>
              </a:ext>
            </a:extLst>
          </p:cNvPr>
          <p:cNvSpPr/>
          <p:nvPr/>
        </p:nvSpPr>
        <p:spPr>
          <a:xfrm>
            <a:off x="9002159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xmlns="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1D56CFBD-6F44-4BDE-AE19-F40CF90E7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0" y="2835149"/>
            <a:ext cx="1726076" cy="1726076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744516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xmlns="" id="{12ABE9DD-CA39-412F-A052-476B5FC9D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10781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ca dao,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tục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thành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tương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ứng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rút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ra ý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nghĩa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665289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hỏi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BB01E005-7EC8-4985-8E04-DE165AACA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599" y="2496026"/>
            <a:ext cx="3806888" cy="2699655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E782A2D-B270-4A5C-B97C-D30069187E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7052" y="2496026"/>
            <a:ext cx="3789746" cy="2699655"/>
          </a:xfrm>
          <a:prstGeom prst="rect">
            <a:avLst/>
          </a:prstGeom>
        </p:spPr>
      </p:pic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DFB18E0-0B4F-447D-B847-CF04AAC807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6798" y="2500985"/>
            <a:ext cx="3551025" cy="26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28921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FAB09DC7-4FDD-472F-95EA-8331CA9B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59192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MỞ ĐẦU</a:t>
            </a:r>
            <a:endParaRPr lang="vi-VN" sz="400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xmlns="" id="{6C18C0DE-501F-45F9-9FC2-5552212DD80C}"/>
              </a:ext>
            </a:extLst>
          </p:cNvPr>
          <p:cNvSpPr/>
          <p:nvPr/>
        </p:nvSpPr>
        <p:spPr>
          <a:xfrm>
            <a:off x="6076597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xmlns="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F10720A-3795-44D2-BAC3-444605D10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1" y="2835149"/>
            <a:ext cx="1726076" cy="172607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59429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xmlns="" id="{02D6691A-C6D9-4DB6-A2E7-C9686295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1F9FCFDA-237E-4033-8D5E-BC1C7258DA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063" y="1932728"/>
            <a:ext cx="7731150" cy="3998281"/>
          </a:xfrm>
          <a:prstGeom prst="rect">
            <a:avLst/>
          </a:prstGeom>
        </p:spPr>
      </p:pic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xmlns="" id="{8CDFE327-DD2B-4B9A-B65E-501FE89A5D5B}"/>
              </a:ext>
            </a:extLst>
          </p:cNvPr>
          <p:cNvSpPr/>
          <p:nvPr/>
        </p:nvSpPr>
        <p:spPr>
          <a:xfrm>
            <a:off x="8282349" y="2028348"/>
            <a:ext cx="3368543" cy="399828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Theo em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khuyên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trên?</a:t>
            </a:r>
          </a:p>
        </p:txBody>
      </p:sp>
    </p:spTree>
    <p:extLst>
      <p:ext uri="{BB962C8B-B14F-4D97-AF65-F5344CB8AC3E}">
        <p14:creationId xmlns:p14="http://schemas.microsoft.com/office/powerpoint/2010/main" xmlns="" val="2323526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Hình nền PowerPoint học tập đẹp nhất">
            <a:extLst>
              <a:ext uri="{FF2B5EF4-FFF2-40B4-BE49-F238E27FC236}">
                <a16:creationId xmlns:a16="http://schemas.microsoft.com/office/drawing/2014/main" xmlns="" id="{765780E1-42F5-428E-B6FF-965838EB4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20" name="Hình chữ nhật 19">
            <a:extLst>
              <a:ext uri="{FF2B5EF4-FFF2-40B4-BE49-F238E27FC236}">
                <a16:creationId xmlns:a16="http://schemas.microsoft.com/office/drawing/2014/main" xmlns="" id="{8CDFE327-DD2B-4B9A-B65E-501FE89A5D5B}"/>
              </a:ext>
            </a:extLst>
          </p:cNvPr>
          <p:cNvSpPr/>
          <p:nvPr/>
        </p:nvSpPr>
        <p:spPr>
          <a:xfrm>
            <a:off x="8456559" y="2059758"/>
            <a:ext cx="3194333" cy="3966870"/>
          </a:xfrm>
          <a:prstGeom prst="rect">
            <a:avLst/>
          </a:prstGeom>
          <a:solidFill>
            <a:schemeClr val="accent5"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Theo em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sao?</a:t>
            </a:r>
          </a:p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khuyên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huống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trên?</a:t>
            </a: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7B739111-5965-457B-952D-11D981BE7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176" y="1964144"/>
            <a:ext cx="7778174" cy="396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2906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Hình nền PowerPoint học tập đẹp nhất">
            <a:extLst>
              <a:ext uri="{FF2B5EF4-FFF2-40B4-BE49-F238E27FC236}">
                <a16:creationId xmlns:a16="http://schemas.microsoft.com/office/drawing/2014/main" xmlns="" id="{354076A4-3F85-4A6B-A6C6-B734D755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9499089" y="1254871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107818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thông tin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yêu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36895" y="1530795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9D39D2C5-3E02-4785-ADC3-791E68D4F0E7}"/>
              </a:ext>
            </a:extLst>
          </p:cNvPr>
          <p:cNvSpPr/>
          <p:nvPr/>
        </p:nvSpPr>
        <p:spPr>
          <a:xfrm>
            <a:off x="536896" y="1992026"/>
            <a:ext cx="11150928" cy="1932419"/>
          </a:xfrm>
          <a:prstGeom prst="roundRect">
            <a:avLst>
              <a:gd name="adj" fmla="val 3578"/>
            </a:avLst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1"/>
                </a:solidFill>
                <a:latin typeface="+mj-lt"/>
              </a:rPr>
              <a:t>	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nhiều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cao. Tuy nhiên,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vẫn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trạng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vì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tham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lợi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nhuận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cố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ý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giả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,... gây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ảnh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hưởng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tốt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đến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</a:p>
          <a:p>
            <a:pPr algn="r"/>
            <a:r>
              <a:rPr lang="vi-VN" sz="2000" dirty="0">
                <a:solidFill>
                  <a:schemeClr val="bg1"/>
                </a:solidFill>
                <a:latin typeface="+mj-lt"/>
              </a:rPr>
              <a:t>(Theo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Hiền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Hoà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Thương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được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khẳng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định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>
                <a:solidFill>
                  <a:schemeClr val="bg1"/>
                </a:solidFill>
                <a:latin typeface="+mj-lt"/>
                <a:hlinkClick r:id="rId5"/>
              </a:rPr>
              <a:t>https://dangcongsan.vn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ngày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05/6/2019)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xmlns="" id="{2ED39210-B854-4AFD-A751-749BA2434140}"/>
              </a:ext>
            </a:extLst>
          </p:cNvPr>
          <p:cNvSpPr/>
          <p:nvPr/>
        </p:nvSpPr>
        <p:spPr>
          <a:xfrm>
            <a:off x="329967" y="3983840"/>
            <a:ext cx="11490121" cy="2180376"/>
          </a:xfrm>
          <a:prstGeom prst="roundRect">
            <a:avLst>
              <a:gd name="adj" fmla="val 3578"/>
            </a:avLst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Yêu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cầu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/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Tìm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Nam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cao,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tiêu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dùng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ngoài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nước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Nêu suy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nghĩ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phẩm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kém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không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đảm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bảo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uy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khách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.</a:t>
            </a:r>
            <a:br>
              <a:rPr lang="vi-VN" sz="2000" dirty="0">
                <a:solidFill>
                  <a:schemeClr val="bg1"/>
                </a:solidFill>
                <a:latin typeface="+mj-lt"/>
              </a:rPr>
            </a:br>
            <a:r>
              <a:rPr lang="vi-VN" sz="2000" dirty="0">
                <a:solidFill>
                  <a:schemeClr val="bg1"/>
                </a:solidFill>
                <a:latin typeface="+mj-lt"/>
              </a:rPr>
              <a:t>–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Viết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đoạn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văn (7 – 10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dòng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)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với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hứa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về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nếu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sản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xuất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, kinh doanh trong tương lai.</a:t>
            </a:r>
          </a:p>
        </p:txBody>
      </p:sp>
    </p:spTree>
    <p:extLst>
      <p:ext uri="{BB962C8B-B14F-4D97-AF65-F5344CB8AC3E}">
        <p14:creationId xmlns:p14="http://schemas.microsoft.com/office/powerpoint/2010/main" xmlns="" val="33995447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B39A7B27-5F70-4024-9252-5D619550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17890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VẬN DỤNG</a:t>
            </a:r>
            <a:endParaRPr lang="vi-VN" sz="400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xmlns="" id="{6C18C0DE-501F-45F9-9FC2-5552212DD80C}"/>
              </a:ext>
            </a:extLst>
          </p:cNvPr>
          <p:cNvSpPr/>
          <p:nvPr/>
        </p:nvSpPr>
        <p:spPr>
          <a:xfrm>
            <a:off x="10444550" y="1277744"/>
            <a:ext cx="1051271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xmlns="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6B5FC1BD-BE70-4685-BD41-4B80FC09C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0" y="2835149"/>
            <a:ext cx="1726075" cy="172607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165708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Hình nền PowerPoint học tập đẹp nhất">
            <a:extLst>
              <a:ext uri="{FF2B5EF4-FFF2-40B4-BE49-F238E27FC236}">
                <a16:creationId xmlns:a16="http://schemas.microsoft.com/office/drawing/2014/main" xmlns="" id="{B1F57B3E-7BE9-44DA-8F2E-4B31A089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B7B7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rgbClr val="B7B7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10665205" y="1246482"/>
            <a:ext cx="108502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43948" y="1383068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9974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lựa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chọn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một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trong hai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nhiệm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vụ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thực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DB01A4B1-1956-49E6-9E6B-0390B2605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9371" y="2076873"/>
            <a:ext cx="6727273" cy="370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22456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图片 1">
            <a:extLst>
              <a:ext uri="{FF2B5EF4-FFF2-40B4-BE49-F238E27FC236}">
                <a16:creationId xmlns:a16="http://schemas.microsoft.com/office/drawing/2014/main" xmlns="" id="{0D3F8BC1-4F45-4F38-BE6B-13FB2B18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38" y="0"/>
            <a:ext cx="12192638" cy="6858000"/>
          </a:xfrm>
          <a:prstGeom prst="rect">
            <a:avLst/>
          </a:prstGeom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xmlns="" id="{5DF992A0-FA16-41A1-B6A9-2A2B4906765E}"/>
              </a:ext>
            </a:extLst>
          </p:cNvPr>
          <p:cNvSpPr/>
          <p:nvPr/>
        </p:nvSpPr>
        <p:spPr>
          <a:xfrm>
            <a:off x="387227" y="2664314"/>
            <a:ext cx="114169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 </a:t>
            </a:r>
            <a:r>
              <a:rPr lang="vi-VN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0" cap="none" spc="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QUÝ THẦY CÔ VÀ CÁC BẠN ĐÃ</a:t>
            </a:r>
          </a:p>
          <a:p>
            <a:pPr algn="ctr"/>
            <a:r>
              <a:rPr lang="en-US" sz="4000" dirty="0">
                <a:ln w="0"/>
                <a:solidFill>
                  <a:srgbClr val="00B0F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THAM GIA BUỔI HỌC</a:t>
            </a:r>
            <a:endParaRPr lang="en-US" sz="4000" b="0" cap="none" spc="0" dirty="0">
              <a:ln w="0"/>
              <a:solidFill>
                <a:srgbClr val="00B0F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9083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Hình nền PowerPoint học tập đẹp nhất">
            <a:extLst>
              <a:ext uri="{FF2B5EF4-FFF2-40B4-BE49-F238E27FC236}">
                <a16:creationId xmlns:a16="http://schemas.microsoft.com/office/drawing/2014/main" xmlns="" id="{310410D0-0051-4F33-BFCF-2B8EC77D7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7219428" y="1292766"/>
            <a:ext cx="94865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84183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05056"/>
            <a:ext cx="10417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tranh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dưới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đây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8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8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D37E937D-502D-47DB-81D6-073D6B174E91}"/>
              </a:ext>
            </a:extLst>
          </p:cNvPr>
          <p:cNvSpPr txBox="1"/>
          <p:nvPr/>
        </p:nvSpPr>
        <p:spPr>
          <a:xfrm>
            <a:off x="6187065" y="1955445"/>
            <a:ext cx="55138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Câu </a:t>
            </a:r>
            <a:r>
              <a:rPr lang="vi-VN" sz="2800" b="1" dirty="0" err="1">
                <a:solidFill>
                  <a:srgbClr val="FF0000"/>
                </a:solidFill>
                <a:latin typeface="+mj-lt"/>
              </a:rPr>
              <a:t>hỏi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:</a:t>
            </a:r>
          </a:p>
          <a:p>
            <a:pPr algn="ctr"/>
            <a:r>
              <a:rPr lang="vi-VN" sz="2800" dirty="0" err="1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dạy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người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bà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trong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bức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tranh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đề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cập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đến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đức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tính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 con </a:t>
            </a:r>
            <a:r>
              <a:rPr lang="vi-VN" sz="2800" dirty="0" err="1">
                <a:solidFill>
                  <a:srgbClr val="FF0000"/>
                </a:solidFill>
                <a:latin typeface="+mj-lt"/>
              </a:rPr>
              <a:t>người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pic>
        <p:nvPicPr>
          <p:cNvPr id="4" name="Hình ảnh 3" descr="Ảnh có chứa văn bản, chỗ ngồi&#10;&#10;Mô tả được tạo tự động">
            <a:extLst>
              <a:ext uri="{FF2B5EF4-FFF2-40B4-BE49-F238E27FC236}">
                <a16:creationId xmlns:a16="http://schemas.microsoft.com/office/drawing/2014/main" xmlns="" id="{E4A24466-73DB-4A96-BC29-DA8AD55B8A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6012" y="2025395"/>
            <a:ext cx="5150211" cy="390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2309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9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5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9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5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9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5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9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5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1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FFB72C0B-73A1-488F-834C-2D97F671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xmlns="" id="{A0E03566-1720-4CA4-8F64-8063361C6F39}"/>
              </a:ext>
            </a:extLst>
          </p:cNvPr>
          <p:cNvSpPr/>
          <p:nvPr/>
        </p:nvSpPr>
        <p:spPr>
          <a:xfrm>
            <a:off x="329967" y="815646"/>
            <a:ext cx="11504102" cy="553455"/>
          </a:xfrm>
          <a:prstGeom prst="roundRect">
            <a:avLst>
              <a:gd name="adj" fmla="val 4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xmlns="" id="{C5DA76D8-B8C6-4531-BB35-BD7304CBB5F1}"/>
              </a:ext>
            </a:extLst>
          </p:cNvPr>
          <p:cNvSpPr txBox="1"/>
          <p:nvPr/>
        </p:nvSpPr>
        <p:spPr>
          <a:xfrm>
            <a:off x="6152482" y="923434"/>
            <a:ext cx="975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7345980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8903515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370188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Hình chữ nhật 45">
            <a:extLst>
              <a:ext uri="{FF2B5EF4-FFF2-40B4-BE49-F238E27FC236}">
                <a16:creationId xmlns:a16="http://schemas.microsoft.com/office/drawing/2014/main" xmlns="" id="{AA52902D-B2C3-4954-8E31-5D7EA51EC5D7}"/>
              </a:ext>
            </a:extLst>
          </p:cNvPr>
          <p:cNvSpPr/>
          <p:nvPr/>
        </p:nvSpPr>
        <p:spPr>
          <a:xfrm>
            <a:off x="4468577" y="3372374"/>
            <a:ext cx="60909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A455B3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KHÁM PHÁ</a:t>
            </a:r>
            <a:endParaRPr lang="vi-VN" sz="4000" dirty="0">
              <a:ln w="0"/>
              <a:solidFill>
                <a:srgbClr val="A455B3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 46">
            <a:extLst>
              <a:ext uri="{FF2B5EF4-FFF2-40B4-BE49-F238E27FC236}">
                <a16:creationId xmlns:a16="http://schemas.microsoft.com/office/drawing/2014/main" xmlns="" id="{6C18C0DE-501F-45F9-9FC2-5552212DD80C}"/>
              </a:ext>
            </a:extLst>
          </p:cNvPr>
          <p:cNvSpPr/>
          <p:nvPr/>
        </p:nvSpPr>
        <p:spPr>
          <a:xfrm>
            <a:off x="7404705" y="1277744"/>
            <a:ext cx="1097457" cy="45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7A646137-66CB-4EB4-A1E0-6ED1FC88FC6F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ng 15">
            <a:extLst>
              <a:ext uri="{FF2B5EF4-FFF2-40B4-BE49-F238E27FC236}">
                <a16:creationId xmlns:a16="http://schemas.microsoft.com/office/drawing/2014/main" xmlns="" id="{26C1704D-F011-4C5C-B655-C08615178AE0}"/>
              </a:ext>
            </a:extLst>
          </p:cNvPr>
          <p:cNvSpPr/>
          <p:nvPr/>
        </p:nvSpPr>
        <p:spPr>
          <a:xfrm>
            <a:off x="2256639" y="831373"/>
            <a:ext cx="432732" cy="537728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9" name="Picture 2" descr="33 Logo Học Tập ý tưởng | học tập, biểu tượng instagram, biểu trưng ảnh">
            <a:extLst>
              <a:ext uri="{FF2B5EF4-FFF2-40B4-BE49-F238E27FC236}">
                <a16:creationId xmlns:a16="http://schemas.microsoft.com/office/drawing/2014/main" xmlns="" id="{9C9C8977-5BB5-43D4-9A0C-0F7257041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4688" b="93359" l="9961" r="89844">
                        <a14:foregroundMark x1="45703" y1="16406" x2="46289" y2="17383"/>
                        <a14:foregroundMark x1="51172" y1="4688" x2="51172" y2="4688"/>
                        <a14:foregroundMark x1="34375" y1="46484" x2="34375" y2="46484"/>
                        <a14:foregroundMark x1="18750" y1="78906" x2="18750" y2="78906"/>
                        <a14:foregroundMark x1="51758" y1="93359" x2="51758" y2="93359"/>
                        <a14:foregroundMark x1="83398" y1="79883" x2="83398" y2="79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371" y="2840069"/>
            <a:ext cx="1726075" cy="1721156"/>
          </a:xfrm>
          <a:prstGeom prst="ellipse">
            <a:avLst/>
          </a:prstGeom>
          <a:ln w="63500" cap="rnd">
            <a:solidFill>
              <a:srgbClr val="A455B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26171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xmlns="" id="{007EC181-2143-456C-A89B-1D61D1BF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đọc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5AC7E2E-8893-4062-9B09-23ACA0104254}"/>
              </a:ext>
            </a:extLst>
          </p:cNvPr>
          <p:cNvSpPr txBox="1"/>
          <p:nvPr/>
        </p:nvSpPr>
        <p:spPr>
          <a:xfrm>
            <a:off x="304800" y="5307705"/>
            <a:ext cx="11490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Em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biết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chi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trong câu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Lành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?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Thế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nào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F233F696-CACB-4C75-B2B1-74C2E85326AC}"/>
              </a:ext>
            </a:extLst>
          </p:cNvPr>
          <p:cNvSpPr/>
          <p:nvPr/>
        </p:nvSpPr>
        <p:spPr>
          <a:xfrm>
            <a:off x="329967" y="1955706"/>
            <a:ext cx="11490121" cy="3386802"/>
          </a:xfrm>
          <a:prstGeom prst="roundRect">
            <a:avLst>
              <a:gd name="adj" fmla="val 429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FF"/>
                </a:solidFill>
                <a:latin typeface="+mj-lt"/>
              </a:rPr>
              <a:t>CHỮ TÍN CỦA CHỊ BÁN VÉ SỐ</a:t>
            </a:r>
          </a:p>
          <a:p>
            <a:r>
              <a:rPr lang="vi-VN" dirty="0">
                <a:latin typeface="+mj-lt"/>
              </a:rPr>
              <a:t>	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ở Long An, mưu sinh </a:t>
            </a:r>
            <a:r>
              <a:rPr lang="vi-VN" dirty="0" err="1">
                <a:latin typeface="+mj-lt"/>
              </a:rPr>
              <a:t>hằng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hôm,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đến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còn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cho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chạy</a:t>
            </a:r>
            <a:r>
              <a:rPr lang="vi-VN" dirty="0">
                <a:latin typeface="+mj-lt"/>
              </a:rPr>
              <a:t> xe ba </a:t>
            </a:r>
            <a:r>
              <a:rPr lang="vi-VN" dirty="0" err="1">
                <a:latin typeface="+mj-lt"/>
              </a:rPr>
              <a:t>gác</a:t>
            </a:r>
            <a:r>
              <a:rPr lang="vi-VN" dirty="0">
                <a:latin typeface="+mj-lt"/>
              </a:rPr>
              <a:t> thuê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giúp</a:t>
            </a:r>
            <a:r>
              <a:rPr lang="vi-VN" dirty="0">
                <a:latin typeface="+mj-lt"/>
              </a:rPr>
              <a:t>. Trao </a:t>
            </a:r>
            <a:r>
              <a:rPr lang="vi-VN" dirty="0" err="1">
                <a:latin typeface="+mj-lt"/>
              </a:rPr>
              <a:t>đổi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thoại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hai mươi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Chiều</a:t>
            </a:r>
            <a:r>
              <a:rPr lang="vi-VN" dirty="0">
                <a:latin typeface="+mj-lt"/>
              </a:rPr>
              <a:t> hôm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, khi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6,6 </a:t>
            </a:r>
            <a:r>
              <a:rPr lang="vi-VN" dirty="0" err="1">
                <a:latin typeface="+mj-lt"/>
              </a:rPr>
              <a:t>tỉ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trao </a:t>
            </a:r>
            <a:r>
              <a:rPr lang="vi-VN" dirty="0" err="1">
                <a:latin typeface="+mj-lt"/>
              </a:rPr>
              <a:t>tận</a:t>
            </a:r>
            <a:r>
              <a:rPr lang="vi-VN" dirty="0">
                <a:latin typeface="+mj-lt"/>
              </a:rPr>
              <a:t> tay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thưởng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dirty="0">
                <a:latin typeface="+mj-lt"/>
              </a:rPr>
              <a:t>	Khi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câu </a:t>
            </a:r>
            <a:r>
              <a:rPr lang="vi-VN" dirty="0" err="1">
                <a:latin typeface="+mj-lt"/>
              </a:rPr>
              <a:t>chuyện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hỏi</a:t>
            </a:r>
            <a:r>
              <a:rPr lang="vi-VN" dirty="0">
                <a:latin typeface="+mj-lt"/>
              </a:rPr>
              <a:t>: ‘‘Sao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cho riêng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vì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bây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tiếc</a:t>
            </a:r>
            <a:r>
              <a:rPr lang="vi-VN" dirty="0">
                <a:latin typeface="+mj-lt"/>
              </a:rPr>
              <a:t> không?”. </a:t>
            </a:r>
            <a:r>
              <a:rPr lang="vi-VN" dirty="0" err="1">
                <a:latin typeface="+mj-lt"/>
              </a:rPr>
              <a:t>Cười</a:t>
            </a:r>
            <a:r>
              <a:rPr lang="vi-VN" dirty="0">
                <a:latin typeface="+mj-lt"/>
              </a:rPr>
              <a:t> đôn </a:t>
            </a:r>
            <a:r>
              <a:rPr lang="vi-VN" dirty="0" err="1">
                <a:latin typeface="+mj-lt"/>
              </a:rPr>
              <a:t>hậu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lời</a:t>
            </a:r>
            <a:r>
              <a:rPr lang="vi-VN" dirty="0">
                <a:latin typeface="+mj-lt"/>
              </a:rPr>
              <a:t>: “</a:t>
            </a:r>
            <a:r>
              <a:rPr lang="vi-VN" dirty="0" err="1">
                <a:latin typeface="+mj-lt"/>
              </a:rPr>
              <a:t>Hồi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 ế,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ủng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dù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đầy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đủ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này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 chưa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hay không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coi tôi ra </a:t>
            </a:r>
            <a:r>
              <a:rPr lang="vi-VN" dirty="0" err="1">
                <a:latin typeface="+mj-lt"/>
              </a:rPr>
              <a:t>gì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nữa</a:t>
            </a:r>
            <a:r>
              <a:rPr lang="vi-VN" dirty="0">
                <a:latin typeface="+mj-lt"/>
              </a:rPr>
              <a:t>!”.</a:t>
            </a:r>
          </a:p>
          <a:p>
            <a:r>
              <a:rPr lang="vi-VN" dirty="0">
                <a:latin typeface="+mj-lt"/>
              </a:rPr>
              <a:t>	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200 000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tặng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Cả</a:t>
            </a:r>
            <a:r>
              <a:rPr lang="vi-VN" dirty="0">
                <a:latin typeface="+mj-lt"/>
              </a:rPr>
              <a:t> hai hoan </a:t>
            </a:r>
            <a:r>
              <a:rPr lang="vi-VN" dirty="0" err="1">
                <a:latin typeface="+mj-lt"/>
              </a:rPr>
              <a:t>hỉ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ngập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tràn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sự</a:t>
            </a:r>
            <a:r>
              <a:rPr lang="vi-VN" dirty="0">
                <a:latin typeface="+mj-lt"/>
              </a:rPr>
              <a:t> thân thương.</a:t>
            </a:r>
          </a:p>
          <a:p>
            <a:pPr algn="r"/>
            <a:r>
              <a:rPr lang="vi-VN" dirty="0">
                <a:latin typeface="+mj-lt"/>
              </a:rPr>
              <a:t>(Theo </a:t>
            </a:r>
            <a:r>
              <a:rPr lang="vi-VN" dirty="0" err="1">
                <a:latin typeface="+mj-lt"/>
              </a:rPr>
              <a:t>Nguyệt</a:t>
            </a:r>
            <a:r>
              <a:rPr lang="vi-VN" dirty="0">
                <a:latin typeface="+mj-lt"/>
              </a:rPr>
              <a:t> Thanh, https://thanhnien.vn,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29/12/2011)</a:t>
            </a:r>
          </a:p>
        </p:txBody>
      </p:sp>
    </p:spTree>
    <p:extLst>
      <p:ext uri="{BB962C8B-B14F-4D97-AF65-F5344CB8AC3E}">
        <p14:creationId xmlns:p14="http://schemas.microsoft.com/office/powerpoint/2010/main" xmlns="" val="3257494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ình nền PowerPoint học tập đẹp nhất">
            <a:extLst>
              <a:ext uri="{FF2B5EF4-FFF2-40B4-BE49-F238E27FC236}">
                <a16:creationId xmlns:a16="http://schemas.microsoft.com/office/drawing/2014/main" xmlns="" id="{68DE28D6-1390-4593-A82C-68FAEB0E3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5AC7E2E-8893-4062-9B09-23ACA0104254}"/>
              </a:ext>
            </a:extLst>
          </p:cNvPr>
          <p:cNvSpPr txBox="1"/>
          <p:nvPr/>
        </p:nvSpPr>
        <p:spPr>
          <a:xfrm>
            <a:off x="304800" y="5397063"/>
            <a:ext cx="11490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r>
              <a:rPr lang="vi-VN" dirty="0">
                <a:solidFill>
                  <a:schemeClr val="bg1"/>
                </a:solidFill>
                <a:latin typeface="+mj-lt"/>
              </a:rPr>
              <a:t>- Chi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tiết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trong câu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chuyện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cho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thấy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chị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Lành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bg1"/>
                </a:solidFill>
                <a:latin typeface="+mj-lt"/>
              </a:rPr>
              <a:t>là</a:t>
            </a:r>
            <a:r>
              <a:rPr lang="vi-VN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A1DF3162-27ED-4FC8-8D0B-C3F256BB7015}"/>
              </a:ext>
            </a:extLst>
          </p:cNvPr>
          <p:cNvSpPr txBox="1"/>
          <p:nvPr/>
        </p:nvSpPr>
        <p:spPr>
          <a:xfrm>
            <a:off x="906012" y="1530795"/>
            <a:ext cx="8282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,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thảo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luận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848D2892-B0FD-446C-80A0-45CC7B68288A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21" name="Hình chữ nhật 20">
              <a:extLst>
                <a:ext uri="{FF2B5EF4-FFF2-40B4-BE49-F238E27FC236}">
                  <a16:creationId xmlns:a16="http://schemas.microsoft.com/office/drawing/2014/main" xmlns="" id="{98080E76-11BF-4B56-98B4-674208C6AE02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25" name="Đồ họa 24" descr="Trò chuyện">
              <a:extLst>
                <a:ext uri="{FF2B5EF4-FFF2-40B4-BE49-F238E27FC236}">
                  <a16:creationId xmlns:a16="http://schemas.microsoft.com/office/drawing/2014/main" xmlns="" id="{FDC1B33E-2167-4090-967A-6FA2710CA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5" name="Hình chữ nhật: Góc Tròn 34">
            <a:extLst>
              <a:ext uri="{FF2B5EF4-FFF2-40B4-BE49-F238E27FC236}">
                <a16:creationId xmlns:a16="http://schemas.microsoft.com/office/drawing/2014/main" xmlns="" id="{6AFF886D-7082-4E6A-9F32-48954A56B17D}"/>
              </a:ext>
            </a:extLst>
          </p:cNvPr>
          <p:cNvSpPr/>
          <p:nvPr/>
        </p:nvSpPr>
        <p:spPr>
          <a:xfrm>
            <a:off x="329967" y="1955706"/>
            <a:ext cx="11490121" cy="3386802"/>
          </a:xfrm>
          <a:prstGeom prst="roundRect">
            <a:avLst>
              <a:gd name="adj" fmla="val 4292"/>
            </a:avLst>
          </a:prstGeom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rgbClr val="FF00FF"/>
                </a:solidFill>
                <a:latin typeface="+mj-lt"/>
              </a:rPr>
              <a:t>CHỮ TÍN CỦA CHỊ BÁN VÉ SỐ</a:t>
            </a:r>
          </a:p>
          <a:p>
            <a:r>
              <a:rPr lang="vi-VN" dirty="0">
                <a:latin typeface="+mj-lt"/>
              </a:rPr>
              <a:t>	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ở Long An, mưu sinh </a:t>
            </a:r>
            <a:r>
              <a:rPr lang="vi-VN" dirty="0" err="1">
                <a:latin typeface="+mj-lt"/>
              </a:rPr>
              <a:t>hằng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bằng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hôm,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gần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đến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còn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nhiều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cho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làm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nghề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chạy</a:t>
            </a:r>
            <a:r>
              <a:rPr lang="vi-VN" dirty="0">
                <a:latin typeface="+mj-lt"/>
              </a:rPr>
              <a:t> xe ba </a:t>
            </a:r>
            <a:r>
              <a:rPr lang="vi-VN" dirty="0" err="1">
                <a:latin typeface="+mj-lt"/>
              </a:rPr>
              <a:t>gác</a:t>
            </a:r>
            <a:r>
              <a:rPr lang="vi-VN" dirty="0">
                <a:latin typeface="+mj-lt"/>
              </a:rPr>
              <a:t> thuê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giúp</a:t>
            </a:r>
            <a:r>
              <a:rPr lang="vi-VN" dirty="0">
                <a:latin typeface="+mj-lt"/>
              </a:rPr>
              <a:t>. Trao </a:t>
            </a:r>
            <a:r>
              <a:rPr lang="vi-VN" dirty="0" err="1">
                <a:latin typeface="+mj-lt"/>
              </a:rPr>
              <a:t>đổi</a:t>
            </a:r>
            <a:r>
              <a:rPr lang="vi-VN" dirty="0">
                <a:latin typeface="+mj-lt"/>
              </a:rPr>
              <a:t> qua </a:t>
            </a:r>
            <a:r>
              <a:rPr lang="vi-VN" dirty="0" err="1">
                <a:latin typeface="+mj-lt"/>
              </a:rPr>
              <a:t>điện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thoại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hai mươi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Chiều</a:t>
            </a:r>
            <a:r>
              <a:rPr lang="vi-VN" dirty="0">
                <a:latin typeface="+mj-lt"/>
              </a:rPr>
              <a:t> hôm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, khi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kết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quả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xổ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với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tổng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6,6 </a:t>
            </a:r>
            <a:r>
              <a:rPr lang="vi-VN" dirty="0" err="1">
                <a:latin typeface="+mj-lt"/>
              </a:rPr>
              <a:t>tỉ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trao </a:t>
            </a:r>
            <a:r>
              <a:rPr lang="vi-VN" dirty="0" err="1">
                <a:latin typeface="+mj-lt"/>
              </a:rPr>
              <a:t>tận</a:t>
            </a:r>
            <a:r>
              <a:rPr lang="vi-VN" dirty="0">
                <a:latin typeface="+mj-lt"/>
              </a:rPr>
              <a:t> tay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thưởng</a:t>
            </a:r>
            <a:r>
              <a:rPr lang="vi-VN" dirty="0">
                <a:latin typeface="+mj-lt"/>
              </a:rPr>
              <a:t>.</a:t>
            </a:r>
          </a:p>
          <a:p>
            <a:r>
              <a:rPr lang="vi-VN" dirty="0">
                <a:latin typeface="+mj-lt"/>
              </a:rPr>
              <a:t>	Khi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được</a:t>
            </a:r>
            <a:r>
              <a:rPr lang="vi-VN" dirty="0">
                <a:latin typeface="+mj-lt"/>
              </a:rPr>
              <a:t> câu </a:t>
            </a:r>
            <a:r>
              <a:rPr lang="vi-VN" dirty="0" err="1">
                <a:latin typeface="+mj-lt"/>
              </a:rPr>
              <a:t>chuyện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hỏi</a:t>
            </a:r>
            <a:r>
              <a:rPr lang="vi-VN" dirty="0">
                <a:latin typeface="+mj-lt"/>
              </a:rPr>
              <a:t>: ‘‘Sao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giữ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những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cho riêng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vì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biết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mình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, bây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nghĩ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lại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tiếc</a:t>
            </a:r>
            <a:r>
              <a:rPr lang="vi-VN" dirty="0">
                <a:latin typeface="+mj-lt"/>
              </a:rPr>
              <a:t> không?”. </a:t>
            </a:r>
            <a:r>
              <a:rPr lang="vi-VN" dirty="0" err="1">
                <a:latin typeface="+mj-lt"/>
              </a:rPr>
              <a:t>Cười</a:t>
            </a:r>
            <a:r>
              <a:rPr lang="vi-VN" dirty="0">
                <a:latin typeface="+mj-lt"/>
              </a:rPr>
              <a:t> đôn </a:t>
            </a:r>
            <a:r>
              <a:rPr lang="vi-VN" dirty="0" err="1">
                <a:latin typeface="+mj-lt"/>
              </a:rPr>
              <a:t>hậu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lời</a:t>
            </a:r>
            <a:r>
              <a:rPr lang="vi-VN" dirty="0">
                <a:latin typeface="+mj-lt"/>
              </a:rPr>
              <a:t>: “</a:t>
            </a:r>
            <a:r>
              <a:rPr lang="vi-VN" dirty="0" err="1">
                <a:latin typeface="+mj-lt"/>
              </a:rPr>
              <a:t>Hồi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đó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tới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giờ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bán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bị</a:t>
            </a:r>
            <a:r>
              <a:rPr lang="vi-VN" dirty="0">
                <a:latin typeface="+mj-lt"/>
              </a:rPr>
              <a:t> ế, 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ủng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hộ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dù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vẫn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đầy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đủ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Mấy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này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 chưa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tiền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hay không </a:t>
            </a:r>
            <a:r>
              <a:rPr lang="vi-VN" dirty="0" err="1">
                <a:latin typeface="+mj-lt"/>
              </a:rPr>
              <a:t>cũng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của</a:t>
            </a:r>
            <a:r>
              <a:rPr lang="vi-VN" dirty="0">
                <a:latin typeface="+mj-lt"/>
              </a:rPr>
              <a:t> anh </a:t>
            </a:r>
            <a:r>
              <a:rPr lang="vi-VN" dirty="0" err="1">
                <a:latin typeface="+mj-lt"/>
              </a:rPr>
              <a:t>ấy</a:t>
            </a:r>
            <a:r>
              <a:rPr lang="vi-VN" dirty="0">
                <a:latin typeface="+mj-lt"/>
              </a:rPr>
              <a:t>, tôi </a:t>
            </a:r>
            <a:r>
              <a:rPr lang="vi-VN" dirty="0" err="1">
                <a:latin typeface="+mj-lt"/>
              </a:rPr>
              <a:t>mà</a:t>
            </a:r>
            <a:r>
              <a:rPr lang="vi-VN" dirty="0">
                <a:latin typeface="+mj-lt"/>
              </a:rPr>
              <a:t> không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thì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mọi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người</a:t>
            </a:r>
            <a:r>
              <a:rPr lang="vi-VN" dirty="0">
                <a:latin typeface="+mj-lt"/>
              </a:rPr>
              <a:t> coi tôi ra </a:t>
            </a:r>
            <a:r>
              <a:rPr lang="vi-VN" dirty="0" err="1">
                <a:latin typeface="+mj-lt"/>
              </a:rPr>
              <a:t>gì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nữa</a:t>
            </a:r>
            <a:r>
              <a:rPr lang="vi-VN" dirty="0">
                <a:latin typeface="+mj-lt"/>
              </a:rPr>
              <a:t>!”.</a:t>
            </a:r>
          </a:p>
          <a:p>
            <a:r>
              <a:rPr lang="vi-VN" dirty="0">
                <a:latin typeface="+mj-lt"/>
              </a:rPr>
              <a:t>	Anh </a:t>
            </a:r>
            <a:r>
              <a:rPr lang="vi-VN" dirty="0" err="1">
                <a:latin typeface="+mj-lt"/>
              </a:rPr>
              <a:t>Tuấn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đã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trả</a:t>
            </a:r>
            <a:r>
              <a:rPr lang="vi-VN" dirty="0">
                <a:latin typeface="+mj-lt"/>
              </a:rPr>
              <a:t> 200 000 </a:t>
            </a:r>
            <a:r>
              <a:rPr lang="vi-VN" dirty="0" err="1">
                <a:latin typeface="+mj-lt"/>
              </a:rPr>
              <a:t>đồng</a:t>
            </a:r>
            <a:r>
              <a:rPr lang="vi-VN" dirty="0">
                <a:latin typeface="+mj-lt"/>
              </a:rPr>
              <a:t> mua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và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tặng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chị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Lành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một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tờ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vé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số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trúng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giải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đặc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biệt</a:t>
            </a:r>
            <a:r>
              <a:rPr lang="vi-VN" dirty="0">
                <a:latin typeface="+mj-lt"/>
              </a:rPr>
              <a:t>. </a:t>
            </a:r>
            <a:r>
              <a:rPr lang="vi-VN" dirty="0" err="1">
                <a:latin typeface="+mj-lt"/>
              </a:rPr>
              <a:t>Cả</a:t>
            </a:r>
            <a:r>
              <a:rPr lang="vi-VN" dirty="0">
                <a:latin typeface="+mj-lt"/>
              </a:rPr>
              <a:t> hai hoan </a:t>
            </a:r>
            <a:r>
              <a:rPr lang="vi-VN" dirty="0" err="1">
                <a:latin typeface="+mj-lt"/>
              </a:rPr>
              <a:t>hỉ</a:t>
            </a:r>
            <a:r>
              <a:rPr lang="vi-VN" dirty="0">
                <a:latin typeface="+mj-lt"/>
              </a:rPr>
              <a:t>, </a:t>
            </a:r>
            <a:r>
              <a:rPr lang="vi-VN" dirty="0" err="1">
                <a:latin typeface="+mj-lt"/>
              </a:rPr>
              <a:t>ngập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tràn</a:t>
            </a:r>
            <a:r>
              <a:rPr lang="vi-VN" dirty="0">
                <a:latin typeface="+mj-lt"/>
              </a:rPr>
              <a:t> </a:t>
            </a:r>
            <a:r>
              <a:rPr lang="vi-VN" dirty="0" err="1">
                <a:latin typeface="+mj-lt"/>
              </a:rPr>
              <a:t>sự</a:t>
            </a:r>
            <a:r>
              <a:rPr lang="vi-VN" dirty="0">
                <a:latin typeface="+mj-lt"/>
              </a:rPr>
              <a:t> thân thương.</a:t>
            </a:r>
          </a:p>
          <a:p>
            <a:pPr algn="r"/>
            <a:r>
              <a:rPr lang="vi-VN" dirty="0">
                <a:latin typeface="+mj-lt"/>
              </a:rPr>
              <a:t>(Theo </a:t>
            </a:r>
            <a:r>
              <a:rPr lang="vi-VN" dirty="0" err="1">
                <a:latin typeface="+mj-lt"/>
              </a:rPr>
              <a:t>Nguyệt</a:t>
            </a:r>
            <a:r>
              <a:rPr lang="vi-VN" dirty="0">
                <a:latin typeface="+mj-lt"/>
              </a:rPr>
              <a:t> Thanh, https://thanhnien.vn, </a:t>
            </a:r>
            <a:r>
              <a:rPr lang="vi-VN" dirty="0" err="1">
                <a:latin typeface="+mj-lt"/>
              </a:rPr>
              <a:t>ngày</a:t>
            </a:r>
            <a:r>
              <a:rPr lang="vi-VN" dirty="0">
                <a:latin typeface="+mj-lt"/>
              </a:rPr>
              <a:t> 29/12/2011)</a:t>
            </a:r>
          </a:p>
        </p:txBody>
      </p:sp>
      <p:cxnSp>
        <p:nvCxnSpPr>
          <p:cNvPr id="61" name="Đường nối Thẳng 60">
            <a:extLst>
              <a:ext uri="{FF2B5EF4-FFF2-40B4-BE49-F238E27FC236}">
                <a16:creationId xmlns:a16="http://schemas.microsoft.com/office/drawing/2014/main" xmlns="" id="{34213474-D89B-4655-B2A2-EECF88B454A8}"/>
              </a:ext>
            </a:extLst>
          </p:cNvPr>
          <p:cNvCxnSpPr>
            <a:cxnSpLocks/>
          </p:cNvCxnSpPr>
          <p:nvPr/>
        </p:nvCxnSpPr>
        <p:spPr>
          <a:xfrm>
            <a:off x="4834855" y="3075096"/>
            <a:ext cx="670196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Đường nối Thẳng 35">
            <a:extLst>
              <a:ext uri="{FF2B5EF4-FFF2-40B4-BE49-F238E27FC236}">
                <a16:creationId xmlns:a16="http://schemas.microsoft.com/office/drawing/2014/main" xmlns="" id="{6CA29FC5-4806-4AA5-BD5A-B362B953AB36}"/>
              </a:ext>
            </a:extLst>
          </p:cNvPr>
          <p:cNvCxnSpPr>
            <a:cxnSpLocks/>
          </p:cNvCxnSpPr>
          <p:nvPr/>
        </p:nvCxnSpPr>
        <p:spPr>
          <a:xfrm>
            <a:off x="423644" y="3353331"/>
            <a:ext cx="892728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xmlns="" id="{ABD4DAFF-D7C1-4923-8304-6E9B0F0E2D86}"/>
              </a:ext>
            </a:extLst>
          </p:cNvPr>
          <p:cNvCxnSpPr>
            <a:cxnSpLocks/>
          </p:cNvCxnSpPr>
          <p:nvPr/>
        </p:nvCxnSpPr>
        <p:spPr>
          <a:xfrm>
            <a:off x="8732727" y="3917355"/>
            <a:ext cx="2804095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Đường nối Thẳng 40">
            <a:extLst>
              <a:ext uri="{FF2B5EF4-FFF2-40B4-BE49-F238E27FC236}">
                <a16:creationId xmlns:a16="http://schemas.microsoft.com/office/drawing/2014/main" xmlns="" id="{55208E0E-E7B9-4C74-8287-20DE782CAD07}"/>
              </a:ext>
            </a:extLst>
          </p:cNvPr>
          <p:cNvCxnSpPr>
            <a:cxnSpLocks/>
          </p:cNvCxnSpPr>
          <p:nvPr/>
        </p:nvCxnSpPr>
        <p:spPr>
          <a:xfrm>
            <a:off x="423644" y="4195589"/>
            <a:ext cx="1117833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Đường nối Thẳng 56">
            <a:extLst>
              <a:ext uri="{FF2B5EF4-FFF2-40B4-BE49-F238E27FC236}">
                <a16:creationId xmlns:a16="http://schemas.microsoft.com/office/drawing/2014/main" xmlns="" id="{9BD0D33E-F75F-4FF7-A8F3-0FE57408BEFC}"/>
              </a:ext>
            </a:extLst>
          </p:cNvPr>
          <p:cNvCxnSpPr>
            <a:cxnSpLocks/>
          </p:cNvCxnSpPr>
          <p:nvPr/>
        </p:nvCxnSpPr>
        <p:spPr>
          <a:xfrm>
            <a:off x="423644" y="4461241"/>
            <a:ext cx="5672356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56434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ình nền PowerPoint học tập đẹp nhất">
            <a:extLst>
              <a:ext uri="{FF2B5EF4-FFF2-40B4-BE49-F238E27FC236}">
                <a16:creationId xmlns:a16="http://schemas.microsoft.com/office/drawing/2014/main" xmlns="" id="{0E8B2E3B-8060-4A26-A4D0-3786FF496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844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j-lt"/>
              </a:rPr>
              <a:t>Báo cáo, thảo luận: </a:t>
            </a:r>
            <a:r>
              <a:rPr lang="vi-VN" sz="2800" dirty="0">
                <a:solidFill>
                  <a:srgbClr val="FF0000"/>
                </a:solidFill>
                <a:latin typeface="+mj-lt"/>
              </a:rPr>
              <a:t>Thế nào là giữ chữ 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tín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?</a:t>
            </a:r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.</a:t>
            </a:r>
            <a:endParaRPr lang="vi-VN" sz="28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Trò chuyệ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8F95652-38A4-4E57-8528-425C8978DB4D}"/>
              </a:ext>
            </a:extLst>
          </p:cNvPr>
          <p:cNvSpPr txBox="1"/>
          <p:nvPr/>
        </p:nvSpPr>
        <p:spPr>
          <a:xfrm>
            <a:off x="504176" y="4864302"/>
            <a:ext cx="2608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xmlns="" id="{12EB277A-AA76-413D-BE5E-B9C4FD8A07E7}"/>
              </a:ext>
            </a:extLst>
          </p:cNvPr>
          <p:cNvSpPr txBox="1"/>
          <p:nvPr/>
        </p:nvSpPr>
        <p:spPr>
          <a:xfrm>
            <a:off x="3286685" y="4860750"/>
            <a:ext cx="2608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xmlns="" id="{783C67BD-C990-47F2-8B22-98E3E7486258}"/>
              </a:ext>
            </a:extLst>
          </p:cNvPr>
          <p:cNvSpPr txBox="1"/>
          <p:nvPr/>
        </p:nvSpPr>
        <p:spPr>
          <a:xfrm>
            <a:off x="6069194" y="4864302"/>
            <a:ext cx="26083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xmlns="" id="{F348D36F-D256-4A8F-8545-EAB48997FB70}"/>
              </a:ext>
            </a:extLst>
          </p:cNvPr>
          <p:cNvSpPr txBox="1"/>
          <p:nvPr/>
        </p:nvSpPr>
        <p:spPr>
          <a:xfrm>
            <a:off x="9001802" y="4864302"/>
            <a:ext cx="25079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Bài 4. Giữ chữ tín SBT GDCD lớp 8: Nêu một số biểu hiện của giữ chữ tín?">
            <a:extLst>
              <a:ext uri="{FF2B5EF4-FFF2-40B4-BE49-F238E27FC236}">
                <a16:creationId xmlns:a16="http://schemas.microsoft.com/office/drawing/2014/main" xmlns="" id="{A86D324D-E2E4-4AEC-9832-A819216B1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176" y="2086119"/>
            <a:ext cx="2608301" cy="254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ăn hóa đúng giờ khi ứng xử trong doanh nghiệp">
            <a:extLst>
              <a:ext uri="{FF2B5EF4-FFF2-40B4-BE49-F238E27FC236}">
                <a16:creationId xmlns:a16="http://schemas.microsoft.com/office/drawing/2014/main" xmlns="" id="{17BD482E-D487-49DB-8BE8-E031B507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2222" y="2086120"/>
            <a:ext cx="2612764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ách nhiệm và lòng tự trọng">
            <a:extLst>
              <a:ext uri="{FF2B5EF4-FFF2-40B4-BE49-F238E27FC236}">
                <a16:creationId xmlns:a16="http://schemas.microsoft.com/office/drawing/2014/main" xmlns="" id="{6CDF1A60-7197-41E1-A7B0-260107E19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731" y="2086119"/>
            <a:ext cx="2608300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yết Tâm Mạnh - YouTube">
            <a:extLst>
              <a:ext uri="{FF2B5EF4-FFF2-40B4-BE49-F238E27FC236}">
                <a16:creationId xmlns:a16="http://schemas.microsoft.com/office/drawing/2014/main" xmlns="" id="{ACD1F1B7-7CB7-478B-A2CB-EA1E961F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802" y="2097614"/>
            <a:ext cx="2507959" cy="259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86933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ình nền PowerPoint học tập đẹp nhất">
            <a:extLst>
              <a:ext uri="{FF2B5EF4-FFF2-40B4-BE49-F238E27FC236}">
                <a16:creationId xmlns:a16="http://schemas.microsoft.com/office/drawing/2014/main" xmlns="" id="{EFE91408-B8B0-4B56-A75F-F0651EF35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4: GIỮ CHỮ TÍN</a:t>
            </a:r>
            <a:endParaRPr lang="vi-VN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Cuộn: Ngang 1">
            <a:extLst>
              <a:ext uri="{FF2B5EF4-FFF2-40B4-BE49-F238E27FC236}">
                <a16:creationId xmlns:a16="http://schemas.microsoft.com/office/drawing/2014/main" xmlns="" id="{B2407095-62B6-40B4-B642-213DEFCFE007}"/>
              </a:ext>
            </a:extLst>
          </p:cNvPr>
          <p:cNvSpPr/>
          <p:nvPr/>
        </p:nvSpPr>
        <p:spPr>
          <a:xfrm>
            <a:off x="1624916" y="2308626"/>
            <a:ext cx="8914203" cy="2804629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dirty="0" smtClean="0">
                <a:latin typeface="+mj-lt"/>
              </a:rPr>
              <a:t>Chữ </a:t>
            </a:r>
            <a:r>
              <a:rPr lang="vi-VN" sz="2000" dirty="0">
                <a:latin typeface="+mj-lt"/>
              </a:rPr>
              <a:t>tín là sự tin tưởng, niềm tin giữa người với người. </a:t>
            </a:r>
            <a:r>
              <a:rPr lang="vi-VN" sz="2000" dirty="0" err="1">
                <a:latin typeface="+mj-lt"/>
              </a:rPr>
              <a:t>Giữ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coi </a:t>
            </a:r>
            <a:r>
              <a:rPr lang="vi-VN" sz="2000" dirty="0" err="1">
                <a:latin typeface="+mj-lt"/>
              </a:rPr>
              <a:t>trọng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lòng</a:t>
            </a:r>
            <a:r>
              <a:rPr lang="vi-VN" sz="2000" dirty="0">
                <a:latin typeface="+mj-lt"/>
              </a:rPr>
              <a:t> tin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mọi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người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đối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với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mình</a:t>
            </a:r>
            <a:r>
              <a:rPr lang="vi-VN" sz="20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9404810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ình nền PowerPoint học tập đẹp nhất">
            <a:extLst>
              <a:ext uri="{FF2B5EF4-FFF2-40B4-BE49-F238E27FC236}">
                <a16:creationId xmlns:a16="http://schemas.microsoft.com/office/drawing/2014/main" xmlns="" id="{57DC737A-0864-463A-BDC4-32D6551C8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xmlns="" id="{47E93259-9AB1-49CA-A5CE-2B567AF4769B}"/>
              </a:ext>
            </a:extLst>
          </p:cNvPr>
          <p:cNvSpPr/>
          <p:nvPr/>
        </p:nvSpPr>
        <p:spPr>
          <a:xfrm>
            <a:off x="276837" y="453006"/>
            <a:ext cx="11610363" cy="5838737"/>
          </a:xfrm>
          <a:prstGeom prst="roundRect">
            <a:avLst>
              <a:gd name="adj" fmla="val 1006"/>
            </a:avLst>
          </a:prstGeom>
          <a:solidFill>
            <a:srgbClr val="FCF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64EB9EC5-AB99-4ECD-8468-8107BE322448}"/>
              </a:ext>
            </a:extLst>
          </p:cNvPr>
          <p:cNvSpPr/>
          <p:nvPr/>
        </p:nvSpPr>
        <p:spPr>
          <a:xfrm>
            <a:off x="329967" y="830727"/>
            <a:ext cx="11504102" cy="5402293"/>
          </a:xfrm>
          <a:prstGeom prst="roundRect">
            <a:avLst>
              <a:gd name="adj" fmla="val 402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A400CBA-80B4-46A6-B17F-AE4D259D6BFA}"/>
              </a:ext>
            </a:extLst>
          </p:cNvPr>
          <p:cNvSpPr txBox="1"/>
          <p:nvPr/>
        </p:nvSpPr>
        <p:spPr>
          <a:xfrm>
            <a:off x="536895" y="926985"/>
            <a:ext cx="215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2C20FC1-FA2D-440E-B734-1C3357DC786F}"/>
              </a:ext>
            </a:extLst>
          </p:cNvPr>
          <p:cNvSpPr txBox="1"/>
          <p:nvPr/>
        </p:nvSpPr>
        <p:spPr>
          <a:xfrm>
            <a:off x="9416644" y="923434"/>
            <a:ext cx="124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E9057974-4BE0-4359-B247-3409561C4E18}"/>
              </a:ext>
            </a:extLst>
          </p:cNvPr>
          <p:cNvSpPr txBox="1"/>
          <p:nvPr/>
        </p:nvSpPr>
        <p:spPr>
          <a:xfrm>
            <a:off x="10584110" y="923434"/>
            <a:ext cx="1199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BB4CCF2-7580-4F20-A1A8-A2A730D5C396}"/>
              </a:ext>
            </a:extLst>
          </p:cNvPr>
          <p:cNvSpPr txBox="1"/>
          <p:nvPr/>
        </p:nvSpPr>
        <p:spPr>
          <a:xfrm>
            <a:off x="8221213" y="923434"/>
            <a:ext cx="13394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vi-VN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54A9734-C6B8-4EB5-889C-C42AC3E10AD5}"/>
              </a:ext>
            </a:extLst>
          </p:cNvPr>
          <p:cNvSpPr txBox="1"/>
          <p:nvPr/>
        </p:nvSpPr>
        <p:spPr>
          <a:xfrm>
            <a:off x="7219428" y="926985"/>
            <a:ext cx="106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vi-VN" sz="2000" dirty="0">
              <a:solidFill>
                <a:schemeClr val="tx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xmlns="" id="{DDD3CDD5-068B-4BF9-B531-7914F1E87F20}"/>
              </a:ext>
            </a:extLst>
          </p:cNvPr>
          <p:cNvCxnSpPr>
            <a:cxnSpLocks/>
          </p:cNvCxnSpPr>
          <p:nvPr/>
        </p:nvCxnSpPr>
        <p:spPr>
          <a:xfrm>
            <a:off x="8343553" y="1307627"/>
            <a:ext cx="1007378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Đường nối Thẳng 21">
            <a:extLst>
              <a:ext uri="{FF2B5EF4-FFF2-40B4-BE49-F238E27FC236}">
                <a16:creationId xmlns:a16="http://schemas.microsoft.com/office/drawing/2014/main" xmlns="" id="{5F88AD77-3019-4D81-ADB7-57D15FF57E14}"/>
              </a:ext>
            </a:extLst>
          </p:cNvPr>
          <p:cNvCxnSpPr>
            <a:cxnSpLocks/>
          </p:cNvCxnSpPr>
          <p:nvPr/>
        </p:nvCxnSpPr>
        <p:spPr>
          <a:xfrm>
            <a:off x="329967" y="1393216"/>
            <a:ext cx="1149012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Cung 23">
            <a:extLst>
              <a:ext uri="{FF2B5EF4-FFF2-40B4-BE49-F238E27FC236}">
                <a16:creationId xmlns:a16="http://schemas.microsoft.com/office/drawing/2014/main" xmlns="" id="{2ED535C0-B0B8-4C1D-8618-68263482BDDE}"/>
              </a:ext>
            </a:extLst>
          </p:cNvPr>
          <p:cNvSpPr/>
          <p:nvPr/>
        </p:nvSpPr>
        <p:spPr>
          <a:xfrm>
            <a:off x="2226577" y="831373"/>
            <a:ext cx="462794" cy="553454"/>
          </a:xfrm>
          <a:prstGeom prst="arc">
            <a:avLst>
              <a:gd name="adj1" fmla="val 16200000"/>
              <a:gd name="adj2" fmla="val 486865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7" name="Nhóm 36">
            <a:extLst>
              <a:ext uri="{FF2B5EF4-FFF2-40B4-BE49-F238E27FC236}">
                <a16:creationId xmlns:a16="http://schemas.microsoft.com/office/drawing/2014/main" xmlns="" id="{DF6696A3-1C78-4541-A5E6-7A5B55F5DD4D}"/>
              </a:ext>
            </a:extLst>
          </p:cNvPr>
          <p:cNvGrpSpPr/>
          <p:nvPr/>
        </p:nvGrpSpPr>
        <p:grpSpPr>
          <a:xfrm>
            <a:off x="504176" y="1510518"/>
            <a:ext cx="401836" cy="401836"/>
            <a:chOff x="504176" y="1510518"/>
            <a:chExt cx="401836" cy="401836"/>
          </a:xfrm>
        </p:grpSpPr>
        <p:sp>
          <p:nvSpPr>
            <p:cNvPr id="36" name="Hình chữ nhật 35">
              <a:extLst>
                <a:ext uri="{FF2B5EF4-FFF2-40B4-BE49-F238E27FC236}">
                  <a16:creationId xmlns:a16="http://schemas.microsoft.com/office/drawing/2014/main" xmlns="" id="{F1B00BEC-46D8-465A-BE25-9F70ACB6FACE}"/>
                </a:ext>
              </a:extLst>
            </p:cNvPr>
            <p:cNvSpPr/>
            <p:nvPr/>
          </p:nvSpPr>
          <p:spPr>
            <a:xfrm>
              <a:off x="504176" y="1526773"/>
              <a:ext cx="401836" cy="36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pic>
          <p:nvPicPr>
            <p:cNvPr id="35" name="Đồ họa 34" descr="Dấu chấm than">
              <a:extLst>
                <a:ext uri="{FF2B5EF4-FFF2-40B4-BE49-F238E27FC236}">
                  <a16:creationId xmlns:a16="http://schemas.microsoft.com/office/drawing/2014/main" xmlns="" id="{32BB0388-5E54-4D4A-B184-93139FE4D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/>
          </p:blipFill>
          <p:spPr>
            <a:xfrm>
              <a:off x="504176" y="1510518"/>
              <a:ext cx="401836" cy="401836"/>
            </a:xfrm>
            <a:prstGeom prst="rect">
              <a:avLst/>
            </a:prstGeom>
          </p:spPr>
        </p:pic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05AC7E2E-8893-4062-9B09-23ACA0104254}"/>
              </a:ext>
            </a:extLst>
          </p:cNvPr>
          <p:cNvSpPr txBox="1"/>
          <p:nvPr/>
        </p:nvSpPr>
        <p:spPr>
          <a:xfrm>
            <a:off x="343949" y="5196144"/>
            <a:ext cx="115041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thể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hiện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việc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hay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?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Chỉ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ra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vi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chưa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giữ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chữ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tín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dirty="0">
                <a:solidFill>
                  <a:schemeClr val="bg1"/>
                </a:solidFill>
                <a:latin typeface="+mj-lt"/>
              </a:rPr>
              <a:t> tranh trên.</a:t>
            </a: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xmlns="" id="{D92A4F44-1DBF-4881-9E17-6DEB4C151A78}"/>
              </a:ext>
            </a:extLst>
          </p:cNvPr>
          <p:cNvSpPr txBox="1"/>
          <p:nvPr/>
        </p:nvSpPr>
        <p:spPr>
          <a:xfrm>
            <a:off x="906011" y="1530795"/>
            <a:ext cx="905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chemeClr val="bg1"/>
                </a:solidFill>
                <a:latin typeface="+mj-lt"/>
              </a:rPr>
              <a:t>Em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hãy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quan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sát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các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bức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tranh sau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và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trả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lời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 câu </a:t>
            </a:r>
            <a:r>
              <a:rPr lang="vi-VN" sz="2000" b="1" dirty="0" err="1">
                <a:solidFill>
                  <a:schemeClr val="bg1"/>
                </a:solidFill>
                <a:latin typeface="+mj-lt"/>
              </a:rPr>
              <a:t>hỏi</a:t>
            </a:r>
            <a:r>
              <a:rPr lang="vi-VN" sz="20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1F2B16C2-54DD-42F7-8C3A-67C9C4440E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176" y="2001963"/>
            <a:ext cx="11279931" cy="303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69432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iên thể">
  <a:themeElements>
    <a:clrScheme name="Thiên thể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Thiên thể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iên th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1205</Words>
  <Application>Microsoft Office PowerPoint</Application>
  <PresentationFormat>Custom</PresentationFormat>
  <Paragraphs>189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Thiên thể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NGOC THIEN BAO</dc:creator>
  <cp:lastModifiedBy>Admin</cp:lastModifiedBy>
  <cp:revision>161</cp:revision>
  <dcterms:created xsi:type="dcterms:W3CDTF">2022-05-07T08:47:16Z</dcterms:created>
  <dcterms:modified xsi:type="dcterms:W3CDTF">2022-10-10T14:57:13Z</dcterms:modified>
</cp:coreProperties>
</file>