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1.svg" ContentType="image/svg+xml"/>
  <Override PartName="/ppt/media/image13.svg" ContentType="image/svg+xml"/>
  <Override PartName="/ppt/media/image19.svg" ContentType="image/svg+xml"/>
  <Override PartName="/ppt/media/image3.svg" ContentType="image/svg+xml"/>
  <Override PartName="/ppt/media/image30.svg" ContentType="image/svg+xml"/>
  <Override PartName="/ppt/media/image5.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5" r:id="rId3"/>
    <p:sldId id="256" r:id="rId4"/>
    <p:sldId id="257" r:id="rId5"/>
    <p:sldId id="259" r:id="rId6"/>
    <p:sldId id="284" r:id="rId7"/>
    <p:sldId id="286" r:id="rId8"/>
    <p:sldId id="285" r:id="rId9"/>
    <p:sldId id="266" r:id="rId10"/>
    <p:sldId id="260" r:id="rId11"/>
    <p:sldId id="303" r:id="rId12"/>
    <p:sldId id="319" r:id="rId13"/>
    <p:sldId id="305" r:id="rId14"/>
    <p:sldId id="274" r:id="rId15"/>
    <p:sldId id="261" r:id="rId16"/>
    <p:sldId id="262" r:id="rId17"/>
    <p:sldId id="263" r:id="rId18"/>
    <p:sldId id="321" r:id="rId19"/>
    <p:sldId id="275" r:id="rId20"/>
    <p:sldId id="276" r:id="rId22"/>
  </p:sldIdLst>
  <p:sldSz cx="18288000" cy="10287000"/>
  <p:notesSz cx="6858000" cy="9144000"/>
  <p:embeddedFontLst>
    <p:embeddedFont>
      <p:font typeface="Sitka Small Semibold" charset="0"/>
      <p:bold r:id="rId26"/>
    </p:embeddedFont>
    <p:embeddedFont>
      <p:font typeface="Calibri" panose="020F050202020403020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7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89D5F2"/>
    <a:srgbClr val="2659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44" d="100"/>
          <a:sy n="44" d="100"/>
        </p:scale>
        <p:origin x="792" y="60"/>
      </p:cViewPr>
      <p:guideLst>
        <p:guide orient="horz" pos="2160"/>
        <p:guide pos="287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font" Target="fonts/font5.fntdata"/><Relationship Id="rId3" Type="http://schemas.openxmlformats.org/officeDocument/2006/relationships/slide" Target="slides/slide1.xml"/><Relationship Id="rId29" Type="http://schemas.openxmlformats.org/officeDocument/2006/relationships/font" Target="fonts/font4.fntdata"/><Relationship Id="rId28" Type="http://schemas.openxmlformats.org/officeDocument/2006/relationships/font" Target="fonts/font3.fntdata"/><Relationship Id="rId27" Type="http://schemas.openxmlformats.org/officeDocument/2006/relationships/font" Target="fonts/font2.fntdata"/><Relationship Id="rId26" Type="http://schemas.openxmlformats.org/officeDocument/2006/relationships/font" Target="fonts/font1.fntdata"/><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notesMaster" Target="notesMasters/notesMaster1.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28FBB-932C-43A8-A169-92AC29DDE8D2}"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659A7-6D11-46F9-9BBE-7051A1F84D0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svg"/><Relationship Id="rId8" Type="http://schemas.openxmlformats.org/officeDocument/2006/relationships/image" Target="../media/image8.jpeg"/><Relationship Id="rId7" Type="http://schemas.openxmlformats.org/officeDocument/2006/relationships/image" Target="../media/image7.svg"/><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jpeg"/><Relationship Id="rId3" Type="http://schemas.openxmlformats.org/officeDocument/2006/relationships/image" Target="../media/image3.svg"/><Relationship Id="rId2" Type="http://schemas.openxmlformats.org/officeDocument/2006/relationships/image" Target="../media/image2.jpeg"/><Relationship Id="rId14" Type="http://schemas.openxmlformats.org/officeDocument/2006/relationships/slideLayout" Target="../slideLayouts/slideLayout7.xml"/><Relationship Id="rId13" Type="http://schemas.openxmlformats.org/officeDocument/2006/relationships/image" Target="../media/image13.svg"/><Relationship Id="rId12" Type="http://schemas.openxmlformats.org/officeDocument/2006/relationships/image" Target="../media/image12.jpeg"/><Relationship Id="rId11" Type="http://schemas.openxmlformats.org/officeDocument/2006/relationships/image" Target="../media/image11.svg"/><Relationship Id="rId10" Type="http://schemas.openxmlformats.org/officeDocument/2006/relationships/image" Target="../media/image10.jpe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18.jpeg"/><Relationship Id="rId6" Type="http://schemas.openxmlformats.org/officeDocument/2006/relationships/image" Target="../media/image30.svg"/><Relationship Id="rId5" Type="http://schemas.openxmlformats.org/officeDocument/2006/relationships/image" Target="../media/image29.jpeg"/><Relationship Id="rId4" Type="http://schemas.openxmlformats.org/officeDocument/2006/relationships/image" Target="../media/image28.jpe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svg"/><Relationship Id="rId2" Type="http://schemas.openxmlformats.org/officeDocument/2006/relationships/image" Target="../media/image18.jpeg"/><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svg"/><Relationship Id="rId2" Type="http://schemas.openxmlformats.org/officeDocument/2006/relationships/image" Target="../media/image18.jpeg"/><Relationship Id="rId1"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svg"/><Relationship Id="rId2" Type="http://schemas.openxmlformats.org/officeDocument/2006/relationships/image" Target="../media/image18.jpe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audio" Target="../media/audio1.wav"/></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rcRect t="7812" b="7812"/>
          <a:stretch>
            <a:fillRect/>
          </a:stretch>
        </p:blipFill>
        <p:spPr>
          <a:xfrm>
            <a:off x="0" y="0"/>
            <a:ext cx="18288000" cy="10287000"/>
          </a:xfrm>
          <a:prstGeom prst="rect">
            <a:avLst/>
          </a:prstGeom>
        </p:spPr>
      </p:pic>
      <p:grpSp>
        <p:nvGrpSpPr>
          <p:cNvPr id="3" name="Group 3"/>
          <p:cNvGrpSpPr/>
          <p:nvPr/>
        </p:nvGrpSpPr>
        <p:grpSpPr>
          <a:xfrm>
            <a:off x="1295401" y="1978213"/>
            <a:ext cx="15978530" cy="6330575"/>
            <a:chOff x="0" y="0"/>
            <a:chExt cx="4428377" cy="1918356"/>
          </a:xfrm>
        </p:grpSpPr>
        <p:sp>
          <p:nvSpPr>
            <p:cNvPr id="4" name="Freeform 4"/>
            <p:cNvSpPr/>
            <p:nvPr/>
          </p:nvSpPr>
          <p:spPr>
            <a:xfrm>
              <a:off x="10160" y="16510"/>
              <a:ext cx="4405517" cy="1890416"/>
            </a:xfrm>
            <a:custGeom>
              <a:avLst/>
              <a:gdLst/>
              <a:ahLst/>
              <a:cxnLst/>
              <a:rect l="l" t="t" r="r" b="b"/>
              <a:pathLst>
                <a:path w="4405517" h="1890416">
                  <a:moveTo>
                    <a:pt x="4405517" y="1890416"/>
                  </a:moveTo>
                  <a:lnTo>
                    <a:pt x="0" y="1882796"/>
                  </a:lnTo>
                  <a:lnTo>
                    <a:pt x="0" y="668873"/>
                  </a:lnTo>
                  <a:lnTo>
                    <a:pt x="17780" y="19050"/>
                  </a:lnTo>
                  <a:lnTo>
                    <a:pt x="2194816" y="0"/>
                  </a:lnTo>
                  <a:lnTo>
                    <a:pt x="4386467" y="5080"/>
                  </a:lnTo>
                  <a:close/>
                </a:path>
              </a:pathLst>
            </a:custGeom>
            <a:solidFill>
              <a:srgbClr val="FFFFFF"/>
            </a:solidFill>
          </p:spPr>
        </p:sp>
        <p:sp>
          <p:nvSpPr>
            <p:cNvPr id="5" name="Freeform 5"/>
            <p:cNvSpPr/>
            <p:nvPr/>
          </p:nvSpPr>
          <p:spPr>
            <a:xfrm>
              <a:off x="-3810" y="0"/>
              <a:ext cx="4434726" cy="1917086"/>
            </a:xfrm>
            <a:custGeom>
              <a:avLst/>
              <a:gdLst/>
              <a:ahLst/>
              <a:cxnLst/>
              <a:rect l="l" t="t" r="r" b="b"/>
              <a:pathLst>
                <a:path w="4434726" h="1917086">
                  <a:moveTo>
                    <a:pt x="4400437" y="21590"/>
                  </a:moveTo>
                  <a:cubicBezTo>
                    <a:pt x="4401707" y="34290"/>
                    <a:pt x="4401707" y="44450"/>
                    <a:pt x="4402976" y="54610"/>
                  </a:cubicBezTo>
                  <a:cubicBezTo>
                    <a:pt x="4405517" y="92054"/>
                    <a:pt x="4406787" y="132183"/>
                    <a:pt x="4409326" y="170878"/>
                  </a:cubicBezTo>
                  <a:cubicBezTo>
                    <a:pt x="4409326" y="226771"/>
                    <a:pt x="4422026" y="1328872"/>
                    <a:pt x="4428376" y="1384765"/>
                  </a:cubicBezTo>
                  <a:cubicBezTo>
                    <a:pt x="4434726" y="1469321"/>
                    <a:pt x="4430917" y="1555311"/>
                    <a:pt x="4430917" y="1639867"/>
                  </a:cubicBezTo>
                  <a:cubicBezTo>
                    <a:pt x="4430917" y="1714391"/>
                    <a:pt x="4432187" y="1783183"/>
                    <a:pt x="4433457" y="1856126"/>
                  </a:cubicBezTo>
                  <a:cubicBezTo>
                    <a:pt x="4433457" y="1877716"/>
                    <a:pt x="4433457" y="1891686"/>
                    <a:pt x="4433457" y="1915816"/>
                  </a:cubicBezTo>
                  <a:cubicBezTo>
                    <a:pt x="4410596" y="1915816"/>
                    <a:pt x="4390276" y="1917086"/>
                    <a:pt x="4361134" y="1915816"/>
                  </a:cubicBezTo>
                  <a:cubicBezTo>
                    <a:pt x="4138358" y="1910736"/>
                    <a:pt x="3912156" y="1917086"/>
                    <a:pt x="3689382" y="1912006"/>
                  </a:cubicBezTo>
                  <a:cubicBezTo>
                    <a:pt x="3555717" y="1908196"/>
                    <a:pt x="3425479" y="1910736"/>
                    <a:pt x="3291814" y="1908196"/>
                  </a:cubicBezTo>
                  <a:cubicBezTo>
                    <a:pt x="3230123" y="1906926"/>
                    <a:pt x="3168431" y="1905656"/>
                    <a:pt x="3106740" y="1904386"/>
                  </a:cubicBezTo>
                  <a:cubicBezTo>
                    <a:pt x="3069039" y="1904386"/>
                    <a:pt x="3034766" y="1905656"/>
                    <a:pt x="2997066" y="1905656"/>
                  </a:cubicBezTo>
                  <a:cubicBezTo>
                    <a:pt x="2901102" y="1904386"/>
                    <a:pt x="2637199" y="1905656"/>
                    <a:pt x="2541235" y="1904386"/>
                  </a:cubicBezTo>
                  <a:cubicBezTo>
                    <a:pt x="2472688" y="1903116"/>
                    <a:pt x="1101766" y="1912006"/>
                    <a:pt x="1033220" y="1910736"/>
                  </a:cubicBezTo>
                  <a:cubicBezTo>
                    <a:pt x="1016084" y="1910736"/>
                    <a:pt x="995520" y="1912006"/>
                    <a:pt x="978383" y="1912006"/>
                  </a:cubicBezTo>
                  <a:cubicBezTo>
                    <a:pt x="937256" y="1912006"/>
                    <a:pt x="899556" y="1913276"/>
                    <a:pt x="858428" y="1913276"/>
                  </a:cubicBezTo>
                  <a:cubicBezTo>
                    <a:pt x="755609" y="1913276"/>
                    <a:pt x="656217" y="1912006"/>
                    <a:pt x="553398" y="1910736"/>
                  </a:cubicBezTo>
                  <a:cubicBezTo>
                    <a:pt x="491706" y="1909466"/>
                    <a:pt x="430015" y="1908196"/>
                    <a:pt x="371751" y="1906926"/>
                  </a:cubicBezTo>
                  <a:cubicBezTo>
                    <a:pt x="262077" y="1905656"/>
                    <a:pt x="152403" y="1904386"/>
                    <a:pt x="48260" y="1904386"/>
                  </a:cubicBezTo>
                  <a:cubicBezTo>
                    <a:pt x="38100" y="1904386"/>
                    <a:pt x="29210" y="1904386"/>
                    <a:pt x="19050" y="1903116"/>
                  </a:cubicBezTo>
                  <a:cubicBezTo>
                    <a:pt x="10160" y="1901846"/>
                    <a:pt x="5080" y="1895496"/>
                    <a:pt x="7620" y="1886606"/>
                  </a:cubicBezTo>
                  <a:cubicBezTo>
                    <a:pt x="16510" y="1854841"/>
                    <a:pt x="12700" y="1819012"/>
                    <a:pt x="11430" y="1781750"/>
                  </a:cubicBezTo>
                  <a:cubicBezTo>
                    <a:pt x="10160" y="1705793"/>
                    <a:pt x="6350" y="1631268"/>
                    <a:pt x="7620" y="1555311"/>
                  </a:cubicBezTo>
                  <a:cubicBezTo>
                    <a:pt x="5080" y="1460722"/>
                    <a:pt x="0" y="289830"/>
                    <a:pt x="7620" y="193809"/>
                  </a:cubicBezTo>
                  <a:cubicBezTo>
                    <a:pt x="8890" y="175177"/>
                    <a:pt x="7620" y="155113"/>
                    <a:pt x="8890" y="136482"/>
                  </a:cubicBezTo>
                  <a:cubicBezTo>
                    <a:pt x="10160" y="106386"/>
                    <a:pt x="12700" y="73423"/>
                    <a:pt x="13970" y="44450"/>
                  </a:cubicBezTo>
                  <a:cubicBezTo>
                    <a:pt x="13970" y="41910"/>
                    <a:pt x="15240" y="39370"/>
                    <a:pt x="16510" y="38100"/>
                  </a:cubicBezTo>
                  <a:cubicBezTo>
                    <a:pt x="38100" y="35560"/>
                    <a:pt x="66720" y="30480"/>
                    <a:pt x="121557" y="29210"/>
                  </a:cubicBezTo>
                  <a:cubicBezTo>
                    <a:pt x="214095" y="25400"/>
                    <a:pt x="306632" y="22860"/>
                    <a:pt x="402596" y="20320"/>
                  </a:cubicBezTo>
                  <a:cubicBezTo>
                    <a:pt x="467715" y="17780"/>
                    <a:pt x="532834" y="16510"/>
                    <a:pt x="594525" y="13970"/>
                  </a:cubicBezTo>
                  <a:cubicBezTo>
                    <a:pt x="656217" y="11430"/>
                    <a:pt x="721336" y="8890"/>
                    <a:pt x="783027" y="8890"/>
                  </a:cubicBezTo>
                  <a:cubicBezTo>
                    <a:pt x="851573" y="7620"/>
                    <a:pt x="920119" y="10160"/>
                    <a:pt x="988665" y="8890"/>
                  </a:cubicBezTo>
                  <a:cubicBezTo>
                    <a:pt x="1074348" y="8890"/>
                    <a:pt x="2626917" y="6350"/>
                    <a:pt x="2712600" y="5080"/>
                  </a:cubicBezTo>
                  <a:cubicBezTo>
                    <a:pt x="2794855" y="3810"/>
                    <a:pt x="2877110" y="2540"/>
                    <a:pt x="2962793" y="2540"/>
                  </a:cubicBezTo>
                  <a:cubicBezTo>
                    <a:pt x="3103312" y="1270"/>
                    <a:pt x="3240405" y="0"/>
                    <a:pt x="3380924" y="0"/>
                  </a:cubicBezTo>
                  <a:cubicBezTo>
                    <a:pt x="3439188" y="0"/>
                    <a:pt x="3500880" y="2540"/>
                    <a:pt x="3559144" y="2540"/>
                  </a:cubicBezTo>
                  <a:cubicBezTo>
                    <a:pt x="3720227" y="3810"/>
                    <a:pt x="3884738" y="5080"/>
                    <a:pt x="4045821" y="7620"/>
                  </a:cubicBezTo>
                  <a:cubicBezTo>
                    <a:pt x="4131504" y="8890"/>
                    <a:pt x="4217187" y="12700"/>
                    <a:pt x="4302869" y="16510"/>
                  </a:cubicBezTo>
                  <a:cubicBezTo>
                    <a:pt x="4323433" y="16510"/>
                    <a:pt x="4343997" y="16510"/>
                    <a:pt x="4361133" y="16510"/>
                  </a:cubicBezTo>
                  <a:cubicBezTo>
                    <a:pt x="4381387" y="17780"/>
                    <a:pt x="4390276" y="20320"/>
                    <a:pt x="4400437" y="21590"/>
                  </a:cubicBezTo>
                  <a:close/>
                  <a:moveTo>
                    <a:pt x="4410596" y="1899306"/>
                  </a:moveTo>
                  <a:cubicBezTo>
                    <a:pt x="4411867" y="1882796"/>
                    <a:pt x="4413137" y="1870096"/>
                    <a:pt x="4413137" y="1857396"/>
                  </a:cubicBezTo>
                  <a:cubicBezTo>
                    <a:pt x="4411867" y="1776017"/>
                    <a:pt x="4410596" y="1700060"/>
                    <a:pt x="4410596" y="1618370"/>
                  </a:cubicBezTo>
                  <a:cubicBezTo>
                    <a:pt x="4410596" y="1581108"/>
                    <a:pt x="4413137" y="1543845"/>
                    <a:pt x="4411867" y="1506583"/>
                  </a:cubicBezTo>
                  <a:cubicBezTo>
                    <a:pt x="4411867" y="1472187"/>
                    <a:pt x="4410596" y="1436358"/>
                    <a:pt x="4409327" y="1401963"/>
                  </a:cubicBezTo>
                  <a:cubicBezTo>
                    <a:pt x="4404246" y="1348936"/>
                    <a:pt x="4392817" y="251135"/>
                    <a:pt x="4392817" y="198108"/>
                  </a:cubicBezTo>
                  <a:cubicBezTo>
                    <a:pt x="4390277" y="153680"/>
                    <a:pt x="4387737" y="107819"/>
                    <a:pt x="4385196" y="63500"/>
                  </a:cubicBezTo>
                  <a:cubicBezTo>
                    <a:pt x="4383927" y="44450"/>
                    <a:pt x="4382657" y="43180"/>
                    <a:pt x="4350852" y="41910"/>
                  </a:cubicBezTo>
                  <a:cubicBezTo>
                    <a:pt x="4340570" y="41910"/>
                    <a:pt x="4333715" y="41910"/>
                    <a:pt x="4323433" y="40640"/>
                  </a:cubicBezTo>
                  <a:cubicBezTo>
                    <a:pt x="4237750" y="36830"/>
                    <a:pt x="4148641" y="31750"/>
                    <a:pt x="4062958" y="30480"/>
                  </a:cubicBezTo>
                  <a:cubicBezTo>
                    <a:pt x="3853892" y="26670"/>
                    <a:pt x="3641400" y="25400"/>
                    <a:pt x="3432334" y="22860"/>
                  </a:cubicBezTo>
                  <a:cubicBezTo>
                    <a:pt x="3401488" y="22860"/>
                    <a:pt x="3367215" y="22860"/>
                    <a:pt x="3336369" y="22860"/>
                  </a:cubicBezTo>
                  <a:cubicBezTo>
                    <a:pt x="3284960" y="22860"/>
                    <a:pt x="3233550" y="22860"/>
                    <a:pt x="3185568" y="22860"/>
                  </a:cubicBezTo>
                  <a:cubicBezTo>
                    <a:pt x="3075894" y="22860"/>
                    <a:pt x="2966220" y="22860"/>
                    <a:pt x="2859974" y="24130"/>
                  </a:cubicBezTo>
                  <a:cubicBezTo>
                    <a:pt x="2767437" y="25400"/>
                    <a:pt x="1208013" y="29210"/>
                    <a:pt x="1115476" y="29210"/>
                  </a:cubicBezTo>
                  <a:cubicBezTo>
                    <a:pt x="964674" y="29210"/>
                    <a:pt x="813873" y="26670"/>
                    <a:pt x="663072" y="33020"/>
                  </a:cubicBezTo>
                  <a:cubicBezTo>
                    <a:pt x="584243" y="36830"/>
                    <a:pt x="508843" y="36830"/>
                    <a:pt x="433442" y="38100"/>
                  </a:cubicBezTo>
                  <a:cubicBezTo>
                    <a:pt x="303204" y="41910"/>
                    <a:pt x="172967" y="45720"/>
                    <a:pt x="49530" y="50800"/>
                  </a:cubicBezTo>
                  <a:cubicBezTo>
                    <a:pt x="36830" y="50800"/>
                    <a:pt x="34290" y="53340"/>
                    <a:pt x="33020" y="69124"/>
                  </a:cubicBezTo>
                  <a:cubicBezTo>
                    <a:pt x="31750" y="94921"/>
                    <a:pt x="31750" y="120717"/>
                    <a:pt x="30480" y="146514"/>
                  </a:cubicBezTo>
                  <a:cubicBezTo>
                    <a:pt x="29210" y="189509"/>
                    <a:pt x="26670" y="231071"/>
                    <a:pt x="25400" y="274066"/>
                  </a:cubicBezTo>
                  <a:cubicBezTo>
                    <a:pt x="20320" y="319927"/>
                    <a:pt x="26670" y="1440658"/>
                    <a:pt x="29210" y="1486519"/>
                  </a:cubicBezTo>
                  <a:cubicBezTo>
                    <a:pt x="29210" y="1535247"/>
                    <a:pt x="29210" y="1585407"/>
                    <a:pt x="30480" y="1634135"/>
                  </a:cubicBezTo>
                  <a:cubicBezTo>
                    <a:pt x="30480" y="1669964"/>
                    <a:pt x="33020" y="1705793"/>
                    <a:pt x="33020" y="1741622"/>
                  </a:cubicBezTo>
                  <a:cubicBezTo>
                    <a:pt x="33020" y="1780317"/>
                    <a:pt x="33020" y="1819012"/>
                    <a:pt x="31750" y="1857396"/>
                  </a:cubicBezTo>
                  <a:cubicBezTo>
                    <a:pt x="31750" y="1861206"/>
                    <a:pt x="31750" y="1863746"/>
                    <a:pt x="31750" y="1867556"/>
                  </a:cubicBezTo>
                  <a:cubicBezTo>
                    <a:pt x="31750" y="1877716"/>
                    <a:pt x="35560" y="1881526"/>
                    <a:pt x="44450" y="1881526"/>
                  </a:cubicBezTo>
                  <a:cubicBezTo>
                    <a:pt x="73575" y="1881526"/>
                    <a:pt x="121557" y="1882796"/>
                    <a:pt x="166112" y="1882796"/>
                  </a:cubicBezTo>
                  <a:cubicBezTo>
                    <a:pt x="231231" y="1882796"/>
                    <a:pt x="299777" y="1880256"/>
                    <a:pt x="364896" y="1882796"/>
                  </a:cubicBezTo>
                  <a:cubicBezTo>
                    <a:pt x="471142" y="1886606"/>
                    <a:pt x="577389" y="1889146"/>
                    <a:pt x="683635" y="1887876"/>
                  </a:cubicBezTo>
                  <a:cubicBezTo>
                    <a:pt x="752181" y="1886606"/>
                    <a:pt x="817300" y="1889146"/>
                    <a:pt x="885846" y="1889146"/>
                  </a:cubicBezTo>
                  <a:cubicBezTo>
                    <a:pt x="985238" y="1889146"/>
                    <a:pt x="1084630" y="1887876"/>
                    <a:pt x="1184022" y="1889146"/>
                  </a:cubicBezTo>
                  <a:cubicBezTo>
                    <a:pt x="1331396" y="1890416"/>
                    <a:pt x="2949084" y="1880256"/>
                    <a:pt x="3099885" y="1882796"/>
                  </a:cubicBezTo>
                  <a:cubicBezTo>
                    <a:pt x="3165004" y="1884066"/>
                    <a:pt x="3230123" y="1885336"/>
                    <a:pt x="3291814" y="1885336"/>
                  </a:cubicBezTo>
                  <a:cubicBezTo>
                    <a:pt x="3404916" y="1887876"/>
                    <a:pt x="3514589" y="1884066"/>
                    <a:pt x="3627690" y="1887876"/>
                  </a:cubicBezTo>
                  <a:cubicBezTo>
                    <a:pt x="3720227" y="1890416"/>
                    <a:pt x="3812765" y="1890416"/>
                    <a:pt x="3905302" y="1892956"/>
                  </a:cubicBezTo>
                  <a:cubicBezTo>
                    <a:pt x="4042394" y="1896766"/>
                    <a:pt x="4179486" y="1899306"/>
                    <a:pt x="4316579" y="1900576"/>
                  </a:cubicBezTo>
                  <a:cubicBezTo>
                    <a:pt x="4367988" y="1900576"/>
                    <a:pt x="4390276" y="1899306"/>
                    <a:pt x="4410596" y="1899306"/>
                  </a:cubicBezTo>
                  <a:close/>
                </a:path>
              </a:pathLst>
            </a:custGeom>
            <a:solidFill>
              <a:srgbClr val="FFFFFF"/>
            </a:solidFill>
          </p:spPr>
        </p:sp>
      </p:grpSp>
      <p:sp>
        <p:nvSpPr>
          <p:cNvPr id="7" name="TextBox 7"/>
          <p:cNvSpPr txBox="1"/>
          <p:nvPr/>
        </p:nvSpPr>
        <p:spPr>
          <a:xfrm>
            <a:off x="2345883" y="3498603"/>
            <a:ext cx="13868400" cy="4985980"/>
          </a:xfrm>
          <a:prstGeom prst="rect">
            <a:avLst/>
          </a:prstGeom>
        </p:spPr>
        <p:txBody>
          <a:bodyPr wrap="square" lIns="0" tIns="0" rIns="0" bIns="0" rtlCol="0" anchor="t">
            <a:spAutoFit/>
          </a:bodyPr>
          <a:lstStyle/>
          <a:p>
            <a:pPr marL="0" lvl="0" indent="0" algn="ctr">
              <a:lnSpc>
                <a:spcPct val="150000"/>
              </a:lnSpc>
              <a:spcBef>
                <a:spcPct val="0"/>
              </a:spcBef>
            </a:pPr>
            <a:r>
              <a:rPr lang="en-US" sz="7200" b="1" dirty="0" smtClean="0">
                <a:solidFill>
                  <a:srgbClr val="004AAD"/>
                </a:solidFill>
                <a:latin typeface="Arial" panose="020B0604020202020204" pitchFamily="34" charset="0"/>
                <a:cs typeface="Arial" panose="020B0604020202020204" pitchFamily="34" charset="0"/>
              </a:rPr>
              <a:t>CHÀO MỪNG QUÝ THẦY CÔ VÀ CÁC EM ĐẾN VỚI BÀI HỌC NGÀY HÔM NAY!</a:t>
            </a:r>
            <a:endParaRPr lang="en-US" sz="7200" b="1" u="none" dirty="0">
              <a:solidFill>
                <a:srgbClr val="004AAD"/>
              </a:solidFill>
              <a:latin typeface="Arial" panose="020B0604020202020204" pitchFamily="34" charset="0"/>
              <a:cs typeface="Arial" panose="020B0604020202020204" pitchFamily="34" charset="0"/>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95042" y="-253064"/>
            <a:ext cx="2104767" cy="391584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52306" y="7755758"/>
            <a:ext cx="4047251" cy="150254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26625">
            <a:off x="545351" y="6975583"/>
            <a:ext cx="1985332" cy="2590971"/>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17525">
            <a:off x="14660120" y="6966387"/>
            <a:ext cx="4047251" cy="150254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795263" y="812195"/>
            <a:ext cx="2019111" cy="2451121"/>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608805" y="1322537"/>
            <a:ext cx="1070390" cy="131135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3DE"/>
        </a:solidFill>
        <a:effectLst/>
      </p:bgPr>
    </p:bg>
    <p:spTree>
      <p:nvGrpSpPr>
        <p:cNvPr id="1" name=""/>
        <p:cNvGrpSpPr/>
        <p:nvPr/>
      </p:nvGrpSpPr>
      <p:grpSpPr>
        <a:xfrm>
          <a:off x="0" y="0"/>
          <a:ext cx="0" cy="0"/>
          <a:chOff x="0" y="0"/>
          <a:chExt cx="0" cy="0"/>
        </a:xfrm>
      </p:grpSpPr>
      <p:grpSp>
        <p:nvGrpSpPr>
          <p:cNvPr id="4" name="Group 4"/>
          <p:cNvGrpSpPr/>
          <p:nvPr/>
        </p:nvGrpSpPr>
        <p:grpSpPr>
          <a:xfrm>
            <a:off x="762242" y="876355"/>
            <a:ext cx="2844943" cy="1731554"/>
            <a:chOff x="0" y="0"/>
            <a:chExt cx="10433050" cy="6350000"/>
          </a:xfrm>
        </p:grpSpPr>
        <p:sp>
          <p:nvSpPr>
            <p:cNvPr id="5" name="Freeform 5"/>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1"/>
              <a:stretch>
                <a:fillRect t="-4835" b="-4835"/>
              </a:stretch>
            </a:blipFill>
          </p:spPr>
        </p:sp>
      </p:grpSp>
      <p:sp>
        <p:nvSpPr>
          <p:cNvPr id="9" name="TextBox 9"/>
          <p:cNvSpPr txBox="1"/>
          <p:nvPr/>
        </p:nvSpPr>
        <p:spPr>
          <a:xfrm>
            <a:off x="4114838" y="1485900"/>
            <a:ext cx="12269635" cy="861695"/>
          </a:xfrm>
          <a:prstGeom prst="rect">
            <a:avLst/>
          </a:prstGeom>
          <a:ln>
            <a:solidFill>
              <a:schemeClr val="accent1"/>
            </a:solidFill>
            <a:prstDash val="sysDot"/>
          </a:ln>
        </p:spPr>
        <p:txBody>
          <a:bodyPr lIns="0" tIns="0" rIns="0" bIns="0" rtlCol="0" anchor="t">
            <a:spAutoFit/>
          </a:bodyPr>
          <a:lstStyle/>
          <a:p>
            <a:pPr>
              <a:lnSpc>
                <a:spcPts val="6720"/>
              </a:lnSpc>
            </a:pPr>
            <a:r>
              <a:rPr lang="en-US" sz="4800" dirty="0" err="1" smtClean="0">
                <a:solidFill>
                  <a:srgbClr val="FF0000"/>
                </a:solidFill>
                <a:latin typeface="Sitka Small Semibold" charset="0"/>
                <a:cs typeface="Sitka Small Semibold" charset="0"/>
              </a:rPr>
              <a:t>Bước</a:t>
            </a:r>
            <a:r>
              <a:rPr lang="en-US" sz="4800" dirty="0" smtClean="0">
                <a:solidFill>
                  <a:srgbClr val="FF0000"/>
                </a:solidFill>
                <a:latin typeface="Sitka Small Semibold" charset="0"/>
                <a:cs typeface="Sitka Small Semibold" charset="0"/>
              </a:rPr>
              <a:t> 2</a:t>
            </a:r>
            <a:r>
              <a:rPr lang="en-US" sz="4800" dirty="0">
                <a:solidFill>
                  <a:srgbClr val="FF0000"/>
                </a:solidFill>
                <a:latin typeface="Sitka Small Semibold" charset="0"/>
                <a:cs typeface="Sitka Small Semibold" charset="0"/>
              </a:rPr>
              <a:t>.</a:t>
            </a:r>
            <a:r>
              <a:rPr lang="en-US" sz="4800" dirty="0" smtClean="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Tìm</a:t>
            </a:r>
            <a:r>
              <a:rPr lang="en-US" sz="4800" dirty="0">
                <a:solidFill>
                  <a:srgbClr val="FF0000"/>
                </a:solidFill>
                <a:latin typeface="Sitka Small Semibold" charset="0"/>
                <a:cs typeface="Sitka Small Semibold" charset="0"/>
              </a:rPr>
              <a:t> ý </a:t>
            </a:r>
            <a:r>
              <a:rPr lang="en-US" sz="4800" dirty="0" err="1">
                <a:solidFill>
                  <a:srgbClr val="FF0000"/>
                </a:solidFill>
                <a:latin typeface="Sitka Small Semibold" charset="0"/>
                <a:cs typeface="Sitka Small Semibold" charset="0"/>
              </a:rPr>
              <a:t>và</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lập</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dàn</a:t>
            </a:r>
            <a:r>
              <a:rPr lang="en-US" sz="4800" dirty="0">
                <a:solidFill>
                  <a:srgbClr val="FF0000"/>
                </a:solidFill>
                <a:latin typeface="Sitka Small Semibold" charset="0"/>
                <a:cs typeface="Sitka Small Semibold" charset="0"/>
              </a:rPr>
              <a:t> ý</a:t>
            </a:r>
            <a:endParaRPr lang="en-US" sz="4800" dirty="0">
              <a:solidFill>
                <a:srgbClr val="FF0000"/>
              </a:solidFill>
              <a:latin typeface="Sitka Small Semibold" charset="0"/>
              <a:cs typeface="Sitka Small Semibold" charset="0"/>
            </a:endParaRPr>
          </a:p>
        </p:txBody>
      </p:sp>
      <p:sp>
        <p:nvSpPr>
          <p:cNvPr id="2" name="Text Box 1"/>
          <p:cNvSpPr txBox="1"/>
          <p:nvPr/>
        </p:nvSpPr>
        <p:spPr>
          <a:xfrm>
            <a:off x="152400" y="3047365"/>
            <a:ext cx="5275580" cy="6151245"/>
          </a:xfrm>
          <a:prstGeom prst="rect">
            <a:avLst/>
          </a:prstGeom>
          <a:solidFill>
            <a:schemeClr val="accent2">
              <a:lumMod val="20000"/>
              <a:lumOff val="80000"/>
            </a:schemeClr>
          </a:solidFill>
        </p:spPr>
        <p:txBody>
          <a:bodyPr wrap="square" rtlCol="0">
            <a:noAutofit/>
          </a:bodyPr>
          <a:p>
            <a:r>
              <a:rPr lang="en-US" sz="3600">
                <a:latin typeface="Sitka Small Semibold" charset="0"/>
                <a:cs typeface="Sitka Small Semibold" charset="0"/>
              </a:rPr>
              <a:t>* Tìm ý:</a:t>
            </a:r>
            <a:endParaRPr lang="en-US" sz="3600">
              <a:latin typeface="Sitka Small Semibold" charset="0"/>
              <a:cs typeface="Sitka Small Semibold" charset="0"/>
            </a:endParaRPr>
          </a:p>
          <a:p>
            <a:r>
              <a:rPr lang="en-US" sz="3600">
                <a:latin typeface="Sitka Small Semibold" charset="0"/>
                <a:cs typeface="Sitka Small Semibold" charset="0"/>
              </a:rPr>
              <a:t>- Sự việc có tính thời sự em sẽ trình bày là sự việc nào? </a:t>
            </a:r>
            <a:endParaRPr lang="en-US" sz="3600">
              <a:latin typeface="Sitka Small Semibold" charset="0"/>
              <a:cs typeface="Sitka Small Semibold" charset="0"/>
            </a:endParaRPr>
          </a:p>
          <a:p>
            <a:r>
              <a:rPr lang="en-US" sz="3600">
                <a:latin typeface="Sitka Small Semibold" charset="0"/>
                <a:cs typeface="Sitka Small Semibold" charset="0"/>
              </a:rPr>
              <a:t>- Quan điểm ý kiến của em (đồng tình/ phản đối) về sự việc?</a:t>
            </a:r>
            <a:endParaRPr lang="en-US" sz="3600">
              <a:latin typeface="Sitka Small Semibold" charset="0"/>
              <a:cs typeface="Sitka Small Semibold" charset="0"/>
            </a:endParaRPr>
          </a:p>
          <a:p>
            <a:r>
              <a:rPr lang="en-US" sz="3600">
                <a:latin typeface="Sitka Small Semibold" charset="0"/>
                <a:cs typeface="Sitka Small Semibold" charset="0"/>
              </a:rPr>
              <a:t>- Bài học, giải pháp rút ra từ sự việc là gì?</a:t>
            </a:r>
            <a:endParaRPr lang="en-US" sz="3600">
              <a:latin typeface="Sitka Small Semibold" charset="0"/>
              <a:cs typeface="Sitka Small Semibold" charset="0"/>
            </a:endParaRPr>
          </a:p>
        </p:txBody>
      </p:sp>
      <p:sp>
        <p:nvSpPr>
          <p:cNvPr id="3" name="Text Box 2"/>
          <p:cNvSpPr txBox="1"/>
          <p:nvPr/>
        </p:nvSpPr>
        <p:spPr>
          <a:xfrm>
            <a:off x="5881370" y="2705100"/>
            <a:ext cx="7073265" cy="6685915"/>
          </a:xfrm>
          <a:prstGeom prst="rect">
            <a:avLst/>
          </a:prstGeom>
          <a:solidFill>
            <a:schemeClr val="accent2">
              <a:lumMod val="40000"/>
              <a:lumOff val="60000"/>
            </a:schemeClr>
          </a:solidFill>
        </p:spPr>
        <p:txBody>
          <a:bodyPr wrap="square" rtlCol="0">
            <a:noAutofit/>
          </a:bodyPr>
          <a:p>
            <a:r>
              <a:rPr lang="en-US" sz="3600">
                <a:latin typeface="Sitka Small Semibold" charset="0"/>
                <a:cs typeface="Sitka Small Semibold" charset="0"/>
              </a:rPr>
              <a:t>* Lập dàn </a:t>
            </a:r>
            <a:r>
              <a:rPr lang="en-US" sz="3600">
                <a:latin typeface="Sitka Small Semibold" charset="0"/>
                <a:cs typeface="Sitka Small Semibold" charset="0"/>
              </a:rPr>
              <a:t> ý:</a:t>
            </a:r>
            <a:endParaRPr lang="en-US" sz="3600">
              <a:latin typeface="Sitka Small Semibold" charset="0"/>
              <a:cs typeface="Sitka Small Semibold" charset="0"/>
            </a:endParaRPr>
          </a:p>
          <a:p>
            <a:r>
              <a:rPr lang="en-US" sz="3600">
                <a:latin typeface="Sitka Small Semibold" charset="0"/>
                <a:cs typeface="Sitka Small Semibold" charset="0"/>
              </a:rPr>
              <a:t>- Nêu tóm tắt sự việc cần trình bày: Việc gì? Liên quan đến ai? Họ đã làm gì?</a:t>
            </a:r>
            <a:endParaRPr lang="en-US" sz="3600">
              <a:latin typeface="Sitka Small Semibold" charset="0"/>
              <a:cs typeface="Sitka Small Semibold" charset="0"/>
            </a:endParaRPr>
          </a:p>
          <a:p>
            <a:r>
              <a:rPr lang="en-US" sz="3600">
                <a:latin typeface="Sitka Small Semibold" charset="0"/>
                <a:cs typeface="Sitka Small Semibold" charset="0"/>
              </a:rPr>
              <a:t>Ở đâu? Khi nào? Nguyên nhân của sự việc là gì?</a:t>
            </a:r>
            <a:endParaRPr lang="en-US" sz="3600">
              <a:latin typeface="Sitka Small Semibold" charset="0"/>
              <a:cs typeface="Sitka Small Semibold" charset="0"/>
            </a:endParaRPr>
          </a:p>
          <a:p>
            <a:r>
              <a:rPr lang="en-US" sz="3600">
                <a:latin typeface="Sitka Small Semibold" charset="0"/>
                <a:cs typeface="Sitka Small Semibold" charset="0"/>
              </a:rPr>
              <a:t>- Trình bày ý kiến về sự việc (đồng tình/ phản đối): đưa ra lí lẽ và bằng chứng để làm sáng tỏ luận điểm.</a:t>
            </a:r>
            <a:endParaRPr lang="en-US" sz="3600">
              <a:latin typeface="Sitka Small Semibold" charset="0"/>
              <a:cs typeface="Sitka Small Semibold" charset="0"/>
            </a:endParaRPr>
          </a:p>
          <a:p>
            <a:r>
              <a:rPr lang="en-US" sz="3600">
                <a:latin typeface="Sitka Small Semibold" charset="0"/>
                <a:cs typeface="Sitka Small Semibold" charset="0"/>
              </a:rPr>
              <a:t>- Nêu ý nghĩa, bài học nhận thức, hành động</a:t>
            </a:r>
            <a:endParaRPr lang="en-US" sz="3600">
              <a:latin typeface="Sitka Small Semibold" charset="0"/>
              <a:cs typeface="Sitka Small Semibold" charset="0"/>
            </a:endParaRPr>
          </a:p>
        </p:txBody>
      </p:sp>
      <p:sp>
        <p:nvSpPr>
          <p:cNvPr id="6" name="Text Box 5"/>
          <p:cNvSpPr txBox="1"/>
          <p:nvPr/>
        </p:nvSpPr>
        <p:spPr>
          <a:xfrm>
            <a:off x="13407390" y="3009900"/>
            <a:ext cx="4396105" cy="6341110"/>
          </a:xfrm>
          <a:prstGeom prst="rect">
            <a:avLst/>
          </a:prstGeom>
          <a:solidFill>
            <a:schemeClr val="accent2">
              <a:lumMod val="60000"/>
              <a:lumOff val="40000"/>
            </a:schemeClr>
          </a:solidFill>
        </p:spPr>
        <p:txBody>
          <a:bodyPr wrap="square" rtlCol="0">
            <a:noAutofit/>
          </a:bodyPr>
          <a:p>
            <a:r>
              <a:rPr lang="en-US" sz="3600">
                <a:latin typeface="Sitka Small Semibold" charset="0"/>
                <a:cs typeface="Sitka Small Semibold" charset="0"/>
              </a:rPr>
              <a:t>* Dự kiến sử dụng phương tiện phi ngôn ngữ hỗ trợ bài nói, chuẩn bị mở đầu và kết thúc hấp dẫn, dự kiến phần phản biện của người nghe và chuẩn bị câu trả lời.</a:t>
            </a:r>
            <a:endParaRPr lang="en-US" sz="3600">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1000">
        <p:wedge/>
      </p:transition>
    </mc:Choice>
    <mc:Fallback>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3DE"/>
        </a:solidFill>
        <a:effectLst/>
      </p:bgPr>
    </p:bg>
    <p:spTree>
      <p:nvGrpSpPr>
        <p:cNvPr id="1" name=""/>
        <p:cNvGrpSpPr/>
        <p:nvPr/>
      </p:nvGrpSpPr>
      <p:grpSpPr>
        <a:xfrm>
          <a:off x="0" y="0"/>
          <a:ext cx="0" cy="0"/>
          <a:chOff x="0" y="0"/>
          <a:chExt cx="0" cy="0"/>
        </a:xfrm>
      </p:grpSpPr>
      <p:grpSp>
        <p:nvGrpSpPr>
          <p:cNvPr id="6" name="Group 6"/>
          <p:cNvGrpSpPr/>
          <p:nvPr/>
        </p:nvGrpSpPr>
        <p:grpSpPr>
          <a:xfrm>
            <a:off x="685165" y="466725"/>
            <a:ext cx="2940685" cy="1957070"/>
            <a:chOff x="0" y="0"/>
            <a:chExt cx="10433050" cy="6350000"/>
          </a:xfrm>
        </p:grpSpPr>
        <p:sp>
          <p:nvSpPr>
            <p:cNvPr id="7" name="Freeform 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1"/>
              <a:stretch>
                <a:fillRect t="-4732" b="-4732"/>
              </a:stretch>
            </a:blipFill>
          </p:spPr>
        </p:sp>
      </p:grpSp>
      <p:sp>
        <p:nvSpPr>
          <p:cNvPr id="13" name="TextBox 10"/>
          <p:cNvSpPr txBox="1"/>
          <p:nvPr/>
        </p:nvSpPr>
        <p:spPr>
          <a:xfrm>
            <a:off x="4640640" y="1561918"/>
            <a:ext cx="12449931" cy="861695"/>
          </a:xfrm>
          <a:prstGeom prst="rect">
            <a:avLst/>
          </a:prstGeom>
          <a:ln>
            <a:solidFill>
              <a:schemeClr val="accent1"/>
            </a:solidFill>
            <a:prstDash val="sysDot"/>
          </a:ln>
        </p:spPr>
        <p:txBody>
          <a:bodyPr wrap="square" lIns="0" tIns="0" rIns="0" bIns="0" rtlCol="0" anchor="t">
            <a:spAutoFit/>
          </a:bodyPr>
          <a:lstStyle/>
          <a:p>
            <a:pPr>
              <a:lnSpc>
                <a:spcPts val="6720"/>
              </a:lnSpc>
            </a:pPr>
            <a:r>
              <a:rPr lang="en-US" sz="4800" dirty="0" err="1" smtClean="0">
                <a:solidFill>
                  <a:srgbClr val="002060"/>
                </a:solidFill>
                <a:latin typeface="Sitka Small Semibold" charset="0"/>
                <a:cs typeface="Sitka Small Semibold" charset="0"/>
              </a:rPr>
              <a:t>Bước</a:t>
            </a:r>
            <a:r>
              <a:rPr lang="en-US" sz="4800" dirty="0" smtClean="0">
                <a:solidFill>
                  <a:srgbClr val="002060"/>
                </a:solidFill>
                <a:latin typeface="Sitka Small Semibold" charset="0"/>
                <a:cs typeface="Sitka Small Semibold" charset="0"/>
              </a:rPr>
              <a:t> 3</a:t>
            </a:r>
            <a:r>
              <a:rPr lang="en-US" sz="4800" dirty="0">
                <a:solidFill>
                  <a:srgbClr val="002060"/>
                </a:solidFill>
                <a:latin typeface="Sitka Small Semibold" charset="0"/>
                <a:cs typeface="Sitka Small Semibold" charset="0"/>
              </a:rPr>
              <a:t>.</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Luyện</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tập</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và</a:t>
            </a:r>
            <a:r>
              <a:rPr lang="en-US" sz="4800" dirty="0" smtClean="0">
                <a:solidFill>
                  <a:srgbClr val="002060"/>
                </a:solidFill>
                <a:latin typeface="Sitka Small Semibold" charset="0"/>
                <a:cs typeface="Sitka Small Semibold" charset="0"/>
              </a:rPr>
              <a:t> </a:t>
            </a:r>
            <a:r>
              <a:rPr lang="en-US" sz="4800" dirty="0" err="1">
                <a:solidFill>
                  <a:srgbClr val="002060"/>
                </a:solidFill>
                <a:latin typeface="Sitka Small Semibold" charset="0"/>
                <a:cs typeface="Sitka Small Semibold" charset="0"/>
              </a:rPr>
              <a:t>trình</a:t>
            </a:r>
            <a:r>
              <a:rPr lang="en-US" sz="4800" dirty="0">
                <a:solidFill>
                  <a:srgbClr val="002060"/>
                </a:solidFill>
                <a:latin typeface="Sitka Small Semibold" charset="0"/>
                <a:cs typeface="Sitka Small Semibold" charset="0"/>
              </a:rPr>
              <a:t> </a:t>
            </a:r>
            <a:r>
              <a:rPr lang="en-US" sz="4800" dirty="0" err="1">
                <a:solidFill>
                  <a:srgbClr val="002060"/>
                </a:solidFill>
                <a:latin typeface="Sitka Small Semibold" charset="0"/>
                <a:cs typeface="Sitka Small Semibold" charset="0"/>
              </a:rPr>
              <a:t>bày</a:t>
            </a:r>
            <a:r>
              <a:rPr lang="en-US" sz="4800" dirty="0">
                <a:solidFill>
                  <a:srgbClr val="002060"/>
                </a:solidFill>
                <a:latin typeface="Sitka Small Semibold" charset="0"/>
                <a:cs typeface="Sitka Small Semibold" charset="0"/>
              </a:rPr>
              <a:t> </a:t>
            </a:r>
            <a:endParaRPr lang="en-US" sz="4800" dirty="0">
              <a:solidFill>
                <a:srgbClr val="002060"/>
              </a:solidFill>
              <a:latin typeface="Sitka Small Semibold" charset="0"/>
              <a:cs typeface="Sitka Small Semibold" charset="0"/>
            </a:endParaRPr>
          </a:p>
        </p:txBody>
      </p:sp>
      <p:sp>
        <p:nvSpPr>
          <p:cNvPr id="2" name="Text Box 1"/>
          <p:cNvSpPr txBox="1"/>
          <p:nvPr/>
        </p:nvSpPr>
        <p:spPr>
          <a:xfrm>
            <a:off x="2362200" y="3314700"/>
            <a:ext cx="14314170" cy="1004570"/>
          </a:xfrm>
          <a:prstGeom prst="rect">
            <a:avLst/>
          </a:prstGeom>
          <a:solidFill>
            <a:schemeClr val="accent5">
              <a:lumMod val="20000"/>
              <a:lumOff val="80000"/>
            </a:schemeClr>
          </a:solidFill>
        </p:spPr>
        <p:txBody>
          <a:bodyPr wrap="square" rtlCol="0">
            <a:noAutofit/>
          </a:bodyPr>
          <a:p>
            <a:r>
              <a:rPr lang="en-US" sz="4000">
                <a:latin typeface="Sitka Small Semibold" charset="0"/>
                <a:cs typeface="Sitka Small Semibold" charset="0"/>
              </a:rPr>
              <a:t>* Chào hỏi người nghe, tự giới thiệu về bản thân.</a:t>
            </a:r>
            <a:endParaRPr lang="en-US" sz="4000">
              <a:latin typeface="Sitka Small Semibold" charset="0"/>
              <a:cs typeface="Sitka Small Semibold" charset="0"/>
            </a:endParaRPr>
          </a:p>
          <a:p>
            <a:endParaRPr lang="en-US" sz="4000">
              <a:latin typeface="Sitka Small Semibold" charset="0"/>
              <a:cs typeface="Sitka Small Semibold" charset="0"/>
            </a:endParaRPr>
          </a:p>
          <a:p>
            <a:endParaRPr lang="en-US" sz="4000">
              <a:latin typeface="Sitka Small Semibold" charset="0"/>
              <a:cs typeface="Sitka Small Semibold" charset="0"/>
            </a:endParaRPr>
          </a:p>
        </p:txBody>
      </p:sp>
      <p:sp>
        <p:nvSpPr>
          <p:cNvPr id="3" name="Text Box 2"/>
          <p:cNvSpPr txBox="1"/>
          <p:nvPr/>
        </p:nvSpPr>
        <p:spPr>
          <a:xfrm>
            <a:off x="2514600" y="6591300"/>
            <a:ext cx="14237970" cy="1031875"/>
          </a:xfrm>
          <a:prstGeom prst="rect">
            <a:avLst/>
          </a:prstGeom>
          <a:solidFill>
            <a:schemeClr val="accent5">
              <a:lumMod val="60000"/>
              <a:lumOff val="40000"/>
            </a:schemeClr>
          </a:solidFill>
        </p:spPr>
        <p:txBody>
          <a:bodyPr wrap="square" rtlCol="0">
            <a:noAutofit/>
          </a:bodyPr>
          <a:p>
            <a:r>
              <a:rPr lang="en-US" sz="4000">
                <a:latin typeface="Sitka Small Semibold" charset="0"/>
                <a:cs typeface="Sitka Small Semibold" charset="0"/>
              </a:rPr>
              <a:t>* Lựa chọn ngôn ngữ phù hợp với văn nói.</a:t>
            </a:r>
            <a:endParaRPr lang="en-US" sz="4000">
              <a:latin typeface="Sitka Small Semibold" charset="0"/>
              <a:cs typeface="Sitka Small Semibold" charset="0"/>
            </a:endParaRPr>
          </a:p>
          <a:p>
            <a:endParaRPr lang="en-US" sz="4000">
              <a:latin typeface="Sitka Small Semibold" charset="0"/>
              <a:cs typeface="Sitka Small Semibold" charset="0"/>
            </a:endParaRPr>
          </a:p>
        </p:txBody>
      </p:sp>
      <p:sp>
        <p:nvSpPr>
          <p:cNvPr id="4" name="Text Box 3"/>
          <p:cNvSpPr txBox="1"/>
          <p:nvPr/>
        </p:nvSpPr>
        <p:spPr>
          <a:xfrm>
            <a:off x="2514600" y="4838700"/>
            <a:ext cx="14237970" cy="1487170"/>
          </a:xfrm>
          <a:prstGeom prst="rect">
            <a:avLst/>
          </a:prstGeom>
          <a:solidFill>
            <a:schemeClr val="accent5">
              <a:lumMod val="40000"/>
              <a:lumOff val="60000"/>
            </a:schemeClr>
          </a:solidFill>
        </p:spPr>
        <p:txBody>
          <a:bodyPr wrap="square" rtlCol="0">
            <a:noAutofit/>
          </a:bodyPr>
          <a:p>
            <a:r>
              <a:rPr lang="en-US" sz="4000">
                <a:latin typeface="Sitka Small Semibold" charset="0"/>
                <a:cs typeface="Sitka Small Semibold" charset="0"/>
              </a:rPr>
              <a:t>* Trình bày dựa vào dàn ý đã chuẩn bị, giới thiệu ý chính của bài nói để người nghe dễ theo dõi.</a:t>
            </a:r>
            <a:endParaRPr lang="en-US" sz="4000">
              <a:latin typeface="Sitka Small Semibold" charset="0"/>
              <a:cs typeface="Sitka Small Semibold" charset="0"/>
            </a:endParaRPr>
          </a:p>
          <a:p>
            <a:endParaRPr lang="en-US" sz="4000">
              <a:latin typeface="Sitka Small Semibold" charset="0"/>
              <a:cs typeface="Sitka Small Semibold" charset="0"/>
            </a:endParaRPr>
          </a:p>
        </p:txBody>
      </p:sp>
      <p:sp>
        <p:nvSpPr>
          <p:cNvPr id="5" name="Text Box 4"/>
          <p:cNvSpPr txBox="1"/>
          <p:nvPr/>
        </p:nvSpPr>
        <p:spPr>
          <a:xfrm>
            <a:off x="2590800" y="8115300"/>
            <a:ext cx="14237970" cy="1084580"/>
          </a:xfrm>
          <a:prstGeom prst="rect">
            <a:avLst/>
          </a:prstGeom>
          <a:solidFill>
            <a:schemeClr val="accent5">
              <a:lumMod val="75000"/>
            </a:schemeClr>
          </a:solidFill>
        </p:spPr>
        <p:txBody>
          <a:bodyPr wrap="square" rtlCol="0">
            <a:noAutofit/>
          </a:bodyPr>
          <a:p>
            <a:r>
              <a:rPr lang="en-US" sz="4000">
                <a:latin typeface="Sitka Small Semibold" charset="0"/>
                <a:cs typeface="Sitka Small Semibold" charset="0"/>
              </a:rPr>
              <a:t>* Tương tác tích cực với người nghe.</a:t>
            </a:r>
            <a:endParaRPr lang="en-US" sz="4000">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3" grpId="0" animBg="1"/>
      <p:bldP spid="3" grpId="1" animBg="1"/>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3DE"/>
        </a:solidFill>
        <a:effectLst/>
      </p:bgPr>
    </p:bg>
    <p:spTree>
      <p:nvGrpSpPr>
        <p:cNvPr id="1" name=""/>
        <p:cNvGrpSpPr/>
        <p:nvPr/>
      </p:nvGrpSpPr>
      <p:grpSpPr>
        <a:xfrm>
          <a:off x="0" y="0"/>
          <a:ext cx="0" cy="0"/>
          <a:chOff x="0" y="0"/>
          <a:chExt cx="0" cy="0"/>
        </a:xfrm>
      </p:grpSpPr>
      <p:sp>
        <p:nvSpPr>
          <p:cNvPr id="10" name="TextBox 10"/>
          <p:cNvSpPr txBox="1"/>
          <p:nvPr/>
        </p:nvSpPr>
        <p:spPr>
          <a:xfrm>
            <a:off x="4343460" y="1409748"/>
            <a:ext cx="12283583" cy="861695"/>
          </a:xfrm>
          <a:prstGeom prst="rect">
            <a:avLst/>
          </a:prstGeom>
          <a:ln>
            <a:solidFill>
              <a:schemeClr val="accent1"/>
            </a:solidFill>
            <a:prstDash val="sysDot"/>
          </a:ln>
        </p:spPr>
        <p:txBody>
          <a:bodyPr wrap="square" lIns="0" tIns="0" rIns="0" bIns="0" rtlCol="0" anchor="t">
            <a:spAutoFit/>
          </a:bodyPr>
          <a:lstStyle/>
          <a:p>
            <a:pPr>
              <a:lnSpc>
                <a:spcPts val="6720"/>
              </a:lnSpc>
            </a:pPr>
            <a:r>
              <a:rPr lang="en-US" sz="4800" dirty="0" err="1" smtClean="0">
                <a:solidFill>
                  <a:srgbClr val="002060"/>
                </a:solidFill>
                <a:latin typeface="Sitka Small Semibold" charset="0"/>
                <a:cs typeface="Sitka Small Semibold" charset="0"/>
              </a:rPr>
              <a:t>Bước</a:t>
            </a:r>
            <a:r>
              <a:rPr lang="en-US" sz="4800" dirty="0" smtClean="0">
                <a:solidFill>
                  <a:srgbClr val="002060"/>
                </a:solidFill>
                <a:latin typeface="Sitka Small Semibold" charset="0"/>
                <a:cs typeface="Sitka Small Semibold" charset="0"/>
              </a:rPr>
              <a:t> 4. </a:t>
            </a:r>
            <a:r>
              <a:rPr lang="en-US" sz="4800" dirty="0" err="1" smtClean="0">
                <a:solidFill>
                  <a:srgbClr val="002060"/>
                </a:solidFill>
                <a:latin typeface="Sitka Small Semibold" charset="0"/>
                <a:cs typeface="Sitka Small Semibold" charset="0"/>
              </a:rPr>
              <a:t>Trao</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đổi</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và</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đánh</a:t>
            </a:r>
            <a:r>
              <a:rPr lang="en-US" sz="4800" dirty="0" smtClean="0">
                <a:solidFill>
                  <a:srgbClr val="002060"/>
                </a:solidFill>
                <a:latin typeface="Sitka Small Semibold" charset="0"/>
                <a:cs typeface="Sitka Small Semibold" charset="0"/>
              </a:rPr>
              <a:t> </a:t>
            </a:r>
            <a:r>
              <a:rPr lang="en-US" sz="4800" dirty="0" err="1" smtClean="0">
                <a:solidFill>
                  <a:srgbClr val="002060"/>
                </a:solidFill>
                <a:latin typeface="Sitka Small Semibold" charset="0"/>
                <a:cs typeface="Sitka Small Semibold" charset="0"/>
              </a:rPr>
              <a:t>giá</a:t>
            </a:r>
            <a:r>
              <a:rPr lang="en-US" sz="4800" dirty="0" smtClean="0">
                <a:solidFill>
                  <a:srgbClr val="002060"/>
                </a:solidFill>
                <a:latin typeface="Sitka Small Semibold" charset="0"/>
                <a:cs typeface="Sitka Small Semibold" charset="0"/>
              </a:rPr>
              <a:t> </a:t>
            </a:r>
            <a:endParaRPr lang="en-US" sz="4800" dirty="0">
              <a:solidFill>
                <a:srgbClr val="002060"/>
              </a:solidFill>
              <a:latin typeface="Sitka Small Semibold" charset="0"/>
              <a:cs typeface="Sitka Small Semibold" charset="0"/>
            </a:endParaRPr>
          </a:p>
        </p:txBody>
      </p:sp>
      <p:grpSp>
        <p:nvGrpSpPr>
          <p:cNvPr id="11" name="Group 6"/>
          <p:cNvGrpSpPr/>
          <p:nvPr/>
        </p:nvGrpSpPr>
        <p:grpSpPr>
          <a:xfrm>
            <a:off x="762242" y="876376"/>
            <a:ext cx="2635000" cy="1603773"/>
            <a:chOff x="0" y="0"/>
            <a:chExt cx="10433050" cy="6350000"/>
          </a:xfrm>
        </p:grpSpPr>
        <p:sp>
          <p:nvSpPr>
            <p:cNvPr id="12" name="Freeform 7"/>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1"/>
              <a:stretch>
                <a:fillRect t="-4732" b="-4732"/>
              </a:stretch>
            </a:blipFill>
          </p:spPr>
        </p:sp>
      </p:gr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8855" y="190500"/>
            <a:ext cx="16603345" cy="645160"/>
          </a:xfrm>
          <a:prstGeom prst="rect">
            <a:avLst/>
          </a:prstGeom>
          <a:noFill/>
        </p:spPr>
        <p:txBody>
          <a:bodyPr wrap="square" rtlCol="0">
            <a:spAutoFit/>
          </a:bodyPr>
          <a:lstStyle/>
          <a:p>
            <a:r>
              <a:rPr lang="en-US" sz="3600" dirty="0" smtClean="0">
                <a:solidFill>
                  <a:srgbClr val="FF0000"/>
                </a:solidFill>
                <a:latin typeface="Sitka Small Semibold" charset="0"/>
                <a:cs typeface="Sitka Small Semibold" charset="0"/>
              </a:rPr>
              <a:t>BẢNG KIỂM TRÌNH BÀY Ý KIẾN VỀ MỘT SỰ VIỆC CÓ TÍNH THỜI SỰ</a:t>
            </a:r>
            <a:endParaRPr lang="en-US" sz="3600" dirty="0" smtClean="0">
              <a:solidFill>
                <a:srgbClr val="FF0000"/>
              </a:solidFill>
              <a:latin typeface="Sitka Small Semibold" charset="0"/>
              <a:cs typeface="Sitka Small Semibold" charset="0"/>
            </a:endParaRPr>
          </a:p>
        </p:txBody>
      </p:sp>
      <p:graphicFrame>
        <p:nvGraphicFramePr>
          <p:cNvPr id="3" name="Table 2"/>
          <p:cNvGraphicFramePr>
            <a:graphicFrameLocks noGrp="1"/>
          </p:cNvGraphicFramePr>
          <p:nvPr>
            <p:custDataLst>
              <p:tags r:id="rId1"/>
            </p:custDataLst>
          </p:nvPr>
        </p:nvGraphicFramePr>
        <p:xfrm>
          <a:off x="381000" y="1104900"/>
          <a:ext cx="17362805" cy="7891780"/>
        </p:xfrm>
        <a:graphic>
          <a:graphicData uri="http://schemas.openxmlformats.org/drawingml/2006/table">
            <a:tbl>
              <a:tblPr firstRow="1" bandRow="1">
                <a:tableStyleId>{5C22544A-7EE6-4342-B048-85BDC9FD1C3A}</a:tableStyleId>
              </a:tblPr>
              <a:tblGrid>
                <a:gridCol w="12131040"/>
                <a:gridCol w="5231765"/>
              </a:tblGrid>
              <a:tr h="649605">
                <a:tc>
                  <a:txBody>
                    <a:bodyPr/>
                    <a:lstStyle/>
                    <a:p>
                      <a:pPr algn="ctr"/>
                      <a:r>
                        <a:rPr lang="en-US" sz="3600" dirty="0" smtClean="0">
                          <a:latin typeface="Times New Roman" panose="02020603050405020304" pitchFamily="18" charset="0"/>
                          <a:cs typeface="Times New Roman" panose="02020603050405020304" pitchFamily="18" charset="0"/>
                        </a:rPr>
                        <a:t>NỘI</a:t>
                      </a:r>
                      <a:r>
                        <a:rPr lang="en-US" sz="3600" baseline="0" dirty="0" smtClean="0">
                          <a:latin typeface="Times New Roman" panose="02020603050405020304" pitchFamily="18" charset="0"/>
                          <a:cs typeface="Times New Roman" panose="02020603050405020304" pitchFamily="18" charset="0"/>
                        </a:rPr>
                        <a:t> DUNG KIỂM TRA</a:t>
                      </a:r>
                      <a:endParaRPr lang="en-US" sz="3600" dirty="0" smtClean="0">
                        <a:latin typeface="Times New Roman" panose="02020603050405020304" pitchFamily="18" charset="0"/>
                        <a:cs typeface="Times New Roman" panose="02020603050405020304" pitchFamily="18" charset="0"/>
                      </a:endParaRPr>
                    </a:p>
                  </a:txBody>
                  <a:tcPr/>
                </a:tc>
                <a:tc>
                  <a:txBody>
                    <a:bodyPr/>
                    <a:lstStyle/>
                    <a:p>
                      <a:pPr algn="ctr"/>
                      <a:r>
                        <a:rPr lang="en-US" sz="3600" dirty="0" smtClean="0">
                          <a:latin typeface="Times New Roman" panose="02020603050405020304" pitchFamily="18" charset="0"/>
                          <a:cs typeface="Times New Roman" panose="02020603050405020304" pitchFamily="18" charset="0"/>
                        </a:rPr>
                        <a:t>ĐẠT/</a:t>
                      </a:r>
                      <a:r>
                        <a:rPr lang="en-US" sz="3600" baseline="0" dirty="0" smtClean="0">
                          <a:latin typeface="Times New Roman" panose="02020603050405020304" pitchFamily="18" charset="0"/>
                          <a:cs typeface="Times New Roman" panose="02020603050405020304" pitchFamily="18" charset="0"/>
                        </a:rPr>
                        <a:t> CHƯA ĐẠT</a:t>
                      </a:r>
                      <a:endParaRPr lang="en-US" sz="3600" dirty="0" smtClean="0">
                        <a:latin typeface="Times New Roman" panose="02020603050405020304" pitchFamily="18" charset="0"/>
                        <a:cs typeface="Times New Roman" panose="02020603050405020304" pitchFamily="18" charset="0"/>
                      </a:endParaRPr>
                    </a:p>
                  </a:txBody>
                  <a:tcPr/>
                </a:tc>
              </a:tr>
              <a:tr h="579120">
                <a:tc>
                  <a:txBody>
                    <a:bodyPr/>
                    <a:lstStyle/>
                    <a:p>
                      <a:r>
                        <a:rPr lang="en-US" sz="3600" dirty="0" smtClean="0">
                          <a:latin typeface="Times New Roman" panose="02020603050405020304" pitchFamily="18" charset="0"/>
                          <a:cs typeface="Times New Roman" panose="02020603050405020304" pitchFamily="18" charset="0"/>
                        </a:rPr>
                        <a:t>1. </a:t>
                      </a:r>
                      <a:r>
                        <a:rPr lang="en-US" sz="3600" dirty="0" err="1" smtClean="0">
                          <a:latin typeface="Times New Roman" panose="02020603050405020304" pitchFamily="18" charset="0"/>
                          <a:cs typeface="Times New Roman" panose="02020603050405020304" pitchFamily="18" charset="0"/>
                        </a:rPr>
                        <a:t>Bài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trình</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bày</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có</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đủ</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các</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phần</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giới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thiệu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nội</a:t>
                      </a:r>
                      <a:r>
                        <a:rPr lang="en-US" sz="3600" baseline="0" dirty="0" smtClean="0">
                          <a:latin typeface="Times New Roman" panose="02020603050405020304" pitchFamily="18" charset="0"/>
                          <a:cs typeface="Times New Roman" panose="02020603050405020304" pitchFamily="18" charset="0"/>
                        </a:rPr>
                        <a:t> dung </a:t>
                      </a:r>
                      <a:r>
                        <a:rPr lang="en-US" sz="3600" baseline="0" dirty="0" err="1" smtClean="0">
                          <a:latin typeface="Times New Roman" panose="02020603050405020304" pitchFamily="18" charset="0"/>
                          <a:cs typeface="Times New Roman" panose="02020603050405020304" pitchFamily="18" charset="0"/>
                        </a:rPr>
                        <a:t>và</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kết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thúc</a:t>
                      </a:r>
                      <a:r>
                        <a:rPr lang="en-US" sz="3600" baseline="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706755">
                <a:tc>
                  <a:txBody>
                    <a:bodyPr/>
                    <a:lstStyle/>
                    <a:p>
                      <a:r>
                        <a:rPr lang="en-US" sz="3600" dirty="0" smtClean="0">
                          <a:latin typeface="Times New Roman" panose="02020603050405020304" pitchFamily="18" charset="0"/>
                          <a:cs typeface="Times New Roman" panose="02020603050405020304" pitchFamily="18" charset="0"/>
                        </a:rPr>
                        <a:t>2. </a:t>
                      </a:r>
                      <a:r>
                        <a:rPr lang="en-US" sz="3600" dirty="0" err="1" smtClean="0">
                          <a:latin typeface="Times New Roman" panose="02020603050405020304" pitchFamily="18" charset="0"/>
                          <a:cs typeface="Times New Roman" panose="02020603050405020304" pitchFamily="18" charset="0"/>
                        </a:rPr>
                        <a:t>Mở</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đầu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và</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kết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thúc</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ấn</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tượng</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hút</a:t>
                      </a:r>
                      <a:r>
                        <a:rPr lang="en-US" sz="3600" baseline="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647065">
                <a:tc>
                  <a:txBody>
                    <a:bodyPr/>
                    <a:lstStyle/>
                    <a:p>
                      <a:r>
                        <a:rPr lang="en-US" sz="3600" dirty="0" smtClean="0">
                          <a:latin typeface="Times New Roman" panose="02020603050405020304" pitchFamily="18" charset="0"/>
                          <a:cs typeface="Times New Roman" panose="02020603050405020304" pitchFamily="18" charset="0"/>
                        </a:rPr>
                        <a:t>3. Chọn sự việc có tính thời sự để trình bày.</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590550">
                <a:tc>
                  <a:txBody>
                    <a:bodyPr/>
                    <a:lstStyle/>
                    <a:p>
                      <a:r>
                        <a:rPr lang="en-US" sz="3600" dirty="0" smtClean="0">
                          <a:latin typeface="Times New Roman" panose="02020603050405020304" pitchFamily="18" charset="0"/>
                          <a:cs typeface="Times New Roman" panose="02020603050405020304" pitchFamily="18" charset="0"/>
                        </a:rPr>
                        <a:t>4. </a:t>
                      </a:r>
                      <a:r>
                        <a:rPr lang="en-US" sz="3600" dirty="0" err="1" smtClean="0">
                          <a:latin typeface="Times New Roman" panose="02020603050405020304" pitchFamily="18" charset="0"/>
                          <a:cs typeface="Times New Roman" panose="02020603050405020304" pitchFamily="18" charset="0"/>
                        </a:rPr>
                        <a:t>Nói rõ ý kiến đồng tình/phản đối về sự việc.</a:t>
                      </a:r>
                      <a:endParaRPr lang="en-US" sz="3600" baseline="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676275">
                <a:tc>
                  <a:txBody>
                    <a:bodyPr/>
                    <a:lstStyle/>
                    <a:p>
                      <a:r>
                        <a:rPr lang="en-US" sz="3600" dirty="0" smtClean="0">
                          <a:latin typeface="Times New Roman" panose="02020603050405020304" pitchFamily="18" charset="0"/>
                          <a:cs typeface="Times New Roman" panose="02020603050405020304" pitchFamily="18" charset="0"/>
                        </a:rPr>
                        <a:t>5. Đưa ra lí lẽ và bằng chứng phù hợp, thuyết phục để làm sáng tỏ ý kiến.</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691515">
                <a:tc>
                  <a:txBody>
                    <a:bodyPr/>
                    <a:lstStyle/>
                    <a:p>
                      <a:r>
                        <a:rPr lang="en-US" sz="3600" dirty="0" smtClean="0">
                          <a:latin typeface="Times New Roman" panose="02020603050405020304" pitchFamily="18" charset="0"/>
                          <a:cs typeface="Times New Roman" panose="02020603050405020304" pitchFamily="18" charset="0"/>
                        </a:rPr>
                        <a:t>6. </a:t>
                      </a:r>
                      <a:r>
                        <a:rPr lang="en-US" sz="3600" dirty="0" err="1" smtClean="0">
                          <a:latin typeface="Times New Roman" panose="02020603050405020304" pitchFamily="18" charset="0"/>
                          <a:cs typeface="Times New Roman" panose="02020603050405020304" pitchFamily="18" charset="0"/>
                        </a:rPr>
                        <a:t>Nêu ra bài học rút ra từ sự việc một cách thuyết phục.</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969645">
                <a:tc>
                  <a:txBody>
                    <a:bodyPr/>
                    <a:p>
                      <a:pPr>
                        <a:buNone/>
                      </a:pPr>
                      <a:r>
                        <a:rPr lang="en-US" sz="3600" dirty="0" smtClean="0">
                          <a:latin typeface="Times New Roman" panose="02020603050405020304" pitchFamily="18" charset="0"/>
                          <a:cs typeface="Times New Roman" panose="02020603050405020304" pitchFamily="18" charset="0"/>
                        </a:rPr>
                        <a:t>7. Kết hợp hiệu quả các phương tiện phi ngôn ngữ.</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r h="793750">
                <a:tc>
                  <a:txBody>
                    <a:bodyPr/>
                    <a:p>
                      <a:pPr>
                        <a:buNone/>
                      </a:pPr>
                      <a:r>
                        <a:rPr lang="en-US" sz="3600" dirty="0" smtClean="0">
                          <a:latin typeface="Times New Roman" panose="02020603050405020304" pitchFamily="18" charset="0"/>
                          <a:cs typeface="Times New Roman" panose="02020603050405020304" pitchFamily="18" charset="0"/>
                        </a:rPr>
                        <a:t>8. Trả lời lịch sự, thỏa đáng câu hỏi và ý kiến phản biện của người nghe.</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r h="793750">
                <a:tc>
                  <a:txBody>
                    <a:bodyPr/>
                    <a:p>
                      <a:pPr>
                        <a:buNone/>
                      </a:pPr>
                      <a:r>
                        <a:rPr lang="en-US" sz="3600" dirty="0" smtClean="0">
                          <a:latin typeface="Times New Roman" panose="02020603050405020304" pitchFamily="18" charset="0"/>
                          <a:cs typeface="Times New Roman" panose="02020603050405020304" pitchFamily="18" charset="0"/>
                        </a:rPr>
                        <a:t>9. Trình bày tự tin, nói năng lưu loát.</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r h="793750">
                <a:tc>
                  <a:txBody>
                    <a:bodyPr/>
                    <a:p>
                      <a:pPr>
                        <a:buNone/>
                      </a:pPr>
                      <a:r>
                        <a:rPr lang="en-US" sz="3600" dirty="0" smtClean="0">
                          <a:latin typeface="Times New Roman" panose="02020603050405020304" pitchFamily="18" charset="0"/>
                          <a:cs typeface="Times New Roman" panose="02020603050405020304" pitchFamily="18" charset="0"/>
                        </a:rPr>
                        <a:t>10. Đảm bảo thời gian quy định.</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85782"/>
            <a:ext cx="3959580" cy="5671126"/>
            <a:chOff x="0" y="0"/>
            <a:chExt cx="4433570" cy="6350000"/>
          </a:xfrm>
        </p:grpSpPr>
        <p:sp>
          <p:nvSpPr>
            <p:cNvPr id="3" name="Freeform 3"/>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blipFill>
              <a:blip r:embed="rId1"/>
              <a:stretch>
                <a:fillRect l="-57284" r="-57284"/>
              </a:stretch>
            </a:blipFill>
          </p:spPr>
        </p:sp>
      </p:grpSp>
      <p:sp>
        <p:nvSpPr>
          <p:cNvPr id="4" name="Freeform 4"/>
          <p:cNvSpPr/>
          <p:nvPr/>
        </p:nvSpPr>
        <p:spPr>
          <a:xfrm>
            <a:off x="3008490" y="5143500"/>
            <a:ext cx="2695184" cy="3870369"/>
          </a:xfrm>
          <a:custGeom>
            <a:avLst/>
            <a:gdLst/>
            <a:ahLst/>
            <a:cxnLst/>
            <a:rect l="l" t="t" r="r" b="b"/>
            <a:pathLst>
              <a:path w="2695184" h="3870369">
                <a:moveTo>
                  <a:pt x="0" y="0"/>
                </a:moveTo>
                <a:lnTo>
                  <a:pt x="2695184" y="0"/>
                </a:lnTo>
                <a:lnTo>
                  <a:pt x="2695184" y="3870369"/>
                </a:lnTo>
                <a:lnTo>
                  <a:pt x="0" y="3870369"/>
                </a:lnTo>
                <a:lnTo>
                  <a:pt x="0" y="0"/>
                </a:lnTo>
                <a:close/>
              </a:path>
            </a:pathLst>
          </a:custGeom>
          <a:blipFill>
            <a:blip r:embed="rId2"/>
            <a:stretch>
              <a:fillRect/>
            </a:stretch>
          </a:blipFill>
        </p:spPr>
      </p:sp>
      <p:sp>
        <p:nvSpPr>
          <p:cNvPr id="6" name="TextBox 6"/>
          <p:cNvSpPr txBox="1"/>
          <p:nvPr/>
        </p:nvSpPr>
        <p:spPr>
          <a:xfrm>
            <a:off x="5703674" y="3507045"/>
            <a:ext cx="11104179" cy="1006558"/>
          </a:xfrm>
          <a:prstGeom prst="rect">
            <a:avLst/>
          </a:prstGeom>
        </p:spPr>
        <p:txBody>
          <a:bodyPr wrap="square" lIns="0" tIns="0" rIns="0" bIns="0" rtlCol="0" anchor="t">
            <a:spAutoFit/>
          </a:bodyPr>
          <a:lstStyle/>
          <a:p>
            <a:pPr algn="ctr">
              <a:lnSpc>
                <a:spcPts val="8400"/>
              </a:lnSpc>
            </a:pPr>
            <a:r>
              <a:rPr lang="en-US" sz="6000" dirty="0">
                <a:solidFill>
                  <a:srgbClr val="FF0000"/>
                </a:solidFill>
                <a:latin typeface="Noto Sans Bold" panose="020B0802040504020204"/>
              </a:rPr>
              <a:t>C. LUYỆN TẬP VÀ VẬN DỤNG</a:t>
            </a:r>
            <a:endParaRPr lang="en-US" sz="6000" dirty="0">
              <a:solidFill>
                <a:srgbClr val="FF0000"/>
              </a:solidFill>
              <a:latin typeface="Noto Sans Bold" panose="020B0802040504020204"/>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3DE"/>
        </a:solidFill>
        <a:effectLst/>
      </p:bgPr>
    </p:bg>
    <p:spTree>
      <p:nvGrpSpPr>
        <p:cNvPr id="1" name=""/>
        <p:cNvGrpSpPr/>
        <p:nvPr/>
      </p:nvGrpSpPr>
      <p:grpSpPr>
        <a:xfrm>
          <a:off x="0" y="0"/>
          <a:ext cx="0" cy="0"/>
          <a:chOff x="0" y="0"/>
          <a:chExt cx="0" cy="0"/>
        </a:xfrm>
      </p:grpSpPr>
      <p:grpSp>
        <p:nvGrpSpPr>
          <p:cNvPr id="2" name="Group 2"/>
          <p:cNvGrpSpPr/>
          <p:nvPr/>
        </p:nvGrpSpPr>
        <p:grpSpPr>
          <a:xfrm>
            <a:off x="1607834" y="4307666"/>
            <a:ext cx="15014057" cy="1257300"/>
            <a:chOff x="0" y="0"/>
            <a:chExt cx="20018742" cy="1676400"/>
          </a:xfrm>
        </p:grpSpPr>
        <p:sp>
          <p:nvSpPr>
            <p:cNvPr id="3" name="AutoShape 3"/>
            <p:cNvSpPr/>
            <p:nvPr/>
          </p:nvSpPr>
          <p:spPr>
            <a:xfrm>
              <a:off x="0" y="1663700"/>
              <a:ext cx="20018742" cy="12700"/>
            </a:xfrm>
            <a:prstGeom prst="rect">
              <a:avLst/>
            </a:prstGeom>
            <a:solidFill>
              <a:srgbClr val="29261D">
                <a:alpha val="49804"/>
              </a:srgbClr>
            </a:solidFill>
          </p:spPr>
        </p:sp>
        <p:sp>
          <p:nvSpPr>
            <p:cNvPr id="4" name="AutoShape 4"/>
            <p:cNvSpPr/>
            <p:nvPr/>
          </p:nvSpPr>
          <p:spPr>
            <a:xfrm>
              <a:off x="0" y="0"/>
              <a:ext cx="20018742" cy="12700"/>
            </a:xfrm>
            <a:prstGeom prst="rect">
              <a:avLst/>
            </a:prstGeom>
            <a:solidFill>
              <a:srgbClr val="29261D">
                <a:alpha val="49804"/>
              </a:srgbClr>
            </a:solidFill>
          </p:spPr>
        </p:sp>
        <p:sp>
          <p:nvSpPr>
            <p:cNvPr id="5" name="AutoShape 5"/>
            <p:cNvSpPr/>
            <p:nvPr/>
          </p:nvSpPr>
          <p:spPr>
            <a:xfrm>
              <a:off x="0" y="831850"/>
              <a:ext cx="20018742" cy="12700"/>
            </a:xfrm>
            <a:prstGeom prst="rect">
              <a:avLst/>
            </a:prstGeom>
            <a:solidFill>
              <a:srgbClr val="29261D">
                <a:alpha val="49804"/>
              </a:srgbClr>
            </a:solidFill>
          </p:spPr>
        </p:sp>
      </p:grpSp>
      <p:sp>
        <p:nvSpPr>
          <p:cNvPr id="6" name="Freeform 6"/>
          <p:cNvSpPr/>
          <p:nvPr/>
        </p:nvSpPr>
        <p:spPr>
          <a:xfrm>
            <a:off x="1343431" y="1028700"/>
            <a:ext cx="15601137" cy="8229600"/>
          </a:xfrm>
          <a:custGeom>
            <a:avLst/>
            <a:gdLst/>
            <a:ahLst/>
            <a:cxnLst/>
            <a:rect l="l" t="t" r="r" b="b"/>
            <a:pathLst>
              <a:path w="15601137" h="8229600">
                <a:moveTo>
                  <a:pt x="0" y="0"/>
                </a:moveTo>
                <a:lnTo>
                  <a:pt x="15601138" y="0"/>
                </a:lnTo>
                <a:lnTo>
                  <a:pt x="15601138" y="8229600"/>
                </a:lnTo>
                <a:lnTo>
                  <a:pt x="0" y="8229600"/>
                </a:lnTo>
                <a:lnTo>
                  <a:pt x="0" y="0"/>
                </a:lnTo>
                <a:close/>
              </a:path>
            </a:pathLst>
          </a:custGeom>
          <a:blipFill>
            <a:blip r:embed="rId1"/>
            <a:stretch>
              <a:fillRect/>
            </a:stretch>
          </a:blipFill>
        </p:spPr>
      </p:sp>
      <p:sp>
        <p:nvSpPr>
          <p:cNvPr id="7" name="Freeform 7"/>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sp>
      <p:sp>
        <p:nvSpPr>
          <p:cNvPr id="8" name="Freeform 8"/>
          <p:cNvSpPr/>
          <p:nvPr/>
        </p:nvSpPr>
        <p:spPr>
          <a:xfrm>
            <a:off x="0" y="7944421"/>
            <a:ext cx="5620872" cy="2627758"/>
          </a:xfrm>
          <a:custGeom>
            <a:avLst/>
            <a:gdLst/>
            <a:ahLst/>
            <a:cxnLst/>
            <a:rect l="l" t="t" r="r" b="b"/>
            <a:pathLst>
              <a:path w="5620872" h="2627758">
                <a:moveTo>
                  <a:pt x="0" y="0"/>
                </a:moveTo>
                <a:lnTo>
                  <a:pt x="5620872" y="0"/>
                </a:lnTo>
                <a:lnTo>
                  <a:pt x="5620872" y="2627758"/>
                </a:lnTo>
                <a:lnTo>
                  <a:pt x="0" y="2627758"/>
                </a:lnTo>
                <a:lnTo>
                  <a:pt x="0" y="0"/>
                </a:lnTo>
                <a:close/>
              </a:path>
            </a:pathLst>
          </a:custGeom>
          <a:blipFill>
            <a:blip r:embed="rId3"/>
            <a:stretch>
              <a:fillRect/>
            </a:stretch>
          </a:blipFill>
        </p:spPr>
      </p:sp>
      <p:sp>
        <p:nvSpPr>
          <p:cNvPr id="9" name="Freeform 9"/>
          <p:cNvSpPr/>
          <p:nvPr/>
        </p:nvSpPr>
        <p:spPr>
          <a:xfrm>
            <a:off x="14134133" y="8273414"/>
            <a:ext cx="5620872" cy="2627758"/>
          </a:xfrm>
          <a:custGeom>
            <a:avLst/>
            <a:gdLst/>
            <a:ahLst/>
            <a:cxnLst/>
            <a:rect l="l" t="t" r="r" b="b"/>
            <a:pathLst>
              <a:path w="5620872" h="2627758">
                <a:moveTo>
                  <a:pt x="0" y="0"/>
                </a:moveTo>
                <a:lnTo>
                  <a:pt x="5620872" y="0"/>
                </a:lnTo>
                <a:lnTo>
                  <a:pt x="5620872" y="2627758"/>
                </a:lnTo>
                <a:lnTo>
                  <a:pt x="0" y="2627758"/>
                </a:lnTo>
                <a:lnTo>
                  <a:pt x="0" y="0"/>
                </a:lnTo>
                <a:close/>
              </a:path>
            </a:pathLst>
          </a:custGeom>
          <a:blipFill>
            <a:blip r:embed="rId3"/>
            <a:stretch>
              <a:fillRect/>
            </a:stretch>
          </a:blipFill>
        </p:spPr>
      </p:sp>
      <p:sp>
        <p:nvSpPr>
          <p:cNvPr id="10" name="TextBox 10"/>
          <p:cNvSpPr txBox="1"/>
          <p:nvPr/>
        </p:nvSpPr>
        <p:spPr>
          <a:xfrm>
            <a:off x="1976695" y="1014731"/>
            <a:ext cx="15667684" cy="2423940"/>
          </a:xfrm>
          <a:prstGeom prst="rect">
            <a:avLst/>
          </a:prstGeom>
        </p:spPr>
        <p:txBody>
          <a:bodyPr lIns="0" tIns="0" rIns="0" bIns="0" rtlCol="0" anchor="t">
            <a:spAutoFit/>
          </a:bodyPr>
          <a:lstStyle/>
          <a:p>
            <a:pPr algn="ctr">
              <a:lnSpc>
                <a:spcPts val="9470"/>
              </a:lnSpc>
            </a:pPr>
            <a:r>
              <a:rPr lang="en-US" sz="8610">
                <a:solidFill>
                  <a:srgbClr val="F6F5F1"/>
                </a:solidFill>
                <a:latin typeface="Playfair Display Bold" panose="00000800000000000000"/>
              </a:rPr>
              <a:t>CUỘC THI </a:t>
            </a:r>
            <a:endParaRPr lang="en-US" sz="8610">
              <a:solidFill>
                <a:srgbClr val="F6F5F1"/>
              </a:solidFill>
              <a:latin typeface="Playfair Display Bold" panose="00000800000000000000"/>
            </a:endParaRPr>
          </a:p>
          <a:p>
            <a:pPr algn="ctr">
              <a:lnSpc>
                <a:spcPts val="9470"/>
              </a:lnSpc>
            </a:pPr>
            <a:r>
              <a:rPr lang="en-US" sz="8610">
                <a:solidFill>
                  <a:srgbClr val="F6F5F1"/>
                </a:solidFill>
                <a:latin typeface="Playfair Display Bold" panose="00000800000000000000"/>
              </a:rPr>
              <a:t>NHÀ HÙNG BIỆN TRẺ</a:t>
            </a:r>
            <a:endParaRPr lang="en-US" sz="8610">
              <a:solidFill>
                <a:srgbClr val="F6F5F1"/>
              </a:solidFill>
              <a:latin typeface="Playfair Display Bold" panose="00000800000000000000"/>
            </a:endParaRPr>
          </a:p>
        </p:txBody>
      </p:sp>
    </p:spTree>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3E2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144000" cy="10287000"/>
            <a:chOff x="0" y="0"/>
            <a:chExt cx="12192000" cy="13716000"/>
          </a:xfrm>
        </p:grpSpPr>
        <p:pic>
          <p:nvPicPr>
            <p:cNvPr id="3" name="Picture 3"/>
            <p:cNvPicPr>
              <a:picLocks noChangeAspect="1"/>
            </p:cNvPicPr>
            <p:nvPr/>
          </p:nvPicPr>
          <p:blipFill>
            <a:blip r:embed="rId1"/>
            <a:srcRect t="4299" b="4299"/>
            <a:stretch>
              <a:fillRect/>
            </a:stretch>
          </p:blipFill>
          <p:spPr>
            <a:xfrm>
              <a:off x="0" y="0"/>
              <a:ext cx="12192000" cy="5878286"/>
            </a:xfrm>
            <a:prstGeom prst="rect">
              <a:avLst/>
            </a:prstGeom>
          </p:spPr>
        </p:pic>
        <p:pic>
          <p:nvPicPr>
            <p:cNvPr id="4" name="Picture 4"/>
            <p:cNvPicPr>
              <a:picLocks noChangeAspect="1"/>
            </p:cNvPicPr>
            <p:nvPr/>
          </p:nvPicPr>
          <p:blipFill>
            <a:blip r:embed="rId2"/>
            <a:srcRect l="19326" r="19326"/>
            <a:stretch>
              <a:fillRect/>
            </a:stretch>
          </p:blipFill>
          <p:spPr>
            <a:xfrm>
              <a:off x="0" y="5878286"/>
              <a:ext cx="6096000" cy="7837714"/>
            </a:xfrm>
            <a:prstGeom prst="rect">
              <a:avLst/>
            </a:prstGeom>
          </p:spPr>
        </p:pic>
        <p:pic>
          <p:nvPicPr>
            <p:cNvPr id="5" name="Picture 5"/>
            <p:cNvPicPr>
              <a:picLocks noChangeAspect="1"/>
            </p:cNvPicPr>
            <p:nvPr/>
          </p:nvPicPr>
          <p:blipFill>
            <a:blip r:embed="rId3"/>
            <a:srcRect t="11156" b="11156"/>
            <a:stretch>
              <a:fillRect/>
            </a:stretch>
          </p:blipFill>
          <p:spPr>
            <a:xfrm>
              <a:off x="6096000" y="5878286"/>
              <a:ext cx="6096000" cy="3918857"/>
            </a:xfrm>
            <a:prstGeom prst="rect">
              <a:avLst/>
            </a:prstGeom>
          </p:spPr>
        </p:pic>
        <p:pic>
          <p:nvPicPr>
            <p:cNvPr id="6" name="Picture 6"/>
            <p:cNvPicPr>
              <a:picLocks noChangeAspect="1"/>
            </p:cNvPicPr>
            <p:nvPr/>
          </p:nvPicPr>
          <p:blipFill>
            <a:blip r:embed="rId4"/>
            <a:srcRect t="12073" b="12073"/>
            <a:stretch>
              <a:fillRect/>
            </a:stretch>
          </p:blipFill>
          <p:spPr>
            <a:xfrm>
              <a:off x="6096000" y="9797143"/>
              <a:ext cx="6096000" cy="3918857"/>
            </a:xfrm>
            <a:prstGeom prst="rect">
              <a:avLst/>
            </a:prstGeom>
          </p:spPr>
        </p:pic>
      </p:grpSp>
      <p:sp>
        <p:nvSpPr>
          <p:cNvPr id="7" name="Freeform 7"/>
          <p:cNvSpPr/>
          <p:nvPr/>
        </p:nvSpPr>
        <p:spPr>
          <a:xfrm>
            <a:off x="3619194" y="2832371"/>
            <a:ext cx="952806" cy="1368259"/>
          </a:xfrm>
          <a:custGeom>
            <a:avLst/>
            <a:gdLst/>
            <a:ahLst/>
            <a:cxnLst/>
            <a:rect l="l" t="t" r="r" b="b"/>
            <a:pathLst>
              <a:path w="952806" h="1368259">
                <a:moveTo>
                  <a:pt x="0" y="0"/>
                </a:moveTo>
                <a:lnTo>
                  <a:pt x="952806" y="0"/>
                </a:lnTo>
                <a:lnTo>
                  <a:pt x="952806" y="1368260"/>
                </a:lnTo>
                <a:lnTo>
                  <a:pt x="0" y="13682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582268" y="7832173"/>
            <a:ext cx="1370938" cy="1968709"/>
          </a:xfrm>
          <a:custGeom>
            <a:avLst/>
            <a:gdLst/>
            <a:ahLst/>
            <a:cxnLst/>
            <a:rect l="l" t="t" r="r" b="b"/>
            <a:pathLst>
              <a:path w="1370938" h="1968709">
                <a:moveTo>
                  <a:pt x="0" y="0"/>
                </a:moveTo>
                <a:lnTo>
                  <a:pt x="1370938" y="0"/>
                </a:lnTo>
                <a:lnTo>
                  <a:pt x="1370938" y="1968709"/>
                </a:lnTo>
                <a:lnTo>
                  <a:pt x="0" y="1968709"/>
                </a:lnTo>
                <a:lnTo>
                  <a:pt x="0" y="0"/>
                </a:lnTo>
                <a:close/>
              </a:path>
            </a:pathLst>
          </a:custGeom>
          <a:blipFill>
            <a:blip r:embed="rId7"/>
            <a:stretch>
              <a:fillRect/>
            </a:stretch>
          </a:blipFill>
        </p:spPr>
      </p:sp>
      <p:sp>
        <p:nvSpPr>
          <p:cNvPr id="9" name="Freeform 9"/>
          <p:cNvSpPr/>
          <p:nvPr/>
        </p:nvSpPr>
        <p:spPr>
          <a:xfrm>
            <a:off x="4572000" y="5919808"/>
            <a:ext cx="961309" cy="1380470"/>
          </a:xfrm>
          <a:custGeom>
            <a:avLst/>
            <a:gdLst/>
            <a:ahLst/>
            <a:cxnLst/>
            <a:rect l="l" t="t" r="r" b="b"/>
            <a:pathLst>
              <a:path w="961309" h="1380470">
                <a:moveTo>
                  <a:pt x="0" y="0"/>
                </a:moveTo>
                <a:lnTo>
                  <a:pt x="961309" y="0"/>
                </a:lnTo>
                <a:lnTo>
                  <a:pt x="961309" y="1380470"/>
                </a:lnTo>
                <a:lnTo>
                  <a:pt x="0" y="13804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8458531" y="8318291"/>
            <a:ext cx="1370938" cy="1968709"/>
          </a:xfrm>
          <a:custGeom>
            <a:avLst/>
            <a:gdLst/>
            <a:ahLst/>
            <a:cxnLst/>
            <a:rect l="l" t="t" r="r" b="b"/>
            <a:pathLst>
              <a:path w="1370938" h="1968709">
                <a:moveTo>
                  <a:pt x="0" y="0"/>
                </a:moveTo>
                <a:lnTo>
                  <a:pt x="1370938" y="0"/>
                </a:lnTo>
                <a:lnTo>
                  <a:pt x="1370938" y="1968709"/>
                </a:lnTo>
                <a:lnTo>
                  <a:pt x="0" y="1968709"/>
                </a:lnTo>
                <a:lnTo>
                  <a:pt x="0" y="0"/>
                </a:lnTo>
                <a:close/>
              </a:path>
            </a:pathLst>
          </a:custGeom>
          <a:blipFill>
            <a:blip r:embed="rId7"/>
            <a:stretch>
              <a:fillRect/>
            </a:stretch>
          </a:blipFill>
        </p:spPr>
      </p:sp>
      <p:grpSp>
        <p:nvGrpSpPr>
          <p:cNvPr id="11" name="Group 11"/>
          <p:cNvGrpSpPr/>
          <p:nvPr/>
        </p:nvGrpSpPr>
        <p:grpSpPr>
          <a:xfrm>
            <a:off x="10080545" y="870857"/>
            <a:ext cx="7358380" cy="8204583"/>
            <a:chOff x="-435374" y="0"/>
            <a:chExt cx="9311583" cy="10632608"/>
          </a:xfrm>
        </p:grpSpPr>
        <p:sp>
          <p:nvSpPr>
            <p:cNvPr id="12" name="TextBox 12"/>
            <p:cNvSpPr txBox="1"/>
            <p:nvPr/>
          </p:nvSpPr>
          <p:spPr>
            <a:xfrm>
              <a:off x="-435374" y="0"/>
              <a:ext cx="9311583" cy="1180889"/>
            </a:xfrm>
            <a:prstGeom prst="rect">
              <a:avLst/>
            </a:prstGeom>
          </p:spPr>
          <p:txBody>
            <a:bodyPr wrap="square" lIns="0" tIns="0" rIns="0" bIns="0" rtlCol="0" anchor="t">
              <a:spAutoFit/>
            </a:bodyPr>
            <a:lstStyle/>
            <a:p>
              <a:pPr>
                <a:lnSpc>
                  <a:spcPts val="7110"/>
                </a:lnSpc>
              </a:pPr>
              <a:r>
                <a:rPr lang="en-US" sz="5925" dirty="0">
                  <a:solidFill>
                    <a:srgbClr val="F6F5F1"/>
                  </a:solidFill>
                  <a:latin typeface="Playfair Display" panose="00000500000000000000"/>
                </a:rPr>
                <a:t>THỂ LỆ CUỘC THI</a:t>
              </a:r>
              <a:endParaRPr lang="en-US" sz="5925" dirty="0">
                <a:solidFill>
                  <a:srgbClr val="F6F5F1"/>
                </a:solidFill>
                <a:latin typeface="Playfair Display" panose="00000500000000000000"/>
              </a:endParaRPr>
            </a:p>
          </p:txBody>
        </p:sp>
        <p:sp>
          <p:nvSpPr>
            <p:cNvPr id="13" name="TextBox 13"/>
            <p:cNvSpPr txBox="1"/>
            <p:nvPr/>
          </p:nvSpPr>
          <p:spPr>
            <a:xfrm>
              <a:off x="-404035" y="1809680"/>
              <a:ext cx="9280230" cy="8822928"/>
            </a:xfrm>
            <a:prstGeom prst="rect">
              <a:avLst/>
            </a:prstGeom>
          </p:spPr>
          <p:txBody>
            <a:bodyPr wrap="square" lIns="0" tIns="0" rIns="0" bIns="0" rtlCol="0" anchor="t">
              <a:spAutoFit/>
            </a:bodyPr>
            <a:lstStyle/>
            <a:p>
              <a:pPr marL="582930" lvl="1" indent="-291465">
                <a:lnSpc>
                  <a:spcPts val="4320"/>
                </a:lnSpc>
                <a:buFont typeface="Arial" panose="020B0604020202020204"/>
                <a:buChar char="•"/>
              </a:pPr>
              <a:r>
                <a:rPr lang="en-US" sz="2700" spc="81" dirty="0">
                  <a:solidFill>
                    <a:srgbClr val="F6F5F1"/>
                  </a:solidFill>
                  <a:latin typeface="Tinos Bold" panose="02020803070505020304"/>
                </a:rPr>
                <a:t>LỚP CHIA LÀM BỐN </a:t>
              </a:r>
              <a:r>
                <a:rPr lang="en-US" sz="2700" spc="81" dirty="0" smtClean="0">
                  <a:solidFill>
                    <a:srgbClr val="F6F5F1"/>
                  </a:solidFill>
                  <a:latin typeface="Tinos Bold" panose="02020803070505020304"/>
                </a:rPr>
                <a:t>NHÓM.</a:t>
              </a:r>
              <a:endParaRPr lang="en-US" sz="2700" spc="81" dirty="0" smtClean="0">
                <a:solidFill>
                  <a:srgbClr val="F6F5F1"/>
                </a:solidFill>
                <a:latin typeface="Tinos Bold" panose="02020803070505020304"/>
              </a:endParaRPr>
            </a:p>
            <a:p>
              <a:pPr marL="582930" lvl="1" indent="-291465">
                <a:lnSpc>
                  <a:spcPts val="4320"/>
                </a:lnSpc>
                <a:buFont typeface="Arial" panose="020B0604020202020204"/>
                <a:buChar char="•"/>
              </a:pPr>
              <a:r>
                <a:rPr lang="en-US" sz="2700" spc="81" dirty="0" smtClean="0">
                  <a:solidFill>
                    <a:srgbClr val="F6F5F1"/>
                  </a:solidFill>
                  <a:latin typeface="Tinos Bold" panose="02020803070505020304"/>
                </a:rPr>
                <a:t>THỜI GIAN TRÌNH BÀY VÀ PHẢN BIỆN CHO MỖI NHÓM LÀ 7 PHÚT</a:t>
              </a:r>
              <a:endParaRPr lang="en-US" sz="2700" spc="81" dirty="0">
                <a:solidFill>
                  <a:srgbClr val="F6F5F1"/>
                </a:solidFill>
                <a:latin typeface="Tinos Bold" panose="02020803070505020304"/>
              </a:endParaRPr>
            </a:p>
            <a:p>
              <a:pPr marL="582930" lvl="1" indent="-291465">
                <a:lnSpc>
                  <a:spcPts val="4320"/>
                </a:lnSpc>
                <a:buFont typeface="Arial" panose="020B0604020202020204"/>
                <a:buChar char="•"/>
              </a:pPr>
              <a:r>
                <a:rPr lang="en-US" sz="2700" spc="81" dirty="0">
                  <a:solidFill>
                    <a:srgbClr val="F6F5F1"/>
                  </a:solidFill>
                  <a:latin typeface="Tinos Bold" panose="02020803070505020304"/>
                </a:rPr>
                <a:t>MỖI NHÓM CỬ MỘT BẠN TRÌNH BÀY BÀI NÓI TRƯỚC LỚP.</a:t>
              </a:r>
              <a:endParaRPr lang="en-US" sz="2700" spc="81" dirty="0">
                <a:solidFill>
                  <a:srgbClr val="F6F5F1"/>
                </a:solidFill>
                <a:latin typeface="Tinos Bold" panose="02020803070505020304"/>
              </a:endParaRPr>
            </a:p>
            <a:p>
              <a:pPr marL="582930" lvl="1" indent="-291465">
                <a:lnSpc>
                  <a:spcPts val="4320"/>
                </a:lnSpc>
                <a:buFont typeface="Arial" panose="020B0604020202020204"/>
                <a:buChar char="•"/>
              </a:pPr>
              <a:r>
                <a:rPr lang="en-US" sz="2700" spc="81" dirty="0">
                  <a:solidFill>
                    <a:srgbClr val="F6F5F1"/>
                  </a:solidFill>
                  <a:latin typeface="Tinos Bold" panose="02020803070505020304"/>
                </a:rPr>
                <a:t>CÁC NHÓM KHÁC LẮNG NGHE, GHI CHÉP VÀ ĐẶT CÂU HỎI CHO NHÓM BẠN.</a:t>
              </a:r>
              <a:endParaRPr lang="en-US" sz="2700" spc="81" dirty="0">
                <a:solidFill>
                  <a:srgbClr val="F6F5F1"/>
                </a:solidFill>
                <a:latin typeface="Tinos Bold" panose="02020803070505020304"/>
              </a:endParaRPr>
            </a:p>
            <a:p>
              <a:pPr marL="582930" lvl="1" indent="-291465">
                <a:lnSpc>
                  <a:spcPts val="4320"/>
                </a:lnSpc>
                <a:buFont typeface="Arial" panose="020B0604020202020204"/>
                <a:buChar char="•"/>
              </a:pPr>
              <a:r>
                <a:rPr lang="en-US" sz="2700" spc="81" dirty="0">
                  <a:solidFill>
                    <a:srgbClr val="F6F5F1"/>
                  </a:solidFill>
                  <a:latin typeface="Tinos Bold" panose="02020803070505020304"/>
                </a:rPr>
                <a:t>CÁC NHÓM SẼ DÙNG BẢNG KIỂM ĐỂ ĐÁNH GIÁ BÀI TRÌNH BÀY CỦA NHÓM BẠN</a:t>
              </a:r>
              <a:r>
                <a:rPr lang="en-US" sz="2700" spc="81" dirty="0" smtClean="0">
                  <a:solidFill>
                    <a:srgbClr val="F6F5F1"/>
                  </a:solidFill>
                  <a:latin typeface="Tinos Bold" panose="02020803070505020304"/>
                </a:rPr>
                <a:t>.</a:t>
              </a:r>
              <a:endParaRPr lang="en-US" sz="2700" spc="81" dirty="0" smtClean="0">
                <a:solidFill>
                  <a:srgbClr val="F6F5F1"/>
                </a:solidFill>
                <a:latin typeface="Tinos Bold" panose="02020803070505020304"/>
              </a:endParaRPr>
            </a:p>
            <a:p>
              <a:pPr marL="582930" lvl="1" indent="-291465">
                <a:lnSpc>
                  <a:spcPts val="4320"/>
                </a:lnSpc>
                <a:buFont typeface="Arial" panose="020B0604020202020204"/>
                <a:buChar char="•"/>
              </a:pPr>
              <a:r>
                <a:rPr lang="en-US" sz="2700" spc="81" smtClean="0">
                  <a:solidFill>
                    <a:srgbClr val="F6F5F1"/>
                  </a:solidFill>
                  <a:latin typeface="Tinos Bold" panose="02020803070505020304"/>
                </a:rPr>
                <a:t>GIẢI THƯỞNG:  </a:t>
              </a:r>
              <a:r>
                <a:rPr lang="en-US" sz="2700" spc="81" dirty="0" smtClean="0">
                  <a:solidFill>
                    <a:srgbClr val="F6F5F1"/>
                  </a:solidFill>
                  <a:latin typeface="Tinos Bold" panose="02020803070505020304"/>
                </a:rPr>
                <a:t>I, II, III, KK</a:t>
              </a:r>
              <a:endParaRPr lang="en-US" sz="2700" spc="81" dirty="0">
                <a:solidFill>
                  <a:srgbClr val="F6F5F1"/>
                </a:solidFill>
                <a:latin typeface="Tinos Bold" panose="02020803070505020304"/>
              </a:endParaRPr>
            </a:p>
          </p:txBody>
        </p:sp>
      </p:gr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8855" y="190500"/>
            <a:ext cx="16603345" cy="645160"/>
          </a:xfrm>
          <a:prstGeom prst="rect">
            <a:avLst/>
          </a:prstGeom>
          <a:noFill/>
        </p:spPr>
        <p:txBody>
          <a:bodyPr wrap="square" rtlCol="0">
            <a:spAutoFit/>
          </a:bodyPr>
          <a:lstStyle/>
          <a:p>
            <a:r>
              <a:rPr lang="en-US" sz="3600" dirty="0" smtClean="0">
                <a:solidFill>
                  <a:srgbClr val="FF0000"/>
                </a:solidFill>
                <a:latin typeface="Sitka Small Semibold" charset="0"/>
                <a:cs typeface="Sitka Small Semibold" charset="0"/>
              </a:rPr>
              <a:t>BẢNG KIỂM TRÌNH BÀY Ý KIẾN VỀ MỘT SỰ VIỆC CÓ TÍNH THỜI SỰ</a:t>
            </a:r>
            <a:endParaRPr lang="en-US" sz="3600" dirty="0" smtClean="0">
              <a:solidFill>
                <a:srgbClr val="FF0000"/>
              </a:solidFill>
              <a:latin typeface="Sitka Small Semibold" charset="0"/>
              <a:cs typeface="Sitka Small Semibold" charset="0"/>
            </a:endParaRPr>
          </a:p>
        </p:txBody>
      </p:sp>
      <p:graphicFrame>
        <p:nvGraphicFramePr>
          <p:cNvPr id="3" name="Table 2"/>
          <p:cNvGraphicFramePr>
            <a:graphicFrameLocks noGrp="1"/>
          </p:cNvGraphicFramePr>
          <p:nvPr>
            <p:custDataLst>
              <p:tags r:id="rId1"/>
            </p:custDataLst>
          </p:nvPr>
        </p:nvGraphicFramePr>
        <p:xfrm>
          <a:off x="381000" y="1104900"/>
          <a:ext cx="17362805" cy="7891780"/>
        </p:xfrm>
        <a:graphic>
          <a:graphicData uri="http://schemas.openxmlformats.org/drawingml/2006/table">
            <a:tbl>
              <a:tblPr firstRow="1" bandRow="1">
                <a:tableStyleId>{5C22544A-7EE6-4342-B048-85BDC9FD1C3A}</a:tableStyleId>
              </a:tblPr>
              <a:tblGrid>
                <a:gridCol w="12131040"/>
                <a:gridCol w="5231765"/>
              </a:tblGrid>
              <a:tr h="649605">
                <a:tc>
                  <a:txBody>
                    <a:bodyPr/>
                    <a:lstStyle/>
                    <a:p>
                      <a:pPr algn="ctr"/>
                      <a:r>
                        <a:rPr lang="en-US" sz="3600" dirty="0" smtClean="0">
                          <a:latin typeface="Times New Roman" panose="02020603050405020304" pitchFamily="18" charset="0"/>
                          <a:cs typeface="Times New Roman" panose="02020603050405020304" pitchFamily="18" charset="0"/>
                        </a:rPr>
                        <a:t>NỘI</a:t>
                      </a:r>
                      <a:r>
                        <a:rPr lang="en-US" sz="3600" baseline="0" dirty="0" smtClean="0">
                          <a:latin typeface="Times New Roman" panose="02020603050405020304" pitchFamily="18" charset="0"/>
                          <a:cs typeface="Times New Roman" panose="02020603050405020304" pitchFamily="18" charset="0"/>
                        </a:rPr>
                        <a:t> DUNG KIỂM TRA</a:t>
                      </a:r>
                      <a:endParaRPr lang="en-US" sz="3600" dirty="0" smtClean="0">
                        <a:latin typeface="Times New Roman" panose="02020603050405020304" pitchFamily="18" charset="0"/>
                        <a:cs typeface="Times New Roman" panose="02020603050405020304" pitchFamily="18" charset="0"/>
                      </a:endParaRPr>
                    </a:p>
                  </a:txBody>
                  <a:tcPr/>
                </a:tc>
                <a:tc>
                  <a:txBody>
                    <a:bodyPr/>
                    <a:lstStyle/>
                    <a:p>
                      <a:pPr algn="ctr"/>
                      <a:r>
                        <a:rPr lang="en-US" sz="3600" dirty="0" smtClean="0">
                          <a:latin typeface="Times New Roman" panose="02020603050405020304" pitchFamily="18" charset="0"/>
                          <a:cs typeface="Times New Roman" panose="02020603050405020304" pitchFamily="18" charset="0"/>
                        </a:rPr>
                        <a:t>ĐẠT/</a:t>
                      </a:r>
                      <a:r>
                        <a:rPr lang="en-US" sz="3600" baseline="0" dirty="0" smtClean="0">
                          <a:latin typeface="Times New Roman" panose="02020603050405020304" pitchFamily="18" charset="0"/>
                          <a:cs typeface="Times New Roman" panose="02020603050405020304" pitchFamily="18" charset="0"/>
                        </a:rPr>
                        <a:t> CHƯA ĐẠT</a:t>
                      </a:r>
                      <a:endParaRPr lang="en-US" sz="3600" dirty="0" smtClean="0">
                        <a:latin typeface="Times New Roman" panose="02020603050405020304" pitchFamily="18" charset="0"/>
                        <a:cs typeface="Times New Roman" panose="02020603050405020304" pitchFamily="18" charset="0"/>
                      </a:endParaRPr>
                    </a:p>
                  </a:txBody>
                  <a:tcPr/>
                </a:tc>
              </a:tr>
              <a:tr h="579120">
                <a:tc>
                  <a:txBody>
                    <a:bodyPr/>
                    <a:lstStyle/>
                    <a:p>
                      <a:r>
                        <a:rPr lang="en-US" sz="3600" dirty="0" smtClean="0">
                          <a:latin typeface="Times New Roman" panose="02020603050405020304" pitchFamily="18" charset="0"/>
                          <a:cs typeface="Times New Roman" panose="02020603050405020304" pitchFamily="18" charset="0"/>
                        </a:rPr>
                        <a:t>1. </a:t>
                      </a:r>
                      <a:r>
                        <a:rPr lang="en-US" sz="3600" dirty="0" err="1" smtClean="0">
                          <a:latin typeface="Times New Roman" panose="02020603050405020304" pitchFamily="18" charset="0"/>
                          <a:cs typeface="Times New Roman" panose="02020603050405020304" pitchFamily="18" charset="0"/>
                        </a:rPr>
                        <a:t>Bài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trình</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bày</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có</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đủ</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các</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phần</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giới</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thiệu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nội</a:t>
                      </a:r>
                      <a:r>
                        <a:rPr lang="en-US" sz="3600" baseline="0" dirty="0" smtClean="0">
                          <a:latin typeface="Times New Roman" panose="02020603050405020304" pitchFamily="18" charset="0"/>
                          <a:cs typeface="Times New Roman" panose="02020603050405020304" pitchFamily="18" charset="0"/>
                        </a:rPr>
                        <a:t> dung </a:t>
                      </a:r>
                      <a:r>
                        <a:rPr lang="en-US" sz="3600" baseline="0" dirty="0" err="1" smtClean="0">
                          <a:latin typeface="Times New Roman" panose="02020603050405020304" pitchFamily="18" charset="0"/>
                          <a:cs typeface="Times New Roman" panose="02020603050405020304" pitchFamily="18" charset="0"/>
                        </a:rPr>
                        <a:t>và</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kết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thúc</a:t>
                      </a:r>
                      <a:r>
                        <a:rPr lang="en-US" sz="3600" baseline="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706755">
                <a:tc>
                  <a:txBody>
                    <a:bodyPr/>
                    <a:lstStyle/>
                    <a:p>
                      <a:r>
                        <a:rPr lang="en-US" sz="3600" dirty="0" smtClean="0">
                          <a:latin typeface="Times New Roman" panose="02020603050405020304" pitchFamily="18" charset="0"/>
                          <a:cs typeface="Times New Roman" panose="02020603050405020304" pitchFamily="18" charset="0"/>
                        </a:rPr>
                        <a:t>2. </a:t>
                      </a:r>
                      <a:r>
                        <a:rPr lang="en-US" sz="3600" dirty="0" err="1" smtClean="0">
                          <a:latin typeface="Times New Roman" panose="02020603050405020304" pitchFamily="18" charset="0"/>
                          <a:cs typeface="Times New Roman" panose="02020603050405020304" pitchFamily="18" charset="0"/>
                        </a:rPr>
                        <a:t>Mở</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đầu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và</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kết</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thúc</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ấn</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tượng</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thu</a:t>
                      </a:r>
                      <a:r>
                        <a:rPr lang="en-US" sz="3600" baseline="0" dirty="0" smtClean="0">
                          <a:latin typeface="Times New Roman" panose="02020603050405020304" pitchFamily="18" charset="0"/>
                          <a:cs typeface="Times New Roman" panose="02020603050405020304" pitchFamily="18" charset="0"/>
                        </a:rPr>
                        <a:t> </a:t>
                      </a:r>
                      <a:r>
                        <a:rPr lang="en-US" sz="3600" baseline="0" dirty="0" err="1" smtClean="0">
                          <a:latin typeface="Times New Roman" panose="02020603050405020304" pitchFamily="18" charset="0"/>
                          <a:cs typeface="Times New Roman" panose="02020603050405020304" pitchFamily="18" charset="0"/>
                        </a:rPr>
                        <a:t>hút</a:t>
                      </a:r>
                      <a:r>
                        <a:rPr lang="en-US" sz="3600" baseline="0" dirty="0" smtClean="0">
                          <a:latin typeface="Times New Roman" panose="02020603050405020304" pitchFamily="18" charset="0"/>
                          <a:cs typeface="Times New Roman" panose="02020603050405020304" pitchFamily="18" charset="0"/>
                        </a:rPr>
                        <a:t>.</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647065">
                <a:tc>
                  <a:txBody>
                    <a:bodyPr/>
                    <a:lstStyle/>
                    <a:p>
                      <a:r>
                        <a:rPr lang="en-US" sz="3600" dirty="0" smtClean="0">
                          <a:latin typeface="Times New Roman" panose="02020603050405020304" pitchFamily="18" charset="0"/>
                          <a:cs typeface="Times New Roman" panose="02020603050405020304" pitchFamily="18" charset="0"/>
                        </a:rPr>
                        <a:t>3. Chọn sự việc có tính thời sự để trình bày.</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590550">
                <a:tc>
                  <a:txBody>
                    <a:bodyPr/>
                    <a:lstStyle/>
                    <a:p>
                      <a:r>
                        <a:rPr lang="en-US" sz="3600" dirty="0" smtClean="0">
                          <a:latin typeface="Times New Roman" panose="02020603050405020304" pitchFamily="18" charset="0"/>
                          <a:cs typeface="Times New Roman" panose="02020603050405020304" pitchFamily="18" charset="0"/>
                        </a:rPr>
                        <a:t>4. </a:t>
                      </a:r>
                      <a:r>
                        <a:rPr lang="en-US" sz="3600" dirty="0" err="1" smtClean="0">
                          <a:latin typeface="Times New Roman" panose="02020603050405020304" pitchFamily="18" charset="0"/>
                          <a:cs typeface="Times New Roman" panose="02020603050405020304" pitchFamily="18" charset="0"/>
                        </a:rPr>
                        <a:t>Nói rõ ý kiến đồng tình/phản đối về sự việc.</a:t>
                      </a:r>
                      <a:endParaRPr lang="en-US" sz="3600" baseline="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676275">
                <a:tc>
                  <a:txBody>
                    <a:bodyPr/>
                    <a:lstStyle/>
                    <a:p>
                      <a:r>
                        <a:rPr lang="en-US" sz="3600" dirty="0" smtClean="0">
                          <a:latin typeface="Times New Roman" panose="02020603050405020304" pitchFamily="18" charset="0"/>
                          <a:cs typeface="Times New Roman" panose="02020603050405020304" pitchFamily="18" charset="0"/>
                        </a:rPr>
                        <a:t>5. Đưa ra lí lẽ và bằng chứng phù hợp, thuyết phục để làm sáng tỏ ý kiến.</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691515">
                <a:tc>
                  <a:txBody>
                    <a:bodyPr/>
                    <a:lstStyle/>
                    <a:p>
                      <a:r>
                        <a:rPr lang="en-US" sz="3600" dirty="0" smtClean="0">
                          <a:latin typeface="Times New Roman" panose="02020603050405020304" pitchFamily="18" charset="0"/>
                          <a:cs typeface="Times New Roman" panose="02020603050405020304" pitchFamily="18" charset="0"/>
                        </a:rPr>
                        <a:t>6. </a:t>
                      </a:r>
                      <a:r>
                        <a:rPr lang="en-US" sz="3600" dirty="0" err="1" smtClean="0">
                          <a:latin typeface="Times New Roman" panose="02020603050405020304" pitchFamily="18" charset="0"/>
                          <a:cs typeface="Times New Roman" panose="02020603050405020304" pitchFamily="18" charset="0"/>
                        </a:rPr>
                        <a:t>Nêu ra bài học rút ra từ sự việc một cách thuyết phục.</a:t>
                      </a:r>
                      <a:endParaRPr lang="en-US" sz="3600" dirty="0" smtClean="0">
                        <a:latin typeface="Times New Roman" panose="02020603050405020304" pitchFamily="18" charset="0"/>
                        <a:cs typeface="Times New Roman" panose="02020603050405020304" pitchFamily="18" charset="0"/>
                      </a:endParaRPr>
                    </a:p>
                  </a:txBody>
                  <a:tcPr/>
                </a:tc>
                <a:tc>
                  <a:txBody>
                    <a:bodyPr/>
                    <a:lstStyle/>
                    <a:p>
                      <a:endParaRPr lang="en-US" sz="3600" dirty="0">
                        <a:latin typeface="Times New Roman" panose="02020603050405020304" pitchFamily="18" charset="0"/>
                        <a:cs typeface="Times New Roman" panose="02020603050405020304" pitchFamily="18" charset="0"/>
                      </a:endParaRPr>
                    </a:p>
                  </a:txBody>
                  <a:tcPr/>
                </a:tc>
              </a:tr>
              <a:tr h="969645">
                <a:tc>
                  <a:txBody>
                    <a:bodyPr/>
                    <a:p>
                      <a:pPr>
                        <a:buNone/>
                      </a:pPr>
                      <a:r>
                        <a:rPr lang="en-US" sz="3600" dirty="0" smtClean="0">
                          <a:latin typeface="Times New Roman" panose="02020603050405020304" pitchFamily="18" charset="0"/>
                          <a:cs typeface="Times New Roman" panose="02020603050405020304" pitchFamily="18" charset="0"/>
                        </a:rPr>
                        <a:t>7. Kết hợp hiệu quả các phương tiện phi ngôn ngữ.</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r h="793750">
                <a:tc>
                  <a:txBody>
                    <a:bodyPr/>
                    <a:p>
                      <a:pPr>
                        <a:buNone/>
                      </a:pPr>
                      <a:r>
                        <a:rPr lang="en-US" sz="3600" dirty="0" smtClean="0">
                          <a:latin typeface="Times New Roman" panose="02020603050405020304" pitchFamily="18" charset="0"/>
                          <a:cs typeface="Times New Roman" panose="02020603050405020304" pitchFamily="18" charset="0"/>
                        </a:rPr>
                        <a:t>8. Trả lời lịch sự, thỏa đáng câu hỏi và ý kiến phản biện của người nghe.</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r h="793750">
                <a:tc>
                  <a:txBody>
                    <a:bodyPr/>
                    <a:p>
                      <a:pPr>
                        <a:buNone/>
                      </a:pPr>
                      <a:r>
                        <a:rPr lang="en-US" sz="3600" dirty="0" smtClean="0">
                          <a:latin typeface="Times New Roman" panose="02020603050405020304" pitchFamily="18" charset="0"/>
                          <a:cs typeface="Times New Roman" panose="02020603050405020304" pitchFamily="18" charset="0"/>
                        </a:rPr>
                        <a:t>9. Trình bày tự tin, nói năng lưu loát.</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r h="793750">
                <a:tc>
                  <a:txBody>
                    <a:bodyPr/>
                    <a:p>
                      <a:pPr>
                        <a:buNone/>
                      </a:pPr>
                      <a:r>
                        <a:rPr lang="en-US" sz="3600" dirty="0" smtClean="0">
                          <a:latin typeface="Times New Roman" panose="02020603050405020304" pitchFamily="18" charset="0"/>
                          <a:cs typeface="Times New Roman" panose="02020603050405020304" pitchFamily="18" charset="0"/>
                        </a:rPr>
                        <a:t>10. Đảm bảo thời gian quy định.</a:t>
                      </a:r>
                      <a:endParaRPr lang="en-US" sz="3600" dirty="0" smtClean="0">
                        <a:latin typeface="Times New Roman" panose="02020603050405020304" pitchFamily="18" charset="0"/>
                        <a:cs typeface="Times New Roman" panose="02020603050405020304" pitchFamily="18" charset="0"/>
                      </a:endParaRPr>
                    </a:p>
                  </a:txBody>
                  <a:tcPr/>
                </a:tc>
                <a:tc>
                  <a:txBody>
                    <a:bodyPr/>
                    <a:p>
                      <a:pPr>
                        <a:buNone/>
                      </a:pPr>
                      <a:endParaRPr lang="en-US" sz="3600" dirty="0">
                        <a:latin typeface="Times New Roman" panose="02020603050405020304" pitchFamily="18" charset="0"/>
                        <a:cs typeface="Times New Roman" panose="02020603050405020304" pitchFamily="18" charset="0"/>
                      </a:endParaRPr>
                    </a:p>
                  </a:txBody>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p:cNvPicPr>
            <a:picLocks noChangeAspect="1"/>
          </p:cNvPicPr>
          <p:nvPr/>
        </p:nvPicPr>
        <p:blipFill rotWithShape="1">
          <a:blip r:embed="rId1" cstate="print">
            <a:extLst>
              <a:ext uri="{28A0092B-C50C-407E-A947-70E740481C1C}">
                <a14:useLocalDpi xmlns:a14="http://schemas.microsoft.com/office/drawing/2010/main" val="0"/>
              </a:ext>
            </a:extLst>
          </a:blip>
          <a:srcRect t="11757" r="76431"/>
          <a:stretch>
            <a:fillRect/>
          </a:stretch>
        </p:blipFill>
        <p:spPr>
          <a:xfrm>
            <a:off x="1475483" y="825975"/>
            <a:ext cx="1077929" cy="1161375"/>
          </a:xfrm>
          <a:prstGeom prst="rect">
            <a:avLst/>
          </a:prstGeom>
        </p:spPr>
      </p:pic>
      <p:sp>
        <p:nvSpPr>
          <p:cNvPr id="20" name="文本框 14"/>
          <p:cNvSpPr txBox="1"/>
          <p:nvPr/>
        </p:nvSpPr>
        <p:spPr>
          <a:xfrm>
            <a:off x="2794598" y="986006"/>
            <a:ext cx="6501801" cy="830997"/>
          </a:xfrm>
          <a:prstGeom prst="rect">
            <a:avLst/>
          </a:prstGeom>
          <a:noFill/>
        </p:spPr>
        <p:txBody>
          <a:bodyPr wrap="square" rtlCol="0">
            <a:spAutoFit/>
          </a:bodyPr>
          <a:lstStyle/>
          <a:p>
            <a:pPr algn="dist" defTabSz="1371600">
              <a:defRPr/>
            </a:pPr>
            <a:r>
              <a:rPr lang="en-US" altLang="zh-CN" sz="4800" b="1" dirty="0" err="1"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Hướng</a:t>
            </a:r>
            <a:r>
              <a:rPr lang="en-US" altLang="zh-CN" sz="4800" b="1" dirty="0"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800" b="1" dirty="0" err="1"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dẫn</a:t>
            </a:r>
            <a:r>
              <a:rPr lang="en-US" altLang="zh-CN" sz="4800" b="1" dirty="0"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800" b="1" dirty="0" err="1"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tự</a:t>
            </a:r>
            <a:r>
              <a:rPr lang="en-US" altLang="zh-CN" sz="4800" b="1" dirty="0"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4800" b="1" dirty="0" err="1" smtClean="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lang="zh-CN" altLang="en-US" sz="48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16389" y="252125"/>
            <a:ext cx="1992258" cy="1844124"/>
          </a:xfrm>
          <a:prstGeom prst="rect">
            <a:avLst/>
          </a:prstGeom>
        </p:spPr>
      </p:pic>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00634" y="2418772"/>
            <a:ext cx="3486161" cy="3486161"/>
          </a:xfrm>
          <a:prstGeom prst="rect">
            <a:avLst/>
          </a:prstGeom>
        </p:spPr>
      </p:pic>
      <p:pic>
        <p:nvPicPr>
          <p:cNvPr id="8" name="图片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4780068" y="6748697"/>
            <a:ext cx="3486161" cy="3486161"/>
          </a:xfrm>
          <a:prstGeom prst="rect">
            <a:avLst/>
          </a:prstGeom>
        </p:spPr>
      </p:pic>
      <p:grpSp>
        <p:nvGrpSpPr>
          <p:cNvPr id="9" name="组合 5"/>
          <p:cNvGrpSpPr/>
          <p:nvPr/>
        </p:nvGrpSpPr>
        <p:grpSpPr>
          <a:xfrm>
            <a:off x="4170645" y="1987350"/>
            <a:ext cx="9737218" cy="6966150"/>
            <a:chOff x="1099385" y="2069348"/>
            <a:chExt cx="2860812" cy="2084000"/>
          </a:xfrm>
        </p:grpSpPr>
        <p:pic>
          <p:nvPicPr>
            <p:cNvPr id="10"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385" y="2069348"/>
              <a:ext cx="2860812" cy="2084000"/>
            </a:xfrm>
            <a:prstGeom prst="rect">
              <a:avLst/>
            </a:prstGeom>
          </p:spPr>
        </p:pic>
        <p:sp>
          <p:nvSpPr>
            <p:cNvPr id="11" name="文本框 12"/>
            <p:cNvSpPr txBox="1"/>
            <p:nvPr/>
          </p:nvSpPr>
          <p:spPr>
            <a:xfrm rot="21221573">
              <a:off x="1499897" y="2806067"/>
              <a:ext cx="1981640" cy="580071"/>
            </a:xfrm>
            <a:prstGeom prst="rect">
              <a:avLst/>
            </a:prstGeom>
            <a:noFill/>
          </p:spPr>
          <p:txBody>
            <a:bodyPr wrap="square" rtlCol="0">
              <a:spAutoFit/>
            </a:bodyPr>
            <a:lstStyle/>
            <a:p>
              <a:pPr lvl="0" algn="just">
                <a:defRPr/>
              </a:pPr>
              <a:r>
                <a:rPr lang="en-US" sz="6000" dirty="0">
                  <a:solidFill>
                    <a:prstClr val="white"/>
                  </a:solidFill>
                  <a:latin typeface="Times New Roman" panose="02020603050405020304" pitchFamily="18" charset="0"/>
                  <a:cs typeface="Times New Roman" panose="02020603050405020304" pitchFamily="18" charset="0"/>
                </a:rPr>
                <a:t>Quay video </a:t>
              </a:r>
              <a:r>
                <a:rPr lang="en-US" sz="6000" dirty="0" err="1">
                  <a:solidFill>
                    <a:prstClr val="white"/>
                  </a:solidFill>
                  <a:latin typeface="Times New Roman" panose="02020603050405020304" pitchFamily="18" charset="0"/>
                  <a:cs typeface="Times New Roman" panose="02020603050405020304" pitchFamily="18" charset="0"/>
                </a:rPr>
                <a:t>bài</a:t>
              </a:r>
              <a:r>
                <a:rPr lang="en-US" sz="6000" dirty="0">
                  <a:solidFill>
                    <a:prstClr val="white"/>
                  </a:solidFill>
                  <a:latin typeface="Times New Roman" panose="02020603050405020304" pitchFamily="18" charset="0"/>
                  <a:cs typeface="Times New Roman" panose="02020603050405020304" pitchFamily="18" charset="0"/>
                </a:rPr>
                <a:t> </a:t>
              </a:r>
              <a:r>
                <a:rPr lang="en-US" sz="6000" dirty="0" err="1" smtClean="0">
                  <a:solidFill>
                    <a:prstClr val="white"/>
                  </a:solidFill>
                  <a:latin typeface="Times New Roman" panose="02020603050405020304" pitchFamily="18" charset="0"/>
                  <a:cs typeface="Times New Roman" panose="02020603050405020304" pitchFamily="18" charset="0"/>
                </a:rPr>
                <a:t>nói</a:t>
              </a:r>
              <a:r>
                <a:rPr lang="en-US" sz="6000" dirty="0" smtClean="0">
                  <a:solidFill>
                    <a:prstClr val="white"/>
                  </a:solidFill>
                  <a:latin typeface="Times New Roman" panose="02020603050405020304" pitchFamily="18" charset="0"/>
                  <a:cs typeface="Times New Roman" panose="02020603050405020304" pitchFamily="18" charset="0"/>
                </a:rPr>
                <a:t> </a:t>
              </a:r>
              <a:r>
                <a:rPr lang="en-US" sz="6000" dirty="0" err="1" smtClean="0">
                  <a:solidFill>
                    <a:prstClr val="white"/>
                  </a:solidFill>
                  <a:latin typeface="Times New Roman" panose="02020603050405020304" pitchFamily="18" charset="0"/>
                  <a:cs typeface="Times New Roman" panose="02020603050405020304" pitchFamily="18" charset="0"/>
                </a:rPr>
                <a:t>gửi</a:t>
              </a:r>
              <a:r>
                <a:rPr lang="en-US" sz="6000" dirty="0" smtClean="0">
                  <a:solidFill>
                    <a:prstClr val="white"/>
                  </a:solidFill>
                  <a:latin typeface="Times New Roman" panose="02020603050405020304" pitchFamily="18" charset="0"/>
                  <a:cs typeface="Times New Roman" panose="02020603050405020304" pitchFamily="18" charset="0"/>
                </a:rPr>
                <a:t> </a:t>
              </a:r>
              <a:r>
                <a:rPr lang="en-US" sz="6000" dirty="0" err="1" smtClean="0">
                  <a:solidFill>
                    <a:prstClr val="white"/>
                  </a:solidFill>
                  <a:latin typeface="Times New Roman" panose="02020603050405020304" pitchFamily="18" charset="0"/>
                  <a:cs typeface="Times New Roman" panose="02020603050405020304" pitchFamily="18" charset="0"/>
                </a:rPr>
                <a:t>cho</a:t>
              </a:r>
              <a:r>
                <a:rPr lang="en-US" sz="6000" dirty="0" smtClean="0">
                  <a:solidFill>
                    <a:prstClr val="white"/>
                  </a:solidFill>
                  <a:latin typeface="Times New Roman" panose="02020603050405020304" pitchFamily="18" charset="0"/>
                  <a:cs typeface="Times New Roman" panose="02020603050405020304" pitchFamily="18" charset="0"/>
                </a:rPr>
                <a:t> </a:t>
              </a:r>
              <a:r>
                <a:rPr lang="en-US" sz="6000" dirty="0" err="1" smtClean="0">
                  <a:solidFill>
                    <a:prstClr val="white"/>
                  </a:solidFill>
                  <a:latin typeface="Times New Roman" panose="02020603050405020304" pitchFamily="18" charset="0"/>
                  <a:cs typeface="Times New Roman" panose="02020603050405020304" pitchFamily="18" charset="0"/>
                </a:rPr>
                <a:t>giáo</a:t>
              </a:r>
              <a:r>
                <a:rPr lang="en-US" sz="6000" dirty="0" smtClean="0">
                  <a:solidFill>
                    <a:prstClr val="white"/>
                  </a:solidFill>
                  <a:latin typeface="Times New Roman" panose="02020603050405020304" pitchFamily="18" charset="0"/>
                  <a:cs typeface="Times New Roman" panose="02020603050405020304" pitchFamily="18" charset="0"/>
                </a:rPr>
                <a:t> </a:t>
              </a:r>
              <a:r>
                <a:rPr lang="en-US" sz="6000" dirty="0" err="1" smtClean="0">
                  <a:solidFill>
                    <a:prstClr val="white"/>
                  </a:solidFill>
                  <a:latin typeface="Times New Roman" panose="02020603050405020304" pitchFamily="18" charset="0"/>
                  <a:cs typeface="Times New Roman" panose="02020603050405020304" pitchFamily="18" charset="0"/>
                </a:rPr>
                <a:t>viên</a:t>
              </a:r>
              <a:r>
                <a:rPr lang="en-US" sz="6000" dirty="0" smtClean="0">
                  <a:solidFill>
                    <a:prstClr val="white"/>
                  </a:solidFill>
                  <a:latin typeface="Times New Roman" panose="02020603050405020304" pitchFamily="18" charset="0"/>
                  <a:cs typeface="Times New Roman" panose="02020603050405020304" pitchFamily="18" charset="0"/>
                </a:rPr>
                <a:t>.</a:t>
              </a:r>
              <a:endParaRPr lang="en-US" sz="6000" dirty="0">
                <a:solidFill>
                  <a:prstClr val="white"/>
                </a:solidFill>
                <a:latin typeface="Times New Roman" panose="02020603050405020304" pitchFamily="18" charset="0"/>
                <a:cs typeface="Times New Roman" panose="02020603050405020304" pitchFamily="18" charset="0"/>
              </a:endParaRPr>
            </a:p>
          </p:txBody>
        </p:sp>
      </p:grpSp>
      <p:pic>
        <p:nvPicPr>
          <p:cNvPr id="12" name="图片 3"/>
          <p:cNvPicPr>
            <a:picLocks noChangeAspect="1"/>
          </p:cNvPicPr>
          <p:nvPr/>
        </p:nvPicPr>
        <p:blipFill rotWithShape="1">
          <a:blip r:embed="rId6" cstate="screen"/>
          <a:srcRect l="28644" t="12777" r="31386" b="20000"/>
          <a:stretch>
            <a:fillRect/>
          </a:stretch>
        </p:blipFill>
        <p:spPr>
          <a:xfrm>
            <a:off x="155236" y="6596373"/>
            <a:ext cx="4015409" cy="3926589"/>
          </a:xfrm>
          <a:prstGeom prst="rect">
            <a:avLst/>
          </a:prstGeom>
        </p:spPr>
      </p:pic>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91713" y="2737390"/>
            <a:ext cx="3875312" cy="387531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
            <a:extLst>
              <a:ext uri="{28A0092B-C50C-407E-A947-70E740481C1C}">
                <a14:useLocalDpi xmlns:a14="http://schemas.microsoft.com/office/drawing/2010/main" val="0"/>
              </a:ext>
            </a:extLst>
          </a:blip>
          <a:srcRect t="4762"/>
          <a:stretch>
            <a:fillRect/>
          </a:stretch>
        </p:blipFill>
        <p:spPr>
          <a:xfrm>
            <a:off x="0" y="0"/>
            <a:ext cx="18288000" cy="10287000"/>
          </a:xfrm>
          <a:prstGeom prst="rect">
            <a:avLst/>
          </a:prstGeom>
        </p:spPr>
      </p:pic>
      <p:pic>
        <p:nvPicPr>
          <p:cNvPr id="6"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0176" y="-733873"/>
            <a:ext cx="9283418" cy="9283418"/>
          </a:xfrm>
          <a:prstGeom prst="rect">
            <a:avLst/>
          </a:prstGeom>
        </p:spPr>
      </p:pic>
      <p:sp>
        <p:nvSpPr>
          <p:cNvPr id="10" name="文本框 11"/>
          <p:cNvSpPr txBox="1"/>
          <p:nvPr/>
        </p:nvSpPr>
        <p:spPr>
          <a:xfrm>
            <a:off x="5491664" y="4201498"/>
            <a:ext cx="7922333" cy="2123658"/>
          </a:xfrm>
          <a:prstGeom prst="rect">
            <a:avLst/>
          </a:prstGeom>
          <a:noFill/>
        </p:spPr>
        <p:txBody>
          <a:bodyPr wrap="square" rtlCol="0">
            <a:spAutoFit/>
          </a:bodyPr>
          <a:lstStyle/>
          <a:p>
            <a:pPr algn="ctr" defTabSz="1371600">
              <a:defRPr/>
            </a:pPr>
            <a:r>
              <a:rPr lang="en-US" altLang="zh-CN" sz="66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rPr>
              <a:t>CHÂN THÀNH CẢM ƠN!</a:t>
            </a:r>
            <a:endParaRPr lang="zh-CN" altLang="en-US" sz="6600" b="1" dirty="0">
              <a:solidFill>
                <a:srgbClr val="002060"/>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1ECE4"/>
        </a:solidFill>
        <a:effectLst/>
      </p:bgPr>
    </p:bg>
    <p:spTree>
      <p:nvGrpSpPr>
        <p:cNvPr id="1" name=""/>
        <p:cNvGrpSpPr/>
        <p:nvPr/>
      </p:nvGrpSpPr>
      <p:grpSpPr>
        <a:xfrm>
          <a:off x="0" y="0"/>
          <a:ext cx="0" cy="0"/>
          <a:chOff x="0" y="0"/>
          <a:chExt cx="0" cy="0"/>
        </a:xfrm>
      </p:grpSpPr>
      <p:grpSp>
        <p:nvGrpSpPr>
          <p:cNvPr id="2" name="Group 2"/>
          <p:cNvGrpSpPr/>
          <p:nvPr/>
        </p:nvGrpSpPr>
        <p:grpSpPr>
          <a:xfrm>
            <a:off x="1719376" y="2183798"/>
            <a:ext cx="6525520" cy="7074502"/>
            <a:chOff x="0" y="0"/>
            <a:chExt cx="5857240" cy="6350000"/>
          </a:xfrm>
        </p:grpSpPr>
        <p:sp>
          <p:nvSpPr>
            <p:cNvPr id="3" name="Freeform 3"/>
            <p:cNvSpPr/>
            <p:nvPr/>
          </p:nvSpPr>
          <p:spPr>
            <a:xfrm>
              <a:off x="0" y="0"/>
              <a:ext cx="5857240" cy="6350000"/>
            </a:xfrm>
            <a:custGeom>
              <a:avLst/>
              <a:gdLst/>
              <a:ahLst/>
              <a:cxnLst/>
              <a:rect l="l" t="t" r="r" b="b"/>
              <a:pathLst>
                <a:path w="5857240" h="6350000">
                  <a:moveTo>
                    <a:pt x="2928620" y="0"/>
                  </a:moveTo>
                  <a:cubicBezTo>
                    <a:pt x="4546600" y="0"/>
                    <a:pt x="5857240" y="1310640"/>
                    <a:pt x="5857240" y="2928620"/>
                  </a:cubicBezTo>
                  <a:lnTo>
                    <a:pt x="5857240" y="6350000"/>
                  </a:lnTo>
                  <a:lnTo>
                    <a:pt x="0" y="6350000"/>
                  </a:lnTo>
                  <a:lnTo>
                    <a:pt x="0" y="2928620"/>
                  </a:lnTo>
                  <a:cubicBezTo>
                    <a:pt x="0" y="1310640"/>
                    <a:pt x="1310640" y="0"/>
                    <a:pt x="2928620" y="0"/>
                  </a:cubicBezTo>
                  <a:close/>
                </a:path>
              </a:pathLst>
            </a:custGeom>
            <a:blipFill>
              <a:blip r:embed="rId1"/>
              <a:stretch>
                <a:fillRect l="-34697" r="-34697"/>
              </a:stretch>
            </a:blipFill>
          </p:spPr>
        </p:sp>
      </p:grpSp>
      <p:sp>
        <p:nvSpPr>
          <p:cNvPr id="4" name="TextBox 4"/>
          <p:cNvSpPr txBox="1"/>
          <p:nvPr/>
        </p:nvSpPr>
        <p:spPr>
          <a:xfrm>
            <a:off x="9144000" y="2264229"/>
            <a:ext cx="8098971" cy="4583430"/>
          </a:xfrm>
          <a:prstGeom prst="rect">
            <a:avLst/>
          </a:prstGeom>
        </p:spPr>
        <p:txBody>
          <a:bodyPr wrap="square" lIns="0" tIns="0" rIns="0" bIns="0" rtlCol="0" anchor="t">
            <a:spAutoFit/>
          </a:bodyPr>
          <a:lstStyle/>
          <a:p>
            <a:pPr>
              <a:lnSpc>
                <a:spcPts val="8935"/>
              </a:lnSpc>
            </a:pPr>
            <a:r>
              <a:rPr lang="en-US" sz="8125" dirty="0">
                <a:solidFill>
                  <a:srgbClr val="29261D"/>
                </a:solidFill>
                <a:latin typeface="Sitka Small Semibold" charset="0"/>
                <a:cs typeface="Sitka Small Semibold" charset="0"/>
              </a:rPr>
              <a:t>TRÌNH BÀY Ý KIẾN VỀ MỘT SỰ VIỆC CÓ TÍNH THỜI SỰ </a:t>
            </a:r>
            <a:endParaRPr lang="en-US" sz="8125" dirty="0">
              <a:solidFill>
                <a:srgbClr val="29261D"/>
              </a:solidFill>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1ECE4"/>
        </a:solidFill>
        <a:effectLst/>
      </p:bgPr>
    </p:bg>
    <p:spTree>
      <p:nvGrpSpPr>
        <p:cNvPr id="1" name=""/>
        <p:cNvGrpSpPr/>
        <p:nvPr/>
      </p:nvGrpSpPr>
      <p:grpSpPr>
        <a:xfrm>
          <a:off x="0" y="0"/>
          <a:ext cx="0" cy="0"/>
          <a:chOff x="0" y="0"/>
          <a:chExt cx="0" cy="0"/>
        </a:xfrm>
      </p:grpSpPr>
      <p:sp>
        <p:nvSpPr>
          <p:cNvPr id="2" name="Freeform 2"/>
          <p:cNvSpPr/>
          <p:nvPr/>
        </p:nvSpPr>
        <p:spPr>
          <a:xfrm>
            <a:off x="0" y="0"/>
            <a:ext cx="4508838" cy="10287000"/>
          </a:xfrm>
          <a:custGeom>
            <a:avLst/>
            <a:gdLst/>
            <a:ahLst/>
            <a:cxnLst/>
            <a:rect l="l" t="t" r="r" b="b"/>
            <a:pathLst>
              <a:path w="4508838" h="10287000">
                <a:moveTo>
                  <a:pt x="0" y="0"/>
                </a:moveTo>
                <a:lnTo>
                  <a:pt x="4508838" y="0"/>
                </a:lnTo>
                <a:lnTo>
                  <a:pt x="4508838" y="10287000"/>
                </a:lnTo>
                <a:lnTo>
                  <a:pt x="0" y="10287000"/>
                </a:lnTo>
                <a:lnTo>
                  <a:pt x="0" y="0"/>
                </a:lnTo>
                <a:close/>
              </a:path>
            </a:pathLst>
          </a:custGeom>
          <a:blipFill>
            <a:blip r:embed="rId1"/>
            <a:stretch>
              <a:fillRect t="-4959" b="-4959"/>
            </a:stretch>
          </a:blipFill>
        </p:spPr>
      </p:sp>
      <p:grpSp>
        <p:nvGrpSpPr>
          <p:cNvPr id="3" name="Group 3"/>
          <p:cNvGrpSpPr/>
          <p:nvPr/>
        </p:nvGrpSpPr>
        <p:grpSpPr>
          <a:xfrm>
            <a:off x="5124381" y="672024"/>
            <a:ext cx="9441821" cy="2510739"/>
            <a:chOff x="0" y="66675"/>
            <a:chExt cx="12589094" cy="3347651"/>
          </a:xfrm>
        </p:grpSpPr>
        <p:sp>
          <p:nvSpPr>
            <p:cNvPr id="4" name="TextBox 4"/>
            <p:cNvSpPr txBox="1"/>
            <p:nvPr/>
          </p:nvSpPr>
          <p:spPr>
            <a:xfrm>
              <a:off x="0" y="66675"/>
              <a:ext cx="12589094" cy="1297093"/>
            </a:xfrm>
            <a:prstGeom prst="rect">
              <a:avLst/>
            </a:prstGeom>
          </p:spPr>
          <p:txBody>
            <a:bodyPr lIns="0" tIns="0" rIns="0" bIns="0" rtlCol="0" anchor="t">
              <a:spAutoFit/>
            </a:bodyPr>
            <a:lstStyle/>
            <a:p>
              <a:pPr algn="ctr">
                <a:lnSpc>
                  <a:spcPts val="7590"/>
                </a:lnSpc>
              </a:pPr>
              <a:r>
                <a:rPr lang="en-US" sz="6900">
                  <a:solidFill>
                    <a:srgbClr val="29261D"/>
                  </a:solidFill>
                  <a:latin typeface="Sitka Small Semibold" charset="0"/>
                  <a:cs typeface="Sitka Small Semibold" charset="0"/>
                </a:rPr>
                <a:t>MỤC TIÊU BÀI HỌC</a:t>
              </a:r>
              <a:endParaRPr lang="en-US" sz="6900">
                <a:solidFill>
                  <a:srgbClr val="29261D"/>
                </a:solidFill>
                <a:latin typeface="Sitka Small Semibold" charset="0"/>
                <a:cs typeface="Sitka Small Semibold" charset="0"/>
              </a:endParaRPr>
            </a:p>
          </p:txBody>
        </p:sp>
        <p:sp>
          <p:nvSpPr>
            <p:cNvPr id="5" name="TextBox 5"/>
            <p:cNvSpPr txBox="1"/>
            <p:nvPr/>
          </p:nvSpPr>
          <p:spPr>
            <a:xfrm>
              <a:off x="0" y="2882831"/>
              <a:ext cx="12589094" cy="531495"/>
            </a:xfrm>
            <a:prstGeom prst="rect">
              <a:avLst/>
            </a:prstGeom>
          </p:spPr>
          <p:txBody>
            <a:bodyPr lIns="0" tIns="0" rIns="0" bIns="0" rtlCol="0" anchor="t">
              <a:spAutoFit/>
            </a:bodyPr>
            <a:lstStyle/>
            <a:p>
              <a:pPr>
                <a:lnSpc>
                  <a:spcPts val="2970"/>
                </a:lnSpc>
              </a:pPr>
            </a:p>
          </p:txBody>
        </p:sp>
      </p:grpSp>
      <p:grpSp>
        <p:nvGrpSpPr>
          <p:cNvPr id="6" name="Group 6"/>
          <p:cNvGrpSpPr/>
          <p:nvPr/>
        </p:nvGrpSpPr>
        <p:grpSpPr>
          <a:xfrm>
            <a:off x="13839167" y="3915140"/>
            <a:ext cx="4448833" cy="6371860"/>
            <a:chOff x="0" y="0"/>
            <a:chExt cx="4433570" cy="6350000"/>
          </a:xfrm>
        </p:grpSpPr>
        <p:sp>
          <p:nvSpPr>
            <p:cNvPr id="7" name="Freeform 7"/>
            <p:cNvSpPr/>
            <p:nvPr/>
          </p:nvSpPr>
          <p:spPr>
            <a:xfrm>
              <a:off x="0" y="0"/>
              <a:ext cx="4433570" cy="6350000"/>
            </a:xfrm>
            <a:custGeom>
              <a:avLst/>
              <a:gdLst/>
              <a:ahLst/>
              <a:cxnLst/>
              <a:rect l="l" t="t" r="r" b="b"/>
              <a:pathLst>
                <a:path w="4433570" h="6350000">
                  <a:moveTo>
                    <a:pt x="4433570" y="0"/>
                  </a:moveTo>
                  <a:lnTo>
                    <a:pt x="4433570" y="6350000"/>
                  </a:lnTo>
                  <a:lnTo>
                    <a:pt x="0" y="6350000"/>
                  </a:lnTo>
                  <a:lnTo>
                    <a:pt x="0" y="4433570"/>
                  </a:lnTo>
                  <a:cubicBezTo>
                    <a:pt x="0" y="1985010"/>
                    <a:pt x="1985010" y="0"/>
                    <a:pt x="4433570" y="0"/>
                  </a:cubicBezTo>
                  <a:close/>
                </a:path>
              </a:pathLst>
            </a:custGeom>
            <a:blipFill>
              <a:blip r:embed="rId2"/>
              <a:stretch>
                <a:fillRect l="-35507" r="-35507"/>
              </a:stretch>
            </a:blipFill>
          </p:spPr>
        </p:sp>
      </p:grpSp>
      <p:sp>
        <p:nvSpPr>
          <p:cNvPr id="9" name="TextBox 9"/>
          <p:cNvSpPr txBox="1"/>
          <p:nvPr/>
        </p:nvSpPr>
        <p:spPr>
          <a:xfrm>
            <a:off x="4508838" y="3077987"/>
            <a:ext cx="8753965" cy="4667885"/>
          </a:xfrm>
          <a:prstGeom prst="rect">
            <a:avLst/>
          </a:prstGeom>
        </p:spPr>
        <p:txBody>
          <a:bodyPr lIns="0" tIns="0" rIns="0" bIns="0" rtlCol="0" anchor="t">
            <a:spAutoFit/>
          </a:bodyPr>
          <a:lstStyle/>
          <a:p>
            <a:pPr marL="1122680" lvl="1" indent="-561340">
              <a:lnSpc>
                <a:spcPts val="7280"/>
              </a:lnSpc>
              <a:buFont typeface="Arial" panose="020B0604020202020204"/>
              <a:buChar char="•"/>
            </a:pPr>
            <a:r>
              <a:rPr lang="en-US" sz="5200">
                <a:solidFill>
                  <a:srgbClr val="29261D"/>
                </a:solidFill>
                <a:latin typeface="Sitka Small Semibold" charset="0"/>
                <a:cs typeface="Sitka Small Semibold" charset="0"/>
              </a:rPr>
              <a:t>Trình bày ý kiến về một sự việc có tính thời sự.</a:t>
            </a:r>
            <a:endParaRPr lang="en-US" sz="5200">
              <a:solidFill>
                <a:srgbClr val="29261D"/>
              </a:solidFill>
              <a:latin typeface="Sitka Small Semibold" charset="0"/>
              <a:cs typeface="Sitka Small Semibold" charset="0"/>
            </a:endParaRPr>
          </a:p>
          <a:p>
            <a:pPr marL="1122680" lvl="1" indent="-561340">
              <a:lnSpc>
                <a:spcPts val="7280"/>
              </a:lnSpc>
              <a:buFont typeface="Arial" panose="020B0604020202020204"/>
              <a:buChar char="•"/>
            </a:pPr>
            <a:r>
              <a:rPr lang="en-US" sz="5200">
                <a:solidFill>
                  <a:srgbClr val="29261D"/>
                </a:solidFill>
                <a:latin typeface="Sitka Small Semibold" charset="0"/>
                <a:cs typeface="Sitka Small Semibold" charset="0"/>
              </a:rPr>
              <a:t>Phát triển năng lực giao tiếp và hợp tác.</a:t>
            </a:r>
            <a:endParaRPr lang="en-US" sz="5200">
              <a:solidFill>
                <a:srgbClr val="29261D"/>
              </a:solidFill>
              <a:latin typeface="Sitka Small Semibold" charset="0"/>
              <a:cs typeface="Sitka Small Semibold" charset="0"/>
            </a:endParaRPr>
          </a:p>
          <a:p>
            <a:pPr marL="1122680" lvl="1" indent="-561340">
              <a:lnSpc>
                <a:spcPts val="7280"/>
              </a:lnSpc>
              <a:buFont typeface="Arial" panose="020B0604020202020204"/>
              <a:buChar char="•"/>
            </a:pPr>
            <a:r>
              <a:rPr lang="en-US" sz="5200">
                <a:solidFill>
                  <a:srgbClr val="29261D"/>
                </a:solidFill>
                <a:latin typeface="Sitka Small Semibold" charset="0"/>
                <a:cs typeface="Sitka Small Semibold" charset="0"/>
              </a:rPr>
              <a:t>Trung thực, khách quan.</a:t>
            </a:r>
            <a:endParaRPr lang="en-US" sz="5200">
              <a:solidFill>
                <a:srgbClr val="29261D"/>
              </a:solidFill>
              <a:latin typeface="Sitka Small Semibold" charset="0"/>
              <a:cs typeface="Sitka Small Semibold"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71500"/>
            <a:ext cx="4229100" cy="5798322"/>
            <a:chOff x="0" y="0"/>
            <a:chExt cx="4433570" cy="6350000"/>
          </a:xfrm>
        </p:grpSpPr>
        <p:sp>
          <p:nvSpPr>
            <p:cNvPr id="3" name="Freeform 3"/>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blipFill>
              <a:blip r:embed="rId1"/>
              <a:stretch>
                <a:fillRect l="-57284" r="-57284"/>
              </a:stretch>
            </a:blipFill>
          </p:spPr>
        </p:sp>
      </p:grpSp>
      <p:sp>
        <p:nvSpPr>
          <p:cNvPr id="4" name="Freeform 4"/>
          <p:cNvSpPr/>
          <p:nvPr/>
        </p:nvSpPr>
        <p:spPr>
          <a:xfrm>
            <a:off x="3008490" y="5230586"/>
            <a:ext cx="2695184" cy="3870369"/>
          </a:xfrm>
          <a:custGeom>
            <a:avLst/>
            <a:gdLst/>
            <a:ahLst/>
            <a:cxnLst/>
            <a:rect l="l" t="t" r="r" b="b"/>
            <a:pathLst>
              <a:path w="2695184" h="3870369">
                <a:moveTo>
                  <a:pt x="0" y="0"/>
                </a:moveTo>
                <a:lnTo>
                  <a:pt x="2695184" y="0"/>
                </a:lnTo>
                <a:lnTo>
                  <a:pt x="2695184" y="3870369"/>
                </a:lnTo>
                <a:lnTo>
                  <a:pt x="0" y="3870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968070" y="3507045"/>
            <a:ext cx="11015130" cy="3231515"/>
          </a:xfrm>
          <a:prstGeom prst="rect">
            <a:avLst/>
          </a:prstGeom>
        </p:spPr>
        <p:txBody>
          <a:bodyPr wrap="square" lIns="0" tIns="0" rIns="0" bIns="0" rtlCol="0" anchor="t">
            <a:spAutoFit/>
          </a:bodyPr>
          <a:lstStyle/>
          <a:p>
            <a:pPr>
              <a:lnSpc>
                <a:spcPts val="8400"/>
              </a:lnSpc>
            </a:pPr>
            <a:r>
              <a:rPr lang="en-US" sz="5400" dirty="0" smtClean="0">
                <a:solidFill>
                  <a:srgbClr val="FF0000"/>
                </a:solidFill>
                <a:latin typeface="Sitka Small Semibold" charset="0"/>
                <a:cs typeface="Sitka Small Semibold" charset="0"/>
              </a:rPr>
              <a:t>A. KHỞI ĐỘNG</a:t>
            </a:r>
            <a:endParaRPr lang="en-US" sz="5400" dirty="0" smtClean="0">
              <a:solidFill>
                <a:srgbClr val="FF0000"/>
              </a:solidFill>
              <a:latin typeface="Sitka Small Semibold" charset="0"/>
              <a:cs typeface="Sitka Small Semibold" charset="0"/>
            </a:endParaRPr>
          </a:p>
          <a:p>
            <a:pPr>
              <a:lnSpc>
                <a:spcPts val="8400"/>
              </a:lnSpc>
            </a:pPr>
            <a:r>
              <a:rPr lang="en-US" sz="5400" dirty="0" smtClean="0">
                <a:solidFill>
                  <a:srgbClr val="FF0000"/>
                </a:solidFill>
                <a:latin typeface="Sitka Small Semibold" charset="0"/>
                <a:cs typeface="Sitka Small Semibold" charset="0"/>
              </a:rPr>
              <a:t>B</a:t>
            </a:r>
            <a:r>
              <a:rPr lang="en-US" sz="5400" dirty="0">
                <a:solidFill>
                  <a:srgbClr val="FF0000"/>
                </a:solidFill>
                <a:latin typeface="Sitka Small Semibold" charset="0"/>
                <a:cs typeface="Sitka Small Semibold" charset="0"/>
              </a:rPr>
              <a:t>. HÌNH THÀNH KIẾN THỨC </a:t>
            </a:r>
            <a:r>
              <a:rPr lang="en-US" sz="5400" dirty="0" smtClean="0">
                <a:solidFill>
                  <a:srgbClr val="FF0000"/>
                </a:solidFill>
                <a:latin typeface="Sitka Small Semibold" charset="0"/>
                <a:cs typeface="Sitka Small Semibold" charset="0"/>
              </a:rPr>
              <a:t>MỚI</a:t>
            </a:r>
            <a:endParaRPr lang="en-US" sz="5400" dirty="0" smtClean="0">
              <a:solidFill>
                <a:srgbClr val="FF0000"/>
              </a:solidFill>
              <a:latin typeface="Sitka Small Semibold" charset="0"/>
              <a:cs typeface="Sitka Small Semibold" charset="0"/>
            </a:endParaRPr>
          </a:p>
          <a:p>
            <a:pPr>
              <a:lnSpc>
                <a:spcPts val="8400"/>
              </a:lnSpc>
            </a:pPr>
            <a:r>
              <a:rPr lang="en-US" sz="5400" dirty="0" smtClean="0">
                <a:solidFill>
                  <a:srgbClr val="FF0000"/>
                </a:solidFill>
                <a:latin typeface="Sitka Small Semibold" charset="0"/>
                <a:cs typeface="Sitka Small Semibold" charset="0"/>
              </a:rPr>
              <a:t>C. LUYỆN TẬP VÀ CỦNG CỐ</a:t>
            </a:r>
            <a:endParaRPr lang="en-US" sz="5400" dirty="0" smtClean="0">
              <a:solidFill>
                <a:srgbClr val="FF0000"/>
              </a:solidFill>
              <a:latin typeface="Sitka Small Semibold" charset="0"/>
              <a:cs typeface="Sitka Small Semibold" charset="0"/>
            </a:endParaRPr>
          </a:p>
        </p:txBody>
      </p:sp>
      <p:sp>
        <p:nvSpPr>
          <p:cNvPr id="5" name="TextBox 4"/>
          <p:cNvSpPr txBox="1"/>
          <p:nvPr/>
        </p:nvSpPr>
        <p:spPr>
          <a:xfrm>
            <a:off x="6858000" y="1562100"/>
            <a:ext cx="10273030" cy="1322070"/>
          </a:xfrm>
          <a:prstGeom prst="rect">
            <a:avLst/>
          </a:prstGeom>
          <a:noFill/>
        </p:spPr>
        <p:txBody>
          <a:bodyPr wrap="square" rtlCol="0">
            <a:spAutoFit/>
          </a:bodyPr>
          <a:lstStyle/>
          <a:p>
            <a:pPr algn="ctr"/>
            <a:r>
              <a:rPr lang="en-US" sz="8000" b="1" dirty="0" smtClean="0">
                <a:solidFill>
                  <a:srgbClr val="26598E"/>
                </a:solidFill>
                <a:latin typeface="Sitka Small Semibold" charset="0"/>
                <a:cs typeface="Sitka Small Semibold" charset="0"/>
              </a:rPr>
              <a:t>NỘI DUNG BÀI HỌC</a:t>
            </a:r>
            <a:endParaRPr lang="en-US" sz="8000" b="1" dirty="0" smtClean="0">
              <a:solidFill>
                <a:srgbClr val="26598E"/>
              </a:solidFill>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71500"/>
            <a:ext cx="4229100" cy="5798322"/>
            <a:chOff x="0" y="0"/>
            <a:chExt cx="4433570" cy="6350000"/>
          </a:xfrm>
        </p:grpSpPr>
        <p:sp>
          <p:nvSpPr>
            <p:cNvPr id="3" name="Freeform 3"/>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blipFill>
              <a:blip r:embed="rId1"/>
              <a:stretch>
                <a:fillRect l="-57284" r="-57284"/>
              </a:stretch>
            </a:blipFill>
          </p:spPr>
        </p:sp>
      </p:grpSp>
      <p:sp>
        <p:nvSpPr>
          <p:cNvPr id="4" name="Freeform 4"/>
          <p:cNvSpPr/>
          <p:nvPr/>
        </p:nvSpPr>
        <p:spPr>
          <a:xfrm>
            <a:off x="3008490" y="5230586"/>
            <a:ext cx="2695184" cy="3870369"/>
          </a:xfrm>
          <a:custGeom>
            <a:avLst/>
            <a:gdLst/>
            <a:ahLst/>
            <a:cxnLst/>
            <a:rect l="l" t="t" r="r" b="b"/>
            <a:pathLst>
              <a:path w="2695184" h="3870369">
                <a:moveTo>
                  <a:pt x="0" y="0"/>
                </a:moveTo>
                <a:lnTo>
                  <a:pt x="2695184" y="0"/>
                </a:lnTo>
                <a:lnTo>
                  <a:pt x="2695184" y="3870369"/>
                </a:lnTo>
                <a:lnTo>
                  <a:pt x="0" y="3870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967855" y="3507105"/>
            <a:ext cx="8254365" cy="1573530"/>
          </a:xfrm>
          <a:prstGeom prst="rect">
            <a:avLst/>
          </a:prstGeom>
        </p:spPr>
        <p:txBody>
          <a:bodyPr wrap="square" lIns="0" tIns="0" rIns="0" bIns="0" rtlCol="0" anchor="t">
            <a:noAutofit/>
          </a:bodyPr>
          <a:lstStyle/>
          <a:p>
            <a:pPr>
              <a:lnSpc>
                <a:spcPts val="8400"/>
              </a:lnSpc>
            </a:pPr>
            <a:r>
              <a:rPr lang="en-US" sz="8800" b="1" dirty="0" smtClean="0">
                <a:solidFill>
                  <a:srgbClr val="FF0000"/>
                </a:solidFill>
                <a:latin typeface="Sitka Small Semibold" charset="0"/>
                <a:cs typeface="Sitka Small Semibold" charset="0"/>
              </a:rPr>
              <a:t>A. KHỞI ĐỘNG</a:t>
            </a:r>
            <a:endParaRPr lang="en-US" sz="8800" b="1" dirty="0" smtClean="0">
              <a:solidFill>
                <a:srgbClr val="FF0000"/>
              </a:solidFill>
              <a:latin typeface="Sitka Small Semibold" charset="0"/>
              <a:cs typeface="Sitka Small Semibold" charset="0"/>
            </a:endParaRPr>
          </a:p>
          <a:p>
            <a:pPr>
              <a:lnSpc>
                <a:spcPts val="8400"/>
              </a:lnSpc>
            </a:pPr>
            <a:endParaRPr lang="en-US" sz="8800" b="1" dirty="0" smtClean="0">
              <a:solidFill>
                <a:srgbClr val="FF0000"/>
              </a:solidFill>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990600" y="1257300"/>
            <a:ext cx="16567785" cy="2122805"/>
          </a:xfrm>
          <a:prstGeom prst="rect">
            <a:avLst/>
          </a:prstGeom>
          <a:solidFill>
            <a:schemeClr val="accent2">
              <a:lumMod val="20000"/>
              <a:lumOff val="80000"/>
            </a:schemeClr>
          </a:solidFill>
          <a:ln w="19050">
            <a:solidFill>
              <a:schemeClr val="tx1"/>
            </a:solidFill>
            <a:prstDash val="sysDot"/>
          </a:ln>
        </p:spPr>
        <p:txBody>
          <a:bodyPr wrap="square" rtlCol="0">
            <a:spAutoFit/>
          </a:bodyPr>
          <a:p>
            <a:r>
              <a:rPr lang="en-US" sz="3600">
                <a:latin typeface="Sitka Small Semibold" charset="0"/>
                <a:cs typeface="Sitka Small Semibold" charset="0"/>
              </a:rPr>
              <a:t>?</a:t>
            </a:r>
            <a:r>
              <a:rPr lang="en-US" sz="4400">
                <a:latin typeface="Sitka Small Semibold" charset="0"/>
                <a:cs typeface="Sitka Small Semibold" charset="0"/>
              </a:rPr>
              <a:t> Theo em, làm thế nào để nội dung trình bày ý kiến về một sự việc có tính thời sự? Cho ví dụ những điều nên và không nên khi thực hiện công việc này?</a:t>
            </a:r>
            <a:endParaRPr lang="en-US" sz="4400">
              <a:latin typeface="Sitka Small Semibold" charset="0"/>
              <a:cs typeface="Sitka Small Semibold" charset="0"/>
            </a:endParaRPr>
          </a:p>
        </p:txBody>
      </p:sp>
      <p:sp>
        <p:nvSpPr>
          <p:cNvPr id="3" name="Text Box 2"/>
          <p:cNvSpPr txBox="1"/>
          <p:nvPr/>
        </p:nvSpPr>
        <p:spPr>
          <a:xfrm>
            <a:off x="1066800" y="4381500"/>
            <a:ext cx="16345535" cy="1445260"/>
          </a:xfrm>
          <a:prstGeom prst="rect">
            <a:avLst/>
          </a:prstGeom>
          <a:solidFill>
            <a:schemeClr val="accent2">
              <a:lumMod val="20000"/>
              <a:lumOff val="80000"/>
            </a:schemeClr>
          </a:solidFill>
          <a:ln w="19050">
            <a:solidFill>
              <a:schemeClr val="tx1"/>
            </a:solidFill>
            <a:prstDash val="sysDot"/>
          </a:ln>
        </p:spPr>
        <p:txBody>
          <a:bodyPr wrap="square" rtlCol="0">
            <a:spAutoFit/>
          </a:bodyPr>
          <a:p>
            <a:r>
              <a:rPr lang="en-US" sz="3600">
                <a:latin typeface="Sitka Small Semibold" charset="0"/>
                <a:cs typeface="Sitka Small Semibold" charset="0"/>
              </a:rPr>
              <a:t>?</a:t>
            </a:r>
            <a:r>
              <a:rPr lang="en-US" sz="4400">
                <a:latin typeface="Sitka Small Semibold" charset="0"/>
                <a:cs typeface="Sitka Small Semibold" charset="0"/>
              </a:rPr>
              <a:t> Trong những tình huống nào của cuộc sống, chúng ta cần nội dung trình bày ý kiến về một sự việc có tính thời sự?</a:t>
            </a:r>
            <a:endParaRPr lang="en-US" sz="4400">
              <a:latin typeface="Sitka Small Semibold" charset="0"/>
              <a:cs typeface="Sitka Small Semibold"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571500"/>
            <a:ext cx="4229100" cy="5798322"/>
            <a:chOff x="0" y="0"/>
            <a:chExt cx="4433570" cy="6350000"/>
          </a:xfrm>
        </p:grpSpPr>
        <p:sp>
          <p:nvSpPr>
            <p:cNvPr id="3" name="Freeform 3"/>
            <p:cNvSpPr/>
            <p:nvPr/>
          </p:nvSpPr>
          <p:spPr>
            <a:xfrm>
              <a:off x="0" y="0"/>
              <a:ext cx="4433570" cy="6350000"/>
            </a:xfrm>
            <a:custGeom>
              <a:avLst/>
              <a:gdLst/>
              <a:ahLst/>
              <a:cxnLst/>
              <a:rect l="l" t="t" r="r" b="b"/>
              <a:pathLst>
                <a:path w="4433570" h="6350000">
                  <a:moveTo>
                    <a:pt x="2217420" y="0"/>
                  </a:moveTo>
                  <a:cubicBezTo>
                    <a:pt x="3441700" y="0"/>
                    <a:pt x="4433570" y="993140"/>
                    <a:pt x="4433570" y="2217420"/>
                  </a:cubicBezTo>
                  <a:lnTo>
                    <a:pt x="4433570" y="6350000"/>
                  </a:lnTo>
                  <a:lnTo>
                    <a:pt x="0" y="6350000"/>
                  </a:lnTo>
                  <a:lnTo>
                    <a:pt x="0" y="2217420"/>
                  </a:lnTo>
                  <a:cubicBezTo>
                    <a:pt x="0" y="993140"/>
                    <a:pt x="993140" y="0"/>
                    <a:pt x="2217420" y="0"/>
                  </a:cubicBezTo>
                  <a:close/>
                </a:path>
              </a:pathLst>
            </a:custGeom>
            <a:blipFill>
              <a:blip r:embed="rId1"/>
              <a:stretch>
                <a:fillRect l="-57284" r="-57284"/>
              </a:stretch>
            </a:blipFill>
          </p:spPr>
        </p:sp>
      </p:grpSp>
      <p:sp>
        <p:nvSpPr>
          <p:cNvPr id="4" name="Freeform 4"/>
          <p:cNvSpPr/>
          <p:nvPr/>
        </p:nvSpPr>
        <p:spPr>
          <a:xfrm>
            <a:off x="3008490" y="5230586"/>
            <a:ext cx="2695184" cy="3870369"/>
          </a:xfrm>
          <a:custGeom>
            <a:avLst/>
            <a:gdLst/>
            <a:ahLst/>
            <a:cxnLst/>
            <a:rect l="l" t="t" r="r" b="b"/>
            <a:pathLst>
              <a:path w="2695184" h="3870369">
                <a:moveTo>
                  <a:pt x="0" y="0"/>
                </a:moveTo>
                <a:lnTo>
                  <a:pt x="2695184" y="0"/>
                </a:lnTo>
                <a:lnTo>
                  <a:pt x="2695184" y="3870369"/>
                </a:lnTo>
                <a:lnTo>
                  <a:pt x="0" y="38703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5486400" y="3390900"/>
            <a:ext cx="12588875" cy="2153920"/>
          </a:xfrm>
          <a:prstGeom prst="rect">
            <a:avLst/>
          </a:prstGeom>
        </p:spPr>
        <p:txBody>
          <a:bodyPr wrap="square" lIns="0" tIns="0" rIns="0" bIns="0" rtlCol="0" anchor="t">
            <a:spAutoFit/>
          </a:bodyPr>
          <a:lstStyle/>
          <a:p>
            <a:pPr>
              <a:lnSpc>
                <a:spcPts val="8400"/>
              </a:lnSpc>
            </a:pPr>
            <a:r>
              <a:rPr lang="en-US" sz="6000" dirty="0" smtClean="0">
                <a:solidFill>
                  <a:srgbClr val="FF0000"/>
                </a:solidFill>
                <a:latin typeface="Sitka Small Semibold" charset="0"/>
                <a:cs typeface="Sitka Small Semibold" charset="0"/>
              </a:rPr>
              <a:t>B</a:t>
            </a:r>
            <a:r>
              <a:rPr lang="en-US" sz="6000" dirty="0">
                <a:solidFill>
                  <a:srgbClr val="FF0000"/>
                </a:solidFill>
                <a:latin typeface="Sitka Small Semibold" charset="0"/>
                <a:cs typeface="Sitka Small Semibold" charset="0"/>
              </a:rPr>
              <a:t>. HÌNH THÀNH KIẾN THỨC </a:t>
            </a:r>
            <a:r>
              <a:rPr lang="en-US" sz="6000" dirty="0" smtClean="0">
                <a:solidFill>
                  <a:srgbClr val="FF0000"/>
                </a:solidFill>
                <a:latin typeface="Sitka Small Semibold" charset="0"/>
                <a:cs typeface="Sitka Small Semibold" charset="0"/>
              </a:rPr>
              <a:t>MỚI</a:t>
            </a:r>
            <a:endParaRPr lang="en-US" sz="6000" dirty="0" smtClean="0">
              <a:solidFill>
                <a:srgbClr val="FF0000"/>
              </a:solidFill>
              <a:latin typeface="Sitka Small Semibold" charset="0"/>
              <a:cs typeface="Sitka Small Semibold" charset="0"/>
            </a:endParaRPr>
          </a:p>
          <a:p>
            <a:pPr>
              <a:lnSpc>
                <a:spcPts val="8400"/>
              </a:lnSpc>
            </a:pPr>
            <a:endParaRPr lang="en-US" sz="6000" dirty="0">
              <a:solidFill>
                <a:srgbClr val="000000"/>
              </a:solidFill>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600200" y="630173"/>
            <a:ext cx="15011400" cy="1693927"/>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b="1" dirty="0">
                <a:latin typeface="Times New Roman" panose="02020603050405020304" pitchFamily="18" charset="0"/>
                <a:cs typeface="Times New Roman" panose="02020603050405020304" pitchFamily="18" charset="0"/>
              </a:rPr>
              <a:t>Trước khi nói cần làm gì</a:t>
            </a:r>
            <a:r>
              <a:rPr lang="en-US" sz="5400" b="1" dirty="0" smtClean="0">
                <a:latin typeface="Times New Roman" panose="02020603050405020304" pitchFamily="18" charset="0"/>
                <a:cs typeface="Times New Roman" panose="02020603050405020304" pitchFamily="18" charset="0"/>
              </a:rPr>
              <a:t>?</a:t>
            </a:r>
            <a:endParaRPr lang="en-US" sz="5400" b="1" dirty="0">
              <a:latin typeface="Times New Roman" panose="02020603050405020304" pitchFamily="18" charset="0"/>
              <a:cs typeface="Times New Roman" panose="02020603050405020304" pitchFamily="18" charset="0"/>
            </a:endParaRPr>
          </a:p>
        </p:txBody>
      </p:sp>
      <p:sp>
        <p:nvSpPr>
          <p:cNvPr id="3" name="Rectangle: Rounded Corners 2"/>
          <p:cNvSpPr/>
          <p:nvPr/>
        </p:nvSpPr>
        <p:spPr>
          <a:xfrm>
            <a:off x="503340" y="3677902"/>
            <a:ext cx="8107260" cy="193785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Đánh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góp</a:t>
            </a:r>
            <a:r>
              <a:rPr lang="en-US" sz="5400" dirty="0">
                <a:latin typeface="Times New Roman" panose="02020603050405020304" pitchFamily="18" charset="0"/>
                <a:cs typeface="Times New Roman" panose="02020603050405020304" pitchFamily="18" charset="0"/>
              </a:rPr>
              <a:t> ý.</a:t>
            </a:r>
            <a:endParaRPr lang="en-US" sz="5400" dirty="0">
              <a:latin typeface="Times New Roman" panose="02020603050405020304" pitchFamily="18" charset="0"/>
              <a:cs typeface="Times New Roman" panose="02020603050405020304" pitchFamily="18" charset="0"/>
            </a:endParaRPr>
          </a:p>
        </p:txBody>
      </p:sp>
      <p:sp>
        <p:nvSpPr>
          <p:cNvPr id="4" name="Rectangle: Rounded Corners 3"/>
          <p:cNvSpPr/>
          <p:nvPr/>
        </p:nvSpPr>
        <p:spPr>
          <a:xfrm>
            <a:off x="503340" y="7235511"/>
            <a:ext cx="8107260" cy="193785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5400" dirty="0">
                <a:latin typeface="Times New Roman" panose="02020603050405020304" pitchFamily="18" charset="0"/>
                <a:cs typeface="Times New Roman" panose="02020603050405020304" pitchFamily="18" charset="0"/>
              </a:rPr>
              <a:t>C. </a:t>
            </a:r>
            <a:r>
              <a:rPr lang="en-US" sz="5400" dirty="0" err="1">
                <a:latin typeface="Times New Roman" panose="02020603050405020304" pitchFamily="18" charset="0"/>
                <a:cs typeface="Times New Roman" panose="02020603050405020304" pitchFamily="18" charset="0"/>
              </a:rPr>
              <a:t>Nhận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xét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ưu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khuyết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điểm</a:t>
            </a:r>
            <a:r>
              <a:rPr 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5" name="Rectangle: Rounded Corners 4"/>
          <p:cNvSpPr/>
          <p:nvPr/>
        </p:nvSpPr>
        <p:spPr>
          <a:xfrm>
            <a:off x="9162177" y="3677902"/>
            <a:ext cx="8592423" cy="193785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5400" dirty="0">
                <a:latin typeface="Times New Roman" panose="02020603050405020304" pitchFamily="18" charset="0"/>
                <a:cs typeface="Times New Roman" panose="02020603050405020304" pitchFamily="18" charset="0"/>
              </a:rPr>
              <a:t>B. </a:t>
            </a:r>
            <a:r>
              <a:rPr lang="en-US" sz="5400" dirty="0" err="1">
                <a:latin typeface="Times New Roman" panose="02020603050405020304" pitchFamily="18" charset="0"/>
                <a:cs typeface="Times New Roman" panose="02020603050405020304" pitchFamily="18" charset="0"/>
              </a:rPr>
              <a:t>Xác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định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đề</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thời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không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gian</a:t>
            </a:r>
            <a:r>
              <a:rPr lang="en-US" sz="54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9513117" y="7235511"/>
            <a:ext cx="8470083" cy="1937856"/>
          </a:xfrm>
          <a:prstGeom prst="roundRect">
            <a:avLst/>
          </a:prstGeom>
          <a:ln w="57150">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5400" dirty="0">
                <a:latin typeface="Times New Roman" panose="02020603050405020304" pitchFamily="18" charset="0"/>
                <a:cs typeface="Times New Roman" panose="02020603050405020304" pitchFamily="18" charset="0"/>
              </a:rPr>
              <a:t>D. </a:t>
            </a:r>
            <a:r>
              <a:rPr lang="en-US" sz="5400" dirty="0" err="1" smtClean="0">
                <a:latin typeface="Times New Roman" panose="02020603050405020304" pitchFamily="18" charset="0"/>
                <a:cs typeface="Times New Roman" panose="02020603050405020304" pitchFamily="18" charset="0"/>
              </a:rPr>
              <a:t>Lựa</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chọn</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từ</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ngữ</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cho</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phù</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hợp</a:t>
            </a:r>
            <a:r>
              <a:rPr lang="en-US" sz="5400" dirty="0" smtClean="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7" name="Rectangle: Rounded Corners 4"/>
          <p:cNvSpPr/>
          <p:nvPr/>
        </p:nvSpPr>
        <p:spPr>
          <a:xfrm>
            <a:off x="9129520" y="3694231"/>
            <a:ext cx="8592423" cy="1937856"/>
          </a:xfrm>
          <a:prstGeom prst="roundRect">
            <a:avLst/>
          </a:prstGeom>
          <a:ln w="57150">
            <a:solidFill>
              <a:srgbClr val="FF0000"/>
            </a:solidFill>
            <a:prstDash val="sysDot"/>
          </a:ln>
        </p:spPr>
        <p:style>
          <a:lnRef idx="2">
            <a:schemeClr val="accent5"/>
          </a:lnRef>
          <a:fillRef idx="1">
            <a:schemeClr val="lt1"/>
          </a:fillRef>
          <a:effectRef idx="0">
            <a:schemeClr val="accent5"/>
          </a:effectRef>
          <a:fontRef idx="minor">
            <a:schemeClr val="dk1"/>
          </a:fontRef>
        </p:style>
        <p:txBody>
          <a:bodyPr rtlCol="0" anchor="ctr"/>
          <a:lstStyle/>
          <a:p>
            <a:pPr algn="just"/>
            <a:r>
              <a:rPr lang="en-US" sz="5400" dirty="0">
                <a:solidFill>
                  <a:srgbClr val="FF0000"/>
                </a:solidFill>
                <a:latin typeface="Times New Roman" panose="02020603050405020304" pitchFamily="18" charset="0"/>
                <a:cs typeface="Times New Roman" panose="02020603050405020304" pitchFamily="18" charset="0"/>
              </a:rPr>
              <a:t>B. </a:t>
            </a:r>
            <a:r>
              <a:rPr lang="en-US" sz="5400" dirty="0" err="1">
                <a:solidFill>
                  <a:srgbClr val="FF0000"/>
                </a:solidFill>
                <a:latin typeface="Times New Roman" panose="02020603050405020304" pitchFamily="18" charset="0"/>
                <a:cs typeface="Times New Roman" panose="02020603050405020304" pitchFamily="18" charset="0"/>
              </a:rPr>
              <a:t>Xác</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định</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đề</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tài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thời</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không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gian</a:t>
            </a:r>
            <a:r>
              <a:rPr lang="en-US" sz="5400" dirty="0">
                <a:solidFill>
                  <a:srgbClr val="FF0000"/>
                </a:solidFill>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1"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1"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1"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1"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1"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3DE"/>
        </a:solidFill>
        <a:effectLst/>
      </p:bgPr>
    </p:bg>
    <p:spTree>
      <p:nvGrpSpPr>
        <p:cNvPr id="1" name=""/>
        <p:cNvGrpSpPr/>
        <p:nvPr/>
      </p:nvGrpSpPr>
      <p:grpSpPr>
        <a:xfrm>
          <a:off x="0" y="0"/>
          <a:ext cx="0" cy="0"/>
          <a:chOff x="0" y="0"/>
          <a:chExt cx="0" cy="0"/>
        </a:xfrm>
      </p:grpSpPr>
      <p:grpSp>
        <p:nvGrpSpPr>
          <p:cNvPr id="2" name="Group 2"/>
          <p:cNvGrpSpPr/>
          <p:nvPr/>
        </p:nvGrpSpPr>
        <p:grpSpPr>
          <a:xfrm>
            <a:off x="503843" y="813443"/>
            <a:ext cx="2881041" cy="1753525"/>
            <a:chOff x="0" y="0"/>
            <a:chExt cx="10433050" cy="6350000"/>
          </a:xfrm>
        </p:grpSpPr>
        <p:sp>
          <p:nvSpPr>
            <p:cNvPr id="3" name="Freeform 3"/>
            <p:cNvSpPr/>
            <p:nvPr/>
          </p:nvSpPr>
          <p:spPr>
            <a:xfrm>
              <a:off x="0" y="0"/>
              <a:ext cx="10433050" cy="6350000"/>
            </a:xfrm>
            <a:custGeom>
              <a:avLst/>
              <a:gdLst/>
              <a:ahLst/>
              <a:cxnLst/>
              <a:rect l="l" t="t" r="r" b="b"/>
              <a:pathLst>
                <a:path w="10433050" h="6350000">
                  <a:moveTo>
                    <a:pt x="2595880" y="0"/>
                  </a:moveTo>
                  <a:lnTo>
                    <a:pt x="7837170" y="0"/>
                  </a:lnTo>
                  <a:cubicBezTo>
                    <a:pt x="9271000" y="0"/>
                    <a:pt x="10433050" y="1162050"/>
                    <a:pt x="10433050" y="2595880"/>
                  </a:cubicBezTo>
                  <a:lnTo>
                    <a:pt x="10433050" y="6350000"/>
                  </a:lnTo>
                  <a:lnTo>
                    <a:pt x="0" y="6350000"/>
                  </a:lnTo>
                  <a:lnTo>
                    <a:pt x="0" y="2595880"/>
                  </a:lnTo>
                  <a:cubicBezTo>
                    <a:pt x="0" y="1162050"/>
                    <a:pt x="1162050" y="0"/>
                    <a:pt x="2595880" y="0"/>
                  </a:cubicBezTo>
                  <a:close/>
                </a:path>
              </a:pathLst>
            </a:custGeom>
            <a:blipFill>
              <a:blip r:embed="rId1"/>
              <a:stretch>
                <a:fillRect t="-4732" b="-4732"/>
              </a:stretch>
            </a:blipFill>
          </p:spPr>
        </p:sp>
      </p:grpSp>
      <p:sp>
        <p:nvSpPr>
          <p:cNvPr id="8" name="TextBox 8"/>
          <p:cNvSpPr txBox="1"/>
          <p:nvPr/>
        </p:nvSpPr>
        <p:spPr>
          <a:xfrm>
            <a:off x="4640639" y="879138"/>
            <a:ext cx="11897835" cy="1723390"/>
          </a:xfrm>
          <a:prstGeom prst="rect">
            <a:avLst/>
          </a:prstGeom>
          <a:ln w="12700">
            <a:solidFill>
              <a:schemeClr val="accent1"/>
            </a:solidFill>
            <a:prstDash val="sysDot"/>
          </a:ln>
        </p:spPr>
        <p:txBody>
          <a:bodyPr wrap="square" lIns="0" tIns="0" rIns="0" bIns="0" rtlCol="0" anchor="t">
            <a:spAutoFit/>
          </a:bodyPr>
          <a:lstStyle/>
          <a:p>
            <a:pPr algn="ctr">
              <a:lnSpc>
                <a:spcPts val="6720"/>
              </a:lnSpc>
            </a:pPr>
            <a:r>
              <a:rPr lang="en-US" sz="4800" dirty="0" err="1" smtClean="0">
                <a:solidFill>
                  <a:srgbClr val="FF0000"/>
                </a:solidFill>
                <a:latin typeface="Sitka Small Semibold" charset="0"/>
                <a:cs typeface="Sitka Small Semibold" charset="0"/>
              </a:rPr>
              <a:t>Bước</a:t>
            </a:r>
            <a:r>
              <a:rPr lang="en-US" sz="4800" dirty="0" smtClean="0">
                <a:solidFill>
                  <a:srgbClr val="FF0000"/>
                </a:solidFill>
                <a:latin typeface="Sitka Small Semibold" charset="0"/>
                <a:cs typeface="Sitka Small Semibold" charset="0"/>
              </a:rPr>
              <a:t> 1</a:t>
            </a:r>
            <a:r>
              <a:rPr lang="en-US" sz="4800" dirty="0">
                <a:solidFill>
                  <a:srgbClr val="FF0000"/>
                </a:solidFill>
                <a:latin typeface="Sitka Small Semibold" charset="0"/>
                <a:cs typeface="Sitka Small Semibold" charset="0"/>
              </a:rPr>
              <a:t>.</a:t>
            </a:r>
            <a:r>
              <a:rPr lang="en-US" sz="4800" dirty="0" smtClean="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Xác</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định</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đề</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tài</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không</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gian</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và</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thời</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gian</a:t>
            </a:r>
            <a:r>
              <a:rPr lang="en-US" sz="4800" dirty="0">
                <a:solidFill>
                  <a:srgbClr val="FF0000"/>
                </a:solidFill>
                <a:latin typeface="Sitka Small Semibold" charset="0"/>
                <a:cs typeface="Sitka Small Semibold" charset="0"/>
              </a:rPr>
              <a:t> </a:t>
            </a:r>
            <a:r>
              <a:rPr lang="en-US" sz="4800" dirty="0" err="1">
                <a:solidFill>
                  <a:srgbClr val="FF0000"/>
                </a:solidFill>
                <a:latin typeface="Sitka Small Semibold" charset="0"/>
                <a:cs typeface="Sitka Small Semibold" charset="0"/>
              </a:rPr>
              <a:t>nói</a:t>
            </a:r>
            <a:endParaRPr lang="en-US" sz="4800" dirty="0" err="1">
              <a:solidFill>
                <a:srgbClr val="FF0000"/>
              </a:solidFill>
              <a:latin typeface="Sitka Small Semibold" charset="0"/>
              <a:cs typeface="Sitka Small Semibold" charset="0"/>
            </a:endParaRPr>
          </a:p>
        </p:txBody>
      </p:sp>
      <p:sp>
        <p:nvSpPr>
          <p:cNvPr id="9" name="TextBox 9"/>
          <p:cNvSpPr txBox="1"/>
          <p:nvPr/>
        </p:nvSpPr>
        <p:spPr>
          <a:xfrm>
            <a:off x="1828800" y="3009900"/>
            <a:ext cx="15677515" cy="6281420"/>
          </a:xfrm>
          <a:prstGeom prst="rect">
            <a:avLst/>
          </a:prstGeom>
          <a:ln>
            <a:solidFill>
              <a:schemeClr val="accent1"/>
            </a:solidFill>
            <a:prstDash val="sysDot"/>
          </a:ln>
        </p:spPr>
        <p:txBody>
          <a:bodyPr wrap="square" lIns="0" tIns="0" rIns="0" bIns="0" rtlCol="0" anchor="t">
            <a:noAutofit/>
          </a:bodyPr>
          <a:lstStyle/>
          <a:p>
            <a:pPr>
              <a:lnSpc>
                <a:spcPts val="6720"/>
              </a:lnSpc>
            </a:pPr>
            <a:r>
              <a:rPr lang="en-US" sz="4000" dirty="0">
                <a:solidFill>
                  <a:srgbClr val="FF0000"/>
                </a:solidFill>
                <a:latin typeface="Sitka Small Semibold" charset="0"/>
                <a:cs typeface="Sitka Small Semibold" charset="0"/>
              </a:rPr>
              <a:t>    ? Sự việc được chọn cần phải: (Chọn các ý đúng)</a:t>
            </a:r>
            <a:endParaRPr lang="en-US" sz="4000" dirty="0">
              <a:solidFill>
                <a:srgbClr val="FF0000"/>
              </a:solidFill>
              <a:latin typeface="Sitka Small Semibold" charset="0"/>
              <a:cs typeface="Sitka Small Semibold" charset="0"/>
            </a:endParaRPr>
          </a:p>
          <a:p>
            <a:pPr>
              <a:lnSpc>
                <a:spcPts val="6720"/>
              </a:lnSpc>
            </a:pPr>
            <a:r>
              <a:rPr lang="en-US" sz="3200" dirty="0">
                <a:solidFill>
                  <a:srgbClr val="002060"/>
                </a:solidFill>
                <a:latin typeface="Sitka Small Semibold" charset="0"/>
                <a:cs typeface="Sitka Small Semibold" charset="0"/>
              </a:rPr>
              <a:t>+ Mới xảy ra trong thời gian gần nhất (có tính thời sự)</a:t>
            </a:r>
            <a:endParaRPr lang="en-US" sz="3200" dirty="0">
              <a:solidFill>
                <a:srgbClr val="002060"/>
              </a:solidFill>
              <a:latin typeface="Sitka Small Semibold" charset="0"/>
              <a:cs typeface="Sitka Small Semibold" charset="0"/>
            </a:endParaRPr>
          </a:p>
          <a:p>
            <a:pPr>
              <a:lnSpc>
                <a:spcPts val="6720"/>
              </a:lnSpc>
            </a:pPr>
            <a:r>
              <a:rPr lang="en-US" sz="3200" dirty="0">
                <a:solidFill>
                  <a:srgbClr val="002060"/>
                </a:solidFill>
                <a:latin typeface="Sitka Small Semibold" charset="0"/>
                <a:cs typeface="Sitka Small Semibold" charset="0"/>
              </a:rPr>
              <a:t>+ Sự việc có trong một tác phẩm văn học.</a:t>
            </a:r>
            <a:endParaRPr lang="en-US" sz="3200" dirty="0">
              <a:solidFill>
                <a:srgbClr val="002060"/>
              </a:solidFill>
              <a:latin typeface="Sitka Small Semibold" charset="0"/>
              <a:cs typeface="Sitka Small Semibold" charset="0"/>
            </a:endParaRPr>
          </a:p>
          <a:p>
            <a:pPr>
              <a:lnSpc>
                <a:spcPts val="6720"/>
              </a:lnSpc>
            </a:pPr>
            <a:r>
              <a:rPr lang="en-US" sz="3200" dirty="0">
                <a:solidFill>
                  <a:srgbClr val="002060"/>
                </a:solidFill>
                <a:latin typeface="Sitka Small Semibold" charset="0"/>
                <a:cs typeface="Sitka Small Semibold" charset="0"/>
              </a:rPr>
              <a:t>+ Thu hút sự quan tâm của các bạn và mọi người.</a:t>
            </a:r>
            <a:endParaRPr lang="en-US" sz="3200" dirty="0">
              <a:solidFill>
                <a:srgbClr val="002060"/>
              </a:solidFill>
              <a:latin typeface="Sitka Small Semibold" charset="0"/>
              <a:cs typeface="Sitka Small Semibold" charset="0"/>
            </a:endParaRPr>
          </a:p>
          <a:p>
            <a:pPr>
              <a:lnSpc>
                <a:spcPts val="6720"/>
              </a:lnSpc>
            </a:pPr>
            <a:r>
              <a:rPr lang="en-US" sz="3200" dirty="0">
                <a:solidFill>
                  <a:srgbClr val="002060"/>
                </a:solidFill>
                <a:latin typeface="Sitka Small Semibold" charset="0"/>
                <a:cs typeface="Sitka Small Semibold" charset="0"/>
              </a:rPr>
              <a:t>+ Em thấy sự việc đó không đáng tin.</a:t>
            </a:r>
            <a:endParaRPr lang="en-US" sz="3200" dirty="0">
              <a:solidFill>
                <a:srgbClr val="002060"/>
              </a:solidFill>
              <a:latin typeface="Sitka Small Semibold" charset="0"/>
              <a:cs typeface="Sitka Small Semibold" charset="0"/>
            </a:endParaRPr>
          </a:p>
          <a:p>
            <a:pPr>
              <a:lnSpc>
                <a:spcPts val="6720"/>
              </a:lnSpc>
            </a:pPr>
            <a:r>
              <a:rPr lang="en-US" sz="3200" dirty="0">
                <a:solidFill>
                  <a:srgbClr val="002060"/>
                </a:solidFill>
                <a:latin typeface="Sitka Small Semibold" charset="0"/>
                <a:cs typeface="Sitka Small Semibold" charset="0"/>
              </a:rPr>
              <a:t>+ Sự việc được lấy trên các trang mạng uy tín</a:t>
            </a:r>
            <a:endParaRPr lang="en-US" sz="3200" dirty="0">
              <a:solidFill>
                <a:srgbClr val="002060"/>
              </a:solidFill>
              <a:latin typeface="Sitka Small Semibold" charset="0"/>
              <a:cs typeface="Sitka Small Semibold" charset="0"/>
            </a:endParaRPr>
          </a:p>
          <a:p>
            <a:pPr>
              <a:lnSpc>
                <a:spcPts val="6720"/>
              </a:lnSpc>
            </a:pPr>
            <a:r>
              <a:rPr lang="en-US" sz="3200" dirty="0">
                <a:solidFill>
                  <a:srgbClr val="002060"/>
                </a:solidFill>
                <a:latin typeface="Sitka Small Semibold" charset="0"/>
                <a:cs typeface="Sitka Small Semibold" charset="0"/>
              </a:rPr>
              <a:t>+ Những tin “giật gân” nhưng chưa được kiểm chứng.</a:t>
            </a:r>
            <a:endParaRPr lang="en-US" sz="3200" dirty="0">
              <a:solidFill>
                <a:srgbClr val="002060"/>
              </a:solidFill>
              <a:latin typeface="Sitka Small Semibold" charset="0"/>
              <a:cs typeface="Sitka Small Semibold" charset="0"/>
            </a:endParaRPr>
          </a:p>
          <a:p>
            <a:pPr>
              <a:lnSpc>
                <a:spcPts val="6720"/>
              </a:lnSpc>
            </a:pPr>
            <a:endParaRPr lang="en-US" sz="3200" dirty="0">
              <a:solidFill>
                <a:srgbClr val="002060"/>
              </a:solidFill>
              <a:latin typeface="Sitka Small Semibold" charset="0"/>
              <a:cs typeface="Sitka Small Semibold" charset="0"/>
            </a:endParaRPr>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nodeType="clickEffect">
                                  <p:stCondLst>
                                    <p:cond delay="0"/>
                                  </p:stCondLst>
                                  <p:childTnLst>
                                    <p:animEffect transition="out" filter="diamond(out)">
                                      <p:cBhvr>
                                        <p:cTn id="6" dur="2000"/>
                                        <p:tgtEl>
                                          <p:spTgt spid="9">
                                            <p:txEl>
                                              <p:pRg st="2" end="2"/>
                                            </p:txEl>
                                          </p:spTgt>
                                        </p:tgtEl>
                                      </p:cBhvr>
                                    </p:animEffect>
                                    <p:set>
                                      <p:cBhvr>
                                        <p:cTn id="7" dur="1" fill="hold">
                                          <p:stCondLst>
                                            <p:cond delay="1999"/>
                                          </p:stCondLst>
                                        </p:cTn>
                                        <p:tgtEl>
                                          <p:spTgt spid="9">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nodeType="clickEffect">
                                  <p:stCondLst>
                                    <p:cond delay="0"/>
                                  </p:stCondLst>
                                  <p:childTnLst>
                                    <p:animEffect transition="out" filter="diamond(out)">
                                      <p:cBhvr>
                                        <p:cTn id="11" dur="2000"/>
                                        <p:tgtEl>
                                          <p:spTgt spid="9">
                                            <p:txEl>
                                              <p:pRg st="4" end="4"/>
                                            </p:txEl>
                                          </p:spTgt>
                                        </p:tgtEl>
                                      </p:cBhvr>
                                    </p:animEffect>
                                    <p:set>
                                      <p:cBhvr>
                                        <p:cTn id="12" dur="1" fill="hold">
                                          <p:stCondLst>
                                            <p:cond delay="1999"/>
                                          </p:stCondLst>
                                        </p:cTn>
                                        <p:tgtEl>
                                          <p:spTgt spid="9">
                                            <p:txEl>
                                              <p:pRg st="4" end="4"/>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nodeType="clickEffect">
                                  <p:stCondLst>
                                    <p:cond delay="0"/>
                                  </p:stCondLst>
                                  <p:childTnLst>
                                    <p:animEffect transition="out" filter="diamond(out)">
                                      <p:cBhvr>
                                        <p:cTn id="16" dur="2000"/>
                                        <p:tgtEl>
                                          <p:spTgt spid="9">
                                            <p:txEl>
                                              <p:pRg st="6" end="6"/>
                                            </p:txEl>
                                          </p:spTgt>
                                        </p:tgtEl>
                                      </p:cBhvr>
                                    </p:animEffect>
                                    <p:set>
                                      <p:cBhvr>
                                        <p:cTn id="17" dur="1" fill="hold">
                                          <p:stCondLst>
                                            <p:cond delay="1999"/>
                                          </p:stCondLst>
                                        </p:cTn>
                                        <p:tgtEl>
                                          <p:spTgt spid="9">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TABLE_ENDDRAG_ORIGIN_RECT" val="1367*448"/>
  <p:tag name="TABLE_ENDDRAG_RECT" val="30*87*1367*448"/>
</p:tagLst>
</file>

<file path=ppt/tags/tag2.xml><?xml version="1.0" encoding="utf-8"?>
<p:tagLst xmlns:p="http://schemas.openxmlformats.org/presentationml/2006/main">
  <p:tag name="TABLE_ENDDRAG_ORIGIN_RECT" val="1367*448"/>
  <p:tag name="TABLE_ENDDRAG_RECT" val="30*87*1367*4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3731</Words>
  <Application>WPS Presentation</Application>
  <PresentationFormat>Custom</PresentationFormat>
  <Paragraphs>152</Paragraphs>
  <Slides>19</Slides>
  <Notes>2</Notes>
  <HiddenSlides>0</HiddenSlides>
  <MMClips>2</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19</vt:i4>
      </vt:variant>
    </vt:vector>
  </HeadingPairs>
  <TitlesOfParts>
    <vt:vector size="38" baseType="lpstr">
      <vt:lpstr>Arial</vt:lpstr>
      <vt:lpstr>SimSun</vt:lpstr>
      <vt:lpstr>Wingdings</vt:lpstr>
      <vt:lpstr>Sitka Small Semibold</vt:lpstr>
      <vt:lpstr>Arial</vt:lpstr>
      <vt:lpstr>Times New Roman</vt:lpstr>
      <vt:lpstr>Noto Sans Bold</vt:lpstr>
      <vt:lpstr>Yu Gothic UI Semibold</vt:lpstr>
      <vt:lpstr>Playfair Display Bold</vt:lpstr>
      <vt:lpstr>Segoe Print</vt:lpstr>
      <vt:lpstr>Playfair Display</vt:lpstr>
      <vt:lpstr>Tinos Bold</vt:lpstr>
      <vt:lpstr>字魂27号-布丁体</vt:lpstr>
      <vt:lpstr>字魂107号-萌趣欢乐体</vt:lpstr>
      <vt:lpstr>等线</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TRÌNH BÀY Ý KIẾN VỀ MỘT VẤN ĐỀ TRONG CUỘC SỐNG</dc:title>
  <dc:creator/>
  <cp:lastModifiedBy>hp</cp:lastModifiedBy>
  <cp:revision>21</cp:revision>
  <dcterms:created xsi:type="dcterms:W3CDTF">2006-08-16T00:00:00Z</dcterms:created>
  <dcterms:modified xsi:type="dcterms:W3CDTF">2024-07-11T06:00:32Z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CF3F0681D2B7470BB2079B347124AD0C_13</vt:lpwstr>
  </property>
  <property fmtid="{D5CDD505-2E9C-101B-9397-08002B2CF9AE}" pid="3" name="KSOProductBuildVer">
    <vt:lpwstr>1033-12.2.0.17119</vt:lpwstr>
  </property>
</Properties>
</file>