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8" r:id="rId2"/>
    <p:sldId id="333" r:id="rId3"/>
    <p:sldId id="341" r:id="rId4"/>
    <p:sldId id="342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4" r:id="rId14"/>
    <p:sldId id="356" r:id="rId15"/>
    <p:sldId id="358" r:id="rId16"/>
    <p:sldId id="301" r:id="rId17"/>
    <p:sldId id="326" r:id="rId18"/>
    <p:sldId id="309" r:id="rId19"/>
    <p:sldId id="312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FF"/>
    <a:srgbClr val="FFCCFF"/>
    <a:srgbClr val="FFFF99"/>
    <a:srgbClr val="CCFF66"/>
    <a:srgbClr val="FFFFCC"/>
    <a:srgbClr val="FF99FF"/>
    <a:srgbClr val="FF3399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0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428CF-831C-4445-803A-645EA36A337E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7B16D-0422-463A-9CFF-2E1F5C7EA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3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8" name="Google Shape;81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8" name="Google Shape;81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8" name="Google Shape;81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8" name="Google Shape;81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7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8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82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216400" y="3064375"/>
            <a:ext cx="3150600" cy="12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lvl1pPr marL="342900" lvl="0" indent="-2476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685800" lvl="1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028700" lvl="2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371600" lvl="3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1714500" lvl="4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057400" lvl="5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2400300" lvl="6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2743200" lvl="7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3086100" lvl="8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2"/>
          </p:nvPr>
        </p:nvSpPr>
        <p:spPr>
          <a:xfrm>
            <a:off x="4777104" y="3064375"/>
            <a:ext cx="3150600" cy="12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lvl1pPr marL="342900" lvl="0" indent="-2476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685800" lvl="1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028700" lvl="2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371600" lvl="3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1714500" lvl="4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057400" lvl="5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2400300" lvl="6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2743200" lvl="7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3086100" lvl="8" indent="-2476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title" idx="3"/>
          </p:nvPr>
        </p:nvSpPr>
        <p:spPr>
          <a:xfrm>
            <a:off x="1216400" y="2609475"/>
            <a:ext cx="31506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title" idx="4"/>
          </p:nvPr>
        </p:nvSpPr>
        <p:spPr>
          <a:xfrm>
            <a:off x="4777113" y="2609475"/>
            <a:ext cx="3150600" cy="4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5" name="Google Shape;115;p23"/>
          <p:cNvSpPr/>
          <p:nvPr/>
        </p:nvSpPr>
        <p:spPr>
          <a:xfrm>
            <a:off x="-514300" y="-267800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" name="Google Shape;116;p23"/>
          <p:cNvGrpSpPr/>
          <p:nvPr/>
        </p:nvGrpSpPr>
        <p:grpSpPr>
          <a:xfrm rot="-5400000">
            <a:off x="7606858" y="198229"/>
            <a:ext cx="1842313" cy="860893"/>
            <a:chOff x="2431350" y="1519275"/>
            <a:chExt cx="925925" cy="432675"/>
          </a:xfrm>
        </p:grpSpPr>
        <p:sp>
          <p:nvSpPr>
            <p:cNvPr id="117" name="Google Shape;117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" name="Google Shape;123;p23"/>
          <p:cNvGrpSpPr/>
          <p:nvPr/>
        </p:nvGrpSpPr>
        <p:grpSpPr>
          <a:xfrm>
            <a:off x="490311" y="2387944"/>
            <a:ext cx="519497" cy="2872970"/>
            <a:chOff x="5379800" y="2555600"/>
            <a:chExt cx="236425" cy="1307500"/>
          </a:xfrm>
        </p:grpSpPr>
        <p:sp>
          <p:nvSpPr>
            <p:cNvPr id="124" name="Google Shape;124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23"/>
          <p:cNvGrpSpPr/>
          <p:nvPr/>
        </p:nvGrpSpPr>
        <p:grpSpPr>
          <a:xfrm>
            <a:off x="-50006" y="2217599"/>
            <a:ext cx="570804" cy="3078143"/>
            <a:chOff x="5133900" y="2478075"/>
            <a:chExt cx="259775" cy="1400875"/>
          </a:xfrm>
        </p:grpSpPr>
        <p:sp>
          <p:nvSpPr>
            <p:cNvPr id="133" name="Google Shape;133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23"/>
          <p:cNvGrpSpPr/>
          <p:nvPr/>
        </p:nvGrpSpPr>
        <p:grpSpPr>
          <a:xfrm>
            <a:off x="7762965" y="4358025"/>
            <a:ext cx="1161195" cy="734388"/>
            <a:chOff x="5161625" y="732525"/>
            <a:chExt cx="456050" cy="288425"/>
          </a:xfrm>
        </p:grpSpPr>
        <p:sp>
          <p:nvSpPr>
            <p:cNvPr id="144" name="Google Shape;14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895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5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6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8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2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9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9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6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303CA-D67C-4273-98D3-25FCB135EB47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3D8A-0C1D-4169-ABF4-5CE6E5840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47463" y="895350"/>
            <a:ext cx="175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 smtClean="0"/>
              <a:t>Tuần</a:t>
            </a:r>
            <a:r>
              <a:rPr lang="en-US" sz="2400" b="1" i="1" dirty="0" smtClean="0"/>
              <a:t>:</a:t>
            </a:r>
          </a:p>
          <a:p>
            <a:r>
              <a:rPr lang="en-US" sz="2400" b="1" i="1" dirty="0" err="1" smtClean="0"/>
              <a:t>Tiết</a:t>
            </a:r>
            <a:r>
              <a:rPr lang="en-US" sz="2400" b="1" i="1" dirty="0" smtClean="0"/>
              <a:t>:</a:t>
            </a:r>
            <a:endParaRPr lang="en-US" sz="2400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743200" y="1526699"/>
            <a:ext cx="4077425" cy="4354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THỰC HÀNH TIẾNG VIỆ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T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52912" y="2034974"/>
            <a:ext cx="6495688" cy="114637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</a:rPr>
              <a:t>BIẾN ĐỔI VÀ MỞ RỘNG CẤU TRÚC CÂU</a:t>
            </a:r>
          </a:p>
          <a:p>
            <a:pPr algn="ctr"/>
            <a:r>
              <a:rPr lang="en-US" sz="3000" b="1" dirty="0" smtClean="0">
                <a:solidFill>
                  <a:schemeClr val="tx1"/>
                </a:solidFill>
              </a:rPr>
              <a:t>(</a:t>
            </a:r>
            <a:r>
              <a:rPr lang="en-US" sz="3000" b="1" dirty="0" err="1" smtClean="0">
                <a:solidFill>
                  <a:schemeClr val="tx1"/>
                </a:solidFill>
              </a:rPr>
              <a:t>Đặc</a:t>
            </a:r>
            <a:r>
              <a:rPr lang="en-US" sz="3000" b="1" dirty="0" smtClean="0">
                <a:solidFill>
                  <a:schemeClr val="tx1"/>
                </a:solidFill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</a:rPr>
              <a:t>điểm</a:t>
            </a:r>
            <a:r>
              <a:rPr lang="en-US" sz="3000" b="1" dirty="0" smtClean="0">
                <a:solidFill>
                  <a:schemeClr val="tx1"/>
                </a:solidFill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</a:rPr>
              <a:t>và</a:t>
            </a:r>
            <a:r>
              <a:rPr lang="en-US" sz="3000" b="1" dirty="0" smtClean="0">
                <a:solidFill>
                  <a:schemeClr val="tx1"/>
                </a:solidFill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</a:rPr>
              <a:t>tác</a:t>
            </a:r>
            <a:r>
              <a:rPr lang="en-US" sz="3000" b="1" dirty="0" smtClean="0">
                <a:solidFill>
                  <a:schemeClr val="tx1"/>
                </a:solidFill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</a:rPr>
              <a:t>dụng</a:t>
            </a:r>
            <a:r>
              <a:rPr lang="en-US" sz="3000" b="1" dirty="0" smtClean="0">
                <a:solidFill>
                  <a:schemeClr val="tx1"/>
                </a:solidFill>
              </a:rPr>
              <a:t>)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8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300" y="514350"/>
            <a:ext cx="89154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600" b="1" u="sng" dirty="0" err="1">
                <a:solidFill>
                  <a:schemeClr val="bg1"/>
                </a:solidFill>
              </a:rPr>
              <a:t>Bài</a:t>
            </a:r>
            <a:r>
              <a:rPr lang="en-US" sz="2600" b="1" u="sng" dirty="0">
                <a:solidFill>
                  <a:schemeClr val="bg1"/>
                </a:solidFill>
              </a:rPr>
              <a:t> </a:t>
            </a:r>
            <a:r>
              <a:rPr lang="en-US" sz="2600" b="1" u="sng" dirty="0" err="1">
                <a:solidFill>
                  <a:schemeClr val="bg1"/>
                </a:solidFill>
              </a:rPr>
              <a:t>tập</a:t>
            </a:r>
            <a:r>
              <a:rPr lang="en-US" sz="2600" b="1" u="sng" dirty="0">
                <a:solidFill>
                  <a:schemeClr val="bg1"/>
                </a:solidFill>
              </a:rPr>
              <a:t> 2</a:t>
            </a:r>
            <a:r>
              <a:rPr lang="en-US" sz="2600" b="1" dirty="0">
                <a:solidFill>
                  <a:schemeClr val="bg1"/>
                </a:solidFill>
              </a:rPr>
              <a:t>: </a:t>
            </a:r>
            <a:r>
              <a:rPr lang="en-US" sz="2600" dirty="0">
                <a:solidFill>
                  <a:schemeClr val="bg1"/>
                </a:solidFill>
              </a:rPr>
              <a:t>Cho </a:t>
            </a:r>
            <a:r>
              <a:rPr lang="en-US" sz="2600" dirty="0" err="1">
                <a:solidFill>
                  <a:schemeClr val="bg1"/>
                </a:solidFill>
              </a:rPr>
              <a:t>câu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sau</a:t>
            </a:r>
            <a:r>
              <a:rPr lang="en-US" sz="2600" dirty="0">
                <a:solidFill>
                  <a:schemeClr val="bg1"/>
                </a:solidFill>
              </a:rPr>
              <a:t>: </a:t>
            </a:r>
            <a:endParaRPr lang="en-US" sz="2600" dirty="0" smtClean="0">
              <a:solidFill>
                <a:schemeClr val="bg1"/>
              </a:solidFill>
            </a:endParaRPr>
          </a:p>
          <a:p>
            <a:pPr algn="ctr">
              <a:spcAft>
                <a:spcPts val="0"/>
              </a:spcAft>
            </a:pPr>
            <a:r>
              <a:rPr lang="en-US" sz="2600" b="1" dirty="0" err="1" smtClean="0">
                <a:solidFill>
                  <a:srgbClr val="FFFF00"/>
                </a:solidFill>
              </a:rPr>
              <a:t>Anh</a:t>
            </a:r>
            <a:r>
              <a:rPr lang="en-US" sz="2600" b="1" dirty="0" smtClean="0">
                <a:solidFill>
                  <a:srgbClr val="FFFF00"/>
                </a:solidFill>
              </a:rPr>
              <a:t> </a:t>
            </a:r>
            <a:r>
              <a:rPr lang="en-US" sz="2600" b="1" dirty="0" err="1">
                <a:solidFill>
                  <a:srgbClr val="FFFF00"/>
                </a:solidFill>
              </a:rPr>
              <a:t>ấy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b="1" dirty="0" err="1">
                <a:solidFill>
                  <a:srgbClr val="FFFF00"/>
                </a:solidFill>
              </a:rPr>
              <a:t>đã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b="1" dirty="0" err="1">
                <a:solidFill>
                  <a:srgbClr val="FFFF00"/>
                </a:solidFill>
              </a:rPr>
              <a:t>xem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b="1" dirty="0" err="1">
                <a:solidFill>
                  <a:srgbClr val="FFFF00"/>
                </a:solidFill>
              </a:rPr>
              <a:t>bộ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b="1" dirty="0" err="1">
                <a:solidFill>
                  <a:srgbClr val="FFFF00"/>
                </a:solidFill>
              </a:rPr>
              <a:t>phim</a:t>
            </a:r>
            <a:r>
              <a:rPr lang="en-US" sz="2600" b="1" dirty="0">
                <a:solidFill>
                  <a:srgbClr val="FFFF00"/>
                </a:solidFill>
              </a:rPr>
              <a:t> “</a:t>
            </a:r>
            <a:r>
              <a:rPr lang="en-US" sz="2600" b="1" dirty="0" err="1">
                <a:solidFill>
                  <a:srgbClr val="FFFF00"/>
                </a:solidFill>
              </a:rPr>
              <a:t>Rô</a:t>
            </a:r>
            <a:r>
              <a:rPr lang="en-US" sz="2600" b="1" dirty="0">
                <a:solidFill>
                  <a:srgbClr val="FFFF00"/>
                </a:solidFill>
              </a:rPr>
              <a:t>-</a:t>
            </a:r>
            <a:r>
              <a:rPr lang="en-US" sz="2600" b="1" dirty="0" err="1">
                <a:solidFill>
                  <a:srgbClr val="FFFF00"/>
                </a:solidFill>
              </a:rPr>
              <a:t>mê</a:t>
            </a:r>
            <a:r>
              <a:rPr lang="en-US" sz="2600" b="1" dirty="0">
                <a:solidFill>
                  <a:srgbClr val="FFFF00"/>
                </a:solidFill>
              </a:rPr>
              <a:t>-ô </a:t>
            </a:r>
            <a:r>
              <a:rPr lang="en-US" sz="2600" b="1" dirty="0" err="1">
                <a:solidFill>
                  <a:srgbClr val="FFFF00"/>
                </a:solidFill>
              </a:rPr>
              <a:t>và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b="1" dirty="0" err="1">
                <a:solidFill>
                  <a:srgbClr val="FFFF00"/>
                </a:solidFill>
              </a:rPr>
              <a:t>Giu</a:t>
            </a:r>
            <a:r>
              <a:rPr lang="en-US" sz="2600" b="1" dirty="0">
                <a:solidFill>
                  <a:srgbClr val="FFFF00"/>
                </a:solidFill>
              </a:rPr>
              <a:t>-li-</a:t>
            </a:r>
            <a:r>
              <a:rPr lang="en-US" sz="2600" b="1" dirty="0" err="1">
                <a:solidFill>
                  <a:srgbClr val="FFFF00"/>
                </a:solidFill>
              </a:rPr>
              <a:t>ét</a:t>
            </a:r>
            <a:r>
              <a:rPr lang="en-US" sz="2600" b="1" dirty="0" smtClean="0">
                <a:solidFill>
                  <a:srgbClr val="FFFF00"/>
                </a:solidFill>
              </a:rPr>
              <a:t>”.</a:t>
            </a:r>
          </a:p>
          <a:p>
            <a:pPr algn="just">
              <a:spcAft>
                <a:spcPts val="0"/>
              </a:spcAft>
            </a:pPr>
            <a:endParaRPr lang="en-US" sz="2600" b="1" dirty="0">
              <a:solidFill>
                <a:srgbClr val="FFFF00"/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lphaLcPeriod"/>
            </a:pPr>
            <a:r>
              <a:rPr lang="en-US" sz="2600" dirty="0" err="1">
                <a:solidFill>
                  <a:schemeClr val="bg1"/>
                </a:solidFill>
              </a:rPr>
              <a:t>Thêm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các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thành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phần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phụ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en-US" sz="2600" dirty="0" err="1">
                <a:solidFill>
                  <a:schemeClr val="bg1"/>
                </a:solidFill>
              </a:rPr>
              <a:t>trạng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ngữ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  <a:r>
              <a:rPr lang="en-US" sz="2600" dirty="0" err="1">
                <a:solidFill>
                  <a:schemeClr val="bg1"/>
                </a:solidFill>
              </a:rPr>
              <a:t>thành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phần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phụ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chú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  <a:r>
              <a:rPr lang="en-US" sz="2600" dirty="0" err="1">
                <a:solidFill>
                  <a:schemeClr val="bg1"/>
                </a:solidFill>
              </a:rPr>
              <a:t>thành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phần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tình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thái</a:t>
            </a:r>
            <a:r>
              <a:rPr lang="en-US" sz="2600" dirty="0">
                <a:solidFill>
                  <a:schemeClr val="bg1"/>
                </a:solidFill>
              </a:rPr>
              <a:t>,… </a:t>
            </a:r>
            <a:r>
              <a:rPr lang="en-US" sz="2600" dirty="0" err="1">
                <a:solidFill>
                  <a:schemeClr val="bg1"/>
                </a:solidFill>
              </a:rPr>
              <a:t>vào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câu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trên</a:t>
            </a:r>
            <a:r>
              <a:rPr lang="en-US" sz="2600" dirty="0" smtClean="0">
                <a:solidFill>
                  <a:schemeClr val="bg1"/>
                </a:solidFill>
              </a:rPr>
              <a:t>)</a:t>
            </a:r>
          </a:p>
          <a:p>
            <a:pPr lvl="0" algn="just">
              <a:spcAft>
                <a:spcPts val="0"/>
              </a:spcAft>
            </a:pPr>
            <a:endParaRPr lang="en-US" sz="2600" dirty="0" smtClean="0">
              <a:solidFill>
                <a:schemeClr val="bg1"/>
              </a:solidFill>
            </a:endParaRPr>
          </a:p>
          <a:p>
            <a:pPr lvl="0" algn="just">
              <a:spcAft>
                <a:spcPts val="0"/>
              </a:spcAft>
            </a:pPr>
            <a:r>
              <a:rPr lang="en-US" sz="2600" dirty="0" smtClean="0">
                <a:solidFill>
                  <a:schemeClr val="bg1"/>
                </a:solidFill>
              </a:rPr>
              <a:t>b. </a:t>
            </a:r>
            <a:r>
              <a:rPr lang="en-US" sz="2600" dirty="0" err="1" smtClean="0">
                <a:solidFill>
                  <a:schemeClr val="bg1"/>
                </a:solidFill>
              </a:rPr>
              <a:t>Nhận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xét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sự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khác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biệt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về</a:t>
            </a:r>
            <a:r>
              <a:rPr lang="en-US" sz="2600" dirty="0">
                <a:solidFill>
                  <a:schemeClr val="bg1"/>
                </a:solidFill>
              </a:rPr>
              <a:t> ý </a:t>
            </a:r>
            <a:r>
              <a:rPr lang="en-US" sz="2600" dirty="0" err="1">
                <a:solidFill>
                  <a:schemeClr val="bg1"/>
                </a:solidFill>
              </a:rPr>
              <a:t>nghĩa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giữa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câu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trên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và</a:t>
            </a:r>
            <a:r>
              <a:rPr lang="en-US" sz="2600" dirty="0">
                <a:solidFill>
                  <a:schemeClr val="bg1"/>
                </a:solidFill>
              </a:rPr>
              <a:t> (</a:t>
            </a:r>
            <a:r>
              <a:rPr lang="en-US" sz="2600" dirty="0" err="1">
                <a:solidFill>
                  <a:schemeClr val="bg1"/>
                </a:solidFill>
              </a:rPr>
              <a:t>các</a:t>
            </a:r>
            <a:r>
              <a:rPr lang="en-US" sz="2600" dirty="0">
                <a:solidFill>
                  <a:schemeClr val="bg1"/>
                </a:solidFill>
              </a:rPr>
              <a:t>) </a:t>
            </a:r>
            <a:r>
              <a:rPr lang="en-US" sz="2600" dirty="0" err="1">
                <a:solidFill>
                  <a:schemeClr val="bg1"/>
                </a:solidFill>
              </a:rPr>
              <a:t>câu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em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vừa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viết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998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" y="133350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u="sng" dirty="0" err="1">
                <a:solidFill>
                  <a:schemeClr val="bg1"/>
                </a:solidFill>
              </a:rPr>
              <a:t>Bài</a:t>
            </a:r>
            <a:r>
              <a:rPr lang="en-US" sz="2400" b="1" u="sng" dirty="0">
                <a:solidFill>
                  <a:schemeClr val="bg1"/>
                </a:solidFill>
              </a:rPr>
              <a:t> </a:t>
            </a:r>
            <a:r>
              <a:rPr lang="en-US" sz="2400" b="1" u="sng" dirty="0" err="1">
                <a:solidFill>
                  <a:schemeClr val="bg1"/>
                </a:solidFill>
              </a:rPr>
              <a:t>tập</a:t>
            </a:r>
            <a:r>
              <a:rPr lang="en-US" sz="2400" b="1" u="sng" dirty="0">
                <a:solidFill>
                  <a:schemeClr val="bg1"/>
                </a:solidFill>
              </a:rPr>
              <a:t> 2</a:t>
            </a:r>
            <a:r>
              <a:rPr lang="en-US" sz="2400" b="1" dirty="0">
                <a:solidFill>
                  <a:schemeClr val="bg1"/>
                </a:solidFill>
              </a:rPr>
              <a:t>: </a:t>
            </a:r>
            <a:r>
              <a:rPr lang="en-US" sz="2400" dirty="0">
                <a:solidFill>
                  <a:schemeClr val="bg1"/>
                </a:solidFill>
              </a:rPr>
              <a:t>Cho </a:t>
            </a:r>
            <a:r>
              <a:rPr lang="en-US" sz="2400" dirty="0" err="1">
                <a:solidFill>
                  <a:schemeClr val="bg1"/>
                </a:solidFill>
              </a:rPr>
              <a:t>câu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sau</a:t>
            </a:r>
            <a:r>
              <a:rPr lang="en-US" sz="2400" dirty="0">
                <a:solidFill>
                  <a:schemeClr val="bg1"/>
                </a:solidFill>
              </a:rPr>
              <a:t>: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                     </a:t>
            </a:r>
            <a:r>
              <a:rPr lang="en-US" sz="2400" b="1" dirty="0" err="1" smtClean="0">
                <a:solidFill>
                  <a:srgbClr val="FFFF00"/>
                </a:solidFill>
              </a:rPr>
              <a:t>Anh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ấy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đã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xem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bộ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phim</a:t>
            </a:r>
            <a:r>
              <a:rPr lang="en-US" sz="2400" b="1" dirty="0">
                <a:solidFill>
                  <a:srgbClr val="FFFF00"/>
                </a:solidFill>
              </a:rPr>
              <a:t> “</a:t>
            </a:r>
            <a:r>
              <a:rPr lang="en-US" sz="2400" b="1" dirty="0" err="1">
                <a:solidFill>
                  <a:srgbClr val="FFFF00"/>
                </a:solidFill>
              </a:rPr>
              <a:t>Rô</a:t>
            </a:r>
            <a:r>
              <a:rPr lang="en-US" sz="2400" b="1" dirty="0">
                <a:solidFill>
                  <a:srgbClr val="FFFF00"/>
                </a:solidFill>
              </a:rPr>
              <a:t>-</a:t>
            </a:r>
            <a:r>
              <a:rPr lang="en-US" sz="2400" b="1" dirty="0" err="1">
                <a:solidFill>
                  <a:srgbClr val="FFFF00"/>
                </a:solidFill>
              </a:rPr>
              <a:t>mê</a:t>
            </a:r>
            <a:r>
              <a:rPr lang="en-US" sz="2400" b="1" dirty="0">
                <a:solidFill>
                  <a:srgbClr val="FFFF00"/>
                </a:solidFill>
              </a:rPr>
              <a:t>-ô </a:t>
            </a:r>
            <a:r>
              <a:rPr lang="en-US" sz="2400" b="1" dirty="0" err="1">
                <a:solidFill>
                  <a:srgbClr val="FFFF00"/>
                </a:solidFill>
              </a:rPr>
              <a:t>và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err="1">
                <a:solidFill>
                  <a:srgbClr val="FFFF00"/>
                </a:solidFill>
              </a:rPr>
              <a:t>Giu</a:t>
            </a:r>
            <a:r>
              <a:rPr lang="en-US" sz="2400" b="1" dirty="0">
                <a:solidFill>
                  <a:srgbClr val="FFFF00"/>
                </a:solidFill>
              </a:rPr>
              <a:t>-li-</a:t>
            </a:r>
            <a:r>
              <a:rPr lang="en-US" sz="2400" b="1" dirty="0" err="1">
                <a:solidFill>
                  <a:srgbClr val="FFFF00"/>
                </a:solidFill>
              </a:rPr>
              <a:t>ét</a:t>
            </a:r>
            <a:r>
              <a:rPr lang="en-US" sz="2400" b="1" dirty="0">
                <a:solidFill>
                  <a:srgbClr val="FFFF00"/>
                </a:solidFill>
              </a:rPr>
              <a:t>”.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lphaLcPeriod"/>
            </a:pPr>
            <a:r>
              <a:rPr lang="en-US" sz="2400" dirty="0" err="1">
                <a:solidFill>
                  <a:schemeClr val="bg1"/>
                </a:solidFill>
              </a:rPr>
              <a:t>Thêm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các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thành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phần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phụ</a:t>
            </a:r>
            <a:r>
              <a:rPr lang="en-US" sz="2400" dirty="0">
                <a:solidFill>
                  <a:schemeClr val="bg1"/>
                </a:solidFill>
              </a:rPr>
              <a:t> (</a:t>
            </a:r>
            <a:r>
              <a:rPr lang="en-US" sz="2400" dirty="0" err="1">
                <a:solidFill>
                  <a:schemeClr val="bg1"/>
                </a:solidFill>
              </a:rPr>
              <a:t>trạng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ngữ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thành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phần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phụ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chú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thành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phần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tình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thái</a:t>
            </a:r>
            <a:r>
              <a:rPr lang="en-US" sz="2400" dirty="0">
                <a:solidFill>
                  <a:schemeClr val="bg1"/>
                </a:solidFill>
              </a:rPr>
              <a:t>,… </a:t>
            </a:r>
            <a:r>
              <a:rPr lang="en-US" sz="2400" dirty="0" err="1">
                <a:solidFill>
                  <a:schemeClr val="bg1"/>
                </a:solidFill>
              </a:rPr>
              <a:t>vào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câu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trên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236" y="1862603"/>
            <a:ext cx="505619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dirty="0" smtClean="0">
                <a:solidFill>
                  <a:srgbClr val="FFFF00"/>
                </a:solidFill>
              </a:rPr>
              <a:t>* </a:t>
            </a:r>
            <a:r>
              <a:rPr lang="vi-VN" sz="2300" dirty="0" smtClean="0">
                <a:solidFill>
                  <a:srgbClr val="FFFF00"/>
                </a:solidFill>
              </a:rPr>
              <a:t> </a:t>
            </a:r>
            <a:r>
              <a:rPr lang="vi-VN" sz="2300" b="1" u="sng" dirty="0">
                <a:solidFill>
                  <a:srgbClr val="FFFF00"/>
                </a:solidFill>
              </a:rPr>
              <a:t>Một số câu đã mở rộng cấu trúc</a:t>
            </a:r>
            <a:r>
              <a:rPr lang="vi-VN" sz="2300" b="1" dirty="0">
                <a:solidFill>
                  <a:srgbClr val="FFFF00"/>
                </a:solidFill>
              </a:rPr>
              <a:t>:</a:t>
            </a:r>
            <a:endParaRPr lang="en-US" sz="2300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696" y="2419591"/>
            <a:ext cx="868679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300" i="1" dirty="0">
                <a:solidFill>
                  <a:srgbClr val="FFFF00"/>
                </a:solidFill>
              </a:rPr>
              <a:t>(1) Tối hôm qua, anh ấy đã xem bộ phim </a:t>
            </a:r>
            <a:r>
              <a:rPr lang="en-US" sz="2300" i="1" dirty="0">
                <a:solidFill>
                  <a:srgbClr val="FFFF00"/>
                </a:solidFill>
              </a:rPr>
              <a:t>“</a:t>
            </a:r>
            <a:r>
              <a:rPr lang="vi-VN" sz="2300" i="1" dirty="0">
                <a:solidFill>
                  <a:srgbClr val="FFFF00"/>
                </a:solidFill>
              </a:rPr>
              <a:t>Rô-mê-ô và Giu-li-ét</a:t>
            </a:r>
            <a:r>
              <a:rPr lang="en-US" sz="2300" i="1" dirty="0">
                <a:solidFill>
                  <a:srgbClr val="FFFF00"/>
                </a:solidFill>
              </a:rPr>
              <a:t>”</a:t>
            </a:r>
            <a:r>
              <a:rPr lang="vi-VN" sz="2300" i="1" dirty="0">
                <a:solidFill>
                  <a:srgbClr val="FFFF00"/>
                </a:solidFill>
              </a:rPr>
              <a:t>.</a:t>
            </a:r>
            <a:endParaRPr lang="en-US" sz="23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8385" y="3105150"/>
            <a:ext cx="868679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i="1" dirty="0"/>
              <a:t>(</a:t>
            </a:r>
            <a:r>
              <a:rPr lang="vi-VN" sz="2300" i="1" dirty="0">
                <a:solidFill>
                  <a:srgbClr val="FFFF00"/>
                </a:solidFill>
              </a:rPr>
              <a:t>2) Anh ấy đã xem bộ phim </a:t>
            </a:r>
            <a:r>
              <a:rPr lang="en-US" sz="2300" i="1" dirty="0">
                <a:solidFill>
                  <a:srgbClr val="FFFF00"/>
                </a:solidFill>
              </a:rPr>
              <a:t>“</a:t>
            </a:r>
            <a:r>
              <a:rPr lang="vi-VN" sz="2300" i="1" dirty="0">
                <a:solidFill>
                  <a:srgbClr val="FFFF00"/>
                </a:solidFill>
              </a:rPr>
              <a:t>Rô-mê-ô và Giu-li-ét</a:t>
            </a:r>
            <a:r>
              <a:rPr lang="en-US" sz="2300" i="1" dirty="0">
                <a:solidFill>
                  <a:srgbClr val="FFFF00"/>
                </a:solidFill>
              </a:rPr>
              <a:t>”</a:t>
            </a:r>
            <a:r>
              <a:rPr lang="vi-VN" sz="2300" i="1" dirty="0">
                <a:solidFill>
                  <a:srgbClr val="FFFF00"/>
                </a:solidFill>
              </a:rPr>
              <a:t> – một bộ phim chuyển thể từ vở bi kịch cùng tên của nhà văn Sếch-xpia.</a:t>
            </a:r>
            <a:endParaRPr lang="en-US" sz="2300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4019550"/>
            <a:ext cx="6781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300" i="1" dirty="0">
                <a:solidFill>
                  <a:srgbClr val="FFFF00"/>
                </a:solidFill>
              </a:rPr>
              <a:t>(3) Ái chà, tối hôm qua, anh ấy đã xem bộ phim </a:t>
            </a:r>
            <a:r>
              <a:rPr lang="en-US" sz="2300" i="1" dirty="0">
                <a:solidFill>
                  <a:srgbClr val="FFFF00"/>
                </a:solidFill>
              </a:rPr>
              <a:t>“</a:t>
            </a:r>
            <a:r>
              <a:rPr lang="vi-VN" sz="2300" i="1" dirty="0">
                <a:solidFill>
                  <a:srgbClr val="FFFF00"/>
                </a:solidFill>
              </a:rPr>
              <a:t>Rô-mê-ô và </a:t>
            </a:r>
            <a:r>
              <a:rPr lang="vi-VN" sz="2300" i="1" dirty="0" smtClean="0">
                <a:solidFill>
                  <a:srgbClr val="FFFF00"/>
                </a:solidFill>
              </a:rPr>
              <a:t>Giu-li-ét</a:t>
            </a:r>
            <a:r>
              <a:rPr lang="en-US" sz="2300" i="1" dirty="0">
                <a:solidFill>
                  <a:srgbClr val="FFFF00"/>
                </a:solidFill>
              </a:rPr>
              <a:t>”</a:t>
            </a:r>
            <a:r>
              <a:rPr lang="vi-VN" sz="2300" i="1" dirty="0">
                <a:solidFill>
                  <a:srgbClr val="FFFF00"/>
                </a:solidFill>
              </a:rPr>
              <a:t>.</a:t>
            </a:r>
            <a:endParaRPr lang="en-US" sz="23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7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" y="133350"/>
            <a:ext cx="8915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u="sng" dirty="0" err="1">
                <a:solidFill>
                  <a:schemeClr val="bg1"/>
                </a:solidFill>
              </a:rPr>
              <a:t>Bài</a:t>
            </a:r>
            <a:r>
              <a:rPr lang="en-US" sz="2400" b="1" u="sng" dirty="0">
                <a:solidFill>
                  <a:schemeClr val="bg1"/>
                </a:solidFill>
              </a:rPr>
              <a:t> </a:t>
            </a:r>
            <a:r>
              <a:rPr lang="en-US" sz="2400" b="1" u="sng" dirty="0" err="1">
                <a:solidFill>
                  <a:schemeClr val="bg1"/>
                </a:solidFill>
              </a:rPr>
              <a:t>tập</a:t>
            </a:r>
            <a:r>
              <a:rPr lang="en-US" sz="2400" b="1" u="sng" dirty="0">
                <a:solidFill>
                  <a:schemeClr val="bg1"/>
                </a:solidFill>
              </a:rPr>
              <a:t> 2</a:t>
            </a:r>
            <a:r>
              <a:rPr lang="en-US" sz="2400" b="1" dirty="0">
                <a:solidFill>
                  <a:schemeClr val="bg1"/>
                </a:solidFill>
              </a:rPr>
              <a:t>: </a:t>
            </a:r>
            <a:r>
              <a:rPr lang="en-US" sz="2400" dirty="0">
                <a:solidFill>
                  <a:schemeClr val="bg1"/>
                </a:solidFill>
              </a:rPr>
              <a:t>Cho </a:t>
            </a:r>
            <a:r>
              <a:rPr lang="en-US" sz="2400" dirty="0" err="1">
                <a:solidFill>
                  <a:schemeClr val="bg1"/>
                </a:solidFill>
              </a:rPr>
              <a:t>câu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sau</a:t>
            </a:r>
            <a:r>
              <a:rPr lang="en-US" sz="2400" dirty="0">
                <a:solidFill>
                  <a:schemeClr val="bg1"/>
                </a:solidFill>
              </a:rPr>
              <a:t>: 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</a:rPr>
              <a:t>                      </a:t>
            </a:r>
            <a:r>
              <a:rPr lang="en-US" sz="2200" b="1" dirty="0" err="1" smtClean="0">
                <a:solidFill>
                  <a:srgbClr val="FFFF00"/>
                </a:solidFill>
              </a:rPr>
              <a:t>Anh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ấy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đã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xem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bộ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phim</a:t>
            </a:r>
            <a:r>
              <a:rPr lang="en-US" sz="2200" b="1" dirty="0">
                <a:solidFill>
                  <a:srgbClr val="FFFF00"/>
                </a:solidFill>
              </a:rPr>
              <a:t> “</a:t>
            </a:r>
            <a:r>
              <a:rPr lang="en-US" sz="2200" b="1" dirty="0" err="1">
                <a:solidFill>
                  <a:srgbClr val="FFFF00"/>
                </a:solidFill>
              </a:rPr>
              <a:t>Rô</a:t>
            </a:r>
            <a:r>
              <a:rPr lang="en-US" sz="2200" b="1" dirty="0">
                <a:solidFill>
                  <a:srgbClr val="FFFF00"/>
                </a:solidFill>
              </a:rPr>
              <a:t>-</a:t>
            </a:r>
            <a:r>
              <a:rPr lang="en-US" sz="2200" b="1" dirty="0" err="1">
                <a:solidFill>
                  <a:srgbClr val="FFFF00"/>
                </a:solidFill>
              </a:rPr>
              <a:t>mê</a:t>
            </a:r>
            <a:r>
              <a:rPr lang="en-US" sz="2200" b="1" dirty="0">
                <a:solidFill>
                  <a:srgbClr val="FFFF00"/>
                </a:solidFill>
              </a:rPr>
              <a:t>-ô </a:t>
            </a:r>
            <a:r>
              <a:rPr lang="en-US" sz="2200" b="1" dirty="0" err="1">
                <a:solidFill>
                  <a:srgbClr val="FFFF00"/>
                </a:solidFill>
              </a:rPr>
              <a:t>và</a:t>
            </a:r>
            <a:r>
              <a:rPr lang="en-US" sz="2200" b="1" dirty="0">
                <a:solidFill>
                  <a:srgbClr val="FFFF00"/>
                </a:solidFill>
              </a:rPr>
              <a:t> </a:t>
            </a:r>
            <a:r>
              <a:rPr lang="en-US" sz="2200" b="1" dirty="0" err="1">
                <a:solidFill>
                  <a:srgbClr val="FFFF00"/>
                </a:solidFill>
              </a:rPr>
              <a:t>Giu</a:t>
            </a:r>
            <a:r>
              <a:rPr lang="en-US" sz="2200" b="1" dirty="0">
                <a:solidFill>
                  <a:srgbClr val="FFFF00"/>
                </a:solidFill>
              </a:rPr>
              <a:t>-li-</a:t>
            </a:r>
            <a:r>
              <a:rPr lang="en-US" sz="2200" b="1" dirty="0" err="1">
                <a:solidFill>
                  <a:srgbClr val="FFFF00"/>
                </a:solidFill>
              </a:rPr>
              <a:t>ét</a:t>
            </a:r>
            <a:r>
              <a:rPr lang="en-US" sz="2200" b="1" dirty="0" smtClean="0">
                <a:solidFill>
                  <a:srgbClr val="FFFF00"/>
                </a:solidFill>
              </a:rPr>
              <a:t>”.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endParaRPr lang="en-US" sz="2200" dirty="0" smtClean="0">
              <a:solidFill>
                <a:schemeClr val="bg1"/>
              </a:solidFill>
            </a:endParaRPr>
          </a:p>
          <a:p>
            <a:pPr lvl="0" algn="just"/>
            <a:r>
              <a:rPr lang="en-US" sz="2200" dirty="0" smtClean="0">
                <a:solidFill>
                  <a:schemeClr val="bg1"/>
                </a:solidFill>
              </a:rPr>
              <a:t>b</a:t>
            </a:r>
            <a:r>
              <a:rPr lang="en-US" sz="2200" dirty="0">
                <a:solidFill>
                  <a:schemeClr val="bg1"/>
                </a:solidFill>
              </a:rPr>
              <a:t>. </a:t>
            </a:r>
            <a:r>
              <a:rPr lang="en-US" sz="2200" dirty="0" err="1">
                <a:solidFill>
                  <a:schemeClr val="bg1"/>
                </a:solidFill>
              </a:rPr>
              <a:t>Nhận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xét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sự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khác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biệt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về</a:t>
            </a:r>
            <a:r>
              <a:rPr lang="en-US" sz="2200" dirty="0">
                <a:solidFill>
                  <a:schemeClr val="bg1"/>
                </a:solidFill>
              </a:rPr>
              <a:t> ý </a:t>
            </a:r>
            <a:r>
              <a:rPr lang="en-US" sz="2200" dirty="0" err="1">
                <a:solidFill>
                  <a:schemeClr val="bg1"/>
                </a:solidFill>
              </a:rPr>
              <a:t>nghĩa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giữa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câu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</a:t>
            </a:r>
            <a:r>
              <a:rPr lang="en-US" sz="2200" dirty="0">
                <a:solidFill>
                  <a:schemeClr val="bg1"/>
                </a:solidFill>
              </a:rPr>
              <a:t> (</a:t>
            </a:r>
            <a:r>
              <a:rPr lang="en-US" sz="2200" dirty="0" err="1">
                <a:solidFill>
                  <a:schemeClr val="bg1"/>
                </a:solidFill>
              </a:rPr>
              <a:t>các</a:t>
            </a:r>
            <a:r>
              <a:rPr lang="en-US" sz="2200" dirty="0">
                <a:solidFill>
                  <a:schemeClr val="bg1"/>
                </a:solidFill>
              </a:rPr>
              <a:t>) </a:t>
            </a:r>
            <a:r>
              <a:rPr lang="en-US" sz="2200" dirty="0" err="1">
                <a:solidFill>
                  <a:schemeClr val="bg1"/>
                </a:solidFill>
              </a:rPr>
              <a:t>câu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em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vừa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viết</a:t>
            </a:r>
            <a:r>
              <a:rPr lang="en-US" sz="2200" dirty="0" smtClean="0">
                <a:solidFill>
                  <a:schemeClr val="bg1"/>
                </a:solidFill>
              </a:rPr>
              <a:t>.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7959" y="1254384"/>
            <a:ext cx="8751426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200" dirty="0" smtClean="0"/>
              <a:t>* </a:t>
            </a:r>
            <a:r>
              <a:rPr lang="vi-VN" sz="2200" dirty="0" smtClean="0"/>
              <a:t> </a:t>
            </a:r>
            <a:r>
              <a:rPr lang="vi-VN" sz="2200" dirty="0"/>
              <a:t>Sự khác biệt về ý nghĩa giữa câu trong đề bài và các câu vừa viết</a:t>
            </a:r>
            <a:r>
              <a:rPr lang="vi-VN" sz="2200" dirty="0">
                <a:solidFill>
                  <a:srgbClr val="FFFF00"/>
                </a:solidFill>
              </a:rPr>
              <a:t>: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145" y="1814091"/>
            <a:ext cx="8729240" cy="70788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 </a:t>
            </a:r>
            <a:r>
              <a:rPr lang="en-US" sz="2000" b="1" dirty="0" smtClean="0"/>
              <a:t>- </a:t>
            </a:r>
            <a:r>
              <a:rPr lang="vi-VN" sz="2000" dirty="0" smtClean="0"/>
              <a:t>Ở </a:t>
            </a:r>
            <a:r>
              <a:rPr lang="vi-VN" sz="2000" dirty="0"/>
              <a:t>câu (1), việc thêm thành phần trạng ngữ </a:t>
            </a:r>
            <a:r>
              <a:rPr lang="en-US" sz="2000" dirty="0"/>
              <a:t>“</a:t>
            </a:r>
            <a:r>
              <a:rPr lang="vi-VN" sz="2000" dirty="0"/>
              <a:t>tối hôm qua</a:t>
            </a:r>
            <a:r>
              <a:rPr lang="en-US" sz="2000" dirty="0"/>
              <a:t>”</a:t>
            </a:r>
            <a:r>
              <a:rPr lang="vi-VN" sz="2000" dirty="0"/>
              <a:t> có tác dụng bổ sung thông tin về thời gian (so với câu trong đề bài).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94357" y="2571750"/>
            <a:ext cx="8735028" cy="1015663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- </a:t>
            </a:r>
            <a:r>
              <a:rPr lang="vi-VN" sz="2000" dirty="0" smtClean="0"/>
              <a:t>Ở </a:t>
            </a:r>
            <a:r>
              <a:rPr lang="vi-VN" sz="2000" dirty="0"/>
              <a:t>câu (2), việc thêm thành phần phụ chú </a:t>
            </a:r>
            <a:r>
              <a:rPr lang="en-US" sz="2000" dirty="0"/>
              <a:t>“</a:t>
            </a:r>
            <a:r>
              <a:rPr lang="vi-VN" sz="2000" dirty="0"/>
              <a:t>một bộ phim chuyển thể từ vở bi kịch cùng tên của nhà văn Sếch-xpia</a:t>
            </a:r>
            <a:r>
              <a:rPr lang="en-US" sz="2000" dirty="0"/>
              <a:t>”</a:t>
            </a:r>
            <a:r>
              <a:rPr lang="vi-VN" sz="2000" dirty="0"/>
              <a:t> có tác dụng bổ sung thông tin về bộ phim Rô-mê-ô và Giu-li-ét (so với câu trong đề bài).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177960" y="3679303"/>
            <a:ext cx="8751426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- </a:t>
            </a:r>
            <a:r>
              <a:rPr lang="vi-VN" sz="2000" dirty="0" smtClean="0"/>
              <a:t>Ở </a:t>
            </a:r>
            <a:r>
              <a:rPr lang="vi-VN" sz="2000" dirty="0"/>
              <a:t>câu (3), việc thêm thành phần cảm thán </a:t>
            </a:r>
            <a:r>
              <a:rPr lang="en-US" sz="2000" dirty="0"/>
              <a:t>“</a:t>
            </a:r>
            <a:r>
              <a:rPr lang="vi-VN" sz="2000" dirty="0"/>
              <a:t>ái chà</a:t>
            </a:r>
            <a:r>
              <a:rPr lang="en-US" sz="2000" dirty="0"/>
              <a:t>”</a:t>
            </a:r>
            <a:r>
              <a:rPr lang="vi-VN" sz="2000" dirty="0"/>
              <a:t> có tác dụng bổ sung cảm xúc của người nói đối với thông tin được đề cập trong câu, còn việc thêm thành phần trạng ngữ </a:t>
            </a:r>
            <a:r>
              <a:rPr lang="en-US" sz="2000" dirty="0"/>
              <a:t>“</a:t>
            </a:r>
            <a:r>
              <a:rPr lang="vi-VN" sz="2000" dirty="0"/>
              <a:t>tối hôm qua</a:t>
            </a:r>
            <a:r>
              <a:rPr lang="en-US" sz="2000" dirty="0"/>
              <a:t>”</a:t>
            </a:r>
            <a:r>
              <a:rPr lang="vi-VN" sz="2000" dirty="0"/>
              <a:t> có tác dụng bổ sung thông tin về thời gian (so với câu trong đề bài).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205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ú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00" y="-247650"/>
            <a:ext cx="10363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66800" y="514350"/>
            <a:ext cx="7620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u="sng" dirty="0" err="1">
                <a:solidFill>
                  <a:srgbClr val="FF0000"/>
                </a:solidFill>
              </a:rPr>
              <a:t>Bài</a:t>
            </a:r>
            <a:r>
              <a:rPr lang="en-US" sz="2300" b="1" u="sng" dirty="0">
                <a:solidFill>
                  <a:srgbClr val="FF0000"/>
                </a:solidFill>
              </a:rPr>
              <a:t> </a:t>
            </a:r>
            <a:r>
              <a:rPr lang="en-US" sz="2300" b="1" u="sng" dirty="0" err="1">
                <a:solidFill>
                  <a:srgbClr val="FF0000"/>
                </a:solidFill>
              </a:rPr>
              <a:t>tập</a:t>
            </a:r>
            <a:r>
              <a:rPr lang="en-US" sz="2300" b="1" u="sng" dirty="0">
                <a:solidFill>
                  <a:srgbClr val="FF0000"/>
                </a:solidFill>
              </a:rPr>
              <a:t> 3</a:t>
            </a:r>
            <a:r>
              <a:rPr lang="en-US" sz="2300" b="1" dirty="0">
                <a:solidFill>
                  <a:srgbClr val="FF0000"/>
                </a:solidFill>
              </a:rPr>
              <a:t>: </a:t>
            </a:r>
            <a:r>
              <a:rPr lang="en-US" sz="2300" b="1" dirty="0" err="1"/>
              <a:t>Đọc</a:t>
            </a:r>
            <a:r>
              <a:rPr lang="en-US" sz="2300" b="1" dirty="0"/>
              <a:t> </a:t>
            </a:r>
            <a:r>
              <a:rPr lang="en-US" sz="2300" b="1" dirty="0" err="1"/>
              <a:t>đoạn</a:t>
            </a:r>
            <a:r>
              <a:rPr lang="en-US" sz="2300" b="1" dirty="0"/>
              <a:t> </a:t>
            </a:r>
            <a:r>
              <a:rPr lang="en-US" sz="2300" b="1" dirty="0" err="1"/>
              <a:t>thoại</a:t>
            </a:r>
            <a:r>
              <a:rPr lang="en-US" sz="2300" b="1" dirty="0"/>
              <a:t> </a:t>
            </a:r>
            <a:r>
              <a:rPr lang="en-US" sz="2300" b="1" dirty="0" err="1"/>
              <a:t>sau</a:t>
            </a:r>
            <a:r>
              <a:rPr lang="en-US" sz="2300" b="1" dirty="0"/>
              <a:t> </a:t>
            </a:r>
            <a:r>
              <a:rPr lang="en-US" sz="2300" b="1" dirty="0" err="1"/>
              <a:t>và</a:t>
            </a:r>
            <a:r>
              <a:rPr lang="en-US" sz="2300" b="1" dirty="0"/>
              <a:t> </a:t>
            </a:r>
            <a:r>
              <a:rPr lang="en-US" sz="2300" b="1" dirty="0" err="1"/>
              <a:t>thực</a:t>
            </a:r>
            <a:r>
              <a:rPr lang="en-US" sz="2300" b="1" dirty="0"/>
              <a:t> </a:t>
            </a:r>
            <a:r>
              <a:rPr lang="en-US" sz="2300" b="1" dirty="0" err="1"/>
              <a:t>hiện</a:t>
            </a:r>
            <a:r>
              <a:rPr lang="en-US" sz="2300" b="1" dirty="0"/>
              <a:t> </a:t>
            </a:r>
            <a:r>
              <a:rPr lang="en-US" sz="2300" b="1" dirty="0" err="1"/>
              <a:t>yêu</a:t>
            </a:r>
            <a:r>
              <a:rPr lang="en-US" sz="2300" b="1" dirty="0"/>
              <a:t> </a:t>
            </a:r>
            <a:r>
              <a:rPr lang="en-US" sz="2300" b="1" dirty="0" err="1"/>
              <a:t>cầu</a:t>
            </a:r>
            <a:r>
              <a:rPr lang="en-US" sz="2300" b="1" dirty="0"/>
              <a:t> </a:t>
            </a:r>
            <a:r>
              <a:rPr lang="en-US" sz="2300" b="1" dirty="0" err="1"/>
              <a:t>bên</a:t>
            </a:r>
            <a:r>
              <a:rPr lang="en-US" sz="2300" b="1" dirty="0"/>
              <a:t> </a:t>
            </a:r>
            <a:r>
              <a:rPr lang="en-US" sz="2300" b="1" dirty="0" err="1"/>
              <a:t>dưới</a:t>
            </a:r>
            <a:endParaRPr lang="en-US" sz="2300" dirty="0"/>
          </a:p>
        </p:txBody>
      </p:sp>
      <p:pic>
        <p:nvPicPr>
          <p:cNvPr id="1026" name="Picture 2" descr="z5532203055346_47d37003a1d501343081a3103858d3f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47750"/>
            <a:ext cx="7190874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99258" y="3425414"/>
            <a:ext cx="73113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a. </a:t>
            </a:r>
            <a:r>
              <a:rPr lang="en-US" sz="2200" b="1" dirty="0" err="1">
                <a:solidFill>
                  <a:srgbClr val="FF0000"/>
                </a:solidFill>
              </a:rPr>
              <a:t>Nhận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xét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về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cấu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trúc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của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câu</a:t>
            </a:r>
            <a:r>
              <a:rPr lang="en-US" sz="2200" b="1" dirty="0">
                <a:solidFill>
                  <a:srgbClr val="FF0000"/>
                </a:solidFill>
              </a:rPr>
              <a:t> in </a:t>
            </a:r>
            <a:r>
              <a:rPr lang="en-US" sz="2200" b="1" dirty="0" err="1">
                <a:solidFill>
                  <a:srgbClr val="FF0000"/>
                </a:solidFill>
              </a:rPr>
              <a:t>đậm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trong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đoạn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trích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trên</a:t>
            </a:r>
            <a:r>
              <a:rPr lang="en-US" sz="22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2200" b="1" dirty="0">
                <a:solidFill>
                  <a:srgbClr val="FF0000"/>
                </a:solidFill>
              </a:rPr>
              <a:t>b. </a:t>
            </a:r>
            <a:r>
              <a:rPr lang="en-US" sz="2200" b="1" dirty="0" err="1">
                <a:solidFill>
                  <a:srgbClr val="FF0000"/>
                </a:solidFill>
              </a:rPr>
              <a:t>Nêu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tác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dụng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của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việc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sử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dụng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cấu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trúc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câu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ấy</a:t>
            </a:r>
            <a:r>
              <a:rPr lang="en-US" sz="22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63926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ú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3656" y="-247650"/>
            <a:ext cx="10363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80837" y="438150"/>
            <a:ext cx="7620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u="sng" dirty="0" err="1">
                <a:solidFill>
                  <a:srgbClr val="FF0000"/>
                </a:solidFill>
              </a:rPr>
              <a:t>Bài</a:t>
            </a:r>
            <a:r>
              <a:rPr lang="en-US" sz="2300" b="1" u="sng" dirty="0">
                <a:solidFill>
                  <a:srgbClr val="FF0000"/>
                </a:solidFill>
              </a:rPr>
              <a:t> </a:t>
            </a:r>
            <a:r>
              <a:rPr lang="en-US" sz="2300" b="1" u="sng" dirty="0" err="1">
                <a:solidFill>
                  <a:srgbClr val="FF0000"/>
                </a:solidFill>
              </a:rPr>
              <a:t>tập</a:t>
            </a:r>
            <a:r>
              <a:rPr lang="en-US" sz="2300" b="1" u="sng" dirty="0">
                <a:solidFill>
                  <a:srgbClr val="FF0000"/>
                </a:solidFill>
              </a:rPr>
              <a:t> 3</a:t>
            </a:r>
            <a:r>
              <a:rPr lang="en-US" sz="2300" b="1" dirty="0">
                <a:solidFill>
                  <a:srgbClr val="FF0000"/>
                </a:solidFill>
              </a:rPr>
              <a:t>: </a:t>
            </a:r>
            <a:r>
              <a:rPr lang="en-US" sz="2300" b="1" dirty="0" err="1"/>
              <a:t>Đọc</a:t>
            </a:r>
            <a:r>
              <a:rPr lang="en-US" sz="2300" b="1" dirty="0"/>
              <a:t> </a:t>
            </a:r>
            <a:r>
              <a:rPr lang="en-US" sz="2300" b="1" dirty="0" err="1"/>
              <a:t>đoạn</a:t>
            </a:r>
            <a:r>
              <a:rPr lang="en-US" sz="2300" b="1" dirty="0"/>
              <a:t> </a:t>
            </a:r>
            <a:r>
              <a:rPr lang="en-US" sz="2300" b="1" dirty="0" err="1"/>
              <a:t>thoại</a:t>
            </a:r>
            <a:r>
              <a:rPr lang="en-US" sz="2300" b="1" dirty="0"/>
              <a:t> </a:t>
            </a:r>
            <a:r>
              <a:rPr lang="en-US" sz="2300" b="1" dirty="0" err="1"/>
              <a:t>sau</a:t>
            </a:r>
            <a:r>
              <a:rPr lang="en-US" sz="2300" b="1" dirty="0"/>
              <a:t> </a:t>
            </a:r>
            <a:r>
              <a:rPr lang="en-US" sz="2300" b="1" dirty="0" err="1"/>
              <a:t>và</a:t>
            </a:r>
            <a:r>
              <a:rPr lang="en-US" sz="2300" b="1" dirty="0"/>
              <a:t> </a:t>
            </a:r>
            <a:r>
              <a:rPr lang="en-US" sz="2300" b="1" dirty="0" err="1"/>
              <a:t>thực</a:t>
            </a:r>
            <a:r>
              <a:rPr lang="en-US" sz="2300" b="1" dirty="0"/>
              <a:t> </a:t>
            </a:r>
            <a:r>
              <a:rPr lang="en-US" sz="2300" b="1" dirty="0" err="1"/>
              <a:t>hiện</a:t>
            </a:r>
            <a:r>
              <a:rPr lang="en-US" sz="2300" b="1" dirty="0"/>
              <a:t> </a:t>
            </a:r>
            <a:r>
              <a:rPr lang="en-US" sz="2300" b="1" dirty="0" err="1"/>
              <a:t>yêu</a:t>
            </a:r>
            <a:r>
              <a:rPr lang="en-US" sz="2300" b="1" dirty="0"/>
              <a:t> </a:t>
            </a:r>
            <a:r>
              <a:rPr lang="en-US" sz="2300" b="1" dirty="0" err="1"/>
              <a:t>cầu</a:t>
            </a:r>
            <a:r>
              <a:rPr lang="en-US" sz="2300" b="1" dirty="0"/>
              <a:t> </a:t>
            </a:r>
            <a:r>
              <a:rPr lang="en-US" sz="2300" b="1" dirty="0" err="1"/>
              <a:t>bên</a:t>
            </a:r>
            <a:r>
              <a:rPr lang="en-US" sz="2300" b="1" dirty="0"/>
              <a:t> </a:t>
            </a:r>
            <a:r>
              <a:rPr lang="en-US" sz="2300" b="1" dirty="0" err="1"/>
              <a:t>dưới</a:t>
            </a:r>
            <a:endParaRPr lang="en-US" sz="2300" dirty="0"/>
          </a:p>
        </p:txBody>
      </p:sp>
      <p:sp>
        <p:nvSpPr>
          <p:cNvPr id="4" name="Rectangle 3"/>
          <p:cNvSpPr/>
          <p:nvPr/>
        </p:nvSpPr>
        <p:spPr>
          <a:xfrm>
            <a:off x="1323474" y="1469276"/>
            <a:ext cx="72230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dirty="0"/>
              <a:t>a. </a:t>
            </a:r>
            <a:r>
              <a:rPr lang="vi-VN" sz="2400" b="1" dirty="0">
                <a:solidFill>
                  <a:srgbClr val="0000FF"/>
                </a:solidFill>
              </a:rPr>
              <a:t>Nhận xét</a:t>
            </a:r>
            <a:r>
              <a:rPr lang="vi-VN" sz="2400" dirty="0"/>
              <a:t>: Câu </a:t>
            </a:r>
            <a:r>
              <a:rPr lang="vi-VN" sz="2400" b="1" dirty="0">
                <a:solidFill>
                  <a:srgbClr val="FF0000"/>
                </a:solidFill>
              </a:rPr>
              <a:t>“Gặp ta có việc gì?” </a:t>
            </a:r>
            <a:r>
              <a:rPr lang="vi-VN" sz="2400" dirty="0"/>
              <a:t>là một câu rút gọn.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331622" y="2578226"/>
            <a:ext cx="72148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300" dirty="0"/>
              <a:t>b. </a:t>
            </a:r>
            <a:r>
              <a:rPr lang="vi-VN" sz="2300" b="1" dirty="0">
                <a:solidFill>
                  <a:srgbClr val="0000FF"/>
                </a:solidFill>
              </a:rPr>
              <a:t>Tác dụng: </a:t>
            </a:r>
            <a:r>
              <a:rPr lang="vi-VN" sz="2300" dirty="0"/>
              <a:t>Việc sử dụng cấu trúc câu rút gọn trong trường hợp này giúp câu ngắn gọn hơn, khiến cho nhịp độ của cuộc đối thoại nhanh hơn.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146199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ú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3656" y="-247650"/>
            <a:ext cx="10363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95400" y="478870"/>
            <a:ext cx="7162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200" b="1" u="sng" dirty="0" err="1">
                <a:solidFill>
                  <a:srgbClr val="0000FF"/>
                </a:solidFill>
              </a:rPr>
              <a:t>Bài</a:t>
            </a:r>
            <a:r>
              <a:rPr lang="en-US" sz="2200" b="1" u="sng" dirty="0">
                <a:solidFill>
                  <a:srgbClr val="0000FF"/>
                </a:solidFill>
              </a:rPr>
              <a:t> </a:t>
            </a:r>
            <a:r>
              <a:rPr lang="en-US" sz="2200" b="1" u="sng" dirty="0" err="1">
                <a:solidFill>
                  <a:srgbClr val="0000FF"/>
                </a:solidFill>
              </a:rPr>
              <a:t>tập</a:t>
            </a:r>
            <a:r>
              <a:rPr lang="en-US" sz="2200" b="1" u="sng" dirty="0">
                <a:solidFill>
                  <a:srgbClr val="0000FF"/>
                </a:solidFill>
              </a:rPr>
              <a:t> </a:t>
            </a:r>
            <a:r>
              <a:rPr lang="en-US" sz="2200" b="1" u="sng" dirty="0" smtClean="0">
                <a:solidFill>
                  <a:srgbClr val="0000FF"/>
                </a:solidFill>
              </a:rPr>
              <a:t>4</a:t>
            </a:r>
            <a:r>
              <a:rPr lang="en-US" sz="2200" b="1" dirty="0" smtClean="0">
                <a:solidFill>
                  <a:srgbClr val="0000FF"/>
                </a:solidFill>
              </a:rPr>
              <a:t>: </a:t>
            </a:r>
            <a:r>
              <a:rPr lang="en-US" sz="2400" dirty="0" err="1" smtClean="0"/>
              <a:t>Đọc</a:t>
            </a:r>
            <a:r>
              <a:rPr lang="en-US" sz="2400" dirty="0" smtClean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thoại</a:t>
            </a:r>
            <a:r>
              <a:rPr lang="en-US" sz="2400" dirty="0"/>
              <a:t> </a:t>
            </a:r>
            <a:r>
              <a:rPr lang="en-US" sz="2400" dirty="0" err="1"/>
              <a:t>dưới</a:t>
            </a:r>
            <a:r>
              <a:rPr lang="en-US" sz="2400" dirty="0"/>
              <a:t> </a:t>
            </a:r>
            <a:r>
              <a:rPr lang="en-US" sz="2400" dirty="0" err="1"/>
              <a:t>đây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yêu</a:t>
            </a:r>
            <a:r>
              <a:rPr lang="en-US" sz="2400" dirty="0"/>
              <a:t> </a:t>
            </a:r>
            <a:r>
              <a:rPr lang="en-US" sz="2400" dirty="0" err="1"/>
              <a:t>cầu</a:t>
            </a:r>
            <a:r>
              <a:rPr lang="en-US" sz="2400" dirty="0"/>
              <a:t>:</a:t>
            </a:r>
          </a:p>
          <a:p>
            <a:pPr algn="just">
              <a:spcAft>
                <a:spcPts val="0"/>
              </a:spcAft>
            </a:pPr>
            <a:r>
              <a:rPr lang="en-US" sz="2400" dirty="0" err="1"/>
              <a:t>Pơ-liêm</a:t>
            </a:r>
            <a:r>
              <a:rPr lang="en-US" sz="2400" dirty="0"/>
              <a:t>: </a:t>
            </a:r>
            <a:r>
              <a:rPr lang="en-US" sz="2400" i="1" dirty="0" err="1"/>
              <a:t>Trời</a:t>
            </a:r>
            <a:r>
              <a:rPr lang="en-US" sz="2400" i="1" dirty="0"/>
              <a:t> </a:t>
            </a:r>
            <a:r>
              <a:rPr lang="en-US" sz="2400" i="1" dirty="0" err="1"/>
              <a:t>ơi</a:t>
            </a:r>
            <a:r>
              <a:rPr lang="en-US" sz="2400" i="1" dirty="0"/>
              <a:t>, </a:t>
            </a:r>
            <a:r>
              <a:rPr lang="en-US" sz="2400" i="1" dirty="0" err="1"/>
              <a:t>đến</a:t>
            </a:r>
            <a:r>
              <a:rPr lang="en-US" sz="2400" i="1" dirty="0"/>
              <a:t> </a:t>
            </a:r>
            <a:r>
              <a:rPr lang="en-US" sz="2400" i="1" dirty="0" err="1"/>
              <a:t>hôm</a:t>
            </a:r>
            <a:r>
              <a:rPr lang="en-US" sz="2400" i="1" dirty="0"/>
              <a:t> nay ta </a:t>
            </a:r>
            <a:r>
              <a:rPr lang="en-US" sz="2400" i="1" dirty="0" err="1"/>
              <a:t>mới</a:t>
            </a:r>
            <a:r>
              <a:rPr lang="en-US" sz="2400" i="1" dirty="0"/>
              <a:t> </a:t>
            </a:r>
            <a:r>
              <a:rPr lang="en-US" sz="2400" i="1" dirty="0" err="1"/>
              <a:t>được</a:t>
            </a:r>
            <a:r>
              <a:rPr lang="en-US" sz="2400" i="1" dirty="0"/>
              <a:t> </a:t>
            </a:r>
            <a:r>
              <a:rPr lang="en-US" sz="2400" i="1" dirty="0" err="1"/>
              <a:t>nghe</a:t>
            </a:r>
            <a:r>
              <a:rPr lang="en-US" sz="2400" i="1" dirty="0"/>
              <a:t> </a:t>
            </a:r>
            <a:r>
              <a:rPr lang="en-US" sz="2400" i="1" dirty="0" err="1"/>
              <a:t>một</a:t>
            </a:r>
            <a:r>
              <a:rPr lang="en-US" sz="2400" i="1" dirty="0"/>
              <a:t> </a:t>
            </a:r>
            <a:r>
              <a:rPr lang="en-US" sz="2400" i="1" dirty="0" err="1"/>
              <a:t>lời</a:t>
            </a:r>
            <a:r>
              <a:rPr lang="en-US" sz="2400" i="1" dirty="0"/>
              <a:t> </a:t>
            </a:r>
            <a:r>
              <a:rPr lang="en-US" sz="2400" i="1" dirty="0" err="1"/>
              <a:t>nói</a:t>
            </a:r>
            <a:r>
              <a:rPr lang="en-US" sz="2400" i="1" dirty="0"/>
              <a:t>, </a:t>
            </a:r>
            <a:r>
              <a:rPr lang="en-US" sz="2400" i="1" dirty="0" err="1"/>
              <a:t>lời</a:t>
            </a:r>
            <a:r>
              <a:rPr lang="en-US" sz="2400" i="1" dirty="0"/>
              <a:t> </a:t>
            </a:r>
            <a:r>
              <a:rPr lang="en-US" sz="2400" i="1" dirty="0" err="1"/>
              <a:t>nói</a:t>
            </a:r>
            <a:r>
              <a:rPr lang="en-US" sz="2400" i="1" dirty="0"/>
              <a:t> </a:t>
            </a:r>
            <a:r>
              <a:rPr lang="en-US" sz="2400" i="1" dirty="0" err="1"/>
              <a:t>của</a:t>
            </a:r>
            <a:r>
              <a:rPr lang="en-US" sz="2400" i="1" dirty="0"/>
              <a:t> </a:t>
            </a:r>
            <a:r>
              <a:rPr lang="en-US" sz="2400" i="1" dirty="0" err="1"/>
              <a:t>chàng</a:t>
            </a:r>
            <a:r>
              <a:rPr lang="en-US" sz="2400" i="1" dirty="0"/>
              <a:t> </a:t>
            </a:r>
            <a:r>
              <a:rPr lang="en-US" sz="2400" i="1" dirty="0" err="1"/>
              <a:t>trai</a:t>
            </a:r>
            <a:r>
              <a:rPr lang="en-US" sz="2400" i="1" dirty="0"/>
              <a:t> </a:t>
            </a:r>
            <a:r>
              <a:rPr lang="en-US" sz="2400" i="1" dirty="0" err="1"/>
              <a:t>trẻ</a:t>
            </a:r>
            <a:r>
              <a:rPr lang="en-US" sz="2400" i="1" dirty="0"/>
              <a:t>. </a:t>
            </a:r>
            <a:r>
              <a:rPr lang="en-US" sz="2400" i="1" dirty="0" err="1"/>
              <a:t>Hỡi</a:t>
            </a:r>
            <a:r>
              <a:rPr lang="en-US" sz="2400" i="1" dirty="0"/>
              <a:t> </a:t>
            </a:r>
            <a:r>
              <a:rPr lang="en-US" sz="2400" i="1" dirty="0" err="1"/>
              <a:t>chàng</a:t>
            </a:r>
            <a:r>
              <a:rPr lang="en-US" sz="2400" i="1" dirty="0"/>
              <a:t> </a:t>
            </a:r>
            <a:r>
              <a:rPr lang="en-US" sz="2400" i="1" dirty="0" err="1"/>
              <a:t>trai</a:t>
            </a:r>
            <a:r>
              <a:rPr lang="en-US" sz="2400" i="1" dirty="0"/>
              <a:t>, </a:t>
            </a:r>
            <a:r>
              <a:rPr lang="en-US" sz="2400" i="1" dirty="0" err="1"/>
              <a:t>em</a:t>
            </a:r>
            <a:r>
              <a:rPr lang="en-US" sz="2400" i="1" dirty="0"/>
              <a:t> </a:t>
            </a:r>
            <a:r>
              <a:rPr lang="en-US" sz="2400" i="1" dirty="0" err="1"/>
              <a:t>hãy</a:t>
            </a:r>
            <a:r>
              <a:rPr lang="en-US" sz="2400" i="1" dirty="0"/>
              <a:t> </a:t>
            </a:r>
            <a:r>
              <a:rPr lang="en-US" sz="2400" i="1" dirty="0" err="1"/>
              <a:t>nói</a:t>
            </a:r>
            <a:r>
              <a:rPr lang="en-US" sz="2400" i="1" dirty="0"/>
              <a:t> </a:t>
            </a:r>
            <a:r>
              <a:rPr lang="en-US" sz="2400" i="1" dirty="0" err="1"/>
              <a:t>nữa</a:t>
            </a:r>
            <a:r>
              <a:rPr lang="en-US" sz="2400" i="1" dirty="0"/>
              <a:t> </a:t>
            </a:r>
            <a:r>
              <a:rPr lang="en-US" sz="2400" i="1" dirty="0" err="1"/>
              <a:t>đi</a:t>
            </a:r>
            <a:r>
              <a:rPr lang="en-US" sz="2400" i="1" dirty="0"/>
              <a:t>, </a:t>
            </a:r>
            <a:r>
              <a:rPr lang="en-US" sz="2400" i="1" dirty="0" err="1"/>
              <a:t>nói</a:t>
            </a:r>
            <a:r>
              <a:rPr lang="en-US" sz="2400" i="1" dirty="0"/>
              <a:t> </a:t>
            </a:r>
            <a:r>
              <a:rPr lang="en-US" sz="2400" i="1" dirty="0" err="1"/>
              <a:t>cho</a:t>
            </a:r>
            <a:r>
              <a:rPr lang="en-US" sz="2400" i="1" dirty="0"/>
              <a:t> ta </a:t>
            </a:r>
            <a:r>
              <a:rPr lang="en-US" sz="2400" i="1" dirty="0" err="1"/>
              <a:t>nghe</a:t>
            </a:r>
            <a:r>
              <a:rPr lang="en-US" sz="2400" i="1" dirty="0"/>
              <a:t> </a:t>
            </a:r>
            <a:r>
              <a:rPr lang="en-US" sz="2400" i="1" dirty="0" err="1"/>
              <a:t>nhiều</a:t>
            </a:r>
            <a:r>
              <a:rPr lang="en-US" sz="2400" i="1" dirty="0"/>
              <a:t> </a:t>
            </a:r>
            <a:r>
              <a:rPr lang="en-US" sz="2400" i="1" dirty="0" err="1"/>
              <a:t>nữa</a:t>
            </a:r>
            <a:r>
              <a:rPr lang="en-US" sz="2400" i="1" dirty="0"/>
              <a:t> </a:t>
            </a:r>
            <a:r>
              <a:rPr lang="en-US" sz="2400" i="1" dirty="0" err="1"/>
              <a:t>đi</a:t>
            </a:r>
            <a:r>
              <a:rPr lang="en-US" sz="2400" i="1" dirty="0"/>
              <a:t>.</a:t>
            </a:r>
          </a:p>
          <a:p>
            <a:pPr algn="just">
              <a:spcAft>
                <a:spcPts val="0"/>
              </a:spcAft>
            </a:pPr>
            <a:r>
              <a:rPr lang="en-US" sz="2000" dirty="0" smtClean="0"/>
              <a:t>                                    (</a:t>
            </a:r>
            <a:r>
              <a:rPr lang="en-US" sz="2000" dirty="0" err="1"/>
              <a:t>Lưu</a:t>
            </a:r>
            <a:r>
              <a:rPr lang="en-US" sz="2000" dirty="0"/>
              <a:t> </a:t>
            </a:r>
            <a:r>
              <a:rPr lang="en-US" sz="2000" dirty="0" err="1"/>
              <a:t>Quang</a:t>
            </a:r>
            <a:r>
              <a:rPr lang="en-US" sz="2000" dirty="0"/>
              <a:t> </a:t>
            </a:r>
            <a:r>
              <a:rPr lang="en-US" sz="2000" dirty="0" err="1"/>
              <a:t>Thuận</a:t>
            </a:r>
            <a:r>
              <a:rPr lang="en-US" sz="2000" dirty="0"/>
              <a:t> – </a:t>
            </a:r>
            <a:r>
              <a:rPr lang="en-US" sz="2000" dirty="0" err="1"/>
              <a:t>Lưu</a:t>
            </a:r>
            <a:r>
              <a:rPr lang="en-US" sz="2000" dirty="0"/>
              <a:t> </a:t>
            </a:r>
            <a:r>
              <a:rPr lang="en-US" sz="2000" dirty="0" err="1"/>
              <a:t>Quang</a:t>
            </a:r>
            <a:r>
              <a:rPr lang="en-US" sz="2000" dirty="0"/>
              <a:t> </a:t>
            </a:r>
            <a:r>
              <a:rPr lang="en-US" sz="2000" dirty="0" err="1"/>
              <a:t>Vũ</a:t>
            </a:r>
            <a:r>
              <a:rPr lang="en-US" sz="2000" dirty="0"/>
              <a:t>, </a:t>
            </a:r>
            <a:r>
              <a:rPr lang="en-US" sz="2000" i="1" dirty="0" err="1"/>
              <a:t>Nàng</a:t>
            </a:r>
            <a:r>
              <a:rPr lang="en-US" sz="2000" i="1" dirty="0"/>
              <a:t> Si-ta</a:t>
            </a:r>
            <a:r>
              <a:rPr lang="en-US" sz="2000" dirty="0"/>
              <a:t>)</a:t>
            </a:r>
          </a:p>
          <a:p>
            <a:pPr algn="just">
              <a:spcAft>
                <a:spcPts val="0"/>
              </a:spcAft>
            </a:pPr>
            <a:r>
              <a:rPr lang="en-US" sz="2400" dirty="0"/>
              <a:t>a. </a:t>
            </a:r>
            <a:r>
              <a:rPr lang="en-US" sz="2400" dirty="0" err="1"/>
              <a:t>Phân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 in </a:t>
            </a:r>
            <a:r>
              <a:rPr lang="en-US" sz="2400" dirty="0" err="1"/>
              <a:t>đậm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thoại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/>
              <a:t>b. </a:t>
            </a:r>
            <a:r>
              <a:rPr lang="en-US" sz="2400" dirty="0" err="1"/>
              <a:t>Viết</a:t>
            </a:r>
            <a:r>
              <a:rPr lang="en-US" sz="2400" dirty="0"/>
              <a:t> </a:t>
            </a:r>
            <a:r>
              <a:rPr lang="en-US" sz="2400" dirty="0" err="1"/>
              <a:t>lại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thoại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tách</a:t>
            </a:r>
            <a:r>
              <a:rPr lang="en-US" sz="2400" dirty="0"/>
              <a:t>/ </a:t>
            </a:r>
            <a:r>
              <a:rPr lang="en-US" sz="2400" dirty="0" err="1"/>
              <a:t>gộp</a:t>
            </a:r>
            <a:r>
              <a:rPr lang="en-US" sz="2400" dirty="0"/>
              <a:t> </a:t>
            </a:r>
            <a:r>
              <a:rPr lang="en-US" sz="2400" dirty="0" err="1"/>
              <a:t>câu</a:t>
            </a:r>
            <a:r>
              <a:rPr lang="en-US" sz="2400" dirty="0"/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dirty="0"/>
              <a:t>c.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xét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biệt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cấu</a:t>
            </a:r>
            <a:r>
              <a:rPr lang="en-US" sz="2400" dirty="0"/>
              <a:t> </a:t>
            </a:r>
            <a:r>
              <a:rPr lang="en-US" sz="2400" dirty="0" err="1"/>
              <a:t>trúc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thoại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đoạn</a:t>
            </a:r>
            <a:r>
              <a:rPr lang="en-US" sz="2400" dirty="0"/>
              <a:t> </a:t>
            </a:r>
            <a:r>
              <a:rPr lang="en-US" sz="2400" dirty="0" err="1"/>
              <a:t>trích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phần</a:t>
            </a:r>
            <a:r>
              <a:rPr lang="en-US" sz="2400" dirty="0"/>
              <a:t> </a:t>
            </a: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dirty="0" err="1"/>
              <a:t>thoại</a:t>
            </a:r>
            <a:r>
              <a:rPr lang="en-US" sz="2400" dirty="0"/>
              <a:t> do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viết</a:t>
            </a:r>
            <a:r>
              <a:rPr lang="en-US" sz="2400" dirty="0"/>
              <a:t>.</a:t>
            </a:r>
            <a:endParaRPr lang="en-US" sz="2400" dirty="0">
              <a:latin typeface="VNI-Times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5279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351003" y="133350"/>
            <a:ext cx="3002425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200" b="1" dirty="0" smtClean="0"/>
              <a:t>THỰC HÀNH TIẾNG VIỆT</a:t>
            </a:r>
            <a:endParaRPr lang="en-US" sz="2200" b="1" dirty="0"/>
          </a:p>
        </p:txBody>
      </p:sp>
      <p:sp>
        <p:nvSpPr>
          <p:cNvPr id="2" name="Rectangle 1"/>
          <p:cNvSpPr/>
          <p:nvPr/>
        </p:nvSpPr>
        <p:spPr>
          <a:xfrm>
            <a:off x="288896" y="1081513"/>
            <a:ext cx="8557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a.</a:t>
            </a:r>
            <a:r>
              <a:rPr lang="en-US" sz="2400" dirty="0" smtClean="0"/>
              <a:t> </a:t>
            </a:r>
            <a:r>
              <a:rPr lang="vi-VN" sz="2400" dirty="0" smtClean="0"/>
              <a:t>(1</a:t>
            </a:r>
            <a:r>
              <a:rPr lang="vi-VN" sz="2400" dirty="0"/>
              <a:t>)</a:t>
            </a:r>
            <a:r>
              <a:rPr lang="vi-VN" sz="2400" i="1" dirty="0"/>
              <a:t> </a:t>
            </a:r>
            <a:r>
              <a:rPr lang="vi-VN" sz="2400" b="1" i="1" dirty="0"/>
              <a:t>Trời ơi!</a:t>
            </a:r>
            <a:r>
              <a:rPr lang="vi-VN" sz="2400" dirty="0"/>
              <a:t> là câu đặc biệt dùng để bộc lộ cảm xúc của người nói.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12538" y="1885950"/>
            <a:ext cx="855319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 smtClean="0"/>
              <a:t>    </a:t>
            </a:r>
            <a:r>
              <a:rPr lang="vi-VN" sz="2300" dirty="0" smtClean="0"/>
              <a:t>(</a:t>
            </a:r>
            <a:r>
              <a:rPr lang="vi-VN" sz="2300" dirty="0"/>
              <a:t>2)</a:t>
            </a:r>
            <a:r>
              <a:rPr lang="vi-VN" sz="2300" i="1" dirty="0"/>
              <a:t> </a:t>
            </a:r>
            <a:r>
              <a:rPr lang="vi-VN" sz="2300" b="1" i="1" dirty="0"/>
              <a:t>Hỡi chàng trai</a:t>
            </a:r>
            <a:r>
              <a:rPr lang="vi-VN" sz="2300" dirty="0"/>
              <a:t> (thành phần gọi – đáp), </a:t>
            </a:r>
            <a:r>
              <a:rPr lang="vi-VN" sz="2300" b="1" i="1" dirty="0"/>
              <a:t>em</a:t>
            </a:r>
            <a:r>
              <a:rPr lang="vi-VN" sz="2300" dirty="0"/>
              <a:t> (CN) / </a:t>
            </a:r>
            <a:r>
              <a:rPr lang="vi-VN" sz="2300" b="1" i="1" dirty="0"/>
              <a:t>hãy nói nữa đi, nói cho ta nghe nhiều nữa đi</a:t>
            </a:r>
            <a:r>
              <a:rPr lang="vi-VN" sz="2300" dirty="0"/>
              <a:t> (VN).</a:t>
            </a:r>
            <a:endParaRPr lang="en-US" sz="2300" dirty="0"/>
          </a:p>
        </p:txBody>
      </p:sp>
      <p:sp>
        <p:nvSpPr>
          <p:cNvPr id="5" name="Rectangle 4"/>
          <p:cNvSpPr/>
          <p:nvPr/>
        </p:nvSpPr>
        <p:spPr>
          <a:xfrm>
            <a:off x="312538" y="564237"/>
            <a:ext cx="1454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0000FF"/>
                </a:solidFill>
              </a:rPr>
              <a:t>Bài</a:t>
            </a:r>
            <a:r>
              <a:rPr lang="en-US" sz="2400" b="1" u="sng" dirty="0">
                <a:solidFill>
                  <a:srgbClr val="0000FF"/>
                </a:solidFill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</a:rPr>
              <a:t>tập</a:t>
            </a:r>
            <a:r>
              <a:rPr lang="en-US" sz="2400" b="1" u="sng" dirty="0">
                <a:solidFill>
                  <a:srgbClr val="0000FF"/>
                </a:solidFill>
              </a:rPr>
              <a:t> 4</a:t>
            </a:r>
            <a:r>
              <a:rPr lang="en-US" sz="2400" b="1" dirty="0">
                <a:solidFill>
                  <a:srgbClr val="0000FF"/>
                </a:solidFill>
              </a:rPr>
              <a:t>: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12538" y="2686169"/>
            <a:ext cx="837426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b="1" dirty="0">
                <a:solidFill>
                  <a:srgbClr val="FF0000"/>
                </a:solidFill>
              </a:rPr>
              <a:t>b. Viết lại lời thoại bằng cách tách/ gộp câu:</a:t>
            </a:r>
            <a:endParaRPr lang="en-US" sz="2200" b="1" dirty="0">
              <a:solidFill>
                <a:srgbClr val="FF0000"/>
              </a:solidFill>
            </a:endParaRPr>
          </a:p>
          <a:p>
            <a:pPr algn="just"/>
            <a:r>
              <a:rPr lang="vi-VN" sz="2200" i="1" dirty="0"/>
              <a:t>	</a:t>
            </a:r>
            <a:r>
              <a:rPr lang="vi-VN" sz="2200" i="1" u="sng" dirty="0">
                <a:solidFill>
                  <a:srgbClr val="FF0000"/>
                </a:solidFill>
              </a:rPr>
              <a:t>Gợi ý:</a:t>
            </a:r>
            <a:r>
              <a:rPr lang="vi-VN" sz="2200" i="1" dirty="0"/>
              <a:t> </a:t>
            </a:r>
            <a:r>
              <a:rPr lang="vi-VN" sz="2200" b="1" i="1" dirty="0"/>
              <a:t>Trời ơi,</a:t>
            </a:r>
            <a:r>
              <a:rPr lang="vi-VN" sz="2200" i="1" dirty="0"/>
              <a:t> đến hôm nay ta mới được nghe một lời nói, lời nói của chàng trai trẻ. </a:t>
            </a:r>
            <a:r>
              <a:rPr lang="vi-VN" sz="2200" b="1" i="1" dirty="0"/>
              <a:t>Hỡi chàng trai!</a:t>
            </a:r>
            <a:r>
              <a:rPr lang="vi-VN" sz="2200" i="1" dirty="0"/>
              <a:t> Em hãy nói nữa đi, nói cho ta nghe nhiều nữa đi.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0806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2744" y="971550"/>
            <a:ext cx="695445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 smtClean="0"/>
              <a:t>- </a:t>
            </a:r>
            <a:r>
              <a:rPr lang="vi-VN" sz="2300" dirty="0" smtClean="0"/>
              <a:t>Các </a:t>
            </a:r>
            <a:r>
              <a:rPr lang="vi-VN" sz="2300" dirty="0"/>
              <a:t>thành phần biệt lập như thành phần gọi – đáp, thành phần cảm thán có thể tách ra tạo thành một câu đặc </a:t>
            </a:r>
            <a:r>
              <a:rPr lang="vi-VN" sz="2300" dirty="0" smtClean="0"/>
              <a:t>biệt</a:t>
            </a:r>
            <a:r>
              <a:rPr lang="en-US" sz="2300" dirty="0"/>
              <a:t>:</a:t>
            </a:r>
            <a:endParaRPr lang="en-US" sz="2300" dirty="0" smtClean="0"/>
          </a:p>
          <a:p>
            <a:pPr algn="just"/>
            <a:r>
              <a:rPr lang="en-US" sz="2300" b="1" i="1" dirty="0" smtClean="0">
                <a:solidFill>
                  <a:srgbClr val="FF0000"/>
                </a:solidFill>
              </a:rPr>
              <a:t>           </a:t>
            </a:r>
            <a:r>
              <a:rPr lang="vi-VN" sz="2300" b="1" i="1" dirty="0" smtClean="0">
                <a:solidFill>
                  <a:srgbClr val="FF0000"/>
                </a:solidFill>
              </a:rPr>
              <a:t>Hỡi </a:t>
            </a:r>
            <a:r>
              <a:rPr lang="vi-VN" sz="2300" b="1" i="1" dirty="0">
                <a:solidFill>
                  <a:srgbClr val="FF0000"/>
                </a:solidFill>
              </a:rPr>
              <a:t>chàng trai! </a:t>
            </a:r>
            <a:r>
              <a:rPr lang="vi-VN" sz="2300" i="1" dirty="0"/>
              <a:t>Em hãy nói nữa đi, nói cho ta nghe nhiều nữa đi</a:t>
            </a:r>
            <a:r>
              <a:rPr lang="vi-VN" sz="2300" i="1" dirty="0" smtClean="0"/>
              <a:t>.</a:t>
            </a:r>
            <a:r>
              <a:rPr lang="vi-VN" sz="2300" dirty="0" smtClean="0"/>
              <a:t> </a:t>
            </a:r>
            <a:endParaRPr lang="en-US" sz="2300" dirty="0" smtClean="0"/>
          </a:p>
          <a:p>
            <a:pPr algn="just"/>
            <a:r>
              <a:rPr lang="en-US" sz="2300" dirty="0" smtClean="0"/>
              <a:t>- N</a:t>
            </a:r>
            <a:r>
              <a:rPr lang="vi-VN" sz="2300" dirty="0" smtClean="0"/>
              <a:t>gược </a:t>
            </a:r>
            <a:r>
              <a:rPr lang="vi-VN" sz="2300" dirty="0"/>
              <a:t>lại, các câu đặc biệt dùng để gọi – đáp, bộc lộ cảm xúc có thể gộp với câu phía sau để tạo thành một cấu trúc lớn </a:t>
            </a:r>
            <a:r>
              <a:rPr lang="vi-VN" sz="2300" dirty="0" smtClean="0"/>
              <a:t>hơn</a:t>
            </a:r>
            <a:r>
              <a:rPr lang="en-US" sz="2300" dirty="0" smtClean="0"/>
              <a:t>:</a:t>
            </a:r>
          </a:p>
          <a:p>
            <a:pPr algn="just"/>
            <a:r>
              <a:rPr lang="en-US" sz="2300" b="1" i="1" dirty="0" smtClean="0">
                <a:solidFill>
                  <a:srgbClr val="FF0000"/>
                </a:solidFill>
              </a:rPr>
              <a:t>            </a:t>
            </a:r>
            <a:r>
              <a:rPr lang="vi-VN" sz="2300" b="1" i="1" dirty="0" smtClean="0">
                <a:solidFill>
                  <a:srgbClr val="FF0000"/>
                </a:solidFill>
              </a:rPr>
              <a:t>Trời </a:t>
            </a:r>
            <a:r>
              <a:rPr lang="vi-VN" sz="2300" b="1" i="1" dirty="0">
                <a:solidFill>
                  <a:srgbClr val="FF0000"/>
                </a:solidFill>
              </a:rPr>
              <a:t>ơi</a:t>
            </a:r>
            <a:r>
              <a:rPr lang="vi-VN" sz="2300" i="1" dirty="0">
                <a:solidFill>
                  <a:srgbClr val="FF0000"/>
                </a:solidFill>
              </a:rPr>
              <a:t>, </a:t>
            </a:r>
            <a:r>
              <a:rPr lang="vi-VN" sz="2300" i="1" dirty="0"/>
              <a:t>đến hôm nay ta mới được nghe một lời nói, lời nói của chàng trai trẻ</a:t>
            </a:r>
            <a:r>
              <a:rPr lang="vi-VN" sz="2300" i="1" dirty="0" smtClean="0"/>
              <a:t>.</a:t>
            </a:r>
            <a:endParaRPr lang="en-US" sz="2300" dirty="0"/>
          </a:p>
        </p:txBody>
      </p:sp>
      <p:sp>
        <p:nvSpPr>
          <p:cNvPr id="16" name="Rectangle 15"/>
          <p:cNvSpPr/>
          <p:nvPr/>
        </p:nvSpPr>
        <p:spPr>
          <a:xfrm>
            <a:off x="1143000" y="285750"/>
            <a:ext cx="13740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* </a:t>
            </a:r>
            <a:r>
              <a:rPr lang="en-US" sz="2800" b="1" u="sng" dirty="0" err="1" smtClean="0">
                <a:solidFill>
                  <a:srgbClr val="0000FF"/>
                </a:solidFill>
              </a:rPr>
              <a:t>Lưu</a:t>
            </a:r>
            <a:r>
              <a:rPr lang="en-US" sz="2800" b="1" u="sng" dirty="0" smtClean="0">
                <a:solidFill>
                  <a:srgbClr val="0000FF"/>
                </a:solidFill>
              </a:rPr>
              <a:t> ý: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67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134483" y="285750"/>
            <a:ext cx="3002425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200" b="1" dirty="0" smtClean="0"/>
              <a:t>THỰC HÀNH TIẾNG VIỆT</a:t>
            </a:r>
            <a:endParaRPr lang="en-US" sz="2200" b="1" dirty="0"/>
          </a:p>
        </p:txBody>
      </p:sp>
      <p:sp>
        <p:nvSpPr>
          <p:cNvPr id="18" name="Rectangle 17"/>
          <p:cNvSpPr/>
          <p:nvPr/>
        </p:nvSpPr>
        <p:spPr>
          <a:xfrm>
            <a:off x="312538" y="564237"/>
            <a:ext cx="1505605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u="sng" dirty="0" err="1">
                <a:solidFill>
                  <a:schemeClr val="bg1"/>
                </a:solidFill>
              </a:rPr>
              <a:t>Bài</a:t>
            </a:r>
            <a:r>
              <a:rPr lang="en-US" sz="2500" b="1" u="sng" dirty="0">
                <a:solidFill>
                  <a:schemeClr val="bg1"/>
                </a:solidFill>
              </a:rPr>
              <a:t> </a:t>
            </a:r>
            <a:r>
              <a:rPr lang="en-US" sz="2500" b="1" u="sng" dirty="0" err="1">
                <a:solidFill>
                  <a:schemeClr val="bg1"/>
                </a:solidFill>
              </a:rPr>
              <a:t>tập</a:t>
            </a:r>
            <a:r>
              <a:rPr lang="en-US" sz="2500" b="1" u="sng" dirty="0">
                <a:solidFill>
                  <a:schemeClr val="bg1"/>
                </a:solidFill>
              </a:rPr>
              <a:t> 4</a:t>
            </a:r>
            <a:r>
              <a:rPr lang="en-US" sz="2500" b="1" dirty="0">
                <a:solidFill>
                  <a:schemeClr val="bg1"/>
                </a:solidFill>
              </a:rPr>
              <a:t>: </a:t>
            </a:r>
            <a:endParaRPr lang="en-US" sz="2500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" y="1276350"/>
            <a:ext cx="8001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500" dirty="0">
                <a:solidFill>
                  <a:srgbClr val="FFFF66"/>
                </a:solidFill>
              </a:rPr>
              <a:t>c. HS nhận xét sự khác biệt giữa cấu trúc của phần lời thoại đã cho và phần lời thoại do HS viết.</a:t>
            </a:r>
            <a:endParaRPr lang="en-US" sz="2500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00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7668975" y="1065575"/>
            <a:ext cx="1031008" cy="822965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322845" y="1399711"/>
            <a:ext cx="1941885" cy="2248761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6789213" y="1221136"/>
            <a:ext cx="2012471" cy="2391463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490225" y="449803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208" y="3506288"/>
            <a:ext cx="9144294" cy="1637222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3572082" y="3023058"/>
            <a:ext cx="1999791" cy="956170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9" name="Google Shape;489;p40"/>
          <p:cNvSpPr/>
          <p:nvPr/>
        </p:nvSpPr>
        <p:spPr>
          <a:xfrm>
            <a:off x="3297700" y="3851225"/>
            <a:ext cx="2548500" cy="5727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0"/>
          <p:cNvSpPr/>
          <p:nvPr/>
        </p:nvSpPr>
        <p:spPr>
          <a:xfrm>
            <a:off x="6542212" y="3762350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-14225" y="3762361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349038" y="2666913"/>
            <a:ext cx="1114025" cy="2225925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4" name="Rectangle 613"/>
          <p:cNvSpPr/>
          <p:nvPr/>
        </p:nvSpPr>
        <p:spPr>
          <a:xfrm>
            <a:off x="2653977" y="324216"/>
            <a:ext cx="3657600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HƯỚNG DẪN VỀ NHÀ</a:t>
            </a:r>
            <a:endParaRPr lang="en-US" sz="2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02054" y="988057"/>
            <a:ext cx="4328413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/>
              <a:t>- </a:t>
            </a:r>
            <a:r>
              <a:rPr lang="en-US" sz="2300" dirty="0" err="1"/>
              <a:t>Xem</a:t>
            </a:r>
            <a:r>
              <a:rPr lang="en-US" sz="2300" dirty="0"/>
              <a:t> </a:t>
            </a:r>
            <a:r>
              <a:rPr lang="en-US" sz="2300" dirty="0" err="1"/>
              <a:t>lại</a:t>
            </a:r>
            <a:r>
              <a:rPr lang="en-US" sz="2300" dirty="0"/>
              <a:t> </a:t>
            </a:r>
            <a:r>
              <a:rPr lang="en-US" sz="2300" dirty="0" err="1"/>
              <a:t>nội</a:t>
            </a:r>
            <a:r>
              <a:rPr lang="en-US" sz="2300" dirty="0"/>
              <a:t> dung </a:t>
            </a:r>
            <a:r>
              <a:rPr lang="en-US" sz="2300" dirty="0" err="1"/>
              <a:t>bài</a:t>
            </a:r>
            <a:r>
              <a:rPr lang="en-US" sz="2300" dirty="0"/>
              <a:t> </a:t>
            </a:r>
            <a:r>
              <a:rPr lang="en-US" sz="2300" dirty="0" err="1"/>
              <a:t>học</a:t>
            </a:r>
            <a:r>
              <a:rPr lang="en-US" sz="2300" dirty="0"/>
              <a:t> </a:t>
            </a:r>
            <a:r>
              <a:rPr lang="en-US" sz="2300" dirty="0" err="1"/>
              <a:t>và</a:t>
            </a:r>
            <a:r>
              <a:rPr lang="en-US" sz="2300" dirty="0"/>
              <a:t> </a:t>
            </a:r>
            <a:r>
              <a:rPr lang="en-US" sz="2300" dirty="0" err="1"/>
              <a:t>hoàn</a:t>
            </a:r>
            <a:r>
              <a:rPr lang="en-US" sz="2300" dirty="0"/>
              <a:t> </a:t>
            </a:r>
            <a:r>
              <a:rPr lang="en-US" sz="2300" dirty="0" err="1"/>
              <a:t>thành</a:t>
            </a:r>
            <a:r>
              <a:rPr lang="en-US" sz="2300" dirty="0"/>
              <a:t> </a:t>
            </a:r>
            <a:r>
              <a:rPr lang="en-US" sz="2300" dirty="0" err="1"/>
              <a:t>bài</a:t>
            </a:r>
            <a:r>
              <a:rPr lang="en-US" sz="2300" dirty="0"/>
              <a:t> </a:t>
            </a:r>
            <a:r>
              <a:rPr lang="en-US" sz="2300" dirty="0" err="1"/>
              <a:t>tập</a:t>
            </a:r>
            <a:r>
              <a:rPr lang="en-US" sz="2300" dirty="0"/>
              <a:t> </a:t>
            </a:r>
            <a:r>
              <a:rPr lang="en-US" sz="2300" dirty="0" err="1"/>
              <a:t>đã</a:t>
            </a:r>
            <a:r>
              <a:rPr lang="en-US" sz="2300" dirty="0"/>
              <a:t> </a:t>
            </a:r>
            <a:r>
              <a:rPr lang="en-US" sz="2300" dirty="0" err="1"/>
              <a:t>giao</a:t>
            </a:r>
            <a:r>
              <a:rPr lang="en-US" sz="2300" dirty="0"/>
              <a:t>.</a:t>
            </a:r>
          </a:p>
          <a:p>
            <a:pPr algn="just"/>
            <a:r>
              <a:rPr lang="en-US" sz="2300" dirty="0"/>
              <a:t>- </a:t>
            </a:r>
            <a:r>
              <a:rPr lang="en-US" sz="2300" dirty="0" err="1"/>
              <a:t>Chuẩn</a:t>
            </a:r>
            <a:r>
              <a:rPr lang="en-US" sz="2300" dirty="0"/>
              <a:t> </a:t>
            </a:r>
            <a:r>
              <a:rPr lang="en-US" sz="2300" dirty="0" err="1"/>
              <a:t>bị</a:t>
            </a:r>
            <a:r>
              <a:rPr lang="en-US" sz="2300" dirty="0"/>
              <a:t>: </a:t>
            </a:r>
            <a:r>
              <a:rPr lang="en-US" sz="2300" b="1" dirty="0" err="1"/>
              <a:t>Đọc</a:t>
            </a:r>
            <a:r>
              <a:rPr lang="en-US" sz="2300" b="1" dirty="0"/>
              <a:t> </a:t>
            </a:r>
            <a:r>
              <a:rPr lang="en-US" sz="2300" b="1" dirty="0" err="1"/>
              <a:t>mở</a:t>
            </a:r>
            <a:r>
              <a:rPr lang="en-US" sz="2300" b="1" dirty="0"/>
              <a:t> </a:t>
            </a:r>
            <a:r>
              <a:rPr lang="en-US" sz="2300" b="1" dirty="0" err="1"/>
              <a:t>rộng</a:t>
            </a:r>
            <a:r>
              <a:rPr lang="en-US" sz="2300" b="1" dirty="0"/>
              <a:t> </a:t>
            </a:r>
            <a:r>
              <a:rPr lang="en-US" sz="2300" b="1" dirty="0" err="1"/>
              <a:t>theo</a:t>
            </a:r>
            <a:r>
              <a:rPr lang="en-US" sz="2300" b="1" dirty="0"/>
              <a:t> </a:t>
            </a:r>
            <a:r>
              <a:rPr lang="en-US" sz="2300" b="1" dirty="0" err="1"/>
              <a:t>thể</a:t>
            </a:r>
            <a:r>
              <a:rPr lang="en-US" sz="2300" b="1" dirty="0"/>
              <a:t> </a:t>
            </a:r>
            <a:r>
              <a:rPr lang="en-US" sz="2300" b="1" dirty="0" err="1"/>
              <a:t>loại</a:t>
            </a:r>
            <a:r>
              <a:rPr lang="en-US" sz="2300" b="1" dirty="0"/>
              <a:t>:</a:t>
            </a:r>
            <a:r>
              <a:rPr lang="en-US" sz="2300" b="1" i="1" dirty="0"/>
              <a:t> </a:t>
            </a:r>
            <a:r>
              <a:rPr lang="en-US" sz="2300" b="1" i="1" dirty="0" err="1"/>
              <a:t>Cái</a:t>
            </a:r>
            <a:r>
              <a:rPr lang="en-US" sz="2300" b="1" i="1" dirty="0"/>
              <a:t> </a:t>
            </a:r>
            <a:r>
              <a:rPr lang="en-US" sz="2300" b="1" i="1" dirty="0" err="1"/>
              <a:t>bóng</a:t>
            </a:r>
            <a:r>
              <a:rPr lang="en-US" sz="2300" b="1" i="1" dirty="0"/>
              <a:t> </a:t>
            </a:r>
            <a:r>
              <a:rPr lang="en-US" sz="2300" b="1" i="1" dirty="0" err="1"/>
              <a:t>trên</a:t>
            </a:r>
            <a:r>
              <a:rPr lang="en-US" sz="2300" b="1" i="1" dirty="0"/>
              <a:t> t</a:t>
            </a:r>
            <a:r>
              <a:rPr lang="vi-VN" sz="2300" b="1" i="1" dirty="0"/>
              <a:t>ường </a:t>
            </a:r>
            <a:r>
              <a:rPr lang="en-US" sz="2300" b="1" i="1" dirty="0" smtClean="0"/>
              <a:t>  </a:t>
            </a:r>
            <a:r>
              <a:rPr lang="en-US" sz="2300" dirty="0" smtClean="0"/>
              <a:t>(</a:t>
            </a:r>
            <a:r>
              <a:rPr lang="en-US" sz="2300" dirty="0" err="1"/>
              <a:t>Nguyễn</a:t>
            </a:r>
            <a:r>
              <a:rPr lang="en-US" sz="2300" dirty="0"/>
              <a:t> </a:t>
            </a:r>
            <a:r>
              <a:rPr lang="en-US" sz="2300" dirty="0" err="1"/>
              <a:t>Đình</a:t>
            </a:r>
            <a:r>
              <a:rPr lang="en-US" sz="2300" dirty="0"/>
              <a:t> </a:t>
            </a:r>
            <a:r>
              <a:rPr lang="en-US" sz="2300" dirty="0" err="1"/>
              <a:t>Thi</a:t>
            </a:r>
            <a:r>
              <a:rPr lang="en-US" sz="2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0383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8658" y="971550"/>
            <a:ext cx="85344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900" dirty="0" smtClean="0"/>
              <a:t>       </a:t>
            </a:r>
            <a:r>
              <a:rPr lang="vi-VN" sz="2900" dirty="0" smtClean="0"/>
              <a:t>Trong </a:t>
            </a:r>
            <a:r>
              <a:rPr lang="vi-VN" sz="2900" dirty="0"/>
              <a:t>thực tế, để đạt được hiệu quả giao tiếp cao, chúng ta có thể </a:t>
            </a:r>
            <a:r>
              <a:rPr lang="vi-VN" sz="2900" b="1" dirty="0">
                <a:solidFill>
                  <a:srgbClr val="FF0000"/>
                </a:solidFill>
              </a:rPr>
              <a:t>biến đổi và mở rộng cấu trúc câu</a:t>
            </a:r>
            <a:r>
              <a:rPr lang="en-US" sz="2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163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11"/>
          <p:cNvSpPr txBox="1"/>
          <p:nvPr/>
        </p:nvSpPr>
        <p:spPr>
          <a:xfrm>
            <a:off x="881605" y="133350"/>
            <a:ext cx="7162800" cy="160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just"/>
            <a:r>
              <a:rPr lang="en-US" sz="2500" b="1" dirty="0">
                <a:solidFill>
                  <a:srgbClr val="FF0000"/>
                </a:solidFill>
              </a:rPr>
              <a:t>1. </a:t>
            </a:r>
            <a:r>
              <a:rPr lang="en-US" sz="2500" b="1" dirty="0" err="1">
                <a:solidFill>
                  <a:srgbClr val="FF0000"/>
                </a:solidFill>
              </a:rPr>
              <a:t>Thay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đổi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trật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tự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các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thành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phần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trong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câu</a:t>
            </a:r>
            <a:r>
              <a:rPr lang="en-US" sz="2500" b="1" dirty="0" smtClean="0">
                <a:solidFill>
                  <a:srgbClr val="FF0000"/>
                </a:solidFill>
              </a:rPr>
              <a:t>, </a:t>
            </a:r>
            <a:r>
              <a:rPr lang="en-US" sz="2500" b="1" dirty="0" err="1" smtClean="0">
                <a:solidFill>
                  <a:srgbClr val="FF0000"/>
                </a:solidFill>
              </a:rPr>
              <a:t>tách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câu</a:t>
            </a:r>
            <a:r>
              <a:rPr lang="en-US" sz="2500" b="1" dirty="0" smtClean="0">
                <a:solidFill>
                  <a:srgbClr val="FF0000"/>
                </a:solidFill>
              </a:rPr>
              <a:t>, </a:t>
            </a:r>
            <a:r>
              <a:rPr lang="en-US" sz="2500" b="1" dirty="0" err="1" smtClean="0">
                <a:solidFill>
                  <a:srgbClr val="FF0000"/>
                </a:solidFill>
              </a:rPr>
              <a:t>gộp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câu</a:t>
            </a:r>
            <a:r>
              <a:rPr lang="en-US" sz="2500" b="1" dirty="0" smtClean="0">
                <a:solidFill>
                  <a:srgbClr val="FF0000"/>
                </a:solidFill>
              </a:rPr>
              <a:t>, </a:t>
            </a:r>
            <a:r>
              <a:rPr lang="en-US" sz="2500" b="1" dirty="0" err="1" smtClean="0">
                <a:solidFill>
                  <a:srgbClr val="FF0000"/>
                </a:solidFill>
              </a:rPr>
              <a:t>rút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gọn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câu</a:t>
            </a:r>
            <a:r>
              <a:rPr lang="en-US" sz="2500" b="1" dirty="0" smtClean="0">
                <a:solidFill>
                  <a:srgbClr val="FF0000"/>
                </a:solidFill>
              </a:rPr>
              <a:t>,… </a:t>
            </a:r>
            <a:r>
              <a:rPr lang="en-US" sz="2500" b="1" dirty="0" err="1" smtClean="0">
                <a:solidFill>
                  <a:srgbClr val="FF0000"/>
                </a:solidFill>
              </a:rPr>
              <a:t>nhằm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đáp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ứng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các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mục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đích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khác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nhau</a:t>
            </a:r>
            <a:r>
              <a:rPr lang="en-US" sz="2500" b="1" dirty="0" smtClean="0">
                <a:solidFill>
                  <a:srgbClr val="FF0000"/>
                </a:solidFill>
              </a:rPr>
              <a:t> (</a:t>
            </a:r>
            <a:r>
              <a:rPr lang="en-US" sz="2500" b="1" dirty="0" err="1" smtClean="0">
                <a:solidFill>
                  <a:srgbClr val="FF0000"/>
                </a:solidFill>
              </a:rPr>
              <a:t>nhấn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mạnh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thông</a:t>
            </a:r>
            <a:r>
              <a:rPr lang="en-US" sz="2500" b="1" dirty="0" smtClean="0">
                <a:solidFill>
                  <a:srgbClr val="FF0000"/>
                </a:solidFill>
              </a:rPr>
              <a:t> tin, </a:t>
            </a:r>
            <a:r>
              <a:rPr lang="en-US" sz="2500" b="1" dirty="0" err="1" smtClean="0">
                <a:solidFill>
                  <a:srgbClr val="FF0000"/>
                </a:solidFill>
              </a:rPr>
              <a:t>cung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cấp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thêm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thông</a:t>
            </a:r>
            <a:r>
              <a:rPr lang="en-US" sz="2500" b="1" dirty="0" smtClean="0">
                <a:solidFill>
                  <a:srgbClr val="FF0000"/>
                </a:solidFill>
              </a:rPr>
              <a:t> tin, </a:t>
            </a:r>
            <a:r>
              <a:rPr lang="en-US" sz="2500" b="1" dirty="0" err="1" smtClean="0">
                <a:solidFill>
                  <a:srgbClr val="FF0000"/>
                </a:solidFill>
              </a:rPr>
              <a:t>làm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cho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câu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ngắn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gọn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</a:rPr>
              <a:t>hơn</a:t>
            </a:r>
            <a:r>
              <a:rPr lang="en-US" sz="2500" b="1" dirty="0" smtClean="0">
                <a:solidFill>
                  <a:srgbClr val="FF0000"/>
                </a:solidFill>
              </a:rPr>
              <a:t>,…</a:t>
            </a:r>
            <a:endParaRPr sz="2500" b="1" dirty="0">
              <a:solidFill>
                <a:srgbClr val="FF000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6329" y="1781667"/>
            <a:ext cx="6629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 err="1"/>
              <a:t>Ví</a:t>
            </a:r>
            <a:r>
              <a:rPr lang="en-US" sz="2400" b="1" i="1" u="sng" dirty="0"/>
              <a:t> </a:t>
            </a:r>
            <a:r>
              <a:rPr lang="en-US" sz="2400" b="1" i="1" u="sng" dirty="0" err="1" smtClean="0"/>
              <a:t>dụ</a:t>
            </a:r>
            <a:r>
              <a:rPr lang="en-US" sz="2400" b="1" i="1" u="sng" dirty="0" smtClean="0"/>
              <a:t> 1</a:t>
            </a:r>
            <a:r>
              <a:rPr lang="en-US" sz="2400" b="1" i="1" dirty="0" smtClean="0"/>
              <a:t>: </a:t>
            </a:r>
            <a:r>
              <a:rPr lang="en-US" sz="2400" b="1" i="1" dirty="0" err="1" smtClean="0"/>
              <a:t>Thay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đổi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trật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tự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các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thành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phần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trong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câu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219669" y="2343150"/>
            <a:ext cx="59366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(1a) </a:t>
            </a:r>
            <a:r>
              <a:rPr lang="en-US" sz="2400" i="1" dirty="0" err="1"/>
              <a:t>Chúng</a:t>
            </a:r>
            <a:r>
              <a:rPr lang="en-US" sz="2400" i="1" dirty="0"/>
              <a:t> </a:t>
            </a:r>
            <a:r>
              <a:rPr lang="en-US" sz="2400" i="1" dirty="0" err="1"/>
              <a:t>tôi</a:t>
            </a:r>
            <a:r>
              <a:rPr lang="en-US" sz="2400" i="1" dirty="0"/>
              <a:t> </a:t>
            </a:r>
            <a:r>
              <a:rPr lang="en-US" sz="2400" i="1" dirty="0" err="1"/>
              <a:t>đã</a:t>
            </a:r>
            <a:r>
              <a:rPr lang="en-US" sz="2400" i="1" dirty="0"/>
              <a:t> </a:t>
            </a:r>
            <a:r>
              <a:rPr lang="en-US" sz="2400" i="1" dirty="0" err="1"/>
              <a:t>nghĩ</a:t>
            </a:r>
            <a:r>
              <a:rPr lang="en-US" sz="2400" i="1" dirty="0"/>
              <a:t> </a:t>
            </a:r>
            <a:r>
              <a:rPr lang="en-US" sz="2400" i="1" dirty="0" err="1"/>
              <a:t>đến</a:t>
            </a:r>
            <a:r>
              <a:rPr lang="en-US" sz="2400" i="1" dirty="0"/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những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vấn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đề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này</a:t>
            </a:r>
            <a:r>
              <a:rPr lang="en-US" sz="2400" b="1" i="1" dirty="0"/>
              <a:t>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207893" y="2804814"/>
            <a:ext cx="6046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(1b)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Những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vấn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đề</a:t>
            </a:r>
            <a:r>
              <a:rPr lang="en-US" sz="2400" b="1" i="1" dirty="0">
                <a:solidFill>
                  <a:srgbClr val="0000FF"/>
                </a:solidFill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</a:rPr>
              <a:t>này</a:t>
            </a:r>
            <a:r>
              <a:rPr lang="en-US" sz="2400" i="1" dirty="0"/>
              <a:t>, </a:t>
            </a:r>
            <a:r>
              <a:rPr lang="en-US" sz="2400" i="1" dirty="0" err="1"/>
              <a:t>chúng</a:t>
            </a:r>
            <a:r>
              <a:rPr lang="en-US" sz="2400" i="1" dirty="0"/>
              <a:t> </a:t>
            </a:r>
            <a:r>
              <a:rPr lang="en-US" sz="2400" i="1" dirty="0" err="1"/>
              <a:t>tôi</a:t>
            </a:r>
            <a:r>
              <a:rPr lang="en-US" sz="2400" i="1" dirty="0"/>
              <a:t> </a:t>
            </a:r>
            <a:r>
              <a:rPr lang="en-US" sz="2400" i="1" dirty="0" err="1"/>
              <a:t>đã</a:t>
            </a:r>
            <a:r>
              <a:rPr lang="en-US" sz="2400" i="1" dirty="0"/>
              <a:t> </a:t>
            </a:r>
            <a:r>
              <a:rPr lang="en-US" sz="2400" i="1" dirty="0" err="1"/>
              <a:t>nghĩ</a:t>
            </a:r>
            <a:r>
              <a:rPr lang="en-US" sz="2400" i="1" dirty="0"/>
              <a:t> </a:t>
            </a:r>
            <a:r>
              <a:rPr lang="en-US" sz="2400" i="1" dirty="0" err="1"/>
              <a:t>đến</a:t>
            </a:r>
            <a:r>
              <a:rPr lang="en-US" sz="2400" i="1" dirty="0"/>
              <a:t>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714017" y="3553678"/>
            <a:ext cx="5442341" cy="861774"/>
          </a:xfrm>
          <a:prstGeom prst="rect">
            <a:avLst/>
          </a:prstGeom>
          <a:solidFill>
            <a:srgbClr val="FFFFCC"/>
          </a:solidFill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500" b="1" dirty="0" err="1" smtClean="0">
                <a:solidFill>
                  <a:srgbClr val="0000FF"/>
                </a:solidFill>
              </a:rPr>
              <a:t>Bổ</a:t>
            </a:r>
            <a:r>
              <a:rPr lang="en-US" sz="2500" b="1" dirty="0" smtClean="0">
                <a:solidFill>
                  <a:srgbClr val="0000FF"/>
                </a:solidFill>
              </a:rPr>
              <a:t> </a:t>
            </a:r>
            <a:r>
              <a:rPr lang="en-US" sz="2500" b="1" dirty="0" err="1">
                <a:solidFill>
                  <a:srgbClr val="0000FF"/>
                </a:solidFill>
              </a:rPr>
              <a:t>ngữ</a:t>
            </a:r>
            <a:r>
              <a:rPr lang="en-US" sz="2500" b="1" dirty="0">
                <a:solidFill>
                  <a:srgbClr val="0000FF"/>
                </a:solidFill>
              </a:rPr>
              <a:t> ở </a:t>
            </a:r>
            <a:r>
              <a:rPr lang="en-US" sz="2500" b="1" dirty="0" err="1">
                <a:solidFill>
                  <a:srgbClr val="0000FF"/>
                </a:solidFill>
              </a:rPr>
              <a:t>câu</a:t>
            </a:r>
            <a:r>
              <a:rPr lang="en-US" sz="2500" b="1" dirty="0">
                <a:solidFill>
                  <a:srgbClr val="0000FF"/>
                </a:solidFill>
              </a:rPr>
              <a:t> (1a) </a:t>
            </a:r>
            <a:r>
              <a:rPr lang="en-US" sz="2500" b="1" dirty="0" err="1">
                <a:solidFill>
                  <a:srgbClr val="0000FF"/>
                </a:solidFill>
              </a:rPr>
              <a:t>được</a:t>
            </a:r>
            <a:r>
              <a:rPr lang="en-US" sz="2500" b="1" dirty="0">
                <a:solidFill>
                  <a:srgbClr val="0000FF"/>
                </a:solidFill>
              </a:rPr>
              <a:t> </a:t>
            </a:r>
            <a:r>
              <a:rPr lang="en-US" sz="2500" b="1" dirty="0" err="1">
                <a:solidFill>
                  <a:srgbClr val="0000FF"/>
                </a:solidFill>
              </a:rPr>
              <a:t>đảo</a:t>
            </a:r>
            <a:r>
              <a:rPr lang="en-US" sz="2500" b="1" dirty="0">
                <a:solidFill>
                  <a:srgbClr val="0000FF"/>
                </a:solidFill>
              </a:rPr>
              <a:t> </a:t>
            </a:r>
            <a:r>
              <a:rPr lang="en-US" sz="2500" b="1" dirty="0" err="1">
                <a:solidFill>
                  <a:srgbClr val="0000FF"/>
                </a:solidFill>
              </a:rPr>
              <a:t>lên</a:t>
            </a:r>
            <a:r>
              <a:rPr lang="en-US" sz="2500" b="1" dirty="0">
                <a:solidFill>
                  <a:srgbClr val="0000FF"/>
                </a:solidFill>
              </a:rPr>
              <a:t> </a:t>
            </a:r>
            <a:r>
              <a:rPr lang="en-US" sz="2500" b="1" dirty="0" err="1">
                <a:solidFill>
                  <a:srgbClr val="0000FF"/>
                </a:solidFill>
              </a:rPr>
              <a:t>đầu</a:t>
            </a:r>
            <a:r>
              <a:rPr lang="en-US" sz="2500" b="1" dirty="0">
                <a:solidFill>
                  <a:srgbClr val="0000FF"/>
                </a:solidFill>
              </a:rPr>
              <a:t> </a:t>
            </a:r>
            <a:r>
              <a:rPr lang="en-US" sz="2500" b="1" dirty="0" err="1">
                <a:solidFill>
                  <a:srgbClr val="0000FF"/>
                </a:solidFill>
              </a:rPr>
              <a:t>câu</a:t>
            </a:r>
            <a:r>
              <a:rPr lang="en-US" sz="2500" b="1" dirty="0">
                <a:solidFill>
                  <a:srgbClr val="0000FF"/>
                </a:solidFill>
              </a:rPr>
              <a:t> ở </a:t>
            </a:r>
            <a:r>
              <a:rPr lang="en-US" sz="2500" b="1" dirty="0" err="1">
                <a:solidFill>
                  <a:srgbClr val="0000FF"/>
                </a:solidFill>
              </a:rPr>
              <a:t>câu</a:t>
            </a:r>
            <a:r>
              <a:rPr lang="en-US" sz="2500" b="1" dirty="0">
                <a:solidFill>
                  <a:srgbClr val="0000FF"/>
                </a:solidFill>
              </a:rPr>
              <a:t> (1b) </a:t>
            </a:r>
            <a:r>
              <a:rPr lang="en-US" sz="2500" b="1" dirty="0" err="1">
                <a:solidFill>
                  <a:srgbClr val="0000FF"/>
                </a:solidFill>
              </a:rPr>
              <a:t>để</a:t>
            </a:r>
            <a:r>
              <a:rPr lang="en-US" sz="2500" b="1" dirty="0">
                <a:solidFill>
                  <a:srgbClr val="0000FF"/>
                </a:solidFill>
              </a:rPr>
              <a:t> </a:t>
            </a:r>
            <a:r>
              <a:rPr lang="en-US" sz="2500" b="1" dirty="0" err="1">
                <a:solidFill>
                  <a:srgbClr val="0000FF"/>
                </a:solidFill>
              </a:rPr>
              <a:t>nhấn</a:t>
            </a:r>
            <a:r>
              <a:rPr lang="en-US" sz="2500" b="1" dirty="0">
                <a:solidFill>
                  <a:srgbClr val="0000FF"/>
                </a:solidFill>
              </a:rPr>
              <a:t> </a:t>
            </a:r>
            <a:r>
              <a:rPr lang="en-US" sz="2500" b="1" dirty="0" err="1">
                <a:solidFill>
                  <a:srgbClr val="0000FF"/>
                </a:solidFill>
              </a:rPr>
              <a:t>mạnh</a:t>
            </a:r>
            <a:r>
              <a:rPr lang="en-US" sz="2500" b="1" dirty="0">
                <a:solidFill>
                  <a:srgbClr val="0000FF"/>
                </a:solidFill>
              </a:rPr>
              <a:t> </a:t>
            </a:r>
            <a:r>
              <a:rPr lang="en-US" sz="2500" b="1" dirty="0" err="1">
                <a:solidFill>
                  <a:srgbClr val="0000FF"/>
                </a:solidFill>
              </a:rPr>
              <a:t>thông</a:t>
            </a:r>
            <a:r>
              <a:rPr lang="en-US" sz="2500" b="1" dirty="0">
                <a:solidFill>
                  <a:srgbClr val="0000FF"/>
                </a:solidFill>
              </a:rPr>
              <a:t> tin.</a:t>
            </a:r>
          </a:p>
        </p:txBody>
      </p:sp>
      <p:sp>
        <p:nvSpPr>
          <p:cNvPr id="7" name="Right Arrow 6"/>
          <p:cNvSpPr/>
          <p:nvPr/>
        </p:nvSpPr>
        <p:spPr>
          <a:xfrm>
            <a:off x="1055337" y="3764637"/>
            <a:ext cx="534365" cy="354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01118" y="2016343"/>
            <a:ext cx="1589292" cy="2862322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000" b="1" dirty="0"/>
              <a:t>* </a:t>
            </a:r>
            <a:r>
              <a:rPr lang="en-US" sz="2000" b="1" u="sng" dirty="0" err="1"/>
              <a:t>Lưu</a:t>
            </a:r>
            <a:r>
              <a:rPr lang="en-US" sz="2000" b="1" u="sng" dirty="0"/>
              <a:t> ý</a:t>
            </a:r>
            <a:r>
              <a:rPr lang="en-US" sz="2000" b="1" dirty="0"/>
              <a:t>: </a:t>
            </a:r>
            <a:r>
              <a:rPr lang="en-US" sz="2000" b="1" dirty="0" err="1">
                <a:solidFill>
                  <a:srgbClr val="0000FF"/>
                </a:solidFill>
              </a:rPr>
              <a:t>Khi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thay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đổi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trật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tự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các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thành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phần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trong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câu</a:t>
            </a:r>
            <a:r>
              <a:rPr lang="en-US" sz="2000" b="1" dirty="0">
                <a:solidFill>
                  <a:srgbClr val="0000FF"/>
                </a:solidFill>
              </a:rPr>
              <a:t>, </a:t>
            </a:r>
            <a:r>
              <a:rPr lang="en-US" sz="2000" b="1" dirty="0" err="1">
                <a:solidFill>
                  <a:srgbClr val="0000FF"/>
                </a:solidFill>
              </a:rPr>
              <a:t>chức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năng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của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các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thành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phần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câu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có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thể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thay</a:t>
            </a: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</a:rPr>
              <a:t>đổi</a:t>
            </a:r>
            <a:r>
              <a:rPr lang="en-US" sz="2000" b="1" dirty="0" smtClean="0">
                <a:solidFill>
                  <a:srgbClr val="0000FF"/>
                </a:solidFill>
              </a:rPr>
              <a:t>.</a:t>
            </a:r>
            <a:endParaRPr 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8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" grpId="0"/>
      <p:bldP spid="3" grpId="0"/>
      <p:bldP spid="4" grpId="0"/>
      <p:bldP spid="5" grpId="0"/>
      <p:bldP spid="6" grpId="0" animBg="1"/>
      <p:bldP spid="7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11"/>
          <p:cNvSpPr txBox="1"/>
          <p:nvPr/>
        </p:nvSpPr>
        <p:spPr>
          <a:xfrm>
            <a:off x="881605" y="819150"/>
            <a:ext cx="2090195" cy="484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just"/>
            <a:r>
              <a:rPr lang="en-US" sz="2700" b="1" dirty="0">
                <a:solidFill>
                  <a:srgbClr val="FF0000"/>
                </a:solidFill>
              </a:rPr>
              <a:t>2</a:t>
            </a:r>
            <a:r>
              <a:rPr lang="en-US" sz="2700" b="1" dirty="0" smtClean="0">
                <a:solidFill>
                  <a:srgbClr val="FF0000"/>
                </a:solidFill>
              </a:rPr>
              <a:t>. </a:t>
            </a:r>
            <a:r>
              <a:rPr lang="en-US" sz="2700" b="1" dirty="0" err="1" smtClean="0">
                <a:solidFill>
                  <a:srgbClr val="FF0000"/>
                </a:solidFill>
              </a:rPr>
              <a:t>Tách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câu</a:t>
            </a:r>
            <a:r>
              <a:rPr lang="en-US" sz="2700" b="1" dirty="0" smtClean="0">
                <a:solidFill>
                  <a:srgbClr val="FF0000"/>
                </a:solidFill>
              </a:rPr>
              <a:t>:</a:t>
            </a:r>
            <a:endParaRPr sz="2700" b="1" dirty="0">
              <a:solidFill>
                <a:srgbClr val="FF0000"/>
              </a:solidFill>
              <a:latin typeface="Candara"/>
              <a:ea typeface="Candara"/>
              <a:cs typeface="Candara"/>
              <a:sym typeface="Candar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79080" y="209550"/>
            <a:ext cx="4315349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200" b="1" dirty="0" smtClean="0"/>
              <a:t>CÁC CÁCH BIẾN ĐỔI CẤU TRÚC CÂU</a:t>
            </a:r>
            <a:endParaRPr lang="en-US" sz="2200" b="1" dirty="0"/>
          </a:p>
        </p:txBody>
      </p:sp>
      <p:sp>
        <p:nvSpPr>
          <p:cNvPr id="2" name="Rectangle 1"/>
          <p:cNvSpPr/>
          <p:nvPr/>
        </p:nvSpPr>
        <p:spPr>
          <a:xfrm>
            <a:off x="1271972" y="1273090"/>
            <a:ext cx="92845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i="1" u="sng" dirty="0" err="1"/>
              <a:t>Ví</a:t>
            </a:r>
            <a:r>
              <a:rPr lang="en-US" sz="2500" i="1" u="sng" dirty="0"/>
              <a:t> </a:t>
            </a:r>
            <a:r>
              <a:rPr lang="en-US" sz="2500" i="1" u="sng" dirty="0" err="1"/>
              <a:t>dụ</a:t>
            </a:r>
            <a:r>
              <a:rPr lang="en-US" sz="2500" i="1" dirty="0"/>
              <a:t>:</a:t>
            </a:r>
            <a:endParaRPr lang="en-US" sz="2500" dirty="0"/>
          </a:p>
        </p:txBody>
      </p:sp>
      <p:sp>
        <p:nvSpPr>
          <p:cNvPr id="8" name="Rectangle 7"/>
          <p:cNvSpPr/>
          <p:nvPr/>
        </p:nvSpPr>
        <p:spPr>
          <a:xfrm>
            <a:off x="2590800" y="1750144"/>
            <a:ext cx="299953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(2a) </a:t>
            </a:r>
            <a:r>
              <a:rPr lang="en-US" sz="2500" b="1" i="1" dirty="0" err="1">
                <a:solidFill>
                  <a:srgbClr val="FF0000"/>
                </a:solidFill>
              </a:rPr>
              <a:t>Ôi</a:t>
            </a:r>
            <a:r>
              <a:rPr lang="en-US" sz="2500" i="1" dirty="0">
                <a:solidFill>
                  <a:srgbClr val="0000FF"/>
                </a:solidFill>
              </a:rPr>
              <a:t>,</a:t>
            </a:r>
            <a:r>
              <a:rPr lang="en-US" sz="2500" i="1" dirty="0"/>
              <a:t> </a:t>
            </a:r>
            <a:r>
              <a:rPr lang="en-US" sz="2500" i="1" dirty="0" err="1"/>
              <a:t>trời</a:t>
            </a:r>
            <a:r>
              <a:rPr lang="en-US" sz="2500" i="1" dirty="0"/>
              <a:t> </a:t>
            </a:r>
            <a:r>
              <a:rPr lang="en-US" sz="2500" i="1" dirty="0" err="1"/>
              <a:t>lạnh</a:t>
            </a:r>
            <a:r>
              <a:rPr lang="en-US" sz="2500" i="1" dirty="0"/>
              <a:t> </a:t>
            </a:r>
            <a:r>
              <a:rPr lang="en-US" sz="2500" i="1" dirty="0" err="1"/>
              <a:t>quá</a:t>
            </a:r>
            <a:r>
              <a:rPr lang="en-US" sz="2500" i="1" dirty="0"/>
              <a:t>!</a:t>
            </a:r>
            <a:endParaRPr lang="en-US" sz="2500" dirty="0"/>
          </a:p>
        </p:txBody>
      </p:sp>
      <p:sp>
        <p:nvSpPr>
          <p:cNvPr id="9" name="Rectangle 8"/>
          <p:cNvSpPr/>
          <p:nvPr/>
        </p:nvSpPr>
        <p:spPr>
          <a:xfrm>
            <a:off x="2590800" y="2281773"/>
            <a:ext cx="30707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(2b) </a:t>
            </a:r>
            <a:r>
              <a:rPr lang="en-US" sz="2500" b="1" i="1" dirty="0" err="1">
                <a:solidFill>
                  <a:srgbClr val="FF0000"/>
                </a:solidFill>
              </a:rPr>
              <a:t>Ôi</a:t>
            </a:r>
            <a:r>
              <a:rPr lang="en-US" sz="2500" b="1" i="1" dirty="0">
                <a:solidFill>
                  <a:srgbClr val="0000FF"/>
                </a:solidFill>
              </a:rPr>
              <a:t>!</a:t>
            </a:r>
            <a:r>
              <a:rPr lang="en-US" sz="2500" i="1" dirty="0"/>
              <a:t> </a:t>
            </a:r>
            <a:r>
              <a:rPr lang="en-US" sz="2500" i="1" dirty="0" err="1"/>
              <a:t>Trời</a:t>
            </a:r>
            <a:r>
              <a:rPr lang="en-US" sz="2500" i="1" dirty="0"/>
              <a:t> </a:t>
            </a:r>
            <a:r>
              <a:rPr lang="en-US" sz="2500" i="1" dirty="0" err="1"/>
              <a:t>lạnh</a:t>
            </a:r>
            <a:r>
              <a:rPr lang="en-US" sz="2500" i="1" dirty="0"/>
              <a:t> </a:t>
            </a:r>
            <a:r>
              <a:rPr lang="en-US" sz="2500" i="1" dirty="0" err="1"/>
              <a:t>quá</a:t>
            </a:r>
            <a:r>
              <a:rPr lang="en-US" sz="2500" i="1" dirty="0"/>
              <a:t>!</a:t>
            </a:r>
            <a:endParaRPr lang="en-US" sz="2500" dirty="0"/>
          </a:p>
        </p:txBody>
      </p:sp>
      <p:sp>
        <p:nvSpPr>
          <p:cNvPr id="10" name="Rectangle 9"/>
          <p:cNvSpPr/>
          <p:nvPr/>
        </p:nvSpPr>
        <p:spPr>
          <a:xfrm>
            <a:off x="1981200" y="3033415"/>
            <a:ext cx="5715000" cy="1246495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500" dirty="0" err="1"/>
              <a:t>Thành</a:t>
            </a:r>
            <a:r>
              <a:rPr lang="en-US" sz="2500" dirty="0"/>
              <a:t> </a:t>
            </a:r>
            <a:r>
              <a:rPr lang="en-US" sz="2500" dirty="0" err="1"/>
              <a:t>phần</a:t>
            </a:r>
            <a:r>
              <a:rPr lang="en-US" sz="2500" dirty="0"/>
              <a:t> </a:t>
            </a:r>
            <a:r>
              <a:rPr lang="en-US" sz="2500" dirty="0" err="1"/>
              <a:t>cảm</a:t>
            </a:r>
            <a:r>
              <a:rPr lang="en-US" sz="2500" dirty="0"/>
              <a:t> </a:t>
            </a:r>
            <a:r>
              <a:rPr lang="en-US" sz="2500" dirty="0" err="1"/>
              <a:t>thán</a:t>
            </a:r>
            <a:r>
              <a:rPr lang="en-US" sz="2500" dirty="0"/>
              <a:t> (</a:t>
            </a:r>
            <a:r>
              <a:rPr lang="en-US" sz="2500" b="1" i="1" dirty="0" err="1"/>
              <a:t>ôi</a:t>
            </a:r>
            <a:r>
              <a:rPr lang="en-US" sz="2500" dirty="0"/>
              <a:t>) ở </a:t>
            </a:r>
            <a:r>
              <a:rPr lang="en-US" sz="2500" dirty="0" err="1"/>
              <a:t>câu</a:t>
            </a:r>
            <a:r>
              <a:rPr lang="en-US" sz="2500" dirty="0"/>
              <a:t> (2a) </a:t>
            </a:r>
            <a:r>
              <a:rPr lang="en-US" sz="2500" dirty="0" err="1"/>
              <a:t>được</a:t>
            </a:r>
            <a:r>
              <a:rPr lang="en-US" sz="2500" dirty="0"/>
              <a:t> </a:t>
            </a:r>
            <a:r>
              <a:rPr lang="en-US" sz="2500" dirty="0" err="1"/>
              <a:t>tách</a:t>
            </a:r>
            <a:r>
              <a:rPr lang="en-US" sz="2500" dirty="0"/>
              <a:t> </a:t>
            </a:r>
            <a:r>
              <a:rPr lang="en-US" sz="2500" dirty="0" err="1"/>
              <a:t>ra</a:t>
            </a:r>
            <a:r>
              <a:rPr lang="en-US" sz="2500" dirty="0"/>
              <a:t> </a:t>
            </a:r>
            <a:r>
              <a:rPr lang="en-US" sz="2500" dirty="0" err="1"/>
              <a:t>tạo</a:t>
            </a:r>
            <a:r>
              <a:rPr lang="en-US" sz="2500" dirty="0"/>
              <a:t> </a:t>
            </a:r>
            <a:r>
              <a:rPr lang="en-US" sz="2500" dirty="0" err="1"/>
              <a:t>thành</a:t>
            </a:r>
            <a:r>
              <a:rPr lang="en-US" sz="2500" dirty="0"/>
              <a:t> </a:t>
            </a:r>
            <a:r>
              <a:rPr lang="en-US" sz="2500" dirty="0" err="1"/>
              <a:t>một</a:t>
            </a:r>
            <a:r>
              <a:rPr lang="en-US" sz="2500" dirty="0"/>
              <a:t> </a:t>
            </a:r>
            <a:r>
              <a:rPr lang="en-US" sz="2500" dirty="0" err="1"/>
              <a:t>câu</a:t>
            </a:r>
            <a:r>
              <a:rPr lang="en-US" sz="2500" dirty="0"/>
              <a:t> </a:t>
            </a:r>
            <a:r>
              <a:rPr lang="en-US" sz="2500" dirty="0" err="1"/>
              <a:t>độc</a:t>
            </a:r>
            <a:r>
              <a:rPr lang="en-US" sz="2500" dirty="0"/>
              <a:t> </a:t>
            </a:r>
            <a:r>
              <a:rPr lang="en-US" sz="2500" dirty="0" err="1"/>
              <a:t>lập</a:t>
            </a:r>
            <a:r>
              <a:rPr lang="en-US" sz="2500" dirty="0"/>
              <a:t> </a:t>
            </a:r>
            <a:r>
              <a:rPr lang="en-US" sz="2500" dirty="0" smtClean="0"/>
              <a:t>(2b) </a:t>
            </a:r>
            <a:r>
              <a:rPr lang="en-US" sz="2500" dirty="0" err="1" smtClean="0"/>
              <a:t>để</a:t>
            </a:r>
            <a:r>
              <a:rPr lang="en-US" sz="2500" dirty="0" smtClean="0"/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nhấn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mạnh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cảm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xúc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của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người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err="1">
                <a:solidFill>
                  <a:srgbClr val="FF0000"/>
                </a:solidFill>
              </a:rPr>
              <a:t>nói</a:t>
            </a:r>
            <a:r>
              <a:rPr lang="en-US" sz="2500" dirty="0"/>
              <a:t>.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1246893" y="3409949"/>
            <a:ext cx="534365" cy="354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4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" grpId="0"/>
      <p:bldP spid="2" grpId="0"/>
      <p:bldP spid="8" grpId="0"/>
      <p:bldP spid="9" grpId="0"/>
      <p:bldP spid="1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Google Shape;822;p11"/>
          <p:cNvSpPr txBox="1"/>
          <p:nvPr/>
        </p:nvSpPr>
        <p:spPr>
          <a:xfrm>
            <a:off x="762000" y="640437"/>
            <a:ext cx="7217298" cy="1177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</a:rPr>
              <a:t>3. </a:t>
            </a:r>
            <a:r>
              <a:rPr lang="en-US" sz="2400" b="1" dirty="0" err="1">
                <a:solidFill>
                  <a:srgbClr val="FF0000"/>
                </a:solidFill>
              </a:rPr>
              <a:t>Thêm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thành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phần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phụ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dùng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cụm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mở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rộng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thành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phần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nhằm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cung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cấp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thêm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thông</a:t>
            </a:r>
            <a:r>
              <a:rPr lang="en-US" sz="2400" b="1" dirty="0">
                <a:solidFill>
                  <a:srgbClr val="FF0000"/>
                </a:solidFill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</a:rPr>
              <a:t>về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một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khía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cạnh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đó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79080" y="209550"/>
            <a:ext cx="4315349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200" b="1" dirty="0" smtClean="0"/>
              <a:t>CÁC CÁCH BIẾN ĐỔI CẤU TRÚC CÂU</a:t>
            </a:r>
            <a:endParaRPr lang="en-US" sz="2200" b="1" dirty="0"/>
          </a:p>
        </p:txBody>
      </p:sp>
      <p:sp>
        <p:nvSpPr>
          <p:cNvPr id="2" name="Rectangle 1"/>
          <p:cNvSpPr/>
          <p:nvPr/>
        </p:nvSpPr>
        <p:spPr>
          <a:xfrm>
            <a:off x="1052741" y="1872339"/>
            <a:ext cx="92845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i="1" u="sng" dirty="0" err="1"/>
              <a:t>Ví</a:t>
            </a:r>
            <a:r>
              <a:rPr lang="en-US" sz="2500" i="1" u="sng" dirty="0"/>
              <a:t> </a:t>
            </a:r>
            <a:r>
              <a:rPr lang="en-US" sz="2500" i="1" u="sng" dirty="0" err="1"/>
              <a:t>dụ</a:t>
            </a:r>
            <a:r>
              <a:rPr lang="en-US" sz="2500" i="1" dirty="0"/>
              <a:t>:</a:t>
            </a:r>
            <a:endParaRPr lang="en-US" sz="2500" dirty="0"/>
          </a:p>
        </p:txBody>
      </p:sp>
      <p:sp>
        <p:nvSpPr>
          <p:cNvPr id="10" name="Rectangle 9"/>
          <p:cNvSpPr/>
          <p:nvPr/>
        </p:nvSpPr>
        <p:spPr>
          <a:xfrm>
            <a:off x="1747777" y="3034155"/>
            <a:ext cx="7239000" cy="1569660"/>
          </a:xfrm>
          <a:prstGeom prst="rect">
            <a:avLst/>
          </a:prstGeom>
          <a:solidFill>
            <a:srgbClr val="CCFF66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Câu</a:t>
            </a:r>
            <a:r>
              <a:rPr lang="en-US" sz="2400" dirty="0" smtClean="0"/>
              <a:t> (3b)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thêm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số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phần</a:t>
            </a:r>
            <a:r>
              <a:rPr lang="en-US" sz="2400" dirty="0" smtClean="0"/>
              <a:t> </a:t>
            </a:r>
            <a:r>
              <a:rPr lang="en-US" sz="2400" dirty="0" err="1" smtClean="0"/>
              <a:t>phụ</a:t>
            </a:r>
            <a:r>
              <a:rPr lang="en-US" sz="2400" dirty="0" smtClean="0"/>
              <a:t>: </a:t>
            </a:r>
            <a:r>
              <a:rPr lang="en-US" sz="2400" dirty="0" err="1" smtClean="0"/>
              <a:t>trạng</a:t>
            </a:r>
            <a:r>
              <a:rPr lang="en-US" sz="2400" dirty="0" smtClean="0"/>
              <a:t> </a:t>
            </a:r>
            <a:r>
              <a:rPr lang="en-US" sz="2400" dirty="0" err="1" smtClean="0"/>
              <a:t>ngữ</a:t>
            </a:r>
            <a:r>
              <a:rPr lang="en-US" sz="2400" dirty="0" smtClean="0"/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(</a:t>
            </a:r>
            <a:r>
              <a:rPr lang="en-US" sz="2400" b="1" i="1" dirty="0" err="1" smtClean="0">
                <a:solidFill>
                  <a:srgbClr val="FF0000"/>
                </a:solidFill>
              </a:rPr>
              <a:t>hôm</a:t>
            </a:r>
            <a:r>
              <a:rPr lang="en-US" sz="2400" b="1" i="1" dirty="0" smtClean="0">
                <a:solidFill>
                  <a:srgbClr val="FF0000"/>
                </a:solidFill>
              </a:rPr>
              <a:t> nay)</a:t>
            </a:r>
            <a:r>
              <a:rPr lang="en-US" sz="2400" i="1" dirty="0" smtClean="0"/>
              <a:t>,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phần</a:t>
            </a:r>
            <a:r>
              <a:rPr lang="en-US" sz="2400" dirty="0" smtClean="0"/>
              <a:t> </a:t>
            </a:r>
            <a:r>
              <a:rPr lang="en-US" sz="2400" dirty="0" err="1" smtClean="0"/>
              <a:t>tình</a:t>
            </a:r>
            <a:r>
              <a:rPr lang="en-US" sz="2400" dirty="0" smtClean="0"/>
              <a:t> </a:t>
            </a:r>
            <a:r>
              <a:rPr lang="en-US" sz="2400" dirty="0" err="1" smtClean="0"/>
              <a:t>thái</a:t>
            </a:r>
            <a:r>
              <a:rPr lang="en-US" sz="2400" dirty="0" smtClean="0"/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(</a:t>
            </a:r>
            <a:r>
              <a:rPr lang="en-US" sz="2400" b="1" i="1" dirty="0" err="1" smtClean="0">
                <a:solidFill>
                  <a:srgbClr val="FF0000"/>
                </a:solidFill>
              </a:rPr>
              <a:t>hình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như</a:t>
            </a:r>
            <a:r>
              <a:rPr lang="en-US" sz="2400" b="1" i="1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mục</a:t>
            </a:r>
            <a:r>
              <a:rPr lang="en-US" sz="2400" dirty="0" smtClean="0"/>
              <a:t> </a:t>
            </a:r>
            <a:r>
              <a:rPr lang="en-US" sz="2400" dirty="0" err="1" smtClean="0"/>
              <a:t>đích</a:t>
            </a:r>
            <a:r>
              <a:rPr lang="en-US" sz="2400" dirty="0" smtClean="0"/>
              <a:t> </a:t>
            </a:r>
            <a:r>
              <a:rPr lang="en-US" sz="2400" dirty="0" err="1" smtClean="0"/>
              <a:t>bổ</a:t>
            </a:r>
            <a:r>
              <a:rPr lang="en-US" sz="2400" dirty="0" smtClean="0"/>
              <a:t> </a:t>
            </a:r>
            <a:r>
              <a:rPr lang="en-US" sz="2400" dirty="0"/>
              <a:t>sung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thời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gian</a:t>
            </a:r>
            <a:r>
              <a:rPr lang="en-US" sz="2400" dirty="0" smtClean="0"/>
              <a:t>,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cách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đánh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gía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của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người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nói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đối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với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sự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việc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được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nói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đến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trong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câu</a:t>
            </a:r>
            <a:r>
              <a:rPr lang="en-US" sz="2400" b="1" dirty="0" smtClean="0">
                <a:solidFill>
                  <a:srgbClr val="0000FF"/>
                </a:solidFill>
              </a:rPr>
              <a:t>.</a:t>
            </a:r>
            <a:endParaRPr lang="en-US" sz="2400" dirty="0"/>
          </a:p>
        </p:txBody>
      </p:sp>
      <p:sp>
        <p:nvSpPr>
          <p:cNvPr id="13" name="Right Arrow 12"/>
          <p:cNvSpPr/>
          <p:nvPr/>
        </p:nvSpPr>
        <p:spPr>
          <a:xfrm>
            <a:off x="1088152" y="3687436"/>
            <a:ext cx="534365" cy="354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7881" y="1872339"/>
            <a:ext cx="29193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(3a) </a:t>
            </a:r>
            <a:r>
              <a:rPr lang="en-US" sz="2500" i="1" dirty="0"/>
              <a:t>Nam </a:t>
            </a:r>
            <a:r>
              <a:rPr lang="en-US" sz="2500" i="1" dirty="0" err="1"/>
              <a:t>không</a:t>
            </a:r>
            <a:r>
              <a:rPr lang="en-US" sz="2500" i="1" dirty="0"/>
              <a:t> </a:t>
            </a:r>
            <a:r>
              <a:rPr lang="en-US" sz="2500" i="1" dirty="0" err="1"/>
              <a:t>đến</a:t>
            </a:r>
            <a:r>
              <a:rPr lang="en-US" sz="2500" i="1" dirty="0"/>
              <a:t>.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2097881" y="2358617"/>
            <a:ext cx="552786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(3b) </a:t>
            </a:r>
            <a:r>
              <a:rPr lang="en-US" sz="2500" b="1" i="1" dirty="0" err="1">
                <a:solidFill>
                  <a:srgbClr val="FF0000"/>
                </a:solidFill>
              </a:rPr>
              <a:t>Hình</a:t>
            </a:r>
            <a:r>
              <a:rPr lang="en-US" sz="2500" b="1" i="1" dirty="0">
                <a:solidFill>
                  <a:srgbClr val="FF0000"/>
                </a:solidFill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</a:rPr>
              <a:t>như</a:t>
            </a:r>
            <a:r>
              <a:rPr lang="en-US" sz="2500" b="1" i="1" dirty="0">
                <a:solidFill>
                  <a:srgbClr val="FF0000"/>
                </a:solidFill>
              </a:rPr>
              <a:t> </a:t>
            </a:r>
            <a:r>
              <a:rPr lang="en-US" sz="2500" b="1" i="1" dirty="0" err="1">
                <a:solidFill>
                  <a:srgbClr val="FF0000"/>
                </a:solidFill>
              </a:rPr>
              <a:t>hôm</a:t>
            </a:r>
            <a:r>
              <a:rPr lang="en-US" sz="2500" b="1" i="1" dirty="0">
                <a:solidFill>
                  <a:srgbClr val="FF0000"/>
                </a:solidFill>
              </a:rPr>
              <a:t> nay,</a:t>
            </a:r>
            <a:r>
              <a:rPr lang="en-US" sz="2500" i="1" dirty="0">
                <a:solidFill>
                  <a:srgbClr val="FF0000"/>
                </a:solidFill>
              </a:rPr>
              <a:t> </a:t>
            </a:r>
            <a:r>
              <a:rPr lang="en-US" sz="2500" i="1" dirty="0"/>
              <a:t>Nam </a:t>
            </a:r>
            <a:r>
              <a:rPr lang="en-US" sz="2500" i="1" dirty="0" err="1"/>
              <a:t>không</a:t>
            </a:r>
            <a:r>
              <a:rPr lang="en-US" sz="2500" i="1" dirty="0"/>
              <a:t> </a:t>
            </a:r>
            <a:r>
              <a:rPr lang="en-US" sz="2500" i="1" dirty="0" err="1"/>
              <a:t>đến</a:t>
            </a:r>
            <a:r>
              <a:rPr lang="en-US" sz="2500" i="1" dirty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6002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" grpId="0"/>
      <p:bldP spid="2" grpId="0"/>
      <p:bldP spid="10" grpId="0" animBg="1"/>
      <p:bldP spid="13" grpId="0" animBg="1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5" y="-13276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351003" y="133350"/>
            <a:ext cx="3002425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200" b="1" dirty="0" smtClean="0"/>
              <a:t>THỰC HÀNH TIẾNG VIỆT</a:t>
            </a:r>
            <a:endParaRPr lang="en-US" sz="2200" b="1" dirty="0"/>
          </a:p>
        </p:txBody>
      </p:sp>
      <p:sp>
        <p:nvSpPr>
          <p:cNvPr id="19" name="Rectangle 18"/>
          <p:cNvSpPr/>
          <p:nvPr/>
        </p:nvSpPr>
        <p:spPr>
          <a:xfrm>
            <a:off x="152400" y="666750"/>
            <a:ext cx="8839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300" b="1" u="sng" dirty="0" err="1">
                <a:solidFill>
                  <a:srgbClr val="0000FF"/>
                </a:solidFill>
              </a:rPr>
              <a:t>Bài</a:t>
            </a:r>
            <a:r>
              <a:rPr lang="en-US" sz="2300" b="1" u="sng" dirty="0">
                <a:solidFill>
                  <a:srgbClr val="0000FF"/>
                </a:solidFill>
              </a:rPr>
              <a:t> </a:t>
            </a:r>
            <a:r>
              <a:rPr lang="en-US" sz="2300" b="1" u="sng" dirty="0" err="1">
                <a:solidFill>
                  <a:srgbClr val="0000FF"/>
                </a:solidFill>
              </a:rPr>
              <a:t>tập</a:t>
            </a:r>
            <a:r>
              <a:rPr lang="en-US" sz="2300" b="1" u="sng" dirty="0">
                <a:solidFill>
                  <a:srgbClr val="0000FF"/>
                </a:solidFill>
              </a:rPr>
              <a:t> 1</a:t>
            </a:r>
            <a:r>
              <a:rPr lang="en-US" sz="2300" b="1" dirty="0">
                <a:solidFill>
                  <a:srgbClr val="0000FF"/>
                </a:solidFill>
              </a:rPr>
              <a:t>. </a:t>
            </a:r>
            <a:r>
              <a:rPr lang="en-US" sz="2300" dirty="0" err="1"/>
              <a:t>Nhận</a:t>
            </a:r>
            <a:r>
              <a:rPr lang="en-US" sz="2300" dirty="0"/>
              <a:t> </a:t>
            </a:r>
            <a:r>
              <a:rPr lang="en-US" sz="2300" dirty="0" err="1"/>
              <a:t>xét</a:t>
            </a:r>
            <a:r>
              <a:rPr lang="en-US" sz="2300" dirty="0"/>
              <a:t> </a:t>
            </a:r>
            <a:r>
              <a:rPr lang="en-US" sz="2300" dirty="0" err="1"/>
              <a:t>về</a:t>
            </a:r>
            <a:r>
              <a:rPr lang="en-US" sz="2300" dirty="0"/>
              <a:t> </a:t>
            </a:r>
            <a:r>
              <a:rPr lang="en-US" sz="2300" dirty="0" err="1"/>
              <a:t>sự</a:t>
            </a:r>
            <a:r>
              <a:rPr lang="en-US" sz="2300" dirty="0"/>
              <a:t> </a:t>
            </a:r>
            <a:r>
              <a:rPr lang="en-US" sz="2300" dirty="0" err="1"/>
              <a:t>khác</a:t>
            </a:r>
            <a:r>
              <a:rPr lang="en-US" sz="2300" dirty="0"/>
              <a:t> </a:t>
            </a:r>
            <a:r>
              <a:rPr lang="en-US" sz="2300" dirty="0" err="1"/>
              <a:t>biệt</a:t>
            </a:r>
            <a:r>
              <a:rPr lang="en-US" sz="2300" dirty="0"/>
              <a:t> </a:t>
            </a:r>
            <a:r>
              <a:rPr lang="en-US" sz="2300" dirty="0" err="1"/>
              <a:t>về</a:t>
            </a:r>
            <a:r>
              <a:rPr lang="en-US" sz="2300" dirty="0"/>
              <a:t> </a:t>
            </a:r>
            <a:r>
              <a:rPr lang="en-US" sz="2300" dirty="0" err="1"/>
              <a:t>cấu</a:t>
            </a:r>
            <a:r>
              <a:rPr lang="en-US" sz="2300" dirty="0"/>
              <a:t> </a:t>
            </a:r>
            <a:r>
              <a:rPr lang="en-US" sz="2300" dirty="0" err="1"/>
              <a:t>trúc</a:t>
            </a:r>
            <a:r>
              <a:rPr lang="en-US" sz="2300" dirty="0"/>
              <a:t> </a:t>
            </a:r>
            <a:r>
              <a:rPr lang="en-US" sz="2300" dirty="0" err="1"/>
              <a:t>giữa</a:t>
            </a:r>
            <a:r>
              <a:rPr lang="en-US" sz="2300" dirty="0"/>
              <a:t> </a:t>
            </a:r>
            <a:r>
              <a:rPr lang="en-US" sz="2300" dirty="0" err="1"/>
              <a:t>các</a:t>
            </a:r>
            <a:r>
              <a:rPr lang="en-US" sz="2300" dirty="0"/>
              <a:t> </a:t>
            </a:r>
            <a:r>
              <a:rPr lang="en-US" sz="2300" dirty="0" err="1"/>
              <a:t>câu</a:t>
            </a:r>
            <a:r>
              <a:rPr lang="en-US" sz="2300" dirty="0"/>
              <a:t> a1 </a:t>
            </a:r>
            <a:r>
              <a:rPr lang="en-US" sz="2300" dirty="0" err="1"/>
              <a:t>và</a:t>
            </a:r>
            <a:r>
              <a:rPr lang="en-US" sz="2300" dirty="0"/>
              <a:t> a2, b1 </a:t>
            </a:r>
            <a:r>
              <a:rPr lang="en-US" sz="2300" dirty="0" err="1"/>
              <a:t>và</a:t>
            </a:r>
            <a:r>
              <a:rPr lang="en-US" sz="2300" dirty="0"/>
              <a:t> b2, c1 </a:t>
            </a:r>
            <a:r>
              <a:rPr lang="en-US" sz="2300" dirty="0" err="1"/>
              <a:t>và</a:t>
            </a:r>
            <a:r>
              <a:rPr lang="en-US" sz="2300" dirty="0"/>
              <a:t> c2 </a:t>
            </a:r>
            <a:r>
              <a:rPr lang="en-US" sz="2300" dirty="0" err="1"/>
              <a:t>dưới</a:t>
            </a:r>
            <a:r>
              <a:rPr lang="en-US" sz="2300" dirty="0"/>
              <a:t> </a:t>
            </a:r>
            <a:r>
              <a:rPr lang="en-US" sz="2300" dirty="0" err="1"/>
              <a:t>đây</a:t>
            </a:r>
            <a:r>
              <a:rPr lang="en-US" sz="2300" dirty="0"/>
              <a:t>. </a:t>
            </a:r>
            <a:r>
              <a:rPr lang="en-US" sz="2300" dirty="0" err="1"/>
              <a:t>Nêu</a:t>
            </a:r>
            <a:r>
              <a:rPr lang="en-US" sz="2300" dirty="0"/>
              <a:t> </a:t>
            </a:r>
            <a:r>
              <a:rPr lang="en-US" sz="2300" dirty="0" err="1"/>
              <a:t>tác</a:t>
            </a:r>
            <a:r>
              <a:rPr lang="en-US" sz="2300" dirty="0"/>
              <a:t> </a:t>
            </a:r>
            <a:r>
              <a:rPr lang="en-US" sz="2300" dirty="0" err="1"/>
              <a:t>dụng</a:t>
            </a:r>
            <a:r>
              <a:rPr lang="en-US" sz="2300" dirty="0"/>
              <a:t> </a:t>
            </a:r>
            <a:r>
              <a:rPr lang="en-US" sz="2300" dirty="0" err="1"/>
              <a:t>của</a:t>
            </a:r>
            <a:r>
              <a:rPr lang="en-US" sz="2300" dirty="0"/>
              <a:t> </a:t>
            </a:r>
            <a:r>
              <a:rPr lang="en-US" sz="2300" dirty="0" err="1"/>
              <a:t>cấu</a:t>
            </a:r>
            <a:r>
              <a:rPr lang="en-US" sz="2300" dirty="0"/>
              <a:t> </a:t>
            </a:r>
            <a:r>
              <a:rPr lang="en-US" sz="2300" dirty="0" err="1"/>
              <a:t>trúc</a:t>
            </a:r>
            <a:r>
              <a:rPr lang="en-US" sz="2300" dirty="0"/>
              <a:t> </a:t>
            </a:r>
            <a:r>
              <a:rPr lang="en-US" sz="2300" dirty="0" err="1"/>
              <a:t>câu</a:t>
            </a:r>
            <a:r>
              <a:rPr lang="en-US" sz="2300" dirty="0"/>
              <a:t> </a:t>
            </a:r>
            <a:r>
              <a:rPr lang="en-US" sz="2300" dirty="0" err="1"/>
              <a:t>trong</a:t>
            </a:r>
            <a:r>
              <a:rPr lang="en-US" sz="2300" dirty="0"/>
              <a:t> </a:t>
            </a:r>
            <a:r>
              <a:rPr lang="en-US" sz="2300" dirty="0" err="1"/>
              <a:t>từng</a:t>
            </a:r>
            <a:r>
              <a:rPr lang="en-US" sz="2300" dirty="0"/>
              <a:t> </a:t>
            </a:r>
            <a:r>
              <a:rPr lang="en-US" sz="2300" dirty="0" err="1"/>
              <a:t>trường</a:t>
            </a:r>
            <a:r>
              <a:rPr lang="en-US" sz="2300" dirty="0"/>
              <a:t> </a:t>
            </a:r>
            <a:r>
              <a:rPr lang="en-US" sz="2300" dirty="0" err="1"/>
              <a:t>hợp</a:t>
            </a:r>
            <a:r>
              <a:rPr lang="en-US" sz="2300" dirty="0"/>
              <a:t>.</a:t>
            </a:r>
            <a:endParaRPr lang="en-US" sz="2300" dirty="0">
              <a:latin typeface="VNI-Times"/>
              <a:ea typeface="Times New Roman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0214" y="1813623"/>
            <a:ext cx="87113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200" b="1" dirty="0">
                <a:solidFill>
                  <a:srgbClr val="FF0000"/>
                </a:solidFill>
              </a:rPr>
              <a:t>a1</a:t>
            </a:r>
            <a:r>
              <a:rPr lang="en-US" sz="2200" dirty="0"/>
              <a:t>. </a:t>
            </a:r>
            <a:r>
              <a:rPr lang="en-US" sz="2200" i="1" dirty="0" err="1"/>
              <a:t>Để</a:t>
            </a:r>
            <a:r>
              <a:rPr lang="en-US" sz="2200" i="1" dirty="0"/>
              <a:t> </a:t>
            </a:r>
            <a:r>
              <a:rPr lang="en-US" sz="2200" i="1" dirty="0" err="1"/>
              <a:t>có</a:t>
            </a:r>
            <a:r>
              <a:rPr lang="en-US" sz="2200" i="1" dirty="0"/>
              <a:t> </a:t>
            </a:r>
            <a:r>
              <a:rPr lang="en-US" sz="2200" i="1" dirty="0" err="1"/>
              <a:t>được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bài</a:t>
            </a:r>
            <a:r>
              <a:rPr lang="en-US" sz="2200" i="1" dirty="0"/>
              <a:t> </a:t>
            </a:r>
            <a:r>
              <a:rPr lang="en-US" sz="2200" i="1" dirty="0" err="1"/>
              <a:t>học</a:t>
            </a:r>
            <a:r>
              <a:rPr lang="en-US" sz="2200" i="1" dirty="0"/>
              <a:t> </a:t>
            </a:r>
            <a:r>
              <a:rPr lang="en-US" sz="2200" i="1" dirty="0" err="1"/>
              <a:t>quý</a:t>
            </a:r>
            <a:r>
              <a:rPr lang="en-US" sz="2200" i="1" dirty="0"/>
              <a:t>, con </a:t>
            </a:r>
            <a:r>
              <a:rPr lang="en-US" sz="2200" i="1" dirty="0" err="1"/>
              <a:t>người</a:t>
            </a:r>
            <a:r>
              <a:rPr lang="en-US" sz="2200" i="1" dirty="0"/>
              <a:t> </a:t>
            </a:r>
            <a:r>
              <a:rPr lang="en-US" sz="2200" i="1" dirty="0" err="1"/>
              <a:t>thương</a:t>
            </a:r>
            <a:r>
              <a:rPr lang="en-US" sz="2200" i="1" dirty="0"/>
              <a:t> </a:t>
            </a:r>
            <a:r>
              <a:rPr lang="en-US" sz="2200" i="1" dirty="0" err="1"/>
              <a:t>phải</a:t>
            </a:r>
            <a:r>
              <a:rPr lang="en-US" sz="2200" i="1" dirty="0"/>
              <a:t> </a:t>
            </a:r>
            <a:r>
              <a:rPr lang="en-US" sz="2200" i="1" dirty="0" err="1"/>
              <a:t>nếm</a:t>
            </a:r>
            <a:r>
              <a:rPr lang="en-US" sz="2200" i="1" dirty="0"/>
              <a:t> </a:t>
            </a:r>
            <a:r>
              <a:rPr lang="en-US" sz="2200" i="1" dirty="0" err="1"/>
              <a:t>trải</a:t>
            </a:r>
            <a:r>
              <a:rPr lang="en-US" sz="2200" i="1" dirty="0"/>
              <a:t> </a:t>
            </a:r>
            <a:r>
              <a:rPr lang="en-US" sz="2200" i="1" dirty="0" err="1"/>
              <a:t>nhiều</a:t>
            </a:r>
            <a:r>
              <a:rPr lang="en-US" sz="2200" i="1" dirty="0"/>
              <a:t> </a:t>
            </a:r>
            <a:r>
              <a:rPr lang="en-US" sz="2200" i="1" dirty="0" err="1"/>
              <a:t>khó</a:t>
            </a:r>
            <a:r>
              <a:rPr lang="en-US" sz="2200" i="1" dirty="0"/>
              <a:t> </a:t>
            </a:r>
            <a:r>
              <a:rPr lang="en-US" sz="2200" i="1" dirty="0" err="1"/>
              <a:t>khăn</a:t>
            </a:r>
            <a:r>
              <a:rPr lang="en-US" sz="2200" i="1" dirty="0"/>
              <a:t>, </a:t>
            </a:r>
            <a:r>
              <a:rPr lang="en-US" sz="2200" i="1" dirty="0" err="1"/>
              <a:t>vượt</a:t>
            </a:r>
            <a:r>
              <a:rPr lang="en-US" sz="2200" i="1" dirty="0"/>
              <a:t> qua </a:t>
            </a:r>
            <a:r>
              <a:rPr lang="en-US" sz="2200" i="1" dirty="0" err="1"/>
              <a:t>nhiều</a:t>
            </a:r>
            <a:r>
              <a:rPr lang="en-US" sz="2200" i="1" dirty="0"/>
              <a:t> </a:t>
            </a:r>
            <a:r>
              <a:rPr lang="en-US" sz="2200" i="1" dirty="0" err="1"/>
              <a:t>thử</a:t>
            </a:r>
            <a:r>
              <a:rPr lang="en-US" sz="2200" i="1" dirty="0"/>
              <a:t> </a:t>
            </a:r>
            <a:r>
              <a:rPr lang="en-US" sz="2200" i="1" dirty="0" err="1"/>
              <a:t>thách</a:t>
            </a:r>
            <a:r>
              <a:rPr lang="en-US" sz="2200" i="1" dirty="0"/>
              <a:t>, </a:t>
            </a:r>
            <a:r>
              <a:rPr lang="en-US" sz="2200" i="1" dirty="0" err="1"/>
              <a:t>thậm</a:t>
            </a:r>
            <a:r>
              <a:rPr lang="en-US" sz="2200" i="1" dirty="0"/>
              <a:t> </a:t>
            </a:r>
            <a:r>
              <a:rPr lang="en-US" sz="2200" i="1" dirty="0" err="1"/>
              <a:t>chí</a:t>
            </a:r>
            <a:r>
              <a:rPr lang="en-US" sz="2200" i="1" dirty="0"/>
              <a:t> </a:t>
            </a:r>
            <a:r>
              <a:rPr lang="en-US" sz="2200" i="1" dirty="0" err="1"/>
              <a:t>lâm</a:t>
            </a:r>
            <a:r>
              <a:rPr lang="en-US" sz="2200" i="1" dirty="0"/>
              <a:t> </a:t>
            </a:r>
            <a:r>
              <a:rPr lang="en-US" sz="2200" i="1" dirty="0" err="1"/>
              <a:t>vào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tình</a:t>
            </a:r>
            <a:r>
              <a:rPr lang="en-US" sz="2200" i="1" dirty="0"/>
              <a:t> </a:t>
            </a:r>
            <a:r>
              <a:rPr lang="en-US" sz="2200" i="1" dirty="0" err="1"/>
              <a:t>huống</a:t>
            </a:r>
            <a:r>
              <a:rPr lang="en-US" sz="2200" i="1" dirty="0"/>
              <a:t>, </a:t>
            </a:r>
            <a:r>
              <a:rPr lang="en-US" sz="2200" i="1" dirty="0" err="1"/>
              <a:t>cảnh</a:t>
            </a:r>
            <a:r>
              <a:rPr lang="en-US" sz="2200" i="1" dirty="0"/>
              <a:t> </a:t>
            </a:r>
            <a:r>
              <a:rPr lang="en-US" sz="2200" i="1" dirty="0" err="1"/>
              <a:t>ngộ</a:t>
            </a:r>
            <a:r>
              <a:rPr lang="en-US" sz="2200" i="1" dirty="0"/>
              <a:t> bi </a:t>
            </a:r>
            <a:r>
              <a:rPr lang="en-US" sz="2200" i="1" dirty="0" err="1"/>
              <a:t>đát</a:t>
            </a:r>
            <a:r>
              <a:rPr lang="en-US" sz="2200" i="1" dirty="0"/>
              <a:t>, </a:t>
            </a:r>
            <a:r>
              <a:rPr lang="en-US" sz="2200" i="1" dirty="0" err="1"/>
              <a:t>phải</a:t>
            </a:r>
            <a:r>
              <a:rPr lang="en-US" sz="2200" i="1" dirty="0"/>
              <a:t> </a:t>
            </a:r>
            <a:r>
              <a:rPr lang="en-US" sz="2200" i="1" dirty="0" err="1"/>
              <a:t>trả</a:t>
            </a:r>
            <a:r>
              <a:rPr lang="en-US" sz="2200" i="1" dirty="0"/>
              <a:t> </a:t>
            </a:r>
            <a:r>
              <a:rPr lang="en-US" sz="2200" i="1" dirty="0" err="1"/>
              <a:t>giá</a:t>
            </a:r>
            <a:r>
              <a:rPr lang="en-US" sz="2200" i="1" dirty="0"/>
              <a:t> </a:t>
            </a:r>
            <a:r>
              <a:rPr lang="en-US" sz="2200" i="1" dirty="0" err="1"/>
              <a:t>đắt</a:t>
            </a:r>
            <a:r>
              <a:rPr lang="en-US" sz="2200" i="1" dirty="0"/>
              <a:t> </a:t>
            </a:r>
            <a:r>
              <a:rPr lang="en-US" sz="2200" i="1" dirty="0" err="1"/>
              <a:t>cho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sai</a:t>
            </a:r>
            <a:r>
              <a:rPr lang="en-US" sz="2200" i="1" dirty="0"/>
              <a:t> </a:t>
            </a:r>
            <a:r>
              <a:rPr lang="en-US" sz="2200" i="1" dirty="0" err="1"/>
              <a:t>lầm</a:t>
            </a:r>
            <a:r>
              <a:rPr lang="en-US" sz="2200" i="1" dirty="0"/>
              <a:t>.</a:t>
            </a:r>
            <a:endParaRPr lang="en-US" sz="2200" i="1" dirty="0">
              <a:latin typeface="VNI-Times"/>
              <a:ea typeface="Times New Roman"/>
              <a:cs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49906" y="2902756"/>
            <a:ext cx="65654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>
                <a:solidFill>
                  <a:srgbClr val="FF0000"/>
                </a:solidFill>
              </a:rPr>
              <a:t>a2.</a:t>
            </a:r>
            <a:r>
              <a:rPr lang="en-US" sz="2200" i="1" dirty="0"/>
              <a:t> Con </a:t>
            </a:r>
            <a:r>
              <a:rPr lang="en-US" sz="2200" i="1" dirty="0" err="1"/>
              <a:t>người</a:t>
            </a:r>
            <a:r>
              <a:rPr lang="en-US" sz="2200" i="1" dirty="0"/>
              <a:t> </a:t>
            </a:r>
            <a:r>
              <a:rPr lang="en-US" sz="2200" i="1" dirty="0" err="1"/>
              <a:t>thường</a:t>
            </a:r>
            <a:r>
              <a:rPr lang="en-US" sz="2200" i="1" dirty="0"/>
              <a:t> </a:t>
            </a:r>
            <a:r>
              <a:rPr lang="en-US" sz="2200" i="1" dirty="0" err="1"/>
              <a:t>phải</a:t>
            </a:r>
            <a:r>
              <a:rPr lang="en-US" sz="2200" i="1" dirty="0"/>
              <a:t> </a:t>
            </a:r>
            <a:r>
              <a:rPr lang="en-US" sz="2200" i="1" dirty="0" err="1"/>
              <a:t>nếm</a:t>
            </a:r>
            <a:r>
              <a:rPr lang="en-US" sz="2200" i="1" dirty="0"/>
              <a:t> </a:t>
            </a:r>
            <a:r>
              <a:rPr lang="en-US" sz="2200" i="1" dirty="0" err="1"/>
              <a:t>trải</a:t>
            </a:r>
            <a:r>
              <a:rPr lang="en-US" sz="2200" i="1" dirty="0"/>
              <a:t> </a:t>
            </a:r>
            <a:r>
              <a:rPr lang="en-US" sz="2200" i="1" dirty="0" err="1"/>
              <a:t>nhiều</a:t>
            </a:r>
            <a:r>
              <a:rPr lang="en-US" sz="2200" i="1" dirty="0"/>
              <a:t> </a:t>
            </a:r>
            <a:r>
              <a:rPr lang="en-US" sz="2200" i="1" dirty="0" err="1"/>
              <a:t>khó</a:t>
            </a:r>
            <a:r>
              <a:rPr lang="en-US" sz="2200" i="1" dirty="0"/>
              <a:t> </a:t>
            </a:r>
            <a:r>
              <a:rPr lang="en-US" sz="2200" i="1" dirty="0" err="1"/>
              <a:t>khăn</a:t>
            </a:r>
            <a:r>
              <a:rPr lang="en-US" sz="2200" i="1" dirty="0"/>
              <a:t>, </a:t>
            </a:r>
            <a:r>
              <a:rPr lang="en-US" sz="2200" i="1" dirty="0" err="1"/>
              <a:t>vượt</a:t>
            </a:r>
            <a:r>
              <a:rPr lang="en-US" sz="2200" i="1" dirty="0"/>
              <a:t> qua </a:t>
            </a:r>
            <a:r>
              <a:rPr lang="en-US" sz="2200" i="1" dirty="0" err="1"/>
              <a:t>nhiều</a:t>
            </a:r>
            <a:r>
              <a:rPr lang="en-US" sz="2200" i="1" dirty="0"/>
              <a:t> </a:t>
            </a:r>
            <a:r>
              <a:rPr lang="en-US" sz="2200" i="1" dirty="0" err="1"/>
              <a:t>thử</a:t>
            </a:r>
            <a:r>
              <a:rPr lang="en-US" sz="2200" i="1" dirty="0"/>
              <a:t> </a:t>
            </a:r>
            <a:r>
              <a:rPr lang="en-US" sz="2200" i="1" dirty="0" err="1"/>
              <a:t>thách</a:t>
            </a:r>
            <a:r>
              <a:rPr lang="en-US" sz="2200" i="1" dirty="0"/>
              <a:t>, </a:t>
            </a:r>
            <a:r>
              <a:rPr lang="en-US" sz="2200" i="1" dirty="0" err="1"/>
              <a:t>thậm</a:t>
            </a:r>
            <a:r>
              <a:rPr lang="en-US" sz="2200" i="1" dirty="0"/>
              <a:t> </a:t>
            </a:r>
            <a:r>
              <a:rPr lang="en-US" sz="2200" i="1" dirty="0" err="1"/>
              <a:t>chí</a:t>
            </a:r>
            <a:r>
              <a:rPr lang="en-US" sz="2200" i="1" dirty="0"/>
              <a:t> </a:t>
            </a:r>
            <a:r>
              <a:rPr lang="en-US" sz="2200" i="1" dirty="0" err="1"/>
              <a:t>lâm</a:t>
            </a:r>
            <a:r>
              <a:rPr lang="en-US" sz="2200" i="1" dirty="0"/>
              <a:t> </a:t>
            </a:r>
            <a:r>
              <a:rPr lang="en-US" sz="2200" i="1" dirty="0" err="1"/>
              <a:t>vào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tình</a:t>
            </a:r>
            <a:r>
              <a:rPr lang="en-US" sz="2200" i="1" dirty="0"/>
              <a:t> </a:t>
            </a:r>
            <a:r>
              <a:rPr lang="en-US" sz="2200" i="1" dirty="0" err="1"/>
              <a:t>huống</a:t>
            </a:r>
            <a:r>
              <a:rPr lang="en-US" sz="2200" i="1" dirty="0"/>
              <a:t>, </a:t>
            </a:r>
            <a:r>
              <a:rPr lang="en-US" sz="2200" i="1" dirty="0" err="1"/>
              <a:t>cảnh</a:t>
            </a:r>
            <a:r>
              <a:rPr lang="en-US" sz="2200" i="1" dirty="0"/>
              <a:t> </a:t>
            </a:r>
            <a:r>
              <a:rPr lang="en-US" sz="2200" i="1" dirty="0" err="1"/>
              <a:t>ngộ</a:t>
            </a:r>
            <a:r>
              <a:rPr lang="en-US" sz="2200" i="1" dirty="0"/>
              <a:t> bi </a:t>
            </a:r>
            <a:r>
              <a:rPr lang="en-US" sz="2200" i="1" dirty="0" err="1"/>
              <a:t>đát</a:t>
            </a:r>
            <a:r>
              <a:rPr lang="en-US" sz="2200" i="1" dirty="0"/>
              <a:t>, </a:t>
            </a:r>
            <a:r>
              <a:rPr lang="en-US" sz="2200" i="1" dirty="0" err="1"/>
              <a:t>phải</a:t>
            </a:r>
            <a:r>
              <a:rPr lang="en-US" sz="2200" i="1" dirty="0"/>
              <a:t> </a:t>
            </a:r>
            <a:r>
              <a:rPr lang="en-US" sz="2200" i="1" dirty="0" err="1"/>
              <a:t>trả</a:t>
            </a:r>
            <a:r>
              <a:rPr lang="en-US" sz="2200" i="1" dirty="0"/>
              <a:t> </a:t>
            </a:r>
            <a:r>
              <a:rPr lang="en-US" sz="2200" i="1" dirty="0" err="1"/>
              <a:t>giá</a:t>
            </a:r>
            <a:r>
              <a:rPr lang="en-US" sz="2200" i="1" dirty="0"/>
              <a:t> </a:t>
            </a:r>
            <a:r>
              <a:rPr lang="en-US" sz="2200" i="1" dirty="0" err="1"/>
              <a:t>đắt</a:t>
            </a:r>
            <a:r>
              <a:rPr lang="en-US" sz="2200" i="1" dirty="0"/>
              <a:t> </a:t>
            </a:r>
            <a:r>
              <a:rPr lang="en-US" sz="2200" i="1" dirty="0" err="1"/>
              <a:t>cho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sai</a:t>
            </a:r>
            <a:r>
              <a:rPr lang="en-US" sz="2200" i="1" dirty="0"/>
              <a:t> </a:t>
            </a:r>
            <a:r>
              <a:rPr lang="en-US" sz="2200" i="1" dirty="0" err="1"/>
              <a:t>lầm</a:t>
            </a:r>
            <a:r>
              <a:rPr lang="en-US" sz="2200" i="1" dirty="0"/>
              <a:t> </a:t>
            </a:r>
            <a:r>
              <a:rPr lang="en-US" sz="2200" i="1" dirty="0" err="1"/>
              <a:t>để</a:t>
            </a:r>
            <a:r>
              <a:rPr lang="en-US" sz="2200" i="1" dirty="0"/>
              <a:t> </a:t>
            </a:r>
            <a:r>
              <a:rPr lang="en-US" sz="2200" i="1" dirty="0" err="1"/>
              <a:t>có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bài</a:t>
            </a:r>
            <a:r>
              <a:rPr lang="en-US" sz="2200" i="1" dirty="0"/>
              <a:t> </a:t>
            </a:r>
            <a:r>
              <a:rPr lang="en-US" sz="2200" i="1" dirty="0" err="1"/>
              <a:t>học</a:t>
            </a:r>
            <a:r>
              <a:rPr lang="en-US" sz="2200" i="1" dirty="0"/>
              <a:t> </a:t>
            </a:r>
            <a:r>
              <a:rPr lang="en-US" sz="2200" i="1" dirty="0" err="1"/>
              <a:t>quý</a:t>
            </a:r>
            <a:r>
              <a:rPr lang="en-US" sz="2200" i="1" dirty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1334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5" y="-13276"/>
            <a:ext cx="9144000" cy="5556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351003" y="133350"/>
            <a:ext cx="3002425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200" b="1" dirty="0" smtClean="0"/>
              <a:t>THỰC HÀNH TIẾNG VIỆT</a:t>
            </a:r>
            <a:endParaRPr lang="en-US" sz="2200" b="1" dirty="0"/>
          </a:p>
        </p:txBody>
      </p:sp>
      <p:sp>
        <p:nvSpPr>
          <p:cNvPr id="24" name="Rectangle 23"/>
          <p:cNvSpPr/>
          <p:nvPr/>
        </p:nvSpPr>
        <p:spPr>
          <a:xfrm>
            <a:off x="204015" y="678875"/>
            <a:ext cx="87113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200" b="1" dirty="0">
                <a:solidFill>
                  <a:srgbClr val="FF0000"/>
                </a:solidFill>
              </a:rPr>
              <a:t>a1</a:t>
            </a:r>
            <a:r>
              <a:rPr lang="en-US" sz="2200" dirty="0"/>
              <a:t>. </a:t>
            </a:r>
            <a:r>
              <a:rPr lang="en-US" sz="2200" i="1" dirty="0" err="1"/>
              <a:t>Để</a:t>
            </a:r>
            <a:r>
              <a:rPr lang="en-US" sz="2200" i="1" dirty="0"/>
              <a:t> </a:t>
            </a:r>
            <a:r>
              <a:rPr lang="en-US" sz="2200" i="1" dirty="0" err="1"/>
              <a:t>có</a:t>
            </a:r>
            <a:r>
              <a:rPr lang="en-US" sz="2200" i="1" dirty="0"/>
              <a:t> </a:t>
            </a:r>
            <a:r>
              <a:rPr lang="en-US" sz="2200" i="1" dirty="0" err="1"/>
              <a:t>được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bài</a:t>
            </a:r>
            <a:r>
              <a:rPr lang="en-US" sz="2200" i="1" dirty="0"/>
              <a:t> </a:t>
            </a:r>
            <a:r>
              <a:rPr lang="en-US" sz="2200" i="1" dirty="0" err="1"/>
              <a:t>học</a:t>
            </a:r>
            <a:r>
              <a:rPr lang="en-US" sz="2200" i="1" dirty="0"/>
              <a:t> </a:t>
            </a:r>
            <a:r>
              <a:rPr lang="en-US" sz="2200" i="1" dirty="0" err="1"/>
              <a:t>quý</a:t>
            </a:r>
            <a:r>
              <a:rPr lang="en-US" sz="2200" i="1" dirty="0"/>
              <a:t>, con </a:t>
            </a:r>
            <a:r>
              <a:rPr lang="en-US" sz="2200" i="1" dirty="0" err="1"/>
              <a:t>người</a:t>
            </a:r>
            <a:r>
              <a:rPr lang="en-US" sz="2200" i="1" dirty="0"/>
              <a:t> </a:t>
            </a:r>
            <a:r>
              <a:rPr lang="en-US" sz="2200" i="1" dirty="0" err="1"/>
              <a:t>thương</a:t>
            </a:r>
            <a:r>
              <a:rPr lang="en-US" sz="2200" i="1" dirty="0"/>
              <a:t> </a:t>
            </a:r>
            <a:r>
              <a:rPr lang="en-US" sz="2200" i="1" dirty="0" err="1"/>
              <a:t>phải</a:t>
            </a:r>
            <a:r>
              <a:rPr lang="en-US" sz="2200" i="1" dirty="0"/>
              <a:t> </a:t>
            </a:r>
            <a:r>
              <a:rPr lang="en-US" sz="2200" i="1" dirty="0" err="1"/>
              <a:t>nếm</a:t>
            </a:r>
            <a:r>
              <a:rPr lang="en-US" sz="2200" i="1" dirty="0"/>
              <a:t> </a:t>
            </a:r>
            <a:r>
              <a:rPr lang="en-US" sz="2200" i="1" dirty="0" err="1"/>
              <a:t>trải</a:t>
            </a:r>
            <a:r>
              <a:rPr lang="en-US" sz="2200" i="1" dirty="0"/>
              <a:t> </a:t>
            </a:r>
            <a:r>
              <a:rPr lang="en-US" sz="2200" i="1" dirty="0" err="1"/>
              <a:t>nhiều</a:t>
            </a:r>
            <a:r>
              <a:rPr lang="en-US" sz="2200" i="1" dirty="0"/>
              <a:t> </a:t>
            </a:r>
            <a:r>
              <a:rPr lang="en-US" sz="2200" i="1" dirty="0" err="1"/>
              <a:t>khó</a:t>
            </a:r>
            <a:r>
              <a:rPr lang="en-US" sz="2200" i="1" dirty="0"/>
              <a:t> </a:t>
            </a:r>
            <a:r>
              <a:rPr lang="en-US" sz="2200" i="1" dirty="0" err="1"/>
              <a:t>khăn</a:t>
            </a:r>
            <a:r>
              <a:rPr lang="en-US" sz="2200" i="1" dirty="0"/>
              <a:t>, </a:t>
            </a:r>
            <a:r>
              <a:rPr lang="en-US" sz="2200" i="1" dirty="0" err="1"/>
              <a:t>vượt</a:t>
            </a:r>
            <a:r>
              <a:rPr lang="en-US" sz="2200" i="1" dirty="0"/>
              <a:t> qua </a:t>
            </a:r>
            <a:r>
              <a:rPr lang="en-US" sz="2200" i="1" dirty="0" err="1"/>
              <a:t>nhiều</a:t>
            </a:r>
            <a:r>
              <a:rPr lang="en-US" sz="2200" i="1" dirty="0"/>
              <a:t> </a:t>
            </a:r>
            <a:r>
              <a:rPr lang="en-US" sz="2200" i="1" dirty="0" err="1"/>
              <a:t>thử</a:t>
            </a:r>
            <a:r>
              <a:rPr lang="en-US" sz="2200" i="1" dirty="0"/>
              <a:t> </a:t>
            </a:r>
            <a:r>
              <a:rPr lang="en-US" sz="2200" i="1" dirty="0" err="1"/>
              <a:t>thách</a:t>
            </a:r>
            <a:r>
              <a:rPr lang="en-US" sz="2200" i="1" dirty="0"/>
              <a:t>, </a:t>
            </a:r>
            <a:r>
              <a:rPr lang="en-US" sz="2200" i="1" dirty="0" err="1"/>
              <a:t>thậm</a:t>
            </a:r>
            <a:r>
              <a:rPr lang="en-US" sz="2200" i="1" dirty="0"/>
              <a:t> </a:t>
            </a:r>
            <a:r>
              <a:rPr lang="en-US" sz="2200" i="1" dirty="0" err="1"/>
              <a:t>chí</a:t>
            </a:r>
            <a:r>
              <a:rPr lang="en-US" sz="2200" i="1" dirty="0"/>
              <a:t> </a:t>
            </a:r>
            <a:r>
              <a:rPr lang="en-US" sz="2200" i="1" dirty="0" err="1"/>
              <a:t>lâm</a:t>
            </a:r>
            <a:r>
              <a:rPr lang="en-US" sz="2200" i="1" dirty="0"/>
              <a:t> </a:t>
            </a:r>
            <a:r>
              <a:rPr lang="en-US" sz="2200" i="1" dirty="0" err="1"/>
              <a:t>vào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tình</a:t>
            </a:r>
            <a:r>
              <a:rPr lang="en-US" sz="2200" i="1" dirty="0"/>
              <a:t> </a:t>
            </a:r>
            <a:r>
              <a:rPr lang="en-US" sz="2200" i="1" dirty="0" err="1"/>
              <a:t>huống</a:t>
            </a:r>
            <a:r>
              <a:rPr lang="en-US" sz="2200" i="1" dirty="0"/>
              <a:t>, </a:t>
            </a:r>
            <a:r>
              <a:rPr lang="en-US" sz="2200" i="1" dirty="0" err="1"/>
              <a:t>cảnh</a:t>
            </a:r>
            <a:r>
              <a:rPr lang="en-US" sz="2200" i="1" dirty="0"/>
              <a:t> </a:t>
            </a:r>
            <a:r>
              <a:rPr lang="en-US" sz="2200" i="1" dirty="0" err="1"/>
              <a:t>ngộ</a:t>
            </a:r>
            <a:r>
              <a:rPr lang="en-US" sz="2200" i="1" dirty="0"/>
              <a:t> bi </a:t>
            </a:r>
            <a:r>
              <a:rPr lang="en-US" sz="2200" i="1" dirty="0" err="1"/>
              <a:t>đát</a:t>
            </a:r>
            <a:r>
              <a:rPr lang="en-US" sz="2200" i="1" dirty="0"/>
              <a:t>, </a:t>
            </a:r>
            <a:r>
              <a:rPr lang="en-US" sz="2200" i="1" dirty="0" err="1"/>
              <a:t>phải</a:t>
            </a:r>
            <a:r>
              <a:rPr lang="en-US" sz="2200" i="1" dirty="0"/>
              <a:t> </a:t>
            </a:r>
            <a:r>
              <a:rPr lang="en-US" sz="2200" i="1" dirty="0" err="1"/>
              <a:t>trả</a:t>
            </a:r>
            <a:r>
              <a:rPr lang="en-US" sz="2200" i="1" dirty="0"/>
              <a:t> </a:t>
            </a:r>
            <a:r>
              <a:rPr lang="en-US" sz="2200" i="1" dirty="0" err="1"/>
              <a:t>giá</a:t>
            </a:r>
            <a:r>
              <a:rPr lang="en-US" sz="2200" i="1" dirty="0"/>
              <a:t> </a:t>
            </a:r>
            <a:r>
              <a:rPr lang="en-US" sz="2200" i="1" dirty="0" err="1"/>
              <a:t>đắt</a:t>
            </a:r>
            <a:r>
              <a:rPr lang="en-US" sz="2200" i="1" dirty="0"/>
              <a:t> </a:t>
            </a:r>
            <a:r>
              <a:rPr lang="en-US" sz="2200" i="1" dirty="0" err="1"/>
              <a:t>cho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sai</a:t>
            </a:r>
            <a:r>
              <a:rPr lang="en-US" sz="2200" i="1" dirty="0"/>
              <a:t> </a:t>
            </a:r>
            <a:r>
              <a:rPr lang="en-US" sz="2200" i="1" dirty="0" err="1"/>
              <a:t>lầm</a:t>
            </a:r>
            <a:r>
              <a:rPr lang="en-US" sz="2200" i="1" dirty="0"/>
              <a:t>.</a:t>
            </a:r>
            <a:endParaRPr lang="en-US" sz="2200" i="1" dirty="0">
              <a:latin typeface="VNI-Times"/>
              <a:ea typeface="Times New Roman"/>
              <a:cs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1786871"/>
            <a:ext cx="8610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>
                <a:solidFill>
                  <a:srgbClr val="FF0000"/>
                </a:solidFill>
              </a:rPr>
              <a:t>a2.</a:t>
            </a:r>
            <a:r>
              <a:rPr lang="en-US" sz="2200" i="1" dirty="0"/>
              <a:t> Con </a:t>
            </a:r>
            <a:r>
              <a:rPr lang="en-US" sz="2200" i="1" dirty="0" err="1"/>
              <a:t>người</a:t>
            </a:r>
            <a:r>
              <a:rPr lang="en-US" sz="2200" i="1" dirty="0"/>
              <a:t> </a:t>
            </a:r>
            <a:r>
              <a:rPr lang="en-US" sz="2200" i="1" dirty="0" err="1"/>
              <a:t>thường</a:t>
            </a:r>
            <a:r>
              <a:rPr lang="en-US" sz="2200" i="1" dirty="0"/>
              <a:t> </a:t>
            </a:r>
            <a:r>
              <a:rPr lang="en-US" sz="2200" i="1" dirty="0" err="1"/>
              <a:t>phải</a:t>
            </a:r>
            <a:r>
              <a:rPr lang="en-US" sz="2200" i="1" dirty="0"/>
              <a:t> </a:t>
            </a:r>
            <a:r>
              <a:rPr lang="en-US" sz="2200" i="1" dirty="0" err="1"/>
              <a:t>nếm</a:t>
            </a:r>
            <a:r>
              <a:rPr lang="en-US" sz="2200" i="1" dirty="0"/>
              <a:t> </a:t>
            </a:r>
            <a:r>
              <a:rPr lang="en-US" sz="2200" i="1" dirty="0" err="1"/>
              <a:t>trải</a:t>
            </a:r>
            <a:r>
              <a:rPr lang="en-US" sz="2200" i="1" dirty="0"/>
              <a:t> </a:t>
            </a:r>
            <a:r>
              <a:rPr lang="en-US" sz="2200" i="1" dirty="0" err="1"/>
              <a:t>nhiều</a:t>
            </a:r>
            <a:r>
              <a:rPr lang="en-US" sz="2200" i="1" dirty="0"/>
              <a:t> </a:t>
            </a:r>
            <a:r>
              <a:rPr lang="en-US" sz="2200" i="1" dirty="0" err="1"/>
              <a:t>khó</a:t>
            </a:r>
            <a:r>
              <a:rPr lang="en-US" sz="2200" i="1" dirty="0"/>
              <a:t> </a:t>
            </a:r>
            <a:r>
              <a:rPr lang="en-US" sz="2200" i="1" dirty="0" err="1"/>
              <a:t>khăn</a:t>
            </a:r>
            <a:r>
              <a:rPr lang="en-US" sz="2200" i="1" dirty="0"/>
              <a:t>, </a:t>
            </a:r>
            <a:r>
              <a:rPr lang="en-US" sz="2200" i="1" dirty="0" err="1"/>
              <a:t>vượt</a:t>
            </a:r>
            <a:r>
              <a:rPr lang="en-US" sz="2200" i="1" dirty="0"/>
              <a:t> qua </a:t>
            </a:r>
            <a:r>
              <a:rPr lang="en-US" sz="2200" i="1" dirty="0" err="1"/>
              <a:t>nhiều</a:t>
            </a:r>
            <a:r>
              <a:rPr lang="en-US" sz="2200" i="1" dirty="0"/>
              <a:t> </a:t>
            </a:r>
            <a:r>
              <a:rPr lang="en-US" sz="2200" i="1" dirty="0" err="1"/>
              <a:t>thử</a:t>
            </a:r>
            <a:r>
              <a:rPr lang="en-US" sz="2200" i="1" dirty="0"/>
              <a:t> </a:t>
            </a:r>
            <a:r>
              <a:rPr lang="en-US" sz="2200" i="1" dirty="0" err="1"/>
              <a:t>thách</a:t>
            </a:r>
            <a:r>
              <a:rPr lang="en-US" sz="2200" i="1" dirty="0"/>
              <a:t>, </a:t>
            </a:r>
            <a:r>
              <a:rPr lang="en-US" sz="2200" i="1" dirty="0" err="1"/>
              <a:t>thậm</a:t>
            </a:r>
            <a:r>
              <a:rPr lang="en-US" sz="2200" i="1" dirty="0"/>
              <a:t> </a:t>
            </a:r>
            <a:r>
              <a:rPr lang="en-US" sz="2200" i="1" dirty="0" err="1"/>
              <a:t>chí</a:t>
            </a:r>
            <a:r>
              <a:rPr lang="en-US" sz="2200" i="1" dirty="0"/>
              <a:t> </a:t>
            </a:r>
            <a:r>
              <a:rPr lang="en-US" sz="2200" i="1" dirty="0" err="1"/>
              <a:t>lâm</a:t>
            </a:r>
            <a:r>
              <a:rPr lang="en-US" sz="2200" i="1" dirty="0"/>
              <a:t> </a:t>
            </a:r>
            <a:r>
              <a:rPr lang="en-US" sz="2200" i="1" dirty="0" err="1"/>
              <a:t>vào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tình</a:t>
            </a:r>
            <a:r>
              <a:rPr lang="en-US" sz="2200" i="1" dirty="0"/>
              <a:t> </a:t>
            </a:r>
            <a:r>
              <a:rPr lang="en-US" sz="2200" i="1" dirty="0" err="1"/>
              <a:t>huống</a:t>
            </a:r>
            <a:r>
              <a:rPr lang="en-US" sz="2200" i="1" dirty="0"/>
              <a:t>, </a:t>
            </a:r>
            <a:r>
              <a:rPr lang="en-US" sz="2200" i="1" dirty="0" err="1"/>
              <a:t>cảnh</a:t>
            </a:r>
            <a:r>
              <a:rPr lang="en-US" sz="2200" i="1" dirty="0"/>
              <a:t> </a:t>
            </a:r>
            <a:r>
              <a:rPr lang="en-US" sz="2200" i="1" dirty="0" err="1"/>
              <a:t>ngộ</a:t>
            </a:r>
            <a:r>
              <a:rPr lang="en-US" sz="2200" i="1" dirty="0"/>
              <a:t> bi </a:t>
            </a:r>
            <a:r>
              <a:rPr lang="en-US" sz="2200" i="1" dirty="0" err="1"/>
              <a:t>đát</a:t>
            </a:r>
            <a:r>
              <a:rPr lang="en-US" sz="2200" i="1" dirty="0"/>
              <a:t>, </a:t>
            </a:r>
            <a:r>
              <a:rPr lang="en-US" sz="2200" i="1" dirty="0" err="1"/>
              <a:t>phải</a:t>
            </a:r>
            <a:r>
              <a:rPr lang="en-US" sz="2200" i="1" dirty="0"/>
              <a:t> </a:t>
            </a:r>
            <a:r>
              <a:rPr lang="en-US" sz="2200" i="1" dirty="0" err="1"/>
              <a:t>trả</a:t>
            </a:r>
            <a:r>
              <a:rPr lang="en-US" sz="2200" i="1" dirty="0"/>
              <a:t> </a:t>
            </a:r>
            <a:r>
              <a:rPr lang="en-US" sz="2200" i="1" dirty="0" err="1"/>
              <a:t>giá</a:t>
            </a:r>
            <a:r>
              <a:rPr lang="en-US" sz="2200" i="1" dirty="0"/>
              <a:t> </a:t>
            </a:r>
            <a:r>
              <a:rPr lang="en-US" sz="2200" i="1" dirty="0" err="1"/>
              <a:t>đắt</a:t>
            </a:r>
            <a:r>
              <a:rPr lang="en-US" sz="2200" i="1" dirty="0"/>
              <a:t> </a:t>
            </a:r>
            <a:r>
              <a:rPr lang="en-US" sz="2200" i="1" dirty="0" err="1"/>
              <a:t>cho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sai</a:t>
            </a:r>
            <a:r>
              <a:rPr lang="en-US" sz="2200" i="1" dirty="0"/>
              <a:t> </a:t>
            </a:r>
            <a:r>
              <a:rPr lang="en-US" sz="2200" i="1" dirty="0" err="1"/>
              <a:t>lầm</a:t>
            </a:r>
            <a:r>
              <a:rPr lang="en-US" sz="2200" i="1" dirty="0"/>
              <a:t> </a:t>
            </a:r>
            <a:r>
              <a:rPr lang="en-US" sz="2200" i="1" dirty="0" err="1"/>
              <a:t>để</a:t>
            </a:r>
            <a:r>
              <a:rPr lang="en-US" sz="2200" i="1" dirty="0"/>
              <a:t> </a:t>
            </a:r>
            <a:r>
              <a:rPr lang="en-US" sz="2200" i="1" dirty="0" err="1"/>
              <a:t>có</a:t>
            </a:r>
            <a:r>
              <a:rPr lang="en-US" sz="2200" i="1" dirty="0"/>
              <a:t> </a:t>
            </a:r>
            <a:r>
              <a:rPr lang="en-US" sz="2200" i="1" dirty="0" err="1"/>
              <a:t>những</a:t>
            </a:r>
            <a:r>
              <a:rPr lang="en-US" sz="2200" i="1" dirty="0"/>
              <a:t> </a:t>
            </a:r>
            <a:r>
              <a:rPr lang="en-US" sz="2200" i="1" dirty="0" err="1"/>
              <a:t>bài</a:t>
            </a:r>
            <a:r>
              <a:rPr lang="en-US" sz="2200" i="1" dirty="0"/>
              <a:t> </a:t>
            </a:r>
            <a:r>
              <a:rPr lang="en-US" sz="2200" i="1" dirty="0" err="1"/>
              <a:t>học</a:t>
            </a:r>
            <a:r>
              <a:rPr lang="en-US" sz="2200" i="1" dirty="0"/>
              <a:t> </a:t>
            </a:r>
            <a:r>
              <a:rPr lang="en-US" sz="2200" i="1" dirty="0" err="1"/>
              <a:t>quý</a:t>
            </a:r>
            <a:r>
              <a:rPr lang="en-US" sz="2200" i="1" dirty="0"/>
              <a:t>.</a:t>
            </a:r>
            <a:endParaRPr lang="en-US" sz="2200" dirty="0"/>
          </a:p>
        </p:txBody>
      </p:sp>
      <p:sp>
        <p:nvSpPr>
          <p:cNvPr id="2" name="Rectangle 1"/>
          <p:cNvSpPr/>
          <p:nvPr/>
        </p:nvSpPr>
        <p:spPr>
          <a:xfrm>
            <a:off x="2514600" y="2952750"/>
            <a:ext cx="6400800" cy="1862048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300" b="1" dirty="0" smtClean="0">
                <a:solidFill>
                  <a:srgbClr val="FF0000"/>
                </a:solidFill>
              </a:rPr>
              <a:t>* </a:t>
            </a:r>
            <a:r>
              <a:rPr lang="vi-VN" sz="2300" b="1" dirty="0" smtClean="0">
                <a:solidFill>
                  <a:srgbClr val="FF0000"/>
                </a:solidFill>
              </a:rPr>
              <a:t>Cặp </a:t>
            </a:r>
            <a:r>
              <a:rPr lang="vi-VN" sz="2300" b="1" dirty="0">
                <a:solidFill>
                  <a:srgbClr val="FF0000"/>
                </a:solidFill>
              </a:rPr>
              <a:t>câu a</a:t>
            </a:r>
            <a:r>
              <a:rPr lang="vi-VN" sz="2300" b="1" baseline="-25000" dirty="0">
                <a:solidFill>
                  <a:srgbClr val="FF0000"/>
                </a:solidFill>
              </a:rPr>
              <a:t>1</a:t>
            </a:r>
            <a:r>
              <a:rPr lang="vi-VN" sz="2300" b="1" dirty="0">
                <a:solidFill>
                  <a:srgbClr val="FF0000"/>
                </a:solidFill>
              </a:rPr>
              <a:t> – a</a:t>
            </a:r>
            <a:r>
              <a:rPr lang="vi-VN" sz="2300" b="1" baseline="-25000" dirty="0">
                <a:solidFill>
                  <a:srgbClr val="FF0000"/>
                </a:solidFill>
              </a:rPr>
              <a:t>2</a:t>
            </a:r>
            <a:r>
              <a:rPr lang="vi-VN" sz="2300" b="1" dirty="0">
                <a:solidFill>
                  <a:srgbClr val="FF0000"/>
                </a:solidFill>
              </a:rPr>
              <a:t>: </a:t>
            </a:r>
            <a:r>
              <a:rPr lang="vi-VN" sz="2300" dirty="0">
                <a:solidFill>
                  <a:srgbClr val="0000FF"/>
                </a:solidFill>
              </a:rPr>
              <a:t>Ở câu a</a:t>
            </a:r>
            <a:r>
              <a:rPr lang="vi-VN" sz="2300" baseline="-25000" dirty="0">
                <a:solidFill>
                  <a:srgbClr val="0000FF"/>
                </a:solidFill>
              </a:rPr>
              <a:t>1</a:t>
            </a:r>
            <a:r>
              <a:rPr lang="vi-VN" sz="2300" dirty="0">
                <a:solidFill>
                  <a:srgbClr val="0000FF"/>
                </a:solidFill>
              </a:rPr>
              <a:t>, phần trạng ngữ </a:t>
            </a:r>
            <a:r>
              <a:rPr lang="en-US" sz="2300" b="1" i="1" dirty="0"/>
              <a:t>“</a:t>
            </a:r>
            <a:r>
              <a:rPr lang="vi-VN" sz="2300" b="1" i="1" dirty="0"/>
              <a:t>để có được những bài học quý</a:t>
            </a:r>
            <a:r>
              <a:rPr lang="en-US" sz="2300" b="1" i="1" dirty="0"/>
              <a:t>”</a:t>
            </a:r>
            <a:r>
              <a:rPr lang="vi-VN" sz="2300" b="1" i="1" dirty="0"/>
              <a:t> </a:t>
            </a:r>
            <a:r>
              <a:rPr lang="vi-VN" sz="2300" dirty="0">
                <a:solidFill>
                  <a:srgbClr val="0000FF"/>
                </a:solidFill>
              </a:rPr>
              <a:t>được đặt ở đầu câu, có tác dụng nhấn mạnh thông tin; trong khi đó, ở câu a</a:t>
            </a:r>
            <a:r>
              <a:rPr lang="vi-VN" sz="2300" baseline="-25000" dirty="0">
                <a:solidFill>
                  <a:srgbClr val="0000FF"/>
                </a:solidFill>
              </a:rPr>
              <a:t>2</a:t>
            </a:r>
            <a:r>
              <a:rPr lang="vi-VN" sz="2300" dirty="0">
                <a:solidFill>
                  <a:srgbClr val="0000FF"/>
                </a:solidFill>
              </a:rPr>
              <a:t>, phần thông tin này được đặt ở cuối câu.</a:t>
            </a:r>
            <a:endParaRPr lang="en-US" sz="23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2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5" y="-13276"/>
            <a:ext cx="9144000" cy="5556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351003" y="133350"/>
            <a:ext cx="3002425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200" b="1" dirty="0" smtClean="0"/>
              <a:t>THỰC HÀNH TIẾNG VIỆT</a:t>
            </a:r>
            <a:endParaRPr lang="en-US" sz="2200" b="1" dirty="0"/>
          </a:p>
        </p:txBody>
      </p:sp>
      <p:sp>
        <p:nvSpPr>
          <p:cNvPr id="19" name="Rectangle 18"/>
          <p:cNvSpPr/>
          <p:nvPr/>
        </p:nvSpPr>
        <p:spPr>
          <a:xfrm>
            <a:off x="152400" y="666750"/>
            <a:ext cx="8839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300" b="1" u="sng" dirty="0" err="1">
                <a:solidFill>
                  <a:srgbClr val="0000FF"/>
                </a:solidFill>
              </a:rPr>
              <a:t>Bài</a:t>
            </a:r>
            <a:r>
              <a:rPr lang="en-US" sz="2300" b="1" u="sng" dirty="0">
                <a:solidFill>
                  <a:srgbClr val="0000FF"/>
                </a:solidFill>
              </a:rPr>
              <a:t> </a:t>
            </a:r>
            <a:r>
              <a:rPr lang="en-US" sz="2300" b="1" u="sng" dirty="0" err="1">
                <a:solidFill>
                  <a:srgbClr val="0000FF"/>
                </a:solidFill>
              </a:rPr>
              <a:t>tập</a:t>
            </a:r>
            <a:r>
              <a:rPr lang="en-US" sz="2300" b="1" u="sng" dirty="0">
                <a:solidFill>
                  <a:srgbClr val="0000FF"/>
                </a:solidFill>
              </a:rPr>
              <a:t> 1</a:t>
            </a:r>
            <a:r>
              <a:rPr lang="en-US" sz="2300" b="1" dirty="0">
                <a:solidFill>
                  <a:srgbClr val="0000FF"/>
                </a:solidFill>
              </a:rPr>
              <a:t>. </a:t>
            </a:r>
            <a:r>
              <a:rPr lang="en-US" sz="2300" dirty="0" err="1"/>
              <a:t>Nhận</a:t>
            </a:r>
            <a:r>
              <a:rPr lang="en-US" sz="2300" dirty="0"/>
              <a:t> </a:t>
            </a:r>
            <a:r>
              <a:rPr lang="en-US" sz="2300" dirty="0" err="1"/>
              <a:t>xét</a:t>
            </a:r>
            <a:r>
              <a:rPr lang="en-US" sz="2300" dirty="0"/>
              <a:t> </a:t>
            </a:r>
            <a:r>
              <a:rPr lang="en-US" sz="2300" dirty="0" err="1"/>
              <a:t>về</a:t>
            </a:r>
            <a:r>
              <a:rPr lang="en-US" sz="2300" dirty="0"/>
              <a:t> </a:t>
            </a:r>
            <a:r>
              <a:rPr lang="en-US" sz="2300" dirty="0" err="1"/>
              <a:t>sự</a:t>
            </a:r>
            <a:r>
              <a:rPr lang="en-US" sz="2300" dirty="0"/>
              <a:t> </a:t>
            </a:r>
            <a:r>
              <a:rPr lang="en-US" sz="2300" dirty="0" err="1"/>
              <a:t>khác</a:t>
            </a:r>
            <a:r>
              <a:rPr lang="en-US" sz="2300" dirty="0"/>
              <a:t> </a:t>
            </a:r>
            <a:r>
              <a:rPr lang="en-US" sz="2300" dirty="0" err="1"/>
              <a:t>biệt</a:t>
            </a:r>
            <a:r>
              <a:rPr lang="en-US" sz="2300" dirty="0"/>
              <a:t> </a:t>
            </a:r>
            <a:r>
              <a:rPr lang="en-US" sz="2300" dirty="0" err="1"/>
              <a:t>về</a:t>
            </a:r>
            <a:r>
              <a:rPr lang="en-US" sz="2300" dirty="0"/>
              <a:t> </a:t>
            </a:r>
            <a:r>
              <a:rPr lang="en-US" sz="2300" dirty="0" err="1"/>
              <a:t>cấu</a:t>
            </a:r>
            <a:r>
              <a:rPr lang="en-US" sz="2300" dirty="0"/>
              <a:t> </a:t>
            </a:r>
            <a:r>
              <a:rPr lang="en-US" sz="2300" dirty="0" err="1"/>
              <a:t>trúc</a:t>
            </a:r>
            <a:r>
              <a:rPr lang="en-US" sz="2300" dirty="0"/>
              <a:t> </a:t>
            </a:r>
            <a:r>
              <a:rPr lang="en-US" sz="2300" dirty="0" err="1"/>
              <a:t>giữa</a:t>
            </a:r>
            <a:r>
              <a:rPr lang="en-US" sz="2300" dirty="0"/>
              <a:t> </a:t>
            </a:r>
            <a:r>
              <a:rPr lang="en-US" sz="2300" dirty="0" err="1"/>
              <a:t>các</a:t>
            </a:r>
            <a:r>
              <a:rPr lang="en-US" sz="2300" dirty="0"/>
              <a:t> </a:t>
            </a:r>
            <a:r>
              <a:rPr lang="en-US" sz="2300" dirty="0" err="1"/>
              <a:t>câu</a:t>
            </a:r>
            <a:r>
              <a:rPr lang="en-US" sz="2300" dirty="0"/>
              <a:t> a1 </a:t>
            </a:r>
            <a:r>
              <a:rPr lang="en-US" sz="2300" dirty="0" err="1"/>
              <a:t>và</a:t>
            </a:r>
            <a:r>
              <a:rPr lang="en-US" sz="2300" dirty="0"/>
              <a:t> a2, b1 </a:t>
            </a:r>
            <a:r>
              <a:rPr lang="en-US" sz="2300" dirty="0" err="1"/>
              <a:t>và</a:t>
            </a:r>
            <a:r>
              <a:rPr lang="en-US" sz="2300" dirty="0"/>
              <a:t> b2, c1 </a:t>
            </a:r>
            <a:r>
              <a:rPr lang="en-US" sz="2300" dirty="0" err="1"/>
              <a:t>và</a:t>
            </a:r>
            <a:r>
              <a:rPr lang="en-US" sz="2300" dirty="0"/>
              <a:t> c2 </a:t>
            </a:r>
            <a:r>
              <a:rPr lang="en-US" sz="2300" dirty="0" err="1"/>
              <a:t>dưới</a:t>
            </a:r>
            <a:r>
              <a:rPr lang="en-US" sz="2300" dirty="0"/>
              <a:t> </a:t>
            </a:r>
            <a:r>
              <a:rPr lang="en-US" sz="2300" dirty="0" err="1"/>
              <a:t>đây</a:t>
            </a:r>
            <a:r>
              <a:rPr lang="en-US" sz="2300" dirty="0"/>
              <a:t>. </a:t>
            </a:r>
            <a:r>
              <a:rPr lang="en-US" sz="2300" dirty="0" err="1"/>
              <a:t>Nêu</a:t>
            </a:r>
            <a:r>
              <a:rPr lang="en-US" sz="2300" dirty="0"/>
              <a:t> </a:t>
            </a:r>
            <a:r>
              <a:rPr lang="en-US" sz="2300" dirty="0" err="1"/>
              <a:t>tác</a:t>
            </a:r>
            <a:r>
              <a:rPr lang="en-US" sz="2300" dirty="0"/>
              <a:t> </a:t>
            </a:r>
            <a:r>
              <a:rPr lang="en-US" sz="2300" dirty="0" err="1"/>
              <a:t>dụng</a:t>
            </a:r>
            <a:r>
              <a:rPr lang="en-US" sz="2300" dirty="0"/>
              <a:t> </a:t>
            </a:r>
            <a:r>
              <a:rPr lang="en-US" sz="2300" dirty="0" err="1"/>
              <a:t>của</a:t>
            </a:r>
            <a:r>
              <a:rPr lang="en-US" sz="2300" dirty="0"/>
              <a:t> </a:t>
            </a:r>
            <a:r>
              <a:rPr lang="en-US" sz="2300" dirty="0" err="1"/>
              <a:t>cấu</a:t>
            </a:r>
            <a:r>
              <a:rPr lang="en-US" sz="2300" dirty="0"/>
              <a:t> </a:t>
            </a:r>
            <a:r>
              <a:rPr lang="en-US" sz="2300" dirty="0" err="1"/>
              <a:t>trúc</a:t>
            </a:r>
            <a:r>
              <a:rPr lang="en-US" sz="2300" dirty="0"/>
              <a:t> </a:t>
            </a:r>
            <a:r>
              <a:rPr lang="en-US" sz="2300" dirty="0" err="1"/>
              <a:t>câu</a:t>
            </a:r>
            <a:r>
              <a:rPr lang="en-US" sz="2300" dirty="0"/>
              <a:t> </a:t>
            </a:r>
            <a:r>
              <a:rPr lang="en-US" sz="2300" dirty="0" err="1"/>
              <a:t>trong</a:t>
            </a:r>
            <a:r>
              <a:rPr lang="en-US" sz="2300" dirty="0"/>
              <a:t> </a:t>
            </a:r>
            <a:r>
              <a:rPr lang="en-US" sz="2300" dirty="0" err="1"/>
              <a:t>từng</a:t>
            </a:r>
            <a:r>
              <a:rPr lang="en-US" sz="2300" dirty="0"/>
              <a:t> </a:t>
            </a:r>
            <a:r>
              <a:rPr lang="en-US" sz="2300" dirty="0" err="1"/>
              <a:t>trường</a:t>
            </a:r>
            <a:r>
              <a:rPr lang="en-US" sz="2300" dirty="0"/>
              <a:t> </a:t>
            </a:r>
            <a:r>
              <a:rPr lang="en-US" sz="2300" dirty="0" err="1"/>
              <a:t>hợp</a:t>
            </a:r>
            <a:r>
              <a:rPr lang="en-US" sz="2300" dirty="0"/>
              <a:t>.</a:t>
            </a:r>
            <a:endParaRPr lang="en-US" sz="2300" dirty="0">
              <a:latin typeface="VNI-Times"/>
              <a:ea typeface="Times New Roman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650" y="1859526"/>
            <a:ext cx="870994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/>
              <a:t>b1.</a:t>
            </a:r>
            <a:r>
              <a:rPr lang="en-US" sz="2300" i="1" dirty="0"/>
              <a:t> </a:t>
            </a:r>
            <a:r>
              <a:rPr lang="en-US" sz="2300" i="1" dirty="0" err="1"/>
              <a:t>Vậy</a:t>
            </a:r>
            <a:r>
              <a:rPr lang="en-US" sz="2300" i="1" dirty="0"/>
              <a:t> </a:t>
            </a:r>
            <a:r>
              <a:rPr lang="en-US" sz="2300" i="1" dirty="0" err="1"/>
              <a:t>những</a:t>
            </a:r>
            <a:r>
              <a:rPr lang="en-US" sz="2300" i="1" dirty="0"/>
              <a:t> </a:t>
            </a:r>
            <a:r>
              <a:rPr lang="en-US" sz="2300" i="1" dirty="0" err="1"/>
              <a:t>lẽ</a:t>
            </a:r>
            <a:r>
              <a:rPr lang="en-US" sz="2300" i="1" dirty="0"/>
              <a:t> </a:t>
            </a:r>
            <a:r>
              <a:rPr lang="en-US" sz="2300" i="1" dirty="0" err="1"/>
              <a:t>dở</a:t>
            </a:r>
            <a:r>
              <a:rPr lang="en-US" sz="2300" i="1" dirty="0"/>
              <a:t> hay, </a:t>
            </a:r>
            <a:r>
              <a:rPr lang="en-US" sz="2300" i="1" dirty="0" err="1"/>
              <a:t>cả</a:t>
            </a:r>
            <a:r>
              <a:rPr lang="en-US" sz="2300" i="1" dirty="0"/>
              <a:t> </a:t>
            </a:r>
            <a:r>
              <a:rPr lang="en-US" sz="2300" i="1" dirty="0" err="1"/>
              <a:t>sở</a:t>
            </a:r>
            <a:r>
              <a:rPr lang="en-US" sz="2300" i="1" dirty="0"/>
              <a:t> </a:t>
            </a:r>
            <a:r>
              <a:rPr lang="en-US" sz="2300" i="1" dirty="0" err="1"/>
              <a:t>thích</a:t>
            </a:r>
            <a:r>
              <a:rPr lang="en-US" sz="2300" i="1" dirty="0"/>
              <a:t> </a:t>
            </a:r>
            <a:r>
              <a:rPr lang="en-US" sz="2300" i="1" dirty="0" err="1"/>
              <a:t>riêng</a:t>
            </a:r>
            <a:r>
              <a:rPr lang="en-US" sz="2300" i="1" dirty="0"/>
              <a:t>, ý </a:t>
            </a:r>
            <a:r>
              <a:rPr lang="en-US" sz="2300" i="1" dirty="0" err="1"/>
              <a:t>nguyện</a:t>
            </a:r>
            <a:r>
              <a:rPr lang="en-US" sz="2300" i="1" dirty="0"/>
              <a:t> </a:t>
            </a:r>
            <a:r>
              <a:rPr lang="en-US" sz="2300" i="1" dirty="0" err="1"/>
              <a:t>riêng</a:t>
            </a:r>
            <a:r>
              <a:rPr lang="en-US" sz="2300" i="1" dirty="0"/>
              <a:t>, </a:t>
            </a:r>
            <a:r>
              <a:rPr lang="en-US" sz="2300" i="1" dirty="0" err="1"/>
              <a:t>nhà</a:t>
            </a:r>
            <a:r>
              <a:rPr lang="en-US" sz="2300" i="1" dirty="0"/>
              <a:t> </a:t>
            </a:r>
            <a:r>
              <a:rPr lang="en-US" sz="2300" i="1" dirty="0" err="1"/>
              <a:t>ngươi</a:t>
            </a:r>
            <a:r>
              <a:rPr lang="en-US" sz="2300" i="1" dirty="0"/>
              <a:t> </a:t>
            </a:r>
            <a:r>
              <a:rPr lang="en-US" sz="2300" i="1" dirty="0" err="1"/>
              <a:t>cũng</a:t>
            </a:r>
            <a:r>
              <a:rPr lang="en-US" sz="2300" i="1" dirty="0"/>
              <a:t> </a:t>
            </a:r>
            <a:r>
              <a:rPr lang="en-US" sz="2300" i="1" dirty="0" err="1"/>
              <a:t>không</a:t>
            </a:r>
            <a:r>
              <a:rPr lang="en-US" sz="2300" i="1" dirty="0"/>
              <a:t> </a:t>
            </a:r>
            <a:r>
              <a:rPr lang="en-US" sz="2300" i="1" dirty="0" err="1"/>
              <a:t>có</a:t>
            </a:r>
            <a:r>
              <a:rPr lang="en-US" sz="2300" i="1" dirty="0"/>
              <a:t> ư?</a:t>
            </a:r>
            <a:endParaRPr lang="en-US" sz="2300" dirty="0"/>
          </a:p>
          <a:p>
            <a:r>
              <a:rPr lang="en-US" sz="2000" dirty="0" smtClean="0"/>
              <a:t>                                                               (</a:t>
            </a:r>
            <a:r>
              <a:rPr lang="en-US" sz="2000" dirty="0" err="1"/>
              <a:t>Lưu</a:t>
            </a:r>
            <a:r>
              <a:rPr lang="en-US" sz="2000" dirty="0"/>
              <a:t> </a:t>
            </a:r>
            <a:r>
              <a:rPr lang="en-US" sz="2000" dirty="0" err="1"/>
              <a:t>Quang</a:t>
            </a:r>
            <a:r>
              <a:rPr lang="en-US" sz="2000" dirty="0"/>
              <a:t> </a:t>
            </a:r>
            <a:r>
              <a:rPr lang="en-US" sz="2000" dirty="0" err="1"/>
              <a:t>Thuận</a:t>
            </a:r>
            <a:r>
              <a:rPr lang="en-US" sz="2000" dirty="0"/>
              <a:t> – </a:t>
            </a:r>
            <a:r>
              <a:rPr lang="en-US" sz="2000" dirty="0" err="1"/>
              <a:t>Lưu</a:t>
            </a:r>
            <a:r>
              <a:rPr lang="en-US" sz="2000" dirty="0"/>
              <a:t> </a:t>
            </a:r>
            <a:r>
              <a:rPr lang="en-US" sz="2000" dirty="0" err="1"/>
              <a:t>Quang</a:t>
            </a:r>
            <a:r>
              <a:rPr lang="en-US" sz="2000" dirty="0"/>
              <a:t> </a:t>
            </a:r>
            <a:r>
              <a:rPr lang="en-US" sz="2000" dirty="0" err="1"/>
              <a:t>Vũ</a:t>
            </a:r>
            <a:r>
              <a:rPr lang="en-US" sz="2000" i="1" dirty="0"/>
              <a:t>, </a:t>
            </a:r>
            <a:r>
              <a:rPr lang="en-US" sz="2000" i="1" dirty="0" err="1"/>
              <a:t>Nàng</a:t>
            </a:r>
            <a:r>
              <a:rPr lang="en-US" sz="2000" i="1" dirty="0"/>
              <a:t> Si-ta)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667000" y="3806603"/>
            <a:ext cx="6173098" cy="1154162"/>
          </a:xfrm>
          <a:prstGeom prst="rect">
            <a:avLst/>
          </a:prstGeom>
          <a:solidFill>
            <a:srgbClr val="FFCCFF"/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FF0000"/>
                </a:solidFill>
              </a:rPr>
              <a:t>*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vi-VN" sz="2300" b="1" dirty="0">
                <a:solidFill>
                  <a:srgbClr val="FF0000"/>
                </a:solidFill>
              </a:rPr>
              <a:t>Cặp câu b</a:t>
            </a:r>
            <a:r>
              <a:rPr lang="vi-VN" sz="2300" b="1" baseline="-25000" dirty="0">
                <a:solidFill>
                  <a:srgbClr val="FF0000"/>
                </a:solidFill>
              </a:rPr>
              <a:t>1</a:t>
            </a:r>
            <a:r>
              <a:rPr lang="vi-VN" sz="2300" b="1" dirty="0">
                <a:solidFill>
                  <a:srgbClr val="FF0000"/>
                </a:solidFill>
              </a:rPr>
              <a:t> – b</a:t>
            </a:r>
            <a:r>
              <a:rPr lang="vi-VN" sz="2300" b="1" baseline="-25000" dirty="0">
                <a:solidFill>
                  <a:srgbClr val="FF0000"/>
                </a:solidFill>
              </a:rPr>
              <a:t>2</a:t>
            </a:r>
            <a:r>
              <a:rPr lang="vi-VN" sz="2300" b="1" dirty="0">
                <a:solidFill>
                  <a:srgbClr val="FF0000"/>
                </a:solidFill>
              </a:rPr>
              <a:t>: </a:t>
            </a:r>
            <a:r>
              <a:rPr lang="vi-VN" sz="2300" dirty="0"/>
              <a:t>Bổ ngữ ở câu b</a:t>
            </a:r>
            <a:r>
              <a:rPr lang="vi-VN" sz="2300" baseline="-25000" dirty="0"/>
              <a:t>2</a:t>
            </a:r>
            <a:r>
              <a:rPr lang="vi-VN" sz="2300" dirty="0"/>
              <a:t> được đảo vị trí lên đầu câu ở câu b</a:t>
            </a:r>
            <a:r>
              <a:rPr lang="vi-VN" sz="2300" baseline="-25000" dirty="0"/>
              <a:t>1</a:t>
            </a:r>
            <a:r>
              <a:rPr lang="vi-VN" sz="2300" dirty="0"/>
              <a:t> với mục đích nhấn mạnh thông tin.</a:t>
            </a:r>
            <a:endParaRPr lang="en-US" sz="2300" dirty="0"/>
          </a:p>
        </p:txBody>
      </p:sp>
      <p:sp>
        <p:nvSpPr>
          <p:cNvPr id="12" name="Rectangle 11"/>
          <p:cNvSpPr/>
          <p:nvPr/>
        </p:nvSpPr>
        <p:spPr>
          <a:xfrm>
            <a:off x="1065901" y="3006384"/>
            <a:ext cx="777419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300" i="1" dirty="0"/>
              <a:t>b2. </a:t>
            </a:r>
            <a:r>
              <a:rPr lang="en-US" sz="2300" i="1" dirty="0" err="1"/>
              <a:t>Vậy</a:t>
            </a:r>
            <a:r>
              <a:rPr lang="en-US" sz="2300" i="1" dirty="0"/>
              <a:t> </a:t>
            </a:r>
            <a:r>
              <a:rPr lang="en-US" sz="2300" i="1" dirty="0" err="1"/>
              <a:t>nhà</a:t>
            </a:r>
            <a:r>
              <a:rPr lang="en-US" sz="2300" i="1" dirty="0"/>
              <a:t> </a:t>
            </a:r>
            <a:r>
              <a:rPr lang="en-US" sz="2300" i="1" dirty="0" err="1"/>
              <a:t>ngươi</a:t>
            </a:r>
            <a:r>
              <a:rPr lang="en-US" sz="2300" i="1" dirty="0"/>
              <a:t> </a:t>
            </a:r>
            <a:r>
              <a:rPr lang="en-US" sz="2300" i="1" dirty="0" err="1"/>
              <a:t>không</a:t>
            </a:r>
            <a:r>
              <a:rPr lang="en-US" sz="2300" i="1" dirty="0"/>
              <a:t> </a:t>
            </a:r>
            <a:r>
              <a:rPr lang="en-US" sz="2300" i="1" dirty="0" err="1"/>
              <a:t>có</a:t>
            </a:r>
            <a:r>
              <a:rPr lang="en-US" sz="2300" i="1" dirty="0"/>
              <a:t> </a:t>
            </a:r>
            <a:r>
              <a:rPr lang="en-US" sz="2300" i="1" dirty="0" err="1"/>
              <a:t>những</a:t>
            </a:r>
            <a:r>
              <a:rPr lang="en-US" sz="2300" i="1" dirty="0"/>
              <a:t> </a:t>
            </a:r>
            <a:r>
              <a:rPr lang="en-US" sz="2300" i="1" dirty="0" err="1"/>
              <a:t>lẽ</a:t>
            </a:r>
            <a:r>
              <a:rPr lang="en-US" sz="2300" i="1" dirty="0"/>
              <a:t> </a:t>
            </a:r>
            <a:r>
              <a:rPr lang="en-US" sz="2300" i="1" dirty="0" err="1"/>
              <a:t>dở</a:t>
            </a:r>
            <a:r>
              <a:rPr lang="en-US" sz="2300" i="1" dirty="0"/>
              <a:t> hay, </a:t>
            </a:r>
            <a:r>
              <a:rPr lang="en-US" sz="2300" i="1" dirty="0" err="1"/>
              <a:t>không</a:t>
            </a:r>
            <a:r>
              <a:rPr lang="en-US" sz="2300" i="1" dirty="0"/>
              <a:t> </a:t>
            </a:r>
            <a:r>
              <a:rPr lang="en-US" sz="2300" i="1" dirty="0" err="1"/>
              <a:t>có</a:t>
            </a:r>
            <a:r>
              <a:rPr lang="en-US" sz="2300" i="1" dirty="0"/>
              <a:t> </a:t>
            </a:r>
            <a:r>
              <a:rPr lang="en-US" sz="2300" i="1" dirty="0" err="1"/>
              <a:t>cả</a:t>
            </a:r>
            <a:r>
              <a:rPr lang="en-US" sz="2300" i="1" dirty="0"/>
              <a:t> </a:t>
            </a:r>
            <a:r>
              <a:rPr lang="en-US" sz="2300" i="1" dirty="0" err="1"/>
              <a:t>sở</a:t>
            </a:r>
            <a:r>
              <a:rPr lang="en-US" sz="2300" i="1" dirty="0"/>
              <a:t> </a:t>
            </a:r>
            <a:r>
              <a:rPr lang="en-US" sz="2300" i="1" dirty="0" err="1"/>
              <a:t>thích</a:t>
            </a:r>
            <a:r>
              <a:rPr lang="en-US" sz="2300" i="1" dirty="0"/>
              <a:t> </a:t>
            </a:r>
            <a:r>
              <a:rPr lang="en-US" sz="2300" i="1" dirty="0" err="1"/>
              <a:t>riêng</a:t>
            </a:r>
            <a:r>
              <a:rPr lang="en-US" sz="2300" i="1" dirty="0"/>
              <a:t>, ý </a:t>
            </a:r>
            <a:r>
              <a:rPr lang="en-US" sz="2300" i="1" dirty="0" err="1"/>
              <a:t>nguyện</a:t>
            </a:r>
            <a:r>
              <a:rPr lang="en-US" sz="2300" i="1" dirty="0"/>
              <a:t> </a:t>
            </a:r>
            <a:r>
              <a:rPr lang="en-US" sz="2300" i="1" dirty="0" err="1"/>
              <a:t>riêng</a:t>
            </a:r>
            <a:r>
              <a:rPr lang="en-US" sz="2300" i="1" dirty="0"/>
              <a:t> ư?</a:t>
            </a:r>
            <a:endParaRPr lang="en-US" sz="2300" i="1" dirty="0">
              <a:latin typeface="VNI-Times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592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5556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351003" y="133350"/>
            <a:ext cx="3002425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200" b="1" dirty="0" smtClean="0"/>
              <a:t>THỰC HÀNH TIẾNG VIỆT</a:t>
            </a:r>
            <a:endParaRPr lang="en-US" sz="2200" b="1" dirty="0"/>
          </a:p>
        </p:txBody>
      </p:sp>
      <p:sp>
        <p:nvSpPr>
          <p:cNvPr id="19" name="Rectangle 18"/>
          <p:cNvSpPr/>
          <p:nvPr/>
        </p:nvSpPr>
        <p:spPr>
          <a:xfrm>
            <a:off x="152400" y="666750"/>
            <a:ext cx="8839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300" b="1" u="sng" dirty="0" err="1">
                <a:solidFill>
                  <a:srgbClr val="0000FF"/>
                </a:solidFill>
              </a:rPr>
              <a:t>Bài</a:t>
            </a:r>
            <a:r>
              <a:rPr lang="en-US" sz="2300" b="1" u="sng" dirty="0">
                <a:solidFill>
                  <a:srgbClr val="0000FF"/>
                </a:solidFill>
              </a:rPr>
              <a:t> </a:t>
            </a:r>
            <a:r>
              <a:rPr lang="en-US" sz="2300" b="1" u="sng" dirty="0" err="1">
                <a:solidFill>
                  <a:srgbClr val="0000FF"/>
                </a:solidFill>
              </a:rPr>
              <a:t>tập</a:t>
            </a:r>
            <a:r>
              <a:rPr lang="en-US" sz="2300" b="1" u="sng" dirty="0">
                <a:solidFill>
                  <a:srgbClr val="0000FF"/>
                </a:solidFill>
              </a:rPr>
              <a:t> 1</a:t>
            </a:r>
            <a:r>
              <a:rPr lang="en-US" sz="2300" b="1" dirty="0">
                <a:solidFill>
                  <a:srgbClr val="0000FF"/>
                </a:solidFill>
              </a:rPr>
              <a:t>. </a:t>
            </a:r>
            <a:r>
              <a:rPr lang="en-US" sz="2300" dirty="0" err="1"/>
              <a:t>Nhận</a:t>
            </a:r>
            <a:r>
              <a:rPr lang="en-US" sz="2300" dirty="0"/>
              <a:t> </a:t>
            </a:r>
            <a:r>
              <a:rPr lang="en-US" sz="2300" dirty="0" err="1"/>
              <a:t>xét</a:t>
            </a:r>
            <a:r>
              <a:rPr lang="en-US" sz="2300" dirty="0"/>
              <a:t> </a:t>
            </a:r>
            <a:r>
              <a:rPr lang="en-US" sz="2300" dirty="0" err="1"/>
              <a:t>về</a:t>
            </a:r>
            <a:r>
              <a:rPr lang="en-US" sz="2300" dirty="0"/>
              <a:t> </a:t>
            </a:r>
            <a:r>
              <a:rPr lang="en-US" sz="2300" dirty="0" err="1"/>
              <a:t>sự</a:t>
            </a:r>
            <a:r>
              <a:rPr lang="en-US" sz="2300" dirty="0"/>
              <a:t> </a:t>
            </a:r>
            <a:r>
              <a:rPr lang="en-US" sz="2300" dirty="0" err="1"/>
              <a:t>khác</a:t>
            </a:r>
            <a:r>
              <a:rPr lang="en-US" sz="2300" dirty="0"/>
              <a:t> </a:t>
            </a:r>
            <a:r>
              <a:rPr lang="en-US" sz="2300" dirty="0" err="1"/>
              <a:t>biệt</a:t>
            </a:r>
            <a:r>
              <a:rPr lang="en-US" sz="2300" dirty="0"/>
              <a:t> </a:t>
            </a:r>
            <a:r>
              <a:rPr lang="en-US" sz="2300" dirty="0" err="1"/>
              <a:t>về</a:t>
            </a:r>
            <a:r>
              <a:rPr lang="en-US" sz="2300" dirty="0"/>
              <a:t> </a:t>
            </a:r>
            <a:r>
              <a:rPr lang="en-US" sz="2300" dirty="0" err="1"/>
              <a:t>cấu</a:t>
            </a:r>
            <a:r>
              <a:rPr lang="en-US" sz="2300" dirty="0"/>
              <a:t> </a:t>
            </a:r>
            <a:r>
              <a:rPr lang="en-US" sz="2300" dirty="0" err="1"/>
              <a:t>trúc</a:t>
            </a:r>
            <a:r>
              <a:rPr lang="en-US" sz="2300" dirty="0"/>
              <a:t> </a:t>
            </a:r>
            <a:r>
              <a:rPr lang="en-US" sz="2300" dirty="0" err="1"/>
              <a:t>giữa</a:t>
            </a:r>
            <a:r>
              <a:rPr lang="en-US" sz="2300" dirty="0"/>
              <a:t> </a:t>
            </a:r>
            <a:r>
              <a:rPr lang="en-US" sz="2300" dirty="0" err="1"/>
              <a:t>các</a:t>
            </a:r>
            <a:r>
              <a:rPr lang="en-US" sz="2300" dirty="0"/>
              <a:t> </a:t>
            </a:r>
            <a:r>
              <a:rPr lang="en-US" sz="2300" dirty="0" err="1"/>
              <a:t>câu</a:t>
            </a:r>
            <a:r>
              <a:rPr lang="en-US" sz="2300" dirty="0"/>
              <a:t> a1 </a:t>
            </a:r>
            <a:r>
              <a:rPr lang="en-US" sz="2300" dirty="0" err="1"/>
              <a:t>và</a:t>
            </a:r>
            <a:r>
              <a:rPr lang="en-US" sz="2300" dirty="0"/>
              <a:t> a2, b1 </a:t>
            </a:r>
            <a:r>
              <a:rPr lang="en-US" sz="2300" dirty="0" err="1"/>
              <a:t>và</a:t>
            </a:r>
            <a:r>
              <a:rPr lang="en-US" sz="2300" dirty="0"/>
              <a:t> b2, c1 </a:t>
            </a:r>
            <a:r>
              <a:rPr lang="en-US" sz="2300" dirty="0" err="1"/>
              <a:t>và</a:t>
            </a:r>
            <a:r>
              <a:rPr lang="en-US" sz="2300" dirty="0"/>
              <a:t> c2 </a:t>
            </a:r>
            <a:r>
              <a:rPr lang="en-US" sz="2300" dirty="0" err="1"/>
              <a:t>dưới</a:t>
            </a:r>
            <a:r>
              <a:rPr lang="en-US" sz="2300" dirty="0"/>
              <a:t> </a:t>
            </a:r>
            <a:r>
              <a:rPr lang="en-US" sz="2300" dirty="0" err="1"/>
              <a:t>đây</a:t>
            </a:r>
            <a:r>
              <a:rPr lang="en-US" sz="2300" dirty="0"/>
              <a:t>. </a:t>
            </a:r>
            <a:r>
              <a:rPr lang="en-US" sz="2300" dirty="0" err="1"/>
              <a:t>Nêu</a:t>
            </a:r>
            <a:r>
              <a:rPr lang="en-US" sz="2300" dirty="0"/>
              <a:t> </a:t>
            </a:r>
            <a:r>
              <a:rPr lang="en-US" sz="2300" dirty="0" err="1"/>
              <a:t>tác</a:t>
            </a:r>
            <a:r>
              <a:rPr lang="en-US" sz="2300" dirty="0"/>
              <a:t> </a:t>
            </a:r>
            <a:r>
              <a:rPr lang="en-US" sz="2300" dirty="0" err="1"/>
              <a:t>dụng</a:t>
            </a:r>
            <a:r>
              <a:rPr lang="en-US" sz="2300" dirty="0"/>
              <a:t> </a:t>
            </a:r>
            <a:r>
              <a:rPr lang="en-US" sz="2300" dirty="0" err="1"/>
              <a:t>của</a:t>
            </a:r>
            <a:r>
              <a:rPr lang="en-US" sz="2300" dirty="0"/>
              <a:t> </a:t>
            </a:r>
            <a:r>
              <a:rPr lang="en-US" sz="2300" dirty="0" err="1"/>
              <a:t>cấu</a:t>
            </a:r>
            <a:r>
              <a:rPr lang="en-US" sz="2300" dirty="0"/>
              <a:t> </a:t>
            </a:r>
            <a:r>
              <a:rPr lang="en-US" sz="2300" dirty="0" err="1"/>
              <a:t>trúc</a:t>
            </a:r>
            <a:r>
              <a:rPr lang="en-US" sz="2300" dirty="0"/>
              <a:t> </a:t>
            </a:r>
            <a:r>
              <a:rPr lang="en-US" sz="2300" dirty="0" err="1"/>
              <a:t>câu</a:t>
            </a:r>
            <a:r>
              <a:rPr lang="en-US" sz="2300" dirty="0"/>
              <a:t> </a:t>
            </a:r>
            <a:r>
              <a:rPr lang="en-US" sz="2300" dirty="0" err="1"/>
              <a:t>trong</a:t>
            </a:r>
            <a:r>
              <a:rPr lang="en-US" sz="2300" dirty="0"/>
              <a:t> </a:t>
            </a:r>
            <a:r>
              <a:rPr lang="en-US" sz="2300" dirty="0" err="1"/>
              <a:t>từng</a:t>
            </a:r>
            <a:r>
              <a:rPr lang="en-US" sz="2300" dirty="0"/>
              <a:t> </a:t>
            </a:r>
            <a:r>
              <a:rPr lang="en-US" sz="2300" dirty="0" err="1"/>
              <a:t>trường</a:t>
            </a:r>
            <a:r>
              <a:rPr lang="en-US" sz="2300" dirty="0"/>
              <a:t> </a:t>
            </a:r>
            <a:r>
              <a:rPr lang="en-US" sz="2300" dirty="0" err="1"/>
              <a:t>hợp</a:t>
            </a:r>
            <a:r>
              <a:rPr lang="en-US" sz="2300" dirty="0"/>
              <a:t>.</a:t>
            </a:r>
            <a:endParaRPr lang="en-US" sz="2300" dirty="0">
              <a:latin typeface="VNI-Times"/>
              <a:ea typeface="Times New Roman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859323"/>
            <a:ext cx="87630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300" b="1" dirty="0">
                <a:solidFill>
                  <a:srgbClr val="FF0000"/>
                </a:solidFill>
              </a:rPr>
              <a:t>c1.</a:t>
            </a:r>
            <a:r>
              <a:rPr lang="en-US" sz="2300" dirty="0"/>
              <a:t> </a:t>
            </a:r>
            <a:r>
              <a:rPr lang="en-US" sz="2300" i="1" dirty="0" err="1"/>
              <a:t>Tại</a:t>
            </a:r>
            <a:r>
              <a:rPr lang="en-US" sz="2300" i="1" dirty="0"/>
              <a:t> </a:t>
            </a:r>
            <a:r>
              <a:rPr lang="en-US" sz="2300" i="1" dirty="0" err="1"/>
              <a:t>buổi</a:t>
            </a:r>
            <a:r>
              <a:rPr lang="en-US" sz="2300" i="1" dirty="0"/>
              <a:t> </a:t>
            </a:r>
            <a:r>
              <a:rPr lang="en-US" sz="2300" i="1" dirty="0" err="1"/>
              <a:t>dạ</a:t>
            </a:r>
            <a:r>
              <a:rPr lang="en-US" sz="2300" i="1" dirty="0"/>
              <a:t> </a:t>
            </a:r>
            <a:r>
              <a:rPr lang="en-US" sz="2300" i="1" dirty="0" err="1"/>
              <a:t>hội</a:t>
            </a:r>
            <a:r>
              <a:rPr lang="en-US" sz="2300" i="1" dirty="0"/>
              <a:t> </a:t>
            </a:r>
            <a:r>
              <a:rPr lang="en-US" sz="2300" i="1" dirty="0" err="1"/>
              <a:t>đó</a:t>
            </a:r>
            <a:r>
              <a:rPr lang="en-US" sz="2300" i="1" dirty="0"/>
              <a:t>, </a:t>
            </a:r>
            <a:r>
              <a:rPr lang="en-US" sz="2300" i="1" dirty="0" err="1"/>
              <a:t>trong</a:t>
            </a:r>
            <a:r>
              <a:rPr lang="en-US" sz="2300" i="1" dirty="0"/>
              <a:t> y </a:t>
            </a:r>
            <a:r>
              <a:rPr lang="en-US" sz="2300" i="1" dirty="0" err="1"/>
              <a:t>phục</a:t>
            </a:r>
            <a:r>
              <a:rPr lang="en-US" sz="2300" i="1" dirty="0"/>
              <a:t> </a:t>
            </a:r>
            <a:r>
              <a:rPr lang="en-US" sz="2300" i="1" dirty="0" err="1"/>
              <a:t>của</a:t>
            </a:r>
            <a:r>
              <a:rPr lang="en-US" sz="2300" i="1" dirty="0"/>
              <a:t> </a:t>
            </a:r>
            <a:r>
              <a:rPr lang="en-US" sz="2300" i="1" dirty="0" err="1"/>
              <a:t>một</a:t>
            </a:r>
            <a:r>
              <a:rPr lang="en-US" sz="2300" i="1" dirty="0"/>
              <a:t> </a:t>
            </a:r>
            <a:r>
              <a:rPr lang="en-US" sz="2300" i="1" dirty="0" err="1"/>
              <a:t>người</a:t>
            </a:r>
            <a:r>
              <a:rPr lang="en-US" sz="2300" i="1" dirty="0"/>
              <a:t> </a:t>
            </a:r>
            <a:r>
              <a:rPr lang="en-US" sz="2300" i="1" dirty="0" err="1"/>
              <a:t>hành</a:t>
            </a:r>
            <a:r>
              <a:rPr lang="en-US" sz="2300" i="1" dirty="0"/>
              <a:t> </a:t>
            </a:r>
            <a:r>
              <a:rPr lang="en-US" sz="2300" i="1" dirty="0" err="1"/>
              <a:t>hương</a:t>
            </a:r>
            <a:r>
              <a:rPr lang="en-US" sz="2300" i="1" dirty="0"/>
              <a:t>, </a:t>
            </a:r>
            <a:r>
              <a:rPr lang="en-US" sz="2300" i="1" dirty="0" err="1"/>
              <a:t>Rô</a:t>
            </a:r>
            <a:r>
              <a:rPr lang="en-US" sz="2300" i="1" dirty="0"/>
              <a:t>-</a:t>
            </a:r>
            <a:r>
              <a:rPr lang="en-US" sz="2300" i="1" dirty="0" err="1"/>
              <a:t>mê</a:t>
            </a:r>
            <a:r>
              <a:rPr lang="en-US" sz="2300" i="1" dirty="0"/>
              <a:t>-ô </a:t>
            </a:r>
            <a:r>
              <a:rPr lang="en-US" sz="2300" i="1" dirty="0" err="1"/>
              <a:t>đã</a:t>
            </a:r>
            <a:r>
              <a:rPr lang="en-US" sz="2300" i="1" dirty="0"/>
              <a:t> </a:t>
            </a:r>
            <a:r>
              <a:rPr lang="en-US" sz="2300" i="1" dirty="0" err="1"/>
              <a:t>gặp</a:t>
            </a:r>
            <a:r>
              <a:rPr lang="en-US" sz="2300" i="1" dirty="0"/>
              <a:t> </a:t>
            </a:r>
            <a:r>
              <a:rPr lang="en-US" sz="2300" i="1" dirty="0" err="1"/>
              <a:t>Giu</a:t>
            </a:r>
            <a:r>
              <a:rPr lang="en-US" sz="2300" i="1" dirty="0"/>
              <a:t>-li-</a:t>
            </a:r>
            <a:r>
              <a:rPr lang="en-US" sz="2300" i="1" dirty="0" err="1"/>
              <a:t>ét</a:t>
            </a:r>
            <a:r>
              <a:rPr lang="en-US" sz="2300" i="1" dirty="0"/>
              <a:t> </a:t>
            </a:r>
            <a:r>
              <a:rPr lang="en-US" sz="2300" i="1" dirty="0" err="1"/>
              <a:t>và</a:t>
            </a:r>
            <a:r>
              <a:rPr lang="en-US" sz="2300" i="1" dirty="0"/>
              <a:t> </a:t>
            </a:r>
            <a:r>
              <a:rPr lang="en-US" sz="2300" i="1" dirty="0" err="1"/>
              <a:t>nhận</a:t>
            </a:r>
            <a:r>
              <a:rPr lang="en-US" sz="2300" i="1" dirty="0"/>
              <a:t> </a:t>
            </a:r>
            <a:r>
              <a:rPr lang="en-US" sz="2300" i="1" dirty="0" err="1"/>
              <a:t>ra</a:t>
            </a:r>
            <a:r>
              <a:rPr lang="en-US" sz="2300" i="1" dirty="0"/>
              <a:t> </a:t>
            </a:r>
            <a:r>
              <a:rPr lang="en-US" sz="2300" i="1" dirty="0" err="1"/>
              <a:t>rằng</a:t>
            </a:r>
            <a:r>
              <a:rPr lang="en-US" sz="2300" i="1" dirty="0"/>
              <a:t> </a:t>
            </a:r>
            <a:r>
              <a:rPr lang="en-US" sz="2300" i="1" dirty="0" err="1"/>
              <a:t>đến</a:t>
            </a:r>
            <a:r>
              <a:rPr lang="en-US" sz="2300" i="1" dirty="0"/>
              <a:t> </a:t>
            </a:r>
            <a:r>
              <a:rPr lang="en-US" sz="2300" i="1" dirty="0" err="1"/>
              <a:t>lúc</a:t>
            </a:r>
            <a:r>
              <a:rPr lang="en-US" sz="2300" i="1" dirty="0"/>
              <a:t> </a:t>
            </a:r>
            <a:r>
              <a:rPr lang="en-US" sz="2300" i="1" dirty="0" err="1"/>
              <a:t>này</a:t>
            </a:r>
            <a:r>
              <a:rPr lang="en-US" sz="2300" i="1" dirty="0"/>
              <a:t> </a:t>
            </a:r>
            <a:r>
              <a:rPr lang="en-US" sz="2300" i="1" dirty="0" err="1"/>
              <a:t>chàng</a:t>
            </a:r>
            <a:r>
              <a:rPr lang="en-US" sz="2300" i="1" dirty="0"/>
              <a:t> </a:t>
            </a:r>
            <a:r>
              <a:rPr lang="en-US" sz="2300" i="1" dirty="0" err="1"/>
              <a:t>mới</a:t>
            </a:r>
            <a:r>
              <a:rPr lang="en-US" sz="2300" i="1" dirty="0"/>
              <a:t> </a:t>
            </a:r>
            <a:r>
              <a:rPr lang="en-US" sz="2300" i="1" dirty="0" err="1"/>
              <a:t>yêu</a:t>
            </a:r>
            <a:r>
              <a:rPr lang="en-US" sz="2300" i="1" dirty="0"/>
              <a:t> </a:t>
            </a:r>
            <a:r>
              <a:rPr lang="en-US" sz="2300" i="1" dirty="0" err="1"/>
              <a:t>thật</a:t>
            </a:r>
            <a:r>
              <a:rPr lang="en-US" sz="2300" i="1" dirty="0"/>
              <a:t> </a:t>
            </a:r>
            <a:r>
              <a:rPr lang="en-US" sz="2300" i="1" dirty="0" err="1"/>
              <a:t>sự</a:t>
            </a:r>
            <a:r>
              <a:rPr lang="en-US" sz="2300" i="1" dirty="0" smtClean="0"/>
              <a:t>.</a:t>
            </a:r>
            <a:endParaRPr lang="en-US" sz="2300" i="1" dirty="0"/>
          </a:p>
        </p:txBody>
      </p:sp>
      <p:sp>
        <p:nvSpPr>
          <p:cNvPr id="5" name="Rectangle 4"/>
          <p:cNvSpPr/>
          <p:nvPr/>
        </p:nvSpPr>
        <p:spPr>
          <a:xfrm>
            <a:off x="2286000" y="3459761"/>
            <a:ext cx="6705600" cy="1708160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100" b="1" dirty="0" smtClean="0">
                <a:solidFill>
                  <a:srgbClr val="FF0000"/>
                </a:solidFill>
              </a:rPr>
              <a:t>* </a:t>
            </a:r>
            <a:r>
              <a:rPr lang="vi-VN" sz="2100" b="1" dirty="0" smtClean="0">
                <a:solidFill>
                  <a:srgbClr val="FF0000"/>
                </a:solidFill>
              </a:rPr>
              <a:t>Cặp </a:t>
            </a:r>
            <a:r>
              <a:rPr lang="vi-VN" sz="2100" b="1" dirty="0">
                <a:solidFill>
                  <a:srgbClr val="FF0000"/>
                </a:solidFill>
              </a:rPr>
              <a:t>câu c</a:t>
            </a:r>
            <a:r>
              <a:rPr lang="vi-VN" sz="2100" b="1" baseline="-25000" dirty="0">
                <a:solidFill>
                  <a:srgbClr val="FF0000"/>
                </a:solidFill>
              </a:rPr>
              <a:t>1</a:t>
            </a:r>
            <a:r>
              <a:rPr lang="vi-VN" sz="2100" b="1" dirty="0">
                <a:solidFill>
                  <a:srgbClr val="FF0000"/>
                </a:solidFill>
              </a:rPr>
              <a:t> – c</a:t>
            </a:r>
            <a:r>
              <a:rPr lang="vi-VN" sz="2100" b="1" baseline="-25000" dirty="0">
                <a:solidFill>
                  <a:srgbClr val="FF0000"/>
                </a:solidFill>
              </a:rPr>
              <a:t>2</a:t>
            </a:r>
            <a:r>
              <a:rPr lang="vi-VN" sz="2100" b="1" dirty="0">
                <a:solidFill>
                  <a:srgbClr val="FF0000"/>
                </a:solidFill>
              </a:rPr>
              <a:t>:</a:t>
            </a:r>
            <a:r>
              <a:rPr lang="vi-VN" sz="2100" dirty="0"/>
              <a:t> So với câu c</a:t>
            </a:r>
            <a:r>
              <a:rPr lang="vi-VN" sz="2100" baseline="-25000" dirty="0"/>
              <a:t>2</a:t>
            </a:r>
            <a:r>
              <a:rPr lang="vi-VN" sz="2100" dirty="0"/>
              <a:t>, câu c</a:t>
            </a:r>
            <a:r>
              <a:rPr lang="vi-VN" sz="2100" baseline="-25000" dirty="0"/>
              <a:t>1</a:t>
            </a:r>
            <a:r>
              <a:rPr lang="vi-VN" sz="2100" dirty="0"/>
              <a:t> có thêm thành phần trạng ngữ </a:t>
            </a:r>
            <a:r>
              <a:rPr lang="en-US" sz="2100" b="1" i="1" dirty="0">
                <a:solidFill>
                  <a:srgbClr val="0000FF"/>
                </a:solidFill>
              </a:rPr>
              <a:t>“</a:t>
            </a:r>
            <a:r>
              <a:rPr lang="vi-VN" sz="2100" b="1" i="1" dirty="0">
                <a:solidFill>
                  <a:srgbClr val="0000FF"/>
                </a:solidFill>
              </a:rPr>
              <a:t>trong y phục của một người hành hương</a:t>
            </a:r>
            <a:r>
              <a:rPr lang="en-US" sz="2100" b="1" i="1" dirty="0">
                <a:solidFill>
                  <a:srgbClr val="0000FF"/>
                </a:solidFill>
              </a:rPr>
              <a:t>”</a:t>
            </a:r>
            <a:r>
              <a:rPr lang="vi-VN" sz="2100" b="1" i="1" dirty="0">
                <a:solidFill>
                  <a:srgbClr val="0000FF"/>
                </a:solidFill>
              </a:rPr>
              <a:t> </a:t>
            </a:r>
            <a:r>
              <a:rPr lang="vi-VN" sz="2100" dirty="0"/>
              <a:t>với mục đích cung cấp thêm thông tin. Ngoài ra, trạng ngữ </a:t>
            </a:r>
            <a:r>
              <a:rPr lang="en-US" sz="2100" b="1" i="1" dirty="0">
                <a:solidFill>
                  <a:srgbClr val="0000FF"/>
                </a:solidFill>
              </a:rPr>
              <a:t>“</a:t>
            </a:r>
            <a:r>
              <a:rPr lang="vi-VN" sz="2100" b="1" i="1" dirty="0">
                <a:solidFill>
                  <a:srgbClr val="0000FF"/>
                </a:solidFill>
              </a:rPr>
              <a:t>tại buổi dạ hội đó</a:t>
            </a:r>
            <a:r>
              <a:rPr lang="en-US" sz="2100" b="1" i="1" dirty="0">
                <a:solidFill>
                  <a:srgbClr val="0000FF"/>
                </a:solidFill>
              </a:rPr>
              <a:t>”</a:t>
            </a:r>
            <a:r>
              <a:rPr lang="vi-VN" sz="2100" b="1" i="1" dirty="0">
                <a:solidFill>
                  <a:srgbClr val="0000FF"/>
                </a:solidFill>
              </a:rPr>
              <a:t> </a:t>
            </a:r>
            <a:r>
              <a:rPr lang="vi-VN" sz="2100" dirty="0"/>
              <a:t>được đưa lên đầu câu c</a:t>
            </a:r>
            <a:r>
              <a:rPr lang="vi-VN" sz="2100" baseline="-25000" dirty="0"/>
              <a:t>1</a:t>
            </a:r>
            <a:r>
              <a:rPr lang="vi-VN" sz="2100" dirty="0"/>
              <a:t> nhằm nhấn mạnh thông tin về địa điểm.</a:t>
            </a:r>
            <a:endParaRPr lang="en-US" sz="2100" dirty="0"/>
          </a:p>
        </p:txBody>
      </p:sp>
      <p:sp>
        <p:nvSpPr>
          <p:cNvPr id="6" name="Rectangle 5"/>
          <p:cNvSpPr/>
          <p:nvPr/>
        </p:nvSpPr>
        <p:spPr>
          <a:xfrm>
            <a:off x="685799" y="2659542"/>
            <a:ext cx="815339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300" b="1" dirty="0">
                <a:solidFill>
                  <a:srgbClr val="FF0000"/>
                </a:solidFill>
              </a:rPr>
              <a:t>c2.  </a:t>
            </a:r>
            <a:r>
              <a:rPr lang="en-US" sz="2300" i="1" dirty="0" err="1"/>
              <a:t>Rô</a:t>
            </a:r>
            <a:r>
              <a:rPr lang="en-US" sz="2300" i="1" dirty="0"/>
              <a:t>-</a:t>
            </a:r>
            <a:r>
              <a:rPr lang="en-US" sz="2300" i="1" dirty="0" err="1"/>
              <a:t>mê</a:t>
            </a:r>
            <a:r>
              <a:rPr lang="en-US" sz="2300" i="1" dirty="0"/>
              <a:t>-ô </a:t>
            </a:r>
            <a:r>
              <a:rPr lang="en-US" sz="2300" i="1" dirty="0" err="1"/>
              <a:t>đã</a:t>
            </a:r>
            <a:r>
              <a:rPr lang="en-US" sz="2300" i="1" dirty="0"/>
              <a:t> </a:t>
            </a:r>
            <a:r>
              <a:rPr lang="en-US" sz="2300" i="1" dirty="0" err="1"/>
              <a:t>gặp</a:t>
            </a:r>
            <a:r>
              <a:rPr lang="en-US" sz="2300" i="1" dirty="0"/>
              <a:t> </a:t>
            </a:r>
            <a:r>
              <a:rPr lang="en-US" sz="2300" i="1" dirty="0" err="1"/>
              <a:t>Giu</a:t>
            </a:r>
            <a:r>
              <a:rPr lang="en-US" sz="2300" i="1" dirty="0"/>
              <a:t>-li-</a:t>
            </a:r>
            <a:r>
              <a:rPr lang="en-US" sz="2300" i="1" dirty="0" err="1"/>
              <a:t>ét</a:t>
            </a:r>
            <a:r>
              <a:rPr lang="en-US" sz="2300" i="1" dirty="0"/>
              <a:t> </a:t>
            </a:r>
            <a:r>
              <a:rPr lang="en-US" sz="2300" i="1" dirty="0" err="1"/>
              <a:t>tại</a:t>
            </a:r>
            <a:r>
              <a:rPr lang="en-US" sz="2300" i="1" dirty="0"/>
              <a:t> </a:t>
            </a:r>
            <a:r>
              <a:rPr lang="en-US" sz="2300" i="1" dirty="0" err="1"/>
              <a:t>buổi</a:t>
            </a:r>
            <a:r>
              <a:rPr lang="en-US" sz="2300" i="1" dirty="0"/>
              <a:t> </a:t>
            </a:r>
            <a:r>
              <a:rPr lang="en-US" sz="2300" i="1" dirty="0" err="1"/>
              <a:t>dạ</a:t>
            </a:r>
            <a:r>
              <a:rPr lang="en-US" sz="2300" i="1" dirty="0"/>
              <a:t> </a:t>
            </a:r>
            <a:r>
              <a:rPr lang="en-US" sz="2300" i="1" dirty="0" err="1"/>
              <a:t>hội</a:t>
            </a:r>
            <a:r>
              <a:rPr lang="en-US" sz="2300" i="1" dirty="0"/>
              <a:t> </a:t>
            </a:r>
            <a:r>
              <a:rPr lang="en-US" sz="2300" i="1" dirty="0" err="1"/>
              <a:t>đó</a:t>
            </a:r>
            <a:r>
              <a:rPr lang="en-US" sz="2300" i="1" dirty="0"/>
              <a:t> </a:t>
            </a:r>
            <a:r>
              <a:rPr lang="en-US" sz="2300" i="1" dirty="0" err="1"/>
              <a:t>và</a:t>
            </a:r>
            <a:r>
              <a:rPr lang="en-US" sz="2300" i="1" dirty="0"/>
              <a:t> </a:t>
            </a:r>
            <a:r>
              <a:rPr lang="en-US" sz="2300" i="1" dirty="0" err="1"/>
              <a:t>nhận</a:t>
            </a:r>
            <a:r>
              <a:rPr lang="en-US" sz="2300" i="1" dirty="0"/>
              <a:t> </a:t>
            </a:r>
            <a:r>
              <a:rPr lang="en-US" sz="2300" i="1" dirty="0" err="1"/>
              <a:t>ra</a:t>
            </a:r>
            <a:r>
              <a:rPr lang="en-US" sz="2300" i="1" dirty="0"/>
              <a:t> </a:t>
            </a:r>
            <a:r>
              <a:rPr lang="en-US" sz="2300" i="1" dirty="0" err="1"/>
              <a:t>rằng</a:t>
            </a:r>
            <a:r>
              <a:rPr lang="en-US" sz="2300" i="1" dirty="0"/>
              <a:t> </a:t>
            </a:r>
            <a:r>
              <a:rPr lang="en-US" sz="2300" i="1" dirty="0" err="1"/>
              <a:t>đến</a:t>
            </a:r>
            <a:r>
              <a:rPr lang="en-US" sz="2300" i="1" dirty="0"/>
              <a:t> </a:t>
            </a:r>
            <a:r>
              <a:rPr lang="en-US" sz="2300" i="1" dirty="0" err="1"/>
              <a:t>lúc</a:t>
            </a:r>
            <a:r>
              <a:rPr lang="en-US" sz="2300" i="1" dirty="0"/>
              <a:t> </a:t>
            </a:r>
            <a:r>
              <a:rPr lang="en-US" sz="2300" i="1" dirty="0" err="1"/>
              <a:t>này</a:t>
            </a:r>
            <a:r>
              <a:rPr lang="en-US" sz="2300" i="1" dirty="0"/>
              <a:t> </a:t>
            </a:r>
            <a:r>
              <a:rPr lang="en-US" sz="2300" i="1" dirty="0" err="1"/>
              <a:t>chàng</a:t>
            </a:r>
            <a:r>
              <a:rPr lang="en-US" sz="2300" i="1" dirty="0"/>
              <a:t> </a:t>
            </a:r>
            <a:r>
              <a:rPr lang="en-US" sz="2300" i="1" dirty="0" err="1"/>
              <a:t>mới</a:t>
            </a:r>
            <a:r>
              <a:rPr lang="en-US" sz="2300" i="1" dirty="0"/>
              <a:t> </a:t>
            </a:r>
            <a:r>
              <a:rPr lang="en-US" sz="2300" i="1" dirty="0" err="1"/>
              <a:t>thật</a:t>
            </a:r>
            <a:r>
              <a:rPr lang="en-US" sz="2300" i="1" dirty="0"/>
              <a:t> </a:t>
            </a:r>
            <a:r>
              <a:rPr lang="en-US" sz="2300" i="1" dirty="0" err="1"/>
              <a:t>sự</a:t>
            </a:r>
            <a:r>
              <a:rPr lang="en-US" sz="2300" i="1" dirty="0"/>
              <a:t> </a:t>
            </a:r>
            <a:r>
              <a:rPr lang="en-US" sz="2300" i="1" dirty="0" err="1"/>
              <a:t>yêu</a:t>
            </a:r>
            <a:r>
              <a:rPr lang="en-US" sz="23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56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1616</TotalTime>
  <Words>1862</Words>
  <Application>Microsoft Office PowerPoint</Application>
  <PresentationFormat>On-screen Show (16:9)</PresentationFormat>
  <Paragraphs>92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Dien Tu Tin Hoc Hung Phat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Hung Phat</dc:creator>
  <cp:lastModifiedBy>Hung Phat</cp:lastModifiedBy>
  <cp:revision>227</cp:revision>
  <dcterms:created xsi:type="dcterms:W3CDTF">2021-06-21T22:17:20Z</dcterms:created>
  <dcterms:modified xsi:type="dcterms:W3CDTF">2024-07-12T14:56:17Z</dcterms:modified>
</cp:coreProperties>
</file>