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32" r:id="rId4"/>
  </p:sldMasterIdLst>
  <p:notesMasterIdLst>
    <p:notesMasterId r:id="rId41"/>
  </p:notesMasterIdLst>
  <p:sldIdLst>
    <p:sldId id="542" r:id="rId5"/>
    <p:sldId id="309" r:id="rId6"/>
    <p:sldId id="405" r:id="rId7"/>
    <p:sldId id="513" r:id="rId8"/>
    <p:sldId id="514" r:id="rId9"/>
    <p:sldId id="519" r:id="rId10"/>
    <p:sldId id="543" r:id="rId11"/>
    <p:sldId id="319" r:id="rId12"/>
    <p:sldId id="471" r:id="rId13"/>
    <p:sldId id="533" r:id="rId14"/>
    <p:sldId id="517" r:id="rId15"/>
    <p:sldId id="518" r:id="rId16"/>
    <p:sldId id="521" r:id="rId17"/>
    <p:sldId id="520" r:id="rId18"/>
    <p:sldId id="324" r:id="rId19"/>
    <p:sldId id="325" r:id="rId20"/>
    <p:sldId id="326" r:id="rId21"/>
    <p:sldId id="327" r:id="rId22"/>
    <p:sldId id="482" r:id="rId23"/>
    <p:sldId id="539" r:id="rId24"/>
    <p:sldId id="540" r:id="rId25"/>
    <p:sldId id="541" r:id="rId26"/>
    <p:sldId id="534" r:id="rId27"/>
    <p:sldId id="523" r:id="rId28"/>
    <p:sldId id="329" r:id="rId29"/>
    <p:sldId id="330" r:id="rId30"/>
    <p:sldId id="524" r:id="rId31"/>
    <p:sldId id="331" r:id="rId32"/>
    <p:sldId id="532" r:id="rId33"/>
    <p:sldId id="525" r:id="rId34"/>
    <p:sldId id="526" r:id="rId35"/>
    <p:sldId id="527" r:id="rId36"/>
    <p:sldId id="528" r:id="rId37"/>
    <p:sldId id="529" r:id="rId38"/>
    <p:sldId id="530" r:id="rId39"/>
    <p:sldId id="531" r:id="rId40"/>
  </p:sldIdLst>
  <p:sldSz cx="18288000" cy="10287000"/>
  <p:notesSz cx="6858000" cy="9144000"/>
  <p:embeddedFontLst>
    <p:embeddedFont>
      <p:font typeface="#9Slide04 Pridi SemiBold" panose="00000700000000000000" pitchFamily="2" charset="-34"/>
      <p:bold r:id="rId42"/>
    </p:embeddedFont>
    <p:embeddedFont>
      <p:font typeface="#9Slide04 Vollkorn Bold" panose="00000800000000000000" pitchFamily="2" charset="0"/>
      <p:bold r:id="rId43"/>
    </p:embeddedFont>
    <p:embeddedFont>
      <p:font typeface="#9Slide05 IcielSanelma" pitchFamily="2" charset="0"/>
      <p:regular r:id="rId44"/>
    </p:embeddedFont>
    <p:embeddedFont>
      <p:font typeface="#9Slide07 Crocante" panose="02000000000000000000" pitchFamily="2" charset="0"/>
      <p:regular r:id="rId45"/>
    </p:embeddedFont>
    <p:embeddedFont>
      <p:font typeface="#9Slide07 IcielCadena" panose="02000503000000020004" pitchFamily="2" charset="0"/>
      <p:bold r:id="rId46"/>
    </p:embeddedFont>
    <p:embeddedFont>
      <p:font typeface="#9Slide07 IcielCrocante" panose="02000000000000000000" pitchFamily="2"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CF6D2"/>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2539" autoAdjust="0"/>
  </p:normalViewPr>
  <p:slideViewPr>
    <p:cSldViewPr>
      <p:cViewPr varScale="1">
        <p:scale>
          <a:sx n="45" d="100"/>
          <a:sy n="45" d="100"/>
        </p:scale>
        <p:origin x="513"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CDBBE-6FA7-4ECF-963E-99B4AB949A74}"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09903-6536-4DED-83EC-D21D108F1530}" type="slidenum">
              <a:rPr lang="en-US" smtClean="0"/>
              <a:t>‹#›</a:t>
            </a:fld>
            <a:endParaRPr lang="en-US"/>
          </a:p>
        </p:txBody>
      </p:sp>
    </p:spTree>
    <p:extLst>
      <p:ext uri="{BB962C8B-B14F-4D97-AF65-F5344CB8AC3E}">
        <p14:creationId xmlns:p14="http://schemas.microsoft.com/office/powerpoint/2010/main" val="110870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chia </a:t>
            </a:r>
            <a:r>
              <a:rPr lang="en-US" dirty="0" err="1"/>
              <a:t>lớp</a:t>
            </a:r>
            <a:r>
              <a:rPr lang="en-US" dirty="0"/>
              <a:t> </a:t>
            </a:r>
            <a:r>
              <a:rPr lang="en-US" dirty="0" err="1"/>
              <a:t>thành</a:t>
            </a:r>
            <a:r>
              <a:rPr lang="en-US" dirty="0"/>
              <a:t> 3 </a:t>
            </a:r>
            <a:r>
              <a:rPr lang="en-US" dirty="0" err="1"/>
              <a:t>nhóm</a:t>
            </a:r>
            <a:r>
              <a:rPr lang="en-US" dirty="0"/>
              <a:t> (</a:t>
            </a:r>
            <a:r>
              <a:rPr lang="en-US" dirty="0" err="1"/>
              <a:t>có</a:t>
            </a:r>
            <a:r>
              <a:rPr lang="en-US" dirty="0"/>
              <a:t> </a:t>
            </a:r>
            <a:r>
              <a:rPr lang="en-US" dirty="0" err="1"/>
              <a:t>thể</a:t>
            </a:r>
            <a:r>
              <a:rPr lang="en-US" dirty="0"/>
              <a:t> </a:t>
            </a:r>
            <a:r>
              <a:rPr lang="en-US" dirty="0" err="1"/>
              <a:t>giao</a:t>
            </a:r>
            <a:r>
              <a:rPr lang="en-US" dirty="0"/>
              <a:t> </a:t>
            </a:r>
            <a:r>
              <a:rPr lang="en-US" dirty="0" err="1"/>
              <a:t>về</a:t>
            </a:r>
            <a:r>
              <a:rPr lang="en-US" dirty="0"/>
              <a:t> </a:t>
            </a:r>
            <a:r>
              <a:rPr lang="en-US" dirty="0" err="1"/>
              <a:t>nhà</a:t>
            </a:r>
            <a:r>
              <a:rPr lang="en-US" dirty="0"/>
              <a:t> </a:t>
            </a:r>
            <a:r>
              <a:rPr lang="en-US" dirty="0" err="1"/>
              <a:t>hoặc</a:t>
            </a:r>
            <a:r>
              <a:rPr lang="en-US" dirty="0"/>
              <a:t> </a:t>
            </a:r>
            <a:r>
              <a:rPr lang="en-US" dirty="0" err="1"/>
              <a:t>thực</a:t>
            </a:r>
            <a:r>
              <a:rPr lang="en-US" dirty="0"/>
              <a:t> </a:t>
            </a:r>
            <a:r>
              <a:rPr lang="en-US" dirty="0" err="1"/>
              <a:t>hiện</a:t>
            </a:r>
            <a:r>
              <a:rPr lang="en-US" dirty="0"/>
              <a:t> </a:t>
            </a:r>
            <a:r>
              <a:rPr lang="en-US" dirty="0" err="1"/>
              <a:t>trực</a:t>
            </a:r>
            <a:r>
              <a:rPr lang="en-US" dirty="0"/>
              <a:t> </a:t>
            </a:r>
            <a:r>
              <a:rPr lang="en-US" dirty="0" err="1"/>
              <a:t>tiếp</a:t>
            </a:r>
            <a:r>
              <a:rPr lang="en-US" dirty="0"/>
              <a:t> </a:t>
            </a:r>
            <a:r>
              <a:rPr lang="en-US" dirty="0" err="1"/>
              <a:t>trên</a:t>
            </a:r>
            <a:r>
              <a:rPr lang="en-US" dirty="0"/>
              <a:t> </a:t>
            </a:r>
            <a:r>
              <a:rPr lang="en-US" dirty="0" err="1"/>
              <a:t>lớp</a:t>
            </a:r>
            <a:r>
              <a:rPr lang="en-US" dirty="0"/>
              <a:t>). </a:t>
            </a:r>
            <a:r>
              <a:rPr lang="vi-VN" dirty="0"/>
              <a:t>Mỗi nhóm sẽ cùng nhau vẽ một bức tranh </a:t>
            </a:r>
            <a:r>
              <a:rPr lang="en-US" dirty="0"/>
              <a:t>(</a:t>
            </a:r>
            <a:r>
              <a:rPr lang="en-US" dirty="0" err="1"/>
              <a:t>hình</a:t>
            </a:r>
            <a:r>
              <a:rPr lang="en-US" dirty="0"/>
              <a:t> </a:t>
            </a:r>
            <a:r>
              <a:rPr lang="en-US" dirty="0" err="1"/>
              <a:t>ảnh</a:t>
            </a:r>
            <a:r>
              <a:rPr lang="en-US" dirty="0"/>
              <a:t>, </a:t>
            </a:r>
            <a:r>
              <a:rPr lang="en-US" dirty="0" err="1"/>
              <a:t>nhân</a:t>
            </a:r>
            <a:r>
              <a:rPr lang="en-US" dirty="0"/>
              <a:t> </a:t>
            </a:r>
            <a:r>
              <a:rPr lang="en-US" dirty="0" err="1"/>
              <a:t>vật</a:t>
            </a:r>
            <a:r>
              <a:rPr lang="en-US" dirty="0"/>
              <a:t>, chi </a:t>
            </a:r>
            <a:r>
              <a:rPr lang="en-US" dirty="0" err="1"/>
              <a:t>tiết</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tác</a:t>
            </a:r>
            <a:r>
              <a:rPr lang="en-US" dirty="0"/>
              <a:t> </a:t>
            </a:r>
            <a:r>
              <a:rPr lang="en-US" dirty="0" err="1"/>
              <a:t>phẩm</a:t>
            </a:r>
            <a:r>
              <a:rPr lang="en-US" dirty="0"/>
              <a:t> </a:t>
            </a:r>
            <a:r>
              <a:rPr lang="en-US" dirty="0" err="1"/>
              <a:t>mình</a:t>
            </a:r>
            <a:r>
              <a:rPr lang="en-US" dirty="0"/>
              <a:t> </a:t>
            </a:r>
            <a:r>
              <a:rPr lang="en-US" dirty="0" err="1"/>
              <a:t>bốc</a:t>
            </a:r>
            <a:r>
              <a:rPr lang="en-US" dirty="0"/>
              <a:t> </a:t>
            </a:r>
            <a:r>
              <a:rPr lang="en-US" dirty="0" err="1"/>
              <a:t>được</a:t>
            </a:r>
            <a:r>
              <a:rPr lang="en-US" dirty="0"/>
              <a:t> (</a:t>
            </a:r>
            <a:r>
              <a:rPr lang="en-US" dirty="0" err="1"/>
              <a:t>Nỗi</a:t>
            </a:r>
            <a:r>
              <a:rPr lang="en-US" dirty="0"/>
              <a:t> </a:t>
            </a:r>
            <a:r>
              <a:rPr lang="en-US" dirty="0" err="1"/>
              <a:t>nhớ</a:t>
            </a:r>
            <a:r>
              <a:rPr lang="en-US" dirty="0"/>
              <a:t> </a:t>
            </a:r>
            <a:r>
              <a:rPr lang="en-US" dirty="0" err="1"/>
              <a:t>thương</a:t>
            </a:r>
            <a:r>
              <a:rPr lang="en-US" dirty="0"/>
              <a:t> </a:t>
            </a:r>
            <a:r>
              <a:rPr lang="en-US" dirty="0" err="1"/>
              <a:t>của</a:t>
            </a:r>
            <a:r>
              <a:rPr lang="en-US" dirty="0"/>
              <a:t> </a:t>
            </a:r>
            <a:r>
              <a:rPr lang="en-US" dirty="0" err="1"/>
              <a:t>người</a:t>
            </a:r>
            <a:r>
              <a:rPr lang="en-US" dirty="0"/>
              <a:t> </a:t>
            </a:r>
            <a:r>
              <a:rPr lang="en-US" dirty="0" err="1"/>
              <a:t>chinh</a:t>
            </a:r>
            <a:r>
              <a:rPr lang="en-US" dirty="0"/>
              <a:t> </a:t>
            </a:r>
            <a:r>
              <a:rPr lang="en-US" dirty="0" err="1"/>
              <a:t>phụ</a:t>
            </a:r>
            <a:r>
              <a:rPr lang="en-US" dirty="0"/>
              <a:t>; Hai </a:t>
            </a:r>
            <a:r>
              <a:rPr lang="en-US" dirty="0" err="1"/>
              <a:t>chữ</a:t>
            </a:r>
            <a:r>
              <a:rPr lang="en-US" dirty="0"/>
              <a:t> </a:t>
            </a:r>
            <a:r>
              <a:rPr lang="en-US" dirty="0" err="1"/>
              <a:t>nước</a:t>
            </a:r>
            <a:r>
              <a:rPr lang="en-US" dirty="0"/>
              <a:t> </a:t>
            </a:r>
            <a:r>
              <a:rPr lang="en-US" dirty="0" err="1"/>
              <a:t>nhà</a:t>
            </a:r>
            <a:r>
              <a:rPr lang="en-US" dirty="0"/>
              <a:t>; </a:t>
            </a:r>
            <a:r>
              <a:rPr lang="en-US" dirty="0" err="1"/>
              <a:t>Tì</a:t>
            </a:r>
            <a:r>
              <a:rPr lang="en-US" dirty="0"/>
              <a:t> </a:t>
            </a:r>
            <a:r>
              <a:rPr lang="en-US" dirty="0" err="1"/>
              <a:t>bà</a:t>
            </a:r>
            <a:r>
              <a:rPr lang="en-US" dirty="0"/>
              <a:t> </a:t>
            </a:r>
            <a:r>
              <a:rPr lang="en-US" dirty="0" err="1"/>
              <a:t>hành</a:t>
            </a:r>
            <a:r>
              <a:rPr lang="en-US" dirty="0"/>
              <a:t>). Sau </a:t>
            </a:r>
            <a:r>
              <a:rPr lang="en-US" dirty="0" err="1"/>
              <a:t>đó</a:t>
            </a:r>
            <a:r>
              <a:rPr lang="en-US" dirty="0"/>
              <a:t> Hs </a:t>
            </a:r>
            <a:r>
              <a:rPr lang="en-US" dirty="0" err="1"/>
              <a:t>trình</a:t>
            </a:r>
            <a:r>
              <a:rPr lang="en-US" dirty="0"/>
              <a:t> </a:t>
            </a:r>
            <a:r>
              <a:rPr lang="en-US" dirty="0" err="1"/>
              <a:t>bày</a:t>
            </a:r>
            <a:r>
              <a:rPr lang="en-US" dirty="0"/>
              <a:t> </a:t>
            </a:r>
            <a:r>
              <a:rPr lang="en-US" dirty="0" err="1"/>
              <a:t>lý</a:t>
            </a:r>
            <a:r>
              <a:rPr lang="en-US" dirty="0"/>
              <a:t> do </a:t>
            </a:r>
            <a:r>
              <a:rPr lang="en-US" dirty="0" err="1"/>
              <a:t>vì</a:t>
            </a:r>
            <a:r>
              <a:rPr lang="en-US" dirty="0"/>
              <a:t> </a:t>
            </a:r>
            <a:r>
              <a:rPr lang="en-US" dirty="0" err="1"/>
              <a:t>sao</a:t>
            </a:r>
            <a:r>
              <a:rPr lang="en-US" dirty="0"/>
              <a:t> </a:t>
            </a:r>
            <a:r>
              <a:rPr lang="en-US" dirty="0" err="1"/>
              <a:t>lại</a:t>
            </a:r>
            <a:r>
              <a:rPr lang="en-US" dirty="0"/>
              <a:t> </a:t>
            </a:r>
            <a:r>
              <a:rPr lang="en-US" dirty="0" err="1"/>
              <a:t>lựa</a:t>
            </a:r>
            <a:r>
              <a:rPr lang="en-US" dirty="0"/>
              <a:t> </a:t>
            </a:r>
            <a:r>
              <a:rPr lang="en-US" dirty="0" err="1"/>
              <a:t>chọn</a:t>
            </a:r>
            <a:r>
              <a:rPr lang="en-US" dirty="0"/>
              <a:t> </a:t>
            </a:r>
            <a:r>
              <a:rPr lang="en-US" dirty="0" err="1"/>
              <a:t>hình</a:t>
            </a:r>
            <a:r>
              <a:rPr lang="en-US" dirty="0"/>
              <a:t> </a:t>
            </a:r>
            <a:r>
              <a:rPr lang="en-US" dirty="0" err="1"/>
              <a:t>ảnh</a:t>
            </a:r>
            <a:r>
              <a:rPr lang="en-US" dirty="0"/>
              <a:t> </a:t>
            </a:r>
            <a:r>
              <a:rPr lang="en-US" dirty="0" err="1"/>
              <a:t>đó</a:t>
            </a:r>
            <a:r>
              <a:rPr lang="en-US" dirty="0"/>
              <a:t> </a:t>
            </a:r>
            <a:r>
              <a:rPr lang="en-US" dirty="0" err="1"/>
              <a:t>để</a:t>
            </a:r>
            <a:r>
              <a:rPr lang="en-US" dirty="0"/>
              <a:t> </a:t>
            </a:r>
            <a:r>
              <a:rPr lang="en-US" dirty="0" err="1"/>
              <a:t>thể</a:t>
            </a:r>
            <a:r>
              <a:rPr lang="en-US" dirty="0"/>
              <a:t> </a:t>
            </a:r>
            <a:r>
              <a:rPr lang="en-US" dirty="0" err="1"/>
              <a:t>hiện</a:t>
            </a:r>
            <a:r>
              <a:rPr lang="en-US" dirty="0"/>
              <a:t> </a:t>
            </a:r>
            <a:r>
              <a:rPr lang="en-US" dirty="0" err="1"/>
              <a:t>tác</a:t>
            </a:r>
            <a:r>
              <a:rPr lang="en-US" dirty="0"/>
              <a:t> </a:t>
            </a:r>
            <a:r>
              <a:rPr lang="en-US" dirty="0" err="1"/>
              <a:t>phẩm</a:t>
            </a:r>
            <a:br>
              <a:rPr lang="en-US" dirty="0"/>
            </a:br>
            <a:r>
              <a:rPr lang="en-US" dirty="0" err="1"/>
              <a:t>Dẫn</a:t>
            </a:r>
            <a:r>
              <a:rPr lang="en-US" dirty="0"/>
              <a:t>: </a:t>
            </a:r>
            <a:r>
              <a:rPr lang="en-US" dirty="0" err="1"/>
              <a:t>Vừa</a:t>
            </a:r>
            <a:r>
              <a:rPr lang="en-US" dirty="0"/>
              <a:t> </a:t>
            </a:r>
            <a:r>
              <a:rPr lang="en-US" dirty="0" err="1"/>
              <a:t>rồi</a:t>
            </a:r>
            <a:r>
              <a:rPr lang="en-US" dirty="0"/>
              <a:t>, </a:t>
            </a:r>
            <a:r>
              <a:rPr lang="en-US" dirty="0" err="1"/>
              <a:t>chúng</a:t>
            </a:r>
            <a:r>
              <a:rPr lang="en-US" dirty="0"/>
              <a:t> ta </a:t>
            </a:r>
            <a:r>
              <a:rPr lang="en-US" dirty="0" err="1"/>
              <a:t>đã</a:t>
            </a:r>
            <a:r>
              <a:rPr lang="en-US" dirty="0"/>
              <a:t> </a:t>
            </a:r>
            <a:r>
              <a:rPr lang="en-US" dirty="0" err="1"/>
              <a:t>cùng</a:t>
            </a:r>
            <a:r>
              <a:rPr lang="en-US" dirty="0"/>
              <a:t> </a:t>
            </a:r>
            <a:r>
              <a:rPr lang="en-US" dirty="0" err="1"/>
              <a:t>nhau</a:t>
            </a:r>
            <a:r>
              <a:rPr lang="en-US" dirty="0"/>
              <a:t> </a:t>
            </a:r>
            <a:r>
              <a:rPr lang="en-US" dirty="0" err="1"/>
              <a:t>chiêm</a:t>
            </a:r>
            <a:r>
              <a:rPr lang="en-US" dirty="0"/>
              <a:t> </a:t>
            </a:r>
            <a:r>
              <a:rPr lang="en-US" dirty="0" err="1"/>
              <a:t>ngưỡng</a:t>
            </a:r>
            <a:r>
              <a:rPr lang="en-US" dirty="0"/>
              <a:t> </a:t>
            </a:r>
            <a:r>
              <a:rPr lang="en-US" dirty="0" err="1"/>
              <a:t>những</a:t>
            </a:r>
            <a:r>
              <a:rPr lang="en-US" dirty="0"/>
              <a:t> </a:t>
            </a:r>
            <a:r>
              <a:rPr lang="en-US" dirty="0" err="1"/>
              <a:t>bức</a:t>
            </a:r>
            <a:r>
              <a:rPr lang="en-US" dirty="0"/>
              <a:t> </a:t>
            </a:r>
            <a:r>
              <a:rPr lang="en-US" dirty="0" err="1"/>
              <a:t>tranh</a:t>
            </a:r>
            <a:r>
              <a:rPr lang="en-US" dirty="0"/>
              <a:t> </a:t>
            </a:r>
            <a:r>
              <a:rPr lang="en-US" dirty="0" err="1"/>
              <a:t>văn</a:t>
            </a:r>
            <a:r>
              <a:rPr lang="en-US" dirty="0"/>
              <a:t> </a:t>
            </a:r>
            <a:r>
              <a:rPr lang="en-US" dirty="0" err="1"/>
              <a:t>học</a:t>
            </a:r>
            <a:r>
              <a:rPr lang="en-US" dirty="0"/>
              <a:t> </a:t>
            </a:r>
            <a:r>
              <a:rPr lang="en-US" dirty="0" err="1"/>
              <a:t>đặc</a:t>
            </a:r>
            <a:r>
              <a:rPr lang="en-US" dirty="0"/>
              <a:t> </a:t>
            </a:r>
            <a:r>
              <a:rPr lang="en-US" dirty="0" err="1"/>
              <a:t>sắc</a:t>
            </a:r>
            <a:r>
              <a:rPr lang="en-US" dirty="0"/>
              <a:t> </a:t>
            </a:r>
            <a:r>
              <a:rPr lang="en-US" dirty="0" err="1"/>
              <a:t>của</a:t>
            </a:r>
            <a:r>
              <a:rPr lang="en-US" dirty="0"/>
              <a:t> </a:t>
            </a:r>
            <a:r>
              <a:rPr lang="en-US" dirty="0" err="1"/>
              <a:t>các</a:t>
            </a:r>
            <a:r>
              <a:rPr lang="en-US" dirty="0"/>
              <a:t> </a:t>
            </a:r>
            <a:r>
              <a:rPr lang="en-US" dirty="0" err="1"/>
              <a:t>nhóm</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lựa</a:t>
            </a:r>
            <a:r>
              <a:rPr lang="en-US" dirty="0"/>
              <a:t> </a:t>
            </a:r>
            <a:r>
              <a:rPr lang="en-US" dirty="0" err="1"/>
              <a:t>chọn</a:t>
            </a:r>
            <a:r>
              <a:rPr lang="en-US" dirty="0"/>
              <a:t> </a:t>
            </a:r>
            <a:r>
              <a:rPr lang="en-US" dirty="0" err="1"/>
              <a:t>và</a:t>
            </a:r>
            <a:r>
              <a:rPr lang="en-US" dirty="0"/>
              <a:t> </a:t>
            </a:r>
            <a:r>
              <a:rPr lang="en-US" dirty="0" err="1"/>
              <a:t>giải</a:t>
            </a:r>
            <a:r>
              <a:rPr lang="en-US" dirty="0"/>
              <a:t> </a:t>
            </a:r>
            <a:r>
              <a:rPr lang="en-US" dirty="0" err="1"/>
              <a:t>thích</a:t>
            </a:r>
            <a:r>
              <a:rPr lang="en-US" dirty="0"/>
              <a:t> </a:t>
            </a:r>
            <a:r>
              <a:rPr lang="en-US" dirty="0" err="1"/>
              <a:t>được</a:t>
            </a:r>
            <a:r>
              <a:rPr lang="en-US" dirty="0"/>
              <a:t> </a:t>
            </a:r>
            <a:r>
              <a:rPr lang="en-US" dirty="0" err="1"/>
              <a:t>vì</a:t>
            </a:r>
            <a:r>
              <a:rPr lang="en-US" dirty="0"/>
              <a:t> </a:t>
            </a:r>
            <a:r>
              <a:rPr lang="en-US" dirty="0" err="1"/>
              <a:t>sao</a:t>
            </a:r>
            <a:r>
              <a:rPr lang="en-US" dirty="0"/>
              <a:t> </a:t>
            </a:r>
            <a:r>
              <a:rPr lang="en-US" dirty="0" err="1"/>
              <a:t>sử</a:t>
            </a:r>
            <a:r>
              <a:rPr lang="en-US" dirty="0"/>
              <a:t> </a:t>
            </a:r>
            <a:r>
              <a:rPr lang="en-US" dirty="0" err="1"/>
              <a:t>dụng</a:t>
            </a:r>
            <a:r>
              <a:rPr lang="en-US" dirty="0"/>
              <a:t> </a:t>
            </a:r>
            <a:r>
              <a:rPr lang="en-US" dirty="0" err="1"/>
              <a:t>hình</a:t>
            </a:r>
            <a:r>
              <a:rPr lang="en-US" dirty="0"/>
              <a:t> </a:t>
            </a:r>
            <a:r>
              <a:rPr lang="en-US" dirty="0" err="1"/>
              <a:t>ảnh</a:t>
            </a:r>
            <a:r>
              <a:rPr lang="en-US" dirty="0"/>
              <a:t> </a:t>
            </a:r>
            <a:r>
              <a:rPr lang="en-US" dirty="0" err="1"/>
              <a:t>đó</a:t>
            </a:r>
            <a:r>
              <a:rPr lang="en-US" dirty="0"/>
              <a:t> </a:t>
            </a:r>
            <a:r>
              <a:rPr lang="en-US" dirty="0" err="1"/>
              <a:t>để</a:t>
            </a:r>
            <a:r>
              <a:rPr lang="en-US" dirty="0"/>
              <a:t> </a:t>
            </a:r>
            <a:r>
              <a:rPr lang="en-US" dirty="0" err="1"/>
              <a:t>thể</a:t>
            </a:r>
            <a:r>
              <a:rPr lang="en-US" dirty="0"/>
              <a:t> </a:t>
            </a:r>
            <a:r>
              <a:rPr lang="en-US" dirty="0" err="1"/>
              <a:t>hiện</a:t>
            </a:r>
            <a:r>
              <a:rPr lang="en-US" dirty="0"/>
              <a:t> </a:t>
            </a:r>
            <a:r>
              <a:rPr lang="en-US" dirty="0" err="1"/>
              <a:t>tác</a:t>
            </a:r>
            <a:r>
              <a:rPr lang="en-US" dirty="0"/>
              <a:t> </a:t>
            </a:r>
            <a:r>
              <a:rPr lang="en-US" dirty="0" err="1"/>
              <a:t>phẩm</a:t>
            </a:r>
            <a:r>
              <a:rPr lang="en-US" dirty="0"/>
              <a:t>. </a:t>
            </a:r>
            <a:r>
              <a:rPr lang="en-US" dirty="0" err="1"/>
              <a:t>Điều</a:t>
            </a:r>
            <a:r>
              <a:rPr lang="en-US" dirty="0"/>
              <a:t> </a:t>
            </a:r>
            <a:r>
              <a:rPr lang="en-US" dirty="0" err="1"/>
              <a:t>đó</a:t>
            </a:r>
            <a:r>
              <a:rPr lang="en-US" dirty="0"/>
              <a:t> </a:t>
            </a:r>
            <a:r>
              <a:rPr lang="en-US" dirty="0" err="1"/>
              <a:t>chứng</a:t>
            </a:r>
            <a:r>
              <a:rPr lang="en-US" dirty="0"/>
              <a:t> </a:t>
            </a:r>
            <a:r>
              <a:rPr lang="en-US" dirty="0" err="1"/>
              <a:t>minh</a:t>
            </a:r>
            <a:r>
              <a:rPr lang="en-US" dirty="0"/>
              <a:t> </a:t>
            </a:r>
            <a:r>
              <a:rPr lang="en-US" dirty="0" err="1"/>
              <a:t>được</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có</a:t>
            </a:r>
            <a:r>
              <a:rPr lang="en-US" dirty="0"/>
              <a:t> </a:t>
            </a:r>
            <a:r>
              <a:rPr lang="en-US" dirty="0" err="1"/>
              <a:t>sự</a:t>
            </a:r>
            <a:r>
              <a:rPr lang="en-US" dirty="0"/>
              <a:t> am </a:t>
            </a:r>
            <a:r>
              <a:rPr lang="en-US" dirty="0" err="1"/>
              <a:t>hiểu</a:t>
            </a:r>
            <a:r>
              <a:rPr lang="en-US" dirty="0"/>
              <a:t> </a:t>
            </a:r>
            <a:r>
              <a:rPr lang="en-US" dirty="0" err="1"/>
              <a:t>về</a:t>
            </a:r>
            <a:r>
              <a:rPr lang="en-US" dirty="0"/>
              <a:t> </a:t>
            </a:r>
            <a:r>
              <a:rPr lang="vi-VN" dirty="0"/>
              <a:t>chủ đề và cảm xúc trong tác phẩm</a:t>
            </a:r>
            <a:r>
              <a:rPr lang="en-US" dirty="0"/>
              <a:t> </a:t>
            </a:r>
            <a:r>
              <a:rPr lang="en-US" dirty="0" err="1"/>
              <a:t>ấy</a:t>
            </a:r>
            <a:r>
              <a:rPr lang="vi-VN" dirty="0"/>
              <a:t>.</a:t>
            </a:r>
            <a:r>
              <a:rPr lang="en-US" dirty="0"/>
              <a:t> </a:t>
            </a:r>
            <a:r>
              <a:rPr lang="en-US" dirty="0" err="1"/>
              <a:t>Vậy</a:t>
            </a:r>
            <a:r>
              <a:rPr lang="en-US" dirty="0"/>
              <a:t>, </a:t>
            </a:r>
            <a:r>
              <a:rPr lang="en-US" dirty="0" err="1"/>
              <a:t>việc</a:t>
            </a:r>
            <a:r>
              <a:rPr lang="en-US" dirty="0"/>
              <a:t> </a:t>
            </a:r>
            <a:r>
              <a:rPr lang="en-US" dirty="0" err="1"/>
              <a:t>phân</a:t>
            </a:r>
            <a:r>
              <a:rPr lang="en-US" dirty="0"/>
              <a:t> </a:t>
            </a:r>
            <a:r>
              <a:rPr lang="en-US" dirty="0" err="1"/>
              <a:t>tích</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cần</a:t>
            </a:r>
            <a:r>
              <a:rPr lang="en-US" dirty="0"/>
              <a:t> </a:t>
            </a:r>
            <a:r>
              <a:rPr lang="en-US" dirty="0" err="1"/>
              <a:t>làm</a:t>
            </a:r>
            <a:r>
              <a:rPr lang="en-US" dirty="0"/>
              <a:t> </a:t>
            </a:r>
            <a:r>
              <a:rPr lang="en-US" dirty="0" err="1"/>
              <a:t>rõ</a:t>
            </a:r>
            <a:r>
              <a:rPr lang="en-US" dirty="0"/>
              <a:t> </a:t>
            </a:r>
            <a:r>
              <a:rPr lang="en-US" dirty="0" err="1"/>
              <a:t>những</a:t>
            </a:r>
            <a:r>
              <a:rPr lang="en-US" dirty="0"/>
              <a:t> </a:t>
            </a:r>
            <a:r>
              <a:rPr lang="en-US" dirty="0" err="1"/>
              <a:t>đặc</a:t>
            </a:r>
            <a:r>
              <a:rPr lang="en-US" dirty="0"/>
              <a:t> </a:t>
            </a:r>
            <a:r>
              <a:rPr lang="en-US" dirty="0" err="1"/>
              <a:t>sắc</a:t>
            </a:r>
            <a:r>
              <a:rPr lang="en-US" dirty="0"/>
              <a:t> </a:t>
            </a:r>
            <a:r>
              <a:rPr lang="en-US" dirty="0" err="1"/>
              <a:t>nào</a:t>
            </a:r>
            <a:r>
              <a:rPr lang="en-US" dirty="0"/>
              <a:t> </a:t>
            </a:r>
            <a:r>
              <a:rPr lang="en-US" dirty="0" err="1"/>
              <a:t>về</a:t>
            </a:r>
            <a:r>
              <a:rPr lang="en-US" dirty="0"/>
              <a:t> </a:t>
            </a:r>
            <a:r>
              <a:rPr lang="en-US" dirty="0" err="1"/>
              <a:t>nghệ</a:t>
            </a:r>
            <a:r>
              <a:rPr lang="en-US" dirty="0"/>
              <a:t> </a:t>
            </a:r>
            <a:r>
              <a:rPr lang="en-US" dirty="0" err="1"/>
              <a:t>thuật</a:t>
            </a:r>
            <a:r>
              <a:rPr lang="en-US" dirty="0"/>
              <a:t> </a:t>
            </a:r>
            <a:r>
              <a:rPr lang="en-US" dirty="0" err="1"/>
              <a:t>và</a:t>
            </a:r>
            <a:r>
              <a:rPr lang="en-US" dirty="0"/>
              <a:t> </a:t>
            </a:r>
            <a:r>
              <a:rPr lang="en-US" dirty="0" err="1"/>
              <a:t>nội</a:t>
            </a:r>
            <a:r>
              <a:rPr lang="en-US" dirty="0"/>
              <a:t> dung? </a:t>
            </a:r>
            <a:r>
              <a:rPr lang="en-US" dirty="0" err="1"/>
              <a:t>Chúng</a:t>
            </a:r>
            <a:r>
              <a:rPr lang="en-US" dirty="0"/>
              <a:t> ta </a:t>
            </a:r>
            <a:r>
              <a:rPr lang="en-US" dirty="0" err="1"/>
              <a:t>cùng</a:t>
            </a:r>
            <a:r>
              <a:rPr lang="en-US" dirty="0"/>
              <a:t> </a:t>
            </a:r>
            <a:r>
              <a:rPr lang="en-US" dirty="0" err="1"/>
              <a:t>đến</a:t>
            </a:r>
            <a:r>
              <a:rPr lang="en-US" dirty="0"/>
              <a:t> </a:t>
            </a:r>
            <a:r>
              <a:rPr lang="en-US" dirty="0" err="1"/>
              <a:t>với</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nay.</a:t>
            </a:r>
          </a:p>
        </p:txBody>
      </p:sp>
      <p:sp>
        <p:nvSpPr>
          <p:cNvPr id="4" name="Slide Number Placeholder 3"/>
          <p:cNvSpPr>
            <a:spLocks noGrp="1"/>
          </p:cNvSpPr>
          <p:nvPr>
            <p:ph type="sldNum" sz="quarter" idx="5"/>
          </p:nvPr>
        </p:nvSpPr>
        <p:spPr/>
        <p:txBody>
          <a:bodyPr/>
          <a:lstStyle/>
          <a:p>
            <a:fld id="{DB209903-6536-4DED-83EC-D21D108F1530}" type="slidenum">
              <a:rPr lang="en-US" smtClean="0"/>
              <a:t>1</a:t>
            </a:fld>
            <a:endParaRPr lang="en-US"/>
          </a:p>
        </p:txBody>
      </p:sp>
    </p:spTree>
    <p:extLst>
      <p:ext uri="{BB962C8B-B14F-4D97-AF65-F5344CB8AC3E}">
        <p14:creationId xmlns:p14="http://schemas.microsoft.com/office/powerpoint/2010/main" val="3840805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baseline="0" dirty="0"/>
              <a:t> chia </a:t>
            </a:r>
            <a:r>
              <a:rPr lang="en-US" baseline="0" dirty="0" err="1"/>
              <a:t>lớp</a:t>
            </a:r>
            <a:r>
              <a:rPr lang="en-US" baseline="0" dirty="0"/>
              <a:t> </a:t>
            </a:r>
            <a:r>
              <a:rPr lang="en-US" baseline="0" dirty="0" err="1"/>
              <a:t>thành</a:t>
            </a:r>
            <a:r>
              <a:rPr lang="en-US" baseline="0" dirty="0"/>
              <a:t> 4 </a:t>
            </a:r>
            <a:r>
              <a:rPr lang="en-US" baseline="0" dirty="0" err="1"/>
              <a:t>nhóm</a:t>
            </a:r>
            <a:r>
              <a:rPr lang="en-US" baseline="0" dirty="0"/>
              <a:t>, </a:t>
            </a:r>
            <a:r>
              <a:rPr lang="en-US" baseline="0" dirty="0" err="1"/>
              <a:t>đại</a:t>
            </a:r>
            <a:r>
              <a:rPr lang="en-US" baseline="0" dirty="0"/>
              <a:t> </a:t>
            </a:r>
            <a:r>
              <a:rPr lang="en-US" baseline="0" dirty="0" err="1"/>
              <a:t>diện</a:t>
            </a:r>
            <a:r>
              <a:rPr lang="en-US" baseline="0" dirty="0"/>
              <a:t> 4 </a:t>
            </a:r>
            <a:r>
              <a:rPr lang="en-US" baseline="0" dirty="0" err="1"/>
              <a:t>nhóm</a:t>
            </a:r>
            <a:r>
              <a:rPr lang="en-US" baseline="0" dirty="0"/>
              <a:t> </a:t>
            </a:r>
            <a:r>
              <a:rPr lang="en-US" baseline="0" dirty="0" err="1"/>
              <a:t>lên</a:t>
            </a:r>
            <a:r>
              <a:rPr lang="en-US" baseline="0" dirty="0"/>
              <a:t> </a:t>
            </a:r>
            <a:r>
              <a:rPr lang="en-US" baseline="0" dirty="0" err="1"/>
              <a:t>bốc</a:t>
            </a:r>
            <a:r>
              <a:rPr lang="en-US" baseline="0" dirty="0"/>
              <a:t> </a:t>
            </a:r>
            <a:r>
              <a:rPr lang="en-US" baseline="0" dirty="0" err="1"/>
              <a:t>thăm</a:t>
            </a:r>
            <a:r>
              <a:rPr lang="en-US" baseline="0" dirty="0"/>
              <a:t> </a:t>
            </a:r>
            <a:r>
              <a:rPr lang="en-US" baseline="0" dirty="0" err="1"/>
              <a:t>nhiệm</a:t>
            </a:r>
            <a:r>
              <a:rPr lang="en-US" baseline="0" dirty="0"/>
              <a:t> </a:t>
            </a:r>
            <a:r>
              <a:rPr lang="en-US" baseline="0" dirty="0" err="1"/>
              <a:t>vụ</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10</a:t>
            </a:fld>
            <a:endParaRPr lang="en-US"/>
          </a:p>
        </p:txBody>
      </p:sp>
    </p:spTree>
    <p:extLst>
      <p:ext uri="{BB962C8B-B14F-4D97-AF65-F5344CB8AC3E}">
        <p14:creationId xmlns:p14="http://schemas.microsoft.com/office/powerpoint/2010/main" val="2884837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11</a:t>
            </a:fld>
            <a:endParaRPr lang="en-US"/>
          </a:p>
        </p:txBody>
      </p:sp>
    </p:spTree>
    <p:extLst>
      <p:ext uri="{BB962C8B-B14F-4D97-AF65-F5344CB8AC3E}">
        <p14:creationId xmlns:p14="http://schemas.microsoft.com/office/powerpoint/2010/main" val="4058146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12</a:t>
            </a:fld>
            <a:endParaRPr lang="en-US"/>
          </a:p>
        </p:txBody>
      </p:sp>
    </p:spTree>
    <p:extLst>
      <p:ext uri="{BB962C8B-B14F-4D97-AF65-F5344CB8AC3E}">
        <p14:creationId xmlns:p14="http://schemas.microsoft.com/office/powerpoint/2010/main" val="775211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cơ</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kiểu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nét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chỗ</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nét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vần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nhịp</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cốt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huống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ngôi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chi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209903-6536-4DED-83EC-D21D108F1530}" type="slidenum">
              <a:rPr lang="en-US" smtClean="0"/>
              <a:t>13</a:t>
            </a:fld>
            <a:endParaRPr lang="en-US"/>
          </a:p>
        </p:txBody>
      </p:sp>
    </p:spTree>
    <p:extLst>
      <p:ext uri="{BB962C8B-B14F-4D97-AF65-F5344CB8AC3E}">
        <p14:creationId xmlns:p14="http://schemas.microsoft.com/office/powerpoint/2010/main" val="1475428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14</a:t>
            </a:fld>
            <a:endParaRPr lang="en-US"/>
          </a:p>
        </p:txBody>
      </p:sp>
    </p:spTree>
    <p:extLst>
      <p:ext uri="{BB962C8B-B14F-4D97-AF65-F5344CB8AC3E}">
        <p14:creationId xmlns:p14="http://schemas.microsoft.com/office/powerpoint/2010/main" val="108859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15</a:t>
            </a:fld>
            <a:endParaRPr lang="en-US"/>
          </a:p>
        </p:txBody>
      </p:sp>
    </p:spTree>
    <p:extLst>
      <p:ext uri="{BB962C8B-B14F-4D97-AF65-F5344CB8AC3E}">
        <p14:creationId xmlns:p14="http://schemas.microsoft.com/office/powerpoint/2010/main" val="643742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16</a:t>
            </a:fld>
            <a:endParaRPr lang="en-US"/>
          </a:p>
        </p:txBody>
      </p:sp>
    </p:spTree>
    <p:extLst>
      <p:ext uri="{BB962C8B-B14F-4D97-AF65-F5344CB8AC3E}">
        <p14:creationId xmlns:p14="http://schemas.microsoft.com/office/powerpoint/2010/main" val="2624748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17</a:t>
            </a:fld>
            <a:endParaRPr lang="en-US"/>
          </a:p>
        </p:txBody>
      </p:sp>
    </p:spTree>
    <p:extLst>
      <p:ext uri="{BB962C8B-B14F-4D97-AF65-F5344CB8AC3E}">
        <p14:creationId xmlns:p14="http://schemas.microsoft.com/office/powerpoint/2010/main" val="3556506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18</a:t>
            </a:fld>
            <a:endParaRPr lang="en-US"/>
          </a:p>
        </p:txBody>
      </p:sp>
    </p:spTree>
    <p:extLst>
      <p:ext uri="{BB962C8B-B14F-4D97-AF65-F5344CB8AC3E}">
        <p14:creationId xmlns:p14="http://schemas.microsoft.com/office/powerpoint/2010/main" val="3177264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yêu</a:t>
            </a:r>
            <a:r>
              <a:rPr lang="en-US" baseline="0" dirty="0"/>
              <a:t> </a:t>
            </a:r>
            <a:r>
              <a:rPr lang="en-US" baseline="0" dirty="0" err="1"/>
              <a:t>cầu</a:t>
            </a:r>
            <a:r>
              <a:rPr lang="en-US" baseline="0" dirty="0"/>
              <a:t> HS </a:t>
            </a:r>
            <a:r>
              <a:rPr lang="en-US" baseline="0" dirty="0" err="1"/>
              <a:t>hoàn</a:t>
            </a:r>
            <a:r>
              <a:rPr lang="en-US" baseline="0" dirty="0"/>
              <a:t> </a:t>
            </a:r>
            <a:r>
              <a:rPr lang="en-US" baseline="0" dirty="0" err="1"/>
              <a:t>thành</a:t>
            </a:r>
            <a:r>
              <a:rPr lang="en-US" baseline="0" dirty="0"/>
              <a:t> </a:t>
            </a:r>
            <a:r>
              <a:rPr lang="en-US" baseline="0" dirty="0" err="1"/>
              <a:t>phiếu</a:t>
            </a:r>
            <a:r>
              <a:rPr lang="en-US" baseline="0" dirty="0"/>
              <a:t> </a:t>
            </a:r>
            <a:r>
              <a:rPr lang="en-US" baseline="0" dirty="0" err="1"/>
              <a:t>tìm</a:t>
            </a:r>
            <a:r>
              <a:rPr lang="en-US" baseline="0" dirty="0"/>
              <a:t> ý </a:t>
            </a:r>
            <a:r>
              <a:rPr lang="en-US" baseline="0" dirty="0" err="1"/>
              <a:t>cho</a:t>
            </a:r>
            <a:r>
              <a:rPr lang="en-US" baseline="0" dirty="0"/>
              <a:t> </a:t>
            </a:r>
            <a:r>
              <a:rPr lang="en-US" baseline="0" dirty="0" err="1"/>
              <a:t>bài</a:t>
            </a:r>
            <a:r>
              <a:rPr lang="en-US" baseline="0" dirty="0"/>
              <a:t> </a:t>
            </a:r>
            <a:r>
              <a:rPr lang="en-US" baseline="0" dirty="0" err="1"/>
              <a:t>thơ</a:t>
            </a:r>
            <a:r>
              <a:rPr lang="en-US" baseline="0" dirty="0"/>
              <a:t> “</a:t>
            </a:r>
            <a:r>
              <a:rPr lang="en-US" baseline="0" dirty="0" err="1"/>
              <a:t>Khóc</a:t>
            </a:r>
            <a:r>
              <a:rPr lang="en-US" baseline="0" dirty="0"/>
              <a:t> </a:t>
            </a:r>
            <a:r>
              <a:rPr lang="en-US" baseline="0" dirty="0" err="1"/>
              <a:t>Dương</a:t>
            </a:r>
            <a:r>
              <a:rPr lang="en-US" baseline="0" dirty="0"/>
              <a:t> </a:t>
            </a:r>
            <a:r>
              <a:rPr lang="en-US" baseline="0" dirty="0" err="1"/>
              <a:t>Khuê</a:t>
            </a:r>
            <a:r>
              <a:rPr lang="en-US" baseline="0" dirty="0"/>
              <a:t>”</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19</a:t>
            </a:fld>
            <a:endParaRPr lang="en-US"/>
          </a:p>
        </p:txBody>
      </p:sp>
    </p:spTree>
    <p:extLst>
      <p:ext uri="{BB962C8B-B14F-4D97-AF65-F5344CB8AC3E}">
        <p14:creationId xmlns:p14="http://schemas.microsoft.com/office/powerpoint/2010/main" val="3852690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a:t>
            </a:fld>
            <a:endParaRPr lang="en-US"/>
          </a:p>
        </p:txBody>
      </p:sp>
    </p:spTree>
    <p:extLst>
      <p:ext uri="{BB962C8B-B14F-4D97-AF65-F5344CB8AC3E}">
        <p14:creationId xmlns:p14="http://schemas.microsoft.com/office/powerpoint/2010/main" val="4087057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835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173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22</a:t>
            </a:fld>
            <a:endParaRPr lang="en-US"/>
          </a:p>
        </p:txBody>
      </p:sp>
    </p:spTree>
    <p:extLst>
      <p:ext uri="{BB962C8B-B14F-4D97-AF65-F5344CB8AC3E}">
        <p14:creationId xmlns:p14="http://schemas.microsoft.com/office/powerpoint/2010/main" val="2580782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xây</a:t>
            </a:r>
            <a:r>
              <a:rPr lang="en-US" baseline="0" dirty="0"/>
              <a:t> </a:t>
            </a:r>
            <a:r>
              <a:rPr lang="en-US" baseline="0" dirty="0" err="1"/>
              <a:t>dựng</a:t>
            </a:r>
            <a:r>
              <a:rPr lang="en-US" baseline="0" dirty="0"/>
              <a:t> </a:t>
            </a:r>
            <a:r>
              <a:rPr lang="en-US" baseline="0" dirty="0" err="1"/>
              <a:t>dàn</a:t>
            </a:r>
            <a:r>
              <a:rPr lang="en-US" baseline="0" dirty="0"/>
              <a:t> ý </a:t>
            </a:r>
            <a:r>
              <a:rPr lang="en-US" baseline="0" dirty="0" err="1"/>
              <a:t>trong</a:t>
            </a:r>
            <a:r>
              <a:rPr lang="en-US" baseline="0" dirty="0"/>
              <a:t> </a:t>
            </a:r>
            <a:r>
              <a:rPr lang="en-US" baseline="0" dirty="0" err="1"/>
              <a:t>thời</a:t>
            </a:r>
            <a:r>
              <a:rPr lang="en-US" baseline="0" dirty="0"/>
              <a:t> </a:t>
            </a:r>
            <a:r>
              <a:rPr lang="en-US" baseline="0" dirty="0" err="1"/>
              <a:t>gian</a:t>
            </a:r>
            <a:r>
              <a:rPr lang="en-US" baseline="0" dirty="0"/>
              <a:t> 5 </a:t>
            </a:r>
            <a:r>
              <a:rPr lang="en-US" baseline="0" dirty="0" err="1"/>
              <a:t>phút</a:t>
            </a:r>
            <a:r>
              <a:rPr lang="en-US" baseline="0" dirty="0"/>
              <a:t> </a:t>
            </a:r>
            <a:r>
              <a:rPr lang="en-US" baseline="0" dirty="0">
                <a:sym typeface="Wingdings" panose="05000000000000000000" pitchFamily="2" charset="2"/>
              </a:rPr>
              <a:t> chia </a:t>
            </a:r>
            <a:r>
              <a:rPr lang="en-US" baseline="0" dirty="0" err="1">
                <a:sym typeface="Wingdings" panose="05000000000000000000" pitchFamily="2" charset="2"/>
              </a:rPr>
              <a:t>sẻ</a:t>
            </a:r>
            <a:r>
              <a:rPr lang="en-US" baseline="0" dirty="0">
                <a:sym typeface="Wingdings" panose="05000000000000000000" pitchFamily="2" charset="2"/>
              </a:rPr>
              <a:t> </a:t>
            </a:r>
            <a:r>
              <a:rPr lang="en-US" baseline="0" dirty="0" err="1">
                <a:sym typeface="Wingdings" panose="05000000000000000000" pitchFamily="2" charset="2"/>
              </a:rPr>
              <a:t>trước</a:t>
            </a:r>
            <a:r>
              <a:rPr lang="en-US" baseline="0" dirty="0">
                <a:sym typeface="Wingdings" panose="05000000000000000000" pitchFamily="2" charset="2"/>
              </a:rPr>
              <a:t> </a:t>
            </a:r>
            <a:r>
              <a:rPr lang="en-US" baseline="0" dirty="0" err="1">
                <a:sym typeface="Wingdings" panose="05000000000000000000" pitchFamily="2" charset="2"/>
              </a:rPr>
              <a:t>lớp</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23</a:t>
            </a:fld>
            <a:endParaRPr lang="en-US"/>
          </a:p>
        </p:txBody>
      </p:sp>
    </p:spTree>
    <p:extLst>
      <p:ext uri="{BB962C8B-B14F-4D97-AF65-F5344CB8AC3E}">
        <p14:creationId xmlns:p14="http://schemas.microsoft.com/office/powerpoint/2010/main" val="194017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75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25</a:t>
            </a:fld>
            <a:endParaRPr lang="en-US"/>
          </a:p>
        </p:txBody>
      </p:sp>
    </p:spTree>
    <p:extLst>
      <p:ext uri="{BB962C8B-B14F-4D97-AF65-F5344CB8AC3E}">
        <p14:creationId xmlns:p14="http://schemas.microsoft.com/office/powerpoint/2010/main" val="1894822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26</a:t>
            </a:fld>
            <a:endParaRPr lang="en-US"/>
          </a:p>
        </p:txBody>
      </p:sp>
    </p:spTree>
    <p:extLst>
      <p:ext uri="{BB962C8B-B14F-4D97-AF65-F5344CB8AC3E}">
        <p14:creationId xmlns:p14="http://schemas.microsoft.com/office/powerpoint/2010/main" val="424355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27</a:t>
            </a:fld>
            <a:endParaRPr lang="en-US"/>
          </a:p>
        </p:txBody>
      </p:sp>
    </p:spTree>
    <p:extLst>
      <p:ext uri="{BB962C8B-B14F-4D97-AF65-F5344CB8AC3E}">
        <p14:creationId xmlns:p14="http://schemas.microsoft.com/office/powerpoint/2010/main" val="280404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28</a:t>
            </a:fld>
            <a:endParaRPr lang="en-US"/>
          </a:p>
        </p:txBody>
      </p:sp>
    </p:spTree>
    <p:extLst>
      <p:ext uri="{BB962C8B-B14F-4D97-AF65-F5344CB8AC3E}">
        <p14:creationId xmlns:p14="http://schemas.microsoft.com/office/powerpoint/2010/main" val="2906912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824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Lưu</a:t>
            </a:r>
            <a:r>
              <a:rPr lang="en-US" baseline="0" dirty="0"/>
              <a:t> ý: </a:t>
            </a:r>
            <a:r>
              <a:rPr lang="en-US" baseline="0" dirty="0" err="1"/>
              <a:t>nội</a:t>
            </a:r>
            <a:r>
              <a:rPr lang="en-US" baseline="0" dirty="0"/>
              <a:t> dung </a:t>
            </a:r>
            <a:r>
              <a:rPr lang="en-US" baseline="0" dirty="0" err="1"/>
              <a:t>này</a:t>
            </a:r>
            <a:r>
              <a:rPr lang="en-US" baseline="0" dirty="0"/>
              <a:t> </a:t>
            </a:r>
            <a:r>
              <a:rPr lang="en-US" baseline="0" dirty="0" err="1"/>
              <a:t>đã</a:t>
            </a:r>
            <a:r>
              <a:rPr lang="en-US" baseline="0" dirty="0"/>
              <a:t> </a:t>
            </a:r>
            <a:r>
              <a:rPr lang="en-US" baseline="0" dirty="0" err="1"/>
              <a:t>học</a:t>
            </a:r>
            <a:r>
              <a:rPr lang="en-US" baseline="0" dirty="0"/>
              <a:t> </a:t>
            </a:r>
            <a:r>
              <a:rPr lang="en-US" baseline="0" dirty="0" err="1"/>
              <a:t>trong</a:t>
            </a:r>
            <a:r>
              <a:rPr lang="en-US" baseline="0" dirty="0"/>
              <a:t> b2, </a:t>
            </a:r>
            <a:r>
              <a:rPr lang="en-US" baseline="0" dirty="0" err="1"/>
              <a:t>giáo</a:t>
            </a:r>
            <a:r>
              <a:rPr lang="en-US" baseline="0" dirty="0"/>
              <a:t> </a:t>
            </a:r>
            <a:r>
              <a:rPr lang="en-US" baseline="0" dirty="0" err="1"/>
              <a:t>viên</a:t>
            </a:r>
            <a:r>
              <a:rPr lang="en-US" baseline="0" dirty="0"/>
              <a:t> </a:t>
            </a:r>
            <a:r>
              <a:rPr lang="en-US" baseline="0" dirty="0" err="1"/>
              <a:t>cho</a:t>
            </a:r>
            <a:r>
              <a:rPr lang="en-US" baseline="0" dirty="0"/>
              <a:t> HS </a:t>
            </a:r>
            <a:r>
              <a:rPr lang="en-US" baseline="0" dirty="0" err="1"/>
              <a:t>chơi</a:t>
            </a:r>
            <a:r>
              <a:rPr lang="en-US" baseline="0" dirty="0"/>
              <a:t> </a:t>
            </a:r>
            <a:r>
              <a:rPr lang="en-US" baseline="0" dirty="0" err="1"/>
              <a:t>lại</a:t>
            </a:r>
            <a:r>
              <a:rPr lang="en-US" baseline="0" dirty="0"/>
              <a:t> </a:t>
            </a:r>
            <a:r>
              <a:rPr lang="en-US" baseline="0" dirty="0" err="1"/>
              <a:t>để</a:t>
            </a:r>
            <a:r>
              <a:rPr lang="en-US" baseline="0" dirty="0"/>
              <a:t> check </a:t>
            </a:r>
            <a:r>
              <a:rPr lang="en-US" baseline="0" dirty="0" err="1"/>
              <a:t>kiến</a:t>
            </a:r>
            <a:r>
              <a:rPr lang="en-US" baseline="0" dirty="0"/>
              <a:t> </a:t>
            </a:r>
            <a:r>
              <a:rPr lang="en-US" baseline="0" dirty="0" err="1"/>
              <a:t>thức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240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652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6</a:t>
            </a:fld>
            <a:endParaRPr lang="en-US"/>
          </a:p>
        </p:txBody>
      </p:sp>
    </p:spTree>
    <p:extLst>
      <p:ext uri="{BB962C8B-B14F-4D97-AF65-F5344CB8AC3E}">
        <p14:creationId xmlns:p14="http://schemas.microsoft.com/office/powerpoint/2010/main" val="292929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7</a:t>
            </a:fld>
            <a:endParaRPr lang="en-US"/>
          </a:p>
        </p:txBody>
      </p:sp>
    </p:spTree>
    <p:extLst>
      <p:ext uri="{BB962C8B-B14F-4D97-AF65-F5344CB8AC3E}">
        <p14:creationId xmlns:p14="http://schemas.microsoft.com/office/powerpoint/2010/main" val="48742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8</a:t>
            </a:fld>
            <a:endParaRPr lang="en-US"/>
          </a:p>
        </p:txBody>
      </p:sp>
    </p:spTree>
    <p:extLst>
      <p:ext uri="{BB962C8B-B14F-4D97-AF65-F5344CB8AC3E}">
        <p14:creationId xmlns:p14="http://schemas.microsoft.com/office/powerpoint/2010/main" val="40584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9</a:t>
            </a:fld>
            <a:endParaRPr lang="en-US"/>
          </a:p>
        </p:txBody>
      </p:sp>
    </p:spTree>
    <p:extLst>
      <p:ext uri="{BB962C8B-B14F-4D97-AF65-F5344CB8AC3E}">
        <p14:creationId xmlns:p14="http://schemas.microsoft.com/office/powerpoint/2010/main" val="1610656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6167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3546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27801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9143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46017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57348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0379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0689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947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14809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537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1658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0889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8802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9595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4453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2591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9219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1046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0450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412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6275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0130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7035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4965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4944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6353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072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2850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4564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2652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6582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51024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22024" y="2667077"/>
            <a:ext cx="2362550" cy="7641948"/>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12586775" y="4585775"/>
            <a:ext cx="4125348" cy="7277099"/>
          </a:xfrm>
          <a:prstGeom prst="rect">
            <a:avLst/>
          </a:prstGeom>
          <a:noFill/>
          <a:ln>
            <a:noFill/>
          </a:ln>
        </p:spPr>
      </p:pic>
      <p:grpSp>
        <p:nvGrpSpPr>
          <p:cNvPr id="62" name="Shape 62"/>
          <p:cNvGrpSpPr/>
          <p:nvPr/>
        </p:nvGrpSpPr>
        <p:grpSpPr>
          <a:xfrm>
            <a:off x="1230452" y="1162500"/>
            <a:ext cx="15826799" cy="7962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Shape 65"/>
          <p:cNvSpPr txBox="1">
            <a:spLocks noGrp="1"/>
          </p:cNvSpPr>
          <p:nvPr>
            <p:ph type="title"/>
          </p:nvPr>
        </p:nvSpPr>
        <p:spPr>
          <a:xfrm>
            <a:off x="2503202" y="2088352"/>
            <a:ext cx="13281599" cy="1907999"/>
          </a:xfrm>
          <a:prstGeom prst="rect">
            <a:avLst/>
          </a:prstGeom>
        </p:spPr>
        <p:txBody>
          <a:bodyPr lIns="137138" tIns="137138" rIns="137138" bIns="137138"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2352200"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7" name="Shape 67"/>
          <p:cNvSpPr txBox="1">
            <a:spLocks noGrp="1"/>
          </p:cNvSpPr>
          <p:nvPr>
            <p:ph type="body" idx="2"/>
          </p:nvPr>
        </p:nvSpPr>
        <p:spPr>
          <a:xfrm>
            <a:off x="6911352"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8" name="Shape 68"/>
          <p:cNvSpPr txBox="1">
            <a:spLocks noGrp="1"/>
          </p:cNvSpPr>
          <p:nvPr>
            <p:ph type="body" idx="3"/>
          </p:nvPr>
        </p:nvSpPr>
        <p:spPr>
          <a:xfrm>
            <a:off x="11470506"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13887449" y="-181566"/>
            <a:ext cx="4267200" cy="4610099"/>
          </a:xfrm>
          <a:prstGeom prst="rect">
            <a:avLst/>
          </a:prstGeom>
          <a:noFill/>
          <a:ln>
            <a:noFill/>
          </a:ln>
        </p:spPr>
      </p:pic>
    </p:spTree>
    <p:extLst>
      <p:ext uri="{BB962C8B-B14F-4D97-AF65-F5344CB8AC3E}">
        <p14:creationId xmlns:p14="http://schemas.microsoft.com/office/powerpoint/2010/main" val="2631036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8AFF1FC-8BB6-4DBB-9940-F696B5579502}"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61729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B996">
            <a:alpha val="3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7198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693368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9.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3.sv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294BFBB-E180-DC38-0353-E5DEE9FD9EDE}"/>
              </a:ext>
            </a:extLst>
          </p:cNvPr>
          <p:cNvSpPr/>
          <p:nvPr/>
        </p:nvSpPr>
        <p:spPr>
          <a:xfrm>
            <a:off x="-32657" y="235524"/>
            <a:ext cx="10766362" cy="9815952"/>
          </a:xfrm>
          <a:custGeom>
            <a:avLst/>
            <a:gdLst/>
            <a:ahLst/>
            <a:cxnLst/>
            <a:rect l="l" t="t" r="r" b="b"/>
            <a:pathLst>
              <a:path w="8844749" h="8291952">
                <a:moveTo>
                  <a:pt x="0" y="0"/>
                </a:moveTo>
                <a:lnTo>
                  <a:pt x="8844749" y="0"/>
                </a:lnTo>
                <a:lnTo>
                  <a:pt x="8844749" y="8291953"/>
                </a:lnTo>
                <a:lnTo>
                  <a:pt x="0" y="8291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TextBox 2">
            <a:extLst>
              <a:ext uri="{FF2B5EF4-FFF2-40B4-BE49-F238E27FC236}">
                <a16:creationId xmlns:a16="http://schemas.microsoft.com/office/drawing/2014/main" id="{B99A1CEB-2730-7A2E-963F-ABF80D1BA91B}"/>
              </a:ext>
            </a:extLst>
          </p:cNvPr>
          <p:cNvSpPr txBox="1"/>
          <p:nvPr/>
        </p:nvSpPr>
        <p:spPr>
          <a:xfrm>
            <a:off x="5867400" y="4305300"/>
            <a:ext cx="14706600" cy="1107996"/>
          </a:xfrm>
          <a:prstGeom prst="rect">
            <a:avLst/>
          </a:prstGeom>
          <a:noFill/>
        </p:spPr>
        <p:txBody>
          <a:bodyPr wrap="square" rtlCol="0">
            <a:spAutoFit/>
          </a:bodyPr>
          <a:lstStyle/>
          <a:p>
            <a:pPr algn="ctr"/>
            <a:r>
              <a:rPr lang="en-US" sz="6600" dirty="0" err="1">
                <a:solidFill>
                  <a:srgbClr val="FF0000"/>
                </a:solidFill>
                <a:latin typeface="#9Slide07 Crocante" panose="02000000000000000000" pitchFamily="2" charset="0"/>
                <a:cs typeface="Times New Roman" panose="02020603050405020304" pitchFamily="18" charset="0"/>
              </a:rPr>
              <a:t>Bức</a:t>
            </a:r>
            <a:r>
              <a:rPr lang="en-US" sz="6600" dirty="0">
                <a:solidFill>
                  <a:srgbClr val="FF0000"/>
                </a:solidFill>
                <a:latin typeface="#9Slide07 Crocante" panose="02000000000000000000" pitchFamily="2" charset="0"/>
                <a:cs typeface="Times New Roman" panose="02020603050405020304" pitchFamily="18" charset="0"/>
              </a:rPr>
              <a:t> </a:t>
            </a:r>
            <a:r>
              <a:rPr lang="en-US" sz="6600" dirty="0" err="1">
                <a:solidFill>
                  <a:srgbClr val="FF0000"/>
                </a:solidFill>
                <a:latin typeface="#9Slide07 Crocante" panose="02000000000000000000" pitchFamily="2" charset="0"/>
                <a:cs typeface="Times New Roman" panose="02020603050405020304" pitchFamily="18" charset="0"/>
              </a:rPr>
              <a:t>tranh</a:t>
            </a:r>
            <a:r>
              <a:rPr lang="en-US" sz="6600" dirty="0">
                <a:solidFill>
                  <a:srgbClr val="FF0000"/>
                </a:solidFill>
                <a:latin typeface="#9Slide07 Crocante" panose="02000000000000000000" pitchFamily="2" charset="0"/>
                <a:cs typeface="Times New Roman" panose="02020603050405020304" pitchFamily="18" charset="0"/>
              </a:rPr>
              <a:t> </a:t>
            </a:r>
            <a:r>
              <a:rPr lang="en-US" sz="6600" dirty="0" err="1">
                <a:solidFill>
                  <a:srgbClr val="FF0000"/>
                </a:solidFill>
                <a:latin typeface="#9Slide07 Crocante" panose="02000000000000000000" pitchFamily="2" charset="0"/>
                <a:cs typeface="Times New Roman" panose="02020603050405020304" pitchFamily="18" charset="0"/>
              </a:rPr>
              <a:t>văn</a:t>
            </a:r>
            <a:r>
              <a:rPr lang="en-US" sz="6600" dirty="0">
                <a:solidFill>
                  <a:srgbClr val="FF0000"/>
                </a:solidFill>
                <a:latin typeface="#9Slide07 Crocante" panose="02000000000000000000" pitchFamily="2" charset="0"/>
                <a:cs typeface="Times New Roman" panose="02020603050405020304" pitchFamily="18" charset="0"/>
              </a:rPr>
              <a:t> </a:t>
            </a:r>
            <a:r>
              <a:rPr lang="en-US" sz="6600" dirty="0" err="1">
                <a:solidFill>
                  <a:srgbClr val="FF0000"/>
                </a:solidFill>
                <a:latin typeface="#9Slide07 Crocante" panose="02000000000000000000" pitchFamily="2" charset="0"/>
                <a:cs typeface="Times New Roman" panose="02020603050405020304" pitchFamily="18" charset="0"/>
              </a:rPr>
              <a:t>học</a:t>
            </a:r>
            <a:endParaRPr lang="en-US" sz="8800" dirty="0">
              <a:solidFill>
                <a:prstClr val="black"/>
              </a:solidFill>
              <a:latin typeface="#9Slide07 Crocante"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7756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2350" y="266700"/>
            <a:ext cx="15803299" cy="1200329"/>
          </a:xfrm>
          <a:prstGeom prst="rect">
            <a:avLst/>
          </a:prstGeom>
        </p:spPr>
        <p:txBody>
          <a:bodyPr wrap="square">
            <a:spAutoFit/>
          </a:bodyPr>
          <a:lstStyle/>
          <a:p>
            <a:pPr algn="ctr"/>
            <a:r>
              <a:rPr lang="en-US" sz="7200" dirty="0" err="1">
                <a:solidFill>
                  <a:srgbClr val="FF0000"/>
                </a:solidFill>
                <a:latin typeface="#9Slide07 IcielCadena" panose="02000503000000020004" pitchFamily="2" charset="0"/>
                <a:cs typeface="Times New Roman" panose="02020603050405020304" pitchFamily="18" charset="0"/>
              </a:rPr>
              <a:t>Nhiệm</a:t>
            </a:r>
            <a:r>
              <a:rPr lang="en-US" sz="7200" dirty="0">
                <a:solidFill>
                  <a:srgbClr val="FF0000"/>
                </a:solidFill>
                <a:latin typeface="#9Slide07 IcielCadena" panose="02000503000000020004" pitchFamily="2" charset="0"/>
                <a:cs typeface="Times New Roman" panose="02020603050405020304" pitchFamily="18" charset="0"/>
              </a:rPr>
              <a:t> </a:t>
            </a:r>
            <a:r>
              <a:rPr lang="en-US" sz="7200" dirty="0" err="1">
                <a:solidFill>
                  <a:srgbClr val="FF0000"/>
                </a:solidFill>
                <a:latin typeface="#9Slide07 IcielCadena" panose="02000503000000020004" pitchFamily="2" charset="0"/>
                <a:cs typeface="Times New Roman" panose="02020603050405020304" pitchFamily="18" charset="0"/>
              </a:rPr>
              <a:t>vụ</a:t>
            </a:r>
            <a:r>
              <a:rPr lang="en-US" sz="7200" dirty="0">
                <a:solidFill>
                  <a:srgbClr val="FF0000"/>
                </a:solidFill>
                <a:latin typeface="#9Slide07 IcielCadena" panose="02000503000000020004" pitchFamily="2" charset="0"/>
                <a:cs typeface="Times New Roman" panose="02020603050405020304" pitchFamily="18" charset="0"/>
              </a:rPr>
              <a:t> </a:t>
            </a:r>
            <a:r>
              <a:rPr lang="en-US" sz="7200" dirty="0" err="1">
                <a:solidFill>
                  <a:srgbClr val="FF0000"/>
                </a:solidFill>
                <a:latin typeface="#9Slide07 IcielCadena" panose="02000503000000020004" pitchFamily="2" charset="0"/>
                <a:cs typeface="Times New Roman" panose="02020603050405020304" pitchFamily="18" charset="0"/>
              </a:rPr>
              <a:t>cho</a:t>
            </a:r>
            <a:r>
              <a:rPr lang="en-US" sz="7200" dirty="0">
                <a:solidFill>
                  <a:srgbClr val="FF0000"/>
                </a:solidFill>
                <a:latin typeface="#9Slide07 IcielCadena" panose="02000503000000020004" pitchFamily="2" charset="0"/>
                <a:cs typeface="Times New Roman" panose="02020603050405020304" pitchFamily="18" charset="0"/>
              </a:rPr>
              <a:t> </a:t>
            </a:r>
            <a:r>
              <a:rPr lang="en-US" sz="7200" dirty="0" err="1">
                <a:solidFill>
                  <a:srgbClr val="FF0000"/>
                </a:solidFill>
                <a:latin typeface="#9Slide07 IcielCadena" panose="02000503000000020004" pitchFamily="2" charset="0"/>
                <a:cs typeface="Times New Roman" panose="02020603050405020304" pitchFamily="18" charset="0"/>
              </a:rPr>
              <a:t>ai</a:t>
            </a:r>
            <a:r>
              <a:rPr lang="en-US" sz="7200" dirty="0">
                <a:solidFill>
                  <a:srgbClr val="FF0000"/>
                </a:solidFill>
                <a:latin typeface="#9Slide07 IcielCadena" panose="02000503000000020004" pitchFamily="2" charset="0"/>
                <a:cs typeface="Times New Roman" panose="02020603050405020304" pitchFamily="18" charset="0"/>
              </a:rPr>
              <a:t>????????</a:t>
            </a:r>
          </a:p>
        </p:txBody>
      </p:sp>
      <p:sp>
        <p:nvSpPr>
          <p:cNvPr id="2" name="Freeform 4"/>
          <p:cNvSpPr/>
          <p:nvPr/>
        </p:nvSpPr>
        <p:spPr>
          <a:xfrm>
            <a:off x="11343190" y="6172200"/>
            <a:ext cx="6944810" cy="4114800"/>
          </a:xfrm>
          <a:custGeom>
            <a:avLst/>
            <a:gdLst/>
            <a:ahLst/>
            <a:cxnLst/>
            <a:rect l="l" t="t" r="r" b="b"/>
            <a:pathLst>
              <a:path w="6944810" h="4114800">
                <a:moveTo>
                  <a:pt x="0" y="0"/>
                </a:moveTo>
                <a:lnTo>
                  <a:pt x="6944810" y="0"/>
                </a:lnTo>
                <a:lnTo>
                  <a:pt x="69448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720727C5-7F5C-A362-44AE-37C2B2A42D2B}"/>
              </a:ext>
            </a:extLst>
          </p:cNvPr>
          <p:cNvGrpSpPr/>
          <p:nvPr/>
        </p:nvGrpSpPr>
        <p:grpSpPr>
          <a:xfrm>
            <a:off x="838200" y="2095500"/>
            <a:ext cx="15925800" cy="6340197"/>
            <a:chOff x="838200" y="2095500"/>
            <a:chExt cx="15925800" cy="6340197"/>
          </a:xfrm>
        </p:grpSpPr>
        <p:sp>
          <p:nvSpPr>
            <p:cNvPr id="3" name="Rectangle 2"/>
            <p:cNvSpPr/>
            <p:nvPr/>
          </p:nvSpPr>
          <p:spPr>
            <a:xfrm>
              <a:off x="838200" y="2095500"/>
              <a:ext cx="15925800" cy="3785652"/>
            </a:xfrm>
            <a:prstGeom prst="rect">
              <a:avLst/>
            </a:prstGeom>
          </p:spPr>
          <p:txBody>
            <a:bodyPr wrap="square">
              <a:spAutoFit/>
            </a:bodyPr>
            <a:lstStyle/>
            <a:p>
              <a:pPr algn="just"/>
              <a:r>
                <a:rPr lang="vi-VN" sz="4000" b="1" dirty="0">
                  <a:solidFill>
                    <a:srgbClr val="000000"/>
                  </a:solidFill>
                  <a:latin typeface="+mj-lt"/>
                </a:rPr>
                <a:t>Câu 1</a:t>
              </a:r>
              <a:r>
                <a:rPr lang="en-US" sz="4000" b="1" dirty="0">
                  <a:solidFill>
                    <a:srgbClr val="000000"/>
                  </a:solidFill>
                  <a:latin typeface="+mj-lt"/>
                </a:rPr>
                <a:t>.</a:t>
              </a:r>
              <a:r>
                <a:rPr lang="vi-VN" sz="4000" dirty="0">
                  <a:solidFill>
                    <a:srgbClr val="000000"/>
                  </a:solidFill>
                  <a:latin typeface="+mj-lt"/>
                </a:rPr>
                <a:t> Vẽ sơ đồ thể hiện mối quan hệ giữa luận đề, luận điểm, lí lẽ và bằng chứng trong văn bản.</a:t>
              </a:r>
              <a:endParaRPr lang="en-US" sz="4000" dirty="0">
                <a:solidFill>
                  <a:srgbClr val="000000"/>
                </a:solidFill>
                <a:latin typeface="+mj-lt"/>
              </a:endParaRPr>
            </a:p>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2.</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a:t>
              </a:r>
            </a:p>
            <a:p>
              <a:pPr algn="just"/>
              <a:r>
                <a:rPr lang="vi-VN" sz="4000" b="1" dirty="0">
                  <a:latin typeface="+mj-lt"/>
                </a:rPr>
                <a:t>Câu 3</a:t>
              </a:r>
              <a:r>
                <a:rPr lang="en-US" sz="4000" b="1" dirty="0">
                  <a:latin typeface="+mj-lt"/>
                </a:rPr>
                <a:t>.</a:t>
              </a:r>
              <a:r>
                <a:rPr lang="vi-VN" sz="4000" dirty="0">
                  <a:latin typeface="+mj-lt"/>
                </a:rPr>
                <a:t> Theo em, phân tích, đánh giá một số nét đặc sắc nghệ thuật của một tác phẩm thơ khác gì so với tác phẩm truyện?</a:t>
              </a:r>
              <a:endParaRPr lang="en-US" sz="4000" dirty="0">
                <a:latin typeface="+mj-lt"/>
              </a:endParaRPr>
            </a:p>
          </p:txBody>
        </p:sp>
        <p:sp>
          <p:nvSpPr>
            <p:cNvPr id="5" name="Rectangle 4">
              <a:extLst>
                <a:ext uri="{FF2B5EF4-FFF2-40B4-BE49-F238E27FC236}">
                  <a16:creationId xmlns:a16="http://schemas.microsoft.com/office/drawing/2014/main" id="{E369172C-426C-BDAD-6D80-042E7C3ECF9E}"/>
                </a:ext>
              </a:extLst>
            </p:cNvPr>
            <p:cNvSpPr/>
            <p:nvPr/>
          </p:nvSpPr>
          <p:spPr>
            <a:xfrm>
              <a:off x="838200" y="5881152"/>
              <a:ext cx="12039600" cy="2554545"/>
            </a:xfrm>
            <a:prstGeom prst="rect">
              <a:avLst/>
            </a:prstGeom>
          </p:spPr>
          <p:txBody>
            <a:bodyPr wrap="square">
              <a:spAutoFit/>
            </a:bodyPr>
            <a:lstStyle/>
            <a:p>
              <a:pPr algn="just"/>
              <a:r>
                <a:rPr lang="vi-VN" sz="4000" b="1" dirty="0">
                  <a:latin typeface="+mj-lt"/>
                </a:rPr>
                <a:t>Câu 4</a:t>
              </a:r>
              <a:r>
                <a:rPr lang="en-US" sz="4000" b="1" dirty="0">
                  <a:latin typeface="+mj-lt"/>
                </a:rPr>
                <a:t>. </a:t>
              </a:r>
              <a:r>
                <a:rPr lang="vi-VN" sz="4000" dirty="0">
                  <a:latin typeface="+mj-lt"/>
                </a:rPr>
                <a:t>Từ văn bản trên, em rút ra kinh nghiệm gì khi viết bài văn nghị luận phân tích một tác phẩm thơ: chủ đề, những nét đặc sắc về nghệ thuật và hiệu quả th</a:t>
              </a:r>
              <a:r>
                <a:rPr lang="en-US" sz="4000" dirty="0">
                  <a:latin typeface="Times New Roman" panose="02020603050405020304" pitchFamily="18" charset="0"/>
                  <a:cs typeface="Times New Roman" panose="02020603050405020304" pitchFamily="18" charset="0"/>
                </a:rPr>
                <a:t>ẩ</a:t>
              </a:r>
              <a:r>
                <a:rPr lang="vi-VN" sz="4000" dirty="0">
                  <a:latin typeface="+mj-lt"/>
                </a:rPr>
                <a:t>m mĩ của nó?</a:t>
              </a:r>
              <a:endParaRPr lang="en-US" sz="4000" dirty="0">
                <a:latin typeface="+mj-lt"/>
              </a:endParaRPr>
            </a:p>
          </p:txBody>
        </p:sp>
      </p:grpSp>
    </p:spTree>
    <p:extLst>
      <p:ext uri="{BB962C8B-B14F-4D97-AF65-F5344CB8AC3E}">
        <p14:creationId xmlns:p14="http://schemas.microsoft.com/office/powerpoint/2010/main" val="261766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7305" y="2933700"/>
            <a:ext cx="16698695" cy="6172200"/>
            <a:chOff x="160949" y="-1"/>
            <a:chExt cx="4989276" cy="988784"/>
          </a:xfrm>
        </p:grpSpPr>
        <p:sp>
          <p:nvSpPr>
            <p:cNvPr id="3" name="Rounded Rectangle 2"/>
            <p:cNvSpPr/>
            <p:nvPr/>
          </p:nvSpPr>
          <p:spPr>
            <a:xfrm>
              <a:off x="160949" y="-1"/>
              <a:ext cx="4989276" cy="368892"/>
            </a:xfrm>
            <a:prstGeom prst="round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600"/>
                </a:spcAft>
              </a:pPr>
              <a:r>
                <a:rPr lang="en-US" sz="4000" b="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40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40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40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40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Trương</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ea typeface="Calibri" panose="020F0502020204030204" pitchFamily="34" charset="0"/>
                <a:cs typeface="Times New Roman" panose="02020603050405020304" pitchFamily="18" charset="0"/>
              </a:endParaRPr>
            </a:p>
          </p:txBody>
        </p:sp>
        <p:sp>
          <p:nvSpPr>
            <p:cNvPr id="4" name="Rounded Rectangle 3"/>
            <p:cNvSpPr/>
            <p:nvPr/>
          </p:nvSpPr>
          <p:spPr>
            <a:xfrm>
              <a:off x="160949" y="497988"/>
              <a:ext cx="2361371" cy="490795"/>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2880" algn="ctr">
                <a:lnSpc>
                  <a:spcPct val="107000"/>
                </a:lnSpc>
                <a:spcBef>
                  <a:spcPts val="0"/>
                </a:spcBef>
                <a:spcAft>
                  <a:spcPts val="600"/>
                </a:spcAft>
              </a:pPr>
              <a:r>
                <a:rPr lang="en-US" sz="4000" b="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40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40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ru</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khía</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cạnh</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đề</a:t>
              </a:r>
              <a:endParaRPr lang="en-US" sz="3600" dirty="0">
                <a:effectLst/>
                <a:ea typeface="Calibri" panose="020F0502020204030204" pitchFamily="34" charset="0"/>
                <a:cs typeface="Times New Roman" panose="02020603050405020304" pitchFamily="18" charset="0"/>
              </a:endParaRPr>
            </a:p>
          </p:txBody>
        </p:sp>
        <p:sp>
          <p:nvSpPr>
            <p:cNvPr id="5" name="Rounded Rectangle 4"/>
            <p:cNvSpPr/>
            <p:nvPr/>
          </p:nvSpPr>
          <p:spPr>
            <a:xfrm>
              <a:off x="2641062" y="497760"/>
              <a:ext cx="2509163" cy="491023"/>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4000" b="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40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40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đề</a:t>
              </a:r>
              <a:endParaRPr lang="en-US" sz="3600" dirty="0">
                <a:effectLst/>
                <a:ea typeface="Calibri" panose="020F0502020204030204" pitchFamily="34" charset="0"/>
                <a:cs typeface="Times New Roman" panose="02020603050405020304" pitchFamily="18" charset="0"/>
              </a:endParaRPr>
            </a:p>
          </p:txBody>
        </p:sp>
        <p:cxnSp>
          <p:nvCxnSpPr>
            <p:cNvPr id="6" name="Straight Arrow Connector 5"/>
            <p:cNvCxnSpPr/>
            <p:nvPr/>
          </p:nvCxnSpPr>
          <p:spPr>
            <a:xfrm flipH="1">
              <a:off x="1341635" y="368892"/>
              <a:ext cx="1251641" cy="12909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 name="Straight Arrow Connector 6"/>
            <p:cNvCxnSpPr/>
            <p:nvPr/>
          </p:nvCxnSpPr>
          <p:spPr>
            <a:xfrm>
              <a:off x="2593352" y="368891"/>
              <a:ext cx="1302254" cy="12886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sp>
        <p:nvSpPr>
          <p:cNvPr id="8" name="Rectangle 7"/>
          <p:cNvSpPr/>
          <p:nvPr/>
        </p:nvSpPr>
        <p:spPr>
          <a:xfrm>
            <a:off x="619456" y="682381"/>
            <a:ext cx="17042912" cy="1323439"/>
          </a:xfrm>
          <a:prstGeom prst="rect">
            <a:avLst/>
          </a:prstGeom>
        </p:spPr>
        <p:txBody>
          <a:bodyPr wrap="square">
            <a:spAutoFit/>
          </a:bodyPr>
          <a:lstStyle/>
          <a:p>
            <a:pPr algn="just"/>
            <a:r>
              <a:rPr lang="vi-VN" sz="4000" b="1" dirty="0">
                <a:solidFill>
                  <a:srgbClr val="000000"/>
                </a:solidFill>
                <a:latin typeface="Times New Roman" panose="02020603050405020304" pitchFamily="18" charset="0"/>
                <a:cs typeface="Times New Roman" panose="02020603050405020304" pitchFamily="18" charset="0"/>
              </a:rPr>
              <a:t>Câu 1</a:t>
            </a:r>
            <a:r>
              <a:rPr lang="en-US" sz="4000" b="1" dirty="0">
                <a:solidFill>
                  <a:srgbClr val="000000"/>
                </a:solidFill>
                <a:latin typeface="Times New Roman" panose="02020603050405020304" pitchFamily="18" charset="0"/>
                <a:cs typeface="Times New Roman" panose="02020603050405020304" pitchFamily="18" charset="0"/>
              </a:rPr>
              <a:t>.</a:t>
            </a:r>
            <a:r>
              <a:rPr lang="vi-VN" sz="4000" b="1" dirty="0">
                <a:solidFill>
                  <a:srgbClr val="000000"/>
                </a:solidFill>
                <a:latin typeface="Times New Roman" panose="02020603050405020304" pitchFamily="18" charset="0"/>
                <a:cs typeface="Times New Roman" panose="02020603050405020304" pitchFamily="18" charset="0"/>
              </a:rPr>
              <a:t> Vẽ sơ đồ thể hiện mối quan hệ giữa luận đề, luận điểm, lí lẽ và bằng chứng trong văn bản.</a:t>
            </a:r>
            <a:endParaRPr lang="en-US" sz="4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6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496550"/>
            <a:ext cx="16916400" cy="1446550"/>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khía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a:t>
            </a:r>
          </a:p>
        </p:txBody>
      </p:sp>
      <p:sp>
        <p:nvSpPr>
          <p:cNvPr id="4" name="Rounded Rectangle 3"/>
          <p:cNvSpPr/>
          <p:nvPr/>
        </p:nvSpPr>
        <p:spPr>
          <a:xfrm>
            <a:off x="1429062" y="2933700"/>
            <a:ext cx="2590800" cy="609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tiên</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nêu</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chủ</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căn</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cứ</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để</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xác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chủ</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endParaRPr lang="en-US" sz="4400" dirty="0">
              <a:solidFill>
                <a:schemeClr val="tx1"/>
              </a:solidFill>
            </a:endParaRPr>
          </a:p>
        </p:txBody>
      </p:sp>
      <p:sp>
        <p:nvSpPr>
          <p:cNvPr id="5" name="Rounded Rectangle 4"/>
          <p:cNvSpPr/>
          <p:nvPr/>
        </p:nvSpPr>
        <p:spPr>
          <a:xfrm>
            <a:off x="4477062" y="2933700"/>
            <a:ext cx="4952999" cy="6096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600"/>
              </a:spcAft>
            </a:pP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Sau</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đó</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lần</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lượt</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tích</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làm</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rõ</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từng</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khía</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cạnh</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nội</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chủ</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đưa</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ra</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lẽ</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lấy</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9829800" y="2933700"/>
            <a:ext cx="7220261" cy="60960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600"/>
              </a:spcAft>
            </a:pP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sử</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lẽ</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lấy</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để</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tích</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đánh</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giá</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hiệu</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quả</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thẩm</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hai</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nét</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sắc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ảnh</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âm</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hưởng</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toàn</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588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8991" y="2614867"/>
            <a:ext cx="16764000" cy="2565254"/>
          </a:xfrm>
          <a:prstGeom prst="rect">
            <a:avLst/>
          </a:prstGeom>
        </p:spPr>
        <p:txBody>
          <a:bodyPr wrap="square">
            <a:spAutoFit/>
          </a:bodyPr>
          <a:lstStyle/>
          <a:p>
            <a:pPr lvl="0" algn="just">
              <a:lnSpc>
                <a:spcPct val="125000"/>
              </a:lnSpc>
              <a:spcAft>
                <a:spcPts val="600"/>
              </a:spcAft>
              <a:defRPr/>
            </a:pP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Kiểu</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tích</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đánh</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nét</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sắc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chỗ</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đặc</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thức</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4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85800" y="496092"/>
            <a:ext cx="167640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Theo em, phân tích, đánh giá một số nét đặc sắc nghệ thuật của một tác phẩm thơ khác gì so với tác phẩm truyện?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77228473"/>
              </p:ext>
            </p:extLst>
          </p:nvPr>
        </p:nvGraphicFramePr>
        <p:xfrm>
          <a:off x="685800" y="5688423"/>
          <a:ext cx="16764000" cy="2895600"/>
        </p:xfrm>
        <a:graphic>
          <a:graphicData uri="http://schemas.openxmlformats.org/drawingml/2006/table">
            <a:tbl>
              <a:tblPr firstRow="1" bandRow="1">
                <a:tableStyleId>{5940675A-B579-460E-94D1-54222C63F5DA}</a:tableStyleId>
              </a:tblPr>
              <a:tblGrid>
                <a:gridCol w="8382000">
                  <a:extLst>
                    <a:ext uri="{9D8B030D-6E8A-4147-A177-3AD203B41FA5}">
                      <a16:colId xmlns:a16="http://schemas.microsoft.com/office/drawing/2014/main" val="1701258810"/>
                    </a:ext>
                  </a:extLst>
                </a:gridCol>
                <a:gridCol w="8382000">
                  <a:extLst>
                    <a:ext uri="{9D8B030D-6E8A-4147-A177-3AD203B41FA5}">
                      <a16:colId xmlns:a16="http://schemas.microsoft.com/office/drawing/2014/main" val="3627978073"/>
                    </a:ext>
                  </a:extLst>
                </a:gridCol>
              </a:tblGrid>
              <a:tr h="774405">
                <a:tc>
                  <a:txBody>
                    <a:bodyPr/>
                    <a:lstStyle/>
                    <a:p>
                      <a:pPr algn="ctr"/>
                      <a:r>
                        <a:rPr kumimoji="0" lang="en-US" sz="40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Thơ</a:t>
                      </a:r>
                      <a:endParaRPr lang="en-US" sz="40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kumimoji="0" lang="en-US" sz="40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endParaRPr lang="en-US" sz="40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574031215"/>
                  </a:ext>
                </a:extLst>
              </a:tr>
              <a:tr h="2121195">
                <a:tc>
                  <a:txBody>
                    <a:bodyPr/>
                    <a:lstStyle/>
                    <a:p>
                      <a:pPr algn="just"/>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ngữ</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hình</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ảnh</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vần</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nhịp</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biện</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pháp</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tu</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Cốt</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tình</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huống</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ngôi</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kể</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việc</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chi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tiết</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nghệ</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thuật</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73537494"/>
                  </a:ext>
                </a:extLst>
              </a:tr>
            </a:tbl>
          </a:graphicData>
        </a:graphic>
      </p:graphicFrame>
    </p:spTree>
    <p:extLst>
      <p:ext uri="{BB962C8B-B14F-4D97-AF65-F5344CB8AC3E}">
        <p14:creationId xmlns:p14="http://schemas.microsoft.com/office/powerpoint/2010/main" val="183141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3848100"/>
            <a:ext cx="9753600" cy="4258025"/>
          </a:xfrm>
          <a:prstGeom prst="rect">
            <a:avLst/>
          </a:prstGeom>
        </p:spPr>
        <p:txBody>
          <a:bodyPr wrap="square">
            <a:spAutoFit/>
          </a:bodyPr>
          <a:lstStyle/>
          <a:p>
            <a:pPr algn="just">
              <a:lnSpc>
                <a:spcPct val="125000"/>
              </a:lnSpc>
              <a:spcAft>
                <a:spcPts val="600"/>
              </a:spcAft>
            </a:pPr>
            <a:r>
              <a:rPr lang="en-US" sz="4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nghị</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4400" dirty="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4400" dirty="0">
                <a:latin typeface="Times New Roman" panose="02020603050405020304" pitchFamily="18" charset="0"/>
                <a:ea typeface="Calibri" panose="020F0502020204030204" pitchFamily="34" charset="0"/>
                <a:cs typeface="Times New Roman" panose="02020603050405020304" pitchFamily="18" charset="0"/>
              </a:rPr>
              <a:t> dung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nét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thẩm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mĩ</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09600" y="571500"/>
            <a:ext cx="17068800" cy="2123658"/>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Câu 4</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Từ văn bản trên, em rút ra kinh nghiệm gì khi viết bài văn nghị luận phân tích một tác phẩm thơ: chủ đề, những nét đặc sắc về nghệ thuật và hiệu quả thấm mĩ của nó?</a:t>
            </a:r>
            <a:endParaRPr lang="en-US" sz="4400" b="1" dirty="0">
              <a:latin typeface="Times New Roman" panose="02020603050405020304" pitchFamily="18" charset="0"/>
              <a:cs typeface="Times New Roman" panose="02020603050405020304" pitchFamily="18" charset="0"/>
            </a:endParaRPr>
          </a:p>
        </p:txBody>
      </p:sp>
      <p:sp>
        <p:nvSpPr>
          <p:cNvPr id="6" name="Freeform 6"/>
          <p:cNvSpPr/>
          <p:nvPr/>
        </p:nvSpPr>
        <p:spPr>
          <a:xfrm>
            <a:off x="11125200" y="3543300"/>
            <a:ext cx="6400800" cy="6567216"/>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85024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18663" y="3925146"/>
            <a:ext cx="14917420" cy="3657600"/>
            <a:chOff x="2971800" y="2857500"/>
            <a:chExt cx="13106400" cy="3657600"/>
          </a:xfrm>
        </p:grpSpPr>
        <p:sp>
          <p:nvSpPr>
            <p:cNvPr id="8" name="Rectangle 7"/>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TextBox 23"/>
          <p:cNvSpPr txBox="1"/>
          <p:nvPr/>
        </p:nvSpPr>
        <p:spPr>
          <a:xfrm>
            <a:off x="4039337" y="4531785"/>
            <a:ext cx="13870204"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III. </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Hướng</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dẫn</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quy</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trình</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viết</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
        <p:nvSpPr>
          <p:cNvPr id="4" name="Freeform 7">
            <a:extLst>
              <a:ext uri="{FF2B5EF4-FFF2-40B4-BE49-F238E27FC236}">
                <a16:creationId xmlns:a16="http://schemas.microsoft.com/office/drawing/2014/main" id="{092931D9-47D2-BED3-2A97-301A0BE5DD8B}"/>
              </a:ext>
            </a:extLst>
          </p:cNvPr>
          <p:cNvSpPr/>
          <p:nvPr/>
        </p:nvSpPr>
        <p:spPr>
          <a:xfrm>
            <a:off x="13311" y="-103062"/>
            <a:ext cx="8212070" cy="8751762"/>
          </a:xfrm>
          <a:custGeom>
            <a:avLst/>
            <a:gdLst/>
            <a:ahLst/>
            <a:cxnLst/>
            <a:rect l="l" t="t" r="r" b="b"/>
            <a:pathLst>
              <a:path w="3861054" h="4114800">
                <a:moveTo>
                  <a:pt x="0" y="0"/>
                </a:moveTo>
                <a:lnTo>
                  <a:pt x="3861054" y="0"/>
                </a:lnTo>
                <a:lnTo>
                  <a:pt x="38610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6864802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A5A0B8-D993-7228-1DA0-B4F049FF94F1}"/>
              </a:ext>
            </a:extLst>
          </p:cNvPr>
          <p:cNvGrpSpPr/>
          <p:nvPr/>
        </p:nvGrpSpPr>
        <p:grpSpPr>
          <a:xfrm>
            <a:off x="-304800" y="-397953"/>
            <a:ext cx="19050000" cy="3255454"/>
            <a:chOff x="0" y="0"/>
            <a:chExt cx="2928248" cy="2033593"/>
          </a:xfrm>
          <a:solidFill>
            <a:srgbClr val="FCF6D2"/>
          </a:solidFill>
        </p:grpSpPr>
        <p:sp>
          <p:nvSpPr>
            <p:cNvPr id="9"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2" name="TextBox 1"/>
          <p:cNvSpPr txBox="1"/>
          <p:nvPr/>
        </p:nvSpPr>
        <p:spPr>
          <a:xfrm>
            <a:off x="762000" y="497771"/>
            <a:ext cx="16916400" cy="2123658"/>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rPr>
              <a:t>Đề bài</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Hãy viết bài văn nghị luận phân tích một bài thơ mà em yêu thích, làm rõ chủ đề, những nét đặc sắc về hình thức nghệ thuật và hiệu quả thẩm mĩ của nó.</a:t>
            </a:r>
            <a:endParaRPr lang="en-US" sz="4400" dirty="0">
              <a:latin typeface="Times New Roman" panose="02020603050405020304" pitchFamily="18" charset="0"/>
              <a:cs typeface="Times New Roman" panose="02020603050405020304" pitchFamily="18" charset="0"/>
            </a:endParaRPr>
          </a:p>
        </p:txBody>
      </p:sp>
      <p:sp>
        <p:nvSpPr>
          <p:cNvPr id="3" name="Freeform 6"/>
          <p:cNvSpPr/>
          <p:nvPr/>
        </p:nvSpPr>
        <p:spPr>
          <a:xfrm>
            <a:off x="6376555" y="3390900"/>
            <a:ext cx="3886200" cy="6248400"/>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p:cNvSpPr txBox="1"/>
          <p:nvPr/>
        </p:nvSpPr>
        <p:spPr>
          <a:xfrm>
            <a:off x="10602191" y="3753508"/>
            <a:ext cx="5791200" cy="1446550"/>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1: </a:t>
            </a:r>
            <a:r>
              <a:rPr lang="en-US" sz="4400" dirty="0" err="1">
                <a:solidFill>
                  <a:prstClr val="black"/>
                </a:solidFill>
                <a:latin typeface="Times New Roman" panose="02020603050405020304" pitchFamily="18" charset="0"/>
                <a:cs typeface="Times New Roman" panose="02020603050405020304" pitchFamily="18" charset="0"/>
              </a:rPr>
              <a:t>Chuẩn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638300" y="4952581"/>
            <a:ext cx="4457700" cy="1446550"/>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lập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dàn</a:t>
            </a:r>
            <a:r>
              <a:rPr lang="en-US" sz="4400" dirty="0">
                <a:solidFill>
                  <a:prstClr val="black"/>
                </a:solidFill>
                <a:latin typeface="Times New Roman" panose="02020603050405020304" pitchFamily="18" charset="0"/>
                <a:cs typeface="Times New Roman" panose="02020603050405020304" pitchFamily="18" charset="0"/>
              </a:rPr>
              <a:t> ý</a:t>
            </a:r>
          </a:p>
        </p:txBody>
      </p:sp>
      <p:sp>
        <p:nvSpPr>
          <p:cNvPr id="6" name="TextBox 5"/>
          <p:cNvSpPr txBox="1"/>
          <p:nvPr/>
        </p:nvSpPr>
        <p:spPr>
          <a:xfrm>
            <a:off x="10571019" y="6906491"/>
            <a:ext cx="5638800" cy="769441"/>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3: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638300" y="7145033"/>
            <a:ext cx="4457700" cy="2123658"/>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4: </a:t>
            </a:r>
            <a:r>
              <a:rPr lang="en-US" sz="4400" dirty="0" err="1">
                <a:solidFill>
                  <a:prstClr val="black"/>
                </a:solidFill>
                <a:latin typeface="Times New Roman" panose="02020603050405020304" pitchFamily="18" charset="0"/>
                <a:cs typeface="Times New Roman" panose="02020603050405020304" pitchFamily="18" charset="0"/>
              </a:rPr>
              <a:t>Xem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rút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nghiệm</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2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0" y="459561"/>
            <a:ext cx="87630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1: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trước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6" name="Rectangle 5"/>
          <p:cNvSpPr/>
          <p:nvPr/>
        </p:nvSpPr>
        <p:spPr>
          <a:xfrm>
            <a:off x="1219200" y="2204270"/>
            <a:ext cx="15849600" cy="2800767"/>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a:solidFill>
                  <a:srgbClr val="000000"/>
                </a:solidFill>
                <a:latin typeface="Times New Roman" panose="02020603050405020304" pitchFamily="18" charset="0"/>
                <a:cs typeface="Times New Roman" panose="02020603050405020304" pitchFamily="18" charset="0"/>
              </a:rPr>
              <a:t>C</a:t>
            </a:r>
            <a:r>
              <a:rPr lang="vi-VN" sz="4400" b="1" dirty="0">
                <a:solidFill>
                  <a:srgbClr val="000000"/>
                </a:solidFill>
                <a:latin typeface="Times New Roman" panose="02020603050405020304" pitchFamily="18" charset="0"/>
                <a:cs typeface="Times New Roman" panose="02020603050405020304" pitchFamily="18" charset="0"/>
              </a:rPr>
              <a:t>họn một đoạn trích </a:t>
            </a:r>
            <a:r>
              <a:rPr lang="vi-VN" sz="4400" dirty="0">
                <a:solidFill>
                  <a:srgbClr val="000000"/>
                </a:solidFill>
                <a:latin typeface="Times New Roman" panose="02020603050405020304" pitchFamily="18" charset="0"/>
                <a:cs typeface="Times New Roman" panose="02020603050405020304" pitchFamily="18" charset="0"/>
              </a:rPr>
              <a:t>thuộc </a:t>
            </a:r>
            <a:r>
              <a:rPr lang="vi-VN" sz="4400" b="1" dirty="0">
                <a:solidFill>
                  <a:srgbClr val="000000"/>
                </a:solidFill>
                <a:latin typeface="Times New Roman" panose="02020603050405020304" pitchFamily="18" charset="0"/>
                <a:cs typeface="Times New Roman" panose="02020603050405020304" pitchFamily="18" charset="0"/>
              </a:rPr>
              <a:t>thể loại ngâm khúc</a:t>
            </a:r>
            <a:r>
              <a:rPr lang="en-US" sz="4400" b="1" dirty="0">
                <a:solidFill>
                  <a:srgbClr val="000000"/>
                </a:solidFill>
                <a:latin typeface="Times New Roman" panose="02020603050405020304" pitchFamily="18" charset="0"/>
                <a:cs typeface="Times New Roman" panose="02020603050405020304" pitchFamily="18" charset="0"/>
              </a:rPr>
              <a:t>/</a:t>
            </a:r>
            <a:r>
              <a:rPr lang="en-US" sz="4400" b="1" dirty="0" err="1">
                <a:solidFill>
                  <a:srgbClr val="000000"/>
                </a:solidFill>
                <a:latin typeface="Times New Roman" panose="02020603050405020304" pitchFamily="18" charset="0"/>
                <a:cs typeface="Times New Roman" panose="02020603050405020304" pitchFamily="18" charset="0"/>
              </a:rPr>
              <a:t>thơ</a:t>
            </a:r>
            <a:r>
              <a:rPr lang="vi-VN"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Mục đích viết bài này là gì? Người đọc bài này có thể là ai? Với mục đích và người đọc đó, nội dung và cách viết sẽ như thế nào?</a:t>
            </a:r>
          </a:p>
        </p:txBody>
      </p:sp>
      <p:sp>
        <p:nvSpPr>
          <p:cNvPr id="8" name="Freeform 8"/>
          <p:cNvSpPr/>
          <p:nvPr/>
        </p:nvSpPr>
        <p:spPr>
          <a:xfrm>
            <a:off x="14020800" y="4457700"/>
            <a:ext cx="3885438" cy="59436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81C139C6-DCDD-E629-DE91-D9041D82511D}"/>
              </a:ext>
            </a:extLst>
          </p:cNvPr>
          <p:cNvSpPr/>
          <p:nvPr/>
        </p:nvSpPr>
        <p:spPr>
          <a:xfrm>
            <a:off x="1219200" y="4918476"/>
            <a:ext cx="12573000" cy="2800767"/>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Tìm các nguồn </a:t>
            </a:r>
            <a:r>
              <a:rPr lang="vi-VN" sz="4400" b="1" dirty="0">
                <a:solidFill>
                  <a:srgbClr val="000000"/>
                </a:solidFill>
                <a:latin typeface="Times New Roman" panose="02020603050405020304" pitchFamily="18" charset="0"/>
                <a:cs typeface="Times New Roman" panose="02020603050405020304" pitchFamily="18" charset="0"/>
              </a:rPr>
              <a:t>tư</a:t>
            </a:r>
            <a:r>
              <a:rPr lang="vi-VN" sz="4400"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liệu tham khảo </a:t>
            </a:r>
            <a:r>
              <a:rPr lang="vi-VN" sz="4400" dirty="0">
                <a:solidFill>
                  <a:srgbClr val="000000"/>
                </a:solidFill>
                <a:latin typeface="Times New Roman" panose="02020603050405020304" pitchFamily="18" charset="0"/>
                <a:cs typeface="Times New Roman" panose="02020603050405020304" pitchFamily="18" charset="0"/>
              </a:rPr>
              <a:t>như: bài báo, bài nghiên cứu, sách tham khảo ở thư viện hoặc các trang web uy tín có liên quan đến bài thơ đã chọn và lập danh mục tư liệu tham khảo.</a:t>
            </a:r>
          </a:p>
        </p:txBody>
      </p:sp>
    </p:spTree>
    <p:extLst>
      <p:ext uri="{BB962C8B-B14F-4D97-AF65-F5344CB8AC3E}">
        <p14:creationId xmlns:p14="http://schemas.microsoft.com/office/powerpoint/2010/main" val="4623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459561"/>
            <a:ext cx="87630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2: </a:t>
            </a:r>
            <a:r>
              <a:rPr lang="en-US" sz="4400" b="1" dirty="0" err="1">
                <a:solidFill>
                  <a:prstClr val="black"/>
                </a:solidFill>
                <a:latin typeface="Times New Roman" panose="02020603050405020304" pitchFamily="18" charset="0"/>
                <a:cs typeface="Times New Roman" panose="02020603050405020304" pitchFamily="18" charset="0"/>
              </a:rPr>
              <a:t>Tìm</a:t>
            </a:r>
            <a:r>
              <a:rPr lang="en-US" sz="4400" b="1" dirty="0">
                <a:solidFill>
                  <a:prstClr val="black"/>
                </a:solidFill>
                <a:latin typeface="Times New Roman" panose="02020603050405020304" pitchFamily="18" charset="0"/>
                <a:cs typeface="Times New Roman" panose="02020603050405020304" pitchFamily="18" charset="0"/>
              </a:rPr>
              <a:t> ý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lập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dàn</a:t>
            </a:r>
            <a:r>
              <a:rPr lang="en-US" sz="4400" b="1" dirty="0">
                <a:solidFill>
                  <a:prstClr val="black"/>
                </a:solidFill>
                <a:latin typeface="Times New Roman" panose="02020603050405020304" pitchFamily="18" charset="0"/>
                <a:cs typeface="Times New Roman" panose="02020603050405020304" pitchFamily="18" charset="0"/>
              </a:rPr>
              <a:t> ý</a:t>
            </a:r>
          </a:p>
        </p:txBody>
      </p:sp>
      <p:grpSp>
        <p:nvGrpSpPr>
          <p:cNvPr id="5" name="Group 8"/>
          <p:cNvGrpSpPr/>
          <p:nvPr/>
        </p:nvGrpSpPr>
        <p:grpSpPr>
          <a:xfrm>
            <a:off x="0" y="1229002"/>
            <a:ext cx="6934199" cy="174353"/>
            <a:chOff x="0" y="0"/>
            <a:chExt cx="6523881" cy="882838"/>
          </a:xfrm>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7" name="Rectangle 6"/>
          <p:cNvSpPr/>
          <p:nvPr/>
        </p:nvSpPr>
        <p:spPr>
          <a:xfrm>
            <a:off x="533400" y="1866900"/>
            <a:ext cx="17297400"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ý</a:t>
            </a:r>
            <a:endParaRPr lang="vi-VN" sz="4000" b="1" dirty="0">
              <a:latin typeface="Times New Roman" panose="02020603050405020304" pitchFamily="18" charset="0"/>
              <a:cs typeface="Times New Roman" panose="02020603050405020304" pitchFamily="18" charset="0"/>
            </a:endParaRPr>
          </a:p>
        </p:txBody>
      </p:sp>
      <p:sp>
        <p:nvSpPr>
          <p:cNvPr id="2" name="Rectangle 1"/>
          <p:cNvSpPr/>
          <p:nvPr/>
        </p:nvSpPr>
        <p:spPr>
          <a:xfrm>
            <a:off x="990600" y="2962279"/>
            <a:ext cx="16078200" cy="2123658"/>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Đọc bài thơ vài lần để xác định nội dung chủ đề, những nét đặc sắc về hình thức nghệ thuật và tác dụng của hình thức nghệ thuật đối với việc thể hiện nội dung văn bản (tham khảo phiếu tìm ý sau):</a:t>
            </a:r>
          </a:p>
        </p:txBody>
      </p:sp>
      <p:pic>
        <p:nvPicPr>
          <p:cNvPr id="3" name="Picture 7"/>
          <p:cNvPicPr>
            <a:picLocks noChangeAspect="1"/>
          </p:cNvPicPr>
          <p:nvPr/>
        </p:nvPicPr>
        <p:blipFill>
          <a:blip r:embed="rId3"/>
          <a:srcRect/>
          <a:stretch>
            <a:fillRect/>
          </a:stretch>
        </p:blipFill>
        <p:spPr>
          <a:xfrm>
            <a:off x="990600" y="5301555"/>
            <a:ext cx="5190298" cy="4826977"/>
          </a:xfrm>
          <a:prstGeom prst="rect">
            <a:avLst/>
          </a:prstGeom>
        </p:spPr>
      </p:pic>
      <p:pic>
        <p:nvPicPr>
          <p:cNvPr id="9" name="Picture 8">
            <a:extLst>
              <a:ext uri="{FF2B5EF4-FFF2-40B4-BE49-F238E27FC236}">
                <a16:creationId xmlns:a16="http://schemas.microsoft.com/office/drawing/2014/main" id="{EEAE1537-F853-8B6B-74CA-B08238965390}"/>
              </a:ext>
            </a:extLst>
          </p:cNvPr>
          <p:cNvPicPr>
            <a:picLocks noChangeAspect="1"/>
          </p:cNvPicPr>
          <p:nvPr/>
        </p:nvPicPr>
        <p:blipFill>
          <a:blip r:embed="rId4"/>
          <a:stretch>
            <a:fillRect/>
          </a:stretch>
        </p:blipFill>
        <p:spPr>
          <a:xfrm>
            <a:off x="8382000" y="5131904"/>
            <a:ext cx="7086600" cy="4975629"/>
          </a:xfrm>
          <a:prstGeom prst="rect">
            <a:avLst/>
          </a:prstGeom>
        </p:spPr>
      </p:pic>
    </p:spTree>
    <p:extLst>
      <p:ext uri="{BB962C8B-B14F-4D97-AF65-F5344CB8AC3E}">
        <p14:creationId xmlns:p14="http://schemas.microsoft.com/office/powerpoint/2010/main" val="14002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6265234" y="4423847"/>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37EF9806-6AB5-C9B0-45B6-A37A3A3AA115}"/>
              </a:ext>
            </a:extLst>
          </p:cNvPr>
          <p:cNvPicPr>
            <a:picLocks noChangeAspect="1"/>
          </p:cNvPicPr>
          <p:nvPr/>
        </p:nvPicPr>
        <p:blipFill>
          <a:blip r:embed="rId3"/>
          <a:stretch>
            <a:fillRect/>
          </a:stretch>
        </p:blipFill>
        <p:spPr>
          <a:xfrm>
            <a:off x="1818309" y="0"/>
            <a:ext cx="14651382" cy="10287000"/>
          </a:xfrm>
          <a:prstGeom prst="rect">
            <a:avLst/>
          </a:prstGeom>
        </p:spPr>
      </p:pic>
    </p:spTree>
    <p:extLst>
      <p:ext uri="{BB962C8B-B14F-4D97-AF65-F5344CB8AC3E}">
        <p14:creationId xmlns:p14="http://schemas.microsoft.com/office/powerpoint/2010/main" val="412995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5820" y="4018265"/>
            <a:ext cx="14706600" cy="2862322"/>
          </a:xfrm>
          <a:prstGeom prst="rect">
            <a:avLst/>
          </a:prstGeom>
          <a:noFill/>
        </p:spPr>
        <p:txBody>
          <a:bodyPr wrap="square" rtlCol="0">
            <a:spAutoFit/>
          </a:bodyPr>
          <a:lstStyle/>
          <a:p>
            <a:pPr algn="ctr"/>
            <a:r>
              <a:rPr lang="en-US" sz="4800" dirty="0" err="1">
                <a:solidFill>
                  <a:srgbClr val="FF0000"/>
                </a:solidFill>
                <a:latin typeface="#9Slide07 Crocante" panose="02000000000000000000" pitchFamily="2" charset="0"/>
                <a:cs typeface="Times New Roman" panose="02020603050405020304" pitchFamily="18" charset="0"/>
              </a:rPr>
              <a:t>Viết</a:t>
            </a:r>
            <a:endParaRPr lang="en-US" sz="4800" dirty="0">
              <a:solidFill>
                <a:srgbClr val="FF0000"/>
              </a:solidFill>
              <a:latin typeface="#9Slide07 Crocante" panose="02000000000000000000" pitchFamily="2" charset="0"/>
              <a:cs typeface="Times New Roman" panose="02020603050405020304" pitchFamily="18" charset="0"/>
            </a:endParaRPr>
          </a:p>
          <a:p>
            <a:pPr algn="ctr"/>
            <a:r>
              <a:rPr lang="en-US" sz="6600" dirty="0" err="1">
                <a:solidFill>
                  <a:prstClr val="black"/>
                </a:solidFill>
                <a:latin typeface="#9Slide07 Crocante" panose="02000000000000000000" pitchFamily="2" charset="0"/>
                <a:cs typeface="Times New Roman" panose="02020603050405020304" pitchFamily="18" charset="0"/>
              </a:rPr>
              <a:t>Viết</a:t>
            </a:r>
            <a:r>
              <a:rPr lang="en-US" sz="6600" dirty="0">
                <a:solidFill>
                  <a:prstClr val="black"/>
                </a:solidFill>
                <a:latin typeface="#9Slide07 Crocante" panose="02000000000000000000" pitchFamily="2" charset="0"/>
                <a:cs typeface="Times New Roman" panose="02020603050405020304" pitchFamily="18" charset="0"/>
              </a:rPr>
              <a:t> </a:t>
            </a:r>
            <a:r>
              <a:rPr lang="en-US" sz="6600" dirty="0" err="1">
                <a:solidFill>
                  <a:prstClr val="black"/>
                </a:solidFill>
                <a:latin typeface="#9Slide07 Crocante" panose="02000000000000000000" pitchFamily="2" charset="0"/>
                <a:cs typeface="Times New Roman" panose="02020603050405020304" pitchFamily="18" charset="0"/>
              </a:rPr>
              <a:t>bài</a:t>
            </a:r>
            <a:r>
              <a:rPr lang="en-US" sz="6600" dirty="0">
                <a:solidFill>
                  <a:prstClr val="black"/>
                </a:solidFill>
                <a:latin typeface="#9Slide07 Crocante" panose="02000000000000000000" pitchFamily="2" charset="0"/>
                <a:cs typeface="Times New Roman" panose="02020603050405020304" pitchFamily="18" charset="0"/>
              </a:rPr>
              <a:t> </a:t>
            </a:r>
            <a:r>
              <a:rPr lang="en-US" sz="6600" dirty="0" err="1">
                <a:solidFill>
                  <a:prstClr val="black"/>
                </a:solidFill>
                <a:latin typeface="#9Slide07 Crocante" panose="02000000000000000000" pitchFamily="2" charset="0"/>
                <a:cs typeface="Times New Roman" panose="02020603050405020304" pitchFamily="18" charset="0"/>
              </a:rPr>
              <a:t>văn</a:t>
            </a:r>
            <a:r>
              <a:rPr lang="en-US" sz="6600" dirty="0">
                <a:solidFill>
                  <a:prstClr val="black"/>
                </a:solidFill>
                <a:latin typeface="#9Slide07 Crocante" panose="02000000000000000000" pitchFamily="2" charset="0"/>
                <a:cs typeface="Times New Roman" panose="02020603050405020304" pitchFamily="18" charset="0"/>
              </a:rPr>
              <a:t> </a:t>
            </a:r>
            <a:r>
              <a:rPr lang="en-US" sz="6600" dirty="0" err="1">
                <a:solidFill>
                  <a:prstClr val="black"/>
                </a:solidFill>
                <a:latin typeface="#9Slide07 Crocante" panose="02000000000000000000" pitchFamily="2" charset="0"/>
                <a:cs typeface="Times New Roman" panose="02020603050405020304" pitchFamily="18" charset="0"/>
              </a:rPr>
              <a:t>nghị</a:t>
            </a:r>
            <a:r>
              <a:rPr lang="en-US" sz="6600" dirty="0">
                <a:solidFill>
                  <a:prstClr val="black"/>
                </a:solidFill>
                <a:latin typeface="#9Slide07 Crocante" panose="02000000000000000000" pitchFamily="2" charset="0"/>
                <a:cs typeface="Times New Roman" panose="02020603050405020304" pitchFamily="18" charset="0"/>
              </a:rPr>
              <a:t> </a:t>
            </a:r>
            <a:r>
              <a:rPr lang="en-US" sz="6600" dirty="0" err="1">
                <a:solidFill>
                  <a:prstClr val="black"/>
                </a:solidFill>
                <a:latin typeface="#9Slide07 Crocante" panose="02000000000000000000" pitchFamily="2" charset="0"/>
                <a:cs typeface="Times New Roman" panose="02020603050405020304" pitchFamily="18" charset="0"/>
              </a:rPr>
              <a:t>luận</a:t>
            </a:r>
            <a:r>
              <a:rPr lang="en-US" sz="6600" dirty="0">
                <a:solidFill>
                  <a:prstClr val="black"/>
                </a:solidFill>
                <a:latin typeface="#9Slide07 Crocante" panose="02000000000000000000" pitchFamily="2" charset="0"/>
                <a:cs typeface="Times New Roman" panose="02020603050405020304" pitchFamily="18" charset="0"/>
              </a:rPr>
              <a:t> </a:t>
            </a:r>
          </a:p>
          <a:p>
            <a:pPr algn="ctr"/>
            <a:r>
              <a:rPr lang="en-US" sz="6600" dirty="0" err="1">
                <a:solidFill>
                  <a:prstClr val="black"/>
                </a:solidFill>
                <a:latin typeface="#9Slide07 Crocante" panose="02000000000000000000" pitchFamily="2" charset="0"/>
                <a:cs typeface="Times New Roman" panose="02020603050405020304" pitchFamily="18" charset="0"/>
              </a:rPr>
              <a:t>phân</a:t>
            </a:r>
            <a:r>
              <a:rPr lang="en-US" sz="6600" dirty="0">
                <a:solidFill>
                  <a:prstClr val="black"/>
                </a:solidFill>
                <a:latin typeface="#9Slide07 Crocante" panose="02000000000000000000" pitchFamily="2" charset="0"/>
                <a:cs typeface="Times New Roman" panose="02020603050405020304" pitchFamily="18" charset="0"/>
              </a:rPr>
              <a:t> </a:t>
            </a:r>
            <a:r>
              <a:rPr lang="en-US" sz="6600" dirty="0" err="1">
                <a:solidFill>
                  <a:prstClr val="black"/>
                </a:solidFill>
                <a:latin typeface="#9Slide07 Crocante" panose="02000000000000000000" pitchFamily="2" charset="0"/>
                <a:cs typeface="Times New Roman" panose="02020603050405020304" pitchFamily="18" charset="0"/>
              </a:rPr>
              <a:t>tích</a:t>
            </a:r>
            <a:r>
              <a:rPr lang="en-US" sz="6600" dirty="0">
                <a:solidFill>
                  <a:prstClr val="black"/>
                </a:solidFill>
                <a:latin typeface="#9Slide07 Crocante" panose="02000000000000000000" pitchFamily="2" charset="0"/>
                <a:cs typeface="Times New Roman" panose="02020603050405020304" pitchFamily="18" charset="0"/>
              </a:rPr>
              <a:t> </a:t>
            </a:r>
            <a:r>
              <a:rPr lang="en-US" sz="6600" dirty="0" err="1">
                <a:solidFill>
                  <a:prstClr val="black"/>
                </a:solidFill>
                <a:latin typeface="#9Slide07 Crocante" panose="02000000000000000000" pitchFamily="2" charset="0"/>
                <a:cs typeface="Times New Roman" panose="02020603050405020304" pitchFamily="18" charset="0"/>
              </a:rPr>
              <a:t>một</a:t>
            </a:r>
            <a:r>
              <a:rPr lang="en-US" sz="6600" dirty="0">
                <a:solidFill>
                  <a:prstClr val="black"/>
                </a:solidFill>
                <a:latin typeface="#9Slide07 Crocante" panose="02000000000000000000" pitchFamily="2" charset="0"/>
                <a:cs typeface="Times New Roman" panose="02020603050405020304" pitchFamily="18" charset="0"/>
              </a:rPr>
              <a:t> </a:t>
            </a:r>
            <a:r>
              <a:rPr lang="en-US" sz="6600" dirty="0" err="1">
                <a:solidFill>
                  <a:prstClr val="black"/>
                </a:solidFill>
                <a:latin typeface="#9Slide07 Crocante" panose="02000000000000000000" pitchFamily="2" charset="0"/>
                <a:cs typeface="Times New Roman" panose="02020603050405020304" pitchFamily="18" charset="0"/>
              </a:rPr>
              <a:t>tác</a:t>
            </a:r>
            <a:r>
              <a:rPr lang="en-US" sz="6600" dirty="0">
                <a:solidFill>
                  <a:prstClr val="black"/>
                </a:solidFill>
                <a:latin typeface="#9Slide07 Crocante" panose="02000000000000000000" pitchFamily="2" charset="0"/>
                <a:cs typeface="Times New Roman" panose="02020603050405020304" pitchFamily="18" charset="0"/>
              </a:rPr>
              <a:t> </a:t>
            </a:r>
            <a:r>
              <a:rPr lang="en-US" sz="6600" dirty="0" err="1">
                <a:solidFill>
                  <a:prstClr val="black"/>
                </a:solidFill>
                <a:latin typeface="#9Slide07 Crocante" panose="02000000000000000000" pitchFamily="2" charset="0"/>
                <a:cs typeface="Times New Roman" panose="02020603050405020304" pitchFamily="18" charset="0"/>
              </a:rPr>
              <a:t>phẩm</a:t>
            </a:r>
            <a:r>
              <a:rPr lang="en-US" sz="6600" dirty="0">
                <a:solidFill>
                  <a:prstClr val="black"/>
                </a:solidFill>
                <a:latin typeface="#9Slide07 Crocante" panose="02000000000000000000" pitchFamily="2" charset="0"/>
                <a:cs typeface="Times New Roman" panose="02020603050405020304" pitchFamily="18" charset="0"/>
              </a:rPr>
              <a:t> </a:t>
            </a:r>
            <a:r>
              <a:rPr lang="en-US" sz="6600" dirty="0" err="1">
                <a:solidFill>
                  <a:prstClr val="black"/>
                </a:solidFill>
                <a:latin typeface="#9Slide07 Crocante" panose="02000000000000000000" pitchFamily="2" charset="0"/>
                <a:cs typeface="Times New Roman" panose="02020603050405020304" pitchFamily="18" charset="0"/>
              </a:rPr>
              <a:t>văn</a:t>
            </a:r>
            <a:r>
              <a:rPr lang="en-US" sz="6600" dirty="0">
                <a:solidFill>
                  <a:prstClr val="black"/>
                </a:solidFill>
                <a:latin typeface="#9Slide07 Crocante" panose="02000000000000000000" pitchFamily="2" charset="0"/>
                <a:cs typeface="Times New Roman" panose="02020603050405020304" pitchFamily="18" charset="0"/>
              </a:rPr>
              <a:t> </a:t>
            </a:r>
            <a:r>
              <a:rPr lang="en-US" sz="6600" dirty="0" err="1">
                <a:solidFill>
                  <a:prstClr val="black"/>
                </a:solidFill>
                <a:latin typeface="#9Slide07 Crocante" panose="02000000000000000000" pitchFamily="2" charset="0"/>
                <a:cs typeface="Times New Roman" panose="02020603050405020304" pitchFamily="18" charset="0"/>
              </a:rPr>
              <a:t>học</a:t>
            </a:r>
            <a:endParaRPr lang="en-US" sz="6600" dirty="0">
              <a:solidFill>
                <a:prstClr val="black"/>
              </a:solidFill>
              <a:latin typeface="#9Slide07 Crocante" panose="02000000000000000000" pitchFamily="2" charset="0"/>
              <a:cs typeface="Times New Roman" panose="02020603050405020304" pitchFamily="18" charset="0"/>
            </a:endParaRPr>
          </a:p>
        </p:txBody>
      </p:sp>
      <p:sp>
        <p:nvSpPr>
          <p:cNvPr id="7" name="TextBox 9"/>
          <p:cNvSpPr txBox="1"/>
          <p:nvPr/>
        </p:nvSpPr>
        <p:spPr>
          <a:xfrm>
            <a:off x="598464" y="1333500"/>
            <a:ext cx="13821312"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AC4724"/>
                </a:solidFill>
                <a:effectLst/>
                <a:uLnTx/>
                <a:uFillTx/>
                <a:latin typeface="#9Slide04 Pridi SemiBold" panose="00000700000000000000" pitchFamily="2" charset="-34"/>
                <a:cs typeface="#9Slide04 Pridi SemiBold" panose="00000700000000000000" pitchFamily="2" charset="-34"/>
              </a:rPr>
              <a:t>Bài</a:t>
            </a:r>
            <a:r>
              <a:rPr kumimoji="0" lang="en-US" sz="6000" b="0" i="0" u="none" strike="noStrike" kern="1200" cap="none" spc="0" normalizeH="0" noProof="0" dirty="0">
                <a:ln>
                  <a:noFill/>
                </a:ln>
                <a:solidFill>
                  <a:srgbClr val="AC4724"/>
                </a:solidFill>
                <a:effectLst/>
                <a:uLnTx/>
                <a:uFillTx/>
                <a:latin typeface="#9Slide04 Pridi SemiBold" panose="00000700000000000000" pitchFamily="2" charset="-34"/>
                <a:cs typeface="#9Slide04 Pridi SemiBold" panose="00000700000000000000" pitchFamily="2" charset="-34"/>
              </a:rPr>
              <a:t> 8. </a:t>
            </a:r>
            <a:r>
              <a:rPr kumimoji="0" lang="en-US" sz="6000" b="0" i="0" u="none" strike="noStrike" kern="1200" cap="none" spc="0" normalizeH="0" noProof="0" dirty="0" err="1">
                <a:ln>
                  <a:noFill/>
                </a:ln>
                <a:solidFill>
                  <a:srgbClr val="AC4724"/>
                </a:solidFill>
                <a:effectLst/>
                <a:uLnTx/>
                <a:uFillTx/>
                <a:latin typeface="#9Slide04 Pridi SemiBold" panose="00000700000000000000" pitchFamily="2" charset="-34"/>
                <a:cs typeface="#9Slide04 Pridi SemiBold" panose="00000700000000000000" pitchFamily="2" charset="-34"/>
              </a:rPr>
              <a:t>Những</a:t>
            </a:r>
            <a:r>
              <a:rPr kumimoji="0" lang="en-US" sz="6000" b="0" i="0" u="none" strike="noStrike" kern="1200" cap="none" spc="0" normalizeH="0" noProof="0" dirty="0">
                <a:ln>
                  <a:noFill/>
                </a:ln>
                <a:solidFill>
                  <a:srgbClr val="AC4724"/>
                </a:solidFill>
                <a:effectLst/>
                <a:uLnTx/>
                <a:uFillTx/>
                <a:latin typeface="#9Slide04 Pridi SemiBold" panose="00000700000000000000" pitchFamily="2" charset="-34"/>
                <a:cs typeface="#9Slide04 Pridi SemiBold" panose="00000700000000000000" pitchFamily="2" charset="-34"/>
              </a:rPr>
              <a:t> </a:t>
            </a:r>
            <a:r>
              <a:rPr kumimoji="0" lang="en-US" sz="6000" b="0" i="0" u="none" strike="noStrike" kern="1200" cap="none" spc="0" normalizeH="0" noProof="0" dirty="0" err="1">
                <a:ln>
                  <a:noFill/>
                </a:ln>
                <a:solidFill>
                  <a:srgbClr val="AC4724"/>
                </a:solidFill>
                <a:effectLst/>
                <a:uLnTx/>
                <a:uFillTx/>
                <a:latin typeface="#9Slide04 Pridi SemiBold" panose="00000700000000000000" pitchFamily="2" charset="-34"/>
                <a:cs typeface="#9Slide04 Pridi SemiBold" panose="00000700000000000000" pitchFamily="2" charset="-34"/>
              </a:rPr>
              <a:t>cung</a:t>
            </a:r>
            <a:r>
              <a:rPr kumimoji="0" lang="en-US" sz="6000" b="0" i="0" u="none" strike="noStrike" kern="1200" cap="none" spc="0" normalizeH="0" noProof="0" dirty="0">
                <a:ln>
                  <a:noFill/>
                </a:ln>
                <a:solidFill>
                  <a:srgbClr val="AC4724"/>
                </a:solidFill>
                <a:effectLst/>
                <a:uLnTx/>
                <a:uFillTx/>
                <a:latin typeface="#9Slide04 Pridi SemiBold" panose="00000700000000000000" pitchFamily="2" charset="-34"/>
                <a:cs typeface="#9Slide04 Pridi SemiBold" panose="00000700000000000000" pitchFamily="2" charset="-34"/>
              </a:rPr>
              <a:t> </a:t>
            </a:r>
            <a:r>
              <a:rPr kumimoji="0" lang="en-US" sz="6000" b="0" i="0" u="none" strike="noStrike" kern="1200" cap="none" spc="0" normalizeH="0" noProof="0" dirty="0" err="1">
                <a:ln>
                  <a:noFill/>
                </a:ln>
                <a:solidFill>
                  <a:srgbClr val="AC4724"/>
                </a:solidFill>
                <a:effectLst/>
                <a:uLnTx/>
                <a:uFillTx/>
                <a:latin typeface="#9Slide04 Pridi SemiBold" panose="00000700000000000000" pitchFamily="2" charset="-34"/>
                <a:cs typeface="#9Slide04 Pridi SemiBold" panose="00000700000000000000" pitchFamily="2" charset="-34"/>
              </a:rPr>
              <a:t>bậc</a:t>
            </a:r>
            <a:r>
              <a:rPr kumimoji="0" lang="en-US" sz="6000" b="0" i="0" u="none" strike="noStrike" kern="1200" cap="none" spc="0" normalizeH="0" noProof="0" dirty="0">
                <a:ln>
                  <a:noFill/>
                </a:ln>
                <a:solidFill>
                  <a:srgbClr val="AC4724"/>
                </a:solidFill>
                <a:effectLst/>
                <a:uLnTx/>
                <a:uFillTx/>
                <a:latin typeface="#9Slide04 Pridi SemiBold" panose="00000700000000000000" pitchFamily="2" charset="-34"/>
                <a:cs typeface="#9Slide04 Pridi SemiBold" panose="00000700000000000000" pitchFamily="2" charset="-34"/>
              </a:rPr>
              <a:t> </a:t>
            </a:r>
            <a:r>
              <a:rPr kumimoji="0" lang="en-US" sz="6000" b="0" i="0" u="none" strike="noStrike" kern="1200" cap="none" spc="0" normalizeH="0" noProof="0" dirty="0" err="1">
                <a:ln>
                  <a:noFill/>
                </a:ln>
                <a:solidFill>
                  <a:srgbClr val="AC4724"/>
                </a:solidFill>
                <a:effectLst/>
                <a:uLnTx/>
                <a:uFillTx/>
                <a:latin typeface="#9Slide04 Pridi SemiBold" panose="00000700000000000000" pitchFamily="2" charset="-34"/>
                <a:cs typeface="#9Slide04 Pridi SemiBold" panose="00000700000000000000" pitchFamily="2" charset="-34"/>
              </a:rPr>
              <a:t>tình</a:t>
            </a:r>
            <a:r>
              <a:rPr kumimoji="0" lang="en-US" sz="6000" b="0" i="0" u="none" strike="noStrike" kern="1200" cap="none" spc="0" normalizeH="0" noProof="0" dirty="0">
                <a:ln>
                  <a:noFill/>
                </a:ln>
                <a:solidFill>
                  <a:srgbClr val="AC4724"/>
                </a:solidFill>
                <a:effectLst/>
                <a:uLnTx/>
                <a:uFillTx/>
                <a:latin typeface="#9Slide04 Pridi SemiBold" panose="00000700000000000000" pitchFamily="2" charset="-34"/>
                <a:cs typeface="#9Slide04 Pridi SemiBold" panose="00000700000000000000" pitchFamily="2" charset="-34"/>
              </a:rPr>
              <a:t> </a:t>
            </a:r>
            <a:r>
              <a:rPr kumimoji="0" lang="en-US" sz="6000" b="0" i="0" u="none" strike="noStrike" kern="1200" cap="none" spc="0" normalizeH="0" noProof="0" dirty="0" err="1">
                <a:ln>
                  <a:noFill/>
                </a:ln>
                <a:solidFill>
                  <a:srgbClr val="AC4724"/>
                </a:solidFill>
                <a:effectLst/>
                <a:uLnTx/>
                <a:uFillTx/>
                <a:latin typeface="#9Slide04 Pridi SemiBold" panose="00000700000000000000" pitchFamily="2" charset="-34"/>
                <a:cs typeface="#9Slide04 Pridi SemiBold" panose="00000700000000000000" pitchFamily="2" charset="-34"/>
              </a:rPr>
              <a:t>cảm</a:t>
            </a:r>
            <a:endParaRPr kumimoji="0" lang="en-US" sz="6000" b="0" i="0" u="none" strike="noStrike" kern="1200" cap="none" spc="0" normalizeH="0" noProof="0" dirty="0">
              <a:ln>
                <a:noFill/>
              </a:ln>
              <a:solidFill>
                <a:srgbClr val="AC4724"/>
              </a:solidFill>
              <a:effectLst/>
              <a:uLnTx/>
              <a:uFillTx/>
              <a:latin typeface="#9Slide04 Pridi SemiBold" panose="00000700000000000000" pitchFamily="2" charset="-34"/>
              <a:cs typeface="#9Slide04 Pridi SemiBold" panose="00000700000000000000" pitchFamily="2" charset="-34"/>
            </a:endParaRPr>
          </a:p>
          <a:p>
            <a:pPr marL="0" marR="0" lvl="0" indent="0" algn="ctr" defTabSz="914400" rtl="0" eaLnBrk="1" fontAlgn="auto" latinLnBrk="0" hangingPunct="1">
              <a:spcBef>
                <a:spcPts val="0"/>
              </a:spcBef>
              <a:spcAft>
                <a:spcPts val="0"/>
              </a:spcAft>
              <a:buClrTx/>
              <a:buSzTx/>
              <a:buFontTx/>
              <a:buNone/>
              <a:tabLst/>
              <a:defRPr/>
            </a:pPr>
            <a:r>
              <a:rPr lang="en-US" sz="6000" baseline="0" dirty="0">
                <a:solidFill>
                  <a:srgbClr val="AC4724"/>
                </a:solidFill>
                <a:latin typeface="#9Slide04 Pridi SemiBold" panose="00000700000000000000" pitchFamily="2" charset="-34"/>
                <a:cs typeface="#9Slide04 Pridi SemiBold" panose="00000700000000000000" pitchFamily="2" charset="-34"/>
              </a:rPr>
              <a:t>(</a:t>
            </a:r>
            <a:r>
              <a:rPr lang="en-US" sz="6000" baseline="0" dirty="0" err="1">
                <a:solidFill>
                  <a:srgbClr val="AC4724"/>
                </a:solidFill>
                <a:latin typeface="#9Slide04 Pridi SemiBold" panose="00000700000000000000" pitchFamily="2" charset="-34"/>
                <a:cs typeface="#9Slide04 Pridi SemiBold" panose="00000700000000000000" pitchFamily="2" charset="-34"/>
              </a:rPr>
              <a:t>Thơ</a:t>
            </a:r>
            <a:r>
              <a:rPr lang="en-US" sz="6000" dirty="0">
                <a:solidFill>
                  <a:srgbClr val="AC4724"/>
                </a:solidFill>
                <a:latin typeface="#9Slide04 Pridi SemiBold" panose="00000700000000000000" pitchFamily="2" charset="-34"/>
                <a:cs typeface="#9Slide04 Pridi SemiBold" panose="00000700000000000000" pitchFamily="2" charset="-34"/>
              </a:rPr>
              <a:t> song </a:t>
            </a:r>
            <a:r>
              <a:rPr lang="en-US" sz="6000" dirty="0" err="1">
                <a:solidFill>
                  <a:srgbClr val="AC4724"/>
                </a:solidFill>
                <a:latin typeface="#9Slide04 Pridi SemiBold" panose="00000700000000000000" pitchFamily="2" charset="-34"/>
                <a:cs typeface="#9Slide04 Pridi SemiBold" panose="00000700000000000000" pitchFamily="2" charset="-34"/>
              </a:rPr>
              <a:t>thất</a:t>
            </a:r>
            <a:r>
              <a:rPr lang="en-US" sz="6000" dirty="0">
                <a:solidFill>
                  <a:srgbClr val="AC4724"/>
                </a:solidFill>
                <a:latin typeface="#9Slide04 Pridi SemiBold" panose="00000700000000000000" pitchFamily="2" charset="-34"/>
                <a:cs typeface="#9Slide04 Pridi SemiBold" panose="00000700000000000000" pitchFamily="2" charset="-34"/>
              </a:rPr>
              <a:t> </a:t>
            </a:r>
            <a:r>
              <a:rPr lang="en-US" sz="6000" dirty="0" err="1">
                <a:solidFill>
                  <a:srgbClr val="AC4724"/>
                </a:solidFill>
                <a:latin typeface="#9Slide04 Pridi SemiBold" panose="00000700000000000000" pitchFamily="2" charset="-34"/>
                <a:cs typeface="#9Slide04 Pridi SemiBold" panose="00000700000000000000" pitchFamily="2" charset="-34"/>
              </a:rPr>
              <a:t>lục</a:t>
            </a:r>
            <a:r>
              <a:rPr lang="en-US" sz="6000" dirty="0">
                <a:solidFill>
                  <a:srgbClr val="AC4724"/>
                </a:solidFill>
                <a:latin typeface="#9Slide04 Pridi SemiBold" panose="00000700000000000000" pitchFamily="2" charset="-34"/>
                <a:cs typeface="#9Slide04 Pridi SemiBold" panose="00000700000000000000" pitchFamily="2" charset="-34"/>
              </a:rPr>
              <a:t> </a:t>
            </a:r>
            <a:r>
              <a:rPr lang="en-US" sz="6000" dirty="0" err="1">
                <a:solidFill>
                  <a:srgbClr val="AC4724"/>
                </a:solidFill>
                <a:latin typeface="#9Slide04 Pridi SemiBold" panose="00000700000000000000" pitchFamily="2" charset="-34"/>
                <a:cs typeface="#9Slide04 Pridi SemiBold" panose="00000700000000000000" pitchFamily="2" charset="-34"/>
              </a:rPr>
              <a:t>bát</a:t>
            </a:r>
            <a:r>
              <a:rPr lang="en-US" sz="6000" dirty="0">
                <a:solidFill>
                  <a:srgbClr val="AC4724"/>
                </a:solidFill>
                <a:latin typeface="#9Slide04 Pridi SemiBold" panose="00000700000000000000" pitchFamily="2" charset="-34"/>
                <a:cs typeface="#9Slide04 Pridi SemiBold" panose="00000700000000000000" pitchFamily="2" charset="-34"/>
              </a:rPr>
              <a:t>)</a:t>
            </a:r>
            <a:endParaRPr kumimoji="0" lang="en-US" sz="6000" b="0" i="0" u="none" strike="noStrike" kern="1200" cap="none" spc="0" normalizeH="0" baseline="0" noProof="0" dirty="0">
              <a:ln>
                <a:noFill/>
              </a:ln>
              <a:solidFill>
                <a:srgbClr val="AC4724"/>
              </a:solidFill>
              <a:effectLst/>
              <a:uLnTx/>
              <a:uFillTx/>
              <a:latin typeface="#9Slide04 Pridi SemiBold" panose="00000700000000000000" pitchFamily="2" charset="-34"/>
              <a:cs typeface="#9Slide04 Pridi SemiBold" panose="00000700000000000000" pitchFamily="2" charset="-34"/>
            </a:endParaRPr>
          </a:p>
        </p:txBody>
      </p:sp>
      <p:sp>
        <p:nvSpPr>
          <p:cNvPr id="6" name="Freeform 3">
            <a:extLst>
              <a:ext uri="{FF2B5EF4-FFF2-40B4-BE49-F238E27FC236}">
                <a16:creationId xmlns:a16="http://schemas.microsoft.com/office/drawing/2014/main" id="{B845AED8-3845-B415-DA9E-C60D94E3A0AD}"/>
              </a:ext>
            </a:extLst>
          </p:cNvPr>
          <p:cNvSpPr/>
          <p:nvPr/>
        </p:nvSpPr>
        <p:spPr>
          <a:xfrm>
            <a:off x="12573000" y="2256829"/>
            <a:ext cx="5421249" cy="8229600"/>
          </a:xfrm>
          <a:custGeom>
            <a:avLst/>
            <a:gdLst/>
            <a:ahLst/>
            <a:cxnLst/>
            <a:rect l="l" t="t" r="r" b="b"/>
            <a:pathLst>
              <a:path w="5421249" h="8229600">
                <a:moveTo>
                  <a:pt x="0" y="0"/>
                </a:moveTo>
                <a:lnTo>
                  <a:pt x="5421249" y="0"/>
                </a:lnTo>
                <a:lnTo>
                  <a:pt x="5421249"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537213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FFBA7B-3B73-5B7A-5699-4AFA3D37DD3B}"/>
              </a:ext>
            </a:extLst>
          </p:cNvPr>
          <p:cNvSpPr txBox="1"/>
          <p:nvPr/>
        </p:nvSpPr>
        <p:spPr>
          <a:xfrm>
            <a:off x="-76200" y="1104900"/>
            <a:ext cx="8686800" cy="886396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1.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Bác Dương thôi đã thôi rồi,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Nước mây man mác ngậm ngùi lòng ta.</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Nhớ từ thuở đăng khoa ngày trước,</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Vẫn sớm hôm tôi bác cùng nhau;</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5.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Kính yêu từ trước đến sau,</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Trong khi gặp gỡ khác đâu duyên trời?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Cũng có lúc chơi nơi dặm khách,</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Tiếng suối nghe róc rách lưng đèo;</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Có khi từng gác cheo leo,</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10.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Thú vui con hát lựa chiều cầm xoang.</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Cũng có lúc rượu ngon cùng nhắp,</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Chén quỳnh tương ăm ắp bầu xuân;</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Có khi bàn soạn câu văn,</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Biết bao đông bích, điển phần trước sau.</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15.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Buổi dương cửu cùng nhau hoạn nạn,</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Phận đẩu thăng chẳng dám than trời;</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Bác già, tôi cũng già rồi,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Biết thôi, thôi thế thì thôi mới là!</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Muốn đi lại tuổi già thêm nhác,</a:t>
            </a:r>
          </a:p>
        </p:txBody>
      </p:sp>
      <p:sp>
        <p:nvSpPr>
          <p:cNvPr id="5" name="TextBox 4">
            <a:extLst>
              <a:ext uri="{FF2B5EF4-FFF2-40B4-BE49-F238E27FC236}">
                <a16:creationId xmlns:a16="http://schemas.microsoft.com/office/drawing/2014/main" id="{EA354AE4-EEF9-67DF-911D-6DAA13AFBF55}"/>
              </a:ext>
            </a:extLst>
          </p:cNvPr>
          <p:cNvSpPr txBox="1"/>
          <p:nvPr/>
        </p:nvSpPr>
        <p:spPr>
          <a:xfrm>
            <a:off x="4876800" y="0"/>
            <a:ext cx="5933342" cy="14782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vi-VN"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cs typeface="+mn-cs"/>
              </a:rPr>
              <a:t>Khóc Dương Khuê</a:t>
            </a:r>
            <a:endParaRPr kumimoji="0" lang="en-US"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cs typeface="+mn-cs"/>
            </a:endParaRPr>
          </a:p>
        </p:txBody>
      </p:sp>
      <p:sp>
        <p:nvSpPr>
          <p:cNvPr id="4" name="TextBox 3">
            <a:extLst>
              <a:ext uri="{FF2B5EF4-FFF2-40B4-BE49-F238E27FC236}">
                <a16:creationId xmlns:a16="http://schemas.microsoft.com/office/drawing/2014/main" id="{A307A359-2475-EB98-A015-F46F82310898}"/>
              </a:ext>
            </a:extLst>
          </p:cNvPr>
          <p:cNvSpPr txBox="1"/>
          <p:nvPr/>
        </p:nvSpPr>
        <p:spPr>
          <a:xfrm>
            <a:off x="8763000" y="800100"/>
            <a:ext cx="9296400" cy="1024896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20.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Trước ba năm gặp bác một lần;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Cầm tay hỏi hết xa gần,</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Mừng rằng bác vẫn tinh thần chưa can.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Kể tuổi tôi còn hơn tuổi bác,</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Tôi lại đau trước bác mấy ngày;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25.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Làm sao bác vội về ngay,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Chợt nghe, tôi bỗng chân tay rụng rời.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Ai chẳng biết chán đời là phải,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Sao vội vàng đã mải lên tiên;</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Rượu ngon không có bạn hiền,</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30.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Không mua không phải không tiền không mua.</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Câu thơ nghĩ đắn đo không biết,</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Viết đưa ai, ai biết mà đưa;</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Giường kia treo cũng hững hờ,</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Đàn kia gảy cũng ngẩn ngơ tiếng đàn.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35.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Bác chẳng ở, dẫu van chẳng ở,</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Tôi tuy thương, lấy nhớ làm thương;</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Tuổi già hạt lệ như sương,</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Hơi đâu chuốc lấy hai hàng chứa chan!</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(“Thơ văn Nguyễn Khuyến”, NXB Văn học, Hà Nội, 1971)</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6" name="Freeform 8">
            <a:extLst>
              <a:ext uri="{FF2B5EF4-FFF2-40B4-BE49-F238E27FC236}">
                <a16:creationId xmlns:a16="http://schemas.microsoft.com/office/drawing/2014/main" id="{9C41F6BD-910C-1E54-9A68-6EB0C6B398A8}"/>
              </a:ext>
            </a:extLst>
          </p:cNvPr>
          <p:cNvSpPr/>
          <p:nvPr/>
        </p:nvSpPr>
        <p:spPr>
          <a:xfrm>
            <a:off x="7315200" y="6057900"/>
            <a:ext cx="1667352" cy="4491185"/>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US"/>
          </a:p>
        </p:txBody>
      </p:sp>
      <p:sp>
        <p:nvSpPr>
          <p:cNvPr id="7" name="Freeform 9">
            <a:extLst>
              <a:ext uri="{FF2B5EF4-FFF2-40B4-BE49-F238E27FC236}">
                <a16:creationId xmlns:a16="http://schemas.microsoft.com/office/drawing/2014/main" id="{CC7E652C-50DB-F048-FD5A-A72C246D6A1F}"/>
              </a:ext>
            </a:extLst>
          </p:cNvPr>
          <p:cNvSpPr/>
          <p:nvPr/>
        </p:nvSpPr>
        <p:spPr>
          <a:xfrm>
            <a:off x="16687800" y="-769632"/>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540329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3 Bài thơ_ KHÓC DƯƠNG KHUÊ (Nguyễn Khuyến)">
            <a:hlinkClick r:id="" action="ppaction://media"/>
            <a:extLst>
              <a:ext uri="{FF2B5EF4-FFF2-40B4-BE49-F238E27FC236}">
                <a16:creationId xmlns:a16="http://schemas.microsoft.com/office/drawing/2014/main" id="{26ECF32B-5EF1-C3A8-1421-6CEBF96077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90500"/>
            <a:ext cx="17830800" cy="9601200"/>
          </a:xfrm>
          <a:prstGeom prst="rect">
            <a:avLst/>
          </a:prstGeom>
        </p:spPr>
      </p:pic>
    </p:spTree>
    <p:extLst>
      <p:ext uri="{BB962C8B-B14F-4D97-AF65-F5344CB8AC3E}">
        <p14:creationId xmlns:p14="http://schemas.microsoft.com/office/powerpoint/2010/main" val="361338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382E2DC-F9A8-4B72-7F01-309A0956497B}"/>
              </a:ext>
            </a:extLst>
          </p:cNvPr>
          <p:cNvGraphicFramePr>
            <a:graphicFrameLocks noGrp="1"/>
          </p:cNvGraphicFramePr>
          <p:nvPr>
            <p:extLst>
              <p:ext uri="{D42A27DB-BD31-4B8C-83A1-F6EECF244321}">
                <p14:modId xmlns:p14="http://schemas.microsoft.com/office/powerpoint/2010/main" val="453692153"/>
              </p:ext>
            </p:extLst>
          </p:nvPr>
        </p:nvGraphicFramePr>
        <p:xfrm>
          <a:off x="228600" y="114300"/>
          <a:ext cx="17907000" cy="10057090"/>
        </p:xfrm>
        <a:graphic>
          <a:graphicData uri="http://schemas.openxmlformats.org/drawingml/2006/table">
            <a:tbl>
              <a:tblPr firstRow="1" bandRow="1">
                <a:tableStyleId>{5C22544A-7EE6-4342-B048-85BDC9FD1C3A}</a:tableStyleId>
              </a:tblPr>
              <a:tblGrid>
                <a:gridCol w="9448800">
                  <a:extLst>
                    <a:ext uri="{9D8B030D-6E8A-4147-A177-3AD203B41FA5}">
                      <a16:colId xmlns:a16="http://schemas.microsoft.com/office/drawing/2014/main" val="2129706030"/>
                    </a:ext>
                  </a:extLst>
                </a:gridCol>
                <a:gridCol w="8458200">
                  <a:extLst>
                    <a:ext uri="{9D8B030D-6E8A-4147-A177-3AD203B41FA5}">
                      <a16:colId xmlns:a16="http://schemas.microsoft.com/office/drawing/2014/main" val="3536863603"/>
                    </a:ext>
                  </a:extLst>
                </a:gridCol>
              </a:tblGrid>
              <a:tr h="2865120">
                <a:tc gridSpan="2">
                  <a:txBody>
                    <a:bodyPr/>
                    <a:lstStyle/>
                    <a:p>
                      <a:pPr algn="ctr"/>
                      <a:r>
                        <a:rPr lang="en-US" sz="3200" dirty="0">
                          <a:solidFill>
                            <a:srgbClr val="0070C0"/>
                          </a:solidFill>
                          <a:latin typeface="Times New Roman" panose="02020603050405020304" pitchFamily="18" charset="0"/>
                          <a:cs typeface="Times New Roman" panose="02020603050405020304" pitchFamily="18" charset="0"/>
                        </a:rPr>
                        <a:t>PHIẾU TÌM Ý</a:t>
                      </a:r>
                    </a:p>
                    <a:p>
                      <a:pPr algn="ctr"/>
                      <a:r>
                        <a:rPr lang="en-US" sz="3200" dirty="0" err="1">
                          <a:solidFill>
                            <a:schemeClr val="tx1"/>
                          </a:solidFill>
                          <a:latin typeface="Times New Roman" panose="02020603050405020304" pitchFamily="18" charset="0"/>
                          <a:cs typeface="Times New Roman" panose="02020603050405020304" pitchFamily="18" charset="0"/>
                        </a:rPr>
                        <a:t>Phân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Chủ</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nét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đặc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sắc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thuật</a:t>
                      </a:r>
                      <a:endParaRPr lang="en-US" sz="3200" dirty="0">
                        <a:solidFill>
                          <a:schemeClr val="tx1"/>
                        </a:solidFill>
                        <a:latin typeface="Times New Roman" panose="02020603050405020304" pitchFamily="18" charset="0"/>
                        <a:cs typeface="Times New Roman" panose="02020603050405020304" pitchFamily="18" charset="0"/>
                      </a:endParaRPr>
                    </a:p>
                    <a:p>
                      <a:pPr algn="ct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bài</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thơ</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Khóc</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Dương</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Khuê</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Nguyễn</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Khuyến</a:t>
                      </a:r>
                      <a:endParaRPr lang="en-US" sz="3200" dirty="0">
                        <a:solidFill>
                          <a:schemeClr val="tx1"/>
                        </a:solidFill>
                        <a:latin typeface="Times New Roman" panose="02020603050405020304" pitchFamily="18" charset="0"/>
                        <a:cs typeface="Times New Roman" panose="02020603050405020304" pitchFamily="18" charset="0"/>
                      </a:endParaRPr>
                    </a:p>
                    <a:p>
                      <a:pPr algn="l"/>
                      <a:r>
                        <a:rPr lang="en-US" sz="3200" b="1" dirty="0">
                          <a:solidFill>
                            <a:schemeClr val="tx1"/>
                          </a:solidFill>
                          <a:latin typeface="Times New Roman" panose="02020603050405020304" pitchFamily="18" charset="0"/>
                          <a:cs typeface="Times New Roman" panose="02020603050405020304" pitchFamily="18" charset="0"/>
                        </a:rPr>
                        <a:t>1. </a:t>
                      </a:r>
                      <a:r>
                        <a:rPr lang="en-US" sz="3200" b="1" dirty="0" err="1">
                          <a:solidFill>
                            <a:schemeClr val="tx1"/>
                          </a:solidFill>
                          <a:latin typeface="Times New Roman" panose="02020603050405020304" pitchFamily="18" charset="0"/>
                          <a:cs typeface="Times New Roman" panose="02020603050405020304" pitchFamily="18" charset="0"/>
                        </a:rPr>
                        <a:t>Tên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Khóc</a:t>
                      </a:r>
                      <a:r>
                        <a:rPr lang="en-US" sz="3200" b="0" baseline="0" dirty="0">
                          <a:solidFill>
                            <a:schemeClr val="tx1"/>
                          </a:solidFill>
                          <a:latin typeface="Times New Roman" panose="02020603050405020304" pitchFamily="18" charset="0"/>
                          <a:cs typeface="Times New Roman" panose="02020603050405020304" pitchFamily="18" charset="0"/>
                        </a:rPr>
                        <a:t> </a:t>
                      </a:r>
                      <a:r>
                        <a:rPr lang="en-US" sz="3200" b="0" baseline="0" dirty="0" err="1">
                          <a:solidFill>
                            <a:schemeClr val="tx1"/>
                          </a:solidFill>
                          <a:latin typeface="Times New Roman" panose="02020603050405020304" pitchFamily="18" charset="0"/>
                          <a:cs typeface="Times New Roman" panose="02020603050405020304" pitchFamily="18" charset="0"/>
                        </a:rPr>
                        <a:t>Dương</a:t>
                      </a:r>
                      <a:r>
                        <a:rPr lang="en-US" sz="3200" b="0" baseline="0" dirty="0">
                          <a:solidFill>
                            <a:schemeClr val="tx1"/>
                          </a:solidFill>
                          <a:latin typeface="Times New Roman" panose="02020603050405020304" pitchFamily="18" charset="0"/>
                          <a:cs typeface="Times New Roman" panose="02020603050405020304" pitchFamily="18" charset="0"/>
                        </a:rPr>
                        <a:t> </a:t>
                      </a:r>
                      <a:r>
                        <a:rPr lang="en-US" sz="3200" b="0" baseline="0" dirty="0" err="1">
                          <a:solidFill>
                            <a:schemeClr val="tx1"/>
                          </a:solidFill>
                          <a:latin typeface="Times New Roman" panose="02020603050405020304" pitchFamily="18" charset="0"/>
                          <a:cs typeface="Times New Roman" panose="02020603050405020304" pitchFamily="18" charset="0"/>
                        </a:rPr>
                        <a:t>Khuê</a:t>
                      </a:r>
                      <a:endParaRPr lang="en-US" sz="3200" b="0" dirty="0">
                        <a:solidFill>
                          <a:schemeClr val="tx1"/>
                        </a:solidFill>
                        <a:latin typeface="Times New Roman" panose="02020603050405020304" pitchFamily="18" charset="0"/>
                        <a:cs typeface="Times New Roman" panose="02020603050405020304" pitchFamily="18" charset="0"/>
                      </a:endParaRPr>
                    </a:p>
                    <a:p>
                      <a:pPr algn="l"/>
                      <a:r>
                        <a:rPr lang="en-US" sz="3200" b="1" dirty="0">
                          <a:solidFill>
                            <a:schemeClr val="tx1"/>
                          </a:solidFill>
                          <a:latin typeface="Times New Roman" panose="02020603050405020304" pitchFamily="18" charset="0"/>
                          <a:cs typeface="Times New Roman" panose="02020603050405020304" pitchFamily="18" charset="0"/>
                        </a:rPr>
                        <a:t>2. </a:t>
                      </a:r>
                      <a:r>
                        <a:rPr lang="en-US" sz="3200" b="1" dirty="0" err="1">
                          <a:solidFill>
                            <a:schemeClr val="tx1"/>
                          </a:solidFill>
                          <a:latin typeface="Times New Roman" panose="02020603050405020304" pitchFamily="18" charset="0"/>
                          <a:cs typeface="Times New Roman" panose="02020603050405020304" pitchFamily="18" charset="0"/>
                        </a:rPr>
                        <a:t>Tên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Nguyễn</a:t>
                      </a:r>
                      <a:r>
                        <a:rPr lang="en-US" sz="3200" b="0" baseline="0" dirty="0">
                          <a:solidFill>
                            <a:schemeClr val="tx1"/>
                          </a:solidFill>
                          <a:latin typeface="Times New Roman" panose="02020603050405020304" pitchFamily="18" charset="0"/>
                          <a:cs typeface="Times New Roman" panose="02020603050405020304" pitchFamily="18" charset="0"/>
                        </a:rPr>
                        <a:t> </a:t>
                      </a:r>
                      <a:r>
                        <a:rPr lang="en-US" sz="3200" b="0" baseline="0" dirty="0" err="1">
                          <a:solidFill>
                            <a:schemeClr val="tx1"/>
                          </a:solidFill>
                          <a:latin typeface="Times New Roman" panose="02020603050405020304" pitchFamily="18" charset="0"/>
                          <a:cs typeface="Times New Roman" panose="02020603050405020304" pitchFamily="18" charset="0"/>
                        </a:rPr>
                        <a:t>Khuyến</a:t>
                      </a:r>
                      <a:endParaRPr lang="en-US" sz="3200" b="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3. </a:t>
                      </a:r>
                      <a:r>
                        <a:rPr lang="en-US" sz="3200" b="1" dirty="0" err="1">
                          <a:solidFill>
                            <a:schemeClr val="tx1"/>
                          </a:solidFill>
                          <a:latin typeface="Times New Roman" panose="02020603050405020304" pitchFamily="18" charset="0"/>
                          <a:cs typeface="Times New Roman" panose="02020603050405020304" pitchFamily="18" charset="0"/>
                        </a:rPr>
                        <a:t>Chủ</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Nỗi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lòng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thương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tiếc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xót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xa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mình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dành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bạn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quá</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cố</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3200" b="0" dirty="0">
                        <a:solidFill>
                          <a:srgbClr val="002060"/>
                        </a:solidFill>
                        <a:latin typeface="Times New Roman" panose="02020603050405020304" pitchFamily="18" charset="0"/>
                        <a:cs typeface="Times New Roman" panose="02020603050405020304" pitchFamily="18" charset="0"/>
                      </a:endParaRPr>
                    </a:p>
                    <a:p>
                      <a:pPr algn="l"/>
                      <a:r>
                        <a:rPr lang="en-US" sz="3200" b="1" dirty="0">
                          <a:solidFill>
                            <a:schemeClr val="tx1"/>
                          </a:solidFill>
                          <a:latin typeface="Times New Roman" panose="02020603050405020304" pitchFamily="18" charset="0"/>
                          <a:cs typeface="Times New Roman" panose="02020603050405020304" pitchFamily="18" charset="0"/>
                        </a:rPr>
                        <a:t>4.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nét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đặc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sắc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nghệ</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thuật</a:t>
                      </a:r>
                      <a:r>
                        <a:rPr lang="en-US" sz="3200" b="1"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hMerge="1">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5464529"/>
                  </a:ext>
                </a:extLst>
              </a:tr>
              <a:tr h="608290">
                <a:tc>
                  <a:txBody>
                    <a:bodyPr/>
                    <a:lstStyle/>
                    <a:p>
                      <a:pPr algn="ct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nghệ</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thuật</a:t>
                      </a:r>
                      <a:endParaRPr lang="en-US" sz="3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91000"/>
                      </a:schemeClr>
                    </a:solidFill>
                  </a:tcPr>
                </a:tc>
                <a:tc>
                  <a:txBody>
                    <a:bodyPr/>
                    <a:lstStyle/>
                    <a:p>
                      <a:pPr algn="ctr"/>
                      <a:r>
                        <a:rPr lang="en-US" sz="3200" b="1" dirty="0" err="1">
                          <a:solidFill>
                            <a:schemeClr val="tx1"/>
                          </a:solidFill>
                          <a:latin typeface="Times New Roman" panose="02020603050405020304" pitchFamily="18" charset="0"/>
                          <a:cs typeface="Times New Roman" panose="02020603050405020304" pitchFamily="18" charset="0"/>
                        </a:rPr>
                        <a:t>Tác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endParaRPr lang="en-US" sz="3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91000"/>
                      </a:schemeClr>
                    </a:solidFill>
                  </a:tcPr>
                </a:tc>
                <a:extLst>
                  <a:ext uri="{0D108BD9-81ED-4DB2-BD59-A6C34878D82A}">
                    <a16:rowId xmlns:a16="http://schemas.microsoft.com/office/drawing/2014/main" val="3425076363"/>
                  </a:ext>
                </a:extLst>
              </a:tr>
              <a:tr h="4083010">
                <a:tc>
                  <a:txBody>
                    <a:bodyPr/>
                    <a:lstStyle/>
                    <a:p>
                      <a:pPr algn="just"/>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Cách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nói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giảm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Bác</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Dương</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thôi</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thôi</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rồi</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a:t>
                      </a:r>
                    </a:p>
                    <a:p>
                      <a:pPr algn="just"/>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Biện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pháp</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nhân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mây</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man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mác</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p>
                    <a:p>
                      <a:pPr algn="just"/>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Cách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nói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so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sánh</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Tuổi</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già</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giọt</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lệ</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sương</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cảm</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thán</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Làm</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sao</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bác</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vội</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về</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ngay</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Vội</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vàng</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sao</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mải</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lên</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tiên</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Biết</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thôi</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thôi</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thế</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thì</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thôi</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mới</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là</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Cách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lối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liệt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kê</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điệp</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ngữ</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lúc</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khi</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cũng</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i="1" kern="1200" dirty="0" err="1">
                          <a:solidFill>
                            <a:schemeClr val="tx1"/>
                          </a:solidFill>
                          <a:effectLst/>
                          <a:latin typeface="Times New Roman" panose="02020603050405020304" pitchFamily="18" charset="0"/>
                          <a:ea typeface="+mn-ea"/>
                          <a:cs typeface="Times New Roman" panose="02020603050405020304" pitchFamily="18" charset="0"/>
                        </a:rPr>
                        <a:t>khi</a:t>
                      </a:r>
                      <a:r>
                        <a:rPr lang="en-US" sz="3200" b="0" i="1" kern="1200" dirty="0">
                          <a:solidFill>
                            <a:schemeClr val="tx1"/>
                          </a:solidFill>
                          <a:effectLst/>
                          <a:latin typeface="Times New Roman" panose="02020603050405020304" pitchFamily="18" charset="0"/>
                          <a:ea typeface="+mn-ea"/>
                          <a:cs typeface="Times New Roman" panose="02020603050405020304" pitchFamily="18" charset="0"/>
                        </a:rPr>
                        <a:t>… </a:t>
                      </a:r>
                    </a:p>
                    <a:p>
                      <a:pPr marL="0" indent="0" algn="just">
                        <a:buFontTx/>
                        <a:buNone/>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Đ</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iển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tích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điển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cố</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kumimoji="0" lang="fr-FR"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đông</a:t>
                      </a:r>
                      <a:r>
                        <a:rPr kumimoji="0" lang="fr-FR"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fr-FR"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bích</a:t>
                      </a:r>
                      <a:r>
                        <a:rPr kumimoji="0" lang="fr-FR"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fr-FR"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điển</a:t>
                      </a:r>
                      <a:r>
                        <a:rPr kumimoji="0" lang="fr-FR"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fr-FR"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phần</a:t>
                      </a:r>
                      <a:r>
                        <a:rPr kumimoji="0" lang="fr-FR"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dương</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cửu</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đẩu</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thăng</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giường</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đàn</a:t>
                      </a:r>
                      <a:endPar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0" indent="0" algn="just">
                        <a:buFontTx/>
                        <a:buNone/>
                      </a:pP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Điệp</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từ</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không</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Rượu</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ngon</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không</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có</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bạn</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hiền</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Không</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mua</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không</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phải</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không</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tiền</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không</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mua</a:t>
                      </a:r>
                      <a:r>
                        <a:rPr kumimoji="0" lang="en-US" sz="3200" b="0"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tc>
                  <a:txBody>
                    <a:bodyPr/>
                    <a:lstStyle/>
                    <a:p>
                      <a:pPr algn="just"/>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Làm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giảm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mất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mát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đau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thương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a:t>
                      </a:r>
                    </a:p>
                    <a:p>
                      <a:pPr algn="just"/>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Nhằm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diễn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tả</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bạn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cũng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khiến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trời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thương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xót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a:t>
                      </a:r>
                    </a:p>
                    <a:p>
                      <a:pPr algn="just"/>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Gợi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gợi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cảm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p>
                    <a:p>
                      <a:pPr algn="just"/>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tâm</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sự</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thầm</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kín</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của</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bạn</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tri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âm</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Tạo</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âm</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hưởng</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trùng</a:t>
                      </a:r>
                      <a:r>
                        <a:rPr lang="en-US" sz="32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baseline="0" dirty="0" err="1">
                          <a:solidFill>
                            <a:schemeClr val="tx1"/>
                          </a:solidFill>
                          <a:effectLst/>
                          <a:latin typeface="Times New Roman" panose="02020603050405020304" pitchFamily="18" charset="0"/>
                          <a:ea typeface="+mn-ea"/>
                          <a:cs typeface="Times New Roman" panose="02020603050405020304" pitchFamily="18" charset="0"/>
                        </a:rPr>
                        <a:t>điệp</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lgn="just">
                        <a:buFontTx/>
                        <a:buNone/>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Những</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kỉ</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niệm</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vui</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buồn</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đẹp</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đẽ</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nỗi</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đau</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khi</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mất</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bạn</a:t>
                      </a:r>
                      <a:endPar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Sự</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trống</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vắng</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đến</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nghẹn</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ngào</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chua</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xót</a:t>
                      </a:r>
                      <a:r>
                        <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91000"/>
                      </a:schemeClr>
                    </a:solidFill>
                  </a:tcPr>
                </a:tc>
                <a:extLst>
                  <a:ext uri="{0D108BD9-81ED-4DB2-BD59-A6C34878D82A}">
                    <a16:rowId xmlns:a16="http://schemas.microsoft.com/office/drawing/2014/main" val="3816285961"/>
                  </a:ext>
                </a:extLst>
              </a:tr>
            </a:tbl>
          </a:graphicData>
        </a:graphic>
      </p:graphicFrame>
    </p:spTree>
    <p:extLst>
      <p:ext uri="{BB962C8B-B14F-4D97-AF65-F5344CB8AC3E}">
        <p14:creationId xmlns:p14="http://schemas.microsoft.com/office/powerpoint/2010/main" val="95137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3695700"/>
            <a:ext cx="7883387" cy="4339650"/>
          </a:xfrm>
          <a:prstGeom prst="rect">
            <a:avLst/>
          </a:prstGeom>
        </p:spPr>
        <p:txBody>
          <a:bodyPr wrap="square">
            <a:spAutoFit/>
          </a:bodyPr>
          <a:lstStyle/>
          <a:p>
            <a:pPr algn="ctr"/>
            <a:r>
              <a:rPr lang="vi-VN" sz="6600" b="1" dirty="0">
                <a:solidFill>
                  <a:srgbClr val="FF0000"/>
                </a:solidFill>
                <a:latin typeface="#9Slide07 IcielCadena" panose="02000503000000020004" pitchFamily="2" charset="0"/>
              </a:rPr>
              <a:t>KỸ THUẬT </a:t>
            </a:r>
            <a:endParaRPr lang="en-US" sz="6600" b="1" dirty="0">
              <a:solidFill>
                <a:srgbClr val="FF0000"/>
              </a:solidFill>
              <a:latin typeface="#9Slide07 IcielCadena" panose="02000503000000020004" pitchFamily="2" charset="0"/>
            </a:endParaRPr>
          </a:p>
          <a:p>
            <a:pPr algn="ctr"/>
            <a:r>
              <a:rPr lang="vi-VN" sz="6600" b="1" dirty="0">
                <a:solidFill>
                  <a:srgbClr val="FF0000"/>
                </a:solidFill>
                <a:latin typeface="#9Slide07 IcielCadena" panose="02000503000000020004" pitchFamily="2" charset="0"/>
              </a:rPr>
              <a:t>“VIẾT TÍCH CỰC”</a:t>
            </a:r>
          </a:p>
          <a:p>
            <a:pPr algn="just"/>
            <a:r>
              <a:rPr lang="en-US" sz="4800" dirty="0" err="1">
                <a:solidFill>
                  <a:srgbClr val="263238"/>
                </a:solidFill>
                <a:latin typeface="Times New Roman" panose="02020603050405020304" pitchFamily="18" charset="0"/>
                <a:cs typeface="Times New Roman" panose="02020603050405020304" pitchFamily="18" charset="0"/>
              </a:rPr>
              <a:t>Yêu</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cầu</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hãy</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xây</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dựng</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dàn</a:t>
            </a:r>
            <a:r>
              <a:rPr lang="en-US" sz="4800" dirty="0">
                <a:solidFill>
                  <a:srgbClr val="263238"/>
                </a:solidFill>
                <a:latin typeface="Times New Roman" panose="02020603050405020304" pitchFamily="18" charset="0"/>
                <a:cs typeface="Times New Roman" panose="02020603050405020304" pitchFamily="18" charset="0"/>
              </a:rPr>
              <a:t> ý </a:t>
            </a:r>
            <a:r>
              <a:rPr lang="en-US" sz="4800" dirty="0" err="1">
                <a:solidFill>
                  <a:srgbClr val="263238"/>
                </a:solidFill>
                <a:latin typeface="Times New Roman" panose="02020603050405020304" pitchFamily="18" charset="0"/>
                <a:cs typeface="Times New Roman" panose="02020603050405020304" pitchFamily="18" charset="0"/>
              </a:rPr>
              <a:t>cho</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bài</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văn</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nghị</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luận</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về</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một</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tác</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phẩm</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văn</a:t>
            </a:r>
            <a:r>
              <a:rPr lang="en-US" sz="4800" dirty="0">
                <a:solidFill>
                  <a:srgbClr val="263238"/>
                </a:solidFill>
                <a:latin typeface="Times New Roman" panose="02020603050405020304" pitchFamily="18" charset="0"/>
                <a:cs typeface="Times New Roman" panose="02020603050405020304" pitchFamily="18" charset="0"/>
              </a:rPr>
              <a:t> </a:t>
            </a:r>
            <a:r>
              <a:rPr lang="en-US" sz="4800" dirty="0" err="1">
                <a:solidFill>
                  <a:srgbClr val="263238"/>
                </a:solidFill>
                <a:latin typeface="Times New Roman" panose="02020603050405020304" pitchFamily="18" charset="0"/>
                <a:cs typeface="Times New Roman" panose="02020603050405020304" pitchFamily="18" charset="0"/>
              </a:rPr>
              <a:t>học</a:t>
            </a:r>
            <a:endParaRPr lang="en-US" sz="4800" dirty="0">
              <a:solidFill>
                <a:srgbClr val="263238"/>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029200" y="459561"/>
            <a:ext cx="87630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5"/>
          <p:cNvSpPr/>
          <p:nvPr/>
        </p:nvSpPr>
        <p:spPr>
          <a:xfrm>
            <a:off x="533400" y="1866900"/>
            <a:ext cx="172974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0"/>
          <p:cNvSpPr/>
          <p:nvPr/>
        </p:nvSpPr>
        <p:spPr>
          <a:xfrm>
            <a:off x="9407387" y="4010439"/>
            <a:ext cx="8503545" cy="6248400"/>
          </a:xfrm>
          <a:custGeom>
            <a:avLst/>
            <a:gdLst/>
            <a:ahLst/>
            <a:cxnLst/>
            <a:rect l="l" t="t" r="r" b="b"/>
            <a:pathLst>
              <a:path w="5888421" h="4114800">
                <a:moveTo>
                  <a:pt x="0" y="0"/>
                </a:moveTo>
                <a:lnTo>
                  <a:pt x="5888420" y="0"/>
                </a:lnTo>
                <a:lnTo>
                  <a:pt x="58884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86030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459561"/>
            <a:ext cx="87630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grpSp>
        <p:nvGrpSpPr>
          <p:cNvPr id="5" name="Group 8"/>
          <p:cNvGrpSpPr/>
          <p:nvPr/>
        </p:nvGrpSpPr>
        <p:grpSpPr>
          <a:xfrm>
            <a:off x="0" y="1229002"/>
            <a:ext cx="6934199" cy="174353"/>
            <a:chOff x="0" y="0"/>
            <a:chExt cx="6523881" cy="882838"/>
          </a:xfrm>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ectangle 6"/>
          <p:cNvSpPr/>
          <p:nvPr/>
        </p:nvSpPr>
        <p:spPr>
          <a:xfrm>
            <a:off x="533400" y="1866900"/>
            <a:ext cx="172974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16104691"/>
              </p:ext>
            </p:extLst>
          </p:nvPr>
        </p:nvGraphicFramePr>
        <p:xfrm>
          <a:off x="1028700" y="2847519"/>
          <a:ext cx="16764000" cy="6979920"/>
        </p:xfrm>
        <a:graphic>
          <a:graphicData uri="http://schemas.openxmlformats.org/drawingml/2006/table">
            <a:tbl>
              <a:tblPr firstRow="1" bandRow="1">
                <a:tableStyleId>{5940675A-B579-460E-94D1-54222C63F5DA}</a:tableStyleId>
              </a:tblPr>
              <a:tblGrid>
                <a:gridCol w="2240733">
                  <a:extLst>
                    <a:ext uri="{9D8B030D-6E8A-4147-A177-3AD203B41FA5}">
                      <a16:colId xmlns:a16="http://schemas.microsoft.com/office/drawing/2014/main" val="1342582896"/>
                    </a:ext>
                  </a:extLst>
                </a:gridCol>
                <a:gridCol w="14523267">
                  <a:extLst>
                    <a:ext uri="{9D8B030D-6E8A-4147-A177-3AD203B41FA5}">
                      <a16:colId xmlns:a16="http://schemas.microsoft.com/office/drawing/2014/main" val="1118752196"/>
                    </a:ext>
                  </a:extLst>
                </a:gridCol>
              </a:tblGrid>
              <a:tr h="370840">
                <a:tc>
                  <a:txBody>
                    <a:bodyPr/>
                    <a:lstStyle/>
                    <a:p>
                      <a:pPr algn="ctr"/>
                      <a:r>
                        <a:rPr lang="en-US" sz="4000" b="1" dirty="0" err="1">
                          <a:latin typeface="Times New Roman" panose="02020603050405020304" pitchFamily="18" charset="0"/>
                          <a:cs typeface="Times New Roman" panose="02020603050405020304" pitchFamily="18" charset="0"/>
                        </a:rPr>
                        <a:t>Mở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thiệu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tên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phẩm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thể</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loại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tên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giả</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nét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đặc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phẩm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hình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thức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nghệ</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thuật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nổi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bật</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87311485"/>
                  </a:ext>
                </a:extLst>
              </a:tr>
              <a:tr h="370840">
                <a:tc>
                  <a:txBody>
                    <a:bodyPr/>
                    <a:lstStyle/>
                    <a:p>
                      <a:pPr algn="ctr"/>
                      <a:r>
                        <a:rPr lang="en-US" sz="4000" b="1" dirty="0" err="1">
                          <a:latin typeface="Times New Roman" panose="02020603050405020304" pitchFamily="18" charset="0"/>
                          <a:cs typeface="Times New Roman" panose="02020603050405020304" pitchFamily="18" charset="0"/>
                        </a:rPr>
                        <a:t>Thân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bài</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bày</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luận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điểm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phẩm</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tích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lẽ</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bằng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để</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tỏ</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khía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cạnh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nội</a:t>
                      </a:r>
                      <a:r>
                        <a:rPr lang="en-US" sz="4000" baseline="0" dirty="0">
                          <a:latin typeface="Times New Roman" panose="02020603050405020304" pitchFamily="18" charset="0"/>
                          <a:cs typeface="Times New Roman" panose="02020603050405020304" pitchFamily="18" charset="0"/>
                        </a:rPr>
                        <a:t> dung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đề</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Trình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bày</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luận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điểm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nét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đặc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nghệ</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thuật</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tích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lẽ</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bằng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để</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tỏ</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đặc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nghệ</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thuật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trong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phẩm</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29834614"/>
                  </a:ext>
                </a:extLst>
              </a:tr>
              <a:tr h="370840">
                <a:tc>
                  <a:txBody>
                    <a:bodyPr/>
                    <a:lstStyle/>
                    <a:p>
                      <a:pPr algn="ctr"/>
                      <a:r>
                        <a:rPr lang="en-US" sz="4000" b="1" dirty="0" err="1">
                          <a:latin typeface="Times New Roman" panose="02020603050405020304" pitchFamily="18" charset="0"/>
                          <a:cs typeface="Times New Roman" panose="02020603050405020304" pitchFamily="18" charset="0"/>
                        </a:rPr>
                        <a:t>Kết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lại</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kiến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nét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đặc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trong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phẩm</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suy</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nghĩ</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cảm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xúc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hoặc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học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rút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từ</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phẩm</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07355143"/>
                  </a:ext>
                </a:extLst>
              </a:tr>
            </a:tbl>
          </a:graphicData>
        </a:graphic>
      </p:graphicFrame>
      <p:sp>
        <p:nvSpPr>
          <p:cNvPr id="9" name="Freeform 9"/>
          <p:cNvSpPr/>
          <p:nvPr/>
        </p:nvSpPr>
        <p:spPr>
          <a:xfrm>
            <a:off x="14782800" y="250905"/>
            <a:ext cx="3218011" cy="2304900"/>
          </a:xfrm>
          <a:custGeom>
            <a:avLst/>
            <a:gdLst/>
            <a:ahLst/>
            <a:cxnLst/>
            <a:rect l="l" t="t" r="r" b="b"/>
            <a:pathLst>
              <a:path w="3218011" h="2304900">
                <a:moveTo>
                  <a:pt x="0" y="0"/>
                </a:moveTo>
                <a:lnTo>
                  <a:pt x="3218011" y="0"/>
                </a:lnTo>
                <a:lnTo>
                  <a:pt x="3218011" y="2304900"/>
                </a:lnTo>
                <a:lnTo>
                  <a:pt x="0" y="23049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24574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459561"/>
            <a:ext cx="87630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Viết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5" name="Group 8"/>
          <p:cNvGrpSpPr/>
          <p:nvPr/>
        </p:nvGrpSpPr>
        <p:grpSpPr>
          <a:xfrm>
            <a:off x="0" y="1229002"/>
            <a:ext cx="6934199" cy="174353"/>
            <a:chOff x="0" y="0"/>
            <a:chExt cx="6523881" cy="882838"/>
          </a:xfrm>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8" name="Freeform 2">
            <a:extLst>
              <a:ext uri="{FF2B5EF4-FFF2-40B4-BE49-F238E27FC236}">
                <a16:creationId xmlns:a16="http://schemas.microsoft.com/office/drawing/2014/main" id="{ADDF5889-A9E5-F9E1-6FA8-BFF7EE7B6488}"/>
              </a:ext>
            </a:extLst>
          </p:cNvPr>
          <p:cNvSpPr/>
          <p:nvPr/>
        </p:nvSpPr>
        <p:spPr>
          <a:xfrm>
            <a:off x="-990600" y="3162300"/>
            <a:ext cx="4770783" cy="4114800"/>
          </a:xfrm>
          <a:custGeom>
            <a:avLst/>
            <a:gdLst/>
            <a:ahLst/>
            <a:cxnLst/>
            <a:rect l="l" t="t" r="r" b="b"/>
            <a:pathLst>
              <a:path w="4770783" h="4114800">
                <a:moveTo>
                  <a:pt x="0" y="0"/>
                </a:moveTo>
                <a:lnTo>
                  <a:pt x="4770783" y="0"/>
                </a:lnTo>
                <a:lnTo>
                  <a:pt x="47707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8"/>
          <p:cNvSpPr txBox="1"/>
          <p:nvPr/>
        </p:nvSpPr>
        <p:spPr>
          <a:xfrm>
            <a:off x="2743200" y="2476500"/>
            <a:ext cx="14630400" cy="68634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dàn ý, em viết bài văn hoàn chỉnh. Khi viết cần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Kết hợp nêu luận điểm, lí lẽ, bằng chứng.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Tách đoạn hợp lí và sử dụng các phương tiện liên kết để liên kết luận điểm, lí lẽ, bằng chứng.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Sử dụng một số cách viết để mở bài và kết bài hấp dẫn như: trích những đoạn thơ cùng chủ đề với tác phẩm cần phân tích, trích dẫn danh ngôn, nhận định về tác giả, tác phẩm,…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một số trường hợp, em có thể trao đổi với các ý kiến trái chiều về tác phẩm để làm cho nội dung bài viết thêm phong phú.</a:t>
            </a:r>
          </a:p>
        </p:txBody>
      </p:sp>
    </p:spTree>
    <p:extLst>
      <p:ext uri="{BB962C8B-B14F-4D97-AF65-F5344CB8AC3E}">
        <p14:creationId xmlns:p14="http://schemas.microsoft.com/office/powerpoint/2010/main" val="68607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29200" y="459561"/>
            <a:ext cx="120396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4: </a:t>
            </a:r>
            <a:r>
              <a:rPr lang="en-US" sz="4400" b="1" dirty="0" err="1">
                <a:solidFill>
                  <a:prstClr val="black"/>
                </a:solidFill>
                <a:latin typeface="Times New Roman" panose="02020603050405020304" pitchFamily="18" charset="0"/>
                <a:cs typeface="Times New Roman" panose="02020603050405020304" pitchFamily="18" charset="0"/>
              </a:rPr>
              <a:t>Xem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lại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chỉnh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sửa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rút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kinh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nghiệm</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6" name="Group 8"/>
          <p:cNvGrpSpPr/>
          <p:nvPr/>
        </p:nvGrpSpPr>
        <p:grpSpPr>
          <a:xfrm>
            <a:off x="0" y="1229002"/>
            <a:ext cx="6934199" cy="174353"/>
            <a:chOff x="0" y="0"/>
            <a:chExt cx="6523881" cy="882838"/>
          </a:xfrm>
        </p:grpSpPr>
        <p:sp>
          <p:nvSpPr>
            <p:cNvPr id="7"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graphicFrame>
        <p:nvGraphicFramePr>
          <p:cNvPr id="8" name="Table 7"/>
          <p:cNvGraphicFramePr>
            <a:graphicFrameLocks noGrp="1"/>
          </p:cNvGraphicFramePr>
          <p:nvPr>
            <p:extLst>
              <p:ext uri="{D42A27DB-BD31-4B8C-83A1-F6EECF244321}">
                <p14:modId xmlns:p14="http://schemas.microsoft.com/office/powerpoint/2010/main" val="3755033335"/>
              </p:ext>
            </p:extLst>
          </p:nvPr>
        </p:nvGraphicFramePr>
        <p:xfrm>
          <a:off x="304800" y="1714499"/>
          <a:ext cx="17526000" cy="8112938"/>
        </p:xfrm>
        <a:graphic>
          <a:graphicData uri="http://schemas.openxmlformats.org/drawingml/2006/table">
            <a:tbl>
              <a:tblPr firstRow="1" firstCol="1" bandRow="1">
                <a:tableStyleId>{5940675A-B579-460E-94D1-54222C63F5DA}</a:tableStyleId>
              </a:tblPr>
              <a:tblGrid>
                <a:gridCol w="1691104">
                  <a:extLst>
                    <a:ext uri="{9D8B030D-6E8A-4147-A177-3AD203B41FA5}">
                      <a16:colId xmlns:a16="http://schemas.microsoft.com/office/drawing/2014/main" val="1518216509"/>
                    </a:ext>
                  </a:extLst>
                </a:gridCol>
                <a:gridCol w="12913897">
                  <a:extLst>
                    <a:ext uri="{9D8B030D-6E8A-4147-A177-3AD203B41FA5}">
                      <a16:colId xmlns:a16="http://schemas.microsoft.com/office/drawing/2014/main" val="2758010511"/>
                    </a:ext>
                  </a:extLst>
                </a:gridCol>
                <a:gridCol w="1016000">
                  <a:extLst>
                    <a:ext uri="{9D8B030D-6E8A-4147-A177-3AD203B41FA5}">
                      <a16:colId xmlns:a16="http://schemas.microsoft.com/office/drawing/2014/main" val="176294953"/>
                    </a:ext>
                  </a:extLst>
                </a:gridCol>
                <a:gridCol w="1904999">
                  <a:extLst>
                    <a:ext uri="{9D8B030D-6E8A-4147-A177-3AD203B41FA5}">
                      <a16:colId xmlns:a16="http://schemas.microsoft.com/office/drawing/2014/main" val="1608808327"/>
                    </a:ext>
                  </a:extLst>
                </a:gridCol>
              </a:tblGrid>
              <a:tr h="534650">
                <a:tc gridSpan="2">
                  <a:txBody>
                    <a:bodyPr/>
                    <a:lstStyle/>
                    <a:p>
                      <a:pPr marL="0" marR="0" algn="ctr">
                        <a:lnSpc>
                          <a:spcPct val="115000"/>
                        </a:lnSpc>
                        <a:spcBef>
                          <a:spcPts val="0"/>
                        </a:spcBef>
                        <a:spcAft>
                          <a:spcPts val="600"/>
                        </a:spcAft>
                      </a:pPr>
                      <a:r>
                        <a:rPr lang="en-US" sz="3200" b="1" dirty="0" err="1">
                          <a:effectLst/>
                          <a:latin typeface="Times New Roman" panose="02020603050405020304" pitchFamily="18" charset="0"/>
                          <a:cs typeface="Times New Roman" panose="02020603050405020304" pitchFamily="18" charset="0"/>
                        </a:rPr>
                        <a:t>Tiêu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chí</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hMerge="1">
                  <a:txBody>
                    <a:bodyPr/>
                    <a:lstStyle/>
                    <a:p>
                      <a:endParaRPr lang="en-US"/>
                    </a:p>
                  </a:txBody>
                  <a:tcPr/>
                </a:tc>
                <a:tc>
                  <a:txBody>
                    <a:bodyPr/>
                    <a:lstStyle/>
                    <a:p>
                      <a:pPr marL="0" marR="0" algn="ctr">
                        <a:lnSpc>
                          <a:spcPct val="115000"/>
                        </a:lnSpc>
                        <a:spcBef>
                          <a:spcPts val="0"/>
                        </a:spcBef>
                        <a:spcAft>
                          <a:spcPts val="600"/>
                        </a:spcAft>
                      </a:pPr>
                      <a:r>
                        <a:rPr lang="en-US" sz="3200" b="1">
                          <a:effectLst/>
                          <a:latin typeface="Times New Roman" panose="02020603050405020304" pitchFamily="18" charset="0"/>
                          <a:cs typeface="Times New Roman" panose="02020603050405020304" pitchFamily="18" charset="0"/>
                        </a:rPr>
                        <a:t>Đạt</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15000"/>
                        </a:lnSpc>
                        <a:spcBef>
                          <a:spcPts val="0"/>
                        </a:spcBef>
                        <a:spcAft>
                          <a:spcPts val="600"/>
                        </a:spcAft>
                      </a:pPr>
                      <a:r>
                        <a:rPr lang="en-US" sz="3200" b="1" dirty="0" err="1">
                          <a:effectLst/>
                          <a:latin typeface="Times New Roman" panose="02020603050405020304" pitchFamily="18" charset="0"/>
                          <a:cs typeface="Times New Roman" panose="02020603050405020304" pitchFamily="18" charset="0"/>
                        </a:rPr>
                        <a:t>Chưa</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đạt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56961352"/>
                  </a:ext>
                </a:extLst>
              </a:tr>
              <a:tr h="534650">
                <a:tc rowSpan="2">
                  <a:txBody>
                    <a:bodyPr/>
                    <a:lstStyle/>
                    <a:p>
                      <a:pPr marL="0" marR="0" algn="ctr">
                        <a:lnSpc>
                          <a:spcPct val="115000"/>
                        </a:lnSpc>
                        <a:spcBef>
                          <a:spcPts val="0"/>
                        </a:spcBef>
                        <a:spcAft>
                          <a:spcPts val="600"/>
                        </a:spcAft>
                      </a:pPr>
                      <a:r>
                        <a:rPr lang="en-US" sz="3200" b="1" dirty="0" err="1">
                          <a:effectLst/>
                          <a:latin typeface="Times New Roman" panose="02020603050405020304" pitchFamily="18" charset="0"/>
                          <a:cs typeface="Times New Roman" panose="02020603050405020304" pitchFamily="18" charset="0"/>
                        </a:rPr>
                        <a:t>Mở</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bài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Giới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thiệu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thơ</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loại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giả</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nếu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7831659"/>
                  </a:ext>
                </a:extLst>
              </a:tr>
              <a:tr h="534650">
                <a:tc vMerge="1">
                  <a:txBody>
                    <a:bodyPr/>
                    <a:lstStyle/>
                    <a:p>
                      <a:endParaRPr lang="en-US"/>
                    </a:p>
                  </a:txBody>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Khái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quát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nét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thơ</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nghệ</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nổi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bật</a:t>
                      </a:r>
                      <a:r>
                        <a:rPr lang="en-US" sz="32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2260022"/>
                  </a:ext>
                </a:extLst>
              </a:tr>
              <a:tr h="534650">
                <a:tc rowSpan="4">
                  <a:txBody>
                    <a:bodyPr/>
                    <a:lstStyle/>
                    <a:p>
                      <a:pPr marL="0" marR="0" algn="ctr">
                        <a:lnSpc>
                          <a:spcPct val="115000"/>
                        </a:lnSpc>
                        <a:spcBef>
                          <a:spcPts val="0"/>
                        </a:spcBef>
                        <a:spcAft>
                          <a:spcPts val="600"/>
                        </a:spcAft>
                      </a:pPr>
                      <a:r>
                        <a:rPr lang="en-US" sz="3200" b="1" dirty="0" err="1">
                          <a:effectLst/>
                          <a:latin typeface="Times New Roman" panose="02020603050405020304" pitchFamily="18" charset="0"/>
                          <a:cs typeface="Times New Roman" panose="02020603050405020304" pitchFamily="18" charset="0"/>
                        </a:rPr>
                        <a:t>Thân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bài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luận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điểm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7072032"/>
                  </a:ext>
                </a:extLst>
              </a:tr>
              <a:tr h="1115894">
                <a:tc vMerge="1">
                  <a:txBody>
                    <a:bodyPr/>
                    <a:lstStyle/>
                    <a:p>
                      <a:endParaRPr lang="en-US"/>
                    </a:p>
                  </a:txBody>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lẽ</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bằng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chứng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tỏ</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khía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cạnh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cs typeface="Times New Roman" panose="02020603050405020304" pitchFamily="18" charset="0"/>
                        </a:rPr>
                        <a:t> dung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8504447"/>
                  </a:ext>
                </a:extLst>
              </a:tr>
              <a:tr h="534650">
                <a:tc vMerge="1">
                  <a:txBody>
                    <a:bodyPr/>
                    <a:lstStyle/>
                    <a:p>
                      <a:endParaRPr lang="en-US"/>
                    </a:p>
                  </a:txBody>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luận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điểm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nét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nghệ</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6378504"/>
                  </a:ext>
                </a:extLst>
              </a:tr>
              <a:tr h="1115894">
                <a:tc vMerge="1">
                  <a:txBody>
                    <a:bodyPr/>
                    <a:lstStyle/>
                    <a:p>
                      <a:endParaRPr lang="en-US"/>
                    </a:p>
                  </a:txBody>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lẽ</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bằng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chứng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tỏ</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nét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nghệ</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6923592"/>
                  </a:ext>
                </a:extLst>
              </a:tr>
              <a:tr h="534650">
                <a:tc rowSpan="2">
                  <a:txBody>
                    <a:bodyPr/>
                    <a:lstStyle/>
                    <a:p>
                      <a:pPr marL="0" marR="0" algn="ctr">
                        <a:lnSpc>
                          <a:spcPct val="115000"/>
                        </a:lnSpc>
                        <a:spcBef>
                          <a:spcPts val="0"/>
                        </a:spcBef>
                        <a:spcAft>
                          <a:spcPts val="600"/>
                        </a:spcAft>
                      </a:pP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bài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Khẳng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định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cs typeface="Times New Roman" panose="02020603050405020304" pitchFamily="18" charset="0"/>
                        </a:rPr>
                        <a:t> ý </a:t>
                      </a:r>
                      <a:r>
                        <a:rPr lang="en-US" sz="3200" dirty="0" err="1">
                          <a:effectLst/>
                          <a:latin typeface="Times New Roman" panose="02020603050405020304" pitchFamily="18" charset="0"/>
                          <a:cs typeface="Times New Roman" panose="02020603050405020304" pitchFamily="18" charset="0"/>
                        </a:rPr>
                        <a:t>kiến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nét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nghệ</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9633905"/>
                  </a:ext>
                </a:extLst>
              </a:tr>
              <a:tr h="534650">
                <a:tc vMerge="1">
                  <a:txBody>
                    <a:bodyPr/>
                    <a:lstStyle/>
                    <a:p>
                      <a:endParaRPr lang="en-US"/>
                    </a:p>
                  </a:txBody>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Nêu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suy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nghĩ</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cảm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xúc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rút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thơ</a:t>
                      </a:r>
                      <a:r>
                        <a:rPr lang="en-US" sz="32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4528275"/>
                  </a:ext>
                </a:extLst>
              </a:tr>
              <a:tr h="534650">
                <a:tc rowSpan="4">
                  <a:txBody>
                    <a:bodyPr/>
                    <a:lstStyle/>
                    <a:p>
                      <a:pPr marL="0" marR="0" algn="ctr">
                        <a:lnSpc>
                          <a:spcPct val="115000"/>
                        </a:lnSpc>
                        <a:spcBef>
                          <a:spcPts val="0"/>
                        </a:spcBef>
                        <a:spcAft>
                          <a:spcPts val="600"/>
                        </a:spcAft>
                      </a:pPr>
                      <a:r>
                        <a:rPr lang="en-US" sz="3200" b="1" dirty="0" err="1">
                          <a:effectLst/>
                          <a:latin typeface="Times New Roman" panose="02020603050405020304" pitchFamily="18" charset="0"/>
                          <a:cs typeface="Times New Roman" panose="02020603050405020304" pitchFamily="18" charset="0"/>
                        </a:rPr>
                        <a:t>Diễn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đạt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lỗi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chính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tả</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pháp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4716583"/>
                  </a:ext>
                </a:extLst>
              </a:tr>
              <a:tr h="534650">
                <a:tc vMerge="1">
                  <a:txBody>
                    <a:bodyPr/>
                    <a:lstStyle/>
                    <a:p>
                      <a:endParaRPr lang="en-US"/>
                    </a:p>
                  </a:txBody>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Sử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dụng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phù</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hợp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9707149"/>
                  </a:ext>
                </a:extLst>
              </a:tr>
              <a:tr h="534650">
                <a:tc vMerge="1">
                  <a:txBody>
                    <a:bodyPr/>
                    <a:lstStyle/>
                    <a:p>
                      <a:endParaRPr lang="en-US"/>
                    </a:p>
                  </a:txBody>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mở</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lôi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cuốn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hấp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dẫn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8407041"/>
                  </a:ext>
                </a:extLst>
              </a:tr>
              <a:tr h="534650">
                <a:tc vMerge="1">
                  <a:txBody>
                    <a:bodyPr/>
                    <a:lstStyle/>
                    <a:p>
                      <a:endParaRPr lang="en-US"/>
                    </a:p>
                  </a:txBody>
                  <a:tcPr/>
                </a:tc>
                <a:tc>
                  <a:txBody>
                    <a:bodyPr/>
                    <a:lstStyle/>
                    <a:p>
                      <a:pPr marL="0" marR="0" algn="just">
                        <a:lnSpc>
                          <a:spcPct val="115000"/>
                        </a:lnSpc>
                        <a:spcBef>
                          <a:spcPts val="0"/>
                        </a:spcBef>
                        <a:spcAft>
                          <a:spcPts val="600"/>
                        </a:spcAft>
                      </a:pP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ấn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sắc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32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2654076"/>
                  </a:ext>
                </a:extLst>
              </a:tr>
            </a:tbl>
          </a:graphicData>
        </a:graphic>
      </p:graphicFrame>
      <p:pic>
        <p:nvPicPr>
          <p:cNvPr id="3" name="Picture 2">
            <a:extLst>
              <a:ext uri="{FF2B5EF4-FFF2-40B4-BE49-F238E27FC236}">
                <a16:creationId xmlns:a16="http://schemas.microsoft.com/office/drawing/2014/main" id="{237FBAEB-A939-4466-B343-CAECEB6E5444}"/>
              </a:ext>
            </a:extLst>
          </p:cNvPr>
          <p:cNvPicPr>
            <a:picLocks noChangeAspect="1"/>
          </p:cNvPicPr>
          <p:nvPr/>
        </p:nvPicPr>
        <p:blipFill>
          <a:blip r:embed="rId3"/>
          <a:stretch>
            <a:fillRect/>
          </a:stretch>
        </p:blipFill>
        <p:spPr>
          <a:xfrm>
            <a:off x="14762774" y="5981700"/>
            <a:ext cx="3220426" cy="4599362"/>
          </a:xfrm>
          <a:prstGeom prst="rect">
            <a:avLst/>
          </a:prstGeom>
        </p:spPr>
      </p:pic>
    </p:spTree>
    <p:extLst>
      <p:ext uri="{BB962C8B-B14F-4D97-AF65-F5344CB8AC3E}">
        <p14:creationId xmlns:p14="http://schemas.microsoft.com/office/powerpoint/2010/main" val="31301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3086100"/>
            <a:ext cx="9753600" cy="3170099"/>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Đọc lại bài viết của mình từ vai trò người đọc và trả lời các câu hỏi sau:</a:t>
            </a:r>
          </a:p>
          <a:p>
            <a:pPr algn="just"/>
            <a:r>
              <a:rPr lang="vi-VN" sz="4000" dirty="0">
                <a:solidFill>
                  <a:srgbClr val="000000"/>
                </a:solidFill>
                <a:latin typeface="Times New Roman" panose="02020603050405020304" pitchFamily="18" charset="0"/>
                <a:cs typeface="Times New Roman" panose="02020603050405020304" pitchFamily="18" charset="0"/>
              </a:rPr>
              <a:t>1. Em thích điều gì ở bài viết này?</a:t>
            </a:r>
          </a:p>
          <a:p>
            <a:pPr algn="just"/>
            <a:r>
              <a:rPr lang="vi-VN" sz="4000" dirty="0">
                <a:solidFill>
                  <a:srgbClr val="000000"/>
                </a:solidFill>
                <a:latin typeface="Times New Roman" panose="02020603050405020304" pitchFamily="18" charset="0"/>
                <a:cs typeface="Times New Roman" panose="02020603050405020304" pitchFamily="18" charset="0"/>
              </a:rPr>
              <a:t>2. Bài viết này nên điều chỉnh những gì để đáp ứng yêu cầu của kiểu bài?</a:t>
            </a:r>
          </a:p>
        </p:txBody>
      </p:sp>
      <p:sp>
        <p:nvSpPr>
          <p:cNvPr id="4" name="TextBox 3"/>
          <p:cNvSpPr txBox="1"/>
          <p:nvPr/>
        </p:nvSpPr>
        <p:spPr>
          <a:xfrm>
            <a:off x="5029200" y="459561"/>
            <a:ext cx="120396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4: </a:t>
            </a:r>
            <a:r>
              <a:rPr lang="en-US" sz="4400" b="1" dirty="0" err="1">
                <a:solidFill>
                  <a:prstClr val="black"/>
                </a:solidFill>
                <a:latin typeface="Times New Roman" panose="02020603050405020304" pitchFamily="18" charset="0"/>
                <a:cs typeface="Times New Roman" panose="02020603050405020304" pitchFamily="18" charset="0"/>
              </a:rPr>
              <a:t>Xem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lại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chỉnh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sửa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rút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kinh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nghiệm</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5" name="Group 8"/>
          <p:cNvGrpSpPr/>
          <p:nvPr/>
        </p:nvGrpSpPr>
        <p:grpSpPr>
          <a:xfrm>
            <a:off x="0" y="1229002"/>
            <a:ext cx="6934199" cy="174353"/>
            <a:chOff x="0" y="0"/>
            <a:chExt cx="6523881" cy="882838"/>
          </a:xfrm>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2" name="Freeform 6"/>
          <p:cNvSpPr/>
          <p:nvPr/>
        </p:nvSpPr>
        <p:spPr>
          <a:xfrm>
            <a:off x="11430000" y="3086100"/>
            <a:ext cx="6407716" cy="7061066"/>
          </a:xfrm>
          <a:custGeom>
            <a:avLst/>
            <a:gdLst/>
            <a:ahLst/>
            <a:cxnLst/>
            <a:rect l="l" t="t" r="r" b="b"/>
            <a:pathLst>
              <a:path w="3780472" h="4114800">
                <a:moveTo>
                  <a:pt x="0" y="0"/>
                </a:moveTo>
                <a:lnTo>
                  <a:pt x="3780473" y="0"/>
                </a:lnTo>
                <a:lnTo>
                  <a:pt x="37804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0772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28800" y="1028700"/>
            <a:ext cx="14917420" cy="3657600"/>
            <a:chOff x="2971800" y="2857500"/>
            <a:chExt cx="13106400" cy="3657600"/>
          </a:xfrm>
        </p:grpSpPr>
        <p:sp>
          <p:nvSpPr>
            <p:cNvPr id="8" name="Rectangle 7"/>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TextBox 23"/>
          <p:cNvSpPr txBox="1"/>
          <p:nvPr/>
        </p:nvSpPr>
        <p:spPr>
          <a:xfrm>
            <a:off x="2265679" y="1599355"/>
            <a:ext cx="13870204"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IV. </a:t>
            </a:r>
            <a:endParaRPr kumimoji="0" lang="vi-VN"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Luyện</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tập</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
        <p:nvSpPr>
          <p:cNvPr id="4" name="Freeform 4">
            <a:extLst>
              <a:ext uri="{FF2B5EF4-FFF2-40B4-BE49-F238E27FC236}">
                <a16:creationId xmlns:a16="http://schemas.microsoft.com/office/drawing/2014/main" id="{DDC2C805-51F7-5391-3174-F61F3D437AF1}"/>
              </a:ext>
            </a:extLst>
          </p:cNvPr>
          <p:cNvSpPr/>
          <p:nvPr/>
        </p:nvSpPr>
        <p:spPr>
          <a:xfrm>
            <a:off x="3886200" y="4497639"/>
            <a:ext cx="9854232" cy="5789361"/>
          </a:xfrm>
          <a:custGeom>
            <a:avLst/>
            <a:gdLst/>
            <a:ahLst/>
            <a:cxnLst/>
            <a:rect l="l" t="t" r="r" b="b"/>
            <a:pathLst>
              <a:path w="7003915" h="4114800">
                <a:moveTo>
                  <a:pt x="0" y="0"/>
                </a:moveTo>
                <a:lnTo>
                  <a:pt x="7003915" y="0"/>
                </a:lnTo>
                <a:lnTo>
                  <a:pt x="700391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6155444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97771"/>
            <a:ext cx="16916400" cy="2123658"/>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rPr>
              <a:t>Đề bài</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Hãy viết bài văn nghị luận phân tích một bài thơ mà em yêu thích, làm rõ chủ đề, những nét đặc sắc về hình thức nghệ thuật và hiệu quả thẩm mĩ của nó.</a:t>
            </a:r>
            <a:endParaRPr lang="en-US" sz="4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162800" y="3848100"/>
            <a:ext cx="11963400" cy="2123658"/>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Bước</a:t>
            </a:r>
            <a:r>
              <a:rPr lang="en-US" sz="4400" b="1"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ý</a:t>
            </a:r>
          </a:p>
          <a:p>
            <a:pPr algn="just"/>
            <a:r>
              <a:rPr lang="en-US" sz="4400" b="1" dirty="0" err="1">
                <a:latin typeface="Times New Roman" panose="02020603050405020304" pitchFamily="18" charset="0"/>
                <a:cs typeface="Times New Roman" panose="02020603050405020304" pitchFamily="18" charset="0"/>
              </a:rPr>
              <a:t>Bước</a:t>
            </a:r>
            <a:r>
              <a:rPr lang="en-US" sz="4400" b="1"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endParaRPr lang="en-US" sz="4400"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Bước</a:t>
            </a:r>
            <a:r>
              <a:rPr lang="en-US" sz="4400" b="1"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endParaRPr lang="en-US" sz="4400" dirty="0">
              <a:latin typeface="Times New Roman" panose="02020603050405020304" pitchFamily="18" charset="0"/>
              <a:cs typeface="Times New Roman" panose="02020603050405020304" pitchFamily="18" charset="0"/>
            </a:endParaRPr>
          </a:p>
        </p:txBody>
      </p:sp>
      <p:sp>
        <p:nvSpPr>
          <p:cNvPr id="4" name="Freeform 3"/>
          <p:cNvSpPr/>
          <p:nvPr/>
        </p:nvSpPr>
        <p:spPr>
          <a:xfrm>
            <a:off x="732183" y="4076700"/>
            <a:ext cx="5592417" cy="5933660"/>
          </a:xfrm>
          <a:custGeom>
            <a:avLst/>
            <a:gdLst/>
            <a:ahLst/>
            <a:cxnLst/>
            <a:rect l="l" t="t" r="r" b="b"/>
            <a:pathLst>
              <a:path w="3183827" h="4114800">
                <a:moveTo>
                  <a:pt x="0" y="0"/>
                </a:moveTo>
                <a:lnTo>
                  <a:pt x="3183827" y="0"/>
                </a:lnTo>
                <a:lnTo>
                  <a:pt x="31838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4554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038600" y="1790700"/>
            <a:ext cx="13106400" cy="3657600"/>
            <a:chOff x="2971800" y="2857500"/>
            <a:chExt cx="13106400" cy="3657600"/>
          </a:xfrm>
        </p:grpSpPr>
        <p:sp>
          <p:nvSpPr>
            <p:cNvPr id="20" name="Rectangle 19"/>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TextBox 23"/>
          <p:cNvSpPr txBox="1"/>
          <p:nvPr/>
        </p:nvSpPr>
        <p:spPr>
          <a:xfrm>
            <a:off x="4244338" y="2338591"/>
            <a:ext cx="12542523"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I.</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Tìm</a:t>
            </a: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hiểu</a:t>
            </a: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tri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thức</a:t>
            </a: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về</a:t>
            </a: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kiểu</a:t>
            </a:r>
            <a:r>
              <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rPr>
              <a:t> </a:t>
            </a:r>
            <a:r>
              <a:rPr kumimoji="0" lang="en-US" sz="9600" b="0" i="0" u="none" strike="noStrike" kern="1200" cap="none" spc="0" normalizeH="0" baseline="0" noProof="0" dirty="0" err="1">
                <a:ln>
                  <a:noFill/>
                </a:ln>
                <a:solidFill>
                  <a:srgbClr val="C0504D">
                    <a:lumMod val="75000"/>
                  </a:srgbClr>
                </a:solidFill>
                <a:effectLst/>
                <a:uLnTx/>
                <a:uFillTx/>
                <a:latin typeface="#9Slide05 IcielSanelma" pitchFamily="2" charset="0"/>
                <a:ea typeface="+mn-ea"/>
                <a:cs typeface="+mn-cs"/>
              </a:rPr>
              <a:t>bài</a:t>
            </a:r>
            <a:endParaRPr kumimoji="0" lang="en-US" sz="9600" b="0" i="0" u="none" strike="noStrike" kern="1200" cap="none" spc="0" normalizeH="0" baseline="0" noProof="0" dirty="0">
              <a:ln>
                <a:noFill/>
              </a:ln>
              <a:solidFill>
                <a:srgbClr val="C0504D">
                  <a:lumMod val="75000"/>
                </a:srgbClr>
              </a:solidFill>
              <a:effectLst/>
              <a:uLnTx/>
              <a:uFillTx/>
              <a:latin typeface="#9Slide05 IcielSanelma" pitchFamily="2" charset="0"/>
              <a:ea typeface="+mn-ea"/>
              <a:cs typeface="+mn-cs"/>
            </a:endParaRPr>
          </a:p>
        </p:txBody>
      </p:sp>
      <p:sp>
        <p:nvSpPr>
          <p:cNvPr id="4" name="Freeform 6">
            <a:extLst>
              <a:ext uri="{FF2B5EF4-FFF2-40B4-BE49-F238E27FC236}">
                <a16:creationId xmlns:a16="http://schemas.microsoft.com/office/drawing/2014/main" id="{FDB6053A-4754-B01D-5053-E9F57976ED89}"/>
              </a:ext>
            </a:extLst>
          </p:cNvPr>
          <p:cNvSpPr/>
          <p:nvPr/>
        </p:nvSpPr>
        <p:spPr>
          <a:xfrm>
            <a:off x="-381000" y="4259909"/>
            <a:ext cx="6543671" cy="6339182"/>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59900633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095" y="190500"/>
            <a:ext cx="17526000" cy="6247864"/>
          </a:xfrm>
          <a:prstGeom prst="rect">
            <a:avLst/>
          </a:prstGeom>
        </p:spPr>
        <p:txBody>
          <a:bodyPr wrap="square">
            <a:spAutoFit/>
          </a:bodyPr>
          <a:lstStyle/>
          <a:p>
            <a:pPr marR="27305" indent="285750"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Bài thơ </a:t>
            </a:r>
            <a:r>
              <a:rPr lang="vi-VN" sz="4000" i="1" dirty="0">
                <a:solidFill>
                  <a:srgbClr val="000000"/>
                </a:solidFill>
                <a:latin typeface="Times New Roman" panose="02020603050405020304" pitchFamily="18" charset="0"/>
                <a:cs typeface="Times New Roman" panose="02020603050405020304" pitchFamily="18" charset="0"/>
              </a:rPr>
              <a:t>Hạt gạo làng ta </a:t>
            </a:r>
            <a:r>
              <a:rPr lang="vi-VN" sz="4000" dirty="0">
                <a:solidFill>
                  <a:srgbClr val="000000"/>
                </a:solidFill>
                <a:latin typeface="Times New Roman" panose="02020603050405020304" pitchFamily="18" charset="0"/>
                <a:cs typeface="Times New Roman" panose="02020603050405020304" pitchFamily="18" charset="0"/>
              </a:rPr>
              <a:t>là một trong những tác phẩm nổi tiếng của Trần Đăng Khoa. Bài thơ thể hiện tình yêu quê hương sâu sắc, niềm tự hào và sự trân trọng hạt gạo, biểu tượng cho sức lao động và sự cần cù của người nông dân Việt Nam. Chủ đề ấy, được thể hiện qua nghệ thuật: sử dụng hình ảnh, ngôn từ gần gũi, sinh động kết hợp với các biện pháp tu từ so sánh, nhân hóa, điệp từ, điệp ngữ… tạo nên âm hưởng trầm bổng và cảm xúc dạt dào.</a:t>
            </a:r>
            <a:endParaRPr lang="vi-VN" sz="4000" dirty="0">
              <a:solidFill>
                <a:srgbClr val="212529"/>
              </a:solidFill>
              <a:latin typeface="Times New Roman" panose="02020603050405020304" pitchFamily="18" charset="0"/>
              <a:cs typeface="Times New Roman" panose="02020603050405020304" pitchFamily="18" charset="0"/>
            </a:endParaRPr>
          </a:p>
          <a:p>
            <a:pPr marR="27305" indent="285750"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Trong các chủ đề gợi ra từ bài thơ </a:t>
            </a:r>
            <a:r>
              <a:rPr lang="vi-VN" sz="4000" i="1" dirty="0">
                <a:solidFill>
                  <a:srgbClr val="000000"/>
                </a:solidFill>
                <a:latin typeface="Times New Roman" panose="02020603050405020304" pitchFamily="18" charset="0"/>
                <a:cs typeface="Times New Roman" panose="02020603050405020304" pitchFamily="18" charset="0"/>
              </a:rPr>
              <a:t>Hạt gạo làng ta</a:t>
            </a:r>
            <a:r>
              <a:rPr lang="vi-VN" sz="4000" dirty="0">
                <a:solidFill>
                  <a:srgbClr val="000000"/>
                </a:solidFill>
                <a:latin typeface="Times New Roman" panose="02020603050405020304" pitchFamily="18" charset="0"/>
                <a:cs typeface="Times New Roman" panose="02020603050405020304" pitchFamily="18" charset="0"/>
              </a:rPr>
              <a:t>, tôi ấn tượng nhất với chủ đề sự trân trọng hạt gạo, biểu tượng cho sức lao động và cần cù của người nông dân Việt Nam. Từ đó, khơi gợi lòng biết ơn đối với thiên nhiên, đất đai và niềm tự hào về văn hóa dân tộc.</a:t>
            </a:r>
            <a:endParaRPr lang="vi-VN" sz="4000" dirty="0">
              <a:solidFill>
                <a:srgbClr val="212529"/>
              </a:solidFill>
              <a:latin typeface="Times New Roman" panose="02020603050405020304" pitchFamily="18" charset="0"/>
              <a:cs typeface="Times New Roman" panose="02020603050405020304" pitchFamily="18" charset="0"/>
            </a:endParaRPr>
          </a:p>
        </p:txBody>
      </p:sp>
      <p:sp>
        <p:nvSpPr>
          <p:cNvPr id="3" name="Freeform 2"/>
          <p:cNvSpPr/>
          <p:nvPr/>
        </p:nvSpPr>
        <p:spPr>
          <a:xfrm>
            <a:off x="363653" y="6416829"/>
            <a:ext cx="5192177" cy="4114800"/>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7239683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66700"/>
            <a:ext cx="17526000" cy="9325630"/>
          </a:xfrm>
          <a:prstGeom prst="rect">
            <a:avLst/>
          </a:prstGeom>
        </p:spPr>
        <p:txBody>
          <a:bodyPr wrap="square">
            <a:spAutoFit/>
          </a:bodyPr>
          <a:lstStyle/>
          <a:p>
            <a:pPr marR="27305" lvl="0" indent="28575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Hạt gạo là biểu tượng cho cuộc sống ấm no, hạnh phúc của người dân Việt Nam, được Trần Đăng Khoa miêu tả một cách sinh động và gần gũi:</a:t>
            </a:r>
            <a:endParaRPr lang="vi-VN" sz="4000" dirty="0">
              <a:solidFill>
                <a:srgbClr val="212529"/>
              </a:solidFill>
              <a:latin typeface="Times New Roman" panose="02020603050405020304" pitchFamily="18" charset="0"/>
            </a:endParaRPr>
          </a:p>
          <a:p>
            <a:pPr marL="1943100" lvl="0">
              <a:defRPr/>
            </a:pPr>
            <a:r>
              <a:rPr lang="en-US" sz="4000" spc="15" dirty="0">
                <a:solidFill>
                  <a:srgbClr val="000000"/>
                </a:solidFill>
                <a:latin typeface="Times New Roman" panose="02020603050405020304" pitchFamily="18" charset="0"/>
              </a:rPr>
              <a:t>                                    </a:t>
            </a:r>
            <a:r>
              <a:rPr lang="vi-VN" sz="4000" spc="15" dirty="0">
                <a:solidFill>
                  <a:srgbClr val="000000"/>
                </a:solidFill>
                <a:latin typeface="Times New Roman" panose="02020603050405020304" pitchFamily="18" charset="0"/>
              </a:rPr>
              <a:t>Hạt gạo làng ta</a:t>
            </a:r>
            <a:endParaRPr lang="vi-VN" sz="4000" dirty="0">
              <a:solidFill>
                <a:srgbClr val="212529"/>
              </a:solidFill>
              <a:latin typeface="Times New Roman" panose="02020603050405020304" pitchFamily="18" charset="0"/>
            </a:endParaRPr>
          </a:p>
          <a:p>
            <a:pPr marL="1943100" lvl="0">
              <a:defRPr/>
            </a:pPr>
            <a:r>
              <a:rPr lang="en-US" sz="4000" spc="15" dirty="0">
                <a:solidFill>
                  <a:srgbClr val="000000"/>
                </a:solidFill>
                <a:latin typeface="Times New Roman" panose="02020603050405020304" pitchFamily="18" charset="0"/>
              </a:rPr>
              <a:t>                                    </a:t>
            </a:r>
            <a:r>
              <a:rPr lang="vi-VN" sz="4000" spc="15" dirty="0">
                <a:solidFill>
                  <a:srgbClr val="000000"/>
                </a:solidFill>
                <a:latin typeface="Times New Roman" panose="02020603050405020304" pitchFamily="18" charset="0"/>
              </a:rPr>
              <a:t>Có vị phù sa</a:t>
            </a:r>
            <a:endParaRPr lang="vi-VN" sz="4000" dirty="0">
              <a:solidFill>
                <a:srgbClr val="212529"/>
              </a:solidFill>
              <a:latin typeface="Times New Roman" panose="02020603050405020304" pitchFamily="18" charset="0"/>
            </a:endParaRPr>
          </a:p>
          <a:p>
            <a:pPr marL="1943100" lvl="0">
              <a:defRPr/>
            </a:pPr>
            <a:r>
              <a:rPr lang="en-US" sz="4000" spc="15" dirty="0">
                <a:solidFill>
                  <a:srgbClr val="000000"/>
                </a:solidFill>
                <a:latin typeface="Times New Roman" panose="02020603050405020304" pitchFamily="18" charset="0"/>
              </a:rPr>
              <a:t>                                    </a:t>
            </a:r>
            <a:r>
              <a:rPr lang="vi-VN" sz="4000" spc="15" dirty="0">
                <a:solidFill>
                  <a:srgbClr val="000000"/>
                </a:solidFill>
                <a:latin typeface="Times New Roman" panose="02020603050405020304" pitchFamily="18" charset="0"/>
              </a:rPr>
              <a:t>Của sông Kinh Thầy</a:t>
            </a:r>
            <a:endParaRPr lang="vi-VN" sz="4000" dirty="0">
              <a:solidFill>
                <a:srgbClr val="212529"/>
              </a:solidFill>
              <a:latin typeface="Times New Roman" panose="02020603050405020304" pitchFamily="18" charset="0"/>
            </a:endParaRPr>
          </a:p>
          <a:p>
            <a:pPr marL="1943100" lvl="0">
              <a:defRPr/>
            </a:pPr>
            <a:r>
              <a:rPr lang="en-US" sz="4000" spc="15" dirty="0">
                <a:solidFill>
                  <a:srgbClr val="000000"/>
                </a:solidFill>
                <a:latin typeface="Times New Roman" panose="02020603050405020304" pitchFamily="18" charset="0"/>
              </a:rPr>
              <a:t>                                    </a:t>
            </a:r>
            <a:r>
              <a:rPr lang="vi-VN" sz="4000" spc="15" dirty="0">
                <a:solidFill>
                  <a:srgbClr val="000000"/>
                </a:solidFill>
                <a:latin typeface="Times New Roman" panose="02020603050405020304" pitchFamily="18" charset="0"/>
              </a:rPr>
              <a:t>Có hương sen thơm</a:t>
            </a:r>
            <a:endParaRPr lang="vi-VN" sz="4000" dirty="0">
              <a:solidFill>
                <a:srgbClr val="212529"/>
              </a:solidFill>
              <a:latin typeface="Times New Roman" panose="02020603050405020304" pitchFamily="18" charset="0"/>
            </a:endParaRPr>
          </a:p>
          <a:p>
            <a:pPr marL="1943100" lvl="0">
              <a:defRPr/>
            </a:pPr>
            <a:r>
              <a:rPr lang="en-US" sz="4000" spc="15" dirty="0">
                <a:solidFill>
                  <a:srgbClr val="000000"/>
                </a:solidFill>
                <a:latin typeface="Times New Roman" panose="02020603050405020304" pitchFamily="18" charset="0"/>
              </a:rPr>
              <a:t>                                    </a:t>
            </a:r>
            <a:r>
              <a:rPr lang="vi-VN" sz="4000" spc="15" dirty="0">
                <a:solidFill>
                  <a:srgbClr val="000000"/>
                </a:solidFill>
                <a:latin typeface="Times New Roman" panose="02020603050405020304" pitchFamily="18" charset="0"/>
              </a:rPr>
              <a:t>Trong hồ nước đầy</a:t>
            </a:r>
            <a:endParaRPr lang="vi-VN" sz="4000" dirty="0">
              <a:solidFill>
                <a:srgbClr val="212529"/>
              </a:solidFill>
              <a:latin typeface="Times New Roman" panose="02020603050405020304" pitchFamily="18" charset="0"/>
            </a:endParaRPr>
          </a:p>
          <a:p>
            <a:pPr marL="1943100" lvl="0">
              <a:defRPr/>
            </a:pPr>
            <a:r>
              <a:rPr lang="en-US" sz="4000" spc="15" dirty="0">
                <a:solidFill>
                  <a:srgbClr val="000000"/>
                </a:solidFill>
                <a:latin typeface="Times New Roman" panose="02020603050405020304" pitchFamily="18" charset="0"/>
              </a:rPr>
              <a:t>                                    </a:t>
            </a:r>
            <a:r>
              <a:rPr lang="vi-VN" sz="4000" spc="15" dirty="0">
                <a:solidFill>
                  <a:srgbClr val="000000"/>
                </a:solidFill>
                <a:latin typeface="Times New Roman" panose="02020603050405020304" pitchFamily="18" charset="0"/>
              </a:rPr>
              <a:t>Có lời mẹ hát</a:t>
            </a:r>
            <a:endParaRPr lang="vi-VN" sz="4000" dirty="0">
              <a:solidFill>
                <a:srgbClr val="212529"/>
              </a:solidFill>
              <a:latin typeface="Times New Roman" panose="02020603050405020304" pitchFamily="18" charset="0"/>
            </a:endParaRPr>
          </a:p>
          <a:p>
            <a:pPr marL="1943100" lvl="0">
              <a:defRPr/>
            </a:pPr>
            <a:r>
              <a:rPr lang="en-US" sz="4000" spc="15" dirty="0">
                <a:solidFill>
                  <a:srgbClr val="000000"/>
                </a:solidFill>
                <a:latin typeface="Times New Roman" panose="02020603050405020304" pitchFamily="18" charset="0"/>
              </a:rPr>
              <a:t>                                    </a:t>
            </a:r>
            <a:r>
              <a:rPr lang="vi-VN" sz="4000" spc="15" dirty="0">
                <a:solidFill>
                  <a:srgbClr val="000000"/>
                </a:solidFill>
                <a:latin typeface="Times New Roman" panose="02020603050405020304" pitchFamily="18" charset="0"/>
              </a:rPr>
              <a:t>Ngọt bùi đắng cay</a:t>
            </a:r>
            <a:endParaRPr lang="vi-VN" sz="4000" dirty="0">
              <a:solidFill>
                <a:srgbClr val="212529"/>
              </a:solidFill>
              <a:latin typeface="Times New Roman" panose="02020603050405020304" pitchFamily="18" charset="0"/>
            </a:endParaRPr>
          </a:p>
          <a:p>
            <a:pPr marR="27305" lvl="0" indent="28575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Hạt gạo lớn lên nhờ phù sa màu mỡ từ sông Kinh Thầy, nó không chỉ cung cấp dinh dưỡng cho cây lúa mà còn mang theo sự sống của quê hương. Tác giả khéo léo kết nối hạt gạo với đất đai, tạo ra hình ảnh gần gũi, tươi đẹp. Đặc biệt, hình ảnh hoa sen gợi lên sự thanh sạch, tinh khiết. Hương sen hòa quyện với hạt gạo, làm nổi bật vẻ đẹp của quê hương, nơi hạt gạo được sinh ra. Và hạt gạo đi vào trong những câu hát ngọt bùi mẹ vẫn hát mỗi ngày.</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p:txBody>
      </p:sp>
      <p:sp>
        <p:nvSpPr>
          <p:cNvPr id="5" name="Freeform 5"/>
          <p:cNvSpPr/>
          <p:nvPr/>
        </p:nvSpPr>
        <p:spPr>
          <a:xfrm rot="14842061">
            <a:off x="14966011" y="105675"/>
            <a:ext cx="3367375" cy="5613454"/>
          </a:xfrm>
          <a:custGeom>
            <a:avLst/>
            <a:gdLst/>
            <a:ahLst/>
            <a:cxnLst/>
            <a:rect l="l" t="t" r="r" b="b"/>
            <a:pathLst>
              <a:path w="4732020" h="8229600">
                <a:moveTo>
                  <a:pt x="0" y="0"/>
                </a:moveTo>
                <a:lnTo>
                  <a:pt x="4732020" y="0"/>
                </a:lnTo>
                <a:lnTo>
                  <a:pt x="4732020"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6925568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66700"/>
            <a:ext cx="17526000" cy="7478970"/>
          </a:xfrm>
          <a:prstGeom prst="rect">
            <a:avLst/>
          </a:prstGeom>
        </p:spPr>
        <p:txBody>
          <a:bodyPr wrap="square">
            <a:spAutoFit/>
          </a:bodyPr>
          <a:lstStyle/>
          <a:p>
            <a:pPr marR="27305" lvl="0" indent="28575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Hạt gạo làng ta còn là kết quả của những năm tháng lao động gian khổ. Để lúa nước có thể thành hình với những hạt gạo trắng muốt, nuôi sống con người, là cả một quá trình đầy gian khổ và đắng cay:</a:t>
            </a:r>
            <a:endParaRPr lang="vi-VN" sz="4000" dirty="0">
              <a:solidFill>
                <a:srgbClr val="212529"/>
              </a:solidFill>
              <a:latin typeface="Times New Roman" panose="02020603050405020304" pitchFamily="18" charset="0"/>
            </a:endParaRPr>
          </a:p>
          <a:p>
            <a:pPr marL="1943100" lvl="0">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Hạt gạo làng ta</a:t>
            </a:r>
            <a:endParaRPr lang="vi-VN" sz="4000" dirty="0">
              <a:solidFill>
                <a:srgbClr val="212529"/>
              </a:solidFill>
              <a:latin typeface="Times New Roman" panose="02020603050405020304" pitchFamily="18" charset="0"/>
            </a:endParaRPr>
          </a:p>
          <a:p>
            <a:pPr marL="1943100" lvl="0">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Có bão tháng bảy</a:t>
            </a:r>
            <a:endParaRPr lang="vi-VN" sz="4000" dirty="0">
              <a:solidFill>
                <a:srgbClr val="212529"/>
              </a:solidFill>
              <a:latin typeface="Times New Roman" panose="02020603050405020304" pitchFamily="18" charset="0"/>
            </a:endParaRPr>
          </a:p>
          <a:p>
            <a:pPr marL="1943100" lvl="0">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Có mưa tháng ba</a:t>
            </a:r>
            <a:endParaRPr lang="vi-VN" sz="4000" dirty="0">
              <a:solidFill>
                <a:srgbClr val="212529"/>
              </a:solidFill>
              <a:latin typeface="Times New Roman" panose="02020603050405020304" pitchFamily="18" charset="0"/>
            </a:endParaRPr>
          </a:p>
          <a:p>
            <a:pPr marL="1943100" lvl="0">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Giọt mồ hôi sa</a:t>
            </a:r>
            <a:endParaRPr lang="vi-VN" sz="4000" dirty="0">
              <a:solidFill>
                <a:srgbClr val="212529"/>
              </a:solidFill>
              <a:latin typeface="Times New Roman" panose="02020603050405020304" pitchFamily="18" charset="0"/>
            </a:endParaRPr>
          </a:p>
          <a:p>
            <a:pPr marL="1943100" lvl="0">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Những trưa tháng sáu</a:t>
            </a:r>
            <a:endParaRPr lang="vi-VN" sz="4000" dirty="0">
              <a:solidFill>
                <a:srgbClr val="212529"/>
              </a:solidFill>
              <a:latin typeface="Times New Roman" panose="02020603050405020304" pitchFamily="18" charset="0"/>
            </a:endParaRPr>
          </a:p>
          <a:p>
            <a:pPr marL="1943100" lvl="0">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Nước như ai nấu</a:t>
            </a:r>
            <a:endParaRPr lang="vi-VN" sz="4000" dirty="0">
              <a:solidFill>
                <a:srgbClr val="212529"/>
              </a:solidFill>
              <a:latin typeface="Times New Roman" panose="02020603050405020304" pitchFamily="18" charset="0"/>
            </a:endParaRPr>
          </a:p>
          <a:p>
            <a:pPr marL="1943100" lvl="0">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Chết cả cá cờ</a:t>
            </a:r>
            <a:endParaRPr lang="vi-VN" sz="4000" dirty="0">
              <a:solidFill>
                <a:srgbClr val="212529"/>
              </a:solidFill>
              <a:latin typeface="Times New Roman" panose="02020603050405020304" pitchFamily="18" charset="0"/>
            </a:endParaRPr>
          </a:p>
          <a:p>
            <a:pPr marL="1943100" lvl="0">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Cua ngoi lên bờ</a:t>
            </a:r>
            <a:endParaRPr lang="vi-VN" sz="4000" dirty="0">
              <a:solidFill>
                <a:srgbClr val="212529"/>
              </a:solidFill>
              <a:latin typeface="Times New Roman" panose="02020603050405020304" pitchFamily="18" charset="0"/>
            </a:endParaRPr>
          </a:p>
          <a:p>
            <a:pPr marL="1943100" lvl="0">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Mẹ em xuống cấy.</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p:txBody>
      </p:sp>
      <p:sp>
        <p:nvSpPr>
          <p:cNvPr id="4" name="Freeform 4"/>
          <p:cNvSpPr/>
          <p:nvPr/>
        </p:nvSpPr>
        <p:spPr>
          <a:xfrm>
            <a:off x="11122295" y="6602137"/>
            <a:ext cx="6860905" cy="3684863"/>
          </a:xfrm>
          <a:custGeom>
            <a:avLst/>
            <a:gdLst/>
            <a:ahLst/>
            <a:cxnLst/>
            <a:rect l="l" t="t" r="r" b="b"/>
            <a:pathLst>
              <a:path w="8080105" h="4827863">
                <a:moveTo>
                  <a:pt x="0" y="0"/>
                </a:moveTo>
                <a:lnTo>
                  <a:pt x="8080105" y="0"/>
                </a:lnTo>
                <a:lnTo>
                  <a:pt x="8080105" y="4827863"/>
                </a:lnTo>
                <a:lnTo>
                  <a:pt x="0" y="482786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42782500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66700"/>
            <a:ext cx="17526000" cy="9941183"/>
          </a:xfrm>
          <a:prstGeom prst="rect">
            <a:avLst/>
          </a:prstGeom>
        </p:spPr>
        <p:txBody>
          <a:bodyPr wrap="square">
            <a:spAutoFit/>
          </a:bodyPr>
          <a:lstStyle/>
          <a:p>
            <a:pPr marR="27305" lvl="0" indent="28575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Những cơn bão vào tháng bảy, cơn mưa vào tháng ba khiến những ruộng đồng ngập trong biển nước. Những ngày tháng sáu, trời trưa nắng nóng như chảy lửa, nước như “ai nấu”, khiến cho cá cờ chết, cua phải ngoi lên bờ. Điều này nói lên những thử thách mà người nông dân phải đối mặt trong quá trình canh tác. Hình ảnh </a:t>
            </a:r>
            <a:r>
              <a:rPr lang="vi-VN" sz="4000" i="1" dirty="0">
                <a:solidFill>
                  <a:srgbClr val="000000"/>
                </a:solidFill>
                <a:latin typeface="Times New Roman" panose="02020603050405020304" pitchFamily="18" charset="0"/>
              </a:rPr>
              <a:t>“Giọt mồ hôi sa”</a:t>
            </a:r>
            <a:r>
              <a:rPr lang="vi-VN" sz="4000" dirty="0">
                <a:solidFill>
                  <a:srgbClr val="000000"/>
                </a:solidFill>
                <a:latin typeface="Times New Roman" panose="02020603050405020304" pitchFamily="18" charset="0"/>
              </a:rPr>
              <a:t> không chỉ ghi lại sự vất vả mà còn tôn vinh tinh thần lao động miệt mài. Câu thơ </a:t>
            </a:r>
            <a:r>
              <a:rPr lang="vi-VN" sz="4000" i="1" dirty="0">
                <a:solidFill>
                  <a:srgbClr val="000000"/>
                </a:solidFill>
                <a:latin typeface="Times New Roman" panose="02020603050405020304" pitchFamily="18" charset="0"/>
              </a:rPr>
              <a:t>“Nước như ai nấu”</a:t>
            </a:r>
            <a:r>
              <a:rPr lang="vi-VN" sz="4000" dirty="0">
                <a:solidFill>
                  <a:srgbClr val="000000"/>
                </a:solidFill>
                <a:latin typeface="Times New Roman" panose="02020603050405020304" pitchFamily="18" charset="0"/>
              </a:rPr>
              <a:t> tạo ra cảm giác nóng bức, gợi lên sự khắc nghiệt của thời tiết, trong khi hình ảnh </a:t>
            </a:r>
            <a:r>
              <a:rPr lang="vi-VN" sz="4000" i="1" dirty="0">
                <a:solidFill>
                  <a:srgbClr val="000000"/>
                </a:solidFill>
                <a:latin typeface="Times New Roman" panose="02020603050405020304" pitchFamily="18" charset="0"/>
              </a:rPr>
              <a:t>“Cua ngoi lên bờ”</a:t>
            </a:r>
            <a:r>
              <a:rPr lang="vi-VN" sz="4000" dirty="0">
                <a:solidFill>
                  <a:srgbClr val="000000"/>
                </a:solidFill>
                <a:latin typeface="Times New Roman" panose="02020603050405020304" pitchFamily="18" charset="0"/>
              </a:rPr>
              <a:t> và </a:t>
            </a:r>
            <a:r>
              <a:rPr lang="vi-VN" sz="4000" i="1" dirty="0">
                <a:solidFill>
                  <a:srgbClr val="000000"/>
                </a:solidFill>
                <a:latin typeface="Times New Roman" panose="02020603050405020304" pitchFamily="18" charset="0"/>
              </a:rPr>
              <a:t>“Mẹ em xuống cấy” </a:t>
            </a:r>
            <a:r>
              <a:rPr lang="vi-VN" sz="4000" dirty="0">
                <a:solidFill>
                  <a:srgbClr val="000000"/>
                </a:solidFill>
                <a:latin typeface="Times New Roman" panose="02020603050405020304" pitchFamily="18" charset="0"/>
              </a:rPr>
              <a:t>thể hiện sự sống động của cảnh vật và con người trong quá trình lao động.</a:t>
            </a:r>
            <a:endParaRPr lang="vi-VN" sz="4000" dirty="0">
              <a:solidFill>
                <a:srgbClr val="212529"/>
              </a:solidFill>
              <a:latin typeface="Times New Roman" panose="02020603050405020304" pitchFamily="18" charset="0"/>
            </a:endParaRPr>
          </a:p>
          <a:p>
            <a:pPr marR="27305" lvl="0" indent="28575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Việc trồng lúa trong những năm tháng của cuộc chiến tranh còn thêm khó khăn bội phần.</a:t>
            </a:r>
            <a:endParaRPr lang="vi-VN" sz="4000" dirty="0">
              <a:solidFill>
                <a:srgbClr val="212529"/>
              </a:solidFill>
              <a:latin typeface="Times New Roman" panose="02020603050405020304" pitchFamily="18" charset="0"/>
            </a:endParaRPr>
          </a:p>
          <a:p>
            <a:pPr marL="1943100" lvl="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Những năm bom Mĩ</a:t>
            </a:r>
            <a:endParaRPr lang="vi-VN" sz="4000" dirty="0">
              <a:solidFill>
                <a:srgbClr val="212529"/>
              </a:solidFill>
              <a:latin typeface="Times New Roman" panose="02020603050405020304" pitchFamily="18" charset="0"/>
            </a:endParaRPr>
          </a:p>
          <a:p>
            <a:pPr marL="1943100" lvl="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Trút lên mái nhà</a:t>
            </a:r>
            <a:endParaRPr lang="vi-VN" sz="4000" dirty="0">
              <a:solidFill>
                <a:srgbClr val="212529"/>
              </a:solidFill>
              <a:latin typeface="Times New Roman" panose="02020603050405020304" pitchFamily="18" charset="0"/>
            </a:endParaRPr>
          </a:p>
          <a:p>
            <a:pPr marL="1943100" lvl="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Những năm khẩu súng</a:t>
            </a:r>
            <a:endParaRPr lang="vi-VN" sz="4000" dirty="0">
              <a:solidFill>
                <a:srgbClr val="212529"/>
              </a:solidFill>
              <a:latin typeface="Times New Roman" panose="02020603050405020304" pitchFamily="18" charset="0"/>
            </a:endParaRPr>
          </a:p>
          <a:p>
            <a:pPr marL="1943100" lvl="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Theo người đi xa</a:t>
            </a:r>
            <a:endParaRPr lang="vi-VN" sz="4000" dirty="0">
              <a:solidFill>
                <a:srgbClr val="212529"/>
              </a:solidFill>
              <a:latin typeface="Times New Roman" panose="02020603050405020304" pitchFamily="18" charset="0"/>
            </a:endParaRPr>
          </a:p>
          <a:p>
            <a:pPr marL="1943100" lvl="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Những năm băng đạn</a:t>
            </a:r>
            <a:endParaRPr lang="vi-VN" sz="4000" dirty="0">
              <a:solidFill>
                <a:srgbClr val="212529"/>
              </a:solidFill>
              <a:latin typeface="Times New Roman" panose="02020603050405020304" pitchFamily="18" charset="0"/>
            </a:endParaRPr>
          </a:p>
          <a:p>
            <a:pPr marL="1943100" lvl="0" algn="just">
              <a:defRPr/>
            </a:pPr>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Vàng như lúa đồng</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851288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66700"/>
            <a:ext cx="17526000" cy="4401205"/>
          </a:xfrm>
          <a:prstGeom prst="rect">
            <a:avLst/>
          </a:prstGeom>
        </p:spPr>
        <p:txBody>
          <a:bodyPr wrap="square">
            <a:spAutoFit/>
          </a:bodyPr>
          <a:lstStyle/>
          <a:p>
            <a:pPr marR="27305" lvl="0" indent="285750" algn="just"/>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Những năm tháng chiến tranh khắc nghiệt đã biến những cánh đồng trồng trọt của người nông dân thành những bãi chiến trường ngập trong lửa và khói. Trong bối cảnh đó, họ không chỉ nỗ lực tăng gia sản xuất mà còn trở thành hậu phương vững chắc cho quân đội, góp phần quan trọng vào cuộc kháng chiến trường kì. Mỗi hạt gạo thu hoạch được là thành quả của biết bao gian khổ, là minh chứng cho sức chịu đựng và lòng kiên cường của những người nông dân, những chiến sĩ thầm lặng trong cuộc chiến giành độc lập.</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p:txBody>
      </p:sp>
      <p:sp>
        <p:nvSpPr>
          <p:cNvPr id="3" name="Freeform 3"/>
          <p:cNvSpPr/>
          <p:nvPr/>
        </p:nvSpPr>
        <p:spPr>
          <a:xfrm>
            <a:off x="10717349" y="5921691"/>
            <a:ext cx="5203692" cy="4618277"/>
          </a:xfrm>
          <a:custGeom>
            <a:avLst/>
            <a:gdLst/>
            <a:ahLst/>
            <a:cxnLst/>
            <a:rect l="l" t="t" r="r" b="b"/>
            <a:pathLst>
              <a:path w="5203692" h="4618277">
                <a:moveTo>
                  <a:pt x="0" y="0"/>
                </a:moveTo>
                <a:lnTo>
                  <a:pt x="5203692" y="0"/>
                </a:lnTo>
                <a:lnTo>
                  <a:pt x="5203692" y="4618277"/>
                </a:lnTo>
                <a:lnTo>
                  <a:pt x="0" y="4618277"/>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3457591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66700"/>
            <a:ext cx="17526000" cy="7478970"/>
          </a:xfrm>
          <a:prstGeom prst="rect">
            <a:avLst/>
          </a:prstGeom>
        </p:spPr>
        <p:txBody>
          <a:bodyPr wrap="square">
            <a:spAutoFit/>
          </a:bodyPr>
          <a:lstStyle/>
          <a:p>
            <a:pPr marR="27305" lvl="0" indent="285750" algn="just"/>
            <a:r>
              <a:rPr lang="en-US" sz="4000" dirty="0">
                <a:solidFill>
                  <a:srgbClr val="000000"/>
                </a:solidFill>
                <a:latin typeface="Times New Roman" panose="02020603050405020304" pitchFamily="18" charset="0"/>
              </a:rPr>
              <a:t>       </a:t>
            </a:r>
            <a:r>
              <a:rPr lang="vi-VN" sz="4000" dirty="0">
                <a:solidFill>
                  <a:srgbClr val="000000"/>
                </a:solidFill>
                <a:latin typeface="Times New Roman" panose="02020603050405020304" pitchFamily="18" charset="0"/>
              </a:rPr>
              <a:t>Để làm nổi bật các nội dung chủ đề, tác giả đã khéo léo sử dụng những hình thức nghệ thuật đặc sắc. Đầu tiên, phải kể đến biện pháp tu từ điệp từ, điệp ngữ </a:t>
            </a:r>
            <a:r>
              <a:rPr lang="vi-VN" sz="4000" i="1" dirty="0">
                <a:solidFill>
                  <a:srgbClr val="000000"/>
                </a:solidFill>
                <a:latin typeface="Times New Roman" panose="02020603050405020304" pitchFamily="18" charset="0"/>
              </a:rPr>
              <a:t>“Hạt gạo làng ta” </a:t>
            </a:r>
            <a:r>
              <a:rPr lang="vi-VN" sz="4000" dirty="0">
                <a:solidFill>
                  <a:srgbClr val="000000"/>
                </a:solidFill>
                <a:latin typeface="Times New Roman" panose="02020603050405020304" pitchFamily="18" charset="0"/>
              </a:rPr>
              <a:t>được lặp lại nhiều lần nhằm nhấn mạnh ý, nghĩa và vai trò của hạt gạo đối với người nông dân Việt Nam. Sử dụng ngôn từ giản dị, gần gũi nhưng sâu lắng phù hợp với chủ đề của bài thơ. Hình ảnh hạt gạo trong bài thơ rất sinh động và cụ thể. Tác giả sử dụng các hình ảnh so sánh </a:t>
            </a:r>
            <a:r>
              <a:rPr lang="vi-VN" sz="4000" i="1" dirty="0">
                <a:solidFill>
                  <a:srgbClr val="000000"/>
                </a:solidFill>
                <a:latin typeface="Times New Roman" panose="02020603050405020304" pitchFamily="18" charset="0"/>
              </a:rPr>
              <a:t>“Nước như ai nấu”, “Vàng như lúa đồng”</a:t>
            </a:r>
            <a:r>
              <a:rPr lang="vi-VN" sz="4000" dirty="0">
                <a:solidFill>
                  <a:srgbClr val="000000"/>
                </a:solidFill>
                <a:latin typeface="Times New Roman" panose="02020603050405020304" pitchFamily="18" charset="0"/>
              </a:rPr>
              <a:t>, hình ảnh nhân hóa </a:t>
            </a:r>
            <a:r>
              <a:rPr lang="vi-VN" sz="4000" i="1" dirty="0">
                <a:solidFill>
                  <a:srgbClr val="000000"/>
                </a:solidFill>
                <a:latin typeface="Times New Roman" panose="02020603050405020304" pitchFamily="18" charset="0"/>
              </a:rPr>
              <a:t>“Hạt gạo làng ta/ Nằm trong bàn tay mẹ tròn tròn” </a:t>
            </a:r>
            <a:r>
              <a:rPr lang="vi-VN" sz="4000" dirty="0">
                <a:solidFill>
                  <a:srgbClr val="000000"/>
                </a:solidFill>
                <a:latin typeface="Times New Roman" panose="02020603050405020304" pitchFamily="18" charset="0"/>
              </a:rPr>
              <a:t>nói lên sự đặc biệt quí giá của hạt gạo và những giọt mồ hôi láng giềng của những bà mẹ Việt Nam. Nhịp điệu của bài thơ nhẹ nhàng và đều đặn, phù hợp với nội dung và cảm xúc của tác giả. Điều này phản ánh công việc lao động vất vả, cần mẫn của họ, mang lại cảm giác bình yên và gần gũi, làm nổi bật tình yêu quê hương và giá trị của lao động trong cuộc sống hằng ngày.</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p:txBody>
      </p:sp>
      <p:sp>
        <p:nvSpPr>
          <p:cNvPr id="3" name="Freeform 5">
            <a:extLst>
              <a:ext uri="{FF2B5EF4-FFF2-40B4-BE49-F238E27FC236}">
                <a16:creationId xmlns:a16="http://schemas.microsoft.com/office/drawing/2014/main" id="{F7EE69DA-200D-A443-B877-257BB9942F12}"/>
              </a:ext>
            </a:extLst>
          </p:cNvPr>
          <p:cNvSpPr/>
          <p:nvPr/>
        </p:nvSpPr>
        <p:spPr>
          <a:xfrm rot="14842061">
            <a:off x="15042212" y="5504279"/>
            <a:ext cx="3367375" cy="5613454"/>
          </a:xfrm>
          <a:custGeom>
            <a:avLst/>
            <a:gdLst/>
            <a:ahLst/>
            <a:cxnLst/>
            <a:rect l="l" t="t" r="r" b="b"/>
            <a:pathLst>
              <a:path w="4732020" h="8229600">
                <a:moveTo>
                  <a:pt x="0" y="0"/>
                </a:moveTo>
                <a:lnTo>
                  <a:pt x="4732020" y="0"/>
                </a:lnTo>
                <a:lnTo>
                  <a:pt x="4732020"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9122581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7000" y="266700"/>
            <a:ext cx="11506200" cy="6247864"/>
          </a:xfrm>
          <a:prstGeom prst="rect">
            <a:avLst/>
          </a:prstGeom>
        </p:spPr>
        <p:txBody>
          <a:bodyPr wrap="square">
            <a:spAutoFit/>
          </a:bodyPr>
          <a:lstStyle/>
          <a:p>
            <a:pPr marL="0" marR="27305" lvl="0" indent="28575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Bài thơ là một bản tình ca ngợi ca vẻ đẹp của lao động và tình yêu quê hương. Qua hình ảnh hạt gạo, tác giả đã khắc họa sâu sắc nỗi vất vả của người nông dân trong cuộc sống hàng ngày, đồng thời tôn vinh giá trị của mồ hôi và công sức mà họ dành cho đất đai. Nhờ vào ngôn ngữ giản dị nhưng giàu hình ảnh, nhịp điệu hài hòa, bài thơ đã chạm đến trái tim của người đọc, gợi nhớ và khơi dậy niềm tự hào về nguồn cội, về những hạt gạo – biểu tượng của sự sống và văn hóa dân tộc Việt Nam.</a:t>
            </a:r>
            <a:endParaRPr kumimoji="0" lang="vi-VN" sz="40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mn-cs"/>
            </a:endParaRPr>
          </a:p>
        </p:txBody>
      </p:sp>
      <p:sp>
        <p:nvSpPr>
          <p:cNvPr id="3" name="Freeform 2">
            <a:extLst>
              <a:ext uri="{FF2B5EF4-FFF2-40B4-BE49-F238E27FC236}">
                <a16:creationId xmlns:a16="http://schemas.microsoft.com/office/drawing/2014/main" id="{B6868FAA-CD7F-3396-365A-59B55CD28879}"/>
              </a:ext>
            </a:extLst>
          </p:cNvPr>
          <p:cNvSpPr/>
          <p:nvPr/>
        </p:nvSpPr>
        <p:spPr>
          <a:xfrm>
            <a:off x="0" y="3623885"/>
            <a:ext cx="8710918" cy="6661458"/>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5555309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657600" y="2388900"/>
            <a:ext cx="8991600"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Phân tích một tác phẩm văn học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(nội dung chủ đề, những nét đặc sắc về hình thức nghệ thuật và hiệu quả thẩm mỹ của nó) thuộc kiểu bài</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đó người viết d</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ù</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Calibri"/>
                <a:ea typeface="+mn-ea"/>
                <a:cs typeface="+mn-cs"/>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để làm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những nét đặc sắc về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của tác phẩm và hiệu quả của nó đối với việc thể hiện</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4400" b="0" i="0" u="none" strike="noStrike" kern="1200" cap="none" spc="0" normalizeH="0" baseline="0" noProof="0" dirty="0">
                <a:ln>
                  <a:noFill/>
                </a:ln>
                <a:solidFill>
                  <a:prstClr val="black"/>
                </a:solidFill>
                <a:effectLst/>
                <a:uLnTx/>
                <a:uFillTx/>
                <a:latin typeface="Calibri"/>
                <a:ea typeface="+mn-ea"/>
                <a:cs typeface="+mn-cs"/>
              </a:rPr>
              <a:t>...</a:t>
            </a:r>
            <a:endParaRPr kumimoji="0" lang="vi-VN" sz="8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12" name="Rectangle 11"/>
          <p:cNvSpPr/>
          <p:nvPr/>
        </p:nvSpPr>
        <p:spPr>
          <a:xfrm>
            <a:off x="13016862" y="5418198"/>
            <a:ext cx="4802039" cy="769441"/>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hình thức nghệ thuật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p:cNvSpPr/>
          <p:nvPr/>
        </p:nvSpPr>
        <p:spPr>
          <a:xfrm>
            <a:off x="13030200" y="6515100"/>
            <a:ext cx="4787565" cy="769441"/>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nghị luận văn học</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13018300" y="8699071"/>
            <a:ext cx="4800477" cy="769441"/>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sáng tỏ chủ đề</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p:cNvSpPr/>
          <p:nvPr/>
        </p:nvSpPr>
        <p:spPr>
          <a:xfrm>
            <a:off x="13030200" y="4321297"/>
            <a:ext cx="4787565" cy="769441"/>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nội dung tác phẩm</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p:cNvSpPr/>
          <p:nvPr/>
        </p:nvSpPr>
        <p:spPr>
          <a:xfrm>
            <a:off x="13018300" y="7623208"/>
            <a:ext cx="4800477" cy="769441"/>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lí lẽ, bằng chứng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7543800" y="567282"/>
            <a:ext cx="739140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rPr>
              <a:t>GIẢI MẬT THƯ</a:t>
            </a:r>
            <a:endParaRPr kumimoji="0" lang="vi-VN" sz="8000" b="0" i="0" u="none" strike="noStrike" kern="1200" cap="none" spc="0" normalizeH="0" baseline="0" noProof="0" dirty="0">
              <a:ln>
                <a:noFill/>
              </a:ln>
              <a:solidFill>
                <a:srgbClr val="FF0000"/>
              </a:solidFill>
              <a:effectLst/>
              <a:uLnTx/>
              <a:uFillTx/>
              <a:latin typeface="#9Slide07 IcielCrocante" panose="02000000000000000000" pitchFamily="2" charset="0"/>
              <a:ea typeface="+mn-ea"/>
              <a:cs typeface="Times New Roman" panose="02020603050405020304" pitchFamily="18" charset="0"/>
            </a:endParaRPr>
          </a:p>
        </p:txBody>
      </p:sp>
      <p:sp>
        <p:nvSpPr>
          <p:cNvPr id="2" name="Freeform 3">
            <a:extLst>
              <a:ext uri="{FF2B5EF4-FFF2-40B4-BE49-F238E27FC236}">
                <a16:creationId xmlns:a16="http://schemas.microsoft.com/office/drawing/2014/main" id="{CDA58DFC-EF07-E7F7-FE42-EAC57AFAF063}"/>
              </a:ext>
            </a:extLst>
          </p:cNvPr>
          <p:cNvSpPr/>
          <p:nvPr/>
        </p:nvSpPr>
        <p:spPr>
          <a:xfrm>
            <a:off x="17743" y="6192982"/>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00282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629400" y="459561"/>
            <a:ext cx="8763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Khái niệm</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914400" y="2781300"/>
            <a:ext cx="151638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Phân tích một tác phẩm văn học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(nội dung chủ đề, những nét đặc sắc về hình thức nghệ thuật và hiệu quả thẩm mỹ của nó) thuộc kiểu bài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nghị luận văn học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đó người viết dùng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lí lẽ, bằng chứng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để làm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sáng tỏ chủ đề</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những nét đặc sắc về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hình thức nghệ thuật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của tác phẩm và hiệu quả của nó đối với việc thể hiện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nội dung tác phẩm</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sz="8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8"/>
          <p:cNvGrpSpPr/>
          <p:nvPr/>
        </p:nvGrpSpPr>
        <p:grpSpPr>
          <a:xfrm>
            <a:off x="0" y="1229002"/>
            <a:ext cx="6934199" cy="174353"/>
            <a:chOff x="0" y="0"/>
            <a:chExt cx="6523881" cy="882838"/>
          </a:xfrm>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solidFill>
              <a:srgbClr val="F3B88D"/>
            </a:solidFill>
          </p:spPr>
          <p:txBody>
            <a:bodyPr/>
            <a:lstStyle/>
            <a:p>
              <a:endParaRPr lang="en-US"/>
            </a:p>
          </p:txBody>
        </p:sp>
      </p:grpSp>
      <p:sp>
        <p:nvSpPr>
          <p:cNvPr id="6" name="Freeform 6"/>
          <p:cNvSpPr/>
          <p:nvPr/>
        </p:nvSpPr>
        <p:spPr>
          <a:xfrm>
            <a:off x="15849600" y="-876996"/>
            <a:ext cx="3141480" cy="2673114"/>
          </a:xfrm>
          <a:custGeom>
            <a:avLst/>
            <a:gdLst/>
            <a:ahLst/>
            <a:cxnLst/>
            <a:rect l="l" t="t" r="r" b="b"/>
            <a:pathLst>
              <a:path w="3141480" h="2673114">
                <a:moveTo>
                  <a:pt x="0" y="0"/>
                </a:moveTo>
                <a:lnTo>
                  <a:pt x="3141480" y="0"/>
                </a:lnTo>
                <a:lnTo>
                  <a:pt x="3141480" y="2673114"/>
                </a:lnTo>
                <a:lnTo>
                  <a:pt x="0" y="2673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5"/>
          <p:cNvSpPr/>
          <p:nvPr/>
        </p:nvSpPr>
        <p:spPr>
          <a:xfrm>
            <a:off x="12877800" y="6438900"/>
            <a:ext cx="5532504" cy="4114800"/>
          </a:xfrm>
          <a:custGeom>
            <a:avLst/>
            <a:gdLst/>
            <a:ahLst/>
            <a:cxnLst/>
            <a:rect l="l" t="t" r="r" b="b"/>
            <a:pathLst>
              <a:path w="5532504" h="4114800">
                <a:moveTo>
                  <a:pt x="0" y="0"/>
                </a:moveTo>
                <a:lnTo>
                  <a:pt x="5532504" y="0"/>
                </a:lnTo>
                <a:lnTo>
                  <a:pt x="553250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76217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629400" y="459561"/>
            <a:ext cx="3581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8305799" y="3314700"/>
            <a:ext cx="8561171"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sơ</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đồ</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tư</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duy</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thể</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hiện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những</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yêu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cầu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cần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lưu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ý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khi</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viết</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bài</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văn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nghị</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luận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phân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tích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một</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tác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phẩm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văn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học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Freeform 3"/>
          <p:cNvSpPr/>
          <p:nvPr/>
        </p:nvSpPr>
        <p:spPr>
          <a:xfrm>
            <a:off x="1524000" y="2019300"/>
            <a:ext cx="6103161" cy="6103161"/>
          </a:xfrm>
          <a:custGeom>
            <a:avLst/>
            <a:gdLst/>
            <a:ahLst/>
            <a:cxnLst/>
            <a:rect l="l" t="t" r="r" b="b"/>
            <a:pathLst>
              <a:path w="6103161" h="6103161">
                <a:moveTo>
                  <a:pt x="0" y="0"/>
                </a:moveTo>
                <a:lnTo>
                  <a:pt x="6103162" y="0"/>
                </a:lnTo>
                <a:lnTo>
                  <a:pt x="6103162" y="6103161"/>
                </a:lnTo>
                <a:lnTo>
                  <a:pt x="0" y="6103161"/>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347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B1C493-6997-9906-A25C-1BCA4E285224}"/>
              </a:ext>
            </a:extLst>
          </p:cNvPr>
          <p:cNvPicPr>
            <a:picLocks noChangeAspect="1"/>
          </p:cNvPicPr>
          <p:nvPr/>
        </p:nvPicPr>
        <p:blipFill>
          <a:blip r:embed="rId3"/>
          <a:stretch>
            <a:fillRect/>
          </a:stretch>
        </p:blipFill>
        <p:spPr>
          <a:xfrm>
            <a:off x="0" y="0"/>
            <a:ext cx="18288000" cy="10286999"/>
          </a:xfrm>
          <a:prstGeom prst="rect">
            <a:avLst/>
          </a:prstGeom>
        </p:spPr>
      </p:pic>
    </p:spTree>
    <p:extLst>
      <p:ext uri="{BB962C8B-B14F-4D97-AF65-F5344CB8AC3E}">
        <p14:creationId xmlns:p14="http://schemas.microsoft.com/office/powerpoint/2010/main" val="3827265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657600" y="2676030"/>
            <a:ext cx="13698220" cy="4149311"/>
            <a:chOff x="2971800" y="2857500"/>
            <a:chExt cx="13106400" cy="3657600"/>
          </a:xfrm>
        </p:grpSpPr>
        <p:sp>
          <p:nvSpPr>
            <p:cNvPr id="8" name="Rectangle 7"/>
            <p:cNvSpPr/>
            <p:nvPr/>
          </p:nvSpPr>
          <p:spPr>
            <a:xfrm>
              <a:off x="2971800" y="28575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124200" y="3009900"/>
              <a:ext cx="12954000" cy="3505200"/>
            </a:xfrm>
            <a:prstGeom prst="rect">
              <a:avLst/>
            </a:prstGeom>
            <a:noFill/>
            <a:ln>
              <a:solidFill>
                <a:srgbClr val="7A4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TextBox 23"/>
          <p:cNvSpPr txBox="1"/>
          <p:nvPr/>
        </p:nvSpPr>
        <p:spPr>
          <a:xfrm>
            <a:off x="5257800" y="2934323"/>
            <a:ext cx="10899141" cy="3632726"/>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rPr>
              <a:t>II. </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err="1">
                <a:ln>
                  <a:noFill/>
                </a:ln>
                <a:solidFill>
                  <a:schemeClr val="accent2">
                    <a:lumMod val="75000"/>
                  </a:schemeClr>
                </a:solidFill>
                <a:effectLst/>
                <a:uLnTx/>
                <a:uFillTx/>
                <a:latin typeface="#9Slide05 IcielSanelma" pitchFamily="2" charset="0"/>
              </a:rPr>
              <a:t>Hướng</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dẫn</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phân</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tích</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kiểu</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văn</a:t>
            </a:r>
            <a:r>
              <a:rPr kumimoji="0" lang="en-US" sz="9600" i="0" u="none" strike="noStrike" kern="1200" cap="none" spc="0" normalizeH="0" noProof="0" dirty="0">
                <a:ln>
                  <a:noFill/>
                </a:ln>
                <a:solidFill>
                  <a:schemeClr val="accent2">
                    <a:lumMod val="75000"/>
                  </a:schemeClr>
                </a:solidFill>
                <a:effectLst/>
                <a:uLnTx/>
                <a:uFillTx/>
                <a:latin typeface="#9Slide05 IcielSanelma" pitchFamily="2" charset="0"/>
              </a:rPr>
              <a:t> </a:t>
            </a:r>
            <a:r>
              <a:rPr kumimoji="0" lang="en-US" sz="9600" i="0" u="none" strike="noStrike" kern="1200" cap="none" spc="0" normalizeH="0" noProof="0" dirty="0" err="1">
                <a:ln>
                  <a:noFill/>
                </a:ln>
                <a:solidFill>
                  <a:schemeClr val="accent2">
                    <a:lumMod val="75000"/>
                  </a:schemeClr>
                </a:solidFill>
                <a:effectLst/>
                <a:uLnTx/>
                <a:uFillTx/>
                <a:latin typeface="#9Slide05 IcielSanelma" pitchFamily="2" charset="0"/>
              </a:rPr>
              <a:t>bản</a:t>
            </a:r>
            <a:endParaRPr kumimoji="0" lang="en-US" sz="9600" i="0" u="none" strike="noStrike" kern="1200" cap="none" spc="0" normalizeH="0" baseline="0" noProof="0" dirty="0">
              <a:ln>
                <a:noFill/>
              </a:ln>
              <a:solidFill>
                <a:schemeClr val="accent2">
                  <a:lumMod val="75000"/>
                </a:schemeClr>
              </a:solidFill>
              <a:effectLst/>
              <a:uLnTx/>
              <a:uFillTx/>
              <a:latin typeface="#9Slide05 IcielSanelma" pitchFamily="2" charset="0"/>
            </a:endParaRPr>
          </a:p>
        </p:txBody>
      </p:sp>
      <p:sp>
        <p:nvSpPr>
          <p:cNvPr id="4" name="Freeform 4">
            <a:extLst>
              <a:ext uri="{FF2B5EF4-FFF2-40B4-BE49-F238E27FC236}">
                <a16:creationId xmlns:a16="http://schemas.microsoft.com/office/drawing/2014/main" id="{D2B3A698-3E17-BF38-7BC5-20D849FD13A6}"/>
              </a:ext>
            </a:extLst>
          </p:cNvPr>
          <p:cNvSpPr/>
          <p:nvPr/>
        </p:nvSpPr>
        <p:spPr>
          <a:xfrm>
            <a:off x="-105692" y="2352062"/>
            <a:ext cx="5962033" cy="7962647"/>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876085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5800" y="2247900"/>
            <a:ext cx="17830800" cy="8496300"/>
            <a:chOff x="0" y="0"/>
            <a:chExt cx="6346952" cy="4923282"/>
          </a:xfrm>
        </p:grpSpPr>
        <p:sp>
          <p:nvSpPr>
            <p:cNvPr id="4" name="Freeform 3"/>
            <p:cNvSpPr/>
            <p:nvPr/>
          </p:nvSpPr>
          <p:spPr>
            <a:xfrm>
              <a:off x="-95250" y="0"/>
              <a:ext cx="6455029" cy="4962271"/>
            </a:xfrm>
            <a:custGeom>
              <a:avLst/>
              <a:gdLst/>
              <a:ahLst/>
              <a:cxnLst/>
              <a:rect l="l" t="t" r="r" b="b"/>
              <a:pathLst>
                <a:path w="6455029" h="4962271">
                  <a:moveTo>
                    <a:pt x="6422771" y="4524121"/>
                  </a:moveTo>
                  <a:cubicBezTo>
                    <a:pt x="6422771" y="4524121"/>
                    <a:pt x="6422898" y="4524121"/>
                    <a:pt x="6422898" y="4523994"/>
                  </a:cubicBezTo>
                  <a:cubicBezTo>
                    <a:pt x="6423660" y="4524629"/>
                    <a:pt x="6425184" y="4526026"/>
                    <a:pt x="6430391" y="4530217"/>
                  </a:cubicBezTo>
                  <a:cubicBezTo>
                    <a:pt x="6430391" y="4530217"/>
                    <a:pt x="6430264" y="4530090"/>
                    <a:pt x="6422771" y="4524121"/>
                  </a:cubicBezTo>
                  <a:close/>
                  <a:moveTo>
                    <a:pt x="6442202" y="4153408"/>
                  </a:moveTo>
                  <a:cubicBezTo>
                    <a:pt x="6412357" y="3041523"/>
                    <a:pt x="6434963" y="1872361"/>
                    <a:pt x="6434963" y="802513"/>
                  </a:cubicBezTo>
                  <a:cubicBezTo>
                    <a:pt x="6429756" y="557530"/>
                    <a:pt x="6423025" y="232664"/>
                    <a:pt x="6435471" y="0"/>
                  </a:cubicBezTo>
                  <a:cubicBezTo>
                    <a:pt x="6340856" y="43815"/>
                    <a:pt x="6292723" y="17653"/>
                    <a:pt x="6189345" y="30353"/>
                  </a:cubicBezTo>
                  <a:cubicBezTo>
                    <a:pt x="6158230" y="54610"/>
                    <a:pt x="6113653" y="95250"/>
                    <a:pt x="6032754" y="100838"/>
                  </a:cubicBezTo>
                  <a:cubicBezTo>
                    <a:pt x="6051296" y="140081"/>
                    <a:pt x="5826633" y="118237"/>
                    <a:pt x="5609463" y="140970"/>
                  </a:cubicBezTo>
                  <a:cubicBezTo>
                    <a:pt x="5598033" y="165735"/>
                    <a:pt x="5531739" y="104521"/>
                    <a:pt x="5356733" y="101854"/>
                  </a:cubicBezTo>
                  <a:cubicBezTo>
                    <a:pt x="5354828" y="118110"/>
                    <a:pt x="5116703" y="153416"/>
                    <a:pt x="4944872" y="100965"/>
                  </a:cubicBezTo>
                  <a:cubicBezTo>
                    <a:pt x="4882007" y="161544"/>
                    <a:pt x="4821047" y="124968"/>
                    <a:pt x="4739132" y="121412"/>
                  </a:cubicBezTo>
                  <a:cubicBezTo>
                    <a:pt x="4621657" y="144526"/>
                    <a:pt x="4459605" y="124206"/>
                    <a:pt x="4311396" y="172085"/>
                  </a:cubicBezTo>
                  <a:cubicBezTo>
                    <a:pt x="4219067" y="133223"/>
                    <a:pt x="4027424" y="199009"/>
                    <a:pt x="3931031" y="196723"/>
                  </a:cubicBezTo>
                  <a:cubicBezTo>
                    <a:pt x="3885819" y="136779"/>
                    <a:pt x="3722116" y="352171"/>
                    <a:pt x="3575812" y="303657"/>
                  </a:cubicBezTo>
                  <a:cubicBezTo>
                    <a:pt x="3504692" y="355600"/>
                    <a:pt x="3449828" y="374396"/>
                    <a:pt x="3392551" y="345821"/>
                  </a:cubicBezTo>
                  <a:cubicBezTo>
                    <a:pt x="3287395" y="370840"/>
                    <a:pt x="3172714" y="364617"/>
                    <a:pt x="3055874" y="344678"/>
                  </a:cubicBezTo>
                  <a:cubicBezTo>
                    <a:pt x="3009519" y="349885"/>
                    <a:pt x="2957830" y="382524"/>
                    <a:pt x="2883535" y="359664"/>
                  </a:cubicBezTo>
                  <a:cubicBezTo>
                    <a:pt x="2783459" y="392811"/>
                    <a:pt x="2630551" y="439166"/>
                    <a:pt x="2468118" y="438658"/>
                  </a:cubicBezTo>
                  <a:cubicBezTo>
                    <a:pt x="2441702" y="466598"/>
                    <a:pt x="2397633" y="458724"/>
                    <a:pt x="2349754" y="489331"/>
                  </a:cubicBezTo>
                  <a:cubicBezTo>
                    <a:pt x="2347341" y="468757"/>
                    <a:pt x="2297049" y="476631"/>
                    <a:pt x="2277745" y="481584"/>
                  </a:cubicBezTo>
                  <a:cubicBezTo>
                    <a:pt x="2273300" y="468757"/>
                    <a:pt x="2252853" y="451739"/>
                    <a:pt x="2239772" y="478409"/>
                  </a:cubicBezTo>
                  <a:cubicBezTo>
                    <a:pt x="2202434" y="438150"/>
                    <a:pt x="2004060" y="530860"/>
                    <a:pt x="1715516" y="567944"/>
                  </a:cubicBezTo>
                  <a:cubicBezTo>
                    <a:pt x="1618234" y="580644"/>
                    <a:pt x="1545209" y="585851"/>
                    <a:pt x="1430909" y="592963"/>
                  </a:cubicBezTo>
                  <a:cubicBezTo>
                    <a:pt x="1360170" y="538988"/>
                    <a:pt x="1274572" y="607695"/>
                    <a:pt x="1200531" y="622554"/>
                  </a:cubicBezTo>
                  <a:cubicBezTo>
                    <a:pt x="1082929" y="562356"/>
                    <a:pt x="928116" y="690372"/>
                    <a:pt x="767588" y="631571"/>
                  </a:cubicBezTo>
                  <a:cubicBezTo>
                    <a:pt x="607822" y="693547"/>
                    <a:pt x="508000" y="651637"/>
                    <a:pt x="282829" y="663829"/>
                  </a:cubicBezTo>
                  <a:cubicBezTo>
                    <a:pt x="0" y="731901"/>
                    <a:pt x="151511" y="216408"/>
                    <a:pt x="95250" y="3250438"/>
                  </a:cubicBezTo>
                  <a:cubicBezTo>
                    <a:pt x="123825" y="3261360"/>
                    <a:pt x="93091" y="3937127"/>
                    <a:pt x="111887" y="4761484"/>
                  </a:cubicBezTo>
                  <a:cubicBezTo>
                    <a:pt x="91059" y="4783201"/>
                    <a:pt x="116205" y="4848987"/>
                    <a:pt x="181229" y="4823587"/>
                  </a:cubicBezTo>
                  <a:cubicBezTo>
                    <a:pt x="204343" y="4851908"/>
                    <a:pt x="228600" y="4860798"/>
                    <a:pt x="292862" y="4875149"/>
                  </a:cubicBezTo>
                  <a:cubicBezTo>
                    <a:pt x="333756" y="4905756"/>
                    <a:pt x="448437" y="4832985"/>
                    <a:pt x="539496" y="4890008"/>
                  </a:cubicBezTo>
                  <a:cubicBezTo>
                    <a:pt x="569341" y="4860544"/>
                    <a:pt x="583057" y="4910709"/>
                    <a:pt x="613410" y="4893437"/>
                  </a:cubicBezTo>
                  <a:cubicBezTo>
                    <a:pt x="621157" y="4894707"/>
                    <a:pt x="668782" y="4840986"/>
                    <a:pt x="680720" y="4883150"/>
                  </a:cubicBezTo>
                  <a:cubicBezTo>
                    <a:pt x="757809" y="4954397"/>
                    <a:pt x="900303" y="4903343"/>
                    <a:pt x="993902" y="4884039"/>
                  </a:cubicBezTo>
                  <a:cubicBezTo>
                    <a:pt x="1086866" y="4912868"/>
                    <a:pt x="1139190" y="4949063"/>
                    <a:pt x="1366520" y="4896485"/>
                  </a:cubicBezTo>
                  <a:cubicBezTo>
                    <a:pt x="1497711" y="4950841"/>
                    <a:pt x="1581785" y="4870958"/>
                    <a:pt x="1699006" y="4818380"/>
                  </a:cubicBezTo>
                  <a:cubicBezTo>
                    <a:pt x="1786763" y="4880737"/>
                    <a:pt x="1907413" y="4847844"/>
                    <a:pt x="2122424" y="4862703"/>
                  </a:cubicBezTo>
                  <a:cubicBezTo>
                    <a:pt x="2186940" y="4864862"/>
                    <a:pt x="2258568" y="4962271"/>
                    <a:pt x="2339086" y="4870196"/>
                  </a:cubicBezTo>
                  <a:cubicBezTo>
                    <a:pt x="2389251" y="4920488"/>
                    <a:pt x="2513965" y="4852924"/>
                    <a:pt x="2692527" y="4884420"/>
                  </a:cubicBezTo>
                  <a:cubicBezTo>
                    <a:pt x="2805176" y="4787138"/>
                    <a:pt x="2926461" y="4886071"/>
                    <a:pt x="3066669" y="4808601"/>
                  </a:cubicBezTo>
                  <a:cubicBezTo>
                    <a:pt x="3127502" y="4817491"/>
                    <a:pt x="3182239" y="4728210"/>
                    <a:pt x="3263646" y="4737989"/>
                  </a:cubicBezTo>
                  <a:cubicBezTo>
                    <a:pt x="3369691" y="4727829"/>
                    <a:pt x="3486023" y="4682363"/>
                    <a:pt x="3625723" y="4707001"/>
                  </a:cubicBezTo>
                  <a:cubicBezTo>
                    <a:pt x="3737483" y="4675759"/>
                    <a:pt x="3913886" y="4644009"/>
                    <a:pt x="4067302" y="4715764"/>
                  </a:cubicBezTo>
                  <a:cubicBezTo>
                    <a:pt x="4062476" y="4677156"/>
                    <a:pt x="4236212" y="4689221"/>
                    <a:pt x="4359021" y="4663059"/>
                  </a:cubicBezTo>
                  <a:cubicBezTo>
                    <a:pt x="4349242" y="4631690"/>
                    <a:pt x="4432935" y="4671949"/>
                    <a:pt x="4467352" y="4645152"/>
                  </a:cubicBezTo>
                  <a:cubicBezTo>
                    <a:pt x="4495800" y="4607814"/>
                    <a:pt x="4536186" y="4628896"/>
                    <a:pt x="4576445" y="4616958"/>
                  </a:cubicBezTo>
                  <a:cubicBezTo>
                    <a:pt x="4576064" y="4587494"/>
                    <a:pt x="4595749" y="4636008"/>
                    <a:pt x="4637913" y="4604258"/>
                  </a:cubicBezTo>
                  <a:cubicBezTo>
                    <a:pt x="4635500" y="4609719"/>
                    <a:pt x="4681601" y="4549775"/>
                    <a:pt x="4704715" y="4569587"/>
                  </a:cubicBezTo>
                  <a:cubicBezTo>
                    <a:pt x="4797171" y="4591812"/>
                    <a:pt x="4871720" y="4589653"/>
                    <a:pt x="4997704" y="4537710"/>
                  </a:cubicBezTo>
                  <a:cubicBezTo>
                    <a:pt x="5089271" y="4593590"/>
                    <a:pt x="5247005" y="4525137"/>
                    <a:pt x="5341493" y="4503420"/>
                  </a:cubicBezTo>
                  <a:cubicBezTo>
                    <a:pt x="5345811" y="4448810"/>
                    <a:pt x="5680202" y="4462272"/>
                    <a:pt x="5942965" y="4550664"/>
                  </a:cubicBezTo>
                  <a:cubicBezTo>
                    <a:pt x="6038596" y="4558411"/>
                    <a:pt x="6095365" y="4518152"/>
                    <a:pt x="6190869" y="4555998"/>
                  </a:cubicBezTo>
                  <a:cubicBezTo>
                    <a:pt x="6242050" y="4518914"/>
                    <a:pt x="6315837" y="4528947"/>
                    <a:pt x="6411214" y="4523994"/>
                  </a:cubicBezTo>
                  <a:cubicBezTo>
                    <a:pt x="6415786" y="4525899"/>
                    <a:pt x="6419469" y="4525899"/>
                    <a:pt x="6422644" y="4524121"/>
                  </a:cubicBezTo>
                  <a:cubicBezTo>
                    <a:pt x="6422136" y="4523740"/>
                    <a:pt x="6421755" y="4523486"/>
                    <a:pt x="6421247" y="4522978"/>
                  </a:cubicBezTo>
                  <a:cubicBezTo>
                    <a:pt x="6422136" y="4523486"/>
                    <a:pt x="6422263" y="4523486"/>
                    <a:pt x="6422771" y="4523994"/>
                  </a:cubicBezTo>
                  <a:cubicBezTo>
                    <a:pt x="6455029" y="4505198"/>
                    <a:pt x="6417691" y="4300474"/>
                    <a:pt x="6442202" y="4153408"/>
                  </a:cubicBezTo>
                  <a:close/>
                </a:path>
              </a:pathLst>
            </a:custGeom>
            <a:blipFill>
              <a:blip r:embed="rId3"/>
              <a:stretch>
                <a:fillRect l="-24354" r="-24354"/>
              </a:stretch>
            </a:blipFill>
          </p:spPr>
          <p:txBody>
            <a:bodyPr/>
            <a:lstStyle/>
            <a:p>
              <a:endParaRPr lang="en-US"/>
            </a:p>
          </p:txBody>
        </p:sp>
      </p:grpSp>
      <p:sp>
        <p:nvSpPr>
          <p:cNvPr id="2" name="Rectangle 1"/>
          <p:cNvSpPr/>
          <p:nvPr/>
        </p:nvSpPr>
        <p:spPr>
          <a:xfrm>
            <a:off x="2667000" y="801350"/>
            <a:ext cx="12039599" cy="1446550"/>
          </a:xfrm>
          <a:prstGeom prst="rect">
            <a:avLst/>
          </a:prstGeom>
        </p:spPr>
        <p:txBody>
          <a:bodyPr wrap="square">
            <a:spAutoFit/>
          </a:bodyPr>
          <a:lstStyle/>
          <a:p>
            <a:pPr algn="ctr"/>
            <a:r>
              <a:rPr lang="vi-VN" sz="4400" b="1" dirty="0">
                <a:solidFill>
                  <a:srgbClr val="000000"/>
                </a:solidFill>
                <a:latin typeface="+mj-lt"/>
              </a:rPr>
              <a:t>Văn bản: </a:t>
            </a:r>
            <a:r>
              <a:rPr lang="en-US" sz="4400" b="1" i="1" dirty="0" err="1">
                <a:solidFill>
                  <a:srgbClr val="000000"/>
                </a:solidFill>
                <a:latin typeface="+mj-lt"/>
              </a:rPr>
              <a:t>Bài</a:t>
            </a:r>
            <a:r>
              <a:rPr lang="en-US" sz="4400" b="1" i="1" dirty="0">
                <a:solidFill>
                  <a:srgbClr val="000000"/>
                </a:solidFill>
                <a:latin typeface="+mj-lt"/>
              </a:rPr>
              <a:t> </a:t>
            </a:r>
            <a:r>
              <a:rPr lang="en-US" sz="4400" b="1" i="1" dirty="0" err="1">
                <a:solidFill>
                  <a:srgbClr val="000000"/>
                </a:solidFill>
                <a:latin typeface="+mj-lt"/>
              </a:rPr>
              <a:t>văn</a:t>
            </a:r>
            <a:r>
              <a:rPr lang="en-US" sz="4400" b="1" i="1" dirty="0">
                <a:solidFill>
                  <a:srgbClr val="000000"/>
                </a:solidFill>
                <a:latin typeface="+mj-lt"/>
              </a:rPr>
              <a:t> </a:t>
            </a:r>
            <a:r>
              <a:rPr lang="en-US" sz="4400" b="1" i="1" dirty="0" err="1">
                <a:solidFill>
                  <a:srgbClr val="000000"/>
                </a:solidFill>
                <a:latin typeface="+mj-lt"/>
              </a:rPr>
              <a:t>phân</a:t>
            </a:r>
            <a:r>
              <a:rPr lang="en-US" sz="4400" b="1" i="1" dirty="0">
                <a:solidFill>
                  <a:srgbClr val="000000"/>
                </a:solidFill>
                <a:latin typeface="+mj-lt"/>
              </a:rPr>
              <a:t> </a:t>
            </a:r>
            <a:r>
              <a:rPr lang="en-US" sz="4400" b="1" i="1" dirty="0" err="1">
                <a:solidFill>
                  <a:srgbClr val="000000"/>
                </a:solidFill>
                <a:latin typeface="+mj-lt"/>
              </a:rPr>
              <a:t>tích</a:t>
            </a:r>
            <a:r>
              <a:rPr lang="en-US" sz="4400" b="1" i="1" dirty="0">
                <a:solidFill>
                  <a:srgbClr val="000000"/>
                </a:solidFill>
                <a:latin typeface="+mj-lt"/>
              </a:rPr>
              <a:t>, </a:t>
            </a:r>
            <a:r>
              <a:rPr lang="en-US" sz="4400" b="1" i="1" dirty="0" err="1">
                <a:solidFill>
                  <a:srgbClr val="000000"/>
                </a:solidFill>
                <a:latin typeface="+mj-lt"/>
              </a:rPr>
              <a:t>đánh</a:t>
            </a:r>
            <a:r>
              <a:rPr lang="en-US" sz="4400" b="1" i="1" dirty="0">
                <a:solidFill>
                  <a:srgbClr val="000000"/>
                </a:solidFill>
                <a:latin typeface="+mj-lt"/>
              </a:rPr>
              <a:t> </a:t>
            </a:r>
            <a:r>
              <a:rPr lang="en-US" sz="4400" b="1" i="1" dirty="0" err="1">
                <a:solidFill>
                  <a:srgbClr val="000000"/>
                </a:solidFill>
                <a:latin typeface="+mj-lt"/>
              </a:rPr>
              <a:t>giá</a:t>
            </a:r>
            <a:r>
              <a:rPr lang="en-US" sz="4400" b="1" i="1" dirty="0">
                <a:solidFill>
                  <a:srgbClr val="000000"/>
                </a:solidFill>
                <a:latin typeface="+mj-lt"/>
              </a:rPr>
              <a:t> </a:t>
            </a:r>
            <a:r>
              <a:rPr lang="en-US" sz="4400" b="1" i="1" dirty="0" err="1">
                <a:solidFill>
                  <a:srgbClr val="000000"/>
                </a:solidFill>
                <a:latin typeface="+mj-lt"/>
              </a:rPr>
              <a:t>tác</a:t>
            </a:r>
            <a:r>
              <a:rPr lang="en-US" sz="4400" b="1" i="1" dirty="0">
                <a:solidFill>
                  <a:srgbClr val="000000"/>
                </a:solidFill>
                <a:latin typeface="+mj-lt"/>
              </a:rPr>
              <a:t> </a:t>
            </a:r>
            <a:r>
              <a:rPr lang="en-US" sz="4400" b="1" i="1" dirty="0" err="1">
                <a:solidFill>
                  <a:srgbClr val="000000"/>
                </a:solidFill>
                <a:latin typeface="+mj-lt"/>
              </a:rPr>
              <a:t>phẩm</a:t>
            </a:r>
            <a:r>
              <a:rPr lang="en-US" sz="4400" b="1" i="1" dirty="0">
                <a:solidFill>
                  <a:srgbClr val="000000"/>
                </a:solidFill>
                <a:latin typeface="+mj-lt"/>
              </a:rPr>
              <a:t> </a:t>
            </a:r>
            <a:r>
              <a:rPr lang="en-US" sz="4400" b="1" i="1" dirty="0" err="1">
                <a:solidFill>
                  <a:srgbClr val="000000"/>
                </a:solidFill>
                <a:latin typeface="+mj-lt"/>
              </a:rPr>
              <a:t>Trong</a:t>
            </a:r>
            <a:r>
              <a:rPr lang="en-US" sz="4400" b="1" i="1" dirty="0">
                <a:solidFill>
                  <a:srgbClr val="000000"/>
                </a:solidFill>
                <a:latin typeface="+mj-lt"/>
              </a:rPr>
              <a:t> </a:t>
            </a:r>
            <a:r>
              <a:rPr lang="en-US" sz="4400" b="1" i="1" dirty="0" err="1">
                <a:solidFill>
                  <a:srgbClr val="000000"/>
                </a:solidFill>
                <a:latin typeface="+mj-lt"/>
              </a:rPr>
              <a:t>lời</a:t>
            </a:r>
            <a:r>
              <a:rPr lang="en-US" sz="4400" b="1" i="1" dirty="0">
                <a:solidFill>
                  <a:srgbClr val="000000"/>
                </a:solidFill>
                <a:latin typeface="+mj-lt"/>
              </a:rPr>
              <a:t> </a:t>
            </a:r>
            <a:r>
              <a:rPr lang="en-US" sz="4400" b="1" i="1" dirty="0" err="1">
                <a:solidFill>
                  <a:srgbClr val="000000"/>
                </a:solidFill>
                <a:latin typeface="+mj-lt"/>
              </a:rPr>
              <a:t>mẹ</a:t>
            </a:r>
            <a:r>
              <a:rPr lang="en-US" sz="4400" b="1" i="1" dirty="0">
                <a:solidFill>
                  <a:srgbClr val="000000"/>
                </a:solidFill>
                <a:latin typeface="+mj-lt"/>
              </a:rPr>
              <a:t> </a:t>
            </a:r>
            <a:r>
              <a:rPr lang="en-US" sz="4400" b="1" i="1" dirty="0" err="1">
                <a:solidFill>
                  <a:srgbClr val="000000"/>
                </a:solidFill>
                <a:latin typeface="+mj-lt"/>
              </a:rPr>
              <a:t>hát</a:t>
            </a:r>
            <a:r>
              <a:rPr lang="en-US" sz="4400" b="1" i="1" dirty="0">
                <a:solidFill>
                  <a:srgbClr val="000000"/>
                </a:solidFill>
                <a:latin typeface="+mj-lt"/>
              </a:rPr>
              <a:t> (</a:t>
            </a:r>
            <a:r>
              <a:rPr lang="en-US" sz="4400" b="1" i="1" dirty="0" err="1">
                <a:solidFill>
                  <a:srgbClr val="000000"/>
                </a:solidFill>
                <a:latin typeface="+mj-lt"/>
              </a:rPr>
              <a:t>Trương</a:t>
            </a:r>
            <a:r>
              <a:rPr lang="en-US" sz="4400" b="1" i="1" dirty="0">
                <a:solidFill>
                  <a:srgbClr val="000000"/>
                </a:solidFill>
                <a:latin typeface="+mj-lt"/>
              </a:rPr>
              <a:t> Nam </a:t>
            </a:r>
            <a:r>
              <a:rPr lang="en-US" sz="4400" b="1" i="1" dirty="0" err="1">
                <a:solidFill>
                  <a:srgbClr val="000000"/>
                </a:solidFill>
                <a:latin typeface="+mj-lt"/>
              </a:rPr>
              <a:t>Hương</a:t>
            </a:r>
            <a:r>
              <a:rPr lang="en-US" sz="4400" b="1" i="1" dirty="0">
                <a:solidFill>
                  <a:srgbClr val="000000"/>
                </a:solidFill>
                <a:latin typeface="+mj-lt"/>
              </a:rPr>
              <a:t>)</a:t>
            </a:r>
            <a:endParaRPr lang="vi-VN" sz="4400" dirty="0">
              <a:solidFill>
                <a:srgbClr val="000000"/>
              </a:solidFill>
              <a:latin typeface="+mj-lt"/>
            </a:endParaRPr>
          </a:p>
        </p:txBody>
      </p:sp>
    </p:spTree>
    <p:extLst>
      <p:ext uri="{BB962C8B-B14F-4D97-AF65-F5344CB8AC3E}">
        <p14:creationId xmlns:p14="http://schemas.microsoft.com/office/powerpoint/2010/main" val="3019711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4577</TotalTime>
  <Words>4056</Words>
  <Application>Microsoft Office PowerPoint</Application>
  <PresentationFormat>Custom</PresentationFormat>
  <Paragraphs>289</Paragraphs>
  <Slides>36</Slides>
  <Notes>28</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36</vt:i4>
      </vt:variant>
    </vt:vector>
  </HeadingPairs>
  <TitlesOfParts>
    <vt:vector size="51" baseType="lpstr">
      <vt:lpstr>#9Slide05 IcielSanelma</vt:lpstr>
      <vt:lpstr>Times New Roman</vt:lpstr>
      <vt:lpstr>Calibri Light</vt:lpstr>
      <vt:lpstr>#9Slide04 Vollkorn Bold</vt:lpstr>
      <vt:lpstr>#9Slide04 Pridi SemiBold</vt:lpstr>
      <vt:lpstr>Calibri</vt:lpstr>
      <vt:lpstr>#9Slide07 Crocante</vt:lpstr>
      <vt:lpstr>Arial</vt:lpstr>
      <vt:lpstr>#9Slide07 IcielCadena</vt:lpstr>
      <vt:lpstr>Wingdings</vt:lpstr>
      <vt:lpstr>#9Slide07 IcielCrocante</vt:lpstr>
      <vt:lpstr>Office Theme</vt:lpstr>
      <vt:lpstr>1_Office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giới thiệu trò chơi</dc:title>
  <cp:lastModifiedBy>Dell Inspiron 5320</cp:lastModifiedBy>
  <cp:revision>205</cp:revision>
  <dcterms:created xsi:type="dcterms:W3CDTF">2006-08-16T00:00:00Z</dcterms:created>
  <dcterms:modified xsi:type="dcterms:W3CDTF">2025-01-15T15:36:18Z</dcterms:modified>
  <dc:identifier>DAGIqu7OUZY</dc:identifier>
</cp:coreProperties>
</file>