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3" r:id="rId2"/>
    <p:sldId id="264" r:id="rId3"/>
    <p:sldId id="265" r:id="rId4"/>
    <p:sldId id="266" r:id="rId5"/>
    <p:sldId id="267" r:id="rId6"/>
    <p:sldId id="272" r:id="rId7"/>
    <p:sldId id="324" r:id="rId8"/>
    <p:sldId id="325" r:id="rId9"/>
    <p:sldId id="326" r:id="rId10"/>
    <p:sldId id="327" r:id="rId11"/>
    <p:sldId id="328" r:id="rId12"/>
    <p:sldId id="329" r:id="rId13"/>
    <p:sldId id="330" r:id="rId14"/>
    <p:sldId id="331" r:id="rId15"/>
    <p:sldId id="291" r:id="rId16"/>
    <p:sldId id="292" r:id="rId17"/>
    <p:sldId id="333" r:id="rId18"/>
    <p:sldId id="334" r:id="rId19"/>
    <p:sldId id="293" r:id="rId20"/>
    <p:sldId id="294" r:id="rId21"/>
    <p:sldId id="336" r:id="rId22"/>
    <p:sldId id="296" r:id="rId23"/>
    <p:sldId id="301" r:id="rId24"/>
    <p:sldId id="338" r:id="rId25"/>
    <p:sldId id="303" r:id="rId26"/>
    <p:sldId id="308" r:id="rId27"/>
    <p:sldId id="309" r:id="rId28"/>
    <p:sldId id="313" r:id="rId29"/>
    <p:sldId id="314" r:id="rId30"/>
    <p:sldId id="339" r:id="rId31"/>
    <p:sldId id="342" r:id="rId32"/>
    <p:sldId id="343" r:id="rId33"/>
    <p:sldId id="318" r:id="rId34"/>
    <p:sldId id="319" r:id="rId35"/>
    <p:sldId id="320" r:id="rId36"/>
    <p:sldId id="322" r:id="rId37"/>
    <p:sldId id="32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0D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6C1FC-A877-4569-B307-834565E2DBB5}" type="datetimeFigureOut">
              <a:rPr lang="en-US" smtClean="0"/>
              <a:t>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A5D91-8343-4B83-B071-58D9D1D84879}" type="slidenum">
              <a:rPr lang="en-US" smtClean="0"/>
              <a:t>‹#›</a:t>
            </a:fld>
            <a:endParaRPr lang="en-US"/>
          </a:p>
        </p:txBody>
      </p:sp>
    </p:spTree>
    <p:extLst>
      <p:ext uri="{BB962C8B-B14F-4D97-AF65-F5344CB8AC3E}">
        <p14:creationId xmlns:p14="http://schemas.microsoft.com/office/powerpoint/2010/main" val="225414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337292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extLst>
      <p:ext uri="{BB962C8B-B14F-4D97-AF65-F5344CB8AC3E}">
        <p14:creationId xmlns:p14="http://schemas.microsoft.com/office/powerpoint/2010/main" val="180908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48B0EA-B62F-42A2-A049-51642A713202}" type="slidenum">
              <a:rPr lang="zh-CN" altLang="en-US" smtClean="0"/>
              <a:t>6</a:t>
            </a:fld>
            <a:endParaRPr lang="zh-CN" altLang="en-US"/>
          </a:p>
        </p:txBody>
      </p:sp>
    </p:spTree>
    <p:extLst>
      <p:ext uri="{BB962C8B-B14F-4D97-AF65-F5344CB8AC3E}">
        <p14:creationId xmlns:p14="http://schemas.microsoft.com/office/powerpoint/2010/main" val="406625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48B0EA-B62F-42A2-A049-51642A713202}" type="slidenum">
              <a:rPr lang="zh-CN" altLang="en-US" smtClean="0"/>
              <a:t>15</a:t>
            </a:fld>
            <a:endParaRPr lang="zh-CN" altLang="en-US"/>
          </a:p>
        </p:txBody>
      </p:sp>
    </p:spTree>
    <p:extLst>
      <p:ext uri="{BB962C8B-B14F-4D97-AF65-F5344CB8AC3E}">
        <p14:creationId xmlns:p14="http://schemas.microsoft.com/office/powerpoint/2010/main" val="3620988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48B0EA-B62F-42A2-A049-51642A713202}" type="slidenum">
              <a:rPr lang="zh-CN" altLang="en-US" smtClean="0"/>
              <a:t>22</a:t>
            </a:fld>
            <a:endParaRPr lang="zh-CN" altLang="en-US"/>
          </a:p>
        </p:txBody>
      </p:sp>
    </p:spTree>
    <p:extLst>
      <p:ext uri="{BB962C8B-B14F-4D97-AF65-F5344CB8AC3E}">
        <p14:creationId xmlns:p14="http://schemas.microsoft.com/office/powerpoint/2010/main" val="1960583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48B0EA-B62F-42A2-A049-51642A713202}" type="slidenum">
              <a:rPr lang="zh-CN" altLang="en-US" smtClean="0"/>
              <a:t>25</a:t>
            </a:fld>
            <a:endParaRPr lang="zh-CN" altLang="en-US"/>
          </a:p>
        </p:txBody>
      </p:sp>
    </p:spTree>
    <p:extLst>
      <p:ext uri="{BB962C8B-B14F-4D97-AF65-F5344CB8AC3E}">
        <p14:creationId xmlns:p14="http://schemas.microsoft.com/office/powerpoint/2010/main" val="2943044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505616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75968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4E0407-6F04-474B-B9D2-B4E88092727A}" type="slidenum">
              <a:rPr lang="zh-CN" altLang="en-US" smtClean="0"/>
              <a:t>36</a:t>
            </a:fld>
            <a:endParaRPr lang="zh-CN" altLang="en-US"/>
          </a:p>
        </p:txBody>
      </p:sp>
    </p:spTree>
    <p:extLst>
      <p:ext uri="{BB962C8B-B14F-4D97-AF65-F5344CB8AC3E}">
        <p14:creationId xmlns:p14="http://schemas.microsoft.com/office/powerpoint/2010/main" val="4131686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87C5BA-CD16-45BE-8A2B-3D516F352C2F}"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419266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7C5BA-CD16-45BE-8A2B-3D516F352C2F}"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121432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7C5BA-CD16-45BE-8A2B-3D516F352C2F}"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1368916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9522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053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7C5BA-CD16-45BE-8A2B-3D516F352C2F}"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279001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87C5BA-CD16-45BE-8A2B-3D516F352C2F}" type="datetimeFigureOut">
              <a:rPr lang="en-US" smtClean="0"/>
              <a:t>7/10/2024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122123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87C5BA-CD16-45BE-8A2B-3D516F352C2F}"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306205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87C5BA-CD16-45BE-8A2B-3D516F352C2F}" type="datetimeFigureOut">
              <a:rPr lang="en-US" smtClean="0"/>
              <a:t>7/10/2024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220854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7C5BA-CD16-45BE-8A2B-3D516F352C2F}" type="datetimeFigureOut">
              <a:rPr lang="en-US" smtClean="0"/>
              <a:t>7/10/2024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25513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7C5BA-CD16-45BE-8A2B-3D516F352C2F}" type="datetimeFigureOut">
              <a:rPr lang="en-US" smtClean="0"/>
              <a:t>7/10/2024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255985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87C5BA-CD16-45BE-8A2B-3D516F352C2F}"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25395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87C5BA-CD16-45BE-8A2B-3D516F352C2F}" type="datetimeFigureOut">
              <a:rPr lang="en-US" smtClean="0"/>
              <a:t>7/10/2024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156724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7C5BA-CD16-45BE-8A2B-3D516F352C2F}" type="datetimeFigureOut">
              <a:rPr lang="en-US" smtClean="0"/>
              <a:t>7/10/2024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3FEE4-ED70-4713-BB9B-6F38B9E574B8}" type="slidenum">
              <a:rPr lang="en-US" smtClean="0"/>
              <a:t>‹#›</a:t>
            </a:fld>
            <a:endParaRPr lang="en-US"/>
          </a:p>
        </p:txBody>
      </p:sp>
    </p:spTree>
    <p:extLst>
      <p:ext uri="{BB962C8B-B14F-4D97-AF65-F5344CB8AC3E}">
        <p14:creationId xmlns:p14="http://schemas.microsoft.com/office/powerpoint/2010/main" val="3137964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7.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png"/><Relationship Id="rId7"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ags" Target="../tags/tag4.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24.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36.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6340" y="132484"/>
            <a:ext cx="8178013" cy="6858000"/>
          </a:xfrm>
          <a:prstGeom prst="rect">
            <a:avLst/>
          </a:prstGeom>
        </p:spPr>
      </p:pic>
      <p:sp>
        <p:nvSpPr>
          <p:cNvPr id="28" name="任意多边形: 形状 27"/>
          <p:cNvSpPr/>
          <p:nvPr/>
        </p:nvSpPr>
        <p:spPr>
          <a:xfrm rot="5400000">
            <a:off x="4821706" y="-619613"/>
            <a:ext cx="2619541" cy="7806829"/>
          </a:xfrm>
          <a:custGeom>
            <a:avLst/>
            <a:gdLst>
              <a:gd name="connsiteX0" fmla="*/ 0 w 2436548"/>
              <a:gd name="connsiteY0" fmla="*/ 6270161 h 7058152"/>
              <a:gd name="connsiteX1" fmla="*/ 0 w 2436548"/>
              <a:gd name="connsiteY1" fmla="*/ 5379975 h 7058152"/>
              <a:gd name="connsiteX2" fmla="*/ 0 w 2436548"/>
              <a:gd name="connsiteY2" fmla="*/ 5239276 h 7058152"/>
              <a:gd name="connsiteX3" fmla="*/ 0 w 2436548"/>
              <a:gd name="connsiteY3" fmla="*/ 4489789 h 7058152"/>
              <a:gd name="connsiteX4" fmla="*/ 0 w 2436548"/>
              <a:gd name="connsiteY4" fmla="*/ 4349089 h 7058152"/>
              <a:gd name="connsiteX5" fmla="*/ 0 w 2436548"/>
              <a:gd name="connsiteY5" fmla="*/ 3599603 h 7058152"/>
              <a:gd name="connsiteX6" fmla="*/ 0 w 2436548"/>
              <a:gd name="connsiteY6" fmla="*/ 3458903 h 7058152"/>
              <a:gd name="connsiteX7" fmla="*/ 0 w 2436548"/>
              <a:gd name="connsiteY7" fmla="*/ 2709417 h 7058152"/>
              <a:gd name="connsiteX8" fmla="*/ 0 w 2436548"/>
              <a:gd name="connsiteY8" fmla="*/ 2568717 h 7058152"/>
              <a:gd name="connsiteX9" fmla="*/ 0 w 2436548"/>
              <a:gd name="connsiteY9" fmla="*/ 1819231 h 7058152"/>
              <a:gd name="connsiteX10" fmla="*/ 0 w 2436548"/>
              <a:gd name="connsiteY10" fmla="*/ 1678531 h 7058152"/>
              <a:gd name="connsiteX11" fmla="*/ 0 w 2436548"/>
              <a:gd name="connsiteY11" fmla="*/ 788345 h 7058152"/>
              <a:gd name="connsiteX12" fmla="*/ 144192 w 2436548"/>
              <a:gd name="connsiteY12" fmla="*/ 548276 h 7058152"/>
              <a:gd name="connsiteX13" fmla="*/ 1074083 w 2436548"/>
              <a:gd name="connsiteY13" fmla="*/ 32834 h 7058152"/>
              <a:gd name="connsiteX14" fmla="*/ 1218275 w 2436548"/>
              <a:gd name="connsiteY14" fmla="*/ 0 h 7058152"/>
              <a:gd name="connsiteX15" fmla="*/ 1362467 w 2436548"/>
              <a:gd name="connsiteY15" fmla="*/ 32834 h 7058152"/>
              <a:gd name="connsiteX16" fmla="*/ 2292356 w 2436548"/>
              <a:gd name="connsiteY16" fmla="*/ 548276 h 7058152"/>
              <a:gd name="connsiteX17" fmla="*/ 2436548 w 2436548"/>
              <a:gd name="connsiteY17" fmla="*/ 788345 h 7058152"/>
              <a:gd name="connsiteX18" fmla="*/ 2436548 w 2436548"/>
              <a:gd name="connsiteY18" fmla="*/ 1567550 h 7058152"/>
              <a:gd name="connsiteX19" fmla="*/ 2436548 w 2436548"/>
              <a:gd name="connsiteY19" fmla="*/ 1678531 h 7058152"/>
              <a:gd name="connsiteX20" fmla="*/ 2436548 w 2436548"/>
              <a:gd name="connsiteY20" fmla="*/ 1690370 h 7058152"/>
              <a:gd name="connsiteX21" fmla="*/ 2436548 w 2436548"/>
              <a:gd name="connsiteY21" fmla="*/ 1764868 h 7058152"/>
              <a:gd name="connsiteX22" fmla="*/ 2436548 w 2436548"/>
              <a:gd name="connsiteY22" fmla="*/ 1803123 h 7058152"/>
              <a:gd name="connsiteX23" fmla="*/ 2436548 w 2436548"/>
              <a:gd name="connsiteY23" fmla="*/ 1817218 h 7058152"/>
              <a:gd name="connsiteX24" fmla="*/ 2436548 w 2436548"/>
              <a:gd name="connsiteY24" fmla="*/ 1819231 h 7058152"/>
              <a:gd name="connsiteX25" fmla="*/ 2436548 w 2436548"/>
              <a:gd name="connsiteY25" fmla="*/ 1942135 h 7058152"/>
              <a:gd name="connsiteX26" fmla="*/ 2436548 w 2436548"/>
              <a:gd name="connsiteY26" fmla="*/ 2457736 h 7058152"/>
              <a:gd name="connsiteX27" fmla="*/ 2436548 w 2436548"/>
              <a:gd name="connsiteY27" fmla="*/ 2568717 h 7058152"/>
              <a:gd name="connsiteX28" fmla="*/ 2436548 w 2436548"/>
              <a:gd name="connsiteY28" fmla="*/ 2580556 h 7058152"/>
              <a:gd name="connsiteX29" fmla="*/ 2436548 w 2436548"/>
              <a:gd name="connsiteY29" fmla="*/ 2655054 h 7058152"/>
              <a:gd name="connsiteX30" fmla="*/ 2436548 w 2436548"/>
              <a:gd name="connsiteY30" fmla="*/ 2693309 h 7058152"/>
              <a:gd name="connsiteX31" fmla="*/ 2436548 w 2436548"/>
              <a:gd name="connsiteY31" fmla="*/ 2707403 h 7058152"/>
              <a:gd name="connsiteX32" fmla="*/ 2436548 w 2436548"/>
              <a:gd name="connsiteY32" fmla="*/ 2709417 h 7058152"/>
              <a:gd name="connsiteX33" fmla="*/ 2436548 w 2436548"/>
              <a:gd name="connsiteY33" fmla="*/ 2832321 h 7058152"/>
              <a:gd name="connsiteX34" fmla="*/ 2436548 w 2436548"/>
              <a:gd name="connsiteY34" fmla="*/ 3347922 h 7058152"/>
              <a:gd name="connsiteX35" fmla="*/ 2436548 w 2436548"/>
              <a:gd name="connsiteY35" fmla="*/ 3458903 h 7058152"/>
              <a:gd name="connsiteX36" fmla="*/ 2436548 w 2436548"/>
              <a:gd name="connsiteY36" fmla="*/ 3470742 h 7058152"/>
              <a:gd name="connsiteX37" fmla="*/ 2436548 w 2436548"/>
              <a:gd name="connsiteY37" fmla="*/ 3545240 h 7058152"/>
              <a:gd name="connsiteX38" fmla="*/ 2436548 w 2436548"/>
              <a:gd name="connsiteY38" fmla="*/ 3583495 h 7058152"/>
              <a:gd name="connsiteX39" fmla="*/ 2436548 w 2436548"/>
              <a:gd name="connsiteY39" fmla="*/ 3597589 h 7058152"/>
              <a:gd name="connsiteX40" fmla="*/ 2436548 w 2436548"/>
              <a:gd name="connsiteY40" fmla="*/ 3599603 h 7058152"/>
              <a:gd name="connsiteX41" fmla="*/ 2436548 w 2436548"/>
              <a:gd name="connsiteY41" fmla="*/ 3618952 h 7058152"/>
              <a:gd name="connsiteX42" fmla="*/ 2436548 w 2436548"/>
              <a:gd name="connsiteY42" fmla="*/ 4306313 h 7058152"/>
              <a:gd name="connsiteX43" fmla="*/ 2436548 w 2436548"/>
              <a:gd name="connsiteY43" fmla="*/ 4349089 h 7058152"/>
              <a:gd name="connsiteX44" fmla="*/ 2436548 w 2436548"/>
              <a:gd name="connsiteY44" fmla="*/ 4360928 h 7058152"/>
              <a:gd name="connsiteX45" fmla="*/ 2436548 w 2436548"/>
              <a:gd name="connsiteY45" fmla="*/ 4435426 h 7058152"/>
              <a:gd name="connsiteX46" fmla="*/ 2436548 w 2436548"/>
              <a:gd name="connsiteY46" fmla="*/ 4473682 h 7058152"/>
              <a:gd name="connsiteX47" fmla="*/ 2436548 w 2436548"/>
              <a:gd name="connsiteY47" fmla="*/ 4487776 h 7058152"/>
              <a:gd name="connsiteX48" fmla="*/ 2436548 w 2436548"/>
              <a:gd name="connsiteY48" fmla="*/ 4489789 h 7058152"/>
              <a:gd name="connsiteX49" fmla="*/ 2436548 w 2436548"/>
              <a:gd name="connsiteY49" fmla="*/ 4509139 h 7058152"/>
              <a:gd name="connsiteX50" fmla="*/ 2436548 w 2436548"/>
              <a:gd name="connsiteY50" fmla="*/ 5196500 h 7058152"/>
              <a:gd name="connsiteX51" fmla="*/ 2436548 w 2436548"/>
              <a:gd name="connsiteY51" fmla="*/ 5239276 h 7058152"/>
              <a:gd name="connsiteX52" fmla="*/ 2436548 w 2436548"/>
              <a:gd name="connsiteY52" fmla="*/ 5251115 h 7058152"/>
              <a:gd name="connsiteX53" fmla="*/ 2436548 w 2436548"/>
              <a:gd name="connsiteY53" fmla="*/ 5293649 h 7058152"/>
              <a:gd name="connsiteX54" fmla="*/ 2436548 w 2436548"/>
              <a:gd name="connsiteY54" fmla="*/ 5325612 h 7058152"/>
              <a:gd name="connsiteX55" fmla="*/ 2436548 w 2436548"/>
              <a:gd name="connsiteY55" fmla="*/ 5363868 h 7058152"/>
              <a:gd name="connsiteX56" fmla="*/ 2436548 w 2436548"/>
              <a:gd name="connsiteY56" fmla="*/ 5377962 h 7058152"/>
              <a:gd name="connsiteX57" fmla="*/ 2436548 w 2436548"/>
              <a:gd name="connsiteY57" fmla="*/ 5379975 h 7058152"/>
              <a:gd name="connsiteX58" fmla="*/ 2436548 w 2436548"/>
              <a:gd name="connsiteY58" fmla="*/ 5420738 h 7058152"/>
              <a:gd name="connsiteX59" fmla="*/ 2436548 w 2436548"/>
              <a:gd name="connsiteY59" fmla="*/ 6270161 h 7058152"/>
              <a:gd name="connsiteX60" fmla="*/ 2292356 w 2436548"/>
              <a:gd name="connsiteY60" fmla="*/ 6510230 h 7058152"/>
              <a:gd name="connsiteX61" fmla="*/ 1362466 w 2436548"/>
              <a:gd name="connsiteY61" fmla="*/ 7024261 h 7058152"/>
              <a:gd name="connsiteX62" fmla="*/ 1074083 w 2436548"/>
              <a:gd name="connsiteY62" fmla="*/ 7024261 h 7058152"/>
              <a:gd name="connsiteX63" fmla="*/ 144192 w 2436548"/>
              <a:gd name="connsiteY63" fmla="*/ 6510230 h 7058152"/>
              <a:gd name="connsiteX64" fmla="*/ 0 w 2436548"/>
              <a:gd name="connsiteY64" fmla="*/ 6270161 h 705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36548" h="7058152">
                <a:moveTo>
                  <a:pt x="0" y="6270161"/>
                </a:moveTo>
                <a:lnTo>
                  <a:pt x="0" y="5379975"/>
                </a:lnTo>
                <a:lnTo>
                  <a:pt x="0" y="5239276"/>
                </a:lnTo>
                <a:lnTo>
                  <a:pt x="0" y="4489789"/>
                </a:lnTo>
                <a:lnTo>
                  <a:pt x="0" y="4349089"/>
                </a:lnTo>
                <a:lnTo>
                  <a:pt x="0" y="3599603"/>
                </a:lnTo>
                <a:lnTo>
                  <a:pt x="0" y="3458903"/>
                </a:lnTo>
                <a:lnTo>
                  <a:pt x="0" y="2709417"/>
                </a:lnTo>
                <a:lnTo>
                  <a:pt x="0" y="2568717"/>
                </a:lnTo>
                <a:lnTo>
                  <a:pt x="0" y="1819231"/>
                </a:lnTo>
                <a:lnTo>
                  <a:pt x="0" y="1678531"/>
                </a:lnTo>
                <a:lnTo>
                  <a:pt x="0" y="788345"/>
                </a:lnTo>
                <a:cubicBezTo>
                  <a:pt x="0" y="699379"/>
                  <a:pt x="64740" y="592053"/>
                  <a:pt x="144192" y="548276"/>
                </a:cubicBezTo>
                <a:cubicBezTo>
                  <a:pt x="1074083" y="32834"/>
                  <a:pt x="1074083" y="32834"/>
                  <a:pt x="1074083" y="32834"/>
                </a:cubicBezTo>
                <a:cubicBezTo>
                  <a:pt x="1113809" y="10945"/>
                  <a:pt x="1166041" y="0"/>
                  <a:pt x="1218275" y="0"/>
                </a:cubicBezTo>
                <a:cubicBezTo>
                  <a:pt x="1270507" y="0"/>
                  <a:pt x="1322740" y="10945"/>
                  <a:pt x="1362467" y="32834"/>
                </a:cubicBezTo>
                <a:cubicBezTo>
                  <a:pt x="2292356" y="548276"/>
                  <a:pt x="2292356" y="548276"/>
                  <a:pt x="2292356" y="548276"/>
                </a:cubicBezTo>
                <a:cubicBezTo>
                  <a:pt x="2371809" y="592053"/>
                  <a:pt x="2436548" y="699379"/>
                  <a:pt x="2436548" y="788345"/>
                </a:cubicBezTo>
                <a:cubicBezTo>
                  <a:pt x="2436548" y="1174927"/>
                  <a:pt x="2436548" y="1416541"/>
                  <a:pt x="2436548" y="1567550"/>
                </a:cubicBezTo>
                <a:lnTo>
                  <a:pt x="2436548" y="1678531"/>
                </a:lnTo>
                <a:lnTo>
                  <a:pt x="2436548" y="1690370"/>
                </a:lnTo>
                <a:lnTo>
                  <a:pt x="2436548" y="1764868"/>
                </a:lnTo>
                <a:lnTo>
                  <a:pt x="2436548" y="1803123"/>
                </a:lnTo>
                <a:lnTo>
                  <a:pt x="2436548" y="1817218"/>
                </a:lnTo>
                <a:lnTo>
                  <a:pt x="2436548" y="1819231"/>
                </a:lnTo>
                <a:lnTo>
                  <a:pt x="2436548" y="1942135"/>
                </a:lnTo>
                <a:cubicBezTo>
                  <a:pt x="2436548" y="2180257"/>
                  <a:pt x="2436548" y="2344479"/>
                  <a:pt x="2436548" y="2457736"/>
                </a:cubicBezTo>
                <a:lnTo>
                  <a:pt x="2436548" y="2568717"/>
                </a:lnTo>
                <a:lnTo>
                  <a:pt x="2436548" y="2580556"/>
                </a:lnTo>
                <a:lnTo>
                  <a:pt x="2436548" y="2655054"/>
                </a:lnTo>
                <a:lnTo>
                  <a:pt x="2436548" y="2693309"/>
                </a:lnTo>
                <a:lnTo>
                  <a:pt x="2436548" y="2707403"/>
                </a:lnTo>
                <a:lnTo>
                  <a:pt x="2436548" y="2709417"/>
                </a:lnTo>
                <a:lnTo>
                  <a:pt x="2436548" y="2832321"/>
                </a:lnTo>
                <a:cubicBezTo>
                  <a:pt x="2436548" y="3070443"/>
                  <a:pt x="2436548" y="3234665"/>
                  <a:pt x="2436548" y="3347922"/>
                </a:cubicBezTo>
                <a:lnTo>
                  <a:pt x="2436548" y="3458903"/>
                </a:lnTo>
                <a:lnTo>
                  <a:pt x="2436548" y="3470742"/>
                </a:lnTo>
                <a:lnTo>
                  <a:pt x="2436548" y="3545240"/>
                </a:lnTo>
                <a:lnTo>
                  <a:pt x="2436548" y="3583495"/>
                </a:lnTo>
                <a:lnTo>
                  <a:pt x="2436548" y="3597589"/>
                </a:lnTo>
                <a:lnTo>
                  <a:pt x="2436548" y="3599603"/>
                </a:lnTo>
                <a:lnTo>
                  <a:pt x="2436548" y="3618952"/>
                </a:lnTo>
                <a:cubicBezTo>
                  <a:pt x="2436548" y="3971605"/>
                  <a:pt x="2436548" y="4181448"/>
                  <a:pt x="2436548" y="4306313"/>
                </a:cubicBezTo>
                <a:lnTo>
                  <a:pt x="2436548" y="4349089"/>
                </a:lnTo>
                <a:lnTo>
                  <a:pt x="2436548" y="4360928"/>
                </a:lnTo>
                <a:lnTo>
                  <a:pt x="2436548" y="4435426"/>
                </a:lnTo>
                <a:lnTo>
                  <a:pt x="2436548" y="4473682"/>
                </a:lnTo>
                <a:lnTo>
                  <a:pt x="2436548" y="4487776"/>
                </a:lnTo>
                <a:lnTo>
                  <a:pt x="2436548" y="4489789"/>
                </a:lnTo>
                <a:lnTo>
                  <a:pt x="2436548" y="4509139"/>
                </a:lnTo>
                <a:cubicBezTo>
                  <a:pt x="2436548" y="4861792"/>
                  <a:pt x="2436548" y="5071635"/>
                  <a:pt x="2436548" y="5196500"/>
                </a:cubicBezTo>
                <a:lnTo>
                  <a:pt x="2436548" y="5239276"/>
                </a:lnTo>
                <a:lnTo>
                  <a:pt x="2436548" y="5251115"/>
                </a:lnTo>
                <a:lnTo>
                  <a:pt x="2436548" y="5293649"/>
                </a:lnTo>
                <a:lnTo>
                  <a:pt x="2436548" y="5325612"/>
                </a:lnTo>
                <a:lnTo>
                  <a:pt x="2436548" y="5363868"/>
                </a:lnTo>
                <a:lnTo>
                  <a:pt x="2436548" y="5377962"/>
                </a:lnTo>
                <a:lnTo>
                  <a:pt x="2436548" y="5379975"/>
                </a:lnTo>
                <a:lnTo>
                  <a:pt x="2436548" y="5420738"/>
                </a:lnTo>
                <a:cubicBezTo>
                  <a:pt x="2436548" y="6270161"/>
                  <a:pt x="2436548" y="6270161"/>
                  <a:pt x="2436548" y="6270161"/>
                </a:cubicBezTo>
                <a:cubicBezTo>
                  <a:pt x="2436548" y="6357715"/>
                  <a:pt x="2371809" y="6465040"/>
                  <a:pt x="2292356" y="6510230"/>
                </a:cubicBezTo>
                <a:cubicBezTo>
                  <a:pt x="1362466" y="7024261"/>
                  <a:pt x="1362466" y="7024261"/>
                  <a:pt x="1362466" y="7024261"/>
                </a:cubicBezTo>
                <a:cubicBezTo>
                  <a:pt x="1283014" y="7069450"/>
                  <a:pt x="1153535" y="7069450"/>
                  <a:pt x="1074083" y="7024261"/>
                </a:cubicBezTo>
                <a:cubicBezTo>
                  <a:pt x="144192" y="6510230"/>
                  <a:pt x="144192" y="6510230"/>
                  <a:pt x="144192" y="6510230"/>
                </a:cubicBezTo>
                <a:cubicBezTo>
                  <a:pt x="64740" y="6465040"/>
                  <a:pt x="0" y="6357715"/>
                  <a:pt x="0" y="6270161"/>
                </a:cubicBezTo>
                <a:close/>
              </a:path>
            </a:pathLst>
          </a:custGeom>
          <a:noFill/>
          <a:ln w="22225">
            <a:solidFill>
              <a:schemeClr val="bg1"/>
            </a:solidFill>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endParaRPr sz="2400" dirty="0">
              <a:latin typeface="印品黑体" panose="00000500000000000000" pitchFamily="2" charset="-122"/>
            </a:endParaRPr>
          </a:p>
        </p:txBody>
      </p:sp>
      <p:grpSp>
        <p:nvGrpSpPr>
          <p:cNvPr id="8" name="组合 7"/>
          <p:cNvGrpSpPr/>
          <p:nvPr/>
        </p:nvGrpSpPr>
        <p:grpSpPr>
          <a:xfrm>
            <a:off x="6260540" y="-4216272"/>
            <a:ext cx="9719981" cy="9320671"/>
            <a:chOff x="4038018" y="-2900668"/>
            <a:chExt cx="7289986" cy="6990503"/>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4994340" y="-1411478"/>
              <a:ext cx="4332447" cy="3570061"/>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68064" flipH="1" flipV="1">
              <a:off x="6995557" y="519774"/>
              <a:ext cx="4332447" cy="3570061"/>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4038018" y="-2900668"/>
              <a:ext cx="4332447" cy="3570061"/>
            </a:xfrm>
            <a:prstGeom prst="rect">
              <a:avLst/>
            </a:prstGeom>
          </p:spPr>
        </p:pic>
      </p:grpSp>
      <p:grpSp>
        <p:nvGrpSpPr>
          <p:cNvPr id="9" name="组合 8"/>
          <p:cNvGrpSpPr/>
          <p:nvPr/>
        </p:nvGrpSpPr>
        <p:grpSpPr>
          <a:xfrm>
            <a:off x="-3245211" y="2965206"/>
            <a:ext cx="9762520" cy="7361201"/>
            <a:chOff x="-2433908" y="2223904"/>
            <a:chExt cx="7321890" cy="5520901"/>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908" y="2223904"/>
              <a:ext cx="4261107" cy="3511276"/>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74509">
              <a:off x="-723311" y="3807486"/>
              <a:ext cx="4261107" cy="3511276"/>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74509">
              <a:off x="626875" y="4233529"/>
              <a:ext cx="4261107" cy="3511276"/>
            </a:xfrm>
            <a:prstGeom prst="rect">
              <a:avLst/>
            </a:prstGeom>
          </p:spPr>
        </p:pic>
      </p:grpSp>
      <p:sp>
        <p:nvSpPr>
          <p:cNvPr id="6" name="TextBox 5"/>
          <p:cNvSpPr txBox="1"/>
          <p:nvPr/>
        </p:nvSpPr>
        <p:spPr>
          <a:xfrm>
            <a:off x="253499" y="629463"/>
            <a:ext cx="3245648" cy="830997"/>
          </a:xfrm>
          <a:prstGeom prst="rect">
            <a:avLst/>
          </a:prstGeom>
          <a:noFill/>
        </p:spPr>
        <p:txBody>
          <a:bodyPr wrap="square" rtlCol="0">
            <a:spAutoFit/>
          </a:bodyPr>
          <a:lstStyle/>
          <a:p>
            <a:r>
              <a:rPr lang="en-US" sz="4800" b="1" i="1" smtClean="0">
                <a:solidFill>
                  <a:srgbClr val="002060"/>
                </a:solidFill>
                <a:latin typeface="Times New Roman" panose="02020603050405020304" pitchFamily="18" charset="0"/>
                <a:cs typeface="Times New Roman" panose="02020603050405020304" pitchFamily="18" charset="0"/>
              </a:rPr>
              <a:t>Tiết:……..</a:t>
            </a:r>
            <a:endParaRPr lang="en-US" sz="4800" b="1" i="1">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7010" y="2071798"/>
            <a:ext cx="11595033" cy="1533112"/>
          </a:xfrm>
          <a:prstGeom prst="rect">
            <a:avLst/>
          </a:prstGeom>
        </p:spPr>
        <p:txBody>
          <a:bodyPr wrap="none">
            <a:spAutoFit/>
          </a:bodyPr>
          <a:lstStyle/>
          <a:p>
            <a:pPr algn="ctr">
              <a:lnSpc>
                <a:spcPct val="130000"/>
              </a:lnSpc>
              <a:spcAft>
                <a:spcPts val="0"/>
              </a:spcAft>
            </a:pPr>
            <a:r>
              <a:rPr lang="en-US" sz="8000" b="1">
                <a:solidFill>
                  <a:srgbClr val="C00000"/>
                </a:solidFill>
                <a:latin typeface="Times New Roman" panose="02020603050405020304" pitchFamily="18" charset="0"/>
                <a:ea typeface="Times New Roman" panose="02020603050405020304" pitchFamily="18" charset="0"/>
              </a:rPr>
              <a:t>ÔN TẬP </a:t>
            </a:r>
            <a:r>
              <a:rPr lang="en-US" sz="8000" b="1" smtClean="0">
                <a:solidFill>
                  <a:srgbClr val="C00000"/>
                </a:solidFill>
                <a:latin typeface="Times New Roman" panose="02020603050405020304" pitchFamily="18" charset="0"/>
                <a:ea typeface="Times New Roman" panose="02020603050405020304" pitchFamily="18" charset="0"/>
              </a:rPr>
              <a:t>CUỐI HỌC </a:t>
            </a:r>
            <a:r>
              <a:rPr lang="en-US" sz="8000" b="1">
                <a:solidFill>
                  <a:srgbClr val="C00000"/>
                </a:solidFill>
                <a:latin typeface="Times New Roman" panose="02020603050405020304" pitchFamily="18" charset="0"/>
                <a:ea typeface="Times New Roman" panose="02020603050405020304" pitchFamily="18" charset="0"/>
              </a:rPr>
              <a:t>KÌ I</a:t>
            </a:r>
            <a:endParaRPr lang="en-US" sz="720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051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a14="http://schemas.microsoft.com/office/drawing/2010/main" xmlns:a16="http://schemas.microsoft.com/office/drawing/2014/main" xmlns:ahyp="http://schemas.microsoft.com/office/drawing/2018/hyperlinkcolor">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outVertical)">
                                      <p:cBhvr>
                                        <p:cTn id="1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1318" y="846161"/>
            <a:ext cx="11218460" cy="4735773"/>
          </a:xfrm>
          <a:prstGeom prst="rect">
            <a:avLst/>
          </a:prstGeom>
        </p:spPr>
      </p:pic>
    </p:spTree>
    <p:extLst>
      <p:ext uri="{BB962C8B-B14F-4D97-AF65-F5344CB8AC3E}">
        <p14:creationId xmlns:p14="http://schemas.microsoft.com/office/powerpoint/2010/main" val="39685850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1598355"/>
              </p:ext>
            </p:extLst>
          </p:nvPr>
        </p:nvGraphicFramePr>
        <p:xfrm>
          <a:off x="341193" y="668645"/>
          <a:ext cx="11477768" cy="5900813"/>
        </p:xfrm>
        <a:graphic>
          <a:graphicData uri="http://schemas.openxmlformats.org/drawingml/2006/table">
            <a:tbl>
              <a:tblPr firstRow="1" firstCol="1" bandRow="1"/>
              <a:tblGrid>
                <a:gridCol w="2129504">
                  <a:extLst>
                    <a:ext uri="{9D8B030D-6E8A-4147-A177-3AD203B41FA5}">
                      <a16:colId xmlns:a16="http://schemas.microsoft.com/office/drawing/2014/main" val="279325002"/>
                    </a:ext>
                  </a:extLst>
                </a:gridCol>
                <a:gridCol w="3329602">
                  <a:extLst>
                    <a:ext uri="{9D8B030D-6E8A-4147-A177-3AD203B41FA5}">
                      <a16:colId xmlns:a16="http://schemas.microsoft.com/office/drawing/2014/main" val="3139626271"/>
                    </a:ext>
                  </a:extLst>
                </a:gridCol>
                <a:gridCol w="6018662">
                  <a:extLst>
                    <a:ext uri="{9D8B030D-6E8A-4147-A177-3AD203B41FA5}">
                      <a16:colId xmlns:a16="http://schemas.microsoft.com/office/drawing/2014/main" val="1396178057"/>
                    </a:ext>
                  </a:extLst>
                </a:gridCol>
              </a:tblGrid>
              <a:tr h="414413">
                <a:tc gridSpan="2">
                  <a:txBody>
                    <a:bodyPr/>
                    <a:lstStyle/>
                    <a:p>
                      <a:pPr algn="ctr">
                        <a:lnSpc>
                          <a:spcPct val="100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Các bộ phận của văn học Việt Nam</a:t>
                      </a:r>
                      <a:endParaRPr lang="en-US" sz="2400">
                        <a:solidFill>
                          <a:srgbClr val="000000"/>
                        </a:solidFill>
                        <a:effectLst/>
                        <a:latin typeface="Times New Roman" panose="02020603050405020304" pitchFamily="18" charset="0"/>
                        <a:ea typeface="Times New Roman" panose="02020603050405020304" pitchFamily="18" charset="0"/>
                      </a:endParaRPr>
                    </a:p>
                  </a:txBody>
                  <a:tcPr marL="55173" marR="55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hMerge="1">
                  <a:txBody>
                    <a:bodyPr/>
                    <a:lstStyle/>
                    <a:p>
                      <a:endParaRPr lang="en-US"/>
                    </a:p>
                  </a:txBody>
                  <a:tcPr/>
                </a:tc>
                <a:tc>
                  <a:txBody>
                    <a:bodyPr/>
                    <a:lstStyle/>
                    <a:p>
                      <a:pPr algn="ctr">
                        <a:lnSpc>
                          <a:spcPct val="100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Tên văn bản văn học đã học ở học kì I</a:t>
                      </a:r>
                      <a:endParaRPr lang="en-US" sz="2400">
                        <a:solidFill>
                          <a:srgbClr val="000000"/>
                        </a:solidFill>
                        <a:effectLst/>
                        <a:latin typeface="Times New Roman" panose="02020603050405020304" pitchFamily="18" charset="0"/>
                        <a:ea typeface="Times New Roman" panose="02020603050405020304" pitchFamily="18" charset="0"/>
                      </a:endParaRPr>
                    </a:p>
                  </a:txBody>
                  <a:tcPr marL="55173" marR="55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488697939"/>
                  </a:ext>
                </a:extLst>
              </a:tr>
              <a:tr h="207207">
                <a:tc gridSpan="2">
                  <a:txBody>
                    <a:bodyPr/>
                    <a:lstStyle/>
                    <a:p>
                      <a:pPr algn="ctr">
                        <a:lnSpc>
                          <a:spcPct val="100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rPr>
                        <a:t>Văn học dân gian</a:t>
                      </a:r>
                    </a:p>
                  </a:txBody>
                  <a:tcPr marL="55173" marR="5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rPr>
                        <a:t>Không có</a:t>
                      </a:r>
                    </a:p>
                  </a:txBody>
                  <a:tcPr marL="55173" marR="5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8049411"/>
                  </a:ext>
                </a:extLst>
              </a:tr>
              <a:tr h="828826">
                <a:tc rowSpan="3">
                  <a:txBody>
                    <a:bodyPr/>
                    <a:lstStyle/>
                    <a:p>
                      <a:pPr>
                        <a:lnSpc>
                          <a:spcPct val="100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rPr>
                        <a:t>Văn học viết</a:t>
                      </a:r>
                    </a:p>
                  </a:txBody>
                  <a:tcPr marL="55173" marR="55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0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rPr>
                        <a:t>Văn học chữ Hán</a:t>
                      </a:r>
                    </a:p>
                  </a:txBody>
                  <a:tcPr marL="55173" marR="55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400" i="1">
                          <a:solidFill>
                            <a:srgbClr val="000000"/>
                          </a:solidFill>
                          <a:effectLst/>
                          <a:latin typeface="Times New Roman" panose="02020603050405020304" pitchFamily="18" charset="0"/>
                          <a:ea typeface="Times New Roman" panose="02020603050405020304" pitchFamily="18" charset="0"/>
                        </a:rPr>
                        <a:t>Chuyện người con gái Nam Xương</a:t>
                      </a:r>
                      <a:r>
                        <a:rPr lang="en-US" sz="2400">
                          <a:solidFill>
                            <a:srgbClr val="000000"/>
                          </a:solidFill>
                          <a:effectLst/>
                          <a:latin typeface="Times New Roman" panose="02020603050405020304" pitchFamily="18" charset="0"/>
                          <a:ea typeface="Times New Roman" panose="02020603050405020304" pitchFamily="18" charset="0"/>
                        </a:rPr>
                        <a:t> (Nguyễn Dữ)</a:t>
                      </a:r>
                    </a:p>
                    <a:p>
                      <a:pPr algn="just">
                        <a:lnSpc>
                          <a:spcPct val="100000"/>
                        </a:lnSpc>
                        <a:spcAft>
                          <a:spcPts val="0"/>
                        </a:spcAft>
                      </a:pPr>
                      <a:r>
                        <a:rPr lang="en-US" sz="2400" i="1">
                          <a:solidFill>
                            <a:srgbClr val="000000"/>
                          </a:solidFill>
                          <a:effectLst/>
                          <a:latin typeface="Times New Roman" panose="02020603050405020304" pitchFamily="18" charset="0"/>
                          <a:ea typeface="Times New Roman" panose="02020603050405020304" pitchFamily="18" charset="0"/>
                        </a:rPr>
                        <a:t>Truyện lạ nhà thuyền chài</a:t>
                      </a:r>
                      <a:r>
                        <a:rPr lang="en-US" sz="2400">
                          <a:solidFill>
                            <a:srgbClr val="000000"/>
                          </a:solidFill>
                          <a:effectLst/>
                          <a:latin typeface="Times New Roman" panose="02020603050405020304" pitchFamily="18" charset="0"/>
                          <a:ea typeface="Times New Roman" panose="02020603050405020304" pitchFamily="18" charset="0"/>
                        </a:rPr>
                        <a:t> (Lê Thánh Tông)</a:t>
                      </a:r>
                    </a:p>
                  </a:txBody>
                  <a:tcPr marL="55173" marR="5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086176"/>
                  </a:ext>
                </a:extLst>
              </a:tr>
              <a:tr h="1450446">
                <a:tc vMerge="1">
                  <a:txBody>
                    <a:bodyPr/>
                    <a:lstStyle/>
                    <a:p>
                      <a:endParaRPr lang="en-US"/>
                    </a:p>
                  </a:txBody>
                  <a:tcPr/>
                </a:tc>
                <a:tc>
                  <a:txBody>
                    <a:bodyPr/>
                    <a:lstStyle/>
                    <a:p>
                      <a:pPr>
                        <a:lnSpc>
                          <a:spcPct val="100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rPr>
                        <a:t>Văn học chữ Nôm</a:t>
                      </a:r>
                    </a:p>
                  </a:txBody>
                  <a:tcPr marL="55173" marR="55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400" i="1">
                          <a:solidFill>
                            <a:srgbClr val="000000"/>
                          </a:solidFill>
                          <a:effectLst/>
                          <a:latin typeface="Times New Roman" panose="02020603050405020304" pitchFamily="18" charset="0"/>
                          <a:ea typeface="Times New Roman" panose="02020603050405020304" pitchFamily="18" charset="0"/>
                        </a:rPr>
                        <a:t>Lục Vân Tiên cứu Kiều Nguyệt Nga</a:t>
                      </a:r>
                      <a:r>
                        <a:rPr lang="en-US" sz="2400">
                          <a:solidFill>
                            <a:srgbClr val="000000"/>
                          </a:solidFill>
                          <a:effectLst/>
                          <a:latin typeface="Times New Roman" panose="02020603050405020304" pitchFamily="18" charset="0"/>
                          <a:ea typeface="Times New Roman" panose="02020603050405020304" pitchFamily="18" charset="0"/>
                        </a:rPr>
                        <a:t> (Trích </a:t>
                      </a:r>
                      <a:r>
                        <a:rPr lang="en-US" sz="2400" i="1">
                          <a:solidFill>
                            <a:srgbClr val="000000"/>
                          </a:solidFill>
                          <a:effectLst/>
                          <a:latin typeface="Times New Roman" panose="02020603050405020304" pitchFamily="18" charset="0"/>
                          <a:ea typeface="Times New Roman" panose="02020603050405020304" pitchFamily="18" charset="0"/>
                        </a:rPr>
                        <a:t>Truyện Lục Vân Tiên</a:t>
                      </a:r>
                      <a:r>
                        <a:rPr lang="en-US" sz="2400">
                          <a:solidFill>
                            <a:srgbClr val="000000"/>
                          </a:solidFill>
                          <a:effectLst/>
                          <a:latin typeface="Times New Roman" panose="02020603050405020304" pitchFamily="18" charset="0"/>
                          <a:ea typeface="Times New Roman" panose="02020603050405020304" pitchFamily="18" charset="0"/>
                        </a:rPr>
                        <a:t>, Nguyễn Đình Chiểu)</a:t>
                      </a:r>
                    </a:p>
                    <a:p>
                      <a:pPr algn="just">
                        <a:lnSpc>
                          <a:spcPct val="100000"/>
                        </a:lnSpc>
                        <a:spcAft>
                          <a:spcPts val="0"/>
                        </a:spcAft>
                      </a:pPr>
                      <a:r>
                        <a:rPr lang="en-US" sz="2400" i="1">
                          <a:solidFill>
                            <a:srgbClr val="000000"/>
                          </a:solidFill>
                          <a:effectLst/>
                          <a:latin typeface="Times New Roman" panose="02020603050405020304" pitchFamily="18" charset="0"/>
                          <a:ea typeface="Times New Roman" panose="02020603050405020304" pitchFamily="18" charset="0"/>
                        </a:rPr>
                        <a:t>Thuý Kiều báo ân, báo oán</a:t>
                      </a:r>
                      <a:r>
                        <a:rPr lang="en-US" sz="2400">
                          <a:solidFill>
                            <a:srgbClr val="000000"/>
                          </a:solidFill>
                          <a:effectLst/>
                          <a:latin typeface="Times New Roman" panose="02020603050405020304" pitchFamily="18" charset="0"/>
                          <a:ea typeface="Times New Roman" panose="02020603050405020304" pitchFamily="18" charset="0"/>
                        </a:rPr>
                        <a:t> (Trích </a:t>
                      </a:r>
                      <a:r>
                        <a:rPr lang="en-US" sz="2400" i="1">
                          <a:solidFill>
                            <a:srgbClr val="000000"/>
                          </a:solidFill>
                          <a:effectLst/>
                          <a:latin typeface="Times New Roman" panose="02020603050405020304" pitchFamily="18" charset="0"/>
                          <a:ea typeface="Times New Roman" panose="02020603050405020304" pitchFamily="18" charset="0"/>
                        </a:rPr>
                        <a:t>Truyện Kiều</a:t>
                      </a:r>
                      <a:r>
                        <a:rPr lang="en-US" sz="2400">
                          <a:solidFill>
                            <a:srgbClr val="000000"/>
                          </a:solidFill>
                          <a:effectLst/>
                          <a:latin typeface="Times New Roman" panose="02020603050405020304" pitchFamily="18" charset="0"/>
                          <a:ea typeface="Times New Roman" panose="02020603050405020304" pitchFamily="18" charset="0"/>
                        </a:rPr>
                        <a:t>, Nguyễn Du)</a:t>
                      </a:r>
                    </a:p>
                    <a:p>
                      <a:pPr algn="just">
                        <a:lnSpc>
                          <a:spcPct val="100000"/>
                        </a:lnSpc>
                        <a:spcAft>
                          <a:spcPts val="0"/>
                        </a:spcAft>
                      </a:pPr>
                      <a:r>
                        <a:rPr lang="en-US" sz="2400" i="1">
                          <a:solidFill>
                            <a:srgbClr val="000000"/>
                          </a:solidFill>
                          <a:effectLst/>
                          <a:latin typeface="Times New Roman" panose="02020603050405020304" pitchFamily="18" charset="0"/>
                          <a:ea typeface="Times New Roman" panose="02020603050405020304" pitchFamily="18" charset="0"/>
                        </a:rPr>
                        <a:t>Tiếng đàn giải oan</a:t>
                      </a:r>
                      <a:r>
                        <a:rPr lang="en-US" sz="2400">
                          <a:solidFill>
                            <a:srgbClr val="000000"/>
                          </a:solidFill>
                          <a:effectLst/>
                          <a:latin typeface="Times New Roman" panose="02020603050405020304" pitchFamily="18" charset="0"/>
                          <a:ea typeface="Times New Roman" panose="02020603050405020304" pitchFamily="18" charset="0"/>
                        </a:rPr>
                        <a:t> (Truyện thơ Nôm khuyết danh)</a:t>
                      </a:r>
                    </a:p>
                  </a:txBody>
                  <a:tcPr marL="55173" marR="5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0749111"/>
                  </a:ext>
                </a:extLst>
              </a:tr>
              <a:tr h="1450446">
                <a:tc vMerge="1">
                  <a:txBody>
                    <a:bodyPr/>
                    <a:lstStyle/>
                    <a:p>
                      <a:endParaRPr lang="en-US"/>
                    </a:p>
                  </a:txBody>
                  <a:tcPr/>
                </a:tc>
                <a:tc>
                  <a:txBody>
                    <a:bodyPr/>
                    <a:lstStyle/>
                    <a:p>
                      <a:pPr>
                        <a:lnSpc>
                          <a:spcPct val="100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rPr>
                        <a:t>Văn học chữ Quốc ngữ</a:t>
                      </a:r>
                    </a:p>
                  </a:txBody>
                  <a:tcPr marL="55173" marR="5517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n-US" sz="2400" i="1">
                          <a:solidFill>
                            <a:srgbClr val="000000"/>
                          </a:solidFill>
                          <a:effectLst/>
                          <a:latin typeface="Times New Roman" panose="02020603050405020304" pitchFamily="18" charset="0"/>
                          <a:ea typeface="Times New Roman" panose="02020603050405020304" pitchFamily="18" charset="0"/>
                        </a:rPr>
                        <a:t>Quê hương</a:t>
                      </a:r>
                      <a:r>
                        <a:rPr lang="en-US" sz="2400">
                          <a:solidFill>
                            <a:srgbClr val="000000"/>
                          </a:solidFill>
                          <a:effectLst/>
                          <a:latin typeface="Times New Roman" panose="02020603050405020304" pitchFamily="18" charset="0"/>
                          <a:ea typeface="Times New Roman" panose="02020603050405020304" pitchFamily="18" charset="0"/>
                        </a:rPr>
                        <a:t> (Tế Hanh)</a:t>
                      </a:r>
                    </a:p>
                    <a:p>
                      <a:pPr algn="just">
                        <a:lnSpc>
                          <a:spcPct val="100000"/>
                        </a:lnSpc>
                        <a:spcAft>
                          <a:spcPts val="0"/>
                        </a:spcAft>
                      </a:pPr>
                      <a:r>
                        <a:rPr lang="en-US" sz="2400" i="1">
                          <a:solidFill>
                            <a:srgbClr val="000000"/>
                          </a:solidFill>
                          <a:effectLst/>
                          <a:latin typeface="Times New Roman" panose="02020603050405020304" pitchFamily="18" charset="0"/>
                          <a:ea typeface="Times New Roman" panose="02020603050405020304" pitchFamily="18" charset="0"/>
                        </a:rPr>
                        <a:t>Bếp lửa</a:t>
                      </a:r>
                      <a:r>
                        <a:rPr lang="en-US" sz="2400">
                          <a:solidFill>
                            <a:srgbClr val="000000"/>
                          </a:solidFill>
                          <a:effectLst/>
                          <a:latin typeface="Times New Roman" panose="02020603050405020304" pitchFamily="18" charset="0"/>
                          <a:ea typeface="Times New Roman" panose="02020603050405020304" pitchFamily="18" charset="0"/>
                        </a:rPr>
                        <a:t> (Bằng Việt)</a:t>
                      </a:r>
                    </a:p>
                    <a:p>
                      <a:pPr algn="just">
                        <a:lnSpc>
                          <a:spcPct val="100000"/>
                        </a:lnSpc>
                        <a:spcAft>
                          <a:spcPts val="0"/>
                        </a:spcAft>
                      </a:pPr>
                      <a:r>
                        <a:rPr lang="en-US" sz="2400" i="1">
                          <a:solidFill>
                            <a:srgbClr val="000000"/>
                          </a:solidFill>
                          <a:effectLst/>
                          <a:latin typeface="Times New Roman" panose="02020603050405020304" pitchFamily="18" charset="0"/>
                          <a:ea typeface="Times New Roman" panose="02020603050405020304" pitchFamily="18" charset="0"/>
                        </a:rPr>
                        <a:t>Vẻ đẹp của Sông Đà</a:t>
                      </a:r>
                      <a:r>
                        <a:rPr lang="en-US" sz="2400">
                          <a:solidFill>
                            <a:srgbClr val="000000"/>
                          </a:solidFill>
                          <a:effectLst/>
                          <a:latin typeface="Times New Roman" panose="02020603050405020304" pitchFamily="18" charset="0"/>
                          <a:ea typeface="Times New Roman" panose="02020603050405020304" pitchFamily="18" charset="0"/>
                        </a:rPr>
                        <a:t> (Nguyễn Tuân)</a:t>
                      </a:r>
                    </a:p>
                    <a:p>
                      <a:pPr algn="just">
                        <a:lnSpc>
                          <a:spcPct val="100000"/>
                        </a:lnSpc>
                        <a:spcAft>
                          <a:spcPts val="0"/>
                        </a:spcAft>
                      </a:pPr>
                      <a:r>
                        <a:rPr lang="en-US" sz="2400" i="1">
                          <a:solidFill>
                            <a:srgbClr val="000000"/>
                          </a:solidFill>
                          <a:effectLst/>
                          <a:latin typeface="Times New Roman" panose="02020603050405020304" pitchFamily="18" charset="0"/>
                          <a:ea typeface="Times New Roman" panose="02020603050405020304" pitchFamily="18" charset="0"/>
                        </a:rPr>
                        <a:t>Mùa xuân nho nhỏ</a:t>
                      </a:r>
                      <a:r>
                        <a:rPr lang="en-US" sz="2400">
                          <a:solidFill>
                            <a:srgbClr val="000000"/>
                          </a:solidFill>
                          <a:effectLst/>
                          <a:latin typeface="Times New Roman" panose="02020603050405020304" pitchFamily="18" charset="0"/>
                          <a:ea typeface="Times New Roman" panose="02020603050405020304" pitchFamily="18" charset="0"/>
                        </a:rPr>
                        <a:t> (Thanh Hải)</a:t>
                      </a:r>
                    </a:p>
                    <a:p>
                      <a:pPr algn="just">
                        <a:lnSpc>
                          <a:spcPct val="100000"/>
                        </a:lnSpc>
                        <a:spcAft>
                          <a:spcPts val="0"/>
                        </a:spcAft>
                      </a:pPr>
                      <a:r>
                        <a:rPr lang="en-US" sz="2400" i="1">
                          <a:solidFill>
                            <a:srgbClr val="000000"/>
                          </a:solidFill>
                          <a:effectLst/>
                          <a:latin typeface="Times New Roman" panose="02020603050405020304" pitchFamily="18" charset="0"/>
                          <a:ea typeface="Times New Roman" panose="02020603050405020304" pitchFamily="18" charset="0"/>
                        </a:rPr>
                        <a:t>Sơn Tinh, Thuỷ Tinh</a:t>
                      </a:r>
                      <a:r>
                        <a:rPr lang="en-US" sz="2400">
                          <a:solidFill>
                            <a:srgbClr val="000000"/>
                          </a:solidFill>
                          <a:effectLst/>
                          <a:latin typeface="Times New Roman" panose="02020603050405020304" pitchFamily="18" charset="0"/>
                          <a:ea typeface="Times New Roman" panose="02020603050405020304" pitchFamily="18" charset="0"/>
                        </a:rPr>
                        <a:t> (Nguyễn Nhược Pháp)</a:t>
                      </a:r>
                    </a:p>
                  </a:txBody>
                  <a:tcPr marL="55173" marR="551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901715"/>
                  </a:ext>
                </a:extLst>
              </a:tr>
            </a:tbl>
          </a:graphicData>
        </a:graphic>
      </p:graphicFrame>
      <p:sp>
        <p:nvSpPr>
          <p:cNvPr id="3" name="Rectangle 2"/>
          <p:cNvSpPr/>
          <p:nvPr/>
        </p:nvSpPr>
        <p:spPr>
          <a:xfrm>
            <a:off x="341193" y="72071"/>
            <a:ext cx="1213794" cy="596574"/>
          </a:xfrm>
          <a:prstGeom prst="rect">
            <a:avLst/>
          </a:prstGeom>
        </p:spPr>
        <p:txBody>
          <a:bodyPr wrap="none">
            <a:spAutoFit/>
          </a:bodyPr>
          <a:lstStyle/>
          <a:p>
            <a:pPr>
              <a:lnSpc>
                <a:spcPct val="130000"/>
              </a:lnSpc>
              <a:spcAft>
                <a:spcPts val="0"/>
              </a:spcAft>
            </a:pPr>
            <a:r>
              <a:rPr lang="en-US" sz="2800" b="1">
                <a:latin typeface="Times New Roman" panose="02020603050405020304" pitchFamily="18" charset="0"/>
                <a:ea typeface="Times New Roman" panose="02020603050405020304" pitchFamily="18" charset="0"/>
              </a:rPr>
              <a:t>Câu 4:</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86434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57648" cy="6858000"/>
          </a:xfrm>
          <a:prstGeom prst="rect">
            <a:avLst/>
          </a:prstGeom>
        </p:spPr>
      </p:pic>
      <p:sp>
        <p:nvSpPr>
          <p:cNvPr id="3" name="Rectangle 2"/>
          <p:cNvSpPr/>
          <p:nvPr/>
        </p:nvSpPr>
        <p:spPr>
          <a:xfrm>
            <a:off x="9157648" y="1631324"/>
            <a:ext cx="3034352" cy="3885487"/>
          </a:xfrm>
          <a:prstGeom prst="rect">
            <a:avLst/>
          </a:prstGeom>
        </p:spPr>
        <p:txBody>
          <a:bodyPr wrap="square">
            <a:spAutoFit/>
          </a:bodyPr>
          <a:lstStyle/>
          <a:p>
            <a:pPr algn="just">
              <a:lnSpc>
                <a:spcPct val="130000"/>
              </a:lnSpc>
            </a:pPr>
            <a:r>
              <a:rPr lang="vi-VN" sz="2400" smtClean="0">
                <a:solidFill>
                  <a:srgbClr val="C00000"/>
                </a:solidFill>
                <a:latin typeface="Times New Roman" panose="02020603050405020304" pitchFamily="18" charset="0"/>
                <a:cs typeface="Times New Roman" panose="02020603050405020304" pitchFamily="18" charset="0"/>
              </a:rPr>
              <a:t>1. Truyện </a:t>
            </a:r>
            <a:r>
              <a:rPr lang="vi-VN" sz="2400">
                <a:solidFill>
                  <a:srgbClr val="C00000"/>
                </a:solidFill>
                <a:latin typeface="Times New Roman" panose="02020603050405020304" pitchFamily="18" charset="0"/>
                <a:cs typeface="Times New Roman" panose="02020603050405020304" pitchFamily="18" charset="0"/>
              </a:rPr>
              <a:t>thơ; </a:t>
            </a:r>
            <a:endParaRPr lang="en-US" sz="2400" smtClean="0">
              <a:solidFill>
                <a:srgbClr val="C00000"/>
              </a:solidFill>
              <a:latin typeface="Times New Roman" panose="02020603050405020304" pitchFamily="18" charset="0"/>
              <a:cs typeface="Times New Roman" panose="02020603050405020304" pitchFamily="18" charset="0"/>
            </a:endParaRPr>
          </a:p>
          <a:p>
            <a:pPr algn="just">
              <a:lnSpc>
                <a:spcPct val="130000"/>
              </a:lnSpc>
            </a:pPr>
            <a:r>
              <a:rPr lang="vi-VN" sz="2400" smtClean="0">
                <a:solidFill>
                  <a:srgbClr val="C00000"/>
                </a:solidFill>
                <a:latin typeface="Times New Roman" panose="02020603050405020304" pitchFamily="18" charset="0"/>
                <a:cs typeface="Times New Roman" panose="02020603050405020304" pitchFamily="18" charset="0"/>
              </a:rPr>
              <a:t>2</a:t>
            </a:r>
            <a:r>
              <a:rPr lang="vi-VN" sz="2400">
                <a:solidFill>
                  <a:srgbClr val="C00000"/>
                </a:solidFill>
                <a:latin typeface="Times New Roman" panose="02020603050405020304" pitchFamily="18" charset="0"/>
                <a:cs typeface="Times New Roman" panose="02020603050405020304" pitchFamily="18" charset="0"/>
              </a:rPr>
              <a:t>. Truyện truyền kì; </a:t>
            </a:r>
            <a:endParaRPr lang="en-US" sz="2400" smtClean="0">
              <a:solidFill>
                <a:srgbClr val="C00000"/>
              </a:solidFill>
              <a:latin typeface="Times New Roman" panose="02020603050405020304" pitchFamily="18" charset="0"/>
              <a:cs typeface="Times New Roman" panose="02020603050405020304" pitchFamily="18" charset="0"/>
            </a:endParaRPr>
          </a:p>
          <a:p>
            <a:pPr algn="just">
              <a:lnSpc>
                <a:spcPct val="130000"/>
              </a:lnSpc>
            </a:pPr>
            <a:r>
              <a:rPr lang="vi-VN" sz="2400" smtClean="0">
                <a:solidFill>
                  <a:srgbClr val="C00000"/>
                </a:solidFill>
                <a:latin typeface="Times New Roman" panose="02020603050405020304" pitchFamily="18" charset="0"/>
                <a:cs typeface="Times New Roman" panose="02020603050405020304" pitchFamily="18" charset="0"/>
              </a:rPr>
              <a:t>3</a:t>
            </a:r>
            <a:r>
              <a:rPr lang="vi-VN" sz="2400">
                <a:solidFill>
                  <a:srgbClr val="C00000"/>
                </a:solidFill>
                <a:latin typeface="Times New Roman" panose="02020603050405020304" pitchFamily="18" charset="0"/>
                <a:cs typeface="Times New Roman" panose="02020603050405020304" pitchFamily="18" charset="0"/>
              </a:rPr>
              <a:t>. VB giới thiệu một danh lam thắng cảnh hoặc di tích lịch sử; </a:t>
            </a:r>
            <a:endParaRPr lang="en-US" sz="2400" smtClean="0">
              <a:solidFill>
                <a:srgbClr val="C00000"/>
              </a:solidFill>
              <a:latin typeface="Times New Roman" panose="02020603050405020304" pitchFamily="18" charset="0"/>
              <a:cs typeface="Times New Roman" panose="02020603050405020304" pitchFamily="18" charset="0"/>
            </a:endParaRPr>
          </a:p>
          <a:p>
            <a:pPr algn="just">
              <a:lnSpc>
                <a:spcPct val="130000"/>
              </a:lnSpc>
            </a:pPr>
            <a:r>
              <a:rPr lang="vi-VN" sz="2400" smtClean="0">
                <a:solidFill>
                  <a:srgbClr val="C00000"/>
                </a:solidFill>
                <a:latin typeface="Times New Roman" panose="02020603050405020304" pitchFamily="18" charset="0"/>
                <a:cs typeface="Times New Roman" panose="02020603050405020304" pitchFamily="18" charset="0"/>
              </a:rPr>
              <a:t>4</a:t>
            </a:r>
            <a:r>
              <a:rPr lang="vi-VN" sz="2400">
                <a:solidFill>
                  <a:srgbClr val="C00000"/>
                </a:solidFill>
                <a:latin typeface="Times New Roman" panose="02020603050405020304" pitchFamily="18" charset="0"/>
                <a:cs typeface="Times New Roman" panose="02020603050405020304" pitchFamily="18" charset="0"/>
              </a:rPr>
              <a:t>. VB nghị luận; </a:t>
            </a:r>
            <a:endParaRPr lang="en-US" sz="2400" smtClean="0">
              <a:solidFill>
                <a:srgbClr val="C00000"/>
              </a:solidFill>
              <a:latin typeface="Times New Roman" panose="02020603050405020304" pitchFamily="18" charset="0"/>
              <a:cs typeface="Times New Roman" panose="02020603050405020304" pitchFamily="18" charset="0"/>
            </a:endParaRPr>
          </a:p>
          <a:p>
            <a:pPr algn="just">
              <a:lnSpc>
                <a:spcPct val="130000"/>
              </a:lnSpc>
            </a:pPr>
            <a:r>
              <a:rPr lang="vi-VN" sz="2400" smtClean="0">
                <a:solidFill>
                  <a:srgbClr val="C00000"/>
                </a:solidFill>
                <a:latin typeface="Times New Roman" panose="02020603050405020304" pitchFamily="18" charset="0"/>
                <a:cs typeface="Times New Roman" panose="02020603050405020304" pitchFamily="18" charset="0"/>
              </a:rPr>
              <a:t>5</a:t>
            </a:r>
            <a:r>
              <a:rPr lang="vi-VN" sz="2400">
                <a:solidFill>
                  <a:srgbClr val="C00000"/>
                </a:solidFill>
                <a:latin typeface="Times New Roman" panose="02020603050405020304" pitchFamily="18" charset="0"/>
                <a:cs typeface="Times New Roman" panose="02020603050405020304" pitchFamily="18" charset="0"/>
              </a:rPr>
              <a:t>. Thơ; </a:t>
            </a:r>
            <a:endParaRPr lang="en-US" sz="2400" smtClean="0">
              <a:solidFill>
                <a:srgbClr val="C00000"/>
              </a:solidFill>
              <a:latin typeface="Times New Roman" panose="02020603050405020304" pitchFamily="18" charset="0"/>
              <a:cs typeface="Times New Roman" panose="02020603050405020304" pitchFamily="18" charset="0"/>
            </a:endParaRPr>
          </a:p>
          <a:p>
            <a:pPr algn="just">
              <a:lnSpc>
                <a:spcPct val="130000"/>
              </a:lnSpc>
            </a:pPr>
            <a:r>
              <a:rPr lang="vi-VN" sz="2400" smtClean="0">
                <a:solidFill>
                  <a:srgbClr val="C00000"/>
                </a:solidFill>
                <a:latin typeface="Times New Roman" panose="02020603050405020304" pitchFamily="18" charset="0"/>
                <a:cs typeface="Times New Roman" panose="02020603050405020304" pitchFamily="18" charset="0"/>
              </a:rPr>
              <a:t>6</a:t>
            </a:r>
            <a:r>
              <a:rPr lang="vi-VN" sz="2400">
                <a:solidFill>
                  <a:srgbClr val="C00000"/>
                </a:solidFill>
                <a:latin typeface="Times New Roman" panose="02020603050405020304" pitchFamily="18" charset="0"/>
                <a:cs typeface="Times New Roman" panose="02020603050405020304" pitchFamily="18" charset="0"/>
              </a:rPr>
              <a:t>. Bài phỏng vấn.</a:t>
            </a:r>
            <a:endParaRPr lang="en-US" sz="240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742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40000" contrast="-40000"/>
                    </a14:imgEffect>
                  </a14:imgLayer>
                </a14:imgProps>
              </a:ext>
            </a:extLst>
          </a:blip>
          <a:stretch>
            <a:fillRect/>
          </a:stretch>
        </p:blipFill>
        <p:spPr>
          <a:xfrm>
            <a:off x="395785" y="559558"/>
            <a:ext cx="11409528" cy="4790364"/>
          </a:xfrm>
          <a:prstGeom prst="rect">
            <a:avLst/>
          </a:prstGeom>
        </p:spPr>
      </p:pic>
    </p:spTree>
    <p:extLst>
      <p:ext uri="{BB962C8B-B14F-4D97-AF65-F5344CB8AC3E}">
        <p14:creationId xmlns:p14="http://schemas.microsoft.com/office/powerpoint/2010/main" val="25844446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35809110"/>
              </p:ext>
            </p:extLst>
          </p:nvPr>
        </p:nvGraphicFramePr>
        <p:xfrm>
          <a:off x="313897" y="460849"/>
          <a:ext cx="11532358" cy="5969882"/>
        </p:xfrm>
        <a:graphic>
          <a:graphicData uri="http://schemas.openxmlformats.org/drawingml/2006/table">
            <a:tbl>
              <a:tblPr firstRow="1" firstCol="1" bandRow="1"/>
              <a:tblGrid>
                <a:gridCol w="2342806">
                  <a:extLst>
                    <a:ext uri="{9D8B030D-6E8A-4147-A177-3AD203B41FA5}">
                      <a16:colId xmlns:a16="http://schemas.microsoft.com/office/drawing/2014/main" val="1567071158"/>
                    </a:ext>
                  </a:extLst>
                </a:gridCol>
                <a:gridCol w="3757218">
                  <a:extLst>
                    <a:ext uri="{9D8B030D-6E8A-4147-A177-3AD203B41FA5}">
                      <a16:colId xmlns:a16="http://schemas.microsoft.com/office/drawing/2014/main" val="2354784807"/>
                    </a:ext>
                  </a:extLst>
                </a:gridCol>
                <a:gridCol w="5432334">
                  <a:extLst>
                    <a:ext uri="{9D8B030D-6E8A-4147-A177-3AD203B41FA5}">
                      <a16:colId xmlns:a16="http://schemas.microsoft.com/office/drawing/2014/main" val="493093655"/>
                    </a:ext>
                  </a:extLst>
                </a:gridCol>
              </a:tblGrid>
              <a:tr h="483482">
                <a:tc>
                  <a:txBody>
                    <a:bodyPr/>
                    <a:lstStyle/>
                    <a:p>
                      <a:pPr algn="ctr">
                        <a:lnSpc>
                          <a:spcPct val="100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Nội dung so sánh</a:t>
                      </a:r>
                      <a:endParaRPr lang="en-US" sz="2400">
                        <a:solidFill>
                          <a:srgbClr val="000000"/>
                        </a:solidFill>
                        <a:effectLst/>
                        <a:latin typeface="Times New Roman" panose="02020603050405020304" pitchFamily="18" charset="0"/>
                        <a:ea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Truyện truyền kì</a:t>
                      </a:r>
                      <a:endParaRPr lang="en-US" sz="2400">
                        <a:solidFill>
                          <a:srgbClr val="000000"/>
                        </a:solidFill>
                        <a:effectLst/>
                        <a:latin typeface="Times New Roman" panose="02020603050405020304" pitchFamily="18" charset="0"/>
                        <a:ea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00000"/>
                        </a:lnSpc>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Truyện thơ Nôm</a:t>
                      </a:r>
                      <a:endParaRPr lang="en-US" sz="2400">
                        <a:solidFill>
                          <a:srgbClr val="000000"/>
                        </a:solidFill>
                        <a:effectLst/>
                        <a:latin typeface="Times New Roman" panose="02020603050405020304" pitchFamily="18" charset="0"/>
                        <a:ea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val="3526947849"/>
                  </a:ext>
                </a:extLst>
              </a:tr>
              <a:tr h="483482">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rPr>
                        <a:t>Điểm giống nhau</a:t>
                      </a:r>
                    </a:p>
                  </a:txBody>
                  <a:tcPr marL="64369" marR="64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0000"/>
                        </a:lnSpc>
                        <a:spcAft>
                          <a:spcPts val="0"/>
                        </a:spcAft>
                      </a:pPr>
                      <a:r>
                        <a:rPr lang="vi-VN" sz="2400">
                          <a:solidFill>
                            <a:srgbClr val="000000"/>
                          </a:solidFill>
                          <a:effectLst/>
                          <a:latin typeface="Times New Roman" panose="02020603050405020304" pitchFamily="18" charset="0"/>
                          <a:ea typeface="Times New Roman" panose="02020603050405020304" pitchFamily="18" charset="0"/>
                        </a:rPr>
                        <a:t>Thể loại tự sự của văn học viết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4369" marR="64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753351250"/>
                  </a:ext>
                </a:extLst>
              </a:tr>
              <a:tr h="3384374">
                <a:tc>
                  <a:txBody>
                    <a:bodyPr/>
                    <a:lstStyle/>
                    <a:p>
                      <a:pPr algn="ctr">
                        <a:lnSpc>
                          <a:spcPct val="100000"/>
                        </a:lnSpc>
                        <a:spcAft>
                          <a:spcPts val="0"/>
                        </a:spcAft>
                      </a:pPr>
                      <a:r>
                        <a:rPr lang="en-US" sz="2400">
                          <a:solidFill>
                            <a:srgbClr val="000000"/>
                          </a:solidFill>
                          <a:effectLst/>
                          <a:latin typeface="Times New Roman" panose="02020603050405020304" pitchFamily="18" charset="0"/>
                          <a:ea typeface="Times New Roman" panose="02020603050405020304" pitchFamily="18" charset="0"/>
                        </a:rPr>
                        <a:t>Điểm khác nhau</a:t>
                      </a:r>
                    </a:p>
                  </a:txBody>
                  <a:tcPr marL="64369" marR="643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00000"/>
                        </a:lnSpc>
                        <a:spcAft>
                          <a:spcPts val="0"/>
                        </a:spcAft>
                        <a:buFont typeface="Times New Roman" panose="02020603050405020304" pitchFamily="18" charset="0"/>
                        <a:buChar char="–"/>
                      </a:pPr>
                      <a:r>
                        <a:rPr lang="en-US" sz="2400">
                          <a:solidFill>
                            <a:srgbClr val="000000"/>
                          </a:solidFill>
                          <a:effectLst/>
                          <a:latin typeface="Times New Roman" panose="02020603050405020304" pitchFamily="18" charset="0"/>
                          <a:ea typeface="Calibri" panose="020F0502020204030204" pitchFamily="34" charset="0"/>
                        </a:rPr>
                        <a:t> </a:t>
                      </a:r>
                      <a:r>
                        <a:rPr lang="vi-VN" sz="2400">
                          <a:solidFill>
                            <a:srgbClr val="000000"/>
                          </a:solidFill>
                          <a:effectLst/>
                          <a:latin typeface="Times New Roman" panose="02020603050405020304" pitchFamily="18" charset="0"/>
                          <a:ea typeface="Calibri" panose="020F0502020204030204" pitchFamily="34" charset="0"/>
                        </a:rPr>
                        <a:t>Viết bằng chữ Hán</a:t>
                      </a:r>
                      <a:endParaRPr lang="en-US" sz="2400">
                        <a:solidFill>
                          <a:srgbClr val="000000"/>
                        </a:solidFill>
                        <a:effectLst/>
                        <a:latin typeface="Times New Roman" panose="02020603050405020304" pitchFamily="18" charset="0"/>
                        <a:ea typeface="Calibri" panose="020F0502020204030204" pitchFamily="34" charset="0"/>
                      </a:endParaRPr>
                    </a:p>
                    <a:p>
                      <a:pPr marL="342900" lvl="0" indent="-342900" algn="just">
                        <a:lnSpc>
                          <a:spcPct val="100000"/>
                        </a:lnSpc>
                        <a:spcAft>
                          <a:spcPts val="0"/>
                        </a:spcAft>
                        <a:buFont typeface="Times New Roman" panose="02020603050405020304" pitchFamily="18" charset="0"/>
                        <a:buChar char="–"/>
                      </a:pPr>
                      <a:r>
                        <a:rPr lang="vi-VN" sz="2400">
                          <a:solidFill>
                            <a:srgbClr val="000000"/>
                          </a:solidFill>
                          <a:effectLst/>
                          <a:latin typeface="Times New Roman" panose="02020603050405020304" pitchFamily="18" charset="0"/>
                          <a:ea typeface="Calibri" panose="020F0502020204030204" pitchFamily="34" charset="0"/>
                        </a:rPr>
                        <a:t> Thể loại tự sự được viết bằng văn xuôi, phát triển mạnh ở thế kỉ XVI – XVII. </a:t>
                      </a:r>
                      <a:endParaRPr lang="en-US" sz="2400">
                        <a:solidFill>
                          <a:srgbClr val="000000"/>
                        </a:solidFill>
                        <a:effectLst/>
                        <a:latin typeface="Times New Roman" panose="02020603050405020304" pitchFamily="18" charset="0"/>
                        <a:ea typeface="Calibri" panose="020F0502020204030204" pitchFamily="34" charset="0"/>
                      </a:endParaRPr>
                    </a:p>
                    <a:p>
                      <a:pPr marL="342900" lvl="0" indent="-342900" algn="just">
                        <a:lnSpc>
                          <a:spcPct val="100000"/>
                        </a:lnSpc>
                        <a:spcAft>
                          <a:spcPts val="0"/>
                        </a:spcAft>
                        <a:buFont typeface="Times New Roman" panose="02020603050405020304" pitchFamily="18" charset="0"/>
                        <a:buChar char="–"/>
                      </a:pPr>
                      <a:r>
                        <a:rPr lang="vi-VN" sz="2400">
                          <a:solidFill>
                            <a:srgbClr val="000000"/>
                          </a:solidFill>
                          <a:effectLst/>
                          <a:latin typeface="Times New Roman" panose="02020603050405020304" pitchFamily="18" charset="0"/>
                          <a:ea typeface="Calibri" panose="020F0502020204030204" pitchFamily="34" charset="0"/>
                        </a:rPr>
                        <a:t> Cốt truyện: thường sử dụng yếu tố kì ảo</a:t>
                      </a:r>
                      <a:r>
                        <a:rPr lang="en-GB" sz="2400">
                          <a:solidFill>
                            <a:srgbClr val="000000"/>
                          </a:solidFill>
                          <a:effectLst/>
                          <a:latin typeface="Times New Roman" panose="02020603050405020304" pitchFamily="18" charset="0"/>
                          <a:ea typeface="Calibri" panose="020F0502020204030204" pitchFamily="34" charset="0"/>
                        </a:rPr>
                        <a:t>,</a:t>
                      </a:r>
                      <a:r>
                        <a:rPr lang="vi-VN" sz="2400">
                          <a:solidFill>
                            <a:srgbClr val="000000"/>
                          </a:solidFill>
                          <a:effectLst/>
                          <a:latin typeface="Times New Roman" panose="02020603050405020304" pitchFamily="18" charset="0"/>
                          <a:ea typeface="Calibri" panose="020F0502020204030204" pitchFamily="34" charset="0"/>
                        </a:rPr>
                        <a:t> tạo nên những biến đổi bất ngờ và hợp lí h</a:t>
                      </a:r>
                      <a:r>
                        <a:rPr lang="en-GB" sz="2400">
                          <a:solidFill>
                            <a:srgbClr val="000000"/>
                          </a:solidFill>
                          <a:effectLst/>
                          <a:latin typeface="Times New Roman" panose="02020603050405020304" pitchFamily="18" charset="0"/>
                          <a:ea typeface="Calibri" panose="020F0502020204030204" pitchFamily="34" charset="0"/>
                        </a:rPr>
                        <a:t>oá</a:t>
                      </a:r>
                      <a:r>
                        <a:rPr lang="vi-VN" sz="2400">
                          <a:solidFill>
                            <a:srgbClr val="000000"/>
                          </a:solidFill>
                          <a:effectLst/>
                          <a:latin typeface="Times New Roman" panose="02020603050405020304" pitchFamily="18" charset="0"/>
                          <a:ea typeface="Calibri" panose="020F0502020204030204" pitchFamily="34" charset="0"/>
                        </a:rPr>
                        <a:t> những điều ngẫu nhiên, bất bình thường.</a:t>
                      </a:r>
                      <a:endParaRPr lang="en-US" sz="2400">
                        <a:solidFill>
                          <a:srgbClr val="000000"/>
                        </a:solidFill>
                        <a:effectLst/>
                        <a:latin typeface="Times New Roman" panose="02020603050405020304" pitchFamily="18" charset="0"/>
                        <a:ea typeface="Calibri" panose="020F0502020204030204" pitchFamily="34" charset="0"/>
                      </a:endParaRPr>
                    </a:p>
                    <a:p>
                      <a:pPr marL="342900" lvl="0" indent="-342900" algn="just">
                        <a:lnSpc>
                          <a:spcPct val="100000"/>
                        </a:lnSpc>
                        <a:spcAft>
                          <a:spcPts val="0"/>
                        </a:spcAft>
                        <a:buFont typeface="Times New Roman" panose="02020603050405020304" pitchFamily="18" charset="0"/>
                        <a:buChar char="–"/>
                      </a:pPr>
                      <a:r>
                        <a:rPr lang="vi-VN" sz="2400">
                          <a:solidFill>
                            <a:srgbClr val="000000"/>
                          </a:solidFill>
                          <a:effectLst/>
                          <a:latin typeface="Times New Roman" panose="02020603050405020304" pitchFamily="18" charset="0"/>
                          <a:ea typeface="Calibri" panose="020F0502020204030204" pitchFamily="34" charset="0"/>
                        </a:rPr>
                        <a:t> Nhân vật:……</a:t>
                      </a:r>
                      <a:endParaRPr lang="en-US" sz="2400">
                        <a:solidFill>
                          <a:srgbClr val="000000"/>
                        </a:solidFill>
                        <a:effectLst/>
                        <a:latin typeface="Times New Roman" panose="02020603050405020304" pitchFamily="18" charset="0"/>
                        <a:ea typeface="Calibri" panose="020F0502020204030204" pitchFamily="34" charset="0"/>
                      </a:endParaRPr>
                    </a:p>
                    <a:p>
                      <a:pPr marL="342900" lvl="0" indent="-342900" algn="just">
                        <a:lnSpc>
                          <a:spcPct val="100000"/>
                        </a:lnSpc>
                        <a:spcAft>
                          <a:spcPts val="0"/>
                        </a:spcAft>
                        <a:buFont typeface="Times New Roman" panose="02020603050405020304" pitchFamily="18" charset="0"/>
                        <a:buChar char="–"/>
                      </a:pPr>
                      <a:r>
                        <a:rPr lang="vi-VN" sz="2400">
                          <a:solidFill>
                            <a:srgbClr val="000000"/>
                          </a:solidFill>
                          <a:effectLst/>
                          <a:latin typeface="Times New Roman" panose="02020603050405020304" pitchFamily="18" charset="0"/>
                          <a:ea typeface="Calibri" panose="020F0502020204030204" pitchFamily="34" charset="0"/>
                        </a:rPr>
                        <a:t>…</a:t>
                      </a:r>
                      <a:endParaRPr lang="en-US" sz="2400">
                        <a:solidFill>
                          <a:srgbClr val="000000"/>
                        </a:solidFill>
                        <a:effectLst/>
                        <a:latin typeface="Times New Roman" panose="02020603050405020304" pitchFamily="18" charset="0"/>
                        <a:ea typeface="Calibri" panose="020F0502020204030204" pitchFamily="34"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vi-VN" sz="2400">
                          <a:solidFill>
                            <a:srgbClr val="000000"/>
                          </a:solidFill>
                          <a:effectLst/>
                          <a:latin typeface="Times New Roman" panose="02020603050405020304" pitchFamily="18" charset="0"/>
                          <a:ea typeface="Times New Roman" panose="02020603050405020304" pitchFamily="18" charset="0"/>
                        </a:rPr>
                        <a:t>– Viết bằng chữ Nôm</a:t>
                      </a:r>
                      <a:endParaRPr lang="en-US" sz="2400">
                        <a:solidFill>
                          <a:srgbClr val="000000"/>
                        </a:solidFill>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vi-VN" sz="2400">
                          <a:solidFill>
                            <a:srgbClr val="000000"/>
                          </a:solidFill>
                          <a:effectLst/>
                          <a:latin typeface="Times New Roman" panose="02020603050405020304" pitchFamily="18" charset="0"/>
                          <a:ea typeface="Times New Roman" panose="02020603050405020304" pitchFamily="18" charset="0"/>
                        </a:rPr>
                        <a:t>– Thể loại tự sự được viết bằng văn vần, chủ yếu là thể thơ lục bát, phát triển mạnh vào cuối thế kỉ XVIII và thế kỉ XIX</a:t>
                      </a:r>
                      <a:endParaRPr lang="en-US" sz="2400">
                        <a:solidFill>
                          <a:srgbClr val="000000"/>
                        </a:solidFill>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vi-VN" sz="2400">
                          <a:solidFill>
                            <a:srgbClr val="000000"/>
                          </a:solidFill>
                          <a:effectLst/>
                          <a:latin typeface="Times New Roman" panose="02020603050405020304" pitchFamily="18" charset="0"/>
                          <a:ea typeface="Times New Roman" panose="02020603050405020304" pitchFamily="18" charset="0"/>
                        </a:rPr>
                        <a:t> </a:t>
                      </a:r>
                      <a:endParaRPr lang="en-US" sz="2400">
                        <a:solidFill>
                          <a:srgbClr val="000000"/>
                        </a:solidFill>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vi-VN" sz="2400">
                          <a:solidFill>
                            <a:srgbClr val="000000"/>
                          </a:solidFill>
                          <a:effectLst/>
                          <a:latin typeface="Times New Roman" panose="02020603050405020304" pitchFamily="18" charset="0"/>
                          <a:ea typeface="Times New Roman" panose="02020603050405020304" pitchFamily="18" charset="0"/>
                        </a:rPr>
                        <a:t>– Cốt truyện: thường theo một trong hai mô hình: gặp gỡ (hội ngộ) – tai biến (lưu lạc) – đoàn tụ (đoàn viên), hoặc mô hình nhân – quả (ở hiền gặp lành, ở ác gặp dữ)</a:t>
                      </a:r>
                      <a:endParaRPr lang="en-US" sz="2400">
                        <a:solidFill>
                          <a:srgbClr val="000000"/>
                        </a:solidFill>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vi-VN" sz="2400">
                          <a:solidFill>
                            <a:srgbClr val="000000"/>
                          </a:solidFill>
                          <a:effectLst/>
                          <a:latin typeface="Times New Roman" panose="02020603050405020304" pitchFamily="18" charset="0"/>
                          <a:ea typeface="Times New Roman" panose="02020603050405020304" pitchFamily="18" charset="0"/>
                        </a:rPr>
                        <a:t> </a:t>
                      </a:r>
                      <a:endParaRPr lang="en-US" sz="2400">
                        <a:solidFill>
                          <a:srgbClr val="000000"/>
                        </a:solidFill>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vi-VN" sz="2400">
                          <a:solidFill>
                            <a:srgbClr val="000000"/>
                          </a:solidFill>
                          <a:effectLst/>
                          <a:latin typeface="Times New Roman" panose="02020603050405020304" pitchFamily="18" charset="0"/>
                          <a:ea typeface="Times New Roman" panose="02020603050405020304" pitchFamily="18" charset="0"/>
                        </a:rPr>
                        <a:t> </a:t>
                      </a:r>
                      <a:endParaRPr lang="en-US" sz="2400">
                        <a:solidFill>
                          <a:srgbClr val="000000"/>
                        </a:solidFill>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vi-VN" sz="2400">
                          <a:solidFill>
                            <a:srgbClr val="000000"/>
                          </a:solidFill>
                          <a:effectLst/>
                          <a:latin typeface="Times New Roman" panose="02020603050405020304" pitchFamily="18" charset="0"/>
                          <a:ea typeface="Times New Roman" panose="02020603050405020304" pitchFamily="18" charset="0"/>
                        </a:rPr>
                        <a:t>– Nhân vật:…</a:t>
                      </a:r>
                      <a:endParaRPr lang="en-US" sz="2400">
                        <a:solidFill>
                          <a:srgbClr val="000000"/>
                        </a:solidFill>
                        <a:effectLst/>
                        <a:latin typeface="Times New Roman" panose="02020603050405020304" pitchFamily="18" charset="0"/>
                        <a:ea typeface="Times New Roman" panose="02020603050405020304" pitchFamily="18" charset="0"/>
                      </a:endParaRPr>
                    </a:p>
                    <a:p>
                      <a:pPr algn="just">
                        <a:lnSpc>
                          <a:spcPct val="100000"/>
                        </a:lnSpc>
                        <a:spcAft>
                          <a:spcPts val="0"/>
                        </a:spcAft>
                      </a:pPr>
                      <a:r>
                        <a:rPr lang="vi-VN" sz="2400">
                          <a:solidFill>
                            <a:srgbClr val="000000"/>
                          </a:solidFill>
                          <a:effectLst/>
                          <a:latin typeface="Times New Roman" panose="02020603050405020304" pitchFamily="18" charset="0"/>
                          <a:ea typeface="Times New Roman" panose="02020603050405020304" pitchFamily="18" charset="0"/>
                        </a:rPr>
                        <a:t>–…</a:t>
                      </a:r>
                      <a:endParaRPr lang="en-US" sz="2400">
                        <a:solidFill>
                          <a:srgbClr val="000000"/>
                        </a:solidFill>
                        <a:effectLst/>
                        <a:latin typeface="Times New Roman" panose="02020603050405020304" pitchFamily="18" charset="0"/>
                        <a:ea typeface="Times New Roman" panose="02020603050405020304" pitchFamily="18" charset="0"/>
                      </a:endParaRPr>
                    </a:p>
                  </a:txBody>
                  <a:tcPr marL="64369" marR="6436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3571196"/>
                  </a:ext>
                </a:extLst>
              </a:tr>
            </a:tbl>
          </a:graphicData>
        </a:graphic>
      </p:graphicFrame>
    </p:spTree>
    <p:extLst>
      <p:ext uri="{BB962C8B-B14F-4D97-AF65-F5344CB8AC3E}">
        <p14:creationId xmlns:p14="http://schemas.microsoft.com/office/powerpoint/2010/main" val="920697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F01E657-41B6-4EBE-884E-4150B9DBD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1"/>
            <a:ext cx="12192000" cy="6858000"/>
          </a:xfrm>
          <a:prstGeom prst="rect">
            <a:avLst/>
          </a:prstGeom>
        </p:spPr>
      </p:pic>
      <p:sp>
        <p:nvSpPr>
          <p:cNvPr id="11" name="矩形 10">
            <a:extLst>
              <a:ext uri="{FF2B5EF4-FFF2-40B4-BE49-F238E27FC236}">
                <a16:creationId xmlns:a16="http://schemas.microsoft.com/office/drawing/2014/main" id="{E59E6839-DA77-40F1-9524-2394E2664F44}"/>
              </a:ext>
            </a:extLst>
          </p:cNvPr>
          <p:cNvSpPr/>
          <p:nvPr/>
        </p:nvSpPr>
        <p:spPr>
          <a:xfrm>
            <a:off x="723331" y="0"/>
            <a:ext cx="6864824" cy="6857999"/>
          </a:xfrm>
          <a:prstGeom prst="rect">
            <a:avLst/>
          </a:prstGeom>
          <a:blipFill dpi="0" rotWithShape="1">
            <a:blip r:embed="rId4">
              <a:alphaModFix amt="8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Rectangle 1"/>
          <p:cNvSpPr/>
          <p:nvPr/>
        </p:nvSpPr>
        <p:spPr>
          <a:xfrm>
            <a:off x="2238237" y="1166841"/>
            <a:ext cx="4408227" cy="4524315"/>
          </a:xfrm>
          <a:prstGeom prst="rect">
            <a:avLst/>
          </a:prstGeom>
        </p:spPr>
        <p:txBody>
          <a:bodyPr wrap="square">
            <a:spAutoFit/>
          </a:bodyPr>
          <a:lstStyle/>
          <a:p>
            <a:pPr algn="just">
              <a:spcAft>
                <a:spcPts val="0"/>
              </a:spcAft>
            </a:pPr>
            <a:r>
              <a:rPr lang="vi-VN"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I</a:t>
            </a:r>
            <a:r>
              <a:rPr lang="en-US"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I</a:t>
            </a:r>
            <a:r>
              <a:rPr lang="vi-VN"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 </a:t>
            </a:r>
            <a:r>
              <a:rPr lang="en-US"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TIẾNG VIỆT</a:t>
            </a:r>
            <a:endParaRPr lang="en-US" sz="8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625668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83" y="0"/>
            <a:ext cx="12289365" cy="6858000"/>
          </a:xfrm>
          <a:prstGeom prst="rect">
            <a:avLst/>
          </a:prstGeom>
        </p:spPr>
      </p:pic>
      <p:pic>
        <p:nvPicPr>
          <p:cNvPr id="4" name="Picture 4" descr="D:\360安全浏览器下载\包图网_19623519读书片刻阅读海报展板\3.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a:xfrm>
            <a:off x="650745" y="360896"/>
            <a:ext cx="10890511" cy="6136208"/>
          </a:xfrm>
          <a:prstGeom prst="roundRect">
            <a:avLst>
              <a:gd name="adj" fmla="val 8436"/>
            </a:avLst>
          </a:prstGeom>
          <a:solidFill>
            <a:schemeClr val="bg1"/>
          </a:solidFill>
          <a:ln>
            <a:noFill/>
          </a:ln>
          <a:effectLst>
            <a:outerShdw blurRad="203200" sx="101000" sy="10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6" name="Picture 5"/>
          <p:cNvPicPr>
            <a:picLocks noChangeAspect="1"/>
          </p:cNvPicPr>
          <p:nvPr/>
        </p:nvPicPr>
        <p:blipFill>
          <a:blip r:embed="rId5"/>
          <a:stretch>
            <a:fillRect/>
          </a:stretch>
        </p:blipFill>
        <p:spPr>
          <a:xfrm>
            <a:off x="752900" y="849573"/>
            <a:ext cx="10686197" cy="5158854"/>
          </a:xfrm>
          <a:prstGeom prst="rect">
            <a:avLst/>
          </a:prstGeom>
        </p:spPr>
      </p:pic>
    </p:spTree>
    <p:custDataLst>
      <p:tags r:id="rId1"/>
    </p:custDataLst>
    <p:extLst>
      <p:ext uri="{BB962C8B-B14F-4D97-AF65-F5344CB8AC3E}">
        <p14:creationId xmlns:p14="http://schemas.microsoft.com/office/powerpoint/2010/main" val="1103401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83" y="0"/>
            <a:ext cx="12289365" cy="6858000"/>
          </a:xfrm>
          <a:prstGeom prst="rect">
            <a:avLst/>
          </a:prstGeom>
        </p:spPr>
      </p:pic>
      <p:pic>
        <p:nvPicPr>
          <p:cNvPr id="4" name="Picture 4" descr="D:\360安全浏览器下载\包图网_19623519读书片刻阅读海报展板\3.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a:xfrm>
            <a:off x="650745" y="360896"/>
            <a:ext cx="10890511" cy="6136208"/>
          </a:xfrm>
          <a:prstGeom prst="roundRect">
            <a:avLst>
              <a:gd name="adj" fmla="val 8436"/>
            </a:avLst>
          </a:prstGeom>
          <a:solidFill>
            <a:schemeClr val="bg1"/>
          </a:solidFill>
          <a:ln>
            <a:noFill/>
          </a:ln>
          <a:effectLst>
            <a:outerShdw blurRad="203200" sx="101000" sy="10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0"/>
              </a:spcAft>
            </a:pPr>
            <a:r>
              <a:rPr lang="en-US" sz="2800" b="1">
                <a:solidFill>
                  <a:schemeClr val="tx1"/>
                </a:solidFill>
                <a:latin typeface="Times New Roman" panose="02020603050405020304" pitchFamily="18" charset="0"/>
                <a:ea typeface="Times New Roman" panose="02020603050405020304" pitchFamily="18" charset="0"/>
              </a:rPr>
              <a:t>Câu 1:</a:t>
            </a:r>
            <a:endParaRPr lang="en-US" sz="2800">
              <a:solidFill>
                <a:schemeClr val="tx1"/>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a:solidFill>
                  <a:schemeClr val="tx1"/>
                </a:solidFill>
                <a:latin typeface="Times New Roman" panose="02020603050405020304" pitchFamily="18" charset="0"/>
                <a:ea typeface="Times New Roman" panose="02020603050405020304" pitchFamily="18" charset="0"/>
              </a:rPr>
              <a:t>– Bài 1: Biện pháp tu từ chơi chữ, điệp thanh, điệp vần: đặc điểm và tác dụng.</a:t>
            </a:r>
          </a:p>
          <a:p>
            <a:pPr algn="just">
              <a:lnSpc>
                <a:spcPct val="130000"/>
              </a:lnSpc>
              <a:spcAft>
                <a:spcPts val="0"/>
              </a:spcAft>
            </a:pPr>
            <a:r>
              <a:rPr lang="en-US" sz="2800">
                <a:solidFill>
                  <a:schemeClr val="tx1"/>
                </a:solidFill>
                <a:latin typeface="Times New Roman" panose="02020603050405020304" pitchFamily="18" charset="0"/>
                <a:ea typeface="Times New Roman" panose="02020603050405020304" pitchFamily="18" charset="0"/>
              </a:rPr>
              <a:t>– Bài 2: Cách tham khảo, trích dẫn tài liệu để tránh đạo văn.</a:t>
            </a:r>
          </a:p>
          <a:p>
            <a:pPr algn="just">
              <a:lnSpc>
                <a:spcPct val="130000"/>
              </a:lnSpc>
              <a:spcAft>
                <a:spcPts val="0"/>
              </a:spcAft>
            </a:pPr>
            <a:r>
              <a:rPr lang="en-US" sz="2800">
                <a:solidFill>
                  <a:schemeClr val="tx1"/>
                </a:solidFill>
                <a:latin typeface="Times New Roman" panose="02020603050405020304" pitchFamily="18" charset="0"/>
                <a:ea typeface="Times New Roman" panose="02020603050405020304" pitchFamily="18" charset="0"/>
              </a:rPr>
              <a:t>– Bài 3: Phương tiện phi ngôn ngữ</a:t>
            </a:r>
            <a:r>
              <a:rPr lang="vi-VN" sz="2800">
                <a:solidFill>
                  <a:schemeClr val="tx1"/>
                </a:solidFill>
                <a:latin typeface="Times New Roman" panose="02020603050405020304" pitchFamily="18" charset="0"/>
                <a:ea typeface="Times New Roman" panose="02020603050405020304" pitchFamily="18" charset="0"/>
              </a:rPr>
              <a:t>; N</a:t>
            </a:r>
            <a:r>
              <a:rPr lang="en-US" sz="2800">
                <a:solidFill>
                  <a:schemeClr val="tx1"/>
                </a:solidFill>
                <a:latin typeface="Times New Roman" panose="02020603050405020304" pitchFamily="18" charset="0"/>
                <a:ea typeface="Times New Roman" panose="02020603050405020304" pitchFamily="18" charset="0"/>
              </a:rPr>
              <a:t>ghĩa và cách dùng tên viết tắt của một số tổ chức quốc tế quan trọng.</a:t>
            </a:r>
          </a:p>
          <a:p>
            <a:pPr algn="just">
              <a:lnSpc>
                <a:spcPct val="130000"/>
              </a:lnSpc>
              <a:spcAft>
                <a:spcPts val="0"/>
              </a:spcAft>
            </a:pPr>
            <a:r>
              <a:rPr lang="en-US" sz="2800">
                <a:solidFill>
                  <a:schemeClr val="tx1"/>
                </a:solidFill>
                <a:latin typeface="Times New Roman" panose="02020603050405020304" pitchFamily="18" charset="0"/>
                <a:ea typeface="Times New Roman" panose="02020603050405020304" pitchFamily="18" charset="0"/>
              </a:rPr>
              <a:t>– Bài 4: Cách dẫn trực tiếp, cách dẫn gián tiếp và việc sử dụng dấu câu</a:t>
            </a:r>
            <a:r>
              <a:rPr lang="vi-VN" sz="2800">
                <a:solidFill>
                  <a:schemeClr val="tx1"/>
                </a:solidFill>
                <a:latin typeface="Times New Roman" panose="02020603050405020304" pitchFamily="18" charset="0"/>
                <a:ea typeface="Times New Roman" panose="02020603050405020304" pitchFamily="18" charset="0"/>
              </a:rPr>
              <a:t>.</a:t>
            </a:r>
            <a:endParaRPr lang="en-US" sz="2800">
              <a:solidFill>
                <a:schemeClr val="tx1"/>
              </a:solidFill>
              <a:latin typeface="Times New Roman" panose="02020603050405020304" pitchFamily="18" charset="0"/>
              <a:ea typeface="Times New Roman" panose="02020603050405020304" pitchFamily="18" charset="0"/>
            </a:endParaRPr>
          </a:p>
          <a:p>
            <a:pPr algn="just">
              <a:lnSpc>
                <a:spcPct val="130000"/>
              </a:lnSpc>
              <a:spcAft>
                <a:spcPts val="0"/>
              </a:spcAft>
            </a:pPr>
            <a:r>
              <a:rPr lang="en-US" sz="2800">
                <a:solidFill>
                  <a:schemeClr val="tx1"/>
                </a:solidFill>
                <a:latin typeface="Times New Roman" panose="02020603050405020304" pitchFamily="18" charset="0"/>
                <a:ea typeface="Times New Roman" panose="02020603050405020304" pitchFamily="18" charset="0"/>
              </a:rPr>
              <a:t>– Bài 5: Một số hiểu biết sơ giản về chữ viết tiếng Việt: chữ Nôm và chữ Quốc ngữ; </a:t>
            </a:r>
            <a:r>
              <a:rPr lang="vi-VN" sz="2800">
                <a:solidFill>
                  <a:schemeClr val="tx1"/>
                </a:solidFill>
                <a:latin typeface="Times New Roman" panose="02020603050405020304" pitchFamily="18" charset="0"/>
                <a:ea typeface="Times New Roman" panose="02020603050405020304" pitchFamily="18" charset="0"/>
              </a:rPr>
              <a:t>Đ</a:t>
            </a:r>
            <a:r>
              <a:rPr lang="en-US" sz="2800">
                <a:solidFill>
                  <a:schemeClr val="tx1"/>
                </a:solidFill>
                <a:latin typeface="Times New Roman" panose="02020603050405020304" pitchFamily="18" charset="0"/>
                <a:ea typeface="Times New Roman" panose="02020603050405020304" pitchFamily="18" charset="0"/>
              </a:rPr>
              <a:t>iển tích, điển cố: đặc điểm và tác dụng. </a:t>
            </a:r>
            <a:endParaRPr lang="en-US" sz="2800">
              <a:solidFill>
                <a:schemeClr val="tx1"/>
              </a:solidFill>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3423216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327547" y="545910"/>
            <a:ext cx="11464120" cy="5513696"/>
          </a:xfrm>
          <a:prstGeom prst="rect">
            <a:avLst/>
          </a:prstGeom>
        </p:spPr>
      </p:pic>
    </p:spTree>
    <p:extLst>
      <p:ext uri="{BB962C8B-B14F-4D97-AF65-F5344CB8AC3E}">
        <p14:creationId xmlns:p14="http://schemas.microsoft.com/office/powerpoint/2010/main" val="927184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sp>
        <p:nvSpPr>
          <p:cNvPr id="3" name="Rectangle 2"/>
          <p:cNvSpPr/>
          <p:nvPr/>
        </p:nvSpPr>
        <p:spPr>
          <a:xfrm>
            <a:off x="245657" y="0"/>
            <a:ext cx="11709780" cy="5813899"/>
          </a:xfrm>
          <a:prstGeom prst="rect">
            <a:avLst/>
          </a:prstGeom>
        </p:spPr>
        <p:txBody>
          <a:bodyPr wrap="square">
            <a:spAutoFit/>
          </a:bodyPr>
          <a:lstStyle/>
          <a:p>
            <a:pPr algn="just">
              <a:lnSpc>
                <a:spcPct val="130000"/>
              </a:lnSpc>
              <a:spcAft>
                <a:spcPts val="0"/>
              </a:spcAft>
            </a:pPr>
            <a:r>
              <a:rPr lang="en-US" sz="2600" b="1">
                <a:latin typeface="Times New Roman" panose="02020603050405020304" pitchFamily="18" charset="0"/>
                <a:ea typeface="Times New Roman" panose="02020603050405020304" pitchFamily="18" charset="0"/>
              </a:rPr>
              <a:t>Câu 2</a:t>
            </a:r>
            <a:r>
              <a:rPr lang="en-US" sz="2600">
                <a:latin typeface="Times New Roman" panose="02020603050405020304" pitchFamily="18" charset="0"/>
                <a:ea typeface="Times New Roman" panose="02020603050405020304" pitchFamily="18" charset="0"/>
              </a:rPr>
              <a:t>:</a:t>
            </a:r>
          </a:p>
          <a:p>
            <a:pPr algn="just">
              <a:lnSpc>
                <a:spcPct val="130000"/>
              </a:lnSpc>
              <a:spcAft>
                <a:spcPts val="0"/>
              </a:spcAft>
            </a:pPr>
            <a:r>
              <a:rPr lang="en-US" sz="2600">
                <a:latin typeface="Times New Roman" panose="02020603050405020304" pitchFamily="18" charset="0"/>
                <a:ea typeface="Times New Roman" panose="02020603050405020304" pitchFamily="18" charset="0"/>
              </a:rPr>
              <a:t>– </a:t>
            </a:r>
            <a:r>
              <a:rPr lang="en-US" sz="2600" i="1">
                <a:latin typeface="Times New Roman" panose="02020603050405020304" pitchFamily="18" charset="0"/>
                <a:ea typeface="Times New Roman" panose="02020603050405020304" pitchFamily="18" charset="0"/>
              </a:rPr>
              <a:t>Ngọc Mỵ Nương</a:t>
            </a:r>
            <a:r>
              <a:rPr lang="en-US" sz="2600">
                <a:latin typeface="Times New Roman" panose="02020603050405020304" pitchFamily="18" charset="0"/>
                <a:ea typeface="Times New Roman" panose="02020603050405020304" pitchFamily="18" charset="0"/>
              </a:rPr>
              <a:t>: được gợi lên từ tích “ngọc trai, giếng nước” trong truyền thuyết An Dương Vương và Mỵ Châu – Trọng Thuỷ, ý nói đến chết vẫn giữ lòng trong sáng. </a:t>
            </a:r>
          </a:p>
          <a:p>
            <a:pPr algn="just">
              <a:lnSpc>
                <a:spcPct val="130000"/>
              </a:lnSpc>
              <a:spcAft>
                <a:spcPts val="0"/>
              </a:spcAft>
            </a:pPr>
            <a:r>
              <a:rPr lang="en-US" sz="2600" i="1">
                <a:latin typeface="Times New Roman" panose="02020603050405020304" pitchFamily="18" charset="0"/>
                <a:ea typeface="Times New Roman" panose="02020603050405020304" pitchFamily="18" charset="0"/>
              </a:rPr>
              <a:t>Cỏ Ngu mĩ</a:t>
            </a:r>
            <a:r>
              <a:rPr lang="en-US" sz="2600">
                <a:latin typeface="Times New Roman" panose="02020603050405020304" pitchFamily="18" charset="0"/>
                <a:ea typeface="Times New Roman" panose="02020603050405020304" pitchFamily="18" charset="0"/>
              </a:rPr>
              <a:t>: nhắc đến tích về nàng Ngu Cơ, vợ Hạng Vũ; khi Hạng Vũ thua trận, thế cùng, chạy đến Cai Hạ, nàng rút gươm tự vẫn; tương truyền, hồn Ngu Cơ hoá thành hai khóm cỏ trên mộ, ngày đêm cứ quấn quýt lấy nhau, người ta gọi là cỏ Ngu mĩ nhân, ý nói đến chết vẫn giữ lòng chung thuỷ. </a:t>
            </a:r>
          </a:p>
          <a:p>
            <a:pPr algn="just">
              <a:lnSpc>
                <a:spcPct val="130000"/>
              </a:lnSpc>
              <a:spcAft>
                <a:spcPts val="0"/>
              </a:spcAft>
            </a:pPr>
            <a:r>
              <a:rPr lang="en-US" sz="2600">
                <a:latin typeface="Times New Roman" panose="02020603050405020304" pitchFamily="18" charset="0"/>
                <a:ea typeface="Times New Roman" panose="02020603050405020304" pitchFamily="18" charset="0"/>
              </a:rPr>
              <a:t>– Tác dụng: việc sử dụng điển </a:t>
            </a:r>
            <a:r>
              <a:rPr lang="en-US" sz="2600" i="1">
                <a:latin typeface="Times New Roman" panose="02020603050405020304" pitchFamily="18" charset="0"/>
                <a:ea typeface="Times New Roman" panose="02020603050405020304" pitchFamily="18" charset="0"/>
              </a:rPr>
              <a:t>ngọc Mỵ Nương</a:t>
            </a:r>
            <a:r>
              <a:rPr lang="en-US" sz="2600">
                <a:latin typeface="Times New Roman" panose="02020603050405020304" pitchFamily="18" charset="0"/>
                <a:ea typeface="Times New Roman" panose="02020603050405020304" pitchFamily="18" charset="0"/>
              </a:rPr>
              <a:t>, </a:t>
            </a:r>
            <a:r>
              <a:rPr lang="en-US" sz="2600" i="1">
                <a:latin typeface="Times New Roman" panose="02020603050405020304" pitchFamily="18" charset="0"/>
                <a:ea typeface="Times New Roman" panose="02020603050405020304" pitchFamily="18" charset="0"/>
              </a:rPr>
              <a:t>cỏ Ngu mĩ</a:t>
            </a:r>
            <a:r>
              <a:rPr lang="en-US" sz="2600">
                <a:latin typeface="Times New Roman" panose="02020603050405020304" pitchFamily="18" charset="0"/>
                <a:ea typeface="Times New Roman" panose="02020603050405020304" pitchFamily="18" charset="0"/>
              </a:rPr>
              <a:t> làm cho việc diễn đạt trở nên hàm súc, giàu sức biểu hiện, gián tiếp bộc lộ thái độ của tác giả đối với Vũ Nương: cảm thương cho nỗi oan khuất và khẳng định tấm lòng thuỷ chung, trong sáng của nàng.</a:t>
            </a:r>
            <a:endParaRPr lang="en-US" sz="2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9367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C9031C0E-331F-4FD5-A346-9FFC8535FF83}"/>
              </a:ext>
            </a:extLst>
          </p:cNvPr>
          <p:cNvGrpSpPr/>
          <p:nvPr/>
        </p:nvGrpSpPr>
        <p:grpSpPr>
          <a:xfrm>
            <a:off x="0" y="-3208"/>
            <a:ext cx="12192000" cy="6912008"/>
            <a:chOff x="0" y="-3208"/>
            <a:chExt cx="12192000" cy="6912008"/>
          </a:xfrm>
        </p:grpSpPr>
        <p:grpSp>
          <p:nvGrpSpPr>
            <p:cNvPr id="28" name="组合 27">
              <a:extLst>
                <a:ext uri="{FF2B5EF4-FFF2-40B4-BE49-F238E27FC236}">
                  <a16:creationId xmlns:a16="http://schemas.microsoft.com/office/drawing/2014/main" id="{F9954EE5-9213-492D-A9B5-4171033592D9}"/>
                </a:ext>
              </a:extLst>
            </p:cNvPr>
            <p:cNvGrpSpPr/>
            <p:nvPr/>
          </p:nvGrpSpPr>
          <p:grpSpPr>
            <a:xfrm>
              <a:off x="6792886" y="0"/>
              <a:ext cx="5399114" cy="6858002"/>
              <a:chOff x="6792886" y="0"/>
              <a:chExt cx="5399114" cy="6858002"/>
            </a:xfrm>
          </p:grpSpPr>
          <p:pic>
            <p:nvPicPr>
              <p:cNvPr id="32" name="图片 31">
                <a:extLst>
                  <a:ext uri="{FF2B5EF4-FFF2-40B4-BE49-F238E27FC236}">
                    <a16:creationId xmlns:a16="http://schemas.microsoft.com/office/drawing/2014/main" id="{0CDA5D93-08E6-40C7-A030-31F4ECC0CF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33" name="图片 32">
                <a:extLst>
                  <a:ext uri="{FF2B5EF4-FFF2-40B4-BE49-F238E27FC236}">
                    <a16:creationId xmlns:a16="http://schemas.microsoft.com/office/drawing/2014/main" id="{EB1509C7-1847-4BAB-9B6A-2CD9C5FE702B}"/>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9" name="组合 28">
              <a:extLst>
                <a:ext uri="{FF2B5EF4-FFF2-40B4-BE49-F238E27FC236}">
                  <a16:creationId xmlns:a16="http://schemas.microsoft.com/office/drawing/2014/main" id="{55575FB1-8556-4790-AD0E-F4F421D3740F}"/>
                </a:ext>
              </a:extLst>
            </p:cNvPr>
            <p:cNvGrpSpPr/>
            <p:nvPr/>
          </p:nvGrpSpPr>
          <p:grpSpPr>
            <a:xfrm>
              <a:off x="0" y="-3208"/>
              <a:ext cx="5399114" cy="6912008"/>
              <a:chOff x="0" y="-3208"/>
              <a:chExt cx="5399114" cy="6912008"/>
            </a:xfrm>
          </p:grpSpPr>
          <p:pic>
            <p:nvPicPr>
              <p:cNvPr id="30" name="图片 29">
                <a:extLst>
                  <a:ext uri="{FF2B5EF4-FFF2-40B4-BE49-F238E27FC236}">
                    <a16:creationId xmlns:a16="http://schemas.microsoft.com/office/drawing/2014/main" id="{848094B5-5F57-4212-90B4-6ADEF11438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505"/>
              <a:stretch/>
            </p:blipFill>
            <p:spPr>
              <a:xfrm>
                <a:off x="0" y="0"/>
                <a:ext cx="5399114" cy="6908800"/>
              </a:xfrm>
              <a:prstGeom prst="rect">
                <a:avLst/>
              </a:prstGeom>
            </p:spPr>
          </p:pic>
          <p:pic>
            <p:nvPicPr>
              <p:cNvPr id="31" name="图片 30">
                <a:extLst>
                  <a:ext uri="{FF2B5EF4-FFF2-40B4-BE49-F238E27FC236}">
                    <a16:creationId xmlns:a16="http://schemas.microsoft.com/office/drawing/2014/main" id="{69930AE7-E86D-4D67-9BAF-A4CB385131DB}"/>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pSp>
      <p:sp>
        <p:nvSpPr>
          <p:cNvPr id="8" name="矩形 7">
            <a:extLst>
              <a:ext uri="{FF2B5EF4-FFF2-40B4-BE49-F238E27FC236}">
                <a16:creationId xmlns:a16="http://schemas.microsoft.com/office/drawing/2014/main" id="{F3911514-689F-48F4-935D-EA437EC0CE52}"/>
              </a:ext>
            </a:extLst>
          </p:cNvPr>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1600">
              <a:effectLst/>
              <a:latin typeface="Times New Roman" panose="02020603050405020304" pitchFamily="18" charset="0"/>
              <a:ea typeface="Times New Roman" panose="02020603050405020304" pitchFamily="18" charset="0"/>
            </a:endParaRPr>
          </a:p>
        </p:txBody>
      </p:sp>
      <p:sp>
        <p:nvSpPr>
          <p:cNvPr id="10" name="矩形 9">
            <a:extLst>
              <a:ext uri="{FF2B5EF4-FFF2-40B4-BE49-F238E27FC236}">
                <a16:creationId xmlns:a16="http://schemas.microsoft.com/office/drawing/2014/main" id="{104231F4-AC5D-49F5-BC98-282DB72EE54F}"/>
              </a:ext>
            </a:extLst>
          </p:cNvPr>
          <p:cNvSpPr/>
          <p:nvPr/>
        </p:nvSpPr>
        <p:spPr>
          <a:xfrm>
            <a:off x="1583139" y="2878554"/>
            <a:ext cx="8939283" cy="1300892"/>
          </a:xfrm>
          <a:prstGeom prst="rect">
            <a:avLst/>
          </a:prstGeom>
          <a:solidFill>
            <a:srgbClr val="86B1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defRPr/>
            </a:pPr>
            <a:r>
              <a:rPr lang="vi-VN" sz="4800" b="1" u="sng" smtClean="0">
                <a:solidFill>
                  <a:srgbClr val="002060"/>
                </a:solidFill>
                <a:latin typeface="Times New Roman" panose="02020603050405020304" pitchFamily="18" charset="0"/>
                <a:ea typeface="Times New Roman" panose="02020603050405020304" pitchFamily="18" charset="0"/>
              </a:rPr>
              <a:t>HOẠT </a:t>
            </a:r>
            <a:r>
              <a:rPr lang="vi-VN" sz="4800" b="1" u="sng">
                <a:solidFill>
                  <a:srgbClr val="002060"/>
                </a:solidFill>
                <a:latin typeface="Times New Roman" panose="02020603050405020304" pitchFamily="18" charset="0"/>
                <a:ea typeface="Times New Roman" panose="02020603050405020304" pitchFamily="18" charset="0"/>
              </a:rPr>
              <a:t>ĐỘNG 1:</a:t>
            </a:r>
            <a:r>
              <a:rPr lang="vi-VN" sz="4800" b="1">
                <a:solidFill>
                  <a:srgbClr val="002060"/>
                </a:solidFill>
                <a:latin typeface="Times New Roman" panose="02020603050405020304" pitchFamily="18" charset="0"/>
                <a:ea typeface="Times New Roman" panose="02020603050405020304" pitchFamily="18" charset="0"/>
              </a:rPr>
              <a:t> KHỞI </a:t>
            </a:r>
            <a:r>
              <a:rPr lang="vi-VN" sz="4800" b="1" smtClean="0">
                <a:solidFill>
                  <a:srgbClr val="002060"/>
                </a:solidFill>
                <a:latin typeface="Times New Roman" panose="02020603050405020304" pitchFamily="18" charset="0"/>
                <a:ea typeface="Times New Roman" panose="02020603050405020304" pitchFamily="18" charset="0"/>
              </a:rPr>
              <a:t>ĐỘNG</a:t>
            </a:r>
            <a:endParaRPr lang="en-US" sz="44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279069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83" y="0"/>
            <a:ext cx="12289365" cy="6858000"/>
          </a:xfrm>
          <a:prstGeom prst="rect">
            <a:avLst/>
          </a:prstGeom>
        </p:spPr>
      </p:pic>
      <p:pic>
        <p:nvPicPr>
          <p:cNvPr id="4" name="Picture 4" descr="D:\360安全浏览器下载\包图网_19623519读书片刻阅读海报展板\3.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a:xfrm>
            <a:off x="650745" y="360896"/>
            <a:ext cx="10890511" cy="6136208"/>
          </a:xfrm>
          <a:prstGeom prst="roundRect">
            <a:avLst>
              <a:gd name="adj" fmla="val 8436"/>
            </a:avLst>
          </a:prstGeom>
          <a:solidFill>
            <a:schemeClr val="bg1"/>
          </a:solidFill>
          <a:ln>
            <a:noFill/>
          </a:ln>
          <a:effectLst>
            <a:outerShdw blurRad="203200" sx="101000" sy="10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2" name="Picture 1"/>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Layer>
                </a14:imgProps>
              </a:ext>
            </a:extLst>
          </a:blip>
          <a:stretch>
            <a:fillRect/>
          </a:stretch>
        </p:blipFill>
        <p:spPr>
          <a:xfrm>
            <a:off x="859809" y="548935"/>
            <a:ext cx="10399594" cy="1183785"/>
          </a:xfrm>
          <a:prstGeom prst="rect">
            <a:avLst/>
          </a:prstGeom>
        </p:spPr>
      </p:pic>
      <p:pic>
        <p:nvPicPr>
          <p:cNvPr id="7" name="Picture 6"/>
          <p:cNvPicPr>
            <a:picLocks noChangeAspect="1"/>
          </p:cNvPicPr>
          <p:nvPr/>
        </p:nvPicPr>
        <p:blipFill>
          <a:blip r:embed="rId7">
            <a:extLst>
              <a:ext uri="{BEBA8EAE-BF5A-486C-A8C5-ECC9F3942E4B}">
                <a14:imgProps xmlns:a14="http://schemas.microsoft.com/office/drawing/2010/main">
                  <a14:imgLayer r:embed="rId8">
                    <a14:imgEffect>
                      <a14:sharpenSoften amount="50000"/>
                    </a14:imgEffect>
                  </a14:imgLayer>
                </a14:imgProps>
              </a:ext>
            </a:extLst>
          </a:blip>
          <a:stretch>
            <a:fillRect/>
          </a:stretch>
        </p:blipFill>
        <p:spPr>
          <a:xfrm>
            <a:off x="1419368" y="1814609"/>
            <a:ext cx="8516202" cy="3876509"/>
          </a:xfrm>
          <a:prstGeom prst="rect">
            <a:avLst/>
          </a:prstGeom>
        </p:spPr>
      </p:pic>
    </p:spTree>
    <p:custDataLst>
      <p:tags r:id="rId1"/>
    </p:custDataLst>
    <p:extLst>
      <p:ext uri="{BB962C8B-B14F-4D97-AF65-F5344CB8AC3E}">
        <p14:creationId xmlns:p14="http://schemas.microsoft.com/office/powerpoint/2010/main" val="3512112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83" y="0"/>
            <a:ext cx="12289365" cy="6858000"/>
          </a:xfrm>
          <a:prstGeom prst="rect">
            <a:avLst/>
          </a:prstGeom>
        </p:spPr>
      </p:pic>
      <p:pic>
        <p:nvPicPr>
          <p:cNvPr id="4" name="Picture 4" descr="D:\360安全浏览器下载\包图网_19623519读书片刻阅读海报展板\3.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a:xfrm>
            <a:off x="650745" y="360896"/>
            <a:ext cx="10890511" cy="6136208"/>
          </a:xfrm>
          <a:prstGeom prst="roundRect">
            <a:avLst>
              <a:gd name="adj" fmla="val 8436"/>
            </a:avLst>
          </a:prstGeom>
          <a:solidFill>
            <a:schemeClr val="bg1"/>
          </a:solidFill>
          <a:ln>
            <a:noFill/>
          </a:ln>
          <a:effectLst>
            <a:outerShdw blurRad="203200" sx="101000" sy="10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Aft>
                <a:spcPts val="0"/>
              </a:spcAft>
            </a:pPr>
            <a:r>
              <a:rPr lang="en-US" sz="2400" b="1">
                <a:solidFill>
                  <a:schemeClr val="tx1"/>
                </a:solidFill>
                <a:latin typeface="Times New Roman" panose="02020603050405020304" pitchFamily="18" charset="0"/>
                <a:ea typeface="Times New Roman" panose="02020603050405020304" pitchFamily="18" charset="0"/>
              </a:rPr>
              <a:t>Câu 3:</a:t>
            </a:r>
            <a:endParaRPr lang="en-US" sz="2000">
              <a:solidFill>
                <a:schemeClr val="tx1"/>
              </a:solidFill>
              <a:latin typeface="Times New Roman" panose="02020603050405020304" pitchFamily="18" charset="0"/>
              <a:ea typeface="Times New Roman" panose="02020603050405020304" pitchFamily="18" charset="0"/>
            </a:endParaRPr>
          </a:p>
          <a:p>
            <a:pPr indent="457200" algn="just">
              <a:lnSpc>
                <a:spcPct val="130000"/>
              </a:lnSpc>
              <a:spcAft>
                <a:spcPts val="0"/>
              </a:spcAft>
            </a:pPr>
            <a:r>
              <a:rPr lang="en-US" sz="2400">
                <a:solidFill>
                  <a:schemeClr val="tx1"/>
                </a:solidFill>
                <a:latin typeface="Times New Roman" panose="02020603050405020304" pitchFamily="18" charset="0"/>
                <a:ea typeface="Times New Roman" panose="02020603050405020304" pitchFamily="18" charset="0"/>
              </a:rPr>
              <a:t>a.</a:t>
            </a:r>
            <a:r>
              <a:rPr lang="en-US" sz="2400" b="1">
                <a:solidFill>
                  <a:schemeClr val="tx1"/>
                </a:solidFill>
                <a:latin typeface="Times New Roman" panose="02020603050405020304" pitchFamily="18" charset="0"/>
                <a:ea typeface="Times New Roman" panose="02020603050405020304" pitchFamily="18" charset="0"/>
              </a:rPr>
              <a:t> </a:t>
            </a:r>
            <a:r>
              <a:rPr lang="vi-VN" sz="2400">
                <a:solidFill>
                  <a:schemeClr val="tx1"/>
                </a:solidFill>
                <a:latin typeface="Times New Roman" panose="02020603050405020304" pitchFamily="18" charset="0"/>
                <a:ea typeface="Times New Roman" panose="02020603050405020304" pitchFamily="18" charset="0"/>
              </a:rPr>
              <a:t>Biện pháp tu từ chơi chữ: </a:t>
            </a:r>
            <a:r>
              <a:rPr lang="vi-VN" sz="2400" i="1">
                <a:solidFill>
                  <a:schemeClr val="tx1"/>
                </a:solidFill>
                <a:latin typeface="Times New Roman" panose="02020603050405020304" pitchFamily="18" charset="0"/>
                <a:ea typeface="Times New Roman" panose="02020603050405020304" pitchFamily="18" charset="0"/>
              </a:rPr>
              <a:t>Chữ </a:t>
            </a:r>
            <a:r>
              <a:rPr lang="vi-VN" sz="2400" b="1" i="1">
                <a:solidFill>
                  <a:schemeClr val="tx1"/>
                </a:solidFill>
                <a:latin typeface="Times New Roman" panose="02020603050405020304" pitchFamily="18" charset="0"/>
                <a:ea typeface="Times New Roman" panose="02020603050405020304" pitchFamily="18" charset="0"/>
              </a:rPr>
              <a:t>tài </a:t>
            </a:r>
            <a:r>
              <a:rPr lang="vi-VN" sz="2400" i="1">
                <a:solidFill>
                  <a:schemeClr val="tx1"/>
                </a:solidFill>
                <a:latin typeface="Times New Roman" panose="02020603050405020304" pitchFamily="18" charset="0"/>
                <a:ea typeface="Times New Roman" panose="02020603050405020304" pitchFamily="18" charset="0"/>
              </a:rPr>
              <a:t>liền với chữ </a:t>
            </a:r>
            <a:r>
              <a:rPr lang="vi-VN" sz="2400" b="1" i="1">
                <a:solidFill>
                  <a:schemeClr val="tx1"/>
                </a:solidFill>
                <a:latin typeface="Times New Roman" panose="02020603050405020304" pitchFamily="18" charset="0"/>
                <a:ea typeface="Times New Roman" panose="02020603050405020304" pitchFamily="18" charset="0"/>
              </a:rPr>
              <a:t>tai </a:t>
            </a:r>
            <a:r>
              <a:rPr lang="vi-VN" sz="2400" i="1">
                <a:solidFill>
                  <a:schemeClr val="tx1"/>
                </a:solidFill>
                <a:latin typeface="Times New Roman" panose="02020603050405020304" pitchFamily="18" charset="0"/>
                <a:ea typeface="Times New Roman" panose="02020603050405020304" pitchFamily="18" charset="0"/>
              </a:rPr>
              <a:t>một vần</a:t>
            </a:r>
            <a:r>
              <a:rPr lang="vi-VN" sz="2400">
                <a:solidFill>
                  <a:schemeClr val="tx1"/>
                </a:solidFill>
                <a:latin typeface="Times New Roman" panose="02020603050405020304" pitchFamily="18" charset="0"/>
                <a:ea typeface="Times New Roman" panose="02020603050405020304" pitchFamily="18" charset="0"/>
              </a:rPr>
              <a:t> </a:t>
            </a:r>
            <a:r>
              <a:rPr lang="vi-VN" sz="2400">
                <a:solidFill>
                  <a:schemeClr val="tx1"/>
                </a:solidFill>
                <a:latin typeface="Times New Roman" panose="02020603050405020304" pitchFamily="18" charset="0"/>
                <a:ea typeface="Times New Roman" panose="02020603050405020304" pitchFamily="18" charset="0"/>
                <a:sym typeface="Wingdings" panose="05000000000000000000" pitchFamily="2" charset="2"/>
              </a:rPr>
              <a:t></a:t>
            </a:r>
            <a:r>
              <a:rPr lang="vi-VN" sz="2400">
                <a:solidFill>
                  <a:schemeClr val="tx1"/>
                </a:solidFill>
                <a:latin typeface="Times New Roman" panose="02020603050405020304" pitchFamily="18" charset="0"/>
                <a:ea typeface="Times New Roman" panose="02020603050405020304" pitchFamily="18" charset="0"/>
              </a:rPr>
              <a:t> Biện pháp tu từ chơi chữ được sử dụng dựa trên lối nói gần âm. Tác dụng: mang đến một ý nghĩa bất ngờ cho câu thơ, </a:t>
            </a:r>
            <a:r>
              <a:rPr lang="vi-VN" sz="2400" b="1" i="1">
                <a:solidFill>
                  <a:schemeClr val="tx1"/>
                </a:solidFill>
                <a:latin typeface="Times New Roman" panose="02020603050405020304" pitchFamily="18" charset="0"/>
                <a:ea typeface="Times New Roman" panose="02020603050405020304" pitchFamily="18" charset="0"/>
              </a:rPr>
              <a:t>tài </a:t>
            </a:r>
            <a:r>
              <a:rPr lang="vi-VN" sz="2400">
                <a:solidFill>
                  <a:schemeClr val="tx1"/>
                </a:solidFill>
                <a:latin typeface="Times New Roman" panose="02020603050405020304" pitchFamily="18" charset="0"/>
                <a:ea typeface="Times New Roman" panose="02020603050405020304" pitchFamily="18" charset="0"/>
              </a:rPr>
              <a:t>và </a:t>
            </a:r>
            <a:r>
              <a:rPr lang="vi-VN" sz="2400" b="1" i="1">
                <a:solidFill>
                  <a:schemeClr val="tx1"/>
                </a:solidFill>
                <a:latin typeface="Times New Roman" panose="02020603050405020304" pitchFamily="18" charset="0"/>
                <a:ea typeface="Times New Roman" panose="02020603050405020304" pitchFamily="18" charset="0"/>
              </a:rPr>
              <a:t>tai </a:t>
            </a:r>
            <a:r>
              <a:rPr lang="vi-VN" sz="2400">
                <a:solidFill>
                  <a:schemeClr val="tx1"/>
                </a:solidFill>
                <a:latin typeface="Times New Roman" panose="02020603050405020304" pitchFamily="18" charset="0"/>
                <a:ea typeface="Times New Roman" panose="02020603050405020304" pitchFamily="18" charset="0"/>
              </a:rPr>
              <a:t>vốn chỉ khác nhau ở thanh điệu nhưng nghĩa thì hoàn toàn đối nghịch sau. Theo sự chiêm nghiệm đúc kết của tác giả thì những người tài sắc vẹn toàn thường gắn với những tai ương, gian truân, khó khăn trong cuộc đời.</a:t>
            </a:r>
            <a:endParaRPr lang="en-US" sz="2000">
              <a:solidFill>
                <a:schemeClr val="tx1"/>
              </a:solidFill>
              <a:latin typeface="Times New Roman" panose="02020603050405020304" pitchFamily="18" charset="0"/>
              <a:ea typeface="Times New Roman" panose="02020603050405020304" pitchFamily="18" charset="0"/>
            </a:endParaRPr>
          </a:p>
          <a:p>
            <a:pPr indent="457200" algn="just">
              <a:lnSpc>
                <a:spcPct val="130000"/>
              </a:lnSpc>
              <a:spcAft>
                <a:spcPts val="0"/>
              </a:spcAft>
            </a:pPr>
            <a:r>
              <a:rPr lang="en-US" sz="2400">
                <a:solidFill>
                  <a:schemeClr val="tx1"/>
                </a:solidFill>
                <a:latin typeface="Times New Roman" panose="02020603050405020304" pitchFamily="18" charset="0"/>
                <a:ea typeface="Times New Roman" panose="02020603050405020304" pitchFamily="18" charset="0"/>
              </a:rPr>
              <a:t>b. </a:t>
            </a:r>
            <a:r>
              <a:rPr lang="vi-VN" sz="2400">
                <a:solidFill>
                  <a:schemeClr val="tx1"/>
                </a:solidFill>
                <a:latin typeface="Times New Roman" panose="02020603050405020304" pitchFamily="18" charset="0"/>
                <a:ea typeface="Times New Roman" panose="02020603050405020304" pitchFamily="18" charset="0"/>
              </a:rPr>
              <a:t>Biện pháp tu từ chơi chữ: </a:t>
            </a:r>
            <a:r>
              <a:rPr lang="vi-VN" sz="2400" b="1" i="1">
                <a:solidFill>
                  <a:schemeClr val="tx1"/>
                </a:solidFill>
                <a:latin typeface="Times New Roman" panose="02020603050405020304" pitchFamily="18" charset="0"/>
                <a:ea typeface="Times New Roman" panose="02020603050405020304" pitchFamily="18" charset="0"/>
              </a:rPr>
              <a:t>Hồng quân</a:t>
            </a:r>
            <a:r>
              <a:rPr lang="vi-VN" sz="2400" i="1">
                <a:solidFill>
                  <a:schemeClr val="tx1"/>
                </a:solidFill>
                <a:latin typeface="Times New Roman" panose="02020603050405020304" pitchFamily="18" charset="0"/>
                <a:ea typeface="Times New Roman" panose="02020603050405020304" pitchFamily="18" charset="0"/>
              </a:rPr>
              <a:t> với khách </a:t>
            </a:r>
            <a:r>
              <a:rPr lang="vi-VN" sz="2400" b="1" i="1">
                <a:solidFill>
                  <a:schemeClr val="tx1"/>
                </a:solidFill>
                <a:latin typeface="Times New Roman" panose="02020603050405020304" pitchFamily="18" charset="0"/>
                <a:ea typeface="Times New Roman" panose="02020603050405020304" pitchFamily="18" charset="0"/>
              </a:rPr>
              <a:t>hồng quần</a:t>
            </a:r>
            <a:r>
              <a:rPr lang="vi-VN" sz="2400" b="1">
                <a:solidFill>
                  <a:schemeClr val="tx1"/>
                </a:solidFill>
                <a:latin typeface="Times New Roman" panose="02020603050405020304" pitchFamily="18" charset="0"/>
                <a:ea typeface="Times New Roman" panose="02020603050405020304" pitchFamily="18" charset="0"/>
              </a:rPr>
              <a:t> </a:t>
            </a:r>
            <a:r>
              <a:rPr lang="vi-VN" sz="2400">
                <a:solidFill>
                  <a:schemeClr val="tx1"/>
                </a:solidFill>
                <a:latin typeface="Times New Roman" panose="02020603050405020304" pitchFamily="18" charset="0"/>
                <a:ea typeface="Times New Roman" panose="02020603050405020304" pitchFamily="18" charset="0"/>
                <a:sym typeface="Wingdings" panose="05000000000000000000" pitchFamily="2" charset="2"/>
              </a:rPr>
              <a:t></a:t>
            </a:r>
            <a:r>
              <a:rPr lang="vi-VN" sz="2400" b="1">
                <a:solidFill>
                  <a:schemeClr val="tx1"/>
                </a:solidFill>
                <a:latin typeface="Times New Roman" panose="02020603050405020304" pitchFamily="18" charset="0"/>
                <a:ea typeface="Times New Roman" panose="02020603050405020304" pitchFamily="18" charset="0"/>
              </a:rPr>
              <a:t> </a:t>
            </a:r>
            <a:r>
              <a:rPr lang="vi-VN" sz="2400">
                <a:solidFill>
                  <a:schemeClr val="tx1"/>
                </a:solidFill>
                <a:latin typeface="Times New Roman" panose="02020603050405020304" pitchFamily="18" charset="0"/>
                <a:ea typeface="Times New Roman" panose="02020603050405020304" pitchFamily="18" charset="0"/>
              </a:rPr>
              <a:t>Biện pháp tu từ chơi chữ được sử dụng dựa trên lối nói gần âm. Tác dụng: tạo ra ý nghĩa bất ngờ, thú vị cho câu thơ. </a:t>
            </a:r>
            <a:r>
              <a:rPr lang="vi-VN" sz="2400" b="1" i="1">
                <a:solidFill>
                  <a:schemeClr val="tx1"/>
                </a:solidFill>
                <a:latin typeface="Times New Roman" panose="02020603050405020304" pitchFamily="18" charset="0"/>
                <a:ea typeface="Times New Roman" panose="02020603050405020304" pitchFamily="18" charset="0"/>
              </a:rPr>
              <a:t>Hồng quân </a:t>
            </a:r>
            <a:r>
              <a:rPr lang="vi-VN" sz="2400">
                <a:solidFill>
                  <a:schemeClr val="tx1"/>
                </a:solidFill>
                <a:latin typeface="Times New Roman" panose="02020603050405020304" pitchFamily="18" charset="0"/>
                <a:ea typeface="Times New Roman" panose="02020603050405020304" pitchFamily="18" charset="0"/>
              </a:rPr>
              <a:t>vốn được dùng để chỉ trời, đấng tạo hoá; còn </a:t>
            </a:r>
            <a:r>
              <a:rPr lang="vi-VN" sz="2400" b="1" i="1">
                <a:solidFill>
                  <a:schemeClr val="tx1"/>
                </a:solidFill>
                <a:latin typeface="Times New Roman" panose="02020603050405020304" pitchFamily="18" charset="0"/>
                <a:ea typeface="Times New Roman" panose="02020603050405020304" pitchFamily="18" charset="0"/>
              </a:rPr>
              <a:t>hồng quần</a:t>
            </a:r>
            <a:r>
              <a:rPr lang="vi-VN" sz="2400" i="1">
                <a:solidFill>
                  <a:schemeClr val="tx1"/>
                </a:solidFill>
                <a:latin typeface="Times New Roman" panose="02020603050405020304" pitchFamily="18" charset="0"/>
                <a:ea typeface="Times New Roman" panose="02020603050405020304" pitchFamily="18" charset="0"/>
              </a:rPr>
              <a:t> </a:t>
            </a:r>
            <a:r>
              <a:rPr lang="vi-VN" sz="2400">
                <a:solidFill>
                  <a:schemeClr val="tx1"/>
                </a:solidFill>
                <a:latin typeface="Times New Roman" panose="02020603050405020304" pitchFamily="18" charset="0"/>
                <a:ea typeface="Times New Roman" panose="02020603050405020304" pitchFamily="18" charset="0"/>
              </a:rPr>
              <a:t>dùng để chỉ người con gái trẻ đẹp thời phong kiến. Hai từ ngữ này có âm gần giống nhau nhưng nghĩa lại rất khác nhau (</a:t>
            </a:r>
            <a:r>
              <a:rPr lang="vi-VN" sz="2400" b="1" i="1">
                <a:solidFill>
                  <a:schemeClr val="tx1"/>
                </a:solidFill>
                <a:latin typeface="Times New Roman" panose="02020603050405020304" pitchFamily="18" charset="0"/>
                <a:ea typeface="Times New Roman" panose="02020603050405020304" pitchFamily="18" charset="0"/>
              </a:rPr>
              <a:t>hồng quân</a:t>
            </a:r>
            <a:r>
              <a:rPr lang="vi-VN" sz="2400" u="sng">
                <a:solidFill>
                  <a:schemeClr val="tx1"/>
                </a:solidFill>
                <a:latin typeface="Times New Roman" panose="02020603050405020304" pitchFamily="18" charset="0"/>
                <a:ea typeface="Times New Roman" panose="02020603050405020304" pitchFamily="18" charset="0"/>
              </a:rPr>
              <a:t>: trời,</a:t>
            </a:r>
            <a:r>
              <a:rPr lang="vi-VN" sz="2400" b="1">
                <a:solidFill>
                  <a:schemeClr val="tx1"/>
                </a:solidFill>
                <a:latin typeface="Times New Roman" panose="02020603050405020304" pitchFamily="18" charset="0"/>
                <a:ea typeface="Times New Roman" panose="02020603050405020304" pitchFamily="18" charset="0"/>
              </a:rPr>
              <a:t> </a:t>
            </a:r>
            <a:r>
              <a:rPr lang="vi-VN" sz="2400">
                <a:solidFill>
                  <a:schemeClr val="tx1"/>
                </a:solidFill>
                <a:latin typeface="Times New Roman" panose="02020603050405020304" pitchFamily="18" charset="0"/>
                <a:ea typeface="Times New Roman" panose="02020603050405020304" pitchFamily="18" charset="0"/>
              </a:rPr>
              <a:t>đấng tạo hoá có quyền sắp xếp sự vận hành của vũ trụ, quyết định số phận mọi sinh vật; </a:t>
            </a:r>
            <a:r>
              <a:rPr lang="vi-VN" sz="2400" b="1" i="1">
                <a:solidFill>
                  <a:schemeClr val="tx1"/>
                </a:solidFill>
                <a:latin typeface="Times New Roman" panose="02020603050405020304" pitchFamily="18" charset="0"/>
                <a:ea typeface="Times New Roman" panose="02020603050405020304" pitchFamily="18" charset="0"/>
              </a:rPr>
              <a:t>hồng quần</a:t>
            </a:r>
            <a:r>
              <a:rPr lang="vi-VN" sz="2400">
                <a:solidFill>
                  <a:schemeClr val="tx1"/>
                </a:solidFill>
                <a:latin typeface="Times New Roman" panose="02020603050405020304" pitchFamily="18" charset="0"/>
                <a:ea typeface="Times New Roman" panose="02020603050405020304" pitchFamily="18" charset="0"/>
              </a:rPr>
              <a:t>: người con gái trẻ đẹp thời phong kiến không có quyền tự quyết đối với cuộc đời mình). </a:t>
            </a:r>
            <a:endParaRPr lang="en-US" sz="2000">
              <a:solidFill>
                <a:schemeClr val="tx1"/>
              </a:solidFill>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7270496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F01E657-41B6-4EBE-884E-4150B9DBD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1"/>
            <a:ext cx="12192000" cy="6858000"/>
          </a:xfrm>
          <a:prstGeom prst="rect">
            <a:avLst/>
          </a:prstGeom>
        </p:spPr>
      </p:pic>
      <p:sp>
        <p:nvSpPr>
          <p:cNvPr id="11" name="矩形 10">
            <a:extLst>
              <a:ext uri="{FF2B5EF4-FFF2-40B4-BE49-F238E27FC236}">
                <a16:creationId xmlns:a16="http://schemas.microsoft.com/office/drawing/2014/main" id="{E59E6839-DA77-40F1-9524-2394E2664F44}"/>
              </a:ext>
            </a:extLst>
          </p:cNvPr>
          <p:cNvSpPr/>
          <p:nvPr/>
        </p:nvSpPr>
        <p:spPr>
          <a:xfrm>
            <a:off x="723331" y="0"/>
            <a:ext cx="6864824" cy="6857999"/>
          </a:xfrm>
          <a:prstGeom prst="rect">
            <a:avLst/>
          </a:prstGeom>
          <a:blipFill dpi="0" rotWithShape="1">
            <a:blip r:embed="rId4">
              <a:alphaModFix amt="8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Rectangle 1"/>
          <p:cNvSpPr/>
          <p:nvPr/>
        </p:nvSpPr>
        <p:spPr>
          <a:xfrm>
            <a:off x="1476635" y="1415535"/>
            <a:ext cx="5226303" cy="1569660"/>
          </a:xfrm>
          <a:prstGeom prst="rect">
            <a:avLst/>
          </a:prstGeom>
        </p:spPr>
        <p:txBody>
          <a:bodyPr wrap="none">
            <a:spAutoFit/>
          </a:bodyPr>
          <a:lstStyle/>
          <a:p>
            <a:pPr algn="just">
              <a:spcAft>
                <a:spcPts val="0"/>
              </a:spcAft>
            </a:pPr>
            <a:r>
              <a:rPr lang="vi-VN"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I</a:t>
            </a:r>
            <a:r>
              <a:rPr lang="en-US"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II</a:t>
            </a:r>
            <a:r>
              <a:rPr lang="vi-VN"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 </a:t>
            </a:r>
            <a:r>
              <a:rPr lang="en-US"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VIẾT</a:t>
            </a:r>
            <a:endParaRPr lang="en-US" sz="8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68017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22" name="图片 21">
            <a:extLst>
              <a:ext uri="{FF2B5EF4-FFF2-40B4-BE49-F238E27FC236}">
                <a16:creationId xmlns:a16="http://schemas.microsoft.com/office/drawing/2014/main" id="{8B62CB30-6C1F-48E1-B4B4-4717D91D396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1965" y="2552130"/>
            <a:ext cx="3423920" cy="3128389"/>
          </a:xfrm>
          <a:prstGeom prst="rect">
            <a:avLst/>
          </a:prstGeom>
        </p:spPr>
      </p:pic>
      <p:grpSp>
        <p:nvGrpSpPr>
          <p:cNvPr id="23" name="组合 22">
            <a:extLst>
              <a:ext uri="{FF2B5EF4-FFF2-40B4-BE49-F238E27FC236}">
                <a16:creationId xmlns:a16="http://schemas.microsoft.com/office/drawing/2014/main" id="{53CE410A-9031-4AEB-835A-DABDA8446FD7}"/>
              </a:ext>
            </a:extLst>
          </p:cNvPr>
          <p:cNvGrpSpPr/>
          <p:nvPr/>
        </p:nvGrpSpPr>
        <p:grpSpPr>
          <a:xfrm>
            <a:off x="2115942" y="11729"/>
            <a:ext cx="10453646" cy="6375191"/>
            <a:chOff x="6737" y="1505"/>
            <a:chExt cx="11774" cy="7930"/>
          </a:xfrm>
        </p:grpSpPr>
        <p:pic>
          <p:nvPicPr>
            <p:cNvPr id="24"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7" y="1505"/>
              <a:ext cx="11774" cy="7930"/>
            </a:xfrm>
            <a:prstGeom prst="rect">
              <a:avLst/>
            </a:prstGeom>
          </p:spPr>
        </p:pic>
        <p:sp>
          <p:nvSpPr>
            <p:cNvPr id="30" name="文本框 29">
              <a:extLst>
                <a:ext uri="{FF2B5EF4-FFF2-40B4-BE49-F238E27FC236}">
                  <a16:creationId xmlns:a16="http://schemas.microsoft.com/office/drawing/2014/main" id="{F1F4AAA6-3BA0-4D6A-8FD7-18611E50C54E}"/>
                </a:ext>
              </a:extLst>
            </p:cNvPr>
            <p:cNvSpPr txBox="1"/>
            <p:nvPr/>
          </p:nvSpPr>
          <p:spPr>
            <a:xfrm>
              <a:off x="11603" y="2612"/>
              <a:ext cx="2629" cy="9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smtClean="0">
                  <a:solidFill>
                    <a:srgbClr val="FF0000"/>
                  </a:solidFill>
                  <a:cs typeface="+mn-ea"/>
                  <a:sym typeface="+mn-lt"/>
                </a:rPr>
                <a:t>III. VIẾT</a:t>
              </a:r>
              <a:endParaRPr kumimoji="0" lang="en-US" altLang="zh-CN" sz="4400" b="1" i="0" u="none" strike="noStrike" kern="1200" cap="none" spc="0" normalizeH="0" baseline="0" noProof="0" dirty="0">
                <a:ln>
                  <a:noFill/>
                </a:ln>
                <a:solidFill>
                  <a:srgbClr val="FF0000"/>
                </a:solidFill>
                <a:effectLst/>
                <a:uLnTx/>
                <a:uFillTx/>
                <a:cs typeface="+mn-ea"/>
                <a:sym typeface="+mn-lt"/>
              </a:endParaRPr>
            </a:p>
          </p:txBody>
        </p:sp>
      </p:grpSp>
      <p:pic>
        <p:nvPicPr>
          <p:cNvPr id="3" name="Picture 2"/>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brightnessContrast bright="10000"/>
                    </a14:imgEffect>
                  </a14:imgLayer>
                </a14:imgProps>
              </a:ext>
            </a:extLst>
          </a:blip>
          <a:stretch>
            <a:fillRect/>
          </a:stretch>
        </p:blipFill>
        <p:spPr>
          <a:xfrm>
            <a:off x="2941955" y="2364051"/>
            <a:ext cx="8904302" cy="2062806"/>
          </a:xfrm>
          <a:prstGeom prst="rect">
            <a:avLst/>
          </a:prstGeom>
        </p:spPr>
      </p:pic>
    </p:spTree>
    <p:extLst>
      <p:ext uri="{BB962C8B-B14F-4D97-AF65-F5344CB8AC3E}">
        <p14:creationId xmlns:p14="http://schemas.microsoft.com/office/powerpoint/2010/main" val="194865162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22" name="图片 21">
            <a:extLst>
              <a:ext uri="{FF2B5EF4-FFF2-40B4-BE49-F238E27FC236}">
                <a16:creationId xmlns:a16="http://schemas.microsoft.com/office/drawing/2014/main" id="{8B62CB30-6C1F-48E1-B4B4-4717D91D396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1965" y="2552130"/>
            <a:ext cx="3423920" cy="3128389"/>
          </a:xfrm>
          <a:prstGeom prst="rect">
            <a:avLst/>
          </a:prstGeom>
        </p:spPr>
      </p:pic>
      <p:grpSp>
        <p:nvGrpSpPr>
          <p:cNvPr id="23" name="组合 22">
            <a:extLst>
              <a:ext uri="{FF2B5EF4-FFF2-40B4-BE49-F238E27FC236}">
                <a16:creationId xmlns:a16="http://schemas.microsoft.com/office/drawing/2014/main" id="{53CE410A-9031-4AEB-835A-DABDA8446FD7}"/>
              </a:ext>
            </a:extLst>
          </p:cNvPr>
          <p:cNvGrpSpPr/>
          <p:nvPr/>
        </p:nvGrpSpPr>
        <p:grpSpPr>
          <a:xfrm>
            <a:off x="2115942" y="11729"/>
            <a:ext cx="10453646" cy="6375191"/>
            <a:chOff x="6737" y="1505"/>
            <a:chExt cx="11774" cy="7930"/>
          </a:xfrm>
        </p:grpSpPr>
        <p:pic>
          <p:nvPicPr>
            <p:cNvPr id="24"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7" y="1505"/>
              <a:ext cx="11774" cy="7930"/>
            </a:xfrm>
            <a:prstGeom prst="rect">
              <a:avLst/>
            </a:prstGeom>
          </p:spPr>
        </p:pic>
        <p:sp>
          <p:nvSpPr>
            <p:cNvPr id="30" name="文本框 29">
              <a:extLst>
                <a:ext uri="{FF2B5EF4-FFF2-40B4-BE49-F238E27FC236}">
                  <a16:creationId xmlns:a16="http://schemas.microsoft.com/office/drawing/2014/main" id="{F1F4AAA6-3BA0-4D6A-8FD7-18611E50C54E}"/>
                </a:ext>
              </a:extLst>
            </p:cNvPr>
            <p:cNvSpPr txBox="1"/>
            <p:nvPr/>
          </p:nvSpPr>
          <p:spPr>
            <a:xfrm>
              <a:off x="11603" y="2612"/>
              <a:ext cx="2629" cy="9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smtClean="0">
                  <a:solidFill>
                    <a:srgbClr val="FF0000"/>
                  </a:solidFill>
                  <a:cs typeface="+mn-ea"/>
                  <a:sym typeface="+mn-lt"/>
                </a:rPr>
                <a:t>III. VIẾT</a:t>
              </a:r>
              <a:endParaRPr kumimoji="0" lang="en-US" altLang="zh-CN" sz="4400" b="1" i="0" u="none" strike="noStrike" kern="1200" cap="none" spc="0" normalizeH="0" baseline="0" noProof="0" dirty="0">
                <a:ln>
                  <a:noFill/>
                </a:ln>
                <a:solidFill>
                  <a:srgbClr val="FF0000"/>
                </a:solidFill>
                <a:effectLst/>
                <a:uLnTx/>
                <a:uFillTx/>
                <a:cs typeface="+mn-ea"/>
                <a:sym typeface="+mn-lt"/>
              </a:endParaRPr>
            </a:p>
          </p:txBody>
        </p:sp>
      </p:grpSp>
      <p:sp>
        <p:nvSpPr>
          <p:cNvPr id="2" name="Rectangle 1"/>
          <p:cNvSpPr/>
          <p:nvPr/>
        </p:nvSpPr>
        <p:spPr>
          <a:xfrm>
            <a:off x="2941955" y="1725637"/>
            <a:ext cx="8945245" cy="3885487"/>
          </a:xfrm>
          <a:prstGeom prst="rect">
            <a:avLst/>
          </a:prstGeom>
        </p:spPr>
        <p:txBody>
          <a:bodyPr wrap="square">
            <a:spAutoFit/>
          </a:bodyPr>
          <a:lstStyle/>
          <a:p>
            <a:pPr algn="just">
              <a:lnSpc>
                <a:spcPct val="130000"/>
              </a:lnSpc>
              <a:spcAft>
                <a:spcPts val="0"/>
              </a:spcAft>
            </a:pPr>
            <a:r>
              <a:rPr lang="en-US" sz="2400" b="1">
                <a:latin typeface="Times New Roman" panose="02020603050405020304" pitchFamily="18" charset="0"/>
                <a:ea typeface="Times New Roman" panose="02020603050405020304" pitchFamily="18" charset="0"/>
              </a:rPr>
              <a:t>Câu 2:</a:t>
            </a:r>
            <a:endParaRPr lang="en-US" sz="2400">
              <a:latin typeface="Times New Roman" panose="02020603050405020304" pitchFamily="18" charset="0"/>
              <a:ea typeface="Times New Roman" panose="02020603050405020304" pitchFamily="18" charset="0"/>
            </a:endParaRPr>
          </a:p>
          <a:p>
            <a:pPr algn="just">
              <a:lnSpc>
                <a:spcPct val="130000"/>
              </a:lnSpc>
              <a:spcAft>
                <a:spcPts val="0"/>
              </a:spcAft>
            </a:pPr>
            <a:r>
              <a:rPr lang="en-US" sz="2400">
                <a:latin typeface="Times New Roman" panose="02020603050405020304" pitchFamily="18" charset="0"/>
                <a:ea typeface="Times New Roman" panose="02020603050405020304" pitchFamily="18" charset="0"/>
              </a:rPr>
              <a:t>– Điểm giống nhau: đều mang những đặc điểm và yêu cầu của kiểu bài văn nghị luận phân tích một tác phẩm văn học: phân tích nội dung chủ đề, những nét đặc sắc về hình thức nghệ thuật của tác phẩm và hiệu quả thẩm mĩ của nó.</a:t>
            </a:r>
          </a:p>
          <a:p>
            <a:pPr algn="just">
              <a:lnSpc>
                <a:spcPct val="130000"/>
              </a:lnSpc>
              <a:spcAft>
                <a:spcPts val="0"/>
              </a:spcAft>
            </a:pPr>
            <a:r>
              <a:rPr lang="en-US" sz="2400">
                <a:latin typeface="Times New Roman" panose="02020603050405020304" pitchFamily="18" charset="0"/>
                <a:ea typeface="Times New Roman" panose="02020603050405020304" pitchFamily="18" charset="0"/>
              </a:rPr>
              <a:t>– Điểm khác nhau: </a:t>
            </a:r>
          </a:p>
          <a:p>
            <a:pPr algn="just">
              <a:lnSpc>
                <a:spcPct val="130000"/>
              </a:lnSpc>
              <a:spcAft>
                <a:spcPts val="0"/>
              </a:spcAft>
            </a:pPr>
            <a:r>
              <a:rPr lang="en-US" sz="2400">
                <a:latin typeface="Times New Roman" panose="02020603050405020304" pitchFamily="18" charset="0"/>
                <a:ea typeface="Times New Roman" panose="02020603050405020304" pitchFamily="18" charset="0"/>
              </a:rPr>
              <a:t>+ Bài 2: Nghị luận phân tích một tác phẩm thơ hoặc truyện. </a:t>
            </a:r>
          </a:p>
          <a:p>
            <a:pPr algn="just">
              <a:lnSpc>
                <a:spcPct val="130000"/>
              </a:lnSpc>
              <a:spcAft>
                <a:spcPts val="0"/>
              </a:spcAft>
            </a:pPr>
            <a:r>
              <a:rPr lang="en-US" sz="2400">
                <a:latin typeface="Times New Roman" panose="02020603050405020304" pitchFamily="18" charset="0"/>
                <a:ea typeface="Times New Roman" panose="02020603050405020304" pitchFamily="18" charset="0"/>
              </a:rPr>
              <a:t>+ Bài 5: Nghị luận phân tích một đoạn trích của truyện.</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8127409"/>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F01E657-41B6-4EBE-884E-4150B9DBD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1"/>
            <a:ext cx="12192000" cy="6858000"/>
          </a:xfrm>
          <a:prstGeom prst="rect">
            <a:avLst/>
          </a:prstGeom>
        </p:spPr>
      </p:pic>
      <p:sp>
        <p:nvSpPr>
          <p:cNvPr id="11" name="矩形 10">
            <a:extLst>
              <a:ext uri="{FF2B5EF4-FFF2-40B4-BE49-F238E27FC236}">
                <a16:creationId xmlns:a16="http://schemas.microsoft.com/office/drawing/2014/main" id="{E59E6839-DA77-40F1-9524-2394E2664F44}"/>
              </a:ext>
            </a:extLst>
          </p:cNvPr>
          <p:cNvSpPr/>
          <p:nvPr/>
        </p:nvSpPr>
        <p:spPr>
          <a:xfrm>
            <a:off x="723331" y="0"/>
            <a:ext cx="6864824" cy="6857999"/>
          </a:xfrm>
          <a:prstGeom prst="rect">
            <a:avLst/>
          </a:prstGeom>
          <a:blipFill dpi="0" rotWithShape="1">
            <a:blip r:embed="rId4">
              <a:alphaModFix amt="8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Rectangle 1"/>
          <p:cNvSpPr/>
          <p:nvPr/>
        </p:nvSpPr>
        <p:spPr>
          <a:xfrm>
            <a:off x="2000009" y="1166841"/>
            <a:ext cx="4311467" cy="4524315"/>
          </a:xfrm>
          <a:prstGeom prst="rect">
            <a:avLst/>
          </a:prstGeom>
        </p:spPr>
        <p:txBody>
          <a:bodyPr wrap="square">
            <a:spAutoFit/>
          </a:bodyPr>
          <a:lstStyle/>
          <a:p>
            <a:pPr algn="just">
              <a:spcAft>
                <a:spcPts val="0"/>
              </a:spcAft>
            </a:pPr>
            <a:r>
              <a:rPr lang="en-US"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IV</a:t>
            </a:r>
            <a:r>
              <a:rPr lang="vi-VN"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 </a:t>
            </a:r>
            <a:r>
              <a:rPr lang="en-US"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NÓI VÀ NGHE</a:t>
            </a:r>
            <a:endParaRPr lang="en-US" sz="8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611224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6045955"/>
            <a:ext cx="12192000" cy="812045"/>
          </a:xfrm>
          <a:prstGeom prst="rect">
            <a:avLst/>
          </a:prstGeom>
        </p:spPr>
      </p:pic>
      <p:pic>
        <p:nvPicPr>
          <p:cNvPr id="22" name="图片 21">
            <a:extLst>
              <a:ext uri="{FF2B5EF4-FFF2-40B4-BE49-F238E27FC236}">
                <a16:creationId xmlns:a16="http://schemas.microsoft.com/office/drawing/2014/main" id="{8B62CB30-6C1F-48E1-B4B4-4717D91D396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1965" y="2552130"/>
            <a:ext cx="3423920" cy="3128389"/>
          </a:xfrm>
          <a:prstGeom prst="rect">
            <a:avLst/>
          </a:prstGeom>
        </p:spPr>
      </p:pic>
      <p:grpSp>
        <p:nvGrpSpPr>
          <p:cNvPr id="23" name="组合 22">
            <a:extLst>
              <a:ext uri="{FF2B5EF4-FFF2-40B4-BE49-F238E27FC236}">
                <a16:creationId xmlns:a16="http://schemas.microsoft.com/office/drawing/2014/main" id="{53CE410A-9031-4AEB-835A-DABDA8446FD7}"/>
              </a:ext>
            </a:extLst>
          </p:cNvPr>
          <p:cNvGrpSpPr/>
          <p:nvPr/>
        </p:nvGrpSpPr>
        <p:grpSpPr>
          <a:xfrm>
            <a:off x="2115942" y="-600501"/>
            <a:ext cx="10453646" cy="7629098"/>
            <a:chOff x="6737" y="1505"/>
            <a:chExt cx="11774" cy="7930"/>
          </a:xfrm>
        </p:grpSpPr>
        <p:pic>
          <p:nvPicPr>
            <p:cNvPr id="24"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7" y="1505"/>
              <a:ext cx="11774" cy="7930"/>
            </a:xfrm>
            <a:prstGeom prst="rect">
              <a:avLst/>
            </a:prstGeom>
          </p:spPr>
        </p:pic>
        <p:sp>
          <p:nvSpPr>
            <p:cNvPr id="30" name="文本框 29">
              <a:extLst>
                <a:ext uri="{FF2B5EF4-FFF2-40B4-BE49-F238E27FC236}">
                  <a16:creationId xmlns:a16="http://schemas.microsoft.com/office/drawing/2014/main" id="{F1F4AAA6-3BA0-4D6A-8FD7-18611E50C54E}"/>
                </a:ext>
              </a:extLst>
            </p:cNvPr>
            <p:cNvSpPr txBox="1"/>
            <p:nvPr/>
          </p:nvSpPr>
          <p:spPr>
            <a:xfrm>
              <a:off x="10410" y="2696"/>
              <a:ext cx="4735" cy="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smtClean="0">
                  <a:solidFill>
                    <a:srgbClr val="FF0000"/>
                  </a:solidFill>
                  <a:cs typeface="+mn-ea"/>
                  <a:sym typeface="+mn-lt"/>
                </a:rPr>
                <a:t>IV. NÓI VÀ NGHE</a:t>
              </a:r>
              <a:endParaRPr kumimoji="0" lang="en-US" altLang="zh-CN" sz="4400" b="1" i="0" u="none" strike="noStrike" kern="1200" cap="none" spc="0" normalizeH="0" baseline="0" noProof="0" dirty="0">
                <a:ln>
                  <a:noFill/>
                </a:ln>
                <a:solidFill>
                  <a:srgbClr val="FF0000"/>
                </a:solidFill>
                <a:effectLst/>
                <a:uLnTx/>
                <a:uFillTx/>
                <a:cs typeface="+mn-ea"/>
                <a:sym typeface="+mn-lt"/>
              </a:endParaRPr>
            </a:p>
          </p:txBody>
        </p:sp>
      </p:grpSp>
      <p:sp>
        <p:nvSpPr>
          <p:cNvPr id="2" name="Rectangle 1"/>
          <p:cNvSpPr/>
          <p:nvPr/>
        </p:nvSpPr>
        <p:spPr>
          <a:xfrm>
            <a:off x="2941955" y="1859340"/>
            <a:ext cx="8890653" cy="4154984"/>
          </a:xfrm>
          <a:prstGeom prst="rect">
            <a:avLst/>
          </a:prstGeom>
        </p:spPr>
        <p:txBody>
          <a:bodyPr wrap="square">
            <a:spAutoFit/>
          </a:bodyPr>
          <a:lstStyle/>
          <a:p>
            <a:pPr algn="just">
              <a:spcAft>
                <a:spcPts val="0"/>
              </a:spcAft>
            </a:pPr>
            <a:r>
              <a:rPr lang="vi-VN" sz="2400" b="1" smtClean="0">
                <a:solidFill>
                  <a:srgbClr val="000000"/>
                </a:solidFill>
                <a:latin typeface="Times New Roman" panose="02020603050405020304" pitchFamily="18" charset="0"/>
                <a:ea typeface="Calibri" panose="020F0502020204030204" pitchFamily="34" charset="0"/>
                <a:cs typeface="Cambria" panose="02040503050406030204" pitchFamily="18" charset="0"/>
              </a:rPr>
              <a:t>Câu 1: </a:t>
            </a:r>
            <a:r>
              <a:rPr lang="vi-VN" sz="2400" b="1">
                <a:solidFill>
                  <a:srgbClr val="000000"/>
                </a:solidFill>
                <a:latin typeface="Times New Roman" panose="02020603050405020304" pitchFamily="18" charset="0"/>
                <a:ea typeface="Calibri" panose="020F0502020204030204" pitchFamily="34" charset="0"/>
                <a:cs typeface="Cambria" panose="02040503050406030204" pitchFamily="18" charset="0"/>
              </a:rPr>
              <a:t>Khi tham gia thảo luận về một vấn đề trong đời sống, cần lưu ý những gì</a:t>
            </a:r>
            <a:r>
              <a:rPr lang="vi-VN" sz="2400" b="1" smtClean="0">
                <a:solidFill>
                  <a:srgbClr val="000000"/>
                </a:solidFill>
                <a:latin typeface="Times New Roman" panose="02020603050405020304" pitchFamily="18" charset="0"/>
                <a:ea typeface="Calibri" panose="020F0502020204030204" pitchFamily="34" charset="0"/>
                <a:cs typeface="Cambria" panose="02040503050406030204" pitchFamily="18" charset="0"/>
              </a:rPr>
              <a:t>?</a:t>
            </a:r>
            <a:endParaRPr lang="en-US" sz="2400" b="1">
              <a:solidFill>
                <a:srgbClr val="000000"/>
              </a:solidFill>
              <a:latin typeface="Times New Roman" panose="02020603050405020304" pitchFamily="18" charset="0"/>
              <a:ea typeface="Calibri" panose="020F0502020204030204" pitchFamily="34" charset="0"/>
              <a:cs typeface="Cambria" panose="02040503050406030204" pitchFamily="18" charset="0"/>
            </a:endParaRPr>
          </a:p>
          <a:p>
            <a:pPr algn="just">
              <a:spcAft>
                <a:spcPts val="0"/>
              </a:spcAft>
            </a:pPr>
            <a:r>
              <a:rPr lang="vi-VN" sz="2400">
                <a:latin typeface="Times New Roman" panose="02020603050405020304" pitchFamily="18" charset="0"/>
                <a:ea typeface="Times New Roman" panose="02020603050405020304" pitchFamily="18" charset="0"/>
              </a:rPr>
              <a:t>Để thảo luận ý kiến về một vấn đề của đời sống, chúng ta cần lưu ý:</a:t>
            </a:r>
          </a:p>
          <a:p>
            <a:pPr algn="just">
              <a:spcAft>
                <a:spcPts val="0"/>
              </a:spcAft>
            </a:pPr>
            <a:r>
              <a:rPr lang="vi-VN" sz="2400">
                <a:latin typeface="Times New Roman" panose="02020603050405020304" pitchFamily="18" charset="0"/>
                <a:ea typeface="Times New Roman" panose="02020603050405020304" pitchFamily="18" charset="0"/>
              </a:rPr>
              <a:t>- Xác định rõ vấn đề cần thảo luận.</a:t>
            </a:r>
          </a:p>
          <a:p>
            <a:pPr algn="just">
              <a:spcAft>
                <a:spcPts val="0"/>
              </a:spcAft>
            </a:pPr>
            <a:r>
              <a:rPr lang="vi-VN" sz="2400">
                <a:latin typeface="Times New Roman" panose="02020603050405020304" pitchFamily="18" charset="0"/>
                <a:ea typeface="Times New Roman" panose="02020603050405020304" pitchFamily="18" charset="0"/>
              </a:rPr>
              <a:t>- Bao quát được diễn biến của cuộc thảo luận (những ý kiến đã nêu, những điều đã được làm rõ, những điều cần được trao đổi thêm...).</a:t>
            </a:r>
          </a:p>
          <a:p>
            <a:pPr algn="just">
              <a:spcAft>
                <a:spcPts val="0"/>
              </a:spcAft>
            </a:pPr>
            <a:r>
              <a:rPr lang="vi-VN" sz="2400">
                <a:latin typeface="Times New Roman" panose="02020603050405020304" pitchFamily="18" charset="0"/>
                <a:ea typeface="Times New Roman" panose="02020603050405020304" pitchFamily="18" charset="0"/>
              </a:rPr>
              <a:t>- Thể hiện được thái độ tán thành hay phản đối trước những ý kiến đã phát biểu.</a:t>
            </a:r>
          </a:p>
          <a:p>
            <a:pPr algn="just">
              <a:spcAft>
                <a:spcPts val="0"/>
              </a:spcAft>
            </a:pPr>
            <a:r>
              <a:rPr lang="vi-VN" sz="2400">
                <a:latin typeface="Times New Roman" panose="02020603050405020304" pitchFamily="18" charset="0"/>
                <a:ea typeface="Times New Roman" panose="02020603050405020304" pitchFamily="18" charset="0"/>
              </a:rPr>
              <a:t>- Nêu được quan điểm, nhận định của bản thân về vấn đề (góc nhìn riêng và những phân tích, đánh giá cụ thể).</a:t>
            </a:r>
          </a:p>
          <a:p>
            <a:pPr algn="just">
              <a:spcAft>
                <a:spcPts val="0"/>
              </a:spcAft>
            </a:pPr>
            <a:r>
              <a:rPr lang="vi-VN" sz="2400">
                <a:latin typeface="Times New Roman" panose="02020603050405020304" pitchFamily="18" charset="0"/>
                <a:ea typeface="Times New Roman" panose="02020603050405020304" pitchFamily="18" charset="0"/>
              </a:rPr>
              <a:t>- Tôn trọng người đối thoại để cùng tìm tiếng nói chung về vấn đề</a:t>
            </a:r>
            <a:r>
              <a:rPr lang="vi-VN" sz="2400" smtClean="0">
                <a:latin typeface="Times New Roman" panose="02020603050405020304" pitchFamily="18" charset="0"/>
                <a:ea typeface="Times New Roman" panose="02020603050405020304" pitchFamily="18" charset="0"/>
              </a:rPr>
              <a:t>.</a:t>
            </a:r>
            <a:endParaRPr lang="vi-VN" sz="240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810238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barn(inVertic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arn(inVertical)">
                                      <p:cBhvr>
                                        <p:cTn id="32" dur="500"/>
                                        <p:tgtEl>
                                          <p:spTgt spid="2">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Effect transition="in" filter="barn(inVertical)">
                                      <p:cBhvr>
                                        <p:cTn id="37" dur="500"/>
                                        <p:tgtEl>
                                          <p:spTgt spid="2">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Effect transition="in" filter="barn(inVertical)">
                                      <p:cBhvr>
                                        <p:cTn id="42" dur="500"/>
                                        <p:tgtEl>
                                          <p:spTgt spid="2">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
                                            <p:txEl>
                                              <p:pRg st="6" end="6"/>
                                            </p:txEl>
                                          </p:spTgt>
                                        </p:tgtEl>
                                        <p:attrNameLst>
                                          <p:attrName>style.visibility</p:attrName>
                                        </p:attrNameLst>
                                      </p:cBhvr>
                                      <p:to>
                                        <p:strVal val="visible"/>
                                      </p:to>
                                    </p:set>
                                    <p:animEffect transition="in" filter="barn(inVertical)">
                                      <p:cBhvr>
                                        <p:cTn id="4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6045955"/>
            <a:ext cx="12192000" cy="812045"/>
          </a:xfrm>
          <a:prstGeom prst="rect">
            <a:avLst/>
          </a:prstGeom>
        </p:spPr>
      </p:pic>
      <p:pic>
        <p:nvPicPr>
          <p:cNvPr id="22" name="图片 21">
            <a:extLst>
              <a:ext uri="{FF2B5EF4-FFF2-40B4-BE49-F238E27FC236}">
                <a16:creationId xmlns:a16="http://schemas.microsoft.com/office/drawing/2014/main" id="{8B62CB30-6C1F-48E1-B4B4-4717D91D396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1965" y="2552130"/>
            <a:ext cx="3423920" cy="3128389"/>
          </a:xfrm>
          <a:prstGeom prst="rect">
            <a:avLst/>
          </a:prstGeom>
        </p:spPr>
      </p:pic>
      <p:grpSp>
        <p:nvGrpSpPr>
          <p:cNvPr id="23" name="组合 22">
            <a:extLst>
              <a:ext uri="{FF2B5EF4-FFF2-40B4-BE49-F238E27FC236}">
                <a16:creationId xmlns:a16="http://schemas.microsoft.com/office/drawing/2014/main" id="{53CE410A-9031-4AEB-835A-DABDA8446FD7}"/>
              </a:ext>
            </a:extLst>
          </p:cNvPr>
          <p:cNvGrpSpPr/>
          <p:nvPr/>
        </p:nvGrpSpPr>
        <p:grpSpPr>
          <a:xfrm>
            <a:off x="2115942" y="-600501"/>
            <a:ext cx="10453646" cy="7629098"/>
            <a:chOff x="6737" y="1505"/>
            <a:chExt cx="11774" cy="7930"/>
          </a:xfrm>
        </p:grpSpPr>
        <p:pic>
          <p:nvPicPr>
            <p:cNvPr id="24"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7" y="1505"/>
              <a:ext cx="11774" cy="7930"/>
            </a:xfrm>
            <a:prstGeom prst="rect">
              <a:avLst/>
            </a:prstGeom>
          </p:spPr>
        </p:pic>
        <p:sp>
          <p:nvSpPr>
            <p:cNvPr id="30" name="文本框 29">
              <a:extLst>
                <a:ext uri="{FF2B5EF4-FFF2-40B4-BE49-F238E27FC236}">
                  <a16:creationId xmlns:a16="http://schemas.microsoft.com/office/drawing/2014/main" id="{F1F4AAA6-3BA0-4D6A-8FD7-18611E50C54E}"/>
                </a:ext>
              </a:extLst>
            </p:cNvPr>
            <p:cNvSpPr txBox="1"/>
            <p:nvPr/>
          </p:nvSpPr>
          <p:spPr>
            <a:xfrm>
              <a:off x="10410" y="2696"/>
              <a:ext cx="4735" cy="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smtClean="0">
                  <a:solidFill>
                    <a:srgbClr val="FF0000"/>
                  </a:solidFill>
                  <a:cs typeface="+mn-ea"/>
                  <a:sym typeface="+mn-lt"/>
                </a:rPr>
                <a:t>IV. NÓI VÀ NGHE</a:t>
              </a:r>
              <a:endParaRPr kumimoji="0" lang="en-US" altLang="zh-CN" sz="4400" b="1" i="0" u="none" strike="noStrike" kern="1200" cap="none" spc="0" normalizeH="0" baseline="0" noProof="0" dirty="0">
                <a:ln>
                  <a:noFill/>
                </a:ln>
                <a:solidFill>
                  <a:srgbClr val="FF0000"/>
                </a:solidFill>
                <a:effectLst/>
                <a:uLnTx/>
                <a:uFillTx/>
                <a:cs typeface="+mn-ea"/>
                <a:sym typeface="+mn-lt"/>
              </a:endParaRPr>
            </a:p>
          </p:txBody>
        </p:sp>
      </p:grpSp>
      <p:sp>
        <p:nvSpPr>
          <p:cNvPr id="2" name="Rectangle 1"/>
          <p:cNvSpPr/>
          <p:nvPr/>
        </p:nvSpPr>
        <p:spPr>
          <a:xfrm>
            <a:off x="2941955" y="1859340"/>
            <a:ext cx="8890653" cy="4247317"/>
          </a:xfrm>
          <a:prstGeom prst="rect">
            <a:avLst/>
          </a:prstGeom>
        </p:spPr>
        <p:txBody>
          <a:bodyPr wrap="square">
            <a:spAutoFit/>
          </a:bodyPr>
          <a:lstStyle/>
          <a:p>
            <a:pPr algn="just">
              <a:spcAft>
                <a:spcPts val="0"/>
              </a:spcAft>
            </a:pPr>
            <a:r>
              <a:rPr lang="en-US" sz="2700" b="1" smtClean="0">
                <a:latin typeface="Times New Roman" panose="02020603050405020304" pitchFamily="18" charset="0"/>
                <a:ea typeface="Times New Roman" panose="02020603050405020304" pitchFamily="18" charset="0"/>
              </a:rPr>
              <a:t>Câu 2: </a:t>
            </a:r>
            <a:r>
              <a:rPr lang="en-US" sz="2700" b="1">
                <a:latin typeface="Times New Roman" panose="02020603050405020304" pitchFamily="18" charset="0"/>
                <a:ea typeface="Times New Roman" panose="02020603050405020304" pitchFamily="18" charset="0"/>
              </a:rPr>
              <a:t>Nêu kinh nghiệm của em về cách chuyển nội dung bài viết thành bài nói khi thực hiện các yêu cầu thực hành về nói và nghe ở Bài 3 và Bài 4</a:t>
            </a:r>
            <a:r>
              <a:rPr lang="en-US" sz="2700" b="1" smtClean="0">
                <a:latin typeface="Times New Roman" panose="02020603050405020304" pitchFamily="18" charset="0"/>
                <a:ea typeface="Times New Roman" panose="02020603050405020304" pitchFamily="18" charset="0"/>
              </a:rPr>
              <a:t>.</a:t>
            </a:r>
          </a:p>
          <a:p>
            <a:pPr algn="just">
              <a:spcAft>
                <a:spcPts val="0"/>
              </a:spcAft>
            </a:pPr>
            <a:r>
              <a:rPr lang="en-US" sz="2700" smtClean="0">
                <a:latin typeface="Times New Roman" panose="02020603050405020304" pitchFamily="18" charset="0"/>
                <a:ea typeface="Times New Roman" panose="02020603050405020304" pitchFamily="18" charset="0"/>
              </a:rPr>
              <a:t>- Đ</a:t>
            </a:r>
            <a:r>
              <a:rPr lang="vi-VN" sz="2700" smtClean="0">
                <a:latin typeface="Times New Roman" panose="02020603050405020304" pitchFamily="18" charset="0"/>
                <a:ea typeface="Times New Roman" panose="02020603050405020304" pitchFamily="18" charset="0"/>
              </a:rPr>
              <a:t>ọc </a:t>
            </a:r>
            <a:r>
              <a:rPr lang="vi-VN" sz="2700">
                <a:latin typeface="Times New Roman" panose="02020603050405020304" pitchFamily="18" charset="0"/>
                <a:ea typeface="Times New Roman" panose="02020603050405020304" pitchFamily="18" charset="0"/>
              </a:rPr>
              <a:t>kĩ lại bài viết; gạch chân các ý chính, từ ngữ quan trọng; tóm tắt ý bằng hình thức sơ đồ/ danh sách/ bảng biểu/…; </a:t>
            </a:r>
            <a:endParaRPr lang="en-US" sz="2700" smtClean="0">
              <a:latin typeface="Times New Roman" panose="02020603050405020304" pitchFamily="18" charset="0"/>
              <a:ea typeface="Times New Roman" panose="02020603050405020304" pitchFamily="18" charset="0"/>
            </a:endParaRPr>
          </a:p>
          <a:p>
            <a:pPr algn="just">
              <a:spcAft>
                <a:spcPts val="0"/>
              </a:spcAft>
            </a:pPr>
            <a:r>
              <a:rPr lang="en-US" sz="2700" smtClean="0">
                <a:latin typeface="Times New Roman" panose="02020603050405020304" pitchFamily="18" charset="0"/>
                <a:ea typeface="Times New Roman" panose="02020603050405020304" pitchFamily="18" charset="0"/>
              </a:rPr>
              <a:t>- X</a:t>
            </a:r>
            <a:r>
              <a:rPr lang="vi-VN" sz="2700" smtClean="0">
                <a:latin typeface="Times New Roman" panose="02020603050405020304" pitchFamily="18" charset="0"/>
                <a:ea typeface="Times New Roman" panose="02020603050405020304" pitchFamily="18" charset="0"/>
              </a:rPr>
              <a:t>ác </a:t>
            </a:r>
            <a:r>
              <a:rPr lang="vi-VN" sz="2700">
                <a:latin typeface="Times New Roman" panose="02020603050405020304" pitchFamily="18" charset="0"/>
                <a:ea typeface="Times New Roman" panose="02020603050405020304" pitchFamily="18" charset="0"/>
              </a:rPr>
              <a:t>định những nội dung của bài viết có thể khiến người nghe khó hiểu nếu chỉ được trình bày bằng phương tiện ngôn ngữ; </a:t>
            </a:r>
            <a:endParaRPr lang="en-US" sz="2700" smtClean="0">
              <a:latin typeface="Times New Roman" panose="02020603050405020304" pitchFamily="18" charset="0"/>
              <a:ea typeface="Times New Roman" panose="02020603050405020304" pitchFamily="18" charset="0"/>
            </a:endParaRPr>
          </a:p>
          <a:p>
            <a:pPr algn="just">
              <a:spcAft>
                <a:spcPts val="0"/>
              </a:spcAft>
            </a:pPr>
            <a:r>
              <a:rPr lang="en-US" sz="2700" smtClean="0">
                <a:latin typeface="Times New Roman" panose="02020603050405020304" pitchFamily="18" charset="0"/>
                <a:ea typeface="Times New Roman" panose="02020603050405020304" pitchFamily="18" charset="0"/>
              </a:rPr>
              <a:t>- </a:t>
            </a:r>
            <a:r>
              <a:rPr lang="en-US" sz="2700">
                <a:latin typeface="Times New Roman" panose="02020603050405020304" pitchFamily="18" charset="0"/>
                <a:ea typeface="Times New Roman" panose="02020603050405020304" pitchFamily="18" charset="0"/>
              </a:rPr>
              <a:t>X</a:t>
            </a:r>
            <a:r>
              <a:rPr lang="vi-VN" sz="2700" smtClean="0">
                <a:latin typeface="Times New Roman" panose="02020603050405020304" pitchFamily="18" charset="0"/>
                <a:ea typeface="Times New Roman" panose="02020603050405020304" pitchFamily="18" charset="0"/>
              </a:rPr>
              <a:t>ác </a:t>
            </a:r>
            <a:r>
              <a:rPr lang="vi-VN" sz="2700">
                <a:latin typeface="Times New Roman" panose="02020603050405020304" pitchFamily="18" charset="0"/>
                <a:ea typeface="Times New Roman" panose="02020603050405020304" pitchFamily="18" charset="0"/>
              </a:rPr>
              <a:t>định những từ ngữ/ cách diễn đạt không phù hợp với ngôn ngữ nói,…</a:t>
            </a:r>
            <a:endParaRPr lang="en-US" sz="27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707372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barn(inVertical)">
                                      <p:cBhvr>
                                        <p:cTn id="27" dur="500"/>
                                        <p:tgtEl>
                                          <p:spTgt spid="2">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barn(inVertical)">
                                      <p:cBhvr>
                                        <p:cTn id="3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C9031C0E-331F-4FD5-A346-9FFC8535FF83}"/>
              </a:ext>
            </a:extLst>
          </p:cNvPr>
          <p:cNvGrpSpPr/>
          <p:nvPr/>
        </p:nvGrpSpPr>
        <p:grpSpPr>
          <a:xfrm>
            <a:off x="0" y="-3208"/>
            <a:ext cx="12192000" cy="6912008"/>
            <a:chOff x="0" y="-3208"/>
            <a:chExt cx="12192000" cy="6912008"/>
          </a:xfrm>
        </p:grpSpPr>
        <p:grpSp>
          <p:nvGrpSpPr>
            <p:cNvPr id="28" name="组合 27">
              <a:extLst>
                <a:ext uri="{FF2B5EF4-FFF2-40B4-BE49-F238E27FC236}">
                  <a16:creationId xmlns:a16="http://schemas.microsoft.com/office/drawing/2014/main" id="{F9954EE5-9213-492D-A9B5-4171033592D9}"/>
                </a:ext>
              </a:extLst>
            </p:cNvPr>
            <p:cNvGrpSpPr/>
            <p:nvPr/>
          </p:nvGrpSpPr>
          <p:grpSpPr>
            <a:xfrm>
              <a:off x="6792886" y="0"/>
              <a:ext cx="5399114" cy="6858002"/>
              <a:chOff x="6792886" y="0"/>
              <a:chExt cx="5399114" cy="6858002"/>
            </a:xfrm>
          </p:grpSpPr>
          <p:pic>
            <p:nvPicPr>
              <p:cNvPr id="32" name="图片 31">
                <a:extLst>
                  <a:ext uri="{FF2B5EF4-FFF2-40B4-BE49-F238E27FC236}">
                    <a16:creationId xmlns:a16="http://schemas.microsoft.com/office/drawing/2014/main" id="{0CDA5D93-08E6-40C7-A030-31F4ECC0CF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33" name="图片 32">
                <a:extLst>
                  <a:ext uri="{FF2B5EF4-FFF2-40B4-BE49-F238E27FC236}">
                    <a16:creationId xmlns:a16="http://schemas.microsoft.com/office/drawing/2014/main" id="{EB1509C7-1847-4BAB-9B6A-2CD9C5FE702B}"/>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9" name="组合 28">
              <a:extLst>
                <a:ext uri="{FF2B5EF4-FFF2-40B4-BE49-F238E27FC236}">
                  <a16:creationId xmlns:a16="http://schemas.microsoft.com/office/drawing/2014/main" id="{55575FB1-8556-4790-AD0E-F4F421D3740F}"/>
                </a:ext>
              </a:extLst>
            </p:cNvPr>
            <p:cNvGrpSpPr/>
            <p:nvPr/>
          </p:nvGrpSpPr>
          <p:grpSpPr>
            <a:xfrm>
              <a:off x="0" y="-3208"/>
              <a:ext cx="5399114" cy="6912008"/>
              <a:chOff x="0" y="-3208"/>
              <a:chExt cx="5399114" cy="6912008"/>
            </a:xfrm>
          </p:grpSpPr>
          <p:pic>
            <p:nvPicPr>
              <p:cNvPr id="30" name="图片 29">
                <a:extLst>
                  <a:ext uri="{FF2B5EF4-FFF2-40B4-BE49-F238E27FC236}">
                    <a16:creationId xmlns:a16="http://schemas.microsoft.com/office/drawing/2014/main" id="{848094B5-5F57-4212-90B4-6ADEF11438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505"/>
              <a:stretch/>
            </p:blipFill>
            <p:spPr>
              <a:xfrm>
                <a:off x="0" y="0"/>
                <a:ext cx="5399114" cy="6908800"/>
              </a:xfrm>
              <a:prstGeom prst="rect">
                <a:avLst/>
              </a:prstGeom>
            </p:spPr>
          </p:pic>
          <p:pic>
            <p:nvPicPr>
              <p:cNvPr id="31" name="图片 30">
                <a:extLst>
                  <a:ext uri="{FF2B5EF4-FFF2-40B4-BE49-F238E27FC236}">
                    <a16:creationId xmlns:a16="http://schemas.microsoft.com/office/drawing/2014/main" id="{69930AE7-E86D-4D67-9BAF-A4CB385131DB}"/>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pSp>
      <p:sp>
        <p:nvSpPr>
          <p:cNvPr id="8" name="矩形 7">
            <a:extLst>
              <a:ext uri="{FF2B5EF4-FFF2-40B4-BE49-F238E27FC236}">
                <a16:creationId xmlns:a16="http://schemas.microsoft.com/office/drawing/2014/main" id="{F3911514-689F-48F4-935D-EA437EC0CE52}"/>
              </a:ext>
            </a:extLst>
          </p:cNvPr>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1600">
              <a:effectLst/>
              <a:latin typeface="Times New Roman" panose="02020603050405020304" pitchFamily="18" charset="0"/>
              <a:ea typeface="Times New Roman" panose="02020603050405020304" pitchFamily="18" charset="0"/>
            </a:endParaRPr>
          </a:p>
        </p:txBody>
      </p:sp>
      <p:sp>
        <p:nvSpPr>
          <p:cNvPr id="10" name="矩形 9">
            <a:extLst>
              <a:ext uri="{FF2B5EF4-FFF2-40B4-BE49-F238E27FC236}">
                <a16:creationId xmlns:a16="http://schemas.microsoft.com/office/drawing/2014/main" id="{104231F4-AC5D-49F5-BC98-282DB72EE54F}"/>
              </a:ext>
            </a:extLst>
          </p:cNvPr>
          <p:cNvSpPr/>
          <p:nvPr/>
        </p:nvSpPr>
        <p:spPr>
          <a:xfrm>
            <a:off x="1583139" y="2524836"/>
            <a:ext cx="8939283" cy="1654610"/>
          </a:xfrm>
          <a:prstGeom prst="rect">
            <a:avLst/>
          </a:prstGeom>
          <a:solidFill>
            <a:srgbClr val="86B1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defRPr/>
            </a:pPr>
            <a:r>
              <a:rPr lang="vi-VN" sz="4800" b="1" u="sng" smtClean="0">
                <a:solidFill>
                  <a:srgbClr val="002060"/>
                </a:solidFill>
                <a:latin typeface="Times New Roman" panose="02020603050405020304" pitchFamily="18" charset="0"/>
                <a:ea typeface="Times New Roman" panose="02020603050405020304" pitchFamily="18" charset="0"/>
              </a:rPr>
              <a:t>HOẠT </a:t>
            </a:r>
            <a:r>
              <a:rPr lang="vi-VN" sz="4800" b="1" u="sng">
                <a:solidFill>
                  <a:srgbClr val="002060"/>
                </a:solidFill>
                <a:latin typeface="Times New Roman" panose="02020603050405020304" pitchFamily="18" charset="0"/>
                <a:ea typeface="Times New Roman" panose="02020603050405020304" pitchFamily="18" charset="0"/>
              </a:rPr>
              <a:t>ĐỘNG </a:t>
            </a:r>
            <a:r>
              <a:rPr lang="en-US" sz="4800" b="1" u="sng">
                <a:solidFill>
                  <a:srgbClr val="002060"/>
                </a:solidFill>
                <a:latin typeface="Times New Roman" panose="02020603050405020304" pitchFamily="18" charset="0"/>
                <a:ea typeface="Times New Roman" panose="02020603050405020304" pitchFamily="18" charset="0"/>
              </a:rPr>
              <a:t>3</a:t>
            </a:r>
            <a:r>
              <a:rPr lang="vi-VN" sz="4800" b="1" u="sng" smtClean="0">
                <a:solidFill>
                  <a:srgbClr val="002060"/>
                </a:solidFill>
                <a:latin typeface="Times New Roman" panose="02020603050405020304" pitchFamily="18" charset="0"/>
                <a:ea typeface="Times New Roman" panose="02020603050405020304" pitchFamily="18" charset="0"/>
              </a:rPr>
              <a:t>:</a:t>
            </a:r>
            <a:r>
              <a:rPr lang="vi-VN" sz="4800" b="1" smtClean="0">
                <a:solidFill>
                  <a:srgbClr val="002060"/>
                </a:solidFill>
                <a:latin typeface="Times New Roman" panose="02020603050405020304" pitchFamily="18" charset="0"/>
                <a:ea typeface="Times New Roman" panose="02020603050405020304" pitchFamily="18" charset="0"/>
              </a:rPr>
              <a:t> </a:t>
            </a:r>
            <a:r>
              <a:rPr lang="en-US" sz="4800" b="1" smtClean="0">
                <a:solidFill>
                  <a:srgbClr val="002060"/>
                </a:solidFill>
                <a:latin typeface="Times New Roman" panose="02020603050405020304" pitchFamily="18" charset="0"/>
                <a:ea typeface="Times New Roman" panose="02020603050405020304" pitchFamily="18" charset="0"/>
              </a:rPr>
              <a:t>LUYỆN TẬP</a:t>
            </a:r>
            <a:endParaRPr lang="en-US" sz="44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71415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521;p28">
            <a:extLst>
              <a:ext uri="{FF2B5EF4-FFF2-40B4-BE49-F238E27FC236}">
                <a16:creationId xmlns:a16="http://schemas.microsoft.com/office/drawing/2014/main" id="{BA443E73-C798-4857-911E-570CE41C8A5C}"/>
              </a:ext>
            </a:extLst>
          </p:cNvPr>
          <p:cNvSpPr/>
          <p:nvPr/>
        </p:nvSpPr>
        <p:spPr>
          <a:xfrm>
            <a:off x="-1334736" y="-689148"/>
            <a:ext cx="3933179" cy="3218172"/>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rgbClr val="86BEBF"/>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cs typeface="+mn-ea"/>
              <a:sym typeface="+mn-lt"/>
            </a:endParaRPr>
          </a:p>
        </p:txBody>
      </p:sp>
      <p:sp>
        <p:nvSpPr>
          <p:cNvPr id="3" name="Google Shape;11522;p28">
            <a:extLst>
              <a:ext uri="{FF2B5EF4-FFF2-40B4-BE49-F238E27FC236}">
                <a16:creationId xmlns:a16="http://schemas.microsoft.com/office/drawing/2014/main" id="{C19CF817-6BD0-439F-A9CB-46956CB7B186}"/>
              </a:ext>
            </a:extLst>
          </p:cNvPr>
          <p:cNvSpPr/>
          <p:nvPr/>
        </p:nvSpPr>
        <p:spPr>
          <a:xfrm rot="5400000">
            <a:off x="9978441" y="5356560"/>
            <a:ext cx="466477" cy="511826"/>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rgbClr val="E5D0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mn-ea"/>
              <a:sym typeface="+mn-lt"/>
            </a:endParaRPr>
          </a:p>
        </p:txBody>
      </p:sp>
      <p:sp>
        <p:nvSpPr>
          <p:cNvPr id="4" name="Google Shape;11523;p28">
            <a:extLst>
              <a:ext uri="{FF2B5EF4-FFF2-40B4-BE49-F238E27FC236}">
                <a16:creationId xmlns:a16="http://schemas.microsoft.com/office/drawing/2014/main" id="{74D8CC21-7DFA-4702-8CDE-21D456688DC9}"/>
              </a:ext>
            </a:extLst>
          </p:cNvPr>
          <p:cNvSpPr/>
          <p:nvPr/>
        </p:nvSpPr>
        <p:spPr>
          <a:xfrm rot="5400000" flipH="1">
            <a:off x="8111253" y="5960227"/>
            <a:ext cx="381291" cy="311972"/>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rgbClr val="FF7631"/>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cs typeface="+mn-ea"/>
              <a:sym typeface="+mn-lt"/>
            </a:endParaRPr>
          </a:p>
        </p:txBody>
      </p:sp>
      <p:sp>
        <p:nvSpPr>
          <p:cNvPr id="5" name="Google Shape;11524;p28">
            <a:extLst>
              <a:ext uri="{FF2B5EF4-FFF2-40B4-BE49-F238E27FC236}">
                <a16:creationId xmlns:a16="http://schemas.microsoft.com/office/drawing/2014/main" id="{E9DFA326-1AC9-4B56-86CE-1CCE1CD57C7C}"/>
              </a:ext>
            </a:extLst>
          </p:cNvPr>
          <p:cNvSpPr/>
          <p:nvPr/>
        </p:nvSpPr>
        <p:spPr>
          <a:xfrm rot="10800000">
            <a:off x="8075787" y="5734428"/>
            <a:ext cx="4271792" cy="1123572"/>
          </a:xfrm>
          <a:custGeom>
            <a:avLst/>
            <a:gdLst/>
            <a:ahLst/>
            <a:cxnLst/>
            <a:rect l="l" t="t" r="r" b="b"/>
            <a:pathLst>
              <a:path w="12333" h="4473" extrusionOk="0">
                <a:moveTo>
                  <a:pt x="17" y="0"/>
                </a:moveTo>
                <a:lnTo>
                  <a:pt x="33" y="4041"/>
                </a:lnTo>
                <a:cubicBezTo>
                  <a:pt x="0" y="4090"/>
                  <a:pt x="602" y="4280"/>
                  <a:pt x="652" y="4297"/>
                </a:cubicBezTo>
                <a:cubicBezTo>
                  <a:pt x="775" y="4335"/>
                  <a:pt x="897" y="4355"/>
                  <a:pt x="1019" y="4355"/>
                </a:cubicBezTo>
                <a:cubicBezTo>
                  <a:pt x="1221" y="4355"/>
                  <a:pt x="1420" y="4301"/>
                  <a:pt x="1612" y="4193"/>
                </a:cubicBezTo>
                <a:cubicBezTo>
                  <a:pt x="2198" y="3868"/>
                  <a:pt x="2577" y="3282"/>
                  <a:pt x="3159" y="2940"/>
                </a:cubicBezTo>
                <a:cubicBezTo>
                  <a:pt x="3576" y="2709"/>
                  <a:pt x="4037" y="2592"/>
                  <a:pt x="4498" y="2592"/>
                </a:cubicBezTo>
                <a:cubicBezTo>
                  <a:pt x="4893" y="2592"/>
                  <a:pt x="5287" y="2678"/>
                  <a:pt x="5653" y="2854"/>
                </a:cubicBezTo>
                <a:cubicBezTo>
                  <a:pt x="6131" y="3093"/>
                  <a:pt x="6494" y="3455"/>
                  <a:pt x="6906" y="3781"/>
                </a:cubicBezTo>
                <a:cubicBezTo>
                  <a:pt x="7302" y="4107"/>
                  <a:pt x="7817" y="4433"/>
                  <a:pt x="8333" y="4470"/>
                </a:cubicBezTo>
                <a:cubicBezTo>
                  <a:pt x="8363" y="4472"/>
                  <a:pt x="8393" y="4472"/>
                  <a:pt x="8423" y="4472"/>
                </a:cubicBezTo>
                <a:cubicBezTo>
                  <a:pt x="9185" y="4472"/>
                  <a:pt x="9795" y="3880"/>
                  <a:pt x="10291" y="3352"/>
                </a:cubicBezTo>
                <a:cubicBezTo>
                  <a:pt x="10786" y="2783"/>
                  <a:pt x="11252" y="2186"/>
                  <a:pt x="11648" y="1547"/>
                </a:cubicBezTo>
                <a:cubicBezTo>
                  <a:pt x="11837" y="1221"/>
                  <a:pt x="12006" y="879"/>
                  <a:pt x="12147" y="536"/>
                </a:cubicBezTo>
                <a:cubicBezTo>
                  <a:pt x="12212" y="380"/>
                  <a:pt x="12332" y="0"/>
                  <a:pt x="12332" y="0"/>
                </a:cubicBezTo>
                <a:close/>
              </a:path>
            </a:pathLst>
          </a:custGeom>
          <a:solidFill>
            <a:srgbClr val="FF7631"/>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cs typeface="+mn-ea"/>
              <a:sym typeface="+mn-lt"/>
            </a:endParaRPr>
          </a:p>
        </p:txBody>
      </p:sp>
      <p:pic>
        <p:nvPicPr>
          <p:cNvPr id="7" name="图片 6">
            <a:extLst>
              <a:ext uri="{FF2B5EF4-FFF2-40B4-BE49-F238E27FC236}">
                <a16:creationId xmlns:a16="http://schemas.microsoft.com/office/drawing/2014/main" id="{411F580D-4BA8-47D6-ABEA-C887597B15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130" y="-76709"/>
            <a:ext cx="6858000" cy="6858000"/>
          </a:xfrm>
          <a:prstGeom prst="rect">
            <a:avLst/>
          </a:prstGeom>
        </p:spPr>
      </p:pic>
      <p:sp>
        <p:nvSpPr>
          <p:cNvPr id="6" name="Rectangle 5"/>
          <p:cNvSpPr/>
          <p:nvPr/>
        </p:nvSpPr>
        <p:spPr>
          <a:xfrm>
            <a:off x="5887556" y="135508"/>
            <a:ext cx="6096000" cy="3046988"/>
          </a:xfrm>
          <a:prstGeom prst="rect">
            <a:avLst/>
          </a:prstGeom>
        </p:spPr>
        <p:txBody>
          <a:bodyPr>
            <a:spAutoFit/>
          </a:bodyPr>
          <a:lstStyle/>
          <a:p>
            <a:pPr algn="just">
              <a:spcAft>
                <a:spcPts val="0"/>
              </a:spcAft>
              <a:tabLst>
                <a:tab pos="90170" algn="l"/>
                <a:tab pos="180340" algn="l"/>
                <a:tab pos="270510" algn="l"/>
              </a:tabLst>
            </a:pPr>
            <a:r>
              <a:rPr lang="en-US" sz="4800" b="1" i="1" smtClean="0">
                <a:solidFill>
                  <a:srgbClr val="C00000"/>
                </a:solidFill>
                <a:latin typeface="Times New Roman" panose="02020603050405020304" pitchFamily="18" charset="0"/>
                <a:ea typeface="Arial" panose="020B0604020202020204" pitchFamily="34" charset="0"/>
                <a:cs typeface="Cambria" panose="02040503050406030204" pitchFamily="18" charset="0"/>
              </a:rPr>
              <a:t>? </a:t>
            </a:r>
            <a:r>
              <a:rPr lang="vi-VN" sz="4800" b="1" i="1" smtClean="0">
                <a:solidFill>
                  <a:srgbClr val="C00000"/>
                </a:solidFill>
                <a:latin typeface="Times New Roman" panose="02020603050405020304" pitchFamily="18" charset="0"/>
                <a:ea typeface="Arial" panose="020B0604020202020204" pitchFamily="34" charset="0"/>
                <a:cs typeface="Cambria" panose="02040503050406030204" pitchFamily="18" charset="0"/>
              </a:rPr>
              <a:t>Làm </a:t>
            </a:r>
            <a:r>
              <a:rPr lang="vi-VN" sz="4800" b="1" i="1">
                <a:solidFill>
                  <a:srgbClr val="C00000"/>
                </a:solidFill>
                <a:latin typeface="Times New Roman" panose="02020603050405020304" pitchFamily="18" charset="0"/>
                <a:ea typeface="Arial" panose="020B0604020202020204" pitchFamily="34" charset="0"/>
                <a:cs typeface="Cambria" panose="02040503050406030204" pitchFamily="18" charset="0"/>
              </a:rPr>
              <a:t>thế nào để kể lại một câu chuyện tưởng tượng cho hấp dẫn, thu hút người nghe?</a:t>
            </a:r>
            <a:endParaRPr lang="en-US" sz="4800" b="1">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534794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83" y="0"/>
            <a:ext cx="12289365" cy="6858000"/>
          </a:xfrm>
          <a:prstGeom prst="rect">
            <a:avLst/>
          </a:prstGeom>
        </p:spPr>
      </p:pic>
      <p:pic>
        <p:nvPicPr>
          <p:cNvPr id="4" name="Picture 4" descr="D:\360安全浏览器下载\包图网_19623519读书片刻阅读海报展板\3.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a:xfrm>
            <a:off x="678460" y="548680"/>
            <a:ext cx="10890511" cy="6136208"/>
          </a:xfrm>
          <a:prstGeom prst="roundRect">
            <a:avLst>
              <a:gd name="adj" fmla="val 8436"/>
            </a:avLst>
          </a:prstGeom>
          <a:solidFill>
            <a:schemeClr val="bg1"/>
          </a:solidFill>
          <a:ln>
            <a:noFill/>
          </a:ln>
          <a:effectLst>
            <a:outerShdw blurRad="203200" sx="101000" sy="10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i="1"/>
              <a:t>Em đã học những nội dung nào trong học kì 1?</a:t>
            </a:r>
            <a:endParaRPr lang="en-US"/>
          </a:p>
        </p:txBody>
      </p:sp>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5395" y="3800331"/>
            <a:ext cx="10119796" cy="2884557"/>
          </a:xfrm>
          <a:prstGeom prst="rect">
            <a:avLst/>
          </a:prstGeom>
        </p:spPr>
      </p:pic>
      <p:sp>
        <p:nvSpPr>
          <p:cNvPr id="21" name="Rectangle 20"/>
          <p:cNvSpPr/>
          <p:nvPr/>
        </p:nvSpPr>
        <p:spPr>
          <a:xfrm>
            <a:off x="1074691" y="1674674"/>
            <a:ext cx="10161203" cy="1754326"/>
          </a:xfrm>
          <a:prstGeom prst="rect">
            <a:avLst/>
          </a:prstGeom>
        </p:spPr>
        <p:txBody>
          <a:bodyPr wrap="square">
            <a:spAutoFit/>
          </a:bodyPr>
          <a:lstStyle/>
          <a:p>
            <a:pPr algn="just">
              <a:spcAft>
                <a:spcPts val="0"/>
              </a:spcAft>
              <a:tabLst>
                <a:tab pos="90170" algn="l"/>
                <a:tab pos="180340" algn="l"/>
                <a:tab pos="270510" algn="l"/>
              </a:tabLst>
            </a:pPr>
            <a:r>
              <a:rPr lang="de-DE" sz="5400" b="1" i="1">
                <a:solidFill>
                  <a:srgbClr val="FF0000"/>
                </a:solidFill>
                <a:latin typeface="Times New Roman" panose="02020603050405020304" pitchFamily="18" charset="0"/>
                <a:ea typeface="Arial" panose="020B0604020202020204" pitchFamily="34" charset="0"/>
              </a:rPr>
              <a:t>Em đã học những nội dung nào trong học kì 1?</a:t>
            </a:r>
            <a:endParaRPr lang="en-US" sz="4800" b="1">
              <a:solidFill>
                <a:srgbClr val="FF0000"/>
              </a:solidFill>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816106289"/>
      </p:ext>
    </p:extLst>
  </p:cSld>
  <p:clrMapOvr>
    <a:masterClrMapping/>
  </p:clrMapOvr>
  <mc:AlternateContent xmlns:mc="http://schemas.openxmlformats.org/markup-compatibility/2006" xmlns:p14="http://schemas.microsoft.com/office/powerpoint/2010/main">
    <mc:Choice Requires="p14">
      <p:transition spd="slow" p14:dur="1500" advTm="1613">
        <p:random/>
      </p:transition>
    </mc:Choice>
    <mc:Fallback xmlns="" xmlns:a14="http://schemas.microsoft.com/office/drawing/2010/main" xmlns:a16="http://schemas.microsoft.com/office/drawing/2014/main">
      <p:transition spd="slow" advTm="1613">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8364" y="142009"/>
            <a:ext cx="11805314" cy="6632585"/>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spcAft>
                <a:spcPts val="0"/>
              </a:spcAft>
            </a:pPr>
            <a:r>
              <a:rPr lang="en-US" sz="25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Để </a:t>
            </a:r>
            <a:r>
              <a:rPr lang="en-US" sz="25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kể lại một câu chuyện tưởng tượng hấp dẫn, bạn có thể áp dụng một số nguyên tắc sau đây:</a:t>
            </a:r>
            <a:endParaRPr lang="en-US" sz="2500" b="1">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5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Xây dựng một thế giới tưởng tượng độc đáo: Tạo ra một thế giới mới với các yếu tố đặc biệt, như những sinh vật kỳ lạ, năng lực siêu phàm, hoặc vùng đất huyền bí. Điều này sẽ thu hút sự tò mò của người nghe.</a:t>
            </a:r>
            <a:endParaRPr lang="en-US" sz="25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5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Tạo nhân vật độc đáo và đa chiều: Tạo ra những nhân vật có tính cách, mục tiêu và mâu thuẫn riêng. Hãy đảm bảo rằng người nghe có thể đồng cảm và quan tâm đến hành trình của nhân vật chính.</a:t>
            </a:r>
            <a:endParaRPr lang="en-US" sz="25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5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Xây dựng một câu chuyện có cấu trúc rõ ràng: Bắt đầu từ một tình huống khó khăn hoặc một sự kiện quan trọng, sau đó phát triển câu chuyện thông qua các mốc quan trọng và đạt đến một đỉnh cao hấp dẫn. Cuối cùng, đưa ra một kết thúc thỏa đáng và gây ấn tượng.</a:t>
            </a:r>
            <a:endParaRPr lang="en-US" sz="25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5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Sử dụng ngôn ngữ hấp dẫn và mô tả sống động: Sử dụng từ ngữ và câu văn sáng tạo để tạo ra hình ảnh mạnh mẽ và sống động trong tâm trí người nghe. Điều này giúp họ hòa mình vào câu chuyện và tưởng tượng được những cảnh vật và cảm xúc.</a:t>
            </a:r>
            <a:endParaRPr lang="en-US" sz="25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5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Tạo bất ngờ và kích thích trí tưởng tượng: Đặt nhân vật chính vào những tình huống đầy thách thức và đối mặt với những khó khăn không ngờ. Điều này giúp tạo ra sự kích thích và tò mò cho người nghe.</a:t>
            </a:r>
            <a:endParaRPr lang="en-US" sz="25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049746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521;p28">
            <a:extLst>
              <a:ext uri="{FF2B5EF4-FFF2-40B4-BE49-F238E27FC236}">
                <a16:creationId xmlns:a16="http://schemas.microsoft.com/office/drawing/2014/main" id="{BA443E73-C798-4857-911E-570CE41C8A5C}"/>
              </a:ext>
            </a:extLst>
          </p:cNvPr>
          <p:cNvSpPr/>
          <p:nvPr/>
        </p:nvSpPr>
        <p:spPr>
          <a:xfrm>
            <a:off x="-1334736" y="-689148"/>
            <a:ext cx="3933179" cy="3218172"/>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rgbClr val="86BEB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mn-ea"/>
              <a:cs typeface="+mn-cs"/>
              <a:sym typeface="+mn-lt"/>
            </a:endParaRPr>
          </a:p>
        </p:txBody>
      </p:sp>
      <p:sp>
        <p:nvSpPr>
          <p:cNvPr id="3" name="Google Shape;11522;p28">
            <a:extLst>
              <a:ext uri="{FF2B5EF4-FFF2-40B4-BE49-F238E27FC236}">
                <a16:creationId xmlns:a16="http://schemas.microsoft.com/office/drawing/2014/main" id="{C19CF817-6BD0-439F-A9CB-46956CB7B186}"/>
              </a:ext>
            </a:extLst>
          </p:cNvPr>
          <p:cNvSpPr/>
          <p:nvPr/>
        </p:nvSpPr>
        <p:spPr>
          <a:xfrm rot="5400000">
            <a:off x="9978441" y="5356560"/>
            <a:ext cx="466477" cy="511826"/>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rgbClr val="E5D0C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mn-ea"/>
              <a:cs typeface="+mn-cs"/>
              <a:sym typeface="+mn-lt"/>
            </a:endParaRPr>
          </a:p>
        </p:txBody>
      </p:sp>
      <p:sp>
        <p:nvSpPr>
          <p:cNvPr id="4" name="Google Shape;11523;p28">
            <a:extLst>
              <a:ext uri="{FF2B5EF4-FFF2-40B4-BE49-F238E27FC236}">
                <a16:creationId xmlns:a16="http://schemas.microsoft.com/office/drawing/2014/main" id="{74D8CC21-7DFA-4702-8CDE-21D456688DC9}"/>
              </a:ext>
            </a:extLst>
          </p:cNvPr>
          <p:cNvSpPr/>
          <p:nvPr/>
        </p:nvSpPr>
        <p:spPr>
          <a:xfrm rot="5400000" flipH="1">
            <a:off x="8111253" y="5960227"/>
            <a:ext cx="381291" cy="311972"/>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rgbClr val="FF76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mn-ea"/>
              <a:cs typeface="+mn-cs"/>
              <a:sym typeface="+mn-lt"/>
            </a:endParaRPr>
          </a:p>
        </p:txBody>
      </p:sp>
      <p:sp>
        <p:nvSpPr>
          <p:cNvPr id="5" name="Google Shape;11524;p28">
            <a:extLst>
              <a:ext uri="{FF2B5EF4-FFF2-40B4-BE49-F238E27FC236}">
                <a16:creationId xmlns:a16="http://schemas.microsoft.com/office/drawing/2014/main" id="{E9DFA326-1AC9-4B56-86CE-1CCE1CD57C7C}"/>
              </a:ext>
            </a:extLst>
          </p:cNvPr>
          <p:cNvSpPr/>
          <p:nvPr/>
        </p:nvSpPr>
        <p:spPr>
          <a:xfrm rot="10800000">
            <a:off x="8075787" y="5734428"/>
            <a:ext cx="4271792" cy="1123572"/>
          </a:xfrm>
          <a:custGeom>
            <a:avLst/>
            <a:gdLst/>
            <a:ahLst/>
            <a:cxnLst/>
            <a:rect l="l" t="t" r="r" b="b"/>
            <a:pathLst>
              <a:path w="12333" h="4473" extrusionOk="0">
                <a:moveTo>
                  <a:pt x="17" y="0"/>
                </a:moveTo>
                <a:lnTo>
                  <a:pt x="33" y="4041"/>
                </a:lnTo>
                <a:cubicBezTo>
                  <a:pt x="0" y="4090"/>
                  <a:pt x="602" y="4280"/>
                  <a:pt x="652" y="4297"/>
                </a:cubicBezTo>
                <a:cubicBezTo>
                  <a:pt x="775" y="4335"/>
                  <a:pt x="897" y="4355"/>
                  <a:pt x="1019" y="4355"/>
                </a:cubicBezTo>
                <a:cubicBezTo>
                  <a:pt x="1221" y="4355"/>
                  <a:pt x="1420" y="4301"/>
                  <a:pt x="1612" y="4193"/>
                </a:cubicBezTo>
                <a:cubicBezTo>
                  <a:pt x="2198" y="3868"/>
                  <a:pt x="2577" y="3282"/>
                  <a:pt x="3159" y="2940"/>
                </a:cubicBezTo>
                <a:cubicBezTo>
                  <a:pt x="3576" y="2709"/>
                  <a:pt x="4037" y="2592"/>
                  <a:pt x="4498" y="2592"/>
                </a:cubicBezTo>
                <a:cubicBezTo>
                  <a:pt x="4893" y="2592"/>
                  <a:pt x="5287" y="2678"/>
                  <a:pt x="5653" y="2854"/>
                </a:cubicBezTo>
                <a:cubicBezTo>
                  <a:pt x="6131" y="3093"/>
                  <a:pt x="6494" y="3455"/>
                  <a:pt x="6906" y="3781"/>
                </a:cubicBezTo>
                <a:cubicBezTo>
                  <a:pt x="7302" y="4107"/>
                  <a:pt x="7817" y="4433"/>
                  <a:pt x="8333" y="4470"/>
                </a:cubicBezTo>
                <a:cubicBezTo>
                  <a:pt x="8363" y="4472"/>
                  <a:pt x="8393" y="4472"/>
                  <a:pt x="8423" y="4472"/>
                </a:cubicBezTo>
                <a:cubicBezTo>
                  <a:pt x="9185" y="4472"/>
                  <a:pt x="9795" y="3880"/>
                  <a:pt x="10291" y="3352"/>
                </a:cubicBezTo>
                <a:cubicBezTo>
                  <a:pt x="10786" y="2783"/>
                  <a:pt x="11252" y="2186"/>
                  <a:pt x="11648" y="1547"/>
                </a:cubicBezTo>
                <a:cubicBezTo>
                  <a:pt x="11837" y="1221"/>
                  <a:pt x="12006" y="879"/>
                  <a:pt x="12147" y="536"/>
                </a:cubicBezTo>
                <a:cubicBezTo>
                  <a:pt x="12212" y="380"/>
                  <a:pt x="12332" y="0"/>
                  <a:pt x="12332" y="0"/>
                </a:cubicBezTo>
                <a:close/>
              </a:path>
            </a:pathLst>
          </a:custGeom>
          <a:solidFill>
            <a:srgbClr val="FF763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panose="020F0502020204030204"/>
              <a:ea typeface="+mn-ea"/>
              <a:cs typeface="+mn-cs"/>
              <a:sym typeface="+mn-lt"/>
            </a:endParaRPr>
          </a:p>
        </p:txBody>
      </p:sp>
      <p:pic>
        <p:nvPicPr>
          <p:cNvPr id="7" name="图片 6">
            <a:extLst>
              <a:ext uri="{FF2B5EF4-FFF2-40B4-BE49-F238E27FC236}">
                <a16:creationId xmlns:a16="http://schemas.microsoft.com/office/drawing/2014/main" id="{411F580D-4BA8-47D6-ABEA-C887597B15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37509" y="3275462"/>
            <a:ext cx="4058292" cy="3901613"/>
          </a:xfrm>
          <a:prstGeom prst="rect">
            <a:avLst/>
          </a:prstGeom>
        </p:spPr>
      </p:pic>
      <p:sp>
        <p:nvSpPr>
          <p:cNvPr id="6" name="Rectangle 5"/>
          <p:cNvSpPr/>
          <p:nvPr/>
        </p:nvSpPr>
        <p:spPr>
          <a:xfrm>
            <a:off x="1929702" y="1550189"/>
            <a:ext cx="9385113" cy="2308324"/>
          </a:xfrm>
          <a:prstGeom prst="rect">
            <a:avLst/>
          </a:prstGeom>
        </p:spPr>
        <p:txBody>
          <a:bodyPr wrap="square">
            <a:spAutoFit/>
          </a:bodyPr>
          <a:lstStyle/>
          <a:p>
            <a:pPr lvl="0" algn="just">
              <a:tabLst>
                <a:tab pos="90170" algn="l"/>
                <a:tab pos="180340" algn="l"/>
                <a:tab pos="270510" algn="l"/>
              </a:tabLst>
            </a:pPr>
            <a:r>
              <a:rPr lang="en-US" sz="4800" b="1" i="1" smtClean="0">
                <a:solidFill>
                  <a:srgbClr val="002060"/>
                </a:solidFill>
                <a:latin typeface="Times New Roman" panose="02020603050405020304" pitchFamily="18" charset="0"/>
                <a:ea typeface="Arial" panose="020B0604020202020204" pitchFamily="34" charset="0"/>
                <a:cs typeface="Cambria" panose="02040503050406030204" pitchFamily="18" charset="0"/>
              </a:rPr>
              <a:t>? </a:t>
            </a:r>
            <a:r>
              <a:rPr lang="vi-VN" sz="4800" b="1" i="1" smtClean="0">
                <a:solidFill>
                  <a:srgbClr val="002060"/>
                </a:solidFill>
                <a:latin typeface="Times New Roman" panose="02020603050405020304" pitchFamily="18" charset="0"/>
                <a:ea typeface="Arial" panose="020B0604020202020204" pitchFamily="34" charset="0"/>
                <a:cs typeface="Cambria" panose="02040503050406030204" pitchFamily="18" charset="0"/>
              </a:rPr>
              <a:t>Làm </a:t>
            </a:r>
            <a:r>
              <a:rPr lang="vi-VN" sz="4800" b="1" i="1">
                <a:solidFill>
                  <a:srgbClr val="002060"/>
                </a:solidFill>
                <a:latin typeface="Times New Roman" panose="02020603050405020304" pitchFamily="18" charset="0"/>
                <a:ea typeface="Arial" panose="020B0604020202020204" pitchFamily="34" charset="0"/>
                <a:cs typeface="Cambria" panose="02040503050406030204" pitchFamily="18" charset="0"/>
              </a:rPr>
              <a:t>thế nào để kể lại một câu chuyện tưởng tượng cho hấp dẫn, thu hút người nghe?</a:t>
            </a:r>
          </a:p>
        </p:txBody>
      </p:sp>
    </p:spTree>
    <p:extLst>
      <p:ext uri="{BB962C8B-B14F-4D97-AF65-F5344CB8AC3E}">
        <p14:creationId xmlns:p14="http://schemas.microsoft.com/office/powerpoint/2010/main" val="131099632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3773" y="428608"/>
            <a:ext cx="11873553" cy="600164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lgn="just">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 kể lại một câu chuyện tưởng tượng hấp dẫn, bạn có thể áp dụng một số nguyên tắc sau đây:</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Xây dựng một thế giới tưởng tượng độc đáo: Tạo ra một thế giới mới với các yếu tố đặc biệt, như những sinh vật kỳ lạ, năng lực siêu phàm, hoặc vùng đất huyền bí. Điều này sẽ thu hút sự tò mò của người nghe.</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Tạo nhân vật độc đáo và đa chiều: Tạo ra những nhân vật có tính cách, mục tiêu và mâu thuẫn riêng. Hãy đảm bảo rằng người nghe có thể đồng cảm và quan tâm đến hành trình của nhân vật chính.</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Xây dựng một câu chuyện có cấu trúc rõ ràng: Bắt đầu từ một tình huống khó khăn hoặc một sự kiện quan trọng, sau đó phát triển câu chuyện thông qua các mốc quan trọng và đạt đến một đỉnh cao hấp dẫn. Cuối cùng, đưa ra một kết thúc thỏa đáng và gây ấn tượng.</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Sử dụng ngôn ngữ hấp dẫn và mô tả sống động: Sử dụng từ ngữ và câu văn sáng tạo để tạo ra hình ảnh mạnh mẽ và sống động trong tâm trí người nghe. Điều này giúp họ hòa mình vào câu chuyện và tưởng tượng được những cảnh vật và cảm xúc.</a:t>
            </a:r>
            <a:endParaRPr lang="en-US" sz="2400">
              <a:latin typeface="Calibri" panose="020F0502020204030204" pitchFamily="34" charset="0"/>
              <a:ea typeface="Calibri" panose="020F0502020204030204" pitchFamily="34" charset="0"/>
              <a:cs typeface="Times New Roman" panose="02020603050405020304" pitchFamily="18" charset="0"/>
            </a:endParaRPr>
          </a:p>
          <a:p>
            <a:pPr algn="just">
              <a:spcAft>
                <a:spcPts val="0"/>
              </a:spcAft>
            </a:pPr>
            <a:r>
              <a:rPr lang="en-US" sz="2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Tạo bất ngờ và kích thích trí tưởng tượng: Đặt nhân vật chính vào những tình huống đầy thách thức và đối mặt với những khó khăn không ngờ. Điều này giúp tạo ra sự kích thích và tò mò cho người nghe.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1350810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C9031C0E-331F-4FD5-A346-9FFC8535FF83}"/>
              </a:ext>
            </a:extLst>
          </p:cNvPr>
          <p:cNvGrpSpPr/>
          <p:nvPr/>
        </p:nvGrpSpPr>
        <p:grpSpPr>
          <a:xfrm>
            <a:off x="0" y="-3208"/>
            <a:ext cx="12192000" cy="6912008"/>
            <a:chOff x="0" y="-3208"/>
            <a:chExt cx="12192000" cy="6912008"/>
          </a:xfrm>
        </p:grpSpPr>
        <p:grpSp>
          <p:nvGrpSpPr>
            <p:cNvPr id="28" name="组合 27">
              <a:extLst>
                <a:ext uri="{FF2B5EF4-FFF2-40B4-BE49-F238E27FC236}">
                  <a16:creationId xmlns:a16="http://schemas.microsoft.com/office/drawing/2014/main" id="{F9954EE5-9213-492D-A9B5-4171033592D9}"/>
                </a:ext>
              </a:extLst>
            </p:cNvPr>
            <p:cNvGrpSpPr/>
            <p:nvPr/>
          </p:nvGrpSpPr>
          <p:grpSpPr>
            <a:xfrm>
              <a:off x="6792886" y="0"/>
              <a:ext cx="5399114" cy="6858002"/>
              <a:chOff x="6792886" y="0"/>
              <a:chExt cx="5399114" cy="6858002"/>
            </a:xfrm>
          </p:grpSpPr>
          <p:pic>
            <p:nvPicPr>
              <p:cNvPr id="32" name="图片 31">
                <a:extLst>
                  <a:ext uri="{FF2B5EF4-FFF2-40B4-BE49-F238E27FC236}">
                    <a16:creationId xmlns:a16="http://schemas.microsoft.com/office/drawing/2014/main" id="{0CDA5D93-08E6-40C7-A030-31F4ECC0CF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33" name="图片 32">
                <a:extLst>
                  <a:ext uri="{FF2B5EF4-FFF2-40B4-BE49-F238E27FC236}">
                    <a16:creationId xmlns:a16="http://schemas.microsoft.com/office/drawing/2014/main" id="{EB1509C7-1847-4BAB-9B6A-2CD9C5FE702B}"/>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9" name="组合 28">
              <a:extLst>
                <a:ext uri="{FF2B5EF4-FFF2-40B4-BE49-F238E27FC236}">
                  <a16:creationId xmlns:a16="http://schemas.microsoft.com/office/drawing/2014/main" id="{55575FB1-8556-4790-AD0E-F4F421D3740F}"/>
                </a:ext>
              </a:extLst>
            </p:cNvPr>
            <p:cNvGrpSpPr/>
            <p:nvPr/>
          </p:nvGrpSpPr>
          <p:grpSpPr>
            <a:xfrm>
              <a:off x="0" y="-3208"/>
              <a:ext cx="5399114" cy="6912008"/>
              <a:chOff x="0" y="-3208"/>
              <a:chExt cx="5399114" cy="6912008"/>
            </a:xfrm>
          </p:grpSpPr>
          <p:pic>
            <p:nvPicPr>
              <p:cNvPr id="30" name="图片 29">
                <a:extLst>
                  <a:ext uri="{FF2B5EF4-FFF2-40B4-BE49-F238E27FC236}">
                    <a16:creationId xmlns:a16="http://schemas.microsoft.com/office/drawing/2014/main" id="{848094B5-5F57-4212-90B4-6ADEF11438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505"/>
              <a:stretch/>
            </p:blipFill>
            <p:spPr>
              <a:xfrm>
                <a:off x="0" y="0"/>
                <a:ext cx="5399114" cy="6908800"/>
              </a:xfrm>
              <a:prstGeom prst="rect">
                <a:avLst/>
              </a:prstGeom>
            </p:spPr>
          </p:pic>
          <p:pic>
            <p:nvPicPr>
              <p:cNvPr id="31" name="图片 30">
                <a:extLst>
                  <a:ext uri="{FF2B5EF4-FFF2-40B4-BE49-F238E27FC236}">
                    <a16:creationId xmlns:a16="http://schemas.microsoft.com/office/drawing/2014/main" id="{69930AE7-E86D-4D67-9BAF-A4CB385131DB}"/>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pSp>
      <p:sp>
        <p:nvSpPr>
          <p:cNvPr id="8" name="矩形 7">
            <a:extLst>
              <a:ext uri="{FF2B5EF4-FFF2-40B4-BE49-F238E27FC236}">
                <a16:creationId xmlns:a16="http://schemas.microsoft.com/office/drawing/2014/main" id="{F3911514-689F-48F4-935D-EA437EC0CE52}"/>
              </a:ext>
            </a:extLst>
          </p:cNvPr>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1600">
              <a:effectLst/>
              <a:latin typeface="Times New Roman" panose="02020603050405020304" pitchFamily="18" charset="0"/>
              <a:ea typeface="Times New Roman" panose="02020603050405020304" pitchFamily="18" charset="0"/>
            </a:endParaRPr>
          </a:p>
        </p:txBody>
      </p:sp>
      <p:sp>
        <p:nvSpPr>
          <p:cNvPr id="10" name="矩形 9">
            <a:extLst>
              <a:ext uri="{FF2B5EF4-FFF2-40B4-BE49-F238E27FC236}">
                <a16:creationId xmlns:a16="http://schemas.microsoft.com/office/drawing/2014/main" id="{104231F4-AC5D-49F5-BC98-282DB72EE54F}"/>
              </a:ext>
            </a:extLst>
          </p:cNvPr>
          <p:cNvSpPr/>
          <p:nvPr/>
        </p:nvSpPr>
        <p:spPr>
          <a:xfrm>
            <a:off x="1583139" y="2524836"/>
            <a:ext cx="8939283" cy="1654610"/>
          </a:xfrm>
          <a:prstGeom prst="rect">
            <a:avLst/>
          </a:prstGeom>
          <a:solidFill>
            <a:srgbClr val="86B1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defRPr/>
            </a:pPr>
            <a:r>
              <a:rPr lang="vi-VN" sz="4800" b="1" u="sng" smtClean="0">
                <a:solidFill>
                  <a:srgbClr val="002060"/>
                </a:solidFill>
                <a:latin typeface="Times New Roman" panose="02020603050405020304" pitchFamily="18" charset="0"/>
                <a:ea typeface="Times New Roman" panose="02020603050405020304" pitchFamily="18" charset="0"/>
              </a:rPr>
              <a:t>HOẠT </a:t>
            </a:r>
            <a:r>
              <a:rPr lang="vi-VN" sz="4800" b="1" u="sng">
                <a:solidFill>
                  <a:srgbClr val="002060"/>
                </a:solidFill>
                <a:latin typeface="Times New Roman" panose="02020603050405020304" pitchFamily="18" charset="0"/>
                <a:ea typeface="Times New Roman" panose="02020603050405020304" pitchFamily="18" charset="0"/>
              </a:rPr>
              <a:t>ĐỘNG </a:t>
            </a:r>
            <a:r>
              <a:rPr lang="en-US" sz="4800" b="1" u="sng" smtClean="0">
                <a:solidFill>
                  <a:srgbClr val="002060"/>
                </a:solidFill>
                <a:latin typeface="Times New Roman" panose="02020603050405020304" pitchFamily="18" charset="0"/>
                <a:ea typeface="Times New Roman" panose="02020603050405020304" pitchFamily="18" charset="0"/>
              </a:rPr>
              <a:t>4</a:t>
            </a:r>
            <a:r>
              <a:rPr lang="vi-VN" sz="4800" b="1" u="sng" smtClean="0">
                <a:solidFill>
                  <a:srgbClr val="002060"/>
                </a:solidFill>
                <a:latin typeface="Times New Roman" panose="02020603050405020304" pitchFamily="18" charset="0"/>
                <a:ea typeface="Times New Roman" panose="02020603050405020304" pitchFamily="18" charset="0"/>
              </a:rPr>
              <a:t>:</a:t>
            </a:r>
            <a:r>
              <a:rPr lang="vi-VN" sz="4800" b="1" smtClean="0">
                <a:solidFill>
                  <a:srgbClr val="002060"/>
                </a:solidFill>
                <a:latin typeface="Times New Roman" panose="02020603050405020304" pitchFamily="18" charset="0"/>
                <a:ea typeface="Times New Roman" panose="02020603050405020304" pitchFamily="18" charset="0"/>
              </a:rPr>
              <a:t> </a:t>
            </a:r>
            <a:r>
              <a:rPr lang="en-US" sz="4800" b="1" smtClean="0">
                <a:solidFill>
                  <a:srgbClr val="002060"/>
                </a:solidFill>
                <a:latin typeface="Times New Roman" panose="02020603050405020304" pitchFamily="18" charset="0"/>
                <a:ea typeface="Times New Roman" panose="02020603050405020304" pitchFamily="18" charset="0"/>
              </a:rPr>
              <a:t>VẬN DỤNG</a:t>
            </a:r>
            <a:endParaRPr lang="en-US" sz="44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770552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BA4F8D5-E0BE-43A6-8949-F3B8CF49A2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3" name="矩形 2">
            <a:extLst>
              <a:ext uri="{FF2B5EF4-FFF2-40B4-BE49-F238E27FC236}">
                <a16:creationId xmlns:a16="http://schemas.microsoft.com/office/drawing/2014/main" id="{60CE15A4-8E18-46CE-AF30-1F94122AB816}"/>
              </a:ext>
            </a:extLst>
          </p:cNvPr>
          <p:cNvSpPr/>
          <p:nvPr/>
        </p:nvSpPr>
        <p:spPr>
          <a:xfrm>
            <a:off x="0" y="1516284"/>
            <a:ext cx="12192000" cy="3825432"/>
          </a:xfrm>
          <a:prstGeom prst="rect">
            <a:avLst/>
          </a:prstGeom>
          <a:solidFill>
            <a:srgbClr val="FCFEFC"/>
          </a:solidFill>
          <a:ln>
            <a:noFill/>
          </a:ln>
          <a:effectLst>
            <a:outerShdw blurRad="635000" sx="102000" sy="102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spcAft>
                <a:spcPts val="0"/>
              </a:spcAft>
              <a:tabLst>
                <a:tab pos="90170" algn="l"/>
                <a:tab pos="180340" algn="l"/>
                <a:tab pos="270510" algn="l"/>
              </a:tabLst>
            </a:pPr>
            <a:r>
              <a:rPr lang="nl-NL" i="1">
                <a:latin typeface="Times New Roman" panose="02020603050405020304" pitchFamily="18" charset="0"/>
                <a:ea typeface="Arial" panose="020B0604020202020204" pitchFamily="34" charset="0"/>
              </a:rPr>
              <a:t> (1). </a:t>
            </a:r>
            <a:r>
              <a:rPr lang="en-US" i="1">
                <a:latin typeface="Times New Roman" panose="02020603050405020304" pitchFamily="18" charset="0"/>
                <a:ea typeface="Arial" panose="020B0604020202020204" pitchFamily="34" charset="0"/>
              </a:rPr>
              <a:t>Nếu được chia sẻ kinh nghiệm liên quan đến việc trình bày ý kiến về một vấn đề xã hội, em sẽ chọn chia sẻ điều gì?</a:t>
            </a:r>
            <a:endParaRPr lang="en-US" sz="1600" smtClean="0">
              <a:effectLst/>
              <a:latin typeface="Times New Roman" panose="02020603050405020304" pitchFamily="18" charset="0"/>
              <a:ea typeface="Times New Roman" panose="02020603050405020304" pitchFamily="18" charset="0"/>
            </a:endParaRPr>
          </a:p>
          <a:p>
            <a:pPr algn="just">
              <a:spcAft>
                <a:spcPts val="0"/>
              </a:spcAft>
              <a:tabLst>
                <a:tab pos="90170" algn="l"/>
                <a:tab pos="180340" algn="l"/>
                <a:tab pos="270510" algn="l"/>
              </a:tabLst>
            </a:pPr>
            <a:r>
              <a:rPr lang="nl-NL" i="1">
                <a:latin typeface="Times New Roman" panose="02020603050405020304" pitchFamily="18" charset="0"/>
                <a:ea typeface="Arial" panose="020B0604020202020204" pitchFamily="34" charset="0"/>
              </a:rPr>
              <a:t> (2). Đọc diễn cảm 1 bài thơ hoặc đoạn thơ 6 chữ hoặc 7 chữ mà em yêu thích. Nêu ấn tượng của em về bài thơ, đoạn thơ ấy?</a:t>
            </a:r>
            <a:endParaRPr lang="en-US" sz="1600">
              <a:effectLst/>
              <a:latin typeface="Times New Roman" panose="02020603050405020304" pitchFamily="18" charset="0"/>
              <a:ea typeface="Times New Roman" panose="02020603050405020304" pitchFamily="18" charset="0"/>
            </a:endParaRPr>
          </a:p>
        </p:txBody>
      </p:sp>
      <p:pic>
        <p:nvPicPr>
          <p:cNvPr id="28" name="图片 27">
            <a:extLst>
              <a:ext uri="{FF2B5EF4-FFF2-40B4-BE49-F238E27FC236}">
                <a16:creationId xmlns:a16="http://schemas.microsoft.com/office/drawing/2014/main" id="{7D868303-8B9E-4FF4-9329-40A6647508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311003" flipH="1" flipV="1">
            <a:off x="-807258" y="979302"/>
            <a:ext cx="3446477" cy="3162816"/>
          </a:xfrm>
          <a:custGeom>
            <a:avLst/>
            <a:gdLst>
              <a:gd name="connsiteX0" fmla="*/ 635748 w 2881237"/>
              <a:gd name="connsiteY0" fmla="*/ 0 h 2685327"/>
              <a:gd name="connsiteX1" fmla="*/ 1075586 w 2881237"/>
              <a:gd name="connsiteY1" fmla="*/ 115747 h 2685327"/>
              <a:gd name="connsiteX2" fmla="*/ 1445976 w 2881237"/>
              <a:gd name="connsiteY2" fmla="*/ 995423 h 2685327"/>
              <a:gd name="connsiteX3" fmla="*/ 2105733 w 2881237"/>
              <a:gd name="connsiteY3" fmla="*/ 914400 h 2685327"/>
              <a:gd name="connsiteX4" fmla="*/ 2881237 w 2881237"/>
              <a:gd name="connsiteY4" fmla="*/ 1076446 h 2685327"/>
              <a:gd name="connsiteX5" fmla="*/ 2580295 w 2881237"/>
              <a:gd name="connsiteY5" fmla="*/ 1747777 h 2685327"/>
              <a:gd name="connsiteX6" fmla="*/ 901966 w 2881237"/>
              <a:gd name="connsiteY6" fmla="*/ 2685327 h 2685327"/>
              <a:gd name="connsiteX7" fmla="*/ 0 w 2881237"/>
              <a:gd name="connsiteY7" fmla="*/ 2008853 h 2685327"/>
              <a:gd name="connsiteX8" fmla="*/ 0 w 2881237"/>
              <a:gd name="connsiteY8" fmla="*/ 1501840 h 268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237" h="2685327">
                <a:moveTo>
                  <a:pt x="635748" y="0"/>
                </a:moveTo>
                <a:lnTo>
                  <a:pt x="1075586" y="115747"/>
                </a:lnTo>
                <a:lnTo>
                  <a:pt x="1445976" y="995423"/>
                </a:lnTo>
                <a:lnTo>
                  <a:pt x="2105733" y="914400"/>
                </a:lnTo>
                <a:lnTo>
                  <a:pt x="2881237" y="1076446"/>
                </a:lnTo>
                <a:lnTo>
                  <a:pt x="2580295" y="1747777"/>
                </a:lnTo>
                <a:lnTo>
                  <a:pt x="901966" y="2685327"/>
                </a:lnTo>
                <a:lnTo>
                  <a:pt x="0" y="2008853"/>
                </a:lnTo>
                <a:lnTo>
                  <a:pt x="0" y="1501840"/>
                </a:lnTo>
                <a:close/>
              </a:path>
            </a:pathLst>
          </a:custGeom>
        </p:spPr>
      </p:pic>
      <p:pic>
        <p:nvPicPr>
          <p:cNvPr id="29" name="图片 28">
            <a:extLst>
              <a:ext uri="{FF2B5EF4-FFF2-40B4-BE49-F238E27FC236}">
                <a16:creationId xmlns:a16="http://schemas.microsoft.com/office/drawing/2014/main" id="{EE1968FC-E782-482C-B652-2043F41A13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88997" flipH="1">
            <a:off x="8911336" y="2715882"/>
            <a:ext cx="3446477" cy="3162816"/>
          </a:xfrm>
          <a:custGeom>
            <a:avLst/>
            <a:gdLst>
              <a:gd name="connsiteX0" fmla="*/ 635748 w 2881237"/>
              <a:gd name="connsiteY0" fmla="*/ 0 h 2685327"/>
              <a:gd name="connsiteX1" fmla="*/ 1075586 w 2881237"/>
              <a:gd name="connsiteY1" fmla="*/ 115747 h 2685327"/>
              <a:gd name="connsiteX2" fmla="*/ 1445976 w 2881237"/>
              <a:gd name="connsiteY2" fmla="*/ 995423 h 2685327"/>
              <a:gd name="connsiteX3" fmla="*/ 2105733 w 2881237"/>
              <a:gd name="connsiteY3" fmla="*/ 914400 h 2685327"/>
              <a:gd name="connsiteX4" fmla="*/ 2881237 w 2881237"/>
              <a:gd name="connsiteY4" fmla="*/ 1076446 h 2685327"/>
              <a:gd name="connsiteX5" fmla="*/ 2580295 w 2881237"/>
              <a:gd name="connsiteY5" fmla="*/ 1747777 h 2685327"/>
              <a:gd name="connsiteX6" fmla="*/ 901966 w 2881237"/>
              <a:gd name="connsiteY6" fmla="*/ 2685327 h 2685327"/>
              <a:gd name="connsiteX7" fmla="*/ 0 w 2881237"/>
              <a:gd name="connsiteY7" fmla="*/ 2008853 h 2685327"/>
              <a:gd name="connsiteX8" fmla="*/ 0 w 2881237"/>
              <a:gd name="connsiteY8" fmla="*/ 1501840 h 268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237" h="2685327">
                <a:moveTo>
                  <a:pt x="635748" y="0"/>
                </a:moveTo>
                <a:lnTo>
                  <a:pt x="1075586" y="115747"/>
                </a:lnTo>
                <a:lnTo>
                  <a:pt x="1445976" y="995423"/>
                </a:lnTo>
                <a:lnTo>
                  <a:pt x="2105733" y="914400"/>
                </a:lnTo>
                <a:lnTo>
                  <a:pt x="2881237" y="1076446"/>
                </a:lnTo>
                <a:lnTo>
                  <a:pt x="2580295" y="1747777"/>
                </a:lnTo>
                <a:lnTo>
                  <a:pt x="901966" y="2685327"/>
                </a:lnTo>
                <a:lnTo>
                  <a:pt x="0" y="2008853"/>
                </a:lnTo>
                <a:lnTo>
                  <a:pt x="0" y="1501840"/>
                </a:lnTo>
                <a:close/>
              </a:path>
            </a:pathLst>
          </a:custGeom>
        </p:spPr>
      </p:pic>
      <p:sp>
        <p:nvSpPr>
          <p:cNvPr id="4" name="Rectangle 3"/>
          <p:cNvSpPr/>
          <p:nvPr/>
        </p:nvSpPr>
        <p:spPr>
          <a:xfrm>
            <a:off x="2499814" y="2560710"/>
            <a:ext cx="7192372" cy="1323439"/>
          </a:xfrm>
          <a:prstGeom prst="rect">
            <a:avLst/>
          </a:prstGeom>
        </p:spPr>
        <p:txBody>
          <a:bodyPr wrap="square">
            <a:spAutoFit/>
          </a:bodyPr>
          <a:lstStyle/>
          <a:p>
            <a:pPr algn="just">
              <a:spcBef>
                <a:spcPts val="600"/>
              </a:spcBef>
              <a:spcAft>
                <a:spcPts val="0"/>
              </a:spcAft>
              <a:tabLst>
                <a:tab pos="90170" algn="l"/>
                <a:tab pos="180340" algn="l"/>
                <a:tab pos="270510" algn="l"/>
              </a:tabLst>
            </a:pPr>
            <a:r>
              <a:rPr lang="nl-NL" sz="4000" b="1" i="1" smtClean="0">
                <a:solidFill>
                  <a:srgbClr val="C00000"/>
                </a:solidFill>
                <a:latin typeface="Times New Roman" panose="02020603050405020304" pitchFamily="18" charset="0"/>
                <a:ea typeface="Arial" panose="020B0604020202020204" pitchFamily="34" charset="0"/>
              </a:rPr>
              <a:t>Ghi </a:t>
            </a:r>
            <a:r>
              <a:rPr lang="nl-NL" sz="4000" b="1" i="1">
                <a:solidFill>
                  <a:srgbClr val="C00000"/>
                </a:solidFill>
                <a:latin typeface="Times New Roman" panose="02020603050405020304" pitchFamily="18" charset="0"/>
                <a:ea typeface="Arial" panose="020B0604020202020204" pitchFamily="34" charset="0"/>
              </a:rPr>
              <a:t>lại một số kinh nghiệm về kĩ năng đặt câu hỏi phỏng vấn.</a:t>
            </a:r>
            <a:endParaRPr lang="en-US" sz="4000" b="1">
              <a:solidFill>
                <a:srgbClr val="C000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147389" y="525512"/>
            <a:ext cx="3897222" cy="923330"/>
          </a:xfrm>
          <a:prstGeom prst="rect">
            <a:avLst/>
          </a:prstGeom>
        </p:spPr>
        <p:txBody>
          <a:bodyPr wrap="none">
            <a:spAutoFit/>
          </a:bodyPr>
          <a:lstStyle/>
          <a:p>
            <a:pPr lvl="0" algn="ctr">
              <a:defRPr/>
            </a:pPr>
            <a:r>
              <a:rPr lang="en-US" sz="5400" b="1">
                <a:solidFill>
                  <a:srgbClr val="002060"/>
                </a:solidFill>
                <a:latin typeface="Times New Roman" panose="02020603050405020304" pitchFamily="18" charset="0"/>
                <a:ea typeface="Times New Roman" panose="02020603050405020304" pitchFamily="18" charset="0"/>
              </a:rPr>
              <a:t>VẬN DỤNG</a:t>
            </a:r>
            <a:endParaRPr lang="en-US" sz="48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161778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0CE15A4-8E18-46CE-AF30-1F94122AB816}"/>
              </a:ext>
            </a:extLst>
          </p:cNvPr>
          <p:cNvSpPr/>
          <p:nvPr/>
        </p:nvSpPr>
        <p:spPr>
          <a:xfrm>
            <a:off x="428094" y="360134"/>
            <a:ext cx="11335812" cy="6137732"/>
          </a:xfrm>
          <a:prstGeom prst="rect">
            <a:avLst/>
          </a:prstGeom>
          <a:solidFill>
            <a:srgbClr val="FCFEFC"/>
          </a:solidFill>
          <a:ln>
            <a:noFill/>
          </a:ln>
          <a:effectLst>
            <a:outerShdw blurRad="635000" sx="102000" sy="102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kern="100">
                <a:latin typeface="Times New Roman" panose="02020603050405020304" pitchFamily="18" charset="0"/>
                <a:ea typeface="Times New Roman" panose="02020603050405020304" pitchFamily="18" charset="0"/>
              </a:rPr>
              <a:t>Nếu được chia sẻ kinh nghiệm liên quan đến việc trình bày ý kiến về một vấn đề xã hội, em sẽ chọn chia sẻ về cách tìm ý:</a:t>
            </a:r>
            <a:endParaRPr lang="en-US" sz="1600" smtClean="0">
              <a:effectLst/>
              <a:latin typeface="Times New Roman" panose="02020603050405020304" pitchFamily="18" charset="0"/>
              <a:ea typeface="Times New Roman" panose="02020603050405020304" pitchFamily="18" charset="0"/>
            </a:endParaRPr>
          </a:p>
          <a:p>
            <a:pPr algn="just">
              <a:spcAft>
                <a:spcPts val="0"/>
              </a:spcAft>
            </a:pPr>
            <a:r>
              <a:rPr lang="en-US" kern="100">
                <a:latin typeface="Times New Roman" panose="02020603050405020304" pitchFamily="18" charset="0"/>
                <a:ea typeface="Times New Roman" panose="02020603050405020304" pitchFamily="18" charset="0"/>
              </a:rPr>
              <a:t>- Dựa vào bài viết lựa chọn các ý chính, các chỗ có thể lược bỏ.</a:t>
            </a:r>
            <a:endParaRPr lang="en-US" sz="1600" smtClean="0">
              <a:effectLst/>
              <a:latin typeface="Times New Roman" panose="02020603050405020304" pitchFamily="18" charset="0"/>
              <a:ea typeface="Times New Roman" panose="02020603050405020304" pitchFamily="18" charset="0"/>
            </a:endParaRPr>
          </a:p>
          <a:p>
            <a:pPr algn="just">
              <a:spcAft>
                <a:spcPts val="0"/>
              </a:spcAft>
            </a:pPr>
            <a:r>
              <a:rPr lang="en-US" kern="100">
                <a:latin typeface="Times New Roman" panose="02020603050405020304" pitchFamily="18" charset="0"/>
                <a:ea typeface="Times New Roman" panose="02020603050405020304" pitchFamily="18" charset="0"/>
              </a:rPr>
              <a:t>- Tìm những câu mở đầu, kết thúc bài nói phù hợp, nhằm gây chú ý, tạo ấn tượng đối với người nghe.</a:t>
            </a:r>
            <a:endParaRPr lang="en-US" sz="1600" smtClean="0">
              <a:effectLst/>
              <a:latin typeface="Times New Roman" panose="02020603050405020304" pitchFamily="18" charset="0"/>
              <a:ea typeface="Times New Roman" panose="02020603050405020304" pitchFamily="18" charset="0"/>
            </a:endParaRPr>
          </a:p>
          <a:p>
            <a:pPr algn="just">
              <a:spcAft>
                <a:spcPts val="0"/>
              </a:spcAft>
            </a:pPr>
            <a:r>
              <a:rPr lang="en-US" kern="100">
                <a:latin typeface="Times New Roman" panose="02020603050405020304" pitchFamily="18" charset="0"/>
                <a:ea typeface="Times New Roman" panose="02020603050405020304" pitchFamily="18" charset="0"/>
              </a:rPr>
              <a:t>- Sử dụng công cụ hỗ trợ như: bản tóm tắt các ý chính đề khi cần chỉ nhìn lướt qua là nhớ, chuẩn bị tìm hình ảnh, video, sơ đồ, bảng biểu để trình chiếu nhằm tăng tính thuyết phục cho lí lẽ và bằng chứng.</a:t>
            </a:r>
            <a:endParaRPr lang="en-US" sz="1600" smtClean="0">
              <a:effectLst/>
              <a:latin typeface="Times New Roman" panose="02020603050405020304" pitchFamily="18" charset="0"/>
              <a:ea typeface="Times New Roman" panose="02020603050405020304" pitchFamily="18" charset="0"/>
            </a:endParaRPr>
          </a:p>
          <a:p>
            <a:pPr algn="just">
              <a:spcAft>
                <a:spcPts val="0"/>
              </a:spcAft>
            </a:pPr>
            <a:r>
              <a:rPr lang="en-US" kern="100">
                <a:latin typeface="Times New Roman" panose="02020603050405020304" pitchFamily="18" charset="0"/>
                <a:ea typeface="Times New Roman" panose="02020603050405020304" pitchFamily="18" charset="0"/>
              </a:rPr>
              <a:t>- Dự kiến trước một số điểm thắc mắc mà người nghe có thể nêu lên để tìm cách trả lời, giải đáp.</a:t>
            </a:r>
            <a:endParaRPr lang="zh-CN" altLang="en-US" dirty="0">
              <a:latin typeface="字魂35号-经典雅黑" panose="02000000000000000000" pitchFamily="2" charset="-122"/>
              <a:ea typeface="字魂35号-经典雅黑" panose="02000000000000000000" pitchFamily="2" charset="-122"/>
            </a:endParaRPr>
          </a:p>
        </p:txBody>
      </p:sp>
      <p:pic>
        <p:nvPicPr>
          <p:cNvPr id="7" name="图片 6">
            <a:extLst>
              <a:ext uri="{FF2B5EF4-FFF2-40B4-BE49-F238E27FC236}">
                <a16:creationId xmlns:a16="http://schemas.microsoft.com/office/drawing/2014/main" id="{89CAB318-3ECB-4126-B92A-B0E952AACE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311003" flipH="1" flipV="1">
            <a:off x="9605143" y="-26160"/>
            <a:ext cx="2344734" cy="2197746"/>
          </a:xfrm>
          <a:custGeom>
            <a:avLst/>
            <a:gdLst>
              <a:gd name="connsiteX0" fmla="*/ 635748 w 2881237"/>
              <a:gd name="connsiteY0" fmla="*/ 0 h 2685327"/>
              <a:gd name="connsiteX1" fmla="*/ 1075586 w 2881237"/>
              <a:gd name="connsiteY1" fmla="*/ 115747 h 2685327"/>
              <a:gd name="connsiteX2" fmla="*/ 1445976 w 2881237"/>
              <a:gd name="connsiteY2" fmla="*/ 995423 h 2685327"/>
              <a:gd name="connsiteX3" fmla="*/ 2105733 w 2881237"/>
              <a:gd name="connsiteY3" fmla="*/ 914400 h 2685327"/>
              <a:gd name="connsiteX4" fmla="*/ 2881237 w 2881237"/>
              <a:gd name="connsiteY4" fmla="*/ 1076446 h 2685327"/>
              <a:gd name="connsiteX5" fmla="*/ 2580295 w 2881237"/>
              <a:gd name="connsiteY5" fmla="*/ 1747777 h 2685327"/>
              <a:gd name="connsiteX6" fmla="*/ 901966 w 2881237"/>
              <a:gd name="connsiteY6" fmla="*/ 2685327 h 2685327"/>
              <a:gd name="connsiteX7" fmla="*/ 0 w 2881237"/>
              <a:gd name="connsiteY7" fmla="*/ 2008853 h 2685327"/>
              <a:gd name="connsiteX8" fmla="*/ 0 w 2881237"/>
              <a:gd name="connsiteY8" fmla="*/ 1501840 h 268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237" h="2685327">
                <a:moveTo>
                  <a:pt x="635748" y="0"/>
                </a:moveTo>
                <a:lnTo>
                  <a:pt x="1075586" y="115747"/>
                </a:lnTo>
                <a:lnTo>
                  <a:pt x="1445976" y="995423"/>
                </a:lnTo>
                <a:lnTo>
                  <a:pt x="2105733" y="914400"/>
                </a:lnTo>
                <a:lnTo>
                  <a:pt x="2881237" y="1076446"/>
                </a:lnTo>
                <a:lnTo>
                  <a:pt x="2580295" y="1747777"/>
                </a:lnTo>
                <a:lnTo>
                  <a:pt x="901966" y="2685327"/>
                </a:lnTo>
                <a:lnTo>
                  <a:pt x="0" y="2008853"/>
                </a:lnTo>
                <a:lnTo>
                  <a:pt x="0" y="1501840"/>
                </a:lnTo>
                <a:close/>
              </a:path>
            </a:pathLst>
          </a:custGeom>
        </p:spPr>
      </p:pic>
      <p:pic>
        <p:nvPicPr>
          <p:cNvPr id="13" name="图片 12">
            <a:extLst>
              <a:ext uri="{FF2B5EF4-FFF2-40B4-BE49-F238E27FC236}">
                <a16:creationId xmlns:a16="http://schemas.microsoft.com/office/drawing/2014/main" id="{63D3409E-1E07-45FC-B205-029B113C01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37573">
            <a:off x="-202774" y="4555007"/>
            <a:ext cx="2514163" cy="2514163"/>
          </a:xfrm>
          <a:prstGeom prst="rect">
            <a:avLst/>
          </a:prstGeom>
        </p:spPr>
      </p:pic>
      <p:sp>
        <p:nvSpPr>
          <p:cNvPr id="5" name="矩形: 对角圆角 4">
            <a:extLst>
              <a:ext uri="{FF2B5EF4-FFF2-40B4-BE49-F238E27FC236}">
                <a16:creationId xmlns:a16="http://schemas.microsoft.com/office/drawing/2014/main" id="{5BD3B75C-015C-4658-90A3-6FB9ABB5BA69}"/>
              </a:ext>
            </a:extLst>
          </p:cNvPr>
          <p:cNvSpPr/>
          <p:nvPr/>
        </p:nvSpPr>
        <p:spPr>
          <a:xfrm flipH="1">
            <a:off x="4602642" y="607733"/>
            <a:ext cx="2986715" cy="854779"/>
          </a:xfrm>
          <a:prstGeom prst="round2DiagRect">
            <a:avLst>
              <a:gd name="adj1" fmla="val 50000"/>
              <a:gd name="adj2" fmla="val 0"/>
            </a:avLst>
          </a:prstGeom>
          <a:solidFill>
            <a:srgbClr val="08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11" name="文本框 10">
            <a:extLst>
              <a:ext uri="{FF2B5EF4-FFF2-40B4-BE49-F238E27FC236}">
                <a16:creationId xmlns:a16="http://schemas.microsoft.com/office/drawing/2014/main" id="{E3EA058B-EB72-44B6-BFCB-70F0FE2344BC}"/>
              </a:ext>
            </a:extLst>
          </p:cNvPr>
          <p:cNvSpPr txBox="1"/>
          <p:nvPr/>
        </p:nvSpPr>
        <p:spPr>
          <a:xfrm>
            <a:off x="4778972" y="766046"/>
            <a:ext cx="2634054" cy="646331"/>
          </a:xfrm>
          <a:prstGeom prst="rect">
            <a:avLst/>
          </a:prstGeom>
          <a:noFill/>
        </p:spPr>
        <p:txBody>
          <a:bodyPr wrap="none" rtlCol="0">
            <a:spAutoFit/>
          </a:bodyPr>
          <a:lstStyle/>
          <a:p>
            <a:r>
              <a:rPr lang="en-US" altLang="zh-CN" sz="3600" b="1"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VẬN DỤNG</a:t>
            </a:r>
            <a:endParaRPr lang="zh-CN" altLang="en-US" sz="36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 name="Rectangle 1"/>
          <p:cNvSpPr/>
          <p:nvPr/>
        </p:nvSpPr>
        <p:spPr>
          <a:xfrm>
            <a:off x="1473958" y="1659225"/>
            <a:ext cx="10017457" cy="4524315"/>
          </a:xfrm>
          <a:prstGeom prst="rect">
            <a:avLst/>
          </a:prstGeom>
        </p:spPr>
        <p:txBody>
          <a:bodyPr wrap="square">
            <a:spAutoFit/>
          </a:bodyPr>
          <a:lstStyle/>
          <a:p>
            <a:pPr algn="just">
              <a:spcAft>
                <a:spcPts val="0"/>
              </a:spcAft>
            </a:pPr>
            <a:r>
              <a:rPr lang="vi-VN" sz="2400" kern="100">
                <a:latin typeface="Times New Roman" panose="02020603050405020304" pitchFamily="18" charset="0"/>
                <a:ea typeface="Times New Roman" panose="02020603050405020304" pitchFamily="18" charset="0"/>
                <a:cs typeface="Times New Roman" panose="02020603050405020304" pitchFamily="18" charset="0"/>
              </a:rPr>
              <a:t>- Chuẩn bị trước: Nghiên cứu về người được phỏng vấn và chủ đề của cuộc phỏng vấn để có kiến thức cơ bản.</a:t>
            </a:r>
          </a:p>
          <a:p>
            <a:pPr algn="just">
              <a:spcAft>
                <a:spcPts val="0"/>
              </a:spcAft>
            </a:pPr>
            <a:r>
              <a:rPr lang="vi-VN" sz="2400" kern="100">
                <a:latin typeface="Times New Roman" panose="02020603050405020304" pitchFamily="18" charset="0"/>
                <a:ea typeface="Times New Roman" panose="02020603050405020304" pitchFamily="18" charset="0"/>
                <a:cs typeface="Times New Roman" panose="02020603050405020304" pitchFamily="18" charset="0"/>
              </a:rPr>
              <a:t>- Đặt câu hỏi mở: Sử dụng câu hỏi mở để khám phá ý kiến và suy nghĩ của người được phỏng vấn. Ví dụ: “Bạn có thể chia sẻ về kinh nghiệm làm việc của mình không?”</a:t>
            </a:r>
          </a:p>
          <a:p>
            <a:pPr algn="just">
              <a:spcAft>
                <a:spcPts val="0"/>
              </a:spcAft>
            </a:pPr>
            <a:r>
              <a:rPr lang="vi-VN" sz="2400" kern="100">
                <a:latin typeface="Times New Roman" panose="02020603050405020304" pitchFamily="18" charset="0"/>
                <a:ea typeface="Times New Roman" panose="02020603050405020304" pitchFamily="18" charset="0"/>
                <a:cs typeface="Times New Roman" panose="02020603050405020304" pitchFamily="18" charset="0"/>
              </a:rPr>
              <a:t>- Tránh câu hỏi đơn giản: Đặt câu hỏi mà người được phỏng vấn không thể trả lời bằng “có” hoặc “không”. Thay vào đó, hãy tạo ra những câu hỏi mở để khám phá sâu hơn về ý kiến và suy nghĩ của họ.</a:t>
            </a:r>
          </a:p>
          <a:p>
            <a:pPr algn="just">
              <a:spcAft>
                <a:spcPts val="0"/>
              </a:spcAft>
            </a:pPr>
            <a:r>
              <a:rPr lang="vi-VN" sz="2400" kern="100">
                <a:latin typeface="Times New Roman" panose="02020603050405020304" pitchFamily="18" charset="0"/>
                <a:ea typeface="Times New Roman" panose="02020603050405020304" pitchFamily="18" charset="0"/>
                <a:cs typeface="Times New Roman" panose="02020603050405020304" pitchFamily="18" charset="0"/>
              </a:rPr>
              <a:t>- Lắng nghe chân thành: Hãy lắng nghe kỹ và tạo không gian cho người được phỏng vấn để chia sẻ ý kiến của mình một cách tự do.</a:t>
            </a:r>
          </a:p>
          <a:p>
            <a:pPr algn="just">
              <a:spcAft>
                <a:spcPts val="0"/>
              </a:spcAft>
            </a:pPr>
            <a:r>
              <a:rPr lang="vi-VN" sz="2400" kern="100">
                <a:latin typeface="Times New Roman" panose="02020603050405020304" pitchFamily="18" charset="0"/>
                <a:ea typeface="Times New Roman" panose="02020603050405020304" pitchFamily="18" charset="0"/>
                <a:cs typeface="Times New Roman" panose="02020603050405020304" pitchFamily="18" charset="0"/>
              </a:rPr>
              <a:t>- Đặt câu hỏi phụ: Sau khi người được phỏng vấn trả lời một câu hỏi, bạn có thể đặt câu hỏi phụ để yêu cầu giải thích hoặc mở rộng ý kiến của họ.</a:t>
            </a:r>
          </a:p>
        </p:txBody>
      </p:sp>
    </p:spTree>
    <p:extLst>
      <p:ext uri="{BB962C8B-B14F-4D97-AF65-F5344CB8AC3E}">
        <p14:creationId xmlns:p14="http://schemas.microsoft.com/office/powerpoint/2010/main" val="23111472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A759005-CB17-4450-AFFC-15A29CA478FB}"/>
              </a:ext>
            </a:extLst>
          </p:cNvPr>
          <p:cNvSpPr/>
          <p:nvPr/>
        </p:nvSpPr>
        <p:spPr>
          <a:xfrm>
            <a:off x="6096000" y="0"/>
            <a:ext cx="6096000" cy="6858000"/>
          </a:xfrm>
          <a:prstGeom prst="rect">
            <a:avLst/>
          </a:prstGeom>
          <a:solidFill>
            <a:srgbClr val="F5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a:extLst>
              <a:ext uri="{FF2B5EF4-FFF2-40B4-BE49-F238E27FC236}">
                <a16:creationId xmlns:a16="http://schemas.microsoft.com/office/drawing/2014/main" id="{B5D87940-3FD1-4F71-93FC-64491147262E}"/>
              </a:ext>
            </a:extLst>
          </p:cNvPr>
          <p:cNvSpPr/>
          <p:nvPr/>
        </p:nvSpPr>
        <p:spPr>
          <a:xfrm>
            <a:off x="213360" y="228600"/>
            <a:ext cx="11765280" cy="6355080"/>
          </a:xfrm>
          <a:prstGeom prst="rect">
            <a:avLst/>
          </a:prstGeom>
          <a:noFill/>
          <a:ln>
            <a:solidFill>
              <a:srgbClr val="F5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BD210201-2824-4AB0-B389-231D8900A397}"/>
              </a:ext>
            </a:extLst>
          </p:cNvPr>
          <p:cNvSpPr/>
          <p:nvPr/>
        </p:nvSpPr>
        <p:spPr>
          <a:xfrm>
            <a:off x="6096000" y="274320"/>
            <a:ext cx="5882640" cy="63550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33">
            <a:extLst>
              <a:ext uri="{FF2B5EF4-FFF2-40B4-BE49-F238E27FC236}">
                <a16:creationId xmlns:a16="http://schemas.microsoft.com/office/drawing/2014/main" id="{EF579238-B836-44CF-B04A-60AF717967C9}"/>
              </a:ext>
            </a:extLst>
          </p:cNvPr>
          <p:cNvSpPr/>
          <p:nvPr/>
        </p:nvSpPr>
        <p:spPr>
          <a:xfrm flipV="1">
            <a:off x="204787" y="525834"/>
            <a:ext cx="504742" cy="72000"/>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A9BFC42D-C44F-4349-A2BA-E2B7BFBFBE80}"/>
              </a:ext>
            </a:extLst>
          </p:cNvPr>
          <p:cNvSpPr txBox="1"/>
          <p:nvPr/>
        </p:nvSpPr>
        <p:spPr>
          <a:xfrm>
            <a:off x="770436" y="380376"/>
            <a:ext cx="5009333" cy="707886"/>
          </a:xfrm>
          <a:prstGeom prst="rect">
            <a:avLst/>
          </a:prstGeom>
          <a:noFill/>
        </p:spPr>
        <p:txBody>
          <a:bodyPr vert="horz" wrap="square" rtlCol="0">
            <a:spAutoFit/>
          </a:bodyPr>
          <a:lstStyle>
            <a:defPPr>
              <a:defRPr lang="zh-CN"/>
            </a:defPPr>
            <a:lvl1pPr algn="dist">
              <a:defRPr sz="2800" b="1" spc="300">
                <a:solidFill>
                  <a:schemeClr val="accent4"/>
                </a:solidFill>
                <a:latin typeface="方正清刻本悦宋简体" panose="02000000000000000000" pitchFamily="2" charset="-122"/>
                <a:ea typeface="方正清刻本悦宋简体" panose="02000000000000000000" pitchFamily="2" charset="-122"/>
              </a:defRPr>
            </a:lvl1pPr>
          </a:lstStyle>
          <a:p>
            <a:pPr algn="l"/>
            <a:r>
              <a:rPr lang="en-US" altLang="zh-CN" sz="4000" smtClean="0">
                <a:solidFill>
                  <a:srgbClr val="C00000"/>
                </a:solidFill>
                <a:latin typeface="+mn-lt"/>
                <a:ea typeface="+mn-ea"/>
                <a:cs typeface="+mn-ea"/>
                <a:sym typeface="+mn-lt"/>
              </a:rPr>
              <a:t>NHẬN XÉT, DẶN DÒ</a:t>
            </a:r>
            <a:endParaRPr lang="zh-CN" altLang="en-US" sz="4000" dirty="0">
              <a:solidFill>
                <a:srgbClr val="C00000"/>
              </a:solidFill>
              <a:latin typeface="+mn-lt"/>
              <a:ea typeface="+mn-ea"/>
              <a:cs typeface="+mn-ea"/>
              <a:sym typeface="+mn-lt"/>
            </a:endParaRPr>
          </a:p>
        </p:txBody>
      </p:sp>
      <p:sp>
        <p:nvSpPr>
          <p:cNvPr id="8" name="圆角矩形 35">
            <a:extLst>
              <a:ext uri="{FF2B5EF4-FFF2-40B4-BE49-F238E27FC236}">
                <a16:creationId xmlns:a16="http://schemas.microsoft.com/office/drawing/2014/main" id="{5643D710-199C-4456-844D-D566A16C173C}"/>
              </a:ext>
            </a:extLst>
          </p:cNvPr>
          <p:cNvSpPr/>
          <p:nvPr/>
        </p:nvSpPr>
        <p:spPr>
          <a:xfrm flipV="1">
            <a:off x="442914" y="635617"/>
            <a:ext cx="266616" cy="72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圆角矩形 36">
            <a:extLst>
              <a:ext uri="{FF2B5EF4-FFF2-40B4-BE49-F238E27FC236}">
                <a16:creationId xmlns:a16="http://schemas.microsoft.com/office/drawing/2014/main" id="{E5B58F46-F9E1-44DB-92F2-20243EF17403}"/>
              </a:ext>
            </a:extLst>
          </p:cNvPr>
          <p:cNvSpPr/>
          <p:nvPr/>
        </p:nvSpPr>
        <p:spPr>
          <a:xfrm flipV="1">
            <a:off x="633413" y="743058"/>
            <a:ext cx="76115" cy="77803"/>
          </a:xfrm>
          <a:prstGeom prst="roundRect">
            <a:avLst>
              <a:gd name="adj" fmla="val 5000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矩形 141">
            <a:extLst>
              <a:ext uri="{FF2B5EF4-FFF2-40B4-BE49-F238E27FC236}">
                <a16:creationId xmlns:a16="http://schemas.microsoft.com/office/drawing/2014/main" id="{5E7B9E9A-B1D7-48CE-A65B-5D353429FBE7}"/>
              </a:ext>
            </a:extLst>
          </p:cNvPr>
          <p:cNvSpPr/>
          <p:nvPr/>
        </p:nvSpPr>
        <p:spPr>
          <a:xfrm>
            <a:off x="442915" y="2018134"/>
            <a:ext cx="5193610" cy="3831180"/>
          </a:xfrm>
          <a:prstGeom prst="rect">
            <a:avLst/>
          </a:prstGeom>
          <a:noFill/>
          <a:ln w="44450">
            <a:solidFill>
              <a:srgbClr val="000000"/>
            </a:solidFill>
          </a:ln>
          <a:effectLst>
            <a:outerShdw blurRad="215900" dist="152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cs typeface="+mn-ea"/>
              <a:sym typeface="+mn-lt"/>
            </a:endParaRPr>
          </a:p>
        </p:txBody>
      </p:sp>
      <p:pic>
        <p:nvPicPr>
          <p:cNvPr id="149" name="图片 148">
            <a:extLst>
              <a:ext uri="{FF2B5EF4-FFF2-40B4-BE49-F238E27FC236}">
                <a16:creationId xmlns:a16="http://schemas.microsoft.com/office/drawing/2014/main" id="{8280A719-1C94-4290-AB11-DE31415E43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429742" flipH="1">
            <a:off x="6108050" y="1264253"/>
            <a:ext cx="6122601" cy="4615833"/>
          </a:xfrm>
          <a:prstGeom prst="rect">
            <a:avLst/>
          </a:prstGeom>
        </p:spPr>
      </p:pic>
      <p:sp>
        <p:nvSpPr>
          <p:cNvPr id="2" name="Rectangle 1"/>
          <p:cNvSpPr/>
          <p:nvPr/>
        </p:nvSpPr>
        <p:spPr>
          <a:xfrm>
            <a:off x="442913" y="2063662"/>
            <a:ext cx="5193611" cy="3416320"/>
          </a:xfrm>
          <a:prstGeom prst="rect">
            <a:avLst/>
          </a:prstGeom>
        </p:spPr>
        <p:txBody>
          <a:bodyPr wrap="square">
            <a:spAutoFit/>
          </a:bodyPr>
          <a:lstStyle/>
          <a:p>
            <a:pPr algn="just">
              <a:spcAft>
                <a:spcPts val="0"/>
              </a:spcAft>
            </a:pPr>
            <a:r>
              <a:rPr lang="en-US" sz="2400" b="1" smtClean="0">
                <a:solidFill>
                  <a:srgbClr val="FF0000"/>
                </a:solidFill>
                <a:effectLst/>
                <a:latin typeface="Times New Roman" panose="02020603050405020304" pitchFamily="18" charset="0"/>
                <a:ea typeface="Times New Roman" panose="02020603050405020304" pitchFamily="18" charset="0"/>
              </a:rPr>
              <a:t>- Đối với bài học tiết này:</a:t>
            </a:r>
            <a:endParaRPr lang="en-US" sz="2400" b="1" smtClean="0">
              <a:effectLst/>
              <a:latin typeface="Times New Roman" panose="02020603050405020304" pitchFamily="18" charset="0"/>
              <a:ea typeface="Times New Roman" panose="02020603050405020304" pitchFamily="18" charset="0"/>
            </a:endParaRPr>
          </a:p>
          <a:p>
            <a:pPr algn="just">
              <a:spcAft>
                <a:spcPts val="0"/>
              </a:spcAft>
            </a:pPr>
            <a:r>
              <a:rPr lang="de-DE" sz="2400" smtClean="0">
                <a:effectLst/>
                <a:latin typeface="Times New Roman" panose="02020603050405020304" pitchFamily="18" charset="0"/>
                <a:ea typeface="Times New Roman" panose="02020603050405020304" pitchFamily="18" charset="0"/>
              </a:rPr>
              <a:t> + Hoàn thành câu hỏi SGK </a:t>
            </a:r>
          </a:p>
          <a:p>
            <a:pPr algn="just">
              <a:spcAft>
                <a:spcPts val="0"/>
              </a:spcAft>
            </a:pPr>
            <a:r>
              <a:rPr lang="de-DE" sz="2400">
                <a:latin typeface="Times New Roman" panose="02020603050405020304" pitchFamily="18" charset="0"/>
                <a:ea typeface="Times New Roman" panose="02020603050405020304" pitchFamily="18" charset="0"/>
              </a:rPr>
              <a:t> </a:t>
            </a:r>
            <a:r>
              <a:rPr lang="de-DE" sz="2400" smtClean="0">
                <a:effectLst/>
                <a:latin typeface="Times New Roman" panose="02020603050405020304" pitchFamily="18" charset="0"/>
                <a:ea typeface="Times New Roman" panose="02020603050405020304" pitchFamily="18" charset="0"/>
              </a:rPr>
              <a:t>+ Ôn tập tốt kiến thức chuẩn bị cho bài kiểm tra cuối học kì I.</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en-US" sz="2400" b="1" smtClean="0">
                <a:solidFill>
                  <a:srgbClr val="FF0000"/>
                </a:solidFill>
                <a:effectLst/>
                <a:latin typeface="Times New Roman" panose="02020603050405020304" pitchFamily="18" charset="0"/>
                <a:ea typeface="Times New Roman" panose="02020603050405020304" pitchFamily="18" charset="0"/>
              </a:rPr>
              <a:t>- Đối với bài học tiết sau: </a:t>
            </a:r>
            <a:r>
              <a:rPr lang="en-US" sz="2400" b="1" i="1" smtClean="0">
                <a:effectLst/>
                <a:latin typeface="Times New Roman" panose="02020603050405020304" pitchFamily="18" charset="0"/>
                <a:ea typeface="Times New Roman" panose="02020603050405020304" pitchFamily="18" charset="0"/>
              </a:rPr>
              <a:t>“Kiểm tra cuối kì I”.</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en-US" sz="2400" smtClean="0">
                <a:effectLst/>
                <a:latin typeface="Times New Roman" panose="02020603050405020304" pitchFamily="18" charset="0"/>
                <a:ea typeface="Times New Roman" panose="02020603050405020304" pitchFamily="18" charset="0"/>
              </a:rPr>
              <a:t> + Ôn tập toàn bộ kiến thức đã học và theo hướng dẫn của đề cương ôn tập.</a:t>
            </a:r>
          </a:p>
          <a:p>
            <a:pPr algn="just">
              <a:spcAft>
                <a:spcPts val="0"/>
              </a:spcAft>
            </a:pPr>
            <a:r>
              <a:rPr lang="en-US" sz="2400" smtClean="0">
                <a:effectLst/>
                <a:latin typeface="Times New Roman" panose="02020603050405020304" pitchFamily="18" charset="0"/>
                <a:ea typeface="Times New Roman" panose="02020603050405020304" pitchFamily="18" charset="0"/>
              </a:rPr>
              <a:t> + </a:t>
            </a:r>
            <a:r>
              <a:rPr lang="en-US" sz="2400">
                <a:latin typeface="Times New Roman" panose="02020603050405020304" pitchFamily="18" charset="0"/>
                <a:ea typeface="Times New Roman" panose="02020603050405020304" pitchFamily="18" charset="0"/>
              </a:rPr>
              <a:t>Nắm kĩ cách viết các kiểu bài đã học.</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8953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831"/>
            <a:ext cx="12192000" cy="6849170"/>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519177"/>
            <a:ext cx="8871096" cy="5819645"/>
          </a:xfrm>
          <a:prstGeom prst="rect">
            <a:avLst/>
          </a:prstGeom>
        </p:spPr>
      </p:pic>
      <p:sp>
        <p:nvSpPr>
          <p:cNvPr id="7" name="矩形 6">
            <a:extLst>
              <a:ext uri="{FF2B5EF4-FFF2-40B4-BE49-F238E27FC236}">
                <a16:creationId xmlns:a16="http://schemas.microsoft.com/office/drawing/2014/main" id="{CCB24821-B7E9-401C-BDCA-2A9441646958}"/>
              </a:ext>
            </a:extLst>
          </p:cNvPr>
          <p:cNvSpPr/>
          <p:nvPr/>
        </p:nvSpPr>
        <p:spPr>
          <a:xfrm>
            <a:off x="2240279" y="2143056"/>
            <a:ext cx="7711440" cy="1862048"/>
          </a:xfrm>
          <a:prstGeom prst="rect">
            <a:avLst/>
          </a:prstGeom>
        </p:spPr>
        <p:txBody>
          <a:bodyPr wrap="square">
            <a:spAutoFit/>
          </a:bodyPr>
          <a:lstStyle/>
          <a:p>
            <a:pPr algn="ctr"/>
            <a:r>
              <a:rPr lang="en-US" altLang="zh-CN" sz="11500" b="1" dirty="0">
                <a:solidFill>
                  <a:srgbClr val="B06C3E"/>
                </a:solidFill>
                <a:cs typeface="+mn-ea"/>
                <a:sym typeface="+mn-lt"/>
              </a:rPr>
              <a:t>Thanks you!</a:t>
            </a:r>
            <a:endParaRPr lang="zh-CN" altLang="en-US" sz="11500" dirty="0">
              <a:solidFill>
                <a:srgbClr val="B06C3E"/>
              </a:solidFill>
              <a:cs typeface="+mn-ea"/>
              <a:sym typeface="+mn-lt"/>
            </a:endParaRPr>
          </a:p>
        </p:txBody>
      </p:sp>
    </p:spTree>
    <p:extLst>
      <p:ext uri="{BB962C8B-B14F-4D97-AF65-F5344CB8AC3E}">
        <p14:creationId xmlns:p14="http://schemas.microsoft.com/office/powerpoint/2010/main" val="1526215408"/>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17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1750" fill="hold"/>
                                        <p:tgtEl>
                                          <p:spTgt spid="7"/>
                                        </p:tgtEl>
                                        <p:attrNameLst>
                                          <p:attrName>ppt_y</p:attrName>
                                        </p:attrNameLst>
                                      </p:cBhvr>
                                      <p:tavLst>
                                        <p:tav tm="0">
                                          <p:val>
                                            <p:strVal val="#ppt_y"/>
                                          </p:val>
                                        </p:tav>
                                        <p:tav tm="100000">
                                          <p:val>
                                            <p:strVal val="#ppt_y"/>
                                          </p:val>
                                        </p:tav>
                                      </p:tavLst>
                                    </p:anim>
                                    <p:anim calcmode="lin" valueType="num">
                                      <p:cBhvr>
                                        <p:cTn id="13" dur="17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17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7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C9031C0E-331F-4FD5-A346-9FFC8535FF83}"/>
              </a:ext>
            </a:extLst>
          </p:cNvPr>
          <p:cNvGrpSpPr/>
          <p:nvPr/>
        </p:nvGrpSpPr>
        <p:grpSpPr>
          <a:xfrm>
            <a:off x="0" y="-3208"/>
            <a:ext cx="12192000" cy="6912008"/>
            <a:chOff x="0" y="-3208"/>
            <a:chExt cx="12192000" cy="6912008"/>
          </a:xfrm>
        </p:grpSpPr>
        <p:grpSp>
          <p:nvGrpSpPr>
            <p:cNvPr id="28" name="组合 27">
              <a:extLst>
                <a:ext uri="{FF2B5EF4-FFF2-40B4-BE49-F238E27FC236}">
                  <a16:creationId xmlns:a16="http://schemas.microsoft.com/office/drawing/2014/main" id="{F9954EE5-9213-492D-A9B5-4171033592D9}"/>
                </a:ext>
              </a:extLst>
            </p:cNvPr>
            <p:cNvGrpSpPr/>
            <p:nvPr/>
          </p:nvGrpSpPr>
          <p:grpSpPr>
            <a:xfrm>
              <a:off x="6792886" y="0"/>
              <a:ext cx="5399114" cy="6858002"/>
              <a:chOff x="6792886" y="0"/>
              <a:chExt cx="5399114" cy="6858002"/>
            </a:xfrm>
          </p:grpSpPr>
          <p:pic>
            <p:nvPicPr>
              <p:cNvPr id="32" name="图片 31">
                <a:extLst>
                  <a:ext uri="{FF2B5EF4-FFF2-40B4-BE49-F238E27FC236}">
                    <a16:creationId xmlns:a16="http://schemas.microsoft.com/office/drawing/2014/main" id="{0CDA5D93-08E6-40C7-A030-31F4ECC0CF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33" name="图片 32">
                <a:extLst>
                  <a:ext uri="{FF2B5EF4-FFF2-40B4-BE49-F238E27FC236}">
                    <a16:creationId xmlns:a16="http://schemas.microsoft.com/office/drawing/2014/main" id="{EB1509C7-1847-4BAB-9B6A-2CD9C5FE702B}"/>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9" name="组合 28">
              <a:extLst>
                <a:ext uri="{FF2B5EF4-FFF2-40B4-BE49-F238E27FC236}">
                  <a16:creationId xmlns:a16="http://schemas.microsoft.com/office/drawing/2014/main" id="{55575FB1-8556-4790-AD0E-F4F421D3740F}"/>
                </a:ext>
              </a:extLst>
            </p:cNvPr>
            <p:cNvGrpSpPr/>
            <p:nvPr/>
          </p:nvGrpSpPr>
          <p:grpSpPr>
            <a:xfrm>
              <a:off x="0" y="-3208"/>
              <a:ext cx="5399114" cy="6912008"/>
              <a:chOff x="0" y="-3208"/>
              <a:chExt cx="5399114" cy="6912008"/>
            </a:xfrm>
          </p:grpSpPr>
          <p:pic>
            <p:nvPicPr>
              <p:cNvPr id="30" name="图片 29">
                <a:extLst>
                  <a:ext uri="{FF2B5EF4-FFF2-40B4-BE49-F238E27FC236}">
                    <a16:creationId xmlns:a16="http://schemas.microsoft.com/office/drawing/2014/main" id="{848094B5-5F57-4212-90B4-6ADEF11438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505"/>
              <a:stretch/>
            </p:blipFill>
            <p:spPr>
              <a:xfrm>
                <a:off x="0" y="0"/>
                <a:ext cx="5399114" cy="6908800"/>
              </a:xfrm>
              <a:prstGeom prst="rect">
                <a:avLst/>
              </a:prstGeom>
            </p:spPr>
          </p:pic>
          <p:pic>
            <p:nvPicPr>
              <p:cNvPr id="31" name="图片 30">
                <a:extLst>
                  <a:ext uri="{FF2B5EF4-FFF2-40B4-BE49-F238E27FC236}">
                    <a16:creationId xmlns:a16="http://schemas.microsoft.com/office/drawing/2014/main" id="{69930AE7-E86D-4D67-9BAF-A4CB385131DB}"/>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pSp>
      <p:sp>
        <p:nvSpPr>
          <p:cNvPr id="8" name="矩形 7">
            <a:extLst>
              <a:ext uri="{FF2B5EF4-FFF2-40B4-BE49-F238E27FC236}">
                <a16:creationId xmlns:a16="http://schemas.microsoft.com/office/drawing/2014/main" id="{F3911514-689F-48F4-935D-EA437EC0CE52}"/>
              </a:ext>
            </a:extLst>
          </p:cNvPr>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1600">
              <a:effectLst/>
              <a:latin typeface="Times New Roman" panose="02020603050405020304" pitchFamily="18" charset="0"/>
              <a:ea typeface="Times New Roman" panose="02020603050405020304" pitchFamily="18" charset="0"/>
            </a:endParaRPr>
          </a:p>
        </p:txBody>
      </p:sp>
      <p:sp>
        <p:nvSpPr>
          <p:cNvPr id="10" name="矩形 9">
            <a:extLst>
              <a:ext uri="{FF2B5EF4-FFF2-40B4-BE49-F238E27FC236}">
                <a16:creationId xmlns:a16="http://schemas.microsoft.com/office/drawing/2014/main" id="{104231F4-AC5D-49F5-BC98-282DB72EE54F}"/>
              </a:ext>
            </a:extLst>
          </p:cNvPr>
          <p:cNvSpPr/>
          <p:nvPr/>
        </p:nvSpPr>
        <p:spPr>
          <a:xfrm>
            <a:off x="1583139" y="2524836"/>
            <a:ext cx="8939283" cy="1654610"/>
          </a:xfrm>
          <a:prstGeom prst="rect">
            <a:avLst/>
          </a:prstGeom>
          <a:solidFill>
            <a:srgbClr val="86B1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defRPr/>
            </a:pPr>
            <a:r>
              <a:rPr lang="vi-VN" sz="4800" b="1" u="sng" smtClean="0">
                <a:solidFill>
                  <a:srgbClr val="002060"/>
                </a:solidFill>
                <a:latin typeface="Times New Roman" panose="02020603050405020304" pitchFamily="18" charset="0"/>
                <a:ea typeface="Times New Roman" panose="02020603050405020304" pitchFamily="18" charset="0"/>
              </a:rPr>
              <a:t>HOẠT </a:t>
            </a:r>
            <a:r>
              <a:rPr lang="vi-VN" sz="4800" b="1" u="sng">
                <a:solidFill>
                  <a:srgbClr val="002060"/>
                </a:solidFill>
                <a:latin typeface="Times New Roman" panose="02020603050405020304" pitchFamily="18" charset="0"/>
                <a:ea typeface="Times New Roman" panose="02020603050405020304" pitchFamily="18" charset="0"/>
              </a:rPr>
              <a:t>ĐỘNG </a:t>
            </a:r>
            <a:r>
              <a:rPr lang="en-US" sz="4800" b="1" u="sng" smtClean="0">
                <a:solidFill>
                  <a:srgbClr val="002060"/>
                </a:solidFill>
                <a:latin typeface="Times New Roman" panose="02020603050405020304" pitchFamily="18" charset="0"/>
                <a:ea typeface="Times New Roman" panose="02020603050405020304" pitchFamily="18" charset="0"/>
              </a:rPr>
              <a:t>2</a:t>
            </a:r>
            <a:r>
              <a:rPr lang="vi-VN" sz="4800" b="1" u="sng" smtClean="0">
                <a:solidFill>
                  <a:srgbClr val="002060"/>
                </a:solidFill>
                <a:latin typeface="Times New Roman" panose="02020603050405020304" pitchFamily="18" charset="0"/>
                <a:ea typeface="Times New Roman" panose="02020603050405020304" pitchFamily="18" charset="0"/>
              </a:rPr>
              <a:t>:</a:t>
            </a:r>
            <a:r>
              <a:rPr lang="vi-VN" sz="4800" b="1" smtClean="0">
                <a:solidFill>
                  <a:srgbClr val="002060"/>
                </a:solidFill>
                <a:latin typeface="Times New Roman" panose="02020603050405020304" pitchFamily="18" charset="0"/>
                <a:ea typeface="Times New Roman" panose="02020603050405020304" pitchFamily="18" charset="0"/>
              </a:rPr>
              <a:t> </a:t>
            </a:r>
            <a:r>
              <a:rPr lang="vi-VN" sz="4800" b="1">
                <a:solidFill>
                  <a:srgbClr val="002060"/>
                </a:solidFill>
                <a:latin typeface="Times New Roman" panose="02020603050405020304" pitchFamily="18" charset="0"/>
                <a:ea typeface="Times New Roman" panose="02020603050405020304" pitchFamily="18" charset="0"/>
              </a:rPr>
              <a:t>HÌNH THÀNH KIẾN THỨC MỚI</a:t>
            </a:r>
            <a:r>
              <a:rPr lang="en-US" sz="4800" b="1">
                <a:solidFill>
                  <a:srgbClr val="002060"/>
                </a:solidFill>
                <a:latin typeface="Times New Roman" panose="02020603050405020304" pitchFamily="18" charset="0"/>
                <a:ea typeface="Times New Roman" panose="02020603050405020304" pitchFamily="18" charset="0"/>
              </a:rPr>
              <a:t> (ÔN TẬP)</a:t>
            </a:r>
            <a:endParaRPr lang="en-US" sz="44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961658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8CB1288C-5251-4022-86EC-22E0F99AB12D}"/>
              </a:ext>
            </a:extLst>
          </p:cNvPr>
          <p:cNvPicPr>
            <a:picLocks noChangeAspect="1"/>
          </p:cNvPicPr>
          <p:nvPr/>
        </p:nvPicPr>
        <p:blipFill>
          <a:blip r:embed="rId3"/>
          <a:stretch>
            <a:fillRect/>
          </a:stretch>
        </p:blipFill>
        <p:spPr>
          <a:xfrm flipH="1">
            <a:off x="22521" y="232012"/>
            <a:ext cx="4385705" cy="5418161"/>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2775972007"/>
              </p:ext>
            </p:extLst>
          </p:nvPr>
        </p:nvGraphicFramePr>
        <p:xfrm>
          <a:off x="1965278" y="1769606"/>
          <a:ext cx="9799092" cy="3566160"/>
        </p:xfrm>
        <a:graphic>
          <a:graphicData uri="http://schemas.openxmlformats.org/drawingml/2006/table">
            <a:tbl>
              <a:tblPr firstRow="1" firstCol="1" bandRow="1"/>
              <a:tblGrid>
                <a:gridCol w="1905519">
                  <a:extLst>
                    <a:ext uri="{9D8B030D-6E8A-4147-A177-3AD203B41FA5}">
                      <a16:colId xmlns:a16="http://schemas.microsoft.com/office/drawing/2014/main" val="2742854557"/>
                    </a:ext>
                  </a:extLst>
                </a:gridCol>
                <a:gridCol w="7893573">
                  <a:extLst>
                    <a:ext uri="{9D8B030D-6E8A-4147-A177-3AD203B41FA5}">
                      <a16:colId xmlns:a16="http://schemas.microsoft.com/office/drawing/2014/main" val="728529932"/>
                    </a:ext>
                  </a:extLst>
                </a:gridCol>
              </a:tblGrid>
              <a:tr h="336550">
                <a:tc>
                  <a:txBody>
                    <a:bodyPr/>
                    <a:lstStyle/>
                    <a:p>
                      <a:pPr algn="ctr">
                        <a:lnSpc>
                          <a:spcPct val="130000"/>
                        </a:lnSpc>
                        <a:spcAft>
                          <a:spcPts val="0"/>
                        </a:spcAft>
                      </a:pPr>
                      <a:r>
                        <a:rPr lang="de-DE" sz="3600" b="1">
                          <a:solidFill>
                            <a:srgbClr val="000000"/>
                          </a:solidFill>
                          <a:effectLst/>
                          <a:latin typeface="Times New Roman" panose="02020603050405020304" pitchFamily="18" charset="0"/>
                          <a:ea typeface="Times New Roman" panose="02020603050405020304" pitchFamily="18" charset="0"/>
                        </a:rPr>
                        <a:t>Nhóm</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30000"/>
                        </a:lnSpc>
                        <a:spcAft>
                          <a:spcPts val="0"/>
                        </a:spcAft>
                      </a:pPr>
                      <a:r>
                        <a:rPr lang="de-DE" sz="3600" b="1">
                          <a:solidFill>
                            <a:srgbClr val="000000"/>
                          </a:solidFill>
                          <a:effectLst/>
                          <a:latin typeface="Times New Roman" panose="02020603050405020304" pitchFamily="18" charset="0"/>
                          <a:ea typeface="Times New Roman" panose="02020603050405020304" pitchFamily="18" charset="0"/>
                        </a:rPr>
                        <a:t>Nhiệm vụ</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93785073"/>
                  </a:ext>
                </a:extLst>
              </a:tr>
              <a:tr h="0">
                <a:tc>
                  <a:txBody>
                    <a:bodyPr/>
                    <a:lstStyle/>
                    <a:p>
                      <a:pPr algn="ctr">
                        <a:lnSpc>
                          <a:spcPct val="130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rPr>
                        <a:t>Nhóm 1</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30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rPr>
                        <a:t>Hoàn thành </a:t>
                      </a:r>
                      <a:r>
                        <a:rPr lang="vi-VN" sz="3600">
                          <a:solidFill>
                            <a:srgbClr val="000000"/>
                          </a:solidFill>
                          <a:effectLst/>
                          <a:latin typeface="Times New Roman" panose="02020603050405020304" pitchFamily="18" charset="0"/>
                          <a:ea typeface="Times New Roman" panose="02020603050405020304" pitchFamily="18" charset="0"/>
                        </a:rPr>
                        <a:t>câu hỏi </a:t>
                      </a:r>
                      <a:r>
                        <a:rPr lang="de-DE" sz="3600">
                          <a:solidFill>
                            <a:srgbClr val="000000"/>
                          </a:solidFill>
                          <a:effectLst/>
                          <a:latin typeface="Times New Roman" panose="02020603050405020304" pitchFamily="18" charset="0"/>
                          <a:ea typeface="Times New Roman" panose="02020603050405020304" pitchFamily="18" charset="0"/>
                        </a:rPr>
                        <a:t>phần ĐỌC</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70899267"/>
                  </a:ext>
                </a:extLst>
              </a:tr>
              <a:tr h="0">
                <a:tc>
                  <a:txBody>
                    <a:bodyPr/>
                    <a:lstStyle/>
                    <a:p>
                      <a:pPr algn="ctr">
                        <a:lnSpc>
                          <a:spcPct val="130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rPr>
                        <a:t>Nhóm 2</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30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rPr>
                        <a:t>Hoàn thành </a:t>
                      </a:r>
                      <a:r>
                        <a:rPr lang="vi-VN" sz="3600">
                          <a:solidFill>
                            <a:srgbClr val="000000"/>
                          </a:solidFill>
                          <a:effectLst/>
                          <a:latin typeface="Times New Roman" panose="02020603050405020304" pitchFamily="18" charset="0"/>
                          <a:ea typeface="Times New Roman" panose="02020603050405020304" pitchFamily="18" charset="0"/>
                        </a:rPr>
                        <a:t>câu hỏi </a:t>
                      </a:r>
                      <a:r>
                        <a:rPr lang="de-DE" sz="3600">
                          <a:solidFill>
                            <a:srgbClr val="000000"/>
                          </a:solidFill>
                          <a:effectLst/>
                          <a:latin typeface="Times New Roman" panose="02020603050405020304" pitchFamily="18" charset="0"/>
                          <a:ea typeface="Times New Roman" panose="02020603050405020304" pitchFamily="18" charset="0"/>
                        </a:rPr>
                        <a:t>phần TIẾNG VIỆT</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69393722"/>
                  </a:ext>
                </a:extLst>
              </a:tr>
              <a:tr h="0">
                <a:tc>
                  <a:txBody>
                    <a:bodyPr/>
                    <a:lstStyle/>
                    <a:p>
                      <a:pPr algn="ctr">
                        <a:lnSpc>
                          <a:spcPct val="130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rPr>
                        <a:t>Nhóm 3</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A0D4"/>
                    </a:solidFill>
                  </a:tcPr>
                </a:tc>
                <a:tc>
                  <a:txBody>
                    <a:bodyPr/>
                    <a:lstStyle/>
                    <a:p>
                      <a:pPr algn="just">
                        <a:lnSpc>
                          <a:spcPct val="130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rPr>
                        <a:t>Hoàn thành </a:t>
                      </a:r>
                      <a:r>
                        <a:rPr lang="vi-VN" sz="3600">
                          <a:solidFill>
                            <a:srgbClr val="000000"/>
                          </a:solidFill>
                          <a:effectLst/>
                          <a:latin typeface="Times New Roman" panose="02020603050405020304" pitchFamily="18" charset="0"/>
                          <a:ea typeface="Times New Roman" panose="02020603050405020304" pitchFamily="18" charset="0"/>
                        </a:rPr>
                        <a:t>câu hỏi </a:t>
                      </a:r>
                      <a:r>
                        <a:rPr lang="de-DE" sz="3600" smtClean="0">
                          <a:solidFill>
                            <a:srgbClr val="000000"/>
                          </a:solidFill>
                          <a:effectLst/>
                          <a:latin typeface="Times New Roman" panose="02020603050405020304" pitchFamily="18" charset="0"/>
                          <a:ea typeface="Times New Roman" panose="02020603050405020304" pitchFamily="18" charset="0"/>
                        </a:rPr>
                        <a:t>phần </a:t>
                      </a:r>
                      <a:r>
                        <a:rPr lang="vi-VN" sz="3600">
                          <a:solidFill>
                            <a:srgbClr val="000000"/>
                          </a:solidFill>
                          <a:effectLst/>
                          <a:latin typeface="Times New Roman" panose="02020603050405020304" pitchFamily="18" charset="0"/>
                          <a:ea typeface="Times New Roman" panose="02020603050405020304" pitchFamily="18" charset="0"/>
                        </a:rPr>
                        <a:t>VIẾT</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A0D4"/>
                    </a:solidFill>
                  </a:tcPr>
                </a:tc>
                <a:extLst>
                  <a:ext uri="{0D108BD9-81ED-4DB2-BD59-A6C34878D82A}">
                    <a16:rowId xmlns:a16="http://schemas.microsoft.com/office/drawing/2014/main" val="1828853202"/>
                  </a:ext>
                </a:extLst>
              </a:tr>
              <a:tr h="0">
                <a:tc>
                  <a:txBody>
                    <a:bodyPr/>
                    <a:lstStyle/>
                    <a:p>
                      <a:pPr algn="ctr">
                        <a:lnSpc>
                          <a:spcPct val="130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rPr>
                        <a:t>Nhóm 4</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just">
                        <a:lnSpc>
                          <a:spcPct val="130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rPr>
                        <a:t>Hoàn thành câu </a:t>
                      </a:r>
                      <a:r>
                        <a:rPr lang="de-DE" sz="3600" smtClean="0">
                          <a:solidFill>
                            <a:srgbClr val="000000"/>
                          </a:solidFill>
                          <a:effectLst/>
                          <a:latin typeface="Times New Roman" panose="02020603050405020304" pitchFamily="18" charset="0"/>
                          <a:ea typeface="Times New Roman" panose="02020603050405020304" pitchFamily="18" charset="0"/>
                        </a:rPr>
                        <a:t>hỏi </a:t>
                      </a:r>
                      <a:r>
                        <a:rPr lang="vi-VN" sz="3600">
                          <a:solidFill>
                            <a:srgbClr val="000000"/>
                          </a:solidFill>
                          <a:effectLst/>
                          <a:latin typeface="Times New Roman" panose="02020603050405020304" pitchFamily="18" charset="0"/>
                          <a:ea typeface="Times New Roman" panose="02020603050405020304" pitchFamily="18" charset="0"/>
                        </a:rPr>
                        <a:t>phần NÓI VÀ NGHE</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637295847"/>
                  </a:ext>
                </a:extLst>
              </a:tr>
            </a:tbl>
          </a:graphicData>
        </a:graphic>
      </p:graphicFrame>
      <p:grpSp>
        <p:nvGrpSpPr>
          <p:cNvPr id="16" name="Group 15">
            <a:extLst>
              <a:ext uri="{FF2B5EF4-FFF2-40B4-BE49-F238E27FC236}">
                <a16:creationId xmlns:a16="http://schemas.microsoft.com/office/drawing/2014/main" id="{521F04B2-9997-43BB-9787-E264AE75B00F}"/>
              </a:ext>
            </a:extLst>
          </p:cNvPr>
          <p:cNvGrpSpPr/>
          <p:nvPr/>
        </p:nvGrpSpPr>
        <p:grpSpPr>
          <a:xfrm>
            <a:off x="2516126" y="51594"/>
            <a:ext cx="7167347" cy="1590301"/>
            <a:chOff x="2379646" y="-153126"/>
            <a:chExt cx="7167347" cy="1590301"/>
          </a:xfrm>
        </p:grpSpPr>
        <p:pic>
          <p:nvPicPr>
            <p:cNvPr id="17" name="Picture 16">
              <a:extLst>
                <a:ext uri="{FF2B5EF4-FFF2-40B4-BE49-F238E27FC236}">
                  <a16:creationId xmlns:a16="http://schemas.microsoft.com/office/drawing/2014/main" id="{C21C43CA-957F-4A2B-9787-CEDE3443092E}"/>
                </a:ext>
              </a:extLst>
            </p:cNvPr>
            <p:cNvPicPr>
              <a:picLocks noChangeAspect="1"/>
            </p:cNvPicPr>
            <p:nvPr/>
          </p:nvPicPr>
          <p:blipFill rotWithShape="1">
            <a:blip r:embed="rId4">
              <a:extLst>
                <a:ext uri="{28A0092B-C50C-407E-A947-70E740481C1C}">
                  <a14:useLocalDpi xmlns:a14="http://schemas.microsoft.com/office/drawing/2010/main" val="0"/>
                </a:ext>
              </a:extLst>
            </a:blip>
            <a:srcRect t="25445" b="24554"/>
            <a:stretch/>
          </p:blipFill>
          <p:spPr>
            <a:xfrm>
              <a:off x="2379646" y="-153126"/>
              <a:ext cx="7167347" cy="1590301"/>
            </a:xfrm>
            <a:prstGeom prst="rect">
              <a:avLst/>
            </a:prstGeom>
          </p:spPr>
        </p:pic>
        <p:sp>
          <p:nvSpPr>
            <p:cNvPr id="18" name="TextBox 17">
              <a:extLst>
                <a:ext uri="{FF2B5EF4-FFF2-40B4-BE49-F238E27FC236}">
                  <a16:creationId xmlns:a16="http://schemas.microsoft.com/office/drawing/2014/main" id="{F21EA490-6298-47D1-9841-2559274EC09E}"/>
                </a:ext>
              </a:extLst>
            </p:cNvPr>
            <p:cNvSpPr txBox="1"/>
            <p:nvPr/>
          </p:nvSpPr>
          <p:spPr>
            <a:xfrm>
              <a:off x="3921797" y="486590"/>
              <a:ext cx="4103081" cy="830997"/>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Các nhóm </a:t>
              </a:r>
              <a:r>
                <a:rPr lang="en-US" sz="2400" b="1" smtClean="0">
                  <a:solidFill>
                    <a:srgbClr val="FF0000"/>
                  </a:solidFill>
                  <a:latin typeface="Times New Roman" panose="02020603050405020304" pitchFamily="18" charset="0"/>
                  <a:cs typeface="Times New Roman" panose="02020603050405020304" pitchFamily="18" charset="0"/>
                </a:rPr>
                <a:t>thảo luận - cử </a:t>
              </a:r>
              <a:r>
                <a:rPr lang="en-US" sz="2400" b="1">
                  <a:solidFill>
                    <a:srgbClr val="FF0000"/>
                  </a:solidFill>
                  <a:latin typeface="Times New Roman" panose="02020603050405020304" pitchFamily="18" charset="0"/>
                  <a:cs typeface="Times New Roman" panose="02020603050405020304" pitchFamily="18" charset="0"/>
                </a:rPr>
                <a:t>đại diện lên trình bày sản phẩm</a:t>
              </a:r>
            </a:p>
          </p:txBody>
        </p:sp>
      </p:grpSp>
    </p:spTree>
    <p:extLst>
      <p:ext uri="{BB962C8B-B14F-4D97-AF65-F5344CB8AC3E}">
        <p14:creationId xmlns:p14="http://schemas.microsoft.com/office/powerpoint/2010/main" val="3094940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F01E657-41B6-4EBE-884E-4150B9DBD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1"/>
            <a:ext cx="12192000" cy="6858000"/>
          </a:xfrm>
          <a:prstGeom prst="rect">
            <a:avLst/>
          </a:prstGeom>
        </p:spPr>
      </p:pic>
      <p:sp>
        <p:nvSpPr>
          <p:cNvPr id="11" name="矩形 10">
            <a:extLst>
              <a:ext uri="{FF2B5EF4-FFF2-40B4-BE49-F238E27FC236}">
                <a16:creationId xmlns:a16="http://schemas.microsoft.com/office/drawing/2014/main" id="{E59E6839-DA77-40F1-9524-2394E2664F44}"/>
              </a:ext>
            </a:extLst>
          </p:cNvPr>
          <p:cNvSpPr/>
          <p:nvPr/>
        </p:nvSpPr>
        <p:spPr>
          <a:xfrm>
            <a:off x="723331" y="0"/>
            <a:ext cx="6864824" cy="6857999"/>
          </a:xfrm>
          <a:prstGeom prst="rect">
            <a:avLst/>
          </a:prstGeom>
          <a:blipFill dpi="0" rotWithShape="1">
            <a:blip r:embed="rId4">
              <a:alphaModFix amt="8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Rectangle 1"/>
          <p:cNvSpPr/>
          <p:nvPr/>
        </p:nvSpPr>
        <p:spPr>
          <a:xfrm>
            <a:off x="1822553" y="1388239"/>
            <a:ext cx="4015843" cy="1569660"/>
          </a:xfrm>
          <a:prstGeom prst="rect">
            <a:avLst/>
          </a:prstGeom>
        </p:spPr>
        <p:txBody>
          <a:bodyPr wrap="none">
            <a:spAutoFit/>
          </a:bodyPr>
          <a:lstStyle/>
          <a:p>
            <a:pPr algn="just">
              <a:spcAft>
                <a:spcPts val="0"/>
              </a:spcAft>
            </a:pPr>
            <a:r>
              <a:rPr lang="vi-VN" sz="9600" b="1">
                <a:solidFill>
                  <a:srgbClr val="FF0000"/>
                </a:solidFill>
                <a:latin typeface="Times New Roman" panose="02020603050405020304" pitchFamily="18" charset="0"/>
                <a:ea typeface="Calibri" panose="020F0502020204030204" pitchFamily="34" charset="0"/>
                <a:cs typeface="Cambria" panose="02040503050406030204" pitchFamily="18" charset="0"/>
              </a:rPr>
              <a:t>I. ĐỌC</a:t>
            </a:r>
            <a:endParaRPr lang="en-US" sz="8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538595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8866" y="296340"/>
            <a:ext cx="10658901" cy="108337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15000"/>
              </a:lnSpc>
              <a:spcAft>
                <a:spcPts val="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28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a:t>
            </a: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 ngữ thơ có những đặc điểm gì? Vì sao khi đọc thơ, cần đọc thành tiếng/đọc diễn cảm?</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18866" y="1770106"/>
            <a:ext cx="10658900" cy="457356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just">
              <a:lnSpc>
                <a:spcPct val="130000"/>
              </a:lnSpc>
              <a:spcAft>
                <a:spcPts val="0"/>
              </a:spcAft>
            </a:pPr>
            <a:r>
              <a:rPr lang="en-US" sz="2800">
                <a:latin typeface="Times New Roman" panose="02020603050405020304" pitchFamily="18" charset="0"/>
                <a:ea typeface="Times New Roman" panose="02020603050405020304" pitchFamily="18" charset="0"/>
              </a:rPr>
              <a:t>– Đặc điểm của ngôn ngữ thơ: hàm súc, ngắn gọn, giàu hình ảnh, gợi nhiều hơn tả, giàu nhạc điệu, được tổ chức thành một cấu trúc đặc biệt: có vần, nhịp, thanh điệu, đối...</a:t>
            </a:r>
          </a:p>
          <a:p>
            <a:pPr algn="just">
              <a:lnSpc>
                <a:spcPct val="130000"/>
              </a:lnSpc>
              <a:spcAft>
                <a:spcPts val="0"/>
              </a:spcAft>
            </a:pPr>
            <a:r>
              <a:rPr lang="en-US" sz="2800">
                <a:latin typeface="Times New Roman" panose="02020603050405020304" pitchFamily="18" charset="0"/>
                <a:ea typeface="Times New Roman" panose="02020603050405020304" pitchFamily="18" charset="0"/>
              </a:rPr>
              <a:t>– Khi đọc thơ, cần đọc thành tiếng/ đọc diễn cảm để làm sống dậy hiệu quả tác động của các yếu tố như vần, nhịp, thanh điệu, đối,… của ngôn ngữ thơ; đồng thời giúp người đọc hình dung, cảm nhận rõ hơn về thế giới nội tâm của nhà thơ được thể hiện qua ngôn ngữ thơ. Từ đó, ngôn ngữ thơ có thể dễ dàng tác động trực tiếp đến cảm xúc của người đọc.</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031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7671" y="535698"/>
            <a:ext cx="11245755" cy="518911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15000"/>
              </a:lnSpc>
              <a:spcAft>
                <a:spcPts val="0"/>
              </a:spcAft>
            </a:pPr>
            <a:r>
              <a:rPr lang="en-US" sz="3200" b="1">
                <a:latin typeface="Times New Roman" panose="02020603050405020304" pitchFamily="18" charset="0"/>
                <a:ea typeface="Times New Roman" panose="02020603050405020304" pitchFamily="18" charset="0"/>
                <a:cs typeface="Times New Roman" panose="02020603050405020304" pitchFamily="18" charset="0"/>
              </a:rPr>
              <a:t>Câu </a:t>
            </a:r>
            <a:r>
              <a:rPr lang="en-US" sz="3200" b="1"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3200" b="1">
                <a:latin typeface="Times New Roman" panose="02020603050405020304" pitchFamily="18" charset="0"/>
                <a:ea typeface="Times New Roman" panose="02020603050405020304" pitchFamily="18" charset="0"/>
                <a:cs typeface="Times New Roman" panose="02020603050405020304" pitchFamily="18" charset="0"/>
              </a:rPr>
              <a:t> </a:t>
            </a:r>
            <a:r>
              <a:rPr lang="en-US" sz="3200">
                <a:latin typeface="Times New Roman" panose="02020603050405020304" pitchFamily="18" charset="0"/>
                <a:ea typeface="Times New Roman" panose="02020603050405020304" pitchFamily="18" charset="0"/>
                <a:cs typeface="Times New Roman" panose="02020603050405020304" pitchFamily="18" charset="0"/>
              </a:rPr>
              <a:t>Nội dung dưới đây đề cập đến cách trình bày thông tin nào trong văn bản thông tin?</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Thông </a:t>
            </a:r>
            <a:r>
              <a:rPr lang="en-US" sz="32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tin trong văn bản được tổ chức theo cấu trúc: 1) giới thiệu tổng quan, khái quát về các đối tượng được phân loại; 2) giới thiệu chi tiết từng đối tượng cụ thể</a:t>
            </a:r>
            <a:r>
              <a:rPr lang="en-US" sz="32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200" b="1">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cách trình bày thông tin theo trình tự không gian</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cách trình bày thông tin theo mức độ quan trọng của thông tin</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cách trình bày thông tin theo mối quan hệ nhân quả</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cách trình bày thông tin theo các đối tượng phân loại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 name="Straight Connector 3"/>
          <p:cNvCxnSpPr/>
          <p:nvPr/>
        </p:nvCxnSpPr>
        <p:spPr>
          <a:xfrm>
            <a:off x="1119116" y="5609230"/>
            <a:ext cx="848890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565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6036" y="561942"/>
            <a:ext cx="10727140" cy="5755422"/>
          </a:xfrm>
          <a:prstGeom prst="rect">
            <a:avLst/>
          </a:prstGeom>
        </p:spPr>
        <p:txBody>
          <a:bodyPr wrap="square">
            <a:spAutoFit/>
          </a:bodyPr>
          <a:lstStyle/>
          <a:p>
            <a:pPr algn="just">
              <a:lnSpc>
                <a:spcPct val="115000"/>
              </a:lnSpc>
              <a:spcAft>
                <a:spcPts val="0"/>
              </a:spcAft>
            </a:pP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 </a:t>
            </a:r>
            <a:r>
              <a:rPr lang="en-US" sz="3200" b="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a:t>
            </a:r>
            <a:r>
              <a:rPr lang="en-US" sz="32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Chọn cụm từ đúng để điền vào chỗ trống trong nhận định dưới đây:</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i="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 </a:t>
            </a:r>
            <a:r>
              <a:rPr lang="en-US" sz="32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 trong .... có thể là con người hay thần linh, ma, quỷ.  Nếu nhân vật là con người, họ thường có nét kì dị khác thường; nếu nhân vật là thần linh, ma, quý, họ thường được nhân hóá, mang hình ảnh, tính cách của con người.</a:t>
            </a:r>
            <a:endParaRPr lang="en-US" sz="3200" i="1">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truyện thơ Nôm</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truyện lịch sử</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truyện truyền kì</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truyện cười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3" name="Straight Connector 2"/>
          <p:cNvCxnSpPr/>
          <p:nvPr/>
        </p:nvCxnSpPr>
        <p:spPr>
          <a:xfrm>
            <a:off x="1282890" y="4490113"/>
            <a:ext cx="2634017"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784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3|0.2|0.3"/>
</p:tagLst>
</file>

<file path=ppt/tags/tag2.xml><?xml version="1.0" encoding="utf-8"?>
<p:tagLst xmlns:a="http://schemas.openxmlformats.org/drawingml/2006/main" xmlns:r="http://schemas.openxmlformats.org/officeDocument/2006/relationships" xmlns:p="http://schemas.openxmlformats.org/presentationml/2006/main">
  <p:tag name="TIMING" val="|0.4|0.4"/>
</p:tagLst>
</file>

<file path=ppt/tags/tag3.xml><?xml version="1.0" encoding="utf-8"?>
<p:tagLst xmlns:a="http://schemas.openxmlformats.org/drawingml/2006/main" xmlns:r="http://schemas.openxmlformats.org/officeDocument/2006/relationships" xmlns:p="http://schemas.openxmlformats.org/presentationml/2006/main">
  <p:tag name="TIMING" val="|0.4|0.4"/>
</p:tagLst>
</file>

<file path=ppt/tags/tag4.xml><?xml version="1.0" encoding="utf-8"?>
<p:tagLst xmlns:a="http://schemas.openxmlformats.org/drawingml/2006/main" xmlns:r="http://schemas.openxmlformats.org/officeDocument/2006/relationships" xmlns:p="http://schemas.openxmlformats.org/presentationml/2006/main">
  <p:tag name="TIMING" val="|0.4|0.4"/>
</p:tagLst>
</file>

<file path=ppt/tags/tag5.xml><?xml version="1.0" encoding="utf-8"?>
<p:tagLst xmlns:a="http://schemas.openxmlformats.org/drawingml/2006/main" xmlns:r="http://schemas.openxmlformats.org/officeDocument/2006/relationships" xmlns:p="http://schemas.openxmlformats.org/presentationml/2006/main">
  <p:tag name="TIMING" val="|0.4|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2377</Words>
  <Application>Microsoft Office PowerPoint</Application>
  <PresentationFormat>Widescreen</PresentationFormat>
  <Paragraphs>161</Paragraphs>
  <Slides>37</Slides>
  <Notes>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Calibri</vt:lpstr>
      <vt:lpstr>Calibri Light</vt:lpstr>
      <vt:lpstr>Cambria</vt:lpstr>
      <vt:lpstr>等线</vt:lpstr>
      <vt:lpstr>Times New Roman</vt:lpstr>
      <vt:lpstr>Wingdings</vt:lpstr>
      <vt:lpstr>印品黑体</vt:lpstr>
      <vt:lpstr>字魂35号-经典雅黑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Anh Phuong</dc:creator>
  <cp:lastModifiedBy>LENOVO</cp:lastModifiedBy>
  <cp:revision>27</cp:revision>
  <dcterms:created xsi:type="dcterms:W3CDTF">2023-06-30T08:48:43Z</dcterms:created>
  <dcterms:modified xsi:type="dcterms:W3CDTF">2024-07-10T04:23:11Z</dcterms:modified>
</cp:coreProperties>
</file>