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75" r:id="rId4"/>
    <p:sldId id="259" r:id="rId5"/>
    <p:sldId id="261" r:id="rId6"/>
    <p:sldId id="276" r:id="rId7"/>
    <p:sldId id="277" r:id="rId8"/>
    <p:sldId id="278" r:id="rId9"/>
    <p:sldId id="279" r:id="rId10"/>
    <p:sldId id="280" r:id="rId11"/>
    <p:sldId id="281" r:id="rId12"/>
    <p:sldId id="282" r:id="rId13"/>
    <p:sldId id="283"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528" y="-3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8BCAB-6CCC-4651-B2DD-39A50C207409}" type="datetimeFigureOut">
              <a:rPr lang="en-US" smtClean="0"/>
              <a:t>7/10/2024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FEC19-D688-4F25-9C59-8A12044A6107}" type="slidenum">
              <a:rPr lang="en-US" smtClean="0"/>
              <a:t>‹#›</a:t>
            </a:fld>
            <a:endParaRPr lang="en-US"/>
          </a:p>
        </p:txBody>
      </p:sp>
    </p:spTree>
    <p:extLst>
      <p:ext uri="{BB962C8B-B14F-4D97-AF65-F5344CB8AC3E}">
        <p14:creationId xmlns:p14="http://schemas.microsoft.com/office/powerpoint/2010/main" val="2813581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39747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extLst>
      <p:ext uri="{BB962C8B-B14F-4D97-AF65-F5344CB8AC3E}">
        <p14:creationId xmlns:p14="http://schemas.microsoft.com/office/powerpoint/2010/main" val="1632210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extLst>
      <p:ext uri="{BB962C8B-B14F-4D97-AF65-F5344CB8AC3E}">
        <p14:creationId xmlns:p14="http://schemas.microsoft.com/office/powerpoint/2010/main" val="1632210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24366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extLst>
      <p:ext uri="{BB962C8B-B14F-4D97-AF65-F5344CB8AC3E}">
        <p14:creationId xmlns:p14="http://schemas.microsoft.com/office/powerpoint/2010/main" val="1632210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5372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24366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74421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74421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extLst>
      <p:ext uri="{BB962C8B-B14F-4D97-AF65-F5344CB8AC3E}">
        <p14:creationId xmlns:p14="http://schemas.microsoft.com/office/powerpoint/2010/main" val="1632210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extLst>
      <p:ext uri="{BB962C8B-B14F-4D97-AF65-F5344CB8AC3E}">
        <p14:creationId xmlns:p14="http://schemas.microsoft.com/office/powerpoint/2010/main" val="1632210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extLst>
      <p:ext uri="{BB962C8B-B14F-4D97-AF65-F5344CB8AC3E}">
        <p14:creationId xmlns:p14="http://schemas.microsoft.com/office/powerpoint/2010/main" val="1632210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extLst>
      <p:ext uri="{BB962C8B-B14F-4D97-AF65-F5344CB8AC3E}">
        <p14:creationId xmlns:p14="http://schemas.microsoft.com/office/powerpoint/2010/main" val="1632210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1632210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985DC0-F9B1-42CE-9D26-0A8E3BB42E9B}"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7B3A5-196B-4C7B-A0D3-9A6A86FCC452}" type="slidenum">
              <a:rPr lang="en-US" smtClean="0"/>
              <a:t>‹#›</a:t>
            </a:fld>
            <a:endParaRPr lang="en-US"/>
          </a:p>
        </p:txBody>
      </p:sp>
    </p:spTree>
    <p:extLst>
      <p:ext uri="{BB962C8B-B14F-4D97-AF65-F5344CB8AC3E}">
        <p14:creationId xmlns:p14="http://schemas.microsoft.com/office/powerpoint/2010/main" val="3755684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85DC0-F9B1-42CE-9D26-0A8E3BB42E9B}"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7B3A5-196B-4C7B-A0D3-9A6A86FCC452}" type="slidenum">
              <a:rPr lang="en-US" smtClean="0"/>
              <a:t>‹#›</a:t>
            </a:fld>
            <a:endParaRPr lang="en-US"/>
          </a:p>
        </p:txBody>
      </p:sp>
    </p:spTree>
    <p:extLst>
      <p:ext uri="{BB962C8B-B14F-4D97-AF65-F5344CB8AC3E}">
        <p14:creationId xmlns:p14="http://schemas.microsoft.com/office/powerpoint/2010/main" val="34528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85DC0-F9B1-42CE-9D26-0A8E3BB42E9B}"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7B3A5-196B-4C7B-A0D3-9A6A86FCC452}" type="slidenum">
              <a:rPr lang="en-US" smtClean="0"/>
              <a:t>‹#›</a:t>
            </a:fld>
            <a:endParaRPr lang="en-US"/>
          </a:p>
        </p:txBody>
      </p:sp>
    </p:spTree>
    <p:extLst>
      <p:ext uri="{BB962C8B-B14F-4D97-AF65-F5344CB8AC3E}">
        <p14:creationId xmlns:p14="http://schemas.microsoft.com/office/powerpoint/2010/main" val="421144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031" t="10516"/>
          <a:stretch/>
        </p:blipFill>
        <p:spPr>
          <a:xfrm>
            <a:off x="-48683" y="-27384"/>
            <a:ext cx="12285989" cy="6885384"/>
          </a:xfrm>
          <a:prstGeom prst="rect">
            <a:avLst/>
          </a:prstGeom>
        </p:spPr>
      </p:pic>
    </p:spTree>
    <p:extLst>
      <p:ext uri="{BB962C8B-B14F-4D97-AF65-F5344CB8AC3E}">
        <p14:creationId xmlns:p14="http://schemas.microsoft.com/office/powerpoint/2010/main" val="25990278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airplane"/>
      </p:transition>
    </mc:Choice>
    <mc:Fallback>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85DC0-F9B1-42CE-9D26-0A8E3BB42E9B}"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7B3A5-196B-4C7B-A0D3-9A6A86FCC452}" type="slidenum">
              <a:rPr lang="en-US" smtClean="0"/>
              <a:t>‹#›</a:t>
            </a:fld>
            <a:endParaRPr lang="en-US"/>
          </a:p>
        </p:txBody>
      </p:sp>
    </p:spTree>
    <p:extLst>
      <p:ext uri="{BB962C8B-B14F-4D97-AF65-F5344CB8AC3E}">
        <p14:creationId xmlns:p14="http://schemas.microsoft.com/office/powerpoint/2010/main" val="2971423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985DC0-F9B1-42CE-9D26-0A8E3BB42E9B}"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7B3A5-196B-4C7B-A0D3-9A6A86FCC452}" type="slidenum">
              <a:rPr lang="en-US" smtClean="0"/>
              <a:t>‹#›</a:t>
            </a:fld>
            <a:endParaRPr lang="en-US"/>
          </a:p>
        </p:txBody>
      </p:sp>
    </p:spTree>
    <p:extLst>
      <p:ext uri="{BB962C8B-B14F-4D97-AF65-F5344CB8AC3E}">
        <p14:creationId xmlns:p14="http://schemas.microsoft.com/office/powerpoint/2010/main" val="138468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985DC0-F9B1-42CE-9D26-0A8E3BB42E9B}"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7B3A5-196B-4C7B-A0D3-9A6A86FCC452}" type="slidenum">
              <a:rPr lang="en-US" smtClean="0"/>
              <a:t>‹#›</a:t>
            </a:fld>
            <a:endParaRPr lang="en-US"/>
          </a:p>
        </p:txBody>
      </p:sp>
    </p:spTree>
    <p:extLst>
      <p:ext uri="{BB962C8B-B14F-4D97-AF65-F5344CB8AC3E}">
        <p14:creationId xmlns:p14="http://schemas.microsoft.com/office/powerpoint/2010/main" val="1979929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985DC0-F9B1-42CE-9D26-0A8E3BB42E9B}" type="datetimeFigureOut">
              <a:rPr lang="en-US" smtClean="0"/>
              <a:t>7/10/2024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F7B3A5-196B-4C7B-A0D3-9A6A86FCC452}" type="slidenum">
              <a:rPr lang="en-US" smtClean="0"/>
              <a:t>‹#›</a:t>
            </a:fld>
            <a:endParaRPr lang="en-US"/>
          </a:p>
        </p:txBody>
      </p:sp>
    </p:spTree>
    <p:extLst>
      <p:ext uri="{BB962C8B-B14F-4D97-AF65-F5344CB8AC3E}">
        <p14:creationId xmlns:p14="http://schemas.microsoft.com/office/powerpoint/2010/main" val="364273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985DC0-F9B1-42CE-9D26-0A8E3BB42E9B}" type="datetimeFigureOut">
              <a:rPr lang="en-US" smtClean="0"/>
              <a:t>7/10/2024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7B3A5-196B-4C7B-A0D3-9A6A86FCC452}" type="slidenum">
              <a:rPr lang="en-US" smtClean="0"/>
              <a:t>‹#›</a:t>
            </a:fld>
            <a:endParaRPr lang="en-US"/>
          </a:p>
        </p:txBody>
      </p:sp>
    </p:spTree>
    <p:extLst>
      <p:ext uri="{BB962C8B-B14F-4D97-AF65-F5344CB8AC3E}">
        <p14:creationId xmlns:p14="http://schemas.microsoft.com/office/powerpoint/2010/main" val="101739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85DC0-F9B1-42CE-9D26-0A8E3BB42E9B}" type="datetimeFigureOut">
              <a:rPr lang="en-US" smtClean="0"/>
              <a:t>7/10/2024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7B3A5-196B-4C7B-A0D3-9A6A86FCC452}" type="slidenum">
              <a:rPr lang="en-US" smtClean="0"/>
              <a:t>‹#›</a:t>
            </a:fld>
            <a:endParaRPr lang="en-US"/>
          </a:p>
        </p:txBody>
      </p:sp>
    </p:spTree>
    <p:extLst>
      <p:ext uri="{BB962C8B-B14F-4D97-AF65-F5344CB8AC3E}">
        <p14:creationId xmlns:p14="http://schemas.microsoft.com/office/powerpoint/2010/main" val="154111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985DC0-F9B1-42CE-9D26-0A8E3BB42E9B}"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7B3A5-196B-4C7B-A0D3-9A6A86FCC452}" type="slidenum">
              <a:rPr lang="en-US" smtClean="0"/>
              <a:t>‹#›</a:t>
            </a:fld>
            <a:endParaRPr lang="en-US"/>
          </a:p>
        </p:txBody>
      </p:sp>
    </p:spTree>
    <p:extLst>
      <p:ext uri="{BB962C8B-B14F-4D97-AF65-F5344CB8AC3E}">
        <p14:creationId xmlns:p14="http://schemas.microsoft.com/office/powerpoint/2010/main" val="3314152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985DC0-F9B1-42CE-9D26-0A8E3BB42E9B}"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7B3A5-196B-4C7B-A0D3-9A6A86FCC452}" type="slidenum">
              <a:rPr lang="en-US" smtClean="0"/>
              <a:t>‹#›</a:t>
            </a:fld>
            <a:endParaRPr lang="en-US"/>
          </a:p>
        </p:txBody>
      </p:sp>
    </p:spTree>
    <p:extLst>
      <p:ext uri="{BB962C8B-B14F-4D97-AF65-F5344CB8AC3E}">
        <p14:creationId xmlns:p14="http://schemas.microsoft.com/office/powerpoint/2010/main" val="536708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85DC0-F9B1-42CE-9D26-0A8E3BB42E9B}" type="datetimeFigureOut">
              <a:rPr lang="en-US" smtClean="0"/>
              <a:t>7/10/2024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7B3A5-196B-4C7B-A0D3-9A6A86FCC452}" type="slidenum">
              <a:rPr lang="en-US" smtClean="0"/>
              <a:t>‹#›</a:t>
            </a:fld>
            <a:endParaRPr lang="en-US"/>
          </a:p>
        </p:txBody>
      </p:sp>
    </p:spTree>
    <p:extLst>
      <p:ext uri="{BB962C8B-B14F-4D97-AF65-F5344CB8AC3E}">
        <p14:creationId xmlns:p14="http://schemas.microsoft.com/office/powerpoint/2010/main" val="1441270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3031" t="10516"/>
          <a:stretch/>
        </p:blipFill>
        <p:spPr>
          <a:xfrm>
            <a:off x="-213432" y="-2535087"/>
            <a:ext cx="12285989" cy="6885384"/>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582547">
            <a:off x="7486099" y="2591428"/>
            <a:ext cx="6864204" cy="5621129"/>
          </a:xfrm>
          <a:prstGeom prst="rect">
            <a:avLst/>
          </a:prstGeom>
        </p:spPr>
      </p:pic>
      <p:pic>
        <p:nvPicPr>
          <p:cNvPr id="12" name="佐藤利奈,大亀あすか - ごはんの練習">
            <a:hlinkClick r:id="" action="ppaction://media"/>
          </p:cNvPr>
          <p:cNvPicPr>
            <a:picLocks noChangeAspect="1"/>
          </p:cNvPicPr>
          <p:nvPr>
            <a:audioFile r:link="rId1"/>
            <p:extLst>
              <p:ext uri="{DAA4B4D4-6D71-4841-9C94-3DE7FCFB9230}">
                <p14:media xmlns:p14="http://schemas.microsoft.com/office/powerpoint/2010/main" r:embed="rId2">
                  <p14:trim st="15963"/>
                </p14:media>
              </p:ext>
            </p:extLst>
          </p:nvPr>
        </p:nvPicPr>
        <p:blipFill>
          <a:blip r:embed="rId7"/>
          <a:stretch>
            <a:fillRect/>
          </a:stretch>
        </p:blipFill>
        <p:spPr>
          <a:xfrm>
            <a:off x="13872864" y="-2764243"/>
            <a:ext cx="812800" cy="812800"/>
          </a:xfrm>
          <a:prstGeom prst="rect">
            <a:avLst/>
          </a:prstGeom>
        </p:spPr>
      </p:pic>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83" y="4172082"/>
            <a:ext cx="4976976" cy="2459823"/>
          </a:xfrm>
          <a:prstGeom prst="rect">
            <a:avLst/>
          </a:prstGeom>
        </p:spPr>
      </p:pic>
      <p:sp>
        <p:nvSpPr>
          <p:cNvPr id="7" name="Rectangle 6"/>
          <p:cNvSpPr/>
          <p:nvPr/>
        </p:nvSpPr>
        <p:spPr>
          <a:xfrm>
            <a:off x="1813565" y="1262870"/>
            <a:ext cx="8231997" cy="2862322"/>
          </a:xfrm>
          <a:prstGeom prst="rect">
            <a:avLst/>
          </a:prstGeom>
        </p:spPr>
        <p:txBody>
          <a:bodyPr wrap="none">
            <a:spAutoFit/>
          </a:bodyPr>
          <a:lstStyle/>
          <a:p>
            <a:pPr algn="ctr"/>
            <a:r>
              <a:rPr lang="en-US" sz="6000" b="1" dirty="0">
                <a:solidFill>
                  <a:srgbClr val="FF0000"/>
                </a:solidFill>
              </a:rPr>
              <a:t>VIẾT BÀI VĂN NGHỊ </a:t>
            </a:r>
            <a:r>
              <a:rPr lang="en-US" sz="6000" b="1" dirty="0" smtClean="0">
                <a:solidFill>
                  <a:srgbClr val="FF0000"/>
                </a:solidFill>
              </a:rPr>
              <a:t>LUẬN</a:t>
            </a:r>
          </a:p>
          <a:p>
            <a:pPr algn="ctr"/>
            <a:r>
              <a:rPr lang="en-US" sz="6000" b="1" dirty="0" smtClean="0">
                <a:solidFill>
                  <a:srgbClr val="FF0000"/>
                </a:solidFill>
              </a:rPr>
              <a:t> </a:t>
            </a:r>
            <a:r>
              <a:rPr lang="en-US" sz="6000" b="1" dirty="0">
                <a:solidFill>
                  <a:srgbClr val="FF0000"/>
                </a:solidFill>
              </a:rPr>
              <a:t>PHÂN </a:t>
            </a:r>
            <a:r>
              <a:rPr lang="en-US" sz="6000" b="1" dirty="0" smtClean="0">
                <a:solidFill>
                  <a:srgbClr val="FF0000"/>
                </a:solidFill>
              </a:rPr>
              <a:t>TÍCH MỘT</a:t>
            </a:r>
          </a:p>
          <a:p>
            <a:pPr algn="ctr"/>
            <a:r>
              <a:rPr lang="en-US" sz="6000" b="1" dirty="0" smtClean="0">
                <a:solidFill>
                  <a:srgbClr val="FF0000"/>
                </a:solidFill>
              </a:rPr>
              <a:t> </a:t>
            </a:r>
            <a:r>
              <a:rPr lang="en-US" sz="6000" b="1" dirty="0">
                <a:solidFill>
                  <a:srgbClr val="FF0000"/>
                </a:solidFill>
              </a:rPr>
              <a:t>TÁC PHẨM VĂN HỌC</a:t>
            </a:r>
          </a:p>
        </p:txBody>
      </p:sp>
      <p:sp>
        <p:nvSpPr>
          <p:cNvPr id="8" name="TextBox 7"/>
          <p:cNvSpPr txBox="1"/>
          <p:nvPr/>
        </p:nvSpPr>
        <p:spPr>
          <a:xfrm>
            <a:off x="463049" y="304800"/>
            <a:ext cx="3245648" cy="830997"/>
          </a:xfrm>
          <a:prstGeom prst="rect">
            <a:avLst/>
          </a:prstGeom>
          <a:noFill/>
        </p:spPr>
        <p:txBody>
          <a:bodyPr wrap="square" rtlCol="0">
            <a:spAutoFit/>
          </a:bodyPr>
          <a:lstStyle/>
          <a:p>
            <a:r>
              <a:rPr lang="en-US" sz="4800" b="1" i="1" dirty="0" err="1" smtClean="0">
                <a:solidFill>
                  <a:srgbClr val="002060"/>
                </a:solidFill>
                <a:latin typeface="Times New Roman" panose="02020603050405020304" pitchFamily="18" charset="0"/>
                <a:cs typeface="Times New Roman" panose="02020603050405020304" pitchFamily="18" charset="0"/>
              </a:rPr>
              <a:t>Tiết</a:t>
            </a:r>
            <a:r>
              <a:rPr lang="en-US" sz="4800" b="1" i="1" dirty="0" smtClean="0">
                <a:solidFill>
                  <a:srgbClr val="002060"/>
                </a:solidFill>
                <a:latin typeface="Times New Roman" panose="02020603050405020304" pitchFamily="18" charset="0"/>
                <a:cs typeface="Times New Roman" panose="02020603050405020304" pitchFamily="18" charset="0"/>
              </a:rPr>
              <a:t>:……..</a:t>
            </a:r>
            <a:endParaRPr lang="en-US" sz="48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102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0263" fill="hold"/>
                                        <p:tgtEl>
                                          <p:spTgt spid="12"/>
                                        </p:tgtEl>
                                      </p:cBhvr>
                                    </p:cmd>
                                  </p:childTnLst>
                                </p:cTn>
                              </p:par>
                              <p:par>
                                <p:cTn id="7" presetID="53" presetClass="entr" presetSubtype="16"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animEffect transition="in" filter="fade">
                                      <p:cBhvr>
                                        <p:cTn id="11" dur="500"/>
                                        <p:tgtEl>
                                          <p:spTgt spid="4"/>
                                        </p:tgtEl>
                                      </p:cBhvr>
                                    </p:animEffect>
                                  </p:childTnLst>
                                </p:cTn>
                              </p:par>
                              <p:par>
                                <p:cTn id="12" presetID="23" presetClass="entr" presetSubtype="288"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4/3*#ppt_w"/>
                                          </p:val>
                                        </p:tav>
                                        <p:tav tm="100000">
                                          <p:val>
                                            <p:strVal val="#ppt_w"/>
                                          </p:val>
                                        </p:tav>
                                      </p:tavLst>
                                    </p:anim>
                                    <p:anim calcmode="lin" valueType="num">
                                      <p:cBhvr>
                                        <p:cTn id="15" dur="500" fill="hold"/>
                                        <p:tgtEl>
                                          <p:spTgt spid="3"/>
                                        </p:tgtEl>
                                        <p:attrNameLst>
                                          <p:attrName>ppt_h</p:attrName>
                                        </p:attrNameLst>
                                      </p:cBhvr>
                                      <p:tavLst>
                                        <p:tav tm="0">
                                          <p:val>
                                            <p:strVal val="4/3*#ppt_h"/>
                                          </p:val>
                                        </p:tav>
                                        <p:tav tm="100000">
                                          <p:val>
                                            <p:strVal val="#ppt_h"/>
                                          </p:val>
                                        </p:tav>
                                      </p:tavLst>
                                    </p:anim>
                                  </p:childTnLst>
                                </p:cTn>
                              </p:par>
                            </p:childTnLst>
                          </p:cTn>
                        </p:par>
                        <p:par>
                          <p:cTn id="16" fill="hold">
                            <p:stCondLst>
                              <p:cond delay="170263"/>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25" y="-680514"/>
            <a:ext cx="6092869" cy="3364337"/>
          </a:xfrm>
          <a:prstGeom prst="rect">
            <a:avLst/>
          </a:prstGeom>
        </p:spPr>
      </p:pic>
      <p:pic>
        <p:nvPicPr>
          <p:cNvPr id="38" name="图片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924" y="2332209"/>
            <a:ext cx="4233093" cy="4677833"/>
          </a:xfrm>
          <a:prstGeom prst="rect">
            <a:avLst/>
          </a:prstGeom>
        </p:spPr>
      </p:pic>
      <p:pic>
        <p:nvPicPr>
          <p:cNvPr id="7"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787" y="-308759"/>
            <a:ext cx="12385964" cy="7671460"/>
          </a:xfrm>
          <a:prstGeom prst="rect">
            <a:avLst/>
          </a:prstGeom>
        </p:spPr>
      </p:pic>
      <p:sp>
        <p:nvSpPr>
          <p:cNvPr id="4" name="Rectangle 3"/>
          <p:cNvSpPr/>
          <p:nvPr/>
        </p:nvSpPr>
        <p:spPr>
          <a:xfrm>
            <a:off x="3241965" y="554521"/>
            <a:ext cx="8334820" cy="553998"/>
          </a:xfrm>
          <a:prstGeom prst="rect">
            <a:avLst/>
          </a:prstGeom>
        </p:spPr>
        <p:txBody>
          <a:bodyPr wrap="square">
            <a:spAutoFit/>
          </a:bodyPr>
          <a:lstStyle/>
          <a:p>
            <a:r>
              <a:rPr lang="en-US" sz="3000" b="1" dirty="0" smtClean="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p:txBody>
      </p:sp>
      <p:sp>
        <p:nvSpPr>
          <p:cNvPr id="8" name="Rectangle 7"/>
          <p:cNvSpPr/>
          <p:nvPr/>
        </p:nvSpPr>
        <p:spPr>
          <a:xfrm>
            <a:off x="3954493" y="2731317"/>
            <a:ext cx="7622292" cy="3954929"/>
          </a:xfrm>
          <a:prstGeom prst="rect">
            <a:avLst/>
          </a:prstGeom>
        </p:spPr>
        <p:txBody>
          <a:bodyPr wrap="square">
            <a:spAutoFit/>
          </a:bodyPr>
          <a:lstStyle/>
          <a:p>
            <a:r>
              <a:rPr lang="vi-VN" sz="3600" b="1" dirty="0">
                <a:latin typeface="+mj-lt"/>
              </a:rPr>
              <a:t>- Phương tiện liên kết câu, đó là các từ nối: </a:t>
            </a:r>
            <a:r>
              <a:rPr lang="vi-VN" sz="3600" b="1" i="1" dirty="0">
                <a:latin typeface="+mj-lt"/>
              </a:rPr>
              <a:t>Trước tiên, Bên cạnh đó, Nói tóm lại</a:t>
            </a:r>
            <a:r>
              <a:rPr lang="vi-VN" sz="3600" b="1" dirty="0">
                <a:latin typeface="+mj-lt"/>
              </a:rPr>
              <a:t>.</a:t>
            </a:r>
          </a:p>
          <a:p>
            <a:r>
              <a:rPr lang="vi-VN" sz="3600" b="1" dirty="0">
                <a:latin typeface="+mj-lt"/>
              </a:rPr>
              <a:t>- Tác dụng: Giúp người đọc dễ dàng xác định được các luận điểm, lí lẽ mà người viết trình bày trong đoạn văn.</a:t>
            </a:r>
          </a:p>
          <a:p>
            <a:r>
              <a:rPr lang="vi-VN" sz="3500" b="1" dirty="0" smtClean="0">
                <a:latin typeface="+mj-lt"/>
                <a:cs typeface="Times New Roman" panose="02020603050405020304" pitchFamily="18" charset="0"/>
              </a:rPr>
              <a:t>.</a:t>
            </a:r>
            <a:endParaRPr lang="vi-VN" sz="3500" b="1" dirty="0">
              <a:latin typeface="+mj-lt"/>
              <a:cs typeface="Times New Roman" panose="02020603050405020304" pitchFamily="18" charset="0"/>
            </a:endParaRPr>
          </a:p>
        </p:txBody>
      </p:sp>
      <p:sp>
        <p:nvSpPr>
          <p:cNvPr id="2" name="Rectangle 1"/>
          <p:cNvSpPr/>
          <p:nvPr/>
        </p:nvSpPr>
        <p:spPr>
          <a:xfrm>
            <a:off x="586655" y="839776"/>
            <a:ext cx="3493264" cy="1138773"/>
          </a:xfrm>
          <a:prstGeom prst="rect">
            <a:avLst/>
          </a:prstGeom>
        </p:spPr>
        <p:txBody>
          <a:bodyPr wrap="none">
            <a:spAutoFit/>
          </a:bodyPr>
          <a:lstStyle/>
          <a:p>
            <a:r>
              <a:rPr lang="vi-VN" sz="3400" b="1" dirty="0">
                <a:latin typeface="Times New Roman" panose="02020603050405020304" pitchFamily="18" charset="0"/>
                <a:cs typeface="Times New Roman" panose="02020603050405020304" pitchFamily="18" charset="0"/>
              </a:rPr>
              <a:t>Các phương tiện </a:t>
            </a:r>
            <a:endParaRPr lang="en-US" sz="3400" b="1" dirty="0" smtClean="0">
              <a:latin typeface="Times New Roman" panose="02020603050405020304" pitchFamily="18" charset="0"/>
              <a:cs typeface="Times New Roman" panose="02020603050405020304" pitchFamily="18" charset="0"/>
            </a:endParaRPr>
          </a:p>
          <a:p>
            <a:r>
              <a:rPr lang="vi-VN" sz="3400" b="1" dirty="0" smtClean="0">
                <a:latin typeface="Times New Roman" panose="02020603050405020304" pitchFamily="18" charset="0"/>
                <a:cs typeface="Times New Roman" panose="02020603050405020304" pitchFamily="18" charset="0"/>
              </a:rPr>
              <a:t>và </a:t>
            </a:r>
            <a:r>
              <a:rPr lang="vi-VN" sz="3400" b="1" dirty="0">
                <a:latin typeface="Times New Roman" panose="02020603050405020304" pitchFamily="18" charset="0"/>
                <a:cs typeface="Times New Roman" panose="02020603050405020304" pitchFamily="18" charset="0"/>
              </a:rPr>
              <a:t>phép liên </a:t>
            </a:r>
            <a:r>
              <a:rPr lang="vi-VN" sz="3400" b="1" dirty="0" smtClean="0">
                <a:latin typeface="Times New Roman" panose="02020603050405020304" pitchFamily="18" charset="0"/>
                <a:cs typeface="Times New Roman" panose="02020603050405020304" pitchFamily="18" charset="0"/>
              </a:rPr>
              <a:t>kết</a:t>
            </a:r>
            <a:r>
              <a:rPr lang="en-US" sz="3400" b="1" dirty="0" smtClean="0">
                <a:latin typeface="Times New Roman" panose="02020603050405020304" pitchFamily="18" charset="0"/>
                <a:cs typeface="Times New Roman" panose="02020603050405020304" pitchFamily="18" charset="0"/>
              </a:rPr>
              <a:t>: </a:t>
            </a:r>
            <a:r>
              <a:rPr lang="vi-VN" sz="3400" b="1" dirty="0" smtClean="0">
                <a:latin typeface="Times New Roman" panose="02020603050405020304" pitchFamily="18" charset="0"/>
                <a:cs typeface="Times New Roman" panose="02020603050405020304" pitchFamily="18" charset="0"/>
              </a:rPr>
              <a:t> </a:t>
            </a:r>
            <a:endParaRPr lang="en-US" sz="3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44876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25" y="-680514"/>
            <a:ext cx="6092869" cy="3364337"/>
          </a:xfrm>
          <a:prstGeom prst="rect">
            <a:avLst/>
          </a:prstGeom>
        </p:spPr>
      </p:pic>
      <p:pic>
        <p:nvPicPr>
          <p:cNvPr id="38" name="图片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924" y="2332209"/>
            <a:ext cx="4233093" cy="4677833"/>
          </a:xfrm>
          <a:prstGeom prst="rect">
            <a:avLst/>
          </a:prstGeom>
        </p:spPr>
      </p:pic>
      <p:pic>
        <p:nvPicPr>
          <p:cNvPr id="7"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787" y="-1662545"/>
            <a:ext cx="12385964" cy="8989621"/>
          </a:xfrm>
          <a:prstGeom prst="rect">
            <a:avLst/>
          </a:prstGeom>
        </p:spPr>
      </p:pic>
      <p:sp>
        <p:nvSpPr>
          <p:cNvPr id="4" name="Rectangle 3"/>
          <p:cNvSpPr/>
          <p:nvPr/>
        </p:nvSpPr>
        <p:spPr>
          <a:xfrm>
            <a:off x="3241965" y="554521"/>
            <a:ext cx="8334820" cy="553998"/>
          </a:xfrm>
          <a:prstGeom prst="rect">
            <a:avLst/>
          </a:prstGeom>
        </p:spPr>
        <p:txBody>
          <a:bodyPr wrap="square">
            <a:spAutoFit/>
          </a:bodyPr>
          <a:lstStyle/>
          <a:p>
            <a:r>
              <a:rPr lang="en-US" sz="3000" b="1" dirty="0" smtClean="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p:txBody>
      </p:sp>
      <p:sp>
        <p:nvSpPr>
          <p:cNvPr id="8" name="Rectangle 7"/>
          <p:cNvSpPr/>
          <p:nvPr/>
        </p:nvSpPr>
        <p:spPr>
          <a:xfrm>
            <a:off x="3966368" y="1757567"/>
            <a:ext cx="8550218" cy="4278094"/>
          </a:xfrm>
          <a:prstGeom prst="rect">
            <a:avLst/>
          </a:prstGeom>
        </p:spPr>
        <p:txBody>
          <a:bodyPr wrap="square">
            <a:spAutoFit/>
          </a:bodyPr>
          <a:lstStyle/>
          <a:p>
            <a:r>
              <a:rPr lang="en-US" sz="3400" b="1" dirty="0" smtClean="0">
                <a:latin typeface="Times New Roman" panose="02020603050405020304" pitchFamily="18" charset="0"/>
                <a:cs typeface="Times New Roman" panose="02020603050405020304" pitchFamily="18" charset="0"/>
              </a:rPr>
              <a:t>- </a:t>
            </a:r>
            <a:r>
              <a:rPr lang="vi-VN" sz="3400" b="1" dirty="0" smtClean="0">
                <a:latin typeface="Times New Roman" panose="02020603050405020304" pitchFamily="18" charset="0"/>
                <a:cs typeface="Times New Roman" panose="02020603050405020304" pitchFamily="18" charset="0"/>
              </a:rPr>
              <a:t>Cần </a:t>
            </a:r>
            <a:r>
              <a:rPr lang="vi-VN" sz="3400" b="1" dirty="0">
                <a:latin typeface="Times New Roman" panose="02020603050405020304" pitchFamily="18" charset="0"/>
                <a:cs typeface="Times New Roman" panose="02020603050405020304" pitchFamily="18" charset="0"/>
              </a:rPr>
              <a:t>xác định những luận điểm, lí lẽ, </a:t>
            </a:r>
            <a:endParaRPr lang="en-US" sz="3400" b="1" dirty="0" smtClean="0">
              <a:latin typeface="Times New Roman" panose="02020603050405020304" pitchFamily="18" charset="0"/>
              <a:cs typeface="Times New Roman" panose="02020603050405020304" pitchFamily="18" charset="0"/>
            </a:endParaRPr>
          </a:p>
          <a:p>
            <a:r>
              <a:rPr lang="vi-VN" sz="3400" b="1" dirty="0" smtClean="0">
                <a:latin typeface="Times New Roman" panose="02020603050405020304" pitchFamily="18" charset="0"/>
                <a:cs typeface="Times New Roman" panose="02020603050405020304" pitchFamily="18" charset="0"/>
              </a:rPr>
              <a:t>dẫn </a:t>
            </a:r>
            <a:r>
              <a:rPr lang="vi-VN" sz="3400" b="1" dirty="0">
                <a:latin typeface="Times New Roman" panose="02020603050405020304" pitchFamily="18" charset="0"/>
                <a:cs typeface="Times New Roman" panose="02020603050405020304" pitchFamily="18" charset="0"/>
              </a:rPr>
              <a:t>chứng sẽ sử dụng trong bài văn.</a:t>
            </a:r>
          </a:p>
          <a:p>
            <a:pPr marL="457200" indent="-457200">
              <a:buFontTx/>
              <a:buChar char="-"/>
            </a:pPr>
            <a:r>
              <a:rPr lang="vi-VN" sz="3400" b="1" dirty="0" smtClean="0">
                <a:latin typeface="Times New Roman" panose="02020603050405020304" pitchFamily="18" charset="0"/>
                <a:cs typeface="Times New Roman" panose="02020603050405020304" pitchFamily="18" charset="0"/>
              </a:rPr>
              <a:t>Trong </a:t>
            </a:r>
            <a:r>
              <a:rPr lang="vi-VN" sz="3400" b="1" dirty="0">
                <a:latin typeface="Times New Roman" panose="02020603050405020304" pitchFamily="18" charset="0"/>
                <a:cs typeface="Times New Roman" panose="02020603050405020304" pitchFamily="18" charset="0"/>
              </a:rPr>
              <a:t>phần thân bài, nên tách đoạn, mỗi </a:t>
            </a:r>
            <a:endParaRPr lang="en-US" sz="3400" b="1" dirty="0" smtClean="0">
              <a:latin typeface="Times New Roman" panose="02020603050405020304" pitchFamily="18" charset="0"/>
              <a:cs typeface="Times New Roman" panose="02020603050405020304" pitchFamily="18" charset="0"/>
            </a:endParaRPr>
          </a:p>
          <a:p>
            <a:r>
              <a:rPr lang="vi-VN" sz="3400" b="1" dirty="0" smtClean="0">
                <a:latin typeface="Times New Roman" panose="02020603050405020304" pitchFamily="18" charset="0"/>
                <a:cs typeface="Times New Roman" panose="02020603050405020304" pitchFamily="18" charset="0"/>
              </a:rPr>
              <a:t>đoạn </a:t>
            </a:r>
            <a:r>
              <a:rPr lang="vi-VN" sz="3400" b="1" dirty="0">
                <a:latin typeface="Times New Roman" panose="02020603050405020304" pitchFamily="18" charset="0"/>
                <a:cs typeface="Times New Roman" panose="02020603050405020304" pitchFamily="18" charset="0"/>
              </a:rPr>
              <a:t>trình bày một luận điểm.</a:t>
            </a:r>
          </a:p>
          <a:p>
            <a:r>
              <a:rPr lang="vi-VN" sz="3400" b="1" dirty="0">
                <a:latin typeface="Times New Roman" panose="02020603050405020304" pitchFamily="18" charset="0"/>
                <a:cs typeface="Times New Roman" panose="02020603050405020304" pitchFamily="18" charset="0"/>
              </a:rPr>
              <a:t>- Cần đưa ra lí lẽ, dẫn chứng để làm sáng tỏ luận điểm.</a:t>
            </a:r>
          </a:p>
          <a:p>
            <a:pPr marL="457200" indent="-457200">
              <a:buFontTx/>
              <a:buChar char="-"/>
            </a:pPr>
            <a:r>
              <a:rPr lang="vi-VN" sz="3400" b="1" dirty="0" smtClean="0">
                <a:latin typeface="Times New Roman" panose="02020603050405020304" pitchFamily="18" charset="0"/>
                <a:cs typeface="Times New Roman" panose="02020603050405020304" pitchFamily="18" charset="0"/>
              </a:rPr>
              <a:t>Sử </a:t>
            </a:r>
            <a:r>
              <a:rPr lang="vi-VN" sz="3400" b="1" dirty="0">
                <a:latin typeface="Times New Roman" panose="02020603050405020304" pitchFamily="18" charset="0"/>
                <a:cs typeface="Times New Roman" panose="02020603050405020304" pitchFamily="18" charset="0"/>
              </a:rPr>
              <a:t>dụng các phương tiện liên kết </a:t>
            </a:r>
            <a:r>
              <a:rPr lang="vi-VN" sz="3400" b="1" dirty="0" smtClean="0">
                <a:latin typeface="Times New Roman" panose="02020603050405020304" pitchFamily="18" charset="0"/>
                <a:cs typeface="Times New Roman" panose="02020603050405020304" pitchFamily="18" charset="0"/>
              </a:rPr>
              <a:t>câu</a:t>
            </a:r>
            <a:endParaRPr lang="en-US" sz="3400" b="1" dirty="0" smtClean="0">
              <a:latin typeface="Times New Roman" panose="02020603050405020304" pitchFamily="18" charset="0"/>
              <a:cs typeface="Times New Roman" panose="02020603050405020304" pitchFamily="18" charset="0"/>
            </a:endParaRPr>
          </a:p>
          <a:p>
            <a:r>
              <a:rPr lang="vi-VN" sz="3400" b="1" dirty="0" smtClean="0">
                <a:latin typeface="Times New Roman" panose="02020603050405020304" pitchFamily="18" charset="0"/>
                <a:cs typeface="Times New Roman" panose="02020603050405020304" pitchFamily="18" charset="0"/>
              </a:rPr>
              <a:t> </a:t>
            </a:r>
            <a:r>
              <a:rPr lang="vi-VN" sz="3400" b="1" dirty="0">
                <a:latin typeface="Times New Roman" panose="02020603050405020304" pitchFamily="18" charset="0"/>
                <a:cs typeface="Times New Roman" panose="02020603050405020304" pitchFamily="18" charset="0"/>
              </a:rPr>
              <a:t>phù hợp</a:t>
            </a:r>
          </a:p>
        </p:txBody>
      </p:sp>
      <p:sp>
        <p:nvSpPr>
          <p:cNvPr id="2" name="Rectangle 1"/>
          <p:cNvSpPr/>
          <p:nvPr/>
        </p:nvSpPr>
        <p:spPr>
          <a:xfrm>
            <a:off x="385093" y="661651"/>
            <a:ext cx="3704860" cy="1569660"/>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L</a:t>
            </a:r>
            <a:r>
              <a:rPr lang="vi-VN" sz="3200" b="1" dirty="0" smtClean="0">
                <a:latin typeface="Times New Roman" panose="02020603050405020304" pitchFamily="18" charset="0"/>
                <a:cs typeface="Times New Roman" panose="02020603050405020304" pitchFamily="18" charset="0"/>
              </a:rPr>
              <a:t>ưu </a:t>
            </a:r>
            <a:r>
              <a:rPr lang="vi-VN" sz="3200" b="1" dirty="0">
                <a:latin typeface="Times New Roman" panose="02020603050405020304" pitchFamily="18" charset="0"/>
                <a:cs typeface="Times New Roman" panose="02020603050405020304" pitchFamily="18" charset="0"/>
              </a:rPr>
              <a:t>ý khi phân </a:t>
            </a:r>
            <a:r>
              <a:rPr lang="vi-VN" sz="3200" b="1" dirty="0" smtClean="0">
                <a:latin typeface="Times New Roman" panose="02020603050405020304" pitchFamily="18" charset="0"/>
                <a:cs typeface="Times New Roman" panose="02020603050405020304" pitchFamily="18" charset="0"/>
              </a:rPr>
              <a:t>tích</a:t>
            </a:r>
            <a:endParaRPr lang="en-US" sz="3200" b="1" dirty="0" smtClean="0">
              <a:latin typeface="Times New Roman" panose="02020603050405020304" pitchFamily="18" charset="0"/>
              <a:cs typeface="Times New Roman" panose="02020603050405020304" pitchFamily="18" charset="0"/>
            </a:endParaRPr>
          </a:p>
          <a:p>
            <a:r>
              <a:rPr lang="vi-VN" sz="3200" b="1" dirty="0" smtClean="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đoạn trích của một </a:t>
            </a:r>
            <a:endParaRPr lang="en-US" sz="3200" b="1" dirty="0" smtClean="0">
              <a:latin typeface="Times New Roman" panose="02020603050405020304" pitchFamily="18" charset="0"/>
              <a:cs typeface="Times New Roman" panose="02020603050405020304" pitchFamily="18" charset="0"/>
            </a:endParaRPr>
          </a:p>
          <a:p>
            <a:r>
              <a:rPr lang="vi-VN" sz="3200" b="1" dirty="0" smtClean="0">
                <a:latin typeface="Times New Roman" panose="02020603050405020304" pitchFamily="18" charset="0"/>
                <a:cs typeface="Times New Roman" panose="02020603050405020304" pitchFamily="18" charset="0"/>
              </a:rPr>
              <a:t>truyện </a:t>
            </a:r>
            <a:r>
              <a:rPr lang="vi-VN" sz="3200" b="1" dirty="0">
                <a:latin typeface="Times New Roman" panose="02020603050405020304" pitchFamily="18" charset="0"/>
                <a:cs typeface="Times New Roman" panose="02020603050405020304" pitchFamily="18" charset="0"/>
              </a:rPr>
              <a:t>thơ</a:t>
            </a:r>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29005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72" y="1828408"/>
            <a:ext cx="3711463" cy="3660117"/>
          </a:xfrm>
          <a:prstGeom prst="rect">
            <a:avLst/>
          </a:prstGeom>
        </p:spPr>
      </p:pic>
      <p:pic>
        <p:nvPicPr>
          <p:cNvPr id="33" name="图片 32"/>
          <p:cNvPicPr>
            <a:picLocks noChangeAspect="1"/>
          </p:cNvPicPr>
          <p:nvPr/>
        </p:nvPicPr>
        <p:blipFill rotWithShape="1">
          <a:blip r:embed="rId4" cstate="print">
            <a:extLst>
              <a:ext uri="{28A0092B-C50C-407E-A947-70E740481C1C}">
                <a14:useLocalDpi xmlns:a14="http://schemas.microsoft.com/office/drawing/2010/main" val="0"/>
              </a:ext>
            </a:extLst>
          </a:blip>
          <a:srcRect t="58799" r="44639"/>
          <a:stretch/>
        </p:blipFill>
        <p:spPr>
          <a:xfrm>
            <a:off x="2990850" y="-266700"/>
            <a:ext cx="9490116" cy="7286871"/>
          </a:xfrm>
          <a:prstGeom prst="rect">
            <a:avLst/>
          </a:prstGeom>
        </p:spPr>
      </p:pic>
      <p:sp>
        <p:nvSpPr>
          <p:cNvPr id="5" name="Rectangle 4"/>
          <p:cNvSpPr/>
          <p:nvPr/>
        </p:nvSpPr>
        <p:spPr>
          <a:xfrm>
            <a:off x="473552" y="551483"/>
            <a:ext cx="3835281" cy="1077218"/>
          </a:xfrm>
          <a:prstGeom prst="rect">
            <a:avLst/>
          </a:prstGeom>
        </p:spPr>
        <p:txBody>
          <a:bodyPr wrap="none">
            <a:spAutoFit/>
          </a:bodyPr>
          <a:lstStyle/>
          <a:p>
            <a:r>
              <a:rPr lang="nl-NL" sz="3200" b="1" kern="100" dirty="0">
                <a:solidFill>
                  <a:srgbClr val="FF0000"/>
                </a:solidFill>
                <a:latin typeface="Times New Roman" panose="02020603050405020304" pitchFamily="18" charset="0"/>
                <a:ea typeface="SimSun" panose="02010600030101010101" pitchFamily="2" charset="-122"/>
              </a:rPr>
              <a:t>HOẠT ĐỘNG </a:t>
            </a:r>
            <a:endParaRPr lang="nl-NL" sz="3200" b="1" kern="100" dirty="0" smtClean="0">
              <a:solidFill>
                <a:srgbClr val="FF0000"/>
              </a:solidFill>
              <a:latin typeface="Times New Roman" panose="02020603050405020304" pitchFamily="18" charset="0"/>
              <a:ea typeface="SimSun" panose="02010600030101010101" pitchFamily="2" charset="-122"/>
            </a:endParaRPr>
          </a:p>
          <a:p>
            <a:r>
              <a:rPr lang="nl-NL" sz="3200" b="1" kern="100" dirty="0" smtClean="0">
                <a:solidFill>
                  <a:srgbClr val="FF0000"/>
                </a:solidFill>
                <a:latin typeface="Times New Roman" panose="02020603050405020304" pitchFamily="18" charset="0"/>
                <a:ea typeface="SimSun" panose="02010600030101010101" pitchFamily="2" charset="-122"/>
              </a:rPr>
              <a:t>THỰC HÀNH VIẾT</a:t>
            </a:r>
            <a:endParaRPr lang="en-US" sz="3200" dirty="0">
              <a:solidFill>
                <a:srgbClr val="FF0000"/>
              </a:solidFill>
            </a:endParaRPr>
          </a:p>
        </p:txBody>
      </p:sp>
      <p:sp>
        <p:nvSpPr>
          <p:cNvPr id="3" name="Rectangle 2"/>
          <p:cNvSpPr/>
          <p:nvPr/>
        </p:nvSpPr>
        <p:spPr>
          <a:xfrm>
            <a:off x="5106475" y="2641825"/>
            <a:ext cx="6673838" cy="3416320"/>
          </a:xfrm>
          <a:prstGeom prst="rect">
            <a:avLst/>
          </a:prstGeom>
        </p:spPr>
        <p:txBody>
          <a:bodyPr wrap="square">
            <a:spAutoFit/>
          </a:bodyPr>
          <a:lstStyle/>
          <a:p>
            <a:r>
              <a:rPr lang="nl-NL" sz="3600" b="1" u="sng" dirty="0">
                <a:latin typeface="Times New Roman" panose="02020603050405020304" pitchFamily="18" charset="0"/>
                <a:cs typeface="Times New Roman" panose="02020603050405020304" pitchFamily="18" charset="0"/>
              </a:rPr>
              <a:t>Đề</a:t>
            </a:r>
            <a:r>
              <a:rPr lang="vi-VN" sz="3600" b="1" u="sng" dirty="0">
                <a:latin typeface="Times New Roman" panose="02020603050405020304" pitchFamily="18" charset="0"/>
                <a:cs typeface="Times New Roman" panose="02020603050405020304" pitchFamily="18" charset="0"/>
              </a:rPr>
              <a:t> bài: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viết</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chọn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gửi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ban </a:t>
            </a:r>
            <a:r>
              <a:rPr lang="en-US" sz="3600" dirty="0" err="1">
                <a:latin typeface="Times New Roman" panose="02020603050405020304" pitchFamily="18" charset="0"/>
                <a:cs typeface="Times New Roman" panose="02020603050405020304" pitchFamily="18" charset="0"/>
              </a:rPr>
              <a:t>tổ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43224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25" y="-680514"/>
            <a:ext cx="6092869" cy="3364337"/>
          </a:xfrm>
          <a:prstGeom prst="rect">
            <a:avLst/>
          </a:prstGeom>
        </p:spPr>
      </p:pic>
      <p:pic>
        <p:nvPicPr>
          <p:cNvPr id="38" name="图片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924" y="2332209"/>
            <a:ext cx="4233093" cy="4677833"/>
          </a:xfrm>
          <a:prstGeom prst="rect">
            <a:avLst/>
          </a:prstGeom>
        </p:spPr>
      </p:pic>
      <p:pic>
        <p:nvPicPr>
          <p:cNvPr id="7"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787" y="-1662545"/>
            <a:ext cx="12385964" cy="8989621"/>
          </a:xfrm>
          <a:prstGeom prst="rect">
            <a:avLst/>
          </a:prstGeom>
        </p:spPr>
      </p:pic>
      <p:sp>
        <p:nvSpPr>
          <p:cNvPr id="4" name="Rectangle 3"/>
          <p:cNvSpPr/>
          <p:nvPr/>
        </p:nvSpPr>
        <p:spPr>
          <a:xfrm>
            <a:off x="3241965" y="554521"/>
            <a:ext cx="8334820" cy="553998"/>
          </a:xfrm>
          <a:prstGeom prst="rect">
            <a:avLst/>
          </a:prstGeom>
        </p:spPr>
        <p:txBody>
          <a:bodyPr wrap="square">
            <a:spAutoFit/>
          </a:bodyPr>
          <a:lstStyle/>
          <a:p>
            <a:r>
              <a:rPr lang="en-US" sz="3000" b="1" dirty="0" smtClean="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p:txBody>
      </p:sp>
      <p:sp>
        <p:nvSpPr>
          <p:cNvPr id="8" name="Rectangle 7"/>
          <p:cNvSpPr/>
          <p:nvPr/>
        </p:nvSpPr>
        <p:spPr>
          <a:xfrm>
            <a:off x="3811987" y="2344103"/>
            <a:ext cx="8550218" cy="3016210"/>
          </a:xfrm>
          <a:prstGeom prst="rect">
            <a:avLst/>
          </a:prstGeom>
        </p:spPr>
        <p:txBody>
          <a:bodyPr wrap="square">
            <a:spAutoFit/>
          </a:bodyPr>
          <a:lstStyle/>
          <a:p>
            <a:r>
              <a:rPr lang="en-US" sz="3800" b="1" dirty="0" err="1">
                <a:latin typeface="Times New Roman" panose="02020603050405020304" pitchFamily="18" charset="0"/>
                <a:cs typeface="Times New Roman" panose="02020603050405020304" pitchFamily="18" charset="0"/>
              </a:rPr>
              <a:t>Bước</a:t>
            </a:r>
            <a:r>
              <a:rPr lang="en-US" sz="3800" b="1" dirty="0">
                <a:latin typeface="Times New Roman" panose="02020603050405020304" pitchFamily="18" charset="0"/>
                <a:cs typeface="Times New Roman" panose="02020603050405020304" pitchFamily="18" charset="0"/>
              </a:rPr>
              <a:t> 1: </a:t>
            </a:r>
            <a:r>
              <a:rPr lang="en-US" sz="3800" b="1" dirty="0" err="1">
                <a:latin typeface="Times New Roman" panose="02020603050405020304" pitchFamily="18" charset="0"/>
                <a:cs typeface="Times New Roman" panose="02020603050405020304" pitchFamily="18" charset="0"/>
              </a:rPr>
              <a:t>Chuẩn</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bị</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trước</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khi</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viết</a:t>
            </a:r>
            <a:endParaRPr lang="en-US" sz="3800" dirty="0">
              <a:latin typeface="Times New Roman" panose="02020603050405020304" pitchFamily="18" charset="0"/>
              <a:cs typeface="Times New Roman" panose="02020603050405020304" pitchFamily="18" charset="0"/>
            </a:endParaRPr>
          </a:p>
          <a:p>
            <a:r>
              <a:rPr lang="en-US" sz="3800" b="1" dirty="0" err="1">
                <a:latin typeface="Times New Roman" panose="02020603050405020304" pitchFamily="18" charset="0"/>
                <a:cs typeface="Times New Roman" panose="02020603050405020304" pitchFamily="18" charset="0"/>
              </a:rPr>
              <a:t>Bước</a:t>
            </a:r>
            <a:r>
              <a:rPr lang="en-US" sz="3800" b="1" dirty="0">
                <a:latin typeface="Times New Roman" panose="02020603050405020304" pitchFamily="18" charset="0"/>
                <a:cs typeface="Times New Roman" panose="02020603050405020304" pitchFamily="18" charset="0"/>
              </a:rPr>
              <a:t> 2: </a:t>
            </a:r>
            <a:r>
              <a:rPr lang="en-US" sz="3800" b="1" dirty="0" err="1">
                <a:latin typeface="Times New Roman" panose="02020603050405020304" pitchFamily="18" charset="0"/>
                <a:cs typeface="Times New Roman" panose="02020603050405020304" pitchFamily="18" charset="0"/>
              </a:rPr>
              <a:t>Tìm</a:t>
            </a:r>
            <a:r>
              <a:rPr lang="en-US" sz="3800" b="1" dirty="0">
                <a:latin typeface="Times New Roman" panose="02020603050405020304" pitchFamily="18" charset="0"/>
                <a:cs typeface="Times New Roman" panose="02020603050405020304" pitchFamily="18" charset="0"/>
              </a:rPr>
              <a:t> ý, </a:t>
            </a:r>
            <a:r>
              <a:rPr lang="en-US" sz="3800" b="1" dirty="0" err="1">
                <a:latin typeface="Times New Roman" panose="02020603050405020304" pitchFamily="18" charset="0"/>
                <a:cs typeface="Times New Roman" panose="02020603050405020304" pitchFamily="18" charset="0"/>
              </a:rPr>
              <a:t>lập</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dàn</a:t>
            </a:r>
            <a:r>
              <a:rPr lang="en-US" sz="3800" b="1" dirty="0">
                <a:latin typeface="Times New Roman" panose="02020603050405020304" pitchFamily="18" charset="0"/>
                <a:cs typeface="Times New Roman" panose="02020603050405020304" pitchFamily="18" charset="0"/>
              </a:rPr>
              <a:t> ý</a:t>
            </a:r>
            <a:endParaRPr lang="en-US" sz="3800" dirty="0">
              <a:latin typeface="Times New Roman" panose="02020603050405020304" pitchFamily="18" charset="0"/>
              <a:cs typeface="Times New Roman" panose="02020603050405020304" pitchFamily="18" charset="0"/>
            </a:endParaRPr>
          </a:p>
          <a:p>
            <a:r>
              <a:rPr lang="en-US" sz="3800" b="1" dirty="0" err="1">
                <a:latin typeface="Times New Roman" panose="02020603050405020304" pitchFamily="18" charset="0"/>
                <a:cs typeface="Times New Roman" panose="02020603050405020304" pitchFamily="18" charset="0"/>
              </a:rPr>
              <a:t>Bước</a:t>
            </a:r>
            <a:r>
              <a:rPr lang="en-US" sz="3800" b="1" dirty="0">
                <a:latin typeface="Times New Roman" panose="02020603050405020304" pitchFamily="18" charset="0"/>
                <a:cs typeface="Times New Roman" panose="02020603050405020304" pitchFamily="18" charset="0"/>
              </a:rPr>
              <a:t> 3: </a:t>
            </a:r>
            <a:r>
              <a:rPr lang="en-US" sz="3800" b="1" dirty="0" err="1">
                <a:latin typeface="Times New Roman" panose="02020603050405020304" pitchFamily="18" charset="0"/>
                <a:cs typeface="Times New Roman" panose="02020603050405020304" pitchFamily="18" charset="0"/>
              </a:rPr>
              <a:t>Viết</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bài</a:t>
            </a:r>
            <a:endParaRPr lang="en-US" sz="3800" dirty="0">
              <a:latin typeface="Times New Roman" panose="02020603050405020304" pitchFamily="18" charset="0"/>
              <a:cs typeface="Times New Roman" panose="02020603050405020304" pitchFamily="18" charset="0"/>
            </a:endParaRPr>
          </a:p>
          <a:p>
            <a:r>
              <a:rPr lang="en-US" sz="3800" b="1" dirty="0" err="1">
                <a:latin typeface="Times New Roman" panose="02020603050405020304" pitchFamily="18" charset="0"/>
                <a:cs typeface="Times New Roman" panose="02020603050405020304" pitchFamily="18" charset="0"/>
              </a:rPr>
              <a:t>Bước</a:t>
            </a:r>
            <a:r>
              <a:rPr lang="en-US" sz="3800" b="1" dirty="0">
                <a:latin typeface="Times New Roman" panose="02020603050405020304" pitchFamily="18" charset="0"/>
                <a:cs typeface="Times New Roman" panose="02020603050405020304" pitchFamily="18" charset="0"/>
              </a:rPr>
              <a:t> 4: </a:t>
            </a:r>
            <a:r>
              <a:rPr lang="en-US" sz="3800" b="1" dirty="0" err="1">
                <a:latin typeface="Times New Roman" panose="02020603050405020304" pitchFamily="18" charset="0"/>
                <a:cs typeface="Times New Roman" panose="02020603050405020304" pitchFamily="18" charset="0"/>
              </a:rPr>
              <a:t>Xem</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lại</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và</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chỉnh</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sủa</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rút</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kinh</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nghiệm</a:t>
            </a:r>
            <a:endParaRPr lang="vi-VN" sz="3800" dirty="0">
              <a:latin typeface="Times New Roman" panose="02020603050405020304" pitchFamily="18" charset="0"/>
              <a:cs typeface="Times New Roman" panose="02020603050405020304" pitchFamily="18" charset="0"/>
            </a:endParaRPr>
          </a:p>
        </p:txBody>
      </p:sp>
      <p:sp>
        <p:nvSpPr>
          <p:cNvPr id="2" name="Rectangle 1"/>
          <p:cNvSpPr/>
          <p:nvPr/>
        </p:nvSpPr>
        <p:spPr>
          <a:xfrm>
            <a:off x="385093" y="661651"/>
            <a:ext cx="3095719" cy="1200329"/>
          </a:xfrm>
          <a:prstGeom prst="rect">
            <a:avLst/>
          </a:prstGeom>
        </p:spPr>
        <p:txBody>
          <a:bodyPr wrap="none">
            <a:spAutoFit/>
          </a:bodyPr>
          <a:lstStyle/>
          <a:p>
            <a:r>
              <a:rPr lang="en-US" sz="3600" b="1" dirty="0" err="1" smtClean="0">
                <a:latin typeface="Times New Roman" panose="02020603050405020304" pitchFamily="18" charset="0"/>
                <a:cs typeface="Times New Roman" panose="02020603050405020304" pitchFamily="18" charset="0"/>
              </a:rPr>
              <a:t>Quy</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viết</a:t>
            </a:r>
            <a:r>
              <a:rPr lang="en-US" sz="3600" b="1" dirty="0">
                <a:latin typeface="Times New Roman" panose="02020603050405020304" pitchFamily="18" charset="0"/>
                <a:cs typeface="Times New Roman" panose="02020603050405020304" pitchFamily="18" charset="0"/>
              </a:rPr>
              <a:t> </a:t>
            </a:r>
            <a:endParaRPr lang="en-US" sz="3600" b="1" dirty="0" smtClean="0">
              <a:latin typeface="Times New Roman" panose="02020603050405020304" pitchFamily="18" charset="0"/>
              <a:cs typeface="Times New Roman" panose="02020603050405020304" pitchFamily="18" charset="0"/>
            </a:endParaRPr>
          </a:p>
          <a:p>
            <a:r>
              <a:rPr lang="en-US" sz="3600" b="1" dirty="0" err="1" smtClean="0">
                <a:latin typeface="Times New Roman" panose="02020603050405020304" pitchFamily="18" charset="0"/>
                <a:cs typeface="Times New Roman" panose="02020603050405020304" pitchFamily="18" charset="0"/>
              </a:rPr>
              <a:t>gồm</a:t>
            </a:r>
            <a:r>
              <a:rPr lang="en-US" sz="3600" b="1" dirty="0" smtClean="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4 </a:t>
            </a:r>
            <a:r>
              <a:rPr lang="en-US" sz="3600" b="1" dirty="0" err="1">
                <a:latin typeface="Times New Roman" panose="02020603050405020304" pitchFamily="18" charset="0"/>
                <a:cs typeface="Times New Roman" panose="02020603050405020304" pitchFamily="18" charset="0"/>
              </a:rPr>
              <a:t>bước</a:t>
            </a:r>
            <a:r>
              <a:rPr lang="en-US" sz="3600" b="1" dirty="0" smtClean="0">
                <a:latin typeface="Times New Roman" panose="02020603050405020304" pitchFamily="18" charset="0"/>
                <a:cs typeface="Times New Roman" panose="02020603050405020304" pitchFamily="18" charset="0"/>
              </a:rPr>
              <a:t>:</a:t>
            </a:r>
            <a:r>
              <a:rPr lang="vi-VN" sz="3600" b="1" dirty="0" smtClean="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421624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272" y="1763107"/>
            <a:ext cx="3711463" cy="3660117"/>
          </a:xfrm>
          <a:prstGeom prst="rect">
            <a:avLst/>
          </a:prstGeom>
        </p:spPr>
      </p:pic>
      <p:pic>
        <p:nvPicPr>
          <p:cNvPr id="33" name="图片 32"/>
          <p:cNvPicPr>
            <a:picLocks noChangeAspect="1"/>
          </p:cNvPicPr>
          <p:nvPr/>
        </p:nvPicPr>
        <p:blipFill rotWithShape="1">
          <a:blip r:embed="rId4" cstate="print">
            <a:extLst>
              <a:ext uri="{28A0092B-C50C-407E-A947-70E740481C1C}">
                <a14:useLocalDpi xmlns:a14="http://schemas.microsoft.com/office/drawing/2010/main" val="0"/>
              </a:ext>
            </a:extLst>
          </a:blip>
          <a:srcRect t="58799" r="44639"/>
          <a:stretch/>
        </p:blipFill>
        <p:spPr>
          <a:xfrm>
            <a:off x="4524960" y="434671"/>
            <a:ext cx="7667040" cy="5710633"/>
          </a:xfrm>
          <a:prstGeom prst="rect">
            <a:avLst/>
          </a:prstGeom>
        </p:spPr>
      </p:pic>
      <p:sp>
        <p:nvSpPr>
          <p:cNvPr id="4" name="Rectangle 3"/>
          <p:cNvSpPr/>
          <p:nvPr/>
        </p:nvSpPr>
        <p:spPr>
          <a:xfrm>
            <a:off x="6265896" y="2759338"/>
            <a:ext cx="5450542" cy="2862322"/>
          </a:xfrm>
          <a:prstGeom prst="rect">
            <a:avLst/>
          </a:prstGeom>
        </p:spPr>
        <p:txBody>
          <a:bodyPr wrap="square">
            <a:spAutoFit/>
          </a:bodyPr>
          <a:lstStyle/>
          <a:p>
            <a:r>
              <a:rPr lang="en-US" sz="3600" dirty="0" err="1">
                <a:latin typeface="Times New Roman" panose="02020603050405020304" pitchFamily="18" charset="0"/>
                <a:cs typeface="Times New Roman" panose="02020603050405020304" pitchFamily="18" charset="0"/>
              </a:rPr>
              <a:t>Cá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HS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Viết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hoàn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chỉnh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sử</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dụng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bảng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kiểm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sgk</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chỉnh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sửa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rút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kinh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nghiệm</a:t>
            </a:r>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1167101" y="481520"/>
            <a:ext cx="501566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mn-cs"/>
              </a:rPr>
              <a:t>HOẠT ĐỘNG </a:t>
            </a:r>
            <a:r>
              <a:rPr lang="en-US" sz="3200" b="1" kern="100" dirty="0" smtClean="0">
                <a:solidFill>
                  <a:srgbClr val="FF0000"/>
                </a:solidFill>
                <a:latin typeface="Times New Roman" panose="02020603050405020304" pitchFamily="18" charset="0"/>
                <a:ea typeface="SimSun" panose="02010600030101010101" pitchFamily="2" charset="-122"/>
              </a:rPr>
              <a:t>VẬN DỤNG</a:t>
            </a:r>
            <a:endParaRPr kumimoji="0" lang="en-US" sz="32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0134505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72" y="1828408"/>
            <a:ext cx="3711463" cy="3660117"/>
          </a:xfrm>
          <a:prstGeom prst="rect">
            <a:avLst/>
          </a:prstGeom>
        </p:spPr>
      </p:pic>
      <p:pic>
        <p:nvPicPr>
          <p:cNvPr id="33" name="图片 32"/>
          <p:cNvPicPr>
            <a:picLocks noChangeAspect="1"/>
          </p:cNvPicPr>
          <p:nvPr/>
        </p:nvPicPr>
        <p:blipFill rotWithShape="1">
          <a:blip r:embed="rId4" cstate="print">
            <a:extLst>
              <a:ext uri="{28A0092B-C50C-407E-A947-70E740481C1C}">
                <a14:useLocalDpi xmlns:a14="http://schemas.microsoft.com/office/drawing/2010/main" val="0"/>
              </a:ext>
            </a:extLst>
          </a:blip>
          <a:srcRect t="58799" r="44639"/>
          <a:stretch/>
        </p:blipFill>
        <p:spPr>
          <a:xfrm>
            <a:off x="2990850" y="-266700"/>
            <a:ext cx="8902231" cy="6835471"/>
          </a:xfrm>
          <a:prstGeom prst="rect">
            <a:avLst/>
          </a:prstGeom>
        </p:spPr>
      </p:pic>
      <p:sp>
        <p:nvSpPr>
          <p:cNvPr id="4" name="Rectangle 3"/>
          <p:cNvSpPr/>
          <p:nvPr/>
        </p:nvSpPr>
        <p:spPr>
          <a:xfrm>
            <a:off x="4914900" y="1965696"/>
            <a:ext cx="5831542" cy="3804311"/>
          </a:xfrm>
          <a:prstGeom prst="rect">
            <a:avLst/>
          </a:prstGeom>
        </p:spPr>
        <p:txBody>
          <a:bodyPr wrap="square">
            <a:spAutoFit/>
          </a:bodyPr>
          <a:lstStyle/>
          <a:p>
            <a:pPr algn="just">
              <a:lnSpc>
                <a:spcPct val="107000"/>
              </a:lnSpc>
              <a:spcAft>
                <a:spcPts val="0"/>
              </a:spcAft>
              <a:tabLst>
                <a:tab pos="3778250" algn="l"/>
              </a:tabLst>
            </a:pPr>
            <a:endParaRPr lang="es-ES" sz="3800" i="1" dirty="0" smtClean="0">
              <a:latin typeface="Times New Roman" panose="02020603050405020304" pitchFamily="18" charset="0"/>
              <a:cs typeface="Times New Roman" panose="02020603050405020304" pitchFamily="18" charset="0"/>
            </a:endParaRPr>
          </a:p>
          <a:p>
            <a:pPr algn="just">
              <a:lnSpc>
                <a:spcPct val="107000"/>
              </a:lnSpc>
              <a:spcAft>
                <a:spcPts val="0"/>
              </a:spcAft>
              <a:tabLst>
                <a:tab pos="3778250" algn="l"/>
              </a:tabLst>
            </a:pPr>
            <a:r>
              <a:rPr lang="es-ES" sz="3800" i="1" dirty="0" err="1" smtClean="0">
                <a:latin typeface="Times New Roman" panose="02020603050405020304" pitchFamily="18" charset="0"/>
                <a:cs typeface="Times New Roman" panose="02020603050405020304" pitchFamily="18" charset="0"/>
              </a:rPr>
              <a:t>Em</a:t>
            </a:r>
            <a:r>
              <a:rPr lang="es-ES" sz="3800" i="1" dirty="0" smtClean="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hiểu</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thế</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nào</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là</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nghị</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luận</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phân</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tích</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một</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tác</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phẩm</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văn</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học</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Mục</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đích</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của</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nghị</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luận</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phân</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tích</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một</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tác</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phẩm</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văn</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học</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là</a:t>
            </a:r>
            <a:r>
              <a:rPr lang="es-ES" sz="3800" i="1" dirty="0">
                <a:latin typeface="Times New Roman" panose="02020603050405020304" pitchFamily="18" charset="0"/>
                <a:cs typeface="Times New Roman" panose="02020603050405020304" pitchFamily="18" charset="0"/>
              </a:rPr>
              <a:t> </a:t>
            </a:r>
            <a:r>
              <a:rPr lang="es-ES" sz="3800" i="1" dirty="0" err="1">
                <a:latin typeface="Times New Roman" panose="02020603050405020304" pitchFamily="18" charset="0"/>
                <a:cs typeface="Times New Roman" panose="02020603050405020304" pitchFamily="18" charset="0"/>
              </a:rPr>
              <a:t>gì</a:t>
            </a:r>
            <a:r>
              <a:rPr lang="es-ES" sz="3800" i="1" dirty="0">
                <a:latin typeface="Times New Roman" panose="02020603050405020304" pitchFamily="18" charset="0"/>
                <a:cs typeface="Times New Roman" panose="02020603050405020304" pitchFamily="18" charset="0"/>
              </a:rPr>
              <a:t>?</a:t>
            </a:r>
            <a:endParaRPr lang="en-US" sz="3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473552" y="551483"/>
            <a:ext cx="4521366" cy="584775"/>
          </a:xfrm>
          <a:prstGeom prst="rect">
            <a:avLst/>
          </a:prstGeom>
        </p:spPr>
        <p:txBody>
          <a:bodyPr wrap="none">
            <a:spAutoFit/>
          </a:bodyPr>
          <a:lstStyle/>
          <a:p>
            <a:r>
              <a:rPr lang="nl-NL" sz="3200" b="1" kern="100" dirty="0">
                <a:solidFill>
                  <a:srgbClr val="FF0000"/>
                </a:solidFill>
                <a:latin typeface="Times New Roman" panose="02020603050405020304" pitchFamily="18" charset="0"/>
                <a:ea typeface="SimSun" panose="02010600030101010101" pitchFamily="2" charset="-122"/>
              </a:rPr>
              <a:t>HOẠT ĐỘNG MỞ ĐẦU</a:t>
            </a:r>
            <a:endParaRPr lang="en-US" sz="3200" dirty="0">
              <a:solidFill>
                <a:srgbClr val="FF0000"/>
              </a:solidFill>
            </a:endParaRPr>
          </a:p>
        </p:txBody>
      </p:sp>
    </p:spTree>
    <p:extLst>
      <p:ext uri="{BB962C8B-B14F-4D97-AF65-F5344CB8AC3E}">
        <p14:creationId xmlns:p14="http://schemas.microsoft.com/office/powerpoint/2010/main" val="12005280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925" y="-346481"/>
            <a:ext cx="5612331" cy="5819820"/>
          </a:xfrm>
          <a:prstGeom prst="rect">
            <a:avLst/>
          </a:prstGeom>
        </p:spPr>
      </p:pic>
      <p:sp>
        <p:nvSpPr>
          <p:cNvPr id="3" name="Rectangle 2"/>
          <p:cNvSpPr/>
          <p:nvPr/>
        </p:nvSpPr>
        <p:spPr>
          <a:xfrm>
            <a:off x="239349" y="146500"/>
            <a:ext cx="8084393" cy="584775"/>
          </a:xfrm>
          <a:prstGeom prst="rect">
            <a:avLst/>
          </a:prstGeom>
        </p:spPr>
        <p:txBody>
          <a:bodyPr wrap="none">
            <a:spAutoFit/>
          </a:bodyPr>
          <a:lstStyle/>
          <a:p>
            <a:r>
              <a:rPr lang="nl-NL" sz="3200" b="1" dirty="0">
                <a:solidFill>
                  <a:srgbClr val="FF0000"/>
                </a:solidFill>
                <a:latin typeface="Times New Roman" panose="02020603050405020304" pitchFamily="18" charset="0"/>
                <a:ea typeface="Times New Roman" panose="02020603050405020304" pitchFamily="18" charset="0"/>
              </a:rPr>
              <a:t>HOẠT ĐỘNG</a:t>
            </a:r>
            <a:r>
              <a:rPr lang="nl-NL" sz="3200" dirty="0">
                <a:solidFill>
                  <a:srgbClr val="FF0000"/>
                </a:solidFill>
                <a:latin typeface="Times New Roman" panose="02020603050405020304" pitchFamily="18" charset="0"/>
                <a:ea typeface="Times New Roman" panose="02020603050405020304" pitchFamily="18" charset="0"/>
              </a:rPr>
              <a:t> </a:t>
            </a:r>
            <a:r>
              <a:rPr lang="nl-NL" sz="3200" b="1" dirty="0">
                <a:solidFill>
                  <a:srgbClr val="FF0000"/>
                </a:solidFill>
                <a:latin typeface="Times New Roman" panose="02020603050405020304" pitchFamily="18" charset="0"/>
                <a:ea typeface="Times New Roman" panose="02020603050405020304" pitchFamily="18" charset="0"/>
              </a:rPr>
              <a:t>HÌNH THÀNH KIẾN THỨC </a:t>
            </a:r>
            <a:endParaRPr lang="en-US" sz="3200" dirty="0">
              <a:solidFill>
                <a:srgbClr val="FF0000"/>
              </a:solidFill>
            </a:endParaRPr>
          </a:p>
        </p:txBody>
      </p:sp>
      <p:sp>
        <p:nvSpPr>
          <p:cNvPr id="4" name="Rectangle 3"/>
          <p:cNvSpPr/>
          <p:nvPr/>
        </p:nvSpPr>
        <p:spPr>
          <a:xfrm>
            <a:off x="772662" y="1834979"/>
            <a:ext cx="3276823" cy="2308324"/>
          </a:xfrm>
          <a:prstGeom prst="rect">
            <a:avLst/>
          </a:prstGeom>
        </p:spPr>
        <p:txBody>
          <a:bodyPr wrap="square">
            <a:spAutoFit/>
          </a:bodyPr>
          <a:lstStyle/>
          <a:p>
            <a:r>
              <a:rPr lang="es-ES" sz="3600" i="1" dirty="0" err="1" smtClean="0">
                <a:latin typeface="Times New Roman" panose="02020603050405020304" pitchFamily="18" charset="0"/>
                <a:cs typeface="Times New Roman" panose="02020603050405020304" pitchFamily="18" charset="0"/>
              </a:rPr>
              <a:t>Thế</a:t>
            </a:r>
            <a:r>
              <a:rPr lang="es-ES" sz="3600" i="1" dirty="0" smtClean="0">
                <a:latin typeface="Times New Roman" panose="02020603050405020304" pitchFamily="18" charset="0"/>
                <a:cs typeface="Times New Roman" panose="02020603050405020304" pitchFamily="18" charset="0"/>
              </a:rPr>
              <a:t> </a:t>
            </a:r>
            <a:r>
              <a:rPr lang="es-ES" sz="3600" i="1" dirty="0" err="1">
                <a:latin typeface="Times New Roman" panose="02020603050405020304" pitchFamily="18" charset="0"/>
                <a:cs typeface="Times New Roman" panose="02020603050405020304" pitchFamily="18" charset="0"/>
              </a:rPr>
              <a:t>nào</a:t>
            </a:r>
            <a:r>
              <a:rPr lang="es-ES" sz="3600" i="1" dirty="0">
                <a:latin typeface="Times New Roman" panose="02020603050405020304" pitchFamily="18" charset="0"/>
                <a:cs typeface="Times New Roman" panose="02020603050405020304" pitchFamily="18" charset="0"/>
              </a:rPr>
              <a:t> </a:t>
            </a:r>
            <a:r>
              <a:rPr lang="es-ES" sz="3600" i="1" dirty="0" err="1">
                <a:latin typeface="Times New Roman" panose="02020603050405020304" pitchFamily="18" charset="0"/>
                <a:cs typeface="Times New Roman" panose="02020603050405020304" pitchFamily="18" charset="0"/>
              </a:rPr>
              <a:t>là</a:t>
            </a:r>
            <a:r>
              <a:rPr lang="es-ES" sz="3600" i="1" dirty="0">
                <a:latin typeface="Times New Roman" panose="02020603050405020304" pitchFamily="18" charset="0"/>
                <a:cs typeface="Times New Roman" panose="02020603050405020304" pitchFamily="18" charset="0"/>
              </a:rPr>
              <a:t> </a:t>
            </a:r>
            <a:r>
              <a:rPr lang="es-ES" sz="3600" i="1" dirty="0" err="1">
                <a:latin typeface="Times New Roman" panose="02020603050405020304" pitchFamily="18" charset="0"/>
                <a:cs typeface="Times New Roman" panose="02020603050405020304" pitchFamily="18" charset="0"/>
              </a:rPr>
              <a:t>nghị</a:t>
            </a:r>
            <a:r>
              <a:rPr lang="es-ES" sz="3600" i="1" dirty="0">
                <a:latin typeface="Times New Roman" panose="02020603050405020304" pitchFamily="18" charset="0"/>
                <a:cs typeface="Times New Roman" panose="02020603050405020304" pitchFamily="18" charset="0"/>
              </a:rPr>
              <a:t> </a:t>
            </a:r>
            <a:r>
              <a:rPr lang="es-ES" sz="3600" i="1" dirty="0" err="1">
                <a:latin typeface="Times New Roman" panose="02020603050405020304" pitchFamily="18" charset="0"/>
                <a:cs typeface="Times New Roman" panose="02020603050405020304" pitchFamily="18" charset="0"/>
              </a:rPr>
              <a:t>luận</a:t>
            </a:r>
            <a:r>
              <a:rPr lang="es-ES" sz="3600" i="1" dirty="0">
                <a:latin typeface="Times New Roman" panose="02020603050405020304" pitchFamily="18" charset="0"/>
                <a:cs typeface="Times New Roman" panose="02020603050405020304" pitchFamily="18" charset="0"/>
              </a:rPr>
              <a:t> </a:t>
            </a:r>
            <a:r>
              <a:rPr lang="es-ES" sz="3600" i="1" dirty="0" err="1">
                <a:latin typeface="Times New Roman" panose="02020603050405020304" pitchFamily="18" charset="0"/>
                <a:cs typeface="Times New Roman" panose="02020603050405020304" pitchFamily="18" charset="0"/>
              </a:rPr>
              <a:t>phân</a:t>
            </a:r>
            <a:r>
              <a:rPr lang="es-ES" sz="3600" i="1" dirty="0">
                <a:latin typeface="Times New Roman" panose="02020603050405020304" pitchFamily="18" charset="0"/>
                <a:cs typeface="Times New Roman" panose="02020603050405020304" pitchFamily="18" charset="0"/>
              </a:rPr>
              <a:t> </a:t>
            </a:r>
            <a:r>
              <a:rPr lang="es-ES" sz="3600" i="1" dirty="0" err="1">
                <a:latin typeface="Times New Roman" panose="02020603050405020304" pitchFamily="18" charset="0"/>
                <a:cs typeface="Times New Roman" panose="02020603050405020304" pitchFamily="18" charset="0"/>
              </a:rPr>
              <a:t>tích</a:t>
            </a:r>
            <a:r>
              <a:rPr lang="es-ES" sz="3600" i="1" dirty="0">
                <a:latin typeface="Times New Roman" panose="02020603050405020304" pitchFamily="18" charset="0"/>
                <a:cs typeface="Times New Roman" panose="02020603050405020304" pitchFamily="18" charset="0"/>
              </a:rPr>
              <a:t> </a:t>
            </a:r>
            <a:r>
              <a:rPr lang="es-ES" sz="3600" i="1" dirty="0" err="1">
                <a:latin typeface="Times New Roman" panose="02020603050405020304" pitchFamily="18" charset="0"/>
                <a:cs typeface="Times New Roman" panose="02020603050405020304" pitchFamily="18" charset="0"/>
              </a:rPr>
              <a:t>một</a:t>
            </a:r>
            <a:r>
              <a:rPr lang="es-ES" sz="3600" i="1" dirty="0">
                <a:latin typeface="Times New Roman" panose="02020603050405020304" pitchFamily="18" charset="0"/>
                <a:cs typeface="Times New Roman" panose="02020603050405020304" pitchFamily="18" charset="0"/>
              </a:rPr>
              <a:t> </a:t>
            </a:r>
            <a:r>
              <a:rPr lang="es-ES" sz="3600" i="1" dirty="0" err="1">
                <a:latin typeface="Times New Roman" panose="02020603050405020304" pitchFamily="18" charset="0"/>
                <a:cs typeface="Times New Roman" panose="02020603050405020304" pitchFamily="18" charset="0"/>
              </a:rPr>
              <a:t>tác</a:t>
            </a:r>
            <a:r>
              <a:rPr lang="es-ES" sz="3600" i="1" dirty="0">
                <a:latin typeface="Times New Roman" panose="02020603050405020304" pitchFamily="18" charset="0"/>
                <a:cs typeface="Times New Roman" panose="02020603050405020304" pitchFamily="18" charset="0"/>
              </a:rPr>
              <a:t> </a:t>
            </a:r>
            <a:r>
              <a:rPr lang="es-ES" sz="3600" i="1" dirty="0" err="1">
                <a:latin typeface="Times New Roman" panose="02020603050405020304" pitchFamily="18" charset="0"/>
                <a:cs typeface="Times New Roman" panose="02020603050405020304" pitchFamily="18" charset="0"/>
              </a:rPr>
              <a:t>phẩm</a:t>
            </a:r>
            <a:r>
              <a:rPr lang="es-ES" sz="3600" i="1" dirty="0">
                <a:latin typeface="Times New Roman" panose="02020603050405020304" pitchFamily="18" charset="0"/>
                <a:cs typeface="Times New Roman" panose="02020603050405020304" pitchFamily="18" charset="0"/>
              </a:rPr>
              <a:t> </a:t>
            </a:r>
            <a:r>
              <a:rPr lang="es-ES" sz="3600" i="1" dirty="0" err="1">
                <a:latin typeface="Times New Roman" panose="02020603050405020304" pitchFamily="18" charset="0"/>
                <a:cs typeface="Times New Roman" panose="02020603050405020304" pitchFamily="18" charset="0"/>
              </a:rPr>
              <a:t>văn</a:t>
            </a:r>
            <a:r>
              <a:rPr lang="es-ES" sz="3600" i="1" dirty="0">
                <a:latin typeface="Times New Roman" panose="02020603050405020304" pitchFamily="18" charset="0"/>
                <a:cs typeface="Times New Roman" panose="02020603050405020304" pitchFamily="18" charset="0"/>
              </a:rPr>
              <a:t> </a:t>
            </a:r>
            <a:r>
              <a:rPr lang="es-ES" sz="3600" i="1" dirty="0" err="1">
                <a:latin typeface="Times New Roman" panose="02020603050405020304" pitchFamily="18" charset="0"/>
                <a:cs typeface="Times New Roman" panose="02020603050405020304" pitchFamily="18" charset="0"/>
              </a:rPr>
              <a:t>học</a:t>
            </a:r>
            <a:r>
              <a:rPr lang="es-ES" sz="3600" i="1"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9" name="Oval 8"/>
          <p:cNvSpPr/>
          <p:nvPr/>
        </p:nvSpPr>
        <p:spPr>
          <a:xfrm>
            <a:off x="4049485" y="534390"/>
            <a:ext cx="8142515" cy="64483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4805414" y="731275"/>
            <a:ext cx="7036656" cy="5671104"/>
          </a:xfrm>
          <a:prstGeom prst="rect">
            <a:avLst/>
          </a:prstGeom>
          <a:noFill/>
        </p:spPr>
        <p:txBody>
          <a:bodyPr wrap="square">
            <a:spAutoFit/>
          </a:bodyPr>
          <a:lstStyle/>
          <a:p>
            <a:pPr algn="ctr"/>
            <a:r>
              <a:rPr lang="en-US" sz="3600" b="1" i="1" dirty="0" err="1">
                <a:latin typeface="Times New Roman" panose="02020603050405020304" pitchFamily="18" charset="0"/>
                <a:cs typeface="Times New Roman" panose="02020603050405020304" pitchFamily="18" charset="0"/>
              </a:rPr>
              <a:t>Khái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niệm</a:t>
            </a:r>
            <a:endParaRPr lang="en-US" sz="3600" dirty="0">
              <a:latin typeface="Times New Roman" panose="02020603050405020304" pitchFamily="18" charset="0"/>
              <a:cs typeface="Times New Roman" panose="02020603050405020304" pitchFamily="18" charset="0"/>
            </a:endParaRPr>
          </a:p>
          <a:p>
            <a:r>
              <a:rPr lang="en-US" sz="3600" dirty="0" err="1" smtClean="0">
                <a:latin typeface="Times New Roman" panose="02020603050405020304" pitchFamily="18" charset="0"/>
                <a:cs typeface="Times New Roman" panose="02020603050405020304" pitchFamily="18" charset="0"/>
              </a:rPr>
              <a:t>Phân</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nét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nội</a:t>
            </a:r>
            <a:r>
              <a:rPr lang="en-US" sz="3600" dirty="0">
                <a:latin typeface="Times New Roman" panose="02020603050405020304" pitchFamily="18" charset="0"/>
                <a:cs typeface="Times New Roman" panose="02020603050405020304" pitchFamily="18" charset="0"/>
              </a:rPr>
              <a:t> dung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a:t>
            </a:r>
          </a:p>
          <a:p>
            <a:pPr marL="228600" indent="-228600" algn="just">
              <a:lnSpc>
                <a:spcPct val="107000"/>
              </a:lnSpc>
              <a:spcAft>
                <a:spcPts val="800"/>
              </a:spcAft>
              <a:tabLst>
                <a:tab pos="184150" algn="l"/>
              </a:tabLs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66539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56586" y="3078519"/>
            <a:ext cx="8835414" cy="3452910"/>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968" y="-772193"/>
            <a:ext cx="5186517" cy="5819820"/>
          </a:xfrm>
          <a:prstGeom prst="rect">
            <a:avLst/>
          </a:prstGeom>
        </p:spPr>
      </p:pic>
      <p:grpSp>
        <p:nvGrpSpPr>
          <p:cNvPr id="73" name="Group 13"/>
          <p:cNvGrpSpPr/>
          <p:nvPr/>
        </p:nvGrpSpPr>
        <p:grpSpPr>
          <a:xfrm>
            <a:off x="5145797" y="811009"/>
            <a:ext cx="1144463" cy="1152128"/>
            <a:chOff x="911424" y="1244624"/>
            <a:chExt cx="1144463" cy="1152128"/>
          </a:xfrm>
        </p:grpSpPr>
        <p:sp>
          <p:nvSpPr>
            <p:cNvPr id="74" name="Freeform: Shape 6"/>
            <p:cNvSpPr/>
            <p:nvPr/>
          </p:nvSpPr>
          <p:spPr bwMode="auto">
            <a:xfrm flipH="1">
              <a:off x="911424" y="1244624"/>
              <a:ext cx="1084974" cy="1084975"/>
            </a:xfrm>
            <a:custGeom>
              <a:avLst/>
              <a:gdLst>
                <a:gd name="connsiteX0" fmla="*/ 508910 w 1084974"/>
                <a:gd name="connsiteY0" fmla="*/ 0 h 1084975"/>
                <a:gd name="connsiteX1" fmla="*/ 31229 w 1084974"/>
                <a:gd name="connsiteY1" fmla="*/ 253981 h 1084975"/>
                <a:gd name="connsiteX2" fmla="*/ 0 w 1084974"/>
                <a:gd name="connsiteY2" fmla="*/ 311517 h 1084975"/>
                <a:gd name="connsiteX3" fmla="*/ 773457 w 1084974"/>
                <a:gd name="connsiteY3" fmla="*/ 1084975 h 1084975"/>
                <a:gd name="connsiteX4" fmla="*/ 830993 w 1084974"/>
                <a:gd name="connsiteY4" fmla="*/ 1053745 h 1084975"/>
                <a:gd name="connsiteX5" fmla="*/ 1084974 w 1084974"/>
                <a:gd name="connsiteY5" fmla="*/ 576064 h 1084975"/>
                <a:gd name="connsiteX6" fmla="*/ 508910 w 1084974"/>
                <a:gd name="connsiteY6" fmla="*/ 0 h 108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974" h="1084975">
                  <a:moveTo>
                    <a:pt x="508910" y="0"/>
                  </a:moveTo>
                  <a:cubicBezTo>
                    <a:pt x="310066" y="0"/>
                    <a:pt x="134752" y="100747"/>
                    <a:pt x="31229" y="253981"/>
                  </a:cubicBezTo>
                  <a:lnTo>
                    <a:pt x="0" y="311517"/>
                  </a:lnTo>
                  <a:lnTo>
                    <a:pt x="773457" y="1084975"/>
                  </a:lnTo>
                  <a:lnTo>
                    <a:pt x="830993" y="1053745"/>
                  </a:lnTo>
                  <a:cubicBezTo>
                    <a:pt x="984227" y="950222"/>
                    <a:pt x="1084974" y="774908"/>
                    <a:pt x="1084974" y="576064"/>
                  </a:cubicBezTo>
                  <a:cubicBezTo>
                    <a:pt x="1084974" y="257913"/>
                    <a:pt x="827061" y="0"/>
                    <a:pt x="508910" y="0"/>
                  </a:cubicBezTo>
                  <a:close/>
                </a:path>
              </a:pathLst>
            </a:custGeom>
            <a:solidFill>
              <a:srgbClr val="F2927A"/>
            </a:solidFill>
            <a:ln w="19050">
              <a:noFill/>
              <a:round/>
              <a:headEnd/>
              <a:tailEnd/>
            </a:ln>
          </p:spPr>
          <p:txBody>
            <a:bodyPr anchor="ctr"/>
            <a:lstStyle/>
            <a:p>
              <a:pPr algn="ctr" defTabSz="1219170"/>
              <a:endParaRPr sz="2400" dirty="0">
                <a:solidFill>
                  <a:srgbClr val="000000"/>
                </a:solidFill>
                <a:latin typeface="Calibri"/>
                <a:sym typeface="+mn-lt"/>
              </a:endParaRPr>
            </a:p>
          </p:txBody>
        </p:sp>
        <p:cxnSp>
          <p:nvCxnSpPr>
            <p:cNvPr id="75" name="Straight Connector 2"/>
            <p:cNvCxnSpPr/>
            <p:nvPr/>
          </p:nvCxnSpPr>
          <p:spPr>
            <a:xfrm flipH="1">
              <a:off x="1155787" y="1496652"/>
              <a:ext cx="900100" cy="9001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TextBox 9"/>
            <p:cNvSpPr txBox="1"/>
            <p:nvPr/>
          </p:nvSpPr>
          <p:spPr>
            <a:xfrm>
              <a:off x="997495" y="1340768"/>
              <a:ext cx="655949" cy="707886"/>
            </a:xfrm>
            <a:prstGeom prst="rect">
              <a:avLst/>
            </a:prstGeom>
            <a:noFill/>
          </p:spPr>
          <p:txBody>
            <a:bodyPr wrap="none" anchor="ctr">
              <a:normAutofit fontScale="85000" lnSpcReduction="20000"/>
            </a:bodyPr>
            <a:lstStyle/>
            <a:p>
              <a:pPr algn="ctr" defTabSz="1219170"/>
              <a:r>
                <a:rPr lang="en-US" altLang="zh-CN" sz="5333" dirty="0">
                  <a:solidFill>
                    <a:srgbClr val="FFFFFF"/>
                  </a:solidFill>
                  <a:latin typeface="Calibri"/>
                  <a:ea typeface="宋体" panose="02010600030101010101" pitchFamily="2" charset="-122"/>
                  <a:cs typeface="+mn-ea"/>
                  <a:sym typeface="+mn-lt"/>
                </a:rPr>
                <a:t>01</a:t>
              </a:r>
            </a:p>
          </p:txBody>
        </p:sp>
      </p:grpSp>
      <p:grpSp>
        <p:nvGrpSpPr>
          <p:cNvPr id="80" name="Group 21"/>
          <p:cNvGrpSpPr/>
          <p:nvPr/>
        </p:nvGrpSpPr>
        <p:grpSpPr>
          <a:xfrm>
            <a:off x="4730184" y="2157972"/>
            <a:ext cx="1144463" cy="1152128"/>
            <a:chOff x="911424" y="1244624"/>
            <a:chExt cx="1144463" cy="1152128"/>
          </a:xfrm>
        </p:grpSpPr>
        <p:sp>
          <p:nvSpPr>
            <p:cNvPr id="81" name="Freeform: Shape 22"/>
            <p:cNvSpPr/>
            <p:nvPr/>
          </p:nvSpPr>
          <p:spPr bwMode="auto">
            <a:xfrm flipH="1">
              <a:off x="911424" y="1244624"/>
              <a:ext cx="1084974" cy="1084975"/>
            </a:xfrm>
            <a:custGeom>
              <a:avLst/>
              <a:gdLst>
                <a:gd name="connsiteX0" fmla="*/ 508910 w 1084974"/>
                <a:gd name="connsiteY0" fmla="*/ 0 h 1084975"/>
                <a:gd name="connsiteX1" fmla="*/ 31229 w 1084974"/>
                <a:gd name="connsiteY1" fmla="*/ 253981 h 1084975"/>
                <a:gd name="connsiteX2" fmla="*/ 0 w 1084974"/>
                <a:gd name="connsiteY2" fmla="*/ 311517 h 1084975"/>
                <a:gd name="connsiteX3" fmla="*/ 773457 w 1084974"/>
                <a:gd name="connsiteY3" fmla="*/ 1084975 h 1084975"/>
                <a:gd name="connsiteX4" fmla="*/ 830993 w 1084974"/>
                <a:gd name="connsiteY4" fmla="*/ 1053745 h 1084975"/>
                <a:gd name="connsiteX5" fmla="*/ 1084974 w 1084974"/>
                <a:gd name="connsiteY5" fmla="*/ 576064 h 1084975"/>
                <a:gd name="connsiteX6" fmla="*/ 508910 w 1084974"/>
                <a:gd name="connsiteY6" fmla="*/ 0 h 108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974" h="1084975">
                  <a:moveTo>
                    <a:pt x="508910" y="0"/>
                  </a:moveTo>
                  <a:cubicBezTo>
                    <a:pt x="310066" y="0"/>
                    <a:pt x="134752" y="100747"/>
                    <a:pt x="31229" y="253981"/>
                  </a:cubicBezTo>
                  <a:lnTo>
                    <a:pt x="0" y="311517"/>
                  </a:lnTo>
                  <a:lnTo>
                    <a:pt x="773457" y="1084975"/>
                  </a:lnTo>
                  <a:lnTo>
                    <a:pt x="830993" y="1053745"/>
                  </a:lnTo>
                  <a:cubicBezTo>
                    <a:pt x="984227" y="950222"/>
                    <a:pt x="1084974" y="774908"/>
                    <a:pt x="1084974" y="576064"/>
                  </a:cubicBezTo>
                  <a:cubicBezTo>
                    <a:pt x="1084974" y="257913"/>
                    <a:pt x="827061" y="0"/>
                    <a:pt x="508910" y="0"/>
                  </a:cubicBezTo>
                  <a:close/>
                </a:path>
              </a:pathLst>
            </a:custGeom>
            <a:solidFill>
              <a:srgbClr val="F2927A"/>
            </a:solidFill>
            <a:ln w="19050">
              <a:noFill/>
              <a:round/>
              <a:headEnd/>
              <a:tailEnd/>
            </a:ln>
          </p:spPr>
          <p:txBody>
            <a:bodyPr anchor="ctr"/>
            <a:lstStyle/>
            <a:p>
              <a:pPr algn="ctr" defTabSz="1219170"/>
              <a:endParaRPr sz="2400">
                <a:solidFill>
                  <a:srgbClr val="000000"/>
                </a:solidFill>
                <a:latin typeface="Calibri"/>
                <a:sym typeface="+mn-lt"/>
              </a:endParaRPr>
            </a:p>
          </p:txBody>
        </p:sp>
        <p:cxnSp>
          <p:nvCxnSpPr>
            <p:cNvPr id="82" name="Straight Connector 23"/>
            <p:cNvCxnSpPr/>
            <p:nvPr/>
          </p:nvCxnSpPr>
          <p:spPr>
            <a:xfrm flipH="1">
              <a:off x="1155787" y="1496652"/>
              <a:ext cx="900100" cy="9001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extBox 24"/>
            <p:cNvSpPr txBox="1"/>
            <p:nvPr/>
          </p:nvSpPr>
          <p:spPr>
            <a:xfrm>
              <a:off x="959023" y="1340768"/>
              <a:ext cx="732893" cy="707886"/>
            </a:xfrm>
            <a:prstGeom prst="rect">
              <a:avLst/>
            </a:prstGeom>
            <a:noFill/>
          </p:spPr>
          <p:txBody>
            <a:bodyPr wrap="none" anchor="ctr">
              <a:normAutofit fontScale="85000" lnSpcReduction="20000"/>
            </a:bodyPr>
            <a:lstStyle/>
            <a:p>
              <a:pPr algn="ctr" defTabSz="1219170"/>
              <a:r>
                <a:rPr lang="en-US" altLang="zh-CN" sz="5333" dirty="0">
                  <a:solidFill>
                    <a:srgbClr val="FFFFFF"/>
                  </a:solidFill>
                  <a:latin typeface="Calibri"/>
                  <a:ea typeface="宋体" panose="02010600030101010101" pitchFamily="2" charset="-122"/>
                  <a:cs typeface="+mn-ea"/>
                  <a:sym typeface="+mn-lt"/>
                </a:rPr>
                <a:t>02</a:t>
              </a:r>
            </a:p>
          </p:txBody>
        </p:sp>
      </p:grpSp>
      <p:grpSp>
        <p:nvGrpSpPr>
          <p:cNvPr id="87" name="Group 35"/>
          <p:cNvGrpSpPr/>
          <p:nvPr/>
        </p:nvGrpSpPr>
        <p:grpSpPr>
          <a:xfrm>
            <a:off x="1797638" y="4128149"/>
            <a:ext cx="1211082" cy="1116504"/>
            <a:chOff x="666680" y="1244623"/>
            <a:chExt cx="1211082" cy="1116504"/>
          </a:xfrm>
        </p:grpSpPr>
        <p:sp>
          <p:nvSpPr>
            <p:cNvPr id="88" name="Freeform: Shape 36"/>
            <p:cNvSpPr/>
            <p:nvPr/>
          </p:nvSpPr>
          <p:spPr bwMode="auto">
            <a:xfrm flipH="1">
              <a:off x="666680" y="1244623"/>
              <a:ext cx="1084974" cy="1084975"/>
            </a:xfrm>
            <a:custGeom>
              <a:avLst/>
              <a:gdLst>
                <a:gd name="connsiteX0" fmla="*/ 508910 w 1084974"/>
                <a:gd name="connsiteY0" fmla="*/ 0 h 1084975"/>
                <a:gd name="connsiteX1" fmla="*/ 31229 w 1084974"/>
                <a:gd name="connsiteY1" fmla="*/ 253981 h 1084975"/>
                <a:gd name="connsiteX2" fmla="*/ 0 w 1084974"/>
                <a:gd name="connsiteY2" fmla="*/ 311517 h 1084975"/>
                <a:gd name="connsiteX3" fmla="*/ 773457 w 1084974"/>
                <a:gd name="connsiteY3" fmla="*/ 1084975 h 1084975"/>
                <a:gd name="connsiteX4" fmla="*/ 830993 w 1084974"/>
                <a:gd name="connsiteY4" fmla="*/ 1053745 h 1084975"/>
                <a:gd name="connsiteX5" fmla="*/ 1084974 w 1084974"/>
                <a:gd name="connsiteY5" fmla="*/ 576064 h 1084975"/>
                <a:gd name="connsiteX6" fmla="*/ 508910 w 1084974"/>
                <a:gd name="connsiteY6" fmla="*/ 0 h 108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974" h="1084975">
                  <a:moveTo>
                    <a:pt x="508910" y="0"/>
                  </a:moveTo>
                  <a:cubicBezTo>
                    <a:pt x="310066" y="0"/>
                    <a:pt x="134752" y="100747"/>
                    <a:pt x="31229" y="253981"/>
                  </a:cubicBezTo>
                  <a:lnTo>
                    <a:pt x="0" y="311517"/>
                  </a:lnTo>
                  <a:lnTo>
                    <a:pt x="773457" y="1084975"/>
                  </a:lnTo>
                  <a:lnTo>
                    <a:pt x="830993" y="1053745"/>
                  </a:lnTo>
                  <a:cubicBezTo>
                    <a:pt x="984227" y="950222"/>
                    <a:pt x="1084974" y="774908"/>
                    <a:pt x="1084974" y="576064"/>
                  </a:cubicBezTo>
                  <a:cubicBezTo>
                    <a:pt x="1084974" y="257913"/>
                    <a:pt x="827061" y="0"/>
                    <a:pt x="508910" y="0"/>
                  </a:cubicBezTo>
                  <a:close/>
                </a:path>
              </a:pathLst>
            </a:custGeom>
            <a:solidFill>
              <a:srgbClr val="F2927A"/>
            </a:solidFill>
            <a:ln w="19050">
              <a:noFill/>
              <a:round/>
              <a:headEnd/>
              <a:tailEnd/>
            </a:ln>
          </p:spPr>
          <p:txBody>
            <a:bodyPr anchor="ctr"/>
            <a:lstStyle/>
            <a:p>
              <a:pPr algn="ctr" defTabSz="1219170"/>
              <a:endParaRPr sz="2400">
                <a:solidFill>
                  <a:srgbClr val="000000"/>
                </a:solidFill>
                <a:latin typeface="Calibri"/>
                <a:sym typeface="+mn-lt"/>
              </a:endParaRPr>
            </a:p>
          </p:txBody>
        </p:sp>
        <p:cxnSp>
          <p:nvCxnSpPr>
            <p:cNvPr id="89" name="Straight Connector 37"/>
            <p:cNvCxnSpPr/>
            <p:nvPr/>
          </p:nvCxnSpPr>
          <p:spPr>
            <a:xfrm flipH="1">
              <a:off x="977662" y="1461027"/>
              <a:ext cx="900100" cy="9001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0" name="TextBox 38"/>
            <p:cNvSpPr txBox="1"/>
            <p:nvPr/>
          </p:nvSpPr>
          <p:spPr>
            <a:xfrm>
              <a:off x="670847" y="1340768"/>
              <a:ext cx="736099" cy="707886"/>
            </a:xfrm>
            <a:prstGeom prst="rect">
              <a:avLst/>
            </a:prstGeom>
            <a:noFill/>
          </p:spPr>
          <p:txBody>
            <a:bodyPr wrap="none" anchor="ctr">
              <a:normAutofit fontScale="85000" lnSpcReduction="20000"/>
            </a:bodyPr>
            <a:lstStyle/>
            <a:p>
              <a:pPr algn="ctr" defTabSz="1219170"/>
              <a:r>
                <a:rPr lang="en-US" altLang="zh-CN" sz="5333" dirty="0">
                  <a:solidFill>
                    <a:srgbClr val="FFFFFF"/>
                  </a:solidFill>
                  <a:latin typeface="Calibri"/>
                  <a:ea typeface="宋体" panose="02010600030101010101" pitchFamily="2" charset="-122"/>
                  <a:cs typeface="+mn-ea"/>
                  <a:sym typeface="+mn-lt"/>
                </a:rPr>
                <a:t>03</a:t>
              </a:r>
            </a:p>
          </p:txBody>
        </p:sp>
      </p:grpSp>
      <p:sp>
        <p:nvSpPr>
          <p:cNvPr id="3" name="Rectangle 2"/>
          <p:cNvSpPr/>
          <p:nvPr/>
        </p:nvSpPr>
        <p:spPr>
          <a:xfrm>
            <a:off x="239349" y="146500"/>
            <a:ext cx="8084393" cy="584775"/>
          </a:xfrm>
          <a:prstGeom prst="rect">
            <a:avLst/>
          </a:prstGeom>
        </p:spPr>
        <p:txBody>
          <a:bodyPr wrap="none">
            <a:spAutoFit/>
          </a:bodyPr>
          <a:lstStyle/>
          <a:p>
            <a:r>
              <a:rPr lang="nl-NL" sz="3200" b="1" dirty="0">
                <a:solidFill>
                  <a:srgbClr val="FF0000"/>
                </a:solidFill>
                <a:latin typeface="Times New Roman" panose="02020603050405020304" pitchFamily="18" charset="0"/>
                <a:ea typeface="Times New Roman" panose="02020603050405020304" pitchFamily="18" charset="0"/>
              </a:rPr>
              <a:t>HOẠT ĐỘNG</a:t>
            </a:r>
            <a:r>
              <a:rPr lang="nl-NL" sz="3200" dirty="0">
                <a:solidFill>
                  <a:srgbClr val="FF0000"/>
                </a:solidFill>
                <a:latin typeface="Times New Roman" panose="02020603050405020304" pitchFamily="18" charset="0"/>
                <a:ea typeface="Times New Roman" panose="02020603050405020304" pitchFamily="18" charset="0"/>
              </a:rPr>
              <a:t> </a:t>
            </a:r>
            <a:r>
              <a:rPr lang="nl-NL" sz="3200" b="1" dirty="0">
                <a:solidFill>
                  <a:srgbClr val="FF0000"/>
                </a:solidFill>
                <a:latin typeface="Times New Roman" panose="02020603050405020304" pitchFamily="18" charset="0"/>
                <a:ea typeface="Times New Roman" panose="02020603050405020304" pitchFamily="18" charset="0"/>
              </a:rPr>
              <a:t>HÌNH THÀNH KIẾN THỨC </a:t>
            </a:r>
            <a:endParaRPr lang="en-US" sz="3200" dirty="0">
              <a:solidFill>
                <a:srgbClr val="FF0000"/>
              </a:solidFill>
            </a:endParaRPr>
          </a:p>
        </p:txBody>
      </p:sp>
      <p:sp>
        <p:nvSpPr>
          <p:cNvPr id="4" name="Rectangle 3"/>
          <p:cNvSpPr/>
          <p:nvPr/>
        </p:nvSpPr>
        <p:spPr>
          <a:xfrm>
            <a:off x="403762" y="1100517"/>
            <a:ext cx="3265714" cy="2862322"/>
          </a:xfrm>
          <a:prstGeom prst="rect">
            <a:avLst/>
          </a:prstGeom>
        </p:spPr>
        <p:txBody>
          <a:bodyPr wrap="square">
            <a:spAutoFit/>
          </a:bodyPr>
          <a:lstStyle/>
          <a:p>
            <a:r>
              <a:rPr lang="nl-NL" sz="3600" b="1" dirty="0">
                <a:solidFill>
                  <a:srgbClr val="000000"/>
                </a:solidFill>
                <a:latin typeface="Times New Roman" panose="02020603050405020304" pitchFamily="18" charset="0"/>
                <a:ea typeface="Times New Roman" panose="02020603050405020304" pitchFamily="18" charset="0"/>
              </a:rPr>
              <a:t>Yêu cầu đối với </a:t>
            </a:r>
            <a:r>
              <a:rPr lang="nl-NL" sz="3600" b="1" dirty="0" smtClean="0">
                <a:solidFill>
                  <a:srgbClr val="000000"/>
                </a:solidFill>
                <a:latin typeface="Times New Roman" panose="02020603050405020304" pitchFamily="18" charset="0"/>
                <a:ea typeface="Times New Roman" panose="02020603050405020304" pitchFamily="18" charset="0"/>
              </a:rPr>
              <a:t>bài văn </a:t>
            </a:r>
            <a:r>
              <a:rPr lang="es-ES" sz="3600" b="1" dirty="0" err="1" smtClean="0">
                <a:latin typeface="Times New Roman" panose="02020603050405020304" pitchFamily="18" charset="0"/>
                <a:cs typeface="Times New Roman" panose="02020603050405020304" pitchFamily="18" charset="0"/>
              </a:rPr>
              <a:t>nghị</a:t>
            </a:r>
            <a:r>
              <a:rPr lang="es-ES" sz="3600" b="1" dirty="0" smtClean="0">
                <a:latin typeface="Times New Roman" panose="02020603050405020304" pitchFamily="18" charset="0"/>
                <a:cs typeface="Times New Roman" panose="02020603050405020304" pitchFamily="18" charset="0"/>
              </a:rPr>
              <a:t> </a:t>
            </a:r>
            <a:r>
              <a:rPr lang="es-ES" sz="3600" b="1" dirty="0" err="1">
                <a:latin typeface="Times New Roman" panose="02020603050405020304" pitchFamily="18" charset="0"/>
                <a:cs typeface="Times New Roman" panose="02020603050405020304" pitchFamily="18" charset="0"/>
              </a:rPr>
              <a:t>luận</a:t>
            </a:r>
            <a:r>
              <a:rPr lang="es-ES" sz="3600" b="1" dirty="0">
                <a:latin typeface="Times New Roman" panose="02020603050405020304" pitchFamily="18" charset="0"/>
                <a:cs typeface="Times New Roman" panose="02020603050405020304" pitchFamily="18" charset="0"/>
              </a:rPr>
              <a:t> </a:t>
            </a:r>
            <a:r>
              <a:rPr lang="es-ES" sz="3600" b="1" dirty="0" err="1">
                <a:latin typeface="Times New Roman" panose="02020603050405020304" pitchFamily="18" charset="0"/>
                <a:cs typeface="Times New Roman" panose="02020603050405020304" pitchFamily="18" charset="0"/>
              </a:rPr>
              <a:t>phân</a:t>
            </a:r>
            <a:r>
              <a:rPr lang="es-ES" sz="3600" b="1" dirty="0">
                <a:latin typeface="Times New Roman" panose="02020603050405020304" pitchFamily="18" charset="0"/>
                <a:cs typeface="Times New Roman" panose="02020603050405020304" pitchFamily="18" charset="0"/>
              </a:rPr>
              <a:t> </a:t>
            </a:r>
            <a:r>
              <a:rPr lang="es-ES" sz="3600" b="1" dirty="0" err="1">
                <a:latin typeface="Times New Roman" panose="02020603050405020304" pitchFamily="18" charset="0"/>
                <a:cs typeface="Times New Roman" panose="02020603050405020304" pitchFamily="18" charset="0"/>
              </a:rPr>
              <a:t>tích</a:t>
            </a:r>
            <a:r>
              <a:rPr lang="es-ES" sz="3600" b="1" dirty="0">
                <a:latin typeface="Times New Roman" panose="02020603050405020304" pitchFamily="18" charset="0"/>
                <a:cs typeface="Times New Roman" panose="02020603050405020304" pitchFamily="18" charset="0"/>
              </a:rPr>
              <a:t> </a:t>
            </a:r>
            <a:r>
              <a:rPr lang="es-ES" sz="3600" b="1" dirty="0" err="1">
                <a:latin typeface="Times New Roman" panose="02020603050405020304" pitchFamily="18" charset="0"/>
                <a:cs typeface="Times New Roman" panose="02020603050405020304" pitchFamily="18" charset="0"/>
              </a:rPr>
              <a:t>một</a:t>
            </a:r>
            <a:r>
              <a:rPr lang="es-ES" sz="3600" b="1" dirty="0">
                <a:latin typeface="Times New Roman" panose="02020603050405020304" pitchFamily="18" charset="0"/>
                <a:cs typeface="Times New Roman" panose="02020603050405020304" pitchFamily="18" charset="0"/>
              </a:rPr>
              <a:t> </a:t>
            </a:r>
            <a:r>
              <a:rPr lang="es-ES" sz="3600" b="1" dirty="0" err="1">
                <a:latin typeface="Times New Roman" panose="02020603050405020304" pitchFamily="18" charset="0"/>
                <a:cs typeface="Times New Roman" panose="02020603050405020304" pitchFamily="18" charset="0"/>
              </a:rPr>
              <a:t>tác</a:t>
            </a:r>
            <a:r>
              <a:rPr lang="es-ES" sz="3600" b="1" dirty="0">
                <a:latin typeface="Times New Roman" panose="02020603050405020304" pitchFamily="18" charset="0"/>
                <a:cs typeface="Times New Roman" panose="02020603050405020304" pitchFamily="18" charset="0"/>
              </a:rPr>
              <a:t> </a:t>
            </a:r>
            <a:r>
              <a:rPr lang="es-ES" sz="3600" b="1" dirty="0" err="1">
                <a:latin typeface="Times New Roman" panose="02020603050405020304" pitchFamily="18" charset="0"/>
                <a:cs typeface="Times New Roman" panose="02020603050405020304" pitchFamily="18" charset="0"/>
              </a:rPr>
              <a:t>phẩm</a:t>
            </a:r>
            <a:r>
              <a:rPr lang="es-ES" sz="3600" b="1" dirty="0">
                <a:latin typeface="Times New Roman" panose="02020603050405020304" pitchFamily="18" charset="0"/>
                <a:cs typeface="Times New Roman" panose="02020603050405020304" pitchFamily="18" charset="0"/>
              </a:rPr>
              <a:t> </a:t>
            </a:r>
            <a:r>
              <a:rPr lang="es-ES" sz="3600" b="1" dirty="0" err="1">
                <a:latin typeface="Times New Roman" panose="02020603050405020304" pitchFamily="18" charset="0"/>
                <a:cs typeface="Times New Roman" panose="02020603050405020304" pitchFamily="18" charset="0"/>
              </a:rPr>
              <a:t>văn</a:t>
            </a:r>
            <a:r>
              <a:rPr lang="es-ES" sz="3600" b="1" dirty="0">
                <a:latin typeface="Times New Roman" panose="02020603050405020304" pitchFamily="18" charset="0"/>
                <a:cs typeface="Times New Roman" panose="02020603050405020304" pitchFamily="18" charset="0"/>
              </a:rPr>
              <a:t> </a:t>
            </a:r>
            <a:r>
              <a:rPr lang="es-ES" sz="3600" b="1" dirty="0" err="1">
                <a:latin typeface="Times New Roman" panose="02020603050405020304" pitchFamily="18" charset="0"/>
                <a:cs typeface="Times New Roman" panose="02020603050405020304" pitchFamily="18" charset="0"/>
              </a:rPr>
              <a:t>học</a:t>
            </a:r>
            <a:endParaRPr lang="en-US" sz="3600" b="1" dirty="0"/>
          </a:p>
        </p:txBody>
      </p:sp>
      <p:sp>
        <p:nvSpPr>
          <p:cNvPr id="5" name="Rectangle 4"/>
          <p:cNvSpPr/>
          <p:nvPr/>
        </p:nvSpPr>
        <p:spPr>
          <a:xfrm>
            <a:off x="6413496" y="634650"/>
            <a:ext cx="5669592" cy="1200329"/>
          </a:xfrm>
          <a:prstGeom prst="rect">
            <a:avLst/>
          </a:prstGeom>
        </p:spPr>
        <p:txBody>
          <a:bodyPr wrap="square">
            <a:spAutoFit/>
          </a:bodyPr>
          <a:lstStyle/>
          <a:p>
            <a:pPr algn="just"/>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5935210" y="1878190"/>
            <a:ext cx="6022033" cy="1200329"/>
          </a:xfrm>
          <a:prstGeom prst="rect">
            <a:avLst/>
          </a:prstGeom>
        </p:spPr>
        <p:txBody>
          <a:bodyPr wrap="none">
            <a:spAutoFit/>
          </a:bodyPr>
          <a:lstStyle/>
          <a:p>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chặt</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chẽ</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endPar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cậy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mạch</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endPar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lý</a:t>
            </a:r>
            <a:r>
              <a:rPr lang="vi-VN"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3669476" y="3076537"/>
            <a:ext cx="8522524" cy="3561488"/>
          </a:xfrm>
          <a:prstGeom prst="rect">
            <a:avLst/>
          </a:prstGeom>
        </p:spPr>
        <p:txBody>
          <a:bodyPr wrap="square">
            <a:spAutoFit/>
          </a:bodyPr>
          <a:lstStyle/>
          <a:p>
            <a:pPr marL="228600" indent="-228600" algn="just">
              <a:lnSpc>
                <a:spcPct val="107000"/>
              </a:lnSpc>
              <a:spcAft>
                <a:spcPts val="800"/>
              </a:spcAft>
              <a:tabLst>
                <a:tab pos="184150" algn="l"/>
              </a:tabLst>
            </a:pP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vi-VN"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gồm có ba phần: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Mở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giới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quát</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Thân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lượt</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Kết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khẳng định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nghiệm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rút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0589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nodeType="click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p:cTn id="18" dur="500" decel="50000" fill="hold">
                                          <p:stCondLst>
                                            <p:cond delay="0"/>
                                          </p:stCondLst>
                                        </p:cTn>
                                        <p:tgtEl>
                                          <p:spTgt spid="73"/>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73"/>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73"/>
                                        </p:tgtEl>
                                        <p:attrNameLst>
                                          <p:attrName>ppt_w</p:attrName>
                                        </p:attrNameLst>
                                      </p:cBhvr>
                                      <p:tavLst>
                                        <p:tav tm="0">
                                          <p:val>
                                            <p:strVal val="#ppt_w*.05"/>
                                          </p:val>
                                        </p:tav>
                                        <p:tav tm="100000">
                                          <p:val>
                                            <p:strVal val="#ppt_w"/>
                                          </p:val>
                                        </p:tav>
                                      </p:tavLst>
                                    </p:anim>
                                    <p:anim calcmode="lin" valueType="num">
                                      <p:cBhvr>
                                        <p:cTn id="21" dur="1000" fill="hold"/>
                                        <p:tgtEl>
                                          <p:spTgt spid="73"/>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73"/>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73"/>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73"/>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73"/>
                                        </p:tgtEl>
                                      </p:cBhvr>
                                    </p:animEffect>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80"/>
                                        </p:tgtEl>
                                        <p:attrNameLst>
                                          <p:attrName>style.visibility</p:attrName>
                                        </p:attrNameLst>
                                      </p:cBhvr>
                                      <p:to>
                                        <p:strVal val="visible"/>
                                      </p:to>
                                    </p:set>
                                    <p:anim calcmode="lin" valueType="num">
                                      <p:cBhvr>
                                        <p:cTn id="34" dur="500" decel="50000" fill="hold">
                                          <p:stCondLst>
                                            <p:cond delay="0"/>
                                          </p:stCondLst>
                                        </p:cTn>
                                        <p:tgtEl>
                                          <p:spTgt spid="80"/>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80"/>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80"/>
                                        </p:tgtEl>
                                        <p:attrNameLst>
                                          <p:attrName>ppt_w</p:attrName>
                                        </p:attrNameLst>
                                      </p:cBhvr>
                                      <p:tavLst>
                                        <p:tav tm="0">
                                          <p:val>
                                            <p:strVal val="#ppt_w*.05"/>
                                          </p:val>
                                        </p:tav>
                                        <p:tav tm="100000">
                                          <p:val>
                                            <p:strVal val="#ppt_w"/>
                                          </p:val>
                                        </p:tav>
                                      </p:tavLst>
                                    </p:anim>
                                    <p:anim calcmode="lin" valueType="num">
                                      <p:cBhvr>
                                        <p:cTn id="37" dur="1000" fill="hold"/>
                                        <p:tgtEl>
                                          <p:spTgt spid="80"/>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80"/>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80"/>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80"/>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80"/>
                                        </p:tgtEl>
                                      </p:cBhvr>
                                    </p:animEffect>
                                  </p:childTnLst>
                                </p:cTn>
                              </p:par>
                            </p:childTnLst>
                          </p:cTn>
                        </p:par>
                        <p:par>
                          <p:cTn id="42" fill="hold">
                            <p:stCondLst>
                              <p:cond delay="1000"/>
                            </p:stCondLst>
                            <p:childTnLst>
                              <p:par>
                                <p:cTn id="43" presetID="16" presetClass="entr" presetSubtype="21"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87"/>
                                        </p:tgtEl>
                                        <p:attrNameLst>
                                          <p:attrName>style.visibility</p:attrName>
                                        </p:attrNameLst>
                                      </p:cBhvr>
                                      <p:to>
                                        <p:strVal val="visible"/>
                                      </p:to>
                                    </p:set>
                                    <p:anim calcmode="lin" valueType="num">
                                      <p:cBhvr>
                                        <p:cTn id="50" dur="500" decel="50000" fill="hold">
                                          <p:stCondLst>
                                            <p:cond delay="0"/>
                                          </p:stCondLst>
                                        </p:cTn>
                                        <p:tgtEl>
                                          <p:spTgt spid="87"/>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87"/>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87"/>
                                        </p:tgtEl>
                                        <p:attrNameLst>
                                          <p:attrName>ppt_w</p:attrName>
                                        </p:attrNameLst>
                                      </p:cBhvr>
                                      <p:tavLst>
                                        <p:tav tm="0">
                                          <p:val>
                                            <p:strVal val="#ppt_w*.05"/>
                                          </p:val>
                                        </p:tav>
                                        <p:tav tm="100000">
                                          <p:val>
                                            <p:strVal val="#ppt_w"/>
                                          </p:val>
                                        </p:tav>
                                      </p:tavLst>
                                    </p:anim>
                                    <p:anim calcmode="lin" valueType="num">
                                      <p:cBhvr>
                                        <p:cTn id="53" dur="1000" fill="hold"/>
                                        <p:tgtEl>
                                          <p:spTgt spid="87"/>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87"/>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87"/>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87"/>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87"/>
                                        </p:tgtEl>
                                      </p:cBhvr>
                                    </p:animEffect>
                                  </p:childTnLst>
                                </p:cTn>
                              </p:par>
                            </p:childTnLst>
                          </p:cTn>
                        </p:par>
                        <p:par>
                          <p:cTn id="58" fill="hold">
                            <p:stCondLst>
                              <p:cond delay="1000"/>
                            </p:stCondLst>
                            <p:childTnLst>
                              <p:par>
                                <p:cTn id="59" presetID="16" presetClass="entr" presetSubtype="21"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barn(inVertical)">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233" y="-479069"/>
            <a:ext cx="6844856" cy="6844856"/>
          </a:xfrm>
          <a:prstGeom prst="rect">
            <a:avLst/>
          </a:prstGeom>
        </p:spPr>
      </p:pic>
      <p:pic>
        <p:nvPicPr>
          <p:cNvPr id="38" name="图片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140" y="1892830"/>
            <a:ext cx="4233093" cy="4677833"/>
          </a:xfrm>
          <a:prstGeom prst="rect">
            <a:avLst/>
          </a:prstGeom>
        </p:spPr>
      </p:pic>
      <p:sp>
        <p:nvSpPr>
          <p:cNvPr id="2" name="Rectangle 1"/>
          <p:cNvSpPr/>
          <p:nvPr/>
        </p:nvSpPr>
        <p:spPr>
          <a:xfrm>
            <a:off x="6577947" y="2283964"/>
            <a:ext cx="4447103" cy="2862322"/>
          </a:xfrm>
          <a:prstGeom prst="rect">
            <a:avLst/>
          </a:prstGeom>
        </p:spPr>
        <p:txBody>
          <a:bodyPr wrap="square">
            <a:spAutoFit/>
          </a:bodyPr>
          <a:lstStyle/>
          <a:p>
            <a:r>
              <a:rPr lang="nl-NL" sz="6000" b="1" dirty="0">
                <a:solidFill>
                  <a:srgbClr val="000000"/>
                </a:solidFill>
                <a:latin typeface="Times New Roman" panose="02020603050405020304" pitchFamily="18" charset="0"/>
                <a:ea typeface="Times New Roman" panose="02020603050405020304" pitchFamily="18" charset="0"/>
              </a:rPr>
              <a:t>Hướng dẫn phân tích kiểu văn bản</a:t>
            </a:r>
            <a:endParaRPr lang="en-US" sz="6000" dirty="0"/>
          </a:p>
        </p:txBody>
      </p:sp>
    </p:spTree>
    <p:extLst>
      <p:ext uri="{BB962C8B-B14F-4D97-AF65-F5344CB8AC3E}">
        <p14:creationId xmlns:p14="http://schemas.microsoft.com/office/powerpoint/2010/main" val="8491523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anim calcmode="lin" valueType="num">
                                      <p:cBhvr>
                                        <p:cTn id="15" dur="1000" fill="hold"/>
                                        <p:tgtEl>
                                          <p:spTgt spid="38"/>
                                        </p:tgtEl>
                                        <p:attrNameLst>
                                          <p:attrName>ppt_x</p:attrName>
                                        </p:attrNameLst>
                                      </p:cBhvr>
                                      <p:tavLst>
                                        <p:tav tm="0">
                                          <p:val>
                                            <p:strVal val="#ppt_x"/>
                                          </p:val>
                                        </p:tav>
                                        <p:tav tm="100000">
                                          <p:val>
                                            <p:strVal val="#ppt_x"/>
                                          </p:val>
                                        </p:tav>
                                      </p:tavLst>
                                    </p:anim>
                                    <p:anim calcmode="lin" valueType="num">
                                      <p:cBhvr>
                                        <p:cTn id="1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888" y="-1425040"/>
            <a:ext cx="12420603" cy="5106391"/>
          </a:xfrm>
          <a:prstGeom prst="rect">
            <a:avLst/>
          </a:prstGeom>
        </p:spPr>
      </p:pic>
      <p:pic>
        <p:nvPicPr>
          <p:cNvPr id="38" name="图片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924" y="2332209"/>
            <a:ext cx="4233093" cy="4677833"/>
          </a:xfrm>
          <a:prstGeom prst="rect">
            <a:avLst/>
          </a:prstGeom>
        </p:spPr>
      </p:pic>
      <p:pic>
        <p:nvPicPr>
          <p:cNvPr id="5"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73" y="216264"/>
            <a:ext cx="2952349" cy="4768403"/>
          </a:xfrm>
          <a:prstGeom prst="rect">
            <a:avLst/>
          </a:prstGeom>
        </p:spPr>
      </p:pic>
      <p:sp>
        <p:nvSpPr>
          <p:cNvPr id="6" name="Rectangle 5"/>
          <p:cNvSpPr/>
          <p:nvPr/>
        </p:nvSpPr>
        <p:spPr>
          <a:xfrm>
            <a:off x="414924" y="1754850"/>
            <a:ext cx="1675133" cy="2862322"/>
          </a:xfrm>
          <a:prstGeom prst="rect">
            <a:avLst/>
          </a:prstGeom>
        </p:spPr>
        <p:txBody>
          <a:bodyPr wrap="square">
            <a:spAutoFit/>
          </a:bodyPr>
          <a:lstStyle/>
          <a:p>
            <a:r>
              <a:rPr lang="nl-NL" sz="3600" b="1" dirty="0" smtClean="0">
                <a:solidFill>
                  <a:srgbClr val="000000"/>
                </a:solidFill>
                <a:latin typeface="Times New Roman" panose="02020603050405020304" pitchFamily="18" charset="0"/>
                <a:ea typeface="Times New Roman" panose="02020603050405020304" pitchFamily="18" charset="0"/>
              </a:rPr>
              <a:t>Câu </a:t>
            </a:r>
          </a:p>
          <a:p>
            <a:r>
              <a:rPr lang="nl-NL" sz="3600" b="1" dirty="0" smtClean="0">
                <a:solidFill>
                  <a:srgbClr val="000000"/>
                </a:solidFill>
                <a:latin typeface="Times New Roman" panose="02020603050405020304" pitchFamily="18" charset="0"/>
                <a:ea typeface="Times New Roman" panose="02020603050405020304" pitchFamily="18" charset="0"/>
              </a:rPr>
              <a:t>văn</a:t>
            </a:r>
          </a:p>
          <a:p>
            <a:r>
              <a:rPr lang="nl-NL" sz="3600" b="1" dirty="0" smtClean="0">
                <a:solidFill>
                  <a:srgbClr val="000000"/>
                </a:solidFill>
                <a:latin typeface="Times New Roman" panose="02020603050405020304" pitchFamily="18" charset="0"/>
                <a:ea typeface="Times New Roman" panose="02020603050405020304" pitchFamily="18" charset="0"/>
              </a:rPr>
              <a:t> nêu</a:t>
            </a:r>
          </a:p>
          <a:p>
            <a:r>
              <a:rPr lang="nl-NL" sz="3600" b="1" dirty="0" smtClean="0">
                <a:solidFill>
                  <a:srgbClr val="000000"/>
                </a:solidFill>
                <a:latin typeface="Times New Roman" panose="02020603050405020304" pitchFamily="18" charset="0"/>
                <a:ea typeface="Times New Roman" panose="02020603050405020304" pitchFamily="18" charset="0"/>
              </a:rPr>
              <a:t> luận </a:t>
            </a:r>
          </a:p>
          <a:p>
            <a:r>
              <a:rPr lang="nl-NL" sz="3600" b="1" dirty="0" smtClean="0">
                <a:solidFill>
                  <a:srgbClr val="000000"/>
                </a:solidFill>
                <a:latin typeface="Times New Roman" panose="02020603050405020304" pitchFamily="18" charset="0"/>
                <a:ea typeface="Times New Roman" panose="02020603050405020304" pitchFamily="18" charset="0"/>
              </a:rPr>
              <a:t>điểm?</a:t>
            </a:r>
            <a:endParaRPr lang="en-US" sz="3600" dirty="0"/>
          </a:p>
        </p:txBody>
      </p:sp>
      <p:pic>
        <p:nvPicPr>
          <p:cNvPr id="7"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550" y="2405356"/>
            <a:ext cx="11858320" cy="4814841"/>
          </a:xfrm>
          <a:prstGeom prst="rect">
            <a:avLst/>
          </a:prstGeom>
        </p:spPr>
      </p:pic>
      <p:sp>
        <p:nvSpPr>
          <p:cNvPr id="4" name="Rectangle 3"/>
          <p:cNvSpPr/>
          <p:nvPr/>
        </p:nvSpPr>
        <p:spPr>
          <a:xfrm>
            <a:off x="3241965" y="554521"/>
            <a:ext cx="8334820" cy="2400657"/>
          </a:xfrm>
          <a:prstGeom prst="rect">
            <a:avLst/>
          </a:prstGeom>
        </p:spPr>
        <p:txBody>
          <a:bodyPr wrap="square">
            <a:spAutoFit/>
          </a:bodyPr>
          <a:lstStyle/>
          <a:p>
            <a:r>
              <a:rPr lang="en-US" sz="3000" b="1" dirty="0" smtClean="0">
                <a:latin typeface="Times New Roman" panose="02020603050405020304" pitchFamily="18" charset="0"/>
                <a:cs typeface="Times New Roman" panose="02020603050405020304" pitchFamily="18" charset="0"/>
              </a:rPr>
              <a:t>   LĐ</a:t>
            </a:r>
            <a:r>
              <a:rPr lang="vi-VN" sz="3000" b="1" dirty="0" smtClean="0">
                <a:latin typeface="Times New Roman" panose="02020603050405020304" pitchFamily="18" charset="0"/>
                <a:cs typeface="Times New Roman" panose="02020603050405020304" pitchFamily="18" charset="0"/>
              </a:rPr>
              <a:t>1</a:t>
            </a:r>
            <a:r>
              <a:rPr lang="vi-VN" sz="3000" dirty="0">
                <a:latin typeface="Times New Roman" panose="02020603050405020304" pitchFamily="18" charset="0"/>
                <a:cs typeface="Times New Roman" panose="02020603050405020304" pitchFamily="18" charset="0"/>
              </a:rPr>
              <a:t>: </a:t>
            </a:r>
            <a:r>
              <a:rPr lang="vi-VN" sz="3000" b="1" i="1" dirty="0">
                <a:latin typeface="Times New Roman" panose="02020603050405020304" pitchFamily="18" charset="0"/>
                <a:cs typeface="Times New Roman" panose="02020603050405020304" pitchFamily="18" charset="0"/>
              </a:rPr>
              <a:t>Về hình thức nghệ thuật, nét độc đáo đầu tiên làm nên sức hấp dẫn của đoạn trích chính là nghệ thuật miêu tả nhân vật</a:t>
            </a:r>
            <a:r>
              <a:rPr lang="en-US" sz="3000" b="1" dirty="0">
                <a:latin typeface="Times New Roman" panose="02020603050405020304" pitchFamily="18" charset="0"/>
                <a:cs typeface="Times New Roman" panose="02020603050405020304" pitchFamily="18" charset="0"/>
              </a:rPr>
              <a:t>; </a:t>
            </a:r>
            <a:r>
              <a:rPr lang="vi-VN" sz="3000" b="1" i="1" dirty="0">
                <a:latin typeface="Times New Roman" panose="02020603050405020304" pitchFamily="18" charset="0"/>
                <a:cs typeface="Times New Roman" panose="02020603050405020304" pitchFamily="18" charset="0"/>
              </a:rPr>
              <a:t>Hình thức nghệ thuật của đoạn trích còn hấp dẫn người đọc ở sự kết hợp tài tình giữa yếu tố tự sự và trữ </a:t>
            </a:r>
            <a:r>
              <a:rPr lang="vi-VN" sz="3000" b="1" i="1" dirty="0" smtClean="0">
                <a:latin typeface="Times New Roman" panose="02020603050405020304" pitchFamily="18" charset="0"/>
                <a:cs typeface="Times New Roman" panose="02020603050405020304" pitchFamily="18" charset="0"/>
              </a:rPr>
              <a:t>tình</a:t>
            </a:r>
            <a:r>
              <a:rPr lang="en-US" sz="3000" b="1" i="1"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8" name="Rectangle 7"/>
          <p:cNvSpPr/>
          <p:nvPr/>
        </p:nvSpPr>
        <p:spPr>
          <a:xfrm>
            <a:off x="4013868" y="4191976"/>
            <a:ext cx="7006441" cy="2400657"/>
          </a:xfrm>
          <a:prstGeom prst="rect">
            <a:avLst/>
          </a:prstGeom>
        </p:spPr>
        <p:txBody>
          <a:bodyPr wrap="square">
            <a:spAutoFit/>
          </a:bodyPr>
          <a:lstStyle/>
          <a:p>
            <a:r>
              <a:rPr lang="vi-VN" sz="3000" b="1" dirty="0" smtClean="0">
                <a:latin typeface="Times New Roman" panose="02020603050405020304" pitchFamily="18" charset="0"/>
                <a:cs typeface="Times New Roman" panose="02020603050405020304" pitchFamily="18" charset="0"/>
              </a:rPr>
              <a:t>L</a:t>
            </a:r>
            <a:r>
              <a:rPr lang="en-US" sz="3000" b="1" dirty="0">
                <a:latin typeface="Times New Roman" panose="02020603050405020304" pitchFamily="18" charset="0"/>
                <a:cs typeface="Times New Roman" panose="02020603050405020304" pitchFamily="18" charset="0"/>
              </a:rPr>
              <a:t>Đ</a:t>
            </a:r>
            <a:r>
              <a:rPr lang="vi-VN" sz="3000" b="1" dirty="0" smtClean="0">
                <a:latin typeface="Times New Roman" panose="02020603050405020304" pitchFamily="18" charset="0"/>
                <a:cs typeface="Times New Roman" panose="02020603050405020304" pitchFamily="18" charset="0"/>
              </a:rPr>
              <a:t>2</a:t>
            </a:r>
            <a:r>
              <a:rPr lang="vi-VN" sz="3000" b="1" dirty="0">
                <a:latin typeface="Times New Roman" panose="02020603050405020304" pitchFamily="18" charset="0"/>
                <a:cs typeface="Times New Roman" panose="02020603050405020304" pitchFamily="18" charset="0"/>
              </a:rPr>
              <a:t>: </a:t>
            </a:r>
            <a:r>
              <a:rPr lang="vi-VN" sz="3000" b="1" i="1" dirty="0">
                <a:latin typeface="Times New Roman" panose="02020603050405020304" pitchFamily="18" charset="0"/>
                <a:cs typeface="Times New Roman" panose="02020603050405020304" pitchFamily="18" charset="0"/>
              </a:rPr>
              <a:t>Bên cạnh đó, đoạn trích còn thể hiện chủ đề tiêu biểu cho giá trị nội dung của Truyện Kiều: bức tranh hiện thực của một xã hội tha hóa vì đồng tiền và tấm lòng nhân đạo sâu sắc của tác giả.</a:t>
            </a:r>
            <a:endParaRPr 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24184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686" y="-1425040"/>
            <a:ext cx="9476509" cy="5106391"/>
          </a:xfrm>
          <a:prstGeom prst="rect">
            <a:avLst/>
          </a:prstGeom>
        </p:spPr>
      </p:pic>
      <p:pic>
        <p:nvPicPr>
          <p:cNvPr id="38" name="图片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924" y="2332209"/>
            <a:ext cx="4233093" cy="4677833"/>
          </a:xfrm>
          <a:prstGeom prst="rect">
            <a:avLst/>
          </a:prstGeom>
        </p:spPr>
      </p:pic>
      <p:pic>
        <p:nvPicPr>
          <p:cNvPr id="7"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550" y="2405356"/>
            <a:ext cx="11858320" cy="4814841"/>
          </a:xfrm>
          <a:prstGeom prst="rect">
            <a:avLst/>
          </a:prstGeom>
        </p:spPr>
      </p:pic>
      <p:sp>
        <p:nvSpPr>
          <p:cNvPr id="4" name="Rectangle 3"/>
          <p:cNvSpPr/>
          <p:nvPr/>
        </p:nvSpPr>
        <p:spPr>
          <a:xfrm>
            <a:off x="3241965" y="554521"/>
            <a:ext cx="8334820" cy="553998"/>
          </a:xfrm>
          <a:prstGeom prst="rect">
            <a:avLst/>
          </a:prstGeom>
        </p:spPr>
        <p:txBody>
          <a:bodyPr wrap="square">
            <a:spAutoFit/>
          </a:bodyPr>
          <a:lstStyle/>
          <a:p>
            <a:r>
              <a:rPr lang="en-US" sz="3000" b="1" dirty="0" smtClean="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p:txBody>
      </p:sp>
      <p:sp>
        <p:nvSpPr>
          <p:cNvPr id="8" name="Rectangle 7"/>
          <p:cNvSpPr/>
          <p:nvPr/>
        </p:nvSpPr>
        <p:spPr>
          <a:xfrm>
            <a:off x="4013868" y="4191976"/>
            <a:ext cx="7006441" cy="1938992"/>
          </a:xfrm>
          <a:prstGeom prst="rect">
            <a:avLst/>
          </a:prstGeom>
        </p:spPr>
        <p:txBody>
          <a:bodyPr wrap="square">
            <a:spAutoFit/>
          </a:bodyPr>
          <a:lstStyle/>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miêu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a:t>
            </a:r>
          </a:p>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hợp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khéo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léo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giữa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tình</a:t>
            </a:r>
            <a:r>
              <a:rPr lang="en-US" sz="4000" dirty="0">
                <a:latin typeface="Times New Roman" panose="02020603050405020304" pitchFamily="18" charset="0"/>
                <a:cs typeface="Times New Roman" panose="02020603050405020304" pitchFamily="18" charset="0"/>
              </a:rPr>
              <a:t>.</a:t>
            </a:r>
          </a:p>
        </p:txBody>
      </p:sp>
      <p:sp>
        <p:nvSpPr>
          <p:cNvPr id="2" name="Rectangle 1"/>
          <p:cNvSpPr/>
          <p:nvPr/>
        </p:nvSpPr>
        <p:spPr>
          <a:xfrm>
            <a:off x="4648017" y="1008770"/>
            <a:ext cx="4108817" cy="1323439"/>
          </a:xfrm>
          <a:prstGeom prst="rect">
            <a:avLst/>
          </a:prstGeom>
        </p:spPr>
        <p:txBody>
          <a:bodyPr wrap="none">
            <a:spAutoFit/>
          </a:bodyPr>
          <a:lstStyle/>
          <a:p>
            <a:r>
              <a:rPr lang="en-US" sz="4000" dirty="0">
                <a:latin typeface="Times New Roman" panose="02020603050405020304" pitchFamily="18" charset="0"/>
                <a:cs typeface="Times New Roman" panose="02020603050405020304" pitchFamily="18" charset="0"/>
              </a:rPr>
              <a:t>N</a:t>
            </a:r>
            <a:r>
              <a:rPr lang="vi-VN" sz="4000" dirty="0" smtClean="0">
                <a:latin typeface="Times New Roman" panose="02020603050405020304" pitchFamily="18" charset="0"/>
                <a:cs typeface="Times New Roman" panose="02020603050405020304" pitchFamily="18" charset="0"/>
              </a:rPr>
              <a:t>hững </a:t>
            </a:r>
            <a:r>
              <a:rPr lang="vi-VN" sz="4000" dirty="0">
                <a:latin typeface="Times New Roman" panose="02020603050405020304" pitchFamily="18" charset="0"/>
                <a:cs typeface="Times New Roman" panose="02020603050405020304" pitchFamily="18" charset="0"/>
              </a:rPr>
              <a:t>nét đặc sắc </a:t>
            </a:r>
            <a:endParaRPr lang="en-US" sz="4000" dirty="0">
              <a:latin typeface="Times New Roman" panose="02020603050405020304" pitchFamily="18" charset="0"/>
              <a:cs typeface="Times New Roman" panose="02020603050405020304" pitchFamily="18" charset="0"/>
            </a:endParaRPr>
          </a:p>
          <a:p>
            <a:r>
              <a:rPr lang="vi-VN" sz="4000" dirty="0" smtClean="0">
                <a:latin typeface="Times New Roman" panose="02020603050405020304" pitchFamily="18" charset="0"/>
                <a:cs typeface="Times New Roman" panose="02020603050405020304" pitchFamily="18" charset="0"/>
              </a:rPr>
              <a:t>về </a:t>
            </a:r>
            <a:r>
              <a:rPr lang="vi-VN" sz="4000" dirty="0">
                <a:latin typeface="Times New Roman" panose="02020603050405020304" pitchFamily="18" charset="0"/>
                <a:cs typeface="Times New Roman" panose="02020603050405020304" pitchFamily="18" charset="0"/>
              </a:rPr>
              <a:t>nghệ </a:t>
            </a:r>
            <a:r>
              <a:rPr lang="vi-VN" sz="4000" dirty="0" smtClean="0">
                <a:latin typeface="Times New Roman" panose="02020603050405020304" pitchFamily="18" charset="0"/>
                <a:cs typeface="Times New Roman" panose="02020603050405020304" pitchFamily="18" charset="0"/>
              </a:rPr>
              <a:t>thuật</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02599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686" y="-1425040"/>
            <a:ext cx="9476509" cy="5106391"/>
          </a:xfrm>
          <a:prstGeom prst="rect">
            <a:avLst/>
          </a:prstGeom>
        </p:spPr>
      </p:pic>
      <p:pic>
        <p:nvPicPr>
          <p:cNvPr id="38" name="图片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924" y="2332209"/>
            <a:ext cx="4233093" cy="4677833"/>
          </a:xfrm>
          <a:prstGeom prst="rect">
            <a:avLst/>
          </a:prstGeom>
        </p:spPr>
      </p:pic>
      <p:pic>
        <p:nvPicPr>
          <p:cNvPr id="7"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550" y="2405356"/>
            <a:ext cx="11858320" cy="4814841"/>
          </a:xfrm>
          <a:prstGeom prst="rect">
            <a:avLst/>
          </a:prstGeom>
        </p:spPr>
      </p:pic>
      <p:sp>
        <p:nvSpPr>
          <p:cNvPr id="4" name="Rectangle 3"/>
          <p:cNvSpPr/>
          <p:nvPr/>
        </p:nvSpPr>
        <p:spPr>
          <a:xfrm>
            <a:off x="3241965" y="554521"/>
            <a:ext cx="8334820" cy="553998"/>
          </a:xfrm>
          <a:prstGeom prst="rect">
            <a:avLst/>
          </a:prstGeom>
        </p:spPr>
        <p:txBody>
          <a:bodyPr wrap="square">
            <a:spAutoFit/>
          </a:bodyPr>
          <a:lstStyle/>
          <a:p>
            <a:r>
              <a:rPr lang="en-US" sz="3000" b="1" dirty="0" smtClean="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p:txBody>
      </p:sp>
      <p:sp>
        <p:nvSpPr>
          <p:cNvPr id="8" name="Rectangle 7"/>
          <p:cNvSpPr/>
          <p:nvPr/>
        </p:nvSpPr>
        <p:spPr>
          <a:xfrm>
            <a:off x="4013868" y="4191976"/>
            <a:ext cx="7006441" cy="2554545"/>
          </a:xfrm>
          <a:prstGeom prst="rect">
            <a:avLst/>
          </a:prstGeom>
        </p:spPr>
        <p:txBody>
          <a:bodyPr wrap="square">
            <a:spAutoFit/>
          </a:bodyPr>
          <a:lstStyle/>
          <a:p>
            <a:r>
              <a:rPr lang="vi-VN" sz="4000" dirty="0">
                <a:latin typeface="Times New Roman" panose="02020603050405020304" pitchFamily="18" charset="0"/>
                <a:cs typeface="Times New Roman" panose="02020603050405020304" pitchFamily="18" charset="0"/>
              </a:rPr>
              <a:t>- Bức tranh hiện thực của xã hội tha hóa vì đồng tiền.</a:t>
            </a:r>
          </a:p>
          <a:p>
            <a:r>
              <a:rPr lang="vi-VN" sz="4000" dirty="0">
                <a:latin typeface="Times New Roman" panose="02020603050405020304" pitchFamily="18" charset="0"/>
                <a:cs typeface="Times New Roman" panose="02020603050405020304" pitchFamily="18" charset="0"/>
              </a:rPr>
              <a:t>- Tấm lòng nhân đạo sâu sắc của tác giả.</a:t>
            </a:r>
          </a:p>
        </p:txBody>
      </p:sp>
      <p:sp>
        <p:nvSpPr>
          <p:cNvPr id="2" name="Rectangle 1"/>
          <p:cNvSpPr/>
          <p:nvPr/>
        </p:nvSpPr>
        <p:spPr>
          <a:xfrm>
            <a:off x="4648017" y="1008770"/>
            <a:ext cx="3732112" cy="707886"/>
          </a:xfrm>
          <a:prstGeom prst="rect">
            <a:avLst/>
          </a:prstGeom>
        </p:spPr>
        <p:txBody>
          <a:bodyPr wrap="none">
            <a:spAutoFit/>
          </a:bodyPr>
          <a:lstStyle/>
          <a:p>
            <a:r>
              <a:rPr lang="vi-VN" sz="4000" dirty="0" smtClean="0">
                <a:latin typeface="Times New Roman" panose="02020603050405020304" pitchFamily="18" charset="0"/>
                <a:cs typeface="Times New Roman" panose="02020603050405020304" pitchFamily="18" charset="0"/>
              </a:rPr>
              <a:t>Nội </a:t>
            </a:r>
            <a:r>
              <a:rPr lang="vi-VN" sz="4000" dirty="0">
                <a:latin typeface="Times New Roman" panose="02020603050405020304" pitchFamily="18" charset="0"/>
                <a:cs typeface="Times New Roman" panose="02020603050405020304" pitchFamily="18" charset="0"/>
              </a:rPr>
              <a:t>dung chủ đề</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28156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25" y="-680514"/>
            <a:ext cx="6092869" cy="3364337"/>
          </a:xfrm>
          <a:prstGeom prst="rect">
            <a:avLst/>
          </a:prstGeom>
        </p:spPr>
      </p:pic>
      <p:pic>
        <p:nvPicPr>
          <p:cNvPr id="38" name="图片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924" y="2332209"/>
            <a:ext cx="4233093" cy="4677833"/>
          </a:xfrm>
          <a:prstGeom prst="rect">
            <a:avLst/>
          </a:prstGeom>
        </p:spPr>
      </p:pic>
      <p:pic>
        <p:nvPicPr>
          <p:cNvPr id="7"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787" y="-308759"/>
            <a:ext cx="12385964" cy="7671460"/>
          </a:xfrm>
          <a:prstGeom prst="rect">
            <a:avLst/>
          </a:prstGeom>
        </p:spPr>
      </p:pic>
      <p:sp>
        <p:nvSpPr>
          <p:cNvPr id="4" name="Rectangle 3"/>
          <p:cNvSpPr/>
          <p:nvPr/>
        </p:nvSpPr>
        <p:spPr>
          <a:xfrm>
            <a:off x="3241965" y="554521"/>
            <a:ext cx="8334820" cy="553998"/>
          </a:xfrm>
          <a:prstGeom prst="rect">
            <a:avLst/>
          </a:prstGeom>
        </p:spPr>
        <p:txBody>
          <a:bodyPr wrap="square">
            <a:spAutoFit/>
          </a:bodyPr>
          <a:lstStyle/>
          <a:p>
            <a:r>
              <a:rPr lang="en-US" sz="3000" b="1" dirty="0" smtClean="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p:txBody>
      </p:sp>
      <p:sp>
        <p:nvSpPr>
          <p:cNvPr id="8" name="Rectangle 7"/>
          <p:cNvSpPr/>
          <p:nvPr/>
        </p:nvSpPr>
        <p:spPr>
          <a:xfrm>
            <a:off x="3954493" y="2731317"/>
            <a:ext cx="7622292" cy="3323987"/>
          </a:xfrm>
          <a:prstGeom prst="rect">
            <a:avLst/>
          </a:prstGeom>
        </p:spPr>
        <p:txBody>
          <a:bodyPr wrap="square">
            <a:spAutoFit/>
          </a:bodyPr>
          <a:lstStyle/>
          <a:p>
            <a:r>
              <a:rPr lang="en-US" sz="3500" b="1" dirty="0" smtClean="0">
                <a:latin typeface="Times New Roman" panose="02020603050405020304" pitchFamily="18" charset="0"/>
                <a:cs typeface="Times New Roman" panose="02020603050405020304" pitchFamily="18" charset="0"/>
              </a:rPr>
              <a:t>- </a:t>
            </a:r>
            <a:r>
              <a:rPr lang="vi-VN" sz="3500" b="1" dirty="0" smtClean="0">
                <a:latin typeface="Times New Roman" panose="02020603050405020304" pitchFamily="18" charset="0"/>
                <a:cs typeface="Times New Roman" panose="02020603050405020304" pitchFamily="18" charset="0"/>
              </a:rPr>
              <a:t>Các </a:t>
            </a:r>
            <a:r>
              <a:rPr lang="vi-VN" sz="3500" b="1" dirty="0">
                <a:latin typeface="Times New Roman" panose="02020603050405020304" pitchFamily="18" charset="0"/>
                <a:cs typeface="Times New Roman" panose="02020603050405020304" pitchFamily="18" charset="0"/>
              </a:rPr>
              <a:t>đoạn văn trong bài viết thường được viết theo kiểu đoạn văn diễn dịch.</a:t>
            </a:r>
          </a:p>
          <a:p>
            <a:r>
              <a:rPr lang="en-US" sz="3500" b="1" dirty="0" smtClean="0">
                <a:latin typeface="Times New Roman" panose="02020603050405020304" pitchFamily="18" charset="0"/>
                <a:cs typeface="Times New Roman" panose="02020603050405020304" pitchFamily="18" charset="0"/>
              </a:rPr>
              <a:t>- </a:t>
            </a:r>
            <a:r>
              <a:rPr lang="vi-VN" sz="3500" b="1" dirty="0" smtClean="0">
                <a:latin typeface="Times New Roman" panose="02020603050405020304" pitchFamily="18" charset="0"/>
                <a:cs typeface="Times New Roman" panose="02020603050405020304" pitchFamily="18" charset="0"/>
              </a:rPr>
              <a:t>Với </a:t>
            </a:r>
            <a:r>
              <a:rPr lang="vi-VN" sz="3500" b="1" dirty="0">
                <a:latin typeface="Times New Roman" panose="02020603050405020304" pitchFamily="18" charset="0"/>
                <a:cs typeface="Times New Roman" panose="02020603050405020304" pitchFamily="18" charset="0"/>
              </a:rPr>
              <a:t>cách trình bày đoạn văn như vậy, người đọc dễ dàng nắm bắt được nội dung chính, dễ dàng khái quát được nội dung sẽ được nói tới trong văn bản.</a:t>
            </a:r>
          </a:p>
        </p:txBody>
      </p:sp>
      <p:sp>
        <p:nvSpPr>
          <p:cNvPr id="2" name="Rectangle 1"/>
          <p:cNvSpPr/>
          <p:nvPr/>
        </p:nvSpPr>
        <p:spPr>
          <a:xfrm>
            <a:off x="586655" y="839776"/>
            <a:ext cx="3304110" cy="1323439"/>
          </a:xfrm>
          <a:prstGeom prst="rect">
            <a:avLst/>
          </a:prstGeom>
        </p:spPr>
        <p:txBody>
          <a:bodyPr wrap="none">
            <a:spAutoFit/>
          </a:bodyPr>
          <a:lstStyle/>
          <a:p>
            <a:r>
              <a:rPr lang="en-US" sz="4000" dirty="0" err="1" smtClean="0">
                <a:latin typeface="Times New Roman" panose="02020603050405020304" pitchFamily="18" charset="0"/>
                <a:cs typeface="Times New Roman" panose="02020603050405020304" pitchFamily="18" charset="0"/>
              </a:rPr>
              <a:t>Kiểu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đoạn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văn</a:t>
            </a:r>
            <a:r>
              <a:rPr lang="en-US" sz="4000" dirty="0" smtClean="0">
                <a:latin typeface="Times New Roman" panose="02020603050405020304" pitchFamily="18" charset="0"/>
                <a:cs typeface="Times New Roman" panose="02020603050405020304" pitchFamily="18" charset="0"/>
              </a:rPr>
              <a:t> </a:t>
            </a:r>
          </a:p>
          <a:p>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dụng</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99581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692</Words>
  <Application>Microsoft Office PowerPoint</Application>
  <PresentationFormat>Custom</PresentationFormat>
  <Paragraphs>89</Paragraphs>
  <Slides>14</Slides>
  <Notes>14</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HELLO</cp:lastModifiedBy>
  <cp:revision>18</cp:revision>
  <dcterms:created xsi:type="dcterms:W3CDTF">2022-07-15T11:52:09Z</dcterms:created>
  <dcterms:modified xsi:type="dcterms:W3CDTF">2024-07-10T11:30:31Z</dcterms:modified>
</cp:coreProperties>
</file>