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3"/>
    <p:sldId id="280" r:id="rId4"/>
    <p:sldId id="261" r:id="rId5"/>
    <p:sldId id="282" r:id="rId6"/>
    <p:sldId id="285" r:id="rId7"/>
    <p:sldId id="260" r:id="rId8"/>
    <p:sldId id="287" r:id="rId9"/>
    <p:sldId id="289" r:id="rId10"/>
    <p:sldId id="291" r:id="rId11"/>
    <p:sldId id="293" r:id="rId12"/>
    <p:sldId id="295" r:id="rId13"/>
    <p:sldId id="300" r:id="rId14"/>
    <p:sldId id="302" r:id="rId15"/>
    <p:sldId id="304" r:id="rId16"/>
    <p:sldId id="306" r:id="rId17"/>
    <p:sldId id="308" r:id="rId18"/>
    <p:sldId id="310" r:id="rId19"/>
    <p:sldId id="312" r:id="rId20"/>
    <p:sldId id="314" r:id="rId21"/>
    <p:sldId id="316" r:id="rId22"/>
    <p:sldId id="318" r:id="rId23"/>
    <p:sldId id="320" r:id="rId24"/>
    <p:sldId id="322" r:id="rId25"/>
    <p:sldId id="323"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6" userDrawn="1">
          <p15:clr>
            <a:srgbClr val="A4A3A4"/>
          </p15:clr>
        </p15:guide>
        <p15:guide id="2" pos="2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264" y="-90"/>
      </p:cViewPr>
      <p:guideLst>
        <p:guide orient="horz" pos="1606"/>
        <p:guide pos="29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jpeg"/><Relationship Id="rId3" Type="http://schemas.openxmlformats.org/officeDocument/2006/relationships/tags" Target="../tags/tag11.xml"/><Relationship Id="rId2" Type="http://schemas.openxmlformats.org/officeDocument/2006/relationships/image" Target="../media/image4.jpeg"/><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 y="0"/>
            <a:ext cx="92202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209550"/>
            <a:ext cx="6248400" cy="2361565"/>
          </a:xfrm>
          <a:prstGeom prst="rect">
            <a:avLst/>
          </a:prstGeom>
          <a:noFill/>
        </p:spPr>
        <p:txBody>
          <a:bodyPr wrap="square" rtlCol="0">
            <a:noAutofit/>
          </a:bodyPr>
          <a:lstStyle/>
          <a:p>
            <a:pPr algn="ctr"/>
            <a:endParaRPr lang="vi-VN" sz="3600" b="1" dirty="0">
              <a:solidFill>
                <a:srgbClr val="FF0000"/>
              </a:solidFill>
              <a:latin typeface="+mj-lt"/>
            </a:endParaRPr>
          </a:p>
          <a:p>
            <a:pPr algn="ctr"/>
            <a:r>
              <a:rPr lang="vi-VN" sz="3600" b="1" dirty="0">
                <a:solidFill>
                  <a:srgbClr val="FF0000"/>
                </a:solidFill>
                <a:latin typeface="+mj-lt"/>
              </a:rPr>
              <a:t>Bài 4</a:t>
            </a:r>
            <a:endParaRPr lang="vi-VN" sz="3600" b="1" dirty="0">
              <a:solidFill>
                <a:srgbClr val="FF0000"/>
              </a:solidFill>
              <a:latin typeface="+mj-lt"/>
            </a:endParaRPr>
          </a:p>
          <a:p>
            <a:pPr algn="ctr"/>
            <a:r>
              <a:rPr lang="vi-VN" sz="3600" b="1" dirty="0">
                <a:solidFill>
                  <a:srgbClr val="FF0000"/>
                </a:solidFill>
                <a:latin typeface="+mj-lt"/>
              </a:rPr>
              <a:t>CON NGƯỜI </a:t>
            </a:r>
            <a:endParaRPr lang="en-US" sz="3600" b="1" dirty="0" smtClean="0">
              <a:solidFill>
                <a:srgbClr val="FF0000"/>
              </a:solidFill>
              <a:latin typeface="+mj-lt"/>
            </a:endParaRPr>
          </a:p>
          <a:p>
            <a:pPr algn="ctr"/>
            <a:r>
              <a:rPr lang="vi-VN" sz="3600" b="1" dirty="0" smtClean="0">
                <a:solidFill>
                  <a:srgbClr val="FF0000"/>
                </a:solidFill>
                <a:latin typeface="+mj-lt"/>
              </a:rPr>
              <a:t>TRONG </a:t>
            </a:r>
            <a:r>
              <a:rPr lang="vi-VN" sz="3600" b="1" dirty="0">
                <a:solidFill>
                  <a:srgbClr val="FF0000"/>
                </a:solidFill>
                <a:latin typeface="+mj-lt"/>
              </a:rPr>
              <a:t>THẾ GIỚI KÌ ẢO</a:t>
            </a:r>
            <a:endParaRPr lang="vi-VN" sz="3600" b="1" dirty="0">
              <a:solidFill>
                <a:srgbClr val="FF0000"/>
              </a:solidFill>
              <a:latin typeface="+mj-lt"/>
            </a:endParaRPr>
          </a:p>
          <a:p>
            <a:pPr algn="ctr"/>
            <a:endParaRPr lang="en-US" altLang="vi-VN" sz="3600" b="1" dirty="0">
              <a:solidFill>
                <a:srgbClr val="0070C0"/>
              </a:solidFill>
              <a:latin typeface="Times New Roman" panose="02020603050405020304" pitchFamily="18" charset="0"/>
              <a:cs typeface="Times New Roman" panose="02020603050405020304" pitchFamily="18" charset="0"/>
              <a:sym typeface="+mn-ea"/>
            </a:endParaRPr>
          </a:p>
          <a:p>
            <a:pPr algn="ctr"/>
            <a:endParaRPr lang="en-US" altLang="vi-VN" sz="3600" b="1" dirty="0">
              <a:solidFill>
                <a:srgbClr val="0070C0"/>
              </a:solidFill>
              <a:latin typeface="Times New Roman" panose="02020603050405020304" pitchFamily="18" charset="0"/>
              <a:cs typeface="Times New Roman" panose="02020603050405020304" pitchFamily="18" charset="0"/>
            </a:endParaRPr>
          </a:p>
        </p:txBody>
      </p:sp>
      <p:sp>
        <p:nvSpPr>
          <p:cNvPr id="3" name="TextBox 3"/>
          <p:cNvSpPr txBox="1"/>
          <p:nvPr>
            <p:custDataLst>
              <p:tags r:id="rId2"/>
            </p:custDataLst>
          </p:nvPr>
        </p:nvSpPr>
        <p:spPr>
          <a:xfrm>
            <a:off x="1270000" y="2712720"/>
            <a:ext cx="6223635" cy="703580"/>
          </a:xfrm>
          <a:prstGeom prst="rect">
            <a:avLst/>
          </a:prstGeom>
          <a:noFill/>
        </p:spPr>
        <p:txBody>
          <a:bodyPr wrap="square" rtlCol="0">
            <a:noAutofit/>
          </a:bodyPr>
          <a:p>
            <a:pPr algn="ctr"/>
            <a:r>
              <a:rPr lang="en-US" altLang="vi-VN" sz="3600" b="1" dirty="0">
                <a:solidFill>
                  <a:srgbClr val="0070C0"/>
                </a:solidFill>
                <a:latin typeface="Times New Roman" panose="02020603050405020304" pitchFamily="18" charset="0"/>
                <a:cs typeface="Times New Roman" panose="02020603050405020304" pitchFamily="18" charset="0"/>
              </a:rPr>
              <a:t>Tiết  : ÔN TẬP</a:t>
            </a:r>
            <a:endParaRPr lang="en-US" altLang="vi-VN" sz="3600" b="1" dirty="0">
              <a:solidFill>
                <a:srgbClr val="0070C0"/>
              </a:solidFill>
              <a:latin typeface="Times New Roman" panose="02020603050405020304" pitchFamily="18" charset="0"/>
              <a:cs typeface="Times New Roman" panose="02020603050405020304" pitchFamily="18" charset="0"/>
            </a:endParaRPr>
          </a:p>
          <a:p>
            <a:pPr algn="ctr"/>
            <a:endParaRPr lang="en-US" altLang="vi-VN" sz="3600" b="1" dirty="0">
              <a:solidFill>
                <a:srgbClr val="0070C0"/>
              </a:solidFill>
              <a:latin typeface="Times New Roman" panose="02020603050405020304" pitchFamily="18" charset="0"/>
              <a:cs typeface="Times New Roman" panose="02020603050405020304" pitchFamily="18" charset="0"/>
              <a:sym typeface="+mn-ea"/>
            </a:endParaRPr>
          </a:p>
          <a:p>
            <a:pPr algn="ctr"/>
            <a:endParaRPr lang="en-US" altLang="vi-VN" sz="3600" b="1" dirty="0">
              <a:solidFill>
                <a:srgbClr val="0070C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US"/>
          </a:p>
        </p:txBody>
      </p:sp>
      <p:pic>
        <p:nvPicPr>
          <p:cNvPr id="5122" name="Picture 2"/>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bwMode="auto">
          <a:xfrm>
            <a:off x="-4445" y="4305300"/>
            <a:ext cx="9143365"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5" y="948055"/>
            <a:ext cx="9138285" cy="433705"/>
          </a:xfrm>
          <a:prstGeom prst="rect">
            <a:avLst/>
          </a:prstGeom>
          <a:solidFill>
            <a:schemeClr val="accent6">
              <a:lumMod val="60000"/>
              <a:lumOff val="40000"/>
            </a:schemeClr>
          </a:solidFill>
        </p:spPr>
        <p:txBody>
          <a:bodyPr wrap="square" rtlCol="0">
            <a:noAutofit/>
          </a:bodyPr>
          <a:lstStyle/>
          <a:p>
            <a:r>
              <a:rPr lang="en-US" sz="2500" b="1" dirty="0" smtClean="0">
                <a:solidFill>
                  <a:srgbClr val="FF0000"/>
                </a:solidFill>
                <a:latin typeface="Times New Roman" panose="02020603050405020304" pitchFamily="18" charset="0"/>
                <a:cs typeface="Times New Roman" panose="02020603050405020304" pitchFamily="18" charset="0"/>
              </a:rPr>
              <a:t>1. Ôn tập phần văn bản</a:t>
            </a:r>
            <a:endParaRPr lang="en-US" sz="2500" b="1" dirty="0" smtClean="0">
              <a:solidFill>
                <a:srgbClr val="FF0000"/>
              </a:solidFill>
              <a:latin typeface="Times New Roman" panose="02020603050405020304" pitchFamily="18" charset="0"/>
              <a:cs typeface="Times New Roman" panose="02020603050405020304" pitchFamily="18" charset="0"/>
            </a:endParaRPr>
          </a:p>
          <a:p>
            <a:r>
              <a:rPr lang="en-US" sz="2500" b="1" i="1" dirty="0" smtClean="0">
                <a:solidFill>
                  <a:srgbClr val="0070C0"/>
                </a:solidFill>
                <a:latin typeface="Times New Roman" panose="02020603050405020304" pitchFamily="18" charset="0"/>
                <a:cs typeface="Times New Roman" panose="02020603050405020304" pitchFamily="18" charset="0"/>
              </a:rPr>
              <a:t>Dựa vào sự chuẩn bị ở nhà, các em thảo luận nhóm đôi để hoàn thành câu hỏi:</a:t>
            </a:r>
            <a:endParaRPr lang="en-US" sz="2500" b="1" dirty="0" smtClean="0">
              <a:solidFill>
                <a:srgbClr val="FF0000"/>
              </a:solidFill>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 Tổ1,3: Vì sao trong truyện truyền kì (như Chuyện người con gái Nam Xương, Truyện lạ nhà thuyền chài, Dế chọi,..) luôn cần đến yếu tố kì ảo?</a:t>
            </a:r>
            <a:endParaRPr lang="en-US" sz="2500" dirty="0" smtClean="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sym typeface="+mn-ea"/>
              </a:rPr>
              <a:t>Tổ 2,4:</a:t>
            </a:r>
            <a:r>
              <a:rPr lang="en-US" sz="2500" dirty="0">
                <a:latin typeface="Times New Roman" panose="02020603050405020304" pitchFamily="18" charset="0"/>
                <a:cs typeface="Times New Roman" panose="02020603050405020304" pitchFamily="18" charset="0"/>
              </a:rPr>
              <a:t> Có những điểm khác biệt nào trong cách đọc hiểu một truyện có sử dụng yếu tố kì ảo và một truyện không sử dụng yếu tố này?</a:t>
            </a:r>
            <a:endParaRPr lang="en-US" sz="25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80" y="577850"/>
            <a:ext cx="9144000" cy="401320"/>
          </a:xfrm>
          <a:prstGeom prst="rect">
            <a:avLst/>
          </a:prstGeom>
          <a:solidFill>
            <a:schemeClr val="accent3">
              <a:lumMod val="60000"/>
              <a:lumOff val="40000"/>
            </a:schemeClr>
          </a:solidFill>
        </p:spPr>
        <p:txBody>
          <a:bodyPr wrap="square" rtlCol="0">
            <a:noAutofit/>
            <a:scene3d>
              <a:camera prst="orthographicFront"/>
              <a:lightRig rig="threePt" dir="t"/>
            </a:scene3d>
          </a:bodyPr>
          <a:lstStyle/>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5"/>
          <p:cNvSpPr txBox="1"/>
          <p:nvPr>
            <p:custDataLst>
              <p:tags r:id="rId2"/>
            </p:custDataLst>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US"/>
          </a:p>
        </p:txBody>
      </p:sp>
      <p:sp>
        <p:nvSpPr>
          <p:cNvPr id="5" name="TextBox 4"/>
          <p:cNvSpPr txBox="1"/>
          <p:nvPr/>
        </p:nvSpPr>
        <p:spPr>
          <a:xfrm>
            <a:off x="43815" y="948055"/>
            <a:ext cx="9095105" cy="4184015"/>
          </a:xfrm>
          <a:prstGeom prst="rect">
            <a:avLst/>
          </a:prstGeom>
          <a:solidFill>
            <a:schemeClr val="accent6">
              <a:lumMod val="40000"/>
              <a:lumOff val="60000"/>
            </a:schemeClr>
          </a:solidFill>
        </p:spPr>
        <p:txBody>
          <a:bodyPr wrap="square" rtlCol="0">
            <a:noAutofit/>
          </a:bodyPr>
          <a:lstStyle/>
          <a:p>
            <a:r>
              <a:rPr lang="en-US" sz="2500" b="1" dirty="0" smtClean="0">
                <a:solidFill>
                  <a:srgbClr val="FF0000"/>
                </a:solidFill>
                <a:latin typeface="Times New Roman" panose="02020603050405020304" pitchFamily="18" charset="0"/>
                <a:cs typeface="Times New Roman" panose="02020603050405020304" pitchFamily="18" charset="0"/>
              </a:rPr>
              <a:t>1. Ôn tập phần văn bản</a:t>
            </a:r>
            <a:endParaRPr lang="en-US" sz="2500" b="1" dirty="0" smtClean="0">
              <a:solidFill>
                <a:srgbClr val="FF0000"/>
              </a:solidFill>
              <a:latin typeface="Times New Roman" panose="02020603050405020304" pitchFamily="18" charset="0"/>
              <a:cs typeface="Times New Roman" panose="02020603050405020304" pitchFamily="18" charset="0"/>
            </a:endParaRPr>
          </a:p>
          <a:p>
            <a:endParaRPr lang="en-US" sz="2500" b="1" dirty="0" smtClean="0">
              <a:solidFill>
                <a:srgbClr val="FF0000"/>
              </a:solidFill>
              <a:latin typeface="Times New Roman" panose="02020603050405020304" pitchFamily="18" charset="0"/>
              <a:cs typeface="Times New Roman" panose="02020603050405020304" pitchFamily="18" charset="0"/>
            </a:endParaRPr>
          </a:p>
          <a:p>
            <a:r>
              <a:rPr lang="en-US" sz="2400" b="1" i="1" u="sng" dirty="0">
                <a:latin typeface="Times New Roman" panose="02020603050405020304" pitchFamily="18" charset="0"/>
                <a:cs typeface="Times New Roman" panose="02020603050405020304" pitchFamily="18" charset="0"/>
              </a:rPr>
              <a:t>Câu 2</a:t>
            </a:r>
            <a:r>
              <a:rPr lang="en-US" sz="2400" b="1" i="1" dirty="0">
                <a:latin typeface="Times New Roman" panose="02020603050405020304" pitchFamily="18" charset="0"/>
                <a:cs typeface="Times New Roman" panose="02020603050405020304" pitchFamily="18" charset="0"/>
              </a:rPr>
              <a:t>: Truyện truyền kì cần có một số yếu tố kì ảo vì:</a:t>
            </a:r>
            <a:endParaRPr lang="en-US" sz="2400" b="1"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Thế giới truyền kì vốn là thế giới khác biệt với thế giới thực bởi tính kì ảo;</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Sức hấp dẫn của truyện truyền kì là ở trí tưởng tượng, khả năng sáng tạo yếu tố kì ảo;</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Yếu tố kì ảo giúp tác giả thực hiện được lối nói “ngụ ngôn”, mượn chuyện xảy ra trong thế giới kì ảo để ám chỉ về thế giới thực mà tránh được những điều rắc rối, phiền phức.</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80" y="577850"/>
            <a:ext cx="9144000" cy="401320"/>
          </a:xfrm>
          <a:prstGeom prst="rect">
            <a:avLst/>
          </a:prstGeom>
          <a:solidFill>
            <a:schemeClr val="accent3">
              <a:lumMod val="60000"/>
              <a:lumOff val="40000"/>
            </a:schemeClr>
          </a:solidFill>
        </p:spPr>
        <p:txBody>
          <a:bodyPr wrap="square" rtlCol="0">
            <a:noAutofit/>
            <a:scene3d>
              <a:camera prst="orthographicFront"/>
              <a:lightRig rig="threePt" dir="t"/>
            </a:scene3d>
          </a:bodyPr>
          <a:lstStyle/>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5"/>
          <p:cNvSpPr txBox="1"/>
          <p:nvPr>
            <p:custDataLst>
              <p:tags r:id="rId1"/>
            </p:custDataLst>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80" y="1062355"/>
            <a:ext cx="9138920" cy="668655"/>
          </a:xfrm>
          <a:prstGeom prst="rect">
            <a:avLst/>
          </a:prstGeom>
          <a:solidFill>
            <a:schemeClr val="accent1">
              <a:lumMod val="40000"/>
              <a:lumOff val="60000"/>
            </a:schemeClr>
          </a:solidFill>
        </p:spPr>
        <p:txBody>
          <a:bodyPr wrap="square" rtlCol="0">
            <a:noAutofit/>
          </a:bodyPr>
          <a:lstStyle/>
          <a:p>
            <a:r>
              <a:rPr lang="en-US" sz="2000" b="1" dirty="0" smtClean="0">
                <a:solidFill>
                  <a:srgbClr val="FF0000"/>
                </a:solidFill>
                <a:latin typeface="Times New Roman" panose="02020603050405020304" pitchFamily="18" charset="0"/>
                <a:cs typeface="Times New Roman" panose="02020603050405020304" pitchFamily="18" charset="0"/>
                <a:sym typeface="+mn-ea"/>
              </a:rPr>
              <a:t>1. Ôn tập phần văn bản</a:t>
            </a:r>
            <a:endParaRPr lang="en-US" sz="2000" b="1" dirty="0" smtClean="0">
              <a:solidFill>
                <a:srgbClr val="FF0000"/>
              </a:solidFill>
              <a:latin typeface="Times New Roman" panose="02020603050405020304" pitchFamily="18" charset="0"/>
              <a:cs typeface="Times New Roman" panose="02020603050405020304" pitchFamily="18" charset="0"/>
            </a:endParaRPr>
          </a:p>
          <a:p>
            <a:r>
              <a:rPr lang="en-US" sz="2000" b="1" i="1" u="sng" dirty="0" smtClean="0">
                <a:solidFill>
                  <a:srgbClr val="FF0000"/>
                </a:solidFill>
                <a:latin typeface="Times New Roman" panose="02020603050405020304" pitchFamily="18" charset="0"/>
                <a:cs typeface="Times New Roman" panose="02020603050405020304" pitchFamily="18" charset="0"/>
                <a:sym typeface="+mn-ea"/>
              </a:rPr>
              <a:t>Câu 3</a:t>
            </a:r>
            <a:endParaRPr lang="en-US" sz="2000" dirty="0">
              <a:solidFill>
                <a:prstClr val="black"/>
              </a:solidFill>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77850"/>
            <a:ext cx="9144000" cy="401320"/>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7" name="Content Placeholder 6"/>
          <p:cNvGraphicFramePr/>
          <p:nvPr>
            <p:ph sz="half" idx="2"/>
            <p:custDataLst>
              <p:tags r:id="rId2"/>
            </p:custDataLst>
          </p:nvPr>
        </p:nvGraphicFramePr>
        <p:xfrm>
          <a:off x="881380" y="1579245"/>
          <a:ext cx="8042910" cy="3200400"/>
        </p:xfrm>
        <a:graphic>
          <a:graphicData uri="http://schemas.openxmlformats.org/drawingml/2006/table">
            <a:tbl>
              <a:tblPr/>
              <a:tblGrid>
                <a:gridCol w="1048385"/>
                <a:gridCol w="3528695"/>
                <a:gridCol w="3465830"/>
              </a:tblGrid>
              <a:tr h="320040">
                <a:tc>
                  <a:txBody>
                    <a:bodyPr/>
                    <a:p>
                      <a:pPr marL="68580" indent="0" algn="ctr">
                        <a:lnSpc>
                          <a:spcPct val="150000"/>
                        </a:lnSpc>
                        <a:spcBef>
                          <a:spcPct val="0"/>
                        </a:spcBef>
                        <a:spcAft>
                          <a:spcPct val="0"/>
                        </a:spcAft>
                      </a:pPr>
                      <a:r>
                        <a:rPr sz="1400" b="1">
                          <a:solidFill>
                            <a:srgbClr val="000000"/>
                          </a:solidFill>
                          <a:latin typeface="Times New Roman" panose="02020603050405020304"/>
                          <a:ea typeface="Times New Roman" panose="02020603050405020304"/>
                        </a:rPr>
                        <a:t>Cách đọc</a:t>
                      </a:r>
                      <a:endParaRPr sz="1400" b="1">
                        <a:solidFill>
                          <a:srgbClr val="000000"/>
                        </a:solidFill>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bg2">
                        <a:lumMod val="75000"/>
                      </a:schemeClr>
                    </a:solidFill>
                  </a:tcPr>
                </a:tc>
                <a:tc>
                  <a:txBody>
                    <a:bodyPr/>
                    <a:p>
                      <a:pPr marL="68580" indent="0" algn="ctr">
                        <a:lnSpc>
                          <a:spcPct val="150000"/>
                        </a:lnSpc>
                        <a:spcBef>
                          <a:spcPct val="0"/>
                        </a:spcBef>
                        <a:spcAft>
                          <a:spcPct val="0"/>
                        </a:spcAft>
                      </a:pPr>
                      <a:r>
                        <a:rPr sz="1400" b="1">
                          <a:solidFill>
                            <a:srgbClr val="000000"/>
                          </a:solidFill>
                          <a:latin typeface="Times New Roman" panose="02020603050405020304"/>
                          <a:ea typeface="Times New Roman" panose="02020603050405020304"/>
                        </a:rPr>
                        <a:t>Truyện không sử dụng yếu tố kì ảo</a:t>
                      </a:r>
                      <a:endParaRPr sz="1400" b="1">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bg2">
                        <a:lumMod val="75000"/>
                      </a:schemeClr>
                    </a:solidFill>
                  </a:tcPr>
                </a:tc>
                <a:tc>
                  <a:txBody>
                    <a:bodyPr/>
                    <a:p>
                      <a:pPr marL="68580" indent="0" algn="ctr">
                        <a:lnSpc>
                          <a:spcPct val="150000"/>
                        </a:lnSpc>
                        <a:spcBef>
                          <a:spcPct val="0"/>
                        </a:spcBef>
                        <a:spcAft>
                          <a:spcPct val="0"/>
                        </a:spcAft>
                      </a:pPr>
                      <a:r>
                        <a:rPr sz="1400" b="1">
                          <a:solidFill>
                            <a:srgbClr val="000000"/>
                          </a:solidFill>
                          <a:latin typeface="Times New Roman" panose="02020603050405020304"/>
                          <a:ea typeface="Times New Roman" panose="02020603050405020304"/>
                        </a:rPr>
                        <a:t>Truyện sử dụng yếu tố kì ảo</a:t>
                      </a:r>
                      <a:endParaRPr sz="1400" b="1">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bg2">
                        <a:lumMod val="75000"/>
                      </a:schemeClr>
                    </a:solidFill>
                  </a:tcPr>
                </a:tc>
              </a:tr>
              <a:tr h="320040">
                <a:tc>
                  <a:txBody>
                    <a:bodyPr/>
                    <a:p>
                      <a:pPr marL="68580" indent="0" algn="just">
                        <a:lnSpc>
                          <a:spcPct val="150000"/>
                        </a:lnSpc>
                        <a:spcBef>
                          <a:spcPct val="0"/>
                        </a:spcBef>
                        <a:spcAft>
                          <a:spcPct val="0"/>
                        </a:spcAft>
                      </a:pPr>
                      <a:r>
                        <a:rPr sz="1400">
                          <a:solidFill>
                            <a:srgbClr val="000000"/>
                          </a:solidFill>
                          <a:latin typeface="Times New Roman" panose="02020603050405020304"/>
                          <a:ea typeface="Times New Roman" panose="02020603050405020304"/>
                        </a:rPr>
                        <a:t>Giống nhau</a:t>
                      </a:r>
                      <a:endParaRPr sz="1400">
                        <a:solidFill>
                          <a:srgbClr val="000000"/>
                        </a:solidFill>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bg2">
                        <a:lumMod val="75000"/>
                      </a:schemeClr>
                    </a:solidFill>
                  </a:tcPr>
                </a:tc>
                <a:tc gridSpan="2">
                  <a:txBody>
                    <a:bodyPr/>
                    <a:p>
                      <a:pPr marL="68580" indent="0" algn="just">
                        <a:lnSpc>
                          <a:spcPct val="150000"/>
                        </a:lnSpc>
                        <a:spcBef>
                          <a:spcPct val="0"/>
                        </a:spcBef>
                        <a:spcAft>
                          <a:spcPct val="0"/>
                        </a:spcAft>
                      </a:pPr>
                      <a:r>
                        <a:rPr sz="1400">
                          <a:solidFill>
                            <a:srgbClr val="000000"/>
                          </a:solidFill>
                          <a:latin typeface="Times New Roman" panose="02020603050405020304"/>
                          <a:ea typeface="Times New Roman" panose="02020603050405020304"/>
                        </a:rPr>
                        <a:t>Tìm hiểu bối cảnh, bố cục, cốt truyện, sự kiện, nhân vật, chủ đề,...</a:t>
                      </a:r>
                      <a:endParaRPr sz="1400">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bg2">
                        <a:lumMod val="75000"/>
                      </a:schemeClr>
                    </a:solidFill>
                  </a:tcPr>
                </a:tc>
                <a:tc hMerge="1">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2560320">
                <a:tc>
                  <a:txBody>
                    <a:bodyPr/>
                    <a:p>
                      <a:pPr marL="68580" indent="0" algn="just">
                        <a:lnSpc>
                          <a:spcPct val="150000"/>
                        </a:lnSpc>
                        <a:spcBef>
                          <a:spcPct val="0"/>
                        </a:spcBef>
                        <a:spcAft>
                          <a:spcPct val="0"/>
                        </a:spcAft>
                      </a:pPr>
                      <a:r>
                        <a:rPr sz="1400">
                          <a:solidFill>
                            <a:srgbClr val="000000"/>
                          </a:solidFill>
                          <a:latin typeface="Times New Roman" panose="02020603050405020304"/>
                          <a:ea typeface="Times New Roman" panose="02020603050405020304"/>
                        </a:rPr>
                        <a:t>Khác nhau</a:t>
                      </a:r>
                      <a:endParaRPr sz="1400">
                        <a:solidFill>
                          <a:srgbClr val="000000"/>
                        </a:solidFill>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bg2">
                        <a:lumMod val="75000"/>
                      </a:schemeClr>
                    </a:solidFill>
                  </a:tcPr>
                </a:tc>
                <a:tc>
                  <a:txBody>
                    <a:bodyPr/>
                    <a:p>
                      <a:pPr marL="68580" indent="0">
                        <a:lnSpc>
                          <a:spcPct val="150000"/>
                        </a:lnSpc>
                        <a:spcBef>
                          <a:spcPct val="0"/>
                        </a:spcBef>
                        <a:spcAft>
                          <a:spcPct val="0"/>
                        </a:spcAft>
                      </a:pPr>
                      <a:r>
                        <a:rPr sz="1400">
                          <a:solidFill>
                            <a:srgbClr val="000000"/>
                          </a:solidFill>
                          <a:latin typeface="Times New Roman" panose="02020603050405020304"/>
                          <a:ea typeface="Times New Roman" panose="02020603050405020304"/>
                        </a:rPr>
                        <a:t>- Thường nhắm đến việc phản ánh và thảo luận về các vấn đề xã hội, tâm lý, hoặc những khía cạnh khác của cuộc sống thực.</a:t>
                      </a:r>
                      <a:endParaRPr sz="1400">
                        <a:solidFill>
                          <a:srgbClr val="000000"/>
                        </a:solidFill>
                        <a:latin typeface="Times New Roman" panose="02020603050405020304"/>
                        <a:ea typeface="Times New Roman" panose="02020603050405020304"/>
                      </a:endParaRPr>
                    </a:p>
                    <a:p>
                      <a:pPr marL="68580" indent="0">
                        <a:lnSpc>
                          <a:spcPct val="150000"/>
                        </a:lnSpc>
                        <a:spcBef>
                          <a:spcPct val="0"/>
                        </a:spcBef>
                        <a:spcAft>
                          <a:spcPct val="0"/>
                        </a:spcAft>
                      </a:pPr>
                      <a:r>
                        <a:rPr sz="1400">
                          <a:solidFill>
                            <a:srgbClr val="000000"/>
                          </a:solidFill>
                          <a:latin typeface="Times New Roman" panose="02020603050405020304"/>
                          <a:ea typeface="Times New Roman" panose="02020603050405020304"/>
                        </a:rPr>
                        <a:t>- Nhân vật và sự kiện thường phản ánh cuộc sống thực, với tính cách, đặc điểm và sự phát triển tương đối hiện thực và hợp lý.</a:t>
                      </a:r>
                      <a:endParaRPr sz="14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400">
                          <a:solidFill>
                            <a:srgbClr val="000000"/>
                          </a:solidFill>
                          <a:latin typeface="Times New Roman" panose="02020603050405020304"/>
                          <a:ea typeface="Times New Roman" panose="02020603050405020304"/>
                        </a:rPr>
                        <a:t> </a:t>
                      </a:r>
                      <a:endParaRPr sz="1400">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bg2">
                        <a:lumMod val="75000"/>
                      </a:schemeClr>
                    </a:solidFill>
                  </a:tcPr>
                </a:tc>
                <a:tc>
                  <a:txBody>
                    <a:bodyPr/>
                    <a:p>
                      <a:pPr marL="68580" indent="0">
                        <a:lnSpc>
                          <a:spcPct val="150000"/>
                        </a:lnSpc>
                        <a:spcBef>
                          <a:spcPct val="0"/>
                        </a:spcBef>
                        <a:spcAft>
                          <a:spcPct val="0"/>
                        </a:spcAft>
                      </a:pPr>
                      <a:r>
                        <a:rPr sz="1400">
                          <a:solidFill>
                            <a:srgbClr val="000000"/>
                          </a:solidFill>
                          <a:latin typeface="Times New Roman" panose="02020603050405020304"/>
                          <a:ea typeface="Times New Roman" panose="02020603050405020304"/>
                        </a:rPr>
                        <a:t>- Có thể mang lại những thông điệp sâu sắc về tình cảm, sự sống còn, và giá trị của sự kỳ bí trong cuộc sống.</a:t>
                      </a:r>
                      <a:endParaRPr sz="1400">
                        <a:solidFill>
                          <a:srgbClr val="000000"/>
                        </a:solidFill>
                        <a:latin typeface="Times New Roman" panose="02020603050405020304"/>
                        <a:ea typeface="Times New Roman" panose="02020603050405020304"/>
                      </a:endParaRPr>
                    </a:p>
                    <a:p>
                      <a:pPr marL="68580" indent="0">
                        <a:lnSpc>
                          <a:spcPct val="150000"/>
                        </a:lnSpc>
                        <a:spcBef>
                          <a:spcPct val="0"/>
                        </a:spcBef>
                        <a:spcAft>
                          <a:spcPct val="0"/>
                        </a:spcAft>
                      </a:pPr>
                      <a:r>
                        <a:rPr sz="1400">
                          <a:solidFill>
                            <a:srgbClr val="000000"/>
                          </a:solidFill>
                          <a:latin typeface="Times New Roman" panose="02020603050405020304"/>
                          <a:ea typeface="Times New Roman" panose="02020603050405020304"/>
                        </a:rPr>
                        <a:t>- Nhân vật thường có khả năng siêu nhiên, và các sự kiện thường là những điều kỳ diệu, phép thuật, hoặc những sự kiện không thể giải thích bằng logic thường ngày.</a:t>
                      </a:r>
                      <a:endParaRPr sz="14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endParaRPr sz="1400">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chemeClr val="bg2">
                        <a:lumMod val="7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5" name="TextBox 4"/>
          <p:cNvSpPr txBox="1"/>
          <p:nvPr/>
        </p:nvSpPr>
        <p:spPr>
          <a:xfrm>
            <a:off x="5080" y="1062355"/>
            <a:ext cx="9138920" cy="915670"/>
          </a:xfrm>
          <a:prstGeom prst="rect">
            <a:avLst/>
          </a:prstGeom>
          <a:solidFill>
            <a:schemeClr val="accent1">
              <a:lumMod val="40000"/>
              <a:lumOff val="60000"/>
            </a:schemeClr>
          </a:solidFill>
        </p:spPr>
        <p:txBody>
          <a:bodyPr wrap="square" rtlCol="0">
            <a:noAutofit/>
          </a:bodyPr>
          <a:lstStyle/>
          <a:p>
            <a:r>
              <a:rPr lang="en-US" sz="2000" b="1" dirty="0" smtClean="0">
                <a:solidFill>
                  <a:srgbClr val="FF0000"/>
                </a:solidFill>
                <a:latin typeface="Times New Roman" panose="02020603050405020304" pitchFamily="18" charset="0"/>
                <a:cs typeface="Times New Roman" panose="02020603050405020304" pitchFamily="18" charset="0"/>
                <a:sym typeface="+mn-ea"/>
              </a:rPr>
              <a:t>2. Ôn tập thực hành tiếng Việt</a:t>
            </a:r>
            <a:endParaRPr lang="en-US" sz="2000" b="1" dirty="0" smtClean="0">
              <a:solidFill>
                <a:srgbClr val="FF0000"/>
              </a:solidFill>
              <a:latin typeface="Times New Roman" panose="02020603050405020304" pitchFamily="18" charset="0"/>
              <a:cs typeface="Times New Roman" panose="02020603050405020304" pitchFamily="18" charset="0"/>
              <a:sym typeface="+mn-ea"/>
            </a:endParaRPr>
          </a:p>
          <a:p>
            <a:r>
              <a:rPr lang="en-US" sz="2000" i="1" dirty="0">
                <a:solidFill>
                  <a:prstClr val="black"/>
                </a:solidFill>
                <a:latin typeface="Times New Roman" panose="02020603050405020304" pitchFamily="18" charset="0"/>
                <a:cs typeface="Times New Roman" panose="02020603050405020304" pitchFamily="18" charset="0"/>
              </a:rPr>
              <a:t>Trình bày phần chuẩn bị câu hỏi 4 đã thực hiện ở nhà.</a:t>
            </a:r>
            <a:endParaRPr lang="en-US" sz="2000" i="1" dirty="0">
              <a:solidFill>
                <a:prstClr val="black"/>
              </a:solidFill>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77850"/>
            <a:ext cx="9144000" cy="401320"/>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 Box 7"/>
          <p:cNvSpPr txBox="1"/>
          <p:nvPr/>
        </p:nvSpPr>
        <p:spPr>
          <a:xfrm>
            <a:off x="228600" y="1885950"/>
            <a:ext cx="7921625" cy="1601470"/>
          </a:xfrm>
          <a:prstGeom prst="rect">
            <a:avLst/>
          </a:prstGeom>
          <a:solidFill>
            <a:schemeClr val="bg2">
              <a:lumMod val="75000"/>
            </a:schemeClr>
          </a:solidFill>
        </p:spPr>
        <p:txBody>
          <a:bodyPr wrap="square">
            <a:noAutofit/>
            <a:scene3d>
              <a:camera prst="orthographicFront"/>
              <a:lightRig rig="threePt" dir="t"/>
            </a:scene3d>
          </a:bodyPr>
          <a:p>
            <a:pPr marL="0" indent="270510" defTabSz="266700">
              <a:lnSpc>
                <a:spcPct val="114000"/>
              </a:lnSpc>
              <a:spcAft>
                <a:spcPct val="0"/>
              </a:spcAft>
            </a:pPr>
            <a:endParaRPr sz="25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a:ea typeface="Times New Roman" panose="02020603050405020304"/>
            </a:endParaRPr>
          </a:p>
          <a:p>
            <a:pPr marL="0" indent="270510" defTabSz="266700">
              <a:lnSpc>
                <a:spcPct val="114000"/>
              </a:lnSpc>
              <a:spcAft>
                <a:spcPct val="0"/>
              </a:spcAft>
            </a:pPr>
            <a:r>
              <a:rPr sz="25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a:ea typeface="Times New Roman" panose="02020603050405020304"/>
              </a:rPr>
              <a:t> Phân biệt cách dẫn trực tiếp và cách dẫn gián tiếp. Cho ví dụ minh hoạ.</a:t>
            </a:r>
            <a:endParaRPr sz="25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5" name="TextBox 4"/>
          <p:cNvSpPr txBox="1"/>
          <p:nvPr/>
        </p:nvSpPr>
        <p:spPr>
          <a:xfrm>
            <a:off x="5080" y="1062355"/>
            <a:ext cx="9138920" cy="915670"/>
          </a:xfrm>
          <a:prstGeom prst="rect">
            <a:avLst/>
          </a:prstGeom>
          <a:solidFill>
            <a:schemeClr val="accent1">
              <a:lumMod val="40000"/>
              <a:lumOff val="60000"/>
            </a:schemeClr>
          </a:solidFill>
        </p:spPr>
        <p:txBody>
          <a:bodyPr wrap="square" rtlCol="0">
            <a:noAutofit/>
          </a:bodyPr>
          <a:lstStyle/>
          <a:p>
            <a:r>
              <a:rPr lang="en-US" sz="2000" b="1" dirty="0" smtClean="0">
                <a:solidFill>
                  <a:srgbClr val="FF0000"/>
                </a:solidFill>
                <a:latin typeface="Times New Roman" panose="02020603050405020304" pitchFamily="18" charset="0"/>
                <a:cs typeface="Times New Roman" panose="02020603050405020304" pitchFamily="18" charset="0"/>
                <a:sym typeface="+mn-ea"/>
              </a:rPr>
              <a:t>2. Ôn tập thực hành tiếng Việt</a:t>
            </a:r>
            <a:endParaRPr lang="en-US" sz="2000" b="1" dirty="0" smtClean="0">
              <a:solidFill>
                <a:srgbClr val="FF0000"/>
              </a:solidFill>
              <a:latin typeface="Times New Roman" panose="02020603050405020304" pitchFamily="18" charset="0"/>
              <a:cs typeface="Times New Roman" panose="02020603050405020304" pitchFamily="18" charset="0"/>
              <a:sym typeface="+mn-ea"/>
            </a:endParaRPr>
          </a:p>
          <a:p>
            <a:endParaRPr lang="en-US" sz="2000" i="1" dirty="0">
              <a:solidFill>
                <a:prstClr val="black"/>
              </a:solidFill>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77850"/>
            <a:ext cx="9144000" cy="401320"/>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 Box 7"/>
          <p:cNvSpPr txBox="1"/>
          <p:nvPr/>
        </p:nvSpPr>
        <p:spPr>
          <a:xfrm>
            <a:off x="657860" y="1491615"/>
            <a:ext cx="7492365" cy="2694305"/>
          </a:xfrm>
          <a:prstGeom prst="rect">
            <a:avLst/>
          </a:prstGeom>
          <a:solidFill>
            <a:schemeClr val="bg2">
              <a:lumMod val="75000"/>
            </a:schemeClr>
          </a:solidFill>
        </p:spPr>
        <p:txBody>
          <a:bodyPr wrap="square">
            <a:noAutofit/>
            <a:scene3d>
              <a:camera prst="orthographicFront"/>
              <a:lightRig rig="threePt" dir="t"/>
            </a:scene3d>
          </a:bodyPr>
          <a:p>
            <a:pPr marL="0" indent="270510" defTabSz="266700">
              <a:lnSpc>
                <a:spcPct val="114000"/>
              </a:lnSpc>
              <a:spcAft>
                <a:spcPct val="0"/>
              </a:spcAft>
            </a:pPr>
            <a:r>
              <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rPr>
              <a:t>Phân biệt cách dẫn trực tiếp và cách dẫn gián tiếp :</a:t>
            </a:r>
            <a:endPar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endParaRPr>
          </a:p>
          <a:p>
            <a:pPr marL="0" indent="270510" defTabSz="266700">
              <a:lnSpc>
                <a:spcPct val="114000"/>
              </a:lnSpc>
              <a:spcAft>
                <a:spcPct val="0"/>
              </a:spcAft>
            </a:pPr>
            <a:r>
              <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rPr>
              <a:t>- Lời dẫn trực tiếp là nhắc lại nguyên văn lời nói hay ý nghĩ của người hoặc nhân vật và đặt trong dấu ngoặc kép.</a:t>
            </a:r>
            <a:endPar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endParaRPr>
          </a:p>
          <a:p>
            <a:pPr marL="0" indent="270510" defTabSz="266700">
              <a:lnSpc>
                <a:spcPct val="114000"/>
              </a:lnSpc>
              <a:spcAft>
                <a:spcPct val="0"/>
              </a:spcAft>
            </a:pPr>
            <a:r>
              <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rPr>
              <a:t>Ví dụ: Tục ngữ có câu: "Lá lành đùm lá rách"</a:t>
            </a:r>
            <a:endPar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endParaRPr>
          </a:p>
          <a:p>
            <a:pPr marL="0" indent="270510" defTabSz="266700">
              <a:lnSpc>
                <a:spcPct val="114000"/>
              </a:lnSpc>
              <a:spcAft>
                <a:spcPct val="0"/>
              </a:spcAft>
            </a:pPr>
            <a:r>
              <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rPr>
              <a:t>- Lời dẫn gián tiếp là thuật lại lời nói hay ý nghĩa của người hoặc nhân vật có điều chỉnh thích hợp và không đặt trong dấu ngoặc kép.</a:t>
            </a:r>
            <a:endPar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endParaRPr>
          </a:p>
          <a:p>
            <a:pPr marL="0" indent="270510" defTabSz="266700">
              <a:lnSpc>
                <a:spcPct val="114000"/>
              </a:lnSpc>
              <a:spcAft>
                <a:spcPct val="0"/>
              </a:spcAft>
            </a:pPr>
            <a:r>
              <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rPr>
              <a:t>Ví dụ: Lan bảo ngày mai bạn ấy không đến được. </a:t>
            </a:r>
            <a:endParaRPr>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5" name="TextBox 4"/>
          <p:cNvSpPr txBox="1"/>
          <p:nvPr/>
        </p:nvSpPr>
        <p:spPr>
          <a:xfrm>
            <a:off x="5080" y="1062355"/>
            <a:ext cx="9138920" cy="915670"/>
          </a:xfrm>
          <a:prstGeom prst="rect">
            <a:avLst/>
          </a:prstGeom>
          <a:solidFill>
            <a:schemeClr val="accent1">
              <a:lumMod val="40000"/>
              <a:lumOff val="60000"/>
            </a:schemeClr>
          </a:solidFill>
        </p:spPr>
        <p:txBody>
          <a:bodyPr wrap="square" rtlCol="0">
            <a:noAutofit/>
          </a:bodyPr>
          <a:lstStyle/>
          <a:p>
            <a:r>
              <a:rPr lang="en-US" sz="2000" b="1" dirty="0" smtClean="0">
                <a:solidFill>
                  <a:srgbClr val="FF0000"/>
                </a:solidFill>
                <a:latin typeface="Times New Roman" panose="02020603050405020304" pitchFamily="18" charset="0"/>
                <a:cs typeface="Times New Roman" panose="02020603050405020304" pitchFamily="18" charset="0"/>
                <a:sym typeface="+mn-ea"/>
              </a:rPr>
              <a:t>3. Ôn tập viết, nói và nghe</a:t>
            </a:r>
            <a:endParaRPr lang="en-US" sz="2000" b="1" dirty="0" smtClean="0">
              <a:solidFill>
                <a:srgbClr val="FF0000"/>
              </a:solidFill>
              <a:latin typeface="Times New Roman" panose="02020603050405020304" pitchFamily="18" charset="0"/>
              <a:cs typeface="Times New Roman" panose="02020603050405020304" pitchFamily="18" charset="0"/>
              <a:sym typeface="+mn-ea"/>
            </a:endParaRPr>
          </a:p>
          <a:p>
            <a:r>
              <a:rPr lang="en-US" sz="2000" i="1" dirty="0">
                <a:solidFill>
                  <a:prstClr val="black"/>
                </a:solidFill>
                <a:latin typeface="Times New Roman" panose="02020603050405020304" pitchFamily="18" charset="0"/>
                <a:cs typeface="Times New Roman" panose="02020603050405020304" pitchFamily="18" charset="0"/>
              </a:rPr>
              <a:t>Trình bày phần chuẩn bị câu hỏi 5,6 đã thực hiện ở nhà.</a:t>
            </a:r>
            <a:endParaRPr lang="en-US" sz="2000" i="1" dirty="0">
              <a:solidFill>
                <a:prstClr val="black"/>
              </a:solidFill>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44195"/>
            <a:ext cx="9144000" cy="518160"/>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 Box 5"/>
          <p:cNvSpPr txBox="1"/>
          <p:nvPr/>
        </p:nvSpPr>
        <p:spPr>
          <a:xfrm>
            <a:off x="86995" y="1782445"/>
            <a:ext cx="8518525" cy="2243455"/>
          </a:xfrm>
          <a:prstGeom prst="rect">
            <a:avLst/>
          </a:prstGeom>
          <a:solidFill>
            <a:schemeClr val="bg2"/>
          </a:solidFill>
        </p:spPr>
        <p:txBody>
          <a:bodyPr>
            <a:noAutofit/>
          </a:bodyPr>
          <a:p>
            <a:pPr marL="0" indent="270510" algn="just" defTabSz="266700">
              <a:lnSpc>
                <a:spcPct val="150000"/>
              </a:lnSpc>
              <a:spcAft>
                <a:spcPct val="0"/>
              </a:spcAft>
            </a:pPr>
            <a:r>
              <a:rPr>
                <a:solidFill>
                  <a:srgbClr val="000000"/>
                </a:solidFill>
                <a:latin typeface="Times New Roman" panose="02020603050405020304"/>
                <a:ea typeface="Times New Roman" panose="02020603050405020304"/>
              </a:rPr>
              <a:t>+ Nhóm 1,3 chuẩn bị trả lời câu 5: </a:t>
            </a:r>
            <a:endParaRPr>
              <a:solidFill>
                <a:srgbClr val="000000"/>
              </a:solidFill>
              <a:latin typeface="Times New Roman" panose="02020603050405020304"/>
              <a:ea typeface="Times New Roman" panose="02020603050405020304"/>
            </a:endParaRPr>
          </a:p>
          <a:p>
            <a:pPr marL="0" indent="270510" algn="just" defTabSz="266700">
              <a:lnSpc>
                <a:spcPct val="150000"/>
              </a:lnSpc>
              <a:spcAft>
                <a:spcPct val="0"/>
              </a:spcAft>
            </a:pPr>
            <a:r>
              <a:rPr i="1">
                <a:solidFill>
                  <a:srgbClr val="000000"/>
                </a:solidFill>
                <a:latin typeface="Times New Roman" panose="02020603050405020304"/>
                <a:ea typeface="Times New Roman" panose="02020603050405020304"/>
              </a:rPr>
              <a:t>Theo em, điều quyết định thành công trong việc viết một truyện kể sáng tạo mô phỏng một truyện kể đã đọc là gì?</a:t>
            </a:r>
            <a:endParaRPr i="1">
              <a:solidFill>
                <a:srgbClr val="000000"/>
              </a:solidFill>
              <a:latin typeface="Times New Roman" panose="02020603050405020304"/>
              <a:ea typeface="Times New Roman" panose="02020603050405020304"/>
            </a:endParaRPr>
          </a:p>
          <a:p>
            <a:pPr marL="0" indent="270510" algn="just" defTabSz="266700">
              <a:lnSpc>
                <a:spcPct val="150000"/>
              </a:lnSpc>
              <a:spcAft>
                <a:spcPct val="0"/>
              </a:spcAft>
            </a:pPr>
            <a:r>
              <a:rPr>
                <a:solidFill>
                  <a:srgbClr val="000000"/>
                </a:solidFill>
                <a:latin typeface="Times New Roman" panose="02020603050405020304"/>
                <a:ea typeface="Times New Roman" panose="02020603050405020304"/>
              </a:rPr>
              <a:t>+ Nhóm 2, 4</a:t>
            </a:r>
            <a:r>
              <a:rPr lang="en-US">
                <a:solidFill>
                  <a:srgbClr val="000000"/>
                </a:solidFill>
                <a:latin typeface="Times New Roman" panose="02020603050405020304"/>
                <a:ea typeface="Times New Roman" panose="02020603050405020304"/>
              </a:rPr>
              <a:t> </a:t>
            </a:r>
            <a:r>
              <a:rPr>
                <a:solidFill>
                  <a:srgbClr val="000000"/>
                </a:solidFill>
                <a:latin typeface="Times New Roman" panose="02020603050405020304"/>
                <a:ea typeface="Times New Roman" panose="02020603050405020304"/>
              </a:rPr>
              <a:t>chuẩn bị trả lời câu 6:</a:t>
            </a:r>
            <a:endParaRPr>
              <a:solidFill>
                <a:srgbClr val="000000"/>
              </a:solidFill>
              <a:latin typeface="Times New Roman" panose="02020603050405020304"/>
              <a:ea typeface="Times New Roman" panose="02020603050405020304"/>
            </a:endParaRPr>
          </a:p>
          <a:p>
            <a:pPr marL="0" indent="270510" algn="just" defTabSz="266700">
              <a:lnSpc>
                <a:spcPct val="150000"/>
              </a:lnSpc>
              <a:spcAft>
                <a:spcPct val="0"/>
              </a:spcAft>
            </a:pPr>
            <a:r>
              <a:rPr i="1">
                <a:solidFill>
                  <a:srgbClr val="000000"/>
                </a:solidFill>
                <a:latin typeface="Times New Roman" panose="02020603050405020304"/>
                <a:ea typeface="Times New Roman" panose="02020603050405020304"/>
              </a:rPr>
              <a:t>Nêu một số điểm cần ghi nhớ khi kể lại một câu chuyện mô phỏng lại truyện đã đọc.</a:t>
            </a:r>
            <a:endParaRPr i="1">
              <a:solidFill>
                <a:srgbClr val="000000"/>
              </a:solidFill>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1000"/>
                                        <p:tgtEl>
                                          <p:spTgt spid="6">
                                            <p:txEl>
                                              <p:pRg st="2" end="2"/>
                                            </p:txEl>
                                          </p:spTgt>
                                        </p:tgtEl>
                                      </p:cBhvr>
                                    </p:animEffect>
                                    <p:anim calcmode="lin" valueType="num">
                                      <p:cBhvr>
                                        <p:cTn id="4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1000"/>
                                        <p:tgtEl>
                                          <p:spTgt spid="6">
                                            <p:txEl>
                                              <p:pRg st="3" end="3"/>
                                            </p:txEl>
                                          </p:spTgt>
                                        </p:tgtEl>
                                      </p:cBhvr>
                                    </p:animEffect>
                                    <p:anim calcmode="lin" valueType="num">
                                      <p:cBhvr>
                                        <p:cTn id="4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5" name="TextBox 4"/>
          <p:cNvSpPr txBox="1"/>
          <p:nvPr/>
        </p:nvSpPr>
        <p:spPr>
          <a:xfrm>
            <a:off x="5080" y="1062355"/>
            <a:ext cx="9138920" cy="915670"/>
          </a:xfrm>
          <a:prstGeom prst="rect">
            <a:avLst/>
          </a:prstGeom>
          <a:solidFill>
            <a:schemeClr val="accent1">
              <a:lumMod val="40000"/>
              <a:lumOff val="60000"/>
            </a:schemeClr>
          </a:solidFill>
        </p:spPr>
        <p:txBody>
          <a:bodyPr wrap="square" rtlCol="0">
            <a:noAutofit/>
          </a:bodyPr>
          <a:lstStyle/>
          <a:p>
            <a:r>
              <a:rPr lang="en-US" sz="2000" b="1" dirty="0" smtClean="0">
                <a:solidFill>
                  <a:srgbClr val="FF0000"/>
                </a:solidFill>
                <a:latin typeface="Times New Roman" panose="02020603050405020304" pitchFamily="18" charset="0"/>
                <a:cs typeface="Times New Roman" panose="02020603050405020304" pitchFamily="18" charset="0"/>
                <a:sym typeface="+mn-ea"/>
              </a:rPr>
              <a:t>3. Ôn tập viết, nói và nghe</a:t>
            </a:r>
            <a:endParaRPr lang="en-US" sz="2000" b="1" dirty="0" smtClean="0">
              <a:solidFill>
                <a:srgbClr val="FF0000"/>
              </a:solidFill>
              <a:latin typeface="Times New Roman" panose="02020603050405020304" pitchFamily="18" charset="0"/>
              <a:cs typeface="Times New Roman" panose="02020603050405020304" pitchFamily="18" charset="0"/>
              <a:sym typeface="+mn-ea"/>
            </a:endParaRPr>
          </a:p>
          <a:p>
            <a:endParaRPr lang="en-US" sz="2000" i="1" dirty="0">
              <a:solidFill>
                <a:prstClr val="black"/>
              </a:solidFill>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74675"/>
            <a:ext cx="9144000" cy="487680"/>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 Box 5"/>
          <p:cNvSpPr txBox="1"/>
          <p:nvPr/>
        </p:nvSpPr>
        <p:spPr>
          <a:xfrm>
            <a:off x="86995" y="1782445"/>
            <a:ext cx="8518525" cy="2243455"/>
          </a:xfrm>
          <a:prstGeom prst="rect">
            <a:avLst/>
          </a:prstGeom>
          <a:solidFill>
            <a:schemeClr val="bg2"/>
          </a:solidFill>
        </p:spPr>
        <p:txBody>
          <a:bodyPr>
            <a:noAutofit/>
          </a:bodyPr>
          <a:p>
            <a:pPr marL="0" indent="270510" algn="just" defTabSz="266700">
              <a:lnSpc>
                <a:spcPct val="150000"/>
              </a:lnSpc>
              <a:spcAft>
                <a:spcPct val="0"/>
              </a:spcAft>
            </a:pPr>
            <a:r>
              <a:rPr i="1">
                <a:solidFill>
                  <a:srgbClr val="000000"/>
                </a:solidFill>
                <a:latin typeface="Times New Roman" panose="02020603050405020304"/>
                <a:ea typeface="Times New Roman" panose="02020603050405020304"/>
              </a:rPr>
              <a:t> Câu 5: Theo em, khả năng đưa thêm yếu tố mới, ý tưởng sáng tạo vào câu chuyện để làm cho nó trở nên độc đáo và khác biệt. Điều này có thể bao gồm việc thay đổi tình tiết, nhân vật, hoặc thậm chí là thế giới xung quanh câu chuyện.</a:t>
            </a:r>
            <a:endParaRPr i="1">
              <a:solidFill>
                <a:srgbClr val="000000"/>
              </a:solidFill>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5" name="TextBox 4"/>
          <p:cNvSpPr txBox="1"/>
          <p:nvPr/>
        </p:nvSpPr>
        <p:spPr>
          <a:xfrm>
            <a:off x="5080" y="1062355"/>
            <a:ext cx="9138920" cy="915670"/>
          </a:xfrm>
          <a:prstGeom prst="rect">
            <a:avLst/>
          </a:prstGeom>
          <a:solidFill>
            <a:schemeClr val="accent1">
              <a:lumMod val="40000"/>
              <a:lumOff val="60000"/>
            </a:schemeClr>
          </a:solidFill>
        </p:spPr>
        <p:txBody>
          <a:bodyPr wrap="square" rtlCol="0">
            <a:noAutofit/>
          </a:bodyPr>
          <a:lstStyle/>
          <a:p>
            <a:r>
              <a:rPr lang="en-US" sz="2000" b="1" dirty="0" smtClean="0">
                <a:solidFill>
                  <a:srgbClr val="FF0000"/>
                </a:solidFill>
                <a:latin typeface="Times New Roman" panose="02020603050405020304" pitchFamily="18" charset="0"/>
                <a:cs typeface="Times New Roman" panose="02020603050405020304" pitchFamily="18" charset="0"/>
                <a:sym typeface="+mn-ea"/>
              </a:rPr>
              <a:t>3. Ôn tập viết, nói và nghe</a:t>
            </a:r>
            <a:endParaRPr lang="en-US" sz="2000" b="1" dirty="0" smtClean="0">
              <a:solidFill>
                <a:srgbClr val="FF0000"/>
              </a:solidFill>
              <a:latin typeface="Times New Roman" panose="02020603050405020304" pitchFamily="18" charset="0"/>
              <a:cs typeface="Times New Roman" panose="02020603050405020304" pitchFamily="18" charset="0"/>
              <a:sym typeface="+mn-ea"/>
            </a:endParaRPr>
          </a:p>
          <a:p>
            <a:endParaRPr lang="en-US" sz="2000" i="1" dirty="0">
              <a:solidFill>
                <a:prstClr val="black"/>
              </a:solidFill>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76580"/>
            <a:ext cx="9144000" cy="485775"/>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 Box 5"/>
          <p:cNvSpPr txBox="1"/>
          <p:nvPr/>
        </p:nvSpPr>
        <p:spPr>
          <a:xfrm>
            <a:off x="86995" y="1550035"/>
            <a:ext cx="8518525" cy="2625090"/>
          </a:xfrm>
          <a:prstGeom prst="rect">
            <a:avLst/>
          </a:prstGeom>
          <a:solidFill>
            <a:schemeClr val="bg2"/>
          </a:solidFill>
        </p:spPr>
        <p:txBody>
          <a:bodyPr>
            <a:noAutofit/>
          </a:bodyPr>
          <a:p>
            <a:pPr marL="0" indent="270510" algn="just" defTabSz="266700">
              <a:lnSpc>
                <a:spcPct val="115000"/>
              </a:lnSpc>
              <a:spcBef>
                <a:spcPts val="0"/>
              </a:spcBef>
              <a:spcAft>
                <a:spcPts val="0"/>
              </a:spcAft>
            </a:pPr>
            <a:r>
              <a:rPr i="1">
                <a:solidFill>
                  <a:srgbClr val="000000"/>
                </a:solidFill>
                <a:latin typeface="Times New Roman" panose="02020603050405020304"/>
                <a:ea typeface="Times New Roman" panose="02020603050405020304"/>
              </a:rPr>
              <a:t>Câu 6: Một số ghi nhớ:</a:t>
            </a:r>
            <a:endParaRPr i="1">
              <a:solidFill>
                <a:srgbClr val="000000"/>
              </a:solidFill>
              <a:latin typeface="Times New Roman" panose="02020603050405020304"/>
              <a:ea typeface="Times New Roman" panose="02020603050405020304"/>
            </a:endParaRPr>
          </a:p>
          <a:p>
            <a:pPr marL="0" indent="270510" algn="just" defTabSz="266700">
              <a:lnSpc>
                <a:spcPct val="115000"/>
              </a:lnSpc>
              <a:spcBef>
                <a:spcPts val="0"/>
              </a:spcBef>
              <a:spcAft>
                <a:spcPts val="0"/>
              </a:spcAft>
            </a:pPr>
            <a:r>
              <a:rPr i="1">
                <a:solidFill>
                  <a:srgbClr val="000000"/>
                </a:solidFill>
                <a:latin typeface="Times New Roman" panose="02020603050405020304"/>
                <a:ea typeface="Times New Roman" panose="02020603050405020304"/>
              </a:rPr>
              <a:t>- Hiểu sâu, hiểu đúng về tác phẩm đã có</a:t>
            </a:r>
            <a:r>
              <a:rPr lang="en-US" i="1">
                <a:solidFill>
                  <a:srgbClr val="000000"/>
                </a:solidFill>
                <a:latin typeface="Times New Roman" panose="02020603050405020304"/>
                <a:ea typeface="Times New Roman" panose="02020603050405020304"/>
              </a:rPr>
              <a:t>.</a:t>
            </a:r>
            <a:endParaRPr i="1">
              <a:solidFill>
                <a:srgbClr val="000000"/>
              </a:solidFill>
              <a:latin typeface="Times New Roman" panose="02020603050405020304"/>
              <a:ea typeface="Times New Roman" panose="02020603050405020304"/>
            </a:endParaRPr>
          </a:p>
          <a:p>
            <a:pPr marL="0" indent="270510" algn="just" defTabSz="266700">
              <a:lnSpc>
                <a:spcPct val="115000"/>
              </a:lnSpc>
              <a:spcBef>
                <a:spcPts val="0"/>
              </a:spcBef>
              <a:spcAft>
                <a:spcPts val="0"/>
              </a:spcAft>
            </a:pPr>
            <a:r>
              <a:rPr i="1">
                <a:solidFill>
                  <a:srgbClr val="000000"/>
                </a:solidFill>
                <a:latin typeface="Times New Roman" panose="02020603050405020304"/>
                <a:ea typeface="Times New Roman" panose="02020603050405020304"/>
              </a:rPr>
              <a:t>- Biến đổi nhân vật, tình tiết, và diễn biến theo cách của riêng để tạo ra một câu chuyện mới và độc đáo.</a:t>
            </a:r>
            <a:endParaRPr i="1">
              <a:solidFill>
                <a:srgbClr val="000000"/>
              </a:solidFill>
              <a:latin typeface="Times New Roman" panose="02020603050405020304"/>
              <a:ea typeface="Times New Roman" panose="02020603050405020304"/>
            </a:endParaRPr>
          </a:p>
          <a:p>
            <a:pPr marL="0" indent="270510" algn="just" defTabSz="266700">
              <a:lnSpc>
                <a:spcPct val="115000"/>
              </a:lnSpc>
              <a:spcBef>
                <a:spcPts val="0"/>
              </a:spcBef>
              <a:spcAft>
                <a:spcPts val="0"/>
              </a:spcAft>
            </a:pPr>
            <a:r>
              <a:rPr i="1">
                <a:solidFill>
                  <a:srgbClr val="000000"/>
                </a:solidFill>
                <a:latin typeface="Times New Roman" panose="02020603050405020304"/>
                <a:ea typeface="Times New Roman" panose="02020603050405020304"/>
              </a:rPr>
              <a:t>- </a:t>
            </a:r>
            <a:r>
              <a:rPr lang="en-US" i="1">
                <a:solidFill>
                  <a:srgbClr val="000000"/>
                </a:solidFill>
                <a:latin typeface="Times New Roman" panose="02020603050405020304"/>
                <a:ea typeface="Times New Roman" panose="02020603050405020304"/>
              </a:rPr>
              <a:t>C</a:t>
            </a:r>
            <a:r>
              <a:rPr i="1">
                <a:solidFill>
                  <a:srgbClr val="000000"/>
                </a:solidFill>
                <a:latin typeface="Times New Roman" panose="02020603050405020304"/>
                <a:ea typeface="Times New Roman" panose="02020603050405020304"/>
              </a:rPr>
              <a:t>ó thể thay đổi cốt truyện để làm cho nó phù hợp với cái nhìn hoặc thông điệp riêng</a:t>
            </a:r>
            <a:r>
              <a:rPr lang="en-US" i="1">
                <a:solidFill>
                  <a:srgbClr val="000000"/>
                </a:solidFill>
                <a:latin typeface="Times New Roman" panose="02020603050405020304"/>
                <a:ea typeface="Times New Roman" panose="02020603050405020304"/>
              </a:rPr>
              <a:t>.</a:t>
            </a:r>
            <a:endParaRPr i="1">
              <a:solidFill>
                <a:srgbClr val="000000"/>
              </a:solidFill>
              <a:latin typeface="Times New Roman" panose="02020603050405020304"/>
              <a:ea typeface="Times New Roman" panose="02020603050405020304"/>
            </a:endParaRPr>
          </a:p>
          <a:p>
            <a:pPr marL="0" indent="270510" algn="just" defTabSz="266700">
              <a:lnSpc>
                <a:spcPct val="115000"/>
              </a:lnSpc>
              <a:spcBef>
                <a:spcPts val="0"/>
              </a:spcBef>
              <a:spcAft>
                <a:spcPts val="0"/>
              </a:spcAft>
            </a:pPr>
            <a:r>
              <a:rPr i="1">
                <a:solidFill>
                  <a:srgbClr val="000000"/>
                </a:solidFill>
                <a:latin typeface="Times New Roman" panose="02020603050405020304"/>
                <a:ea typeface="Times New Roman" panose="02020603050405020304"/>
              </a:rPr>
              <a:t>- Mặc dù đang thực hiện sự sáng tạo, nhưng hãy cố gắng giữ nguyên tinh thần hoặc thông điệp cơ bản của câu chuyện gốc. </a:t>
            </a:r>
            <a:endParaRPr i="1">
              <a:solidFill>
                <a:srgbClr val="000000"/>
              </a:solidFill>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1000"/>
                                        <p:tgtEl>
                                          <p:spTgt spid="6">
                                            <p:txEl>
                                              <p:pRg st="3" end="3"/>
                                            </p:txEl>
                                          </p:spTgt>
                                        </p:tgtEl>
                                      </p:cBhvr>
                                    </p:animEffect>
                                    <p:anim calcmode="lin" valueType="num">
                                      <p:cBhvr>
                                        <p:cTn id="5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Effect transition="in" filter="fade">
                                      <p:cBhvr>
                                        <p:cTn id="56" dur="1000"/>
                                        <p:tgtEl>
                                          <p:spTgt spid="6">
                                            <p:txEl>
                                              <p:pRg st="4" end="4"/>
                                            </p:txEl>
                                          </p:spTgt>
                                        </p:tgtEl>
                                      </p:cBhvr>
                                    </p:animEffect>
                                    <p:anim calcmode="lin" valueType="num">
                                      <p:cBhvr>
                                        <p:cTn id="5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p>
            <a:endParaRPr lang="en-US"/>
          </a:p>
        </p:txBody>
      </p:sp>
      <p:sp>
        <p:nvSpPr>
          <p:cNvPr id="5" name="TextBox 4"/>
          <p:cNvSpPr txBox="1"/>
          <p:nvPr/>
        </p:nvSpPr>
        <p:spPr>
          <a:xfrm>
            <a:off x="251460" y="1667510"/>
            <a:ext cx="4559300" cy="1725295"/>
          </a:xfrm>
          <a:prstGeom prst="rect">
            <a:avLst/>
          </a:prstGeom>
          <a:solidFill>
            <a:srgbClr val="92D050"/>
          </a:solidFill>
        </p:spPr>
        <p:txBody>
          <a:bodyPr wrap="square" rtlCol="0">
            <a:noAutofit/>
            <a:scene3d>
              <a:camera prst="orthographicFront"/>
              <a:lightRig rig="threePt" dir="t"/>
            </a:scene3d>
          </a:bodyPr>
          <a:lstStyle/>
          <a:p>
            <a:endParaRPr lang="en-US" sz="2000" i="1" dirty="0">
              <a:solidFill>
                <a:prstClr val="black"/>
              </a:solidFill>
              <a:latin typeface="Times New Roman" panose="02020603050405020304" pitchFamily="18" charset="0"/>
              <a:cs typeface="Times New Roman" panose="02020603050405020304" pitchFamily="18" charset="0"/>
            </a:endParaRPr>
          </a:p>
          <a:p>
            <a:r>
              <a:rPr lang="en-US" sz="2000" i="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Những câu chuyện kì lạ về con người trong thế giới kì ảo có thể mang lại cho ta những bài học gì? </a:t>
            </a:r>
            <a:endParaRPr lang="en-US" sz="2000" i="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2000" i="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76580"/>
            <a:ext cx="9144000" cy="486410"/>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LUYỆN TẬP</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TextBox 4"/>
          <p:cNvSpPr txBox="1"/>
          <p:nvPr/>
        </p:nvSpPr>
        <p:spPr>
          <a:xfrm>
            <a:off x="4953000" y="1667510"/>
            <a:ext cx="3963035" cy="1758950"/>
          </a:xfrm>
          <a:prstGeom prst="rect">
            <a:avLst/>
          </a:prstGeom>
          <a:solidFill>
            <a:srgbClr val="92D050"/>
          </a:solidFill>
        </p:spPr>
        <p:txBody>
          <a:bodyPr wrap="square" rtlCol="0">
            <a:noAutofit/>
          </a:bodyPr>
          <a:p>
            <a:r>
              <a:rPr lang="en-US" sz="2000" i="1" dirty="0">
                <a:solidFill>
                  <a:prstClr val="black"/>
                </a:solidFill>
                <a:latin typeface="Times New Roman" panose="02020603050405020304" pitchFamily="18" charset="0"/>
                <a:cs typeface="Times New Roman" panose="02020603050405020304" pitchFamily="18" charset="0"/>
              </a:rPr>
              <a:t> </a:t>
            </a:r>
            <a:endParaRPr lang="en-US" sz="2000" i="1" dirty="0">
              <a:solidFill>
                <a:prstClr val="black"/>
              </a:solidFill>
              <a:latin typeface="Times New Roman" panose="02020603050405020304" pitchFamily="18" charset="0"/>
              <a:cs typeface="Times New Roman" panose="02020603050405020304" pitchFamily="18" charset="0"/>
            </a:endParaRPr>
          </a:p>
          <a:p>
            <a:r>
              <a:rPr lang="en-US" sz="2000" i="1" dirty="0">
                <a:solidFill>
                  <a:prstClr val="black"/>
                </a:solidFill>
                <a:latin typeface="Times New Roman" panose="02020603050405020304" pitchFamily="18" charset="0"/>
                <a:cs typeface="Times New Roman" panose="02020603050405020304" pitchFamily="18" charset="0"/>
              </a:rPr>
              <a:t>2. Bài học ứng xử em rút ra được sau khi học chủ điểm này là gì?</a:t>
            </a:r>
            <a:endParaRPr lang="en-US" sz="2000" i="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p>
            <a:endParaRPr lang="en-US"/>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77850"/>
            <a:ext cx="9144000" cy="401320"/>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LUYỆN TẬP</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 Box 1"/>
          <p:cNvSpPr txBox="1"/>
          <p:nvPr/>
        </p:nvSpPr>
        <p:spPr>
          <a:xfrm>
            <a:off x="674370" y="1233805"/>
            <a:ext cx="7987030" cy="2835910"/>
          </a:xfrm>
          <a:prstGeom prst="rect">
            <a:avLst/>
          </a:prstGeom>
          <a:solidFill>
            <a:schemeClr val="bg1">
              <a:lumMod val="75000"/>
            </a:schemeClr>
          </a:solidFill>
        </p:spPr>
        <p:txBody>
          <a:bodyPr wrap="square">
            <a:noAutofit/>
          </a:bodyPr>
          <a:p>
            <a:pPr algn="just" defTabSz="266700">
              <a:lnSpc>
                <a:spcPct val="150000"/>
              </a:lnSpc>
              <a:spcAft>
                <a:spcPct val="0"/>
              </a:spcAft>
            </a:pPr>
            <a:r>
              <a:rPr sz="2000" i="0">
                <a:solidFill>
                  <a:srgbClr val="000000"/>
                </a:solidFill>
                <a:latin typeface="Times New Roman" panose="02020603050405020304"/>
                <a:ea typeface="serif"/>
              </a:rPr>
              <a:t>1. Yếu tố kì ảo là cầu nối để đưa ta vào thế giới chưa biết, huyền diệu và bí ẩn trong trí tưởng tượng, vào những giấc mơ không có thật. Nó đem đến cảm giác mới lạ cho người đọc, mở ra một chân trời mới của sức tưởng tượng bay bổng. Mặt khác nó khiến con người không quay đi với đời sống thực tại mà luôn sẵn sàng đối diện, nhận thức đời sống một cách sâu sắc hơn.</a:t>
            </a:r>
            <a:endParaRPr sz="2000" i="0">
              <a:solidFill>
                <a:srgbClr val="000000"/>
              </a:solidFill>
              <a:latin typeface="Times New Roman" panose="02020603050405020304"/>
              <a:ea typeface="serif"/>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4916" y="1"/>
            <a:ext cx="9144000" cy="584775"/>
          </a:xfrm>
          <a:prstGeom prst="rect">
            <a:avLst/>
          </a:prstGeom>
          <a:solidFill>
            <a:srgbClr val="00B0F0"/>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KHỞI ĐỘNG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203" y="2495550"/>
            <a:ext cx="4748745" cy="369332"/>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Sơn</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Tinh</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Thủy</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Tinh</a:t>
            </a:r>
            <a:endParaRPr lang="en-US" dirty="0"/>
          </a:p>
        </p:txBody>
      </p:sp>
      <p:sp>
        <p:nvSpPr>
          <p:cNvPr id="7" name="TextBox 6"/>
          <p:cNvSpPr txBox="1"/>
          <p:nvPr/>
        </p:nvSpPr>
        <p:spPr>
          <a:xfrm>
            <a:off x="4812863" y="2478194"/>
            <a:ext cx="4331138" cy="369332"/>
          </a:xfrm>
          <a:prstGeom prst="rect">
            <a:avLst/>
          </a:prstGeom>
          <a:noFill/>
        </p:spPr>
        <p:txBody>
          <a:bodyPr wrap="square" rtlCol="0">
            <a:spAutoFit/>
          </a:bodyPr>
          <a:lstStyle/>
          <a:p>
            <a:pPr algn="ctr"/>
            <a:r>
              <a:rPr lang="en-US" b="1" dirty="0">
                <a:latin typeface="Times New Roman" panose="02020603050405020304"/>
                <a:ea typeface="Times New Roman" panose="02020603050405020304"/>
              </a:rPr>
              <a:t>Con </a:t>
            </a:r>
            <a:r>
              <a:rPr lang="en-US" b="1" dirty="0" err="1">
                <a:latin typeface="Times New Roman" panose="02020603050405020304"/>
                <a:ea typeface="Times New Roman" panose="02020603050405020304"/>
              </a:rPr>
              <a:t>Rồng</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cháu</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Tiên</a:t>
            </a:r>
            <a:endParaRPr lang="en-US" dirty="0"/>
          </a:p>
        </p:txBody>
      </p:sp>
      <p:sp>
        <p:nvSpPr>
          <p:cNvPr id="8" name="TextBox 7"/>
          <p:cNvSpPr txBox="1"/>
          <p:nvPr/>
        </p:nvSpPr>
        <p:spPr>
          <a:xfrm>
            <a:off x="59202" y="4705350"/>
            <a:ext cx="4665198" cy="369332"/>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Thánh</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Gióng</a:t>
            </a:r>
            <a:endParaRPr lang="en-US" dirty="0"/>
          </a:p>
        </p:txBody>
      </p:sp>
      <p:sp>
        <p:nvSpPr>
          <p:cNvPr id="9" name="TextBox 8"/>
          <p:cNvSpPr txBox="1"/>
          <p:nvPr/>
        </p:nvSpPr>
        <p:spPr>
          <a:xfrm>
            <a:off x="4724400" y="4705350"/>
            <a:ext cx="4414684" cy="369332"/>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Trọng</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Thủy</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Mỵ</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Châu</a:t>
            </a:r>
            <a:endParaRPr lang="en-US" dirty="0"/>
          </a:p>
        </p:txBody>
      </p:sp>
      <p:pic>
        <p:nvPicPr>
          <p:cNvPr id="4098" name="Picture 2"/>
          <p:cNvPicPr>
            <a:picLocks noGrp="1" noChangeAspect="1" noChangeArrowheads="1"/>
          </p:cNvPicPr>
          <p:nvPr>
            <p:ph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 y="0"/>
            <a:ext cx="92202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4"/>
          <p:cNvSpPr txBox="1"/>
          <p:nvPr/>
        </p:nvSpPr>
        <p:spPr>
          <a:xfrm>
            <a:off x="1217295" y="231140"/>
            <a:ext cx="6182360" cy="668655"/>
          </a:xfrm>
          <a:prstGeom prst="rect">
            <a:avLst/>
          </a:prstGeom>
          <a:solidFill>
            <a:srgbClr val="00B0F0"/>
          </a:solidFill>
        </p:spPr>
        <p:txBody>
          <a:bodyPr wrap="square" rtlCol="0">
            <a:noAutofit/>
          </a:bodyPr>
          <a:p>
            <a:pPr algn="ctr"/>
            <a:r>
              <a:rPr lang="en-US" sz="3200" b="1" dirty="0" smtClean="0">
                <a:solidFill>
                  <a:srgbClr val="FF0000"/>
                </a:solidFill>
                <a:latin typeface="Times New Roman" panose="02020603050405020304" pitchFamily="18" charset="0"/>
                <a:cs typeface="Times New Roman" panose="02020603050405020304" pitchFamily="18" charset="0"/>
              </a:rPr>
              <a:t>KHỞI ĐỘNG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 Box 9"/>
          <p:cNvSpPr txBox="1"/>
          <p:nvPr/>
        </p:nvSpPr>
        <p:spPr>
          <a:xfrm>
            <a:off x="1209675" y="920750"/>
            <a:ext cx="6192520" cy="1127125"/>
          </a:xfrm>
          <a:prstGeom prst="rect">
            <a:avLst/>
          </a:prstGeom>
          <a:solidFill>
            <a:schemeClr val="accent5">
              <a:lumMod val="40000"/>
              <a:lumOff val="60000"/>
            </a:schemeClr>
          </a:solidFill>
          <a:ln>
            <a:solidFill>
              <a:schemeClr val="accent2"/>
            </a:solidFill>
          </a:ln>
        </p:spPr>
        <p:txBody>
          <a:bodyPr>
            <a:noAutofit/>
          </a:bodyPr>
          <a:p>
            <a:pPr defTabSz="266700">
              <a:lnSpc>
                <a:spcPct val="150000"/>
              </a:lnSpc>
              <a:spcAft>
                <a:spcPct val="0"/>
              </a:spcAft>
            </a:pPr>
            <a:r>
              <a:rPr sz="2000" i="1">
                <a:latin typeface="Times New Roman" panose="02020603050405020304"/>
                <a:ea typeface="Times New Roman" panose="02020603050405020304"/>
              </a:rPr>
              <a:t>1. Em hãy nhắc lại các văn bản văn học mang yếu tố kì ảo mà em biết?</a:t>
            </a:r>
            <a:endParaRPr sz="2000" i="1">
              <a:latin typeface="Times New Roman" panose="02020603050405020304"/>
              <a:ea typeface="Times New Roman" panose="02020603050405020304"/>
            </a:endParaRPr>
          </a:p>
          <a:p>
            <a:pPr defTabSz="266700">
              <a:lnSpc>
                <a:spcPct val="150000"/>
              </a:lnSpc>
              <a:spcAft>
                <a:spcPct val="0"/>
              </a:spcAft>
            </a:pPr>
            <a:endParaRPr sz="2000" i="1">
              <a:latin typeface="Times New Roman" panose="02020603050405020304"/>
              <a:ea typeface="Times New Roman" panose="02020603050405020304"/>
            </a:endParaRPr>
          </a:p>
          <a:p>
            <a:pPr marL="0" indent="0" defTabSz="266700">
              <a:lnSpc>
                <a:spcPct val="150000"/>
              </a:lnSpc>
              <a:spcAft>
                <a:spcPct val="0"/>
              </a:spcAft>
            </a:pPr>
            <a:endParaRPr sz="2000" i="1">
              <a:latin typeface="Times New Roman" panose="02020603050405020304"/>
              <a:ea typeface="Times New Roman" panose="02020603050405020304"/>
            </a:endParaRPr>
          </a:p>
        </p:txBody>
      </p:sp>
      <p:sp>
        <p:nvSpPr>
          <p:cNvPr id="11" name="Text Box 10"/>
          <p:cNvSpPr txBox="1"/>
          <p:nvPr/>
        </p:nvSpPr>
        <p:spPr>
          <a:xfrm>
            <a:off x="1191895" y="2068830"/>
            <a:ext cx="6201410" cy="1925955"/>
          </a:xfrm>
          <a:prstGeom prst="rect">
            <a:avLst/>
          </a:prstGeom>
          <a:solidFill>
            <a:schemeClr val="accent5">
              <a:lumMod val="40000"/>
              <a:lumOff val="60000"/>
            </a:schemeClr>
          </a:solidFill>
          <a:ln>
            <a:solidFill>
              <a:schemeClr val="accent2"/>
            </a:solidFill>
          </a:ln>
        </p:spPr>
        <p:txBody>
          <a:bodyPr>
            <a:noAutofit/>
          </a:bodyPr>
          <a:p>
            <a:pPr defTabSz="266700">
              <a:lnSpc>
                <a:spcPct val="150000"/>
              </a:lnSpc>
              <a:spcAft>
                <a:spcPct val="0"/>
              </a:spcAft>
            </a:pPr>
            <a:r>
              <a:rPr sz="2000" i="1">
                <a:latin typeface="Times New Roman" panose="02020603050405020304"/>
                <a:ea typeface="Times New Roman" panose="02020603050405020304"/>
              </a:rPr>
              <a:t>2.</a:t>
            </a:r>
            <a:r>
              <a:rPr lang="en-US" sz="2000" i="1">
                <a:latin typeface="Times New Roman" panose="02020603050405020304"/>
                <a:ea typeface="Times New Roman" panose="02020603050405020304"/>
              </a:rPr>
              <a:t> </a:t>
            </a:r>
            <a:r>
              <a:rPr sz="2000" i="1">
                <a:latin typeface="Times New Roman" panose="02020603050405020304"/>
                <a:ea typeface="Times New Roman" panose="02020603050405020304"/>
              </a:rPr>
              <a:t>Nhân dân ta ngày xưa đã sáng tạo ra những tác phẩm văn học mang yếu tố kì ảo nhằm mục đích gì?</a:t>
            </a:r>
            <a:endParaRPr sz="2000" i="1">
              <a:latin typeface="Times New Roman" panose="02020603050405020304"/>
              <a:ea typeface="Times New Roman" panose="02020603050405020304"/>
            </a:endParaRPr>
          </a:p>
          <a:p>
            <a:pPr marL="0" indent="0" defTabSz="266700">
              <a:lnSpc>
                <a:spcPct val="150000"/>
              </a:lnSpc>
              <a:spcAft>
                <a:spcPct val="0"/>
              </a:spcAft>
            </a:pPr>
            <a:endParaRPr sz="2000" i="1">
              <a:latin typeface="Times New Roman" panose="02020603050405020304"/>
              <a:ea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p>
            <a:endParaRPr lang="en-US"/>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32765"/>
            <a:ext cx="9144000" cy="446405"/>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LUYỆN TẬP</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 Box 1"/>
          <p:cNvSpPr txBox="1"/>
          <p:nvPr/>
        </p:nvSpPr>
        <p:spPr>
          <a:xfrm>
            <a:off x="674370" y="1320165"/>
            <a:ext cx="7987030" cy="2459990"/>
          </a:xfrm>
          <a:prstGeom prst="rect">
            <a:avLst/>
          </a:prstGeom>
          <a:solidFill>
            <a:schemeClr val="bg1">
              <a:lumMod val="75000"/>
            </a:schemeClr>
          </a:solidFill>
        </p:spPr>
        <p:txBody>
          <a:bodyPr wrap="square">
            <a:noAutofit/>
          </a:bodyPr>
          <a:p>
            <a:pPr algn="just" defTabSz="266700">
              <a:lnSpc>
                <a:spcPct val="150000"/>
              </a:lnSpc>
              <a:spcAft>
                <a:spcPct val="0"/>
              </a:spcAft>
            </a:pPr>
            <a:endParaRPr sz="2000" i="0">
              <a:solidFill>
                <a:srgbClr val="000000"/>
              </a:solidFill>
              <a:latin typeface="Times New Roman" panose="02020603050405020304"/>
              <a:ea typeface="serif"/>
            </a:endParaRPr>
          </a:p>
          <a:p>
            <a:pPr algn="just" defTabSz="266700">
              <a:lnSpc>
                <a:spcPct val="150000"/>
              </a:lnSpc>
              <a:spcAft>
                <a:spcPct val="0"/>
              </a:spcAft>
            </a:pPr>
            <a:r>
              <a:rPr sz="2000" i="0">
                <a:solidFill>
                  <a:srgbClr val="000000"/>
                </a:solidFill>
                <a:latin typeface="Times New Roman" panose="02020603050405020304"/>
                <a:ea typeface="serif"/>
              </a:rPr>
              <a:t>2. Biết cảm thông, chia sẻ với người khác; hiểu thêm về số phận, nhân cách của con người trước khó khăn, thử thách; biết kể một câu chuyện theo trí tưởng tượng; phát huy được khả năng tưởng tượng trong học tập và cuộc sống.</a:t>
            </a:r>
            <a:endParaRPr sz="2000" i="0">
              <a:solidFill>
                <a:srgbClr val="000000"/>
              </a:solidFill>
              <a:latin typeface="Times New Roman" panose="02020603050405020304"/>
              <a:ea typeface="serif"/>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p>
            <a:endParaRPr lang="en-US"/>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76580"/>
            <a:ext cx="9144000" cy="486410"/>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IV. VẬN DỤNG</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 Box 1"/>
          <p:cNvSpPr txBox="1"/>
          <p:nvPr/>
        </p:nvSpPr>
        <p:spPr>
          <a:xfrm>
            <a:off x="674370" y="1320165"/>
            <a:ext cx="7987030" cy="2459990"/>
          </a:xfrm>
          <a:prstGeom prst="rect">
            <a:avLst/>
          </a:prstGeom>
          <a:solidFill>
            <a:schemeClr val="bg1">
              <a:lumMod val="75000"/>
            </a:schemeClr>
          </a:solidFill>
        </p:spPr>
        <p:txBody>
          <a:bodyPr wrap="square">
            <a:noAutofit/>
          </a:bodyPr>
          <a:p>
            <a:pPr algn="just" defTabSz="266700">
              <a:lnSpc>
                <a:spcPct val="150000"/>
              </a:lnSpc>
              <a:spcAft>
                <a:spcPct val="0"/>
              </a:spcAft>
            </a:pPr>
            <a:endParaRPr sz="2000" i="0">
              <a:solidFill>
                <a:srgbClr val="000000"/>
              </a:solidFill>
              <a:latin typeface="Times New Roman" panose="02020603050405020304"/>
              <a:ea typeface="serif"/>
            </a:endParaRPr>
          </a:p>
          <a:p>
            <a:pPr algn="just" defTabSz="266700">
              <a:lnSpc>
                <a:spcPct val="150000"/>
              </a:lnSpc>
              <a:spcAft>
                <a:spcPct val="0"/>
              </a:spcAft>
            </a:pPr>
            <a:r>
              <a:rPr sz="2000" i="0">
                <a:solidFill>
                  <a:srgbClr val="000000"/>
                </a:solidFill>
                <a:latin typeface="Times New Roman" panose="02020603050405020304"/>
                <a:ea typeface="serif"/>
              </a:rPr>
              <a:t>- GV yêu cầu HS viết đoạn văn (thực hiện ở nhà </a:t>
            </a:r>
            <a:r>
              <a:rPr lang="en-US" sz="2000" i="0">
                <a:solidFill>
                  <a:srgbClr val="000000"/>
                </a:solidFill>
                <a:latin typeface="Times New Roman" panose="02020603050405020304"/>
                <a:ea typeface="serif"/>
              </a:rPr>
              <a:t>và gởi vào nhóm</a:t>
            </a:r>
            <a:r>
              <a:rPr sz="2000" i="0">
                <a:solidFill>
                  <a:srgbClr val="000000"/>
                </a:solidFill>
                <a:latin typeface="Times New Roman" panose="02020603050405020304"/>
                <a:ea typeface="serif"/>
              </a:rPr>
              <a:t>)</a:t>
            </a:r>
            <a:endParaRPr sz="2000" i="0">
              <a:solidFill>
                <a:srgbClr val="000000"/>
              </a:solidFill>
              <a:latin typeface="Times New Roman" panose="02020603050405020304"/>
              <a:ea typeface="serif"/>
            </a:endParaRPr>
          </a:p>
          <a:p>
            <a:pPr algn="just" defTabSz="266700">
              <a:lnSpc>
                <a:spcPct val="150000"/>
              </a:lnSpc>
              <a:spcAft>
                <a:spcPct val="0"/>
              </a:spcAft>
            </a:pPr>
            <a:r>
              <a:rPr sz="2000" i="1">
                <a:solidFill>
                  <a:srgbClr val="000000"/>
                </a:solidFill>
                <a:latin typeface="Times New Roman" panose="02020603050405020304"/>
                <a:ea typeface="serif"/>
              </a:rPr>
              <a:t>Viết một đoạn văn ghi lại bài học em rút ra được từ một trong những văn bản đã học</a:t>
            </a:r>
            <a:endParaRPr sz="2000" i="1">
              <a:solidFill>
                <a:srgbClr val="000000"/>
              </a:solidFill>
              <a:latin typeface="Times New Roman" panose="02020603050405020304"/>
              <a:ea typeface="serif"/>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p>
            <a:endParaRPr lang="en-US"/>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5"/>
          <p:cNvSpPr txBox="1"/>
          <p:nvPr/>
        </p:nvSpPr>
        <p:spPr>
          <a:xfrm>
            <a:off x="-5080" y="576580"/>
            <a:ext cx="9144000" cy="488315"/>
          </a:xfrm>
          <a:prstGeom prst="rect">
            <a:avLst/>
          </a:prstGeom>
          <a:solidFill>
            <a:schemeClr val="accent3">
              <a:lumMod val="60000"/>
              <a:lumOff val="40000"/>
            </a:schemeClr>
          </a:solidFill>
        </p:spPr>
        <p:txBody>
          <a:bodyPr wrap="square" rtlCol="0">
            <a:noAutofit/>
            <a:scene3d>
              <a:camera prst="orthographicFront"/>
              <a:lightRig rig="threePt" dir="t"/>
            </a:scene3d>
          </a:bodyPr>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IV. VẬN DỤNG</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 Box 1"/>
          <p:cNvSpPr txBox="1"/>
          <p:nvPr/>
        </p:nvSpPr>
        <p:spPr>
          <a:xfrm>
            <a:off x="674370" y="1320165"/>
            <a:ext cx="7987030" cy="2459990"/>
          </a:xfrm>
          <a:prstGeom prst="rect">
            <a:avLst/>
          </a:prstGeom>
          <a:solidFill>
            <a:schemeClr val="bg1">
              <a:lumMod val="75000"/>
            </a:schemeClr>
          </a:solidFill>
        </p:spPr>
        <p:txBody>
          <a:bodyPr wrap="square">
            <a:noAutofit/>
          </a:bodyPr>
          <a:p>
            <a:pPr algn="just" defTabSz="266700">
              <a:lnSpc>
                <a:spcPct val="150000"/>
              </a:lnSpc>
              <a:spcAft>
                <a:spcPct val="0"/>
              </a:spcAft>
            </a:pPr>
            <a:r>
              <a:rPr sz="2000" i="0" u="sng">
                <a:solidFill>
                  <a:srgbClr val="000000"/>
                </a:solidFill>
                <a:latin typeface="Times New Roman" panose="02020603050405020304"/>
                <a:ea typeface="serif"/>
              </a:rPr>
              <a:t>Gợi ý</a:t>
            </a:r>
            <a:r>
              <a:rPr sz="2000" i="0">
                <a:solidFill>
                  <a:srgbClr val="000000"/>
                </a:solidFill>
                <a:latin typeface="Times New Roman" panose="02020603050405020304"/>
                <a:ea typeface="serif"/>
              </a:rPr>
              <a:t>:</a:t>
            </a:r>
            <a:endParaRPr sz="2000" i="0">
              <a:solidFill>
                <a:srgbClr val="000000"/>
              </a:solidFill>
              <a:latin typeface="Times New Roman" panose="02020603050405020304"/>
              <a:ea typeface="serif"/>
            </a:endParaRPr>
          </a:p>
          <a:p>
            <a:pPr algn="just" defTabSz="266700">
              <a:lnSpc>
                <a:spcPct val="150000"/>
              </a:lnSpc>
              <a:spcAft>
                <a:spcPct val="0"/>
              </a:spcAft>
            </a:pPr>
            <a:r>
              <a:rPr sz="2000" i="0">
                <a:solidFill>
                  <a:srgbClr val="000000"/>
                </a:solidFill>
                <a:latin typeface="Times New Roman" panose="02020603050405020304"/>
                <a:ea typeface="serif"/>
              </a:rPr>
              <a:t>- Giới thiệu văn bản đã học</a:t>
            </a:r>
            <a:endParaRPr sz="2000" i="0">
              <a:solidFill>
                <a:srgbClr val="000000"/>
              </a:solidFill>
              <a:latin typeface="Times New Roman" panose="02020603050405020304"/>
              <a:ea typeface="serif"/>
            </a:endParaRPr>
          </a:p>
          <a:p>
            <a:pPr algn="just" defTabSz="266700">
              <a:lnSpc>
                <a:spcPct val="150000"/>
              </a:lnSpc>
              <a:spcAft>
                <a:spcPct val="0"/>
              </a:spcAft>
            </a:pPr>
            <a:r>
              <a:rPr sz="2000" i="0">
                <a:solidFill>
                  <a:srgbClr val="000000"/>
                </a:solidFill>
                <a:latin typeface="Times New Roman" panose="02020603050405020304"/>
                <a:ea typeface="serif"/>
              </a:rPr>
              <a:t>- Nêu bài học mà em rút ra, em cảm thấy đáng để học hỏi</a:t>
            </a:r>
            <a:endParaRPr sz="2000" i="0">
              <a:solidFill>
                <a:srgbClr val="000000"/>
              </a:solidFill>
              <a:latin typeface="Times New Roman" panose="02020603050405020304"/>
              <a:ea typeface="serif"/>
            </a:endParaRPr>
          </a:p>
          <a:p>
            <a:pPr algn="just" defTabSz="266700">
              <a:lnSpc>
                <a:spcPct val="150000"/>
              </a:lnSpc>
              <a:spcAft>
                <a:spcPct val="0"/>
              </a:spcAft>
            </a:pPr>
            <a:r>
              <a:rPr sz="2000" i="0">
                <a:solidFill>
                  <a:srgbClr val="000000"/>
                </a:solidFill>
                <a:latin typeface="Times New Roman" panose="02020603050405020304"/>
                <a:ea typeface="serif"/>
              </a:rPr>
              <a:t>- Nêu cảm nhận bản thân khi em học được bài học đó</a:t>
            </a:r>
            <a:endParaRPr sz="2000" i="0">
              <a:solidFill>
                <a:srgbClr val="000000"/>
              </a:solidFill>
              <a:latin typeface="Times New Roman" panose="02020603050405020304"/>
              <a:ea typeface="serif"/>
            </a:endParaRPr>
          </a:p>
          <a:p>
            <a:pPr algn="just" defTabSz="266700">
              <a:lnSpc>
                <a:spcPct val="150000"/>
              </a:lnSpc>
              <a:spcAft>
                <a:spcPct val="0"/>
              </a:spcAft>
            </a:pPr>
            <a:r>
              <a:rPr sz="2000" i="0">
                <a:solidFill>
                  <a:srgbClr val="000000"/>
                </a:solidFill>
                <a:latin typeface="Times New Roman" panose="02020603050405020304"/>
                <a:ea typeface="serif"/>
              </a:rPr>
              <a:t>-   Tổng kết </a:t>
            </a:r>
            <a:endParaRPr sz="2000" i="1">
              <a:solidFill>
                <a:srgbClr val="000000"/>
              </a:solidFill>
              <a:latin typeface="Times New Roman" panose="02020603050405020304"/>
              <a:ea typeface="serif"/>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382905"/>
            <a:ext cx="8229600" cy="2077085"/>
          </a:xfrm>
        </p:spPr>
        <p:txBody>
          <a:bodyPr>
            <a:normAutofit/>
          </a:bodyPr>
          <a:p>
            <a:pPr algn="l"/>
            <a:r>
              <a:rPr lang="vi-VN" sz="2000" b="1" dirty="0">
                <a:solidFill>
                  <a:srgbClr val="FF0000"/>
                </a:solidFill>
                <a:sym typeface="+mn-ea"/>
              </a:rPr>
              <a:t>4. Nhận xét, dặn dò:</a:t>
            </a:r>
            <a:br>
              <a:rPr lang="vi-VN" sz="2000" b="1" dirty="0">
                <a:solidFill>
                  <a:srgbClr val="FF0000"/>
                </a:solidFill>
                <a:latin typeface="+mj-lt"/>
              </a:rPr>
            </a:br>
            <a:r>
              <a:rPr lang="vi-VN" sz="2000" b="1" dirty="0" smtClean="0">
                <a:solidFill>
                  <a:srgbClr val="FF0000"/>
                </a:solidFill>
                <a:sym typeface="+mn-ea"/>
              </a:rPr>
              <a:t>* </a:t>
            </a:r>
            <a:r>
              <a:rPr lang="vi-VN" sz="2000" b="1" dirty="0">
                <a:solidFill>
                  <a:srgbClr val="FF0000"/>
                </a:solidFill>
                <a:sym typeface="+mn-ea"/>
              </a:rPr>
              <a:t>Đối với tiết học này:</a:t>
            </a:r>
            <a:br>
              <a:rPr lang="vi-VN" sz="2000" b="1" dirty="0">
                <a:solidFill>
                  <a:srgbClr val="FF0000"/>
                </a:solidFill>
                <a:sym typeface="+mn-ea"/>
              </a:rPr>
            </a:br>
            <a:r>
              <a:rPr lang="en-US" sz="1800">
                <a:latin typeface="Times New Roman" panose="02020603050405020304" pitchFamily="18" charset="0"/>
                <a:cs typeface="Times New Roman" panose="02020603050405020304" pitchFamily="18" charset="0"/>
              </a:rPr>
              <a:t>- Nhận biết được yếu tố kì ảo và ý nghĩa của yếu tố kì ảo đối với các văn bản </a:t>
            </a:r>
            <a:br>
              <a:rPr lang="en-US" sz="1800">
                <a:latin typeface="Times New Roman" panose="02020603050405020304" pitchFamily="18" charset="0"/>
                <a:cs typeface="Times New Roman" panose="02020603050405020304" pitchFamily="18" charset="0"/>
              </a:rPr>
            </a:br>
            <a:r>
              <a:rPr lang="en-US" sz="1800">
                <a:latin typeface="Times New Roman" panose="02020603050405020304" pitchFamily="18" charset="0"/>
                <a:cs typeface="Times New Roman" panose="02020603050405020304" pitchFamily="18" charset="0"/>
              </a:rPr>
              <a:t>-  Nhận biết và phân biệt được lời người kể chuyện và lời nhân vật; lời đối thoại và lời độc thoại trong VB truyện.</a:t>
            </a:r>
            <a:br>
              <a:rPr lang="en-US" sz="1800">
                <a:latin typeface="Times New Roman" panose="02020603050405020304" pitchFamily="18" charset="0"/>
                <a:cs typeface="Times New Roman" panose="02020603050405020304" pitchFamily="18" charset="0"/>
              </a:rPr>
            </a:br>
            <a:r>
              <a:rPr lang="en-US" sz="1800">
                <a:latin typeface="Times New Roman" panose="02020603050405020304" pitchFamily="18" charset="0"/>
                <a:cs typeface="Times New Roman" panose="02020603050405020304" pitchFamily="18" charset="0"/>
              </a:rPr>
              <a:t>- Biết vận dụng viết, kể câu chuyện có yếu tố kì ảo</a:t>
            </a:r>
            <a:endParaRPr lang="en-US" sz="1800">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 Box 5"/>
          <p:cNvSpPr txBox="1"/>
          <p:nvPr/>
        </p:nvSpPr>
        <p:spPr>
          <a:xfrm>
            <a:off x="457200" y="2333625"/>
            <a:ext cx="8229600" cy="2710180"/>
          </a:xfrm>
          <a:prstGeom prst="rect">
            <a:avLst/>
          </a:prstGeom>
          <a:solidFill>
            <a:schemeClr val="tx2">
              <a:lumMod val="20000"/>
              <a:lumOff val="80000"/>
            </a:schemeClr>
          </a:solidFill>
        </p:spPr>
        <p:txBody>
          <a:bodyPr wrap="square" rtlCol="0" anchor="t">
            <a:noAutofit/>
          </a:bodyPr>
          <a:p>
            <a:pPr algn="l"/>
            <a:r>
              <a:rPr lang="vi-VN" b="1" dirty="0" smtClean="0">
                <a:solidFill>
                  <a:srgbClr val="FF0000"/>
                </a:solidFill>
                <a:latin typeface="Times New Roman" panose="02020603050405020304" pitchFamily="18" charset="0"/>
                <a:cs typeface="Times New Roman" panose="02020603050405020304" pitchFamily="18" charset="0"/>
                <a:sym typeface="+mn-ea"/>
              </a:rPr>
              <a:t>* </a:t>
            </a:r>
            <a:r>
              <a:rPr lang="vi-VN" b="1" dirty="0">
                <a:solidFill>
                  <a:srgbClr val="FF0000"/>
                </a:solidFill>
                <a:latin typeface="Times New Roman" panose="02020603050405020304" pitchFamily="18" charset="0"/>
                <a:cs typeface="Times New Roman" panose="02020603050405020304" pitchFamily="18" charset="0"/>
                <a:sym typeface="+mn-ea"/>
              </a:rPr>
              <a:t>Đối với tiết học </a:t>
            </a:r>
            <a:r>
              <a:rPr lang="en-US" altLang="vi-VN" b="1" dirty="0">
                <a:solidFill>
                  <a:srgbClr val="FF0000"/>
                </a:solidFill>
                <a:latin typeface="Times New Roman" panose="02020603050405020304" pitchFamily="18" charset="0"/>
                <a:cs typeface="Times New Roman" panose="02020603050405020304" pitchFamily="18" charset="0"/>
                <a:sym typeface="+mn-ea"/>
              </a:rPr>
              <a:t>sau</a:t>
            </a:r>
            <a:r>
              <a:rPr lang="vi-VN" b="1" dirty="0">
                <a:solidFill>
                  <a:srgbClr val="FF0000"/>
                </a:solidFill>
                <a:latin typeface="Times New Roman" panose="02020603050405020304" pitchFamily="18" charset="0"/>
                <a:cs typeface="Times New Roman" panose="02020603050405020304" pitchFamily="18" charset="0"/>
                <a:sym typeface="+mn-ea"/>
              </a:rPr>
              <a:t>:</a:t>
            </a:r>
            <a:br>
              <a:rPr lang="vi-VN" b="1" dirty="0">
                <a:solidFill>
                  <a:srgbClr val="FF0000"/>
                </a:solidFill>
                <a:latin typeface="Times New Roman" panose="02020603050405020304" pitchFamily="18" charset="0"/>
                <a:cs typeface="Times New Roman" panose="02020603050405020304" pitchFamily="18" charset="0"/>
                <a:sym typeface="+mn-ea"/>
              </a:rPr>
            </a:br>
            <a:r>
              <a:rPr b="1" dirty="0">
                <a:solidFill>
                  <a:schemeClr val="tx1"/>
                </a:solidFill>
                <a:latin typeface="Times New Roman" panose="02020603050405020304" pitchFamily="18" charset="0"/>
                <a:cs typeface="Times New Roman" panose="02020603050405020304" pitchFamily="18" charset="0"/>
                <a:sym typeface="+mn-ea"/>
              </a:rPr>
              <a:t>Chuẩn bị bài 5: Khát vọng công lí</a:t>
            </a:r>
            <a:endParaRPr b="1" dirty="0">
              <a:solidFill>
                <a:schemeClr val="tx1"/>
              </a:solidFill>
              <a:latin typeface="Times New Roman" panose="02020603050405020304" pitchFamily="18" charset="0"/>
              <a:cs typeface="Times New Roman" panose="02020603050405020304" pitchFamily="18" charset="0"/>
              <a:sym typeface="+mn-ea"/>
            </a:endParaRPr>
          </a:p>
          <a:p>
            <a:pPr algn="l"/>
            <a:r>
              <a:rPr dirty="0">
                <a:solidFill>
                  <a:schemeClr val="tx1"/>
                </a:solidFill>
                <a:latin typeface="Times New Roman" panose="02020603050405020304" pitchFamily="18" charset="0"/>
                <a:cs typeface="Times New Roman" panose="02020603050405020304" pitchFamily="18" charset="0"/>
                <a:sym typeface="+mn-ea"/>
              </a:rPr>
              <a:t>- Nhận biết và phân tích một số yếu tố của truyện thơ Nôm như: cốt truyện, nhân vật, lời thoại,…</a:t>
            </a:r>
            <a:endParaRPr dirty="0">
              <a:solidFill>
                <a:schemeClr val="tx1"/>
              </a:solidFill>
              <a:latin typeface="Times New Roman" panose="02020603050405020304" pitchFamily="18" charset="0"/>
              <a:cs typeface="Times New Roman" panose="02020603050405020304" pitchFamily="18" charset="0"/>
              <a:sym typeface="+mn-ea"/>
            </a:endParaRPr>
          </a:p>
          <a:p>
            <a:pPr algn="l"/>
            <a:r>
              <a:rPr dirty="0">
                <a:solidFill>
                  <a:schemeClr val="tx1"/>
                </a:solidFill>
                <a:latin typeface="Times New Roman" panose="02020603050405020304" pitchFamily="18" charset="0"/>
                <a:cs typeface="Times New Roman" panose="02020603050405020304" pitchFamily="18" charset="0"/>
                <a:sym typeface="+mn-ea"/>
              </a:rPr>
              <a:t>Tìm hiểu văn bản 1: Lục Vân Tiên cứu Kiều Nguyệt Nga</a:t>
            </a:r>
            <a:endParaRPr dirty="0">
              <a:solidFill>
                <a:schemeClr val="tx1"/>
              </a:solidFill>
              <a:latin typeface="Times New Roman" panose="02020603050405020304" pitchFamily="18" charset="0"/>
              <a:cs typeface="Times New Roman" panose="02020603050405020304" pitchFamily="18" charset="0"/>
              <a:sym typeface="+mn-ea"/>
            </a:endParaRPr>
          </a:p>
          <a:p>
            <a:pPr algn="l"/>
            <a:r>
              <a:rPr dirty="0">
                <a:solidFill>
                  <a:schemeClr val="tx1"/>
                </a:solidFill>
                <a:latin typeface="Times New Roman" panose="02020603050405020304" pitchFamily="18" charset="0"/>
                <a:cs typeface="Times New Roman" panose="02020603050405020304" pitchFamily="18" charset="0"/>
                <a:sym typeface="+mn-ea"/>
              </a:rPr>
              <a:t>Soạn và trả lời câu hỏi suy ngẫm và phản hồi trang 123/SGK</a:t>
            </a:r>
            <a:endParaRPr dirty="0">
              <a:solidFill>
                <a:schemeClr val="tx1"/>
              </a:solidFill>
              <a:latin typeface="Times New Roman" panose="02020603050405020304" pitchFamily="18" charset="0"/>
              <a:cs typeface="Times New Roman" panose="02020603050405020304" pitchFamily="18" charset="0"/>
              <a:sym typeface="+mn-ea"/>
            </a:endParaRPr>
          </a:p>
          <a:p>
            <a:pPr algn="l"/>
            <a:r>
              <a:rPr dirty="0">
                <a:solidFill>
                  <a:schemeClr val="tx1"/>
                </a:solidFill>
                <a:latin typeface="Times New Roman" panose="02020603050405020304" pitchFamily="18" charset="0"/>
                <a:cs typeface="Times New Roman" panose="02020603050405020304" pitchFamily="18" charset="0"/>
                <a:sym typeface="+mn-ea"/>
              </a:rPr>
              <a:t>- Nhận biết và phân tích được chủ đề, tư tưởng, thông điệp mà văn bản muốn gởi đến người đọc thông qua hình thức nghệ thuật văn bản;</a:t>
            </a:r>
            <a:endParaRPr dirty="0">
              <a:solidFill>
                <a:schemeClr val="tx1"/>
              </a:solidFill>
              <a:latin typeface="Times New Roman" panose="02020603050405020304" pitchFamily="18" charset="0"/>
              <a:cs typeface="Times New Roman" panose="02020603050405020304" pitchFamily="18" charset="0"/>
              <a:sym typeface="+mn-ea"/>
            </a:endParaRPr>
          </a:p>
          <a:p>
            <a:pPr algn="l"/>
            <a:r>
              <a:rPr dirty="0">
                <a:solidFill>
                  <a:schemeClr val="tx1"/>
                </a:solidFill>
                <a:latin typeface="Times New Roman" panose="02020603050405020304" pitchFamily="18" charset="0"/>
                <a:cs typeface="Times New Roman" panose="02020603050405020304" pitchFamily="18" charset="0"/>
                <a:sym typeface="+mn-ea"/>
              </a:rPr>
              <a:t>- Phân tích một số căn cứ để xác định chủ đề.</a:t>
            </a:r>
            <a:endParaRPr lang="en-US"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advTm="1000">
        <p:wheel spokes="8"/>
      </p:transition>
    </mc:Choice>
    <mc:Fallback>
      <p:transition spd="slow" advTm="1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11" name="Content Placeholder 10"/>
          <p:cNvPicPr>
            <a:picLocks noChangeAspect="1"/>
          </p:cNvPicPr>
          <p:nvPr>
            <p:ph sz="half" idx="1"/>
            <p:custDataLst>
              <p:tags r:id="rId1"/>
            </p:custDataLst>
          </p:nvPr>
        </p:nvPicPr>
        <p:blipFill>
          <a:blip r:embed="rId2"/>
        </p:blipFill>
        <p:spPr>
          <a:xfrm>
            <a:off x="74930" y="144145"/>
            <a:ext cx="4830445" cy="4999355"/>
          </a:xfrm>
          <a:prstGeom prst="rect">
            <a:avLst/>
          </a:prstGeom>
        </p:spPr>
      </p:pic>
      <p:pic>
        <p:nvPicPr>
          <p:cNvPr id="13" name="Content Placeholder 12"/>
          <p:cNvPicPr>
            <a:picLocks noChangeAspect="1"/>
          </p:cNvPicPr>
          <p:nvPr>
            <p:ph sz="half" idx="2"/>
            <p:custDataLst>
              <p:tags r:id="rId3"/>
            </p:custDataLst>
          </p:nvPr>
        </p:nvPicPr>
        <p:blipFill>
          <a:blip r:embed="rId4"/>
        </p:blipFill>
        <p:spPr>
          <a:xfrm>
            <a:off x="4905375" y="207010"/>
            <a:ext cx="4184015" cy="4937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p>
            <a:endParaRPr lang="en-US"/>
          </a:p>
        </p:txBody>
      </p:sp>
      <p:sp>
        <p:nvSpPr>
          <p:cNvPr id="5" name="TextBox 4"/>
          <p:cNvSpPr txBox="1"/>
          <p:nvPr/>
        </p:nvSpPr>
        <p:spPr>
          <a:xfrm>
            <a:off x="-4916" y="1"/>
            <a:ext cx="9144000" cy="584775"/>
          </a:xfrm>
          <a:prstGeom prst="rect">
            <a:avLst/>
          </a:prstGeom>
          <a:solidFill>
            <a:srgbClr val="00B0F0"/>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KHỞI ĐỘNG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203" y="2495550"/>
            <a:ext cx="4748745" cy="368300"/>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sym typeface="+mn-ea"/>
              </a:rPr>
              <a:t>Sự tích Hồ Gươm</a:t>
            </a:r>
            <a:endParaRPr lang="en-US" dirty="0"/>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24400" y="584776"/>
            <a:ext cx="4414684" cy="191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12863" y="2478194"/>
            <a:ext cx="4331138" cy="369332"/>
          </a:xfrm>
          <a:prstGeom prst="rect">
            <a:avLst/>
          </a:prstGeom>
          <a:noFill/>
        </p:spPr>
        <p:txBody>
          <a:bodyPr wrap="square" rtlCol="0">
            <a:spAutoFit/>
          </a:bodyPr>
          <a:lstStyle/>
          <a:p>
            <a:pPr algn="ctr"/>
            <a:r>
              <a:rPr lang="en-US" b="1" dirty="0">
                <a:latin typeface="Times New Roman" panose="02020603050405020304"/>
                <a:ea typeface="Times New Roman" panose="02020603050405020304"/>
              </a:rPr>
              <a:t>Con </a:t>
            </a:r>
            <a:r>
              <a:rPr lang="en-US" b="1" dirty="0" err="1">
                <a:latin typeface="Times New Roman" panose="02020603050405020304"/>
                <a:ea typeface="Times New Roman" panose="02020603050405020304"/>
              </a:rPr>
              <a:t>Rồng</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cháu</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Tiên</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 y="2866390"/>
            <a:ext cx="4665345" cy="183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202" y="4705350"/>
            <a:ext cx="4665198" cy="369332"/>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Thánh</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Gióng</a:t>
            </a:r>
            <a:endParaRPr lang="en-US" dirty="0"/>
          </a:p>
        </p:txBody>
      </p:sp>
      <p:sp>
        <p:nvSpPr>
          <p:cNvPr id="9" name="TextBox 8"/>
          <p:cNvSpPr txBox="1"/>
          <p:nvPr/>
        </p:nvSpPr>
        <p:spPr>
          <a:xfrm>
            <a:off x="4724400" y="4705350"/>
            <a:ext cx="4414684" cy="368300"/>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Sự tích Quả dưa hấu</a:t>
            </a:r>
            <a:endParaRPr lang="en-US" b="1" dirty="0" err="1">
              <a:latin typeface="Times New Roman" panose="02020603050405020304"/>
              <a:ea typeface="Times New Roman" panose="02020603050405020304"/>
            </a:endParaRPr>
          </a:p>
        </p:txBody>
      </p:sp>
      <p:pic>
        <p:nvPicPr>
          <p:cNvPr id="11" name="Content Placeholder 10"/>
          <p:cNvPicPr>
            <a:picLocks noChangeAspect="1"/>
          </p:cNvPicPr>
          <p:nvPr>
            <p:ph sz="half" idx="1"/>
          </p:nvPr>
        </p:nvPicPr>
        <p:blipFill>
          <a:blip r:embed="rId3"/>
        </p:blipFill>
        <p:spPr>
          <a:xfrm>
            <a:off x="635" y="584835"/>
            <a:ext cx="4724400" cy="1899285"/>
          </a:xfrm>
          <a:prstGeom prst="rect">
            <a:avLst/>
          </a:prstGeom>
        </p:spPr>
      </p:pic>
      <p:pic>
        <p:nvPicPr>
          <p:cNvPr id="13" name="Content Placeholder 12"/>
          <p:cNvPicPr>
            <a:picLocks noChangeAspect="1"/>
          </p:cNvPicPr>
          <p:nvPr>
            <p:ph sz="half" idx="2"/>
          </p:nvPr>
        </p:nvPicPr>
        <p:blipFill>
          <a:blip r:embed="rId4"/>
        </p:blipFill>
        <p:spPr>
          <a:xfrm>
            <a:off x="4725035" y="2876550"/>
            <a:ext cx="4418965" cy="1849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circle(in)">
                                      <p:cBhvr>
                                        <p:cTn id="32" dur="20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p>
            <a:endParaRPr lang="en-US"/>
          </a:p>
        </p:txBody>
      </p:sp>
      <p:sp>
        <p:nvSpPr>
          <p:cNvPr id="5" name="TextBox 4"/>
          <p:cNvSpPr txBox="1"/>
          <p:nvPr/>
        </p:nvSpPr>
        <p:spPr>
          <a:xfrm>
            <a:off x="-4916" y="1"/>
            <a:ext cx="9144000" cy="584775"/>
          </a:xfrm>
          <a:prstGeom prst="rect">
            <a:avLst/>
          </a:prstGeom>
          <a:solidFill>
            <a:srgbClr val="00B0F0"/>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KHỞI ĐỘNG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203" y="2495550"/>
            <a:ext cx="4748745" cy="368300"/>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Sọ Dừa</a:t>
            </a:r>
            <a:endParaRPr lang="en-US" b="1" dirty="0" err="1">
              <a:latin typeface="Times New Roman" panose="02020603050405020304"/>
              <a:ea typeface="Times New Roman" panose="02020603050405020304"/>
            </a:endParaRPr>
          </a:p>
        </p:txBody>
      </p:sp>
      <p:sp>
        <p:nvSpPr>
          <p:cNvPr id="7" name="TextBox 6"/>
          <p:cNvSpPr txBox="1"/>
          <p:nvPr/>
        </p:nvSpPr>
        <p:spPr>
          <a:xfrm>
            <a:off x="4812863" y="2478194"/>
            <a:ext cx="4331138" cy="368300"/>
          </a:xfrm>
          <a:prstGeom prst="rect">
            <a:avLst/>
          </a:prstGeom>
          <a:noFill/>
        </p:spPr>
        <p:txBody>
          <a:bodyPr wrap="square" rtlCol="0">
            <a:spAutoFit/>
          </a:bodyPr>
          <a:lstStyle/>
          <a:p>
            <a:pPr algn="ctr"/>
            <a:r>
              <a:rPr lang="en-US" b="1" dirty="0">
                <a:latin typeface="Times New Roman" panose="02020603050405020304"/>
                <a:ea typeface="Times New Roman" panose="02020603050405020304"/>
              </a:rPr>
              <a:t>Cây Khế</a:t>
            </a:r>
            <a:endParaRPr lang="en-US" b="1" dirty="0">
              <a:latin typeface="Times New Roman" panose="02020603050405020304"/>
              <a:ea typeface="Times New Roman" panose="02020603050405020304"/>
            </a:endParaRPr>
          </a:p>
        </p:txBody>
      </p:sp>
      <p:sp>
        <p:nvSpPr>
          <p:cNvPr id="8" name="TextBox 7"/>
          <p:cNvSpPr txBox="1"/>
          <p:nvPr/>
        </p:nvSpPr>
        <p:spPr>
          <a:xfrm>
            <a:off x="59055" y="4705350"/>
            <a:ext cx="4665345" cy="369570"/>
          </a:xfrm>
          <a:prstGeom prst="rect">
            <a:avLst/>
          </a:prstGeom>
          <a:noFill/>
        </p:spPr>
        <p:txBody>
          <a:bodyPr wrap="square" rtlCol="0">
            <a:noAutofit/>
          </a:bodyPr>
          <a:lstStyle/>
          <a:p>
            <a:pPr algn="ctr"/>
            <a:r>
              <a:rPr lang="en-US" b="1" dirty="0" err="1">
                <a:latin typeface="Times New Roman" panose="02020603050405020304"/>
                <a:ea typeface="Times New Roman" panose="02020603050405020304"/>
              </a:rPr>
              <a:t>Ba lưỡi rìu</a:t>
            </a:r>
            <a:endParaRPr lang="en-US" b="1" dirty="0" err="1">
              <a:latin typeface="Times New Roman" panose="02020603050405020304"/>
              <a:ea typeface="Times New Roman" panose="02020603050405020304"/>
            </a:endParaRPr>
          </a:p>
        </p:txBody>
      </p:sp>
      <p:sp>
        <p:nvSpPr>
          <p:cNvPr id="9" name="TextBox 8"/>
          <p:cNvSpPr txBox="1"/>
          <p:nvPr/>
        </p:nvSpPr>
        <p:spPr>
          <a:xfrm>
            <a:off x="4724400" y="4705350"/>
            <a:ext cx="4414684" cy="368300"/>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Tấm Cám</a:t>
            </a:r>
            <a:endParaRPr lang="en-US" b="1" dirty="0" err="1">
              <a:latin typeface="Times New Roman" panose="02020603050405020304"/>
              <a:ea typeface="Times New Roman" panose="02020603050405020304"/>
            </a:endParaRPr>
          </a:p>
        </p:txBody>
      </p:sp>
      <p:pic>
        <p:nvPicPr>
          <p:cNvPr id="3" name="Content Placeholder 2"/>
          <p:cNvPicPr>
            <a:picLocks noChangeAspect="1"/>
          </p:cNvPicPr>
          <p:nvPr>
            <p:ph sz="half" idx="1"/>
          </p:nvPr>
        </p:nvPicPr>
        <p:blipFill>
          <a:blip r:embed="rId1"/>
        </p:blipFill>
        <p:spPr>
          <a:xfrm>
            <a:off x="4674870" y="2853055"/>
            <a:ext cx="4388485" cy="1847215"/>
          </a:xfrm>
          <a:prstGeom prst="rect">
            <a:avLst/>
          </a:prstGeom>
        </p:spPr>
      </p:pic>
      <p:pic>
        <p:nvPicPr>
          <p:cNvPr id="2" name="Content Placeholder 1"/>
          <p:cNvPicPr>
            <a:picLocks noChangeAspect="1"/>
          </p:cNvPicPr>
          <p:nvPr>
            <p:ph sz="half" idx="2"/>
          </p:nvPr>
        </p:nvPicPr>
        <p:blipFill>
          <a:blip r:embed="rId2"/>
        </p:blipFill>
        <p:spPr>
          <a:xfrm>
            <a:off x="0" y="584200"/>
            <a:ext cx="4724400" cy="1894205"/>
          </a:xfrm>
          <a:prstGeom prst="rect">
            <a:avLst/>
          </a:prstGeom>
        </p:spPr>
      </p:pic>
      <p:pic>
        <p:nvPicPr>
          <p:cNvPr id="11" name="Picture 10"/>
          <p:cNvPicPr/>
          <p:nvPr/>
        </p:nvPicPr>
        <p:blipFill>
          <a:blip r:embed="rId3"/>
        </p:blipFill>
        <p:spPr>
          <a:xfrm>
            <a:off x="4728210" y="581660"/>
            <a:ext cx="4415790" cy="1891030"/>
          </a:xfrm>
          <a:prstGeom prst="rect">
            <a:avLst/>
          </a:prstGeom>
        </p:spPr>
      </p:pic>
      <p:pic>
        <p:nvPicPr>
          <p:cNvPr id="12" name="Picture 11"/>
          <p:cNvPicPr/>
          <p:nvPr/>
        </p:nvPicPr>
        <p:blipFill>
          <a:blip r:embed="rId4"/>
        </p:blipFill>
        <p:spPr>
          <a:xfrm>
            <a:off x="-4445" y="2846705"/>
            <a:ext cx="4679315" cy="1884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4916" y="1"/>
            <a:ext cx="9144000" cy="584775"/>
          </a:xfrm>
          <a:prstGeom prst="rect">
            <a:avLst/>
          </a:prstGeom>
          <a:solidFill>
            <a:srgbClr val="00B0F0"/>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KHỞI ĐỘNG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203" y="2495550"/>
            <a:ext cx="4748745" cy="369332"/>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Sơn</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Tinh</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Thủy</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Tinh</a:t>
            </a:r>
            <a:endParaRPr lang="en-US" dirty="0"/>
          </a:p>
        </p:txBody>
      </p:sp>
      <p:sp>
        <p:nvSpPr>
          <p:cNvPr id="7" name="TextBox 6"/>
          <p:cNvSpPr txBox="1"/>
          <p:nvPr/>
        </p:nvSpPr>
        <p:spPr>
          <a:xfrm>
            <a:off x="4812863" y="2478194"/>
            <a:ext cx="4331138" cy="369332"/>
          </a:xfrm>
          <a:prstGeom prst="rect">
            <a:avLst/>
          </a:prstGeom>
          <a:noFill/>
        </p:spPr>
        <p:txBody>
          <a:bodyPr wrap="square" rtlCol="0">
            <a:spAutoFit/>
          </a:bodyPr>
          <a:lstStyle/>
          <a:p>
            <a:pPr algn="ctr"/>
            <a:r>
              <a:rPr lang="en-US" b="1" dirty="0">
                <a:latin typeface="Times New Roman" panose="02020603050405020304"/>
                <a:ea typeface="Times New Roman" panose="02020603050405020304"/>
              </a:rPr>
              <a:t>Con </a:t>
            </a:r>
            <a:r>
              <a:rPr lang="en-US" b="1" dirty="0" err="1">
                <a:latin typeface="Times New Roman" panose="02020603050405020304"/>
                <a:ea typeface="Times New Roman" panose="02020603050405020304"/>
              </a:rPr>
              <a:t>Rồng</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cháu</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Tiên</a:t>
            </a:r>
            <a:endParaRPr lang="en-US" dirty="0"/>
          </a:p>
        </p:txBody>
      </p:sp>
      <p:sp>
        <p:nvSpPr>
          <p:cNvPr id="8" name="TextBox 7"/>
          <p:cNvSpPr txBox="1"/>
          <p:nvPr/>
        </p:nvSpPr>
        <p:spPr>
          <a:xfrm>
            <a:off x="59202" y="4705350"/>
            <a:ext cx="4665198" cy="369332"/>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Thánh</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Gióng</a:t>
            </a:r>
            <a:endParaRPr lang="en-US" dirty="0"/>
          </a:p>
        </p:txBody>
      </p:sp>
      <p:sp>
        <p:nvSpPr>
          <p:cNvPr id="9" name="TextBox 8"/>
          <p:cNvSpPr txBox="1"/>
          <p:nvPr/>
        </p:nvSpPr>
        <p:spPr>
          <a:xfrm>
            <a:off x="4724400" y="4705350"/>
            <a:ext cx="4414684" cy="369332"/>
          </a:xfrm>
          <a:prstGeom prst="rect">
            <a:avLst/>
          </a:prstGeom>
          <a:noFill/>
        </p:spPr>
        <p:txBody>
          <a:bodyPr wrap="square" rtlCol="0">
            <a:spAutoFit/>
          </a:bodyPr>
          <a:lstStyle/>
          <a:p>
            <a:pPr algn="ctr"/>
            <a:r>
              <a:rPr lang="en-US" b="1" dirty="0" err="1">
                <a:latin typeface="Times New Roman" panose="02020603050405020304"/>
                <a:ea typeface="Times New Roman" panose="02020603050405020304"/>
              </a:rPr>
              <a:t>Trọng</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Thủy</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Mỵ</a:t>
            </a:r>
            <a:r>
              <a:rPr lang="en-US" b="1" dirty="0">
                <a:latin typeface="Times New Roman" panose="02020603050405020304"/>
                <a:ea typeface="Times New Roman" panose="02020603050405020304"/>
              </a:rPr>
              <a:t> </a:t>
            </a:r>
            <a:r>
              <a:rPr lang="en-US" b="1" dirty="0" err="1">
                <a:latin typeface="Times New Roman" panose="02020603050405020304"/>
                <a:ea typeface="Times New Roman" panose="02020603050405020304"/>
              </a:rPr>
              <a:t>Châu</a:t>
            </a:r>
            <a:endParaRPr lang="en-US" dirty="0"/>
          </a:p>
        </p:txBody>
      </p:sp>
      <p:pic>
        <p:nvPicPr>
          <p:cNvPr id="4098" name="Picture 2"/>
          <p:cNvPicPr>
            <a:picLocks noGrp="1" noChangeAspect="1" noChangeArrowheads="1"/>
          </p:cNvPicPr>
          <p:nvPr>
            <p:ph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 y="0"/>
            <a:ext cx="92202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4"/>
          <p:cNvSpPr txBox="1"/>
          <p:nvPr/>
        </p:nvSpPr>
        <p:spPr>
          <a:xfrm>
            <a:off x="1217295" y="231140"/>
            <a:ext cx="6188710" cy="668655"/>
          </a:xfrm>
          <a:prstGeom prst="rect">
            <a:avLst/>
          </a:prstGeom>
          <a:solidFill>
            <a:srgbClr val="00B0F0"/>
          </a:solidFill>
        </p:spPr>
        <p:txBody>
          <a:bodyPr wrap="square" rtlCol="0">
            <a:noAutofit/>
          </a:bodyPr>
          <a:p>
            <a:pPr algn="ctr"/>
            <a:r>
              <a:rPr lang="en-US" sz="3200" b="1" dirty="0" smtClean="0">
                <a:solidFill>
                  <a:srgbClr val="FF0000"/>
                </a:solidFill>
                <a:latin typeface="Times New Roman" panose="02020603050405020304" pitchFamily="18" charset="0"/>
                <a:cs typeface="Times New Roman" panose="02020603050405020304" pitchFamily="18" charset="0"/>
              </a:rPr>
              <a:t>KHỞI ĐỘNG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 Box 9"/>
          <p:cNvSpPr txBox="1"/>
          <p:nvPr/>
        </p:nvSpPr>
        <p:spPr>
          <a:xfrm>
            <a:off x="1229360" y="899795"/>
            <a:ext cx="6172835" cy="3055620"/>
          </a:xfrm>
          <a:prstGeom prst="rect">
            <a:avLst/>
          </a:prstGeom>
          <a:solidFill>
            <a:schemeClr val="accent5">
              <a:lumMod val="40000"/>
              <a:lumOff val="60000"/>
            </a:schemeClr>
          </a:solidFill>
          <a:ln>
            <a:solidFill>
              <a:schemeClr val="accent2"/>
            </a:solidFill>
          </a:ln>
        </p:spPr>
        <p:txBody>
          <a:bodyPr>
            <a:noAutofit/>
          </a:bodyPr>
          <a:p>
            <a:pPr marL="0" indent="0" defTabSz="266700">
              <a:lnSpc>
                <a:spcPct val="150000"/>
              </a:lnSpc>
              <a:spcAft>
                <a:spcPct val="0"/>
              </a:spcAft>
            </a:pPr>
            <a:r>
              <a:rPr i="1">
                <a:latin typeface="Times New Roman" panose="02020603050405020304"/>
                <a:ea typeface="Times New Roman" panose="02020603050405020304"/>
              </a:rPr>
              <a:t>Chi tiết tưởng tượng, kì ảo là những chi tiết không có thật. Đó là những chi tiết có tính chất hoang đường, kì lạ. Nhân dân sáng tạo ra những chi </a:t>
            </a:r>
            <a:r>
              <a:rPr i="1">
                <a:latin typeface="Times New Roman" panose="02020603050405020304"/>
                <a:ea typeface="Times New Roman" panose="02020603050405020304"/>
              </a:rPr>
              <a:t>tiết tưởng tượng, kì ảo nhằm dựng lên những câu chuyện thần kỳ, mục đích giải thích những sự kiện, sự việc chưa thể giải thích theo cách thông thường hoặc là để thần thánh hoá các nhân vật mà nhân dân ngưỡng mộ, tôn sùng.</a:t>
            </a:r>
            <a:endParaRPr i="1">
              <a:latin typeface="Times New Roman" panose="02020603050405020304"/>
              <a:ea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 y="0"/>
            <a:ext cx="91439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935" y="1504315"/>
            <a:ext cx="8949055" cy="2736850"/>
          </a:xfrm>
          <a:prstGeom prst="rect">
            <a:avLst/>
          </a:prstGeom>
          <a:solidFill>
            <a:schemeClr val="accent6">
              <a:lumMod val="60000"/>
              <a:lumOff val="40000"/>
            </a:schemeClr>
          </a:solidFill>
        </p:spPr>
        <p:txBody>
          <a:bodyPr wrap="square" rtlCol="0">
            <a:noAutofit/>
          </a:bodyPr>
          <a:lstStyle/>
          <a:p>
            <a:r>
              <a:rPr lang="en-US" sz="2500" b="1" dirty="0" smtClean="0">
                <a:solidFill>
                  <a:srgbClr val="FF0000"/>
                </a:solidFill>
                <a:latin typeface="Times New Roman" panose="02020603050405020304" pitchFamily="18" charset="0"/>
                <a:cs typeface="Times New Roman" panose="02020603050405020304" pitchFamily="18" charset="0"/>
              </a:rPr>
              <a:t>1. Ôn tập phần văn bản</a:t>
            </a:r>
            <a:endParaRPr lang="en-US" sz="2500" b="1" dirty="0" smtClean="0">
              <a:solidFill>
                <a:srgbClr val="FF0000"/>
              </a:solidFill>
              <a:latin typeface="Times New Roman" panose="02020603050405020304" pitchFamily="18" charset="0"/>
              <a:cs typeface="Times New Roman" panose="02020603050405020304" pitchFamily="18" charset="0"/>
            </a:endParaRPr>
          </a:p>
          <a:p>
            <a:endParaRPr lang="en-US" sz="2500" b="1" dirty="0" smtClean="0">
              <a:solidFill>
                <a:srgbClr val="FF0000"/>
              </a:solidFill>
              <a:latin typeface="Times New Roman" panose="02020603050405020304" pitchFamily="18" charset="0"/>
              <a:cs typeface="Times New Roman" panose="02020603050405020304" pitchFamily="18" charset="0"/>
            </a:endParaRPr>
          </a:p>
          <a:p>
            <a:r>
              <a:rPr lang="en-US" sz="2500" u="sng" dirty="0" smtClean="0">
                <a:latin typeface="Times New Roman" panose="02020603050405020304" pitchFamily="18" charset="0"/>
                <a:cs typeface="Times New Roman" panose="02020603050405020304" pitchFamily="18" charset="0"/>
              </a:rPr>
              <a:t>Câu 1</a:t>
            </a:r>
            <a:r>
              <a:rPr lang="en-US" sz="2500" dirty="0" smtClean="0">
                <a:latin typeface="Times New Roman" panose="02020603050405020304" pitchFamily="18" charset="0"/>
                <a:cs typeface="Times New Roman" panose="02020603050405020304" pitchFamily="18" charset="0"/>
              </a:rPr>
              <a:t>: Kẻ bảng sau vào vở, liệt kê một số yếu tố kì ảo quan trọng và nêu tác dụng của nó trong các truyện Chuyện người con gái Nam Xương, Truyện lạ nhà thuyền chài, Dế chọi.</a:t>
            </a:r>
            <a:endParaRPr lang="en-US" sz="2500" dirty="0" smtClean="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80" y="906145"/>
            <a:ext cx="9144000" cy="647065"/>
          </a:xfrm>
          <a:prstGeom prst="rect">
            <a:avLst/>
          </a:prstGeom>
          <a:solidFill>
            <a:schemeClr val="accent3">
              <a:lumMod val="60000"/>
              <a:lumOff val="40000"/>
            </a:schemeClr>
          </a:solidFill>
        </p:spPr>
        <p:txBody>
          <a:bodyPr wrap="square" rtlCol="0">
            <a:noAutofit/>
            <a:scene3d>
              <a:camera prst="orthographicFront"/>
              <a:lightRig rig="threePt" dir="t"/>
            </a:scene3d>
          </a:bodyPr>
          <a:lstStyle/>
          <a:p>
            <a:pPr algn="l"/>
            <a:r>
              <a:rPr lang="en-US" sz="2500" b="1" dirty="0">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75374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US"/>
          </a:p>
        </p:txBody>
      </p:sp>
      <p:pic>
        <p:nvPicPr>
          <p:cNvPr id="5122" name="Picture 2"/>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bwMode="auto">
          <a:xfrm>
            <a:off x="-19050" y="1002030"/>
            <a:ext cx="9163050" cy="414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5" y="984250"/>
            <a:ext cx="9089390" cy="801370"/>
          </a:xfrm>
          <a:prstGeom prst="rect">
            <a:avLst/>
          </a:prstGeom>
          <a:solidFill>
            <a:schemeClr val="accent6">
              <a:lumMod val="60000"/>
              <a:lumOff val="40000"/>
            </a:schemeClr>
          </a:solidFill>
        </p:spPr>
        <p:txBody>
          <a:bodyPr wrap="square" rtlCol="0">
            <a:noAutofit/>
          </a:bodyPr>
          <a:lstStyle/>
          <a:p>
            <a:r>
              <a:rPr lang="en-US" sz="2500" b="1" dirty="0">
                <a:solidFill>
                  <a:srgbClr val="FF0000"/>
                </a:solidFill>
                <a:latin typeface="Times New Roman" panose="02020603050405020304" pitchFamily="18" charset="0"/>
                <a:cs typeface="Times New Roman" panose="02020603050405020304" pitchFamily="18" charset="0"/>
              </a:rPr>
              <a:t>I</a:t>
            </a:r>
            <a:r>
              <a:rPr lang="en-US" sz="2500" b="1" dirty="0" smtClean="0">
                <a:solidFill>
                  <a:srgbClr val="FF0000"/>
                </a:solidFill>
                <a:latin typeface="Times New Roman" panose="02020603050405020304" pitchFamily="18" charset="0"/>
                <a:cs typeface="Times New Roman" panose="02020603050405020304" pitchFamily="18" charset="0"/>
              </a:rPr>
              <a:t>. Ôn tập phần văn bản</a:t>
            </a:r>
            <a:endParaRPr lang="en-US" sz="2500" b="1" dirty="0" smtClean="0">
              <a:solidFill>
                <a:srgbClr val="FF0000"/>
              </a:solidFill>
              <a:latin typeface="Times New Roman" panose="02020603050405020304" pitchFamily="18" charset="0"/>
              <a:cs typeface="Times New Roman" panose="02020603050405020304" pitchFamily="18" charset="0"/>
            </a:endParaRPr>
          </a:p>
          <a:p>
            <a:r>
              <a:rPr lang="en-US" sz="2500" u="sng" dirty="0" smtClean="0">
                <a:latin typeface="Times New Roman" panose="02020603050405020304" pitchFamily="18" charset="0"/>
                <a:cs typeface="Times New Roman" panose="02020603050405020304" pitchFamily="18" charset="0"/>
              </a:rPr>
              <a:t>Câu 1</a:t>
            </a:r>
            <a:r>
              <a:rPr lang="en-US" sz="2500" dirty="0" smtClean="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80" y="577850"/>
            <a:ext cx="9144000" cy="401320"/>
          </a:xfrm>
          <a:prstGeom prst="rect">
            <a:avLst/>
          </a:prstGeom>
          <a:solidFill>
            <a:schemeClr val="accent3">
              <a:lumMod val="60000"/>
              <a:lumOff val="40000"/>
            </a:schemeClr>
          </a:solidFill>
        </p:spPr>
        <p:txBody>
          <a:bodyPr wrap="square" rtlCol="0">
            <a:noAutofit/>
            <a:scene3d>
              <a:camera prst="orthographicFront"/>
              <a:lightRig rig="threePt" dir="t"/>
            </a:scene3d>
          </a:bodyPr>
          <a:lstStyle/>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p:nvPr>
            <p:ph sz="half" idx="2"/>
            <p:custDataLst>
              <p:tags r:id="rId2"/>
            </p:custDataLst>
          </p:nvPr>
        </p:nvGraphicFramePr>
        <p:xfrm>
          <a:off x="1070610" y="1682115"/>
          <a:ext cx="7994650" cy="3191510"/>
        </p:xfrm>
        <a:graphic>
          <a:graphicData uri="http://schemas.openxmlformats.org/drawingml/2006/table">
            <a:tbl>
              <a:tblPr/>
              <a:tblGrid>
                <a:gridCol w="1141730"/>
                <a:gridCol w="4283075"/>
                <a:gridCol w="2569845"/>
              </a:tblGrid>
              <a:tr h="365760">
                <a:tc>
                  <a:txBody>
                    <a:bodyPr/>
                    <a:p>
                      <a:pPr marL="68580" indent="0" algn="ctr">
                        <a:lnSpc>
                          <a:spcPct val="150000"/>
                        </a:lnSpc>
                        <a:spcBef>
                          <a:spcPct val="0"/>
                        </a:spcBef>
                        <a:spcAft>
                          <a:spcPct val="0"/>
                        </a:spcAft>
                      </a:pPr>
                      <a:r>
                        <a:rPr sz="1600" b="1">
                          <a:solidFill>
                            <a:srgbClr val="000000"/>
                          </a:solidFill>
                          <a:latin typeface="Times New Roman" panose="02020603050405020304"/>
                          <a:ea typeface="Segoe UI" panose="020B0502040204020203"/>
                        </a:rPr>
                        <a:t>Văn bản</a:t>
                      </a:r>
                      <a:endParaRPr sz="1600" b="1">
                        <a:solidFill>
                          <a:srgbClr val="000000"/>
                        </a:solidFill>
                        <a:latin typeface="Times New Roman" panose="02020603050405020304"/>
                        <a:ea typeface="Segoe UI" panose="020B0502040204020203"/>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ctr">
                        <a:lnSpc>
                          <a:spcPct val="150000"/>
                        </a:lnSpc>
                        <a:spcBef>
                          <a:spcPct val="0"/>
                        </a:spcBef>
                        <a:spcAft>
                          <a:spcPct val="0"/>
                        </a:spcAft>
                      </a:pPr>
                      <a:r>
                        <a:rPr sz="1600" b="1">
                          <a:solidFill>
                            <a:srgbClr val="000000"/>
                          </a:solidFill>
                          <a:latin typeface="Times New Roman" panose="02020603050405020304"/>
                          <a:ea typeface="Segoe UI" panose="020B0502040204020203"/>
                        </a:rPr>
                        <a:t>Yếu tố kì ảo</a:t>
                      </a:r>
                      <a:endParaRPr sz="1600" b="1">
                        <a:solidFill>
                          <a:srgbClr val="000000"/>
                        </a:solidFill>
                        <a:latin typeface="Times New Roman" panose="02020603050405020304"/>
                        <a:ea typeface="Segoe UI" panose="020B0502040204020203"/>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ctr">
                        <a:lnSpc>
                          <a:spcPct val="150000"/>
                        </a:lnSpc>
                        <a:spcBef>
                          <a:spcPct val="0"/>
                        </a:spcBef>
                        <a:spcAft>
                          <a:spcPct val="0"/>
                        </a:spcAft>
                      </a:pPr>
                      <a:r>
                        <a:rPr sz="1600" b="1">
                          <a:solidFill>
                            <a:srgbClr val="000000"/>
                          </a:solidFill>
                          <a:latin typeface="Times New Roman" panose="02020603050405020304"/>
                          <a:ea typeface="Segoe UI" panose="020B0502040204020203"/>
                        </a:rPr>
                        <a:t>Tác dụng</a:t>
                      </a:r>
                      <a:endParaRPr sz="1600" b="1">
                        <a:solidFill>
                          <a:srgbClr val="000000"/>
                        </a:solidFill>
                        <a:latin typeface="Times New Roman" panose="02020603050405020304"/>
                        <a:ea typeface="Segoe UI" panose="020B0502040204020203"/>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r>
              <a:tr h="2825750">
                <a:tc>
                  <a:txBody>
                    <a:bodyPr/>
                    <a:p>
                      <a:pPr marL="68580" indent="0" algn="ctr">
                        <a:lnSpc>
                          <a:spcPct val="150000"/>
                        </a:lnSpc>
                        <a:spcBef>
                          <a:spcPct val="0"/>
                        </a:spcBef>
                        <a:spcAft>
                          <a:spcPct val="0"/>
                        </a:spcAft>
                      </a:pPr>
                      <a:r>
                        <a:rPr sz="1600" i="1">
                          <a:solidFill>
                            <a:srgbClr val="000000"/>
                          </a:solidFill>
                          <a:latin typeface="Times New Roman" panose="02020603050405020304"/>
                          <a:ea typeface="Segoe UI" panose="020B0502040204020203"/>
                        </a:rPr>
                        <a:t>Chuyện người con gái Nam Xương</a:t>
                      </a:r>
                      <a:endParaRPr sz="1600" b="1" i="1">
                        <a:solidFill>
                          <a:srgbClr val="000000"/>
                        </a:solidFill>
                        <a:latin typeface="Times New Roman" panose="02020603050405020304"/>
                        <a:ea typeface="Segoe UI" panose="020B0502040204020203"/>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Nhân vật và thế giới kì ảo: nhân vật Linh Phi, Phan Lang, ... dưới thuỷ phủ</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Linh Phi hoá thân vào con rùa, báo mộng cho Phan Lang và được Phan Lang cứu sống; việc cứu sống Vũ Thị, trả ơn Phan Lang của Linh Phi</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Việc lập đàn giải oan, cảnh Trương Sinh và Vũ Nương gặp gỡ trong cách biệt	</a:t>
                      </a:r>
                      <a:endParaRPr sz="1600">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Thể hiện niềm cảm thương số phận những người phụ nữ, thể hiện niềm mong ước: người tốt sẽ được thần nhân phù trợ</a:t>
                      </a:r>
                      <a:endParaRPr sz="1600">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US"/>
          </a:p>
        </p:txBody>
      </p:sp>
      <p:pic>
        <p:nvPicPr>
          <p:cNvPr id="5122" name="Picture 2"/>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bwMode="auto">
          <a:xfrm>
            <a:off x="0" y="1382395"/>
            <a:ext cx="9139555" cy="374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5" y="984250"/>
            <a:ext cx="9139555" cy="800735"/>
          </a:xfrm>
          <a:prstGeom prst="rect">
            <a:avLst/>
          </a:prstGeom>
          <a:solidFill>
            <a:schemeClr val="accent6">
              <a:lumMod val="60000"/>
              <a:lumOff val="40000"/>
            </a:schemeClr>
          </a:solidFill>
        </p:spPr>
        <p:txBody>
          <a:bodyPr wrap="square" rtlCol="0">
            <a:noAutofit/>
          </a:bodyPr>
          <a:lstStyle/>
          <a:p>
            <a:r>
              <a:rPr lang="en-US" sz="2500" b="1" dirty="0" smtClean="0">
                <a:solidFill>
                  <a:srgbClr val="FF0000"/>
                </a:solidFill>
                <a:latin typeface="Times New Roman" panose="02020603050405020304" pitchFamily="18" charset="0"/>
                <a:cs typeface="Times New Roman" panose="02020603050405020304" pitchFamily="18" charset="0"/>
              </a:rPr>
              <a:t>1. Ôn tập phần văn bản</a:t>
            </a:r>
            <a:endParaRPr lang="en-US" sz="2500" b="1" dirty="0" smtClean="0">
              <a:solidFill>
                <a:srgbClr val="FF0000"/>
              </a:solidFill>
              <a:latin typeface="Times New Roman" panose="02020603050405020304" pitchFamily="18" charset="0"/>
              <a:cs typeface="Times New Roman" panose="02020603050405020304" pitchFamily="18" charset="0"/>
            </a:endParaRPr>
          </a:p>
          <a:p>
            <a:r>
              <a:rPr lang="en-US" sz="2500" u="sng" dirty="0" smtClean="0">
                <a:latin typeface="Times New Roman" panose="02020603050405020304" pitchFamily="18" charset="0"/>
                <a:cs typeface="Times New Roman" panose="02020603050405020304" pitchFamily="18" charset="0"/>
              </a:rPr>
              <a:t>Câu 1</a:t>
            </a:r>
            <a:r>
              <a:rPr lang="en-US" sz="2500" dirty="0" smtClean="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80" y="577850"/>
            <a:ext cx="9144000" cy="401320"/>
          </a:xfrm>
          <a:prstGeom prst="rect">
            <a:avLst/>
          </a:prstGeom>
          <a:solidFill>
            <a:schemeClr val="accent3">
              <a:lumMod val="60000"/>
              <a:lumOff val="40000"/>
            </a:schemeClr>
          </a:solidFill>
        </p:spPr>
        <p:txBody>
          <a:bodyPr wrap="square" rtlCol="0">
            <a:noAutofit/>
            <a:scene3d>
              <a:camera prst="orthographicFront"/>
              <a:lightRig rig="threePt" dir="t"/>
            </a:scene3d>
          </a:bodyPr>
          <a:lstStyle/>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p:nvPr>
            <p:ph sz="half" idx="2"/>
            <p:custDataLst>
              <p:tags r:id="rId2"/>
            </p:custDataLst>
          </p:nvPr>
        </p:nvGraphicFramePr>
        <p:xfrm>
          <a:off x="1070610" y="1720215"/>
          <a:ext cx="7994650" cy="3291840"/>
        </p:xfrm>
        <a:graphic>
          <a:graphicData uri="http://schemas.openxmlformats.org/drawingml/2006/table">
            <a:tbl>
              <a:tblPr/>
              <a:tblGrid>
                <a:gridCol w="1045210"/>
                <a:gridCol w="3865880"/>
                <a:gridCol w="3083560"/>
              </a:tblGrid>
              <a:tr h="365760">
                <a:tc>
                  <a:txBody>
                    <a:bodyPr/>
                    <a:p>
                      <a:pPr marL="68580" indent="0" algn="ctr">
                        <a:lnSpc>
                          <a:spcPct val="150000"/>
                        </a:lnSpc>
                        <a:spcBef>
                          <a:spcPct val="0"/>
                        </a:spcBef>
                        <a:spcAft>
                          <a:spcPct val="0"/>
                        </a:spcAft>
                      </a:pPr>
                      <a:r>
                        <a:rPr sz="1600" b="1">
                          <a:solidFill>
                            <a:srgbClr val="000000"/>
                          </a:solidFill>
                          <a:latin typeface="Times New Roman" panose="02020603050405020304"/>
                          <a:ea typeface="Segoe UI" panose="020B0502040204020203"/>
                        </a:rPr>
                        <a:t>Văn bản</a:t>
                      </a:r>
                      <a:endParaRPr sz="1600" b="1">
                        <a:solidFill>
                          <a:srgbClr val="000000"/>
                        </a:solidFill>
                        <a:latin typeface="Times New Roman" panose="02020603050405020304"/>
                        <a:ea typeface="Segoe UI" panose="020B0502040204020203"/>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ctr">
                        <a:lnSpc>
                          <a:spcPct val="150000"/>
                        </a:lnSpc>
                        <a:spcBef>
                          <a:spcPct val="0"/>
                        </a:spcBef>
                        <a:spcAft>
                          <a:spcPct val="0"/>
                        </a:spcAft>
                      </a:pPr>
                      <a:r>
                        <a:rPr sz="1600" b="1">
                          <a:solidFill>
                            <a:srgbClr val="000000"/>
                          </a:solidFill>
                          <a:latin typeface="Times New Roman" panose="02020603050405020304"/>
                          <a:ea typeface="Segoe UI" panose="020B0502040204020203"/>
                        </a:rPr>
                        <a:t>Yếu tố kì ảo</a:t>
                      </a:r>
                      <a:endParaRPr sz="1600" b="1">
                        <a:solidFill>
                          <a:srgbClr val="000000"/>
                        </a:solidFill>
                        <a:latin typeface="Times New Roman" panose="02020603050405020304"/>
                        <a:ea typeface="Segoe UI" panose="020B0502040204020203"/>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ctr">
                        <a:lnSpc>
                          <a:spcPct val="150000"/>
                        </a:lnSpc>
                        <a:spcBef>
                          <a:spcPct val="0"/>
                        </a:spcBef>
                        <a:spcAft>
                          <a:spcPct val="0"/>
                        </a:spcAft>
                      </a:pPr>
                      <a:r>
                        <a:rPr sz="1600" b="1">
                          <a:solidFill>
                            <a:srgbClr val="000000"/>
                          </a:solidFill>
                          <a:latin typeface="Times New Roman" panose="02020603050405020304"/>
                          <a:ea typeface="Segoe UI" panose="020B0502040204020203"/>
                        </a:rPr>
                        <a:t>Tác dụng</a:t>
                      </a:r>
                      <a:endParaRPr sz="1600" b="1">
                        <a:solidFill>
                          <a:srgbClr val="000000"/>
                        </a:solidFill>
                        <a:latin typeface="Times New Roman" panose="02020603050405020304"/>
                        <a:ea typeface="Segoe UI" panose="020B0502040204020203"/>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r>
              <a:tr h="2926080">
                <a:tc>
                  <a:txBody>
                    <a:bodyPr/>
                    <a:p>
                      <a:pPr marL="68580" indent="0" algn="ctr">
                        <a:lnSpc>
                          <a:spcPct val="150000"/>
                        </a:lnSpc>
                        <a:spcBef>
                          <a:spcPct val="0"/>
                        </a:spcBef>
                        <a:spcAft>
                          <a:spcPct val="0"/>
                        </a:spcAft>
                      </a:pPr>
                      <a:r>
                        <a:rPr sz="1600" i="1">
                          <a:solidFill>
                            <a:srgbClr val="000000"/>
                          </a:solidFill>
                          <a:latin typeface="Times New Roman" panose="02020603050405020304"/>
                          <a:ea typeface="Segoe UI" panose="020B0502040204020203"/>
                        </a:rPr>
                        <a:t>Truyện lạ nhà thuyền chài</a:t>
                      </a:r>
                      <a:endParaRPr sz="1600" i="1">
                        <a:solidFill>
                          <a:srgbClr val="000000"/>
                        </a:solidFill>
                        <a:latin typeface="Times New Roman" panose="02020603050405020304"/>
                        <a:ea typeface="Segoe UI" panose="020B0502040204020203"/>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Nhân vật và thế giới kì ảo: nhân vật Ngoạ Vân, cha mẹ Ngoạ Vân, "gã bán kinh"; cuộc gặp gỡ kì lạ ở không gian biển khơi, đảo ấp; yếu tố "thiên cơ" và những luật lệ khác trần gian </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Hành động kì ảo: việc gã bán kinh đưa cha mẹ Thúc Ngư về nhà, thuật rẽ nước và phép thuật chống lại sóng dữ của Ngoạ Vân</a:t>
                      </a:r>
                      <a:endParaRPr sz="1600">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Thể hiện nét đặc biệt của nhân vật kì ảo (có sức mạnh siêu nhiên), đồng thời thể hiện hình ảnh, tính cách của con người</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Làm rõ chủ đề: ca ngợi sự hiếu nghĩa của người phụ nữ Việt Nam qua câu chuyện tình kì ảo giữa con người và thần linh</a:t>
                      </a:r>
                      <a:endParaRPr sz="1600">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US"/>
          </a:p>
        </p:txBody>
      </p:sp>
      <p:pic>
        <p:nvPicPr>
          <p:cNvPr id="5122" name="Picture 2"/>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bwMode="auto">
          <a:xfrm>
            <a:off x="20955" y="1382395"/>
            <a:ext cx="9117330" cy="376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335" y="948055"/>
            <a:ext cx="9125585" cy="800100"/>
          </a:xfrm>
          <a:prstGeom prst="rect">
            <a:avLst/>
          </a:prstGeom>
          <a:solidFill>
            <a:schemeClr val="accent6">
              <a:lumMod val="60000"/>
              <a:lumOff val="40000"/>
            </a:schemeClr>
          </a:solidFill>
        </p:spPr>
        <p:txBody>
          <a:bodyPr wrap="square" rtlCol="0">
            <a:noAutofit/>
          </a:bodyPr>
          <a:lstStyle/>
          <a:p>
            <a:r>
              <a:rPr lang="en-US" sz="2500" b="1" dirty="0" smtClean="0">
                <a:solidFill>
                  <a:srgbClr val="FF0000"/>
                </a:solidFill>
                <a:latin typeface="Times New Roman" panose="02020603050405020304" pitchFamily="18" charset="0"/>
                <a:cs typeface="Times New Roman" panose="02020603050405020304" pitchFamily="18" charset="0"/>
              </a:rPr>
              <a:t>1. Ôn tập phần văn bản</a:t>
            </a:r>
            <a:endParaRPr lang="en-US" sz="2500" b="1" dirty="0" smtClean="0">
              <a:solidFill>
                <a:srgbClr val="FF0000"/>
              </a:solidFill>
              <a:latin typeface="Times New Roman" panose="02020603050405020304" pitchFamily="18" charset="0"/>
              <a:cs typeface="Times New Roman" panose="02020603050405020304" pitchFamily="18" charset="0"/>
            </a:endParaRPr>
          </a:p>
          <a:p>
            <a:r>
              <a:rPr lang="en-US" sz="2500" u="sng" dirty="0" smtClean="0">
                <a:latin typeface="Times New Roman" panose="02020603050405020304" pitchFamily="18" charset="0"/>
                <a:cs typeface="Times New Roman" panose="02020603050405020304" pitchFamily="18" charset="0"/>
              </a:rPr>
              <a:t>Câu 1</a:t>
            </a:r>
            <a:r>
              <a:rPr lang="en-US" sz="2500" dirty="0" smtClean="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80" y="577850"/>
            <a:ext cx="9144000" cy="401320"/>
          </a:xfrm>
          <a:prstGeom prst="rect">
            <a:avLst/>
          </a:prstGeom>
          <a:solidFill>
            <a:schemeClr val="accent3">
              <a:lumMod val="60000"/>
              <a:lumOff val="40000"/>
            </a:schemeClr>
          </a:solidFill>
        </p:spPr>
        <p:txBody>
          <a:bodyPr wrap="square" rtlCol="0">
            <a:noAutofit/>
            <a:scene3d>
              <a:camera prst="orthographicFront"/>
              <a:lightRig rig="threePt" dir="t"/>
            </a:scene3d>
          </a:bodyPr>
          <a:lstStyle/>
          <a:p>
            <a:pPr algn="l"/>
            <a:r>
              <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HÌNH THÀNH KIẾN THỨC</a:t>
            </a:r>
            <a:endParaRPr lang="en-US" sz="25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5"/>
          <p:cNvSpPr txBox="1"/>
          <p:nvPr/>
        </p:nvSpPr>
        <p:spPr>
          <a:xfrm>
            <a:off x="-5080" y="-19050"/>
            <a:ext cx="9144000" cy="596265"/>
          </a:xfrm>
          <a:prstGeom prst="rect">
            <a:avLst/>
          </a:prstGeom>
          <a:solidFill>
            <a:schemeClr val="accent5">
              <a:lumMod val="40000"/>
              <a:lumOff val="60000"/>
            </a:schemeClr>
          </a:solidFill>
        </p:spPr>
        <p:txBody>
          <a:bodyPr wrap="square" rtlCol="0">
            <a:noAutofit/>
            <a:scene3d>
              <a:camera prst="orthographicFront"/>
              <a:lightRig rig="threePt" dir="t"/>
            </a:scene3d>
          </a:bodyPr>
          <a:p>
            <a:pPr algn="ctr"/>
            <a:r>
              <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4: ÔN TẬP</a:t>
            </a:r>
            <a:endParaRPr lang="en-US" sz="3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p:nvPr>
            <p:ph sz="half" idx="2"/>
            <p:custDataLst>
              <p:tags r:id="rId2"/>
            </p:custDataLst>
          </p:nvPr>
        </p:nvGraphicFramePr>
        <p:xfrm>
          <a:off x="1070610" y="1720215"/>
          <a:ext cx="7994650" cy="3074670"/>
        </p:xfrm>
        <a:graphic>
          <a:graphicData uri="http://schemas.openxmlformats.org/drawingml/2006/table">
            <a:tbl>
              <a:tblPr/>
              <a:tblGrid>
                <a:gridCol w="1045210"/>
                <a:gridCol w="3865880"/>
                <a:gridCol w="3083560"/>
              </a:tblGrid>
              <a:tr h="365760">
                <a:tc>
                  <a:txBody>
                    <a:bodyPr/>
                    <a:p>
                      <a:pPr marL="68580" indent="0" algn="ctr">
                        <a:lnSpc>
                          <a:spcPct val="150000"/>
                        </a:lnSpc>
                        <a:spcBef>
                          <a:spcPct val="0"/>
                        </a:spcBef>
                        <a:spcAft>
                          <a:spcPct val="0"/>
                        </a:spcAft>
                      </a:pPr>
                      <a:r>
                        <a:rPr sz="1600" b="1">
                          <a:solidFill>
                            <a:srgbClr val="000000"/>
                          </a:solidFill>
                          <a:latin typeface="Times New Roman" panose="02020603050405020304"/>
                          <a:ea typeface="Segoe UI" panose="020B0502040204020203"/>
                        </a:rPr>
                        <a:t>Văn bản</a:t>
                      </a:r>
                      <a:endParaRPr sz="1600" b="1">
                        <a:solidFill>
                          <a:srgbClr val="000000"/>
                        </a:solidFill>
                        <a:latin typeface="Times New Roman" panose="02020603050405020304"/>
                        <a:ea typeface="Segoe UI" panose="020B0502040204020203"/>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ctr">
                        <a:lnSpc>
                          <a:spcPct val="150000"/>
                        </a:lnSpc>
                        <a:spcBef>
                          <a:spcPct val="0"/>
                        </a:spcBef>
                        <a:spcAft>
                          <a:spcPct val="0"/>
                        </a:spcAft>
                      </a:pPr>
                      <a:r>
                        <a:rPr sz="1600" b="1">
                          <a:solidFill>
                            <a:srgbClr val="000000"/>
                          </a:solidFill>
                          <a:latin typeface="Times New Roman" panose="02020603050405020304"/>
                          <a:ea typeface="Segoe UI" panose="020B0502040204020203"/>
                        </a:rPr>
                        <a:t>Yếu tố kì ảo</a:t>
                      </a:r>
                      <a:endParaRPr sz="1600" b="1">
                        <a:solidFill>
                          <a:srgbClr val="000000"/>
                        </a:solidFill>
                        <a:latin typeface="Times New Roman" panose="02020603050405020304"/>
                        <a:ea typeface="Segoe UI" panose="020B0502040204020203"/>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ctr">
                        <a:lnSpc>
                          <a:spcPct val="150000"/>
                        </a:lnSpc>
                        <a:spcBef>
                          <a:spcPct val="0"/>
                        </a:spcBef>
                        <a:spcAft>
                          <a:spcPct val="0"/>
                        </a:spcAft>
                      </a:pPr>
                      <a:r>
                        <a:rPr sz="1600" b="1">
                          <a:solidFill>
                            <a:srgbClr val="000000"/>
                          </a:solidFill>
                          <a:latin typeface="Times New Roman" panose="02020603050405020304"/>
                          <a:ea typeface="Segoe UI" panose="020B0502040204020203"/>
                        </a:rPr>
                        <a:t>Tác dụng</a:t>
                      </a:r>
                      <a:endParaRPr sz="1600" b="1">
                        <a:solidFill>
                          <a:srgbClr val="000000"/>
                        </a:solidFill>
                        <a:latin typeface="Times New Roman" panose="02020603050405020304"/>
                        <a:ea typeface="Segoe UI" panose="020B0502040204020203"/>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r>
              <a:tr h="2708910">
                <a:tc>
                  <a:txBody>
                    <a:bodyPr/>
                    <a:p>
                      <a:pPr marL="68580" indent="0" algn="ctr">
                        <a:lnSpc>
                          <a:spcPct val="150000"/>
                        </a:lnSpc>
                        <a:spcBef>
                          <a:spcPct val="0"/>
                        </a:spcBef>
                        <a:spcAft>
                          <a:spcPct val="0"/>
                        </a:spcAft>
                      </a:pPr>
                      <a:r>
                        <a:rPr sz="1600" i="1">
                          <a:solidFill>
                            <a:srgbClr val="000000"/>
                          </a:solidFill>
                          <a:latin typeface="Times New Roman" panose="02020603050405020304"/>
                          <a:ea typeface="Segoe UI" panose="020B0502040204020203"/>
                        </a:rPr>
                        <a:t>Dế chọi</a:t>
                      </a:r>
                      <a:endParaRPr sz="1600" i="1">
                        <a:solidFill>
                          <a:srgbClr val="000000"/>
                        </a:solidFill>
                        <a:latin typeface="Times New Roman" panose="02020603050405020304"/>
                        <a:ea typeface="Segoe UI" panose="020B0502040204020203"/>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Thế giới và nhân vật kì ảo:</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Thầy bói chỉ cách bắt dế</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Con dế kì lạ (không rõ là dế hay người)</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Tình tiết/ biến hoá kì ảo:</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Người sắp chết nhập hồn hoá dế</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Dế quý (lanh lẹ, chọi giỏi), cứu người, hoá người</a:t>
                      </a:r>
                      <a:r>
                        <a:rPr sz="1600">
                          <a:solidFill>
                            <a:srgbClr val="000000"/>
                          </a:solidFill>
                          <a:latin typeface="Times New Roman" panose="02020603050405020304"/>
                          <a:ea typeface="Times New Roman" panose="02020603050405020304"/>
                        </a:rPr>
                        <a:t>	</a:t>
                      </a:r>
                      <a:endParaRPr sz="1600">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c>
                  <a:txBody>
                    <a:bodyPr/>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Góp phần tô đậm tình cảnh cùng quẫn của dân chúng vì nạn dâng dế quý</a:t>
                      </a:r>
                      <a:endParaRPr sz="1600">
                        <a:solidFill>
                          <a:srgbClr val="000000"/>
                        </a:solidFill>
                        <a:latin typeface="Times New Roman" panose="02020603050405020304"/>
                        <a:ea typeface="Times New Roman" panose="02020603050405020304"/>
                      </a:endParaRPr>
                    </a:p>
                    <a:p>
                      <a:pPr marL="68580" indent="0" algn="just">
                        <a:lnSpc>
                          <a:spcPct val="150000"/>
                        </a:lnSpc>
                        <a:spcBef>
                          <a:spcPct val="0"/>
                        </a:spcBef>
                        <a:spcAft>
                          <a:spcPct val="0"/>
                        </a:spcAft>
                      </a:pPr>
                      <a:r>
                        <a:rPr sz="1600">
                          <a:solidFill>
                            <a:srgbClr val="000000"/>
                          </a:solidFill>
                          <a:latin typeface="Times New Roman" panose="02020603050405020304"/>
                          <a:ea typeface="Times New Roman" panose="02020603050405020304"/>
                        </a:rPr>
                        <a:t>– Góp phần thể hiện số phận thăng trầm, "lên voi, xuống chó" của nhân vật là vì dế, nhờ dế</a:t>
                      </a:r>
                      <a:endParaRPr sz="1600">
                        <a:solidFill>
                          <a:srgbClr val="00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TABLE_ENDDRAG_ORIGIN_RECT" val="629*249"/>
  <p:tag name="TABLE_ENDDRAG_RECT" val="84*133*629*249"/>
</p:tagLst>
</file>

<file path=ppt/tags/tag5.xml><?xml version="1.0" encoding="utf-8"?>
<p:tagLst xmlns:p="http://schemas.openxmlformats.org/presentationml/2006/main">
  <p:tag name="TABLE_ENDDRAG_ORIGIN_RECT" val="629*261"/>
  <p:tag name="TABLE_ENDDRAG_RECT" val="84*120*629*261"/>
</p:tagLst>
</file>

<file path=ppt/tags/tag6.xml><?xml version="1.0" encoding="utf-8"?>
<p:tagLst xmlns:p="http://schemas.openxmlformats.org/presentationml/2006/main">
  <p:tag name="TABLE_ENDDRAG_ORIGIN_RECT" val="629*239"/>
  <p:tag name="TABLE_ENDDRAG_RECT" val="84*135*629*239"/>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TABLE_ENDDRAG_ORIGIN_RECT" val="633*242"/>
  <p:tag name="TABLE_ENDDRAG_RECT" val="69*124*633*2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8092</Words>
  <Application>WPS Presentation</Application>
  <PresentationFormat>On-screen Show (16:9)</PresentationFormat>
  <Paragraphs>294</Paragraphs>
  <Slides>24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SimSun</vt:lpstr>
      <vt:lpstr>Wingdings</vt:lpstr>
      <vt:lpstr>Times New Roman</vt:lpstr>
      <vt:lpstr>Times New Roman</vt:lpstr>
      <vt:lpstr>Symbol</vt:lpstr>
      <vt:lpstr>Calibri</vt:lpstr>
      <vt:lpstr>Microsoft YaHei</vt:lpstr>
      <vt:lpstr>Arial Unicode MS</vt:lpstr>
      <vt:lpstr>Bahnschrift SemiBold</vt:lpstr>
      <vt:lpstr>Calibri</vt:lpstr>
      <vt:lpstr>Segoe UI</vt:lpstr>
      <vt:lpstr>serif</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DNCO</cp:lastModifiedBy>
  <cp:revision>56</cp:revision>
  <dcterms:created xsi:type="dcterms:W3CDTF">2006-08-16T00:00:00Z</dcterms:created>
  <dcterms:modified xsi:type="dcterms:W3CDTF">2024-07-09T04:25:08Z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ED238AF048BF4A43B856721406605DDB_12</vt:lpwstr>
  </property>
  <property fmtid="{D5CDD505-2E9C-101B-9397-08002B2CF9AE}" pid="3" name="KSOProductBuildVer">
    <vt:lpwstr>1033-12.2.0.17119</vt:lpwstr>
  </property>
</Properties>
</file>