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 id="2147483674" r:id="rId3"/>
    <p:sldMasterId id="2147483686" r:id="rId4"/>
    <p:sldMasterId id="2147483698" r:id="rId5"/>
    <p:sldMasterId id="2147483710" r:id="rId6"/>
  </p:sldMasterIdLst>
  <p:sldIdLst>
    <p:sldId id="3080" r:id="rId7"/>
    <p:sldId id="3082" r:id="rId8"/>
    <p:sldId id="3086" r:id="rId9"/>
    <p:sldId id="3083" r:id="rId10"/>
    <p:sldId id="3087" r:id="rId11"/>
    <p:sldId id="3055" r:id="rId12"/>
    <p:sldId id="3053" r:id="rId13"/>
    <p:sldId id="3084" r:id="rId14"/>
    <p:sldId id="3090" r:id="rId15"/>
    <p:sldId id="3091" r:id="rId16"/>
    <p:sldId id="3092" r:id="rId17"/>
    <p:sldId id="3089" r:id="rId18"/>
    <p:sldId id="3093" r:id="rId19"/>
    <p:sldId id="3094" r:id="rId20"/>
    <p:sldId id="3095" r:id="rId21"/>
    <p:sldId id="3085" r:id="rId22"/>
    <p:sldId id="3096" r:id="rId23"/>
    <p:sldId id="3097" r:id="rId24"/>
    <p:sldId id="3098" r:id="rId25"/>
    <p:sldId id="3044" r:id="rId26"/>
    <p:sldId id="3099" r:id="rId27"/>
    <p:sldId id="3100" r:id="rId28"/>
    <p:sldId id="3102" r:id="rId29"/>
    <p:sldId id="3103" r:id="rId30"/>
    <p:sldId id="3104" r:id="rId31"/>
    <p:sldId id="3105" r:id="rId32"/>
    <p:sldId id="3106" r:id="rId33"/>
    <p:sldId id="3107" r:id="rId34"/>
    <p:sldId id="3108" r:id="rId35"/>
    <p:sldId id="3109" r:id="rId36"/>
    <p:sldId id="3111" r:id="rId37"/>
    <p:sldId id="3114" r:id="rId38"/>
    <p:sldId id="3113" r:id="rId39"/>
    <p:sldId id="3112" r:id="rId40"/>
    <p:sldId id="3115" r:id="rId41"/>
    <p:sldId id="3116" r:id="rId42"/>
    <p:sldId id="3117" r:id="rId43"/>
    <p:sldId id="3118" r:id="rId44"/>
    <p:sldId id="3119" r:id="rId45"/>
    <p:sldId id="3121" r:id="rId46"/>
    <p:sldId id="3120" r:id="rId47"/>
    <p:sldId id="3122" r:id="rId48"/>
    <p:sldId id="3123" r:id="rId49"/>
    <p:sldId id="3124" r:id="rId50"/>
    <p:sldId id="3125" r:id="rId51"/>
    <p:sldId id="3126" r:id="rId52"/>
    <p:sldId id="3127" r:id="rId53"/>
    <p:sldId id="3128" r:id="rId54"/>
    <p:sldId id="3110" r:id="rId55"/>
  </p:sldIdLst>
  <p:sldSz cx="12192000" cy="6858000"/>
  <p:notesSz cx="6858000" cy="9144000"/>
  <p:embeddedFontLst>
    <p:embeddedFont>
      <p:font typeface="#9Slide03 AmpleSoft Bold" panose="02000000000000000000" pitchFamily="2" charset="0"/>
      <p:regular r:id="rId56"/>
    </p:embeddedFont>
    <p:embeddedFont>
      <p:font typeface="Aharoni" panose="02010803020104030203" pitchFamily="2" charset="-79"/>
      <p:bold r:id="rId57"/>
    </p:embeddedFont>
    <p:embeddedFont>
      <p:font typeface="Avenir Next LT Pro" panose="020B0504020202020204" pitchFamily="34" charset="0"/>
      <p:regular r:id="rId58"/>
      <p:bold r:id="rId59"/>
      <p:italic r:id="rId60"/>
      <p:boldItalic r:id="rId61"/>
    </p:embeddedFont>
    <p:embeddedFont>
      <p:font typeface="Avenir Next LT Pro Light" panose="020B0304020202020204" pitchFamily="34" charset="0"/>
      <p:regular r:id="rId62"/>
    </p:embeddedFont>
    <p:embeddedFont>
      <p:font typeface="Franklin Gothic Demi Cond" panose="020B0706030402020204" pitchFamily="34" charset="0"/>
      <p:regular r:id="rId63"/>
    </p:embeddedFont>
    <p:embeddedFont>
      <p:font typeface="Franklin Gothic Medium" panose="020B0603020102020204" pitchFamily="34" charset="0"/>
      <p:regular r:id="rId64"/>
      <p:italic r:id="rId65"/>
    </p:embeddedFont>
    <p:embeddedFont>
      <p:font typeface="Gill Sans MT" panose="020B0502020104020203" pitchFamily="34" charset="0"/>
      <p:regular r:id="rId66"/>
      <p:bold r:id="rId67"/>
      <p:italic r:id="rId68"/>
      <p:boldItalic r:id="rId69"/>
    </p:embeddedFont>
    <p:embeddedFont>
      <p:font typeface="Goudy Old Style" panose="02020502050305020303" pitchFamily="18" charset="0"/>
      <p:regular r:id="rId70"/>
      <p:bold r:id="rId71"/>
      <p:italic r:id="rId72"/>
    </p:embeddedFont>
    <p:embeddedFont>
      <p:font typeface="Sabon Next LT" panose="02000500000000000000" pitchFamily="2" charset="0"/>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52" d="100"/>
          <a:sy n="52" d="100"/>
        </p:scale>
        <p:origin x="116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6.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2.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2619-D7D9-9136-26E2-56E308B4A1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27DB4A-3339-9BC2-B328-01C0F0B69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92285E-7BC6-4B90-CDAE-E268E4950FD9}"/>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5" name="Footer Placeholder 4">
            <a:extLst>
              <a:ext uri="{FF2B5EF4-FFF2-40B4-BE49-F238E27FC236}">
                <a16:creationId xmlns:a16="http://schemas.microsoft.com/office/drawing/2014/main" id="{0738530E-C528-2BCC-FD36-BF9F1BD7D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ADEE7-0D43-B43F-735C-AB77717A4C87}"/>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106045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2DF5-3B47-8637-A49B-F4146D1853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8EEECC-ED68-991C-03DC-3BF28ED328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90B07-4160-BCCA-9402-B7AD139BEDD5}"/>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5" name="Footer Placeholder 4">
            <a:extLst>
              <a:ext uri="{FF2B5EF4-FFF2-40B4-BE49-F238E27FC236}">
                <a16:creationId xmlns:a16="http://schemas.microsoft.com/office/drawing/2014/main" id="{05945C9A-D52D-71AC-4C87-F99B4FD3E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8A20B-2C6B-56F0-4AE8-BD233FC52F48}"/>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293388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31EAE-B8BB-FEEF-D7AB-285E296CB0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C1A8E8-F3A2-14C0-BF4B-3E608F39BD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1E10C-94A6-0595-D266-2DAB022FFD3D}"/>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5" name="Footer Placeholder 4">
            <a:extLst>
              <a:ext uri="{FF2B5EF4-FFF2-40B4-BE49-F238E27FC236}">
                <a16:creationId xmlns:a16="http://schemas.microsoft.com/office/drawing/2014/main" id="{F98F08B9-615A-6FC5-988F-5C72F6D9D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08236-F0DA-953C-47B9-D9BD65657615}"/>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61365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
        <p:nvSpPr>
          <p:cNvPr id="7" name="Picture Placeholder 6"/>
          <p:cNvSpPr>
            <a:spLocks noGrp="1"/>
          </p:cNvSpPr>
          <p:nvPr>
            <p:ph type="pic" sz="quarter" idx="11"/>
          </p:nvPr>
        </p:nvSpPr>
        <p:spPr>
          <a:xfrm>
            <a:off x="1838646" y="0"/>
            <a:ext cx="8573406" cy="4722737"/>
          </a:xfrm>
          <a:custGeom>
            <a:avLst/>
            <a:gdLst>
              <a:gd name="connsiteX0" fmla="*/ 11639370 w 12860109"/>
              <a:gd name="connsiteY0" fmla="*/ 0 h 7084106"/>
              <a:gd name="connsiteX1" fmla="*/ 12860109 w 12860109"/>
              <a:gd name="connsiteY1" fmla="*/ 0 h 7084106"/>
              <a:gd name="connsiteX2" fmla="*/ 12860109 w 12860109"/>
              <a:gd name="connsiteY2" fmla="*/ 2940657 h 7084106"/>
              <a:gd name="connsiteX3" fmla="*/ 12249739 w 12860109"/>
              <a:gd name="connsiteY3" fmla="*/ 3550386 h 7084106"/>
              <a:gd name="connsiteX4" fmla="*/ 11639370 w 12860109"/>
              <a:gd name="connsiteY4" fmla="*/ 2940657 h 7084106"/>
              <a:gd name="connsiteX5" fmla="*/ 10372332 w 12860109"/>
              <a:gd name="connsiteY5" fmla="*/ 0 h 7084106"/>
              <a:gd name="connsiteX6" fmla="*/ 11593071 w 12860109"/>
              <a:gd name="connsiteY6" fmla="*/ 0 h 7084106"/>
              <a:gd name="connsiteX7" fmla="*/ 11593071 w 12860109"/>
              <a:gd name="connsiteY7" fmla="*/ 4351720 h 7084106"/>
              <a:gd name="connsiteX8" fmla="*/ 10982701 w 12860109"/>
              <a:gd name="connsiteY8" fmla="*/ 4963850 h 7084106"/>
              <a:gd name="connsiteX9" fmla="*/ 10372332 w 12860109"/>
              <a:gd name="connsiteY9" fmla="*/ 4351720 h 7084106"/>
              <a:gd name="connsiteX10" fmla="*/ 9023137 w 12860109"/>
              <a:gd name="connsiteY10" fmla="*/ 0 h 7084106"/>
              <a:gd name="connsiteX11" fmla="*/ 10308104 w 12860109"/>
              <a:gd name="connsiteY11" fmla="*/ 0 h 7084106"/>
              <a:gd name="connsiteX12" fmla="*/ 10308104 w 12860109"/>
              <a:gd name="connsiteY12" fmla="*/ 5503189 h 7084106"/>
              <a:gd name="connsiteX13" fmla="*/ 9665621 w 12860109"/>
              <a:gd name="connsiteY13" fmla="*/ 6120320 h 7084106"/>
              <a:gd name="connsiteX14" fmla="*/ 9023137 w 12860109"/>
              <a:gd name="connsiteY14" fmla="*/ 5503189 h 7084106"/>
              <a:gd name="connsiteX15" fmla="*/ 7738170 w 12860109"/>
              <a:gd name="connsiteY15" fmla="*/ 0 h 7084106"/>
              <a:gd name="connsiteX16" fmla="*/ 8958909 w 12860109"/>
              <a:gd name="connsiteY16" fmla="*/ 0 h 7084106"/>
              <a:gd name="connsiteX17" fmla="*/ 8958909 w 12860109"/>
              <a:gd name="connsiteY17" fmla="*/ 6142931 h 7084106"/>
              <a:gd name="connsiteX18" fmla="*/ 8345091 w 12860109"/>
              <a:gd name="connsiteY18" fmla="*/ 6762804 h 7084106"/>
              <a:gd name="connsiteX19" fmla="*/ 7738170 w 12860109"/>
              <a:gd name="connsiteY19" fmla="*/ 6142931 h 7084106"/>
              <a:gd name="connsiteX20" fmla="*/ 6453204 w 12860109"/>
              <a:gd name="connsiteY20" fmla="*/ 0 h 7084106"/>
              <a:gd name="connsiteX21" fmla="*/ 7673943 w 12860109"/>
              <a:gd name="connsiteY21" fmla="*/ 0 h 7084106"/>
              <a:gd name="connsiteX22" fmla="*/ 7673943 w 12860109"/>
              <a:gd name="connsiteY22" fmla="*/ 6471525 h 7084106"/>
              <a:gd name="connsiteX23" fmla="*/ 7063573 w 12860109"/>
              <a:gd name="connsiteY23" fmla="*/ 7084025 h 7084106"/>
              <a:gd name="connsiteX24" fmla="*/ 6453204 w 12860109"/>
              <a:gd name="connsiteY24" fmla="*/ 6471525 h 7084106"/>
              <a:gd name="connsiteX25" fmla="*/ 5186166 w 12860109"/>
              <a:gd name="connsiteY25" fmla="*/ 0 h 7084106"/>
              <a:gd name="connsiteX26" fmla="*/ 6406905 w 12860109"/>
              <a:gd name="connsiteY26" fmla="*/ 0 h 7084106"/>
              <a:gd name="connsiteX27" fmla="*/ 6406905 w 12860109"/>
              <a:gd name="connsiteY27" fmla="*/ 6471604 h 7084106"/>
              <a:gd name="connsiteX28" fmla="*/ 5796535 w 12860109"/>
              <a:gd name="connsiteY28" fmla="*/ 7084106 h 7084106"/>
              <a:gd name="connsiteX29" fmla="*/ 5186166 w 12860109"/>
              <a:gd name="connsiteY29" fmla="*/ 6471604 h 7084106"/>
              <a:gd name="connsiteX30" fmla="*/ 3919129 w 12860109"/>
              <a:gd name="connsiteY30" fmla="*/ 0 h 7084106"/>
              <a:gd name="connsiteX31" fmla="*/ 5139867 w 12860109"/>
              <a:gd name="connsiteY31" fmla="*/ 0 h 7084106"/>
              <a:gd name="connsiteX32" fmla="*/ 5139867 w 12860109"/>
              <a:gd name="connsiteY32" fmla="*/ 6142971 h 7084106"/>
              <a:gd name="connsiteX33" fmla="*/ 4532948 w 12860109"/>
              <a:gd name="connsiteY33" fmla="*/ 6762844 h 7084106"/>
              <a:gd name="connsiteX34" fmla="*/ 3919129 w 12860109"/>
              <a:gd name="connsiteY34" fmla="*/ 6142971 h 7084106"/>
              <a:gd name="connsiteX35" fmla="*/ 2569935 w 12860109"/>
              <a:gd name="connsiteY35" fmla="*/ 0 h 7084106"/>
              <a:gd name="connsiteX36" fmla="*/ 3854900 w 12860109"/>
              <a:gd name="connsiteY36" fmla="*/ 0 h 7084106"/>
              <a:gd name="connsiteX37" fmla="*/ 3854900 w 12860109"/>
              <a:gd name="connsiteY37" fmla="*/ 5503229 h 7084106"/>
              <a:gd name="connsiteX38" fmla="*/ 3212417 w 12860109"/>
              <a:gd name="connsiteY38" fmla="*/ 6120360 h 7084106"/>
              <a:gd name="connsiteX39" fmla="*/ 2569935 w 12860109"/>
              <a:gd name="connsiteY39" fmla="*/ 5503229 h 7084106"/>
              <a:gd name="connsiteX40" fmla="*/ 1284967 w 12860109"/>
              <a:gd name="connsiteY40" fmla="*/ 0 h 7084106"/>
              <a:gd name="connsiteX41" fmla="*/ 2505706 w 12860109"/>
              <a:gd name="connsiteY41" fmla="*/ 0 h 7084106"/>
              <a:gd name="connsiteX42" fmla="*/ 2505706 w 12860109"/>
              <a:gd name="connsiteY42" fmla="*/ 4351760 h 7084106"/>
              <a:gd name="connsiteX43" fmla="*/ 1895337 w 12860109"/>
              <a:gd name="connsiteY43" fmla="*/ 4963890 h 7084106"/>
              <a:gd name="connsiteX44" fmla="*/ 1284967 w 12860109"/>
              <a:gd name="connsiteY44" fmla="*/ 4351760 h 7084106"/>
              <a:gd name="connsiteX45" fmla="*/ 0 w 12860109"/>
              <a:gd name="connsiteY45" fmla="*/ 0 h 7084106"/>
              <a:gd name="connsiteX46" fmla="*/ 1220739 w 12860109"/>
              <a:gd name="connsiteY46" fmla="*/ 0 h 7084106"/>
              <a:gd name="connsiteX47" fmla="*/ 1220739 w 12860109"/>
              <a:gd name="connsiteY47" fmla="*/ 2940697 h 7084106"/>
              <a:gd name="connsiteX48" fmla="*/ 610369 w 12860109"/>
              <a:gd name="connsiteY48" fmla="*/ 3550426 h 7084106"/>
              <a:gd name="connsiteX49" fmla="*/ 0 w 12860109"/>
              <a:gd name="connsiteY49" fmla="*/ 2940697 h 708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860109" h="7084106">
                <a:moveTo>
                  <a:pt x="11639370" y="0"/>
                </a:moveTo>
                <a:lnTo>
                  <a:pt x="12860109" y="0"/>
                </a:lnTo>
                <a:lnTo>
                  <a:pt x="12860109" y="2940657"/>
                </a:lnTo>
                <a:cubicBezTo>
                  <a:pt x="12860109" y="3273237"/>
                  <a:pt x="12585786" y="3550386"/>
                  <a:pt x="12249739" y="3550386"/>
                </a:cubicBezTo>
                <a:cubicBezTo>
                  <a:pt x="11913693" y="3550386"/>
                  <a:pt x="11639370" y="3273237"/>
                  <a:pt x="11639370" y="2940657"/>
                </a:cubicBezTo>
                <a:close/>
                <a:moveTo>
                  <a:pt x="10372332" y="0"/>
                </a:moveTo>
                <a:lnTo>
                  <a:pt x="11593071" y="0"/>
                </a:lnTo>
                <a:lnTo>
                  <a:pt x="11593071" y="4351720"/>
                </a:lnTo>
                <a:cubicBezTo>
                  <a:pt x="11593071" y="4685609"/>
                  <a:pt x="11318748" y="4963850"/>
                  <a:pt x="10982701" y="4963850"/>
                </a:cubicBezTo>
                <a:cubicBezTo>
                  <a:pt x="10646655" y="4963850"/>
                  <a:pt x="10372332" y="4685609"/>
                  <a:pt x="10372332" y="4351720"/>
                </a:cubicBezTo>
                <a:close/>
                <a:moveTo>
                  <a:pt x="9023137" y="0"/>
                </a:moveTo>
                <a:lnTo>
                  <a:pt x="10308104" y="0"/>
                </a:lnTo>
                <a:lnTo>
                  <a:pt x="10308104" y="5503189"/>
                </a:lnTo>
                <a:cubicBezTo>
                  <a:pt x="10308104" y="5842958"/>
                  <a:pt x="10019347" y="6120320"/>
                  <a:pt x="9665621" y="6120320"/>
                </a:cubicBezTo>
                <a:cubicBezTo>
                  <a:pt x="9311894" y="6120320"/>
                  <a:pt x="9023137" y="5842958"/>
                  <a:pt x="9023137" y="5503189"/>
                </a:cubicBezTo>
                <a:close/>
                <a:moveTo>
                  <a:pt x="7738170" y="0"/>
                </a:moveTo>
                <a:lnTo>
                  <a:pt x="8958909" y="0"/>
                </a:lnTo>
                <a:lnTo>
                  <a:pt x="8958909" y="6142931"/>
                </a:lnTo>
                <a:cubicBezTo>
                  <a:pt x="8958909" y="6484209"/>
                  <a:pt x="8683036" y="6762804"/>
                  <a:pt x="8345091" y="6762804"/>
                </a:cubicBezTo>
                <a:cubicBezTo>
                  <a:pt x="8014043" y="6762804"/>
                  <a:pt x="7738170" y="6484209"/>
                  <a:pt x="7738170" y="6142931"/>
                </a:cubicBezTo>
                <a:close/>
                <a:moveTo>
                  <a:pt x="6453204" y="0"/>
                </a:moveTo>
                <a:lnTo>
                  <a:pt x="7673943" y="0"/>
                </a:lnTo>
                <a:lnTo>
                  <a:pt x="7673943" y="6471525"/>
                </a:lnTo>
                <a:cubicBezTo>
                  <a:pt x="7673943" y="6812576"/>
                  <a:pt x="7399620" y="7084025"/>
                  <a:pt x="7063573" y="7084025"/>
                </a:cubicBezTo>
                <a:cubicBezTo>
                  <a:pt x="6727527" y="7084025"/>
                  <a:pt x="6453204" y="6812576"/>
                  <a:pt x="6453204" y="6471525"/>
                </a:cubicBezTo>
                <a:close/>
                <a:moveTo>
                  <a:pt x="5186166" y="0"/>
                </a:moveTo>
                <a:lnTo>
                  <a:pt x="6406905" y="0"/>
                </a:lnTo>
                <a:lnTo>
                  <a:pt x="6406905" y="6471604"/>
                </a:lnTo>
                <a:cubicBezTo>
                  <a:pt x="6406905" y="6812656"/>
                  <a:pt x="6132582" y="7084106"/>
                  <a:pt x="5796535" y="7084106"/>
                </a:cubicBezTo>
                <a:cubicBezTo>
                  <a:pt x="5460491" y="7084106"/>
                  <a:pt x="5186166" y="6812656"/>
                  <a:pt x="5186166" y="6471604"/>
                </a:cubicBezTo>
                <a:close/>
                <a:moveTo>
                  <a:pt x="3919129" y="0"/>
                </a:moveTo>
                <a:lnTo>
                  <a:pt x="5139867" y="0"/>
                </a:lnTo>
                <a:lnTo>
                  <a:pt x="5139867" y="6142971"/>
                </a:lnTo>
                <a:cubicBezTo>
                  <a:pt x="5139867" y="6484249"/>
                  <a:pt x="4863995" y="6762844"/>
                  <a:pt x="4532948" y="6762844"/>
                </a:cubicBezTo>
                <a:cubicBezTo>
                  <a:pt x="4195002" y="6762844"/>
                  <a:pt x="3919129" y="6484249"/>
                  <a:pt x="3919129" y="6142971"/>
                </a:cubicBezTo>
                <a:close/>
                <a:moveTo>
                  <a:pt x="2569935" y="0"/>
                </a:moveTo>
                <a:lnTo>
                  <a:pt x="3854900" y="0"/>
                </a:lnTo>
                <a:lnTo>
                  <a:pt x="3854900" y="5503229"/>
                </a:lnTo>
                <a:cubicBezTo>
                  <a:pt x="3854900" y="5842998"/>
                  <a:pt x="3566145" y="6120360"/>
                  <a:pt x="3212417" y="6120360"/>
                </a:cubicBezTo>
                <a:cubicBezTo>
                  <a:pt x="2858691" y="6120360"/>
                  <a:pt x="2569935" y="5842998"/>
                  <a:pt x="2569935" y="5503229"/>
                </a:cubicBezTo>
                <a:close/>
                <a:moveTo>
                  <a:pt x="1284967" y="0"/>
                </a:moveTo>
                <a:lnTo>
                  <a:pt x="2505706" y="0"/>
                </a:lnTo>
                <a:lnTo>
                  <a:pt x="2505706" y="4351760"/>
                </a:lnTo>
                <a:cubicBezTo>
                  <a:pt x="2505706" y="4685649"/>
                  <a:pt x="2231383" y="4963890"/>
                  <a:pt x="1895337" y="4963890"/>
                </a:cubicBezTo>
                <a:cubicBezTo>
                  <a:pt x="1559291" y="4963890"/>
                  <a:pt x="1284967" y="4685649"/>
                  <a:pt x="1284967" y="4351760"/>
                </a:cubicBezTo>
                <a:close/>
                <a:moveTo>
                  <a:pt x="0" y="0"/>
                </a:moveTo>
                <a:lnTo>
                  <a:pt x="1220739" y="0"/>
                </a:lnTo>
                <a:lnTo>
                  <a:pt x="1220739" y="2940697"/>
                </a:lnTo>
                <a:cubicBezTo>
                  <a:pt x="1220739" y="3273277"/>
                  <a:pt x="946416" y="3550426"/>
                  <a:pt x="610369" y="3550426"/>
                </a:cubicBezTo>
                <a:cubicBezTo>
                  <a:pt x="274325" y="3550426"/>
                  <a:pt x="0" y="3273277"/>
                  <a:pt x="0" y="2940697"/>
                </a:cubicBez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endParaRPr lang="id-ID"/>
          </a:p>
        </p:txBody>
      </p:sp>
    </p:spTree>
    <p:extLst>
      <p:ext uri="{BB962C8B-B14F-4D97-AF65-F5344CB8AC3E}">
        <p14:creationId xmlns:p14="http://schemas.microsoft.com/office/powerpoint/2010/main" val="21898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2/3*#ppt_w"/>
                                          </p:val>
                                        </p:tav>
                                        <p:tav tm="100000">
                                          <p:val>
                                            <p:strVal val="#ppt_w"/>
                                          </p:val>
                                        </p:tav>
                                      </p:tavLst>
                                    </p:anim>
                                    <p:anim calcmode="lin" valueType="num">
                                      <p:cBhvr>
                                        <p:cTn id="8" dur="250" fill="hold"/>
                                        <p:tgtEl>
                                          <p:spTgt spid="7"/>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30556E-6 0 L -4.30556E-6 0.59444 " pathEditMode="relative" rAng="0" ptsTypes="AA">
                                      <p:cBhvr>
                                        <p:cTn id="10" dur="500" spd="-100000" fill="hold"/>
                                        <p:tgtEl>
                                          <p:spTgt spid="7"/>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5764622" y="504405"/>
            <a:ext cx="5675326" cy="5849191"/>
          </a:xfrm>
          <a:custGeom>
            <a:avLst/>
            <a:gdLst>
              <a:gd name="connsiteX0" fmla="*/ 7931537 w 8512989"/>
              <a:gd name="connsiteY0" fmla="*/ 3168054 h 8773786"/>
              <a:gd name="connsiteX1" fmla="*/ 8512989 w 8512989"/>
              <a:gd name="connsiteY1" fmla="*/ 3719280 h 8773786"/>
              <a:gd name="connsiteX2" fmla="*/ 8512989 w 8512989"/>
              <a:gd name="connsiteY2" fmla="*/ 5054142 h 8773786"/>
              <a:gd name="connsiteX3" fmla="*/ 7931537 w 8512989"/>
              <a:gd name="connsiteY3" fmla="*/ 5603878 h 8773786"/>
              <a:gd name="connsiteX4" fmla="*/ 7350086 w 8512989"/>
              <a:gd name="connsiteY4" fmla="*/ 5054142 h 8773786"/>
              <a:gd name="connsiteX5" fmla="*/ 7350086 w 8512989"/>
              <a:gd name="connsiteY5" fmla="*/ 3719280 h 8773786"/>
              <a:gd name="connsiteX6" fmla="*/ 7931537 w 8512989"/>
              <a:gd name="connsiteY6" fmla="*/ 3168054 h 8773786"/>
              <a:gd name="connsiteX7" fmla="*/ 581260 w 8512989"/>
              <a:gd name="connsiteY7" fmla="*/ 3168054 h 8773786"/>
              <a:gd name="connsiteX8" fmla="*/ 1160952 w 8512989"/>
              <a:gd name="connsiteY8" fmla="*/ 3719280 h 8773786"/>
              <a:gd name="connsiteX9" fmla="*/ 1160952 w 8512989"/>
              <a:gd name="connsiteY9" fmla="*/ 5054142 h 8773786"/>
              <a:gd name="connsiteX10" fmla="*/ 581260 w 8512989"/>
              <a:gd name="connsiteY10" fmla="*/ 5603878 h 8773786"/>
              <a:gd name="connsiteX11" fmla="*/ 0 w 8512989"/>
              <a:gd name="connsiteY11" fmla="*/ 5054142 h 8773786"/>
              <a:gd name="connsiteX12" fmla="*/ 0 w 8512989"/>
              <a:gd name="connsiteY12" fmla="*/ 3719280 h 8773786"/>
              <a:gd name="connsiteX13" fmla="*/ 581260 w 8512989"/>
              <a:gd name="connsiteY13" fmla="*/ 3168054 h 8773786"/>
              <a:gd name="connsiteX14" fmla="*/ 6706389 w 8512989"/>
              <a:gd name="connsiteY14" fmla="*/ 2079905 h 8773786"/>
              <a:gd name="connsiteX15" fmla="*/ 7287651 w 8512989"/>
              <a:gd name="connsiteY15" fmla="*/ 2630962 h 8773786"/>
              <a:gd name="connsiteX16" fmla="*/ 7287651 w 8512989"/>
              <a:gd name="connsiteY16" fmla="*/ 6142826 h 8773786"/>
              <a:gd name="connsiteX17" fmla="*/ 6706389 w 8512989"/>
              <a:gd name="connsiteY17" fmla="*/ 6693883 h 8773786"/>
              <a:gd name="connsiteX18" fmla="*/ 6126699 w 8512989"/>
              <a:gd name="connsiteY18" fmla="*/ 6142826 h 8773786"/>
              <a:gd name="connsiteX19" fmla="*/ 6126699 w 8512989"/>
              <a:gd name="connsiteY19" fmla="*/ 2630962 h 8773786"/>
              <a:gd name="connsiteX20" fmla="*/ 6706389 w 8512989"/>
              <a:gd name="connsiteY20" fmla="*/ 2079905 h 8773786"/>
              <a:gd name="connsiteX21" fmla="*/ 1805030 w 8512989"/>
              <a:gd name="connsiteY21" fmla="*/ 2079905 h 8773786"/>
              <a:gd name="connsiteX22" fmla="*/ 2386291 w 8512989"/>
              <a:gd name="connsiteY22" fmla="*/ 2630962 h 8773786"/>
              <a:gd name="connsiteX23" fmla="*/ 2386291 w 8512989"/>
              <a:gd name="connsiteY23" fmla="*/ 6142826 h 8773786"/>
              <a:gd name="connsiteX24" fmla="*/ 1805030 w 8512989"/>
              <a:gd name="connsiteY24" fmla="*/ 6693883 h 8773786"/>
              <a:gd name="connsiteX25" fmla="*/ 1225340 w 8512989"/>
              <a:gd name="connsiteY25" fmla="*/ 6142826 h 8773786"/>
              <a:gd name="connsiteX26" fmla="*/ 1225340 w 8512989"/>
              <a:gd name="connsiteY26" fmla="*/ 2630962 h 8773786"/>
              <a:gd name="connsiteX27" fmla="*/ 1805030 w 8512989"/>
              <a:gd name="connsiteY27" fmla="*/ 2079905 h 8773786"/>
              <a:gd name="connsiteX28" fmla="*/ 5482621 w 8512989"/>
              <a:gd name="connsiteY28" fmla="*/ 999170 h 8773786"/>
              <a:gd name="connsiteX29" fmla="*/ 6062311 w 8512989"/>
              <a:gd name="connsiteY29" fmla="*/ 1550141 h 8773786"/>
              <a:gd name="connsiteX30" fmla="*/ 6062311 w 8512989"/>
              <a:gd name="connsiteY30" fmla="*/ 7223646 h 8773786"/>
              <a:gd name="connsiteX31" fmla="*/ 5482621 w 8512989"/>
              <a:gd name="connsiteY31" fmla="*/ 7774616 h 8773786"/>
              <a:gd name="connsiteX32" fmla="*/ 4901359 w 8512989"/>
              <a:gd name="connsiteY32" fmla="*/ 7223646 h 8773786"/>
              <a:gd name="connsiteX33" fmla="*/ 4901359 w 8512989"/>
              <a:gd name="connsiteY33" fmla="*/ 1550141 h 8773786"/>
              <a:gd name="connsiteX34" fmla="*/ 5482621 w 8512989"/>
              <a:gd name="connsiteY34" fmla="*/ 999170 h 8773786"/>
              <a:gd name="connsiteX35" fmla="*/ 3031155 w 8512989"/>
              <a:gd name="connsiteY35" fmla="*/ 999170 h 8773786"/>
              <a:gd name="connsiteX36" fmla="*/ 3611631 w 8512989"/>
              <a:gd name="connsiteY36" fmla="*/ 1550141 h 8773786"/>
              <a:gd name="connsiteX37" fmla="*/ 3611631 w 8512989"/>
              <a:gd name="connsiteY37" fmla="*/ 7223646 h 8773786"/>
              <a:gd name="connsiteX38" fmla="*/ 3031155 w 8512989"/>
              <a:gd name="connsiteY38" fmla="*/ 7774616 h 8773786"/>
              <a:gd name="connsiteX39" fmla="*/ 2450679 w 8512989"/>
              <a:gd name="connsiteY39" fmla="*/ 7223646 h 8773786"/>
              <a:gd name="connsiteX40" fmla="*/ 2450679 w 8512989"/>
              <a:gd name="connsiteY40" fmla="*/ 1550141 h 8773786"/>
              <a:gd name="connsiteX41" fmla="*/ 3031155 w 8512989"/>
              <a:gd name="connsiteY41" fmla="*/ 999170 h 8773786"/>
              <a:gd name="connsiteX42" fmla="*/ 4256494 w 8512989"/>
              <a:gd name="connsiteY42" fmla="*/ 0 h 8773786"/>
              <a:gd name="connsiteX43" fmla="*/ 4836971 w 8512989"/>
              <a:gd name="connsiteY43" fmla="*/ 551155 h 8773786"/>
              <a:gd name="connsiteX44" fmla="*/ 4836971 w 8512989"/>
              <a:gd name="connsiteY44" fmla="*/ 8222631 h 8773786"/>
              <a:gd name="connsiteX45" fmla="*/ 4256494 w 8512989"/>
              <a:gd name="connsiteY45" fmla="*/ 8773786 h 8773786"/>
              <a:gd name="connsiteX46" fmla="*/ 3676019 w 8512989"/>
              <a:gd name="connsiteY46" fmla="*/ 8222631 h 8773786"/>
              <a:gd name="connsiteX47" fmla="*/ 3676019 w 8512989"/>
              <a:gd name="connsiteY47" fmla="*/ 551155 h 8773786"/>
              <a:gd name="connsiteX48" fmla="*/ 4256494 w 8512989"/>
              <a:gd name="connsiteY48" fmla="*/ 0 h 877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512989" h="8773786">
                <a:moveTo>
                  <a:pt x="7931537" y="3168054"/>
                </a:moveTo>
                <a:cubicBezTo>
                  <a:pt x="8250551" y="3168054"/>
                  <a:pt x="8512989" y="3416850"/>
                  <a:pt x="8512989" y="3719280"/>
                </a:cubicBezTo>
                <a:lnTo>
                  <a:pt x="8512989" y="5054142"/>
                </a:lnTo>
                <a:cubicBezTo>
                  <a:pt x="8512989" y="5356571"/>
                  <a:pt x="8250551" y="5603878"/>
                  <a:pt x="7931537" y="5603878"/>
                </a:cubicBezTo>
                <a:cubicBezTo>
                  <a:pt x="7612525" y="5603878"/>
                  <a:pt x="7350086" y="5356571"/>
                  <a:pt x="7350086" y="5054142"/>
                </a:cubicBezTo>
                <a:lnTo>
                  <a:pt x="7350086" y="3719280"/>
                </a:lnTo>
                <a:cubicBezTo>
                  <a:pt x="7350086" y="3416850"/>
                  <a:pt x="7612525" y="3168054"/>
                  <a:pt x="7931537" y="3168054"/>
                </a:cubicBezTo>
                <a:close/>
                <a:moveTo>
                  <a:pt x="581260" y="3168054"/>
                </a:moveTo>
                <a:cubicBezTo>
                  <a:pt x="900169" y="3168054"/>
                  <a:pt x="1160952" y="3416850"/>
                  <a:pt x="1160952" y="3719280"/>
                </a:cubicBezTo>
                <a:lnTo>
                  <a:pt x="1160952" y="5054142"/>
                </a:lnTo>
                <a:cubicBezTo>
                  <a:pt x="1160952" y="5356571"/>
                  <a:pt x="900169" y="5603878"/>
                  <a:pt x="581260" y="5603878"/>
                </a:cubicBezTo>
                <a:cubicBezTo>
                  <a:pt x="260782" y="5603878"/>
                  <a:pt x="0" y="5356571"/>
                  <a:pt x="0" y="5054142"/>
                </a:cubicBezTo>
                <a:lnTo>
                  <a:pt x="0" y="3719280"/>
                </a:lnTo>
                <a:cubicBezTo>
                  <a:pt x="0" y="3416850"/>
                  <a:pt x="260782" y="3168054"/>
                  <a:pt x="581260" y="3168054"/>
                </a:cubicBezTo>
                <a:close/>
                <a:moveTo>
                  <a:pt x="6706389" y="2079905"/>
                </a:moveTo>
                <a:cubicBezTo>
                  <a:pt x="7026869" y="2079905"/>
                  <a:pt x="7287651" y="2327136"/>
                  <a:pt x="7287651" y="2630962"/>
                </a:cubicBezTo>
                <a:lnTo>
                  <a:pt x="7287651" y="6142826"/>
                </a:lnTo>
                <a:cubicBezTo>
                  <a:pt x="7287651" y="6445163"/>
                  <a:pt x="7026869" y="6693883"/>
                  <a:pt x="6706389" y="6693883"/>
                </a:cubicBezTo>
                <a:cubicBezTo>
                  <a:pt x="6387481" y="6693883"/>
                  <a:pt x="6126699" y="6445163"/>
                  <a:pt x="6126699" y="6142826"/>
                </a:cubicBezTo>
                <a:lnTo>
                  <a:pt x="6126699" y="2630962"/>
                </a:lnTo>
                <a:cubicBezTo>
                  <a:pt x="6126699" y="2327136"/>
                  <a:pt x="6387481" y="2079905"/>
                  <a:pt x="6706389" y="2079905"/>
                </a:cubicBezTo>
                <a:close/>
                <a:moveTo>
                  <a:pt x="1805030" y="2079905"/>
                </a:moveTo>
                <a:cubicBezTo>
                  <a:pt x="2125509" y="2079905"/>
                  <a:pt x="2386291" y="2327136"/>
                  <a:pt x="2386291" y="2630962"/>
                </a:cubicBezTo>
                <a:lnTo>
                  <a:pt x="2386291" y="6142826"/>
                </a:lnTo>
                <a:cubicBezTo>
                  <a:pt x="2386291" y="6445163"/>
                  <a:pt x="2125509" y="6693883"/>
                  <a:pt x="1805030" y="6693883"/>
                </a:cubicBezTo>
                <a:cubicBezTo>
                  <a:pt x="1486122" y="6693883"/>
                  <a:pt x="1225340" y="6445163"/>
                  <a:pt x="1225340" y="6142826"/>
                </a:cubicBezTo>
                <a:lnTo>
                  <a:pt x="1225340" y="2630962"/>
                </a:lnTo>
                <a:cubicBezTo>
                  <a:pt x="1225340" y="2327136"/>
                  <a:pt x="1486122" y="2079905"/>
                  <a:pt x="1805030" y="2079905"/>
                </a:cubicBezTo>
                <a:close/>
                <a:moveTo>
                  <a:pt x="5482621" y="999170"/>
                </a:moveTo>
                <a:cubicBezTo>
                  <a:pt x="5801529" y="999170"/>
                  <a:pt x="6062311" y="1246362"/>
                  <a:pt x="6062311" y="1550141"/>
                </a:cubicBezTo>
                <a:lnTo>
                  <a:pt x="6062311" y="7223646"/>
                </a:lnTo>
                <a:cubicBezTo>
                  <a:pt x="6062311" y="7527424"/>
                  <a:pt x="5801529" y="7774616"/>
                  <a:pt x="5482621" y="7774616"/>
                </a:cubicBezTo>
                <a:cubicBezTo>
                  <a:pt x="5162141" y="7774616"/>
                  <a:pt x="4901359" y="7527424"/>
                  <a:pt x="4901359" y="7223646"/>
                </a:cubicBezTo>
                <a:lnTo>
                  <a:pt x="4901359" y="1550141"/>
                </a:lnTo>
                <a:cubicBezTo>
                  <a:pt x="4901359" y="1246362"/>
                  <a:pt x="5162141" y="999170"/>
                  <a:pt x="5482621" y="999170"/>
                </a:cubicBezTo>
                <a:close/>
                <a:moveTo>
                  <a:pt x="3031155" y="999170"/>
                </a:moveTo>
                <a:cubicBezTo>
                  <a:pt x="3349633" y="999170"/>
                  <a:pt x="3611631" y="1246362"/>
                  <a:pt x="3611631" y="1550141"/>
                </a:cubicBezTo>
                <a:lnTo>
                  <a:pt x="3611631" y="7223646"/>
                </a:lnTo>
                <a:cubicBezTo>
                  <a:pt x="3611631" y="7527424"/>
                  <a:pt x="3349633" y="7774616"/>
                  <a:pt x="3031155" y="7774616"/>
                </a:cubicBezTo>
                <a:cubicBezTo>
                  <a:pt x="2712679" y="7774616"/>
                  <a:pt x="2450679" y="7527424"/>
                  <a:pt x="2450679" y="7223646"/>
                </a:cubicBezTo>
                <a:lnTo>
                  <a:pt x="2450679" y="1550141"/>
                </a:lnTo>
                <a:cubicBezTo>
                  <a:pt x="2450679" y="1246362"/>
                  <a:pt x="2712679" y="999170"/>
                  <a:pt x="3031155" y="999170"/>
                </a:cubicBezTo>
                <a:close/>
                <a:moveTo>
                  <a:pt x="4256494" y="0"/>
                </a:moveTo>
                <a:cubicBezTo>
                  <a:pt x="4574973" y="0"/>
                  <a:pt x="4836971" y="247276"/>
                  <a:pt x="4836971" y="551155"/>
                </a:cubicBezTo>
                <a:lnTo>
                  <a:pt x="4836971" y="8222631"/>
                </a:lnTo>
                <a:cubicBezTo>
                  <a:pt x="4836971" y="8525022"/>
                  <a:pt x="4574973" y="8773786"/>
                  <a:pt x="4256494" y="8773786"/>
                </a:cubicBezTo>
                <a:cubicBezTo>
                  <a:pt x="3936449" y="8773786"/>
                  <a:pt x="3676019" y="8525022"/>
                  <a:pt x="3676019" y="8222631"/>
                </a:cubicBezTo>
                <a:lnTo>
                  <a:pt x="3676019" y="551155"/>
                </a:lnTo>
                <a:cubicBezTo>
                  <a:pt x="3676019" y="247276"/>
                  <a:pt x="3936449" y="0"/>
                  <a:pt x="4256494" y="0"/>
                </a:cubicBez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r>
              <a:rPr lang="en-US" dirty="0"/>
              <a:t>v</a:t>
            </a:r>
            <a:endParaRPr lang="id-ID" dirty="0"/>
          </a:p>
        </p:txBody>
      </p:sp>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Tree>
    <p:extLst>
      <p:ext uri="{BB962C8B-B14F-4D97-AF65-F5344CB8AC3E}">
        <p14:creationId xmlns:p14="http://schemas.microsoft.com/office/powerpoint/2010/main" val="258694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2/3*#ppt_w"/>
                                          </p:val>
                                        </p:tav>
                                        <p:tav tm="100000">
                                          <p:val>
                                            <p:strVal val="#ppt_w"/>
                                          </p:val>
                                        </p:tav>
                                      </p:tavLst>
                                    </p:anim>
                                    <p:anim calcmode="lin" valueType="num">
                                      <p:cBhvr>
                                        <p:cTn id="8" dur="250" fill="hold"/>
                                        <p:tgtEl>
                                          <p:spTgt spid="6"/>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30556E-6 0 L -4.30556E-6 0.59444 " pathEditMode="relative" rAng="0" ptsTypes="AA">
                                      <p:cBhvr>
                                        <p:cTn id="10" dur="500" spd="-100000" fill="hold"/>
                                        <p:tgtEl>
                                          <p:spTgt spid="6"/>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22/7/2024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3952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22/7/2024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2777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22/7/2024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1646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22/7/2024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81630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22/7/2024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2980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22/7/2024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2918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4578-7EAD-2A7F-339C-0670ABE25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A900C8-326A-AC67-90A7-FB822C7CE0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4E1A4-5C79-8441-EF41-9DF493A21E21}"/>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5" name="Footer Placeholder 4">
            <a:extLst>
              <a:ext uri="{FF2B5EF4-FFF2-40B4-BE49-F238E27FC236}">
                <a16:creationId xmlns:a16="http://schemas.microsoft.com/office/drawing/2014/main" id="{5DB5AD87-69F9-8096-35FE-22B0E8126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A2C74-F36B-A3ED-C70E-BFEEE07E53C1}"/>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1177982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22/7/2024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20554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22/7/2024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6572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22/7/2024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9555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22/7/2024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44585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22/7/2024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49238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22/7/2024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035039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22/7/2024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67234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22/7/2024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86105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22/7/2024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3063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22/7/2024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1372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4B6E-259D-012F-C079-1FD19C067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F9C5A7-3D42-C3CD-05F1-AD4FA41717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489D5-95B7-2C61-A94B-0F4A5E71162F}"/>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5" name="Footer Placeholder 4">
            <a:extLst>
              <a:ext uri="{FF2B5EF4-FFF2-40B4-BE49-F238E27FC236}">
                <a16:creationId xmlns:a16="http://schemas.microsoft.com/office/drawing/2014/main" id="{18F8232E-D8AE-2107-E576-7D2E69458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B0B6F-CE32-12E5-D6F5-59207F747EB4}"/>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2803919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22/7/2024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04194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22/7/2024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23380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22/7/2024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53124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22/7/2024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89317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22/7/2024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83562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22/7/2024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78681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22/7/2024</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813654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958319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69441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66462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0579-D9B6-F4AA-E5FF-251C8C8D6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3C0A1-8D14-B136-F985-F0CBEC8D70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3D47E2-8A5F-044C-9DCD-70058607DC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7B7A1C-93F8-8F06-2F58-8A2220CC8052}"/>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6" name="Footer Placeholder 5">
            <a:extLst>
              <a:ext uri="{FF2B5EF4-FFF2-40B4-BE49-F238E27FC236}">
                <a16:creationId xmlns:a16="http://schemas.microsoft.com/office/drawing/2014/main" id="{2344808B-6D7B-62E4-9988-87E8CB6F9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4720F-B7FA-C812-B683-A0232DDFCA46}"/>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3563340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09947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561612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266051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561255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308390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238351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22/7/2024</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31213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22/7/2024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2419882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22/7/2024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2693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22/7/2024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93681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5CB0-7F7B-8D23-23CD-726364B8B8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79EDDC-58C0-2400-5FCD-C5F722249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D8A80-4212-D410-7E77-2D492D297D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623F1C-DD67-CD29-CCFB-82FA3110C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866FD6-14DC-D4A7-3C1C-F0D33F7DD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F93DC9-1666-2BDD-9D31-E4E2E8F4AD98}"/>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8" name="Footer Placeholder 7">
            <a:extLst>
              <a:ext uri="{FF2B5EF4-FFF2-40B4-BE49-F238E27FC236}">
                <a16:creationId xmlns:a16="http://schemas.microsoft.com/office/drawing/2014/main" id="{D3ACB2D9-829C-3010-D1E1-3AE82A96F8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BFEC15-75D0-3B46-F4A5-95C669B6DC88}"/>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916375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22/7/2024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0816455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22/7/2024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64975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22/7/2024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629318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22/7/2024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74980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22/7/2024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69022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22/7/2024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734019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22/7/2024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48323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22/7/2024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890323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23465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4076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0F6A-4AF5-8C85-C042-E9197313CD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E9CB5-C6AF-3F28-FCDA-950426196176}"/>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4" name="Footer Placeholder 3">
            <a:extLst>
              <a:ext uri="{FF2B5EF4-FFF2-40B4-BE49-F238E27FC236}">
                <a16:creationId xmlns:a16="http://schemas.microsoft.com/office/drawing/2014/main" id="{D8314DBB-120B-828D-8F90-2EFF2C2A67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739B87-2A28-5484-72F5-21CDB1D056A4}"/>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4593187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523029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98927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2449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3141679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075736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248932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5217540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77055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22/7/2024</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9930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9A05C-8A5C-8C8F-3D78-B71AD2F667A6}"/>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3" name="Footer Placeholder 2">
            <a:extLst>
              <a:ext uri="{FF2B5EF4-FFF2-40B4-BE49-F238E27FC236}">
                <a16:creationId xmlns:a16="http://schemas.microsoft.com/office/drawing/2014/main" id="{72FC232A-A08B-A5FE-1E18-7DB90C1D3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B3225-651B-BEB5-CC9A-1D3284A3791E}"/>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35984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40ED-C5DA-6DD3-CDE6-61E90A8D1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EC432-8855-CE5D-596F-2BB138B5C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9D634-258A-4DD6-87BF-4F0E4422E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16CF9-0669-9236-B109-0F5461FB36B7}"/>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6" name="Footer Placeholder 5">
            <a:extLst>
              <a:ext uri="{FF2B5EF4-FFF2-40B4-BE49-F238E27FC236}">
                <a16:creationId xmlns:a16="http://schemas.microsoft.com/office/drawing/2014/main" id="{C46C259E-A1A9-56B2-7A25-6CC8896F7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7D463-6A29-FAA4-3F5B-EDC464FC9DD4}"/>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313506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8536-21AA-C9EC-4C4C-9197F7AAD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C5BFBC-26FC-45D7-2A6C-B28D485C15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CBF069-C3DF-622C-A56E-2070EFF45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73DCD-1803-0143-8348-0D216EB34113}"/>
              </a:ext>
            </a:extLst>
          </p:cNvPr>
          <p:cNvSpPr>
            <a:spLocks noGrp="1"/>
          </p:cNvSpPr>
          <p:nvPr>
            <p:ph type="dt" sz="half" idx="10"/>
          </p:nvPr>
        </p:nvSpPr>
        <p:spPr/>
        <p:txBody>
          <a:bodyPr/>
          <a:lstStyle/>
          <a:p>
            <a:fld id="{CA074167-C523-4A53-97B9-29F43BC2335E}" type="datetimeFigureOut">
              <a:rPr lang="en-US" smtClean="0"/>
              <a:t>22/7/2024</a:t>
            </a:fld>
            <a:endParaRPr lang="en-US"/>
          </a:p>
        </p:txBody>
      </p:sp>
      <p:sp>
        <p:nvSpPr>
          <p:cNvPr id="6" name="Footer Placeholder 5">
            <a:extLst>
              <a:ext uri="{FF2B5EF4-FFF2-40B4-BE49-F238E27FC236}">
                <a16:creationId xmlns:a16="http://schemas.microsoft.com/office/drawing/2014/main" id="{90380914-576B-CEF4-386E-330C7D5DF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0C57-29F1-1142-7122-BD808179D5A7}"/>
              </a:ext>
            </a:extLst>
          </p:cNvPr>
          <p:cNvSpPr>
            <a:spLocks noGrp="1"/>
          </p:cNvSpPr>
          <p:nvPr>
            <p:ph type="sldNum" sz="quarter" idx="12"/>
          </p:nvPr>
        </p:nvSpPr>
        <p:spPr/>
        <p:txBody>
          <a:bodyPr/>
          <a:lstStyle/>
          <a:p>
            <a:fld id="{2459E169-5407-406E-A96F-4C8E2C20FB81}" type="slidenum">
              <a:rPr lang="en-US" smtClean="0"/>
              <a:t>‹#›</a:t>
            </a:fld>
            <a:endParaRPr lang="en-US"/>
          </a:p>
        </p:txBody>
      </p:sp>
    </p:spTree>
    <p:extLst>
      <p:ext uri="{BB962C8B-B14F-4D97-AF65-F5344CB8AC3E}">
        <p14:creationId xmlns:p14="http://schemas.microsoft.com/office/powerpoint/2010/main" val="32877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C3AA9A-B1A2-0FFC-FBCA-4A72A5CE0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F3A4A-9117-0E0D-28A0-FA2BC6C87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11E4C-4B9D-5190-9223-004563BCC7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074167-C523-4A53-97B9-29F43BC2335E}" type="datetimeFigureOut">
              <a:rPr lang="en-US" smtClean="0"/>
              <a:t>22/7/2024</a:t>
            </a:fld>
            <a:endParaRPr lang="en-US"/>
          </a:p>
        </p:txBody>
      </p:sp>
      <p:sp>
        <p:nvSpPr>
          <p:cNvPr id="5" name="Footer Placeholder 4">
            <a:extLst>
              <a:ext uri="{FF2B5EF4-FFF2-40B4-BE49-F238E27FC236}">
                <a16:creationId xmlns:a16="http://schemas.microsoft.com/office/drawing/2014/main" id="{7ED6DBF0-BDAF-2C2D-838D-A220A69F3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BD2802-5427-A89B-46C9-F3F887E33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59E169-5407-406E-A96F-4C8E2C20FB81}" type="slidenum">
              <a:rPr lang="en-US" smtClean="0"/>
              <a:t>‹#›</a:t>
            </a:fld>
            <a:endParaRPr lang="en-US"/>
          </a:p>
        </p:txBody>
      </p:sp>
    </p:spTree>
    <p:extLst>
      <p:ext uri="{BB962C8B-B14F-4D97-AF65-F5344CB8AC3E}">
        <p14:creationId xmlns:p14="http://schemas.microsoft.com/office/powerpoint/2010/main" val="1810571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22/7/2024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184633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22/7/2024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41882216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22/7/2024</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5413014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22/7/2024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719019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22/7/2024</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51040386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hyperlink" Target="https://vi.wikipedia.org/wiki/%C4%90%E1%BA%A3o_C%C3%A1t_B%C3%A0" TargetMode="Externa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E406F8D-5B54-C6EE-ED45-A064D1A66B3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623" b="4623"/>
          <a:stretch/>
        </p:blipFill>
        <p:spPr>
          <a:xfrm>
            <a:off x="1809297" y="0"/>
            <a:ext cx="8573406" cy="3830595"/>
          </a:xfrm>
          <a:noFill/>
        </p:spPr>
      </p:pic>
      <p:sp>
        <p:nvSpPr>
          <p:cNvPr id="3" name="TextBox 2">
            <a:extLst>
              <a:ext uri="{FF2B5EF4-FFF2-40B4-BE49-F238E27FC236}">
                <a16:creationId xmlns:a16="http://schemas.microsoft.com/office/drawing/2014/main" id="{7F10D612-0E0C-E029-2F5A-3D0A52FC1D49}"/>
              </a:ext>
            </a:extLst>
          </p:cNvPr>
          <p:cNvSpPr txBox="1"/>
          <p:nvPr/>
        </p:nvSpPr>
        <p:spPr>
          <a:xfrm>
            <a:off x="0" y="3830595"/>
            <a:ext cx="12192000" cy="2430474"/>
          </a:xfrm>
          <a:prstGeom prst="rect">
            <a:avLst/>
          </a:prstGeom>
          <a:noFill/>
        </p:spPr>
        <p:txBody>
          <a:bodyPr wrap="square">
            <a:spAutoFit/>
          </a:bodyPr>
          <a:lstStyle/>
          <a:p>
            <a:pPr algn="ctr">
              <a:lnSpc>
                <a:spcPct val="115000"/>
              </a:lnSpc>
              <a:spcAft>
                <a:spcPts val="1000"/>
              </a:spcAft>
            </a:pPr>
            <a:r>
              <a:rPr lang="en-US" sz="40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Tiết</a:t>
            </a:r>
            <a:r>
              <a:rPr lang="en-US" sz="40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 VIẾT:</a:t>
            </a:r>
            <a:endParaRPr lang="en-US" sz="40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algn="ctr">
              <a:lnSpc>
                <a:spcPct val="115000"/>
              </a:lnSpc>
              <a:spcAft>
                <a:spcPts val="1000"/>
              </a:spcAft>
            </a:pPr>
            <a:r>
              <a:rPr lang="en-US" sz="40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Viết </a:t>
            </a:r>
            <a:r>
              <a:rPr lang="vi-VN" sz="40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bài văn</a:t>
            </a:r>
            <a:r>
              <a:rPr lang="en-US" sz="40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thuyết</a:t>
            </a:r>
            <a:r>
              <a:rPr lang="en-US" sz="40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minh</a:t>
            </a:r>
            <a:endParaRPr lang="en-US" sz="40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algn="ctr">
              <a:lnSpc>
                <a:spcPct val="115000"/>
              </a:lnSpc>
              <a:spcAft>
                <a:spcPts val="1000"/>
              </a:spcAft>
            </a:pPr>
            <a:r>
              <a:rPr lang="vi-VN" sz="40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về một danh lam thắng cảnh hay một di tích lịch sử</a:t>
            </a:r>
            <a:endParaRPr lang="en-US" sz="40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92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45648E2-B946-43A1-80DE-C50CBBDF9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9" name="Freeform: Shape 28">
            <a:extLst>
              <a:ext uri="{FF2B5EF4-FFF2-40B4-BE49-F238E27FC236}">
                <a16:creationId xmlns:a16="http://schemas.microsoft.com/office/drawing/2014/main" id="{EA06546B-3E90-4E24-BD32-C6BFD1CD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 name="Freeform: Shape 29">
            <a:extLst>
              <a:ext uri="{FF2B5EF4-FFF2-40B4-BE49-F238E27FC236}">
                <a16:creationId xmlns:a16="http://schemas.microsoft.com/office/drawing/2014/main" id="{3FA95682-BEE6-4B33-BA34-7E7BE497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3"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 name="TextBox 4">
            <a:extLst>
              <a:ext uri="{FF2B5EF4-FFF2-40B4-BE49-F238E27FC236}">
                <a16:creationId xmlns:a16="http://schemas.microsoft.com/office/drawing/2014/main" id="{7A9039C4-3198-A86C-6A20-8AAA5BD50710}"/>
              </a:ext>
            </a:extLst>
          </p:cNvPr>
          <p:cNvSpPr txBox="1"/>
          <p:nvPr/>
        </p:nvSpPr>
        <p:spPr>
          <a:xfrm>
            <a:off x="395416" y="289155"/>
            <a:ext cx="10970741" cy="6210418"/>
          </a:xfrm>
          <a:prstGeom prst="rect">
            <a:avLst/>
          </a:prstGeom>
          <a:noFill/>
        </p:spPr>
        <p:txBody>
          <a:bodyPr wrap="square">
            <a:spAutoFit/>
          </a:bodyPr>
          <a:lstStyle/>
          <a:p>
            <a:pPr algn="ctr">
              <a:lnSpc>
                <a:spcPct val="130000"/>
              </a:lnSpc>
            </a:pPr>
            <a:r>
              <a:rPr lang="vi-VN"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cầu</a:t>
            </a:r>
            <a:endParaRPr lang="en-US"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ài viết cần đảm bảo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buClr>
                <a:srgbClr val="FF0000"/>
              </a:buClr>
              <a:buFont typeface="Wingdings" panose="05000000000000000000" pitchFamily="2" charset="2"/>
              <a:buChar char="v"/>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di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buClr>
                <a:srgbClr val="FF0000"/>
              </a:buClr>
              <a:buFont typeface="Wingdings" panose="05000000000000000000" pitchFamily="2" charset="2"/>
              <a:buChar char="v"/>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về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di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tọa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hình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giá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Clr>
                <a:srgbClr val="FF0000"/>
              </a:buClr>
              <a:buFont typeface="Wingdings" panose="05000000000000000000" pitchFamily="2" charset="2"/>
              <a:buChar char="v"/>
            </a:pPr>
            <a:r>
              <a:rPr lang="en-US" sz="2800" b="1" dirty="0">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giá </a:t>
            </a:r>
            <a:r>
              <a:rPr lang="en-US" sz="2800" dirty="0" err="1">
                <a:effectLst/>
                <a:latin typeface="Times New Roman" panose="02020603050405020304" pitchFamily="18" charset="0"/>
                <a:ea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rPr>
              <a:t> về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lam </a:t>
            </a:r>
            <a:r>
              <a:rPr lang="en-US" sz="2800" dirty="0" err="1">
                <a:effectLst/>
                <a:latin typeface="Times New Roman" panose="02020603050405020304" pitchFamily="18" charset="0"/>
                <a:ea typeface="Times New Roman" panose="02020603050405020304" pitchFamily="18" charset="0"/>
              </a:rPr>
              <a:t>thắng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di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cảm về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lam </a:t>
            </a:r>
            <a:r>
              <a:rPr lang="en-US" sz="2800" dirty="0" err="1">
                <a:effectLst/>
                <a:latin typeface="Times New Roman" panose="02020603050405020304" pitchFamily="18" charset="0"/>
                <a:ea typeface="Times New Roman" panose="02020603050405020304" pitchFamily="18" charset="0"/>
              </a:rPr>
              <a:t>thắng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rPr>
              <a:t> hay di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(có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đưa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5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useBgFill="1">
        <p:nvSpPr>
          <p:cNvPr id="41" name="Rectangle 4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pic>
        <p:nvPicPr>
          <p:cNvPr id="11" name="Picture 10" descr="A bouquet of pink roses on a log&#10;&#10;Description automatically generated">
            <a:extLst>
              <a:ext uri="{FF2B5EF4-FFF2-40B4-BE49-F238E27FC236}">
                <a16:creationId xmlns:a16="http://schemas.microsoft.com/office/drawing/2014/main" id="{BBEAEC4E-2506-79C3-0731-936A5A4DFE09}"/>
              </a:ext>
            </a:extLst>
          </p:cNvPr>
          <p:cNvPicPr>
            <a:picLocks noChangeAspect="1"/>
          </p:cNvPicPr>
          <p:nvPr/>
        </p:nvPicPr>
        <p:blipFill rotWithShape="1">
          <a:blip r:embed="rId2">
            <a:extLst>
              <a:ext uri="{28A0092B-C50C-407E-A947-70E740481C1C}">
                <a14:useLocalDpi xmlns:a14="http://schemas.microsoft.com/office/drawing/2010/main" val="0"/>
              </a:ext>
            </a:extLst>
          </a:blip>
          <a:srcRect t="14682" b="10318"/>
          <a:stretch/>
        </p:blipFill>
        <p:spPr>
          <a:xfrm>
            <a:off x="20" y="10"/>
            <a:ext cx="12191980" cy="6857990"/>
          </a:xfrm>
          <a:prstGeom prst="rect">
            <a:avLst/>
          </a:prstGeom>
        </p:spPr>
      </p:pic>
      <p:sp>
        <p:nvSpPr>
          <p:cNvPr id="43" name="Rectangle 4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TextBox 1">
            <a:extLst>
              <a:ext uri="{FF2B5EF4-FFF2-40B4-BE49-F238E27FC236}">
                <a16:creationId xmlns:a16="http://schemas.microsoft.com/office/drawing/2014/main" id="{17D98C22-F875-C498-DFAB-FADCC87F4D97}"/>
              </a:ext>
            </a:extLst>
          </p:cNvPr>
          <p:cNvSpPr txBox="1"/>
          <p:nvPr/>
        </p:nvSpPr>
        <p:spPr>
          <a:xfrm>
            <a:off x="801005" y="4947559"/>
            <a:ext cx="10999697" cy="1169121"/>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7600" b="0" i="0" u="none" strike="noStrike" kern="1200" cap="all" spc="120" normalizeH="0" baseline="0" noProof="0" dirty="0">
                <a:ln>
                  <a:noFill/>
                </a:ln>
                <a:solidFill>
                  <a:prstClr val="white"/>
                </a:solidFill>
                <a:effectLst/>
                <a:uLnTx/>
                <a:uFillTx/>
                <a:latin typeface="#9Slide03 AmpleSoft Bold" panose="02000000000000000000" pitchFamily="2" charset="0"/>
                <a:ea typeface="+mn-ea"/>
                <a:cs typeface="+mn-cs"/>
              </a:rPr>
              <a:t>II. H</a:t>
            </a:r>
            <a:r>
              <a:rPr kumimoji="0" lang="vi-VN" sz="17600" b="0" i="0" u="none" strike="noStrike" kern="1200" cap="all" spc="120" normalizeH="0" baseline="0" noProof="0" dirty="0">
                <a:ln>
                  <a:noFill/>
                </a:ln>
                <a:solidFill>
                  <a:prstClr val="white"/>
                </a:solidFill>
                <a:effectLst/>
                <a:uLnTx/>
                <a:uFillTx/>
                <a:latin typeface="#9Slide03 AmpleSoft Bold" panose="02000000000000000000" pitchFamily="2" charset="0"/>
                <a:ea typeface="+mn-ea"/>
                <a:cs typeface="+mn-cs"/>
              </a:rPr>
              <a:t>ƯỚNG DẪN</a:t>
            </a:r>
            <a:r>
              <a:rPr kumimoji="0" lang="en-US" sz="17600" b="0" i="0" u="none" strike="noStrike" kern="1200" cap="all" spc="120" normalizeH="0" baseline="0" noProof="0" dirty="0">
                <a:ln>
                  <a:noFill/>
                </a:ln>
                <a:solidFill>
                  <a:prstClr val="white"/>
                </a:solidFill>
                <a:effectLst/>
                <a:uLnTx/>
                <a:uFillTx/>
                <a:latin typeface="#9Slide03 AmpleSoft Bold" panose="02000000000000000000" pitchFamily="2" charset="0"/>
                <a:ea typeface="+mn-ea"/>
                <a:cs typeface="+mn-cs"/>
              </a:rPr>
              <a:t> PHÂN</a:t>
            </a:r>
            <a:r>
              <a:rPr kumimoji="0" lang="en-US" sz="17600" b="0" i="0" u="none" strike="noStrike" kern="1200" cap="all" spc="120" normalizeH="0" noProof="0" dirty="0">
                <a:ln>
                  <a:noFill/>
                </a:ln>
                <a:solidFill>
                  <a:prstClr val="white"/>
                </a:solidFill>
                <a:effectLst/>
                <a:uLnTx/>
                <a:uFillTx/>
                <a:latin typeface="#9Slide03 AmpleSoft Bold" panose="02000000000000000000" pitchFamily="2" charset="0"/>
                <a:ea typeface="+mn-ea"/>
                <a:cs typeface="+mn-cs"/>
              </a:rPr>
              <a:t> TÍCH KIỂU VĂN BẢN </a:t>
            </a:r>
            <a:endParaRPr kumimoji="0" lang="en-US" sz="12800" b="0" i="0" u="none" strike="noStrike" kern="1200" cap="none" spc="0" normalizeH="0" baseline="0" noProof="0" dirty="0">
              <a:ln>
                <a:noFill/>
              </a:ln>
              <a:solidFill>
                <a:prstClr val="white"/>
              </a:solidFill>
              <a:effectLst/>
              <a:uLnTx/>
              <a:uFillTx/>
              <a:latin typeface="#9Slide03 AmpleSoft Bold" panose="02000000000000000000"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7200" b="0" i="0" u="none" strike="noStrike" kern="1200" cap="all" spc="120" normalizeH="0" baseline="0" noProof="0" dirty="0">
              <a:ln>
                <a:noFill/>
              </a:ln>
              <a:solidFill>
                <a:prstClr val="white"/>
              </a:solidFill>
              <a:effectLst/>
              <a:uLnTx/>
              <a:uFillTx/>
              <a:latin typeface="Franklin Gothic Demi Cond"/>
              <a:ea typeface="+mn-ea"/>
              <a:cs typeface="+mn-cs"/>
            </a:endParaRPr>
          </a:p>
        </p:txBody>
      </p:sp>
    </p:spTree>
    <p:extLst>
      <p:ext uri="{BB962C8B-B14F-4D97-AF65-F5344CB8AC3E}">
        <p14:creationId xmlns:p14="http://schemas.microsoft.com/office/powerpoint/2010/main" val="4006962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30122C5-B9B7-29D3-A54C-CC8D5B9B7B4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949" r="14949"/>
          <a:stretch/>
        </p:blipFill>
        <p:spPr>
          <a:xfrm>
            <a:off x="6512011" y="86497"/>
            <a:ext cx="5679989" cy="6771503"/>
          </a:xfrm>
        </p:spPr>
      </p:pic>
      <p:sp>
        <p:nvSpPr>
          <p:cNvPr id="3" name="TextBox 2">
            <a:extLst>
              <a:ext uri="{FF2B5EF4-FFF2-40B4-BE49-F238E27FC236}">
                <a16:creationId xmlns:a16="http://schemas.microsoft.com/office/drawing/2014/main" id="{C8A0A357-43B7-ECD3-94BB-7A35CC923DF3}"/>
              </a:ext>
            </a:extLst>
          </p:cNvPr>
          <p:cNvSpPr txBox="1"/>
          <p:nvPr/>
        </p:nvSpPr>
        <p:spPr>
          <a:xfrm>
            <a:off x="196195" y="2070292"/>
            <a:ext cx="6098058" cy="2717411"/>
          </a:xfrm>
          <a:prstGeom prst="rect">
            <a:avLst/>
          </a:prstGeom>
          <a:noFill/>
        </p:spPr>
        <p:txBody>
          <a:bodyPr wrap="square">
            <a:spAutoFit/>
          </a:bodyPr>
          <a:lstStyle/>
          <a:p>
            <a:pPr algn="just">
              <a:lnSpc>
                <a:spcPct val="130000"/>
              </a:lnSpc>
              <a:spcAft>
                <a:spcPts val="1000"/>
              </a:spcAft>
              <a:tabLst>
                <a:tab pos="1386840" algn="l"/>
              </a:tabLst>
            </a:pPr>
            <a:r>
              <a:rPr lang="en-US" sz="32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ọc</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ví</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Khám phá Vườn Quốc gia Tràm Chim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1000"/>
              </a:spcAft>
              <a:tabLst>
                <a:tab pos="1386840" algn="l"/>
              </a:tabLst>
            </a:pP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Trả</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các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hỏi 1, 2, 3, 4, 5, 6  (tr 81, sgk)</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7727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30122C5-B9B7-29D3-A54C-CC8D5B9B7B4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949" r="14949"/>
          <a:stretch/>
        </p:blipFill>
        <p:spPr>
          <a:xfrm>
            <a:off x="6512011" y="86497"/>
            <a:ext cx="5679989" cy="6771503"/>
          </a:xfrm>
        </p:spPr>
      </p:pic>
      <p:sp>
        <p:nvSpPr>
          <p:cNvPr id="3" name="TextBox 2">
            <a:extLst>
              <a:ext uri="{FF2B5EF4-FFF2-40B4-BE49-F238E27FC236}">
                <a16:creationId xmlns:a16="http://schemas.microsoft.com/office/drawing/2014/main" id="{C8A0A357-43B7-ECD3-94BB-7A35CC923DF3}"/>
              </a:ext>
            </a:extLst>
          </p:cNvPr>
          <p:cNvSpPr txBox="1"/>
          <p:nvPr/>
        </p:nvSpPr>
        <p:spPr>
          <a:xfrm>
            <a:off x="418617" y="2119718"/>
            <a:ext cx="6315816" cy="1953868"/>
          </a:xfrm>
          <a:prstGeom prst="rect">
            <a:avLst/>
          </a:prstGeom>
          <a:noFill/>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Bước</a:t>
            </a:r>
            <a:r>
              <a:rPr lang="en-US" sz="2800" b="1" u="sng" dirty="0">
                <a:latin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Khám phá Vườn Quốc gia Tràm Chim</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78-&gt;80,</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sgk</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1053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30122C5-B9B7-29D3-A54C-CC8D5B9B7B4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949" r="14949"/>
          <a:stretch/>
        </p:blipFill>
        <p:spPr>
          <a:xfrm>
            <a:off x="-148280" y="827903"/>
            <a:ext cx="3715264" cy="4411362"/>
          </a:xfrm>
        </p:spPr>
      </p:pic>
      <p:sp>
        <p:nvSpPr>
          <p:cNvPr id="3" name="TextBox 2">
            <a:extLst>
              <a:ext uri="{FF2B5EF4-FFF2-40B4-BE49-F238E27FC236}">
                <a16:creationId xmlns:a16="http://schemas.microsoft.com/office/drawing/2014/main" id="{C8A0A357-43B7-ECD3-94BB-7A35CC923DF3}"/>
              </a:ext>
            </a:extLst>
          </p:cNvPr>
          <p:cNvSpPr txBox="1"/>
          <p:nvPr/>
        </p:nvSpPr>
        <p:spPr>
          <a:xfrm>
            <a:off x="3566984" y="417951"/>
            <a:ext cx="8625016" cy="6022098"/>
          </a:xfrm>
          <a:prstGeom prst="rect">
            <a:avLst/>
          </a:prstGeom>
          <a:noFill/>
        </p:spPr>
        <p:txBody>
          <a:bodyPr wrap="square">
            <a:spAutoFit/>
          </a:bodyPr>
          <a:lstStyle/>
          <a:p>
            <a:pPr>
              <a:lnSpc>
                <a:spcPct val="150000"/>
              </a:lnSpc>
            </a:pPr>
            <a:r>
              <a:rPr lang="en-US" sz="2600" b="1"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Bước</a:t>
            </a:r>
            <a:r>
              <a:rPr lang="en-US" sz="2600" b="1" u="sng" dirty="0">
                <a:latin typeface="Times New Roman" panose="02020603050405020304" pitchFamily="18" charset="0"/>
                <a:cs typeface="Times New Roman" panose="02020603050405020304" pitchFamily="18" charset="0"/>
              </a:rPr>
              <a:t> 2</a:t>
            </a:r>
            <a:r>
              <a:rPr lang="en-US" sz="2600" b="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Nhận </a:t>
            </a:r>
            <a:r>
              <a:rPr lang="en-US" sz="2600" b="1" dirty="0" err="1">
                <a:latin typeface="Times New Roman" panose="02020603050405020304" pitchFamily="18" charset="0"/>
                <a:cs typeface="Times New Roman" panose="02020603050405020304" pitchFamily="18" charset="0"/>
              </a:rPr>
              <a:t>xét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phân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tích</a:t>
            </a:r>
            <a:r>
              <a:rPr lang="en-US" sz="2600" b="1" dirty="0">
                <a:latin typeface="Times New Roman" panose="02020603050405020304" pitchFamily="18" charset="0"/>
                <a:cs typeface="Times New Roman" panose="02020603050405020304" pitchFamily="18" charset="0"/>
              </a:rPr>
              <a:t> các </a:t>
            </a:r>
            <a:r>
              <a:rPr lang="en-US" sz="2600" b="1" dirty="0" err="1">
                <a:latin typeface="Times New Roman" panose="02020603050405020304" pitchFamily="18" charset="0"/>
                <a:cs typeface="Times New Roman" panose="02020603050405020304" pitchFamily="18" charset="0"/>
              </a:rPr>
              <a:t>yêu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cầu</a:t>
            </a:r>
            <a:r>
              <a:rPr lang="en-US" sz="2600" b="1"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a:lnSpc>
                <a:spcPct val="150000"/>
              </a:lnSpc>
            </a:pPr>
            <a:r>
              <a:rPr lang="vi-VN" sz="2600" dirty="0">
                <a:latin typeface="Times New Roman" panose="02020603050405020304" pitchFamily="18" charset="0"/>
                <a:cs typeface="Times New Roman" panose="02020603050405020304" pitchFamily="18" charset="0"/>
              </a:rPr>
              <a:t> (1) Bố cục của bài viết và nội dung chính</a:t>
            </a:r>
            <a:endParaRPr lang="en-US" sz="2600" dirty="0">
              <a:latin typeface="Times New Roman" panose="02020603050405020304" pitchFamily="18" charset="0"/>
              <a:cs typeface="Times New Roman" panose="02020603050405020304" pitchFamily="18" charset="0"/>
            </a:endParaRPr>
          </a:p>
          <a:p>
            <a:pPr>
              <a:lnSpc>
                <a:spcPct val="150000"/>
              </a:lnSpc>
            </a:pPr>
            <a:r>
              <a:rPr lang="vi-VN" sz="2600"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Mở bài</a:t>
            </a:r>
            <a:r>
              <a:rPr lang="vi-VN" sz="2600" dirty="0">
                <a:latin typeface="Times New Roman" panose="02020603050405020304" pitchFamily="18" charset="0"/>
                <a:cs typeface="Times New Roman" panose="02020603050405020304" pitchFamily="18" charset="0"/>
              </a:rPr>
              <a:t>: Giới thiệu khái quát về Vườn Quốc gia Tràm Chim.</a:t>
            </a: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Thân bài</a:t>
            </a:r>
            <a:r>
              <a:rPr lang="vi-VN" sz="2600" dirty="0">
                <a:latin typeface="Times New Roman" panose="02020603050405020304" pitchFamily="18" charset="0"/>
                <a:cs typeface="Times New Roman" panose="02020603050405020304" pitchFamily="18" charset="0"/>
              </a:rPr>
              <a:t>: lần lượt trình bày các thông tin về đặc điểm của Vườn Quốc gia Tràm Chim như: vị trí toạ lạc và lịch sử hình thành, đa dạng sinh học, giá trị của Vườn Quốc gia Tràm Chim và cách thức tham quan Vườn Quốc gia Tràm Chim. </a:t>
            </a: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Kết bài:</a:t>
            </a:r>
            <a:r>
              <a:rPr lang="vi-VN" sz="2600" dirty="0">
                <a:latin typeface="Times New Roman" panose="02020603050405020304" pitchFamily="18" charset="0"/>
                <a:cs typeface="Times New Roman" panose="02020603050405020304" pitchFamily="18" charset="0"/>
              </a:rPr>
              <a:t> Đánh giá khái quát về Vườn Quốc gia Tràm Chim, đưa ra lời mời gọi tham quan. </a:t>
            </a:r>
            <a:endParaRPr lang="en-US" sz="2600" dirty="0">
              <a:latin typeface="Times New Roman" panose="02020603050405020304" pitchFamily="18" charset="0"/>
              <a:cs typeface="Times New Roman" panose="02020603050405020304" pitchFamily="18" charset="0"/>
            </a:endParaRPr>
          </a:p>
          <a:p>
            <a:pPr>
              <a:lnSpc>
                <a:spcPct val="150000"/>
              </a:lnSpc>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832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30122C5-B9B7-29D3-A54C-CC8D5B9B7B4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949" r="14949"/>
          <a:stretch/>
        </p:blipFill>
        <p:spPr>
          <a:xfrm>
            <a:off x="8250195" y="653768"/>
            <a:ext cx="3941805" cy="4355757"/>
          </a:xfrm>
        </p:spPr>
      </p:pic>
      <p:sp>
        <p:nvSpPr>
          <p:cNvPr id="3" name="TextBox 2">
            <a:extLst>
              <a:ext uri="{FF2B5EF4-FFF2-40B4-BE49-F238E27FC236}">
                <a16:creationId xmlns:a16="http://schemas.microsoft.com/office/drawing/2014/main" id="{C8A0A357-43B7-ECD3-94BB-7A35CC923DF3}"/>
              </a:ext>
            </a:extLst>
          </p:cNvPr>
          <p:cNvSpPr txBox="1"/>
          <p:nvPr/>
        </p:nvSpPr>
        <p:spPr>
          <a:xfrm>
            <a:off x="3855308" y="0"/>
            <a:ext cx="8130746" cy="1307537"/>
          </a:xfrm>
          <a:prstGeom prst="rect">
            <a:avLst/>
          </a:prstGeom>
          <a:noFill/>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7CC90E0-8F11-4522-4F89-12DBAEC815EE}"/>
              </a:ext>
            </a:extLst>
          </p:cNvPr>
          <p:cNvSpPr txBox="1"/>
          <p:nvPr/>
        </p:nvSpPr>
        <p:spPr>
          <a:xfrm>
            <a:off x="574590" y="836239"/>
            <a:ext cx="7346091" cy="5185522"/>
          </a:xfrm>
          <a:prstGeom prst="rect">
            <a:avLst/>
          </a:prstGeom>
          <a:noFill/>
        </p:spPr>
        <p:txBody>
          <a:bodyPr wrap="square">
            <a:spAutoFit/>
          </a:bodyPr>
          <a:lstStyle/>
          <a:p>
            <a:pPr algn="just">
              <a:lnSpc>
                <a:spcPct val="150000"/>
              </a:lnSpc>
              <a:spcAft>
                <a:spcPts val="10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Nhan đề và các đề mục trong VB có mối quan hệ chặt chẽ với nhau: Nhan đề nêu đối tượng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thuyết minh là Vườn Quốc gia Tràm Chim, còn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các đề mục có vai trò làm nổi bật các thông tin quan trọng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liên quan đến Vườn Quốc gia Tràm Chim như: vị trí toạ lạc và lịch sử hình thành, đa dạng sinh học, giá trị và cách thức tham quan.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619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white birds in a muddy area&#10;&#10;Description automatically generated">
            <a:extLst>
              <a:ext uri="{FF2B5EF4-FFF2-40B4-BE49-F238E27FC236}">
                <a16:creationId xmlns:a16="http://schemas.microsoft.com/office/drawing/2014/main" id="{F70ECF04-4199-D9DA-8851-21E9363DA83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3610" r="13610"/>
          <a:stretch>
            <a:fillRect/>
          </a:stretch>
        </p:blipFill>
        <p:spPr>
          <a:xfrm>
            <a:off x="0" y="405551"/>
            <a:ext cx="5675326" cy="5849191"/>
          </a:xfrm>
        </p:spPr>
      </p:pic>
      <p:sp>
        <p:nvSpPr>
          <p:cNvPr id="6" name="TextBox 5">
            <a:extLst>
              <a:ext uri="{FF2B5EF4-FFF2-40B4-BE49-F238E27FC236}">
                <a16:creationId xmlns:a16="http://schemas.microsoft.com/office/drawing/2014/main" id="{8B08172F-DC3F-078E-D81F-1E7075E9A2A4}"/>
              </a:ext>
            </a:extLst>
          </p:cNvPr>
          <p:cNvSpPr txBox="1"/>
          <p:nvPr/>
        </p:nvSpPr>
        <p:spPr>
          <a:xfrm>
            <a:off x="5841657" y="963001"/>
            <a:ext cx="6098058" cy="3397340"/>
          </a:xfrm>
          <a:prstGeom prst="rect">
            <a:avLst/>
          </a:prstGeom>
          <a:noFill/>
        </p:spPr>
        <p:txBody>
          <a:bodyPr wrap="square">
            <a:spAutoFit/>
          </a:bodyPr>
          <a:lstStyle/>
          <a:p>
            <a:pPr algn="just">
              <a:lnSpc>
                <a:spcPct val="130000"/>
              </a:lnSpc>
              <a:spcAft>
                <a:spcPts val="10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Cách trình bày thông tin được sử dụng chủ yếu</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trong bài viết trên là: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trình bày thông tin theo các đối tượng phân loại.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Tác dụng: cung cấp các thông tin khái quát về thắng cảnh và giới thiệu chi tiết về từng đối tượng của thắng cảnh.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694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white birds in a muddy area&#10;&#10;Description automatically generated">
            <a:extLst>
              <a:ext uri="{FF2B5EF4-FFF2-40B4-BE49-F238E27FC236}">
                <a16:creationId xmlns:a16="http://schemas.microsoft.com/office/drawing/2014/main" id="{F70ECF04-4199-D9DA-8851-21E9363DA83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3610" r="13610"/>
          <a:stretch>
            <a:fillRect/>
          </a:stretch>
        </p:blipFill>
        <p:spPr>
          <a:xfrm>
            <a:off x="7265772" y="688545"/>
            <a:ext cx="4926227" cy="5849191"/>
          </a:xfrm>
        </p:spPr>
      </p:pic>
      <p:sp>
        <p:nvSpPr>
          <p:cNvPr id="6" name="TextBox 5">
            <a:extLst>
              <a:ext uri="{FF2B5EF4-FFF2-40B4-BE49-F238E27FC236}">
                <a16:creationId xmlns:a16="http://schemas.microsoft.com/office/drawing/2014/main" id="{8B08172F-DC3F-078E-D81F-1E7075E9A2A4}"/>
              </a:ext>
            </a:extLst>
          </p:cNvPr>
          <p:cNvSpPr txBox="1"/>
          <p:nvPr/>
        </p:nvSpPr>
        <p:spPr>
          <a:xfrm>
            <a:off x="293472" y="420130"/>
            <a:ext cx="6799305" cy="5831853"/>
          </a:xfrm>
          <a:prstGeom prst="rect">
            <a:avLst/>
          </a:prstGeom>
          <a:noFill/>
        </p:spPr>
        <p:txBody>
          <a:bodyPr wrap="square">
            <a:spAutoFit/>
          </a:bodyPr>
          <a:lstStyle/>
          <a:p>
            <a:pPr algn="just">
              <a:lnSpc>
                <a:spcPct val="150000"/>
              </a:lnSpc>
            </a:pPr>
            <a:r>
              <a:rPr lang="vi-VN" sz="2800" dirty="0">
                <a:latin typeface="Times New Roman" panose="02020603050405020304" pitchFamily="18" charset="0"/>
                <a:cs typeface="Times New Roman" panose="02020603050405020304" pitchFamily="18" charset="0"/>
              </a:rPr>
              <a:t>(5) Những lưu ý khi sử dụng phương tiện phi ngôn ngữ trong bài văn thuyết minh về một danh lam thắng cảnh hay di tích lịch sử: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Sử dụng kết hợp một số loại phương tiện phi ngôn ngữ</a:t>
            </a:r>
            <a:r>
              <a:rPr lang="vi-VN" sz="2800" dirty="0">
                <a:latin typeface="Times New Roman" panose="02020603050405020304" pitchFamily="18" charset="0"/>
                <a:cs typeface="Times New Roman" panose="02020603050405020304" pitchFamily="18" charset="0"/>
              </a:rPr>
              <a:t> như: </a:t>
            </a:r>
            <a:r>
              <a:rPr lang="vi-VN" sz="2800" i="1" dirty="0">
                <a:latin typeface="Times New Roman" panose="02020603050405020304" pitchFamily="18" charset="0"/>
                <a:cs typeface="Times New Roman" panose="02020603050405020304" pitchFamily="18" charset="0"/>
              </a:rPr>
              <a:t>sơ đồ, bảng biểu, hình ảnh minh hoạ</a:t>
            </a:r>
            <a:r>
              <a:rPr lang="vi-VN" sz="2800" dirty="0">
                <a:latin typeface="Times New Roman" panose="02020603050405020304" pitchFamily="18" charset="0"/>
                <a:cs typeface="Times New Roman" panose="02020603050405020304" pitchFamily="18" charset="0"/>
              </a:rPr>
              <a:t>,… để làm minh hoạ và làm nổi bật thông tin trong VB hoặc cung cấp thêm thông tin về đối tượng thuyết minh chưa được thể hiện bằng phương tiện ngôn ngữ.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520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white birds in a muddy area&#10;&#10;Description automatically generated">
            <a:extLst>
              <a:ext uri="{FF2B5EF4-FFF2-40B4-BE49-F238E27FC236}">
                <a16:creationId xmlns:a16="http://schemas.microsoft.com/office/drawing/2014/main" id="{F70ECF04-4199-D9DA-8851-21E9363DA83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3610" r="13610"/>
          <a:stretch>
            <a:fillRect/>
          </a:stretch>
        </p:blipFill>
        <p:spPr>
          <a:xfrm>
            <a:off x="0" y="330199"/>
            <a:ext cx="4926227" cy="5849191"/>
          </a:xfrm>
        </p:spPr>
      </p:pic>
      <p:sp>
        <p:nvSpPr>
          <p:cNvPr id="6" name="TextBox 5">
            <a:extLst>
              <a:ext uri="{FF2B5EF4-FFF2-40B4-BE49-F238E27FC236}">
                <a16:creationId xmlns:a16="http://schemas.microsoft.com/office/drawing/2014/main" id="{8B08172F-DC3F-078E-D81F-1E7075E9A2A4}"/>
              </a:ext>
            </a:extLst>
          </p:cNvPr>
          <p:cNvSpPr txBox="1"/>
          <p:nvPr/>
        </p:nvSpPr>
        <p:spPr>
          <a:xfrm>
            <a:off x="5136292" y="662033"/>
            <a:ext cx="6799305" cy="5185522"/>
          </a:xfrm>
          <a:prstGeom prst="rect">
            <a:avLst/>
          </a:prstGeom>
          <a:noFill/>
        </p:spPr>
        <p:txBody>
          <a:bodyPr wrap="square">
            <a:spAutoFit/>
          </a:bodyPr>
          <a:lstStyle/>
          <a:p>
            <a:pPr algn="just">
              <a:lnSpc>
                <a:spcPct val="150000"/>
              </a:lnSpc>
            </a:pPr>
            <a:r>
              <a:rPr lang="vi-VN" sz="2800" dirty="0">
                <a:latin typeface="Times New Roman" panose="02020603050405020304" pitchFamily="18" charset="0"/>
                <a:cs typeface="Times New Roman" panose="02020603050405020304" pitchFamily="18" charset="0"/>
              </a:rPr>
              <a:t> (6) Những lưu ý khi thuyết minh về một danh lam thắng cảnh hay di tích lịch sử:</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Cần giới thiệu rõ ràng, cụ thể về danh lam thắng cảnh hay di tích lịch sử.</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Có thể kết hợp thuyết minh với miêu tả, biểu cảm, tự sự để hấp dẫn, thu hút người đọc.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2496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useBgFill="1">
        <p:nvSpPr>
          <p:cNvPr id="41" name="Rectangle 4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pic>
        <p:nvPicPr>
          <p:cNvPr id="11" name="Picture 10" descr="A bouquet of pink roses on a log&#10;&#10;Description automatically generated">
            <a:extLst>
              <a:ext uri="{FF2B5EF4-FFF2-40B4-BE49-F238E27FC236}">
                <a16:creationId xmlns:a16="http://schemas.microsoft.com/office/drawing/2014/main" id="{BBEAEC4E-2506-79C3-0731-936A5A4DFE09}"/>
              </a:ext>
            </a:extLst>
          </p:cNvPr>
          <p:cNvPicPr>
            <a:picLocks noChangeAspect="1"/>
          </p:cNvPicPr>
          <p:nvPr/>
        </p:nvPicPr>
        <p:blipFill rotWithShape="1">
          <a:blip r:embed="rId2">
            <a:extLst>
              <a:ext uri="{28A0092B-C50C-407E-A947-70E740481C1C}">
                <a14:useLocalDpi xmlns:a14="http://schemas.microsoft.com/office/drawing/2010/main" val="0"/>
              </a:ext>
            </a:extLst>
          </a:blip>
          <a:srcRect t="14682" b="10318"/>
          <a:stretch/>
        </p:blipFill>
        <p:spPr>
          <a:xfrm>
            <a:off x="20" y="10"/>
            <a:ext cx="12191980" cy="6857990"/>
          </a:xfrm>
          <a:prstGeom prst="rect">
            <a:avLst/>
          </a:prstGeom>
        </p:spPr>
      </p:pic>
      <p:sp>
        <p:nvSpPr>
          <p:cNvPr id="43" name="Rectangle 4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TextBox 1">
            <a:extLst>
              <a:ext uri="{FF2B5EF4-FFF2-40B4-BE49-F238E27FC236}">
                <a16:creationId xmlns:a16="http://schemas.microsoft.com/office/drawing/2014/main" id="{17D98C22-F875-C498-DFAB-FADCC87F4D97}"/>
              </a:ext>
            </a:extLst>
          </p:cNvPr>
          <p:cNvSpPr txBox="1"/>
          <p:nvPr/>
        </p:nvSpPr>
        <p:spPr>
          <a:xfrm>
            <a:off x="801005" y="4947559"/>
            <a:ext cx="10999697" cy="116912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8000" b="0" i="0" u="none" strike="noStrike" kern="1200" cap="all" spc="120" normalizeH="0" baseline="0" noProof="0" dirty="0">
                <a:ln>
                  <a:noFill/>
                </a:ln>
                <a:solidFill>
                  <a:prstClr val="white"/>
                </a:solidFill>
                <a:effectLst/>
                <a:uLnTx/>
                <a:uFillTx/>
                <a:latin typeface="#9Slide03 AmpleSoft Bold" panose="02000000000000000000" pitchFamily="2" charset="0"/>
                <a:ea typeface="+mn-ea"/>
                <a:cs typeface="+mn-cs"/>
              </a:rPr>
              <a:t>III. THỰC</a:t>
            </a:r>
            <a:r>
              <a:rPr kumimoji="0" lang="en-US" sz="8000" b="0" i="0" u="none" strike="noStrike" kern="1200" cap="all" spc="120" normalizeH="0" noProof="0" dirty="0">
                <a:ln>
                  <a:noFill/>
                </a:ln>
                <a:solidFill>
                  <a:prstClr val="white"/>
                </a:solidFill>
                <a:effectLst/>
                <a:uLnTx/>
                <a:uFillTx/>
                <a:latin typeface="#9Slide03 AmpleSoft Bold" panose="02000000000000000000" pitchFamily="2" charset="0"/>
                <a:ea typeface="+mn-ea"/>
                <a:cs typeface="+mn-cs"/>
              </a:rPr>
              <a:t> HÀNH</a:t>
            </a:r>
            <a:endParaRPr kumimoji="0" lang="en-US" sz="6000" b="0" i="0" u="none" strike="noStrike" kern="1200" cap="none" spc="0" normalizeH="0" baseline="0" noProof="0" dirty="0">
              <a:ln>
                <a:noFill/>
              </a:ln>
              <a:solidFill>
                <a:prstClr val="white"/>
              </a:solidFill>
              <a:effectLst/>
              <a:uLnTx/>
              <a:uFillTx/>
              <a:latin typeface="#9Slide03 AmpleSoft Bold" panose="02000000000000000000"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600" b="0" i="0" u="none" strike="noStrike" kern="1200" cap="all" spc="120" normalizeH="0" baseline="0" noProof="0" dirty="0">
              <a:ln>
                <a:noFill/>
              </a:ln>
              <a:solidFill>
                <a:prstClr val="white"/>
              </a:solidFill>
              <a:effectLst/>
              <a:uLnTx/>
              <a:uFillTx/>
              <a:latin typeface="Franklin Gothic Demi Cond"/>
              <a:ea typeface="+mn-ea"/>
              <a:cs typeface="+mn-cs"/>
            </a:endParaRPr>
          </a:p>
        </p:txBody>
      </p:sp>
    </p:spTree>
    <p:extLst>
      <p:ext uri="{BB962C8B-B14F-4D97-AF65-F5344CB8AC3E}">
        <p14:creationId xmlns:p14="http://schemas.microsoft.com/office/powerpoint/2010/main" val="3556376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E406F8D-5B54-C6EE-ED45-A064D1A66B3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641" r="17641"/>
          <a:stretch/>
        </p:blipFill>
        <p:spPr>
          <a:xfrm>
            <a:off x="0" y="714470"/>
            <a:ext cx="5675326" cy="5849191"/>
          </a:xfrm>
          <a:noFill/>
        </p:spPr>
      </p:pic>
      <p:sp>
        <p:nvSpPr>
          <p:cNvPr id="3" name="TextBox 2">
            <a:extLst>
              <a:ext uri="{FF2B5EF4-FFF2-40B4-BE49-F238E27FC236}">
                <a16:creationId xmlns:a16="http://schemas.microsoft.com/office/drawing/2014/main" id="{5224E1FE-FB22-6A57-D5B2-B7075E0405D9}"/>
              </a:ext>
            </a:extLst>
          </p:cNvPr>
          <p:cNvSpPr txBox="1"/>
          <p:nvPr/>
        </p:nvSpPr>
        <p:spPr>
          <a:xfrm>
            <a:off x="4695566" y="1519881"/>
            <a:ext cx="7747687" cy="2246769"/>
          </a:xfrm>
          <a:prstGeom prst="rect">
            <a:avLst/>
          </a:prstGeom>
          <a:noFill/>
        </p:spPr>
        <p:txBody>
          <a:bodyPr wrap="square">
            <a:spAutoFit/>
          </a:bodyPr>
          <a:lstStyle/>
          <a:p>
            <a:pPr algn="ctr"/>
            <a:r>
              <a:rPr lang="en-US" sz="4400" b="1" dirty="0">
                <a:solidFill>
                  <a:srgbClr val="FF0000"/>
                </a:solidFill>
                <a:effectLst/>
                <a:latin typeface="#9Slide03 AmpleSoft Bold" panose="02000000000000000000" pitchFamily="2" charset="0"/>
                <a:ea typeface="Calibri" panose="020F0502020204030204" pitchFamily="34" charset="0"/>
              </a:rPr>
              <a:t>HOẠT ĐỘNG 1:</a:t>
            </a:r>
          </a:p>
          <a:p>
            <a:pPr algn="ctr"/>
            <a:r>
              <a:rPr lang="en-US" sz="4400" b="1" dirty="0">
                <a:solidFill>
                  <a:srgbClr val="FF0000"/>
                </a:solidFill>
                <a:effectLst/>
                <a:latin typeface="#9Slide03 AmpleSoft Bold" panose="02000000000000000000" pitchFamily="2" charset="0"/>
                <a:ea typeface="Calibri" panose="020F0502020204030204" pitchFamily="34" charset="0"/>
              </a:rPr>
              <a:t> </a:t>
            </a:r>
            <a:r>
              <a:rPr lang="pt-BR" sz="9600" b="1" dirty="0">
                <a:solidFill>
                  <a:srgbClr val="0070C0"/>
                </a:solidFill>
                <a:effectLst/>
                <a:latin typeface="#9Slide03 AmpleSoft Bold" panose="02000000000000000000" pitchFamily="2" charset="0"/>
                <a:ea typeface="Calibri" panose="020F0502020204030204" pitchFamily="34" charset="0"/>
              </a:rPr>
              <a:t>KHỞI ĐỘNG</a:t>
            </a:r>
            <a:endParaRPr lang="en-US" sz="44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391669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8192"/>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4" name="Rectangle 13">
            <a:extLst>
              <a:ext uri="{FF2B5EF4-FFF2-40B4-BE49-F238E27FC236}">
                <a16:creationId xmlns:a16="http://schemas.microsoft.com/office/drawing/2014/main" id="{EE527989-730F-465F-B072-59694C40A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Picture 4">
            <a:extLst>
              <a:ext uri="{FF2B5EF4-FFF2-40B4-BE49-F238E27FC236}">
                <a16:creationId xmlns:a16="http://schemas.microsoft.com/office/drawing/2014/main" id="{727A0A9A-34C4-F594-262A-0372BA246535}"/>
              </a:ext>
            </a:extLst>
          </p:cNvPr>
          <p:cNvPicPr>
            <a:picLocks noChangeAspect="1"/>
          </p:cNvPicPr>
          <p:nvPr/>
        </p:nvPicPr>
        <p:blipFill>
          <a:blip r:embed="rId2">
            <a:extLst>
              <a:ext uri="{28A0092B-C50C-407E-A947-70E740481C1C}">
                <a14:useLocalDpi xmlns:a14="http://schemas.microsoft.com/office/drawing/2010/main" val="0"/>
              </a:ext>
            </a:extLst>
          </a:blip>
          <a:srcRect l="27644" r="27644"/>
          <a:stretch/>
        </p:blipFill>
        <p:spPr>
          <a:xfrm>
            <a:off x="762000" y="762000"/>
            <a:ext cx="3892295" cy="5346192"/>
          </a:xfrm>
          <a:prstGeom prst="rect">
            <a:avLst/>
          </a:prstGeom>
        </p:spPr>
      </p:pic>
      <p:sp>
        <p:nvSpPr>
          <p:cNvPr id="6" name="TextBox 5">
            <a:extLst>
              <a:ext uri="{FF2B5EF4-FFF2-40B4-BE49-F238E27FC236}">
                <a16:creationId xmlns:a16="http://schemas.microsoft.com/office/drawing/2014/main" id="{49C541C9-24C4-CDC3-22A1-10CAAC331302}"/>
              </a:ext>
            </a:extLst>
          </p:cNvPr>
          <p:cNvSpPr txBox="1"/>
          <p:nvPr/>
        </p:nvSpPr>
        <p:spPr>
          <a:xfrm>
            <a:off x="5066270" y="1248032"/>
            <a:ext cx="6190736" cy="41449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ề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600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về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di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để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thi “Danh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800" b="1" i="1"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Ví dụ: Thuyết minh về vịnh Lan Hạ- Cát Bà</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390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56F697-C88F-3D92-4C94-42C7CE159A7A}"/>
              </a:ext>
            </a:extLst>
          </p:cNvPr>
          <p:cNvSpPr txBox="1"/>
          <p:nvPr/>
        </p:nvSpPr>
        <p:spPr>
          <a:xfrm>
            <a:off x="1952367" y="1421026"/>
            <a:ext cx="8748584" cy="3742307"/>
          </a:xfrm>
          <a:prstGeom prst="rect">
            <a:avLst/>
          </a:prstGeom>
          <a:noFill/>
        </p:spPr>
        <p:txBody>
          <a:bodyPr wrap="square">
            <a:spAutoFit/>
          </a:bodyPr>
          <a:lstStyle/>
          <a:p>
            <a:pPr marL="171450" algn="just">
              <a:lnSpc>
                <a:spcPct val="130000"/>
              </a:lnSpc>
              <a:spcAft>
                <a:spcPts val="1000"/>
              </a:spcAft>
              <a:tabLst>
                <a:tab pos="1386840" algn="l"/>
              </a:tabLst>
            </a:pPr>
            <a:r>
              <a:rPr lang="vi-VN" sz="32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HĐ CÁ NHÂN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1000"/>
              </a:spcAft>
            </a:pPr>
            <a:r>
              <a:rPr lang="vi-VN"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mục</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đích</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viết,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10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Xác định đề tài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10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Tìm ý, lập dàn ý của bài viết.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10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Tiến hành viết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8678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550D67C-56E2-4491-D105-A83937DACCB9}"/>
              </a:ext>
            </a:extLst>
          </p:cNvPr>
          <p:cNvGraphicFramePr>
            <a:graphicFrameLocks noGrp="1"/>
          </p:cNvGraphicFramePr>
          <p:nvPr>
            <p:extLst>
              <p:ext uri="{D42A27DB-BD31-4B8C-83A1-F6EECF244321}">
                <p14:modId xmlns:p14="http://schemas.microsoft.com/office/powerpoint/2010/main" val="707700366"/>
              </p:ext>
            </p:extLst>
          </p:nvPr>
        </p:nvGraphicFramePr>
        <p:xfrm>
          <a:off x="418070" y="76356"/>
          <a:ext cx="11036644" cy="6520152"/>
        </p:xfrm>
        <a:graphic>
          <a:graphicData uri="http://schemas.openxmlformats.org/drawingml/2006/table">
            <a:tbl>
              <a:tblPr firstRow="1" firstCol="1" bandRow="1">
                <a:tableStyleId>{2D5ABB26-0587-4C30-8999-92F81FD0307C}</a:tableStyleId>
              </a:tblPr>
              <a:tblGrid>
                <a:gridCol w="2443048">
                  <a:extLst>
                    <a:ext uri="{9D8B030D-6E8A-4147-A177-3AD203B41FA5}">
                      <a16:colId xmlns:a16="http://schemas.microsoft.com/office/drawing/2014/main" val="2658122378"/>
                    </a:ext>
                  </a:extLst>
                </a:gridCol>
                <a:gridCol w="1750281">
                  <a:extLst>
                    <a:ext uri="{9D8B030D-6E8A-4147-A177-3AD203B41FA5}">
                      <a16:colId xmlns:a16="http://schemas.microsoft.com/office/drawing/2014/main" val="3482991636"/>
                    </a:ext>
                  </a:extLst>
                </a:gridCol>
                <a:gridCol w="3970279">
                  <a:extLst>
                    <a:ext uri="{9D8B030D-6E8A-4147-A177-3AD203B41FA5}">
                      <a16:colId xmlns:a16="http://schemas.microsoft.com/office/drawing/2014/main" val="1673485873"/>
                    </a:ext>
                  </a:extLst>
                </a:gridCol>
                <a:gridCol w="2873036">
                  <a:extLst>
                    <a:ext uri="{9D8B030D-6E8A-4147-A177-3AD203B41FA5}">
                      <a16:colId xmlns:a16="http://schemas.microsoft.com/office/drawing/2014/main" val="2763162484"/>
                    </a:ext>
                  </a:extLst>
                </a:gridCol>
              </a:tblGrid>
              <a:tr h="328709">
                <a:tc gridSpan="4">
                  <a:txBody>
                    <a:bodyPr/>
                    <a:lstStyle/>
                    <a:p>
                      <a:pPr algn="ctr">
                        <a:lnSpc>
                          <a:spcPct val="115000"/>
                        </a:lnSpc>
                        <a:spcAft>
                          <a:spcPts val="1000"/>
                        </a:spcAft>
                      </a:pPr>
                      <a:r>
                        <a:rPr lang="en-US" sz="2200" b="1" dirty="0" err="1">
                          <a:solidFill>
                            <a:srgbClr val="FF0000"/>
                          </a:solidFill>
                          <a:effectLst/>
                          <a:latin typeface="Times New Roman" panose="02020603050405020304" pitchFamily="18" charset="0"/>
                          <a:cs typeface="Times New Roman" panose="02020603050405020304" pitchFamily="18" charset="0"/>
                        </a:rPr>
                        <a:t>Phiếu</a:t>
                      </a:r>
                      <a:r>
                        <a:rPr lang="en-US" sz="2200" b="1" dirty="0">
                          <a:solidFill>
                            <a:srgbClr val="FF0000"/>
                          </a:solidFill>
                          <a:effectLst/>
                          <a:latin typeface="Times New Roman" panose="02020603050405020304" pitchFamily="18" charset="0"/>
                          <a:cs typeface="Times New Roman" panose="02020603050405020304" pitchFamily="18" charset="0"/>
                        </a:rPr>
                        <a:t> học </a:t>
                      </a:r>
                      <a:r>
                        <a:rPr lang="en-US" sz="2200" b="1" dirty="0" err="1">
                          <a:solidFill>
                            <a:srgbClr val="FF0000"/>
                          </a:solidFill>
                          <a:effectLst/>
                          <a:latin typeface="Times New Roman" panose="02020603050405020304" pitchFamily="18" charset="0"/>
                          <a:cs typeface="Times New Roman" panose="02020603050405020304" pitchFamily="18" charset="0"/>
                        </a:rPr>
                        <a:t>tập</a:t>
                      </a:r>
                      <a:r>
                        <a:rPr lang="en-US" sz="2200" b="1" dirty="0">
                          <a:solidFill>
                            <a:srgbClr val="FF0000"/>
                          </a:solidFill>
                          <a:effectLst/>
                          <a:latin typeface="Times New Roman" panose="02020603050405020304" pitchFamily="18" charset="0"/>
                          <a:cs typeface="Times New Roman" panose="02020603050405020304" pitchFamily="18" charset="0"/>
                        </a:rPr>
                        <a:t> 02  </a:t>
                      </a:r>
                      <a:endPar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9317765"/>
                  </a:ext>
                </a:extLst>
              </a:tr>
              <a:tr h="328709">
                <a:tc>
                  <a:txBody>
                    <a:bodyPr/>
                    <a:lstStyle/>
                    <a:p>
                      <a:pPr algn="just">
                        <a:lnSpc>
                          <a:spcPct val="115000"/>
                        </a:lnSpc>
                        <a:spcAft>
                          <a:spcPts val="1000"/>
                        </a:spcAft>
                      </a:pPr>
                      <a:r>
                        <a:rPr lang="en-US" sz="2200" b="1">
                          <a:effectLst/>
                          <a:latin typeface="Times New Roman" panose="02020603050405020304" pitchFamily="18" charset="0"/>
                          <a:cs typeface="Times New Roman" panose="02020603050405020304" pitchFamily="18" charset="0"/>
                        </a:rPr>
                        <a:t>Các bước</a:t>
                      </a:r>
                      <a:endParaRPr lang="en-US"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15000"/>
                        </a:lnSpc>
                        <a:spcAft>
                          <a:spcPts val="1000"/>
                        </a:spcAft>
                      </a:pPr>
                      <a:r>
                        <a:rPr lang="en-US" sz="2200" b="1" dirty="0" err="1">
                          <a:effectLst/>
                          <a:latin typeface="Times New Roman" panose="02020603050405020304" pitchFamily="18" charset="0"/>
                          <a:cs typeface="Times New Roman" panose="02020603050405020304" pitchFamily="18" charset="0"/>
                        </a:rPr>
                        <a:t>Nội</a:t>
                      </a:r>
                      <a:r>
                        <a:rPr lang="en-US" sz="2200" b="1" dirty="0">
                          <a:effectLst/>
                          <a:latin typeface="Times New Roman" panose="02020603050405020304" pitchFamily="18" charset="0"/>
                          <a:cs typeface="Times New Roman" panose="02020603050405020304" pitchFamily="18" charset="0"/>
                        </a:rPr>
                        <a:t> dung</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0702780"/>
                  </a:ext>
                </a:extLst>
              </a:tr>
              <a:tr h="2991007">
                <a:tc>
                  <a:txBody>
                    <a:bodyPr/>
                    <a:lstStyle/>
                    <a:p>
                      <a:pPr algn="just">
                        <a:lnSpc>
                          <a:spcPct val="115000"/>
                        </a:lnSpc>
                        <a:spcAft>
                          <a:spcPts val="1000"/>
                        </a:spcAft>
                      </a:pPr>
                      <a:r>
                        <a:rPr lang="vi-VN" sz="2200" b="1" dirty="0">
                          <a:effectLst/>
                          <a:latin typeface="Times New Roman" panose="02020603050405020304" pitchFamily="18" charset="0"/>
                          <a:cs typeface="Times New Roman" panose="02020603050405020304" pitchFamily="18" charset="0"/>
                        </a:rPr>
                        <a:t>Bước 1: </a:t>
                      </a:r>
                      <a:r>
                        <a:rPr lang="en-US" sz="2200" b="1" dirty="0" err="1">
                          <a:effectLst/>
                          <a:latin typeface="Times New Roman" panose="02020603050405020304" pitchFamily="18" charset="0"/>
                          <a:cs typeface="Times New Roman" panose="02020603050405020304" pitchFamily="18" charset="0"/>
                        </a:rPr>
                        <a:t>Chuẩn</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bị</a:t>
                      </a:r>
                      <a:r>
                        <a:rPr lang="vi-VN" sz="2200" b="1" dirty="0">
                          <a:effectLst/>
                          <a:latin typeface="Times New Roman" panose="02020603050405020304" pitchFamily="18" charset="0"/>
                          <a:cs typeface="Times New Roman" panose="02020603050405020304" pitchFamily="18" charset="0"/>
                        </a:rPr>
                        <a:t> trước khi viết</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15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Tìm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hiểu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yêu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cầu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hoặc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lệ</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cuộc</a:t>
                      </a:r>
                      <a:r>
                        <a:rPr lang="en-US" sz="2200" dirty="0">
                          <a:effectLst/>
                          <a:latin typeface="Times New Roman" panose="02020603050405020304" pitchFamily="18" charset="0"/>
                          <a:cs typeface="Times New Roman" panose="02020603050405020304" pitchFamily="18" charset="0"/>
                        </a:rPr>
                        <a:t> thi mà </a:t>
                      </a:r>
                      <a:r>
                        <a:rPr lang="en-US" sz="2200" dirty="0" err="1">
                          <a:effectLst/>
                          <a:latin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cs typeface="Times New Roman" panose="02020603050405020304" pitchFamily="18" charset="0"/>
                        </a:rPr>
                        <a:t> viết cần </a:t>
                      </a:r>
                      <a:r>
                        <a:rPr lang="en-US" sz="2200" dirty="0" err="1">
                          <a:effectLst/>
                          <a:latin typeface="Times New Roman" panose="02020603050405020304" pitchFamily="18" charset="0"/>
                          <a:cs typeface="Times New Roman" panose="02020603050405020304" pitchFamily="18" charset="0"/>
                        </a:rPr>
                        <a:t>đáp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ứng</a:t>
                      </a:r>
                      <a:r>
                        <a:rPr lang="en-US" sz="2200" dirty="0">
                          <a:effectLst/>
                          <a:latin typeface="Times New Roman" panose="02020603050405020304" pitchFamily="18" charset="0"/>
                          <a:cs typeface="Times New Roman" panose="02020603050405020304" pitchFamily="18" charset="0"/>
                        </a:rPr>
                        <a:t>.</a:t>
                      </a:r>
                    </a:p>
                    <a:p>
                      <a:pPr algn="just">
                        <a:lnSpc>
                          <a:spcPct val="115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định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đối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tượng</a:t>
                      </a:r>
                      <a:r>
                        <a:rPr lang="en-US" sz="2200" dirty="0">
                          <a:effectLst/>
                          <a:latin typeface="Times New Roman" panose="02020603050405020304" pitchFamily="18" charset="0"/>
                          <a:cs typeface="Times New Roman" panose="02020603050405020304" pitchFamily="18" charset="0"/>
                        </a:rPr>
                        <a:t>, kiểu </a:t>
                      </a:r>
                      <a:r>
                        <a:rPr lang="en-US" sz="2200" dirty="0" err="1">
                          <a:effectLst/>
                          <a:latin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mục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đích</a:t>
                      </a:r>
                      <a:r>
                        <a:rPr lang="en-US" sz="2200" dirty="0">
                          <a:effectLst/>
                          <a:latin typeface="Times New Roman" panose="02020603050405020304" pitchFamily="18" charset="0"/>
                          <a:cs typeface="Times New Roman" panose="02020603050405020304" pitchFamily="18" charset="0"/>
                        </a:rPr>
                        <a:t> viết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đọc</a:t>
                      </a:r>
                      <a:r>
                        <a:rPr lang="en-US" sz="2200" dirty="0">
                          <a:effectLst/>
                          <a:latin typeface="Times New Roman" panose="02020603050405020304" pitchFamily="18" charset="0"/>
                          <a:cs typeface="Times New Roman" panose="02020603050405020304" pitchFamily="18" charset="0"/>
                        </a:rPr>
                        <a:t>.</a:t>
                      </a:r>
                    </a:p>
                    <a:p>
                      <a:pPr algn="just">
                        <a:lnSpc>
                          <a:spcPct val="115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mục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đích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đọc</a:t>
                      </a:r>
                      <a:r>
                        <a:rPr lang="en-US" sz="2200" dirty="0">
                          <a:effectLst/>
                          <a:latin typeface="Times New Roman" panose="02020603050405020304" pitchFamily="18" charset="0"/>
                          <a:cs typeface="Times New Roman" panose="02020603050405020304" pitchFamily="18" charset="0"/>
                        </a:rPr>
                        <a:t> đó, </a:t>
                      </a:r>
                      <a:r>
                        <a:rPr lang="en-US" sz="2200" dirty="0" err="1">
                          <a:effectLst/>
                          <a:latin typeface="Times New Roman" panose="02020603050405020304" pitchFamily="18" charset="0"/>
                          <a:cs typeface="Times New Roman" panose="02020603050405020304" pitchFamily="18" charset="0"/>
                        </a:rPr>
                        <a:t>nên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chọn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nội</a:t>
                      </a:r>
                      <a:r>
                        <a:rPr lang="en-US" sz="2200" dirty="0">
                          <a:effectLst/>
                          <a:latin typeface="Times New Roman" panose="02020603050405020304" pitchFamily="18" charset="0"/>
                          <a:cs typeface="Times New Roman" panose="02020603050405020304" pitchFamily="18" charset="0"/>
                        </a:rPr>
                        <a:t> dung gì, </a:t>
                      </a:r>
                      <a:r>
                        <a:rPr lang="en-US" sz="2200" dirty="0" err="1">
                          <a:effectLst/>
                          <a:latin typeface="Times New Roman" panose="02020603050405020304" pitchFamily="18" charset="0"/>
                          <a:cs typeface="Times New Roman" panose="02020603050405020304" pitchFamily="18" charset="0"/>
                        </a:rPr>
                        <a:t>cách</a:t>
                      </a:r>
                      <a:r>
                        <a:rPr lang="en-US" sz="2200" dirty="0">
                          <a:effectLst/>
                          <a:latin typeface="Times New Roman" panose="02020603050405020304" pitchFamily="18" charset="0"/>
                          <a:cs typeface="Times New Roman" panose="02020603050405020304" pitchFamily="18" charset="0"/>
                        </a:rPr>
                        <a:t> viết như thế nào </a:t>
                      </a:r>
                      <a:r>
                        <a:rPr lang="en-US" sz="2200" dirty="0" err="1">
                          <a:effectLst/>
                          <a:latin typeface="Times New Roman" panose="02020603050405020304" pitchFamily="18" charset="0"/>
                          <a:cs typeface="Times New Roman" panose="02020603050405020304" pitchFamily="18" charset="0"/>
                        </a:rPr>
                        <a:t>cho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phù</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hợp</a:t>
                      </a:r>
                      <a:r>
                        <a:rPr lang="en-US" sz="2200" dirty="0">
                          <a:effectLst/>
                          <a:latin typeface="Times New Roman" panose="02020603050405020304" pitchFamily="18" charset="0"/>
                          <a:cs typeface="Times New Roman" panose="02020603050405020304" pitchFamily="18" charset="0"/>
                        </a:rPr>
                        <a:t>?</a:t>
                      </a:r>
                    </a:p>
                    <a:p>
                      <a:pPr algn="just">
                        <a:lnSpc>
                          <a:spcPct val="115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Trực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tiếp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tham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quan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danh</a:t>
                      </a:r>
                      <a:r>
                        <a:rPr lang="en-US" sz="2200" dirty="0">
                          <a:effectLst/>
                          <a:latin typeface="Times New Roman" panose="02020603050405020304" pitchFamily="18" charset="0"/>
                          <a:cs typeface="Times New Roman" panose="02020603050405020304" pitchFamily="18" charset="0"/>
                        </a:rPr>
                        <a:t> lam </a:t>
                      </a:r>
                      <a:r>
                        <a:rPr lang="en-US" sz="2200" dirty="0" err="1">
                          <a:effectLst/>
                          <a:latin typeface="Times New Roman" panose="02020603050405020304" pitchFamily="18" charset="0"/>
                          <a:cs typeface="Times New Roman" panose="02020603050405020304" pitchFamily="18" charset="0"/>
                        </a:rPr>
                        <a:t>thắng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cảnh</a:t>
                      </a:r>
                      <a:r>
                        <a:rPr lang="en-US" sz="2200" dirty="0">
                          <a:effectLst/>
                          <a:latin typeface="Times New Roman" panose="02020603050405020304" pitchFamily="18" charset="0"/>
                          <a:cs typeface="Times New Roman" panose="02020603050405020304" pitchFamily="18" charset="0"/>
                        </a:rPr>
                        <a:t> hay di </a:t>
                      </a:r>
                      <a:r>
                        <a:rPr lang="en-US" sz="2200" dirty="0" err="1">
                          <a:effectLst/>
                          <a:latin typeface="Times New Roman" panose="02020603050405020304" pitchFamily="18" charset="0"/>
                          <a:cs typeface="Times New Roman" panose="02020603050405020304" pitchFamily="18" charset="0"/>
                        </a:rPr>
                        <a:t>tích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lịch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sử</a:t>
                      </a:r>
                      <a:r>
                        <a:rPr lang="en-US" sz="2200" dirty="0">
                          <a:effectLst/>
                          <a:latin typeface="Times New Roman" panose="02020603050405020304" pitchFamily="18" charset="0"/>
                          <a:cs typeface="Times New Roman" panose="02020603050405020304" pitchFamily="18" charset="0"/>
                        </a:rPr>
                        <a:t> để </a:t>
                      </a:r>
                      <a:r>
                        <a:rPr lang="en-US" sz="2200" dirty="0" err="1">
                          <a:effectLst/>
                          <a:latin typeface="Times New Roman" panose="02020603050405020304" pitchFamily="18" charset="0"/>
                          <a:cs typeface="Times New Roman" panose="02020603050405020304" pitchFamily="18" charset="0"/>
                        </a:rPr>
                        <a:t>ghi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chép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thông</a:t>
                      </a:r>
                      <a:r>
                        <a:rPr lang="en-US" sz="2200" dirty="0">
                          <a:effectLst/>
                          <a:latin typeface="Times New Roman" panose="02020603050405020304" pitchFamily="18" charset="0"/>
                          <a:cs typeface="Times New Roman" panose="02020603050405020304" pitchFamily="18" charset="0"/>
                        </a:rPr>
                        <a:t> tin (</a:t>
                      </a:r>
                      <a:r>
                        <a:rPr lang="en-US" sz="2200" dirty="0" err="1">
                          <a:effectLst/>
                          <a:latin typeface="Times New Roman" panose="02020603050405020304" pitchFamily="18" charset="0"/>
                          <a:cs typeface="Times New Roman" panose="02020603050405020304" pitchFamily="18" charset="0"/>
                        </a:rPr>
                        <a:t>tham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khảo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phiếu</a:t>
                      </a:r>
                      <a:r>
                        <a:rPr lang="en-US" sz="2200" dirty="0">
                          <a:effectLst/>
                          <a:latin typeface="Times New Roman" panose="02020603050405020304" pitchFamily="18" charset="0"/>
                          <a:cs typeface="Times New Roman" panose="02020603050405020304" pitchFamily="18" charset="0"/>
                        </a:rPr>
                        <a:t> SGK</a:t>
                      </a:r>
                      <a:r>
                        <a:rPr lang="vi-VN"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9054524"/>
                  </a:ext>
                </a:extLst>
              </a:tr>
              <a:tr h="1400879">
                <a:tc rowSpan="4">
                  <a:txBody>
                    <a:bodyPr/>
                    <a:lstStyle/>
                    <a:p>
                      <a:pPr algn="just">
                        <a:lnSpc>
                          <a:spcPct val="115000"/>
                        </a:lnSpc>
                        <a:spcAft>
                          <a:spcPts val="1000"/>
                        </a:spcAft>
                      </a:pPr>
                      <a:r>
                        <a:rPr lang="vi-VN" sz="2200" b="1" dirty="0">
                          <a:effectLst/>
                          <a:latin typeface="Times New Roman" panose="02020603050405020304" pitchFamily="18" charset="0"/>
                          <a:cs typeface="Times New Roman" panose="02020603050405020304" pitchFamily="18" charset="0"/>
                        </a:rPr>
                        <a:t>Bước 2: </a:t>
                      </a:r>
                      <a:r>
                        <a:rPr lang="en-US" sz="2200" b="1" dirty="0" err="1">
                          <a:effectLst/>
                          <a:latin typeface="Times New Roman" panose="02020603050405020304" pitchFamily="18" charset="0"/>
                          <a:cs typeface="Times New Roman" panose="02020603050405020304" pitchFamily="18" charset="0"/>
                        </a:rPr>
                        <a:t>Tìm</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và</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lập</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dàn</a:t>
                      </a:r>
                      <a:r>
                        <a:rPr lang="en-US" sz="2200" b="1" dirty="0">
                          <a:effectLst/>
                          <a:latin typeface="Times New Roman" panose="02020603050405020304" pitchFamily="18" charset="0"/>
                          <a:cs typeface="Times New Roman" panose="02020603050405020304" pitchFamily="18" charset="0"/>
                        </a:rPr>
                        <a:t> ý</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200" dirty="0" err="1">
                          <a:effectLst/>
                          <a:latin typeface="Times New Roman" panose="02020603050405020304" pitchFamily="18" charset="0"/>
                          <a:cs typeface="Times New Roman" panose="02020603050405020304" pitchFamily="18" charset="0"/>
                        </a:rPr>
                        <a:t>Tìm</a:t>
                      </a:r>
                      <a:r>
                        <a:rPr lang="en-US" sz="2200" dirty="0">
                          <a:effectLst/>
                          <a:latin typeface="Times New Roman" panose="02020603050405020304" pitchFamily="18" charset="0"/>
                          <a:cs typeface="Times New Roman" panose="02020603050405020304" pitchFamily="18" charset="0"/>
                        </a:rPr>
                        <a:t> ý</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15000"/>
                        </a:lnSpc>
                        <a:spcAft>
                          <a:spcPts val="1000"/>
                        </a:spcAft>
                      </a:pPr>
                      <a:r>
                        <a:rPr lang="en-US" sz="2200">
                          <a:effectLst/>
                          <a:latin typeface="Times New Roman" panose="02020603050405020304" pitchFamily="18" charset="0"/>
                          <a:cs typeface="Times New Roman" panose="02020603050405020304" pitchFamily="18" charset="0"/>
                        </a:rPr>
                        <a:t>Đọc và phân loại các thông tin đã thu thập, đánh dấu những thông tin quan trọng, ghi chú thư mục và nguồn trích dẫn của tài liệu tham khảo mà em có thể sử dụng cho bài viết.</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79378898"/>
                  </a:ext>
                </a:extLst>
              </a:tr>
              <a:tr h="328709">
                <a:tc vMerge="1">
                  <a:txBody>
                    <a:bodyPr/>
                    <a:lstStyle/>
                    <a:p>
                      <a:endParaRPr lang="en-US"/>
                    </a:p>
                  </a:txBody>
                  <a:tcPr/>
                </a:tc>
                <a:tc rowSpan="3">
                  <a:txBody>
                    <a:bodyPr/>
                    <a:lstStyle/>
                    <a:p>
                      <a:pPr algn="just">
                        <a:lnSpc>
                          <a:spcPct val="115000"/>
                        </a:lnSpc>
                        <a:spcAft>
                          <a:spcPts val="1000"/>
                        </a:spcAft>
                      </a:pPr>
                      <a:r>
                        <a:rPr lang="en-US" sz="2200">
                          <a:effectLst/>
                          <a:latin typeface="Times New Roman" panose="02020603050405020304" pitchFamily="18" charset="0"/>
                          <a:cs typeface="Times New Roman" panose="02020603050405020304" pitchFamily="18" charset="0"/>
                        </a:rPr>
                        <a:t>Lập dàn ý</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200">
                          <a:effectLst/>
                          <a:latin typeface="Times New Roman" panose="02020603050405020304" pitchFamily="18" charset="0"/>
                          <a:cs typeface="Times New Roman" panose="02020603050405020304" pitchFamily="18" charset="0"/>
                        </a:rPr>
                        <a:t>MB</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834737"/>
                  </a:ext>
                </a:extLst>
              </a:tr>
              <a:tr h="328709">
                <a:tc vMerge="1">
                  <a:txBody>
                    <a:bodyPr/>
                    <a:lstStyle/>
                    <a:p>
                      <a:endParaRPr lang="en-US"/>
                    </a:p>
                  </a:txBody>
                  <a:tcPr/>
                </a:tc>
                <a:tc vMerge="1">
                  <a:txBody>
                    <a:bodyPr/>
                    <a:lstStyle/>
                    <a:p>
                      <a:endParaRPr lang="en-US"/>
                    </a:p>
                  </a:txBody>
                  <a:tcPr/>
                </a:tc>
                <a:tc>
                  <a:txBody>
                    <a:bodyPr/>
                    <a:lstStyle/>
                    <a:p>
                      <a:pPr algn="just">
                        <a:lnSpc>
                          <a:spcPct val="115000"/>
                        </a:lnSpc>
                        <a:spcAft>
                          <a:spcPts val="1000"/>
                        </a:spcAft>
                      </a:pPr>
                      <a:r>
                        <a:rPr lang="en-US" sz="2200">
                          <a:effectLst/>
                          <a:latin typeface="Times New Roman" panose="02020603050405020304" pitchFamily="18" charset="0"/>
                          <a:cs typeface="Times New Roman" panose="02020603050405020304" pitchFamily="18" charset="0"/>
                        </a:rPr>
                        <a:t>TB</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8527797"/>
                  </a:ext>
                </a:extLst>
              </a:tr>
              <a:tr h="328709">
                <a:tc vMerge="1">
                  <a:txBody>
                    <a:bodyPr/>
                    <a:lstStyle/>
                    <a:p>
                      <a:endParaRPr lang="en-US"/>
                    </a:p>
                  </a:txBody>
                  <a:tcPr/>
                </a:tc>
                <a:tc vMerge="1">
                  <a:txBody>
                    <a:bodyPr/>
                    <a:lstStyle/>
                    <a:p>
                      <a:endParaRPr lang="en-US"/>
                    </a:p>
                  </a:txBody>
                  <a:tcPr/>
                </a:tc>
                <a:tc>
                  <a:txBody>
                    <a:bodyPr/>
                    <a:lstStyle/>
                    <a:p>
                      <a:pPr algn="just">
                        <a:lnSpc>
                          <a:spcPct val="115000"/>
                        </a:lnSpc>
                        <a:spcAft>
                          <a:spcPts val="1000"/>
                        </a:spcAft>
                      </a:pPr>
                      <a:r>
                        <a:rPr lang="en-US" sz="2200">
                          <a:effectLst/>
                          <a:latin typeface="Times New Roman" panose="02020603050405020304" pitchFamily="18" charset="0"/>
                          <a:cs typeface="Times New Roman" panose="02020603050405020304" pitchFamily="18" charset="0"/>
                        </a:rPr>
                        <a:t>KB</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7366504"/>
                  </a:ext>
                </a:extLst>
              </a:tr>
              <a:tr h="328709">
                <a:tc>
                  <a:txBody>
                    <a:bodyPr/>
                    <a:lstStyle/>
                    <a:p>
                      <a:pPr algn="just">
                        <a:lnSpc>
                          <a:spcPct val="115000"/>
                        </a:lnSpc>
                        <a:spcAft>
                          <a:spcPts val="1000"/>
                        </a:spcAft>
                      </a:pPr>
                      <a:r>
                        <a:rPr lang="vi-VN" sz="2200" b="1" dirty="0">
                          <a:effectLst/>
                          <a:latin typeface="Times New Roman" panose="02020603050405020304" pitchFamily="18" charset="0"/>
                          <a:cs typeface="Times New Roman" panose="02020603050405020304" pitchFamily="18" charset="0"/>
                        </a:rPr>
                        <a:t>Bước 3: Viết bài </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15000"/>
                        </a:lnSpc>
                        <a:spcAft>
                          <a:spcPts val="100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965" marR="30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8914108"/>
                  </a:ext>
                </a:extLst>
              </a:tr>
            </a:tbl>
          </a:graphicData>
        </a:graphic>
      </p:graphicFrame>
    </p:spTree>
    <p:extLst>
      <p:ext uri="{BB962C8B-B14F-4D97-AF65-F5344CB8AC3E}">
        <p14:creationId xmlns:p14="http://schemas.microsoft.com/office/powerpoint/2010/main" val="2653787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56F697-C88F-3D92-4C94-42C7CE159A7A}"/>
              </a:ext>
            </a:extLst>
          </p:cNvPr>
          <p:cNvSpPr txBox="1"/>
          <p:nvPr/>
        </p:nvSpPr>
        <p:spPr>
          <a:xfrm>
            <a:off x="881448" y="659893"/>
            <a:ext cx="10429103" cy="6198107"/>
          </a:xfrm>
          <a:prstGeom prst="rect">
            <a:avLst/>
          </a:prstGeom>
          <a:noFill/>
        </p:spPr>
        <p:txBody>
          <a:bodyPr wrap="square">
            <a:spAutoFit/>
          </a:bodyPr>
          <a:lstStyle/>
          <a:p>
            <a:pPr algn="just">
              <a:lnSpc>
                <a:spcPct val="130000"/>
              </a:lnSpc>
            </a:pP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trước</a:t>
            </a:r>
            <a:r>
              <a:rPr lang="en-US" sz="2800" b="1" dirty="0">
                <a:solidFill>
                  <a:srgbClr val="FF0000"/>
                </a:solidFill>
                <a:latin typeface="Times New Roman" panose="02020603050405020304" pitchFamily="18" charset="0"/>
                <a:cs typeface="Times New Roman" panose="02020603050405020304" pitchFamily="18" charset="0"/>
              </a:rPr>
              <a:t> khi viết</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thi mà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viết cần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kiểu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viết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a:t>
            </a:r>
          </a:p>
          <a:p>
            <a:pPr algn="just">
              <a:lnSpc>
                <a:spcPct val="130000"/>
              </a:lnSpc>
            </a:pPr>
            <a:r>
              <a:rPr lang="vi-VN" sz="2800" dirty="0">
                <a:latin typeface="Times New Roman" panose="02020603050405020304" pitchFamily="18" charset="0"/>
                <a:cs typeface="Times New Roman" panose="02020603050405020304" pitchFamily="18" charset="0"/>
              </a:rPr>
              <a:t>- Xác định </a:t>
            </a:r>
            <a:r>
              <a:rPr lang="vi-VN" sz="2800" b="1" dirty="0">
                <a:latin typeface="Times New Roman" panose="02020603050405020304" pitchFamily="18" charset="0"/>
                <a:cs typeface="Times New Roman" panose="02020603050405020304" pitchFamily="18" charset="0"/>
              </a:rPr>
              <a:t>yêu cầu </a:t>
            </a:r>
            <a:r>
              <a:rPr lang="vi-VN" sz="2800" dirty="0">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ü"/>
            </a:pPr>
            <a:r>
              <a:rPr lang="vi-VN" sz="2800" i="1" dirty="0">
                <a:latin typeface="Times New Roman" panose="02020603050405020304" pitchFamily="18" charset="0"/>
                <a:cs typeface="Times New Roman" panose="02020603050405020304" pitchFamily="18" charset="0"/>
              </a:rPr>
              <a:t>Kiểu bài: </a:t>
            </a:r>
            <a:r>
              <a:rPr lang="vi-VN" sz="2800" dirty="0">
                <a:latin typeface="Times New Roman" panose="02020603050405020304" pitchFamily="18" charset="0"/>
                <a:cs typeface="Times New Roman" panose="02020603050405020304" pitchFamily="18" charset="0"/>
              </a:rPr>
              <a:t>Thuyết minh về một danh lam thắng cảnh/ di tích lịch sử</a:t>
            </a:r>
            <a:endParaRPr lang="en-US" sz="2800" dirty="0">
              <a:latin typeface="Times New Roman" panose="02020603050405020304" pitchFamily="18"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ü"/>
            </a:pPr>
            <a:r>
              <a:rPr lang="vi-VN" sz="2800" i="1" dirty="0">
                <a:latin typeface="Times New Roman" panose="02020603050405020304" pitchFamily="18" charset="0"/>
                <a:cs typeface="Times New Roman" panose="02020603050405020304" pitchFamily="18" charset="0"/>
              </a:rPr>
              <a:t>Đối tượng thuyết minh: </a:t>
            </a:r>
            <a:r>
              <a:rPr lang="vi-VN" sz="2800" dirty="0">
                <a:latin typeface="Times New Roman" panose="02020603050405020304" pitchFamily="18" charset="0"/>
                <a:cs typeface="Times New Roman" panose="02020603050405020304" pitchFamily="18" charset="0"/>
              </a:rPr>
              <a:t>Danh lam thắng cảnh</a:t>
            </a:r>
            <a:r>
              <a:rPr lang="vi-VN" sz="2800" b="1" i="1" dirty="0">
                <a:latin typeface="Times New Roman" panose="02020603050405020304" pitchFamily="18" charset="0"/>
                <a:cs typeface="Times New Roman" panose="02020603050405020304" pitchFamily="18" charset="0"/>
              </a:rPr>
              <a:t> vịnh Lan Hạ- Cát Bà</a:t>
            </a:r>
            <a:r>
              <a:rPr lang="vi-VN" sz="2800" dirty="0">
                <a:latin typeface="Times New Roman" panose="02020603050405020304" pitchFamily="18" charset="0"/>
                <a:cs typeface="Times New Roman" panose="02020603050405020304" pitchFamily="18" charset="0"/>
              </a:rPr>
              <a:t> / phân biệt với di tích lịch sử </a:t>
            </a:r>
            <a:endParaRPr lang="en-US" sz="2800" dirty="0">
              <a:latin typeface="Times New Roman" panose="02020603050405020304" pitchFamily="18"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Phạm vi kiến thức: </a:t>
            </a:r>
            <a:r>
              <a:rPr lang="vi-VN" sz="2800" dirty="0">
                <a:latin typeface="Times New Roman" panose="02020603050405020304" pitchFamily="18" charset="0"/>
                <a:cs typeface="Times New Roman" panose="02020603050405020304" pitchFamily="18" charset="0"/>
              </a:rPr>
              <a:t>kiến thức địa lí, lịch sử về vịnh Lan Hạ- Cát Bà (eo biển, đảo, bãi cát, quần thể động thực vật, làng chài,...)</a:t>
            </a:r>
            <a:endParaRPr lang="en-US" sz="2800" dirty="0">
              <a:latin typeface="Times New Roman" panose="02020603050405020304" pitchFamily="18"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ü"/>
            </a:pPr>
            <a:r>
              <a:rPr lang="en-US" sz="2800" i="1" dirty="0" err="1">
                <a:latin typeface="Times New Roman" panose="02020603050405020304" pitchFamily="18" charset="0"/>
                <a:cs typeface="Times New Roman" panose="02020603050405020304" pitchFamily="18" charset="0"/>
              </a:rPr>
              <a:t>Xác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triển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khai</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viết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9932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barn(inVertical)">
                                      <p:cBhvr>
                                        <p:cTn id="38" dur="500"/>
                                        <p:tgtEl>
                                          <p:spTgt spid="4">
                                            <p:txEl>
                                              <p:pRg st="6" end="6"/>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barn(inVertical)">
                                      <p:cBhvr>
                                        <p:cTn id="4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56F697-C88F-3D92-4C94-42C7CE159A7A}"/>
              </a:ext>
            </a:extLst>
          </p:cNvPr>
          <p:cNvSpPr txBox="1"/>
          <p:nvPr/>
        </p:nvSpPr>
        <p:spPr>
          <a:xfrm>
            <a:off x="881448" y="659893"/>
            <a:ext cx="10429103" cy="5521512"/>
          </a:xfrm>
          <a:prstGeom prst="rect">
            <a:avLst/>
          </a:prstGeom>
          <a:noFill/>
        </p:spPr>
        <p:txBody>
          <a:bodyPr wrap="square">
            <a:spAutoFit/>
          </a:bodyPr>
          <a:lstStyle/>
          <a:p>
            <a:pPr algn="ctr">
              <a:lnSpc>
                <a:spcPct val="130000"/>
              </a:lnSpc>
            </a:pPr>
            <a:r>
              <a:rPr lang="vi-VN" sz="2800" b="1" dirty="0">
                <a:solidFill>
                  <a:srgbClr val="FF0000"/>
                </a:solidFill>
                <a:latin typeface="Times New Roman" panose="02020603050405020304" pitchFamily="18" charset="0"/>
                <a:cs typeface="Times New Roman" panose="02020603050405020304" pitchFamily="18" charset="0"/>
              </a:rPr>
              <a:t>Bước 2:</a:t>
            </a:r>
            <a:r>
              <a:rPr lang="vi-VN"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Tìm ý và lập dàn ý</a:t>
            </a:r>
            <a:endParaRPr lang="en-US" sz="2800" b="1" dirty="0">
              <a:solidFill>
                <a:srgbClr val="FF0000"/>
              </a:solidFill>
              <a:latin typeface="Times New Roman" panose="02020603050405020304" pitchFamily="18" charset="0"/>
              <a:cs typeface="Times New Roman" panose="02020603050405020304" pitchFamily="18" charset="0"/>
            </a:endParaRPr>
          </a:p>
          <a:p>
            <a:pPr algn="just">
              <a:lnSpc>
                <a:spcPct val="130000"/>
              </a:lnSpc>
            </a:pPr>
            <a:r>
              <a:rPr lang="vi-VN" sz="2800" b="1" dirty="0">
                <a:latin typeface="Times New Roman" panose="02020603050405020304" pitchFamily="18" charset="0"/>
                <a:cs typeface="Times New Roman" panose="02020603050405020304" pitchFamily="18" charset="0"/>
              </a:rPr>
              <a:t>Tìm ý</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Cách làm: Đặt ra các câu hỏi.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Một số câu hỏi: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Danh lam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vi-VN" sz="2800" dirty="0">
                <a:latin typeface="Times New Roman" panose="02020603050405020304" pitchFamily="18" charset="0"/>
                <a:cs typeface="Times New Roman" panose="02020603050405020304" pitchFamily="18" charset="0"/>
              </a:rPr>
              <a:t>/ di tích lịch 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ở đâu? Có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đến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nào?</a:t>
            </a:r>
          </a:p>
          <a:p>
            <a:r>
              <a:rPr lang="en-US" sz="2800" dirty="0">
                <a:latin typeface="Times New Roman" panose="02020603050405020304" pitchFamily="18" charset="0"/>
                <a:cs typeface="Times New Roman" panose="02020603050405020304" pitchFamily="18" charset="0"/>
              </a:rPr>
              <a:t>+ Danh lam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vi-VN" sz="2800" dirty="0">
                <a:latin typeface="Times New Roman" panose="02020603050405020304" pitchFamily="18" charset="0"/>
                <a:cs typeface="Times New Roman" panose="02020603050405020304" pitchFamily="18" charset="0"/>
              </a:rPr>
              <a:t>/ di tích lịch 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có gì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(đẹp,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Giá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(văn hóa, tinh thần)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vi-VN" sz="2800" dirty="0">
                <a:latin typeface="Times New Roman" panose="02020603050405020304" pitchFamily="18" charset="0"/>
                <a:cs typeface="Times New Roman" panose="02020603050405020304" pitchFamily="18" charset="0"/>
              </a:rPr>
              <a:t>/ di tích lịch 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là gì? </a:t>
            </a:r>
          </a:p>
          <a:p>
            <a:r>
              <a:rPr lang="vi-VN" sz="2800" dirty="0">
                <a:latin typeface="Times New Roman" panose="02020603050405020304" pitchFamily="18" charset="0"/>
                <a:cs typeface="Times New Roman" panose="02020603050405020304" pitchFamily="18" charset="0"/>
              </a:rPr>
              <a:t>+ Cần làm gì để bảo vệ và phát huy giá trị của danh lam thắng cảnh/ di tích lịch 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này?</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667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1000"/>
                                        <p:tgtEl>
                                          <p:spTgt spid="4">
                                            <p:txEl>
                                              <p:pRg st="7" end="7"/>
                                            </p:txEl>
                                          </p:spTgt>
                                        </p:tgtEl>
                                      </p:cBhvr>
                                    </p:animEffect>
                                    <p:anim calcmode="lin" valueType="num">
                                      <p:cBhvr>
                                        <p:cTn id="2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1000"/>
                                        <p:tgtEl>
                                          <p:spTgt spid="4">
                                            <p:txEl>
                                              <p:pRg st="5" end="5"/>
                                            </p:txEl>
                                          </p:spTgt>
                                        </p:tgtEl>
                                      </p:cBhvr>
                                    </p:animEffect>
                                    <p:anim calcmode="lin" valueType="num">
                                      <p:cBhvr>
                                        <p:cTn id="4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56F697-C88F-3D92-4C94-42C7CE159A7A}"/>
              </a:ext>
            </a:extLst>
          </p:cNvPr>
          <p:cNvSpPr txBox="1"/>
          <p:nvPr/>
        </p:nvSpPr>
        <p:spPr>
          <a:xfrm>
            <a:off x="881448" y="659893"/>
            <a:ext cx="10429103" cy="7439152"/>
          </a:xfrm>
          <a:prstGeom prst="rect">
            <a:avLst/>
          </a:prstGeom>
          <a:noFill/>
        </p:spPr>
        <p:txBody>
          <a:bodyPr wrap="square">
            <a:spAutoFit/>
          </a:bodyPr>
          <a:lstStyle/>
          <a:p>
            <a:pPr algn="ctr">
              <a:lnSpc>
                <a:spcPct val="130000"/>
              </a:lnSpc>
            </a:pPr>
            <a:r>
              <a:rPr lang="vi-VN" sz="2800" b="1" dirty="0">
                <a:latin typeface="Times New Roman" panose="02020603050405020304" pitchFamily="18" charset="0"/>
                <a:cs typeface="Times New Roman" panose="02020603050405020304" pitchFamily="18" charset="0"/>
              </a:rPr>
              <a:t>Lập dàn ý</a:t>
            </a:r>
            <a:endParaRPr lang="en-US" sz="2800" b="1" dirty="0">
              <a:latin typeface="Times New Roman" panose="02020603050405020304" pitchFamily="18" charset="0"/>
              <a:cs typeface="Times New Roman" panose="02020603050405020304" pitchFamily="18" charset="0"/>
            </a:endParaRPr>
          </a:p>
          <a:p>
            <a:pPr algn="ctr">
              <a:lnSpc>
                <a:spcPct val="130000"/>
              </a:lnSpc>
            </a:pPr>
            <a:r>
              <a:rPr lang="en-US" sz="2800" b="1" dirty="0" err="1">
                <a:latin typeface="Times New Roman" panose="02020603050405020304" pitchFamily="18" charset="0"/>
                <a:cs typeface="Times New Roman" panose="02020603050405020304" pitchFamily="18" charset="0"/>
              </a:rPr>
              <a:t>Mở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Giới thiệu khái quát về danh lam thắng cảnh: vịnh Lan Hạ- Cát Bà</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Lần lượt trình bày các thông tin về đặc điểm của danh lam thắng cảnh:</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vi-VN" sz="2800" dirty="0">
                <a:latin typeface="Times New Roman" panose="02020603050405020304" pitchFamily="18" charset="0"/>
                <a:cs typeface="Times New Roman" panose="02020603050405020304" pitchFamily="18" charset="0"/>
              </a:rPr>
              <a:t>:  vịnh Lan Hạ- Cát Bà cách thành phố Hải Phòng 30 km, </a:t>
            </a:r>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hlinkClick r:id="rId2" tooltip="Đảo Cát Bà"/>
              </a:rPr>
              <a:t>đảo</a:t>
            </a:r>
            <a:r>
              <a:rPr lang="en-US" sz="2800" dirty="0">
                <a:latin typeface="Times New Roman" panose="02020603050405020304" pitchFamily="18" charset="0"/>
                <a:cs typeface="Times New Roman" panose="02020603050405020304" pitchFamily="18" charset="0"/>
                <a:hlinkClick r:id="rId2" tooltip="Đảo Cát Bà"/>
              </a:rPr>
              <a:t> </a:t>
            </a:r>
            <a:r>
              <a:rPr lang="en-US" sz="2800" dirty="0" err="1">
                <a:latin typeface="Times New Roman" panose="02020603050405020304" pitchFamily="18" charset="0"/>
                <a:cs typeface="Times New Roman" panose="02020603050405020304" pitchFamily="18" charset="0"/>
                <a:hlinkClick r:id="rId2" tooltip="Đảo Cát Bà"/>
              </a:rPr>
              <a:t>Cát</a:t>
            </a:r>
            <a:r>
              <a:rPr lang="en-US" sz="2800" dirty="0">
                <a:latin typeface="Times New Roman" panose="02020603050405020304" pitchFamily="18" charset="0"/>
                <a:cs typeface="Times New Roman" panose="02020603050405020304" pitchFamily="18" charset="0"/>
                <a:hlinkClick r:id="rId2" tooltip="Đảo Cát Bà"/>
              </a:rPr>
              <a:t> Bà</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Lịch sử hình thành: </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đóa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thế làm đẹp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a:t>
            </a:r>
            <a:r>
              <a:rPr lang="vi-VN" sz="2800" dirty="0">
                <a:latin typeface="Times New Roman" panose="02020603050405020304" pitchFamily="18" charset="0"/>
                <a:cs typeface="Times New Roman" panose="02020603050405020304" pitchFamily="18" charset="0"/>
              </a:rPr>
              <a:t>i. Vịnh được hình thành từ hàng triệu năm trước do bàn tay tạo hóa.</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thiên 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7000 ha,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trên 400 </a:t>
            </a:r>
            <a:r>
              <a:rPr lang="en-US" sz="2800" dirty="0" err="1">
                <a:latin typeface="Times New Roman" panose="02020603050405020304" pitchFamily="18" charset="0"/>
                <a:cs typeface="Times New Roman" panose="02020603050405020304" pitchFamily="18" charset="0"/>
              </a:rPr>
              <a:t>hòn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vi-VN" sz="2800" dirty="0">
                <a:latin typeface="Times New Roman" panose="02020603050405020304" pitchFamily="18" charset="0"/>
                <a:cs typeface="Times New Roman" panose="02020603050405020304" pitchFamily="18" charset="0"/>
              </a:rPr>
              <a:t>, nhiều bãi cát nhỏ. Thiên nhiên hoang sơ, nước biển yên lặng, hiền hòa. </a:t>
            </a:r>
            <a:endParaRPr lang="en-US" sz="2800" dirty="0">
              <a:latin typeface="Times New Roman" panose="02020603050405020304" pitchFamily="18" charset="0"/>
              <a:cs typeface="Times New Roman" panose="02020603050405020304" pitchFamily="18" charset="0"/>
            </a:endParaRPr>
          </a:p>
          <a:p>
            <a:endParaRPr lang="en-US" dirty="0"/>
          </a:p>
          <a:p>
            <a:pPr algn="ctr">
              <a:lnSpc>
                <a:spcPct val="130000"/>
              </a:lnSpc>
            </a:pPr>
            <a:endParaRPr lang="en-US" dirty="0"/>
          </a:p>
          <a:p>
            <a:pPr algn="ctr">
              <a:lnSpc>
                <a:spcPct val="130000"/>
              </a:lnSpc>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850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arn(inVertical)">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barn(inVertical)">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56F697-C88F-3D92-4C94-42C7CE159A7A}"/>
              </a:ext>
            </a:extLst>
          </p:cNvPr>
          <p:cNvSpPr txBox="1"/>
          <p:nvPr/>
        </p:nvSpPr>
        <p:spPr>
          <a:xfrm>
            <a:off x="881448" y="659893"/>
            <a:ext cx="10429103" cy="7051354"/>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Giá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lịch sử, văn hóa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danh lam thắng cảnh</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 Là điểm du lịch hấp dẫn giúp phát triển kinh tế cho địa phương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 Là điểm tham quan, nghỉ dưỡng cho du khách thích khám phá vẻ đẹp hoang sơ, bình yên của biển. Khám phá làng chài vài trăm năm tuổi, vui chơi hòa mình vào thiên nhiên trên Đảo Khỉ, trải nghiệm tắm biển, bơi thuyền, ... đầy thú vị.</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Các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khi đến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vi-VN" sz="2800" dirty="0">
                <a:latin typeface="Times New Roman" panose="02020603050405020304" pitchFamily="18" charset="0"/>
                <a:cs typeface="Times New Roman" panose="02020603050405020304" pitchFamily="18" charset="0"/>
              </a:rPr>
              <a:t>: mặc áo phao, trang phục phù hợp, an toàn.</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Những việc cần làm để bảo vệ và phát huy giá trị của danh lam thắng cảnh này: luôn có ý thức bảo vệ môi trường, không vứt rác xuống biển, không có những hành vi làm tổn hại đến động vật trên đảo, cư xử lịch sự với người dân...</a:t>
            </a:r>
            <a:endParaRPr lang="en-US" sz="2800" dirty="0">
              <a:latin typeface="Times New Roman" panose="02020603050405020304" pitchFamily="18" charset="0"/>
              <a:cs typeface="Times New Roman" panose="02020603050405020304" pitchFamily="18" charset="0"/>
            </a:endParaRPr>
          </a:p>
          <a:p>
            <a:endParaRPr lang="en-US" dirty="0"/>
          </a:p>
          <a:p>
            <a:pPr algn="ctr">
              <a:lnSpc>
                <a:spcPct val="130000"/>
              </a:lnSpc>
            </a:pPr>
            <a:endParaRPr lang="en-US" dirty="0"/>
          </a:p>
          <a:p>
            <a:pPr algn="ctr">
              <a:lnSpc>
                <a:spcPct val="130000"/>
              </a:lnSpc>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17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56F697-C88F-3D92-4C94-42C7CE159A7A}"/>
              </a:ext>
            </a:extLst>
          </p:cNvPr>
          <p:cNvSpPr txBox="1"/>
          <p:nvPr/>
        </p:nvSpPr>
        <p:spPr>
          <a:xfrm>
            <a:off x="881448" y="659893"/>
            <a:ext cx="10429103" cy="5771003"/>
          </a:xfrm>
          <a:prstGeom prst="rect">
            <a:avLst/>
          </a:prstGeom>
          <a:noFill/>
        </p:spPr>
        <p:txBody>
          <a:bodyPr wrap="square">
            <a:spAutoFit/>
          </a:bodyPr>
          <a:lstStyle/>
          <a:p>
            <a:pPr algn="ctr">
              <a:lnSpc>
                <a:spcPct val="130000"/>
              </a:lnSpc>
            </a:pPr>
            <a:r>
              <a:rPr lang="vi-VN" sz="3200" b="1" dirty="0">
                <a:solidFill>
                  <a:srgbClr val="FF0000"/>
                </a:solidFill>
                <a:latin typeface="Times New Roman" panose="02020603050405020304" pitchFamily="18" charset="0"/>
                <a:cs typeface="Times New Roman" panose="02020603050405020304" pitchFamily="18" charset="0"/>
              </a:rPr>
              <a:t>Lập dàn ý</a:t>
            </a:r>
            <a:endParaRPr lang="en-US" sz="3200" b="1" dirty="0">
              <a:solidFill>
                <a:srgbClr val="FF0000"/>
              </a:solidFill>
              <a:latin typeface="Times New Roman" panose="02020603050405020304" pitchFamily="18" charset="0"/>
              <a:cs typeface="Times New Roman" panose="02020603050405020304" pitchFamily="18" charset="0"/>
            </a:endParaRPr>
          </a:p>
          <a:p>
            <a:pPr algn="just">
              <a:lnSpc>
                <a:spcPct val="130000"/>
              </a:lnSpc>
            </a:pPr>
            <a:r>
              <a:rPr lang="en-US" sz="3200" b="1" dirty="0" err="1">
                <a:latin typeface="Times New Roman" panose="02020603050405020304" pitchFamily="18" charset="0"/>
                <a:cs typeface="Times New Roman" panose="02020603050405020304" pitchFamily="18" charset="0"/>
              </a:rPr>
              <a:t>Mở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lnSpc>
                <a:spcPct val="130000"/>
              </a:lnSpc>
            </a:pPr>
            <a:r>
              <a:rPr lang="en-US" sz="3200" b="1" dirty="0" err="1">
                <a:latin typeface="Times New Roman" panose="02020603050405020304" pitchFamily="18" charset="0"/>
                <a:cs typeface="Times New Roman" panose="02020603050405020304" pitchFamily="18" charset="0"/>
              </a:rPr>
              <a:t>Thân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K</a:t>
            </a:r>
            <a:r>
              <a:rPr lang="en-US" sz="3200" b="1" dirty="0" err="1">
                <a:latin typeface="Times New Roman" panose="02020603050405020304" pitchFamily="18" charset="0"/>
                <a:cs typeface="Times New Roman" panose="02020603050405020304" pitchFamily="18" charset="0"/>
              </a:rPr>
              <a:t>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a:p>
            <a:pPr algn="just"/>
            <a:r>
              <a:rPr lang="vi-VN" sz="3200" dirty="0">
                <a:latin typeface="Times New Roman" panose="02020603050405020304" pitchFamily="18" charset="0"/>
                <a:cs typeface="Times New Roman" panose="02020603050405020304" pitchFamily="18" charset="0"/>
              </a:rPr>
              <a:t>Đánh giá khái quát về danh lam thắng cảnh; bày tỏ suy nghĩ tình cảnh về danh lam thắng cảnh đó (có thể đưa ra lời mời gọi...)</a:t>
            </a:r>
            <a:endParaRPr lang="en-US" sz="32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endParaRPr lang="en-US" dirty="0"/>
          </a:p>
          <a:p>
            <a:pPr algn="ctr">
              <a:lnSpc>
                <a:spcPct val="130000"/>
              </a:lnSpc>
            </a:pPr>
            <a:endParaRPr lang="en-US" dirty="0"/>
          </a:p>
          <a:p>
            <a:pPr algn="ctr">
              <a:lnSpc>
                <a:spcPct val="130000"/>
              </a:lnSpc>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486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barn(inVertical)">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56F697-C88F-3D92-4C94-42C7CE159A7A}"/>
              </a:ext>
            </a:extLst>
          </p:cNvPr>
          <p:cNvSpPr txBox="1"/>
          <p:nvPr/>
        </p:nvSpPr>
        <p:spPr>
          <a:xfrm>
            <a:off x="881448" y="1314801"/>
            <a:ext cx="10429103" cy="2800767"/>
          </a:xfrm>
          <a:prstGeom prst="rect">
            <a:avLst/>
          </a:prstGeom>
          <a:noFill/>
        </p:spPr>
        <p:txBody>
          <a:bodyPr wrap="square">
            <a:spAutoFit/>
          </a:bodyPr>
          <a:lstStyle/>
          <a:p>
            <a:pPr algn="ctr"/>
            <a:r>
              <a:rPr lang="vi-VN" sz="3200" b="1" dirty="0">
                <a:latin typeface="Times New Roman" panose="02020603050405020304" pitchFamily="18" charset="0"/>
                <a:cs typeface="Times New Roman" panose="02020603050405020304" pitchFamily="18" charset="0"/>
              </a:rPr>
              <a:t>Bước 3</a:t>
            </a:r>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Viết bài</a:t>
            </a:r>
            <a:endParaRPr lang="en-US" sz="3200" dirty="0">
              <a:latin typeface="Times New Roman" panose="02020603050405020304" pitchFamily="18" charset="0"/>
              <a:cs typeface="Times New Roman" panose="02020603050405020304" pitchFamily="18" charset="0"/>
            </a:endParaRPr>
          </a:p>
          <a:p>
            <a:pPr algn="ctr"/>
            <a:r>
              <a:rPr lang="vi-VN" sz="3200" dirty="0">
                <a:latin typeface="Times New Roman" panose="02020603050405020304" pitchFamily="18" charset="0"/>
                <a:cs typeface="Times New Roman" panose="02020603050405020304" pitchFamily="18" charset="0"/>
              </a:rPr>
              <a:t>Viết theo dàn ý đã xây dựng.</a:t>
            </a:r>
            <a:endParaRPr lang="en-US" sz="3200" dirty="0">
              <a:latin typeface="Times New Roman" panose="02020603050405020304" pitchFamily="18" charset="0"/>
              <a:cs typeface="Times New Roman" panose="02020603050405020304" pitchFamily="18" charset="0"/>
            </a:endParaRPr>
          </a:p>
          <a:p>
            <a:pPr algn="ctr"/>
            <a:r>
              <a:rPr lang="vi-VN" sz="3200" b="1" dirty="0">
                <a:latin typeface="Times New Roman" panose="02020603050405020304" pitchFamily="18" charset="0"/>
                <a:cs typeface="Times New Roman" panose="02020603050405020304" pitchFamily="18" charset="0"/>
              </a:rPr>
              <a:t>Bước 4: Xem lại và chỉnh sửa, rút kinh nghiệm</a:t>
            </a:r>
            <a:endParaRPr lang="en-US" sz="3200" dirty="0">
              <a:latin typeface="Times New Roman" panose="02020603050405020304" pitchFamily="18" charset="0"/>
              <a:cs typeface="Times New Roman" panose="02020603050405020304" pitchFamily="18" charset="0"/>
            </a:endParaRPr>
          </a:p>
          <a:p>
            <a:pPr algn="ct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viết</a:t>
            </a: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938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CC0F14C9-726A-223F-BD0F-214135691DE0}"/>
              </a:ext>
            </a:extLst>
          </p:cNvPr>
          <p:cNvGraphicFramePr>
            <a:graphicFrameLocks noGrp="1"/>
          </p:cNvGraphicFramePr>
          <p:nvPr>
            <p:extLst>
              <p:ext uri="{D42A27DB-BD31-4B8C-83A1-F6EECF244321}">
                <p14:modId xmlns:p14="http://schemas.microsoft.com/office/powerpoint/2010/main" val="2841751231"/>
              </p:ext>
            </p:extLst>
          </p:nvPr>
        </p:nvGraphicFramePr>
        <p:xfrm>
          <a:off x="439766" y="1369857"/>
          <a:ext cx="11312467" cy="4975384"/>
        </p:xfrm>
        <a:graphic>
          <a:graphicData uri="http://schemas.openxmlformats.org/drawingml/2006/table">
            <a:tbl>
              <a:tblPr firstRow="1" firstCol="1" bandRow="1"/>
              <a:tblGrid>
                <a:gridCol w="1365279">
                  <a:extLst>
                    <a:ext uri="{9D8B030D-6E8A-4147-A177-3AD203B41FA5}">
                      <a16:colId xmlns:a16="http://schemas.microsoft.com/office/drawing/2014/main" val="4252714663"/>
                    </a:ext>
                  </a:extLst>
                </a:gridCol>
                <a:gridCol w="8023560">
                  <a:extLst>
                    <a:ext uri="{9D8B030D-6E8A-4147-A177-3AD203B41FA5}">
                      <a16:colId xmlns:a16="http://schemas.microsoft.com/office/drawing/2014/main" val="2360808658"/>
                    </a:ext>
                  </a:extLst>
                </a:gridCol>
                <a:gridCol w="873304">
                  <a:extLst>
                    <a:ext uri="{9D8B030D-6E8A-4147-A177-3AD203B41FA5}">
                      <a16:colId xmlns:a16="http://schemas.microsoft.com/office/drawing/2014/main" val="29989481"/>
                    </a:ext>
                  </a:extLst>
                </a:gridCol>
                <a:gridCol w="1050324">
                  <a:extLst>
                    <a:ext uri="{9D8B030D-6E8A-4147-A177-3AD203B41FA5}">
                      <a16:colId xmlns:a16="http://schemas.microsoft.com/office/drawing/2014/main" val="3277706559"/>
                    </a:ext>
                  </a:extLst>
                </a:gridCol>
              </a:tblGrid>
              <a:tr h="318580">
                <a:tc gridSpan="2">
                  <a:txBody>
                    <a:bodyPr/>
                    <a:lstStyle/>
                    <a:p>
                      <a:pPr algn="just" fontAlgn="ctr">
                        <a:lnSpc>
                          <a:spcPct val="115000"/>
                        </a:lnSpc>
                        <a:spcBef>
                          <a:spcPts val="300"/>
                        </a:spcBef>
                        <a:spcAft>
                          <a:spcPts val="300"/>
                        </a:spcAft>
                      </a:pPr>
                      <a:r>
                        <a:rPr lang="en-US" sz="24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3200" b="0" i="0" u="none" strike="noStrike">
                        <a:solidFill>
                          <a:srgbClr val="FF0000"/>
                        </a:solidFill>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just" fontAlgn="ctr">
                        <a:lnSpc>
                          <a:spcPct val="115000"/>
                        </a:lnSpc>
                        <a:spcBef>
                          <a:spcPts val="300"/>
                        </a:spcBef>
                        <a:spcAft>
                          <a:spcPts val="300"/>
                        </a:spcAft>
                      </a:pPr>
                      <a:r>
                        <a:rPr lang="en-US" sz="24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3200" b="0" i="0" u="none" strike="noStrike">
                        <a:solidFill>
                          <a:srgbClr val="FF0000"/>
                        </a:solidFill>
                        <a:effectLst/>
                        <a:latin typeface="Arial" panose="020B0604020202020204" pitchFamily="34" charset="0"/>
                      </a:endParaRPr>
                    </a:p>
                  </a:txBody>
                  <a:tcPr marL="52352" marR="52352" marT="72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15000"/>
                        </a:lnSpc>
                        <a:spcBef>
                          <a:spcPts val="300"/>
                        </a:spcBef>
                        <a:spcAft>
                          <a:spcPts val="300"/>
                        </a:spcAft>
                      </a:pPr>
                      <a:r>
                        <a:rPr lang="en-US" sz="2400" b="1" i="0" u="none" strike="noStrike" dirty="0">
                          <a:solidFill>
                            <a:srgbClr val="FF0000"/>
                          </a:solidFill>
                          <a:effectLst/>
                          <a:latin typeface="Times New Roman" panose="02020603050405020304" pitchFamily="18" charset="0"/>
                          <a:ea typeface="Liberation Serif"/>
                          <a:cs typeface="Times New Roman" panose="02020603050405020304" pitchFamily="18" charset="0"/>
                        </a:rPr>
                        <a:t>CĐ</a:t>
                      </a:r>
                      <a:endParaRPr lang="vi-VN" sz="3200" b="0" i="0" u="none" strike="noStrike" dirty="0">
                        <a:solidFill>
                          <a:srgbClr val="FF0000"/>
                        </a:solidFill>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6817030"/>
                  </a:ext>
                </a:extLst>
              </a:tr>
              <a:tr h="296474">
                <a:tc rowSpan="2">
                  <a:txBody>
                    <a:bodyPr/>
                    <a:lstStyle/>
                    <a:p>
                      <a:pPr indent="18288" algn="just" fontAlgn="ctr">
                        <a:lnSpc>
                          <a:spcPct val="115000"/>
                        </a:lnSpc>
                        <a:spcBef>
                          <a:spcPts val="300"/>
                        </a:spcBef>
                        <a:spcAft>
                          <a:spcPts val="300"/>
                        </a:spcAft>
                      </a:pPr>
                      <a:r>
                        <a:rPr lang="vi-VN" sz="2400" b="1" i="0" u="none" strike="noStrike">
                          <a:solidFill>
                            <a:srgbClr val="0070C0"/>
                          </a:solidFill>
                          <a:effectLst/>
                          <a:latin typeface="Times New Roman" panose="02020603050405020304" pitchFamily="18" charset="0"/>
                          <a:ea typeface="Liberation Serif"/>
                          <a:cs typeface="Times New Roman" panose="02020603050405020304" pitchFamily="18" charset="0"/>
                        </a:rPr>
                        <a:t>Mở bài</a:t>
                      </a:r>
                      <a:endParaRPr lang="vi-VN" sz="3200" b="0" i="0" u="none" strike="noStrike">
                        <a:solidFill>
                          <a:srgbClr val="0070C0"/>
                        </a:solidFill>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tên được danh lam thắng cảnh</a:t>
                      </a:r>
                      <a:r>
                        <a:rPr lang="vi-VN" sz="2400" b="0" i="0" u="none" strike="noStrike">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 di tích lịch sử.</a:t>
                      </a:r>
                      <a:endParaRPr lang="vi-VN" sz="32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indent="256032"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3200" b="0" i="0" u="none" strike="noStrike">
                        <a:effectLst/>
                        <a:latin typeface="Arial" panose="020B0604020202020204" pitchFamily="34" charset="0"/>
                      </a:endParaRPr>
                    </a:p>
                    <a:p>
                      <a:pPr indent="256032"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32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indent="256032"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32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4606476"/>
                  </a:ext>
                </a:extLst>
              </a:tr>
              <a:tr h="297672">
                <a:tc vMerge="1">
                  <a:txBody>
                    <a:bodyPr/>
                    <a:lstStyle/>
                    <a:p>
                      <a:endParaRPr lang="en-US"/>
                    </a:p>
                  </a:txBody>
                  <a:tcPr/>
                </a:tc>
                <a:tc>
                  <a:txBody>
                    <a:bodyPr/>
                    <a:lstStyle/>
                    <a:p>
                      <a:pPr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khái quát về danh lam thắng cảnh</a:t>
                      </a:r>
                      <a:r>
                        <a:rPr lang="vi-VN" sz="2400" b="0" i="0" u="none" strike="noStrike">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 di tích lịch sử. </a:t>
                      </a:r>
                      <a:endParaRPr lang="vi-VN" sz="32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89033003"/>
                  </a:ext>
                </a:extLst>
              </a:tr>
              <a:tr h="458040">
                <a:tc rowSpan="2">
                  <a:txBody>
                    <a:bodyPr/>
                    <a:lstStyle/>
                    <a:p>
                      <a:pPr indent="256032" algn="just" fontAlgn="ctr">
                        <a:lnSpc>
                          <a:spcPct val="115000"/>
                        </a:lnSpc>
                        <a:spcBef>
                          <a:spcPts val="300"/>
                        </a:spcBef>
                        <a:spcAft>
                          <a:spcPts val="300"/>
                        </a:spcAft>
                      </a:pPr>
                      <a:r>
                        <a:rPr lang="vi-VN" sz="2400" b="1" i="0" u="none" strike="noStrike" dirty="0">
                          <a:solidFill>
                            <a:srgbClr val="0070C0"/>
                          </a:solidFill>
                          <a:effectLst/>
                          <a:latin typeface="Times New Roman" panose="02020603050405020304" pitchFamily="18" charset="0"/>
                          <a:ea typeface="Liberation Serif"/>
                          <a:cs typeface="Times New Roman" panose="02020603050405020304" pitchFamily="18" charset="0"/>
                        </a:rPr>
                        <a:t>Thân bài</a:t>
                      </a:r>
                      <a:endParaRPr lang="vi-VN" sz="3200" b="0" i="0" u="none" strike="noStrike" dirty="0">
                        <a:solidFill>
                          <a:srgbClr val="0070C0"/>
                        </a:solidFill>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có hệ thống những  thông tin liên quan đến các phương diện khác nhau của  </a:t>
                      </a:r>
                      <a:r>
                        <a:rPr lang="vi-VN" sz="2400" b="0" i="0" u="none" strike="noStrike">
                          <a:effectLst/>
                          <a:latin typeface="Times New Roman" panose="02020603050405020304" pitchFamily="18" charset="0"/>
                          <a:ea typeface="Liberation Serif"/>
                          <a:cs typeface="Times New Roman" panose="02020603050405020304" pitchFamily="18" charset="0"/>
                        </a:rPr>
                        <a:t>danh lam thắng cảnh </a:t>
                      </a:r>
                      <a:r>
                        <a:rPr lang="vi-VN" sz="2400" b="0" i="0" u="none" strike="noStrike">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hay di tích lịch sử.</a:t>
                      </a:r>
                      <a:endParaRPr lang="vi-VN" sz="32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indent="256032"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32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indent="256032"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32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2503287"/>
                  </a:ext>
                </a:extLst>
              </a:tr>
              <a:tr h="248687">
                <a:tc vMerge="1">
                  <a:txBody>
                    <a:bodyPr/>
                    <a:lstStyle/>
                    <a:p>
                      <a:endParaRPr lang="en-US"/>
                    </a:p>
                  </a:txBody>
                  <a:tcPr/>
                </a:tc>
                <a:tc>
                  <a:txBody>
                    <a:bodyPr/>
                    <a:lstStyle/>
                    <a:p>
                      <a:pPr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hợp thuyết minh với yếu tố miêu tả, biểu cảm, tự sự, ...</a:t>
                      </a:r>
                      <a:endParaRPr lang="vi-VN" sz="32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31781515"/>
                  </a:ext>
                </a:extLst>
              </a:tr>
              <a:tr h="524252">
                <a:tc rowSpan="3">
                  <a:txBody>
                    <a:bodyPr/>
                    <a:lstStyle/>
                    <a:p>
                      <a:pPr algn="just" fontAlgn="ctr">
                        <a:lnSpc>
                          <a:spcPct val="115000"/>
                        </a:lnSpc>
                        <a:spcBef>
                          <a:spcPts val="300"/>
                        </a:spcBef>
                        <a:spcAft>
                          <a:spcPts val="300"/>
                        </a:spcAft>
                      </a:pPr>
                      <a:r>
                        <a:rPr lang="vi-VN" sz="2400" b="1" i="0" u="none" strike="noStrike" dirty="0">
                          <a:solidFill>
                            <a:srgbClr val="0070C0"/>
                          </a:solidFill>
                          <a:effectLst/>
                          <a:latin typeface="Times New Roman" panose="02020603050405020304" pitchFamily="18" charset="0"/>
                          <a:ea typeface="Liberation Serif"/>
                          <a:cs typeface="Times New Roman" panose="02020603050405020304" pitchFamily="18" charset="0"/>
                        </a:rPr>
                        <a:t>Kết bài</a:t>
                      </a:r>
                      <a:endParaRPr lang="vi-VN" sz="3200" b="0" i="0" u="none" strike="noStrike" dirty="0">
                        <a:solidFill>
                          <a:srgbClr val="0070C0"/>
                        </a:solidFill>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300"/>
                        </a:spcBef>
                        <a:spcAft>
                          <a:spcPts val="300"/>
                        </a:spcAft>
                      </a:pP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khái quát về</a:t>
                      </a:r>
                      <a:r>
                        <a:rPr lang="vi-VN" sz="2400" b="0" i="0" u="none" strike="noStrike" dirty="0">
                          <a:effectLst/>
                          <a:latin typeface="Times New Roman" panose="02020603050405020304" pitchFamily="18" charset="0"/>
                          <a:ea typeface="Liberation Serif"/>
                          <a:cs typeface="Times New Roman" panose="02020603050405020304" pitchFamily="18" charset="0"/>
                        </a:rPr>
                        <a:t> danh lam thắng cảnh</a:t>
                      </a:r>
                      <a:r>
                        <a:rPr lang="vi-VN" sz="2400" b="0" i="0"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400" b="0" i="0" u="none" strike="noStrike" dirty="0">
                          <a:effectLst/>
                          <a:latin typeface="Times New Roman" panose="02020603050405020304" pitchFamily="18" charset="0"/>
                          <a:ea typeface="Liberation Serif"/>
                          <a:cs typeface="Times New Roman" panose="02020603050405020304" pitchFamily="18" charset="0"/>
                        </a:rPr>
                        <a:t>hay di tích lịch sử.</a:t>
                      </a:r>
                      <a:endParaRPr lang="vi-VN" sz="3200" b="0" i="0" u="none" strike="noStrike" dirty="0">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indent="256032"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32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indent="256032" algn="just" fontAlgn="t">
                        <a:lnSpc>
                          <a:spcPct val="115000"/>
                        </a:lnSpc>
                        <a:spcBef>
                          <a:spcPts val="300"/>
                        </a:spcBef>
                        <a:spcAft>
                          <a:spcPts val="300"/>
                        </a:spcAft>
                      </a:pPr>
                      <a:r>
                        <a:rPr lang="vi-VN" sz="24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32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1673375"/>
                  </a:ext>
                </a:extLst>
              </a:tr>
              <a:tr h="524252">
                <a:tc vMerge="1">
                  <a:txBody>
                    <a:bodyPr/>
                    <a:lstStyle/>
                    <a:p>
                      <a:endParaRPr lang="en-US"/>
                    </a:p>
                  </a:txBody>
                  <a:tcPr/>
                </a:tc>
                <a:tc>
                  <a:txBody>
                    <a:bodyPr/>
                    <a:lstStyle/>
                    <a:p>
                      <a:pPr algn="just" fontAlgn="t">
                        <a:lnSpc>
                          <a:spcPct val="115000"/>
                        </a:lnSpc>
                        <a:spcBef>
                          <a:spcPts val="300"/>
                        </a:spcBef>
                        <a:spcAft>
                          <a:spcPts val="300"/>
                        </a:spcAft>
                      </a:pPr>
                      <a:r>
                        <a:rPr lang="vi-VN" sz="2400" b="0" i="0" u="none" strike="noStrike" dirty="0">
                          <a:effectLst/>
                          <a:latin typeface="Times New Roman" panose="02020603050405020304" pitchFamily="18" charset="0"/>
                          <a:ea typeface="Liberation Serif"/>
                          <a:cs typeface="Times New Roman" panose="02020603050405020304" pitchFamily="18" charset="0"/>
                        </a:rPr>
                        <a:t>Bày tỏ suy nghĩ tình cảm của người viết về danh lam thắng cảnh</a:t>
                      </a:r>
                      <a:r>
                        <a:rPr lang="vi-VN" sz="2400" b="0" i="0"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hay di tích lịch sử.</a:t>
                      </a:r>
                      <a:endParaRPr lang="vi-VN" sz="3200" b="0" i="0" u="none" strike="noStrike" dirty="0">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7140517"/>
                  </a:ext>
                </a:extLst>
              </a:tr>
              <a:tr h="248687">
                <a:tc vMerge="1">
                  <a:txBody>
                    <a:bodyPr/>
                    <a:lstStyle/>
                    <a:p>
                      <a:endParaRPr lang="en-US"/>
                    </a:p>
                  </a:txBody>
                  <a:tcPr/>
                </a:tc>
                <a:tc>
                  <a:txBody>
                    <a:bodyPr/>
                    <a:lstStyle/>
                    <a:p>
                      <a:pPr algn="just" fontAlgn="t">
                        <a:lnSpc>
                          <a:spcPct val="115000"/>
                        </a:lnSpc>
                        <a:spcBef>
                          <a:spcPts val="300"/>
                        </a:spcBef>
                        <a:spcAft>
                          <a:spcPts val="300"/>
                        </a:spcAft>
                      </a:pPr>
                      <a:r>
                        <a:rPr lang="vi-VN" sz="2400" b="0" i="0" u="none" strike="noStrike" dirty="0">
                          <a:effectLst/>
                          <a:latin typeface="Times New Roman" panose="02020603050405020304" pitchFamily="18" charset="0"/>
                          <a:ea typeface="Liberation Serif"/>
                          <a:cs typeface="Times New Roman" panose="02020603050405020304" pitchFamily="18" charset="0"/>
                        </a:rPr>
                        <a:t>Đưa ra lời mời gọi tham quan (nếu cần)</a:t>
                      </a:r>
                      <a:endParaRPr lang="vi-VN" sz="3200" b="0" i="0" u="none" strike="noStrike" dirty="0">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84065337"/>
                  </a:ext>
                </a:extLst>
              </a:tr>
            </a:tbl>
          </a:graphicData>
        </a:graphic>
      </p:graphicFrame>
      <p:sp>
        <p:nvSpPr>
          <p:cNvPr id="4" name="TextBox 3">
            <a:extLst>
              <a:ext uri="{FF2B5EF4-FFF2-40B4-BE49-F238E27FC236}">
                <a16:creationId xmlns:a16="http://schemas.microsoft.com/office/drawing/2014/main" id="{B1C77B59-F57B-84FD-BCC3-C3004C8D0D6F}"/>
              </a:ext>
            </a:extLst>
          </p:cNvPr>
          <p:cNvSpPr txBox="1"/>
          <p:nvPr/>
        </p:nvSpPr>
        <p:spPr>
          <a:xfrm>
            <a:off x="2428650" y="113016"/>
            <a:ext cx="6104238" cy="907749"/>
          </a:xfrm>
          <a:prstGeom prst="rect">
            <a:avLst/>
          </a:prstGeom>
          <a:noFill/>
        </p:spPr>
        <p:txBody>
          <a:bodyPr wrap="square">
            <a:spAutoFit/>
          </a:bodyPr>
          <a:lstStyle/>
          <a:p>
            <a:pPr indent="252730" algn="ctr">
              <a:lnSpc>
                <a:spcPct val="115000"/>
              </a:lnSpc>
              <a:spcBef>
                <a:spcPts val="300"/>
              </a:spcBef>
              <a:spcAft>
                <a:spcPts val="300"/>
              </a:spcAft>
            </a:pPr>
            <a:r>
              <a:rPr lang="vi-VN" sz="2400" b="1" dirty="0">
                <a:solidFill>
                  <a:srgbClr val="0070C0"/>
                </a:solidFill>
                <a:effectLst/>
                <a:latin typeface="Times New Roman" panose="02020603050405020304" pitchFamily="18" charset="0"/>
                <a:ea typeface="Liberation Serif"/>
                <a:cs typeface="Times New Roman" panose="02020603050405020304" pitchFamily="18" charset="0"/>
              </a:rPr>
              <a:t>Bảng kiểm poster hoặc infographic giới thiệu về danh lam thắng cảnh yêu thích</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958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9A55716-7F02-7AD4-72A8-39FAB727505D}"/>
              </a:ext>
            </a:extLst>
          </p:cNvPr>
          <p:cNvGraphicFramePr>
            <a:graphicFrameLocks noGrp="1"/>
          </p:cNvGraphicFramePr>
          <p:nvPr>
            <p:extLst>
              <p:ext uri="{D42A27DB-BD31-4B8C-83A1-F6EECF244321}">
                <p14:modId xmlns:p14="http://schemas.microsoft.com/office/powerpoint/2010/main" val="1892466719"/>
              </p:ext>
            </p:extLst>
          </p:nvPr>
        </p:nvGraphicFramePr>
        <p:xfrm>
          <a:off x="643467" y="828780"/>
          <a:ext cx="10905066" cy="5368009"/>
        </p:xfrm>
        <a:graphic>
          <a:graphicData uri="http://schemas.openxmlformats.org/drawingml/2006/table">
            <a:tbl>
              <a:tblPr firstRow="1" firstCol="1" bandRow="1"/>
              <a:tblGrid>
                <a:gridCol w="3635022">
                  <a:extLst>
                    <a:ext uri="{9D8B030D-6E8A-4147-A177-3AD203B41FA5}">
                      <a16:colId xmlns:a16="http://schemas.microsoft.com/office/drawing/2014/main" val="2396559103"/>
                    </a:ext>
                  </a:extLst>
                </a:gridCol>
                <a:gridCol w="3635022">
                  <a:extLst>
                    <a:ext uri="{9D8B030D-6E8A-4147-A177-3AD203B41FA5}">
                      <a16:colId xmlns:a16="http://schemas.microsoft.com/office/drawing/2014/main" val="1089557006"/>
                    </a:ext>
                  </a:extLst>
                </a:gridCol>
                <a:gridCol w="3635022">
                  <a:extLst>
                    <a:ext uri="{9D8B030D-6E8A-4147-A177-3AD203B41FA5}">
                      <a16:colId xmlns:a16="http://schemas.microsoft.com/office/drawing/2014/main" val="1082630226"/>
                    </a:ext>
                  </a:extLst>
                </a:gridCol>
              </a:tblGrid>
              <a:tr h="1608980">
                <a:tc>
                  <a:txBody>
                    <a:bodyPr/>
                    <a:lstStyle/>
                    <a:p>
                      <a:pPr algn="ctr" fontAlgn="ctr">
                        <a:lnSpc>
                          <a:spcPct val="115000"/>
                        </a:lnSpc>
                        <a:spcBef>
                          <a:spcPts val="0"/>
                        </a:spcBef>
                        <a:spcAft>
                          <a:spcPts val="600"/>
                        </a:spcAft>
                      </a:pPr>
                      <a:r>
                        <a:rPr lang="vi-VN" sz="3200" b="1" i="0" u="none" strike="noStrike">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rPr>
                        <a:t>K</a:t>
                      </a:r>
                      <a:endParaRPr lang="vi-VN" sz="4000" b="0" i="0" u="none" strike="noStrike">
                        <a:solidFill>
                          <a:schemeClr val="bg1"/>
                        </a:solidFill>
                        <a:effectLst/>
                        <a:latin typeface="#9Slide03 AmpleSoft Bold" panose="02000000000000000000" pitchFamily="2" charset="0"/>
                      </a:endParaRPr>
                    </a:p>
                    <a:p>
                      <a:pPr algn="ctr" fontAlgn="ctr">
                        <a:lnSpc>
                          <a:spcPct val="115000"/>
                        </a:lnSpc>
                        <a:spcBef>
                          <a:spcPts val="0"/>
                        </a:spcBef>
                        <a:spcAft>
                          <a:spcPts val="600"/>
                        </a:spcAft>
                      </a:pPr>
                      <a:r>
                        <a:rPr lang="vi-VN" sz="3200" b="1" i="0" u="none" strike="noStrike">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rPr>
                        <a:t>(Điều tôi đã biết)</a:t>
                      </a:r>
                      <a:endParaRPr lang="vi-VN" sz="4000" b="0" i="0" u="none" strike="noStrike">
                        <a:solidFill>
                          <a:schemeClr val="bg1"/>
                        </a:solidFill>
                        <a:effectLst/>
                        <a:latin typeface="#9Slide03 AmpleSoft Bold" panose="02000000000000000000" pitchFamily="2" charset="0"/>
                      </a:endParaRPr>
                    </a:p>
                  </a:txBody>
                  <a:tcPr marL="128547" marR="128547" marT="178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lnSpc>
                          <a:spcPct val="115000"/>
                        </a:lnSpc>
                        <a:spcBef>
                          <a:spcPts val="0"/>
                        </a:spcBef>
                        <a:spcAft>
                          <a:spcPts val="600"/>
                        </a:spcAft>
                      </a:pPr>
                      <a:r>
                        <a:rPr lang="vi-VN" sz="3200" b="1" i="0" u="none" strike="noStrike"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rPr>
                        <a:t>W</a:t>
                      </a:r>
                      <a:endParaRPr lang="vi-VN" sz="4000" b="0" i="0" u="none" strike="noStrike" dirty="0">
                        <a:solidFill>
                          <a:schemeClr val="bg1"/>
                        </a:solidFill>
                        <a:effectLst/>
                        <a:latin typeface="#9Slide03 AmpleSoft Bold" panose="02000000000000000000" pitchFamily="2" charset="0"/>
                      </a:endParaRPr>
                    </a:p>
                    <a:p>
                      <a:pPr algn="ctr" fontAlgn="ctr">
                        <a:lnSpc>
                          <a:spcPct val="115000"/>
                        </a:lnSpc>
                        <a:spcBef>
                          <a:spcPts val="0"/>
                        </a:spcBef>
                        <a:spcAft>
                          <a:spcPts val="600"/>
                        </a:spcAft>
                      </a:pPr>
                      <a:r>
                        <a:rPr lang="vi-VN" sz="3200" b="1" i="0" u="none" strike="noStrike"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rPr>
                        <a:t>(Điều tôi muốn tìm hiểu)</a:t>
                      </a:r>
                      <a:endParaRPr lang="vi-VN" sz="4000" b="0" i="0" u="none" strike="noStrike" dirty="0">
                        <a:solidFill>
                          <a:schemeClr val="bg1"/>
                        </a:solidFill>
                        <a:effectLst/>
                        <a:latin typeface="#9Slide03 AmpleSoft Bold" panose="02000000000000000000" pitchFamily="2" charset="0"/>
                      </a:endParaRPr>
                    </a:p>
                  </a:txBody>
                  <a:tcPr marL="128547" marR="128547" marT="178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lnSpc>
                          <a:spcPct val="115000"/>
                        </a:lnSpc>
                        <a:spcBef>
                          <a:spcPts val="0"/>
                        </a:spcBef>
                        <a:spcAft>
                          <a:spcPts val="600"/>
                        </a:spcAft>
                      </a:pPr>
                      <a:r>
                        <a:rPr lang="vi-VN" sz="3200" b="1" i="0" u="none" strike="noStrike"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rPr>
                        <a:t>L</a:t>
                      </a:r>
                      <a:endParaRPr lang="vi-VN" sz="4000" b="0" i="0" u="none" strike="noStrike" dirty="0">
                        <a:solidFill>
                          <a:schemeClr val="bg1"/>
                        </a:solidFill>
                        <a:effectLst/>
                        <a:latin typeface="#9Slide03 AmpleSoft Bold" panose="02000000000000000000" pitchFamily="2" charset="0"/>
                      </a:endParaRPr>
                    </a:p>
                    <a:p>
                      <a:pPr algn="ctr" fontAlgn="ctr">
                        <a:lnSpc>
                          <a:spcPct val="115000"/>
                        </a:lnSpc>
                        <a:spcBef>
                          <a:spcPts val="0"/>
                        </a:spcBef>
                        <a:spcAft>
                          <a:spcPts val="600"/>
                        </a:spcAft>
                      </a:pPr>
                      <a:r>
                        <a:rPr lang="vi-VN" sz="3200" b="1" i="0" u="none" strike="noStrike"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rPr>
                        <a:t>(Điều tôi học được)</a:t>
                      </a:r>
                      <a:endParaRPr lang="vi-VN" sz="4000" b="0" i="0" u="none" strike="noStrike" dirty="0">
                        <a:solidFill>
                          <a:schemeClr val="bg1"/>
                        </a:solidFill>
                        <a:effectLst/>
                        <a:latin typeface="#9Slide03 AmpleSoft Bold" panose="02000000000000000000" pitchFamily="2" charset="0"/>
                      </a:endParaRPr>
                    </a:p>
                  </a:txBody>
                  <a:tcPr marL="128547" marR="128547" marT="178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08137677"/>
                  </a:ext>
                </a:extLst>
              </a:tr>
              <a:tr h="3591459">
                <a:tc>
                  <a:txBody>
                    <a:bodyPr/>
                    <a:lstStyle/>
                    <a:p>
                      <a:pPr algn="just" fontAlgn="t">
                        <a:lnSpc>
                          <a:spcPct val="115000"/>
                        </a:lnSpc>
                        <a:spcBef>
                          <a:spcPts val="0"/>
                        </a:spcBef>
                        <a:spcAft>
                          <a:spcPts val="600"/>
                        </a:spcAft>
                      </a:pPr>
                      <a:r>
                        <a:rPr lang="vi-VN" sz="2600" b="0" i="0" u="none" strike="noStrike">
                          <a:effectLst/>
                          <a:latin typeface="#9Slide03 AmpleSoft Bold" panose="02000000000000000000" pitchFamily="2" charset="0"/>
                          <a:ea typeface="Calibri" panose="020F0502020204030204" pitchFamily="34" charset="0"/>
                          <a:cs typeface="Times New Roman" panose="02020603050405020304" pitchFamily="18" charset="0"/>
                        </a:rPr>
                        <a:t>Ghi lại ít nhất một điều em đã biết về bài văn thuyết minh một</a:t>
                      </a:r>
                      <a:r>
                        <a:rPr lang="vi-VN" sz="2600" b="1" i="0" u="none" strike="noStrike">
                          <a:effectLst/>
                          <a:latin typeface="#9Slide03 AmpleSoft Bold" panose="02000000000000000000" pitchFamily="2" charset="0"/>
                          <a:ea typeface="Calibri" panose="020F0502020204030204" pitchFamily="34" charset="0"/>
                          <a:cs typeface="Times New Roman" panose="02020603050405020304" pitchFamily="18" charset="0"/>
                        </a:rPr>
                        <a:t> </a:t>
                      </a:r>
                      <a:r>
                        <a:rPr lang="vi-VN" sz="2600" b="0" i="0" u="none" strike="noStrike">
                          <a:effectLst/>
                          <a:latin typeface="#9Slide03 AmpleSoft Bold" panose="02000000000000000000" pitchFamily="2" charset="0"/>
                          <a:ea typeface="Calibri" panose="020F0502020204030204" pitchFamily="34" charset="0"/>
                          <a:cs typeface="Times New Roman" panose="02020603050405020304" pitchFamily="18" charset="0"/>
                        </a:rPr>
                        <a:t>danh lam thắng cảnh hay một di tích lịch sử.</a:t>
                      </a:r>
                      <a:endParaRPr lang="vi-VN" sz="3400" b="0" i="0" u="none" strike="noStrike">
                        <a:effectLst/>
                        <a:latin typeface="#9Slide03 AmpleSoft Bold" panose="02000000000000000000" pitchFamily="2" charset="0"/>
                      </a:endParaRPr>
                    </a:p>
                    <a:p>
                      <a:pPr algn="just" fontAlgn="t">
                        <a:lnSpc>
                          <a:spcPct val="115000"/>
                        </a:lnSpc>
                        <a:spcBef>
                          <a:spcPts val="0"/>
                        </a:spcBef>
                        <a:spcAft>
                          <a:spcPts val="600"/>
                        </a:spcAft>
                      </a:pPr>
                      <a:r>
                        <a:rPr lang="vi-VN" sz="2600" b="0" i="0" u="none" strike="noStrike">
                          <a:effectLst/>
                          <a:latin typeface="#9Slide03 AmpleSoft Bold" panose="02000000000000000000" pitchFamily="2" charset="0"/>
                          <a:ea typeface="Calibri" panose="020F0502020204030204" pitchFamily="34" charset="0"/>
                          <a:cs typeface="Times New Roman" panose="02020603050405020304" pitchFamily="18" charset="0"/>
                        </a:rPr>
                        <a:t> </a:t>
                      </a:r>
                      <a:endParaRPr lang="vi-VN" sz="3400" b="0" i="0" u="none" strike="noStrike">
                        <a:effectLst/>
                        <a:latin typeface="#9Slide03 AmpleSoft Bold" panose="02000000000000000000" pitchFamily="2" charset="0"/>
                      </a:endParaRPr>
                    </a:p>
                    <a:p>
                      <a:pPr algn="just" fontAlgn="t">
                        <a:lnSpc>
                          <a:spcPct val="115000"/>
                        </a:lnSpc>
                        <a:spcBef>
                          <a:spcPts val="0"/>
                        </a:spcBef>
                        <a:spcAft>
                          <a:spcPts val="600"/>
                        </a:spcAft>
                      </a:pPr>
                      <a:r>
                        <a:rPr lang="vi-VN" sz="2600" b="0" i="0" u="none" strike="noStrike">
                          <a:effectLst/>
                          <a:latin typeface="#9Slide03 AmpleSoft Bold" panose="02000000000000000000" pitchFamily="2" charset="0"/>
                          <a:ea typeface="Calibri" panose="020F0502020204030204" pitchFamily="34" charset="0"/>
                          <a:cs typeface="Times New Roman" panose="02020603050405020304" pitchFamily="18" charset="0"/>
                        </a:rPr>
                        <a:t>…</a:t>
                      </a:r>
                      <a:endParaRPr lang="vi-VN" sz="3400" b="0" i="0" u="none" strike="noStrike">
                        <a:effectLst/>
                        <a:latin typeface="#9Slide03 AmpleSoft Bold" panose="02000000000000000000" pitchFamily="2" charset="0"/>
                      </a:endParaRPr>
                    </a:p>
                  </a:txBody>
                  <a:tcPr marL="128547" marR="128547" marT="17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0"/>
                        </a:spcBef>
                        <a:spcAft>
                          <a:spcPts val="600"/>
                        </a:spcAft>
                      </a:pPr>
                      <a:r>
                        <a:rPr lang="en-US" sz="2600" b="0" i="0" u="none" strike="noStrike">
                          <a:effectLst/>
                          <a:latin typeface="#9Slide03 AmpleSoft Bold" panose="02000000000000000000" pitchFamily="2" charset="0"/>
                          <a:ea typeface="Calibri" panose="020F0502020204030204" pitchFamily="34" charset="0"/>
                          <a:cs typeface="Times New Roman" panose="02020603050405020304" pitchFamily="18" charset="0"/>
                        </a:rPr>
                        <a:t>Ghi lại ít nhất một điều em muốn tìm hiểu trong bài học này</a:t>
                      </a:r>
                      <a:endParaRPr lang="en-US" sz="3400" b="0" i="0" u="none" strike="noStrike">
                        <a:effectLst/>
                        <a:latin typeface="#9Slide03 AmpleSoft Bold" panose="02000000000000000000" pitchFamily="2" charset="0"/>
                      </a:endParaRPr>
                    </a:p>
                    <a:p>
                      <a:pPr algn="just" fontAlgn="t">
                        <a:lnSpc>
                          <a:spcPct val="115000"/>
                        </a:lnSpc>
                        <a:spcBef>
                          <a:spcPts val="0"/>
                        </a:spcBef>
                        <a:spcAft>
                          <a:spcPts val="600"/>
                        </a:spcAft>
                      </a:pPr>
                      <a:r>
                        <a:rPr lang="en-US" sz="2600" b="0" i="0" u="none" strike="noStrike">
                          <a:effectLst/>
                          <a:latin typeface="#9Slide03 AmpleSoft Bold" panose="02000000000000000000" pitchFamily="2" charset="0"/>
                          <a:ea typeface="Calibri" panose="020F0502020204030204" pitchFamily="34" charset="0"/>
                          <a:cs typeface="Times New Roman" panose="02020603050405020304" pitchFamily="18" charset="0"/>
                        </a:rPr>
                        <a:t> </a:t>
                      </a:r>
                      <a:endParaRPr lang="en-US" sz="3400" b="0" i="0" u="none" strike="noStrike">
                        <a:effectLst/>
                        <a:latin typeface="#9Slide03 AmpleSoft Bold" panose="02000000000000000000" pitchFamily="2" charset="0"/>
                      </a:endParaRPr>
                    </a:p>
                    <a:p>
                      <a:pPr algn="just" fontAlgn="t">
                        <a:lnSpc>
                          <a:spcPct val="115000"/>
                        </a:lnSpc>
                        <a:spcBef>
                          <a:spcPts val="0"/>
                        </a:spcBef>
                        <a:spcAft>
                          <a:spcPts val="600"/>
                        </a:spcAft>
                      </a:pPr>
                      <a:r>
                        <a:rPr lang="en-US" sz="2600" b="0" i="0" u="none" strike="noStrike">
                          <a:effectLst/>
                          <a:latin typeface="#9Slide03 AmpleSoft Bold" panose="02000000000000000000" pitchFamily="2" charset="0"/>
                          <a:ea typeface="Calibri" panose="020F0502020204030204" pitchFamily="34" charset="0"/>
                          <a:cs typeface="Times New Roman" panose="02020603050405020304" pitchFamily="18" charset="0"/>
                        </a:rPr>
                        <a:t>…</a:t>
                      </a:r>
                      <a:endParaRPr lang="en-US" sz="3400" b="0" i="0" u="none" strike="noStrike">
                        <a:effectLst/>
                        <a:latin typeface="#9Slide03 AmpleSoft Bold" panose="02000000000000000000" pitchFamily="2" charset="0"/>
                      </a:endParaRPr>
                    </a:p>
                  </a:txBody>
                  <a:tcPr marL="128547" marR="128547" marT="17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0"/>
                        </a:spcBef>
                        <a:spcAft>
                          <a:spcPts val="600"/>
                        </a:spcAft>
                      </a:pPr>
                      <a:r>
                        <a:rPr lang="vi-VN" sz="2600" b="0" i="0" u="none" strike="noStrike" dirty="0">
                          <a:effectLst/>
                          <a:latin typeface="#9Slide03 AmpleSoft Bold" panose="02000000000000000000" pitchFamily="2" charset="0"/>
                          <a:ea typeface="Calibri" panose="020F0502020204030204" pitchFamily="34" charset="0"/>
                          <a:cs typeface="Times New Roman" panose="02020603050405020304" pitchFamily="18" charset="0"/>
                        </a:rPr>
                        <a:t>Sau khi học xong, em hãy ghi lại ngắn gọn những kiến thức trọng tâm bản thân thu nhận được</a:t>
                      </a:r>
                      <a:endParaRPr lang="vi-VN" sz="3400" b="0" i="0" u="none" strike="noStrike" dirty="0">
                        <a:effectLst/>
                        <a:latin typeface="#9Slide03 AmpleSoft Bold" panose="02000000000000000000" pitchFamily="2" charset="0"/>
                      </a:endParaRPr>
                    </a:p>
                    <a:p>
                      <a:pPr algn="just" fontAlgn="t">
                        <a:lnSpc>
                          <a:spcPct val="115000"/>
                        </a:lnSpc>
                        <a:spcBef>
                          <a:spcPts val="0"/>
                        </a:spcBef>
                        <a:spcAft>
                          <a:spcPts val="600"/>
                        </a:spcAft>
                      </a:pPr>
                      <a:r>
                        <a:rPr lang="vi-VN" sz="2600" b="0" i="0" u="none" strike="noStrike" dirty="0">
                          <a:effectLst/>
                          <a:latin typeface="#9Slide03 AmpleSoft Bold" panose="02000000000000000000" pitchFamily="2" charset="0"/>
                          <a:ea typeface="Calibri" panose="020F0502020204030204" pitchFamily="34" charset="0"/>
                          <a:cs typeface="Times New Roman" panose="02020603050405020304" pitchFamily="18" charset="0"/>
                        </a:rPr>
                        <a:t>…</a:t>
                      </a:r>
                      <a:endParaRPr lang="vi-VN" sz="3400" b="0" i="0" u="none" strike="noStrike" dirty="0">
                        <a:effectLst/>
                        <a:latin typeface="#9Slide03 AmpleSoft Bold" panose="02000000000000000000" pitchFamily="2" charset="0"/>
                      </a:endParaRPr>
                    </a:p>
                  </a:txBody>
                  <a:tcPr marL="128547" marR="128547" marT="17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6281957"/>
                  </a:ext>
                </a:extLst>
              </a:tr>
            </a:tbl>
          </a:graphicData>
        </a:graphic>
      </p:graphicFrame>
    </p:spTree>
    <p:extLst>
      <p:ext uri="{BB962C8B-B14F-4D97-AF65-F5344CB8AC3E}">
        <p14:creationId xmlns:p14="http://schemas.microsoft.com/office/powerpoint/2010/main" val="462223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CC0F14C9-726A-223F-BD0F-214135691DE0}"/>
              </a:ext>
            </a:extLst>
          </p:cNvPr>
          <p:cNvGraphicFramePr>
            <a:graphicFrameLocks noGrp="1"/>
          </p:cNvGraphicFramePr>
          <p:nvPr>
            <p:extLst>
              <p:ext uri="{D42A27DB-BD31-4B8C-83A1-F6EECF244321}">
                <p14:modId xmlns:p14="http://schemas.microsoft.com/office/powerpoint/2010/main" val="3971001794"/>
              </p:ext>
            </p:extLst>
          </p:nvPr>
        </p:nvGraphicFramePr>
        <p:xfrm>
          <a:off x="609601" y="952474"/>
          <a:ext cx="10972798" cy="5792510"/>
        </p:xfrm>
        <a:graphic>
          <a:graphicData uri="http://schemas.openxmlformats.org/drawingml/2006/table">
            <a:tbl>
              <a:tblPr firstRow="1" firstCol="1" bandRow="1"/>
              <a:tblGrid>
                <a:gridCol w="1334529">
                  <a:extLst>
                    <a:ext uri="{9D8B030D-6E8A-4147-A177-3AD203B41FA5}">
                      <a16:colId xmlns:a16="http://schemas.microsoft.com/office/drawing/2014/main" val="4252714663"/>
                    </a:ext>
                  </a:extLst>
                </a:gridCol>
                <a:gridCol w="7463481">
                  <a:extLst>
                    <a:ext uri="{9D8B030D-6E8A-4147-A177-3AD203B41FA5}">
                      <a16:colId xmlns:a16="http://schemas.microsoft.com/office/drawing/2014/main" val="2360808658"/>
                    </a:ext>
                  </a:extLst>
                </a:gridCol>
                <a:gridCol w="1087394">
                  <a:extLst>
                    <a:ext uri="{9D8B030D-6E8A-4147-A177-3AD203B41FA5}">
                      <a16:colId xmlns:a16="http://schemas.microsoft.com/office/drawing/2014/main" val="29989481"/>
                    </a:ext>
                  </a:extLst>
                </a:gridCol>
                <a:gridCol w="1087394">
                  <a:extLst>
                    <a:ext uri="{9D8B030D-6E8A-4147-A177-3AD203B41FA5}">
                      <a16:colId xmlns:a16="http://schemas.microsoft.com/office/drawing/2014/main" val="3277706559"/>
                    </a:ext>
                  </a:extLst>
                </a:gridCol>
              </a:tblGrid>
              <a:tr h="318580">
                <a:tc gridSpan="2">
                  <a:txBody>
                    <a:bodyPr/>
                    <a:lstStyle/>
                    <a:p>
                      <a:pPr algn="just" fontAlgn="ctr">
                        <a:lnSpc>
                          <a:spcPct val="115000"/>
                        </a:lnSpc>
                        <a:spcBef>
                          <a:spcPts val="300"/>
                        </a:spcBef>
                        <a:spcAft>
                          <a:spcPts val="300"/>
                        </a:spcAft>
                      </a:pPr>
                      <a:r>
                        <a:rPr lang="en-US" sz="20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b="0" i="0" u="none" strike="noStrike" dirty="0">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just" fontAlgn="ctr">
                        <a:lnSpc>
                          <a:spcPct val="115000"/>
                        </a:lnSpc>
                        <a:spcBef>
                          <a:spcPts val="300"/>
                        </a:spcBef>
                        <a:spcAft>
                          <a:spcPts val="300"/>
                        </a:spcAft>
                      </a:pPr>
                      <a:r>
                        <a:rPr lang="en-US" sz="2000" b="1" i="0" u="none" strike="noStrike">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2000" b="0" i="0" u="none" strike="noStrike">
                        <a:effectLst/>
                        <a:latin typeface="Arial" panose="020B0604020202020204" pitchFamily="34" charset="0"/>
                      </a:endParaRPr>
                    </a:p>
                  </a:txBody>
                  <a:tcPr marL="52352" marR="52352" marT="72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15000"/>
                        </a:lnSpc>
                        <a:spcBef>
                          <a:spcPts val="300"/>
                        </a:spcBef>
                        <a:spcAft>
                          <a:spcPts val="300"/>
                        </a:spcAft>
                      </a:pPr>
                      <a:r>
                        <a:rPr lang="vi-VN" sz="2000" b="1" i="0" u="none" strike="noStrike">
                          <a:effectLst/>
                          <a:latin typeface="Times New Roman" panose="02020603050405020304" pitchFamily="18" charset="0"/>
                          <a:ea typeface="Liberation Serif"/>
                          <a:cs typeface="Times New Roman" panose="02020603050405020304" pitchFamily="18" charset="0"/>
                        </a:rPr>
                        <a:t>Chưa đạt</a:t>
                      </a:r>
                      <a:endParaRPr lang="vi-VN" sz="20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6817030"/>
                  </a:ext>
                </a:extLst>
              </a:tr>
              <a:tr h="318580">
                <a:tc rowSpan="7">
                  <a:txBody>
                    <a:bodyPr/>
                    <a:lstStyle/>
                    <a:p>
                      <a:pPr indent="18288" algn="just" fontAlgn="ctr">
                        <a:lnSpc>
                          <a:spcPct val="115000"/>
                        </a:lnSpc>
                        <a:spcBef>
                          <a:spcPts val="300"/>
                        </a:spcBef>
                        <a:spcAft>
                          <a:spcPts val="300"/>
                        </a:spcAft>
                      </a:pPr>
                      <a:r>
                        <a:rPr lang="vi-VN" sz="2000" b="1" i="0" u="none" strike="noStrike" dirty="0">
                          <a:solidFill>
                            <a:srgbClr val="000000"/>
                          </a:solidFill>
                          <a:effectLst/>
                          <a:latin typeface="Times New Roman" panose="02020603050405020304" pitchFamily="18" charset="0"/>
                          <a:ea typeface="Liberation Serif"/>
                          <a:cs typeface="Times New Roman" panose="02020603050405020304" pitchFamily="18" charset="0"/>
                        </a:rPr>
                        <a:t> Hình thức và</a:t>
                      </a:r>
                      <a:endParaRPr lang="vi-VN" sz="2000" b="0" i="0" u="none" strike="noStrike" dirty="0">
                        <a:effectLst/>
                        <a:latin typeface="Arial" panose="020B0604020202020204" pitchFamily="34" charset="0"/>
                      </a:endParaRPr>
                    </a:p>
                    <a:p>
                      <a:pPr algn="just" fontAlgn="ctr">
                        <a:lnSpc>
                          <a:spcPct val="115000"/>
                        </a:lnSpc>
                        <a:spcBef>
                          <a:spcPts val="300"/>
                        </a:spcBef>
                        <a:spcAft>
                          <a:spcPts val="300"/>
                        </a:spcAft>
                      </a:pPr>
                      <a:r>
                        <a:rPr lang="vi-VN" sz="20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Diễn đạt</a:t>
                      </a:r>
                      <a:endParaRPr lang="vi-VN" sz="2000" b="0" i="0" u="none" strike="noStrike" dirty="0">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300"/>
                        </a:spcBef>
                        <a:spcAft>
                          <a:spcPts val="300"/>
                        </a:spcAft>
                      </a:pPr>
                      <a:r>
                        <a:rPr lang="en-US" sz="2000" b="0" i="0" u="none" strike="noStrike"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Bố</a:t>
                      </a:r>
                      <a:r>
                        <a:rPr lang="en-US" sz="2000" b="0" i="0" u="none" strike="noStrike"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0" i="0" u="none" strike="noStrike"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cục</a:t>
                      </a:r>
                      <a:r>
                        <a:rPr lang="en-US" sz="2000" b="0" i="0" u="none" strike="noStrike"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0" i="0" u="none" strike="noStrike"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cân</a:t>
                      </a:r>
                      <a:r>
                        <a:rPr lang="en-US" sz="2000" b="0" i="0" u="none" strike="noStrike"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0" i="0" u="none" strike="noStrike"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đối</a:t>
                      </a:r>
                      <a:r>
                        <a:rPr lang="en-US" sz="2000" b="0" i="0" u="none" strike="noStrike"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0" i="0" u="none" strike="noStrike"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hài</a:t>
                      </a:r>
                      <a:r>
                        <a:rPr lang="en-US" sz="2000" b="0" i="0" u="none" strike="noStrike"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0" i="0" u="none" strike="noStrike"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hoà</a:t>
                      </a:r>
                      <a:endParaRPr lang="en-US" sz="2000" b="0" i="0" u="none" strike="noStrike" dirty="0">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56032"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56032" algn="just" fontAlgn="t">
                        <a:lnSpc>
                          <a:spcPct val="115000"/>
                        </a:lnSpc>
                        <a:spcBef>
                          <a:spcPts val="300"/>
                        </a:spcBef>
                        <a:spcAft>
                          <a:spcPts val="300"/>
                        </a:spcAft>
                      </a:pPr>
                      <a:r>
                        <a:rPr lang="vi-VN" sz="2000" b="0" i="0" u="none" strike="noStrike" dirty="0">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dirty="0">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554432"/>
                  </a:ext>
                </a:extLst>
              </a:tr>
              <a:tr h="566837">
                <a:tc vMerge="1">
                  <a:txBody>
                    <a:bodyPr/>
                    <a:lstStyle/>
                    <a:p>
                      <a:endParaRPr lang="en-US"/>
                    </a:p>
                  </a:txBody>
                  <a:tcPr/>
                </a:tc>
                <a:tc>
                  <a:txBody>
                    <a:bodyPr/>
                    <a:lstStyle/>
                    <a:p>
                      <a:pPr marR="27432" algn="just" fontAlgn="t">
                        <a:lnSpc>
                          <a:spcPct val="115000"/>
                        </a:lnSpc>
                        <a:spcBef>
                          <a:spcPts val="600"/>
                        </a:spcBef>
                        <a:spcAft>
                          <a:spcPts val="600"/>
                        </a:spcAft>
                        <a:tabLst>
                          <a:tab pos="208280" algn="l"/>
                        </a:tabLs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Nhan đề và các đề mục để làm nổi bật thông tin chính</a:t>
                      </a:r>
                      <a:endParaRPr lang="vi-VN" sz="2000" b="0" i="0" u="none" strike="noStrike" dirty="0">
                        <a:effectLst/>
                        <a:latin typeface="Arial" panose="020B0604020202020204" pitchFamily="34" charset="0"/>
                      </a:endParaRPr>
                    </a:p>
                    <a:p>
                      <a:pPr algn="just" fontAlgn="t">
                        <a:lnSpc>
                          <a:spcPct val="115000"/>
                        </a:lnSpc>
                        <a:spcBef>
                          <a:spcPts val="300"/>
                        </a:spcBef>
                        <a:spcAft>
                          <a:spcPts val="30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phương tiện phi ngôn ngữ hiệu quả để làm rõ thông tin</a:t>
                      </a:r>
                      <a:endParaRPr lang="vi-VN" sz="2000" b="0" i="0" u="none" strike="noStrike" dirty="0">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56032"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56032"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7801800"/>
                  </a:ext>
                </a:extLst>
              </a:tr>
              <a:tr h="318580">
                <a:tc vMerge="1">
                  <a:txBody>
                    <a:bodyPr/>
                    <a:lstStyle/>
                    <a:p>
                      <a:endParaRPr lang="en-US"/>
                    </a:p>
                  </a:txBody>
                  <a:tcPr/>
                </a:tc>
                <a:tc>
                  <a:txBody>
                    <a:bodyPr/>
                    <a:lstStyle/>
                    <a:p>
                      <a:pPr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hiệu quả cách trình bày thông tin</a:t>
                      </a:r>
                      <a:endParaRPr lang="vi-VN" sz="20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56032"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56032"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876881"/>
                  </a:ext>
                </a:extLst>
              </a:tr>
              <a:tr h="318580">
                <a:tc vMerge="1">
                  <a:txBody>
                    <a:bodyPr/>
                    <a:lstStyle/>
                    <a:p>
                      <a:endParaRPr lang="en-US"/>
                    </a:p>
                  </a:txBody>
                  <a:tcPr/>
                </a:tc>
                <a:tc>
                  <a:txBody>
                    <a:bodyPr/>
                    <a:lstStyle/>
                    <a:p>
                      <a:pPr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 thích tên cho các phương tiện phi ngôn ngữ và nguồn trích dẫn nếu có</a:t>
                      </a:r>
                      <a:endParaRPr lang="vi-VN" sz="20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56032"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vi-VN" sz="20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en-US" sz="2000"/>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648415"/>
                  </a:ext>
                </a:extLst>
              </a:tr>
              <a:tr h="318580">
                <a:tc vMerge="1">
                  <a:txBody>
                    <a:bodyPr/>
                    <a:lstStyle/>
                    <a:p>
                      <a:endParaRPr lang="en-US"/>
                    </a:p>
                  </a:txBody>
                  <a:tcPr/>
                </a:tc>
                <a:tc>
                  <a:txBody>
                    <a:bodyPr/>
                    <a:lstStyle/>
                    <a:p>
                      <a:pPr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 đạt mạch lạc</a:t>
                      </a:r>
                      <a:endParaRPr lang="vi-VN" sz="20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56032" algn="just" fontAlgn="t">
                        <a:lnSpc>
                          <a:spcPct val="115000"/>
                        </a:lnSpc>
                        <a:spcBef>
                          <a:spcPts val="300"/>
                        </a:spcBef>
                        <a:spcAft>
                          <a:spcPts val="300"/>
                        </a:spcAft>
                      </a:pPr>
                      <a:r>
                        <a:rPr lang="en-US" sz="20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en-US" sz="20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vi-VN" sz="2000" b="0" i="0" u="none" strike="noStrike" dirty="0">
                          <a:solidFill>
                            <a:srgbClr val="000000"/>
                          </a:solidFill>
                          <a:effectLst/>
                          <a:latin typeface="Times New Roman" panose="02020603050405020304" pitchFamily="18" charset="0"/>
                          <a:ea typeface="Liberation Serif"/>
                          <a:cs typeface="Times New Roman" panose="02020603050405020304" pitchFamily="18" charset="0"/>
                        </a:rPr>
                        <a:t> </a:t>
                      </a:r>
                      <a:endParaRPr lang="en-US" sz="2000" dirty="0"/>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3345094"/>
                  </a:ext>
                </a:extLst>
              </a:tr>
              <a:tr h="318580">
                <a:tc vMerge="1">
                  <a:txBody>
                    <a:bodyPr/>
                    <a:lstStyle/>
                    <a:p>
                      <a:endParaRPr lang="en-US"/>
                    </a:p>
                  </a:txBody>
                  <a:tcPr/>
                </a:tc>
                <a:tc>
                  <a:txBody>
                    <a:bodyPr/>
                    <a:lstStyle/>
                    <a:p>
                      <a:pPr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Lỗi về trình bày chính tả, dùng từ và diễn đạt</a:t>
                      </a:r>
                      <a:endParaRPr lang="vi-VN" sz="20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indent="256032" algn="just" fontAlgn="t">
                        <a:lnSpc>
                          <a:spcPct val="115000"/>
                        </a:lnSpc>
                        <a:spcBef>
                          <a:spcPts val="300"/>
                        </a:spcBef>
                        <a:spcAft>
                          <a:spcPts val="300"/>
                        </a:spcAft>
                      </a:pPr>
                      <a:r>
                        <a:rPr lang="vi-VN" sz="2000" b="0" i="0" u="none" strike="noStrike">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55419680"/>
                  </a:ext>
                </a:extLst>
              </a:tr>
              <a:tr h="623617">
                <a:tc vMerge="1">
                  <a:txBody>
                    <a:bodyPr/>
                    <a:lstStyle/>
                    <a:p>
                      <a:endParaRPr lang="en-US"/>
                    </a:p>
                  </a:txBody>
                  <a:tcPr/>
                </a:tc>
                <a:tc>
                  <a:txBody>
                    <a:bodyPr/>
                    <a:lstStyle/>
                    <a:p>
                      <a:pPr algn="just" fontAlgn="t">
                        <a:lnSpc>
                          <a:spcPct val="115000"/>
                        </a:lnSpc>
                        <a:spcBef>
                          <a:spcPts val="0"/>
                        </a:spcBef>
                        <a:spcAft>
                          <a:spcPts val="100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 Lỗi về ý: Thiếu ý, lặp ý, lạc ý ...</a:t>
                      </a:r>
                      <a:endParaRPr lang="vi-VN" sz="2000" b="0" i="0" u="none" strike="noStrike" dirty="0">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indent="256032" algn="just" fontAlgn="t">
                        <a:lnSpc>
                          <a:spcPct val="115000"/>
                        </a:lnSpc>
                        <a:spcBef>
                          <a:spcPts val="300"/>
                        </a:spcBef>
                        <a:spcAft>
                          <a:spcPts val="300"/>
                        </a:spcAft>
                      </a:pPr>
                      <a:r>
                        <a:rPr lang="vi-VN" sz="2000" b="0" i="0" u="none" strike="noStrike" dirty="0">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dirty="0">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9429782"/>
                  </a:ext>
                </a:extLst>
              </a:tr>
              <a:tr h="581032">
                <a:tc>
                  <a:txBody>
                    <a:bodyPr/>
                    <a:lstStyle/>
                    <a:p>
                      <a:pPr algn="just" fontAlgn="t">
                        <a:lnSpc>
                          <a:spcPct val="115000"/>
                        </a:lnSpc>
                        <a:spcBef>
                          <a:spcPts val="0"/>
                        </a:spcBef>
                        <a:spcAft>
                          <a:spcPts val="1000"/>
                        </a:spcAft>
                      </a:pPr>
                      <a:r>
                        <a:rPr lang="vi-VN" sz="20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Đánh giá chung </a:t>
                      </a:r>
                      <a:endParaRPr lang="vi-VN" sz="2000" b="0" i="0" u="none" strike="noStrike" dirty="0">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0"/>
                        </a:spcBef>
                        <a:spcAft>
                          <a:spcPts val="1000"/>
                        </a:spcAft>
                      </a:pPr>
                      <a:r>
                        <a:rPr lang="vi-VN"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Bài viết đáp ứng yêu cầu mức độ nào? </a:t>
                      </a:r>
                      <a:endParaRPr lang="vi-VN" sz="2000" b="0" i="0" u="none" strike="noStrike">
                        <a:effectLst/>
                        <a:latin typeface="Arial" panose="020B0604020202020204" pitchFamily="34" charset="0"/>
                      </a:endParaRPr>
                    </a:p>
                    <a:p>
                      <a:pPr algn="just" fontAlgn="t">
                        <a:lnSpc>
                          <a:spcPct val="115000"/>
                        </a:lnSpc>
                        <a:spcBef>
                          <a:spcPts val="0"/>
                        </a:spcBef>
                        <a:spcAft>
                          <a:spcPts val="1000"/>
                        </a:spcAft>
                      </a:pPr>
                      <a:r>
                        <a:rPr lang="vi-VN"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Bản thân em thấy hứng thú hoặc khó khăn nào nhất trong quá trình thực hành viết? </a:t>
                      </a:r>
                      <a:endParaRPr lang="vi-VN" sz="2000" b="0" i="0" u="none" strike="noStrike">
                        <a:effectLst/>
                        <a:latin typeface="Arial" panose="020B0604020202020204" pitchFamily="34" charset="0"/>
                      </a:endParaRPr>
                    </a:p>
                  </a:txBody>
                  <a:tcPr marL="52352" marR="52352" marT="7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indent="256032" algn="just" fontAlgn="t">
                        <a:lnSpc>
                          <a:spcPct val="115000"/>
                        </a:lnSpc>
                        <a:spcBef>
                          <a:spcPts val="300"/>
                        </a:spcBef>
                        <a:spcAft>
                          <a:spcPts val="300"/>
                        </a:spcAft>
                      </a:pPr>
                      <a:r>
                        <a:rPr lang="vi-VN" sz="2000" b="0" i="0" u="none" strike="noStrike" dirty="0">
                          <a:solidFill>
                            <a:srgbClr val="000000"/>
                          </a:solidFill>
                          <a:effectLst/>
                          <a:latin typeface="Times New Roman" panose="02020603050405020304" pitchFamily="18" charset="0"/>
                          <a:ea typeface="Liberation Serif"/>
                          <a:cs typeface="Times New Roman" panose="02020603050405020304" pitchFamily="18" charset="0"/>
                        </a:rPr>
                        <a:t> </a:t>
                      </a:r>
                      <a:endParaRPr lang="vi-VN" sz="2000" b="0" i="0" u="none" strike="noStrike" dirty="0">
                        <a:effectLst/>
                        <a:latin typeface="Arial" panose="020B0604020202020204" pitchFamily="34" charset="0"/>
                      </a:endParaRPr>
                    </a:p>
                  </a:txBody>
                  <a:tcPr marL="69803" marR="69803" marT="34902" marB="349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65854916"/>
                  </a:ext>
                </a:extLst>
              </a:tr>
            </a:tbl>
          </a:graphicData>
        </a:graphic>
      </p:graphicFrame>
      <p:sp>
        <p:nvSpPr>
          <p:cNvPr id="3" name="TextBox 2">
            <a:extLst>
              <a:ext uri="{FF2B5EF4-FFF2-40B4-BE49-F238E27FC236}">
                <a16:creationId xmlns:a16="http://schemas.microsoft.com/office/drawing/2014/main" id="{CCB909B5-BD4F-E60A-D607-9544BBEEF2DB}"/>
              </a:ext>
            </a:extLst>
          </p:cNvPr>
          <p:cNvSpPr txBox="1"/>
          <p:nvPr/>
        </p:nvSpPr>
        <p:spPr>
          <a:xfrm>
            <a:off x="1819049" y="113016"/>
            <a:ext cx="9363816" cy="907749"/>
          </a:xfrm>
          <a:prstGeom prst="rect">
            <a:avLst/>
          </a:prstGeom>
          <a:noFill/>
        </p:spPr>
        <p:txBody>
          <a:bodyPr wrap="square">
            <a:spAutoFit/>
          </a:bodyPr>
          <a:lstStyle/>
          <a:p>
            <a:pPr indent="252730" algn="ctr">
              <a:lnSpc>
                <a:spcPct val="115000"/>
              </a:lnSpc>
              <a:spcBef>
                <a:spcPts val="300"/>
              </a:spcBef>
              <a:spcAft>
                <a:spcPts val="300"/>
              </a:spcAft>
            </a:pPr>
            <a:r>
              <a:rPr lang="vi-VN" sz="2400" b="1" dirty="0">
                <a:solidFill>
                  <a:srgbClr val="0070C0"/>
                </a:solidFill>
                <a:effectLst/>
                <a:latin typeface="Times New Roman" panose="02020603050405020304" pitchFamily="18" charset="0"/>
                <a:ea typeface="Liberation Serif"/>
                <a:cs typeface="Times New Roman" panose="02020603050405020304" pitchFamily="18" charset="0"/>
              </a:rPr>
              <a:t>Bảng kiểm poster hoặc infographic giới thiệu về danh lam thắng cảnh yêu thích</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822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E406F8D-5B54-C6EE-ED45-A064D1A66B3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641" r="17641"/>
          <a:stretch/>
        </p:blipFill>
        <p:spPr>
          <a:xfrm>
            <a:off x="0" y="714470"/>
            <a:ext cx="5675326" cy="5849191"/>
          </a:xfrm>
          <a:noFill/>
        </p:spPr>
      </p:pic>
      <p:sp>
        <p:nvSpPr>
          <p:cNvPr id="3" name="TextBox 2">
            <a:extLst>
              <a:ext uri="{FF2B5EF4-FFF2-40B4-BE49-F238E27FC236}">
                <a16:creationId xmlns:a16="http://schemas.microsoft.com/office/drawing/2014/main" id="{5224E1FE-FB22-6A57-D5B2-B7075E0405D9}"/>
              </a:ext>
            </a:extLst>
          </p:cNvPr>
          <p:cNvSpPr txBox="1"/>
          <p:nvPr/>
        </p:nvSpPr>
        <p:spPr>
          <a:xfrm>
            <a:off x="4633782" y="494270"/>
            <a:ext cx="7747687" cy="34778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9Slide03 AmpleSoft Bold" panose="02000000000000000000" pitchFamily="2" charset="0"/>
                <a:ea typeface="Calibri" panose="020F0502020204030204" pitchFamily="34" charset="0"/>
                <a:cs typeface="+mn-cs"/>
              </a:rPr>
              <a:t>HOẠT ĐỘNG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9Slide03 AmpleSoft Bold" panose="02000000000000000000" pitchFamily="2" charset="0"/>
                <a:ea typeface="Calibri" panose="020F0502020204030204" pitchFamily="34" charset="0"/>
                <a:cs typeface="+mn-cs"/>
              </a:rPr>
              <a:t> </a:t>
            </a:r>
            <a:r>
              <a:rPr kumimoji="0" lang="pt-BR" sz="8800" b="1"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LUYỆN</a:t>
            </a:r>
            <a:r>
              <a:rPr kumimoji="0" lang="pt-BR" sz="8800" b="1" i="0" u="none" strike="noStrike" kern="1200" cap="none" spc="0" normalizeH="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TẬP</a:t>
            </a:r>
            <a:endParaRPr kumimoji="0" lang="pt-BR" sz="8800" b="1"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800" b="1" i="0" u="none" strike="noStrike" kern="1200" cap="none" spc="0" normalizeH="0" baseline="0" noProof="0" dirty="0">
                <a:ln>
                  <a:noFill/>
                </a:ln>
                <a:solidFill>
                  <a:srgbClr val="0070C0"/>
                </a:solidFill>
                <a:effectLst/>
                <a:uLnTx/>
                <a:uFillTx/>
                <a:latin typeface="#9Slide03 AmpleSoft Bold" panose="02000000000000000000" pitchFamily="2" charset="0"/>
                <a:ea typeface="+mn-ea"/>
                <a:cs typeface="+mn-cs"/>
              </a:rPr>
              <a:t> </a:t>
            </a:r>
            <a:endParaRPr kumimoji="0" lang="en-US" sz="4000" b="0" i="0" u="none" strike="noStrike" kern="1200" cap="none" spc="0" normalizeH="0" baseline="0" noProof="0" dirty="0">
              <a:ln>
                <a:noFill/>
              </a:ln>
              <a:solidFill>
                <a:srgbClr val="0070C0"/>
              </a:solidFill>
              <a:effectLst/>
              <a:uLnTx/>
              <a:uFillTx/>
              <a:latin typeface="#9Slide03 AmpleSoft Bold" panose="02000000000000000000" pitchFamily="2" charset="0"/>
              <a:ea typeface="+mn-ea"/>
              <a:cs typeface="+mn-cs"/>
            </a:endParaRPr>
          </a:p>
        </p:txBody>
      </p:sp>
      <p:sp>
        <p:nvSpPr>
          <p:cNvPr id="5" name="TextBox 4">
            <a:extLst>
              <a:ext uri="{FF2B5EF4-FFF2-40B4-BE49-F238E27FC236}">
                <a16:creationId xmlns:a16="http://schemas.microsoft.com/office/drawing/2014/main" id="{48310A83-AF44-1C66-984F-52EE0C7217B9}"/>
              </a:ext>
            </a:extLst>
          </p:cNvPr>
          <p:cNvSpPr txBox="1"/>
          <p:nvPr/>
        </p:nvSpPr>
        <p:spPr>
          <a:xfrm>
            <a:off x="5820032" y="2990632"/>
            <a:ext cx="5786536" cy="3573029"/>
          </a:xfrm>
          <a:prstGeom prst="rect">
            <a:avLst/>
          </a:prstGeom>
          <a:noFill/>
        </p:spPr>
        <p:txBody>
          <a:bodyPr wrap="square">
            <a:spAutoFit/>
          </a:bodyPr>
          <a:lstStyle/>
          <a:p>
            <a:pPr marL="457200" indent="-457200" algn="just">
              <a:lnSpc>
                <a:spcPct val="115000"/>
              </a:lnSpc>
              <a:spcAft>
                <a:spcPts val="1000"/>
              </a:spcAft>
              <a:buClr>
                <a:srgbClr val="FF0000"/>
              </a:buClr>
              <a:buFont typeface="Wingdings" panose="05000000000000000000" pitchFamily="2" charset="2"/>
              <a:buChar char="Ø"/>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khảo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nhận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khi viết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15000"/>
              </a:lnSpc>
              <a:spcAft>
                <a:spcPts val="1000"/>
              </a:spcAft>
              <a:buClr>
                <a:srgbClr val="FF0000"/>
              </a:buClr>
              <a:buFont typeface="Wingdings" panose="05000000000000000000" pitchFamily="2" charset="2"/>
              <a:buChar char="Ø"/>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Yêu cầu: Đặt nhan đề và các đề mục cho bài viết.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5978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FEDD567-6FCE-F082-1866-6BFB6F1D848B}"/>
              </a:ext>
            </a:extLst>
          </p:cNvPr>
          <p:cNvGraphicFramePr>
            <a:graphicFrameLocks noGrp="1"/>
          </p:cNvGraphicFramePr>
          <p:nvPr>
            <p:extLst>
              <p:ext uri="{D42A27DB-BD31-4B8C-83A1-F6EECF244321}">
                <p14:modId xmlns:p14="http://schemas.microsoft.com/office/powerpoint/2010/main" val="3350809490"/>
              </p:ext>
            </p:extLst>
          </p:nvPr>
        </p:nvGraphicFramePr>
        <p:xfrm>
          <a:off x="398506" y="794323"/>
          <a:ext cx="11394987" cy="5522088"/>
        </p:xfrm>
        <a:graphic>
          <a:graphicData uri="http://schemas.openxmlformats.org/drawingml/2006/table">
            <a:tbl>
              <a:tblPr bandRow="1">
                <a:tableStyleId>{5C22544A-7EE6-4342-B048-85BDC9FD1C3A}</a:tableStyleId>
              </a:tblPr>
              <a:tblGrid>
                <a:gridCol w="1559010">
                  <a:extLst>
                    <a:ext uri="{9D8B030D-6E8A-4147-A177-3AD203B41FA5}">
                      <a16:colId xmlns:a16="http://schemas.microsoft.com/office/drawing/2014/main" val="488309404"/>
                    </a:ext>
                  </a:extLst>
                </a:gridCol>
                <a:gridCol w="2434281">
                  <a:extLst>
                    <a:ext uri="{9D8B030D-6E8A-4147-A177-3AD203B41FA5}">
                      <a16:colId xmlns:a16="http://schemas.microsoft.com/office/drawing/2014/main" val="3469675368"/>
                    </a:ext>
                  </a:extLst>
                </a:gridCol>
                <a:gridCol w="2903838">
                  <a:extLst>
                    <a:ext uri="{9D8B030D-6E8A-4147-A177-3AD203B41FA5}">
                      <a16:colId xmlns:a16="http://schemas.microsoft.com/office/drawing/2014/main" val="1639502296"/>
                    </a:ext>
                  </a:extLst>
                </a:gridCol>
                <a:gridCol w="4497858">
                  <a:extLst>
                    <a:ext uri="{9D8B030D-6E8A-4147-A177-3AD203B41FA5}">
                      <a16:colId xmlns:a16="http://schemas.microsoft.com/office/drawing/2014/main" val="2972362113"/>
                    </a:ext>
                  </a:extLst>
                </a:gridCol>
              </a:tblGrid>
              <a:tr h="598107">
                <a:tc>
                  <a:txBody>
                    <a:bodyPr/>
                    <a:lstStyle/>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TIÊU CHÍ</a:t>
                      </a:r>
                      <a:endParaRPr lang="en-US" sz="2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CẦN CỐ GẮNG</a:t>
                      </a:r>
                    </a:p>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(0 – 4 điểm)</a:t>
                      </a:r>
                      <a:endParaRPr lang="en-US" sz="2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ĐẠT YÊU CẦU</a:t>
                      </a:r>
                    </a:p>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(5 – 7 điểm)</a:t>
                      </a:r>
                      <a:endParaRPr lang="en-US" sz="2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b="1" dirty="0">
                          <a:solidFill>
                            <a:srgbClr val="FF0000"/>
                          </a:solidFill>
                          <a:effectLst/>
                          <a:latin typeface="Times New Roman" panose="02020603050405020304" pitchFamily="18" charset="0"/>
                          <a:cs typeface="Times New Roman" panose="02020603050405020304" pitchFamily="18" charset="0"/>
                        </a:rPr>
                        <a:t>BÀI LÀM TỐT</a:t>
                      </a:r>
                    </a:p>
                    <a:p>
                      <a:pPr algn="just">
                        <a:lnSpc>
                          <a:spcPct val="115000"/>
                        </a:lnSpc>
                        <a:spcAft>
                          <a:spcPts val="1000"/>
                        </a:spcAft>
                      </a:pPr>
                      <a:r>
                        <a:rPr lang="en-US" sz="2600" b="1" dirty="0">
                          <a:solidFill>
                            <a:srgbClr val="FF0000"/>
                          </a:solidFill>
                          <a:effectLst/>
                          <a:latin typeface="Times New Roman" panose="02020603050405020304" pitchFamily="18" charset="0"/>
                          <a:cs typeface="Times New Roman" panose="02020603050405020304" pitchFamily="18" charset="0"/>
                        </a:rPr>
                        <a:t>(8 – 10 </a:t>
                      </a:r>
                      <a:r>
                        <a:rPr lang="en-US" sz="2600" b="1" dirty="0" err="1">
                          <a:solidFill>
                            <a:srgbClr val="FF0000"/>
                          </a:solidFill>
                          <a:effectLst/>
                          <a:latin typeface="Times New Roman" panose="02020603050405020304" pitchFamily="18" charset="0"/>
                          <a:cs typeface="Times New Roman" panose="02020603050405020304" pitchFamily="18" charset="0"/>
                        </a:rPr>
                        <a:t>điểm</a:t>
                      </a:r>
                      <a:r>
                        <a:rPr lang="en-US" sz="2600" b="1" dirty="0">
                          <a:solidFill>
                            <a:srgbClr val="FF0000"/>
                          </a:solidFill>
                          <a:effectLst/>
                          <a:latin typeface="Times New Roman" panose="02020603050405020304" pitchFamily="18" charset="0"/>
                          <a:cs typeface="Times New Roman" panose="02020603050405020304" pitchFamily="18" charset="0"/>
                        </a:rPr>
                        <a:t>)</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982889"/>
                  </a:ext>
                </a:extLst>
              </a:tr>
              <a:tr h="1452563">
                <a:tc>
                  <a:txBody>
                    <a:bodyPr/>
                    <a:lstStyle/>
                    <a:p>
                      <a:pPr algn="just">
                        <a:lnSpc>
                          <a:spcPct val="115000"/>
                        </a:lnSpc>
                        <a:spcAft>
                          <a:spcPts val="1000"/>
                        </a:spcAft>
                      </a:pPr>
                      <a:r>
                        <a:rPr lang="en-US" sz="2600" dirty="0">
                          <a:effectLst/>
                          <a:latin typeface="Times New Roman" panose="02020603050405020304" pitchFamily="18" charset="0"/>
                          <a:cs typeface="Times New Roman" panose="02020603050405020304" pitchFamily="18" charset="0"/>
                        </a:rPr>
                        <a:t>Hình </a:t>
                      </a:r>
                      <a:r>
                        <a:rPr lang="en-US" sz="2600" dirty="0" err="1">
                          <a:effectLst/>
                          <a:latin typeface="Times New Roman" panose="02020603050405020304" pitchFamily="18" charset="0"/>
                          <a:cs typeface="Times New Roman" panose="02020603050405020304" pitchFamily="18" charset="0"/>
                        </a:rPr>
                        <a:t>thức</a:t>
                      </a:r>
                      <a:endParaRPr lang="en-US" sz="26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2600" dirty="0">
                          <a:effectLst/>
                          <a:latin typeface="Times New Roman" panose="02020603050405020304" pitchFamily="18" charset="0"/>
                          <a:cs typeface="Times New Roman" panose="02020603050405020304" pitchFamily="18" charset="0"/>
                        </a:rPr>
                        <a:t>(3 </a:t>
                      </a:r>
                      <a:r>
                        <a:rPr lang="en-US" sz="2600" dirty="0" err="1">
                          <a:effectLst/>
                          <a:latin typeface="Times New Roman" panose="02020603050405020304" pitchFamily="18" charset="0"/>
                          <a:cs typeface="Times New Roman" panose="02020603050405020304" pitchFamily="18" charset="0"/>
                        </a:rPr>
                        <a:t>điểm</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làm chưa </a:t>
                      </a:r>
                      <a:r>
                        <a:rPr lang="en-US" sz="2600" dirty="0" err="1">
                          <a:effectLst/>
                          <a:latin typeface="Times New Roman" panose="02020603050405020304" pitchFamily="18" charset="0"/>
                          <a:cs typeface="Times New Roman" panose="02020603050405020304" pitchFamily="18" charset="0"/>
                        </a:rPr>
                        <a:t>đảm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bảo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cấu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trúc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hồ</a:t>
                      </a:r>
                      <a:r>
                        <a:rPr lang="en-US" sz="2600" dirty="0">
                          <a:effectLst/>
                          <a:latin typeface="Times New Roman" panose="02020603050405020304" pitchFamily="18" charset="0"/>
                          <a:cs typeface="Times New Roman" panose="02020603050405020304" pitchFamily="18" charset="0"/>
                        </a:rPr>
                        <a:t>, chưa </a:t>
                      </a:r>
                      <a:r>
                        <a:rPr lang="en-US" sz="2600" dirty="0" err="1">
                          <a:effectLst/>
                          <a:latin typeface="Times New Roman" panose="02020603050405020304" pitchFamily="18" charset="0"/>
                          <a:cs typeface="Times New Roman" panose="02020603050405020304" pitchFamily="18" charset="0"/>
                        </a:rPr>
                        <a:t>thuyết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phục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bày</a:t>
                      </a:r>
                      <a:r>
                        <a:rPr lang="en-US" sz="2600" dirty="0">
                          <a:effectLst/>
                          <a:latin typeface="Times New Roman" panose="02020603050405020304" pitchFamily="18" charset="0"/>
                          <a:cs typeface="Times New Roman" panose="02020603050405020304" pitchFamily="18" charset="0"/>
                        </a:rPr>
                        <a:t> chưa </a:t>
                      </a:r>
                      <a:r>
                        <a:rPr lang="en-US" sz="2600" dirty="0" err="1">
                          <a:effectLst/>
                          <a:latin typeface="Times New Roman" panose="02020603050405020304" pitchFamily="18" charset="0"/>
                          <a:cs typeface="Times New Roman" panose="02020603050405020304" pitchFamily="18" charset="0"/>
                        </a:rPr>
                        <a:t>mạch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Mắc</a:t>
                      </a:r>
                      <a:r>
                        <a:rPr lang="en-US" sz="2600" dirty="0">
                          <a:effectLst/>
                          <a:latin typeface="Times New Roman" panose="02020603050405020304" pitchFamily="18" charset="0"/>
                          <a:cs typeface="Times New Roman" panose="02020603050405020304" pitchFamily="18" charset="0"/>
                        </a:rPr>
                        <a:t> nhiều </a:t>
                      </a:r>
                      <a:r>
                        <a:rPr lang="en-US" sz="2600" dirty="0" err="1">
                          <a:effectLst/>
                          <a:latin typeface="Times New Roman" panose="02020603050405020304" pitchFamily="18" charset="0"/>
                          <a:cs typeface="Times New Roman" panose="02020603050405020304" pitchFamily="18" charset="0"/>
                        </a:rPr>
                        <a:t>lỗi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chính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tả</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Bài làm đảm bảo cấu trúc, </a:t>
                      </a:r>
                      <a:r>
                        <a:rPr lang="vi-VN" sz="2600">
                          <a:effectLst/>
                          <a:latin typeface="Times New Roman" panose="02020603050405020304" pitchFamily="18" charset="0"/>
                          <a:cs typeface="Times New Roman" panose="02020603050405020304" pitchFamily="18" charset="0"/>
                        </a:rPr>
                        <a:t>thông tin quan trọng</a:t>
                      </a:r>
                      <a:r>
                        <a:rPr lang="en-US" sz="2600">
                          <a:effectLst/>
                          <a:latin typeface="Times New Roman" panose="02020603050405020304" pitchFamily="18" charset="0"/>
                          <a:cs typeface="Times New Roman" panose="02020603050405020304" pitchFamily="18" charset="0"/>
                        </a:rPr>
                        <a:t> chưa làm rõ yêu cầu. Trình bày tương đối sạch đẹp. Mắc ít lỗi chính tả.</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làm </a:t>
                      </a:r>
                      <a:r>
                        <a:rPr lang="en-US" sz="2600" dirty="0" err="1">
                          <a:effectLst/>
                          <a:latin typeface="Times New Roman" panose="02020603050405020304" pitchFamily="18" charset="0"/>
                          <a:cs typeface="Times New Roman" panose="02020603050405020304" pitchFamily="18" charset="0"/>
                        </a:rPr>
                        <a:t>đảm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bảo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cấu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trúc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sắp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xếp</a:t>
                      </a:r>
                      <a:r>
                        <a:rPr lang="en-US" sz="2600" dirty="0">
                          <a:effectLst/>
                          <a:latin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cs typeface="Times New Roman" panose="02020603050405020304" pitchFamily="18" charset="0"/>
                        </a:rPr>
                        <a:t>thông tin đầy đủ, chính xác, khoa học, trình bày thông tin thuyết phục, dễ hiểu</a:t>
                      </a:r>
                      <a:r>
                        <a:rPr lang="en-US" sz="2600" dirty="0">
                          <a:effectLst/>
                          <a:latin typeface="Times New Roman" panose="02020603050405020304" pitchFamily="18" charset="0"/>
                          <a:cs typeface="Times New Roman" panose="02020603050405020304" pitchFamily="18" charset="0"/>
                        </a:rPr>
                        <a:t>. Có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hợp</a:t>
                      </a:r>
                      <a:r>
                        <a:rPr lang="en-US" sz="2600" dirty="0">
                          <a:effectLst/>
                          <a:latin typeface="Times New Roman" panose="02020603050405020304" pitchFamily="18" charset="0"/>
                          <a:cs typeface="Times New Roman" panose="02020603050405020304" pitchFamily="18" charset="0"/>
                        </a:rPr>
                        <a:t> các </a:t>
                      </a:r>
                      <a:r>
                        <a:rPr lang="en-US" sz="2600" dirty="0" err="1">
                          <a:effectLst/>
                          <a:latin typeface="Times New Roman" panose="02020603050405020304" pitchFamily="18" charset="0"/>
                          <a:cs typeface="Times New Roman" panose="02020603050405020304" pitchFamily="18" charset="0"/>
                        </a:rPr>
                        <a:t>phương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biểu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đạt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phù</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hợp</a:t>
                      </a:r>
                      <a:r>
                        <a:rPr lang="en-US" sz="2600" dirty="0">
                          <a:effectLst/>
                          <a:latin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cs typeface="Times New Roman" panose="02020603050405020304" pitchFamily="18" charset="0"/>
                        </a:rPr>
                        <a:t>Giới thiệu về đối tượng giúp </a:t>
                      </a:r>
                      <a:r>
                        <a:rPr lang="en-US" sz="2600" dirty="0" err="1">
                          <a:effectLst/>
                          <a:latin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cs typeface="Times New Roman" panose="02020603050405020304" pitchFamily="18" charset="0"/>
                        </a:rPr>
                        <a:t> nghe </a:t>
                      </a:r>
                      <a:r>
                        <a:rPr lang="en-US" sz="2600" dirty="0" err="1">
                          <a:effectLst/>
                          <a:latin typeface="Times New Roman" panose="02020603050405020304" pitchFamily="18" charset="0"/>
                          <a:cs typeface="Times New Roman" panose="02020603050405020304" pitchFamily="18" charset="0"/>
                        </a:rPr>
                        <a:t>nắm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bắt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cs typeface="Times New Roman" panose="02020603050405020304" pitchFamily="18" charset="0"/>
                        </a:rPr>
                        <a:t> tin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610156"/>
                  </a:ext>
                </a:extLst>
              </a:tr>
            </a:tbl>
          </a:graphicData>
        </a:graphic>
      </p:graphicFrame>
      <p:sp>
        <p:nvSpPr>
          <p:cNvPr id="5" name="TextBox 4">
            <a:extLst>
              <a:ext uri="{FF2B5EF4-FFF2-40B4-BE49-F238E27FC236}">
                <a16:creationId xmlns:a16="http://schemas.microsoft.com/office/drawing/2014/main" id="{025F4BD9-457E-55BB-8A4C-36F1A4EE5710}"/>
              </a:ext>
            </a:extLst>
          </p:cNvPr>
          <p:cNvSpPr txBox="1"/>
          <p:nvPr/>
        </p:nvSpPr>
        <p:spPr>
          <a:xfrm>
            <a:off x="3046971" y="181078"/>
            <a:ext cx="6098058" cy="613245"/>
          </a:xfrm>
          <a:prstGeom prst="rect">
            <a:avLst/>
          </a:prstGeom>
          <a:noFill/>
        </p:spPr>
        <p:txBody>
          <a:bodyPr wrap="square">
            <a:spAutoFit/>
          </a:bodyPr>
          <a:lstStyle/>
          <a:p>
            <a:pPr algn="just">
              <a:lnSpc>
                <a:spcPct val="115000"/>
              </a:lnSpc>
              <a:spcAft>
                <a:spcPts val="1000"/>
              </a:spcAft>
              <a:tabLst>
                <a:tab pos="2364105" algn="l"/>
                <a:tab pos="3510280" algn="ctr"/>
              </a:tabLst>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Rubric đánh giá bài viết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76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FEDD567-6FCE-F082-1866-6BFB6F1D848B}"/>
              </a:ext>
            </a:extLst>
          </p:cNvPr>
          <p:cNvGraphicFramePr>
            <a:graphicFrameLocks noGrp="1"/>
          </p:cNvGraphicFramePr>
          <p:nvPr>
            <p:extLst>
              <p:ext uri="{D42A27DB-BD31-4B8C-83A1-F6EECF244321}">
                <p14:modId xmlns:p14="http://schemas.microsoft.com/office/powerpoint/2010/main" val="459066219"/>
              </p:ext>
            </p:extLst>
          </p:nvPr>
        </p:nvGraphicFramePr>
        <p:xfrm>
          <a:off x="398506" y="1198606"/>
          <a:ext cx="11394987" cy="4664712"/>
        </p:xfrm>
        <a:graphic>
          <a:graphicData uri="http://schemas.openxmlformats.org/drawingml/2006/table">
            <a:tbl>
              <a:tblPr bandRow="1">
                <a:tableStyleId>{5C22544A-7EE6-4342-B048-85BDC9FD1C3A}</a:tableStyleId>
              </a:tblPr>
              <a:tblGrid>
                <a:gridCol w="1559010">
                  <a:extLst>
                    <a:ext uri="{9D8B030D-6E8A-4147-A177-3AD203B41FA5}">
                      <a16:colId xmlns:a16="http://schemas.microsoft.com/office/drawing/2014/main" val="488309404"/>
                    </a:ext>
                  </a:extLst>
                </a:gridCol>
                <a:gridCol w="2434281">
                  <a:extLst>
                    <a:ext uri="{9D8B030D-6E8A-4147-A177-3AD203B41FA5}">
                      <a16:colId xmlns:a16="http://schemas.microsoft.com/office/drawing/2014/main" val="3469675368"/>
                    </a:ext>
                  </a:extLst>
                </a:gridCol>
                <a:gridCol w="2903838">
                  <a:extLst>
                    <a:ext uri="{9D8B030D-6E8A-4147-A177-3AD203B41FA5}">
                      <a16:colId xmlns:a16="http://schemas.microsoft.com/office/drawing/2014/main" val="1639502296"/>
                    </a:ext>
                  </a:extLst>
                </a:gridCol>
                <a:gridCol w="4497858">
                  <a:extLst>
                    <a:ext uri="{9D8B030D-6E8A-4147-A177-3AD203B41FA5}">
                      <a16:colId xmlns:a16="http://schemas.microsoft.com/office/drawing/2014/main" val="2972362113"/>
                    </a:ext>
                  </a:extLst>
                </a:gridCol>
              </a:tblGrid>
              <a:tr h="598107">
                <a:tc>
                  <a:txBody>
                    <a:bodyPr/>
                    <a:lstStyle/>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TIÊU CHÍ</a:t>
                      </a:r>
                      <a:endParaRPr lang="en-US" sz="2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CẦN CỐ GẮNG</a:t>
                      </a:r>
                    </a:p>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(0 – 4 điểm)</a:t>
                      </a:r>
                      <a:endParaRPr lang="en-US" sz="2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ĐẠT YÊU CẦU</a:t>
                      </a:r>
                    </a:p>
                    <a:p>
                      <a:pPr algn="just">
                        <a:lnSpc>
                          <a:spcPct val="115000"/>
                        </a:lnSpc>
                        <a:spcAft>
                          <a:spcPts val="1000"/>
                        </a:spcAft>
                      </a:pPr>
                      <a:r>
                        <a:rPr lang="en-US" sz="2600" b="1">
                          <a:solidFill>
                            <a:srgbClr val="FF0000"/>
                          </a:solidFill>
                          <a:effectLst/>
                          <a:latin typeface="Times New Roman" panose="02020603050405020304" pitchFamily="18" charset="0"/>
                          <a:cs typeface="Times New Roman" panose="02020603050405020304" pitchFamily="18" charset="0"/>
                        </a:rPr>
                        <a:t>(5 – 7 điểm)</a:t>
                      </a:r>
                      <a:endParaRPr lang="en-US" sz="2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b="1" dirty="0">
                          <a:solidFill>
                            <a:srgbClr val="FF0000"/>
                          </a:solidFill>
                          <a:effectLst/>
                          <a:latin typeface="Times New Roman" panose="02020603050405020304" pitchFamily="18" charset="0"/>
                          <a:cs typeface="Times New Roman" panose="02020603050405020304" pitchFamily="18" charset="0"/>
                        </a:rPr>
                        <a:t>BÀI LÀM TỐT</a:t>
                      </a:r>
                    </a:p>
                    <a:p>
                      <a:pPr algn="just">
                        <a:lnSpc>
                          <a:spcPct val="115000"/>
                        </a:lnSpc>
                        <a:spcAft>
                          <a:spcPts val="1000"/>
                        </a:spcAft>
                      </a:pPr>
                      <a:r>
                        <a:rPr lang="en-US" sz="2600" b="1" dirty="0">
                          <a:solidFill>
                            <a:srgbClr val="FF0000"/>
                          </a:solidFill>
                          <a:effectLst/>
                          <a:latin typeface="Times New Roman" panose="02020603050405020304" pitchFamily="18" charset="0"/>
                          <a:cs typeface="Times New Roman" panose="02020603050405020304" pitchFamily="18" charset="0"/>
                        </a:rPr>
                        <a:t>(8 – 10 </a:t>
                      </a:r>
                      <a:r>
                        <a:rPr lang="en-US" sz="2600" b="1" dirty="0" err="1">
                          <a:solidFill>
                            <a:srgbClr val="FF0000"/>
                          </a:solidFill>
                          <a:effectLst/>
                          <a:latin typeface="Times New Roman" panose="02020603050405020304" pitchFamily="18" charset="0"/>
                          <a:cs typeface="Times New Roman" panose="02020603050405020304" pitchFamily="18" charset="0"/>
                        </a:rPr>
                        <a:t>điểm</a:t>
                      </a:r>
                      <a:r>
                        <a:rPr lang="en-US" sz="2600" b="1" dirty="0">
                          <a:solidFill>
                            <a:srgbClr val="FF0000"/>
                          </a:solidFill>
                          <a:effectLst/>
                          <a:latin typeface="Times New Roman" panose="02020603050405020304" pitchFamily="18" charset="0"/>
                          <a:cs typeface="Times New Roman" panose="02020603050405020304" pitchFamily="18" charset="0"/>
                        </a:rPr>
                        <a:t>)</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982889"/>
                  </a:ext>
                </a:extLst>
              </a:tr>
              <a:tr h="1088835">
                <a:tc>
                  <a:txBody>
                    <a:bodyPr/>
                    <a:lstStyle/>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Nội dung</a:t>
                      </a:r>
                    </a:p>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(7 điểm)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dirty="0" err="1">
                          <a:effectLst/>
                          <a:latin typeface="Times New Roman" panose="02020603050405020304" pitchFamily="18" charset="0"/>
                          <a:cs typeface="Times New Roman" panose="02020603050405020304" pitchFamily="18" charset="0"/>
                        </a:rPr>
                        <a:t>Nội</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sơ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mới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dừng</a:t>
                      </a:r>
                      <a:r>
                        <a:rPr lang="en-US" sz="2600" dirty="0">
                          <a:effectLst/>
                          <a:latin typeface="Times New Roman" panose="02020603050405020304" pitchFamily="18" charset="0"/>
                          <a:cs typeface="Times New Roman" panose="02020603050405020304" pitchFamily="18" charset="0"/>
                        </a:rPr>
                        <a:t> lại ở </a:t>
                      </a:r>
                      <a:r>
                        <a:rPr lang="en-US" sz="2600" dirty="0" err="1">
                          <a:effectLst/>
                          <a:latin typeface="Times New Roman" panose="02020603050405020304" pitchFamily="18" charset="0"/>
                          <a:cs typeface="Times New Roman" panose="02020603050405020304" pitchFamily="18" charset="0"/>
                        </a:rPr>
                        <a:t>mức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biết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nhận </a:t>
                      </a:r>
                      <a:r>
                        <a:rPr lang="en-US" sz="2600" dirty="0" err="1">
                          <a:effectLst/>
                          <a:latin typeface="Times New Roman" panose="02020603050405020304" pitchFamily="18" charset="0"/>
                          <a:cs typeface="Times New Roman" panose="02020603050405020304" pitchFamily="18" charset="0"/>
                        </a:rPr>
                        <a:t>diện</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Nội dung đúng, đủ và làm rõ được một phần yêu cầu.</a:t>
                      </a:r>
                    </a:p>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Có ít nhất 1 – 2 ý mở rộng nâng cao. </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dirty="0" err="1">
                          <a:effectLst/>
                          <a:latin typeface="Times New Roman" panose="02020603050405020304" pitchFamily="18" charset="0"/>
                          <a:cs typeface="Times New Roman" panose="02020603050405020304" pitchFamily="18" charset="0"/>
                        </a:rPr>
                        <a:t>Nội</a:t>
                      </a:r>
                      <a:r>
                        <a:rPr lang="en-US" sz="2600" dirty="0">
                          <a:effectLst/>
                          <a:latin typeface="Times New Roman" panose="02020603050405020304" pitchFamily="18" charset="0"/>
                          <a:cs typeface="Times New Roman" panose="02020603050405020304" pitchFamily="18" charset="0"/>
                        </a:rPr>
                        <a:t> dung đúng, đủ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làm </a:t>
                      </a:r>
                      <a:r>
                        <a:rPr lang="en-US" sz="2600" dirty="0" err="1">
                          <a:effectLst/>
                          <a:latin typeface="Times New Roman" panose="02020603050405020304" pitchFamily="18" charset="0"/>
                          <a:cs typeface="Times New Roman" panose="02020603050405020304" pitchFamily="18" charset="0"/>
                        </a:rPr>
                        <a:t>rõ</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yêu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cầu</a:t>
                      </a:r>
                      <a:r>
                        <a:rPr lang="en-US" sz="2600" dirty="0">
                          <a:effectLst/>
                          <a:latin typeface="Times New Roman" panose="02020603050405020304" pitchFamily="18" charset="0"/>
                          <a:cs typeface="Times New Roman" panose="02020603050405020304" pitchFamily="18" charset="0"/>
                        </a:rPr>
                        <a:t>. Có </a:t>
                      </a:r>
                      <a:r>
                        <a:rPr lang="vi-VN" sz="2600" dirty="0">
                          <a:effectLst/>
                          <a:latin typeface="Times New Roman" panose="02020603050405020304" pitchFamily="18" charset="0"/>
                          <a:cs typeface="Times New Roman" panose="02020603050405020304" pitchFamily="18" charset="0"/>
                        </a:rPr>
                        <a:t>cảm xúc, suy nghĩ của bản thân</a:t>
                      </a:r>
                      <a:endParaRPr lang="en-US" sz="26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2600" dirty="0">
                          <a:effectLst/>
                          <a:latin typeface="Times New Roman" panose="02020603050405020304" pitchFamily="18" charset="0"/>
                          <a:cs typeface="Times New Roman" panose="02020603050405020304" pitchFamily="18" charset="0"/>
                        </a:rPr>
                        <a:t>Có ít </a:t>
                      </a:r>
                      <a:r>
                        <a:rPr lang="en-US" sz="2600" dirty="0" err="1">
                          <a:effectLst/>
                          <a:latin typeface="Times New Roman" panose="02020603050405020304" pitchFamily="18" charset="0"/>
                          <a:cs typeface="Times New Roman" panose="02020603050405020304" pitchFamily="18" charset="0"/>
                        </a:rPr>
                        <a:t>nhất</a:t>
                      </a:r>
                      <a:r>
                        <a:rPr lang="en-US" sz="2600" dirty="0">
                          <a:effectLst/>
                          <a:latin typeface="Times New Roman" panose="02020603050405020304" pitchFamily="18" charset="0"/>
                          <a:cs typeface="Times New Roman" panose="02020603050405020304" pitchFamily="18" charset="0"/>
                        </a:rPr>
                        <a:t> 1 – 2 ý </a:t>
                      </a:r>
                      <a:r>
                        <a:rPr lang="en-US" sz="2600" dirty="0" err="1">
                          <a:effectLst/>
                          <a:latin typeface="Times New Roman" panose="02020603050405020304" pitchFamily="18" charset="0"/>
                          <a:cs typeface="Times New Roman" panose="02020603050405020304" pitchFamily="18" charset="0"/>
                        </a:rPr>
                        <a:t>mở</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rộng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nâng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cao</a:t>
                      </a:r>
                      <a:r>
                        <a:rPr lang="en-US" sz="2600" dirty="0">
                          <a:effectLst/>
                          <a:latin typeface="Times New Roman" panose="02020603050405020304" pitchFamily="18" charset="0"/>
                          <a:cs typeface="Times New Roman" panose="02020603050405020304" pitchFamily="18" charset="0"/>
                        </a:rPr>
                        <a:t>. Có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sáng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0961093"/>
                  </a:ext>
                </a:extLst>
              </a:tr>
              <a:tr h="225743">
                <a:tc>
                  <a:txBody>
                    <a:bodyPr/>
                    <a:lstStyle/>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Điểm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0 – 4 điểm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5 – 7 điểm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8 – 10 điểm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065437"/>
                  </a:ext>
                </a:extLst>
              </a:tr>
              <a:tr h="225743">
                <a:tc>
                  <a:txBody>
                    <a:bodyPr/>
                    <a:lstStyle/>
                    <a:p>
                      <a:pPr algn="just">
                        <a:lnSpc>
                          <a:spcPct val="115000"/>
                        </a:lnSpc>
                        <a:spcAft>
                          <a:spcPts val="1000"/>
                        </a:spcAft>
                      </a:pPr>
                      <a:r>
                        <a:rPr lang="en-US" sz="2600">
                          <a:effectLst/>
                          <a:latin typeface="Times New Roman" panose="02020603050405020304" pitchFamily="18" charset="0"/>
                          <a:cs typeface="Times New Roman" panose="02020603050405020304" pitchFamily="18" charset="0"/>
                        </a:rPr>
                        <a:t>TỔNG</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15000"/>
                        </a:lnSpc>
                        <a:spcAft>
                          <a:spcPts val="1000"/>
                        </a:spcAft>
                      </a:pPr>
                      <a:r>
                        <a:rPr lang="en-US" sz="2600" dirty="0">
                          <a:effectLst/>
                          <a:latin typeface="Times New Roman" panose="02020603050405020304" pitchFamily="18" charset="0"/>
                          <a:cs typeface="Times New Roman" panose="02020603050405020304" pitchFamily="18" charset="0"/>
                        </a:rPr>
                        <a:t>10</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002402"/>
                  </a:ext>
                </a:extLst>
              </a:tr>
            </a:tbl>
          </a:graphicData>
        </a:graphic>
      </p:graphicFrame>
      <p:sp>
        <p:nvSpPr>
          <p:cNvPr id="3" name="TextBox 2">
            <a:extLst>
              <a:ext uri="{FF2B5EF4-FFF2-40B4-BE49-F238E27FC236}">
                <a16:creationId xmlns:a16="http://schemas.microsoft.com/office/drawing/2014/main" id="{772705BE-6BB0-180C-85EA-7CEE7A7C1F33}"/>
              </a:ext>
            </a:extLst>
          </p:cNvPr>
          <p:cNvSpPr txBox="1"/>
          <p:nvPr/>
        </p:nvSpPr>
        <p:spPr>
          <a:xfrm>
            <a:off x="3046971" y="181078"/>
            <a:ext cx="6098058" cy="613245"/>
          </a:xfrm>
          <a:prstGeom prst="rect">
            <a:avLst/>
          </a:prstGeom>
          <a:noFill/>
        </p:spPr>
        <p:txBody>
          <a:bodyPr wrap="square">
            <a:spAutoFit/>
          </a:bodyPr>
          <a:lstStyle/>
          <a:p>
            <a:pPr algn="just">
              <a:lnSpc>
                <a:spcPct val="115000"/>
              </a:lnSpc>
              <a:spcAft>
                <a:spcPts val="1000"/>
              </a:spcAft>
              <a:tabLst>
                <a:tab pos="2364105" algn="l"/>
                <a:tab pos="3510280" algn="ctr"/>
              </a:tabLst>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Rubric đánh giá bài viết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0716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827902" y="486752"/>
            <a:ext cx="10750377" cy="588449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Bài tham khảo: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về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 Hạ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1" i="0" u="none" strike="noStrike" kern="18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Lập dàn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1" i="0" u="none" strike="noStrike" kern="18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Mở bài: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 thiệu khái quát về danh lam thắng cảnh vịnh Lan Hạ- Cát Bà</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1: Dẫn dắt bằng một đoạn thơ ca ngắn ca ngợi vẻ đẹp của quê hương Việt Nam</a:t>
            </a: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quê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Đỗ</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có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 ơi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đến quê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mặt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vỗ</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cả</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Vút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phi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khơi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bừng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lên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585349D-F9C7-131C-FF90-840226DD2F8B}"/>
              </a:ext>
            </a:extLst>
          </p:cNvPr>
          <p:cNvPicPr>
            <a:picLocks noChangeAspect="1"/>
          </p:cNvPicPr>
          <p:nvPr/>
        </p:nvPicPr>
        <p:blipFill>
          <a:blip r:embed="rId2"/>
          <a:stretch>
            <a:fillRect/>
          </a:stretch>
        </p:blipFill>
        <p:spPr>
          <a:xfrm>
            <a:off x="7273769" y="3429000"/>
            <a:ext cx="4090329" cy="2712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6702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827903" y="486752"/>
            <a:ext cx="10503244" cy="568309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vi-VN"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Bài tham khảo: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về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 Hạ</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b="1" dirty="0">
                <a:latin typeface="Times New Roman" panose="02020603050405020304" pitchFamily="18" charset="0"/>
                <a:cs typeface="Times New Roman" panose="02020603050405020304" pitchFamily="18" charset="0"/>
              </a:rPr>
              <a:t>- Bước 2: Chỉ ra một vài nét đặc sắc của câu thơ vừa dẫn</a:t>
            </a:r>
            <a:r>
              <a:rPr lang="vi-VN" sz="2800" i="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Với những ca từ êm dịu sâu lắng, nhạc sĩ Đỗ Nhuận đã mở ra trước mắt chúng ta không gian bát ngát của quê hương Việt Nam yên bình yêu dấu. Đó là mặt biển xanh dạt dào sóng vỗ; là những cánh buồm vươn khơi bám biến trong nắng hồng ửng sắc ban mai, là chân trời tít tắp, là hàng cây gió thổi vi vu ....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739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827903" y="486752"/>
            <a:ext cx="10503244" cy="50367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vi-VN"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Bài tham khảo: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về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 Hạ</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b="1" dirty="0">
                <a:latin typeface="Times New Roman" panose="02020603050405020304" pitchFamily="18" charset="0"/>
                <a:cs typeface="Times New Roman" panose="02020603050405020304" pitchFamily="18" charset="0"/>
              </a:rPr>
              <a:t>- Bước 3: Giới thiệu khái quát danh lam thắng cảnh cần thuyết minh:</a:t>
            </a:r>
            <a:r>
              <a:rPr lang="vi-VN" sz="2800" dirty="0">
                <a:latin typeface="Times New Roman" panose="02020603050405020304" pitchFamily="18" charset="0"/>
                <a:cs typeface="Times New Roman" panose="02020603050405020304" pitchFamily="18" charset="0"/>
              </a:rPr>
              <a:t> Trong niềm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về quê </a:t>
            </a:r>
            <a:r>
              <a:rPr lang="en-US" sz="2800" dirty="0" err="1">
                <a:latin typeface="Times New Roman" panose="02020603050405020304" pitchFamily="18" charset="0"/>
                <a:cs typeface="Times New Roman" panose="02020603050405020304" pitchFamily="18" charset="0"/>
              </a:rPr>
              <a:t>hương</a:t>
            </a:r>
            <a:r>
              <a:rPr lang="vi-VN" sz="2800" dirty="0">
                <a:latin typeface="Times New Roman" panose="02020603050405020304" pitchFamily="18" charset="0"/>
                <a:cs typeface="Times New Roman" panose="02020603050405020304" pitchFamily="18" charset="0"/>
              </a:rPr>
              <a:t> Việt Nam với nhiều thắng cảnh, em chợt nhớ đến địa danh vịnh Lan Hạ, đây là một thắng cảnh nổi tiếng ở Cát Bà, Hải Phòng. Vịnh Lan Hạ đã và đang là điểm dừng chân lí tưởng cho những chuyến du lịch biển đầy hấp dẫn.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241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667265" y="486752"/>
            <a:ext cx="10948086" cy="6001643"/>
          </a:xfrm>
          <a:prstGeom prst="rect">
            <a:avLst/>
          </a:prstGeom>
          <a:noFill/>
        </p:spPr>
        <p:txBody>
          <a:bodyPr wrap="square">
            <a:spAutoFit/>
          </a:bodyPr>
          <a:lstStyle/>
          <a:p>
            <a:pPr algn="just"/>
            <a:r>
              <a:rPr kumimoji="0" lang="vi-VN" sz="4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 Thân bài:</a:t>
            </a:r>
            <a:endParaRPr lang="en-US" sz="2800" dirty="0">
              <a:latin typeface="Times New Roman" panose="02020603050405020304" pitchFamily="18" charset="0"/>
              <a:cs typeface="Times New Roman" panose="02020603050405020304" pitchFamily="18" charset="0"/>
            </a:endParaRPr>
          </a:p>
          <a:p>
            <a:pPr marL="285750" indent="-285750" algn="just">
              <a:buFontTx/>
              <a:buChar char="-"/>
            </a:pP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của </a:t>
            </a:r>
            <a:r>
              <a:rPr lang="en-US" sz="2800" b="1" dirty="0" err="1">
                <a:latin typeface="Times New Roman" panose="02020603050405020304" pitchFamily="18" charset="0"/>
                <a:cs typeface="Times New Roman" panose="02020603050405020304" pitchFamily="18" charset="0"/>
              </a:rPr>
              <a:t>Vịnh</a:t>
            </a:r>
            <a:r>
              <a:rPr lang="en-US" sz="2800" b="1" dirty="0">
                <a:latin typeface="Times New Roman" panose="02020603050405020304" pitchFamily="18" charset="0"/>
                <a:cs typeface="Times New Roman" panose="02020603050405020304" pitchFamily="18" charset="0"/>
              </a:rPr>
              <a:t> Lan </a:t>
            </a:r>
            <a:r>
              <a:rPr lang="en-US" sz="2800" b="1" dirty="0" err="1">
                <a:latin typeface="Times New Roman" panose="02020603050405020304" pitchFamily="18" charset="0"/>
                <a:cs typeface="Times New Roman" panose="02020603050405020304" pitchFamily="18" charset="0"/>
              </a:rPr>
              <a:t>Hạ</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Từ thủ đô Hà Nội, theo đường cao tốc số 5, đi ô tô hơn 100 km, bạn sẽ đến thành phố Hải Phòng.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tâm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30 km, </a:t>
            </a:r>
            <a:r>
              <a:rPr lang="vi-VN" sz="2800" dirty="0">
                <a:latin typeface="Times New Roman" panose="02020603050405020304" pitchFamily="18" charset="0"/>
                <a:cs typeface="Times New Roman" panose="02020603050405020304" pitchFamily="18" charset="0"/>
              </a:rPr>
              <a:t>v</a:t>
            </a:r>
            <a:r>
              <a:rPr lang="en-US" sz="2800" dirty="0" err="1">
                <a:latin typeface="Times New Roman" panose="02020603050405020304" pitchFamily="18" charset="0"/>
                <a:cs typeface="Times New Roman" panose="02020603050405020304" pitchFamily="18" charset="0"/>
              </a:rPr>
              <a:t>ịnh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Lan Hạ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Cát</a:t>
            </a:r>
            <a:r>
              <a:rPr lang="en-US" sz="2800" dirty="0">
                <a:latin typeface="Times New Roman" panose="02020603050405020304" pitchFamily="18" charset="0"/>
                <a:cs typeface="Times New Roman" panose="02020603050405020304" pitchFamily="18" charset="0"/>
              </a:rPr>
              <a:t> Bà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Cát</a:t>
            </a:r>
            <a:r>
              <a:rPr lang="en-US" sz="2800" dirty="0">
                <a:latin typeface="Times New Roman" panose="02020603050405020304" pitchFamily="18" charset="0"/>
                <a:cs typeface="Times New Roman" panose="02020603050405020304" pitchFamily="18" charset="0"/>
              </a:rPr>
              <a:t> Bà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Cát</a:t>
            </a:r>
            <a:r>
              <a:rPr lang="en-US" sz="2800" dirty="0">
                <a:latin typeface="Times New Roman" panose="02020603050405020304" pitchFamily="18" charset="0"/>
                <a:cs typeface="Times New Roman" panose="02020603050405020304" pitchFamily="18" charset="0"/>
              </a:rPr>
              <a:t> Bà, mất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30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để đi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Đến cầu cảng Cát Bà, ngoài việc di chuyển bằng phà, bạn có thể lựa chọn cáp treo để ngắm toàn cảnh Cát Bà với biển trời thơ mông, hiền hòa. </a:t>
            </a:r>
            <a:endParaRPr lang="en-US" sz="2800" dirty="0">
              <a:latin typeface="Times New Roman" panose="02020603050405020304" pitchFamily="18" charset="0"/>
              <a:cs typeface="Times New Roman" panose="02020603050405020304" pitchFamily="18" charset="0"/>
            </a:endParaRPr>
          </a:p>
          <a:p>
            <a:pPr marL="285750" indent="-285750" algn="just">
              <a:buFontTx/>
              <a:buChar char="-"/>
            </a:pPr>
            <a:r>
              <a:rPr lang="vi-VN" sz="2800" b="1" dirty="0">
                <a:latin typeface="Times New Roman" panose="02020603050405020304" pitchFamily="18" charset="0"/>
                <a:cs typeface="Times New Roman" panose="02020603050405020304" pitchFamily="18" charset="0"/>
              </a:rPr>
              <a:t>Lịch sử hình thành:</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ai có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hỏi “</a:t>
            </a:r>
            <a:r>
              <a:rPr lang="vi-VN" sz="2800" dirty="0">
                <a:latin typeface="Times New Roman" panose="02020603050405020304" pitchFamily="18" charset="0"/>
                <a:cs typeface="Times New Roman" panose="02020603050405020304" pitchFamily="18" charset="0"/>
              </a:rPr>
              <a:t>Vịnh Lan Hạ có từ bào giờ?”. Có lẽ, bàn tay tạo họa đã bạn tặng cho mơi đây một kiệt tác thiên thiên kì vĩ từ hàng triệu năm trước. </a:t>
            </a:r>
            <a:r>
              <a:rPr lang="en-US" sz="2800" dirty="0">
                <a:latin typeface="Times New Roman" panose="02020603050405020304" pitchFamily="18" charset="0"/>
                <a:cs typeface="Times New Roman" panose="02020603050405020304" pitchFamily="18" charset="0"/>
              </a:rPr>
              <a:t>Cái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đóa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thế làm đẹp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p>
          <a:p>
            <a:pPr marL="285750" indent="-285750" algn="just">
              <a:buFontTx/>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026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667265" y="486752"/>
            <a:ext cx="10948086" cy="5416868"/>
          </a:xfrm>
          <a:prstGeom prst="rect">
            <a:avLst/>
          </a:prstGeom>
          <a:noFill/>
        </p:spPr>
        <p:txBody>
          <a:bodyPr wrap="square">
            <a:spAutoFit/>
          </a:bodyPr>
          <a:lstStyle/>
          <a:p>
            <a:pPr algn="just"/>
            <a:r>
              <a:rPr kumimoji="0" lang="vi-VN" sz="6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b. Thân bài:</a:t>
            </a:r>
            <a:endParaRPr lang="en-US" sz="40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thiên nhiên: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Vịnh Lan Hạ là một q</a:t>
            </a:r>
            <a:r>
              <a:rPr lang="en-US" sz="2800" dirty="0" err="1">
                <a:latin typeface="Times New Roman" panose="02020603050405020304" pitchFamily="18" charset="0"/>
                <a:cs typeface="Times New Roman" panose="02020603050405020304" pitchFamily="18" charset="0"/>
              </a:rPr>
              <a:t>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7000 ha,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trên 400 </a:t>
            </a:r>
            <a:r>
              <a:rPr lang="en-US" sz="2800" dirty="0" err="1">
                <a:latin typeface="Times New Roman" panose="02020603050405020304" pitchFamily="18" charset="0"/>
                <a:cs typeface="Times New Roman" panose="02020603050405020304" pitchFamily="18" charset="0"/>
              </a:rPr>
              <a:t>hòn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tắm</a:t>
            </a:r>
            <a:r>
              <a:rPr lang="en-US" sz="2800" dirty="0">
                <a:latin typeface="Times New Roman" panose="02020603050405020304" pitchFamily="18" charset="0"/>
                <a:cs typeface="Times New Roman" panose="02020603050405020304" pitchFamily="18" charset="0"/>
              </a:rPr>
              <a:t> chưa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nhiều. </a:t>
            </a:r>
            <a:r>
              <a:rPr lang="en-US" sz="2800" dirty="0" err="1">
                <a:latin typeface="Times New Roman" panose="02020603050405020304" pitchFamily="18" charset="0"/>
                <a:cs typeface="Times New Roman" panose="02020603050405020304" pitchFamily="18" charset="0"/>
              </a:rPr>
              <a:t>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đó có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5.400 ha là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UNESCO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nhận –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Cát</a:t>
            </a:r>
            <a:r>
              <a:rPr lang="en-US" sz="2800" dirty="0">
                <a:latin typeface="Times New Roman" panose="02020603050405020304" pitchFamily="18" charset="0"/>
                <a:cs typeface="Times New Roman" panose="02020603050405020304" pitchFamily="18" charset="0"/>
              </a:rPr>
              <a:t> Bà.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đẹp </a:t>
            </a:r>
            <a:r>
              <a:rPr lang="en-US" sz="2800" dirty="0" err="1">
                <a:latin typeface="Times New Roman" panose="02020603050405020304" pitchFamily="18" charset="0"/>
                <a:cs typeface="Times New Roman" panose="02020603050405020304" pitchFamily="18" charset="0"/>
              </a:rPr>
              <a:t>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yên </a:t>
            </a:r>
            <a:r>
              <a:rPr lang="en-US" sz="2800" dirty="0" err="1">
                <a:latin typeface="Times New Roman" panose="02020603050405020304" pitchFamily="18" charset="0"/>
                <a:cs typeface="Times New Roman" panose="02020603050405020304" pitchFamily="18" charset="0"/>
              </a:rPr>
              <a:t>tĩnh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đâu có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đến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ai muốn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để </a:t>
            </a:r>
            <a:r>
              <a:rPr lang="en-US" sz="2800" dirty="0" err="1">
                <a:latin typeface="Times New Roman" panose="02020603050405020304" pitchFamily="18" charset="0"/>
                <a:cs typeface="Times New Roman" panose="02020603050405020304" pitchFamily="18" charset="0"/>
              </a:rPr>
              <a:t>nghỉ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có nhiều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như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lại có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là có đến 139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quanh</a:t>
            </a:r>
            <a:r>
              <a:rPr lang="vi-VN" sz="28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014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716692" y="276687"/>
            <a:ext cx="10948086" cy="5370188"/>
          </a:xfrm>
          <a:prstGeom prst="rect">
            <a:avLst/>
          </a:prstGeom>
          <a:noFill/>
        </p:spPr>
        <p:txBody>
          <a:bodyPr wrap="square">
            <a:spAutoFit/>
          </a:bodyPr>
          <a:lstStyle/>
          <a:p>
            <a:pPr algn="just">
              <a:lnSpc>
                <a:spcPct val="150000"/>
              </a:lnSpc>
            </a:pPr>
            <a:r>
              <a:rPr lang="vi-VN" sz="3600" b="1" dirty="0">
                <a:latin typeface="Times New Roman" panose="02020603050405020304" pitchFamily="18" charset="0"/>
                <a:cs typeface="Times New Roman" panose="02020603050405020304" pitchFamily="18" charset="0"/>
              </a:rPr>
              <a:t>b. Thân bài:</a:t>
            </a:r>
            <a:endParaRPr lang="en-US" sz="3600" dirty="0">
              <a:latin typeface="Times New Roman" panose="02020603050405020304" pitchFamily="18" charset="0"/>
              <a:cs typeface="Times New Roman" panose="02020603050405020304" pitchFamily="18" charset="0"/>
            </a:endParaRPr>
          </a:p>
          <a:p>
            <a:pPr algn="just">
              <a:lnSpc>
                <a:spcPct val="150000"/>
              </a:lnSpc>
            </a:pP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Giá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lịc sử, văn hóa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danh lam thắng cảnh vịnh Lan Hạ</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Là điểm du lịch hấp dẫn giúp phát triển kinh tế cho địa phương. Gần đây vịnh Lan Hạ là điểm tham quan rất nổi tiếng, thu hút rất đông khách du lịch trong và ngoài nước. Điều này đã khiến Hải Phòng nhanh chóng phát triển hệ thống giao thông, cũng như dịch vụ khách sạn, nhà hàng hiện đại để đáp ứng nhu cầu cho lượng khách tham quan đổ về đây, nhất là vào tháng 4 đến tháng 8 hằng năm.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098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E406F8D-5B54-C6EE-ED45-A064D1A66B3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641" r="17641"/>
          <a:stretch/>
        </p:blipFill>
        <p:spPr>
          <a:xfrm>
            <a:off x="0" y="714470"/>
            <a:ext cx="5675326" cy="5849191"/>
          </a:xfrm>
          <a:noFill/>
        </p:spPr>
      </p:pic>
      <p:sp>
        <p:nvSpPr>
          <p:cNvPr id="3" name="TextBox 2">
            <a:extLst>
              <a:ext uri="{FF2B5EF4-FFF2-40B4-BE49-F238E27FC236}">
                <a16:creationId xmlns:a16="http://schemas.microsoft.com/office/drawing/2014/main" id="{5224E1FE-FB22-6A57-D5B2-B7075E0405D9}"/>
              </a:ext>
            </a:extLst>
          </p:cNvPr>
          <p:cNvSpPr txBox="1"/>
          <p:nvPr/>
        </p:nvSpPr>
        <p:spPr>
          <a:xfrm>
            <a:off x="4695566" y="1519881"/>
            <a:ext cx="7747687" cy="3477875"/>
          </a:xfrm>
          <a:prstGeom prst="rect">
            <a:avLst/>
          </a:prstGeom>
          <a:noFill/>
        </p:spPr>
        <p:txBody>
          <a:bodyPr wrap="square">
            <a:spAutoFit/>
          </a:bodyPr>
          <a:lstStyle/>
          <a:p>
            <a:pPr algn="ctr"/>
            <a:r>
              <a:rPr lang="en-US" sz="4400" b="1" dirty="0">
                <a:solidFill>
                  <a:srgbClr val="FF0000"/>
                </a:solidFill>
                <a:effectLst/>
                <a:latin typeface="#9Slide03 AmpleSoft Bold" panose="02000000000000000000" pitchFamily="2" charset="0"/>
                <a:ea typeface="Calibri" panose="020F0502020204030204" pitchFamily="34" charset="0"/>
              </a:rPr>
              <a:t>HOẠT ĐỘNG 2:</a:t>
            </a:r>
          </a:p>
          <a:p>
            <a:pPr algn="ctr"/>
            <a:r>
              <a:rPr lang="en-US" sz="4400" b="1" dirty="0">
                <a:solidFill>
                  <a:srgbClr val="FF0000"/>
                </a:solidFill>
                <a:effectLst/>
                <a:latin typeface="#9Slide03 AmpleSoft Bold" panose="02000000000000000000" pitchFamily="2" charset="0"/>
                <a:ea typeface="Calibri" panose="020F0502020204030204" pitchFamily="34" charset="0"/>
              </a:rPr>
              <a:t> </a:t>
            </a:r>
            <a:r>
              <a:rPr lang="pt-BR" sz="8800" b="1" dirty="0">
                <a:solidFill>
                  <a:srgbClr val="0070C0"/>
                </a:solidFill>
                <a:effectLst/>
                <a:latin typeface="#9Slide03 AmpleSoft Bold" panose="02000000000000000000" pitchFamily="2" charset="0"/>
                <a:ea typeface="Calibri" panose="020F0502020204030204" pitchFamily="34" charset="0"/>
              </a:rPr>
              <a:t>HÌNH THÀNH</a:t>
            </a:r>
          </a:p>
          <a:p>
            <a:pPr algn="ctr"/>
            <a:r>
              <a:rPr lang="pt-BR" sz="8800" b="1" dirty="0">
                <a:solidFill>
                  <a:srgbClr val="0070C0"/>
                </a:solidFill>
                <a:latin typeface="#9Slide03 AmpleSoft Bold" panose="02000000000000000000" pitchFamily="2" charset="0"/>
              </a:rPr>
              <a:t>KIẾN THỨC</a:t>
            </a:r>
            <a:endParaRPr lang="en-US" sz="40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2485816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621957" y="659746"/>
            <a:ext cx="10948086" cy="5262979"/>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 Giá trị tinh thần mà vịnh Lan Hạ mang đến cho du khách:</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 Là điểm tham quan, nghỉ dưỡng cho du khách thích khám phá vẻ đẹp hoang sơ, bình yên của biển. Khác với những bãi tắm thông thường khi đi du lịch biển, Lan Hạ hấp dẫn du khách bởi vẻ đẹp bình yên, hoang sơ của mấy trăm đảo trên biển. Giữa mênh mông nước, những đảo đá nhô lên từ hàng triệu năm trước. Dưới sự tác động không ngừng của nước biển, của gió, những đảo đá đã được bàn tay của tạo hóa trạm khắc với muôn vàn hình thù khác nhau. Có đảo uy nghi vững trải chạy dài như đang chặn từng con sóng ngoài khơi xa, bảo vệ cho những ngôi làng chài thủy chung với biển; có đảo nhỏ bé chênh vênh mà rất tự tin góp sức và trận đồ “bát quái” đảo. Những ấn tượng nhất là đảo Cụ Rùa uy nghi với dáng đứng trầm mặc ngàn năm soi mình xuống mặt biển.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584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518984" y="486752"/>
            <a:ext cx="10948086" cy="6124754"/>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Mặt vịnh cũng thật hiền hòa, dịu dàng như bàn tay người mẹ hiền luôn âu yếm vỗ về từng đảo đá. Ngoài xa, nơi cửa biển, mặt vịnh lại ồn ào bởi những con sóng cố tình luồn lách vào từng đảo. Trong cái lung linh, bát ngát và huyền ảo ấy, lòng người như được “chữa lành”, tâm hồn phiêu du cùng màu xanh thẳm của thực vật phủ kín từng hòn đảo. Đâu đó, tiếng chim hót lảnh lót gọi hoàng hôn, tiếng huyên náo của đàn khỉ trên cách vách đá cheo leo đang nô đùa như chào đón những du khách đến thăm vịnh. Trên những con tàu nhẹ nhàng lướt qua từng đảo, người ta như được hít hà hơi nước mát lành của biển, cảm nhận cái yên tĩnh của rừng, của cây cỏ, chim muông. Đôi lúc trầm trồ vì vẻ đẹp nên thơ của vịnh mà tưởng chỉ có trong cổ tích. Nếu vịnh Hạ Long (cách đó không xa) là tác phẩm nghệ thuật kì vĩ, hoành tráng thì vịnh Lan Hạ lại là kiệt tác mà thiên nhiên ban tặng con con người với những nét vẽ trầm mặc, hoang sơ, đầy mơ mộng, mê hoặc lòng người.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63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877330" y="486752"/>
            <a:ext cx="10589740" cy="5831853"/>
          </a:xfrm>
          <a:prstGeom prst="rect">
            <a:avLst/>
          </a:prstGeom>
          <a:noFill/>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 Cách thức tham quan vịnh Lan Hạ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lưu</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khách</a:t>
            </a:r>
            <a:r>
              <a:rPr lang="en-US" sz="2800" b="1" dirty="0">
                <a:latin typeface="Times New Roman" panose="02020603050405020304" pitchFamily="18" charset="0"/>
                <a:cs typeface="Times New Roman" panose="02020603050405020304" pitchFamily="18" charset="0"/>
              </a:rPr>
              <a:t> khi đến </a:t>
            </a:r>
            <a:r>
              <a:rPr lang="en-US" sz="2800" b="1" dirty="0" err="1">
                <a:latin typeface="Times New Roman" panose="02020603050405020304" pitchFamily="18" charset="0"/>
                <a:cs typeface="Times New Roman" panose="02020603050405020304" pitchFamily="18" charset="0"/>
              </a:rPr>
              <a:t>tham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vi-VN"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Du khách để có chuyến trải nghiệm khám phá vịnh Lan Hạ cần chuẩn bị trang phụ gọn gàng, có thể mang theo áo bơi để tắm biển, chèo thuyền</a:t>
            </a:r>
            <a:r>
              <a:rPr lang="en-US" sz="2800" dirty="0">
                <a:latin typeface="Times New Roman" panose="02020603050405020304" pitchFamily="18" charset="0"/>
                <a:cs typeface="Times New Roman" panose="02020603050405020304" pitchFamily="18" charset="0"/>
              </a:rPr>
              <a:t> kayak</a:t>
            </a:r>
            <a:r>
              <a:rPr lang="vi-VN" sz="2800" dirty="0">
                <a:latin typeface="Times New Roman" panose="02020603050405020304" pitchFamily="18" charset="0"/>
                <a:cs typeface="Times New Roman" panose="02020603050405020304" pitchFamily="18" charset="0"/>
              </a:rPr>
              <a:t>. Quá trình đi cần mặc ao phao để đảm bảo an toàn. Xuống cầu, du khách thường chọn tàu để tham quan Vịnh. </a:t>
            </a:r>
            <a:r>
              <a:rPr lang="en-US" sz="2800" dirty="0">
                <a:latin typeface="Times New Roman" panose="02020603050405020304" pitchFamily="18" charset="0"/>
                <a:cs typeface="Times New Roman" panose="02020603050405020304" pitchFamily="18" charset="0"/>
              </a:rPr>
              <a:t>Các du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r>
              <a:rPr lang="en-US" sz="2800" dirty="0">
                <a:latin typeface="Times New Roman" panose="02020603050405020304" pitchFamily="18" charset="0"/>
                <a:cs typeface="Times New Roman" panose="02020603050405020304" pitchFamily="18" charset="0"/>
              </a:rPr>
              <a:t> đi 3- 4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Bèo</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Bèo</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 về </a:t>
            </a:r>
            <a:r>
              <a:rPr lang="en-US" sz="2800" dirty="0" err="1">
                <a:latin typeface="Times New Roman" panose="02020603050405020304" pitchFamily="18" charset="0"/>
                <a:cs typeface="Times New Roman" panose="02020603050405020304" pitchFamily="18" charset="0"/>
              </a:rPr>
              <a:t>bơi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đó về lại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536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801130" y="705177"/>
            <a:ext cx="10589740" cy="5262979"/>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 Trên hành trình đó, du khách sẽ ghé thăm làng chài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chài</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Bèo</a:t>
            </a:r>
            <a:r>
              <a:rPr lang="en-US" sz="2800" dirty="0">
                <a:latin typeface="Times New Roman" panose="02020603050405020304" pitchFamily="18" charset="0"/>
                <a:cs typeface="Times New Roman" panose="02020603050405020304" pitchFamily="18" charset="0"/>
              </a:rPr>
              <a:t> để </a:t>
            </a: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đây.</a:t>
            </a:r>
            <a:r>
              <a:rPr lang="vi-VN" sz="2800" dirty="0">
                <a:latin typeface="Times New Roman" panose="02020603050405020304" pitchFamily="18" charset="0"/>
                <a:cs typeface="Times New Roman" panose="02020603050405020304" pitchFamily="18" charset="0"/>
              </a:rPr>
              <a:t> L</a:t>
            </a:r>
            <a:r>
              <a:rPr lang="en-US" sz="2800" dirty="0" err="1">
                <a:latin typeface="Times New Roman" panose="02020603050405020304" pitchFamily="18" charset="0"/>
                <a:cs typeface="Times New Roman" panose="02020603050405020304" pitchFamily="18" charset="0"/>
              </a:rPr>
              <a:t>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Bèo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trên các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nhà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trên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đã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các nhà </a:t>
            </a:r>
            <a:r>
              <a:rPr lang="en-US" sz="2800" dirty="0" err="1">
                <a:latin typeface="Times New Roman" panose="02020603050405020304" pitchFamily="18" charset="0"/>
                <a:cs typeface="Times New Roman" panose="02020603050405020304" pitchFamily="18" charset="0"/>
              </a:rPr>
              <a:t>khảo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học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hàng mấy </a:t>
            </a:r>
            <a:r>
              <a:rPr lang="en-US" sz="2800" dirty="0" err="1">
                <a:latin typeface="Times New Roman" panose="02020603050405020304" pitchFamily="18" charset="0"/>
                <a:cs typeface="Times New Roman" panose="02020603050405020304" pitchFamily="18" charset="0"/>
              </a:rPr>
              <a:t>nghìn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nó</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Trên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tham 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vịnh</a:t>
            </a:r>
            <a:r>
              <a:rPr lang="vi-VN" sz="2800" dirty="0">
                <a:latin typeface="Times New Roman" panose="02020603050405020304" pitchFamily="18" charset="0"/>
                <a:cs typeface="Times New Roman" panose="02020603050405020304" pitchFamily="18" charset="0"/>
              </a:rPr>
              <a:t>, du khách 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Khỉ</a:t>
            </a:r>
            <a:r>
              <a:rPr lang="en-US" sz="2800" dirty="0">
                <a:latin typeface="Times New Roman" panose="02020603050405020304" pitchFamily="18" charset="0"/>
                <a:cs typeface="Times New Roman" panose="02020603050405020304" pitchFamily="18" charset="0"/>
              </a:rPr>
              <a:t>– đến đây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còn có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khỉ</a:t>
            </a:r>
            <a:r>
              <a:rPr lang="en-US" sz="2800" dirty="0">
                <a:latin typeface="Times New Roman" panose="02020603050405020304" pitchFamily="18" charset="0"/>
                <a:cs typeface="Times New Roman" panose="02020603050405020304" pitchFamily="18" charset="0"/>
              </a:rPr>
              <a:t> vui </a:t>
            </a:r>
            <a:r>
              <a:rPr lang="en-US" sz="2800" dirty="0" err="1">
                <a:latin typeface="Times New Roman" panose="02020603050405020304" pitchFamily="18" charset="0"/>
                <a:cs typeface="Times New Roman" panose="02020603050405020304" pitchFamily="18" charset="0"/>
              </a:rPr>
              <a:t>nhộn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thích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Khỉ</a:t>
            </a:r>
            <a:r>
              <a:rPr lang="en-US" sz="2800" dirty="0">
                <a:latin typeface="Times New Roman" panose="02020603050405020304" pitchFamily="18" charset="0"/>
                <a:cs typeface="Times New Roman" panose="02020603050405020304" pitchFamily="18" charset="0"/>
              </a:rPr>
              <a:t> cũng có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Dứa</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đẹp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Cát</a:t>
            </a:r>
            <a:r>
              <a:rPr lang="en-US" sz="2800" dirty="0">
                <a:latin typeface="Times New Roman" panose="02020603050405020304" pitchFamily="18" charset="0"/>
                <a:cs typeface="Times New Roman" panose="02020603050405020304" pitchFamily="18" charset="0"/>
              </a:rPr>
              <a:t> Bà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mặt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tắm</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72481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801130" y="705177"/>
            <a:ext cx="10589740" cy="4801314"/>
          </a:xfrm>
          <a:prstGeom prst="rect">
            <a:avLst/>
          </a:prstGeom>
          <a:noFill/>
        </p:spPr>
        <p:txBody>
          <a:bodyPr wrap="square">
            <a:spAutoFit/>
          </a:bodyPr>
          <a:lstStyle/>
          <a:p>
            <a:pPr algn="just"/>
            <a:r>
              <a:rPr lang="en-US" sz="54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khi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đến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1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2 km tính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bay.</a:t>
            </a:r>
            <a:r>
              <a:rPr lang="vi-VN" sz="2800" dirty="0">
                <a:latin typeface="Times New Roman" panose="02020603050405020304" pitchFamily="18" charset="0"/>
                <a:cs typeface="Times New Roman" panose="02020603050405020304" pitchFamily="18" charset="0"/>
              </a:rPr>
              <a:t> Hấp dẫn nhất là hoạt động trải nghiệm bơi thuyền kayak. Chiếc thuyền nhỏ, hai mái chèo xinh, bạn sẽ tự mình bơi thuyền cùng người thân, thả mình trôi theo con sóng êm du, khẽ khuya mái chèo để ngắm cảnh sắc núi non hùng vĩ, ngắm nước biển xanh trong, nghe tiếng hát dịu dàng của biển...Mạo hiểm hơn, bạn sẽ đi như bay trên tàu cao tốc để lướt sóng ào ào, băng mình qua các đảo mà không khỏi trầm trồ trước vẻ đẹp uy nghi của vịnh.</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Trong hành trình ấy, bạn nhớ chọn trang phục phù hợp, kính bơi, áo phao, và điện thoại để check in những khoảnh khắc đẹp nhất.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99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801130" y="705177"/>
            <a:ext cx="10589740" cy="5262979"/>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 Những việc cần làm để bảo vệ và phát huy giá trị của danh lam thắng cảnh này: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Tham quan vịnh Lan Hạ, cảm nhận vẻ đẹp của vịnh chính là cách chúng ta tìm được sự bình yên cho tâm hồn, tuy nhiên mỗi người cần luôn có ý thức bảo vệ môi trường, không vứt rác xuống biển, không có những hành vi làm tổn hại đến động vật trên đảo, cư xử lịch sự với người dân...Có như thế, chúng ta mới giữ gìn được vẻ đẹp hoang sơ, thơ mộng của vịnh Lan Hạ. Cần lan tỏa đến mọi người những việc làm thiết thực như không mang rác thải (túi ni lông, vỏ chai nhựa) ra vịnh, hay ném xuống biển làm tổn thương các loài thủy hải sản dưới biển, gây ô nhiễm nước biển, làm mất đi vẻ đẹp cảnh quan, làm mất đi cảm tình của du khách quốc tế.</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363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CBBA5-A75E-E3F5-0E30-050586E15F9E}"/>
              </a:ext>
            </a:extLst>
          </p:cNvPr>
          <p:cNvSpPr txBox="1"/>
          <p:nvPr/>
        </p:nvSpPr>
        <p:spPr>
          <a:xfrm>
            <a:off x="801130" y="705177"/>
            <a:ext cx="10589740" cy="5324535"/>
          </a:xfrm>
          <a:prstGeom prst="rect">
            <a:avLst/>
          </a:prstGeom>
          <a:noFill/>
        </p:spPr>
        <p:txBody>
          <a:bodyPr wrap="square">
            <a:spAutoFit/>
          </a:bodyPr>
          <a:lstStyle/>
          <a:p>
            <a:pPr algn="just"/>
            <a:r>
              <a:rPr lang="vi-VN" sz="2600" b="1"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Có thể nói, trải nghiệm tham quan vịnh Lan Hạ là một hành trình thú vị. Nơi con người được chìm đắm trong thiên nhiên hoang sơ, thơ mộng. Khi về, khoảnh khắc được bơi thuyền lênh đênh trên mặt biển xanh ngắt như còn mãi. Con người được hòa mình vào thiên nhiên, được thiên nhiên vỗ về, cho ta cảm giác được yêu thương che </a:t>
            </a:r>
            <a:r>
              <a:rPr lang="en-US" sz="2600" dirty="0" err="1">
                <a:latin typeface="Times New Roman" panose="02020603050405020304" pitchFamily="18" charset="0"/>
                <a:cs typeface="Times New Roman" panose="02020603050405020304" pitchFamily="18" charset="0"/>
              </a:rPr>
              <a:t>ch</a:t>
            </a:r>
            <a:r>
              <a:rPr lang="vi-VN" sz="2600" dirty="0">
                <a:latin typeface="Times New Roman" panose="02020603050405020304" pitchFamily="18" charset="0"/>
                <a:cs typeface="Times New Roman" panose="02020603050405020304" pitchFamily="18" charset="0"/>
              </a:rPr>
              <a:t>ở.</a:t>
            </a:r>
            <a:endParaRPr lang="en-US" sz="2600" dirty="0">
              <a:latin typeface="Times New Roman" panose="02020603050405020304" pitchFamily="18" charset="0"/>
              <a:cs typeface="Times New Roman" panose="02020603050405020304" pitchFamily="18" charset="0"/>
            </a:endParaRPr>
          </a:p>
          <a:p>
            <a:pPr algn="just"/>
            <a:r>
              <a:rPr lang="vi-VN" sz="2600" b="1" dirty="0">
                <a:latin typeface="Times New Roman" panose="02020603050405020304" pitchFamily="18" charset="0"/>
                <a:cs typeface="Times New Roman" panose="02020603050405020304" pitchFamily="18" charset="0"/>
              </a:rPr>
              <a:t>c. Kết bài:</a:t>
            </a:r>
            <a:endParaRPr lang="en-US"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  Có thể nói, vịnh Lan Hạ là một danh lam thắng cảnh, thuộc top vịnh đẹp nhất thế giới. Một danh lam thắng cảnh mà bất cứ ai một lần tới đều phải ngạc nhiên, thán phục trước bàn tay tạo hóa. Chợt ta hiểu ra, thiên nhiên là một người mẹ hiền hòa, vĩ đại, luôn ôm ấp và trở che cho con người, mang đến cho con gnuwiof cảm giác bình yên nhất. Mời bạn hãy đến thăm vịnh Lan Hạ- Cát Bà để cảm nhận vẻ đẹp tiềm ẩn của thiên nhiên.</a:t>
            </a:r>
            <a:endParaRPr lang="en-US" sz="26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102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E406F8D-5B54-C6EE-ED45-A064D1A66B3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641" r="17641"/>
          <a:stretch/>
        </p:blipFill>
        <p:spPr>
          <a:xfrm>
            <a:off x="0" y="714470"/>
            <a:ext cx="5675326" cy="5849191"/>
          </a:xfrm>
          <a:noFill/>
        </p:spPr>
      </p:pic>
      <p:sp>
        <p:nvSpPr>
          <p:cNvPr id="3" name="TextBox 2">
            <a:extLst>
              <a:ext uri="{FF2B5EF4-FFF2-40B4-BE49-F238E27FC236}">
                <a16:creationId xmlns:a16="http://schemas.microsoft.com/office/drawing/2014/main" id="{5224E1FE-FB22-6A57-D5B2-B7075E0405D9}"/>
              </a:ext>
            </a:extLst>
          </p:cNvPr>
          <p:cNvSpPr txBox="1"/>
          <p:nvPr/>
        </p:nvSpPr>
        <p:spPr>
          <a:xfrm>
            <a:off x="4633782" y="494270"/>
            <a:ext cx="7747687" cy="34778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9Slide03 AmpleSoft Bold" panose="02000000000000000000" pitchFamily="2" charset="0"/>
                <a:ea typeface="Calibri" panose="020F0502020204030204" pitchFamily="34" charset="0"/>
                <a:cs typeface="+mn-cs"/>
              </a:rPr>
              <a:t>HOẠT ĐỘNG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9Slide03 AmpleSoft Bold" panose="02000000000000000000" pitchFamily="2" charset="0"/>
                <a:ea typeface="Calibri" panose="020F0502020204030204" pitchFamily="34" charset="0"/>
                <a:cs typeface="+mn-cs"/>
              </a:rPr>
              <a:t> </a:t>
            </a:r>
            <a:r>
              <a:rPr kumimoji="0" lang="pt-BR" sz="8800" b="1"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VẬN</a:t>
            </a:r>
            <a:r>
              <a:rPr kumimoji="0" lang="pt-BR" sz="8800" b="1" i="0" u="none" strike="noStrike" kern="1200" cap="none" spc="0" normalizeH="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DỤNG</a:t>
            </a:r>
            <a:endParaRPr kumimoji="0" lang="pt-BR" sz="8800" b="1"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800" b="1" i="0" u="none" strike="noStrike" kern="1200" cap="none" spc="0" normalizeH="0" baseline="0" noProof="0" dirty="0">
                <a:ln>
                  <a:noFill/>
                </a:ln>
                <a:solidFill>
                  <a:srgbClr val="0070C0"/>
                </a:solidFill>
                <a:effectLst/>
                <a:uLnTx/>
                <a:uFillTx/>
                <a:latin typeface="#9Slide03 AmpleSoft Bold" panose="02000000000000000000" pitchFamily="2" charset="0"/>
                <a:ea typeface="+mn-ea"/>
                <a:cs typeface="+mn-cs"/>
              </a:rPr>
              <a:t> </a:t>
            </a:r>
            <a:endParaRPr kumimoji="0" lang="en-US" sz="4000" b="0" i="0" u="none" strike="noStrike" kern="1200" cap="none" spc="0" normalizeH="0" baseline="0" noProof="0" dirty="0">
              <a:ln>
                <a:noFill/>
              </a:ln>
              <a:solidFill>
                <a:srgbClr val="0070C0"/>
              </a:solidFill>
              <a:effectLst/>
              <a:uLnTx/>
              <a:uFillTx/>
              <a:latin typeface="#9Slide03 AmpleSoft Bold" panose="02000000000000000000" pitchFamily="2" charset="0"/>
              <a:ea typeface="+mn-ea"/>
              <a:cs typeface="+mn-cs"/>
            </a:endParaRPr>
          </a:p>
        </p:txBody>
      </p:sp>
      <p:sp>
        <p:nvSpPr>
          <p:cNvPr id="5" name="TextBox 4">
            <a:extLst>
              <a:ext uri="{FF2B5EF4-FFF2-40B4-BE49-F238E27FC236}">
                <a16:creationId xmlns:a16="http://schemas.microsoft.com/office/drawing/2014/main" id="{48310A83-AF44-1C66-984F-52EE0C7217B9}"/>
              </a:ext>
            </a:extLst>
          </p:cNvPr>
          <p:cNvSpPr txBox="1"/>
          <p:nvPr/>
        </p:nvSpPr>
        <p:spPr>
          <a:xfrm>
            <a:off x="5820032" y="2990632"/>
            <a:ext cx="6227806" cy="3108543"/>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viết đã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trên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HS về nhà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viết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của mình một cách hoàn chỉnh</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viết đã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vi-VN" sz="2800" dirty="0">
                <a:latin typeface="Times New Roman" panose="02020603050405020304" pitchFamily="18" charset="0"/>
                <a:cs typeface="Times New Roman" panose="02020603050405020304" pitchFamily="18" charset="0"/>
              </a:rPr>
              <a:t> yêu thích</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2537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E406F8D-5B54-C6EE-ED45-A064D1A66B3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641" r="17641"/>
          <a:stretch/>
        </p:blipFill>
        <p:spPr>
          <a:xfrm>
            <a:off x="6516674" y="269627"/>
            <a:ext cx="5675326" cy="5849191"/>
          </a:xfrm>
          <a:noFill/>
        </p:spPr>
      </p:pic>
      <p:sp>
        <p:nvSpPr>
          <p:cNvPr id="5" name="TextBox 4">
            <a:extLst>
              <a:ext uri="{FF2B5EF4-FFF2-40B4-BE49-F238E27FC236}">
                <a16:creationId xmlns:a16="http://schemas.microsoft.com/office/drawing/2014/main" id="{48310A83-AF44-1C66-984F-52EE0C7217B9}"/>
              </a:ext>
            </a:extLst>
          </p:cNvPr>
          <p:cNvSpPr txBox="1"/>
          <p:nvPr/>
        </p:nvSpPr>
        <p:spPr>
          <a:xfrm>
            <a:off x="556054" y="630492"/>
            <a:ext cx="5539946" cy="4435830"/>
          </a:xfrm>
          <a:prstGeom prst="rect">
            <a:avLst/>
          </a:prstGeom>
          <a:noFill/>
        </p:spPr>
        <p:txBody>
          <a:bodyPr wrap="square">
            <a:spAutoFit/>
          </a:bodyPr>
          <a:lstStyle/>
          <a:p>
            <a:pPr algn="ct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Chuẩn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bị</a:t>
            </a:r>
            <a:r>
              <a:rPr lang="en-US" sz="3200" b="1" dirty="0">
                <a:solidFill>
                  <a:srgbClr val="0070C0"/>
                </a:solidFill>
                <a:latin typeface="Times New Roman" panose="02020603050405020304" pitchFamily="18" charset="0"/>
                <a:cs typeface="Times New Roman" panose="02020603050405020304" pitchFamily="18" charset="0"/>
              </a:rPr>
              <a:t> ở nhà:</a:t>
            </a:r>
            <a:endParaRPr lang="en-US" sz="32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Hoàn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lại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viết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a:t>
            </a: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nghe: </a:t>
            </a:r>
            <a:r>
              <a:rPr lang="vi-VN" sz="3200" dirty="0">
                <a:latin typeface="Times New Roman" panose="02020603050405020304" pitchFamily="18" charset="0"/>
                <a:cs typeface="Times New Roman" panose="02020603050405020304" pitchFamily="18" charset="0"/>
              </a:rPr>
              <a:t>Thuyết minh về một danh lam thắng cảnh hay di tích lịch sử.</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07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useBgFill="1">
        <p:nvSpPr>
          <p:cNvPr id="41" name="Rectangle 4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pic>
        <p:nvPicPr>
          <p:cNvPr id="11" name="Picture 10" descr="A bouquet of pink roses on a log&#10;&#10;Description automatically generated">
            <a:extLst>
              <a:ext uri="{FF2B5EF4-FFF2-40B4-BE49-F238E27FC236}">
                <a16:creationId xmlns:a16="http://schemas.microsoft.com/office/drawing/2014/main" id="{BBEAEC4E-2506-79C3-0731-936A5A4DFE09}"/>
              </a:ext>
            </a:extLst>
          </p:cNvPr>
          <p:cNvPicPr>
            <a:picLocks noChangeAspect="1"/>
          </p:cNvPicPr>
          <p:nvPr/>
        </p:nvPicPr>
        <p:blipFill rotWithShape="1">
          <a:blip r:embed="rId2">
            <a:extLst>
              <a:ext uri="{28A0092B-C50C-407E-A947-70E740481C1C}">
                <a14:useLocalDpi xmlns:a14="http://schemas.microsoft.com/office/drawing/2010/main" val="0"/>
              </a:ext>
            </a:extLst>
          </a:blip>
          <a:srcRect t="14682" b="10318"/>
          <a:stretch/>
        </p:blipFill>
        <p:spPr>
          <a:xfrm>
            <a:off x="20" y="10"/>
            <a:ext cx="12191980" cy="6857990"/>
          </a:xfrm>
          <a:prstGeom prst="rect">
            <a:avLst/>
          </a:prstGeom>
        </p:spPr>
      </p:pic>
      <p:sp>
        <p:nvSpPr>
          <p:cNvPr id="43" name="Rectangle 4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TextBox 1">
            <a:extLst>
              <a:ext uri="{FF2B5EF4-FFF2-40B4-BE49-F238E27FC236}">
                <a16:creationId xmlns:a16="http://schemas.microsoft.com/office/drawing/2014/main" id="{17D98C22-F875-C498-DFAB-FADCC87F4D97}"/>
              </a:ext>
            </a:extLst>
          </p:cNvPr>
          <p:cNvSpPr txBox="1"/>
          <p:nvPr/>
        </p:nvSpPr>
        <p:spPr>
          <a:xfrm>
            <a:off x="801005" y="4947559"/>
            <a:ext cx="10999697" cy="116912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8000" b="0" i="0" u="none" strike="noStrike" kern="1200" cap="all" spc="120" normalizeH="0" baseline="0" noProof="0" dirty="0">
                <a:ln>
                  <a:noFill/>
                </a:ln>
                <a:solidFill>
                  <a:prstClr val="white"/>
                </a:solidFill>
                <a:effectLst/>
                <a:uLnTx/>
                <a:uFillTx/>
                <a:latin typeface="#9Slide03 AmpleSoft Bold" panose="02000000000000000000" pitchFamily="2" charset="0"/>
                <a:ea typeface="+mn-ea"/>
                <a:cs typeface="+mn-cs"/>
              </a:rPr>
              <a:t>TẠM</a:t>
            </a:r>
            <a:r>
              <a:rPr kumimoji="0" lang="en-US" sz="8000" b="0" i="0" u="none" strike="noStrike" kern="1200" cap="all" spc="120" normalizeH="0" noProof="0" dirty="0">
                <a:ln>
                  <a:noFill/>
                </a:ln>
                <a:solidFill>
                  <a:prstClr val="white"/>
                </a:solidFill>
                <a:effectLst/>
                <a:uLnTx/>
                <a:uFillTx/>
                <a:latin typeface="#9Slide03 AmpleSoft Bold" panose="02000000000000000000" pitchFamily="2" charset="0"/>
                <a:ea typeface="+mn-ea"/>
                <a:cs typeface="+mn-cs"/>
              </a:rPr>
              <a:t> BIỆT</a:t>
            </a:r>
            <a:endParaRPr kumimoji="0" lang="en-US" sz="6000" b="0" i="0" u="none" strike="noStrike" kern="1200" cap="none" spc="0" normalizeH="0" baseline="0" noProof="0" dirty="0">
              <a:ln>
                <a:noFill/>
              </a:ln>
              <a:solidFill>
                <a:prstClr val="white"/>
              </a:solidFill>
              <a:effectLst/>
              <a:uLnTx/>
              <a:uFillTx/>
              <a:latin typeface="#9Slide03 AmpleSoft Bold" panose="02000000000000000000"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600" b="0" i="0" u="none" strike="noStrike" kern="1200" cap="all" spc="120" normalizeH="0" baseline="0" noProof="0" dirty="0">
              <a:ln>
                <a:noFill/>
              </a:ln>
              <a:solidFill>
                <a:prstClr val="white"/>
              </a:solidFill>
              <a:effectLst/>
              <a:uLnTx/>
              <a:uFillTx/>
              <a:latin typeface="Franklin Gothic Demi Cond"/>
              <a:ea typeface="+mn-ea"/>
              <a:cs typeface="+mn-cs"/>
            </a:endParaRPr>
          </a:p>
        </p:txBody>
      </p:sp>
    </p:spTree>
    <p:extLst>
      <p:ext uri="{BB962C8B-B14F-4D97-AF65-F5344CB8AC3E}">
        <p14:creationId xmlns:p14="http://schemas.microsoft.com/office/powerpoint/2010/main" val="183632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useBgFill="1">
        <p:nvSpPr>
          <p:cNvPr id="41" name="Rectangle 4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pic>
        <p:nvPicPr>
          <p:cNvPr id="11" name="Picture 10" descr="A bouquet of pink roses on a log&#10;&#10;Description automatically generated">
            <a:extLst>
              <a:ext uri="{FF2B5EF4-FFF2-40B4-BE49-F238E27FC236}">
                <a16:creationId xmlns:a16="http://schemas.microsoft.com/office/drawing/2014/main" id="{BBEAEC4E-2506-79C3-0731-936A5A4DFE09}"/>
              </a:ext>
            </a:extLst>
          </p:cNvPr>
          <p:cNvPicPr>
            <a:picLocks noChangeAspect="1"/>
          </p:cNvPicPr>
          <p:nvPr/>
        </p:nvPicPr>
        <p:blipFill rotWithShape="1">
          <a:blip r:embed="rId2">
            <a:extLst>
              <a:ext uri="{28A0092B-C50C-407E-A947-70E740481C1C}">
                <a14:useLocalDpi xmlns:a14="http://schemas.microsoft.com/office/drawing/2010/main" val="0"/>
              </a:ext>
            </a:extLst>
          </a:blip>
          <a:srcRect t="14682" b="10318"/>
          <a:stretch/>
        </p:blipFill>
        <p:spPr>
          <a:xfrm>
            <a:off x="20" y="10"/>
            <a:ext cx="12191980" cy="6857990"/>
          </a:xfrm>
          <a:prstGeom prst="rect">
            <a:avLst/>
          </a:prstGeom>
        </p:spPr>
      </p:pic>
      <p:sp>
        <p:nvSpPr>
          <p:cNvPr id="43" name="Rectangle 4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TextBox 1">
            <a:extLst>
              <a:ext uri="{FF2B5EF4-FFF2-40B4-BE49-F238E27FC236}">
                <a16:creationId xmlns:a16="http://schemas.microsoft.com/office/drawing/2014/main" id="{17D98C22-F875-C498-DFAB-FADCC87F4D97}"/>
              </a:ext>
            </a:extLst>
          </p:cNvPr>
          <p:cNvSpPr txBox="1"/>
          <p:nvPr/>
        </p:nvSpPr>
        <p:spPr>
          <a:xfrm>
            <a:off x="801006" y="4947559"/>
            <a:ext cx="10268712" cy="1169121"/>
          </a:xfrm>
          <a:prstGeom prst="rect">
            <a:avLst/>
          </a:prstGeom>
        </p:spPr>
        <p:txBody>
          <a:bodyPr vert="horz" lIns="91440" tIns="45720" rIns="91440" bIns="45720" rtlCol="0" anchor="ctr">
            <a:normAutofit fontScale="25000" lnSpcReduction="20000"/>
          </a:bodyPr>
          <a:lstStyle/>
          <a:p>
            <a:pPr algn="ctr">
              <a:lnSpc>
                <a:spcPct val="115000"/>
              </a:lnSpc>
              <a:spcAft>
                <a:spcPts val="1000"/>
              </a:spcAft>
            </a:pPr>
            <a:r>
              <a:rPr kumimoji="0" lang="en-US" sz="17600" b="0" i="0" u="none" strike="noStrike" kern="1200" cap="all" spc="120" normalizeH="0" baseline="0" noProof="0" dirty="0">
                <a:ln>
                  <a:noFill/>
                </a:ln>
                <a:solidFill>
                  <a:schemeClr val="bg1"/>
                </a:solidFill>
                <a:effectLst/>
                <a:uLnTx/>
                <a:uFillTx/>
                <a:latin typeface="#9Slide03 AmpleSoft Bold" panose="02000000000000000000" pitchFamily="2" charset="0"/>
              </a:rPr>
              <a:t> </a:t>
            </a:r>
            <a:r>
              <a:rPr lang="en-US" sz="17600" b="1" dirty="0">
                <a:solidFill>
                  <a:schemeClr val="bg1"/>
                </a:solidFill>
                <a:effectLst/>
                <a:latin typeface="#9Slide03 AmpleSoft Bold" panose="02000000000000000000" pitchFamily="2" charset="0"/>
                <a:ea typeface="Times New Roman" panose="02020603050405020304" pitchFamily="18" charset="0"/>
                <a:cs typeface="Times New Roman" panose="02020603050405020304" pitchFamily="18" charset="0"/>
              </a:rPr>
              <a:t>I. </a:t>
            </a:r>
            <a:r>
              <a:rPr lang="vi-VN" sz="17600" b="1" dirty="0">
                <a:solidFill>
                  <a:schemeClr val="bg1"/>
                </a:solidFill>
                <a:effectLst/>
                <a:latin typeface="#9Slide03 AmpleSoft Bold" panose="02000000000000000000" pitchFamily="2" charset="0"/>
                <a:ea typeface="Times New Roman" panose="02020603050405020304" pitchFamily="18" charset="0"/>
                <a:cs typeface="Times New Roman" panose="02020603050405020304" pitchFamily="18" charset="0"/>
              </a:rPr>
              <a:t>Tìm hiểu tri thức về kiểu bài</a:t>
            </a:r>
            <a:endParaRPr lang="en-US" sz="17600"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algn="ctr">
              <a:lnSpc>
                <a:spcPct val="115000"/>
              </a:lnSpc>
              <a:spcAft>
                <a:spcPts val="1000"/>
              </a:spcAft>
            </a:pPr>
            <a:r>
              <a:rPr lang="en-US" sz="12800" b="1" dirty="0">
                <a:solidFill>
                  <a:schemeClr val="bg1"/>
                </a:solidFill>
                <a:effectLst/>
                <a:latin typeface="#9Slide03 AmpleSoft Bold" panose="02000000000000000000" pitchFamily="2" charset="0"/>
                <a:ea typeface="Times New Roman" panose="02020603050405020304" pitchFamily="18" charset="0"/>
                <a:cs typeface="Times New Roman" panose="02020603050405020304" pitchFamily="18" charset="0"/>
              </a:rPr>
              <a:t>1. </a:t>
            </a:r>
            <a:r>
              <a:rPr lang="vi-VN" sz="12800" b="1" dirty="0">
                <a:solidFill>
                  <a:schemeClr val="bg1"/>
                </a:solidFill>
                <a:effectLst/>
                <a:latin typeface="#9Slide03 AmpleSoft Bold" panose="02000000000000000000" pitchFamily="2" charset="0"/>
                <a:ea typeface="Times New Roman" panose="02020603050405020304" pitchFamily="18" charset="0"/>
                <a:cs typeface="Times New Roman" panose="02020603050405020304" pitchFamily="18" charset="0"/>
              </a:rPr>
              <a:t>Thế nào là bài văn thuyết minh về một danh lam thắng cảnh hay danh hay di tích lịch sử</a:t>
            </a:r>
            <a:endParaRPr lang="en-US" sz="12800"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7200" b="0" i="0" u="none" strike="noStrike" kern="1200" cap="all" spc="120" normalizeH="0" baseline="0" noProof="0" dirty="0">
              <a:ln>
                <a:noFill/>
              </a:ln>
              <a:solidFill>
                <a:schemeClr val="bg1"/>
              </a:solidFill>
              <a:effectLst/>
              <a:uLnTx/>
              <a:uFillTx/>
              <a:latin typeface="Franklin Gothic Demi Cond"/>
              <a:ea typeface="+mn-ea"/>
              <a:cs typeface="+mn-cs"/>
            </a:endParaRPr>
          </a:p>
        </p:txBody>
      </p:sp>
    </p:spTree>
    <p:extLst>
      <p:ext uri="{BB962C8B-B14F-4D97-AF65-F5344CB8AC3E}">
        <p14:creationId xmlns:p14="http://schemas.microsoft.com/office/powerpoint/2010/main" val="304957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4" name="Picture 3" descr="A splash of colors on a white surface">
            <a:extLst>
              <a:ext uri="{FF2B5EF4-FFF2-40B4-BE49-F238E27FC236}">
                <a16:creationId xmlns:a16="http://schemas.microsoft.com/office/drawing/2014/main" id="{3B994A54-F6D9-B26F-0B60-93E570CC6452}"/>
              </a:ext>
            </a:extLst>
          </p:cNvPr>
          <p:cNvPicPr>
            <a:picLocks noChangeAspect="1"/>
          </p:cNvPicPr>
          <p:nvPr/>
        </p:nvPicPr>
        <p:blipFill rotWithShape="1">
          <a:blip r:embed="rId2"/>
          <a:srcRect l="4813" r="43104"/>
          <a:stretch/>
        </p:blipFill>
        <p:spPr>
          <a:xfrm>
            <a:off x="20" y="10"/>
            <a:ext cx="4762480" cy="6857989"/>
          </a:xfrm>
          <a:prstGeom prst="rect">
            <a:avLst/>
          </a:prstGeom>
        </p:spPr>
      </p:pic>
      <p:sp>
        <p:nvSpPr>
          <p:cNvPr id="20" name="Rectangle 19">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22" name="Rectangle 21">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90AA0B85-1AF8-7ED8-2810-C9658DB46902}"/>
              </a:ext>
            </a:extLst>
          </p:cNvPr>
          <p:cNvSpPr txBox="1"/>
          <p:nvPr/>
        </p:nvSpPr>
        <p:spPr>
          <a:xfrm>
            <a:off x="5609968" y="1498457"/>
            <a:ext cx="5696464" cy="382540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482600" algn="l"/>
              </a:tabLst>
              <a:defRPr/>
            </a:pPr>
            <a:r>
              <a:rPr kumimoji="0" lang="en-US" sz="32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0" i="1"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1"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3200" b="0" i="1"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1"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en-US" sz="32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để </a:t>
            </a:r>
            <a:r>
              <a:rPr kumimoji="0" lang="vi-VN" sz="32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 lời câu hỏi: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482600" algn="l"/>
              </a:tabLst>
              <a:defRPr/>
            </a:pPr>
            <a:r>
              <a:rPr kumimoji="0" lang="vi-VN" sz="3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 nào là bài văn thuyết minh về một danh lam thắng cảnh hay danh hay di tích lịch sử?</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705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45648E2-B946-43A1-80DE-C50CBBDF9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9" name="Freeform: Shape 28">
            <a:extLst>
              <a:ext uri="{FF2B5EF4-FFF2-40B4-BE49-F238E27FC236}">
                <a16:creationId xmlns:a16="http://schemas.microsoft.com/office/drawing/2014/main" id="{EA06546B-3E90-4E24-BD32-C6BFD1CD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 name="Freeform: Shape 29">
            <a:extLst>
              <a:ext uri="{FF2B5EF4-FFF2-40B4-BE49-F238E27FC236}">
                <a16:creationId xmlns:a16="http://schemas.microsoft.com/office/drawing/2014/main" id="{3FA95682-BEE6-4B33-BA34-7E7BE497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3"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 name="TextBox 4">
            <a:extLst>
              <a:ext uri="{FF2B5EF4-FFF2-40B4-BE49-F238E27FC236}">
                <a16:creationId xmlns:a16="http://schemas.microsoft.com/office/drawing/2014/main" id="{7A9039C4-3198-A86C-6A20-8AAA5BD50710}"/>
              </a:ext>
            </a:extLst>
          </p:cNvPr>
          <p:cNvSpPr txBox="1"/>
          <p:nvPr/>
        </p:nvSpPr>
        <p:spPr>
          <a:xfrm>
            <a:off x="605481" y="509765"/>
            <a:ext cx="10540314" cy="5520742"/>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 nào là bài văn thuyết minh về một danh lam thắng cảnh hay danh hay di tích lịch sử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 lam thắng cảnh hay danh hay di tích lịch sử là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văn bản thông tin, nhằm cung cấp cho người đọc về một danh lam thắng cảnh hay danh hay di tích lịch sử</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 nhiều phương diện: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Ø"/>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lên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tọa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Ø"/>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đẹp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giá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đến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7880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basket of pink flowers&#10;&#10;Description automatically generated">
            <a:extLst>
              <a:ext uri="{FF2B5EF4-FFF2-40B4-BE49-F238E27FC236}">
                <a16:creationId xmlns:a16="http://schemas.microsoft.com/office/drawing/2014/main" id="{530122C5-B9B7-29D3-A54C-CC8D5B9B7B4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551" r="9551"/>
          <a:stretch>
            <a:fillRect/>
          </a:stretch>
        </p:blipFill>
        <p:spPr>
          <a:xfrm>
            <a:off x="6516674" y="504403"/>
            <a:ext cx="5675326" cy="5849191"/>
          </a:xfrm>
        </p:spPr>
      </p:pic>
      <p:sp>
        <p:nvSpPr>
          <p:cNvPr id="6" name="TextBox 5">
            <a:extLst>
              <a:ext uri="{FF2B5EF4-FFF2-40B4-BE49-F238E27FC236}">
                <a16:creationId xmlns:a16="http://schemas.microsoft.com/office/drawing/2014/main" id="{387B142D-05E9-055D-FB1C-E384B1FB162B}"/>
              </a:ext>
            </a:extLst>
          </p:cNvPr>
          <p:cNvSpPr txBox="1"/>
          <p:nvPr/>
        </p:nvSpPr>
        <p:spPr>
          <a:xfrm>
            <a:off x="651819" y="197781"/>
            <a:ext cx="6098058" cy="824841"/>
          </a:xfrm>
          <a:prstGeom prst="rect">
            <a:avLst/>
          </a:prstGeom>
          <a:noFill/>
        </p:spPr>
        <p:txBody>
          <a:bodyPr wrap="square">
            <a:spAutoFit/>
          </a:bodyPr>
          <a:lstStyle/>
          <a:p>
            <a:pPr algn="just">
              <a:lnSpc>
                <a:spcPct val="115000"/>
              </a:lnSpc>
              <a:spcAft>
                <a:spcPts val="1000"/>
              </a:spcAft>
            </a:pPr>
            <a:r>
              <a:rPr lang="vi-VN" sz="4400" b="1" dirty="0">
                <a:solidFill>
                  <a:srgbClr val="FF0000"/>
                </a:solidFill>
                <a:effectLst/>
                <a:highlight>
                  <a:srgbClr val="FFFFFF"/>
                </a:highlight>
                <a:latin typeface="#9Slide03 AmpleSoft Bold" panose="02000000000000000000" pitchFamily="2" charset="0"/>
                <a:ea typeface="Calibri" panose="020F0502020204030204" pitchFamily="34" charset="0"/>
                <a:cs typeface="Times New Roman" panose="02020603050405020304" pitchFamily="18" charset="0"/>
              </a:rPr>
              <a:t>2. </a:t>
            </a:r>
            <a:r>
              <a:rPr lang="en-US" sz="4400" b="1" dirty="0" err="1">
                <a:solidFill>
                  <a:srgbClr val="FF0000"/>
                </a:solidFill>
                <a:effectLst/>
                <a:latin typeface="#9Slide03 AmpleSoft Bold" panose="02000000000000000000" pitchFamily="2" charset="0"/>
                <a:ea typeface="MS Mincho" panose="02020609040205080304" pitchFamily="49" charset="-128"/>
                <a:cs typeface="Times New Roman" panose="02020603050405020304" pitchFamily="18" charset="0"/>
              </a:rPr>
              <a:t>Yêu</a:t>
            </a:r>
            <a:r>
              <a:rPr lang="en-US" sz="4400" b="1" dirty="0">
                <a:solidFill>
                  <a:srgbClr val="FF0000"/>
                </a:solidFill>
                <a:effectLst/>
                <a:latin typeface="#9Slide03 AmpleSoft Bold" panose="02000000000000000000" pitchFamily="2" charset="0"/>
                <a:ea typeface="MS Mincho" panose="02020609040205080304" pitchFamily="49" charset="-128"/>
                <a:cs typeface="Times New Roman" panose="02020603050405020304" pitchFamily="18" charset="0"/>
              </a:rPr>
              <a:t> </a:t>
            </a:r>
            <a:r>
              <a:rPr lang="en-US" sz="4400" b="1" dirty="0" err="1">
                <a:solidFill>
                  <a:srgbClr val="FF0000"/>
                </a:solidFill>
                <a:effectLst/>
                <a:latin typeface="#9Slide03 AmpleSoft Bold" panose="02000000000000000000" pitchFamily="2" charset="0"/>
                <a:ea typeface="MS Mincho" panose="02020609040205080304" pitchFamily="49" charset="-128"/>
                <a:cs typeface="Times New Roman" panose="02020603050405020304" pitchFamily="18" charset="0"/>
              </a:rPr>
              <a:t>cầu</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D7EF5D9-1205-FB4D-F43F-7B767DC4A4FF}"/>
              </a:ext>
            </a:extLst>
          </p:cNvPr>
          <p:cNvSpPr txBox="1"/>
          <p:nvPr/>
        </p:nvSpPr>
        <p:spPr>
          <a:xfrm>
            <a:off x="535218" y="2148343"/>
            <a:ext cx="6098058" cy="3701270"/>
          </a:xfrm>
          <a:prstGeom prst="rect">
            <a:avLst/>
          </a:prstGeom>
          <a:noFill/>
        </p:spPr>
        <p:txBody>
          <a:bodyPr wrap="square">
            <a:spAutoFit/>
          </a:bodyPr>
          <a:lstStyle/>
          <a:p>
            <a:pPr>
              <a:lnSpc>
                <a:spcPct val="115000"/>
              </a:lnSpc>
              <a:spcAft>
                <a:spcPts val="1000"/>
              </a:spcAft>
            </a:pPr>
            <a:r>
              <a:rPr lang="en-US" sz="3200" b="1" dirty="0">
                <a:solidFill>
                  <a:srgbClr val="FF0000"/>
                </a:solidFill>
                <a:effectLst/>
                <a:latin typeface="#9Slide03 AmpleSoft Bold" panose="02000000000000000000" pitchFamily="2" charset="0"/>
                <a:ea typeface="MS Mincho" panose="02020609040205080304" pitchFamily="49" charset="-128"/>
                <a:cs typeface="Times New Roman" panose="02020603050405020304" pitchFamily="18" charset="0"/>
              </a:rPr>
              <a:t>THẢO LUẬN CẶP ĐÔI</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i="1" dirty="0">
                <a:solidFill>
                  <a:srgbClr val="0D0D0D"/>
                </a:solidFill>
                <a:effectLst/>
                <a:latin typeface="#9Slide03 AmpleSoft Bold" panose="02000000000000000000" pitchFamily="2" charset="0"/>
                <a:ea typeface="MS Mincho" panose="02020609040205080304" pitchFamily="49" charset="-128"/>
                <a:cs typeface="Times New Roman" panose="02020603050405020304" pitchFamily="18" charset="0"/>
              </a:rPr>
              <a:t> </a:t>
            </a:r>
            <a:r>
              <a:rPr lang="vi-VN" sz="3200" dirty="0">
                <a:effectLst/>
                <a:latin typeface="#9Slide03 AmpleSoft Bold" panose="02000000000000000000" pitchFamily="2" charset="0"/>
                <a:ea typeface="Calibri" panose="020F0502020204030204" pitchFamily="34" charset="0"/>
                <a:cs typeface="Times New Roman" panose="02020603050405020304" pitchFamily="18" charset="0"/>
              </a:rPr>
              <a:t>Dựa vào phần Định hướng (SGK/</a:t>
            </a:r>
            <a:r>
              <a:rPr lang="en-US" sz="3200" dirty="0">
                <a:effectLst/>
                <a:latin typeface="#9Slide03 AmpleSoft Bold" panose="02000000000000000000" pitchFamily="2" charset="0"/>
                <a:ea typeface="Calibri" panose="020F0502020204030204" pitchFamily="34" charset="0"/>
                <a:cs typeface="Times New Roman" panose="02020603050405020304" pitchFamily="18" charset="0"/>
              </a:rPr>
              <a:t>74</a:t>
            </a:r>
            <a:r>
              <a:rPr lang="vi-VN" sz="3200" dirty="0">
                <a:effectLst/>
                <a:latin typeface="#9Slide03 AmpleSoft Bold" panose="02000000000000000000" pitchFamily="2" charset="0"/>
                <a:ea typeface="Calibri" panose="020F0502020204030204" pitchFamily="34" charset="0"/>
                <a:cs typeface="Times New Roman" panose="02020603050405020304" pitchFamily="18" charset="0"/>
              </a:rPr>
              <a:t>) </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algn="just">
              <a:lnSpc>
                <a:spcPct val="115000"/>
              </a:lnSpc>
              <a:spcAft>
                <a:spcPts val="1000"/>
              </a:spcAft>
              <a:tabLst>
                <a:tab pos="371475" algn="l"/>
              </a:tabLst>
            </a:pPr>
            <a:r>
              <a:rPr lang="en-US" sz="32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Để viết </a:t>
            </a:r>
            <a:r>
              <a:rPr lang="en-US" sz="32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vi-VN" sz="32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văn thuyết minh về một danh lam thắng cảnh</a:t>
            </a:r>
            <a:r>
              <a:rPr lang="en-US" sz="3200" b="1"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r>
              <a:rPr lang="en-US" sz="32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em</a:t>
            </a:r>
            <a:r>
              <a:rPr lang="en-US" sz="32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vi-VN" sz="32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thực hiện những yêu cầu </a:t>
            </a:r>
            <a:r>
              <a:rPr lang="en-US" sz="32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gì?</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953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45648E2-B946-43A1-80DE-C50CBBDF9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9" name="Freeform: Shape 28">
            <a:extLst>
              <a:ext uri="{FF2B5EF4-FFF2-40B4-BE49-F238E27FC236}">
                <a16:creationId xmlns:a16="http://schemas.microsoft.com/office/drawing/2014/main" id="{EA06546B-3E90-4E24-BD32-C6BFD1CD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 name="Freeform: Shape 29">
            <a:extLst>
              <a:ext uri="{FF2B5EF4-FFF2-40B4-BE49-F238E27FC236}">
                <a16:creationId xmlns:a16="http://schemas.microsoft.com/office/drawing/2014/main" id="{3FA95682-BEE6-4B33-BA34-7E7BE497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3"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 name="TextBox 4">
            <a:extLst>
              <a:ext uri="{FF2B5EF4-FFF2-40B4-BE49-F238E27FC236}">
                <a16:creationId xmlns:a16="http://schemas.microsoft.com/office/drawing/2014/main" id="{7A9039C4-3198-A86C-6A20-8AAA5BD50710}"/>
              </a:ext>
            </a:extLst>
          </p:cNvPr>
          <p:cNvSpPr txBox="1"/>
          <p:nvPr/>
        </p:nvSpPr>
        <p:spPr>
          <a:xfrm>
            <a:off x="825843" y="289155"/>
            <a:ext cx="10540314" cy="6278129"/>
          </a:xfrm>
          <a:prstGeom prst="rect">
            <a:avLst/>
          </a:prstGeom>
          <a:noFill/>
        </p:spPr>
        <p:txBody>
          <a:bodyPr wrap="square">
            <a:spAutoFit/>
          </a:bodyPr>
          <a:lstStyle/>
          <a:p>
            <a:pPr algn="ctr">
              <a:lnSpc>
                <a:spcPct val="130000"/>
              </a:lnSpc>
            </a:pPr>
            <a:r>
              <a:rPr lang="vi-VN"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cầu</a:t>
            </a:r>
            <a:endParaRPr lang="en-US" sz="3200" dirty="0">
              <a:solidFill>
                <a:srgbClr val="FF0000"/>
              </a:solidFill>
              <a:latin typeface="Times New Roman" panose="02020603050405020304" pitchFamily="18"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về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hay di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a:t>
            </a:r>
          </a:p>
          <a:p>
            <a:pPr marL="457200" indent="-457200" algn="just">
              <a:lnSpc>
                <a:spcPct val="13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kiểu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như: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hệ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a:t>
            </a:r>
          </a:p>
          <a:p>
            <a:pPr marL="457200" indent="-457200" algn="just">
              <a:lnSpc>
                <a:spcPct val="13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các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hình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để làm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a:t>
            </a:r>
          </a:p>
          <a:p>
            <a:pPr marL="457200" indent="-457200" algn="just">
              <a:lnSpc>
                <a:spcPct val="13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phi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hình ảnh…) để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làm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a:t>
            </a:r>
          </a:p>
          <a:p>
            <a:pPr marL="457200" indent="-457200" algn="just">
              <a:lnSpc>
                <a:spcPct val="130000"/>
              </a:lnSpc>
              <a:buClr>
                <a:srgbClr val="FF000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Có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cảm,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để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a:t>
            </a:r>
          </a:p>
          <a:p>
            <a:pPr marL="457200" indent="-457200" algn="just">
              <a:lnSpc>
                <a:spcPct val="13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1748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3.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4.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5.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6.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171</TotalTime>
  <Words>4918</Words>
  <Application>Microsoft Office PowerPoint</Application>
  <PresentationFormat>Widescreen</PresentationFormat>
  <Paragraphs>273</Paragraphs>
  <Slides>49</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49</vt:i4>
      </vt:variant>
    </vt:vector>
  </HeadingPairs>
  <TitlesOfParts>
    <vt:vector size="69" baseType="lpstr">
      <vt:lpstr>Wingdings</vt:lpstr>
      <vt:lpstr>Aptos Display</vt:lpstr>
      <vt:lpstr>Times New Roman</vt:lpstr>
      <vt:lpstr>Sabon Next LT</vt:lpstr>
      <vt:lpstr>Goudy Old Style</vt:lpstr>
      <vt:lpstr>Aharoni</vt:lpstr>
      <vt:lpstr>#9Slide03 AmpleSoft Bold</vt:lpstr>
      <vt:lpstr>Franklin Gothic Medium</vt:lpstr>
      <vt:lpstr>Gill Sans MT</vt:lpstr>
      <vt:lpstr>Avenir Next LT Pro Light</vt:lpstr>
      <vt:lpstr>Franklin Gothic Demi Cond</vt:lpstr>
      <vt:lpstr>Aptos</vt:lpstr>
      <vt:lpstr>Avenir Next LT Pro</vt:lpstr>
      <vt:lpstr>Arial</vt:lpstr>
      <vt:lpstr>Office Theme</vt:lpstr>
      <vt:lpstr>JuxtaposeVTI</vt:lpstr>
      <vt:lpstr>ClassicFrameVTI</vt:lpstr>
      <vt:lpstr>BlocksVTI</vt:lpstr>
      <vt:lpstr>PrismaticVTI</vt:lpstr>
      <vt:lpstr>LuminousVTI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kimhuong8784@gmail.com</cp:lastModifiedBy>
  <cp:revision>22</cp:revision>
  <dcterms:created xsi:type="dcterms:W3CDTF">2024-07-22T01:43:06Z</dcterms:created>
  <dcterms:modified xsi:type="dcterms:W3CDTF">2024-07-22T14:25:11Z</dcterms:modified>
</cp:coreProperties>
</file>