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7" r:id="rId3"/>
    <p:sldId id="270" r:id="rId4"/>
    <p:sldId id="280" r:id="rId5"/>
    <p:sldId id="279" r:id="rId6"/>
    <p:sldId id="281" r:id="rId7"/>
    <p:sldId id="268" r:id="rId8"/>
    <p:sldId id="282" r:id="rId9"/>
    <p:sldId id="269" r:id="rId10"/>
    <p:sldId id="283" r:id="rId11"/>
    <p:sldId id="271" r:id="rId12"/>
    <p:sldId id="272" r:id="rId13"/>
    <p:sldId id="259" r:id="rId14"/>
    <p:sldId id="273" r:id="rId15"/>
    <p:sldId id="258" r:id="rId16"/>
    <p:sldId id="274" r:id="rId17"/>
    <p:sldId id="275" r:id="rId18"/>
    <p:sldId id="276" r:id="rId19"/>
    <p:sldId id="261" r:id="rId20"/>
    <p:sldId id="263" r:id="rId21"/>
    <p:sldId id="266"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DCDFA-A28C-42A6-A46B-96694431CD9B}" type="datetimeFigureOut">
              <a:rPr lang="en-GB" smtClean="0"/>
              <a:t>18/09/2024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3A4A7-6D99-421A-9841-DB16CCC78F23}" type="slidenum">
              <a:rPr lang="en-GB" smtClean="0"/>
              <a:t>‹#›</a:t>
            </a:fld>
            <a:endParaRPr lang="en-GB"/>
          </a:p>
        </p:txBody>
      </p:sp>
    </p:spTree>
    <p:extLst>
      <p:ext uri="{BB962C8B-B14F-4D97-AF65-F5344CB8AC3E}">
        <p14:creationId xmlns:p14="http://schemas.microsoft.com/office/powerpoint/2010/main" val="8992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C3A4A7-6D99-421A-9841-DB16CCC78F23}" type="slidenum">
              <a:rPr lang="en-GB" smtClean="0"/>
              <a:t>1</a:t>
            </a:fld>
            <a:endParaRPr lang="en-GB"/>
          </a:p>
        </p:txBody>
      </p:sp>
    </p:spTree>
    <p:extLst>
      <p:ext uri="{BB962C8B-B14F-4D97-AF65-F5344CB8AC3E}">
        <p14:creationId xmlns:p14="http://schemas.microsoft.com/office/powerpoint/2010/main" val="300933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7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3063959" cy="144303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cap="rnd">
              <a:solidFill>
                <a:srgbClr val="FAE6DB"/>
              </a:solidFill>
              <a:prstDash val="solid"/>
              <a:round/>
            </a:ln>
          </p:spPr>
        </p:sp>
        <p:sp>
          <p:nvSpPr>
            <p:cNvPr id="10" name="TextBox 10"/>
            <p:cNvSpPr txBox="1"/>
            <p:nvPr/>
          </p:nvSpPr>
          <p:spPr>
            <a:xfrm>
              <a:off x="0" y="-38100"/>
              <a:ext cx="3063959" cy="1443032"/>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sp>
      <p:sp>
        <p:nvSpPr>
          <p:cNvPr id="30" name="TextBox 30"/>
          <p:cNvSpPr txBox="1"/>
          <p:nvPr/>
        </p:nvSpPr>
        <p:spPr>
          <a:xfrm>
            <a:off x="3466146" y="4967194"/>
            <a:ext cx="11570790" cy="1623008"/>
          </a:xfrm>
          <a:prstGeom prst="rect">
            <a:avLst/>
          </a:prstGeom>
        </p:spPr>
        <p:txBody>
          <a:bodyPr lIns="0" tIns="0" rIns="0" bIns="0" rtlCol="0" anchor="t">
            <a:spAutoFit/>
          </a:bodyPr>
          <a:lstStyle/>
          <a:p>
            <a:pPr algn="ctr">
              <a:lnSpc>
                <a:spcPts val="8800"/>
              </a:lnSpc>
            </a:pPr>
            <a:r>
              <a:rPr lang="vi-VN" sz="23900" spc="-160" smtClean="0">
                <a:solidFill>
                  <a:srgbClr val="000000"/>
                </a:solidFill>
                <a:latin typeface="SVN-Caprica Script" pitchFamily="2" charset="-93"/>
              </a:rPr>
              <a:t>Ôn tập</a:t>
            </a:r>
            <a:endParaRPr lang="en-US" sz="23900" spc="-160">
              <a:solidFill>
                <a:srgbClr val="000000"/>
              </a:solidFill>
              <a:latin typeface="SVN-Caprica Script" pitchFamily="2" charset="-93"/>
            </a:endParaRP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75" y="2446385"/>
            <a:ext cx="10454654" cy="439850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2201835531"/>
              </p:ext>
            </p:extLst>
          </p:nvPr>
        </p:nvGraphicFramePr>
        <p:xfrm>
          <a:off x="444228" y="419100"/>
          <a:ext cx="17462772" cy="8685912"/>
        </p:xfrm>
        <a:graphic>
          <a:graphicData uri="http://schemas.openxmlformats.org/drawingml/2006/table">
            <a:tbl>
              <a:tblPr firstRow="1" firstCol="1" bandRow="1">
                <a:effectLst>
                  <a:outerShdw blurRad="50800" dist="38100" algn="l" rotWithShape="0">
                    <a:prstClr val="black">
                      <a:alpha val="40000"/>
                    </a:prstClr>
                  </a:outerShdw>
                </a:effectLst>
              </a:tblPr>
              <a:tblGrid>
                <a:gridCol w="1651883"/>
                <a:gridCol w="1730545"/>
                <a:gridCol w="2359835"/>
                <a:gridCol w="11720509"/>
              </a:tblGrid>
              <a:tr h="27477">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107">
                <a:tc rowSpan="2">
                  <a:txBody>
                    <a:bodyPr/>
                    <a:lstStyle/>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a:t>
                      </a:r>
                      <a:r>
                        <a:rPr lang="vi-VN"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 nghĩa trong bài thơ “Bánh trôi nước”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vi-VN" sz="36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a:t>
                      </a:r>
                      <a:r>
                        <a:rPr lang="vi-VN" sz="3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 nghĩa trong bài thơ “Bánh trôi nước”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851783">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2:</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effectLst/>
                          <a:latin typeface="Times New Roman" panose="02020603050405020304" pitchFamily="18" charset="0"/>
                          <a:ea typeface="Calibri" panose="020F0502020204030204" pitchFamily="34" charset="0"/>
                          <a:cs typeface="Times New Roman" panose="02020603050405020304" pitchFamily="18" charset="0"/>
                        </a:rPr>
                        <a:t>Nghĩa thứ hai của bài thơ nói về nhan sắc, thân phận và phẩm chất người phụ nữ.</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3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Lí lẽ: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bằng chứng để cho thấy cả bài thơ không chỉ nói về chiếc bánh trôi mà còn nói lên nhan sắc, phẩm hạnh, kể về thân phận của người phụ nữ trong xã hội phong kiến xưa. Đồng thời, khẳng định bản lĩnh của người phụ nữ, dù ở bất kì hoàn cảnh cũng vẫn giữ tấm lòng son sắt, thuỷ chung…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 Phần trích dẫn các câu thơ trong bài thơ.</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các câu thơ trong bài: “Thân em”, “vừa trắng lại vừa tròn”, “tròn”, “Bảy nổi ba chìm với nước non”, “với nước non”, “với”, “non”, “Rắn nát mặc dầu tay kẻ nặn”, “rắn”, “nát”, “mặc dầu…mà”, “tấm lòng son”,…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dẫn ra thành ngữ để so sánh: “Ba chìm bảy nổi chín lênh đênh”.</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056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pSp>
        <p:nvGrpSpPr>
          <p:cNvPr id="4" name="Group 4"/>
          <p:cNvGrpSpPr/>
          <p:nvPr/>
        </p:nvGrpSpPr>
        <p:grpSpPr>
          <a:xfrm>
            <a:off x="780888" y="1181100"/>
            <a:ext cx="8917850" cy="8229600"/>
            <a:chOff x="0" y="0"/>
            <a:chExt cx="2348734" cy="2167467"/>
          </a:xfrm>
        </p:grpSpPr>
        <p:sp>
          <p:nvSpPr>
            <p:cNvPr id="5" name="Freeform 5"/>
            <p:cNvSpPr/>
            <p:nvPr/>
          </p:nvSpPr>
          <p:spPr>
            <a:xfrm>
              <a:off x="0" y="0"/>
              <a:ext cx="2348734" cy="2167467"/>
            </a:xfrm>
            <a:custGeom>
              <a:avLst/>
              <a:gdLst/>
              <a:ahLst/>
              <a:cxnLst/>
              <a:rect l="l" t="t" r="r" b="b"/>
              <a:pathLst>
                <a:path w="2348734" h="2167467">
                  <a:moveTo>
                    <a:pt x="44275" y="0"/>
                  </a:moveTo>
                  <a:lnTo>
                    <a:pt x="2304459" y="0"/>
                  </a:lnTo>
                  <a:cubicBezTo>
                    <a:pt x="2316202" y="0"/>
                    <a:pt x="2327463" y="4665"/>
                    <a:pt x="2335766" y="12968"/>
                  </a:cubicBezTo>
                  <a:cubicBezTo>
                    <a:pt x="2344070" y="21271"/>
                    <a:pt x="2348734" y="32533"/>
                    <a:pt x="2348734" y="44275"/>
                  </a:cubicBezTo>
                  <a:lnTo>
                    <a:pt x="2348734" y="2123192"/>
                  </a:lnTo>
                  <a:cubicBezTo>
                    <a:pt x="2348734" y="2147644"/>
                    <a:pt x="2328912" y="2167467"/>
                    <a:pt x="2304459" y="2167467"/>
                  </a:cubicBezTo>
                  <a:lnTo>
                    <a:pt x="44275" y="2167467"/>
                  </a:lnTo>
                  <a:cubicBezTo>
                    <a:pt x="32533" y="2167467"/>
                    <a:pt x="21271" y="2162802"/>
                    <a:pt x="12968" y="2154499"/>
                  </a:cubicBezTo>
                  <a:cubicBezTo>
                    <a:pt x="4665" y="2146196"/>
                    <a:pt x="0" y="2134934"/>
                    <a:pt x="0" y="2123192"/>
                  </a:cubicBezTo>
                  <a:lnTo>
                    <a:pt x="0" y="44275"/>
                  </a:lnTo>
                  <a:cubicBezTo>
                    <a:pt x="0" y="19823"/>
                    <a:pt x="19823" y="0"/>
                    <a:pt x="44275" y="0"/>
                  </a:cubicBezTo>
                  <a:close/>
                </a:path>
              </a:pathLst>
            </a:custGeom>
            <a:solidFill>
              <a:srgbClr val="FFDC96"/>
            </a:solidFill>
            <a:ln cap="rnd">
              <a:noFill/>
              <a:prstDash val="solid"/>
              <a:round/>
            </a:ln>
          </p:spPr>
        </p:sp>
        <p:sp>
          <p:nvSpPr>
            <p:cNvPr id="6" name="TextBox 6"/>
            <p:cNvSpPr txBox="1"/>
            <p:nvPr/>
          </p:nvSpPr>
          <p:spPr>
            <a:xfrm>
              <a:off x="0" y="-38100"/>
              <a:ext cx="2348734"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732147" y="1417752"/>
            <a:ext cx="8756163" cy="8229600"/>
            <a:chOff x="0" y="0"/>
            <a:chExt cx="2306150" cy="2167467"/>
          </a:xfrm>
        </p:grpSpPr>
        <p:sp>
          <p:nvSpPr>
            <p:cNvPr id="8" name="Freeform 8"/>
            <p:cNvSpPr/>
            <p:nvPr/>
          </p:nvSpPr>
          <p:spPr>
            <a:xfrm>
              <a:off x="0" y="0"/>
              <a:ext cx="2306150" cy="2167467"/>
            </a:xfrm>
            <a:custGeom>
              <a:avLst/>
              <a:gdLst/>
              <a:ahLst/>
              <a:cxnLst/>
              <a:rect l="l" t="t" r="r" b="b"/>
              <a:pathLst>
                <a:path w="2306150" h="2167467">
                  <a:moveTo>
                    <a:pt x="45093" y="0"/>
                  </a:moveTo>
                  <a:lnTo>
                    <a:pt x="2261057" y="0"/>
                  </a:lnTo>
                  <a:cubicBezTo>
                    <a:pt x="2273017" y="0"/>
                    <a:pt x="2284486" y="4751"/>
                    <a:pt x="2292943" y="13207"/>
                  </a:cubicBezTo>
                  <a:cubicBezTo>
                    <a:pt x="2301399" y="21664"/>
                    <a:pt x="2306150" y="33133"/>
                    <a:pt x="2306150" y="45093"/>
                  </a:cubicBezTo>
                  <a:lnTo>
                    <a:pt x="2306150" y="2122374"/>
                  </a:lnTo>
                  <a:cubicBezTo>
                    <a:pt x="2306150" y="2147278"/>
                    <a:pt x="2285961" y="2167467"/>
                    <a:pt x="2261057" y="2167467"/>
                  </a:cubicBezTo>
                  <a:lnTo>
                    <a:pt x="45093" y="2167467"/>
                  </a:lnTo>
                  <a:cubicBezTo>
                    <a:pt x="20189" y="2167467"/>
                    <a:pt x="0" y="2147278"/>
                    <a:pt x="0" y="2122374"/>
                  </a:cubicBezTo>
                  <a:lnTo>
                    <a:pt x="0" y="45093"/>
                  </a:lnTo>
                  <a:cubicBezTo>
                    <a:pt x="0" y="20189"/>
                    <a:pt x="20189" y="0"/>
                    <a:pt x="45093" y="0"/>
                  </a:cubicBezTo>
                  <a:close/>
                </a:path>
              </a:pathLst>
            </a:custGeom>
            <a:solidFill>
              <a:srgbClr val="FEEDAA"/>
            </a:solidFill>
            <a:ln cap="rnd">
              <a:noFill/>
              <a:prstDash val="solid"/>
              <a:round/>
            </a:ln>
          </p:spPr>
        </p:sp>
        <p:sp>
          <p:nvSpPr>
            <p:cNvPr id="9" name="TextBox 9"/>
            <p:cNvSpPr txBox="1"/>
            <p:nvPr/>
          </p:nvSpPr>
          <p:spPr>
            <a:xfrm>
              <a:off x="0" y="-38100"/>
              <a:ext cx="2306150"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Rectangle 18"/>
          <p:cNvSpPr/>
          <p:nvPr/>
        </p:nvSpPr>
        <p:spPr>
          <a:xfrm>
            <a:off x="3804091" y="1583496"/>
            <a:ext cx="4147837" cy="923330"/>
          </a:xfrm>
          <a:prstGeom prst="rect">
            <a:avLst/>
          </a:prstGeom>
        </p:spPr>
        <p:txBody>
          <a:bodyPr wrap="square">
            <a:spAutoFit/>
          </a:bodyPr>
          <a:lstStyle/>
          <a:p>
            <a:r>
              <a:rPr lang="vi-VN" sz="5400" b="1">
                <a:solidFill>
                  <a:srgbClr val="0D0D0D"/>
                </a:solidFill>
                <a:latin typeface="Times New Roman" panose="02020603050405020304" pitchFamily="18" charset="0"/>
                <a:ea typeface="MS Mincho"/>
                <a:cs typeface="Times New Roman" panose="02020603050405020304" pitchFamily="18" charset="0"/>
              </a:rPr>
              <a:t>Câu 2</a:t>
            </a:r>
            <a:endParaRPr lang="en-GB" sz="540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780378956"/>
              </p:ext>
            </p:extLst>
          </p:nvPr>
        </p:nvGraphicFramePr>
        <p:xfrm>
          <a:off x="790375" y="3155774"/>
          <a:ext cx="8756163" cy="521817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189041"/>
                <a:gridCol w="3249145"/>
                <a:gridCol w="3317977"/>
              </a:tblGrid>
              <a:tr h="428888">
                <a:tc>
                  <a:txBody>
                    <a:bodyPr/>
                    <a:lstStyle/>
                    <a:p>
                      <a:pPr algn="ctr">
                        <a:lnSpc>
                          <a:spcPct val="107000"/>
                        </a:lnSpc>
                        <a:spcBef>
                          <a:spcPts val="300"/>
                        </a:spcBef>
                        <a:spcAft>
                          <a:spcPts val="300"/>
                        </a:spcAft>
                        <a:tabLst>
                          <a:tab pos="180340" algn="l"/>
                        </a:tabLs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chủ quan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888">
                <a:tc>
                  <a:txBody>
                    <a:bodyPr/>
                    <a:lstStyle/>
                    <a:p>
                      <a:pPr algn="ctr">
                        <a:lnSpc>
                          <a:spcPct val="107000"/>
                        </a:lnSpc>
                        <a:spcBef>
                          <a:spcPts val="300"/>
                        </a:spcBef>
                        <a:spcAft>
                          <a:spcPts val="300"/>
                        </a:spcAft>
                        <a:tabLst>
                          <a:tab pos="180340" algn="l"/>
                        </a:tabLs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Đặc điểm thông tin</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6665">
                <a:tc>
                  <a:txBody>
                    <a:bodyPr/>
                    <a:lstStyle/>
                    <a:p>
                      <a:pPr algn="ctr">
                        <a:lnSpc>
                          <a:spcPct val="107000"/>
                        </a:lnSpc>
                        <a:spcBef>
                          <a:spcPts val="300"/>
                        </a:spcBef>
                        <a:spcAft>
                          <a:spcPts val="300"/>
                        </a:spcAft>
                        <a:tabLst>
                          <a:tab pos="180340" algn="l"/>
                        </a:tabLs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Một số dấu hiệu nhận biết</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3483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sp>
        <p:sp>
          <p:nvSpPr>
            <p:cNvPr id="7" name="TextBox 7"/>
            <p:cNvSpPr txBox="1"/>
            <p:nvPr/>
          </p:nvSpPr>
          <p:spPr>
            <a:xfrm>
              <a:off x="0" y="-38100"/>
              <a:ext cx="2588324"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sp>
        <p:sp>
          <p:nvSpPr>
            <p:cNvPr id="10" name="TextBox 10"/>
            <p:cNvSpPr txBox="1"/>
            <p:nvPr/>
          </p:nvSpPr>
          <p:spPr>
            <a:xfrm>
              <a:off x="0" y="-38100"/>
              <a:ext cx="2589867"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23" name="Table 22"/>
          <p:cNvGraphicFramePr>
            <a:graphicFrameLocks noGrp="1"/>
          </p:cNvGraphicFramePr>
          <p:nvPr>
            <p:extLst>
              <p:ext uri="{D42A27DB-BD31-4B8C-83A1-F6EECF244321}">
                <p14:modId xmlns:p14="http://schemas.microsoft.com/office/powerpoint/2010/main" val="1674158612"/>
              </p:ext>
            </p:extLst>
          </p:nvPr>
        </p:nvGraphicFramePr>
        <p:xfrm>
          <a:off x="1268254" y="1304787"/>
          <a:ext cx="15724345" cy="4696587"/>
        </p:xfrm>
        <a:graphic>
          <a:graphicData uri="http://schemas.openxmlformats.org/drawingml/2006/table">
            <a:tbl>
              <a:tblPr firstRow="1" firstCol="1" bandRow="1">
                <a:effectLst>
                  <a:outerShdw blurRad="50800" dist="38100" algn="l" rotWithShape="0">
                    <a:prstClr val="black">
                      <a:alpha val="40000"/>
                    </a:prstClr>
                  </a:outerShdw>
                </a:effectLst>
              </a:tblPr>
              <a:tblGrid>
                <a:gridCol w="3251521"/>
                <a:gridCol w="5385812"/>
                <a:gridCol w="7087012"/>
              </a:tblGrid>
              <a:tr h="428888">
                <a:tc>
                  <a:txBody>
                    <a:bodyPr/>
                    <a:lstStyle/>
                    <a:p>
                      <a:pPr algn="ctr">
                        <a:lnSpc>
                          <a:spcPct val="107000"/>
                        </a:lnSpc>
                        <a:spcBef>
                          <a:spcPts val="300"/>
                        </a:spcBef>
                        <a:spcAft>
                          <a:spcPts val="300"/>
                        </a:spcAft>
                        <a:tabLst>
                          <a:tab pos="180340" algn="l"/>
                        </a:tabLs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Cách trình bày vấn đề chủ quan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888">
                <a:tc>
                  <a:txBody>
                    <a:bodyPr/>
                    <a:lstStyle/>
                    <a:p>
                      <a:pPr algn="ctr">
                        <a:lnSpc>
                          <a:spcPct val="107000"/>
                        </a:lnSpc>
                        <a:spcBef>
                          <a:spcPts val="300"/>
                        </a:spcBef>
                        <a:spcAft>
                          <a:spcPts val="300"/>
                        </a:spcAft>
                        <a:tabLst>
                          <a:tab pos="180340" algn="l"/>
                        </a:tabLs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Đặc điểm thông tin</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Bằng chứng khách quan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Ý kiến, tình cảm, đánh giá chủ quan của người viết</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6665">
                <a:tc>
                  <a:txBody>
                    <a:bodyPr/>
                    <a:lstStyle/>
                    <a:p>
                      <a:pPr algn="ctr">
                        <a:lnSpc>
                          <a:spcPct val="107000"/>
                        </a:lnSpc>
                        <a:spcBef>
                          <a:spcPts val="300"/>
                        </a:spcBef>
                        <a:spcAft>
                          <a:spcPts val="300"/>
                        </a:spcAft>
                        <a:tabLst>
                          <a:tab pos="180340" algn="l"/>
                        </a:tabLs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Một số dấu hiệu nhận biết</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Sự thật hiển nhiên, số liệu, dữ kiện, các thông tin có thể kiểm chứng đúng, sai thông qua nghiên cứu khoa học,…</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tabLst>
                          <a:tab pos="180340" algn="l"/>
                        </a:tabLst>
                      </a:pP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Các từ ngữ, câu văn thể hiện tình cảm, đánh giá chủ quan của người viết; các thông tin mà người viết không chắc chắn (có lẽ, hình như, chắc hẳn,…), dự đoán tương lai,…</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39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pSp>
        <p:nvGrpSpPr>
          <p:cNvPr id="4" name="Group 4"/>
          <p:cNvGrpSpPr/>
          <p:nvPr/>
        </p:nvGrpSpPr>
        <p:grpSpPr>
          <a:xfrm>
            <a:off x="9105458" y="1430655"/>
            <a:ext cx="8306242" cy="3396453"/>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6" name="TextBox 6"/>
            <p:cNvSpPr txBox="1"/>
            <p:nvPr/>
          </p:nvSpPr>
          <p:spPr>
            <a:xfrm>
              <a:off x="0" y="-38100"/>
              <a:ext cx="2187652" cy="9326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953058" y="1278255"/>
            <a:ext cx="8306242" cy="338453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9" name="TextBox 9"/>
            <p:cNvSpPr txBox="1"/>
            <p:nvPr/>
          </p:nvSpPr>
          <p:spPr>
            <a:xfrm>
              <a:off x="0" y="-38100"/>
              <a:ext cx="2187652" cy="929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756475" y="968386"/>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3"/>
            <a:stretch>
              <a:fillRect/>
            </a:stretch>
          </a:blipFill>
        </p:spPr>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sp>
      <p:sp>
        <p:nvSpPr>
          <p:cNvPr id="13" name="Freeform 13"/>
          <p:cNvSpPr/>
          <p:nvPr/>
        </p:nvSpPr>
        <p:spPr>
          <a:xfrm>
            <a:off x="7503162" y="752613"/>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sp>
      <p:sp>
        <p:nvSpPr>
          <p:cNvPr id="14" name="TextBox 14"/>
          <p:cNvSpPr txBox="1"/>
          <p:nvPr/>
        </p:nvSpPr>
        <p:spPr>
          <a:xfrm>
            <a:off x="1375765" y="1948734"/>
            <a:ext cx="6607548" cy="9329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6720"/>
              </a:lnSpc>
            </a:pPr>
            <a:r>
              <a:rPr lang="en-US" sz="9600" b="1">
                <a:latin typeface="Times New Roman" panose="02020603050405020304" pitchFamily="18" charset="0"/>
                <a:cs typeface="Times New Roman" panose="02020603050405020304" pitchFamily="18" charset="0"/>
              </a:rPr>
              <a:t>Câu </a:t>
            </a:r>
            <a:r>
              <a:rPr lang="en-US" sz="9600" b="1" smtClean="0">
                <a:latin typeface="Times New Roman" panose="02020603050405020304" pitchFamily="18" charset="0"/>
                <a:cs typeface="Times New Roman" panose="02020603050405020304" pitchFamily="18" charset="0"/>
              </a:rPr>
              <a:t>3</a:t>
            </a:r>
            <a:endParaRPr lang="en-US" sz="88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9105458" y="1718526"/>
            <a:ext cx="7755536" cy="2462213"/>
          </a:xfrm>
          <a:prstGeom prst="rect">
            <a:avLst/>
          </a:prstGeom>
        </p:spPr>
        <p:txBody>
          <a:bodyPr lIns="0" tIns="0" rIns="0" bIns="0" rtlCol="0" anchor="t">
            <a:spAutoFit/>
          </a:bodyPr>
          <a:lstStyle/>
          <a:p>
            <a:pPr lvl="0" algn="just">
              <a:spcBef>
                <a:spcPct val="0"/>
              </a:spcBef>
            </a:pPr>
            <a:r>
              <a:rPr lang="vi-VN" sz="4000" b="1">
                <a:latin typeface="Times New Roman" panose="02020603050405020304" pitchFamily="18" charset="0"/>
                <a:cs typeface="Times New Roman" panose="02020603050405020304" pitchFamily="18" charset="0"/>
              </a:rPr>
              <a:t>Với </a:t>
            </a:r>
            <a:r>
              <a:rPr lang="en-GB" sz="4000" b="1">
                <a:latin typeface="Times New Roman" panose="02020603050405020304" pitchFamily="18" charset="0"/>
                <a:cs typeface="Times New Roman" panose="02020603050405020304" pitchFamily="18" charset="0"/>
              </a:rPr>
              <a:t>VB</a:t>
            </a:r>
            <a:r>
              <a:rPr lang="vi-VN" sz="4000">
                <a:latin typeface="Times New Roman" panose="02020603050405020304" pitchFamily="18" charset="0"/>
                <a:cs typeface="Times New Roman" panose="02020603050405020304" pitchFamily="18" charset="0"/>
              </a:rPr>
              <a:t>: </a:t>
            </a:r>
            <a:r>
              <a:rPr lang="en-GB" sz="4000">
                <a:latin typeface="Times New Roman" panose="02020603050405020304" pitchFamily="18" charset="0"/>
                <a:cs typeface="Times New Roman" panose="02020603050405020304" pitchFamily="18" charset="0"/>
              </a:rPr>
              <a:t>L</a:t>
            </a:r>
            <a:r>
              <a:rPr lang="vi-VN" sz="4000">
                <a:latin typeface="Times New Roman" panose="02020603050405020304" pitchFamily="18" charset="0"/>
                <a:cs typeface="Times New Roman" panose="02020603050405020304" pitchFamily="18" charset="0"/>
              </a:rPr>
              <a:t>àm phong phú thêm cách hiểu </a:t>
            </a:r>
            <a:r>
              <a:rPr lang="en-GB" sz="4000">
                <a:latin typeface="Times New Roman" panose="02020603050405020304" pitchFamily="18" charset="0"/>
                <a:cs typeface="Times New Roman" panose="02020603050405020304" pitchFamily="18" charset="0"/>
              </a:rPr>
              <a:t>VB</a:t>
            </a:r>
            <a:r>
              <a:rPr lang="vi-VN" sz="4000">
                <a:latin typeface="Times New Roman" panose="02020603050405020304" pitchFamily="18" charset="0"/>
                <a:cs typeface="Times New Roman" panose="02020603050405020304" pitchFamily="18" charset="0"/>
              </a:rPr>
              <a:t>, góp phần kiểm chứng hoặc bác bỏ những cách hiểu thiếu căn cứ, suy diễn.</a:t>
            </a:r>
            <a:endParaRPr lang="en-US" sz="36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105458" y="5861847"/>
            <a:ext cx="8306242" cy="3396453"/>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19" name="TextBox 19"/>
            <p:cNvSpPr txBox="1"/>
            <p:nvPr/>
          </p:nvSpPr>
          <p:spPr>
            <a:xfrm>
              <a:off x="0" y="-38100"/>
              <a:ext cx="2187652" cy="93263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8953058" y="5709447"/>
            <a:ext cx="8306242" cy="3384535"/>
            <a:chOff x="0" y="0"/>
            <a:chExt cx="2187652" cy="891400"/>
          </a:xfrm>
        </p:grpSpPr>
        <p:sp>
          <p:nvSpPr>
            <p:cNvPr id="21"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22" name="TextBox 22"/>
            <p:cNvSpPr txBox="1"/>
            <p:nvPr/>
          </p:nvSpPr>
          <p:spPr>
            <a:xfrm>
              <a:off x="0" y="-38100"/>
              <a:ext cx="2187652" cy="929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1756475" y="5399577"/>
            <a:ext cx="2699407" cy="619739"/>
          </a:xfrm>
          <a:custGeom>
            <a:avLst/>
            <a:gdLst/>
            <a:ahLst/>
            <a:cxnLst/>
            <a:rect l="l" t="t" r="r" b="b"/>
            <a:pathLst>
              <a:path w="2699407" h="619739">
                <a:moveTo>
                  <a:pt x="0" y="0"/>
                </a:moveTo>
                <a:lnTo>
                  <a:pt x="2699407" y="0"/>
                </a:lnTo>
                <a:lnTo>
                  <a:pt x="2699407" y="619739"/>
                </a:lnTo>
                <a:lnTo>
                  <a:pt x="0" y="619739"/>
                </a:lnTo>
                <a:lnTo>
                  <a:pt x="0" y="0"/>
                </a:lnTo>
                <a:close/>
              </a:path>
            </a:pathLst>
          </a:custGeom>
          <a:blipFill>
            <a:blip r:embed="rId3"/>
            <a:stretch>
              <a:fillRect/>
            </a:stretch>
          </a:blipFill>
        </p:spPr>
      </p:sp>
      <p:sp>
        <p:nvSpPr>
          <p:cNvPr id="25" name="TextBox 25"/>
          <p:cNvSpPr txBox="1"/>
          <p:nvPr/>
        </p:nvSpPr>
        <p:spPr>
          <a:xfrm>
            <a:off x="9091717" y="6256636"/>
            <a:ext cx="8115300" cy="2462213"/>
          </a:xfrm>
          <a:prstGeom prst="rect">
            <a:avLst/>
          </a:prstGeom>
        </p:spPr>
        <p:txBody>
          <a:bodyPr wrap="square" lIns="0" tIns="0" rIns="0" bIns="0" rtlCol="0" anchor="t">
            <a:spAutoFit/>
          </a:bodyPr>
          <a:lstStyle/>
          <a:p>
            <a:pPr lvl="0" algn="just">
              <a:spcBef>
                <a:spcPct val="0"/>
              </a:spcBef>
            </a:pPr>
            <a:r>
              <a:rPr lang="vi-VN" sz="4000" b="1">
                <a:latin typeface="Times New Roman" panose="02020603050405020304" pitchFamily="18" charset="0"/>
                <a:cs typeface="Times New Roman" panose="02020603050405020304" pitchFamily="18" charset="0"/>
              </a:rPr>
              <a:t>Với người đọc</a:t>
            </a:r>
            <a:r>
              <a:rPr lang="vi-VN" sz="4000">
                <a:latin typeface="Times New Roman" panose="02020603050405020304" pitchFamily="18" charset="0"/>
                <a:cs typeface="Times New Roman" panose="02020603050405020304" pitchFamily="18" charset="0"/>
              </a:rPr>
              <a:t>: Giúp cho người đọc có được sự chủ động, tích cực khi đọc VB văn học, giúp cho việc đọc VB văn học thú vị, hấp dẫn hơn với người đọc.</a:t>
            </a:r>
            <a:endParaRPr lang="en-US" sz="36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801175" y="1448159"/>
            <a:ext cx="8756163" cy="8155691"/>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sp>
        <p:sp>
          <p:nvSpPr>
            <p:cNvPr id="6" name="TextBox 6"/>
            <p:cNvSpPr txBox="1"/>
            <p:nvPr/>
          </p:nvSpPr>
          <p:spPr>
            <a:xfrm>
              <a:off x="0" y="-38100"/>
              <a:ext cx="2306150" cy="21861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3200400" y="1181100"/>
            <a:ext cx="14058900" cy="82296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sp>
        <p:sp>
          <p:nvSpPr>
            <p:cNvPr id="9" name="TextBox 9"/>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0" name="Rectangle 19"/>
          <p:cNvSpPr/>
          <p:nvPr/>
        </p:nvSpPr>
        <p:spPr>
          <a:xfrm>
            <a:off x="6927" y="0"/>
            <a:ext cx="3038011" cy="1524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15000"/>
              </a:lnSpc>
              <a:spcAft>
                <a:spcPts val="0"/>
              </a:spcAft>
            </a:pPr>
            <a:r>
              <a:rPr lang="vi-VN" sz="8800" b="1">
                <a:solidFill>
                  <a:srgbClr val="0D0D0D"/>
                </a:solidFill>
                <a:latin typeface="Times New Roman" panose="02020603050405020304" pitchFamily="18" charset="0"/>
                <a:ea typeface="MS Mincho"/>
              </a:rPr>
              <a:t>Câu </a:t>
            </a:r>
            <a:r>
              <a:rPr lang="vi-VN" sz="8800" b="1" smtClean="0">
                <a:solidFill>
                  <a:srgbClr val="0D0D0D"/>
                </a:solidFill>
                <a:latin typeface="Times New Roman" panose="02020603050405020304" pitchFamily="18" charset="0"/>
                <a:ea typeface="MS Mincho"/>
              </a:rPr>
              <a:t>4</a:t>
            </a:r>
            <a:endParaRPr lang="en-GB" sz="880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3200400" y="1929355"/>
            <a:ext cx="13611887" cy="5016758"/>
          </a:xfrm>
          <a:prstGeom prst="rect">
            <a:avLst/>
          </a:prstGeom>
        </p:spPr>
        <p:txBody>
          <a:bodyPr wrap="square">
            <a:spAutoFit/>
          </a:bodyPr>
          <a:lstStyle/>
          <a:p>
            <a:pPr algn="just">
              <a:spcAft>
                <a:spcPts val="0"/>
              </a:spcAft>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 </a:t>
            </a: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 dẫn chính xác và đúng quy định khi sử dụng lời nói, ý tưởng, quan điểm của người khác.</a:t>
            </a:r>
            <a:endParaRPr lang="en-GB" sz="3200" dirty="0">
              <a:latin typeface="Times New Roman" panose="02020603050405020304" pitchFamily="18" charset="0"/>
              <a:cs typeface="Times New Roman" panose="02020603050405020304" pitchFamily="18" charset="0"/>
            </a:endParaRPr>
          </a:p>
          <a:p>
            <a:pPr algn="just">
              <a:spcAft>
                <a:spcPts val="0"/>
              </a:spcAft>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Cách trích dẫn tài liệu;</a:t>
            </a:r>
            <a:endParaRPr lang="en-GB" sz="3200" dirty="0">
              <a:latin typeface="Times New Roman" panose="02020603050405020304" pitchFamily="18" charset="0"/>
              <a:cs typeface="Times New Roman" panose="02020603050405020304" pitchFamily="18" charset="0"/>
            </a:endParaRPr>
          </a:p>
          <a:p>
            <a:pPr algn="just">
              <a:spcAft>
                <a:spcPts val="0"/>
              </a:spcAft>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Có thể </a:t>
            </a:r>
            <a:r>
              <a:rPr lang="vi-VN" sz="3200" dirty="0">
                <a:latin typeface="Times New Roman" panose="02020603050405020304" pitchFamily="18" charset="0"/>
                <a:cs typeface="Times New Roman" panose="02020603050405020304" pitchFamily="18" charset="0"/>
              </a:rPr>
              <a:t>trích dẫn trực tiếp (người viết trích dẫn nguyên văn câu nói/ lời đánh giá của người khác và đặt trong dấu ngoặc kép) hoặc trích dẫn gián tiếp (người viết không đặt phần trích dẫn trong dấu ngoặc kép mà viết lại ý tưởng của người khác theo cách diễn đạt của mình)</a:t>
            </a:r>
            <a:endParaRPr lang="en-GB" sz="3200" dirty="0">
              <a:latin typeface="Times New Roman" panose="02020603050405020304" pitchFamily="18" charset="0"/>
              <a:cs typeface="Times New Roman" panose="02020603050405020304" pitchFamily="18" charset="0"/>
            </a:endParaRPr>
          </a:p>
          <a:p>
            <a:pPr algn="just">
              <a:spcAft>
                <a:spcPts val="0"/>
              </a:spcAft>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trích dẫn có thể bao gồm các nội dung sau: ý trích dẫn (lời nói, ý tưởng, quan điểm), tác giả, têm tác phẩm/công trình, nhà xuất bản, nơi xuất bản, năm xuất bản.</a:t>
            </a:r>
            <a:endParaRPr lang="en-GB" sz="3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520440" y="1389023"/>
            <a:ext cx="13500525" cy="4056495"/>
          </a:xfrm>
          <a:prstGeom prst="rect">
            <a:avLst/>
          </a:prstGeom>
        </p:spPr>
        <p:txBody>
          <a:bodyPr wrap="square">
            <a:spAutoFit/>
          </a:bodyPr>
          <a:lstStyle/>
          <a:p>
            <a:pPr algn="just">
              <a:lnSpc>
                <a:spcPct val="115000"/>
              </a:lnSpc>
              <a:spcAft>
                <a:spcPts val="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ví dụ về việc dẫn nguồn, lời nói, ý tưởng, quan điểm…của người khác khi viết và chỉ ra các yếu tố trong phần trích dẫn đó:</a:t>
            </a:r>
            <a:endParaRPr lang="en-GB"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VD: Nhà thơ Đơ-rai-đơn (Dryden) nói rằng: “Tiếng cười, dù ở mức độ nào, luôn là một điều tốt. Và nếu một thứ có thể gây cười cho mọi người, thì nó là một công cụ tạo ra hạnh phúc</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(Trích </a:t>
            </a:r>
            <a:r>
              <a:rPr lang="vi-VN" sz="3200" i="1" dirty="0">
                <a:latin typeface="Times New Roman" panose="02020603050405020304" pitchFamily="18" charset="0"/>
                <a:cs typeface="Times New Roman" panose="02020603050405020304" pitchFamily="18" charset="0"/>
              </a:rPr>
              <a:t>Bắt đầu mỗi ngày bằng nụ cười, ngay cả tăm tối cũng phải tươi rói, theo </a:t>
            </a:r>
            <a:r>
              <a:rPr lang="vi-VN" sz="3200" dirty="0">
                <a:latin typeface="Times New Roman" panose="02020603050405020304" pitchFamily="18" charset="0"/>
                <a:cs typeface="Times New Roman" panose="02020603050405020304" pitchFamily="18" charset="0"/>
              </a:rPr>
              <a:t>O-ri-sơn Xơ-goét Ma-đơn, Thanh Bình dịch, NXB Thanh niên, 2019</a:t>
            </a:r>
            <a:r>
              <a:rPr lang="vi-VN" sz="3200" dirty="0" smtClean="0">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p:sp>
        <p:nvSpPr>
          <p:cNvPr id="25" name="Rectangle 24"/>
          <p:cNvSpPr/>
          <p:nvPr/>
        </p:nvSpPr>
        <p:spPr>
          <a:xfrm>
            <a:off x="2572915" y="5514361"/>
            <a:ext cx="13394326" cy="2923877"/>
          </a:xfrm>
          <a:prstGeom prst="rect">
            <a:avLst/>
          </a:prstGeom>
        </p:spPr>
        <p:txBody>
          <a:bodyPr wrap="square">
            <a:spAutoFit/>
          </a:bodyPr>
          <a:lstStyle/>
          <a:p>
            <a:pPr algn="just">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dẫn lời nói trực tiếp: “Tiếng cười, dù ở mức độ nào, luôn là một điều tốt. Và nếu một thứ có thể gây cười cho mọi người, thì nó là một công cụ tạo ra hạnh phúc”.</a:t>
            </a:r>
            <a:endParaRPr lang="en-GB"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dẫn nguồn: Tên tác phẩm, tác giả, người dịch, nhà xuất bản, năm xuất bản.</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228600" y="96249"/>
            <a:ext cx="8871282" cy="9874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7679"/>
              </a:lnSpc>
            </a:pPr>
            <a:r>
              <a:rPr lang="vi-VN" sz="6600" b="1" dirty="0">
                <a:latin typeface="Times New Roman" panose="02020603050405020304" pitchFamily="18" charset="0"/>
                <a:cs typeface="Times New Roman" panose="02020603050405020304" pitchFamily="18" charset="0"/>
              </a:rPr>
              <a:t>Câu 6</a:t>
            </a:r>
            <a:endParaRPr lang="en-US" sz="6399" dirty="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28600" y="1333500"/>
            <a:ext cx="17526000" cy="4693593"/>
          </a:xfrm>
          <a:prstGeom prst="rect">
            <a:avLst/>
          </a:prstGeom>
        </p:spPr>
        <p:txBody>
          <a:bodyPr wrap="square">
            <a:spAutoFit/>
          </a:bodyPr>
          <a:lstStyle/>
          <a:p>
            <a:pPr algn="just">
              <a:lnSpc>
                <a:spcPct val="115000"/>
              </a:lnSpc>
              <a:spcAft>
                <a:spcPts val="0"/>
              </a:spcAft>
            </a:pP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Khi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triển khai lí lẽ, bằng chứng để làm sáng tỏ luận điểm, cần tránh sự trùng lặp về ý giữa các luận điểm. Một số bằng chứng có thể dùng làm sáng tỏ cho nhiều luận điểm, nhưng với mỗi luận điểm, cách triển khai lí lẽ để phân tích, lí giải cần khác nhau.</a:t>
            </a:r>
            <a:endParaRPr lang="en-GB"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Tách đoạn hợp lí và sử dụng các phương tiện liên kết để liên kết luận điểm, lí lẽ và bằng chứng.</a:t>
            </a:r>
            <a:endParaRPr lang="en-GB"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Sử dụng một số cách viết để mở bài và kết bài hấp dẫn như: trích dẫn những đoàn thơ cùng chủ đề với tác phẩm cần phân tích, trích dẫn danh ngôn, nhận định về tác giả, tác phẩm,…</a:t>
            </a:r>
            <a:endParaRPr lang="en-GB"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Trong một số trường hợp, có thể trao đổi các ý kiến trái chiều về tác phẩm để làm cho nội dung bài viết thêm phong phú.</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0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2632135" y="989063"/>
            <a:ext cx="8756163" cy="13575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1200"/>
              </a:lnSpc>
            </a:pPr>
            <a:r>
              <a:rPr lang="vi-VN" sz="8000" b="1">
                <a:latin typeface="Times New Roman" panose="02020603050405020304" pitchFamily="18" charset="0"/>
                <a:cs typeface="Times New Roman" panose="02020603050405020304" pitchFamily="18" charset="0"/>
              </a:rPr>
              <a:t>Câu 7</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040801" y="2346614"/>
            <a:ext cx="16561399" cy="4552015"/>
          </a:xfrm>
          <a:prstGeom prst="rect">
            <a:avLst/>
          </a:prstGeom>
        </p:spPr>
        <p:txBody>
          <a:bodyPr wrap="square">
            <a:spAutoFit/>
          </a:bodyPr>
          <a:lstStyle/>
          <a:p>
            <a:pPr algn="just">
              <a:lnSpc>
                <a:spcPct val="115000"/>
              </a:lnSpc>
              <a:spcAft>
                <a:spcPts val="0"/>
              </a:spcAft>
            </a:pPr>
            <a:r>
              <a:rPr lang="vi-VN" sz="3600" dirty="0">
                <a:solidFill>
                  <a:srgbClr val="000000"/>
                </a:solidFill>
                <a:latin typeface="Times New Roman" panose="02020603050405020304" pitchFamily="18" charset="0"/>
                <a:ea typeface="Times New Roman" panose="02020603050405020304" pitchFamily="18" charset="0"/>
              </a:rPr>
              <a:t> Trong lịch sử chống ngoại xâm, chúng ta thấy dân tộc ta anh hùng hào kiệt thời nào cũng có. Hai Bà Trưng phất ngọn cờ khởi nghĩa đánh tan Thái thú Tô Định, buộc hắn phải trốn vào đám loạn quân chạy về nước. Đất nước sau hơn hai thế kỉ bị phong kiến nước ngoài đô hộ đã giành thắng lợi hoàn toàn.</a:t>
            </a:r>
            <a:endParaRPr lang="en-GB" sz="3600" dirty="0">
              <a:latin typeface="Times New Roman" panose="02020603050405020304" pitchFamily="18" charset="0"/>
              <a:ea typeface="Times New Roman" panose="02020603050405020304" pitchFamily="18" charset="0"/>
            </a:endParaRPr>
          </a:p>
          <a:p>
            <a:pPr algn="just">
              <a:lnSpc>
                <a:spcPct val="115000"/>
              </a:lnSpc>
            </a:pPr>
            <a:r>
              <a:rPr lang="vi-VN" sz="3600" dirty="0">
                <a:solidFill>
                  <a:srgbClr val="000000"/>
                </a:solidFill>
                <a:latin typeface="Times New Roman" panose="02020603050405020304" pitchFamily="18" charset="0"/>
                <a:ea typeface="Times New Roman" panose="02020603050405020304" pitchFamily="18" charset="0"/>
              </a:rPr>
              <a:t>Lỗi: + Luận cứ thiếu chính xác: “Đất nước sau hơn hai thế kỷ bị phong kiến nước </a:t>
            </a:r>
            <a:r>
              <a:rPr lang="vi-VN" sz="3600" dirty="0" smtClean="0">
                <a:solidFill>
                  <a:srgbClr val="000000"/>
                </a:solidFill>
                <a:latin typeface="Times New Roman" panose="02020603050405020304" pitchFamily="18" charset="0"/>
                <a:ea typeface="Times New Roman" panose="02020603050405020304" pitchFamily="18" charset="0"/>
              </a:rPr>
              <a:t>ngoài </a:t>
            </a:r>
            <a:endParaRPr lang="en-GB" sz="3600" dirty="0">
              <a:latin typeface="Times New Roman" panose="02020603050405020304" pitchFamily="18" charset="0"/>
              <a:ea typeface="Times New Roman" panose="02020603050405020304" pitchFamily="18" charset="0"/>
            </a:endParaRPr>
          </a:p>
          <a:p>
            <a:pPr algn="just">
              <a:lnSpc>
                <a:spcPct val="115000"/>
              </a:lnSpc>
            </a:pPr>
            <a:r>
              <a:rPr lang="vi-VN" sz="3600" dirty="0">
                <a:solidFill>
                  <a:srgbClr val="222222"/>
                </a:solidFill>
                <a:latin typeface="Times New Roman" panose="02020603050405020304" pitchFamily="18" charset="0"/>
                <a:ea typeface="Times New Roman" panose="02020603050405020304" pitchFamily="18" charset="0"/>
              </a:rPr>
              <a:t>        + Luận cứ đưa ra chưa đầy đủ, mới chỉ nêu dẫn chứng về Hai Bà Trưng = &gt; cần bổ sung cho phù hợp luận điểm: "Dân tộc ta anh hùng hào kiệt thời nào cũng có”.</a:t>
            </a:r>
            <a:endParaRPr lang="en-GB" sz="3600" dirty="0"/>
          </a:p>
        </p:txBody>
      </p:sp>
    </p:spTree>
    <p:extLst>
      <p:ext uri="{BB962C8B-B14F-4D97-AF65-F5344CB8AC3E}">
        <p14:creationId xmlns:p14="http://schemas.microsoft.com/office/powerpoint/2010/main" val="215765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600200" y="1028700"/>
            <a:ext cx="8748637" cy="11733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nSpc>
                <a:spcPts val="9679"/>
              </a:lnSpc>
            </a:pPr>
            <a:r>
              <a:rPr lang="vi-VN" sz="7200" b="1" dirty="0">
                <a:latin typeface="Times New Roman" panose="02020603050405020304" pitchFamily="18" charset="0"/>
                <a:cs typeface="Times New Roman" panose="02020603050405020304" pitchFamily="18" charset="0"/>
              </a:rPr>
              <a:t>Câu 8</a:t>
            </a:r>
            <a:endParaRPr lang="en-US" sz="7200" spc="-175" dirty="0">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1752600" y="3128139"/>
            <a:ext cx="15240000" cy="2769989"/>
          </a:xfrm>
          <a:prstGeom prst="rect">
            <a:avLst/>
          </a:prstGeom>
        </p:spPr>
        <p:txBody>
          <a:bodyPr wrap="square" lIns="0" tIns="0" rIns="0" bIns="0" rtlCol="0" anchor="t">
            <a:spAutoFit/>
          </a:bodyPr>
          <a:lstStyle/>
          <a:p>
            <a:pPr algn="just"/>
            <a:r>
              <a:rPr lang="vi-VN" sz="3600" dirty="0">
                <a:latin typeface="Times New Roman" panose="02020603050405020304" pitchFamily="18" charset="0"/>
                <a:cs typeface="Times New Roman" panose="02020603050405020304" pitchFamily="18" charset="0"/>
              </a:rPr>
              <a:t>HS kết nối nội dung các VB đã đọc với câu hỏi lớn đầu bài học để có ý tưởng thiết kế sản phẩm sáng tạo. Trên lớp, HS có thể thảo luận về ý tưởng thực hiện sản phẩm sáng tạo và hoàn thiện sản phẩm tại nhà. Sau khi công bố sản phẩm, HS tiếp tục suy ngẫm về câu hỏi lớn đầu bài học:</a:t>
            </a:r>
            <a:r>
              <a:rPr lang="vi-VN" sz="3600" i="1" dirty="0">
                <a:latin typeface="Times New Roman" panose="02020603050405020304" pitchFamily="18" charset="0"/>
                <a:cs typeface="Times New Roman" panose="02020603050405020304" pitchFamily="18" charset="0"/>
              </a:rPr>
              <a:t> Văn chương góp phần làm cho cuộc sống tốt đẹp hơn bằng những cách nào?</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5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616143" y="2483517"/>
            <a:ext cx="15605057" cy="1846659"/>
          </a:xfrm>
          <a:prstGeom prst="rect">
            <a:avLst/>
          </a:prstGeom>
        </p:spPr>
        <p:txBody>
          <a:bodyPr wrap="square" lIns="0" tIns="0" rIns="0" bIns="0" rtlCol="0" anchor="t">
            <a:spAutoFit/>
          </a:bodyPr>
          <a:lstStyle/>
          <a:p>
            <a:pPr algn="just"/>
            <a:r>
              <a:rPr lang="vi-VN" sz="4000" b="1" dirty="0">
                <a:latin typeface="Times New Roman" panose="02020603050405020304" pitchFamily="18" charset="0"/>
                <a:cs typeface="Times New Roman" panose="02020603050405020304" pitchFamily="18" charset="0"/>
              </a:rPr>
              <a:t>Bài tập:</a:t>
            </a:r>
            <a:r>
              <a:rPr lang="vi-VN" sz="4000" dirty="0">
                <a:latin typeface="Times New Roman" panose="02020603050405020304" pitchFamily="18" charset="0"/>
                <a:cs typeface="Times New Roman" panose="02020603050405020304" pitchFamily="18" charset="0"/>
              </a:rPr>
              <a:t> Hãy chọn một tác phẩm văn học (thơ hoặc truyện) mà em yêu thích và viết bài văn nghị luận phân tích chủ đề và những nét đặc sắc vè hình thức nghệ thuật của bài thơ đó.</a:t>
            </a:r>
            <a:endParaRPr lang="en-GB"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9" name="Rectangle 38"/>
          <p:cNvSpPr/>
          <p:nvPr/>
        </p:nvSpPr>
        <p:spPr>
          <a:xfrm>
            <a:off x="3657600" y="708452"/>
            <a:ext cx="11978087" cy="830997"/>
          </a:xfrm>
          <a:prstGeom prst="rect">
            <a:avLst/>
          </a:prstGeom>
        </p:spPr>
        <p:txBody>
          <a:bodyPr wrap="none">
            <a:spAutoFit/>
          </a:bodyPr>
          <a:lstStyle/>
          <a:p>
            <a:r>
              <a:rPr lang="vi-VN" sz="4800" b="1">
                <a:latin typeface="Times New Roman" panose="02020603050405020304" pitchFamily="18" charset="0"/>
                <a:ea typeface="MS Mincho"/>
              </a:rPr>
              <a:t>Câu 1: </a:t>
            </a:r>
            <a:r>
              <a:rPr lang="en-US" sz="4800">
                <a:latin typeface="Times New Roman" panose="02020603050405020304" pitchFamily="18" charset="0"/>
                <a:ea typeface="MS Mincho"/>
              </a:rPr>
              <a:t>Đọc lại các VB đã học và điền vào bảng</a:t>
            </a:r>
            <a:endParaRPr lang="en-GB" sz="4800"/>
          </a:p>
        </p:txBody>
      </p:sp>
      <p:graphicFrame>
        <p:nvGraphicFramePr>
          <p:cNvPr id="42" name="Table 41"/>
          <p:cNvGraphicFramePr>
            <a:graphicFrameLocks noGrp="1"/>
          </p:cNvGraphicFramePr>
          <p:nvPr>
            <p:extLst>
              <p:ext uri="{D42A27DB-BD31-4B8C-83A1-F6EECF244321}">
                <p14:modId xmlns:p14="http://schemas.microsoft.com/office/powerpoint/2010/main" val="2955231832"/>
              </p:ext>
            </p:extLst>
          </p:nvPr>
        </p:nvGraphicFramePr>
        <p:xfrm>
          <a:off x="1371600" y="2247900"/>
          <a:ext cx="16154401" cy="607713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943600"/>
                <a:gridCol w="2286000"/>
                <a:gridCol w="3124463"/>
                <a:gridCol w="4800338"/>
              </a:tblGrid>
              <a:tr h="27477">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45">
                <a:tc rowSpan="4">
                  <a:txBody>
                    <a:bodyPr/>
                    <a:lstStyle/>
                    <a:p>
                      <a:pPr algn="ctr"/>
                      <a:r>
                        <a:rPr lang="en-US" sz="4000" b="1" i="1" kern="1200" smtClean="0">
                          <a:solidFill>
                            <a:schemeClr val="tx1"/>
                          </a:solidFill>
                          <a:effectLst/>
                          <a:latin typeface="Times New Roman" panose="02020603050405020304" pitchFamily="18" charset="0"/>
                          <a:ea typeface="+mn-ea"/>
                          <a:cs typeface="Times New Roman" panose="02020603050405020304" pitchFamily="18" charset="0"/>
                        </a:rPr>
                        <a:t>Về hình tượng bà Tú trong bài “Thương vợ”</a:t>
                      </a:r>
                      <a:endParaRPr lang="en-GB" sz="4000" b="1" kern="1200">
                        <a:solidFill>
                          <a:schemeClr val="tx1"/>
                        </a:solidFill>
                        <a:effectLst/>
                        <a:latin typeface="Times New Roman" panose="02020603050405020304" pitchFamily="18" charset="0"/>
                        <a:ea typeface="+mn-ea"/>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014">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491">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630">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246">
                <a:tc rowSpan="2">
                  <a:txBody>
                    <a:bodyPr/>
                    <a:lstStyle/>
                    <a:p>
                      <a:pPr algn="ctr">
                        <a:lnSpc>
                          <a:spcPct val="107000"/>
                        </a:lnSpc>
                        <a:spcAft>
                          <a:spcPts val="0"/>
                        </a:spcAft>
                      </a:pPr>
                      <a:r>
                        <a:rPr lang="en-US" sz="4000" b="1" i="1" kern="1200" smtClean="0">
                          <a:solidFill>
                            <a:schemeClr val="tx1"/>
                          </a:solidFill>
                          <a:effectLst/>
                          <a:latin typeface="Times New Roman" panose="02020603050405020304" pitchFamily="18" charset="0"/>
                          <a:ea typeface="+mn-ea"/>
                          <a:cs typeface="Times New Roman" panose="02020603050405020304" pitchFamily="18" charset="0"/>
                        </a:rPr>
                        <a:t>Ý nghĩa văn chương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6770">
                <a:tc vMerge="1">
                  <a:txBody>
                    <a:bodyPr/>
                    <a:lstStyle/>
                    <a:p>
                      <a:endParaRPr lang="en-GB"/>
                    </a:p>
                  </a:txBody>
                  <a:tcPr/>
                </a:tc>
                <a:tc vMerge="1">
                  <a:txBody>
                    <a:bodyPr/>
                    <a:lstStyle/>
                    <a:p>
                      <a:endParaRPr lang="en-GB"/>
                    </a:p>
                  </a:txBody>
                  <a:tcPr/>
                </a:tc>
                <a:tc>
                  <a:txBody>
                    <a:bodyPr/>
                    <a:lstStyle/>
                    <a:p>
                      <a:pPr algn="ctr">
                        <a:lnSpc>
                          <a:spcPct val="107000"/>
                        </a:lnSpc>
                        <a:spcAft>
                          <a:spcPts val="60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02870" algn="ctr">
                        <a:lnSpc>
                          <a:spcPct val="107000"/>
                        </a:lnSpc>
                        <a:spcAft>
                          <a:spcPts val="60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107">
                <a:tc rowSpan="2">
                  <a:txBody>
                    <a:bodyPr/>
                    <a:lstStyle/>
                    <a:p>
                      <a:pPr algn="ctr">
                        <a:lnSpc>
                          <a:spcPct val="107000"/>
                        </a:lnSpc>
                        <a:spcAft>
                          <a:spcPts val="0"/>
                        </a:spcAft>
                      </a:pPr>
                      <a:r>
                        <a:rPr lang="vi-VN" sz="4000" b="1" i="1" kern="1200" smtClean="0">
                          <a:solidFill>
                            <a:schemeClr val="tx1"/>
                          </a:solidFill>
                          <a:effectLst/>
                          <a:latin typeface="Times New Roman" panose="02020603050405020304" pitchFamily="18" charset="0"/>
                          <a:ea typeface="+mn-ea"/>
                          <a:cs typeface="Times New Roman" panose="02020603050405020304" pitchFamily="18" charset="0"/>
                        </a:rPr>
                        <a:t>Tính đa nghĩa trong bài thơ “Bánh trôi nước”</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783">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332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arn(inVertical)">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1600201" y="2597133"/>
            <a:ext cx="15163800" cy="2031325"/>
          </a:xfrm>
          <a:prstGeom prst="rect">
            <a:avLst/>
          </a:prstGeom>
        </p:spPr>
        <p:txBody>
          <a:bodyPr wrap="square" lIns="0" tIns="0" rIns="0" bIns="0" rtlCol="0" anchor="t">
            <a:spAutoFit/>
          </a:bodyPr>
          <a:lstStyle/>
          <a:p>
            <a:pPr algn="just"/>
            <a:r>
              <a:rPr lang="vi-VN" sz="4400" b="1" u="sng" dirty="0">
                <a:latin typeface="Times New Roman" panose="02020603050405020304" pitchFamily="18" charset="0"/>
                <a:cs typeface="Times New Roman" panose="02020603050405020304" pitchFamily="18" charset="0"/>
              </a:rPr>
              <a:t>Bài tập</a:t>
            </a:r>
            <a:r>
              <a:rPr lang="vi-VN" sz="4400" b="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Qua bài học 2, em hãy sưu tầm những nhận định, câu nói nổi tiếng về vai trò của văn học nói chung và thơ ca nói riêng đối với đời sống, tâm hồn con người.</a:t>
            </a:r>
            <a:endParaRPr lang="en-GB"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cap="rnd">
              <a:noFill/>
              <a:prstDash val="solid"/>
              <a:round/>
            </a:ln>
          </p:spPr>
        </p:sp>
        <p:sp>
          <p:nvSpPr>
            <p:cNvPr id="6" name="TextBox 6"/>
            <p:cNvSpPr txBox="1"/>
            <p:nvPr/>
          </p:nvSpPr>
          <p:spPr>
            <a:xfrm>
              <a:off x="0" y="-38100"/>
              <a:ext cx="2374061" cy="2131544"/>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cap="rnd">
              <a:noFill/>
              <a:prstDash val="solid"/>
              <a:round/>
            </a:ln>
          </p:spPr>
        </p:sp>
        <p:sp>
          <p:nvSpPr>
            <p:cNvPr id="9" name="TextBox 9"/>
            <p:cNvSpPr txBox="1"/>
            <p:nvPr/>
          </p:nvSpPr>
          <p:spPr>
            <a:xfrm>
              <a:off x="0" y="-38100"/>
              <a:ext cx="2388891" cy="21229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TextBox 20"/>
          <p:cNvSpPr txBox="1"/>
          <p:nvPr/>
        </p:nvSpPr>
        <p:spPr>
          <a:xfrm>
            <a:off x="9197414" y="3914353"/>
            <a:ext cx="7053449" cy="3667125"/>
          </a:xfrm>
          <a:prstGeom prst="rect">
            <a:avLst/>
          </a:prstGeom>
        </p:spPr>
        <p:txBody>
          <a:bodyPr lIns="0" tIns="0" rIns="0" bIns="0" rtlCol="0" anchor="t">
            <a:spAutoFit/>
          </a:bodyPr>
          <a:lstStyle/>
          <a:p>
            <a:pPr algn="ctr">
              <a:lnSpc>
                <a:spcPts val="14400"/>
              </a:lnSpc>
            </a:pPr>
            <a:r>
              <a:rPr lang="en-US" sz="12000">
                <a:solidFill>
                  <a:srgbClr val="000000"/>
                </a:solidFill>
                <a:latin typeface="More Sugar"/>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2232548494"/>
              </p:ext>
            </p:extLst>
          </p:nvPr>
        </p:nvGraphicFramePr>
        <p:xfrm>
          <a:off x="381000" y="266700"/>
          <a:ext cx="17297400" cy="8600611"/>
        </p:xfrm>
        <a:graphic>
          <a:graphicData uri="http://schemas.openxmlformats.org/drawingml/2006/table">
            <a:tbl>
              <a:tblPr firstRow="1" firstCol="1" bandRow="1">
                <a:effectLst>
                  <a:outerShdw blurRad="50800" dist="38100" algn="l" rotWithShape="0">
                    <a:prstClr val="black">
                      <a:alpha val="40000"/>
                    </a:prstClr>
                  </a:outerShdw>
                </a:effectLst>
              </a:tblPr>
              <a:tblGrid>
                <a:gridCol w="1526242"/>
                <a:gridCol w="1526242"/>
                <a:gridCol w="2374152"/>
                <a:gridCol w="11870764"/>
              </a:tblGrid>
              <a:tr h="27477">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45">
                <a:tc rowSpan="4">
                  <a:txBody>
                    <a:bodyPr/>
                    <a:lstStyle/>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ề </a:t>
                      </a: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tượng bà Tú trong bài “Thương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bà Tú trong bài thơ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vi-VN" sz="36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vi-VN" sz="36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1:</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thuộc về kiểu gia đình nhà Nho theo ảnh hưởng Nho </a:t>
                      </a: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7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lẽ: Lí giải, đánh giá, nhận xét về cuộc đời bà Tú trong bối cảnh thời đại: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 là cuộc bươn chải không có kết thúc, bươn chải đã thành số phận của bà.</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 cho thấy đặc điểm của gia đình Nho giáo: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coi trọng sản nghiệp, chỉ chú trọng danh vị,…</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 cho thấy ảnh hưởng của bối cảnh xã hội đến gia đình: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 tảng kiểu gia đình ấy đến hồi lung lay khi bước vào thời buổi Tây Tàu nhộn nhạo này…</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cho thấy số phận của bà Tú: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mà đô thị hoá đã làm ra cái cảnh “phố nửa</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77014">
                <a:tc vMerge="1">
                  <a:txBody>
                    <a:bodyPr/>
                    <a:lstStyle/>
                    <a:p>
                      <a:endParaRPr lang="en-GB"/>
                    </a:p>
                  </a:txBody>
                  <a:tcPr/>
                </a:tc>
                <a:tc vMerge="1">
                  <a:txBody>
                    <a:bodyPr/>
                    <a:lstStyle/>
                    <a:p>
                      <a:endParaRPr lang="en-GB"/>
                    </a:p>
                  </a:txBody>
                  <a:tcPr/>
                </a:tc>
                <a:tc>
                  <a:txBody>
                    <a:bodyPr/>
                    <a:lstStyle/>
                    <a:p>
                      <a:endParaRPr lang="en-GB" sz="36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36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604491">
                <a:tc vMerge="1">
                  <a:txBody>
                    <a:bodyPr/>
                    <a:lstStyle/>
                    <a:p>
                      <a:endParaRPr lang="en-GB"/>
                    </a:p>
                  </a:txBody>
                  <a:tcPr/>
                </a:tc>
                <a:tc vMerge="1">
                  <a:txBody>
                    <a:bodyPr/>
                    <a:lstStyle/>
                    <a:p>
                      <a:endParaRPr lang="en-GB"/>
                    </a:p>
                  </a:txBody>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9630">
                <a:tc vMerge="1">
                  <a:txBody>
                    <a:bodyPr/>
                    <a:lstStyle/>
                    <a:p>
                      <a:endParaRPr lang="en-GB"/>
                    </a:p>
                  </a:txBody>
                  <a:tcPr/>
                </a:tc>
                <a:tc vMerge="1">
                  <a:txBody>
                    <a:bodyPr/>
                    <a:lstStyle/>
                    <a:p>
                      <a:endParaRPr lang="en-GB"/>
                    </a:p>
                  </a:txBody>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802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4274680823"/>
              </p:ext>
            </p:extLst>
          </p:nvPr>
        </p:nvGraphicFramePr>
        <p:xfrm>
          <a:off x="381000" y="266700"/>
          <a:ext cx="17297400" cy="9335314"/>
        </p:xfrm>
        <a:graphic>
          <a:graphicData uri="http://schemas.openxmlformats.org/drawingml/2006/table">
            <a:tbl>
              <a:tblPr firstRow="1" firstCol="1" bandRow="1">
                <a:effectLst>
                  <a:outerShdw blurRad="50800" dist="38100" algn="l" rotWithShape="0">
                    <a:prstClr val="black">
                      <a:alpha val="40000"/>
                    </a:prstClr>
                  </a:outerShdw>
                </a:effectLst>
              </a:tblPr>
              <a:tblGrid>
                <a:gridCol w="1526242"/>
                <a:gridCol w="1526242"/>
                <a:gridCol w="2374152"/>
                <a:gridCol w="11870764"/>
              </a:tblGrid>
              <a:tr h="27477">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45">
                <a:tc rowSpan="4">
                  <a:txBody>
                    <a:bodyPr/>
                    <a:lstStyle/>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 </a:t>
                      </a: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tượng bà Tú trong bài “Thương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bà Tú trong bài thơ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77014">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2:</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571500" indent="-571500">
                        <a:lnSpc>
                          <a:spcPct val="107000"/>
                        </a:lnSpc>
                        <a:spcAft>
                          <a:spcPts val="0"/>
                        </a:spcAft>
                        <a:buFontTx/>
                        <a:buChar char="-"/>
                      </a:pPr>
                      <a:r>
                        <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 </a:t>
                      </a: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7000"/>
                        </a:lnSpc>
                        <a:spcAft>
                          <a:spcPts val="0"/>
                        </a:spcAft>
                        <a:buFontTx/>
                        <a:buNone/>
                      </a:pPr>
                      <a:r>
                        <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ý nghĩa hình ảnh thời gian “quanh năm”, không gian “mom sông”.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bằng chứng để cho thấy gia cảnh “nuôi đủ năm con với một chồng” của bà Tú, thái độ tự mỉa mai của ông Tú.</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Đánh giá chung về hai câu thơ đề “thật xứng đáng là cặp câu hay nhất bài thơ’.</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trích dẫn hai câu đề bài thơ.</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đề: “quanh năm”, “mom sông”, “nuôi đủ năm con với một chồng”, “chồng”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604491">
                <a:tc vMerge="1">
                  <a:txBody>
                    <a:bodyPr/>
                    <a:lstStyle/>
                    <a:p>
                      <a:endParaRPr lang="en-GB"/>
                    </a:p>
                  </a:txBody>
                  <a:tcPr/>
                </a:tc>
                <a:tc vMerge="1">
                  <a:txBody>
                    <a:bodyPr/>
                    <a:lstStyle/>
                    <a:p>
                      <a:endParaRPr lang="en-GB"/>
                    </a:p>
                  </a:txBody>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9630">
                <a:tc vMerge="1">
                  <a:txBody>
                    <a:bodyPr/>
                    <a:lstStyle/>
                    <a:p>
                      <a:endParaRPr lang="en-GB"/>
                    </a:p>
                  </a:txBody>
                  <a:tcPr/>
                </a:tc>
                <a:tc vMerge="1">
                  <a:txBody>
                    <a:bodyPr/>
                    <a:lstStyle/>
                    <a:p>
                      <a:endParaRPr lang="en-GB"/>
                    </a:p>
                  </a:txBody>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092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2263887442"/>
              </p:ext>
            </p:extLst>
          </p:nvPr>
        </p:nvGraphicFramePr>
        <p:xfrm>
          <a:off x="190500" y="350526"/>
          <a:ext cx="17907000" cy="8133722"/>
        </p:xfrm>
        <a:graphic>
          <a:graphicData uri="http://schemas.openxmlformats.org/drawingml/2006/table">
            <a:tbl>
              <a:tblPr firstRow="1" firstCol="1" bandRow="1">
                <a:effectLst>
                  <a:outerShdw blurRad="50800" dist="38100" algn="l" rotWithShape="0">
                    <a:prstClr val="black">
                      <a:alpha val="40000"/>
                    </a:prstClr>
                  </a:outerShdw>
                </a:effectLst>
              </a:tblPr>
              <a:tblGrid>
                <a:gridCol w="1580029"/>
                <a:gridCol w="1582271"/>
                <a:gridCol w="2201911"/>
                <a:gridCol w="12542789"/>
              </a:tblGrid>
              <a:tr h="27477">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45">
                <a:tc rowSpan="4">
                  <a:txBody>
                    <a:bodyPr/>
                    <a:lstStyle/>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 </a:t>
                      </a: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tượng bà Tú trong bài “Thương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vi-VN"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bà Tú trong bài thơ </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77014">
                <a:tc vMerge="1">
                  <a:txBody>
                    <a:bodyPr/>
                    <a:lstStyle/>
                    <a:p>
                      <a:endParaRPr lang="en-GB"/>
                    </a:p>
                  </a:txBody>
                  <a:tcPr/>
                </a:tc>
                <a:tc vMerge="1">
                  <a:txBody>
                    <a:bodyPr/>
                    <a:lstStyle/>
                    <a:p>
                      <a:endParaRPr lang="en-GB"/>
                    </a:p>
                  </a:txBody>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604491">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3</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thực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lẽ: + So sánh hình ảnh bà Tú với “cái cò” trong ca dao xưa để cho thấy sự nhẫn nại, cam chịu của bà Tú.</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hoàn cảnh lao động (“quãng vắng”, “eo sèo”) để làm nổi bật lên những vất vả, bươn chải mà bà Tú phải chịu.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 Phần trích dẫn hai câu thực của bài thơ.</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thực: “lặn lội thân cò”, “khi quãng vắng”, “eo sèo”.</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ca dao để so sánh: “Cái cò lặn lội bờ sông”, “Gánh gạo đưa chồng tiếng khóc nỉ non”.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9630">
                <a:tc vMerge="1">
                  <a:txBody>
                    <a:bodyPr/>
                    <a:lstStyle/>
                    <a:p>
                      <a:endParaRPr lang="en-GB"/>
                    </a:p>
                  </a:txBody>
                  <a:tcPr/>
                </a:tc>
                <a:tc vMerge="1">
                  <a:txBody>
                    <a:bodyPr/>
                    <a:lstStyle/>
                    <a:p>
                      <a:endParaRPr lang="en-GB"/>
                    </a:p>
                  </a:txBody>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489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737192692"/>
              </p:ext>
            </p:extLst>
          </p:nvPr>
        </p:nvGraphicFramePr>
        <p:xfrm>
          <a:off x="190500" y="350526"/>
          <a:ext cx="17907000" cy="7827264"/>
        </p:xfrm>
        <a:graphic>
          <a:graphicData uri="http://schemas.openxmlformats.org/drawingml/2006/table">
            <a:tbl>
              <a:tblPr firstRow="1" firstCol="1" bandRow="1">
                <a:effectLst>
                  <a:outerShdw blurRad="50800" dist="38100" algn="l" rotWithShape="0">
                    <a:prstClr val="black">
                      <a:alpha val="40000"/>
                    </a:prstClr>
                  </a:outerShdw>
                </a:effectLst>
              </a:tblPr>
              <a:tblGrid>
                <a:gridCol w="1580029"/>
                <a:gridCol w="1582271"/>
                <a:gridCol w="2201911"/>
                <a:gridCol w="12542789"/>
              </a:tblGrid>
              <a:tr h="27477">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445">
                <a:tc rowSpan="4">
                  <a:txBody>
                    <a:bodyPr/>
                    <a:lstStyle/>
                    <a:p>
                      <a:pPr algn="ctr">
                        <a:lnSpc>
                          <a:spcPct val="107000"/>
                        </a:lnSpc>
                        <a:spcAft>
                          <a:spcPts val="0"/>
                        </a:spcAft>
                      </a:pPr>
                      <a:endParaRPr lang="vi-VN" sz="40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 </a:t>
                      </a:r>
                      <a:r>
                        <a:rPr lang="en-US" sz="40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tượng bà Tú trong bài “Thương vợ”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7000"/>
                        </a:lnSpc>
                        <a:spcAft>
                          <a:spcPts val="0"/>
                        </a:spcAft>
                      </a:pPr>
                      <a:endParaRPr lang="vi-VN" sz="40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40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bà Tú trong bài thơ </a:t>
                      </a:r>
                      <a:r>
                        <a:rPr lang="en-US" sz="40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8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8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77014">
                <a:tc vMerge="1">
                  <a:txBody>
                    <a:bodyPr/>
                    <a:lstStyle/>
                    <a:p>
                      <a:endParaRPr lang="en-GB"/>
                    </a:p>
                  </a:txBody>
                  <a:tcPr/>
                </a:tc>
                <a:tc vMerge="1">
                  <a:txBody>
                    <a:bodyPr/>
                    <a:lstStyle/>
                    <a:p>
                      <a:endParaRPr lang="en-GB"/>
                    </a:p>
                  </a:txBody>
                  <a:tcPr/>
                </a:tc>
                <a:tc>
                  <a:txBody>
                    <a:bodyPr/>
                    <a:lstStyle/>
                    <a:p>
                      <a:endParaRPr lang="en-GB" sz="28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8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604491">
                <a:tc vMerge="1">
                  <a:txBody>
                    <a:bodyPr/>
                    <a:lstStyle/>
                    <a:p>
                      <a:endParaRPr lang="en-GB"/>
                    </a:p>
                  </a:txBody>
                  <a:tcPr/>
                </a:tc>
                <a:tc vMerge="1">
                  <a:txBody>
                    <a:bodyPr/>
                    <a:lstStyle/>
                    <a:p>
                      <a:endParaRPr lang="en-GB"/>
                    </a:p>
                  </a:txBody>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24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9630">
                <a:tc vMerge="1">
                  <a:txBody>
                    <a:bodyPr/>
                    <a:lstStyle/>
                    <a:p>
                      <a:endParaRPr lang="en-GB"/>
                    </a:p>
                  </a:txBody>
                  <a:tcPr/>
                </a:tc>
                <a:tc vMerge="1">
                  <a:txBody>
                    <a:bodyPr/>
                    <a:lstStyle/>
                    <a:p>
                      <a:endParaRPr lang="en-GB"/>
                    </a:p>
                  </a:txBody>
                  <a:tcPr/>
                </a:tc>
                <a:tc>
                  <a:txBody>
                    <a:bodyPr/>
                    <a:lstStyle/>
                    <a:p>
                      <a:pPr algn="ctr">
                        <a:lnSpc>
                          <a:spcPct val="107000"/>
                        </a:lnSpc>
                        <a:spcAft>
                          <a:spcPts val="0"/>
                        </a:spcAft>
                      </a:pPr>
                      <a:r>
                        <a:rPr lang="vi-VN" sz="40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4: </a:t>
                      </a: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luận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lẽ: + Phân tích bằng chứng để cho thấy thái độ chín chắn, độ lượng của bà Tú trước duyên phận và gia cảnh.</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cặp câu luận, khái quát hình tượng bà Tú với ý nghĩa con người bổn phận, giàu đức hi sinh cao cả.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 Phần trích dẫn hai câu luận của bài thơ.</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luận: “âu đành phận”, “dám quản công”.</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14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3019062898"/>
              </p:ext>
            </p:extLst>
          </p:nvPr>
        </p:nvGraphicFramePr>
        <p:xfrm>
          <a:off x="444228" y="562936"/>
          <a:ext cx="17145002" cy="71323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848971"/>
                <a:gridCol w="2189630"/>
                <a:gridCol w="3733800"/>
                <a:gridCol w="9372601"/>
              </a:tblGrid>
              <a:tr h="27477">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300">
                <a:tc rowSpan="2">
                  <a:txBody>
                    <a:bodyPr/>
                    <a:lstStyle/>
                    <a:p>
                      <a:pPr algn="ctr">
                        <a:lnSpc>
                          <a:spcPct val="107000"/>
                        </a:lnSpc>
                        <a:spcAft>
                          <a:spcPts val="0"/>
                        </a:spcAft>
                      </a:pPr>
                      <a:endParaRPr lang="vi-VN"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nghĩa</a:t>
                      </a:r>
                      <a:r>
                        <a:rPr lang="vi-VN" sz="4000" b="1" i="1" kern="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40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vi-VN"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40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 của </a:t>
                      </a:r>
                      <a:r>
                        <a:rPr lang="en-US"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vi-VN"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4000" b="1" kern="0">
                          <a:effectLst/>
                          <a:latin typeface="Times New Roman" panose="02020603050405020304" pitchFamily="18" charset="0"/>
                          <a:ea typeface="Calibri" panose="020F0502020204030204" pitchFamily="34" charset="0"/>
                          <a:cs typeface="Times New Roman" panose="02020603050405020304" pitchFamily="18" charset="0"/>
                        </a:rPr>
                        <a:t>Luận điểm 1</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 Nguồn gốc cốt yếu của văn chương là lòng thương người, lòng thương muôn vật, muôn loài</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Lí lẽ: </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Văn chương có nhiệm vụ “vén tấm màn đen ấy, tìm cái hay, cái đẹp, cái lạ” để “làm cho người ta cùng nghe, cùng thấy, cùng cảm” qua tác phẩm</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Bằng chứng: </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Những cảnh thiên nhiên tươi đẹp mà bình thường do mưu sinh con người bỏ lỡ</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96770">
                <a:tc vMerge="1">
                  <a:txBody>
                    <a:bodyPr/>
                    <a:lstStyle/>
                    <a:p>
                      <a:endParaRPr lang="en-GB"/>
                    </a:p>
                  </a:txBody>
                  <a:tcPr/>
                </a:tc>
                <a:tc vMerge="1">
                  <a:txBody>
                    <a:bodyPr/>
                    <a:lstStyle/>
                    <a:p>
                      <a:endParaRPr lang="en-GB"/>
                    </a:p>
                  </a:txBody>
                  <a:tcPr/>
                </a:tc>
                <a:tc>
                  <a:txBody>
                    <a:bodyPr/>
                    <a:lstStyle/>
                    <a:p>
                      <a:endParaRPr lang="en-GB" sz="40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40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320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graphicFrame>
        <p:nvGraphicFramePr>
          <p:cNvPr id="41" name="Table 40"/>
          <p:cNvGraphicFramePr>
            <a:graphicFrameLocks noGrp="1"/>
          </p:cNvGraphicFramePr>
          <p:nvPr>
            <p:extLst>
              <p:ext uri="{D42A27DB-BD31-4B8C-83A1-F6EECF244321}">
                <p14:modId xmlns:p14="http://schemas.microsoft.com/office/powerpoint/2010/main" val="1879880593"/>
              </p:ext>
            </p:extLst>
          </p:nvPr>
        </p:nvGraphicFramePr>
        <p:xfrm>
          <a:off x="444228" y="562936"/>
          <a:ext cx="17145002" cy="778414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848971"/>
                <a:gridCol w="2189630"/>
                <a:gridCol w="3733800"/>
                <a:gridCol w="9372601"/>
              </a:tblGrid>
              <a:tr h="27477">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246">
                <a:tc rowSpan="2">
                  <a:txBody>
                    <a:bodyPr/>
                    <a:lstStyle/>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36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 văn chương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3600" b="1"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3600" b="1"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 của văn chương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0"/>
                        </a:spcAft>
                      </a:pP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596770">
                <a:tc vMerge="1">
                  <a:txBody>
                    <a:bodyPr/>
                    <a:lstStyle/>
                    <a:p>
                      <a:endParaRPr lang="en-GB"/>
                    </a:p>
                  </a:txBody>
                  <a:tcPr/>
                </a:tc>
                <a:tc vMerge="1">
                  <a:txBody>
                    <a:bodyPr/>
                    <a:lstStyle/>
                    <a:p>
                      <a:endParaRPr lang="en-GB"/>
                    </a:p>
                  </a:txBody>
                  <a:tcPr/>
                </a:tc>
                <a:tc>
                  <a:txBody>
                    <a:bodyPr/>
                    <a:lstStyle/>
                    <a:p>
                      <a:pPr algn="ctr">
                        <a:lnSpc>
                          <a:spcPct val="107000"/>
                        </a:lnSpc>
                        <a:spcAft>
                          <a:spcPts val="60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Luận điểm 2: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Văn chương gây cho ta những tình cảm ta không có, luyện những tình cảm ta sẵn có; cuộc đời phù phiếm và chật hẹp</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02870" algn="just">
                        <a:lnSpc>
                          <a:spcPct val="107000"/>
                        </a:lnSpc>
                        <a:spcAft>
                          <a:spcPts val="60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 Lí lẽ: + Cả phong cảnh đã thay hình đổi dạng từ khi có những nhà văn đưa cảm giác riêng của họ làm thành cảm giác chung của mọi người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 Thế giới như ngày nay là một sự sáng tạo của nghệ sĩ</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 Nếu thiếu nghệ sĩ trong lịch sử và tâm linh nhân loại, “cảnh tượng nghèo nàn sẽ đến bực nào”.</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 Bằng chứng: Những ví dụ để chứng minh rằng phần nhiều những tình cảm, những cảm giác của người thời bây giờ đều do một ít người xưa có thiên tài sáng tạo ra và truyền lại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324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p:cNvGraphicFramePr>
            <a:graphicFrameLocks noGrp="1"/>
          </p:cNvGraphicFramePr>
          <p:nvPr>
            <p:extLst>
              <p:ext uri="{D42A27DB-BD31-4B8C-83A1-F6EECF244321}">
                <p14:modId xmlns:p14="http://schemas.microsoft.com/office/powerpoint/2010/main" val="4036295244"/>
              </p:ext>
            </p:extLst>
          </p:nvPr>
        </p:nvGraphicFramePr>
        <p:xfrm>
          <a:off x="641020" y="419100"/>
          <a:ext cx="16916400" cy="8026775"/>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1600200"/>
                <a:gridCol w="1676400"/>
                <a:gridCol w="2286000"/>
                <a:gridCol w="11353800"/>
              </a:tblGrid>
              <a:tr h="27477">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và bằng chứng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107">
                <a:tc rowSpan="2">
                  <a:txBody>
                    <a:bodyPr/>
                    <a:lstStyle/>
                    <a:p>
                      <a:pPr algn="ctr">
                        <a:lnSpc>
                          <a:spcPct val="107000"/>
                        </a:lnSpc>
                        <a:spcAft>
                          <a:spcPts val="0"/>
                        </a:spcAft>
                      </a:pPr>
                      <a:endParaRPr lang="vi-VN" sz="40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4000" i="1"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a:t>
                      </a:r>
                      <a:r>
                        <a:rPr lang="vi-VN" sz="4000" i="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 nghĩa trong bài thơ “Bánh trôi nước”</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endParaRPr lang="vi-VN" sz="40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4000" kern="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a:t>
                      </a:r>
                      <a:r>
                        <a:rPr lang="vi-VN" sz="4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 nghĩa trong bài thơ “Bánh trôi nước”</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endParaRPr lang="vi-VN" sz="40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vi-VN" sz="40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vi-VN" sz="4000" b="1"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40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1:</a:t>
                      </a: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Nghĩa thứ nhất là nghĩa tả thực</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7000"/>
                        </a:lnSpc>
                        <a:spcAft>
                          <a:spcPts val="0"/>
                        </a:spcAf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7000"/>
                        </a:lnSpc>
                        <a:spcAft>
                          <a:spcPts val="0"/>
                        </a:spcAft>
                      </a:pPr>
                      <a:r>
                        <a:rPr lang="vi-VN" sz="4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Lí lẽ: </a:t>
                      </a: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hình ảnh và quá trình sinh thành của chiếc bánh trôi: những kiến thức về chiếc bánh trôi trong thực tế và nghệ thuật miêu tả sự vật (chiếc bánh trôi) rất thực của Hồ Xuân Hương.</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Các bằng chứng về chiếc bánh trôi trong thực tế: Bánh trôi mang màu trắng của bột nếp, có hình tròn xinh xẻo. Nếu người làm bánh  nhào bột nhiều nước quá…ngọt ngoà tươi đỏ.</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4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851783">
                <a:tc vMerge="1">
                  <a:txBody>
                    <a:bodyPr/>
                    <a:lstStyle/>
                    <a:p>
                      <a:endParaRPr lang="en-GB"/>
                    </a:p>
                  </a:txBody>
                  <a:tcPr/>
                </a:tc>
                <a:tc vMerge="1">
                  <a:txBody>
                    <a:bodyPr/>
                    <a:lstStyle/>
                    <a:p>
                      <a:endParaRPr lang="en-GB"/>
                    </a:p>
                  </a:txBody>
                  <a:tcPr/>
                </a:tc>
                <a:tc>
                  <a:txBody>
                    <a:bodyPr/>
                    <a:lstStyle/>
                    <a:p>
                      <a:endParaRPr lang="en-GB" sz="36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3600">
                        <a:latin typeface="Times New Roman" panose="02020603050405020304" pitchFamily="18" charset="0"/>
                        <a:cs typeface="Times New Roman" panose="02020603050405020304" pitchFamily="18" charset="0"/>
                      </a:endParaRPr>
                    </a:p>
                  </a:txBody>
                  <a:tcPr marL="8890" marR="88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092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2385</Words>
  <Application>Microsoft Office PowerPoint</Application>
  <PresentationFormat>Custom</PresentationFormat>
  <Paragraphs>186</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Form Education Presentation in Colorful Aesthetic Style</dc:title>
  <cp:lastModifiedBy>LENOVO</cp:lastModifiedBy>
  <cp:revision>73</cp:revision>
  <dcterms:created xsi:type="dcterms:W3CDTF">2006-08-16T00:00:00Z</dcterms:created>
  <dcterms:modified xsi:type="dcterms:W3CDTF">2024-09-18T09:09:50Z</dcterms:modified>
  <dc:identifier>DAGH-HFOVUQ</dc:identifier>
</cp:coreProperties>
</file>