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3" r:id="rId3"/>
    <p:sldId id="274" r:id="rId4"/>
    <p:sldId id="258" r:id="rId5"/>
    <p:sldId id="276" r:id="rId6"/>
    <p:sldId id="277" r:id="rId7"/>
    <p:sldId id="278" r:id="rId8"/>
    <p:sldId id="279" r:id="rId9"/>
    <p:sldId id="280" r:id="rId10"/>
    <p:sldId id="281" r:id="rId11"/>
    <p:sldId id="282" r:id="rId12"/>
    <p:sldId id="259" r:id="rId13"/>
    <p:sldId id="284" r:id="rId14"/>
    <p:sldId id="283" r:id="rId15"/>
    <p:sldId id="285" r:id="rId16"/>
    <p:sldId id="287" r:id="rId17"/>
    <p:sldId id="286" r:id="rId18"/>
    <p:sldId id="291" r:id="rId19"/>
    <p:sldId id="288" r:id="rId20"/>
    <p:sldId id="292" r:id="rId21"/>
    <p:sldId id="290" r:id="rId22"/>
    <p:sldId id="293" r:id="rId23"/>
    <p:sldId id="294" r:id="rId24"/>
    <p:sldId id="297" r:id="rId25"/>
    <p:sldId id="298" r:id="rId26"/>
    <p:sldId id="299" r:id="rId27"/>
    <p:sldId id="300" r:id="rId28"/>
    <p:sldId id="301" r:id="rId29"/>
    <p:sldId id="295" r:id="rId30"/>
    <p:sldId id="261" r:id="rId31"/>
    <p:sldId id="267" r:id="rId32"/>
  </p:sldIdLst>
  <p:sldSz cx="18288000" cy="10287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46" d="100"/>
          <a:sy n="46" d="100"/>
        </p:scale>
        <p:origin x="-75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EE409-C302-4ABA-9E5C-354FA139D81A}" type="datetimeFigureOut">
              <a:rPr lang="en-GB" smtClean="0"/>
              <a:t>18/09/2024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257E6A-1C03-4DFA-B57B-16EA0B82FF61}" type="slidenum">
              <a:rPr lang="en-GB" smtClean="0"/>
              <a:t>‹#›</a:t>
            </a:fld>
            <a:endParaRPr lang="en-GB"/>
          </a:p>
        </p:txBody>
      </p:sp>
    </p:spTree>
    <p:extLst>
      <p:ext uri="{BB962C8B-B14F-4D97-AF65-F5344CB8AC3E}">
        <p14:creationId xmlns:p14="http://schemas.microsoft.com/office/powerpoint/2010/main" val="107570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F257E6A-1C03-4DFA-B57B-16EA0B82FF61}" type="slidenum">
              <a:rPr lang="en-GB" smtClean="0"/>
              <a:t>19</a:t>
            </a:fld>
            <a:endParaRPr lang="en-GB"/>
          </a:p>
        </p:txBody>
      </p:sp>
    </p:spTree>
    <p:extLst>
      <p:ext uri="{BB962C8B-B14F-4D97-AF65-F5344CB8AC3E}">
        <p14:creationId xmlns:p14="http://schemas.microsoft.com/office/powerpoint/2010/main" val="2476776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 Id="rId10" Type="http://schemas.openxmlformats.org/officeDocument/2006/relationships/image" Target="../media/image7.png"/><Relationship Id="rId9" Type="http://schemas.openxmlformats.org/officeDocument/2006/relationships/image" Target="../media/image32.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26.svg"/></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0.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10.sv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2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0.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2676698" y="-2676698"/>
            <a:ext cx="12934604" cy="18288000"/>
          </a:xfrm>
          <a:custGeom>
            <a:avLst/>
            <a:gdLst/>
            <a:ahLst/>
            <a:cxnLst/>
            <a:rect l="l" t="t" r="r" b="b"/>
            <a:pathLst>
              <a:path w="12934604" h="18288000">
                <a:moveTo>
                  <a:pt x="0" y="0"/>
                </a:moveTo>
                <a:lnTo>
                  <a:pt x="12934604" y="0"/>
                </a:lnTo>
                <a:lnTo>
                  <a:pt x="12934604" y="18288000"/>
                </a:lnTo>
                <a:lnTo>
                  <a:pt x="0" y="1828800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Freeform 3"/>
          <p:cNvSpPr/>
          <p:nvPr/>
        </p:nvSpPr>
        <p:spPr>
          <a:xfrm>
            <a:off x="1506320" y="1028700"/>
            <a:ext cx="15275360" cy="8229600"/>
          </a:xfrm>
          <a:custGeom>
            <a:avLst/>
            <a:gdLst/>
            <a:ahLst/>
            <a:cxnLst/>
            <a:rect l="l" t="t" r="r" b="b"/>
            <a:pathLst>
              <a:path w="15275360" h="8229600">
                <a:moveTo>
                  <a:pt x="0" y="0"/>
                </a:moveTo>
                <a:lnTo>
                  <a:pt x="15275360" y="0"/>
                </a:lnTo>
                <a:lnTo>
                  <a:pt x="15275360" y="8229600"/>
                </a:lnTo>
                <a:lnTo>
                  <a:pt x="0" y="8229600"/>
                </a:lnTo>
                <a:lnTo>
                  <a:pt x="0" y="0"/>
                </a:lnTo>
                <a:close/>
              </a:path>
            </a:pathLst>
          </a:custGeom>
          <a:blipFill>
            <a:blip r:embed="rId4">
              <a:extLst>
                <a:ext uri="{96DAC541-7B7A-43D3-8B79-37D633B846F1}">
                  <asvg:svgBlip xmlns:asvg="http://schemas.microsoft.com/office/drawing/2016/SVG/main" xmlns="" r:embed="rId5"/>
                </a:ext>
              </a:extLst>
            </a:blip>
            <a:stretch>
              <a:fillRect/>
            </a:stretch>
          </a:blipFill>
        </p:spPr>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1471" y="3008166"/>
            <a:ext cx="10816932" cy="455297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10"/>
          <p:cNvSpPr/>
          <p:nvPr/>
        </p:nvSpPr>
        <p:spPr>
          <a:xfrm>
            <a:off x="6099345" y="2359784"/>
            <a:ext cx="5481833" cy="5996535"/>
          </a:xfrm>
          <a:custGeom>
            <a:avLst/>
            <a:gdLst/>
            <a:ahLst/>
            <a:cxnLst/>
            <a:rect l="l" t="t" r="r" b="b"/>
            <a:pathLst>
              <a:path w="5481833" h="5996535">
                <a:moveTo>
                  <a:pt x="0" y="0"/>
                </a:moveTo>
                <a:lnTo>
                  <a:pt x="5481833" y="0"/>
                </a:lnTo>
                <a:lnTo>
                  <a:pt x="5481833" y="5996535"/>
                </a:lnTo>
                <a:lnTo>
                  <a:pt x="0" y="5996535"/>
                </a:lnTo>
                <a:lnTo>
                  <a:pt x="0" y="0"/>
                </a:lnTo>
                <a:close/>
              </a:path>
            </a:pathLst>
          </a:custGeom>
          <a:blipFill>
            <a:blip r:embed="rId2">
              <a:extLst>
                <a:ext uri="{96DAC541-7B7A-43D3-8B79-37D633B846F1}">
                  <asvg:svgBlip xmlns:asvg="http://schemas.microsoft.com/office/drawing/2016/SVG/main" xmlns="" r:embed="rId9"/>
                </a:ext>
              </a:extLst>
            </a:blip>
            <a:stretch>
              <a:fillRect/>
            </a:stretch>
          </a:blipFill>
        </p:spPr>
      </p:sp>
      <p:sp>
        <p:nvSpPr>
          <p:cNvPr id="11" name="Freeform 11"/>
          <p:cNvSpPr/>
          <p:nvPr/>
        </p:nvSpPr>
        <p:spPr>
          <a:xfrm>
            <a:off x="5385340" y="1561119"/>
            <a:ext cx="886717" cy="690531"/>
          </a:xfrm>
          <a:custGeom>
            <a:avLst/>
            <a:gdLst/>
            <a:ahLst/>
            <a:cxnLst/>
            <a:rect l="l" t="t" r="r" b="b"/>
            <a:pathLst>
              <a:path w="886717" h="690531">
                <a:moveTo>
                  <a:pt x="0" y="0"/>
                </a:moveTo>
                <a:lnTo>
                  <a:pt x="886717" y="0"/>
                </a:lnTo>
                <a:lnTo>
                  <a:pt x="886717" y="690531"/>
                </a:lnTo>
                <a:lnTo>
                  <a:pt x="0" y="690531"/>
                </a:lnTo>
                <a:lnTo>
                  <a:pt x="0" y="0"/>
                </a:lnTo>
                <a:close/>
              </a:path>
            </a:pathLst>
          </a:custGeom>
          <a:blipFill>
            <a:blip r:embed="rId10"/>
            <a:stretch>
              <a:fillRect/>
            </a:stretch>
          </a:blipFill>
        </p:spPr>
      </p:sp>
      <p:sp>
        <p:nvSpPr>
          <p:cNvPr id="16" name="TextBox 16"/>
          <p:cNvSpPr txBox="1"/>
          <p:nvPr/>
        </p:nvSpPr>
        <p:spPr>
          <a:xfrm>
            <a:off x="6837511" y="3224349"/>
            <a:ext cx="4005500" cy="4062651"/>
          </a:xfrm>
          <a:prstGeom prst="rect">
            <a:avLst/>
          </a:prstGeom>
        </p:spPr>
        <p:txBody>
          <a:bodyPr lIns="0" tIns="0" rIns="0" bIns="0" rtlCol="0" anchor="t">
            <a:spAutoFit/>
          </a:bodyPr>
          <a:lstStyle/>
          <a:p>
            <a:pPr algn="ctr"/>
            <a:r>
              <a:rPr lang="vi-VN" sz="4400" b="1">
                <a:latin typeface="+mj-lt"/>
              </a:rPr>
              <a:t>Câu </a:t>
            </a:r>
            <a:r>
              <a:rPr lang="vi-VN" sz="4400" b="1" smtClean="0">
                <a:latin typeface="+mj-lt"/>
              </a:rPr>
              <a:t>2</a:t>
            </a:r>
          </a:p>
          <a:p>
            <a:pPr algn="just"/>
            <a:r>
              <a:rPr lang="vi-VN" sz="4400" smtClean="0">
                <a:latin typeface="+mj-lt"/>
              </a:rPr>
              <a:t> </a:t>
            </a:r>
            <a:r>
              <a:rPr lang="vi-VN" sz="4400">
                <a:latin typeface="+mj-lt"/>
              </a:rPr>
              <a:t>Những phương diện nội dung chủ đề truyện được bài viết triển khai</a:t>
            </a:r>
            <a:endParaRPr lang="en-US" sz="4400" spc="79">
              <a:solidFill>
                <a:srgbClr val="000000"/>
              </a:solidFill>
              <a:latin typeface="+mj-lt"/>
              <a:ea typeface="KG Primary Penmanship"/>
              <a:cs typeface="KG Primary Penmanship"/>
              <a:sym typeface="KG Primary Penmanship"/>
            </a:endParaRPr>
          </a:p>
        </p:txBody>
      </p:sp>
      <p:sp>
        <p:nvSpPr>
          <p:cNvPr id="21" name="TextBox 21"/>
          <p:cNvSpPr txBox="1"/>
          <p:nvPr/>
        </p:nvSpPr>
        <p:spPr>
          <a:xfrm>
            <a:off x="1714246" y="2359784"/>
            <a:ext cx="4005500" cy="5539978"/>
          </a:xfrm>
          <a:prstGeom prst="rect">
            <a:avLst/>
          </a:prstGeom>
        </p:spPr>
        <p:txBody>
          <a:bodyPr lIns="0" tIns="0" rIns="0" bIns="0" rtlCol="0" anchor="t">
            <a:spAutoFit/>
          </a:bodyPr>
          <a:lstStyle/>
          <a:p>
            <a:pPr algn="just"/>
            <a:r>
              <a:rPr lang="vi-VN" sz="3600" b="1">
                <a:latin typeface="+mj-lt"/>
              </a:rPr>
              <a:t>Phương diện thứ nhất</a:t>
            </a:r>
            <a:r>
              <a:rPr lang="vi-VN" sz="3600">
                <a:latin typeface="+mj-lt"/>
              </a:rPr>
              <a:t>: chủ đề thể hiện qua sự việc tìm bắt chim bồng chanh </a:t>
            </a:r>
            <a:r>
              <a:rPr lang="en-US" sz="3600">
                <a:latin typeface="+mj-lt"/>
                <a:sym typeface="Wingdings" panose="05000000000000000000" pitchFamily="2" charset="2"/>
              </a:rPr>
              <a:t></a:t>
            </a:r>
            <a:r>
              <a:rPr lang="vi-VN" sz="3600">
                <a:latin typeface="+mj-lt"/>
              </a:rPr>
              <a:t> Ý nghĩa rút ra: tình yêu thiên nhiên không phải là sự chiếm hữu, mà là tình yêu thiên nhiên trong trạng thái vốn có.</a:t>
            </a:r>
            <a:r>
              <a:rPr lang="en-US" sz="3600" spc="79" smtClean="0">
                <a:solidFill>
                  <a:srgbClr val="000000"/>
                </a:solidFill>
                <a:latin typeface="+mj-lt"/>
                <a:ea typeface="KG Primary Penmanship"/>
                <a:cs typeface="KG Primary Penmanship"/>
                <a:sym typeface="KG Primary Penmanship"/>
              </a:rPr>
              <a:t>.</a:t>
            </a:r>
            <a:endParaRPr lang="en-US" sz="3600" spc="79">
              <a:solidFill>
                <a:srgbClr val="000000"/>
              </a:solidFill>
              <a:latin typeface="+mj-lt"/>
              <a:ea typeface="KG Primary Penmanship"/>
              <a:cs typeface="KG Primary Penmanship"/>
              <a:sym typeface="KG Primary Penmanship"/>
            </a:endParaRPr>
          </a:p>
        </p:txBody>
      </p:sp>
      <p:sp>
        <p:nvSpPr>
          <p:cNvPr id="24" name="TextBox 24"/>
          <p:cNvSpPr txBox="1"/>
          <p:nvPr/>
        </p:nvSpPr>
        <p:spPr>
          <a:xfrm>
            <a:off x="11734800" y="2251650"/>
            <a:ext cx="5067046" cy="6093976"/>
          </a:xfrm>
          <a:prstGeom prst="rect">
            <a:avLst/>
          </a:prstGeom>
        </p:spPr>
        <p:txBody>
          <a:bodyPr wrap="square" lIns="0" tIns="0" rIns="0" bIns="0" rtlCol="0" anchor="t">
            <a:spAutoFit/>
          </a:bodyPr>
          <a:lstStyle/>
          <a:p>
            <a:pPr algn="just"/>
            <a:r>
              <a:rPr lang="vi-VN" sz="3600" b="1">
                <a:latin typeface="+mj-lt"/>
              </a:rPr>
              <a:t>Phương diện thứ hai</a:t>
            </a:r>
            <a:r>
              <a:rPr lang="vi-VN" sz="3600">
                <a:latin typeface="+mj-lt"/>
              </a:rPr>
              <a:t>: chủ đề được tô đậm hơn qua những biến chuyển trong nhận thức nhân vật Hoài </a:t>
            </a:r>
            <a:r>
              <a:rPr lang="en-US" sz="3600">
                <a:latin typeface="+mj-lt"/>
                <a:sym typeface="Wingdings" panose="05000000000000000000" pitchFamily="2" charset="2"/>
              </a:rPr>
              <a:t></a:t>
            </a:r>
            <a:r>
              <a:rPr lang="vi-VN" sz="3600">
                <a:latin typeface="+mj-lt"/>
              </a:rPr>
              <a:t> Ý nghĩa rút ra: thiên nhiên và con người có sự tương quan; ta cần cẩn trọng khi ứng xử với thiên nhiên vì bất kì hành động vô tâm nào cũng gây ra tổn thương với muôn loài.</a:t>
            </a:r>
            <a:endParaRPr lang="en-GB" sz="3600">
              <a:latin typeface="+mj-lt"/>
            </a:endParaRPr>
          </a:p>
        </p:txBody>
      </p:sp>
    </p:spTree>
    <p:extLst>
      <p:ext uri="{BB962C8B-B14F-4D97-AF65-F5344CB8AC3E}">
        <p14:creationId xmlns:p14="http://schemas.microsoft.com/office/powerpoint/2010/main" val="392232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anim calcmode="lin" valueType="num">
                                      <p:cBhvr>
                                        <p:cTn id="20" dur="1000" fill="hold"/>
                                        <p:tgtEl>
                                          <p:spTgt spid="24"/>
                                        </p:tgtEl>
                                        <p:attrNameLst>
                                          <p:attrName>ppt_x</p:attrName>
                                        </p:attrNameLst>
                                      </p:cBhvr>
                                      <p:tavLst>
                                        <p:tav tm="0">
                                          <p:val>
                                            <p:strVal val="#ppt_x"/>
                                          </p:val>
                                        </p:tav>
                                        <p:tav tm="100000">
                                          <p:val>
                                            <p:strVal val="#ppt_x"/>
                                          </p:val>
                                        </p:tav>
                                      </p:tavLst>
                                    </p:anim>
                                    <p:anim calcmode="lin" valueType="num">
                                      <p:cBhvr>
                                        <p:cTn id="2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3200400" y="2327344"/>
            <a:ext cx="12496800" cy="5632311"/>
          </a:xfrm>
          <a:prstGeom prst="rect">
            <a:avLst/>
          </a:prstGeom>
        </p:spPr>
        <p:txBody>
          <a:bodyPr wrap="square">
            <a:spAutoFit/>
          </a:bodyPr>
          <a:lstStyle/>
          <a:p>
            <a:pPr algn="ctr"/>
            <a:r>
              <a:rPr lang="vi-VN" sz="7200" b="1">
                <a:latin typeface="+mj-lt"/>
              </a:rPr>
              <a:t>Câu </a:t>
            </a:r>
            <a:r>
              <a:rPr lang="vi-VN" sz="7200" b="1" smtClean="0">
                <a:latin typeface="+mj-lt"/>
              </a:rPr>
              <a:t>3</a:t>
            </a:r>
          </a:p>
          <a:p>
            <a:pPr algn="just"/>
            <a:r>
              <a:rPr lang="vi-VN" sz="7200" smtClean="0">
                <a:latin typeface="+mj-lt"/>
              </a:rPr>
              <a:t>Cách </a:t>
            </a:r>
            <a:r>
              <a:rPr lang="vi-VN" sz="7200">
                <a:latin typeface="+mj-lt"/>
              </a:rPr>
              <a:t>tác giả phân tích lí lẽ, bằng chứng để làm sáng tỏ đặc sắc về luận điểm được thể hiện qua bảng sau</a:t>
            </a:r>
            <a:endParaRPr lang="en-GB" sz="7200">
              <a:solidFill>
                <a:prstClr val="black"/>
              </a:solidFill>
              <a:latin typeface="+mj-lt"/>
            </a:endParaRPr>
          </a:p>
        </p:txBody>
      </p:sp>
    </p:spTree>
    <p:extLst>
      <p:ext uri="{BB962C8B-B14F-4D97-AF65-F5344CB8AC3E}">
        <p14:creationId xmlns:p14="http://schemas.microsoft.com/office/powerpoint/2010/main" val="1657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583947954"/>
              </p:ext>
            </p:extLst>
          </p:nvPr>
        </p:nvGraphicFramePr>
        <p:xfrm>
          <a:off x="381000" y="1562100"/>
          <a:ext cx="17373600" cy="6533579"/>
        </p:xfrm>
        <a:graphic>
          <a:graphicData uri="http://schemas.openxmlformats.org/drawingml/2006/table">
            <a:tbl>
              <a:tblPr firstRow="1" firstCol="1" bandRow="1">
                <a:effectLst>
                  <a:outerShdw blurRad="50800" dist="38100" algn="l" rotWithShape="0">
                    <a:prstClr val="black">
                      <a:alpha val="40000"/>
                    </a:prstClr>
                  </a:outerShdw>
                </a:effectLst>
              </a:tblPr>
              <a:tblGrid>
                <a:gridCol w="4532245"/>
                <a:gridCol w="12841355"/>
              </a:tblGrid>
              <a:tr h="398430">
                <a:tc>
                  <a:txBody>
                    <a:bodyPr/>
                    <a:lstStyle/>
                    <a:p>
                      <a:pPr algn="ctr">
                        <a:lnSpc>
                          <a:spcPct val="107000"/>
                        </a:lnSpc>
                        <a:spcAft>
                          <a:spcPts val="600"/>
                        </a:spcAft>
                      </a:pPr>
                      <a:r>
                        <a:rPr lang="vi-VN" sz="4400" b="1" kern="0" dirty="0">
                          <a:effectLst/>
                          <a:latin typeface="+mj-lt"/>
                          <a:ea typeface="Calibri" panose="020F0502020204030204" pitchFamily="34" charset="0"/>
                          <a:cs typeface="Times New Roman" panose="02020603050405020304" pitchFamily="18" charset="0"/>
                        </a:rPr>
                        <a:t>Đặc sắc </a:t>
                      </a:r>
                      <a:br>
                        <a:rPr lang="vi-VN" sz="4400" b="1" kern="0" dirty="0">
                          <a:effectLst/>
                          <a:latin typeface="+mj-lt"/>
                          <a:ea typeface="Calibri" panose="020F0502020204030204" pitchFamily="34" charset="0"/>
                          <a:cs typeface="Times New Roman" panose="02020603050405020304" pitchFamily="18" charset="0"/>
                        </a:rPr>
                      </a:br>
                      <a:r>
                        <a:rPr lang="vi-VN" sz="4400" b="1" kern="0" dirty="0">
                          <a:effectLst/>
                          <a:latin typeface="+mj-lt"/>
                          <a:ea typeface="Calibri" panose="020F0502020204030204" pitchFamily="34" charset="0"/>
                          <a:cs typeface="Times New Roman" panose="02020603050405020304" pitchFamily="18" charset="0"/>
                        </a:rPr>
                        <a:t>về nghệ thuật</a:t>
                      </a:r>
                      <a:endParaRPr lang="en-GB" sz="4400" kern="100" dirty="0">
                        <a:effectLst/>
                        <a:latin typeface="+mj-lt"/>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vi-VN" sz="4400" b="1" kern="0">
                          <a:effectLst/>
                          <a:latin typeface="+mj-lt"/>
                          <a:ea typeface="Calibri" panose="020F0502020204030204" pitchFamily="34" charset="0"/>
                          <a:cs typeface="Times New Roman" panose="02020603050405020304" pitchFamily="18" charset="0"/>
                        </a:rPr>
                        <a:t>Lí lẽ và bằng chứng</a:t>
                      </a:r>
                      <a:endParaRPr lang="en-GB" sz="4400" kern="100">
                        <a:effectLst/>
                        <a:latin typeface="+mj-lt"/>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5844">
                <a:tc>
                  <a:txBody>
                    <a:bodyPr/>
                    <a:lstStyle/>
                    <a:p>
                      <a:pPr algn="ctr">
                        <a:lnSpc>
                          <a:spcPct val="107000"/>
                        </a:lnSpc>
                        <a:spcAft>
                          <a:spcPts val="600"/>
                        </a:spcAft>
                      </a:pPr>
                      <a:r>
                        <a:rPr lang="vi-VN" sz="4400" kern="0" dirty="0">
                          <a:effectLst/>
                          <a:latin typeface="+mj-lt"/>
                          <a:ea typeface="Calibri" panose="020F0502020204030204" pitchFamily="34" charset="0"/>
                          <a:cs typeface="Times New Roman" panose="02020603050405020304" pitchFamily="18" charset="0"/>
                        </a:rPr>
                        <a:t>Việc xây dựng cốt truyện đơn giản nhưng hấp dẫn</a:t>
                      </a:r>
                      <a:endParaRPr lang="en-GB" sz="4400" kern="100" dirty="0">
                        <a:effectLst/>
                        <a:latin typeface="+mj-lt"/>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600"/>
                        </a:spcAft>
                      </a:pPr>
                      <a:r>
                        <a:rPr lang="vi-VN" sz="4400" b="1" kern="0" dirty="0">
                          <a:effectLst/>
                          <a:latin typeface="+mj-lt"/>
                          <a:ea typeface="Calibri" panose="020F0502020204030204" pitchFamily="34" charset="0"/>
                          <a:cs typeface="Times New Roman" panose="02020603050405020304" pitchFamily="18" charset="0"/>
                        </a:rPr>
                        <a:t>– Bằng chứng:</a:t>
                      </a:r>
                      <a:r>
                        <a:rPr lang="vi-VN" sz="4400" kern="0" dirty="0">
                          <a:effectLst/>
                          <a:latin typeface="+mj-lt"/>
                          <a:ea typeface="Calibri" panose="020F0502020204030204" pitchFamily="34" charset="0"/>
                          <a:cs typeface="Times New Roman" panose="02020603050405020304" pitchFamily="18" charset="0"/>
                        </a:rPr>
                        <a:t> lá thư mở đầu câu chuyện có nhắc đến chim bồng chanh đỏ, kể chi tiết quá trình khó khăn bắt chim bồng chanh đỏ</a:t>
                      </a:r>
                      <a:endParaRPr lang="en-GB" sz="4400" kern="100" dirty="0">
                        <a:effectLst/>
                        <a:latin typeface="+mj-lt"/>
                        <a:ea typeface="Calibri" panose="020F0502020204030204" pitchFamily="34" charset="0"/>
                        <a:cs typeface="Times New Roman" panose="02020603050405020304" pitchFamily="18" charset="0"/>
                      </a:endParaRPr>
                    </a:p>
                    <a:p>
                      <a:pPr algn="just">
                        <a:lnSpc>
                          <a:spcPct val="107000"/>
                        </a:lnSpc>
                        <a:spcAft>
                          <a:spcPts val="600"/>
                        </a:spcAft>
                      </a:pPr>
                      <a:r>
                        <a:rPr lang="vi-VN" sz="4400" b="1" kern="0" dirty="0">
                          <a:effectLst/>
                          <a:latin typeface="+mj-lt"/>
                          <a:ea typeface="Calibri" panose="020F0502020204030204" pitchFamily="34" charset="0"/>
                          <a:cs typeface="Times New Roman" panose="02020603050405020304" pitchFamily="18" charset="0"/>
                        </a:rPr>
                        <a:t>– Lí lẽ: </a:t>
                      </a:r>
                      <a:r>
                        <a:rPr lang="vi-VN" sz="4400" kern="0" dirty="0">
                          <a:effectLst/>
                          <a:latin typeface="+mj-lt"/>
                          <a:ea typeface="Calibri" panose="020F0502020204030204" pitchFamily="34" charset="0"/>
                          <a:cs typeface="Times New Roman" panose="02020603050405020304" pitchFamily="18" charset="0"/>
                        </a:rPr>
                        <a:t>lá thư đã mở ra dòng hồi tưởng để nhân vật kể lại kỉ niệm trong quá khứ; việc kể chi tiết quá trình bắt chim bồng chanh đỏ làm cho sự việc trả tự do cho chim trở nên bất ngờ, gợi nhiều suy ngẫm</a:t>
                      </a:r>
                      <a:endParaRPr lang="en-GB" sz="4400" kern="100" dirty="0">
                        <a:effectLst/>
                        <a:latin typeface="+mj-lt"/>
                        <a:ea typeface="Calibri" panose="020F0502020204030204" pitchFamily="34" charset="0"/>
                        <a:cs typeface="Times New Roman" panose="02020603050405020304" pitchFamily="18" charset="0"/>
                      </a:endParaRPr>
                    </a:p>
                  </a:txBody>
                  <a:tcPr marL="42970" marR="42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2981093576"/>
              </p:ext>
            </p:extLst>
          </p:nvPr>
        </p:nvGraphicFramePr>
        <p:xfrm>
          <a:off x="685800" y="1593174"/>
          <a:ext cx="17145000" cy="6598920"/>
        </p:xfrm>
        <a:graphic>
          <a:graphicData uri="http://schemas.openxmlformats.org/drawingml/2006/table">
            <a:tbl>
              <a:tblPr firstRow="1" firstCol="1" bandRow="1">
                <a:effectLst>
                  <a:outerShdw blurRad="50800" dist="38100" algn="l" rotWithShape="0">
                    <a:prstClr val="black">
                      <a:alpha val="40000"/>
                    </a:prstClr>
                  </a:outerShdw>
                </a:effectLst>
              </a:tblPr>
              <a:tblGrid>
                <a:gridCol w="4472611"/>
                <a:gridCol w="12672389"/>
              </a:tblGrid>
              <a:tr h="398430">
                <a:tc>
                  <a:txBody>
                    <a:bodyPr/>
                    <a:lstStyle/>
                    <a:p>
                      <a:pPr algn="ctr">
                        <a:lnSpc>
                          <a:spcPct val="107000"/>
                        </a:lnSpc>
                        <a:spcAft>
                          <a:spcPts val="600"/>
                        </a:spcAft>
                      </a:pPr>
                      <a:r>
                        <a:rPr lang="vi-VN" sz="4000" b="1" kern="0" dirty="0">
                          <a:effectLst/>
                          <a:latin typeface="Times New Roman" panose="02020603050405020304" pitchFamily="18" charset="0"/>
                          <a:ea typeface="Calibri" panose="020F0502020204030204" pitchFamily="34" charset="0"/>
                          <a:cs typeface="Times New Roman" panose="02020603050405020304" pitchFamily="18" charset="0"/>
                        </a:rPr>
                        <a:t>Đặc sắc </a:t>
                      </a:r>
                      <a:br>
                        <a:rPr lang="vi-VN" sz="4000" b="1" kern="0" dirty="0">
                          <a:effectLst/>
                          <a:latin typeface="Times New Roman" panose="02020603050405020304" pitchFamily="18" charset="0"/>
                          <a:ea typeface="Calibri" panose="020F0502020204030204" pitchFamily="34" charset="0"/>
                          <a:cs typeface="Times New Roman" panose="02020603050405020304" pitchFamily="18" charset="0"/>
                        </a:rPr>
                      </a:br>
                      <a:r>
                        <a:rPr lang="vi-VN" sz="4000" b="1" kern="0" dirty="0">
                          <a:effectLst/>
                          <a:latin typeface="Times New Roman" panose="02020603050405020304" pitchFamily="18" charset="0"/>
                          <a:ea typeface="Calibri" panose="020F0502020204030204" pitchFamily="34" charset="0"/>
                          <a:cs typeface="Times New Roman" panose="02020603050405020304" pitchFamily="18" charset="0"/>
                        </a:rPr>
                        <a:t>về nghệ thuật</a:t>
                      </a:r>
                      <a:endParaRPr lang="en-GB" sz="4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Lí lẽ và bằng chứng</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1464">
                <a:tc>
                  <a:txBody>
                    <a:bodyPr/>
                    <a:lstStyle/>
                    <a:p>
                      <a:pPr algn="ctr">
                        <a:lnSpc>
                          <a:spcPct val="107000"/>
                        </a:lnSpc>
                        <a:spcAft>
                          <a:spcPts val="600"/>
                        </a:spcAft>
                      </a:pPr>
                      <a:r>
                        <a:rPr lang="vi-VN" sz="4000" kern="0" dirty="0">
                          <a:effectLst/>
                          <a:latin typeface="Times New Roman" panose="02020603050405020304" pitchFamily="18" charset="0"/>
                          <a:ea typeface="Calibri" panose="020F0502020204030204" pitchFamily="34" charset="0"/>
                          <a:cs typeface="Times New Roman" panose="02020603050405020304" pitchFamily="18" charset="0"/>
                        </a:rPr>
                        <a:t>Chi tiết miêu tả bồng chanh đỏ</a:t>
                      </a:r>
                      <a:endParaRPr lang="en-GB" sz="4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600"/>
                        </a:spcAft>
                      </a:pPr>
                      <a:r>
                        <a:rPr lang="en-US" sz="4000" b="1" kern="0" dirty="0">
                          <a:effectLst/>
                          <a:latin typeface="Times New Roman" panose="02020603050405020304" pitchFamily="18" charset="0"/>
                          <a:ea typeface="Calibri" panose="020F0502020204030204" pitchFamily="34" charset="0"/>
                          <a:cs typeface="Times New Roman" panose="02020603050405020304" pitchFamily="18" charset="0"/>
                        </a:rPr>
                        <a:t>– Bằng chứng:</a:t>
                      </a:r>
                      <a:r>
                        <a:rPr lang="en-US" sz="4000" kern="0" dirty="0">
                          <a:effectLst/>
                          <a:latin typeface="Times New Roman" panose="02020603050405020304" pitchFamily="18" charset="0"/>
                          <a:ea typeface="Calibri" panose="020F0502020204030204" pitchFamily="34" charset="0"/>
                          <a:cs typeface="Times New Roman" panose="02020603050405020304" pitchFamily="18" charset="0"/>
                        </a:rPr>
                        <a:t> “Nó nằm im thin thít trong lòng bàn tay tôi. Dường như nó quá hoảng sợ vì biết mình đã bị bắt cóc”, dẫn lại sự việc Hoài viết thư gửi anh Hiền kể về chuyện đôi bồng chanh đã quay về tổ cũ</a:t>
                      </a:r>
                      <a:endParaRPr lang="en-GB" sz="4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00"/>
                        </a:spcAft>
                      </a:pPr>
                      <a:r>
                        <a:rPr lang="en-US" sz="40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kern="0" dirty="0">
                          <a:effectLst/>
                          <a:latin typeface="Times New Roman" panose="02020603050405020304" pitchFamily="18" charset="0"/>
                          <a:ea typeface="Calibri" panose="020F0502020204030204" pitchFamily="34" charset="0"/>
                          <a:cs typeface="Times New Roman" panose="02020603050405020304" pitchFamily="18" charset="0"/>
                        </a:rPr>
                        <a:t>Lí lẽ</a:t>
                      </a:r>
                      <a:r>
                        <a:rPr lang="en-US" sz="4000" kern="0" dirty="0">
                          <a:effectLst/>
                          <a:latin typeface="Times New Roman" panose="02020603050405020304" pitchFamily="18" charset="0"/>
                          <a:ea typeface="Calibri" panose="020F0502020204030204" pitchFamily="34" charset="0"/>
                          <a:cs typeface="Times New Roman" panose="02020603050405020304" pitchFamily="18" charset="0"/>
                        </a:rPr>
                        <a:t>: chim bồng chanh như có linh hồn và cảm xúc, chi tiết này khiến tôi thực sự hạnh phúc, khi con người biết yêu quý, tôn trọng thiên nhiên, thì thiên nhiên sẽ không bỏ rơi con người</a:t>
                      </a:r>
                      <a:endParaRPr lang="en-GB" sz="4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686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2829069915"/>
              </p:ext>
            </p:extLst>
          </p:nvPr>
        </p:nvGraphicFramePr>
        <p:xfrm>
          <a:off x="2438398" y="1632267"/>
          <a:ext cx="15316202" cy="6533579"/>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3995532"/>
                <a:gridCol w="11320670"/>
              </a:tblGrid>
              <a:tr h="398430">
                <a:tc>
                  <a:txBody>
                    <a:bodyPr/>
                    <a:lstStyle/>
                    <a:p>
                      <a:pPr algn="ctr">
                        <a:lnSpc>
                          <a:spcPct val="107000"/>
                        </a:lnSpc>
                        <a:spcAft>
                          <a:spcPts val="600"/>
                        </a:spcAft>
                      </a:pPr>
                      <a:r>
                        <a:rPr lang="vi-VN" sz="4400" b="1" kern="0" dirty="0">
                          <a:effectLst/>
                          <a:latin typeface="Times New Roman" panose="02020603050405020304" pitchFamily="18" charset="0"/>
                          <a:ea typeface="Calibri" panose="020F0502020204030204" pitchFamily="34" charset="0"/>
                          <a:cs typeface="Times New Roman" panose="02020603050405020304" pitchFamily="18" charset="0"/>
                        </a:rPr>
                        <a:t>Đặc sắc </a:t>
                      </a:r>
                      <a:br>
                        <a:rPr lang="vi-VN" sz="4400" b="1" kern="0" dirty="0">
                          <a:effectLst/>
                          <a:latin typeface="Times New Roman" panose="02020603050405020304" pitchFamily="18" charset="0"/>
                          <a:ea typeface="Calibri" panose="020F0502020204030204" pitchFamily="34" charset="0"/>
                          <a:cs typeface="Times New Roman" panose="02020603050405020304" pitchFamily="18" charset="0"/>
                        </a:rPr>
                      </a:br>
                      <a:r>
                        <a:rPr lang="vi-VN" sz="4400" b="1" kern="0" dirty="0">
                          <a:effectLst/>
                          <a:latin typeface="Times New Roman" panose="02020603050405020304" pitchFamily="18" charset="0"/>
                          <a:ea typeface="Calibri" panose="020F0502020204030204" pitchFamily="34" charset="0"/>
                          <a:cs typeface="Times New Roman" panose="02020603050405020304" pitchFamily="18" charset="0"/>
                        </a:rPr>
                        <a:t>về nghệ thuật</a:t>
                      </a:r>
                      <a:endParaRPr lang="en-GB" sz="4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vi-VN" sz="4400" b="1" kern="0">
                          <a:effectLst/>
                          <a:latin typeface="Times New Roman" panose="02020603050405020304" pitchFamily="18" charset="0"/>
                          <a:ea typeface="Calibri" panose="020F0502020204030204" pitchFamily="34" charset="0"/>
                          <a:cs typeface="Times New Roman" panose="02020603050405020304" pitchFamily="18" charset="0"/>
                        </a:rPr>
                        <a:t>Lí lẽ và bằng chứng</a:t>
                      </a:r>
                      <a:endParaRPr lang="en-GB" sz="4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224">
                <a:tc>
                  <a:txBody>
                    <a:bodyPr/>
                    <a:lstStyle/>
                    <a:p>
                      <a:pPr algn="ctr">
                        <a:lnSpc>
                          <a:spcPct val="107000"/>
                        </a:lnSpc>
                        <a:spcAft>
                          <a:spcPts val="600"/>
                        </a:spcAft>
                      </a:pPr>
                      <a:r>
                        <a:rPr lang="en-US" sz="4400" kern="0">
                          <a:effectLst/>
                          <a:latin typeface="Times New Roman" panose="02020603050405020304" pitchFamily="18" charset="0"/>
                          <a:ea typeface="Calibri" panose="020F0502020204030204" pitchFamily="34" charset="0"/>
                          <a:cs typeface="Times New Roman" panose="02020603050405020304" pitchFamily="18" charset="0"/>
                        </a:rPr>
                        <a:t>Cách xây dựng tâm lí</a:t>
                      </a:r>
                      <a:endParaRPr lang="en-GB" sz="4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600"/>
                        </a:spcAft>
                      </a:pPr>
                      <a:r>
                        <a:rPr lang="en-US" sz="4400" b="1" kern="0" dirty="0">
                          <a:effectLst/>
                          <a:latin typeface="Times New Roman" panose="02020603050405020304" pitchFamily="18" charset="0"/>
                          <a:ea typeface="Calibri" panose="020F0502020204030204" pitchFamily="34" charset="0"/>
                          <a:cs typeface="Times New Roman" panose="02020603050405020304" pitchFamily="18" charset="0"/>
                        </a:rPr>
                        <a:t>– Bằng chứng: </a:t>
                      </a:r>
                      <a:r>
                        <a:rPr lang="en-US" sz="4400" kern="0" dirty="0">
                          <a:effectLst/>
                          <a:latin typeface="Times New Roman" panose="02020603050405020304" pitchFamily="18" charset="0"/>
                          <a:ea typeface="Calibri" panose="020F0502020204030204" pitchFamily="34" charset="0"/>
                          <a:cs typeface="Times New Roman" panose="02020603050405020304" pitchFamily="18" charset="0"/>
                        </a:rPr>
                        <a:t>ngôi kể thứ nhất, dẫn lại tâm trạng của nhân vật “tôi”</a:t>
                      </a:r>
                      <a:endParaRPr lang="en-GB" sz="4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600"/>
                        </a:spcAft>
                      </a:pPr>
                      <a:r>
                        <a:rPr lang="en-US" sz="44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400" b="1" kern="0" dirty="0">
                          <a:effectLst/>
                          <a:latin typeface="Times New Roman" panose="02020603050405020304" pitchFamily="18" charset="0"/>
                          <a:ea typeface="Calibri" panose="020F0502020204030204" pitchFamily="34" charset="0"/>
                          <a:cs typeface="Times New Roman" panose="02020603050405020304" pitchFamily="18" charset="0"/>
                        </a:rPr>
                        <a:t>Lí lẽ</a:t>
                      </a:r>
                      <a:r>
                        <a:rPr lang="en-US" sz="4400" kern="0" dirty="0">
                          <a:effectLst/>
                          <a:latin typeface="Times New Roman" panose="02020603050405020304" pitchFamily="18" charset="0"/>
                          <a:ea typeface="Calibri" panose="020F0502020204030204" pitchFamily="34" charset="0"/>
                          <a:cs typeface="Times New Roman" panose="02020603050405020304" pitchFamily="18" charset="0"/>
                        </a:rPr>
                        <a:t>: ngôi kể thứ nhất giúp tôi dễ dàng bộc lộ nội tâm của đứa trẻ hồn nhiên; làm rõ được sự biến chuyển trong nhận thức của nhân vật, đồng thời khắc sâu thông điệp về cách ứng xử với tự nhiên trong tâm trí bạn đọc</a:t>
                      </a:r>
                      <a:endParaRPr lang="en-GB" sz="4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2970" marR="429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978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2590800" y="2388900"/>
            <a:ext cx="13487400" cy="5509200"/>
          </a:xfrm>
          <a:prstGeom prst="rect">
            <a:avLst/>
          </a:prstGeom>
        </p:spPr>
        <p:txBody>
          <a:bodyPr wrap="square">
            <a:spAutoFit/>
          </a:bodyPr>
          <a:lstStyle/>
          <a:p>
            <a:pPr algn="ctr"/>
            <a:r>
              <a:rPr lang="vi-VN" sz="4400" b="1">
                <a:latin typeface="Times New Roman" panose="02020603050405020304" pitchFamily="18" charset="0"/>
                <a:cs typeface="Times New Roman" panose="02020603050405020304" pitchFamily="18" charset="0"/>
              </a:rPr>
              <a:t>Câu </a:t>
            </a:r>
            <a:r>
              <a:rPr lang="vi-VN" sz="4400" b="1" smtClean="0">
                <a:latin typeface="Times New Roman" panose="02020603050405020304" pitchFamily="18" charset="0"/>
                <a:cs typeface="Times New Roman" panose="02020603050405020304" pitchFamily="18" charset="0"/>
              </a:rPr>
              <a:t>4</a:t>
            </a:r>
          </a:p>
          <a:p>
            <a:pPr algn="just"/>
            <a:r>
              <a:rPr lang="vi-VN" sz="4400" smtClean="0">
                <a:latin typeface="Times New Roman" panose="02020603050405020304" pitchFamily="18" charset="0"/>
                <a:cs typeface="Times New Roman" panose="02020603050405020304" pitchFamily="18" charset="0"/>
              </a:rPr>
              <a:t>Phần </a:t>
            </a:r>
            <a:r>
              <a:rPr lang="vi-VN" sz="4400">
                <a:latin typeface="Times New Roman" panose="02020603050405020304" pitchFamily="18" charset="0"/>
                <a:cs typeface="Times New Roman" panose="02020603050405020304" pitchFamily="18" charset="0"/>
              </a:rPr>
              <a:t>mở bài sử dụng một hình ảnh so sánh để dẫn dắt (có những tác phẩm văn học như chiếc cầu nối diệu kì…), kết bài gợi ra một ấn tượng của người đọc về tác phẩm (</a:t>
            </a:r>
            <a:r>
              <a:rPr lang="vi-VN" sz="4400" i="1">
                <a:latin typeface="Times New Roman" panose="02020603050405020304" pitchFamily="18" charset="0"/>
                <a:cs typeface="Times New Roman" panose="02020603050405020304" pitchFamily="18" charset="0"/>
              </a:rPr>
              <a:t>mỗi lần đóng lại trang sách cuối, tôi lại tưởng tượng thấy hình ảnh đôi bồng chanh đỏ đang bay về đầm sen thơm ngát…</a:t>
            </a:r>
            <a:r>
              <a:rPr lang="vi-VN" sz="4400">
                <a:latin typeface="Times New Roman" panose="02020603050405020304" pitchFamily="18" charset="0"/>
                <a:cs typeface="Times New Roman" panose="02020603050405020304" pitchFamily="18" charset="0"/>
              </a:rPr>
              <a:t>). Cách mở bài và kết bài giàu hình ảnh, giàu sức biểu cảm, tạo ra sự hấp dẫn, lôi cuốn đối với người đọc.</a:t>
            </a:r>
            <a:endParaRPr lang="en-GB" sz="4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30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970649" y="3539984"/>
            <a:ext cx="10346702" cy="3207032"/>
          </a:xfrm>
          <a:prstGeom prst="rect">
            <a:avLst/>
          </a:prstGeom>
        </p:spPr>
        <p:txBody>
          <a:bodyPr wrap="square">
            <a:spAutoFit/>
          </a:bodyPr>
          <a:lstStyle/>
          <a:p>
            <a:pPr algn="ctr">
              <a:lnSpc>
                <a:spcPct val="115000"/>
              </a:lnSpc>
              <a:spcAft>
                <a:spcPts val="800"/>
              </a:spcAft>
            </a:pPr>
            <a:r>
              <a:rPr lang="vi-VN" sz="8800" b="1" kern="100">
                <a:latin typeface="Times New Roman" panose="02020603050405020304" pitchFamily="18" charset="0"/>
                <a:ea typeface="MS Mincho"/>
                <a:cs typeface="Times New Roman" panose="02020603050405020304" pitchFamily="18" charset="0"/>
              </a:rPr>
              <a:t>II. Tìm hiểu lí thuyết về quy trình viết</a:t>
            </a:r>
            <a:endParaRPr lang="en-GB" sz="88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359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443493"/>
            <a:ext cx="11353424" cy="1323439"/>
          </a:xfrm>
          <a:prstGeom prst="rect">
            <a:avLst/>
          </a:prstGeom>
        </p:spPr>
        <p:txBody>
          <a:bodyPr wrap="square">
            <a:spAutoFit/>
          </a:bodyPr>
          <a:lstStyle/>
          <a:p>
            <a:r>
              <a:rPr lang="vi-VN" sz="4000"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PHT TÌM HIỂU QUY TRÌNH VIẾT </a:t>
            </a:r>
            <a:r>
              <a:rPr lang="vi-VN" sz="4000" b="1" i="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VB NGHỊ LUẬN PHÂN TÍCH MỘT TÁC PHẨM VĂN HỌC</a:t>
            </a:r>
            <a:endParaRPr lang="en-GB" sz="40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97100742"/>
              </p:ext>
            </p:extLst>
          </p:nvPr>
        </p:nvGraphicFramePr>
        <p:xfrm>
          <a:off x="2133600" y="2857500"/>
          <a:ext cx="14571486" cy="5613400"/>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3810000"/>
                <a:gridCol w="8001000"/>
                <a:gridCol w="2760486"/>
              </a:tblGrid>
              <a:tr h="188450">
                <a:tc>
                  <a:txBody>
                    <a:bodyPr/>
                    <a:lstStyle/>
                    <a:p>
                      <a:pPr algn="ctr">
                        <a:lnSpc>
                          <a:spcPct val="100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Quy trình viết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Thao tác cần làm</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Lưu ý</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160">
                <a:tc rowSpan="3">
                  <a:txBody>
                    <a:bodyPr/>
                    <a:lstStyle/>
                    <a:p>
                      <a:pPr>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Bước 1: Chuẩn bị trước khi viết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Xác định đề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tài</a:t>
                      </a:r>
                      <a:r>
                        <a:rPr lang="vi-VN" sz="3600" b="0" i="0" kern="100" baseline="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396">
                <a:tc vMerge="1">
                  <a:txBody>
                    <a:bodyPr/>
                    <a:lstStyle/>
                    <a:p>
                      <a:endParaRPr lang="en-GB"/>
                    </a:p>
                  </a:txBody>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Xác định mục đích, người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đọc</a:t>
                      </a:r>
                      <a:r>
                        <a:rPr lang="vi-VN" sz="3600" b="0" i="0" kern="100" baseline="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46">
                <a:tc vMerge="1">
                  <a:txBody>
                    <a:bodyPr/>
                    <a:lstStyle/>
                    <a:p>
                      <a:endParaRPr lang="en-GB"/>
                    </a:p>
                  </a:txBody>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Thu thập tư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liệu</a:t>
                      </a:r>
                      <a:r>
                        <a:rPr lang="vi-VN" sz="3600" b="0" i="0" kern="100" baseline="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46">
                <a:tc rowSpan="2">
                  <a:txBody>
                    <a:bodyPr/>
                    <a:lstStyle/>
                    <a:p>
                      <a:pPr>
                        <a:lnSpc>
                          <a:spcPct val="100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Bước 2: Tìm ý và lập dàn ý</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Tìm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ý</a:t>
                      </a:r>
                      <a:r>
                        <a:rPr lang="vi-VN" sz="3600" b="0" i="0" kern="100" baseline="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46">
                <a:tc vMerge="1">
                  <a:txBody>
                    <a:bodyPr/>
                    <a:lstStyle/>
                    <a:p>
                      <a:endParaRPr lang="en-GB"/>
                    </a:p>
                  </a:txBody>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Lập dàn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ý</a:t>
                      </a:r>
                      <a:r>
                        <a:rPr lang="vi-VN" sz="3600" b="0" i="0" kern="100" baseline="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46">
                <a:tc>
                  <a:txBody>
                    <a:bodyPr/>
                    <a:lstStyle/>
                    <a:p>
                      <a:pPr>
                        <a:lnSpc>
                          <a:spcPct val="100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Bước 3: Viết bài</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Thực hiện viết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vi-VN" sz="3600" b="0" i="0" kern="100" baseline="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46">
                <a:tc rowSpan="2">
                  <a:txBody>
                    <a:bodyPr/>
                    <a:lstStyle/>
                    <a:p>
                      <a:pPr>
                        <a:lnSpc>
                          <a:spcPct val="100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Bước 4: Xem lại và chỉnh sửa, rút kinh nghiệm</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Xem lại và chỉnh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sửa</a:t>
                      </a:r>
                      <a:r>
                        <a:rPr lang="vi-VN" sz="3600" b="0" i="0" kern="100" baseline="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1946">
                <a:tc vMerge="1">
                  <a:txBody>
                    <a:bodyPr/>
                    <a:lstStyle/>
                    <a:p>
                      <a:endParaRPr lang="en-GB"/>
                    </a:p>
                  </a:txBody>
                  <a:tcPr/>
                </a:tc>
                <a:tc>
                  <a:txBody>
                    <a:bodyPr/>
                    <a:lstStyle/>
                    <a:p>
                      <a:pPr>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Rút kinh </a:t>
                      </a:r>
                      <a:r>
                        <a:rPr lang="vi-VN" sz="3600" b="1" i="1" kern="0" smtClean="0">
                          <a:effectLst/>
                          <a:latin typeface="Times New Roman" panose="02020603050405020304" pitchFamily="18" charset="0"/>
                          <a:ea typeface="Calibri" panose="020F0502020204030204" pitchFamily="34" charset="0"/>
                          <a:cs typeface="Times New Roman" panose="02020603050405020304" pitchFamily="18" charset="0"/>
                        </a:rPr>
                        <a:t>nghiệm...</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4" marR="56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8233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57782269"/>
              </p:ext>
            </p:extLst>
          </p:nvPr>
        </p:nvGraphicFramePr>
        <p:xfrm>
          <a:off x="381000" y="419100"/>
          <a:ext cx="17145001" cy="9468104"/>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1828800"/>
                <a:gridCol w="10820400"/>
                <a:gridCol w="4495801"/>
              </a:tblGrid>
              <a:tr h="41839">
                <a:tc>
                  <a:txBody>
                    <a:bodyPr/>
                    <a:lstStyle/>
                    <a:p>
                      <a:pPr algn="ctr">
                        <a:lnSpc>
                          <a:spcPct val="115000"/>
                        </a:lnSpc>
                        <a:spcAft>
                          <a:spcPts val="1000"/>
                        </a:spcAft>
                      </a:pPr>
                      <a:r>
                        <a:rPr lang="vi-VN" sz="3600" b="1" kern="0" smtClean="0">
                          <a:effectLst/>
                          <a:latin typeface="Times New Roman" panose="02020603050405020304" pitchFamily="18" charset="0"/>
                          <a:ea typeface="Calibri" panose="020F0502020204030204" pitchFamily="34" charset="0"/>
                          <a:cs typeface="Times New Roman" panose="02020603050405020304" pitchFamily="18" charset="0"/>
                        </a:rPr>
                        <a:t>Quy </a:t>
                      </a: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trình viết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Thao tác cần làm</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Lưu ý</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736">
                <a:tc rowSpan="3">
                  <a:txBody>
                    <a:bodyPr/>
                    <a:lstStyle/>
                    <a:p>
                      <a:pPr>
                        <a:lnSpc>
                          <a:spcPct val="115000"/>
                        </a:lnSpc>
                        <a:spcAft>
                          <a:spcPts val="1000"/>
                        </a:spcAft>
                      </a:pPr>
                      <a:r>
                        <a:rPr lang="vi-VN" sz="3600" b="1" i="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Bước 1: Chuẩn bị trước khi viết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Xác định đề tài</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vi-VN" sz="3600" kern="0">
                          <a:solidFill>
                            <a:srgbClr val="0D0D0D"/>
                          </a:solidFill>
                          <a:effectLst/>
                          <a:latin typeface="Times New Roman" panose="02020603050405020304" pitchFamily="18" charset="0"/>
                          <a:ea typeface="MS Mincho"/>
                          <a:cs typeface="Times New Roman" panose="02020603050405020304" pitchFamily="18" charset="0"/>
                        </a:rPr>
                        <a:t>- Tác phẩm văn học (thơ, truyện, tản văn,…)</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Đề tài phù hợp với yêu cầu của đề </a:t>
                      </a:r>
                      <a:r>
                        <a:rPr lang="vi-VN" sz="3600" i="1" kern="0"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868">
                <a:tc vMerge="1">
                  <a:txBody>
                    <a:bodyPr/>
                    <a:lstStyle/>
                    <a:p>
                      <a:endParaRPr lang="en-GB"/>
                    </a:p>
                  </a:txBody>
                  <a:tcPr/>
                </a:tc>
                <a:tc>
                  <a:txBody>
                    <a:bodyPr/>
                    <a:lstStyle/>
                    <a:p>
                      <a:pPr algn="just">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Xác định mục đích viết, người đọc</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 Mục đích: </a:t>
                      </a:r>
                      <a:r>
                        <a:rPr lang="vi-VN" sz="3600" kern="0">
                          <a:solidFill>
                            <a:srgbClr val="0D0D0D"/>
                          </a:solidFill>
                          <a:effectLst/>
                          <a:latin typeface="Times New Roman" panose="02020603050405020304" pitchFamily="18" charset="0"/>
                          <a:ea typeface="MS Mincho"/>
                          <a:cs typeface="Times New Roman" panose="02020603050405020304" pitchFamily="18" charset="0"/>
                        </a:rPr>
                        <a:t>Phân tích, làm nổi bật chủ đề và những nét đặc sắc về hình thức nghệ thuật của tác phẩm văn học</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 </a:t>
                      </a:r>
                      <a:r>
                        <a:rPr lang="vi-VN" sz="3600" kern="0">
                          <a:effectLst/>
                          <a:latin typeface="Times New Roman" panose="02020603050405020304" pitchFamily="18" charset="0"/>
                          <a:ea typeface="Calibri" panose="020F0502020204030204" pitchFamily="34" charset="0"/>
                          <a:cs typeface="Times New Roman" panose="02020603050405020304" pitchFamily="18" charset="0"/>
                        </a:rPr>
                        <a:t>Người đọc: thầy/cô và các bạn cùng lớp/trong trường,…</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029">
                <a:tc vMerge="1">
                  <a:txBody>
                    <a:bodyPr/>
                    <a:lstStyle/>
                    <a:p>
                      <a:endParaRPr lang="en-GB"/>
                    </a:p>
                  </a:txBody>
                  <a:tcPr/>
                </a:tc>
                <a:tc>
                  <a:txBody>
                    <a:bodyPr/>
                    <a:lstStyle/>
                    <a:p>
                      <a:pPr algn="just">
                        <a:lnSpc>
                          <a:spcPct val="115000"/>
                        </a:lnSpc>
                        <a:spcAft>
                          <a:spcPts val="1000"/>
                        </a:spcAft>
                      </a:pP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Thu thập tư liệu</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vi-VN" sz="3600" kern="0">
                          <a:effectLst/>
                          <a:latin typeface="Times New Roman" panose="02020603050405020304" pitchFamily="18" charset="0"/>
                          <a:ea typeface="Calibri" panose="020F0502020204030204" pitchFamily="34" charset="0"/>
                          <a:cs typeface="Times New Roman" panose="02020603050405020304" pitchFamily="18" charset="0"/>
                        </a:rPr>
                        <a:t>- Những ghi chép của bản thân sau khi đọc tác phẩm (giấy ghi chú, nhật kí đọc, sản phẩm sáng tạo,…)</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vi-VN" sz="3600" kern="0">
                          <a:effectLst/>
                          <a:latin typeface="Times New Roman" panose="02020603050405020304" pitchFamily="18" charset="0"/>
                          <a:ea typeface="Calibri" panose="020F0502020204030204" pitchFamily="34" charset="0"/>
                          <a:cs typeface="Times New Roman" panose="02020603050405020304" pitchFamily="18" charset="0"/>
                        </a:rPr>
                        <a:t>- Những bài phê bình, phỏng vấn, tư liệu báo chí,…liên quan đến tác phẩm.</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vi-VN" sz="3600" kern="0">
                          <a:effectLst/>
                          <a:latin typeface="Times New Roman" panose="02020603050405020304" pitchFamily="18" charset="0"/>
                          <a:ea typeface="Calibri" panose="020F0502020204030204" pitchFamily="34" charset="0"/>
                          <a:cs typeface="Times New Roman" panose="02020603050405020304" pitchFamily="18" charset="0"/>
                        </a:rPr>
                        <a:t>Cần thu thập tư liệu từ các nguồn tài liệu tin cậy, uy tín.</a:t>
                      </a:r>
                      <a:endParaRPr lang="en-GB" sz="3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3251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47113856"/>
              </p:ext>
            </p:extLst>
          </p:nvPr>
        </p:nvGraphicFramePr>
        <p:xfrm>
          <a:off x="457200" y="571500"/>
          <a:ext cx="17145001" cy="8873744"/>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2438400"/>
                <a:gridCol w="11430000"/>
                <a:gridCol w="3276601"/>
              </a:tblGrid>
              <a:tr h="41839">
                <a:tc>
                  <a:txBody>
                    <a:bodyPr/>
                    <a:lstStyle/>
                    <a:p>
                      <a:pPr algn="ctr">
                        <a:lnSpc>
                          <a:spcPct val="115000"/>
                        </a:lnSpc>
                        <a:spcAft>
                          <a:spcPts val="1000"/>
                        </a:spcAft>
                      </a:pPr>
                      <a:r>
                        <a:rPr lang="vi-VN" sz="4000" b="1" kern="0" smtClean="0">
                          <a:effectLst/>
                          <a:latin typeface="Times New Roman" panose="02020603050405020304" pitchFamily="18" charset="0"/>
                          <a:ea typeface="Calibri" panose="020F0502020204030204" pitchFamily="34" charset="0"/>
                          <a:cs typeface="Times New Roman" panose="02020603050405020304" pitchFamily="18" charset="0"/>
                        </a:rPr>
                        <a:t>Quy </a:t>
                      </a: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trình viết</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Thao tác cần làm</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Lưu ý</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7534">
                <a:tc rowSpan="2">
                  <a:txBody>
                    <a:bodyPr/>
                    <a:lstStyle/>
                    <a:p>
                      <a:pPr algn="ctr">
                        <a:lnSpc>
                          <a:spcPct val="115000"/>
                        </a:lnSpc>
                        <a:spcAft>
                          <a:spcPts val="1000"/>
                        </a:spcAft>
                      </a:pPr>
                      <a:endParaRPr lang="vi-VN" sz="4000" b="1"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endParaRPr lang="vi-VN" sz="4000" b="1"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vi-VN" sz="4000" b="1" kern="0" smtClean="0">
                          <a:effectLst/>
                          <a:latin typeface="Times New Roman" panose="02020603050405020304" pitchFamily="18" charset="0"/>
                          <a:ea typeface="Calibri" panose="020F0502020204030204" pitchFamily="34" charset="0"/>
                          <a:cs typeface="Times New Roman" panose="02020603050405020304" pitchFamily="18" charset="0"/>
                        </a:rPr>
                        <a:t>Bước </a:t>
                      </a: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2: Tìm ý và lập dàn ý</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vi-VN" sz="4000" i="1" kern="0">
                          <a:effectLst/>
                          <a:latin typeface="Times New Roman" panose="02020603050405020304" pitchFamily="18" charset="0"/>
                          <a:ea typeface="Calibri" panose="020F0502020204030204" pitchFamily="34" charset="0"/>
                          <a:cs typeface="Times New Roman" panose="02020603050405020304" pitchFamily="18" charset="0"/>
                        </a:rPr>
                        <a:t>Tìm ý</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vi-VN" sz="4000" kern="0">
                          <a:effectLst/>
                          <a:latin typeface="Times New Roman" panose="02020603050405020304" pitchFamily="18" charset="0"/>
                          <a:ea typeface="Calibri" panose="020F0502020204030204" pitchFamily="34" charset="0"/>
                          <a:cs typeface="Times New Roman" panose="02020603050405020304" pitchFamily="18" charset="0"/>
                        </a:rPr>
                        <a:t>Hãy tìm ý bằng cách trả lời những câu hỏi sau:</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4000" kern="0">
                          <a:effectLst/>
                          <a:latin typeface="Times New Roman" panose="02020603050405020304" pitchFamily="18" charset="0"/>
                          <a:ea typeface="Calibri" panose="020F0502020204030204" pitchFamily="34" charset="0"/>
                          <a:cs typeface="Times New Roman" panose="02020603050405020304" pitchFamily="18" charset="0"/>
                        </a:rPr>
                        <a:t>- Chủ đề chính của tác phẩm? Chủ đề ấy được thể hiện như thế nào trong tác phẩm (qua nhân vật, hình ảnh, sự việc, cốt truyện,…) và gợi ra thông điệp, suy nghĩ, tình cảm gì ở người đọc</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vi-VN" sz="4000" kern="0">
                          <a:effectLst/>
                          <a:latin typeface="Times New Roman" panose="02020603050405020304" pitchFamily="18" charset="0"/>
                          <a:ea typeface="Calibri" panose="020F0502020204030204" pitchFamily="34" charset="0"/>
                          <a:cs typeface="Times New Roman" panose="02020603050405020304" pitchFamily="18" charset="0"/>
                        </a:rPr>
                        <a:t>- Đặc sắc nghệ thuật của tác phẩm thể hiện ở những phương diện nào? Nhận xét đặc sắc nghệ thuật biểu hiện như nào trong tác phẩm?</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vi-VN" sz="4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just">
                        <a:lnSpc>
                          <a:spcPct val="115000"/>
                        </a:lnSpc>
                        <a:spcAft>
                          <a:spcPts val="1000"/>
                        </a:spcAft>
                      </a:pPr>
                      <a:r>
                        <a:rPr lang="vi-VN" sz="4000"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vMerge="1">
                  <a:txBody>
                    <a:bodyPr/>
                    <a:lstStyle/>
                    <a:p>
                      <a:endParaRPr lang="en-GB"/>
                    </a:p>
                  </a:txBody>
                  <a:tcPr/>
                </a:tc>
                <a:tc>
                  <a:txBody>
                    <a:bodyPr/>
                    <a:lstStyle/>
                    <a:p>
                      <a:endParaRPr lang="en-GB" sz="3600">
                        <a:latin typeface="Times New Roman" panose="02020603050405020304" pitchFamily="18"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3600">
                        <a:latin typeface="Times New Roman" panose="02020603050405020304" pitchFamily="18" charset="0"/>
                        <a:cs typeface="Times New Roman" panose="02020603050405020304" pitchFamily="18" charset="0"/>
                      </a:endParaRPr>
                    </a:p>
                  </a:txBody>
                  <a:tcPr marL="12594" marR="12594" marT="0"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9340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86200" y="266700"/>
            <a:ext cx="10363201" cy="2342757"/>
          </a:xfrm>
          <a:prstGeom prst="rect">
            <a:avLst/>
          </a:prstGeom>
        </p:spPr>
        <p:txBody>
          <a:bodyPr wrap="square">
            <a:spAutoFit/>
          </a:bodyPr>
          <a:lstStyle/>
          <a:p>
            <a:pPr algn="ctr">
              <a:lnSpc>
                <a:spcPct val="107000"/>
              </a:lnSpc>
              <a:spcAft>
                <a:spcPts val="600"/>
              </a:spcAft>
            </a:pPr>
            <a:r>
              <a:rPr lang="vi-VN" sz="4400" b="1" kern="100">
                <a:latin typeface="+mj-lt"/>
                <a:ea typeface="Calibri" panose="020F0502020204030204" pitchFamily="34" charset="0"/>
                <a:cs typeface="Times New Roman" panose="02020603050405020304" pitchFamily="18" charset="0"/>
              </a:rPr>
              <a:t>Bài tập khởi động</a:t>
            </a:r>
            <a:endParaRPr lang="en-GB" sz="4400" kern="100">
              <a:latin typeface="+mj-lt"/>
              <a:ea typeface="Calibri" panose="020F0502020204030204" pitchFamily="34" charset="0"/>
              <a:cs typeface="Times New Roman" panose="02020603050405020304" pitchFamily="18" charset="0"/>
            </a:endParaRPr>
          </a:p>
          <a:p>
            <a:pPr algn="ctr">
              <a:lnSpc>
                <a:spcPct val="107000"/>
              </a:lnSpc>
              <a:spcAft>
                <a:spcPts val="600"/>
              </a:spcAft>
            </a:pPr>
            <a:r>
              <a:rPr lang="vi-VN" sz="4400" kern="100">
                <a:latin typeface="+mj-lt"/>
                <a:ea typeface="Calibri" panose="020F0502020204030204" pitchFamily="34" charset="0"/>
                <a:cs typeface="Times New Roman" panose="02020603050405020304" pitchFamily="18" charset="0"/>
              </a:rPr>
              <a:t>Đánh dấu X vào ô Đúng, Sai trong bảng dưới đây. Với trường hợp Sai, hãy lí giải.</a:t>
            </a:r>
            <a:endParaRPr lang="en-GB" sz="4400" kern="100">
              <a:effectLst/>
              <a:latin typeface="+mj-lt"/>
              <a:ea typeface="Calibri" panose="020F0502020204030204" pitchFamily="34" charset="0"/>
              <a:cs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949829455"/>
              </p:ext>
            </p:extLst>
          </p:nvPr>
        </p:nvGraphicFramePr>
        <p:xfrm>
          <a:off x="1219200" y="2933700"/>
          <a:ext cx="16230600" cy="6917944"/>
        </p:xfrm>
        <a:graphic>
          <a:graphicData uri="http://schemas.openxmlformats.org/drawingml/2006/table">
            <a:tbl>
              <a:tblPr firstRow="1" firstCol="1" bandRow="1"/>
              <a:tblGrid>
                <a:gridCol w="11049000"/>
                <a:gridCol w="1219200"/>
                <a:gridCol w="762000"/>
                <a:gridCol w="3200400"/>
              </a:tblGrid>
              <a:tr h="457200">
                <a:tc>
                  <a:txBody>
                    <a:bodyPr/>
                    <a:lstStyle/>
                    <a:p>
                      <a:pPr algn="ctr">
                        <a:lnSpc>
                          <a:spcPct val="107000"/>
                        </a:lnSpc>
                        <a:spcAft>
                          <a:spcPts val="600"/>
                        </a:spcAft>
                      </a:pPr>
                      <a:r>
                        <a:rPr lang="vi-VN" sz="3200" b="1" kern="0">
                          <a:effectLst/>
                          <a:latin typeface="Times New Roman" panose="02020603050405020304" pitchFamily="18" charset="0"/>
                          <a:ea typeface="Calibri" panose="020F0502020204030204" pitchFamily="34" charset="0"/>
                          <a:cs typeface="Times New Roman" panose="02020603050405020304" pitchFamily="18" charset="0"/>
                        </a:rPr>
                        <a:t>Nhận định về đặc điểm bài văn nghị luận phân tích một tác phẩm văn học</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b="1" kern="0">
                          <a:effectLst/>
                          <a:latin typeface="Times New Roman" panose="02020603050405020304" pitchFamily="18" charset="0"/>
                          <a:ea typeface="Calibri" panose="020F0502020204030204" pitchFamily="34" charset="0"/>
                          <a:cs typeface="Times New Roman" panose="02020603050405020304" pitchFamily="18" charset="0"/>
                        </a:rPr>
                        <a:t>Đúng</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b="1" kern="0">
                          <a:effectLst/>
                          <a:latin typeface="Times New Roman" panose="02020603050405020304" pitchFamily="18" charset="0"/>
                          <a:ea typeface="Calibri" panose="020F0502020204030204" pitchFamily="34" charset="0"/>
                          <a:cs typeface="Times New Roman" panose="02020603050405020304" pitchFamily="18" charset="0"/>
                        </a:rPr>
                        <a:t>Sai</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b="1" kern="0">
                          <a:effectLst/>
                          <a:latin typeface="Times New Roman" panose="02020603050405020304" pitchFamily="18" charset="0"/>
                          <a:ea typeface="Calibri" panose="020F0502020204030204" pitchFamily="34" charset="0"/>
                          <a:cs typeface="Times New Roman" panose="02020603050405020304" pitchFamily="18" charset="0"/>
                        </a:rPr>
                        <a:t>Giải thích nếu sai</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just">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Bài viết cần nêu luận điểm của người viết về chủ đề và đặc sắc nghệ thuật của tác phẩm</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828">
                <a:tc>
                  <a:txBody>
                    <a:bodyPr/>
                    <a:lstStyle/>
                    <a:p>
                      <a:pPr algn="just">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Bằng chứng là những trích dẫn từ VB để làm sáng tỏ luận điểm</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just">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Lí lẽ là những phân tích, lí giải bằng chứng để làm sáng tỏ luận điểm</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just">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Cần khai thác tất cả đặc sắc nghệ thuật của tác phẩm cần phân tích</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just">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Khi phân tích chủ đề, cần gọi tên chủ đề và đưa ra bằng chứng xác định chủ đề</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just">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Bài viết cần trích dẫn càng nhiều bằng chứng càng tốt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just">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Cần triển khai cùng lúc luận điểm phân tích chủ đề và đặc sắc nghệ thuật của tác phẩm</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US" sz="3200"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3128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26551717"/>
              </p:ext>
            </p:extLst>
          </p:nvPr>
        </p:nvGraphicFramePr>
        <p:xfrm>
          <a:off x="457200" y="266700"/>
          <a:ext cx="17145001" cy="9575800"/>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1905000"/>
                <a:gridCol w="10896600"/>
                <a:gridCol w="4343401"/>
              </a:tblGrid>
              <a:tr h="41839">
                <a:tc>
                  <a:txBody>
                    <a:bodyPr/>
                    <a:lstStyle/>
                    <a:p>
                      <a:pPr algn="ctr">
                        <a:lnSpc>
                          <a:spcPct val="100000"/>
                        </a:lnSpc>
                        <a:spcAft>
                          <a:spcPts val="1000"/>
                        </a:spcAft>
                      </a:pPr>
                      <a:r>
                        <a:rPr lang="vi-VN" sz="3000" b="1" kern="0" smtClean="0">
                          <a:effectLst/>
                          <a:latin typeface="Times New Roman" panose="02020603050405020304" pitchFamily="18" charset="0"/>
                          <a:ea typeface="Calibri" panose="020F0502020204030204" pitchFamily="34" charset="0"/>
                          <a:cs typeface="Times New Roman" panose="02020603050405020304" pitchFamily="18" charset="0"/>
                        </a:rPr>
                        <a:t>Quy </a:t>
                      </a:r>
                      <a:r>
                        <a:rPr lang="vi-VN" sz="3000" b="1" kern="0">
                          <a:effectLst/>
                          <a:latin typeface="Times New Roman" panose="02020603050405020304" pitchFamily="18" charset="0"/>
                          <a:ea typeface="Calibri" panose="020F0502020204030204" pitchFamily="34" charset="0"/>
                          <a:cs typeface="Times New Roman" panose="02020603050405020304" pitchFamily="18" charset="0"/>
                        </a:rPr>
                        <a:t>trình viết</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vi-VN" sz="3000" b="1" kern="0">
                          <a:effectLst/>
                          <a:latin typeface="Times New Roman" panose="02020603050405020304" pitchFamily="18" charset="0"/>
                          <a:ea typeface="Calibri" panose="020F0502020204030204" pitchFamily="34" charset="0"/>
                          <a:cs typeface="Times New Roman" panose="02020603050405020304" pitchFamily="18" charset="0"/>
                        </a:rPr>
                        <a:t>Thao tác cần làm</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vi-VN" sz="3000" b="1" kern="0">
                          <a:effectLst/>
                          <a:latin typeface="Times New Roman" panose="02020603050405020304" pitchFamily="18" charset="0"/>
                          <a:ea typeface="Calibri" panose="020F0502020204030204" pitchFamily="34" charset="0"/>
                          <a:cs typeface="Times New Roman" panose="02020603050405020304" pitchFamily="18" charset="0"/>
                        </a:rPr>
                        <a:t>Lưu ý</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
                <a:tc rowSpan="2">
                  <a:txBody>
                    <a:bodyPr/>
                    <a:lstStyle/>
                    <a:p>
                      <a:pPr algn="ctr">
                        <a:lnSpc>
                          <a:spcPct val="100000"/>
                        </a:lnSpc>
                        <a:spcAft>
                          <a:spcPts val="1000"/>
                        </a:spcAft>
                      </a:pPr>
                      <a:endParaRPr lang="vi-VN" sz="3000" b="1"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1000"/>
                        </a:spcAft>
                      </a:pPr>
                      <a:endParaRPr lang="vi-VN" sz="3000" b="1"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1000"/>
                        </a:spcAft>
                      </a:pPr>
                      <a:endParaRPr lang="vi-VN" sz="3000" b="1"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1000"/>
                        </a:spcAft>
                      </a:pPr>
                      <a:endParaRPr lang="vi-VN" sz="3000" b="1"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1000"/>
                        </a:spcAft>
                      </a:pPr>
                      <a:r>
                        <a:rPr lang="vi-VN" sz="3000" b="1" kern="0" smtClean="0">
                          <a:effectLst/>
                          <a:latin typeface="Times New Roman" panose="02020603050405020304" pitchFamily="18" charset="0"/>
                          <a:ea typeface="Calibri" panose="020F0502020204030204" pitchFamily="34" charset="0"/>
                          <a:cs typeface="Times New Roman" panose="02020603050405020304" pitchFamily="18" charset="0"/>
                        </a:rPr>
                        <a:t>Bước </a:t>
                      </a:r>
                      <a:r>
                        <a:rPr lang="vi-VN" sz="3000" b="1" kern="0">
                          <a:effectLst/>
                          <a:latin typeface="Times New Roman" panose="02020603050405020304" pitchFamily="18" charset="0"/>
                          <a:ea typeface="Calibri" panose="020F0502020204030204" pitchFamily="34" charset="0"/>
                          <a:cs typeface="Times New Roman" panose="02020603050405020304" pitchFamily="18" charset="0"/>
                        </a:rPr>
                        <a:t>2: Tìm ý và lập dàn ý</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en-GB" sz="3000">
                        <a:latin typeface="Times New Roman" panose="02020603050405020304" pitchFamily="18"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00000"/>
                        </a:lnSpc>
                      </a:pPr>
                      <a:endParaRPr lang="en-GB" sz="3000">
                        <a:latin typeface="Times New Roman" panose="02020603050405020304" pitchFamily="18" charset="0"/>
                        <a:cs typeface="Times New Roman" panose="02020603050405020304" pitchFamily="18" charset="0"/>
                      </a:endParaRPr>
                    </a:p>
                  </a:txBody>
                  <a:tcPr marL="12594" marR="12594"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711279">
                <a:tc vMerge="1">
                  <a:txBody>
                    <a:bodyPr/>
                    <a:lstStyle/>
                    <a:p>
                      <a:endParaRPr lang="en-GB"/>
                    </a:p>
                  </a:txBody>
                  <a:tcPr/>
                </a:tc>
                <a:tc>
                  <a:txBody>
                    <a:bodyPr/>
                    <a:lstStyle/>
                    <a:p>
                      <a:pPr algn="just">
                        <a:lnSpc>
                          <a:spcPct val="100000"/>
                        </a:lnSpc>
                        <a:spcAft>
                          <a:spcPts val="1000"/>
                        </a:spcAft>
                      </a:pPr>
                      <a:r>
                        <a:rPr lang="vi-VN" sz="3000" i="1" kern="0">
                          <a:effectLst/>
                          <a:latin typeface="Times New Roman" panose="02020603050405020304" pitchFamily="18" charset="0"/>
                          <a:ea typeface="Calibri" panose="020F0502020204030204" pitchFamily="34" charset="0"/>
                          <a:cs typeface="Times New Roman" panose="02020603050405020304" pitchFamily="18" charset="0"/>
                        </a:rPr>
                        <a:t>Lập dàn ý: </a:t>
                      </a:r>
                      <a:r>
                        <a:rPr lang="vi-VN" sz="3000" kern="0">
                          <a:effectLst/>
                          <a:latin typeface="Times New Roman" panose="02020603050405020304" pitchFamily="18" charset="0"/>
                          <a:ea typeface="Calibri" panose="020F0502020204030204" pitchFamily="34" charset="0"/>
                          <a:cs typeface="Times New Roman" panose="02020603050405020304" pitchFamily="18" charset="0"/>
                        </a:rPr>
                        <a:t>Chọn lọc và sắp xếp các ý vừa tìm được thành dàn ý hoàn chỉnh</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r>
                        <a:rPr lang="vi-VN" sz="3000" kern="0">
                          <a:effectLst/>
                          <a:latin typeface="Times New Roman" panose="02020603050405020304" pitchFamily="18" charset="0"/>
                          <a:ea typeface="Calibri" panose="020F0502020204030204" pitchFamily="34" charset="0"/>
                          <a:cs typeface="Times New Roman" panose="02020603050405020304" pitchFamily="18" charset="0"/>
                        </a:rPr>
                        <a:t>- MB: + Giới thiệu tác phẩm văn học, khái quát về chủ đề và đặc sắc nghệ thuật.</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r>
                        <a:rPr lang="vi-VN" sz="3000" kern="0">
                          <a:effectLst/>
                          <a:latin typeface="Times New Roman" panose="02020603050405020304" pitchFamily="18" charset="0"/>
                          <a:ea typeface="Calibri" panose="020F0502020204030204" pitchFamily="34" charset="0"/>
                          <a:cs typeface="Times New Roman" panose="02020603050405020304" pitchFamily="18" charset="0"/>
                        </a:rPr>
                        <a:t>- TB: Có ba cách triển khai luận điểm:</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r>
                        <a:rPr lang="vi-VN" sz="3000" kern="0">
                          <a:effectLst/>
                          <a:latin typeface="Times New Roman" panose="02020603050405020304" pitchFamily="18" charset="0"/>
                          <a:ea typeface="Calibri" panose="020F0502020204030204" pitchFamily="34" charset="0"/>
                          <a:cs typeface="Times New Roman" panose="02020603050405020304" pitchFamily="18" charset="0"/>
                        </a:rPr>
                        <a:t>+ Cách 1: nêu luận điểm về chủ đề, sau đó nêu luận điểm về hình thức nghệ thuật.</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r>
                        <a:rPr lang="vi-VN" sz="3000" kern="0">
                          <a:effectLst/>
                          <a:latin typeface="Times New Roman" panose="02020603050405020304" pitchFamily="18" charset="0"/>
                          <a:ea typeface="Calibri" panose="020F0502020204030204" pitchFamily="34" charset="0"/>
                          <a:cs typeface="Times New Roman" panose="02020603050405020304" pitchFamily="18" charset="0"/>
                        </a:rPr>
                        <a:t>+ Cách 2: nêu luận điểm về hình thức nghệ thuật, nêu luận điểm về chủ đề.</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Aft>
                          <a:spcPts val="1000"/>
                        </a:spcAft>
                      </a:pPr>
                      <a:r>
                        <a:rPr lang="vi-VN" sz="3000" kern="0">
                          <a:effectLst/>
                          <a:latin typeface="Times New Roman" panose="02020603050405020304" pitchFamily="18" charset="0"/>
                          <a:ea typeface="Calibri" panose="020F0502020204030204" pitchFamily="34" charset="0"/>
                          <a:cs typeface="Times New Roman" panose="02020603050405020304" pitchFamily="18" charset="0"/>
                        </a:rPr>
                        <a:t>+ Cách 3: triển khai song song luận điểm về hình thức nghệ thuật và chủ đề (luận điểm 1 về chủ đề và hình thức nghệ thuật -&gt;luận điểm 2 về chủ đề và hình thức nghệ thuật -&gt; luận điểm… về chủ đề và hình thức nghệ thuật.</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r>
                        <a:rPr lang="vi-VN" sz="3000" kern="0">
                          <a:effectLst/>
                          <a:latin typeface="Times New Roman" panose="02020603050405020304" pitchFamily="18" charset="0"/>
                          <a:ea typeface="Calibri" panose="020F0502020204030204" pitchFamily="34" charset="0"/>
                          <a:cs typeface="Times New Roman" panose="02020603050405020304" pitchFamily="18" charset="0"/>
                        </a:rPr>
                        <a:t>- KB: </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r>
                        <a:rPr lang="vi-VN" sz="3000" kern="0">
                          <a:effectLst/>
                          <a:latin typeface="Times New Roman" panose="02020603050405020304" pitchFamily="18" charset="0"/>
                          <a:ea typeface="Calibri" panose="020F0502020204030204" pitchFamily="34" charset="0"/>
                          <a:cs typeface="Times New Roman" panose="02020603050405020304" pitchFamily="18" charset="0"/>
                        </a:rPr>
                        <a:t>+ Khẳng định lại vấn đề ý kiến về nội dung chủ đề và những nét đặc sắc nghệ thuật, nêu cảm nghĩ hoặc tác động của tác phẩm với bản thân.</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1000"/>
                        </a:spcAft>
                      </a:pPr>
                      <a:endParaRPr lang="vi-VN" sz="3000"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endParaRPr lang="vi-VN" sz="3000" kern="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1000"/>
                        </a:spcAft>
                      </a:pPr>
                      <a:r>
                        <a:rPr lang="vi-VN" sz="3000" kern="0" smtClean="0">
                          <a:effectLst/>
                          <a:latin typeface="Times New Roman" panose="02020603050405020304" pitchFamily="18" charset="0"/>
                          <a:ea typeface="Calibri" panose="020F0502020204030204" pitchFamily="34" charset="0"/>
                          <a:cs typeface="Times New Roman" panose="02020603050405020304" pitchFamily="18" charset="0"/>
                        </a:rPr>
                        <a:t>Khi </a:t>
                      </a:r>
                      <a:r>
                        <a:rPr lang="vi-VN" sz="3000" kern="0">
                          <a:effectLst/>
                          <a:latin typeface="Times New Roman" panose="02020603050405020304" pitchFamily="18" charset="0"/>
                          <a:ea typeface="Calibri" panose="020F0502020204030204" pitchFamily="34" charset="0"/>
                          <a:cs typeface="Times New Roman" panose="02020603050405020304" pitchFamily="18" charset="0"/>
                        </a:rPr>
                        <a:t>triển khai lí lẽ, bằng chứng để làm sáng tỏ luận điểm, cần tránh sự trùng lặp về ý giữa các luận điểm. Một số bằng chứng có thể dùng làm sáng tỏ cho nhiều luận điểm, nhưng với mỗi luận điểm, cách triển khai lí lẽ để phân tích, lí giải càn khác nhau</a:t>
                      </a:r>
                      <a:endParaRPr lang="en-GB" sz="3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012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00536977"/>
              </p:ext>
            </p:extLst>
          </p:nvPr>
        </p:nvGraphicFramePr>
        <p:xfrm>
          <a:off x="571498" y="1028700"/>
          <a:ext cx="17145001" cy="7838440"/>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3581400"/>
                <a:gridCol w="7886702"/>
                <a:gridCol w="5676899"/>
              </a:tblGrid>
              <a:tr h="41839">
                <a:tc>
                  <a:txBody>
                    <a:bodyPr/>
                    <a:lstStyle/>
                    <a:p>
                      <a:pPr algn="ctr">
                        <a:lnSpc>
                          <a:spcPct val="115000"/>
                        </a:lnSpc>
                        <a:spcAft>
                          <a:spcPts val="1000"/>
                        </a:spcAft>
                      </a:pPr>
                      <a:r>
                        <a:rPr lang="vi-VN" sz="4000" b="1" kern="0" smtClean="0">
                          <a:effectLst/>
                          <a:latin typeface="Times New Roman" panose="02020603050405020304" pitchFamily="18" charset="0"/>
                          <a:ea typeface="Calibri" panose="020F0502020204030204" pitchFamily="34" charset="0"/>
                          <a:cs typeface="Times New Roman" panose="02020603050405020304" pitchFamily="18" charset="0"/>
                        </a:rPr>
                        <a:t>Quy </a:t>
                      </a: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trình viết</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Thao tác cần làm</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Lưu ý</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516">
                <a:tc>
                  <a:txBody>
                    <a:bodyPr/>
                    <a:lstStyle/>
                    <a:p>
                      <a:pPr>
                        <a:lnSpc>
                          <a:spcPct val="115000"/>
                        </a:lnSpc>
                        <a:spcAft>
                          <a:spcPts val="1000"/>
                        </a:spcAft>
                      </a:pP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Bước 3: Viết bài</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vi-VN" sz="4000" i="1" kern="0">
                          <a:effectLst/>
                          <a:latin typeface="Times New Roman" panose="02020603050405020304" pitchFamily="18" charset="0"/>
                          <a:ea typeface="Calibri" panose="020F0502020204030204" pitchFamily="34" charset="0"/>
                          <a:cs typeface="Times New Roman" panose="02020603050405020304" pitchFamily="18" charset="0"/>
                        </a:rPr>
                        <a:t>Thực hiện viết bài: </a:t>
                      </a:r>
                      <a:r>
                        <a:rPr lang="vi-VN" sz="4000" kern="0">
                          <a:effectLst/>
                          <a:latin typeface="Times New Roman" panose="02020603050405020304" pitchFamily="18" charset="0"/>
                          <a:ea typeface="Calibri" panose="020F0502020204030204" pitchFamily="34" charset="0"/>
                          <a:cs typeface="Times New Roman" panose="02020603050405020304" pitchFamily="18" charset="0"/>
                        </a:rPr>
                        <a:t>Viết bài văn dựa trên dàn ý</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vi-VN" sz="4000" kern="0">
                          <a:effectLst/>
                          <a:latin typeface="Times New Roman" panose="02020603050405020304" pitchFamily="18" charset="0"/>
                          <a:ea typeface="Calibri" panose="020F0502020204030204" pitchFamily="34" charset="0"/>
                          <a:cs typeface="Times New Roman" panose="02020603050405020304" pitchFamily="18" charset="0"/>
                        </a:rPr>
                        <a:t>Khi viết, cần đảm bảo các yêu cầu đối với kiểu bài.</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514">
                <a:tc rowSpan="2">
                  <a:txBody>
                    <a:bodyPr/>
                    <a:lstStyle/>
                    <a:p>
                      <a:pPr>
                        <a:lnSpc>
                          <a:spcPct val="115000"/>
                        </a:lnSpc>
                        <a:spcAft>
                          <a:spcPts val="1000"/>
                        </a:spcAft>
                      </a:pPr>
                      <a:r>
                        <a:rPr lang="vi-VN" sz="4000" b="1" kern="0">
                          <a:effectLst/>
                          <a:latin typeface="Times New Roman" panose="02020603050405020304" pitchFamily="18" charset="0"/>
                          <a:ea typeface="Calibri" panose="020F0502020204030204" pitchFamily="34" charset="0"/>
                          <a:cs typeface="Times New Roman" panose="02020603050405020304" pitchFamily="18" charset="0"/>
                        </a:rPr>
                        <a:t>Bước 4: Xem lại và chỉnh sửa, rút kinh nghiệm</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vi-VN" sz="4000" i="1" kern="0">
                          <a:effectLst/>
                          <a:latin typeface="Times New Roman" panose="02020603050405020304" pitchFamily="18" charset="0"/>
                          <a:ea typeface="Calibri" panose="020F0502020204030204" pitchFamily="34" charset="0"/>
                          <a:cs typeface="Times New Roman" panose="02020603050405020304" pitchFamily="18" charset="0"/>
                        </a:rPr>
                        <a:t>Xem lại và chỉnh sửa: </a:t>
                      </a:r>
                      <a:r>
                        <a:rPr lang="vi-VN" sz="4000" kern="0">
                          <a:effectLst/>
                          <a:latin typeface="Times New Roman" panose="02020603050405020304" pitchFamily="18" charset="0"/>
                          <a:ea typeface="Calibri" panose="020F0502020204030204" pitchFamily="34" charset="0"/>
                          <a:cs typeface="Times New Roman" panose="02020603050405020304" pitchFamily="18" charset="0"/>
                        </a:rPr>
                        <a:t>Đọc lại bài viết và chỉnh sửa dựa vào bảng kiểm</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vi-VN" sz="4000" kern="0">
                          <a:effectLst/>
                          <a:latin typeface="Times New Roman" panose="02020603050405020304" pitchFamily="18" charset="0"/>
                          <a:ea typeface="Calibri" panose="020F0502020204030204" pitchFamily="34" charset="0"/>
                          <a:cs typeface="Times New Roman" panose="02020603050405020304" pitchFamily="18" charset="0"/>
                        </a:rPr>
                        <a:t>(xem bên dưới)</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vi-VN" sz="4000"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0720">
                <a:tc vMerge="1">
                  <a:txBody>
                    <a:bodyPr/>
                    <a:lstStyle/>
                    <a:p>
                      <a:endParaRPr lang="en-GB"/>
                    </a:p>
                  </a:txBody>
                  <a:tcPr/>
                </a:tc>
                <a:tc>
                  <a:txBody>
                    <a:bodyPr/>
                    <a:lstStyle/>
                    <a:p>
                      <a:pPr>
                        <a:lnSpc>
                          <a:spcPct val="115000"/>
                        </a:lnSpc>
                        <a:spcAft>
                          <a:spcPts val="1000"/>
                        </a:spcAft>
                      </a:pPr>
                      <a:r>
                        <a:rPr lang="vi-VN" sz="4000" i="1" kern="0">
                          <a:effectLst/>
                          <a:latin typeface="Times New Roman" panose="02020603050405020304" pitchFamily="18" charset="0"/>
                          <a:ea typeface="Calibri" panose="020F0502020204030204" pitchFamily="34" charset="0"/>
                          <a:cs typeface="Times New Roman" panose="02020603050405020304" pitchFamily="18" charset="0"/>
                        </a:rPr>
                        <a:t>Rút kinh nghiệm: </a:t>
                      </a:r>
                      <a:r>
                        <a:rPr lang="vi-VN" sz="4000" kern="0">
                          <a:effectLst/>
                          <a:latin typeface="Times New Roman" panose="02020603050405020304" pitchFamily="18" charset="0"/>
                          <a:ea typeface="Calibri" panose="020F0502020204030204" pitchFamily="34" charset="0"/>
                          <a:cs typeface="Times New Roman" panose="02020603050405020304" pitchFamily="18" charset="0"/>
                        </a:rPr>
                        <a:t>Ghi lại những điều cần lưu ý về cách viết kiểu bài văn nghị luận phân tích một tác phẩm văn học: chủ đề và những nét đặc sắc về nghệ thuật.</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vi-VN" sz="4000" b="1" i="1" kern="0">
                          <a:effectLst/>
                          <a:latin typeface="Times New Roman" panose="02020603050405020304" pitchFamily="18" charset="0"/>
                          <a:ea typeface="Calibri" panose="020F0502020204030204" pitchFamily="34" charset="0"/>
                          <a:cs typeface="Times New Roman" panose="02020603050405020304" pitchFamily="18" charset="0"/>
                        </a:rPr>
                        <a:t>...</a:t>
                      </a:r>
                      <a:endParaRPr lang="en-GB" sz="4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2594" marR="12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753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85336938"/>
              </p:ext>
            </p:extLst>
          </p:nvPr>
        </p:nvGraphicFramePr>
        <p:xfrm>
          <a:off x="381000" y="185300"/>
          <a:ext cx="17526000" cy="10094976"/>
        </p:xfrm>
        <a:graphic>
          <a:graphicData uri="http://schemas.openxmlformats.org/drawingml/2006/table">
            <a:tbl>
              <a:tblPr firstRow="1" firstCol="1" bandRow="1"/>
              <a:tblGrid>
                <a:gridCol w="2819400"/>
                <a:gridCol w="11321325"/>
                <a:gridCol w="1040153"/>
                <a:gridCol w="2345122"/>
              </a:tblGrid>
              <a:tr h="348151">
                <a:tc>
                  <a:txBody>
                    <a:bodyPr/>
                    <a:lstStyle/>
                    <a:p>
                      <a:pPr algn="ctr">
                        <a:lnSpc>
                          <a:spcPct val="115000"/>
                        </a:lnSpc>
                        <a:spcAft>
                          <a:spcPts val="1000"/>
                        </a:spcAft>
                        <a:tabLst>
                          <a:tab pos="1386840" algn="l"/>
                        </a:tabLst>
                      </a:pPr>
                      <a:r>
                        <a:rPr lang="en-US" sz="3600" b="1" kern="0">
                          <a:solidFill>
                            <a:srgbClr val="000000"/>
                          </a:solidFill>
                          <a:effectLst/>
                          <a:latin typeface="Times New Roman" panose="02020603050405020304" pitchFamily="18" charset="0"/>
                          <a:ea typeface="MS Mincho"/>
                          <a:cs typeface="Times New Roman" panose="02020603050405020304" pitchFamily="18" charset="0"/>
                        </a:rPr>
                        <a:t>Phương diện</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1386840" algn="l"/>
                        </a:tabLst>
                      </a:pPr>
                      <a:r>
                        <a:rPr lang="en-US" sz="3600" b="1" kern="0">
                          <a:solidFill>
                            <a:srgbClr val="000000"/>
                          </a:solidFill>
                          <a:effectLst/>
                          <a:latin typeface="Times New Roman" panose="02020603050405020304" pitchFamily="18" charset="0"/>
                          <a:ea typeface="MS Mincho"/>
                          <a:cs typeface="Times New Roman" panose="02020603050405020304" pitchFamily="18" charset="0"/>
                        </a:rPr>
                        <a:t>Nội dung kiểm tra</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1386840" algn="l"/>
                        </a:tabLst>
                      </a:pPr>
                      <a:r>
                        <a:rPr lang="en-US" sz="3600" b="1" kern="0">
                          <a:solidFill>
                            <a:srgbClr val="000000"/>
                          </a:solidFill>
                          <a:effectLst/>
                          <a:latin typeface="Times New Roman" panose="02020603050405020304" pitchFamily="18" charset="0"/>
                          <a:ea typeface="MS Mincho"/>
                          <a:cs typeface="Times New Roman" panose="02020603050405020304" pitchFamily="18" charset="0"/>
                        </a:rPr>
                        <a:t>Đạt</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1386840" algn="l"/>
                        </a:tabLst>
                      </a:pPr>
                      <a:r>
                        <a:rPr lang="en-US" sz="3600" b="1" kern="0">
                          <a:solidFill>
                            <a:srgbClr val="000000"/>
                          </a:solidFill>
                          <a:effectLst/>
                          <a:latin typeface="Times New Roman" panose="02020603050405020304" pitchFamily="18" charset="0"/>
                          <a:ea typeface="MS Mincho"/>
                          <a:cs typeface="Times New Roman" panose="02020603050405020304" pitchFamily="18" charset="0"/>
                        </a:rPr>
                        <a:t>Chưa đạt</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51">
                <a:tc rowSpan="2">
                  <a:txBody>
                    <a:bodyPr/>
                    <a:lstStyle/>
                    <a:p>
                      <a:pPr>
                        <a:lnSpc>
                          <a:spcPct val="115000"/>
                        </a:lnSpc>
                        <a:spcAft>
                          <a:spcPts val="1000"/>
                        </a:spcAft>
                        <a:tabLst>
                          <a:tab pos="1386840" algn="l"/>
                        </a:tabLst>
                      </a:pPr>
                      <a:r>
                        <a:rPr lang="vi-VN" sz="3600" b="1" kern="0">
                          <a:solidFill>
                            <a:srgbClr val="000000"/>
                          </a:solidFill>
                          <a:effectLst/>
                          <a:latin typeface="Times New Roman" panose="02020603050405020304" pitchFamily="18" charset="0"/>
                          <a:ea typeface="MS Mincho"/>
                          <a:cs typeface="Times New Roman" panose="02020603050405020304" pitchFamily="18" charset="0"/>
                        </a:rPr>
                        <a:t>Mở bài</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Giới thiệu tên tác phẩm, thể loại và tên tác giả</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226">
                <a:tc vMerge="1">
                  <a:txBody>
                    <a:bodyPr/>
                    <a:lstStyle/>
                    <a:p>
                      <a:endParaRPr lang="en-GB"/>
                    </a:p>
                  </a:txBody>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Nêu khái quát nét đặc sắc của tác phẩm (chủ đề, hình thức nghệ thuật nổi bật)</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51">
                <a:tc rowSpan="3">
                  <a:txBody>
                    <a:bodyPr/>
                    <a:lstStyle/>
                    <a:p>
                      <a:pPr>
                        <a:lnSpc>
                          <a:spcPct val="115000"/>
                        </a:lnSpc>
                        <a:spcAft>
                          <a:spcPts val="1000"/>
                        </a:spcAft>
                        <a:tabLst>
                          <a:tab pos="1386840" algn="l"/>
                        </a:tabLst>
                      </a:pPr>
                      <a:r>
                        <a:rPr lang="vi-VN" sz="3600" b="1" kern="0">
                          <a:solidFill>
                            <a:srgbClr val="000000"/>
                          </a:solidFill>
                          <a:effectLst/>
                          <a:latin typeface="Times New Roman" panose="02020603050405020304" pitchFamily="18" charset="0"/>
                          <a:ea typeface="MS Mincho"/>
                          <a:cs typeface="Times New Roman" panose="02020603050405020304" pitchFamily="18" charset="0"/>
                        </a:rPr>
                        <a:t>Thân bài</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Trình bày luận điểm về chủ đề tác phẩm</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51">
                <a:tc vMerge="1">
                  <a:txBody>
                    <a:bodyPr/>
                    <a:lstStyle/>
                    <a:p>
                      <a:endParaRPr lang="en-GB"/>
                    </a:p>
                  </a:txBody>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Trình bày luận điểm về những nét đặc sắc nghệ thuật</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226">
                <a:tc vMerge="1">
                  <a:txBody>
                    <a:bodyPr/>
                    <a:lstStyle/>
                    <a:p>
                      <a:endParaRPr lang="en-GB"/>
                    </a:p>
                  </a:txBody>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Phân tích lí lẽ và bằng chứng để làm sáng tỏ các đặc sắc nghệ thuật trong tác phẩm.</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226">
                <a:tc rowSpan="2">
                  <a:txBody>
                    <a:bodyPr/>
                    <a:lstStyle/>
                    <a:p>
                      <a:pPr>
                        <a:lnSpc>
                          <a:spcPct val="115000"/>
                        </a:lnSpc>
                        <a:spcAft>
                          <a:spcPts val="1000"/>
                        </a:spcAft>
                        <a:tabLst>
                          <a:tab pos="1386840" algn="l"/>
                        </a:tabLst>
                      </a:pPr>
                      <a:r>
                        <a:rPr lang="vi-VN" sz="3600" b="1" kern="0">
                          <a:solidFill>
                            <a:srgbClr val="000000"/>
                          </a:solidFill>
                          <a:effectLst/>
                          <a:latin typeface="Times New Roman" panose="02020603050405020304" pitchFamily="18" charset="0"/>
                          <a:ea typeface="MS Mincho"/>
                          <a:cs typeface="Times New Roman" panose="02020603050405020304" pitchFamily="18" charset="0"/>
                        </a:rPr>
                        <a:t>Kết bài</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Khẳng định lại ý kiến về chủ đề, những nét đặc sắc về nghệ thuật của tác phẩm</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51">
                <a:tc vMerge="1">
                  <a:txBody>
                    <a:bodyPr/>
                    <a:lstStyle/>
                    <a:p>
                      <a:endParaRPr lang="en-GB"/>
                    </a:p>
                  </a:txBody>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Nêu suy nghĩ, cảm xúc hoặc bài học rút ra từ tác phẩm.</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51">
                <a:tc rowSpan="4">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Diễn đạt</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Không mắc lỗi chính tả, dùng từ và đặt câu</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075">
                <a:tc vMerge="1">
                  <a:txBody>
                    <a:bodyPr/>
                    <a:lstStyle/>
                    <a:p>
                      <a:endParaRPr lang="en-GB"/>
                    </a:p>
                  </a:txBody>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Cách mở bài lôi cuốn, hấp dẫn</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075">
                <a:tc vMerge="1">
                  <a:txBody>
                    <a:bodyPr/>
                    <a:lstStyle/>
                    <a:p>
                      <a:endParaRPr lang="en-GB"/>
                    </a:p>
                  </a:txBody>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Cách kết bài đặc sắc, ấn tượng</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226">
                <a:tc vMerge="1">
                  <a:txBody>
                    <a:bodyPr/>
                    <a:lstStyle/>
                    <a:p>
                      <a:endParaRPr lang="en-GB"/>
                    </a:p>
                  </a:txBody>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Sử dụng hiệu quả các phép liên kết để tạo sự mạch lạc cho bài viết.</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1386840" algn="l"/>
                        </a:tabLst>
                      </a:pPr>
                      <a:r>
                        <a:rPr lang="vi-VN" sz="3600" kern="0">
                          <a:solidFill>
                            <a:srgbClr val="000000"/>
                          </a:solidFill>
                          <a:effectLst/>
                          <a:latin typeface="Times New Roman" panose="02020603050405020304" pitchFamily="18" charset="0"/>
                          <a:ea typeface="MS Mincho"/>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52397" marR="52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136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1"/>
          <p:cNvSpPr txBox="1"/>
          <p:nvPr/>
        </p:nvSpPr>
        <p:spPr>
          <a:xfrm>
            <a:off x="-91916" y="4391029"/>
            <a:ext cx="6187916" cy="3539430"/>
          </a:xfrm>
          <a:prstGeom prst="rect">
            <a:avLst/>
          </a:prstGeom>
        </p:spPr>
        <p:txBody>
          <a:bodyPr wrap="square" lIns="0" tIns="0" rIns="0" bIns="0" rtlCol="0" anchor="t">
            <a:spAutoFit/>
          </a:bodyPr>
          <a:lstStyle/>
          <a:p>
            <a:pPr algn="ctr"/>
            <a:r>
              <a:rPr lang="vi-VN" sz="11500" b="1">
                <a:latin typeface="Times New Roman" panose="02020603050405020304" pitchFamily="18" charset="0"/>
                <a:cs typeface="Times New Roman" panose="02020603050405020304" pitchFamily="18" charset="0"/>
              </a:rPr>
              <a:t>III. Thực hành</a:t>
            </a:r>
            <a:endParaRPr lang="en-GB" sz="11500">
              <a:latin typeface="Times New Roman" panose="02020603050405020304" pitchFamily="18" charset="0"/>
              <a:cs typeface="Times New Roman" panose="02020603050405020304" pitchFamily="18" charset="0"/>
            </a:endParaRPr>
          </a:p>
        </p:txBody>
      </p:sp>
      <p:sp>
        <p:nvSpPr>
          <p:cNvPr id="27" name="Rectangle 26"/>
          <p:cNvSpPr/>
          <p:nvPr/>
        </p:nvSpPr>
        <p:spPr>
          <a:xfrm>
            <a:off x="6845229" y="2422690"/>
            <a:ext cx="9144000" cy="5822620"/>
          </a:xfrm>
          <a:prstGeom prst="rect">
            <a:avLst/>
          </a:prstGeom>
        </p:spPr>
        <p:txBody>
          <a:bodyPr>
            <a:spAutoFit/>
          </a:bodyPr>
          <a:lstStyle/>
          <a:p>
            <a:pPr algn="ctr">
              <a:lnSpc>
                <a:spcPct val="115000"/>
              </a:lnSpc>
              <a:spcAft>
                <a:spcPts val="800"/>
              </a:spcAft>
            </a:pPr>
            <a:r>
              <a:rPr lang="vi-VN" sz="5400" b="1" kern="0">
                <a:latin typeface="Times New Roman" panose="02020603050405020304" pitchFamily="18" charset="0"/>
                <a:ea typeface="MS Mincho"/>
                <a:cs typeface="Times New Roman" panose="02020603050405020304" pitchFamily="18" charset="0"/>
              </a:rPr>
              <a:t>Đề </a:t>
            </a:r>
            <a:r>
              <a:rPr lang="vi-VN" sz="5400" b="1" kern="0" smtClean="0">
                <a:latin typeface="Times New Roman" panose="02020603050405020304" pitchFamily="18" charset="0"/>
                <a:ea typeface="MS Mincho"/>
                <a:cs typeface="Times New Roman" panose="02020603050405020304" pitchFamily="18" charset="0"/>
              </a:rPr>
              <a:t>bài</a:t>
            </a:r>
          </a:p>
          <a:p>
            <a:pPr algn="just">
              <a:lnSpc>
                <a:spcPct val="115000"/>
              </a:lnSpc>
              <a:spcAft>
                <a:spcPts val="800"/>
              </a:spcAft>
            </a:pPr>
            <a:r>
              <a:rPr lang="vi-VN" sz="4400" b="1" kern="0" smtClean="0">
                <a:latin typeface="Times New Roman" panose="02020603050405020304" pitchFamily="18" charset="0"/>
                <a:ea typeface="MS Mincho"/>
                <a:cs typeface="Times New Roman" panose="02020603050405020304" pitchFamily="18" charset="0"/>
              </a:rPr>
              <a:t> </a:t>
            </a:r>
            <a:r>
              <a:rPr lang="vi-VN" sz="4400" b="1" i="1" kern="0">
                <a:latin typeface="Times New Roman" panose="02020603050405020304" pitchFamily="18" charset="0"/>
                <a:ea typeface="MS Mincho"/>
                <a:cs typeface="Times New Roman" panose="02020603050405020304" pitchFamily="18" charset="0"/>
              </a:rPr>
              <a:t>CLB Văn học trường em phát động cuộc thi viết “Tác phẩm văn học trong tôi”. Em hãy chọn một tác phẩm văn học mình yêu thích (thơ hoặc truyện) để viết bài nghị luận và gửi cho ban tổ chức cuộc thi.</a:t>
            </a:r>
            <a:endParaRPr lang="en-GB" sz="44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141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89538" y="419100"/>
            <a:ext cx="5890712" cy="4724400"/>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4" name="Freeform 4"/>
          <p:cNvSpPr/>
          <p:nvPr/>
        </p:nvSpPr>
        <p:spPr>
          <a:xfrm>
            <a:off x="6306668" y="419100"/>
            <a:ext cx="5539943" cy="4576465"/>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5" name="Freeform 5"/>
          <p:cNvSpPr/>
          <p:nvPr/>
        </p:nvSpPr>
        <p:spPr>
          <a:xfrm>
            <a:off x="6252096" y="4995565"/>
            <a:ext cx="6515408" cy="5291435"/>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6" name="Freeform 6"/>
          <p:cNvSpPr/>
          <p:nvPr/>
        </p:nvSpPr>
        <p:spPr>
          <a:xfrm>
            <a:off x="487669" y="5097906"/>
            <a:ext cx="5494449" cy="4953000"/>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9" name="TextBox 9"/>
          <p:cNvSpPr txBox="1"/>
          <p:nvPr/>
        </p:nvSpPr>
        <p:spPr>
          <a:xfrm>
            <a:off x="6907962" y="1614456"/>
            <a:ext cx="3846068" cy="1661993"/>
          </a:xfrm>
          <a:prstGeom prst="rect">
            <a:avLst/>
          </a:prstGeom>
        </p:spPr>
        <p:txBody>
          <a:bodyPr lIns="0" tIns="0" rIns="0" bIns="0" rtlCol="0" anchor="t">
            <a:spAutoFit/>
          </a:bodyPr>
          <a:lstStyle/>
          <a:p>
            <a:pPr algn="ctr"/>
            <a:r>
              <a:rPr lang="vi-VN" sz="3600" b="1">
                <a:latin typeface="Times New Roman" panose="02020603050405020304" pitchFamily="18" charset="0"/>
                <a:cs typeface="Times New Roman" panose="02020603050405020304" pitchFamily="18" charset="0"/>
              </a:rPr>
              <a:t>Người </a:t>
            </a:r>
            <a:r>
              <a:rPr lang="vi-VN" sz="3600" b="1" smtClean="0">
                <a:latin typeface="Times New Roman" panose="02020603050405020304" pitchFamily="18" charset="0"/>
                <a:cs typeface="Times New Roman" panose="02020603050405020304" pitchFamily="18" charset="0"/>
              </a:rPr>
              <a:t>đọc</a:t>
            </a:r>
            <a:endParaRPr lang="vi-VN" sz="3600">
              <a:latin typeface="Times New Roman" panose="02020603050405020304" pitchFamily="18" charset="0"/>
              <a:cs typeface="Times New Roman" panose="02020603050405020304" pitchFamily="18" charset="0"/>
            </a:endParaRPr>
          </a:p>
          <a:p>
            <a:pPr algn="just"/>
            <a:r>
              <a:rPr lang="vi-VN" sz="3600">
                <a:latin typeface="Times New Roman" panose="02020603050405020304" pitchFamily="18" charset="0"/>
                <a:cs typeface="Times New Roman" panose="02020603050405020304" pitchFamily="18" charset="0"/>
              </a:rPr>
              <a:t>T</a:t>
            </a:r>
            <a:r>
              <a:rPr lang="vi-VN" sz="3600" smtClean="0">
                <a:latin typeface="Times New Roman" panose="02020603050405020304" pitchFamily="18" charset="0"/>
                <a:cs typeface="Times New Roman" panose="02020603050405020304" pitchFamily="18" charset="0"/>
              </a:rPr>
              <a:t>hầy</a:t>
            </a:r>
            <a:r>
              <a:rPr lang="vi-VN" sz="3600">
                <a:latin typeface="Times New Roman" panose="02020603050405020304" pitchFamily="18" charset="0"/>
                <a:cs typeface="Times New Roman" panose="02020603050405020304" pitchFamily="18" charset="0"/>
              </a:rPr>
              <a:t>, cô và các bạn trong trường</a:t>
            </a:r>
            <a:endParaRPr lang="en-US" sz="3600">
              <a:solidFill>
                <a:srgbClr val="000000"/>
              </a:solidFill>
              <a:latin typeface="Times New Roman" panose="02020603050405020304" pitchFamily="18" charset="0"/>
              <a:ea typeface="KG Primary Penmanship"/>
              <a:cs typeface="Times New Roman" panose="02020603050405020304" pitchFamily="18" charset="0"/>
              <a:sym typeface="KG Primary Penmanship"/>
            </a:endParaRPr>
          </a:p>
        </p:txBody>
      </p:sp>
      <p:sp>
        <p:nvSpPr>
          <p:cNvPr id="13" name="TextBox 13"/>
          <p:cNvSpPr txBox="1"/>
          <p:nvPr/>
        </p:nvSpPr>
        <p:spPr>
          <a:xfrm>
            <a:off x="891311" y="1470272"/>
            <a:ext cx="4620765" cy="2769989"/>
          </a:xfrm>
          <a:prstGeom prst="rect">
            <a:avLst/>
          </a:prstGeom>
        </p:spPr>
        <p:txBody>
          <a:bodyPr wrap="square" lIns="0" tIns="0" rIns="0" bIns="0" rtlCol="0" anchor="t">
            <a:spAutoFit/>
          </a:bodyPr>
          <a:lstStyle/>
          <a:p>
            <a:pPr algn="just"/>
            <a:r>
              <a:rPr lang="vi-VN" sz="3600" b="1">
                <a:latin typeface="Times New Roman" panose="02020603050405020304" pitchFamily="18" charset="0"/>
                <a:cs typeface="Times New Roman" panose="02020603050405020304" pitchFamily="18" charset="0"/>
              </a:rPr>
              <a:t>Xác định mục đích </a:t>
            </a:r>
            <a:r>
              <a:rPr lang="vi-VN" sz="3600" b="1" smtClean="0">
                <a:latin typeface="Times New Roman" panose="02020603050405020304" pitchFamily="18" charset="0"/>
                <a:cs typeface="Times New Roman" panose="02020603050405020304" pitchFamily="18" charset="0"/>
              </a:rPr>
              <a:t>viết</a:t>
            </a:r>
            <a:endParaRPr lang="vi-VN" sz="3600">
              <a:latin typeface="Times New Roman" panose="02020603050405020304" pitchFamily="18" charset="0"/>
              <a:cs typeface="Times New Roman" panose="02020603050405020304" pitchFamily="18" charset="0"/>
            </a:endParaRPr>
          </a:p>
          <a:p>
            <a:pPr algn="just"/>
            <a:r>
              <a:rPr lang="vi-VN" sz="3600" smtClean="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Phân tích chủ đề và những nét đặc sắc về hình thức nghệ thuật của một tác phẩm văn học.</a:t>
            </a:r>
            <a:endParaRPr lang="en-US" sz="3600">
              <a:solidFill>
                <a:srgbClr val="000000"/>
              </a:solidFill>
              <a:latin typeface="Times New Roman" panose="02020603050405020304" pitchFamily="18" charset="0"/>
              <a:ea typeface="KG Primary Penmanship"/>
              <a:cs typeface="Times New Roman" panose="02020603050405020304" pitchFamily="18" charset="0"/>
              <a:sym typeface="KG Primary Penmanship"/>
            </a:endParaRPr>
          </a:p>
        </p:txBody>
      </p:sp>
      <p:sp>
        <p:nvSpPr>
          <p:cNvPr id="14" name="TextBox 14"/>
          <p:cNvSpPr txBox="1"/>
          <p:nvPr/>
        </p:nvSpPr>
        <p:spPr>
          <a:xfrm>
            <a:off x="1143355" y="5935209"/>
            <a:ext cx="4116676" cy="3323987"/>
          </a:xfrm>
          <a:prstGeom prst="rect">
            <a:avLst/>
          </a:prstGeom>
        </p:spPr>
        <p:txBody>
          <a:bodyPr wrap="square" lIns="0" tIns="0" rIns="0" bIns="0" rtlCol="0" anchor="t">
            <a:spAutoFit/>
          </a:bodyPr>
          <a:lstStyle/>
          <a:p>
            <a:pPr algn="ctr"/>
            <a:r>
              <a:rPr lang="vi-VN" sz="3600" b="1">
                <a:latin typeface="Times New Roman" panose="02020603050405020304" pitchFamily="18" charset="0"/>
                <a:cs typeface="Times New Roman" panose="02020603050405020304" pitchFamily="18" charset="0"/>
              </a:rPr>
              <a:t>Xác định đề </a:t>
            </a:r>
            <a:r>
              <a:rPr lang="vi-VN" sz="3600" b="1" smtClean="0">
                <a:latin typeface="Times New Roman" panose="02020603050405020304" pitchFamily="18" charset="0"/>
                <a:cs typeface="Times New Roman" panose="02020603050405020304" pitchFamily="18" charset="0"/>
              </a:rPr>
              <a:t>tài</a:t>
            </a:r>
            <a:endParaRPr lang="vi-VN" sz="3600">
              <a:latin typeface="Times New Roman" panose="02020603050405020304" pitchFamily="18" charset="0"/>
              <a:cs typeface="Times New Roman" panose="02020603050405020304" pitchFamily="18" charset="0"/>
            </a:endParaRPr>
          </a:p>
          <a:p>
            <a:pPr algn="just"/>
            <a:r>
              <a:rPr lang="vi-VN" sz="3600" smtClean="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Em có thể chọn một tác phẩm văn học (thơ hoặc truyện) mà em yêu thích để viết bài nghị luận.</a:t>
            </a:r>
            <a:endParaRPr lang="en-GB" sz="3600">
              <a:latin typeface="Times New Roman" panose="02020603050405020304" pitchFamily="18" charset="0"/>
              <a:cs typeface="Times New Roman" panose="02020603050405020304" pitchFamily="18" charset="0"/>
            </a:endParaRPr>
          </a:p>
        </p:txBody>
      </p:sp>
      <p:sp>
        <p:nvSpPr>
          <p:cNvPr id="15" name="TextBox 15"/>
          <p:cNvSpPr txBox="1"/>
          <p:nvPr/>
        </p:nvSpPr>
        <p:spPr>
          <a:xfrm>
            <a:off x="7112047" y="5796066"/>
            <a:ext cx="4734564" cy="3877985"/>
          </a:xfrm>
          <a:prstGeom prst="rect">
            <a:avLst/>
          </a:prstGeom>
        </p:spPr>
        <p:txBody>
          <a:bodyPr wrap="square" lIns="0" tIns="0" rIns="0" bIns="0" rtlCol="0" anchor="t">
            <a:spAutoFit/>
          </a:bodyPr>
          <a:lstStyle/>
          <a:p>
            <a:pPr algn="ctr"/>
            <a:r>
              <a:rPr lang="vi-VN" sz="3600" b="1">
                <a:latin typeface="Times New Roman" panose="02020603050405020304" pitchFamily="18" charset="0"/>
                <a:cs typeface="Times New Roman" panose="02020603050405020304" pitchFamily="18" charset="0"/>
              </a:rPr>
              <a:t>Thu thập tài </a:t>
            </a:r>
            <a:r>
              <a:rPr lang="vi-VN" sz="3600" b="1" smtClean="0">
                <a:latin typeface="Times New Roman" panose="02020603050405020304" pitchFamily="18" charset="0"/>
                <a:cs typeface="Times New Roman" panose="02020603050405020304" pitchFamily="18" charset="0"/>
              </a:rPr>
              <a:t>liệu</a:t>
            </a:r>
            <a:endParaRPr lang="en-GB" sz="3600">
              <a:latin typeface="Times New Roman" panose="02020603050405020304" pitchFamily="18" charset="0"/>
              <a:cs typeface="Times New Roman" panose="02020603050405020304" pitchFamily="18" charset="0"/>
            </a:endParaRPr>
          </a:p>
          <a:p>
            <a:pPr algn="just"/>
            <a:r>
              <a:rPr lang="vi-VN" sz="3600">
                <a:latin typeface="Times New Roman" panose="02020603050405020304" pitchFamily="18" charset="0"/>
                <a:cs typeface="Times New Roman" panose="02020603050405020304" pitchFamily="18" charset="0"/>
              </a:rPr>
              <a:t>+ Những ghi chép của bản thân sau khi đọc tác phẩm.</a:t>
            </a:r>
            <a:endParaRPr lang="en-GB" sz="3600">
              <a:latin typeface="Times New Roman" panose="02020603050405020304" pitchFamily="18" charset="0"/>
              <a:cs typeface="Times New Roman" panose="02020603050405020304" pitchFamily="18" charset="0"/>
            </a:endParaRPr>
          </a:p>
          <a:p>
            <a:pPr algn="just"/>
            <a:r>
              <a:rPr lang="vi-VN" sz="3600">
                <a:latin typeface="Times New Roman" panose="02020603050405020304" pitchFamily="18" charset="0"/>
                <a:cs typeface="Times New Roman" panose="02020603050405020304" pitchFamily="18" charset="0"/>
              </a:rPr>
              <a:t>+ Những bài phê bình, phỏng vấn báo chí liên quan đến tác phẩm.</a:t>
            </a:r>
            <a:endParaRPr lang="en-GB" sz="3600">
              <a:latin typeface="Times New Roman" panose="02020603050405020304" pitchFamily="18" charset="0"/>
              <a:cs typeface="Times New Roman" panose="02020603050405020304" pitchFamily="18" charset="0"/>
            </a:endParaRPr>
          </a:p>
        </p:txBody>
      </p:sp>
      <p:sp>
        <p:nvSpPr>
          <p:cNvPr id="18" name="Rectangle 17"/>
          <p:cNvSpPr/>
          <p:nvPr/>
        </p:nvSpPr>
        <p:spPr>
          <a:xfrm>
            <a:off x="12115800" y="567035"/>
            <a:ext cx="5486401" cy="1938992"/>
          </a:xfrm>
          <a:prstGeom prst="rect">
            <a:avLst/>
          </a:prstGeom>
        </p:spPr>
        <p:txBody>
          <a:bodyPr wrap="square">
            <a:spAutoFit/>
          </a:bodyPr>
          <a:lstStyle/>
          <a:p>
            <a:pPr algn="ctr"/>
            <a:r>
              <a:rPr lang="vi-VN" sz="6000" b="1" kern="0">
                <a:solidFill>
                  <a:srgbClr val="0D0D0D"/>
                </a:solidFill>
                <a:latin typeface="Times New Roman" panose="02020603050405020304" pitchFamily="18" charset="0"/>
                <a:ea typeface="MS Mincho"/>
              </a:rPr>
              <a:t>Bước 1: Chuẩn bị trước khi viết</a:t>
            </a:r>
            <a:endParaRPr lang="en-GB" sz="6000"/>
          </a:p>
        </p:txBody>
      </p:sp>
    </p:spTree>
    <p:extLst>
      <p:ext uri="{BB962C8B-B14F-4D97-AF65-F5344CB8AC3E}">
        <p14:creationId xmlns:p14="http://schemas.microsoft.com/office/powerpoint/2010/main" val="31629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par>
                                <p:cTn id="21" presetID="2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par>
                                <p:cTn id="29" presetID="16" presetClass="entr" presetSubtype="21"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circle(in)">
                                      <p:cBhvr>
                                        <p:cTn id="36" dur="2000"/>
                                        <p:tgtEl>
                                          <p:spTgt spid="15"/>
                                        </p:tgtEl>
                                      </p:cBhvr>
                                    </p:animEffect>
                                  </p:childTnLst>
                                </p:cTn>
                              </p:par>
                              <p:par>
                                <p:cTn id="37" presetID="6" presetClass="entr" presetSubtype="16" fill="hold"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circle(in)">
                                      <p:cBhvr>
                                        <p:cTn id="3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P spid="15"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BF7F1"/>
        </a:solidFill>
        <a:effectLst/>
      </p:bgPr>
    </p:bg>
    <p:spTree>
      <p:nvGrpSpPr>
        <p:cNvPr id="1" name=""/>
        <p:cNvGrpSpPr/>
        <p:nvPr/>
      </p:nvGrpSpPr>
      <p:grpSpPr>
        <a:xfrm>
          <a:off x="0" y="0"/>
          <a:ext cx="0" cy="0"/>
          <a:chOff x="0" y="0"/>
          <a:chExt cx="0" cy="0"/>
        </a:xfrm>
      </p:grpSpPr>
      <p:sp>
        <p:nvSpPr>
          <p:cNvPr id="3" name="Freeform 3"/>
          <p:cNvSpPr/>
          <p:nvPr/>
        </p:nvSpPr>
        <p:spPr>
          <a:xfrm rot="-5400000">
            <a:off x="-354377" y="2526083"/>
            <a:ext cx="5661762" cy="4495799"/>
          </a:xfrm>
          <a:custGeom>
            <a:avLst/>
            <a:gdLst/>
            <a:ahLst/>
            <a:cxnLst/>
            <a:rect l="l" t="t" r="r" b="b"/>
            <a:pathLst>
              <a:path w="4459973" h="5170983">
                <a:moveTo>
                  <a:pt x="0" y="0"/>
                </a:moveTo>
                <a:lnTo>
                  <a:pt x="4459973" y="0"/>
                </a:lnTo>
                <a:lnTo>
                  <a:pt x="4459973" y="5170983"/>
                </a:lnTo>
                <a:lnTo>
                  <a:pt x="0" y="5170983"/>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4" name="Freeform 4"/>
          <p:cNvSpPr/>
          <p:nvPr/>
        </p:nvSpPr>
        <p:spPr>
          <a:xfrm rot="-5400000">
            <a:off x="4729710" y="2928390"/>
            <a:ext cx="7581901" cy="7135318"/>
          </a:xfrm>
          <a:custGeom>
            <a:avLst/>
            <a:gdLst/>
            <a:ahLst/>
            <a:cxnLst/>
            <a:rect l="l" t="t" r="r" b="b"/>
            <a:pathLst>
              <a:path w="4459973" h="5170983">
                <a:moveTo>
                  <a:pt x="0" y="0"/>
                </a:moveTo>
                <a:lnTo>
                  <a:pt x="4459972" y="0"/>
                </a:lnTo>
                <a:lnTo>
                  <a:pt x="4459972" y="5170983"/>
                </a:lnTo>
                <a:lnTo>
                  <a:pt x="0" y="5170983"/>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5" name="Freeform 5"/>
          <p:cNvSpPr/>
          <p:nvPr/>
        </p:nvSpPr>
        <p:spPr>
          <a:xfrm rot="-5400000">
            <a:off x="12140834" y="1890581"/>
            <a:ext cx="5942249" cy="6047283"/>
          </a:xfrm>
          <a:custGeom>
            <a:avLst/>
            <a:gdLst/>
            <a:ahLst/>
            <a:cxnLst/>
            <a:rect l="l" t="t" r="r" b="b"/>
            <a:pathLst>
              <a:path w="4459973" h="5170983">
                <a:moveTo>
                  <a:pt x="0" y="0"/>
                </a:moveTo>
                <a:lnTo>
                  <a:pt x="4459973" y="0"/>
                </a:lnTo>
                <a:lnTo>
                  <a:pt x="4459973" y="5170983"/>
                </a:lnTo>
                <a:lnTo>
                  <a:pt x="0" y="5170983"/>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9" name="TextBox 9"/>
          <p:cNvSpPr txBox="1"/>
          <p:nvPr/>
        </p:nvSpPr>
        <p:spPr>
          <a:xfrm>
            <a:off x="5592878" y="3367140"/>
            <a:ext cx="5968376" cy="6155531"/>
          </a:xfrm>
          <a:prstGeom prst="rect">
            <a:avLst/>
          </a:prstGeom>
        </p:spPr>
        <p:txBody>
          <a:bodyPr wrap="square" lIns="0" tIns="0" rIns="0" bIns="0" rtlCol="0" anchor="t">
            <a:spAutoFit/>
          </a:bodyPr>
          <a:lstStyle/>
          <a:p>
            <a:pPr algn="just"/>
            <a:r>
              <a:rPr lang="vi-VN" sz="4000">
                <a:latin typeface="Times New Roman" panose="02020603050405020304" pitchFamily="18" charset="0"/>
                <a:cs typeface="Times New Roman" panose="02020603050405020304" pitchFamily="18" charset="0"/>
              </a:rPr>
              <a:t>Chủ </a:t>
            </a:r>
            <a:r>
              <a:rPr lang="vi-VN" sz="4000" smtClean="0">
                <a:latin typeface="Times New Roman" panose="02020603050405020304" pitchFamily="18" charset="0"/>
                <a:cs typeface="Times New Roman" panose="02020603050405020304" pitchFamily="18" charset="0"/>
              </a:rPr>
              <a:t>đề </a:t>
            </a:r>
            <a:r>
              <a:rPr lang="vi-VN" sz="4000">
                <a:latin typeface="Times New Roman" panose="02020603050405020304" pitchFamily="18" charset="0"/>
                <a:cs typeface="Times New Roman" panose="02020603050405020304" pitchFamily="18" charset="0"/>
              </a:rPr>
              <a:t>được thể hiện qua hai khía cạnh:</a:t>
            </a:r>
            <a:endParaRPr lang="en-GB" sz="4000">
              <a:latin typeface="Times New Roman" panose="02020603050405020304" pitchFamily="18" charset="0"/>
              <a:cs typeface="Times New Roman" panose="02020603050405020304" pitchFamily="18" charset="0"/>
            </a:endParaRPr>
          </a:p>
          <a:p>
            <a:pPr algn="just"/>
            <a:r>
              <a:rPr lang="vi-VN" sz="4000">
                <a:latin typeface="Times New Roman" panose="02020603050405020304" pitchFamily="18" charset="0"/>
                <a:cs typeface="Times New Roman" panose="02020603050405020304" pitchFamily="18" charset="0"/>
              </a:rPr>
              <a:t> + Ở cách ứng xử của người cha </a:t>
            </a:r>
            <a:r>
              <a:rPr lang="vi-VN" sz="4000" smtClean="0">
                <a:latin typeface="Times New Roman" panose="02020603050405020304" pitchFamily="18" charset="0"/>
                <a:cs typeface="Times New Roman" panose="02020603050405020304" pitchFamily="18" charset="0"/>
              </a:rPr>
              <a:t>=&gt; </a:t>
            </a:r>
            <a:r>
              <a:rPr lang="vi-VN" sz="4000">
                <a:latin typeface="Times New Roman" panose="02020603050405020304" pitchFamily="18" charset="0"/>
                <a:cs typeface="Times New Roman" panose="02020603050405020304" pitchFamily="18" charset="0"/>
              </a:rPr>
              <a:t>mỗi người sẽ có cách thể hiện tình cảm của riêng mình.</a:t>
            </a:r>
            <a:endParaRPr lang="en-GB" sz="4000">
              <a:latin typeface="Times New Roman" panose="02020603050405020304" pitchFamily="18" charset="0"/>
              <a:cs typeface="Times New Roman" panose="02020603050405020304" pitchFamily="18" charset="0"/>
            </a:endParaRPr>
          </a:p>
          <a:p>
            <a:pPr algn="just"/>
            <a:r>
              <a:rPr lang="vi-VN" sz="4000">
                <a:latin typeface="Times New Roman" panose="02020603050405020304" pitchFamily="18" charset="0"/>
                <a:cs typeface="Times New Roman" panose="02020603050405020304" pitchFamily="18" charset="0"/>
              </a:rPr>
              <a:t> + Cách anh Hết chăm soc người cha của mình. =&gt; Lòng hiếu thảo là biểu hiện đặc biệt của tình cha con.</a:t>
            </a:r>
            <a:endParaRPr lang="en-GB" sz="4000">
              <a:latin typeface="Times New Roman" panose="02020603050405020304" pitchFamily="18" charset="0"/>
              <a:cs typeface="Times New Roman" panose="02020603050405020304" pitchFamily="18" charset="0"/>
            </a:endParaRPr>
          </a:p>
        </p:txBody>
      </p:sp>
      <p:sp>
        <p:nvSpPr>
          <p:cNvPr id="10" name="TextBox 10"/>
          <p:cNvSpPr txBox="1"/>
          <p:nvPr/>
        </p:nvSpPr>
        <p:spPr>
          <a:xfrm>
            <a:off x="4114800" y="130987"/>
            <a:ext cx="13258800" cy="1107996"/>
          </a:xfrm>
          <a:prstGeom prst="rect">
            <a:avLst/>
          </a:prstGeom>
        </p:spPr>
        <p:txBody>
          <a:bodyPr wrap="square" lIns="0" tIns="0" rIns="0" bIns="0" rtlCol="0" anchor="t">
            <a:spAutoFit/>
          </a:bodyPr>
          <a:lstStyle/>
          <a:p>
            <a:pPr lvl="0"/>
            <a:r>
              <a:rPr lang="vi-VN" sz="7200" b="1">
                <a:latin typeface="Times New Roman" panose="02020603050405020304" pitchFamily="18" charset="0"/>
                <a:cs typeface="Times New Roman" panose="02020603050405020304" pitchFamily="18" charset="0"/>
              </a:rPr>
              <a:t>Bước 2:</a:t>
            </a:r>
            <a:r>
              <a:rPr lang="vi-VN" sz="7200">
                <a:latin typeface="Times New Roman" panose="02020603050405020304" pitchFamily="18" charset="0"/>
                <a:cs typeface="Times New Roman" panose="02020603050405020304" pitchFamily="18" charset="0"/>
              </a:rPr>
              <a:t> </a:t>
            </a:r>
            <a:r>
              <a:rPr lang="vi-VN" sz="7200" b="1">
                <a:latin typeface="Times New Roman" panose="02020603050405020304" pitchFamily="18" charset="0"/>
                <a:cs typeface="Times New Roman" panose="02020603050405020304" pitchFamily="18" charset="0"/>
              </a:rPr>
              <a:t>Tìm ý và lập dàn ý</a:t>
            </a:r>
            <a:endParaRPr lang="en-GB" sz="7200">
              <a:latin typeface="Times New Roman" panose="02020603050405020304" pitchFamily="18" charset="0"/>
              <a:cs typeface="Times New Roman" panose="02020603050405020304" pitchFamily="18" charset="0"/>
            </a:endParaRPr>
          </a:p>
        </p:txBody>
      </p:sp>
      <p:sp>
        <p:nvSpPr>
          <p:cNvPr id="11" name="TextBox 11"/>
          <p:cNvSpPr txBox="1"/>
          <p:nvPr/>
        </p:nvSpPr>
        <p:spPr>
          <a:xfrm>
            <a:off x="681365" y="2773984"/>
            <a:ext cx="3585836" cy="4308872"/>
          </a:xfrm>
          <a:prstGeom prst="rect">
            <a:avLst/>
          </a:prstGeom>
        </p:spPr>
        <p:txBody>
          <a:bodyPr wrap="square" lIns="0" tIns="0" rIns="0" bIns="0" rtlCol="0" anchor="t">
            <a:spAutoFit/>
          </a:bodyPr>
          <a:lstStyle/>
          <a:p>
            <a:pPr algn="just"/>
            <a:r>
              <a:rPr lang="vi-VN" sz="4000">
                <a:latin typeface="Times New Roman" panose="02020603050405020304" pitchFamily="18" charset="0"/>
                <a:cs typeface="Times New Roman" panose="02020603050405020304" pitchFamily="18" charset="0"/>
              </a:rPr>
              <a:t>Chủ đề </a:t>
            </a:r>
            <a:r>
              <a:rPr lang="vi-VN" sz="4000" smtClean="0">
                <a:latin typeface="Times New Roman" panose="02020603050405020304" pitchFamily="18" charset="0"/>
                <a:cs typeface="Times New Roman" panose="02020603050405020304" pitchFamily="18" charset="0"/>
              </a:rPr>
              <a:t>chính: </a:t>
            </a:r>
            <a:r>
              <a:rPr lang="vi-VN" sz="4000">
                <a:latin typeface="Times New Roman" panose="02020603050405020304" pitchFamily="18" charset="0"/>
                <a:cs typeface="Times New Roman" panose="02020603050405020304" pitchFamily="18" charset="0"/>
              </a:rPr>
              <a:t>Tình cảm cha con sâu nặng – tình cảm thiêng liêng trong cuộc đời mỗi con người. </a:t>
            </a:r>
            <a:endParaRPr lang="en-GB" sz="4000">
              <a:latin typeface="Times New Roman" panose="02020603050405020304" pitchFamily="18" charset="0"/>
              <a:cs typeface="Times New Roman" panose="02020603050405020304" pitchFamily="18" charset="0"/>
            </a:endParaRPr>
          </a:p>
        </p:txBody>
      </p:sp>
      <p:sp>
        <p:nvSpPr>
          <p:cNvPr id="13" name="TextBox 13"/>
          <p:cNvSpPr txBox="1"/>
          <p:nvPr/>
        </p:nvSpPr>
        <p:spPr>
          <a:xfrm>
            <a:off x="12820389" y="2494012"/>
            <a:ext cx="4788147" cy="4924425"/>
          </a:xfrm>
          <a:prstGeom prst="rect">
            <a:avLst/>
          </a:prstGeom>
        </p:spPr>
        <p:txBody>
          <a:bodyPr wrap="square" lIns="0" tIns="0" rIns="0" bIns="0" rtlCol="0" anchor="t">
            <a:spAutoFit/>
          </a:bodyPr>
          <a:lstStyle/>
          <a:p>
            <a:pPr algn="just"/>
            <a:r>
              <a:rPr lang="vi-VN" sz="4000">
                <a:latin typeface="Times New Roman" panose="02020603050405020304" pitchFamily="18" charset="0"/>
                <a:cs typeface="Times New Roman" panose="02020603050405020304" pitchFamily="18" charset="0"/>
              </a:rPr>
              <a:t>Đặc sắc nghệ thuật của tác phẩm thể hiện ở những phương diện: Cốt truyện đơn giản; ngôn ngữ mộc mạc, bình dị; điểm nhìn trần thuận; cách xây dựng nhân vật.</a:t>
            </a:r>
            <a:endParaRPr lang="en-US" sz="4000">
              <a:solidFill>
                <a:srgbClr val="000000"/>
              </a:solidFill>
              <a:latin typeface="Times New Roman" panose="02020603050405020304" pitchFamily="18" charset="0"/>
              <a:ea typeface="KG Primary Penmanship"/>
              <a:cs typeface="Times New Roman" panose="02020603050405020304" pitchFamily="18" charset="0"/>
              <a:sym typeface="KG Primary Penmanship"/>
            </a:endParaRPr>
          </a:p>
        </p:txBody>
      </p:sp>
      <p:sp>
        <p:nvSpPr>
          <p:cNvPr id="15" name="Rectangle 14"/>
          <p:cNvSpPr/>
          <p:nvPr/>
        </p:nvSpPr>
        <p:spPr>
          <a:xfrm>
            <a:off x="7795848" y="1238983"/>
            <a:ext cx="2518638" cy="1200329"/>
          </a:xfrm>
          <a:prstGeom prst="rect">
            <a:avLst/>
          </a:prstGeom>
        </p:spPr>
        <p:txBody>
          <a:bodyPr wrap="none">
            <a:spAutoFit/>
          </a:bodyPr>
          <a:lstStyle/>
          <a:p>
            <a:r>
              <a:rPr lang="vi-VN" sz="7200" b="1" ker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Tìm ý</a:t>
            </a:r>
            <a:endParaRPr lang="en-GB" sz="7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29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par>
                                <p:cTn id="26" presetID="22" presetClass="entr" presetSubtype="4"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ircle(in)">
                                      <p:cBhvr>
                                        <p:cTn id="33" dur="2000"/>
                                        <p:tgtEl>
                                          <p:spTgt spid="13"/>
                                        </p:tgtEl>
                                      </p:cBhvr>
                                    </p:animEffect>
                                  </p:childTnLst>
                                </p:cTn>
                              </p:par>
                              <p:par>
                                <p:cTn id="34" presetID="6" presetClass="entr" presetSubtype="16"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circle(in)">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8"/>
          <p:cNvSpPr txBox="1"/>
          <p:nvPr/>
        </p:nvSpPr>
        <p:spPr>
          <a:xfrm>
            <a:off x="6477000" y="2492605"/>
            <a:ext cx="7247511" cy="1128514"/>
          </a:xfrm>
          <a:prstGeom prst="rect">
            <a:avLst/>
          </a:prstGeom>
        </p:spPr>
        <p:txBody>
          <a:bodyPr lIns="0" tIns="0" rIns="0" bIns="0" rtlCol="0" anchor="t">
            <a:spAutoFit/>
          </a:bodyPr>
          <a:lstStyle/>
          <a:p>
            <a:pPr>
              <a:lnSpc>
                <a:spcPts val="8819"/>
              </a:lnSpc>
              <a:spcBef>
                <a:spcPct val="0"/>
              </a:spcBef>
            </a:pPr>
            <a:r>
              <a:rPr lang="vi-VN" sz="8800" b="1" i="1">
                <a:latin typeface="Times New Roman" panose="02020603050405020304" pitchFamily="18" charset="0"/>
                <a:cs typeface="Times New Roman" panose="02020603050405020304" pitchFamily="18" charset="0"/>
              </a:rPr>
              <a:t>b. Lập dàn </a:t>
            </a:r>
            <a:r>
              <a:rPr lang="vi-VN" sz="8800" b="1" i="1" smtClean="0">
                <a:latin typeface="Times New Roman" panose="02020603050405020304" pitchFamily="18" charset="0"/>
                <a:cs typeface="Times New Roman" panose="02020603050405020304" pitchFamily="18" charset="0"/>
              </a:rPr>
              <a:t>ý</a:t>
            </a:r>
            <a:endParaRPr lang="en-US" sz="8000">
              <a:solidFill>
                <a:srgbClr val="EF8A89"/>
              </a:solidFill>
              <a:latin typeface="Times New Roman" panose="02020603050405020304" pitchFamily="18" charset="0"/>
              <a:ea typeface="One Little Font"/>
              <a:cs typeface="Times New Roman" panose="02020603050405020304" pitchFamily="18" charset="0"/>
              <a:sym typeface="One Little Font"/>
            </a:endParaRPr>
          </a:p>
        </p:txBody>
      </p:sp>
      <p:sp>
        <p:nvSpPr>
          <p:cNvPr id="38" name="Rectangle 37"/>
          <p:cNvSpPr/>
          <p:nvPr/>
        </p:nvSpPr>
        <p:spPr>
          <a:xfrm>
            <a:off x="3433255" y="4601682"/>
            <a:ext cx="13335000" cy="1938992"/>
          </a:xfrm>
          <a:prstGeom prst="rect">
            <a:avLst/>
          </a:prstGeom>
        </p:spPr>
        <p:txBody>
          <a:bodyPr wrap="square">
            <a:spAutoFit/>
          </a:bodyPr>
          <a:lstStyle/>
          <a:p>
            <a:r>
              <a:rPr lang="vi-VN" sz="6000" kern="0">
                <a:solidFill>
                  <a:srgbClr val="0D0D0D"/>
                </a:solidFill>
                <a:latin typeface="Times New Roman" panose="02020603050405020304" pitchFamily="18" charset="0"/>
                <a:ea typeface="Calibri" panose="020F0502020204030204" pitchFamily="34" charset="0"/>
                <a:cs typeface="Times New Roman" panose="02020603050405020304" pitchFamily="18" charset="0"/>
              </a:rPr>
              <a:t>MB: Giới thiệu tác phẩm văn học, khái quát về chủ đề và đặc sắc nghệ thuật.</a:t>
            </a:r>
            <a:endParaRPr lang="en-GB" sz="6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23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arn(inVertic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down)">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8"/>
          <p:cNvSpPr txBox="1"/>
          <p:nvPr/>
        </p:nvSpPr>
        <p:spPr>
          <a:xfrm>
            <a:off x="6781800" y="2327610"/>
            <a:ext cx="7247511" cy="1128514"/>
          </a:xfrm>
          <a:prstGeom prst="rect">
            <a:avLst/>
          </a:prstGeom>
        </p:spPr>
        <p:txBody>
          <a:bodyPr lIns="0" tIns="0" rIns="0" bIns="0" rtlCol="0" anchor="t">
            <a:spAutoFit/>
          </a:bodyPr>
          <a:lstStyle/>
          <a:p>
            <a:pPr>
              <a:lnSpc>
                <a:spcPts val="8819"/>
              </a:lnSpc>
              <a:spcBef>
                <a:spcPct val="0"/>
              </a:spcBef>
            </a:pPr>
            <a:r>
              <a:rPr lang="vi-VN" sz="8800" b="1" i="1" smtClean="0">
                <a:solidFill>
                  <a:prstClr val="black"/>
                </a:solidFill>
                <a:latin typeface="Times New Roman" panose="02020603050405020304" pitchFamily="18" charset="0"/>
                <a:cs typeface="Times New Roman" panose="02020603050405020304" pitchFamily="18" charset="0"/>
              </a:rPr>
              <a:t>Thân bài</a:t>
            </a:r>
            <a:endParaRPr lang="en-US" sz="8000">
              <a:solidFill>
                <a:srgbClr val="EF8A89"/>
              </a:solidFill>
              <a:latin typeface="Times New Roman" panose="02020603050405020304" pitchFamily="18" charset="0"/>
              <a:ea typeface="One Little Font"/>
              <a:cs typeface="Times New Roman" panose="02020603050405020304" pitchFamily="18" charset="0"/>
              <a:sym typeface="One Little Font"/>
            </a:endParaRPr>
          </a:p>
        </p:txBody>
      </p:sp>
      <p:sp>
        <p:nvSpPr>
          <p:cNvPr id="38" name="Rectangle 37"/>
          <p:cNvSpPr/>
          <p:nvPr/>
        </p:nvSpPr>
        <p:spPr>
          <a:xfrm>
            <a:off x="3962400" y="4152900"/>
            <a:ext cx="10591800" cy="4154984"/>
          </a:xfrm>
          <a:prstGeom prst="rect">
            <a:avLst/>
          </a:prstGeom>
        </p:spPr>
        <p:txBody>
          <a:bodyPr wrap="square">
            <a:spAutoFit/>
          </a:bodyPr>
          <a:lstStyle/>
          <a:p>
            <a:pPr algn="just"/>
            <a:r>
              <a:rPr lang="vi-VN" sz="6600" dirty="0">
                <a:latin typeface="Times New Roman" panose="02020603050405020304" pitchFamily="18" charset="0"/>
                <a:cs typeface="Times New Roman" panose="02020603050405020304" pitchFamily="18" charset="0"/>
              </a:rPr>
              <a:t>* Phân tích nội dung chủ đề: Tình cảm cha con sâu nặng – tình cảm thiêng liêng trong cuộc đời mỗi con người.</a:t>
            </a:r>
            <a:endParaRPr lang="en-GB"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12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arn(inVertical)">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5400000">
            <a:off x="2676698" y="-2676698"/>
            <a:ext cx="12934604" cy="18288000"/>
          </a:xfrm>
          <a:custGeom>
            <a:avLst/>
            <a:gdLst/>
            <a:ahLst/>
            <a:cxnLst/>
            <a:rect l="l" t="t" r="r" b="b"/>
            <a:pathLst>
              <a:path w="12934604" h="18288000">
                <a:moveTo>
                  <a:pt x="0" y="0"/>
                </a:moveTo>
                <a:lnTo>
                  <a:pt x="12934604" y="0"/>
                </a:lnTo>
                <a:lnTo>
                  <a:pt x="12934604" y="18288000"/>
                </a:lnTo>
                <a:lnTo>
                  <a:pt x="0" y="1828800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3" name="Freeform 3"/>
          <p:cNvSpPr/>
          <p:nvPr/>
        </p:nvSpPr>
        <p:spPr>
          <a:xfrm>
            <a:off x="304801" y="342900"/>
            <a:ext cx="7439796" cy="8915400"/>
          </a:xfrm>
          <a:custGeom>
            <a:avLst/>
            <a:gdLst/>
            <a:ahLst/>
            <a:cxnLst/>
            <a:rect l="l" t="t" r="r" b="b"/>
            <a:pathLst>
              <a:path w="7098030" h="8229600">
                <a:moveTo>
                  <a:pt x="0" y="0"/>
                </a:moveTo>
                <a:lnTo>
                  <a:pt x="7098030" y="0"/>
                </a:lnTo>
                <a:lnTo>
                  <a:pt x="7098030" y="8229600"/>
                </a:lnTo>
                <a:lnTo>
                  <a:pt x="0" y="8229600"/>
                </a:lnTo>
                <a:lnTo>
                  <a:pt x="0" y="0"/>
                </a:lnTo>
                <a:close/>
              </a:path>
            </a:pathLst>
          </a:custGeom>
          <a:blipFill>
            <a:blip r:embed="rId4">
              <a:extLst>
                <a:ext uri="{96DAC541-7B7A-43D3-8B79-37D633B846F1}">
                  <asvg:svgBlip xmlns:asvg="http://schemas.microsoft.com/office/drawing/2016/SVG/main" xmlns="" r:embed="rId5"/>
                </a:ext>
              </a:extLst>
            </a:blip>
            <a:stretch>
              <a:fillRect/>
            </a:stretch>
          </a:blipFill>
        </p:spPr>
      </p:sp>
      <p:sp>
        <p:nvSpPr>
          <p:cNvPr id="5" name="Freeform 5"/>
          <p:cNvSpPr/>
          <p:nvPr/>
        </p:nvSpPr>
        <p:spPr>
          <a:xfrm>
            <a:off x="7838928" y="342900"/>
            <a:ext cx="10449072" cy="8915400"/>
          </a:xfrm>
          <a:custGeom>
            <a:avLst/>
            <a:gdLst/>
            <a:ahLst/>
            <a:cxnLst/>
            <a:rect l="l" t="t" r="r" b="b"/>
            <a:pathLst>
              <a:path w="7098030" h="8229600">
                <a:moveTo>
                  <a:pt x="0" y="0"/>
                </a:moveTo>
                <a:lnTo>
                  <a:pt x="7098030" y="0"/>
                </a:lnTo>
                <a:lnTo>
                  <a:pt x="7098030" y="8229600"/>
                </a:lnTo>
                <a:lnTo>
                  <a:pt x="0" y="8229600"/>
                </a:lnTo>
                <a:lnTo>
                  <a:pt x="0" y="0"/>
                </a:lnTo>
                <a:close/>
              </a:path>
            </a:pathLst>
          </a:custGeom>
          <a:blipFill>
            <a:blip r:embed="rId4">
              <a:extLst>
                <a:ext uri="{96DAC541-7B7A-43D3-8B79-37D633B846F1}">
                  <asvg:svgBlip xmlns:asvg="http://schemas.microsoft.com/office/drawing/2016/SVG/main" xmlns="" r:embed="rId5"/>
                </a:ext>
              </a:extLst>
            </a:blip>
            <a:stretch>
              <a:fillRect/>
            </a:stretch>
          </a:blipFill>
        </p:spPr>
      </p:sp>
      <p:sp>
        <p:nvSpPr>
          <p:cNvPr id="8" name="Freeform 8"/>
          <p:cNvSpPr/>
          <p:nvPr/>
        </p:nvSpPr>
        <p:spPr>
          <a:xfrm>
            <a:off x="-1044289" y="7692140"/>
            <a:ext cx="3481445" cy="3416168"/>
          </a:xfrm>
          <a:custGeom>
            <a:avLst/>
            <a:gdLst/>
            <a:ahLst/>
            <a:cxnLst/>
            <a:rect l="l" t="t" r="r" b="b"/>
            <a:pathLst>
              <a:path w="3481445" h="3416168">
                <a:moveTo>
                  <a:pt x="0" y="0"/>
                </a:moveTo>
                <a:lnTo>
                  <a:pt x="3481444" y="0"/>
                </a:lnTo>
                <a:lnTo>
                  <a:pt x="3481444" y="3416168"/>
                </a:lnTo>
                <a:lnTo>
                  <a:pt x="0" y="3416168"/>
                </a:lnTo>
                <a:lnTo>
                  <a:pt x="0" y="0"/>
                </a:lnTo>
                <a:close/>
              </a:path>
            </a:pathLst>
          </a:custGeom>
          <a:blipFill>
            <a:blip r:embed="rId6"/>
            <a:stretch>
              <a:fillRect/>
            </a:stretch>
          </a:blipFill>
        </p:spPr>
      </p:sp>
      <p:sp>
        <p:nvSpPr>
          <p:cNvPr id="14" name="Freeform 14"/>
          <p:cNvSpPr/>
          <p:nvPr/>
        </p:nvSpPr>
        <p:spPr>
          <a:xfrm flipH="1">
            <a:off x="15763467" y="8037277"/>
            <a:ext cx="3481445" cy="3416168"/>
          </a:xfrm>
          <a:custGeom>
            <a:avLst/>
            <a:gdLst/>
            <a:ahLst/>
            <a:cxnLst/>
            <a:rect l="l" t="t" r="r" b="b"/>
            <a:pathLst>
              <a:path w="3481445" h="3416168">
                <a:moveTo>
                  <a:pt x="3481445" y="0"/>
                </a:moveTo>
                <a:lnTo>
                  <a:pt x="0" y="0"/>
                </a:lnTo>
                <a:lnTo>
                  <a:pt x="0" y="3416168"/>
                </a:lnTo>
                <a:lnTo>
                  <a:pt x="3481445" y="3416168"/>
                </a:lnTo>
                <a:lnTo>
                  <a:pt x="3481445" y="0"/>
                </a:lnTo>
                <a:close/>
              </a:path>
            </a:pathLst>
          </a:custGeom>
          <a:blipFill>
            <a:blip r:embed="rId6"/>
            <a:stretch>
              <a:fillRect/>
            </a:stretch>
          </a:blipFill>
        </p:spPr>
      </p:sp>
      <p:sp>
        <p:nvSpPr>
          <p:cNvPr id="15" name="Rectangle 14"/>
          <p:cNvSpPr/>
          <p:nvPr/>
        </p:nvSpPr>
        <p:spPr>
          <a:xfrm>
            <a:off x="1133328" y="1028700"/>
            <a:ext cx="5877072" cy="7940635"/>
          </a:xfrm>
          <a:prstGeom prst="rect">
            <a:avLst/>
          </a:prstGeom>
        </p:spPr>
        <p:txBody>
          <a:bodyPr wrap="square">
            <a:spAutoFit/>
          </a:bodyPr>
          <a:lstStyle/>
          <a:p>
            <a:pPr marR="36195" algn="just">
              <a:spcAft>
                <a:spcPts val="800"/>
              </a:spcAft>
            </a:pPr>
            <a:r>
              <a:rPr lang="vi-VN" sz="3400" kern="100">
                <a:latin typeface="Times New Roman" panose="02020603050405020304" pitchFamily="18" charset="0"/>
                <a:ea typeface="Calibri" panose="020F0502020204030204" pitchFamily="34" charset="0"/>
                <a:cs typeface="Times New Roman" panose="02020603050405020304" pitchFamily="18" charset="0"/>
              </a:rPr>
              <a:t>Qua cách ứng xử của người cha: Nhân vật tía anh Hết được giới thiệu là một người đã 72 tuổi, khó tính, lại thêm tật lãng tai. Tuy vậy, ở người cha này vẫn toát lên tình yêu thương con tha thiết: Khi mẹ anh Hết mất, tía anh không đi bước nữa, ở vậy nuôi anh. Những cử chỉ, hành động của ông thể hiện ông cũng muốn làm “nũng” với đứa con trai mà ông đã vất vả nuôi dưỡng để khôn lớn trưởng thành. =&gt; Cách thể hiện tình cảm đặc biệt.</a:t>
            </a:r>
            <a:endParaRPr lang="en-GB" sz="3400" kern="1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6" name="Rectangle 15"/>
          <p:cNvSpPr/>
          <p:nvPr/>
        </p:nvSpPr>
        <p:spPr>
          <a:xfrm>
            <a:off x="8788884" y="1181100"/>
            <a:ext cx="8432315" cy="7417415"/>
          </a:xfrm>
          <a:prstGeom prst="rect">
            <a:avLst/>
          </a:prstGeom>
        </p:spPr>
        <p:txBody>
          <a:bodyPr wrap="square">
            <a:spAutoFit/>
          </a:bodyPr>
          <a:lstStyle/>
          <a:p>
            <a:pPr algn="just"/>
            <a:r>
              <a:rPr lang="vi-VN" sz="3400">
                <a:latin typeface="Times New Roman" panose="02020603050405020304" pitchFamily="18" charset="0"/>
                <a:ea typeface="Calibri" panose="020F0502020204030204" pitchFamily="34" charset="0"/>
                <a:cs typeface="Times New Roman" panose="02020603050405020304" pitchFamily="18" charset="0"/>
              </a:rPr>
              <a:t>Qua cách ứng xử của người con: Nhân vật anh Hết để lại ấn tượng sâu đậm trong lòng chúng ta với những cử chỉ ân cần, chu đáo đối với người cha già khó tính, khó nết của </a:t>
            </a:r>
            <a:r>
              <a:rPr lang="vi-VN" sz="3400" smtClean="0">
                <a:latin typeface="Times New Roman" panose="02020603050405020304" pitchFamily="18" charset="0"/>
                <a:ea typeface="Calibri" panose="020F0502020204030204" pitchFamily="34" charset="0"/>
                <a:cs typeface="Times New Roman" panose="02020603050405020304" pitchFamily="18" charset="0"/>
              </a:rPr>
              <a:t>mình:</a:t>
            </a:r>
          </a:p>
          <a:p>
            <a:pPr algn="just"/>
            <a:r>
              <a:rPr lang="vi-VN" sz="3400">
                <a:latin typeface="Times New Roman" panose="02020603050405020304" pitchFamily="18" charset="0"/>
                <a:cs typeface="Times New Roman" panose="02020603050405020304" pitchFamily="18" charset="0"/>
              </a:rPr>
              <a:t>+ T</a:t>
            </a:r>
            <a:r>
              <a:rPr lang="vi-VN" sz="3400" smtClean="0">
                <a:latin typeface="Times New Roman" panose="02020603050405020304" pitchFamily="18" charset="0"/>
                <a:cs typeface="Times New Roman" panose="02020603050405020304" pitchFamily="18" charset="0"/>
              </a:rPr>
              <a:t>hể </a:t>
            </a:r>
            <a:r>
              <a:rPr lang="vi-VN" sz="3400">
                <a:latin typeface="Times New Roman" panose="02020603050405020304" pitchFamily="18" charset="0"/>
                <a:cs typeface="Times New Roman" panose="02020603050405020304" pitchFamily="18" charset="0"/>
              </a:rPr>
              <a:t>hiện qua lời của những người hàng </a:t>
            </a:r>
            <a:r>
              <a:rPr lang="vi-VN" sz="3400" smtClean="0">
                <a:latin typeface="Times New Roman" panose="02020603050405020304" pitchFamily="18" charset="0"/>
                <a:cs typeface="Times New Roman" panose="02020603050405020304" pitchFamily="18" charset="0"/>
              </a:rPr>
              <a:t>xóm</a:t>
            </a:r>
          </a:p>
          <a:p>
            <a:pPr algn="just"/>
            <a:r>
              <a:rPr lang="vi-VN" sz="3400" smtClean="0">
                <a:latin typeface="Times New Roman" panose="02020603050405020304" pitchFamily="18" charset="0"/>
                <a:cs typeface="Times New Roman" panose="02020603050405020304" pitchFamily="18" charset="0"/>
              </a:rPr>
              <a:t>+ </a:t>
            </a:r>
            <a:r>
              <a:rPr lang="vi-VN" sz="3400">
                <a:latin typeface="Times New Roman" panose="02020603050405020304" pitchFamily="18" charset="0"/>
                <a:cs typeface="Times New Roman" panose="02020603050405020304" pitchFamily="18" charset="0"/>
              </a:rPr>
              <a:t>Qua cách anh Hết chăm sóc người cha của </a:t>
            </a:r>
            <a:r>
              <a:rPr lang="vi-VN" sz="3400" smtClean="0">
                <a:latin typeface="Times New Roman" panose="02020603050405020304" pitchFamily="18" charset="0"/>
                <a:cs typeface="Times New Roman" panose="02020603050405020304" pitchFamily="18" charset="0"/>
              </a:rPr>
              <a:t>mình</a:t>
            </a:r>
            <a:endParaRPr lang="vi-VN" sz="3400">
              <a:latin typeface="Times New Roman" panose="02020603050405020304" pitchFamily="18" charset="0"/>
              <a:cs typeface="Times New Roman" panose="02020603050405020304" pitchFamily="18" charset="0"/>
            </a:endParaRPr>
          </a:p>
          <a:p>
            <a:pPr algn="just"/>
            <a:r>
              <a:rPr lang="vi-VN" sz="3400" smtClean="0">
                <a:latin typeface="Times New Roman" panose="02020603050405020304" pitchFamily="18" charset="0"/>
                <a:cs typeface="Times New Roman" panose="02020603050405020304" pitchFamily="18" charset="0"/>
              </a:rPr>
              <a:t>+ Anh </a:t>
            </a:r>
            <a:r>
              <a:rPr lang="vi-VN" sz="3400">
                <a:latin typeface="Times New Roman" panose="02020603050405020304" pitchFamily="18" charset="0"/>
                <a:cs typeface="Times New Roman" panose="02020603050405020304" pitchFamily="18" charset="0"/>
              </a:rPr>
              <a:t>rất cầu kì, tỉ mỉ trong việc chăm sóc tía của mình, y như chăm sóc một sinh linh </a:t>
            </a:r>
            <a:r>
              <a:rPr lang="vi-VN" sz="3400" i="1">
                <a:latin typeface="Times New Roman" panose="02020603050405020304" pitchFamily="18" charset="0"/>
                <a:cs typeface="Times New Roman" panose="02020603050405020304" pitchFamily="18" charset="0"/>
              </a:rPr>
              <a:t>nhỏ bé, yếu </a:t>
            </a:r>
            <a:r>
              <a:rPr lang="vi-VN" sz="3400" i="1" smtClean="0">
                <a:latin typeface="Times New Roman" panose="02020603050405020304" pitchFamily="18" charset="0"/>
                <a:cs typeface="Times New Roman" panose="02020603050405020304" pitchFamily="18" charset="0"/>
              </a:rPr>
              <a:t>ớt</a:t>
            </a:r>
            <a:endParaRPr lang="vi-VN" sz="3400" i="1">
              <a:latin typeface="Times New Roman" panose="02020603050405020304" pitchFamily="18" charset="0"/>
              <a:cs typeface="Times New Roman" panose="02020603050405020304" pitchFamily="18" charset="0"/>
            </a:endParaRPr>
          </a:p>
          <a:p>
            <a:pPr algn="just"/>
            <a:r>
              <a:rPr lang="vi-VN" sz="3400" smtClean="0">
                <a:latin typeface="Times New Roman" panose="02020603050405020304" pitchFamily="18" charset="0"/>
                <a:cs typeface="Times New Roman" panose="02020603050405020304" pitchFamily="18" charset="0"/>
              </a:rPr>
              <a:t>+ </a:t>
            </a:r>
            <a:r>
              <a:rPr lang="vi-VN" sz="3400">
                <a:latin typeface="Times New Roman" panose="02020603050405020304" pitchFamily="18" charset="0"/>
                <a:cs typeface="Times New Roman" panose="02020603050405020304" pitchFamily="18" charset="0"/>
              </a:rPr>
              <a:t>Anh còn là người vị tha, không chấp nhặt trước sự khó tính, “vụng về</a:t>
            </a:r>
            <a:r>
              <a:rPr lang="vi-VN" sz="3400" smtClean="0">
                <a:latin typeface="Times New Roman" panose="02020603050405020304" pitchFamily="18" charset="0"/>
                <a:cs typeface="Times New Roman" panose="02020603050405020304" pitchFamily="18" charset="0"/>
              </a:rPr>
              <a:t>”</a:t>
            </a:r>
          </a:p>
          <a:p>
            <a:pPr algn="just"/>
            <a:r>
              <a:rPr lang="vi-VN" sz="3400" smtClean="0">
                <a:latin typeface="Times New Roman" panose="02020603050405020304" pitchFamily="18" charset="0"/>
                <a:cs typeface="Times New Roman" panose="02020603050405020304" pitchFamily="18" charset="0"/>
              </a:rPr>
              <a:t>+ </a:t>
            </a:r>
            <a:r>
              <a:rPr lang="vi-VN" sz="3400">
                <a:latin typeface="Times New Roman" panose="02020603050405020304" pitchFamily="18" charset="0"/>
                <a:cs typeface="Times New Roman" panose="02020603050405020304" pitchFamily="18" charset="0"/>
              </a:rPr>
              <a:t>Tình thương ấy còn được thể hiện qua những từ ngữ trực </a:t>
            </a:r>
            <a:r>
              <a:rPr lang="vi-VN" sz="3400" smtClean="0">
                <a:latin typeface="Times New Roman" panose="02020603050405020304" pitchFamily="18" charset="0"/>
                <a:cs typeface="Times New Roman" panose="02020603050405020304" pitchFamily="18" charset="0"/>
              </a:rPr>
              <a:t>tiếp.</a:t>
            </a:r>
            <a:endParaRPr lang="en-GB" sz="3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41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1173706" y="2057400"/>
            <a:ext cx="5151549" cy="4114800"/>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4" name="Freeform 4"/>
          <p:cNvSpPr/>
          <p:nvPr/>
        </p:nvSpPr>
        <p:spPr>
          <a:xfrm>
            <a:off x="6858000" y="2057400"/>
            <a:ext cx="5151549" cy="4114800"/>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5" name="Freeform 5"/>
          <p:cNvSpPr/>
          <p:nvPr/>
        </p:nvSpPr>
        <p:spPr>
          <a:xfrm>
            <a:off x="6858000" y="6172200"/>
            <a:ext cx="6477000" cy="4114800"/>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6" name="Freeform 6"/>
          <p:cNvSpPr/>
          <p:nvPr/>
        </p:nvSpPr>
        <p:spPr>
          <a:xfrm>
            <a:off x="1173706" y="6172200"/>
            <a:ext cx="5151549" cy="4114800"/>
          </a:xfrm>
          <a:custGeom>
            <a:avLst/>
            <a:gdLst/>
            <a:ahLst/>
            <a:cxnLst/>
            <a:rect l="l" t="t" r="r" b="b"/>
            <a:pathLst>
              <a:path w="5151549" h="4114800">
                <a:moveTo>
                  <a:pt x="0" y="0"/>
                </a:moveTo>
                <a:lnTo>
                  <a:pt x="5151549" y="0"/>
                </a:lnTo>
                <a:lnTo>
                  <a:pt x="5151549" y="4114800"/>
                </a:lnTo>
                <a:lnTo>
                  <a:pt x="0" y="41148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9" name="TextBox 9"/>
          <p:cNvSpPr txBox="1"/>
          <p:nvPr/>
        </p:nvSpPr>
        <p:spPr>
          <a:xfrm>
            <a:off x="7479364" y="3404227"/>
            <a:ext cx="3846068" cy="1354217"/>
          </a:xfrm>
          <a:prstGeom prst="rect">
            <a:avLst/>
          </a:prstGeom>
        </p:spPr>
        <p:txBody>
          <a:bodyPr lIns="0" tIns="0" rIns="0" bIns="0" rtlCol="0" anchor="t">
            <a:spAutoFit/>
          </a:bodyPr>
          <a:lstStyle/>
          <a:p>
            <a:pPr algn="ctr"/>
            <a:r>
              <a:rPr lang="vi-VN" sz="4400">
                <a:latin typeface="Times New Roman" panose="02020603050405020304" pitchFamily="18" charset="0"/>
                <a:cs typeface="Times New Roman" panose="02020603050405020304" pitchFamily="18" charset="0"/>
              </a:rPr>
              <a:t>Ngôn ngữ mộc mạc, bình dị</a:t>
            </a:r>
            <a:endParaRPr lang="en-US" sz="4400">
              <a:solidFill>
                <a:srgbClr val="000000"/>
              </a:solidFill>
              <a:latin typeface="Times New Roman" panose="02020603050405020304" pitchFamily="18" charset="0"/>
              <a:ea typeface="KG Primary Penmanship"/>
              <a:cs typeface="Times New Roman" panose="02020603050405020304" pitchFamily="18" charset="0"/>
              <a:sym typeface="KG Primary Penmanship"/>
            </a:endParaRPr>
          </a:p>
        </p:txBody>
      </p:sp>
      <p:sp>
        <p:nvSpPr>
          <p:cNvPr id="13" name="TextBox 13"/>
          <p:cNvSpPr txBox="1"/>
          <p:nvPr/>
        </p:nvSpPr>
        <p:spPr>
          <a:xfrm>
            <a:off x="1753659" y="3404227"/>
            <a:ext cx="3928891" cy="1354217"/>
          </a:xfrm>
          <a:prstGeom prst="rect">
            <a:avLst/>
          </a:prstGeom>
        </p:spPr>
        <p:txBody>
          <a:bodyPr lIns="0" tIns="0" rIns="0" bIns="0" rtlCol="0" anchor="t">
            <a:spAutoFit/>
          </a:bodyPr>
          <a:lstStyle/>
          <a:p>
            <a:pPr algn="ctr"/>
            <a:r>
              <a:rPr lang="vi-VN" sz="4400">
                <a:latin typeface="Times New Roman" panose="02020603050405020304" pitchFamily="18" charset="0"/>
                <a:cs typeface="Times New Roman" panose="02020603050405020304" pitchFamily="18" charset="0"/>
              </a:rPr>
              <a:t>Cốt truyện đơn </a:t>
            </a:r>
            <a:r>
              <a:rPr lang="vi-VN" sz="4400" smtClean="0">
                <a:latin typeface="Times New Roman" panose="02020603050405020304" pitchFamily="18" charset="0"/>
                <a:cs typeface="Times New Roman" panose="02020603050405020304" pitchFamily="18" charset="0"/>
              </a:rPr>
              <a:t>giản</a:t>
            </a:r>
            <a:endParaRPr lang="en-US" sz="4400">
              <a:solidFill>
                <a:srgbClr val="000000"/>
              </a:solidFill>
              <a:latin typeface="Times New Roman" panose="02020603050405020304" pitchFamily="18" charset="0"/>
              <a:ea typeface="KG Primary Penmanship"/>
              <a:cs typeface="Times New Roman" panose="02020603050405020304" pitchFamily="18" charset="0"/>
              <a:sym typeface="KG Primary Penmanship"/>
            </a:endParaRPr>
          </a:p>
        </p:txBody>
      </p:sp>
      <p:sp>
        <p:nvSpPr>
          <p:cNvPr id="14" name="TextBox 14"/>
          <p:cNvSpPr txBox="1"/>
          <p:nvPr/>
        </p:nvSpPr>
        <p:spPr>
          <a:xfrm>
            <a:off x="1753658" y="7197673"/>
            <a:ext cx="3928891" cy="2031325"/>
          </a:xfrm>
          <a:prstGeom prst="rect">
            <a:avLst/>
          </a:prstGeom>
        </p:spPr>
        <p:txBody>
          <a:bodyPr lIns="0" tIns="0" rIns="0" bIns="0" rtlCol="0" anchor="t">
            <a:spAutoFit/>
          </a:bodyPr>
          <a:lstStyle/>
          <a:p>
            <a:pPr algn="ctr"/>
            <a:r>
              <a:rPr lang="vi-VN" sz="4400">
                <a:latin typeface="Times New Roman" panose="02020603050405020304" pitchFamily="18" charset="0"/>
                <a:cs typeface="Times New Roman" panose="02020603050405020304" pitchFamily="18" charset="0"/>
              </a:rPr>
              <a:t>Kể chuyện theo điểm nhìn của chính mình</a:t>
            </a:r>
            <a:endParaRPr lang="en-US" sz="4400">
              <a:solidFill>
                <a:srgbClr val="000000"/>
              </a:solidFill>
              <a:latin typeface="Times New Roman" panose="02020603050405020304" pitchFamily="18" charset="0"/>
              <a:ea typeface="KG Primary Penmanship"/>
              <a:cs typeface="Times New Roman" panose="02020603050405020304" pitchFamily="18" charset="0"/>
              <a:sym typeface="KG Primary Penmanship"/>
            </a:endParaRPr>
          </a:p>
        </p:txBody>
      </p:sp>
      <p:sp>
        <p:nvSpPr>
          <p:cNvPr id="15" name="TextBox 15"/>
          <p:cNvSpPr txBox="1"/>
          <p:nvPr/>
        </p:nvSpPr>
        <p:spPr>
          <a:xfrm>
            <a:off x="7342250" y="6859119"/>
            <a:ext cx="5200043" cy="2708434"/>
          </a:xfrm>
          <a:prstGeom prst="rect">
            <a:avLst/>
          </a:prstGeom>
        </p:spPr>
        <p:txBody>
          <a:bodyPr wrap="square" lIns="0" tIns="0" rIns="0" bIns="0" rtlCol="0" anchor="t">
            <a:spAutoFit/>
          </a:bodyPr>
          <a:lstStyle/>
          <a:p>
            <a:pPr algn="ctr"/>
            <a:r>
              <a:rPr lang="vi-VN" sz="4400">
                <a:latin typeface="Times New Roman" panose="02020603050405020304" pitchFamily="18" charset="0"/>
                <a:cs typeface="Times New Roman" panose="02020603050405020304" pitchFamily="18" charset="0"/>
              </a:rPr>
              <a:t>Nhân vật được miêu tả tinh tế, chân thật từ hành động, cử chỉ đến suy nghĩ, cảm xúc,…</a:t>
            </a:r>
            <a:endParaRPr lang="en-US" sz="4400">
              <a:solidFill>
                <a:srgbClr val="000000"/>
              </a:solidFill>
              <a:latin typeface="Times New Roman" panose="02020603050405020304" pitchFamily="18" charset="0"/>
              <a:ea typeface="KG Primary Penmanship"/>
              <a:cs typeface="Times New Roman" panose="02020603050405020304" pitchFamily="18" charset="0"/>
              <a:sym typeface="KG Primary Penmanship"/>
            </a:endParaRPr>
          </a:p>
        </p:txBody>
      </p:sp>
      <p:sp>
        <p:nvSpPr>
          <p:cNvPr id="18" name="Rectangle 17"/>
          <p:cNvSpPr/>
          <p:nvPr/>
        </p:nvSpPr>
        <p:spPr>
          <a:xfrm>
            <a:off x="1371600" y="260002"/>
            <a:ext cx="10441716" cy="1754326"/>
          </a:xfrm>
          <a:prstGeom prst="rect">
            <a:avLst/>
          </a:prstGeom>
        </p:spPr>
        <p:txBody>
          <a:bodyPr wrap="square">
            <a:spAutoFit/>
          </a:bodyPr>
          <a:lstStyle/>
          <a:p>
            <a:pPr algn="ctr"/>
            <a:r>
              <a:rPr lang="vi-VN" sz="5400" b="1">
                <a:latin typeface="Times New Roman" panose="02020603050405020304" pitchFamily="18" charset="0"/>
                <a:ea typeface="Calibri" panose="020F0502020204030204" pitchFamily="34" charset="0"/>
                <a:cs typeface="Times New Roman" panose="02020603050405020304" pitchFamily="18" charset="0"/>
              </a:rPr>
              <a:t>Phân tích những nét đặc sắc về hình thức nghệ thuật của tác phẩm</a:t>
            </a:r>
            <a:endParaRPr lang="en-GB" sz="54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2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arn(inVertic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par>
                                <p:cTn id="21" presetID="2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barn(inVertical)">
                                      <p:cBhvr>
                                        <p:cTn id="28" dur="500"/>
                                        <p:tgtEl>
                                          <p:spTgt spid="14"/>
                                        </p:tgtEl>
                                      </p:cBhvr>
                                    </p:animEffect>
                                  </p:childTnLst>
                                </p:cTn>
                              </p:par>
                              <p:par>
                                <p:cTn id="29" presetID="16" presetClass="entr" presetSubtype="21"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par>
                                <p:cTn id="37" presetID="16" presetClass="entr" presetSubtype="21" fill="hold"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barn(inVertical)">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91814050"/>
              </p:ext>
            </p:extLst>
          </p:nvPr>
        </p:nvGraphicFramePr>
        <p:xfrm>
          <a:off x="380999" y="571500"/>
          <a:ext cx="17526000" cy="9144000"/>
        </p:xfrm>
        <a:graphic>
          <a:graphicData uri="http://schemas.openxmlformats.org/drawingml/2006/table">
            <a:tbl>
              <a:tblPr firstRow="1" firstCol="1" bandRow="1">
                <a:effectLst>
                  <a:outerShdw blurRad="50800" dist="38100" algn="l" rotWithShape="0">
                    <a:prstClr val="black">
                      <a:alpha val="40000"/>
                    </a:prstClr>
                  </a:outerShdw>
                </a:effectLst>
              </a:tblPr>
              <a:tblGrid>
                <a:gridCol w="8713066"/>
                <a:gridCol w="1105547"/>
                <a:gridCol w="1494289"/>
                <a:gridCol w="6213098"/>
              </a:tblGrid>
              <a:tr h="362077">
                <a:tc>
                  <a:txBody>
                    <a:bodyPr/>
                    <a:lstStyle/>
                    <a:p>
                      <a:pPr algn="ctr">
                        <a:lnSpc>
                          <a:spcPct val="100000"/>
                        </a:lnSpc>
                        <a:spcAft>
                          <a:spcPts val="600"/>
                        </a:spcAft>
                      </a:pPr>
                      <a:r>
                        <a:rPr lang="vi-VN" sz="3000" b="1" kern="0">
                          <a:effectLst/>
                          <a:latin typeface="Times New Roman" panose="02020603050405020304" pitchFamily="18" charset="0"/>
                          <a:ea typeface="Calibri" panose="020F0502020204030204" pitchFamily="34" charset="0"/>
                          <a:cs typeface="Times New Roman" panose="02020603050405020304" pitchFamily="18" charset="0"/>
                        </a:rPr>
                        <a:t>Nhận định về đặc điểm bài văn nghị luận phân tích một tác phẩm văn học</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b="1" kern="0">
                          <a:effectLst/>
                          <a:latin typeface="Times New Roman" panose="02020603050405020304" pitchFamily="18" charset="0"/>
                          <a:ea typeface="Calibri" panose="020F0502020204030204" pitchFamily="34" charset="0"/>
                          <a:cs typeface="Times New Roman" panose="02020603050405020304" pitchFamily="18" charset="0"/>
                        </a:rPr>
                        <a:t>Đúng</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b="1" kern="0">
                          <a:effectLst/>
                          <a:latin typeface="Times New Roman" panose="02020603050405020304" pitchFamily="18" charset="0"/>
                          <a:ea typeface="Calibri" panose="020F0502020204030204" pitchFamily="34" charset="0"/>
                          <a:cs typeface="Times New Roman" panose="02020603050405020304" pitchFamily="18" charset="0"/>
                        </a:rPr>
                        <a:t>Sai</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b="1" kern="0">
                          <a:effectLst/>
                          <a:latin typeface="Times New Roman" panose="02020603050405020304" pitchFamily="18" charset="0"/>
                          <a:ea typeface="Calibri" panose="020F0502020204030204" pitchFamily="34" charset="0"/>
                          <a:cs typeface="Times New Roman" panose="02020603050405020304" pitchFamily="18" charset="0"/>
                        </a:rPr>
                        <a:t>Giải thích nếu sai</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116">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Bài viết cần nêu luận điểm của người viết về chủ đề và đặc sắc nghệ thuật của tác phẩm</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X</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7">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Bằng chứng là những trích dẫn từ VB để làm sáng tỏ luận điểm</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X</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7">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Lí lẽ là những phân tích, lí giải bằng chứng để làm sáng tỏ luận điểm</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X</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5193">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Cần khai thác tất cả đặc sắc nghệ thuật của tác phẩm cần phân tích</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X</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Không cần khai thác tất cả đặc sắc nghệ thuật, chỉ chú trọng vào những nghệ thuật tiêu biểu, gây ấn tượng cho bản thân</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7">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Khi phân tích chủ đề, cần gọi tên chủ đề và đưa ra bằng chứng xác định chủ đề</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X</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116">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Bài viết cần trích dẫn càng nhiều bằng chứng càng tốt</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X</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Các bằng chứng trích dẫn cần phù hợp, tiêu biểu, làm sáng tỏ luận điểm</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6231">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Cần triển khai cùng lúc luận điểm phân tích chủ đề và đặc sắc nghệ thuật của tác phẩm</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X</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600"/>
                        </a:spcAft>
                      </a:pPr>
                      <a:r>
                        <a:rPr lang="en-US" sz="3000" kern="0">
                          <a:effectLst/>
                          <a:latin typeface="Times New Roman" panose="02020603050405020304" pitchFamily="18" charset="0"/>
                          <a:ea typeface="Calibri" panose="020F0502020204030204" pitchFamily="34" charset="0"/>
                          <a:cs typeface="Times New Roman" panose="02020603050405020304" pitchFamily="18" charset="0"/>
                        </a:rPr>
                        <a:t>Có thể triển khai cùng lúc luận điểm phân tích chủ đề và nghệ thuật; cũng có thể tách luận điểm về chủ đề và nghệ thuật khi phân tích tác phẩm</a:t>
                      </a:r>
                      <a:endParaRPr lang="en-GB" sz="3000" kern="100">
                        <a:effectLst/>
                        <a:latin typeface="Calibri" panose="020F0502020204030204" pitchFamily="34" charset="0"/>
                        <a:ea typeface="Calibri" panose="020F0502020204030204" pitchFamily="34" charset="0"/>
                        <a:cs typeface="Times New Roman" panose="02020603050405020304" pitchFamily="18" charset="0"/>
                      </a:endParaRPr>
                    </a:p>
                  </a:txBody>
                  <a:tcPr marL="58574" marR="5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6114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8"/>
          <p:cNvSpPr txBox="1"/>
          <p:nvPr/>
        </p:nvSpPr>
        <p:spPr>
          <a:xfrm>
            <a:off x="2227529" y="2073824"/>
            <a:ext cx="13164871" cy="5642570"/>
          </a:xfrm>
          <a:prstGeom prst="rect">
            <a:avLst/>
          </a:prstGeom>
        </p:spPr>
        <p:txBody>
          <a:bodyPr wrap="square" lIns="0" tIns="0" rIns="0" bIns="0" rtlCol="0" anchor="t">
            <a:spAutoFit/>
          </a:bodyPr>
          <a:lstStyle/>
          <a:p>
            <a:pPr algn="ctr">
              <a:lnSpc>
                <a:spcPts val="8819"/>
              </a:lnSpc>
              <a:spcBef>
                <a:spcPct val="0"/>
              </a:spcBef>
            </a:pPr>
            <a:r>
              <a:rPr lang="vi-VN" sz="7200" b="1" smtClean="0">
                <a:latin typeface="Times New Roman" panose="02020603050405020304" pitchFamily="18" charset="0"/>
                <a:cs typeface="Times New Roman" panose="02020603050405020304" pitchFamily="18" charset="0"/>
              </a:rPr>
              <a:t>Kết bài</a:t>
            </a:r>
          </a:p>
          <a:p>
            <a:pPr algn="just">
              <a:lnSpc>
                <a:spcPts val="8819"/>
              </a:lnSpc>
              <a:spcBef>
                <a:spcPct val="0"/>
              </a:spcBef>
            </a:pPr>
            <a:r>
              <a:rPr lang="vi-VN" sz="7200" smtClean="0">
                <a:latin typeface="Times New Roman" panose="02020603050405020304" pitchFamily="18" charset="0"/>
                <a:cs typeface="Times New Roman" panose="02020603050405020304" pitchFamily="18" charset="0"/>
              </a:rPr>
              <a:t>Khẳng </a:t>
            </a:r>
            <a:r>
              <a:rPr lang="vi-VN" sz="7200">
                <a:latin typeface="Times New Roman" panose="02020603050405020304" pitchFamily="18" charset="0"/>
                <a:cs typeface="Times New Roman" panose="02020603050405020304" pitchFamily="18" charset="0"/>
              </a:rPr>
              <a:t>định lại ý kiến về nội dung chủ đề và những nét đặc sắc nghệ thuật, nêu cảm nghĩ hoặc tác động của tác phẩm với bản thân.</a:t>
            </a:r>
            <a:endParaRPr lang="en-US" sz="6600">
              <a:solidFill>
                <a:srgbClr val="EF8A89"/>
              </a:solidFill>
              <a:latin typeface="Times New Roman" panose="02020603050405020304" pitchFamily="18" charset="0"/>
              <a:ea typeface="One Little Font"/>
              <a:cs typeface="Times New Roman" panose="02020603050405020304" pitchFamily="18" charset="0"/>
              <a:sym typeface="One Little Fon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3"/>
          <p:cNvSpPr txBox="1"/>
          <p:nvPr/>
        </p:nvSpPr>
        <p:spPr>
          <a:xfrm>
            <a:off x="3048000" y="2221111"/>
            <a:ext cx="12192000" cy="3693319"/>
          </a:xfrm>
          <a:prstGeom prst="rect">
            <a:avLst/>
          </a:prstGeom>
        </p:spPr>
        <p:txBody>
          <a:bodyPr wrap="square" lIns="0" tIns="0" rIns="0" bIns="0" rtlCol="0" anchor="t">
            <a:spAutoFit/>
          </a:bodyPr>
          <a:lstStyle/>
          <a:p>
            <a:pPr algn="ctr"/>
            <a:r>
              <a:rPr lang="en-US" sz="4000" b="1" dirty="0">
                <a:latin typeface="Times New Roman" panose="02020603050405020304" pitchFamily="18" charset="0"/>
                <a:cs typeface="Times New Roman" panose="02020603050405020304" pitchFamily="18" charset="0"/>
              </a:rPr>
              <a:t>Hướng dẫn về nhà</a:t>
            </a:r>
            <a:endParaRPr lang="en-GB" sz="4000" dirty="0">
              <a:latin typeface="Times New Roman" panose="02020603050405020304" pitchFamily="18" charset="0"/>
              <a:cs typeface="Times New Roman" panose="02020603050405020304" pitchFamily="18" charset="0"/>
            </a:endParaRPr>
          </a:p>
          <a:p>
            <a:pPr lvl="0" algn="just"/>
            <a:r>
              <a:rPr lang="en-US" sz="4000" dirty="0">
                <a:latin typeface="Times New Roman" panose="02020603050405020304" pitchFamily="18" charset="0"/>
                <a:cs typeface="Times New Roman" panose="02020603050405020304" pitchFamily="18" charset="0"/>
              </a:rPr>
              <a:t>Hoàn thiện lại bài viết theo bảng kiểm.</a:t>
            </a:r>
            <a:endParaRPr lang="en-GB" sz="4000" dirty="0">
              <a:latin typeface="Times New Roman" panose="02020603050405020304" pitchFamily="18" charset="0"/>
              <a:cs typeface="Times New Roman" panose="02020603050405020304" pitchFamily="18" charset="0"/>
            </a:endParaRPr>
          </a:p>
          <a:p>
            <a:pPr lvl="0" algn="just"/>
            <a:r>
              <a:rPr lang="en-US" sz="4000" dirty="0">
                <a:latin typeface="Times New Roman" panose="02020603050405020304" pitchFamily="18" charset="0"/>
                <a:cs typeface="Times New Roman" panose="02020603050405020304" pitchFamily="18" charset="0"/>
              </a:rPr>
              <a:t>Chuẩn bị bài nói </a:t>
            </a:r>
            <a:r>
              <a:rPr lang="vi-VN" sz="4000" dirty="0">
                <a:latin typeface="Times New Roman" panose="02020603050405020304" pitchFamily="18" charset="0"/>
                <a:cs typeface="Times New Roman" panose="02020603050405020304" pitchFamily="18" charset="0"/>
              </a:rPr>
              <a:t>và nghe </a:t>
            </a:r>
            <a:r>
              <a:rPr lang="en-US" sz="4000" i="1" dirty="0">
                <a:latin typeface="Times New Roman" panose="02020603050405020304" pitchFamily="18" charset="0"/>
                <a:cs typeface="Times New Roman" panose="02020603050405020304" pitchFamily="18" charset="0"/>
              </a:rPr>
              <a:t>Nghe và nhận biết tính thuyết phục của một ý kiến</a:t>
            </a:r>
            <a:endParaRPr lang="en-GB" sz="4000" dirty="0">
              <a:latin typeface="Times New Roman" panose="02020603050405020304" pitchFamily="18" charset="0"/>
              <a:cs typeface="Times New Roman" panose="02020603050405020304" pitchFamily="18" charset="0"/>
            </a:endParaRPr>
          </a:p>
          <a:p>
            <a:pPr algn="just"/>
            <a:r>
              <a:rPr lang="en-US" sz="4000" dirty="0">
                <a:latin typeface="Times New Roman" panose="02020603050405020304" pitchFamily="18" charset="0"/>
                <a:cs typeface="Times New Roman" panose="02020603050405020304" pitchFamily="18" charset="0"/>
              </a:rPr>
              <a:t>Chuẩn bị bài thuyết trình về đề tài: </a:t>
            </a:r>
            <a:r>
              <a:rPr lang="en-US" sz="4000" i="1" dirty="0">
                <a:latin typeface="Times New Roman" panose="02020603050405020304" pitchFamily="18" charset="0"/>
                <a:cs typeface="Times New Roman" panose="02020603050405020304" pitchFamily="18" charset="0"/>
              </a:rPr>
              <a:t>“Sức mạnh của văn chương với đời sống”.</a:t>
            </a:r>
            <a:endParaRPr lang="en-GB" sz="4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
          <p:cNvSpPr/>
          <p:nvPr/>
        </p:nvSpPr>
        <p:spPr>
          <a:xfrm flipH="1">
            <a:off x="13895369" y="-114300"/>
            <a:ext cx="4389002" cy="3886200"/>
          </a:xfrm>
          <a:custGeom>
            <a:avLst/>
            <a:gdLst/>
            <a:ahLst/>
            <a:cxnLst/>
            <a:rect l="l" t="t" r="r" b="b"/>
            <a:pathLst>
              <a:path w="5034201" h="5143500">
                <a:moveTo>
                  <a:pt x="5034201" y="0"/>
                </a:moveTo>
                <a:lnTo>
                  <a:pt x="0" y="0"/>
                </a:lnTo>
                <a:lnTo>
                  <a:pt x="0" y="5143500"/>
                </a:lnTo>
                <a:lnTo>
                  <a:pt x="5034201" y="5143500"/>
                </a:lnTo>
                <a:lnTo>
                  <a:pt x="5034201" y="0"/>
                </a:lnTo>
                <a:close/>
              </a:path>
            </a:pathLst>
          </a:custGeom>
          <a:blipFill>
            <a:blip r:embed="rId2"/>
            <a:stretch>
              <a:fillRect/>
            </a:stretch>
          </a:blipFill>
        </p:spPr>
      </p:sp>
      <p:sp>
        <p:nvSpPr>
          <p:cNvPr id="8" name="TextBox 8"/>
          <p:cNvSpPr txBox="1"/>
          <p:nvPr/>
        </p:nvSpPr>
        <p:spPr>
          <a:xfrm>
            <a:off x="11506201" y="3203467"/>
            <a:ext cx="5867400" cy="2462213"/>
          </a:xfrm>
          <a:prstGeom prst="rect">
            <a:avLst/>
          </a:prstGeom>
        </p:spPr>
        <p:txBody>
          <a:bodyPr wrap="square" lIns="0" tIns="0" rIns="0" bIns="0" rtlCol="0" anchor="t">
            <a:spAutoFit/>
          </a:bodyPr>
          <a:lstStyle/>
          <a:p>
            <a:pPr algn="ctr"/>
            <a:r>
              <a:rPr lang="vi-VN" sz="8000" b="1">
                <a:latin typeface="+mj-lt"/>
              </a:rPr>
              <a:t>I. Tri thức về kiểu bài</a:t>
            </a:r>
            <a:endParaRPr lang="en-GB" sz="8000">
              <a:latin typeface="+mj-lt"/>
            </a:endParaRPr>
          </a:p>
        </p:txBody>
      </p:sp>
      <p:sp>
        <p:nvSpPr>
          <p:cNvPr id="9" name="TextBox 9"/>
          <p:cNvSpPr txBox="1"/>
          <p:nvPr/>
        </p:nvSpPr>
        <p:spPr>
          <a:xfrm>
            <a:off x="1393152" y="1387134"/>
            <a:ext cx="7930287" cy="6771084"/>
          </a:xfrm>
          <a:prstGeom prst="rect">
            <a:avLst/>
          </a:prstGeom>
        </p:spPr>
        <p:txBody>
          <a:bodyPr wrap="square" lIns="0" tIns="0" rIns="0" bIns="0" rtlCol="0" anchor="t">
            <a:spAutoFit/>
          </a:bodyPr>
          <a:lstStyle/>
          <a:p>
            <a:pPr algn="just">
              <a:spcBef>
                <a:spcPct val="0"/>
              </a:spcBef>
            </a:pPr>
            <a:r>
              <a:rPr lang="vi-VN" sz="4400">
                <a:latin typeface="+mj-lt"/>
              </a:rPr>
              <a:t>Phân tích một tác phẩm văn học (nội dung chủ đề, những nét đặc sắc về hình thức nghệ thuật và hiệu quả thẩm mĩ của nó) thuộc kiểu bài nghị luận văn học, trong đó người viết dùng lí lẽ, bằng chứng để sáng tỏ chủ đề, những nét đặc sắc về hình thức nghệ thuật của tác phẩm và hiệu quả của nó đối với việc thể hiện nội dung tác phẩm.</a:t>
            </a:r>
            <a:endParaRPr lang="en-US" sz="4400">
              <a:solidFill>
                <a:srgbClr val="EF8A89"/>
              </a:solidFill>
              <a:latin typeface="+mj-lt"/>
              <a:ea typeface="KG Primary Penmanship"/>
              <a:cs typeface="KG Primary Penmanship"/>
              <a:sym typeface="KG Primary Penmanship"/>
            </a:endParaRPr>
          </a:p>
        </p:txBody>
      </p:sp>
      <p:sp>
        <p:nvSpPr>
          <p:cNvPr id="10" name="TextBox 10"/>
          <p:cNvSpPr txBox="1"/>
          <p:nvPr/>
        </p:nvSpPr>
        <p:spPr>
          <a:xfrm>
            <a:off x="10259389" y="6533869"/>
            <a:ext cx="8115300" cy="689932"/>
          </a:xfrm>
          <a:prstGeom prst="rect">
            <a:avLst/>
          </a:prstGeom>
        </p:spPr>
        <p:txBody>
          <a:bodyPr lIns="0" tIns="0" rIns="0" bIns="0" rtlCol="0" anchor="t">
            <a:spAutoFit/>
          </a:bodyPr>
          <a:lstStyle/>
          <a:p>
            <a:pPr algn="ctr">
              <a:lnSpc>
                <a:spcPts val="4716"/>
              </a:lnSpc>
              <a:spcBef>
                <a:spcPct val="0"/>
              </a:spcBef>
            </a:pPr>
            <a:r>
              <a:rPr lang="vi-VN" sz="7200" b="1">
                <a:latin typeface="+mj-lt"/>
              </a:rPr>
              <a:t>1. Khái niệm</a:t>
            </a:r>
            <a:endParaRPr lang="en-US" sz="7200">
              <a:solidFill>
                <a:srgbClr val="000000"/>
              </a:solidFill>
              <a:latin typeface="+mj-lt"/>
              <a:ea typeface="KG Primary Penmanship"/>
              <a:cs typeface="KG Primary Penmanship"/>
              <a:sym typeface="KG Primary Penmanshi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arn(inVertical)">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1603479" y="1790700"/>
            <a:ext cx="7098030" cy="7467600"/>
          </a:xfrm>
          <a:custGeom>
            <a:avLst/>
            <a:gdLst/>
            <a:ahLst/>
            <a:cxnLst/>
            <a:rect l="l" t="t" r="r" b="b"/>
            <a:pathLst>
              <a:path w="7098030" h="8229600">
                <a:moveTo>
                  <a:pt x="0" y="0"/>
                </a:moveTo>
                <a:lnTo>
                  <a:pt x="7098030" y="0"/>
                </a:lnTo>
                <a:lnTo>
                  <a:pt x="7098030" y="8229600"/>
                </a:lnTo>
                <a:lnTo>
                  <a:pt x="0" y="82296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5" name="Freeform 5"/>
          <p:cNvSpPr/>
          <p:nvPr/>
        </p:nvSpPr>
        <p:spPr>
          <a:xfrm>
            <a:off x="9586491" y="1790700"/>
            <a:ext cx="7098030" cy="7467600"/>
          </a:xfrm>
          <a:custGeom>
            <a:avLst/>
            <a:gdLst/>
            <a:ahLst/>
            <a:cxnLst/>
            <a:rect l="l" t="t" r="r" b="b"/>
            <a:pathLst>
              <a:path w="7098030" h="8229600">
                <a:moveTo>
                  <a:pt x="0" y="0"/>
                </a:moveTo>
                <a:lnTo>
                  <a:pt x="7098030" y="0"/>
                </a:lnTo>
                <a:lnTo>
                  <a:pt x="7098030" y="8229600"/>
                </a:lnTo>
                <a:lnTo>
                  <a:pt x="0" y="8229600"/>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9" name="TextBox 9"/>
          <p:cNvSpPr txBox="1"/>
          <p:nvPr/>
        </p:nvSpPr>
        <p:spPr>
          <a:xfrm>
            <a:off x="2268012" y="2725788"/>
            <a:ext cx="5715000" cy="4308872"/>
          </a:xfrm>
          <a:prstGeom prst="rect">
            <a:avLst/>
          </a:prstGeom>
        </p:spPr>
        <p:txBody>
          <a:bodyPr wrap="square" lIns="0" tIns="0" rIns="0" bIns="0" rtlCol="0" anchor="t">
            <a:spAutoFit/>
          </a:bodyPr>
          <a:lstStyle/>
          <a:p>
            <a:pPr algn="ctr"/>
            <a:r>
              <a:rPr lang="vi-VN" sz="4000" b="1">
                <a:latin typeface="+mj-lt"/>
              </a:rPr>
              <a:t>Về nội </a:t>
            </a:r>
            <a:r>
              <a:rPr lang="vi-VN" sz="4000" b="1" smtClean="0">
                <a:latin typeface="+mj-lt"/>
              </a:rPr>
              <a:t>dung</a:t>
            </a:r>
          </a:p>
          <a:p>
            <a:pPr algn="just"/>
            <a:r>
              <a:rPr lang="vi-VN" sz="4000" smtClean="0">
                <a:latin typeface="+mj-lt"/>
              </a:rPr>
              <a:t> </a:t>
            </a:r>
            <a:r>
              <a:rPr lang="vi-VN" sz="4000">
                <a:latin typeface="+mj-lt"/>
              </a:rPr>
              <a:t>phân tích được nội dung chủ đề; nêu và phân tích được tác dụng của một vài nét đặc sắc về hình thức nghệ thuật đối với việc thể hiện nội dung</a:t>
            </a:r>
            <a:endParaRPr lang="en-GB" sz="4000">
              <a:latin typeface="+mj-lt"/>
            </a:endParaRPr>
          </a:p>
        </p:txBody>
      </p:sp>
      <p:sp>
        <p:nvSpPr>
          <p:cNvPr id="10" name="TextBox 10"/>
          <p:cNvSpPr txBox="1"/>
          <p:nvPr/>
        </p:nvSpPr>
        <p:spPr>
          <a:xfrm>
            <a:off x="10468506" y="2613113"/>
            <a:ext cx="5333999" cy="4924425"/>
          </a:xfrm>
          <a:prstGeom prst="rect">
            <a:avLst/>
          </a:prstGeom>
        </p:spPr>
        <p:txBody>
          <a:bodyPr wrap="square" lIns="0" tIns="0" rIns="0" bIns="0" rtlCol="0" anchor="t">
            <a:spAutoFit/>
          </a:bodyPr>
          <a:lstStyle/>
          <a:p>
            <a:pPr algn="ctr"/>
            <a:r>
              <a:rPr lang="vi-VN" sz="4000" b="1">
                <a:latin typeface="+mj-lt"/>
              </a:rPr>
              <a:t>Về hình </a:t>
            </a:r>
            <a:r>
              <a:rPr lang="vi-VN" sz="4000" b="1" smtClean="0">
                <a:latin typeface="+mj-lt"/>
              </a:rPr>
              <a:t>thức</a:t>
            </a:r>
          </a:p>
          <a:p>
            <a:pPr algn="just"/>
            <a:r>
              <a:rPr lang="vi-VN" sz="4000" smtClean="0">
                <a:latin typeface="+mj-lt"/>
              </a:rPr>
              <a:t> </a:t>
            </a:r>
            <a:r>
              <a:rPr lang="vi-VN" sz="4000">
                <a:latin typeface="+mj-lt"/>
              </a:rPr>
              <a:t>lập luận chặt chẽ, có bằng chứng tin cậy từ tác phẩm, diễn đạt mạch lạc; sử dụng các phương tiện liên kết hợp lí để giúp người đọc nhận ra mạch lập luận của văn bản.</a:t>
            </a:r>
            <a:endParaRPr lang="en-GB" sz="4000">
              <a:latin typeface="+mj-lt"/>
            </a:endParaRPr>
          </a:p>
        </p:txBody>
      </p:sp>
      <p:sp>
        <p:nvSpPr>
          <p:cNvPr id="15" name="Rectangle 14"/>
          <p:cNvSpPr/>
          <p:nvPr/>
        </p:nvSpPr>
        <p:spPr>
          <a:xfrm>
            <a:off x="4871931" y="296412"/>
            <a:ext cx="9429120" cy="923330"/>
          </a:xfrm>
          <a:prstGeom prst="rect">
            <a:avLst/>
          </a:prstGeom>
        </p:spPr>
        <p:txBody>
          <a:bodyPr wrap="none">
            <a:spAutoFit/>
          </a:bodyPr>
          <a:lstStyle/>
          <a:p>
            <a:r>
              <a:rPr lang="vi-VN" sz="5400" b="1">
                <a:latin typeface="Times New Roman" panose="02020603050405020304" pitchFamily="18" charset="0"/>
                <a:ea typeface="Calibri" panose="020F0502020204030204" pitchFamily="34" charset="0"/>
              </a:rPr>
              <a:t>2. Yêu cầu đối với kiểu văn bản</a:t>
            </a:r>
            <a:endParaRPr lang="en-GB" sz="5400"/>
          </a:p>
        </p:txBody>
      </p:sp>
    </p:spTree>
    <p:extLst>
      <p:ext uri="{BB962C8B-B14F-4D97-AF65-F5344CB8AC3E}">
        <p14:creationId xmlns:p14="http://schemas.microsoft.com/office/powerpoint/2010/main" val="111284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par>
                                <p:cTn id="21" presetID="2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F7F1"/>
        </a:solidFill>
        <a:effectLst/>
      </p:bgPr>
    </p:bg>
    <p:spTree>
      <p:nvGrpSpPr>
        <p:cNvPr id="1" name=""/>
        <p:cNvGrpSpPr/>
        <p:nvPr/>
      </p:nvGrpSpPr>
      <p:grpSpPr>
        <a:xfrm>
          <a:off x="0" y="0"/>
          <a:ext cx="0" cy="0"/>
          <a:chOff x="0" y="0"/>
          <a:chExt cx="0" cy="0"/>
        </a:xfrm>
      </p:grpSpPr>
      <p:sp>
        <p:nvSpPr>
          <p:cNvPr id="3" name="Freeform 3"/>
          <p:cNvSpPr/>
          <p:nvPr/>
        </p:nvSpPr>
        <p:spPr>
          <a:xfrm rot="-5400000">
            <a:off x="747077" y="2152253"/>
            <a:ext cx="5356962" cy="5548255"/>
          </a:xfrm>
          <a:custGeom>
            <a:avLst/>
            <a:gdLst/>
            <a:ahLst/>
            <a:cxnLst/>
            <a:rect l="l" t="t" r="r" b="b"/>
            <a:pathLst>
              <a:path w="4459973" h="5170983">
                <a:moveTo>
                  <a:pt x="0" y="0"/>
                </a:moveTo>
                <a:lnTo>
                  <a:pt x="4459973" y="0"/>
                </a:lnTo>
                <a:lnTo>
                  <a:pt x="4459973" y="5170983"/>
                </a:lnTo>
                <a:lnTo>
                  <a:pt x="0" y="5170983"/>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4" name="Freeform 4"/>
          <p:cNvSpPr/>
          <p:nvPr/>
        </p:nvSpPr>
        <p:spPr>
          <a:xfrm rot="-5400000">
            <a:off x="6379052" y="2830136"/>
            <a:ext cx="5834697" cy="5943600"/>
          </a:xfrm>
          <a:custGeom>
            <a:avLst/>
            <a:gdLst/>
            <a:ahLst/>
            <a:cxnLst/>
            <a:rect l="l" t="t" r="r" b="b"/>
            <a:pathLst>
              <a:path w="4459973" h="5170983">
                <a:moveTo>
                  <a:pt x="0" y="0"/>
                </a:moveTo>
                <a:lnTo>
                  <a:pt x="4459972" y="0"/>
                </a:lnTo>
                <a:lnTo>
                  <a:pt x="4459972" y="5170983"/>
                </a:lnTo>
                <a:lnTo>
                  <a:pt x="0" y="5170983"/>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5" name="Freeform 5"/>
          <p:cNvSpPr/>
          <p:nvPr/>
        </p:nvSpPr>
        <p:spPr>
          <a:xfrm rot="-5400000">
            <a:off x="12497912" y="2323860"/>
            <a:ext cx="5637450" cy="5485528"/>
          </a:xfrm>
          <a:custGeom>
            <a:avLst/>
            <a:gdLst/>
            <a:ahLst/>
            <a:cxnLst/>
            <a:rect l="l" t="t" r="r" b="b"/>
            <a:pathLst>
              <a:path w="4459973" h="5170983">
                <a:moveTo>
                  <a:pt x="0" y="0"/>
                </a:moveTo>
                <a:lnTo>
                  <a:pt x="4459973" y="0"/>
                </a:lnTo>
                <a:lnTo>
                  <a:pt x="4459973" y="5170983"/>
                </a:lnTo>
                <a:lnTo>
                  <a:pt x="0" y="5170983"/>
                </a:lnTo>
                <a:lnTo>
                  <a:pt x="0" y="0"/>
                </a:lnTo>
                <a:close/>
              </a:path>
            </a:pathLst>
          </a:custGeom>
          <a:blipFill>
            <a:blip r:embed="rId2">
              <a:extLst>
                <a:ext uri="{96DAC541-7B7A-43D3-8B79-37D633B846F1}">
                  <asvg:svgBlip xmlns:asvg="http://schemas.microsoft.com/office/drawing/2016/SVG/main" xmlns="" r:embed="rId5"/>
                </a:ext>
              </a:extLst>
            </a:blip>
            <a:stretch>
              <a:fillRect/>
            </a:stretch>
          </a:blipFill>
        </p:spPr>
      </p:sp>
      <p:sp>
        <p:nvSpPr>
          <p:cNvPr id="8" name="TextBox 8"/>
          <p:cNvSpPr txBox="1"/>
          <p:nvPr/>
        </p:nvSpPr>
        <p:spPr>
          <a:xfrm>
            <a:off x="1304776" y="2884589"/>
            <a:ext cx="4199874" cy="666849"/>
          </a:xfrm>
          <a:prstGeom prst="rect">
            <a:avLst/>
          </a:prstGeom>
        </p:spPr>
        <p:txBody>
          <a:bodyPr lIns="0" tIns="0" rIns="0" bIns="0" rtlCol="0" anchor="t">
            <a:spAutoFit/>
          </a:bodyPr>
          <a:lstStyle/>
          <a:p>
            <a:pPr algn="ctr">
              <a:lnSpc>
                <a:spcPts val="5179"/>
              </a:lnSpc>
              <a:spcBef>
                <a:spcPct val="0"/>
              </a:spcBef>
            </a:pPr>
            <a:r>
              <a:rPr lang="vi-VN" sz="4000" b="1">
                <a:latin typeface="+mj-lt"/>
              </a:rPr>
              <a:t>Mở bài</a:t>
            </a:r>
            <a:endParaRPr lang="en-US" sz="3699" b="1">
              <a:solidFill>
                <a:srgbClr val="EF8A89"/>
              </a:solidFill>
              <a:latin typeface="+mj-lt"/>
              <a:ea typeface="One Little Font"/>
              <a:cs typeface="One Little Font"/>
              <a:sym typeface="One Little Font"/>
            </a:endParaRPr>
          </a:p>
        </p:txBody>
      </p:sp>
      <p:sp>
        <p:nvSpPr>
          <p:cNvPr id="9" name="TextBox 9"/>
          <p:cNvSpPr txBox="1"/>
          <p:nvPr/>
        </p:nvSpPr>
        <p:spPr>
          <a:xfrm>
            <a:off x="6685238" y="4241974"/>
            <a:ext cx="4994062" cy="3877985"/>
          </a:xfrm>
          <a:prstGeom prst="rect">
            <a:avLst/>
          </a:prstGeom>
        </p:spPr>
        <p:txBody>
          <a:bodyPr wrap="square" lIns="0" tIns="0" rIns="0" bIns="0" rtlCol="0" anchor="t">
            <a:spAutoFit/>
          </a:bodyPr>
          <a:lstStyle/>
          <a:p>
            <a:pPr algn="just"/>
            <a:r>
              <a:rPr lang="vi-VN" sz="3600">
                <a:latin typeface="+mj-lt"/>
              </a:rPr>
              <a:t>L</a:t>
            </a:r>
            <a:r>
              <a:rPr lang="vi-VN" sz="3600" smtClean="0">
                <a:latin typeface="+mj-lt"/>
              </a:rPr>
              <a:t>ần </a:t>
            </a:r>
            <a:r>
              <a:rPr lang="vi-VN" sz="3600">
                <a:latin typeface="+mj-lt"/>
              </a:rPr>
              <a:t>lượt trình bày các luận điểm làm nổi bật chủ đề và một số nét đặc sắc về hình thức nghệ thuật trong tác phẩm và tác dụng của nó đối với việc thể hiện nội dung tác phẩm.</a:t>
            </a:r>
            <a:endParaRPr lang="en-GB" sz="3600">
              <a:latin typeface="+mj-lt"/>
            </a:endParaRPr>
          </a:p>
        </p:txBody>
      </p:sp>
      <p:sp>
        <p:nvSpPr>
          <p:cNvPr id="10" name="TextBox 10"/>
          <p:cNvSpPr txBox="1"/>
          <p:nvPr/>
        </p:nvSpPr>
        <p:spPr>
          <a:xfrm>
            <a:off x="4841853" y="387176"/>
            <a:ext cx="9288045" cy="1397819"/>
          </a:xfrm>
          <a:prstGeom prst="rect">
            <a:avLst/>
          </a:prstGeom>
        </p:spPr>
        <p:txBody>
          <a:bodyPr lIns="0" tIns="0" rIns="0" bIns="0" rtlCol="0" anchor="t">
            <a:spAutoFit/>
          </a:bodyPr>
          <a:lstStyle/>
          <a:p>
            <a:pPr algn="ctr">
              <a:lnSpc>
                <a:spcPts val="10919"/>
              </a:lnSpc>
              <a:spcBef>
                <a:spcPct val="0"/>
              </a:spcBef>
            </a:pPr>
            <a:r>
              <a:rPr lang="vi-VN" sz="5400" b="1">
                <a:latin typeface="+mj-lt"/>
              </a:rPr>
              <a:t>Bố cục bài </a:t>
            </a:r>
            <a:r>
              <a:rPr lang="vi-VN" sz="5400" b="1" smtClean="0">
                <a:latin typeface="+mj-lt"/>
              </a:rPr>
              <a:t>viết</a:t>
            </a:r>
            <a:endParaRPr lang="en-US" sz="5400" b="1" spc="304">
              <a:solidFill>
                <a:srgbClr val="EF8A89"/>
              </a:solidFill>
              <a:latin typeface="+mj-lt"/>
              <a:ea typeface="One Little Font"/>
              <a:cs typeface="One Little Font"/>
              <a:sym typeface="One Little Font"/>
            </a:endParaRPr>
          </a:p>
        </p:txBody>
      </p:sp>
      <p:sp>
        <p:nvSpPr>
          <p:cNvPr id="11" name="TextBox 11"/>
          <p:cNvSpPr txBox="1"/>
          <p:nvPr/>
        </p:nvSpPr>
        <p:spPr>
          <a:xfrm>
            <a:off x="1062362" y="3688777"/>
            <a:ext cx="4587051" cy="3323987"/>
          </a:xfrm>
          <a:prstGeom prst="rect">
            <a:avLst/>
          </a:prstGeom>
        </p:spPr>
        <p:txBody>
          <a:bodyPr wrap="square" lIns="0" tIns="0" rIns="0" bIns="0" rtlCol="0" anchor="t">
            <a:spAutoFit/>
          </a:bodyPr>
          <a:lstStyle/>
          <a:p>
            <a:pPr algn="just"/>
            <a:r>
              <a:rPr lang="vi-VN" sz="3600">
                <a:latin typeface="+mj-lt"/>
              </a:rPr>
              <a:t>G</a:t>
            </a:r>
            <a:r>
              <a:rPr lang="vi-VN" sz="3600" smtClean="0">
                <a:latin typeface="+mj-lt"/>
              </a:rPr>
              <a:t>iới </a:t>
            </a:r>
            <a:r>
              <a:rPr lang="vi-VN" sz="3600">
                <a:latin typeface="+mj-lt"/>
              </a:rPr>
              <a:t>thiệu tác phẩm văn học (tên tác phẩm, tác giả...), nêu ý kiến khái quát về chủ đề và nét đặc sắc về hình thức nghệ thuật của tác phẩm.</a:t>
            </a:r>
            <a:endParaRPr lang="en-GB" sz="3600">
              <a:latin typeface="+mj-lt"/>
            </a:endParaRPr>
          </a:p>
        </p:txBody>
      </p:sp>
      <p:sp>
        <p:nvSpPr>
          <p:cNvPr id="12" name="TextBox 12"/>
          <p:cNvSpPr txBox="1"/>
          <p:nvPr/>
        </p:nvSpPr>
        <p:spPr>
          <a:xfrm>
            <a:off x="7145392" y="3499681"/>
            <a:ext cx="4199874" cy="666849"/>
          </a:xfrm>
          <a:prstGeom prst="rect">
            <a:avLst/>
          </a:prstGeom>
        </p:spPr>
        <p:txBody>
          <a:bodyPr lIns="0" tIns="0" rIns="0" bIns="0" rtlCol="0" anchor="t">
            <a:spAutoFit/>
          </a:bodyPr>
          <a:lstStyle/>
          <a:p>
            <a:pPr algn="ctr">
              <a:lnSpc>
                <a:spcPts val="5179"/>
              </a:lnSpc>
              <a:spcBef>
                <a:spcPct val="0"/>
              </a:spcBef>
            </a:pPr>
            <a:r>
              <a:rPr lang="vi-VN" sz="4000" b="1">
                <a:latin typeface="+mj-lt"/>
              </a:rPr>
              <a:t>Thân bài</a:t>
            </a:r>
            <a:endParaRPr lang="en-US" sz="3699" b="1">
              <a:solidFill>
                <a:srgbClr val="EF8A89"/>
              </a:solidFill>
              <a:latin typeface="+mj-lt"/>
              <a:ea typeface="One Little Font"/>
              <a:cs typeface="One Little Font"/>
              <a:sym typeface="One Little Font"/>
            </a:endParaRPr>
          </a:p>
        </p:txBody>
      </p:sp>
      <p:sp>
        <p:nvSpPr>
          <p:cNvPr id="13" name="TextBox 13"/>
          <p:cNvSpPr txBox="1"/>
          <p:nvPr/>
        </p:nvSpPr>
        <p:spPr>
          <a:xfrm>
            <a:off x="12954001" y="3551438"/>
            <a:ext cx="4765454" cy="3877985"/>
          </a:xfrm>
          <a:prstGeom prst="rect">
            <a:avLst/>
          </a:prstGeom>
        </p:spPr>
        <p:txBody>
          <a:bodyPr wrap="square" lIns="0" tIns="0" rIns="0" bIns="0" rtlCol="0" anchor="t">
            <a:spAutoFit/>
          </a:bodyPr>
          <a:lstStyle/>
          <a:p>
            <a:pPr algn="just"/>
            <a:r>
              <a:rPr lang="vi-VN" sz="3600">
                <a:latin typeface="+mj-lt"/>
              </a:rPr>
              <a:t>K</a:t>
            </a:r>
            <a:r>
              <a:rPr lang="vi-VN" sz="3600" smtClean="0">
                <a:latin typeface="+mj-lt"/>
              </a:rPr>
              <a:t>hẳng </a:t>
            </a:r>
            <a:r>
              <a:rPr lang="vi-VN" sz="3600">
                <a:latin typeface="+mj-lt"/>
              </a:rPr>
              <a:t>định lại ý kiến về chủ đề và một vài nét đặc sắc về hình thức nghệ thuật của tác phẩm; nêu suy nghĩ, cảm xúc, trải nghiệm cá nhân hoặc bài học rút ra từ tác phẩm.</a:t>
            </a:r>
            <a:endParaRPr lang="en-US" sz="3200">
              <a:solidFill>
                <a:srgbClr val="000000"/>
              </a:solidFill>
              <a:latin typeface="+mj-lt"/>
              <a:ea typeface="KG Primary Penmanship"/>
              <a:cs typeface="KG Primary Penmanship"/>
              <a:sym typeface="KG Primary Penmanship"/>
            </a:endParaRPr>
          </a:p>
        </p:txBody>
      </p:sp>
      <p:sp>
        <p:nvSpPr>
          <p:cNvPr id="14" name="TextBox 14"/>
          <p:cNvSpPr txBox="1"/>
          <p:nvPr/>
        </p:nvSpPr>
        <p:spPr>
          <a:xfrm>
            <a:off x="13059425" y="2851841"/>
            <a:ext cx="4199874" cy="632289"/>
          </a:xfrm>
          <a:prstGeom prst="rect">
            <a:avLst/>
          </a:prstGeom>
        </p:spPr>
        <p:txBody>
          <a:bodyPr lIns="0" tIns="0" rIns="0" bIns="0" rtlCol="0" anchor="t">
            <a:spAutoFit/>
          </a:bodyPr>
          <a:lstStyle/>
          <a:p>
            <a:pPr algn="ctr">
              <a:lnSpc>
                <a:spcPts val="5179"/>
              </a:lnSpc>
              <a:spcBef>
                <a:spcPct val="0"/>
              </a:spcBef>
            </a:pPr>
            <a:r>
              <a:rPr lang="vi-VN" sz="4000" b="1">
                <a:latin typeface="+mj-lt"/>
              </a:rPr>
              <a:t>Kết bài</a:t>
            </a:r>
            <a:endParaRPr lang="en-US" sz="3699" b="1">
              <a:solidFill>
                <a:srgbClr val="EF8A89"/>
              </a:solidFill>
              <a:latin typeface="+mj-lt"/>
              <a:ea typeface="One Little Font"/>
              <a:cs typeface="One Little Font"/>
              <a:sym typeface="One Little Font"/>
            </a:endParaRPr>
          </a:p>
        </p:txBody>
      </p:sp>
    </p:spTree>
    <p:extLst>
      <p:ext uri="{BB962C8B-B14F-4D97-AF65-F5344CB8AC3E}">
        <p14:creationId xmlns:p14="http://schemas.microsoft.com/office/powerpoint/2010/main" val="104971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down)">
                                      <p:cBhvr>
                                        <p:cTn id="38" dur="500"/>
                                        <p:tgtEl>
                                          <p:spTgt spid="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circle(in)">
                                      <p:cBhvr>
                                        <p:cTn id="4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5600" y="342900"/>
            <a:ext cx="11938205" cy="821700"/>
          </a:xfrm>
          <a:prstGeom prst="rect">
            <a:avLst/>
          </a:prstGeom>
        </p:spPr>
        <p:txBody>
          <a:bodyPr wrap="none">
            <a:spAutoFit/>
          </a:bodyPr>
          <a:lstStyle/>
          <a:p>
            <a:pPr algn="ctr">
              <a:lnSpc>
                <a:spcPct val="115000"/>
              </a:lnSpc>
              <a:spcAft>
                <a:spcPts val="1000"/>
              </a:spcAft>
            </a:pPr>
            <a:r>
              <a:rPr lang="vi-VN" sz="4400" b="1" kern="100">
                <a:solidFill>
                  <a:srgbClr val="FF0000"/>
                </a:solidFill>
                <a:latin typeface="+mj-lt"/>
                <a:ea typeface="Calibri" panose="020F0502020204030204" pitchFamily="34" charset="0"/>
                <a:cs typeface="Times New Roman" panose="02020603050405020304" pitchFamily="18" charset="0"/>
              </a:rPr>
              <a:t>PHT 01: PHÂN TÍCH BÀI VIẾT THAM KHẢO</a:t>
            </a:r>
            <a:endParaRPr lang="en-GB" sz="4400" kern="100">
              <a:effectLst/>
              <a:latin typeface="+mj-lt"/>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07903075"/>
              </p:ext>
            </p:extLst>
          </p:nvPr>
        </p:nvGraphicFramePr>
        <p:xfrm>
          <a:off x="1066800" y="1926558"/>
          <a:ext cx="16154400" cy="6402042"/>
        </p:xfrm>
        <a:graphic>
          <a:graphicData uri="http://schemas.openxmlformats.org/drawingml/2006/table">
            <a:tbl>
              <a:tblPr firstRow="1" firstCol="1" bandRow="1">
                <a:effectLst>
                  <a:outerShdw blurRad="50800" dist="38100" dir="2700000" algn="tl" rotWithShape="0">
                    <a:prstClr val="black">
                      <a:alpha val="40000"/>
                    </a:prstClr>
                  </a:outerShdw>
                </a:effectLst>
              </a:tblPr>
              <a:tblGrid>
                <a:gridCol w="11582400"/>
                <a:gridCol w="4572000"/>
              </a:tblGrid>
              <a:tr h="677277">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Yêu cầu</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Nội dung câu trả lời</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7277">
                <a:tc>
                  <a:txBody>
                    <a:bodyPr/>
                    <a:lstStyle/>
                    <a:p>
                      <a:pPr>
                        <a:lnSpc>
                          <a:spcPct val="115000"/>
                        </a:lnSpc>
                        <a:spcAft>
                          <a:spcPts val="1000"/>
                        </a:spcAft>
                      </a:pPr>
                      <a:r>
                        <a:rPr lang="vi-VN" sz="3600" kern="0">
                          <a:effectLst/>
                          <a:latin typeface="Times New Roman" panose="02020603050405020304" pitchFamily="18" charset="0"/>
                          <a:ea typeface="Calibri" panose="020F0502020204030204" pitchFamily="34" charset="0"/>
                          <a:cs typeface="Times New Roman" panose="02020603050405020304" pitchFamily="18" charset="0"/>
                        </a:rPr>
                        <a:t>Tên tác phẩm văn học được phân tích</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555">
                <a:tc>
                  <a:txBody>
                    <a:bodyPr/>
                    <a:lstStyle/>
                    <a:p>
                      <a:pPr>
                        <a:lnSpc>
                          <a:spcPct val="115000"/>
                        </a:lnSpc>
                        <a:spcAft>
                          <a:spcPts val="1000"/>
                        </a:spcAft>
                      </a:pPr>
                      <a:r>
                        <a:rPr lang="vi-VN" sz="3600" kern="0">
                          <a:effectLst/>
                          <a:latin typeface="Times New Roman" panose="02020603050405020304" pitchFamily="18" charset="0"/>
                          <a:ea typeface="Calibri" panose="020F0502020204030204" pitchFamily="34" charset="0"/>
                          <a:cs typeface="Times New Roman" panose="02020603050405020304" pitchFamily="18" charset="0"/>
                        </a:rPr>
                        <a:t>Bài viết đã phân tích những phương diện nội dung nào của chủ đề truyện </a:t>
                      </a: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Bồng chanh đỏ? </a:t>
                      </a:r>
                      <a:r>
                        <a:rPr lang="vi-VN" sz="3600" kern="0">
                          <a:effectLst/>
                          <a:latin typeface="Times New Roman" panose="02020603050405020304" pitchFamily="18" charset="0"/>
                          <a:ea typeface="Calibri" panose="020F0502020204030204" pitchFamily="34" charset="0"/>
                          <a:cs typeface="Times New Roman" panose="02020603050405020304" pitchFamily="18" charset="0"/>
                        </a:rPr>
                        <a:t>Từ đó, em rút ra kinh nghiệm gì khi phân tích nội dung chủ đề của một tác phẩm văn học?</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7277">
                <a:tc>
                  <a:txBody>
                    <a:bodyPr/>
                    <a:lstStyle/>
                    <a:p>
                      <a:pPr>
                        <a:lnSpc>
                          <a:spcPct val="115000"/>
                        </a:lnSpc>
                        <a:spcAft>
                          <a:spcPts val="1000"/>
                        </a:spcAft>
                      </a:pPr>
                      <a:r>
                        <a:rPr lang="vi-VN" sz="3600" kern="0">
                          <a:effectLst/>
                          <a:latin typeface="Times New Roman" panose="02020603050405020304" pitchFamily="18" charset="0"/>
                          <a:ea typeface="Calibri" panose="020F0502020204030204" pitchFamily="34" charset="0"/>
                          <a:cs typeface="Times New Roman" panose="02020603050405020304" pitchFamily="18" charset="0"/>
                        </a:rPr>
                        <a:t>Tác giả đã phân tích lí lẽ, bằng chứng để làm sáng tỏ các đặc sắc về nghệ thuật truyện </a:t>
                      </a:r>
                      <a:r>
                        <a:rPr lang="vi-VN" sz="3600" i="1" kern="0">
                          <a:effectLst/>
                          <a:latin typeface="Times New Roman" panose="02020603050405020304" pitchFamily="18" charset="0"/>
                          <a:ea typeface="Calibri" panose="020F0502020204030204" pitchFamily="34" charset="0"/>
                          <a:cs typeface="Times New Roman" panose="02020603050405020304" pitchFamily="18" charset="0"/>
                        </a:rPr>
                        <a:t>Bồng chanh đỏ như thế nào?</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4555">
                <a:tc>
                  <a:txBody>
                    <a:bodyPr/>
                    <a:lstStyle/>
                    <a:p>
                      <a:pPr>
                        <a:lnSpc>
                          <a:spcPct val="115000"/>
                        </a:lnSpc>
                        <a:spcAft>
                          <a:spcPts val="1000"/>
                        </a:spcAft>
                      </a:pPr>
                      <a:r>
                        <a:rPr lang="vi-VN" sz="3600" kern="0">
                          <a:effectLst/>
                          <a:latin typeface="Times New Roman" panose="02020603050405020304" pitchFamily="18" charset="0"/>
                          <a:ea typeface="Calibri" panose="020F0502020204030204" pitchFamily="34" charset="0"/>
                          <a:cs typeface="Times New Roman" panose="02020603050405020304" pitchFamily="18" charset="0"/>
                        </a:rPr>
                        <a:t>Theo em, phần mở bài và kết bài có điểm gì ấn tượng? Trình bày thêm một số cách viết để mở bài và kết bài được lôi cuốn, hấp dẫn.</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vi-VN" sz="3600" b="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1812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057400" y="2039318"/>
            <a:ext cx="14741536" cy="1285865"/>
          </a:xfrm>
          <a:prstGeom prst="rect">
            <a:avLst/>
          </a:prstGeom>
        </p:spPr>
        <p:txBody>
          <a:bodyPr wrap="none">
            <a:spAutoFit/>
          </a:bodyPr>
          <a:lstStyle/>
          <a:p>
            <a:pPr>
              <a:lnSpc>
                <a:spcPct val="115000"/>
              </a:lnSpc>
              <a:spcAft>
                <a:spcPts val="1000"/>
              </a:spcAft>
              <a:tabLst>
                <a:tab pos="1386840" algn="l"/>
              </a:tabLst>
            </a:pPr>
            <a:r>
              <a:rPr lang="en-US" sz="7200" b="1" kern="0">
                <a:latin typeface="Times New Roman" panose="02020603050405020304" pitchFamily="18" charset="0"/>
                <a:ea typeface="MS Mincho"/>
                <a:cs typeface="Times New Roman" panose="02020603050405020304" pitchFamily="18" charset="0"/>
              </a:rPr>
              <a:t>I. Hướng dẫn phân tích kiểu văn bản</a:t>
            </a:r>
            <a:endParaRPr lang="en-GB" sz="72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p:cNvSpPr/>
          <p:nvPr/>
        </p:nvSpPr>
        <p:spPr>
          <a:xfrm>
            <a:off x="2199286" y="4381500"/>
            <a:ext cx="13889425" cy="2428357"/>
          </a:xfrm>
          <a:prstGeom prst="rect">
            <a:avLst/>
          </a:prstGeom>
        </p:spPr>
        <p:txBody>
          <a:bodyPr wrap="square">
            <a:spAutoFit/>
          </a:bodyPr>
          <a:lstStyle/>
          <a:p>
            <a:pPr algn="ctr">
              <a:lnSpc>
                <a:spcPct val="115000"/>
              </a:lnSpc>
              <a:spcAft>
                <a:spcPts val="1000"/>
              </a:spcAft>
              <a:tabLst>
                <a:tab pos="1386840" algn="l"/>
              </a:tabLst>
            </a:pPr>
            <a:r>
              <a:rPr lang="en-US" sz="6600" b="1" u="sng" kern="0">
                <a:latin typeface="Times New Roman" panose="02020603050405020304" pitchFamily="18" charset="0"/>
                <a:ea typeface="MS Mincho"/>
                <a:cs typeface="Times New Roman" panose="02020603050405020304" pitchFamily="18" charset="0"/>
              </a:rPr>
              <a:t>Bước 1</a:t>
            </a:r>
            <a:r>
              <a:rPr lang="en-US" sz="6600" b="1" kern="0">
                <a:latin typeface="Times New Roman" panose="02020603050405020304" pitchFamily="18" charset="0"/>
                <a:ea typeface="MS Mincho"/>
                <a:cs typeface="Times New Roman" panose="02020603050405020304" pitchFamily="18" charset="0"/>
              </a:rPr>
              <a:t>: Đọc bài văn phân tích, đánh giá truyện ngắn </a:t>
            </a:r>
            <a:r>
              <a:rPr lang="en-US" sz="6600" b="1" i="1" kern="0">
                <a:latin typeface="Times New Roman" panose="02020603050405020304" pitchFamily="18" charset="0"/>
                <a:ea typeface="MS Mincho"/>
                <a:cs typeface="Times New Roman" panose="02020603050405020304" pitchFamily="18" charset="0"/>
              </a:rPr>
              <a:t>Bồng chanh đỏ</a:t>
            </a:r>
            <a:endParaRPr lang="en-GB" sz="66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57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417397" y="2400300"/>
            <a:ext cx="13555314" cy="1086964"/>
          </a:xfrm>
          <a:prstGeom prst="rect">
            <a:avLst/>
          </a:prstGeom>
        </p:spPr>
        <p:txBody>
          <a:bodyPr wrap="none">
            <a:spAutoFit/>
          </a:bodyPr>
          <a:lstStyle/>
          <a:p>
            <a:pPr algn="just">
              <a:lnSpc>
                <a:spcPct val="115000"/>
              </a:lnSpc>
              <a:spcAft>
                <a:spcPts val="1000"/>
              </a:spcAft>
              <a:tabLst>
                <a:tab pos="1386840" algn="l"/>
              </a:tabLst>
            </a:pPr>
            <a:r>
              <a:rPr lang="vi-VN" sz="6000" b="1" u="sng">
                <a:latin typeface="+mj-lt"/>
              </a:rPr>
              <a:t>Bước 2</a:t>
            </a:r>
            <a:r>
              <a:rPr lang="vi-VN" sz="6000" b="1">
                <a:latin typeface="+mj-lt"/>
              </a:rPr>
              <a:t>:</a:t>
            </a:r>
            <a:r>
              <a:rPr lang="vi-VN" sz="6000">
                <a:latin typeface="+mj-lt"/>
              </a:rPr>
              <a:t> </a:t>
            </a:r>
            <a:r>
              <a:rPr lang="vi-VN" sz="6000" b="1">
                <a:latin typeface="+mj-lt"/>
              </a:rPr>
              <a:t>Nhận xét, phân tích các yêu cầu </a:t>
            </a:r>
            <a:endParaRPr lang="en-GB" sz="6000" kern="100">
              <a:solidFill>
                <a:prstClr val="black"/>
              </a:solidFill>
              <a:latin typeface="+mj-lt"/>
              <a:ea typeface="Calibri" panose="020F0502020204030204" pitchFamily="34" charset="0"/>
              <a:cs typeface="Times New Roman" panose="02020603050405020304" pitchFamily="18" charset="0"/>
            </a:endParaRPr>
          </a:p>
        </p:txBody>
      </p:sp>
      <p:sp>
        <p:nvSpPr>
          <p:cNvPr id="21" name="Rectangle 20"/>
          <p:cNvSpPr/>
          <p:nvPr/>
        </p:nvSpPr>
        <p:spPr>
          <a:xfrm>
            <a:off x="3276600" y="4314034"/>
            <a:ext cx="12039601" cy="3785652"/>
          </a:xfrm>
          <a:prstGeom prst="rect">
            <a:avLst/>
          </a:prstGeom>
        </p:spPr>
        <p:txBody>
          <a:bodyPr wrap="square">
            <a:spAutoFit/>
          </a:bodyPr>
          <a:lstStyle/>
          <a:p>
            <a:pPr algn="just"/>
            <a:r>
              <a:rPr lang="vi-VN" sz="4000" b="1">
                <a:latin typeface="+mj-lt"/>
              </a:rPr>
              <a:t>Câu 1:</a:t>
            </a:r>
            <a:r>
              <a:rPr lang="vi-VN" sz="4000">
                <a:latin typeface="+mj-lt"/>
              </a:rPr>
              <a:t> Bài viết sắp xếp luận điểm theo trình tự: luận điểm 1 về chủ đề tác phẩm, luận điểm 2 về một số nét đặc sắc nghệ thuật. Cách sắp xếp luận điểm này là hợp lí, làm bật lên được các yếu tố về nội dung và hình thức của tác phẩm, thể hiện rõ ràng ý kiến, quan điểm của người viết về chủ đề, một số nét đặc sắc về hình thức.</a:t>
            </a:r>
            <a:endParaRPr lang="en-GB" sz="4000">
              <a:latin typeface="+mj-lt"/>
            </a:endParaRPr>
          </a:p>
        </p:txBody>
      </p:sp>
    </p:spTree>
    <p:extLst>
      <p:ext uri="{BB962C8B-B14F-4D97-AF65-F5344CB8AC3E}">
        <p14:creationId xmlns:p14="http://schemas.microsoft.com/office/powerpoint/2010/main" val="228118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barn(inVertical)">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3153</Words>
  <Application>Microsoft Office PowerPoint</Application>
  <PresentationFormat>Custom</PresentationFormat>
  <Paragraphs>289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Green and Orange Illustrative Great Nature Presentation</dc:title>
  <cp:lastModifiedBy>LENOVO</cp:lastModifiedBy>
  <cp:revision>103</cp:revision>
  <dcterms:created xsi:type="dcterms:W3CDTF">2006-08-16T00:00:00Z</dcterms:created>
  <dcterms:modified xsi:type="dcterms:W3CDTF">2024-09-18T09:00:04Z</dcterms:modified>
  <dc:identifier>DAGKOUWvE0A</dc:identifier>
</cp:coreProperties>
</file>