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73" r:id="rId3"/>
    <p:sldId id="274" r:id="rId4"/>
    <p:sldId id="258" r:id="rId5"/>
    <p:sldId id="276" r:id="rId6"/>
    <p:sldId id="277" r:id="rId7"/>
    <p:sldId id="278" r:id="rId8"/>
    <p:sldId id="279" r:id="rId9"/>
    <p:sldId id="280" r:id="rId10"/>
    <p:sldId id="281" r:id="rId11"/>
    <p:sldId id="282" r:id="rId12"/>
    <p:sldId id="259" r:id="rId13"/>
    <p:sldId id="284" r:id="rId14"/>
    <p:sldId id="283" r:id="rId15"/>
    <p:sldId id="285" r:id="rId16"/>
    <p:sldId id="287" r:id="rId17"/>
    <p:sldId id="286" r:id="rId18"/>
    <p:sldId id="291" r:id="rId19"/>
    <p:sldId id="288" r:id="rId20"/>
    <p:sldId id="292" r:id="rId21"/>
    <p:sldId id="290" r:id="rId22"/>
    <p:sldId id="293" r:id="rId23"/>
    <p:sldId id="294" r:id="rId24"/>
    <p:sldId id="297" r:id="rId25"/>
    <p:sldId id="298" r:id="rId26"/>
    <p:sldId id="299" r:id="rId27"/>
    <p:sldId id="300" r:id="rId28"/>
    <p:sldId id="301" r:id="rId29"/>
    <p:sldId id="295" r:id="rId30"/>
    <p:sldId id="261" r:id="rId31"/>
    <p:sldId id="267" r:id="rId32"/>
  </p:sldIdLst>
  <p:sldSz cx="18288000" cy="10287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46" d="100"/>
          <a:sy n="46" d="100"/>
        </p:scale>
        <p:origin x="-756"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EEE409-C302-4ABA-9E5C-354FA139D81A}" type="datetimeFigureOut">
              <a:rPr lang="en-GB" smtClean="0"/>
              <a:t>18/09/2024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257E6A-1C03-4DFA-B57B-16EA0B82FF61}" type="slidenum">
              <a:rPr lang="en-GB" smtClean="0"/>
              <a:t>‹#›</a:t>
            </a:fld>
            <a:endParaRPr lang="en-GB"/>
          </a:p>
        </p:txBody>
      </p:sp>
    </p:spTree>
    <p:extLst>
      <p:ext uri="{BB962C8B-B14F-4D97-AF65-F5344CB8AC3E}">
        <p14:creationId xmlns:p14="http://schemas.microsoft.com/office/powerpoint/2010/main" val="1075709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F257E6A-1C03-4DFA-B57B-16EA0B82FF61}" type="slidenum">
              <a:rPr lang="en-GB" smtClean="0"/>
              <a:t>19</a:t>
            </a:fld>
            <a:endParaRPr lang="en-GB"/>
          </a:p>
        </p:txBody>
      </p:sp>
    </p:spTree>
    <p:extLst>
      <p:ext uri="{BB962C8B-B14F-4D97-AF65-F5344CB8AC3E}">
        <p14:creationId xmlns:p14="http://schemas.microsoft.com/office/powerpoint/2010/main" val="24767767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9/18/2024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4.sv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 Id="rId10" Type="http://schemas.openxmlformats.org/officeDocument/2006/relationships/image" Target="../media/image7.png"/><Relationship Id="rId9" Type="http://schemas.openxmlformats.org/officeDocument/2006/relationships/image" Target="../media/image32.sv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 Id="rId5" Type="http://schemas.openxmlformats.org/officeDocument/2006/relationships/image" Target="../media/image26.svg"/></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 Id="rId5" Type="http://schemas.openxmlformats.org/officeDocument/2006/relationships/image" Target="../media/image10.sv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10.svg"/><Relationship Id="rId4" Type="http://schemas.openxmlformats.org/officeDocument/2006/relationships/image" Target="../media/image5.png"/></Relationships>
</file>

<file path=ppt/slides/_rels/slide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 Id="rId5" Type="http://schemas.openxmlformats.org/officeDocument/2006/relationships/image" Target="../media/image26.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 Id="rId5" Type="http://schemas.openxmlformats.org/officeDocument/2006/relationships/image" Target="../media/image10.svg"/></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 Id="rId5" Type="http://schemas.openxmlformats.org/officeDocument/2006/relationships/image" Target="../media/image10.sv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5400000">
            <a:off x="2676698" y="-2676698"/>
            <a:ext cx="12934604" cy="18288000"/>
          </a:xfrm>
          <a:custGeom>
            <a:avLst/>
            <a:gdLst/>
            <a:ahLst/>
            <a:cxnLst/>
            <a:rect l="l" t="t" r="r" b="b"/>
            <a:pathLst>
              <a:path w="12934604" h="18288000">
                <a:moveTo>
                  <a:pt x="0" y="0"/>
                </a:moveTo>
                <a:lnTo>
                  <a:pt x="12934604" y="0"/>
                </a:lnTo>
                <a:lnTo>
                  <a:pt x="12934604" y="18288000"/>
                </a:lnTo>
                <a:lnTo>
                  <a:pt x="0" y="18288000"/>
                </a:lnTo>
                <a:lnTo>
                  <a:pt x="0" y="0"/>
                </a:lnTo>
                <a:close/>
              </a:path>
            </a:pathLst>
          </a:custGeom>
          <a:blipFill>
            <a:blip r:embed="rId2">
              <a:extLst>
                <a:ext uri="{96DAC541-7B7A-43D3-8B79-37D633B846F1}">
                  <asvg:svgBlip xmlns:asvg="http://schemas.microsoft.com/office/drawing/2016/SVG/main" xmlns="" r:embed="rId3"/>
                </a:ext>
              </a:extLst>
            </a:blip>
            <a:stretch>
              <a:fillRect/>
            </a:stretch>
          </a:blipFill>
        </p:spPr>
      </p:sp>
      <p:sp>
        <p:nvSpPr>
          <p:cNvPr id="3" name="Freeform 3"/>
          <p:cNvSpPr/>
          <p:nvPr/>
        </p:nvSpPr>
        <p:spPr>
          <a:xfrm>
            <a:off x="1506320" y="1028700"/>
            <a:ext cx="15275360" cy="8229600"/>
          </a:xfrm>
          <a:custGeom>
            <a:avLst/>
            <a:gdLst/>
            <a:ahLst/>
            <a:cxnLst/>
            <a:rect l="l" t="t" r="r" b="b"/>
            <a:pathLst>
              <a:path w="15275360" h="8229600">
                <a:moveTo>
                  <a:pt x="0" y="0"/>
                </a:moveTo>
                <a:lnTo>
                  <a:pt x="15275360" y="0"/>
                </a:lnTo>
                <a:lnTo>
                  <a:pt x="15275360" y="8229600"/>
                </a:lnTo>
                <a:lnTo>
                  <a:pt x="0" y="8229600"/>
                </a:lnTo>
                <a:lnTo>
                  <a:pt x="0" y="0"/>
                </a:lnTo>
                <a:close/>
              </a:path>
            </a:pathLst>
          </a:custGeom>
          <a:blipFill>
            <a:blip r:embed="rId4">
              <a:extLst>
                <a:ext uri="{96DAC541-7B7A-43D3-8B79-37D633B846F1}">
                  <asvg:svgBlip xmlns:asvg="http://schemas.microsoft.com/office/drawing/2016/SVG/main" xmlns="" r:embed="rId5"/>
                </a:ext>
              </a:extLst>
            </a:blip>
            <a:stretch>
              <a:fillRect/>
            </a:stretch>
          </a:blipFill>
        </p:spPr>
      </p:sp>
      <p:pic>
        <p:nvPicPr>
          <p:cNvPr id="4" name="Picture 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711471" y="3008166"/>
            <a:ext cx="10816932" cy="4552971"/>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10"/>
          <p:cNvSpPr/>
          <p:nvPr/>
        </p:nvSpPr>
        <p:spPr>
          <a:xfrm>
            <a:off x="6099345" y="2359784"/>
            <a:ext cx="5481833" cy="5996535"/>
          </a:xfrm>
          <a:custGeom>
            <a:avLst/>
            <a:gdLst/>
            <a:ahLst/>
            <a:cxnLst/>
            <a:rect l="l" t="t" r="r" b="b"/>
            <a:pathLst>
              <a:path w="5481833" h="5996535">
                <a:moveTo>
                  <a:pt x="0" y="0"/>
                </a:moveTo>
                <a:lnTo>
                  <a:pt x="5481833" y="0"/>
                </a:lnTo>
                <a:lnTo>
                  <a:pt x="5481833" y="5996535"/>
                </a:lnTo>
                <a:lnTo>
                  <a:pt x="0" y="5996535"/>
                </a:lnTo>
                <a:lnTo>
                  <a:pt x="0" y="0"/>
                </a:lnTo>
                <a:close/>
              </a:path>
            </a:pathLst>
          </a:custGeom>
          <a:blipFill>
            <a:blip r:embed="rId2">
              <a:extLst>
                <a:ext uri="{96DAC541-7B7A-43D3-8B79-37D633B846F1}">
                  <asvg:svgBlip xmlns:asvg="http://schemas.microsoft.com/office/drawing/2016/SVG/main" xmlns="" r:embed="rId9"/>
                </a:ext>
              </a:extLst>
            </a:blip>
            <a:stretch>
              <a:fillRect/>
            </a:stretch>
          </a:blipFill>
        </p:spPr>
      </p:sp>
      <p:sp>
        <p:nvSpPr>
          <p:cNvPr id="11" name="Freeform 11"/>
          <p:cNvSpPr/>
          <p:nvPr/>
        </p:nvSpPr>
        <p:spPr>
          <a:xfrm>
            <a:off x="5385340" y="1561119"/>
            <a:ext cx="886717" cy="690531"/>
          </a:xfrm>
          <a:custGeom>
            <a:avLst/>
            <a:gdLst/>
            <a:ahLst/>
            <a:cxnLst/>
            <a:rect l="l" t="t" r="r" b="b"/>
            <a:pathLst>
              <a:path w="886717" h="690531">
                <a:moveTo>
                  <a:pt x="0" y="0"/>
                </a:moveTo>
                <a:lnTo>
                  <a:pt x="886717" y="0"/>
                </a:lnTo>
                <a:lnTo>
                  <a:pt x="886717" y="690531"/>
                </a:lnTo>
                <a:lnTo>
                  <a:pt x="0" y="690531"/>
                </a:lnTo>
                <a:lnTo>
                  <a:pt x="0" y="0"/>
                </a:lnTo>
                <a:close/>
              </a:path>
            </a:pathLst>
          </a:custGeom>
          <a:blipFill>
            <a:blip r:embed="rId10"/>
            <a:stretch>
              <a:fillRect/>
            </a:stretch>
          </a:blipFill>
        </p:spPr>
      </p:sp>
      <p:sp>
        <p:nvSpPr>
          <p:cNvPr id="16" name="TextBox 16"/>
          <p:cNvSpPr txBox="1"/>
          <p:nvPr/>
        </p:nvSpPr>
        <p:spPr>
          <a:xfrm>
            <a:off x="6837511" y="3224349"/>
            <a:ext cx="4005500" cy="4062651"/>
          </a:xfrm>
          <a:prstGeom prst="rect">
            <a:avLst/>
          </a:prstGeom>
        </p:spPr>
        <p:txBody>
          <a:bodyPr lIns="0" tIns="0" rIns="0" bIns="0" rtlCol="0" anchor="t">
            <a:spAutoFit/>
          </a:bodyPr>
          <a:lstStyle/>
          <a:p>
            <a:pPr algn="ctr"/>
            <a:r>
              <a:rPr lang="vi-VN" sz="4400" b="1">
                <a:latin typeface="+mj-lt"/>
              </a:rPr>
              <a:t>Câu </a:t>
            </a:r>
            <a:r>
              <a:rPr lang="vi-VN" sz="4400" b="1" smtClean="0">
                <a:latin typeface="+mj-lt"/>
              </a:rPr>
              <a:t>2</a:t>
            </a:r>
          </a:p>
          <a:p>
            <a:pPr algn="just"/>
            <a:r>
              <a:rPr lang="vi-VN" sz="4400" smtClean="0">
                <a:latin typeface="+mj-lt"/>
              </a:rPr>
              <a:t> </a:t>
            </a:r>
            <a:r>
              <a:rPr lang="vi-VN" sz="4400">
                <a:latin typeface="+mj-lt"/>
              </a:rPr>
              <a:t>Những phương diện nội dung chủ đề truyện được bài viết triển khai</a:t>
            </a:r>
            <a:endParaRPr lang="en-US" sz="4400" spc="79">
              <a:solidFill>
                <a:srgbClr val="000000"/>
              </a:solidFill>
              <a:latin typeface="+mj-lt"/>
              <a:ea typeface="KG Primary Penmanship"/>
              <a:cs typeface="KG Primary Penmanship"/>
              <a:sym typeface="KG Primary Penmanship"/>
            </a:endParaRPr>
          </a:p>
        </p:txBody>
      </p:sp>
      <p:sp>
        <p:nvSpPr>
          <p:cNvPr id="21" name="TextBox 21"/>
          <p:cNvSpPr txBox="1"/>
          <p:nvPr/>
        </p:nvSpPr>
        <p:spPr>
          <a:xfrm>
            <a:off x="1714246" y="2359784"/>
            <a:ext cx="4005500" cy="5539978"/>
          </a:xfrm>
          <a:prstGeom prst="rect">
            <a:avLst/>
          </a:prstGeom>
        </p:spPr>
        <p:txBody>
          <a:bodyPr lIns="0" tIns="0" rIns="0" bIns="0" rtlCol="0" anchor="t">
            <a:spAutoFit/>
          </a:bodyPr>
          <a:lstStyle/>
          <a:p>
            <a:pPr algn="just"/>
            <a:r>
              <a:rPr lang="vi-VN" sz="3600" b="1">
                <a:latin typeface="+mj-lt"/>
              </a:rPr>
              <a:t>Phương diện thứ nhất</a:t>
            </a:r>
            <a:r>
              <a:rPr lang="vi-VN" sz="3600">
                <a:latin typeface="+mj-lt"/>
              </a:rPr>
              <a:t>: chủ đề thể hiện qua sự việc tìm bắt chim bồng chanh </a:t>
            </a:r>
            <a:r>
              <a:rPr lang="en-US" sz="3600">
                <a:latin typeface="+mj-lt"/>
                <a:sym typeface="Wingdings" panose="05000000000000000000" pitchFamily="2" charset="2"/>
              </a:rPr>
              <a:t></a:t>
            </a:r>
            <a:r>
              <a:rPr lang="vi-VN" sz="3600">
                <a:latin typeface="+mj-lt"/>
              </a:rPr>
              <a:t> Ý nghĩa rút ra: tình yêu thiên nhiên không phải là sự chiếm hữu, mà là tình yêu thiên nhiên trong trạng thái vốn có.</a:t>
            </a:r>
            <a:r>
              <a:rPr lang="en-US" sz="3600" spc="79" smtClean="0">
                <a:solidFill>
                  <a:srgbClr val="000000"/>
                </a:solidFill>
                <a:latin typeface="+mj-lt"/>
                <a:ea typeface="KG Primary Penmanship"/>
                <a:cs typeface="KG Primary Penmanship"/>
                <a:sym typeface="KG Primary Penmanship"/>
              </a:rPr>
              <a:t>.</a:t>
            </a:r>
            <a:endParaRPr lang="en-US" sz="3600" spc="79">
              <a:solidFill>
                <a:srgbClr val="000000"/>
              </a:solidFill>
              <a:latin typeface="+mj-lt"/>
              <a:ea typeface="KG Primary Penmanship"/>
              <a:cs typeface="KG Primary Penmanship"/>
              <a:sym typeface="KG Primary Penmanship"/>
            </a:endParaRPr>
          </a:p>
        </p:txBody>
      </p:sp>
      <p:sp>
        <p:nvSpPr>
          <p:cNvPr id="24" name="TextBox 24"/>
          <p:cNvSpPr txBox="1"/>
          <p:nvPr/>
        </p:nvSpPr>
        <p:spPr>
          <a:xfrm>
            <a:off x="11734800" y="2251650"/>
            <a:ext cx="5067046" cy="6093976"/>
          </a:xfrm>
          <a:prstGeom prst="rect">
            <a:avLst/>
          </a:prstGeom>
        </p:spPr>
        <p:txBody>
          <a:bodyPr wrap="square" lIns="0" tIns="0" rIns="0" bIns="0" rtlCol="0" anchor="t">
            <a:spAutoFit/>
          </a:bodyPr>
          <a:lstStyle/>
          <a:p>
            <a:pPr algn="just"/>
            <a:r>
              <a:rPr lang="vi-VN" sz="3600" b="1">
                <a:latin typeface="+mj-lt"/>
              </a:rPr>
              <a:t>Phương diện thứ hai</a:t>
            </a:r>
            <a:r>
              <a:rPr lang="vi-VN" sz="3600">
                <a:latin typeface="+mj-lt"/>
              </a:rPr>
              <a:t>: chủ đề được tô đậm hơn qua những biến chuyển trong nhận thức nhân vật Hoài </a:t>
            </a:r>
            <a:r>
              <a:rPr lang="en-US" sz="3600">
                <a:latin typeface="+mj-lt"/>
                <a:sym typeface="Wingdings" panose="05000000000000000000" pitchFamily="2" charset="2"/>
              </a:rPr>
              <a:t></a:t>
            </a:r>
            <a:r>
              <a:rPr lang="vi-VN" sz="3600">
                <a:latin typeface="+mj-lt"/>
              </a:rPr>
              <a:t> Ý nghĩa rút ra: thiên nhiên và con người có sự tương quan; ta cần cẩn trọng khi ứng xử với thiên nhiên vì bất kì hành động vô tâm nào cũng gây ra tổn thương với muôn loài.</a:t>
            </a:r>
            <a:endParaRPr lang="en-GB" sz="3600">
              <a:latin typeface="+mj-lt"/>
            </a:endParaRPr>
          </a:p>
        </p:txBody>
      </p:sp>
    </p:spTree>
    <p:extLst>
      <p:ext uri="{BB962C8B-B14F-4D97-AF65-F5344CB8AC3E}">
        <p14:creationId xmlns:p14="http://schemas.microsoft.com/office/powerpoint/2010/main" val="3922329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fade">
                                      <p:cBhvr>
                                        <p:cTn id="12" dur="1000"/>
                                        <p:tgtEl>
                                          <p:spTgt spid="21"/>
                                        </p:tgtEl>
                                      </p:cBhvr>
                                    </p:animEffect>
                                    <p:anim calcmode="lin" valueType="num">
                                      <p:cBhvr>
                                        <p:cTn id="13" dur="1000" fill="hold"/>
                                        <p:tgtEl>
                                          <p:spTgt spid="21"/>
                                        </p:tgtEl>
                                        <p:attrNameLst>
                                          <p:attrName>ppt_x</p:attrName>
                                        </p:attrNameLst>
                                      </p:cBhvr>
                                      <p:tavLst>
                                        <p:tav tm="0">
                                          <p:val>
                                            <p:strVal val="#ppt_x"/>
                                          </p:val>
                                        </p:tav>
                                        <p:tav tm="100000">
                                          <p:val>
                                            <p:strVal val="#ppt_x"/>
                                          </p:val>
                                        </p:tav>
                                      </p:tavLst>
                                    </p:anim>
                                    <p:anim calcmode="lin" valueType="num">
                                      <p:cBhvr>
                                        <p:cTn id="14"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animEffect transition="in" filter="fade">
                                      <p:cBhvr>
                                        <p:cTn id="19" dur="1000"/>
                                        <p:tgtEl>
                                          <p:spTgt spid="24"/>
                                        </p:tgtEl>
                                      </p:cBhvr>
                                    </p:animEffect>
                                    <p:anim calcmode="lin" valueType="num">
                                      <p:cBhvr>
                                        <p:cTn id="20" dur="1000" fill="hold"/>
                                        <p:tgtEl>
                                          <p:spTgt spid="24"/>
                                        </p:tgtEl>
                                        <p:attrNameLst>
                                          <p:attrName>ppt_x</p:attrName>
                                        </p:attrNameLst>
                                      </p:cBhvr>
                                      <p:tavLst>
                                        <p:tav tm="0">
                                          <p:val>
                                            <p:strVal val="#ppt_x"/>
                                          </p:val>
                                        </p:tav>
                                        <p:tav tm="100000">
                                          <p:val>
                                            <p:strVal val="#ppt_x"/>
                                          </p:val>
                                        </p:tav>
                                      </p:tavLst>
                                    </p:anim>
                                    <p:anim calcmode="lin" valueType="num">
                                      <p:cBhvr>
                                        <p:cTn id="21"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1" grpId="0"/>
      <p:bldP spid="2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p:cNvSpPr/>
          <p:nvPr/>
        </p:nvSpPr>
        <p:spPr>
          <a:xfrm>
            <a:off x="3200400" y="2327344"/>
            <a:ext cx="12496800" cy="5632311"/>
          </a:xfrm>
          <a:prstGeom prst="rect">
            <a:avLst/>
          </a:prstGeom>
        </p:spPr>
        <p:txBody>
          <a:bodyPr wrap="square">
            <a:spAutoFit/>
          </a:bodyPr>
          <a:lstStyle/>
          <a:p>
            <a:pPr algn="ctr"/>
            <a:r>
              <a:rPr lang="vi-VN" sz="7200" b="1">
                <a:latin typeface="+mj-lt"/>
              </a:rPr>
              <a:t>Câu </a:t>
            </a:r>
            <a:r>
              <a:rPr lang="vi-VN" sz="7200" b="1" smtClean="0">
                <a:latin typeface="+mj-lt"/>
              </a:rPr>
              <a:t>3</a:t>
            </a:r>
          </a:p>
          <a:p>
            <a:pPr algn="just"/>
            <a:r>
              <a:rPr lang="vi-VN" sz="7200" smtClean="0">
                <a:latin typeface="+mj-lt"/>
              </a:rPr>
              <a:t>Cách </a:t>
            </a:r>
            <a:r>
              <a:rPr lang="vi-VN" sz="7200">
                <a:latin typeface="+mj-lt"/>
              </a:rPr>
              <a:t>tác giả phân tích lí lẽ, bằng chứng để làm sáng tỏ đặc sắc về luận điểm được thể hiện qua bảng sau</a:t>
            </a:r>
            <a:endParaRPr lang="en-GB" sz="7200">
              <a:solidFill>
                <a:prstClr val="black"/>
              </a:solidFill>
              <a:latin typeface="+mj-lt"/>
            </a:endParaRPr>
          </a:p>
        </p:txBody>
      </p:sp>
    </p:spTree>
    <p:extLst>
      <p:ext uri="{BB962C8B-B14F-4D97-AF65-F5344CB8AC3E}">
        <p14:creationId xmlns:p14="http://schemas.microsoft.com/office/powerpoint/2010/main" val="16575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arn(inVertical)">
                                      <p:cBhvr>
                                        <p:cTn id="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Table 19"/>
          <p:cNvGraphicFramePr>
            <a:graphicFrameLocks noGrp="1"/>
          </p:cNvGraphicFramePr>
          <p:nvPr>
            <p:extLst>
              <p:ext uri="{D42A27DB-BD31-4B8C-83A1-F6EECF244321}">
                <p14:modId xmlns:p14="http://schemas.microsoft.com/office/powerpoint/2010/main" val="583947954"/>
              </p:ext>
            </p:extLst>
          </p:nvPr>
        </p:nvGraphicFramePr>
        <p:xfrm>
          <a:off x="381000" y="1562100"/>
          <a:ext cx="17373600" cy="6533579"/>
        </p:xfrm>
        <a:graphic>
          <a:graphicData uri="http://schemas.openxmlformats.org/drawingml/2006/table">
            <a:tbl>
              <a:tblPr firstRow="1" firstCol="1" bandRow="1">
                <a:effectLst>
                  <a:outerShdw blurRad="50800" dist="38100" algn="l" rotWithShape="0">
                    <a:prstClr val="black">
                      <a:alpha val="40000"/>
                    </a:prstClr>
                  </a:outerShdw>
                </a:effectLst>
              </a:tblPr>
              <a:tblGrid>
                <a:gridCol w="4532245"/>
                <a:gridCol w="12841355"/>
              </a:tblGrid>
              <a:tr h="398430">
                <a:tc>
                  <a:txBody>
                    <a:bodyPr/>
                    <a:lstStyle/>
                    <a:p>
                      <a:pPr algn="ctr">
                        <a:lnSpc>
                          <a:spcPct val="107000"/>
                        </a:lnSpc>
                        <a:spcAft>
                          <a:spcPts val="600"/>
                        </a:spcAft>
                      </a:pPr>
                      <a:r>
                        <a:rPr lang="vi-VN" sz="4400" b="1" kern="0" dirty="0">
                          <a:effectLst/>
                          <a:latin typeface="+mj-lt"/>
                          <a:ea typeface="Calibri" panose="020F0502020204030204" pitchFamily="34" charset="0"/>
                          <a:cs typeface="Times New Roman" panose="02020603050405020304" pitchFamily="18" charset="0"/>
                        </a:rPr>
                        <a:t>Đặc sắc </a:t>
                      </a:r>
                      <a:br>
                        <a:rPr lang="vi-VN" sz="4400" b="1" kern="0" dirty="0">
                          <a:effectLst/>
                          <a:latin typeface="+mj-lt"/>
                          <a:ea typeface="Calibri" panose="020F0502020204030204" pitchFamily="34" charset="0"/>
                          <a:cs typeface="Times New Roman" panose="02020603050405020304" pitchFamily="18" charset="0"/>
                        </a:rPr>
                      </a:br>
                      <a:r>
                        <a:rPr lang="vi-VN" sz="4400" b="1" kern="0" dirty="0">
                          <a:effectLst/>
                          <a:latin typeface="+mj-lt"/>
                          <a:ea typeface="Calibri" panose="020F0502020204030204" pitchFamily="34" charset="0"/>
                          <a:cs typeface="Times New Roman" panose="02020603050405020304" pitchFamily="18" charset="0"/>
                        </a:rPr>
                        <a:t>về nghệ thuật</a:t>
                      </a:r>
                      <a:endParaRPr lang="en-GB" sz="4400" kern="100" dirty="0">
                        <a:effectLst/>
                        <a:latin typeface="+mj-lt"/>
                        <a:ea typeface="Calibri" panose="020F0502020204030204" pitchFamily="34" charset="0"/>
                        <a:cs typeface="Times New Roman" panose="02020603050405020304" pitchFamily="18" charset="0"/>
                      </a:endParaRPr>
                    </a:p>
                  </a:txBody>
                  <a:tcPr marL="42970" marR="429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600"/>
                        </a:spcAft>
                      </a:pPr>
                      <a:r>
                        <a:rPr lang="vi-VN" sz="4400" b="1" kern="0">
                          <a:effectLst/>
                          <a:latin typeface="+mj-lt"/>
                          <a:ea typeface="Calibri" panose="020F0502020204030204" pitchFamily="34" charset="0"/>
                          <a:cs typeface="Times New Roman" panose="02020603050405020304" pitchFamily="18" charset="0"/>
                        </a:rPr>
                        <a:t>Lí lẽ và bằng chứng</a:t>
                      </a:r>
                      <a:endParaRPr lang="en-GB" sz="4400" kern="100">
                        <a:effectLst/>
                        <a:latin typeface="+mj-lt"/>
                        <a:ea typeface="Calibri" panose="020F0502020204030204" pitchFamily="34" charset="0"/>
                        <a:cs typeface="Times New Roman" panose="02020603050405020304" pitchFamily="18" charset="0"/>
                      </a:endParaRPr>
                    </a:p>
                  </a:txBody>
                  <a:tcPr marL="42970" marR="429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75844">
                <a:tc>
                  <a:txBody>
                    <a:bodyPr/>
                    <a:lstStyle/>
                    <a:p>
                      <a:pPr algn="ctr">
                        <a:lnSpc>
                          <a:spcPct val="107000"/>
                        </a:lnSpc>
                        <a:spcAft>
                          <a:spcPts val="600"/>
                        </a:spcAft>
                      </a:pPr>
                      <a:r>
                        <a:rPr lang="vi-VN" sz="4400" kern="0" dirty="0">
                          <a:effectLst/>
                          <a:latin typeface="+mj-lt"/>
                          <a:ea typeface="Calibri" panose="020F0502020204030204" pitchFamily="34" charset="0"/>
                          <a:cs typeface="Times New Roman" panose="02020603050405020304" pitchFamily="18" charset="0"/>
                        </a:rPr>
                        <a:t>Việc xây dựng cốt truyện đơn giản nhưng hấp dẫn</a:t>
                      </a:r>
                      <a:endParaRPr lang="en-GB" sz="4400" kern="100" dirty="0">
                        <a:effectLst/>
                        <a:latin typeface="+mj-lt"/>
                        <a:ea typeface="Calibri" panose="020F0502020204030204" pitchFamily="34" charset="0"/>
                        <a:cs typeface="Times New Roman" panose="02020603050405020304" pitchFamily="18" charset="0"/>
                      </a:endParaRPr>
                    </a:p>
                  </a:txBody>
                  <a:tcPr marL="42970" marR="429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600"/>
                        </a:spcAft>
                      </a:pPr>
                      <a:r>
                        <a:rPr lang="vi-VN" sz="4400" b="1" kern="0" dirty="0">
                          <a:effectLst/>
                          <a:latin typeface="+mj-lt"/>
                          <a:ea typeface="Calibri" panose="020F0502020204030204" pitchFamily="34" charset="0"/>
                          <a:cs typeface="Times New Roman" panose="02020603050405020304" pitchFamily="18" charset="0"/>
                        </a:rPr>
                        <a:t>– Bằng chứng:</a:t>
                      </a:r>
                      <a:r>
                        <a:rPr lang="vi-VN" sz="4400" kern="0" dirty="0">
                          <a:effectLst/>
                          <a:latin typeface="+mj-lt"/>
                          <a:ea typeface="Calibri" panose="020F0502020204030204" pitchFamily="34" charset="0"/>
                          <a:cs typeface="Times New Roman" panose="02020603050405020304" pitchFamily="18" charset="0"/>
                        </a:rPr>
                        <a:t> lá thư mở đầu câu chuyện có nhắc đến chim bồng chanh đỏ, kể chi tiết quá trình khó khăn bắt chim bồng chanh đỏ</a:t>
                      </a:r>
                      <a:endParaRPr lang="en-GB" sz="4400" kern="100" dirty="0">
                        <a:effectLst/>
                        <a:latin typeface="+mj-lt"/>
                        <a:ea typeface="Calibri" panose="020F0502020204030204" pitchFamily="34" charset="0"/>
                        <a:cs typeface="Times New Roman" panose="02020603050405020304" pitchFamily="18" charset="0"/>
                      </a:endParaRPr>
                    </a:p>
                    <a:p>
                      <a:pPr algn="just">
                        <a:lnSpc>
                          <a:spcPct val="107000"/>
                        </a:lnSpc>
                        <a:spcAft>
                          <a:spcPts val="600"/>
                        </a:spcAft>
                      </a:pPr>
                      <a:r>
                        <a:rPr lang="vi-VN" sz="4400" b="1" kern="0" dirty="0">
                          <a:effectLst/>
                          <a:latin typeface="+mj-lt"/>
                          <a:ea typeface="Calibri" panose="020F0502020204030204" pitchFamily="34" charset="0"/>
                          <a:cs typeface="Times New Roman" panose="02020603050405020304" pitchFamily="18" charset="0"/>
                        </a:rPr>
                        <a:t>– Lí lẽ: </a:t>
                      </a:r>
                      <a:r>
                        <a:rPr lang="vi-VN" sz="4400" kern="0" dirty="0">
                          <a:effectLst/>
                          <a:latin typeface="+mj-lt"/>
                          <a:ea typeface="Calibri" panose="020F0502020204030204" pitchFamily="34" charset="0"/>
                          <a:cs typeface="Times New Roman" panose="02020603050405020304" pitchFamily="18" charset="0"/>
                        </a:rPr>
                        <a:t>lá thư đã mở ra dòng hồi tưởng để nhân vật kể lại kỉ niệm trong quá khứ; việc kể chi tiết quá trình bắt chim bồng chanh đỏ làm cho sự việc trả tự do cho chim trở nên bất ngờ, gợi nhiều suy ngẫm</a:t>
                      </a:r>
                      <a:endParaRPr lang="en-GB" sz="4400" kern="100" dirty="0">
                        <a:effectLst/>
                        <a:latin typeface="+mj-lt"/>
                        <a:ea typeface="Calibri" panose="020F0502020204030204" pitchFamily="34" charset="0"/>
                        <a:cs typeface="Times New Roman" panose="02020603050405020304" pitchFamily="18" charset="0"/>
                      </a:endParaRPr>
                    </a:p>
                  </a:txBody>
                  <a:tcPr marL="42970" marR="429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Table 19"/>
          <p:cNvGraphicFramePr>
            <a:graphicFrameLocks noGrp="1"/>
          </p:cNvGraphicFramePr>
          <p:nvPr>
            <p:extLst>
              <p:ext uri="{D42A27DB-BD31-4B8C-83A1-F6EECF244321}">
                <p14:modId xmlns:p14="http://schemas.microsoft.com/office/powerpoint/2010/main" val="2981093576"/>
              </p:ext>
            </p:extLst>
          </p:nvPr>
        </p:nvGraphicFramePr>
        <p:xfrm>
          <a:off x="685800" y="1593174"/>
          <a:ext cx="17145000" cy="6598920"/>
        </p:xfrm>
        <a:graphic>
          <a:graphicData uri="http://schemas.openxmlformats.org/drawingml/2006/table">
            <a:tbl>
              <a:tblPr firstRow="1" firstCol="1" bandRow="1">
                <a:effectLst>
                  <a:outerShdw blurRad="50800" dist="38100" algn="l" rotWithShape="0">
                    <a:prstClr val="black">
                      <a:alpha val="40000"/>
                    </a:prstClr>
                  </a:outerShdw>
                </a:effectLst>
              </a:tblPr>
              <a:tblGrid>
                <a:gridCol w="4472611"/>
                <a:gridCol w="12672389"/>
              </a:tblGrid>
              <a:tr h="398430">
                <a:tc>
                  <a:txBody>
                    <a:bodyPr/>
                    <a:lstStyle/>
                    <a:p>
                      <a:pPr algn="ctr">
                        <a:lnSpc>
                          <a:spcPct val="107000"/>
                        </a:lnSpc>
                        <a:spcAft>
                          <a:spcPts val="600"/>
                        </a:spcAft>
                      </a:pPr>
                      <a:r>
                        <a:rPr lang="vi-VN" sz="4000" b="1" kern="0" dirty="0">
                          <a:effectLst/>
                          <a:latin typeface="Times New Roman" panose="02020603050405020304" pitchFamily="18" charset="0"/>
                          <a:ea typeface="Calibri" panose="020F0502020204030204" pitchFamily="34" charset="0"/>
                          <a:cs typeface="Times New Roman" panose="02020603050405020304" pitchFamily="18" charset="0"/>
                        </a:rPr>
                        <a:t>Đặc sắc </a:t>
                      </a:r>
                      <a:br>
                        <a:rPr lang="vi-VN" sz="4000" b="1" kern="0" dirty="0">
                          <a:effectLst/>
                          <a:latin typeface="Times New Roman" panose="02020603050405020304" pitchFamily="18" charset="0"/>
                          <a:ea typeface="Calibri" panose="020F0502020204030204" pitchFamily="34" charset="0"/>
                          <a:cs typeface="Times New Roman" panose="02020603050405020304" pitchFamily="18" charset="0"/>
                        </a:rPr>
                      </a:br>
                      <a:r>
                        <a:rPr lang="vi-VN" sz="4000" b="1" kern="0" dirty="0">
                          <a:effectLst/>
                          <a:latin typeface="Times New Roman" panose="02020603050405020304" pitchFamily="18" charset="0"/>
                          <a:ea typeface="Calibri" panose="020F0502020204030204" pitchFamily="34" charset="0"/>
                          <a:cs typeface="Times New Roman" panose="02020603050405020304" pitchFamily="18" charset="0"/>
                        </a:rPr>
                        <a:t>về nghệ thuật</a:t>
                      </a:r>
                      <a:endParaRPr lang="en-GB" sz="4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970" marR="429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600"/>
                        </a:spcAft>
                      </a:pPr>
                      <a:r>
                        <a:rPr lang="vi-VN" sz="4000" b="1" kern="0">
                          <a:effectLst/>
                          <a:latin typeface="Times New Roman" panose="02020603050405020304" pitchFamily="18" charset="0"/>
                          <a:ea typeface="Calibri" panose="020F0502020204030204" pitchFamily="34" charset="0"/>
                          <a:cs typeface="Times New Roman" panose="02020603050405020304" pitchFamily="18" charset="0"/>
                        </a:rPr>
                        <a:t>Lí lẽ và bằng chứng</a:t>
                      </a:r>
                      <a:endParaRPr lang="en-GB" sz="4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2970" marR="429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41464">
                <a:tc>
                  <a:txBody>
                    <a:bodyPr/>
                    <a:lstStyle/>
                    <a:p>
                      <a:pPr algn="ctr">
                        <a:lnSpc>
                          <a:spcPct val="107000"/>
                        </a:lnSpc>
                        <a:spcAft>
                          <a:spcPts val="600"/>
                        </a:spcAft>
                      </a:pPr>
                      <a:r>
                        <a:rPr lang="vi-VN" sz="4000" kern="0" dirty="0">
                          <a:effectLst/>
                          <a:latin typeface="Times New Roman" panose="02020603050405020304" pitchFamily="18" charset="0"/>
                          <a:ea typeface="Calibri" panose="020F0502020204030204" pitchFamily="34" charset="0"/>
                          <a:cs typeface="Times New Roman" panose="02020603050405020304" pitchFamily="18" charset="0"/>
                        </a:rPr>
                        <a:t>Chi tiết miêu tả bồng chanh đỏ</a:t>
                      </a:r>
                      <a:endParaRPr lang="en-GB" sz="4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970" marR="429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600"/>
                        </a:spcAft>
                      </a:pPr>
                      <a:r>
                        <a:rPr lang="en-US" sz="4000" b="1" kern="0" dirty="0">
                          <a:effectLst/>
                          <a:latin typeface="Times New Roman" panose="02020603050405020304" pitchFamily="18" charset="0"/>
                          <a:ea typeface="Calibri" panose="020F0502020204030204" pitchFamily="34" charset="0"/>
                          <a:cs typeface="Times New Roman" panose="02020603050405020304" pitchFamily="18" charset="0"/>
                        </a:rPr>
                        <a:t>– Bằng chứng:</a:t>
                      </a:r>
                      <a:r>
                        <a:rPr lang="en-US" sz="4000" kern="0" dirty="0">
                          <a:effectLst/>
                          <a:latin typeface="Times New Roman" panose="02020603050405020304" pitchFamily="18" charset="0"/>
                          <a:ea typeface="Calibri" panose="020F0502020204030204" pitchFamily="34" charset="0"/>
                          <a:cs typeface="Times New Roman" panose="02020603050405020304" pitchFamily="18" charset="0"/>
                        </a:rPr>
                        <a:t> “Nó nằm im thin thít trong lòng bàn tay tôi. Dường như nó quá hoảng sợ vì biết mình đã bị bắt cóc”, dẫn lại sự việc Hoài viết thư gửi anh Hiền kể về chuyện đôi bồng chanh đã quay về tổ cũ</a:t>
                      </a:r>
                      <a:endParaRPr lang="en-GB" sz="4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600"/>
                        </a:spcAft>
                      </a:pPr>
                      <a:r>
                        <a:rPr lang="en-US" sz="4000"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kern="0" dirty="0">
                          <a:effectLst/>
                          <a:latin typeface="Times New Roman" panose="02020603050405020304" pitchFamily="18" charset="0"/>
                          <a:ea typeface="Calibri" panose="020F0502020204030204" pitchFamily="34" charset="0"/>
                          <a:cs typeface="Times New Roman" panose="02020603050405020304" pitchFamily="18" charset="0"/>
                        </a:rPr>
                        <a:t>Lí lẽ</a:t>
                      </a:r>
                      <a:r>
                        <a:rPr lang="en-US" sz="4000" kern="0" dirty="0">
                          <a:effectLst/>
                          <a:latin typeface="Times New Roman" panose="02020603050405020304" pitchFamily="18" charset="0"/>
                          <a:ea typeface="Calibri" panose="020F0502020204030204" pitchFamily="34" charset="0"/>
                          <a:cs typeface="Times New Roman" panose="02020603050405020304" pitchFamily="18" charset="0"/>
                        </a:rPr>
                        <a:t>: chim bồng chanh như có linh hồn và cảm xúc, chi tiết này khiến tôi thực sự hạnh phúc, khi con người biết yêu quý, tôn trọng thiên nhiên, thì thiên nhiên sẽ không bỏ rơi con người</a:t>
                      </a:r>
                      <a:endParaRPr lang="en-GB" sz="4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970" marR="429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286868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Table 19"/>
          <p:cNvGraphicFramePr>
            <a:graphicFrameLocks noGrp="1"/>
          </p:cNvGraphicFramePr>
          <p:nvPr>
            <p:extLst>
              <p:ext uri="{D42A27DB-BD31-4B8C-83A1-F6EECF244321}">
                <p14:modId xmlns:p14="http://schemas.microsoft.com/office/powerpoint/2010/main" val="2829069915"/>
              </p:ext>
            </p:extLst>
          </p:nvPr>
        </p:nvGraphicFramePr>
        <p:xfrm>
          <a:off x="2438398" y="1632267"/>
          <a:ext cx="15316202" cy="6533579"/>
        </p:xfrm>
        <a:graphic>
          <a:graphicData uri="http://schemas.openxmlformats.org/drawingml/2006/table">
            <a:tbl>
              <a:tblPr firstRow="1" firstCol="1" bandRow="1">
                <a:effectLst>
                  <a:outerShdw blurRad="50800" dist="38100" dir="2700000" algn="tl" rotWithShape="0">
                    <a:prstClr val="black">
                      <a:alpha val="40000"/>
                    </a:prstClr>
                  </a:outerShdw>
                </a:effectLst>
              </a:tblPr>
              <a:tblGrid>
                <a:gridCol w="3995532"/>
                <a:gridCol w="11320670"/>
              </a:tblGrid>
              <a:tr h="398430">
                <a:tc>
                  <a:txBody>
                    <a:bodyPr/>
                    <a:lstStyle/>
                    <a:p>
                      <a:pPr algn="ctr">
                        <a:lnSpc>
                          <a:spcPct val="107000"/>
                        </a:lnSpc>
                        <a:spcAft>
                          <a:spcPts val="600"/>
                        </a:spcAft>
                      </a:pPr>
                      <a:r>
                        <a:rPr lang="vi-VN" sz="4400" b="1" kern="0" dirty="0">
                          <a:effectLst/>
                          <a:latin typeface="Times New Roman" panose="02020603050405020304" pitchFamily="18" charset="0"/>
                          <a:ea typeface="Calibri" panose="020F0502020204030204" pitchFamily="34" charset="0"/>
                          <a:cs typeface="Times New Roman" panose="02020603050405020304" pitchFamily="18" charset="0"/>
                        </a:rPr>
                        <a:t>Đặc sắc </a:t>
                      </a:r>
                      <a:br>
                        <a:rPr lang="vi-VN" sz="4400" b="1" kern="0" dirty="0">
                          <a:effectLst/>
                          <a:latin typeface="Times New Roman" panose="02020603050405020304" pitchFamily="18" charset="0"/>
                          <a:ea typeface="Calibri" panose="020F0502020204030204" pitchFamily="34" charset="0"/>
                          <a:cs typeface="Times New Roman" panose="02020603050405020304" pitchFamily="18" charset="0"/>
                        </a:rPr>
                      </a:br>
                      <a:r>
                        <a:rPr lang="vi-VN" sz="4400" b="1" kern="0" dirty="0">
                          <a:effectLst/>
                          <a:latin typeface="Times New Roman" panose="02020603050405020304" pitchFamily="18" charset="0"/>
                          <a:ea typeface="Calibri" panose="020F0502020204030204" pitchFamily="34" charset="0"/>
                          <a:cs typeface="Times New Roman" panose="02020603050405020304" pitchFamily="18" charset="0"/>
                        </a:rPr>
                        <a:t>về nghệ thuật</a:t>
                      </a:r>
                      <a:endParaRPr lang="en-GB" sz="4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970" marR="429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600"/>
                        </a:spcAft>
                      </a:pPr>
                      <a:r>
                        <a:rPr lang="vi-VN" sz="4400" b="1" kern="0">
                          <a:effectLst/>
                          <a:latin typeface="Times New Roman" panose="02020603050405020304" pitchFamily="18" charset="0"/>
                          <a:ea typeface="Calibri" panose="020F0502020204030204" pitchFamily="34" charset="0"/>
                          <a:cs typeface="Times New Roman" panose="02020603050405020304" pitchFamily="18" charset="0"/>
                        </a:rPr>
                        <a:t>Lí lẽ và bằng chứng</a:t>
                      </a:r>
                      <a:endParaRPr lang="en-GB" sz="4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2970" marR="429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10224">
                <a:tc>
                  <a:txBody>
                    <a:bodyPr/>
                    <a:lstStyle/>
                    <a:p>
                      <a:pPr algn="ctr">
                        <a:lnSpc>
                          <a:spcPct val="107000"/>
                        </a:lnSpc>
                        <a:spcAft>
                          <a:spcPts val="600"/>
                        </a:spcAft>
                      </a:pPr>
                      <a:r>
                        <a:rPr lang="en-US" sz="4400" kern="0">
                          <a:effectLst/>
                          <a:latin typeface="Times New Roman" panose="02020603050405020304" pitchFamily="18" charset="0"/>
                          <a:ea typeface="Calibri" panose="020F0502020204030204" pitchFamily="34" charset="0"/>
                          <a:cs typeface="Times New Roman" panose="02020603050405020304" pitchFamily="18" charset="0"/>
                        </a:rPr>
                        <a:t>Cách xây dựng tâm lí</a:t>
                      </a:r>
                      <a:endParaRPr lang="en-GB" sz="4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2970" marR="429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600"/>
                        </a:spcAft>
                      </a:pPr>
                      <a:r>
                        <a:rPr lang="en-US" sz="4400" b="1" kern="0" dirty="0">
                          <a:effectLst/>
                          <a:latin typeface="Times New Roman" panose="02020603050405020304" pitchFamily="18" charset="0"/>
                          <a:ea typeface="Calibri" panose="020F0502020204030204" pitchFamily="34" charset="0"/>
                          <a:cs typeface="Times New Roman" panose="02020603050405020304" pitchFamily="18" charset="0"/>
                        </a:rPr>
                        <a:t>– Bằng chứng: </a:t>
                      </a:r>
                      <a:r>
                        <a:rPr lang="en-US" sz="4400" kern="0" dirty="0">
                          <a:effectLst/>
                          <a:latin typeface="Times New Roman" panose="02020603050405020304" pitchFamily="18" charset="0"/>
                          <a:ea typeface="Calibri" panose="020F0502020204030204" pitchFamily="34" charset="0"/>
                          <a:cs typeface="Times New Roman" panose="02020603050405020304" pitchFamily="18" charset="0"/>
                        </a:rPr>
                        <a:t>ngôi kể thứ nhất, dẫn lại tâm trạng của nhân vật “tôi”</a:t>
                      </a:r>
                      <a:endParaRPr lang="en-GB" sz="4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600"/>
                        </a:spcAft>
                      </a:pPr>
                      <a:r>
                        <a:rPr lang="en-US" sz="4400"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400" b="1" kern="0" dirty="0">
                          <a:effectLst/>
                          <a:latin typeface="Times New Roman" panose="02020603050405020304" pitchFamily="18" charset="0"/>
                          <a:ea typeface="Calibri" panose="020F0502020204030204" pitchFamily="34" charset="0"/>
                          <a:cs typeface="Times New Roman" panose="02020603050405020304" pitchFamily="18" charset="0"/>
                        </a:rPr>
                        <a:t>Lí lẽ</a:t>
                      </a:r>
                      <a:r>
                        <a:rPr lang="en-US" sz="4400" kern="0" dirty="0">
                          <a:effectLst/>
                          <a:latin typeface="Times New Roman" panose="02020603050405020304" pitchFamily="18" charset="0"/>
                          <a:ea typeface="Calibri" panose="020F0502020204030204" pitchFamily="34" charset="0"/>
                          <a:cs typeface="Times New Roman" panose="02020603050405020304" pitchFamily="18" charset="0"/>
                        </a:rPr>
                        <a:t>: ngôi kể thứ nhất giúp tôi dễ dàng bộc lộ nội tâm của đứa trẻ hồn nhiên; làm rõ được sự biến chuyển trong nhận thức của nhân vật, đồng thời khắc sâu thông điệp về cách ứng xử với tự nhiên trong tâm trí bạn đọc</a:t>
                      </a:r>
                      <a:endParaRPr lang="en-GB" sz="4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970" marR="429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049786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p:cNvSpPr/>
          <p:nvPr/>
        </p:nvSpPr>
        <p:spPr>
          <a:xfrm>
            <a:off x="2590800" y="2388900"/>
            <a:ext cx="13487400" cy="5509200"/>
          </a:xfrm>
          <a:prstGeom prst="rect">
            <a:avLst/>
          </a:prstGeom>
        </p:spPr>
        <p:txBody>
          <a:bodyPr wrap="square">
            <a:spAutoFit/>
          </a:bodyPr>
          <a:lstStyle/>
          <a:p>
            <a:pPr algn="ctr"/>
            <a:r>
              <a:rPr lang="vi-VN" sz="4400" b="1">
                <a:latin typeface="Times New Roman" panose="02020603050405020304" pitchFamily="18" charset="0"/>
                <a:cs typeface="Times New Roman" panose="02020603050405020304" pitchFamily="18" charset="0"/>
              </a:rPr>
              <a:t>Câu </a:t>
            </a:r>
            <a:r>
              <a:rPr lang="vi-VN" sz="4400" b="1" smtClean="0">
                <a:latin typeface="Times New Roman" panose="02020603050405020304" pitchFamily="18" charset="0"/>
                <a:cs typeface="Times New Roman" panose="02020603050405020304" pitchFamily="18" charset="0"/>
              </a:rPr>
              <a:t>4</a:t>
            </a:r>
          </a:p>
          <a:p>
            <a:pPr algn="just"/>
            <a:r>
              <a:rPr lang="vi-VN" sz="4400" smtClean="0">
                <a:latin typeface="Times New Roman" panose="02020603050405020304" pitchFamily="18" charset="0"/>
                <a:cs typeface="Times New Roman" panose="02020603050405020304" pitchFamily="18" charset="0"/>
              </a:rPr>
              <a:t>Phần </a:t>
            </a:r>
            <a:r>
              <a:rPr lang="vi-VN" sz="4400">
                <a:latin typeface="Times New Roman" panose="02020603050405020304" pitchFamily="18" charset="0"/>
                <a:cs typeface="Times New Roman" panose="02020603050405020304" pitchFamily="18" charset="0"/>
              </a:rPr>
              <a:t>mở bài sử dụng một hình ảnh so sánh để dẫn dắt (có những tác phẩm văn học như chiếc cầu nối diệu kì…), kết bài gợi ra một ấn tượng của người đọc về tác phẩm (</a:t>
            </a:r>
            <a:r>
              <a:rPr lang="vi-VN" sz="4400" i="1">
                <a:latin typeface="Times New Roman" panose="02020603050405020304" pitchFamily="18" charset="0"/>
                <a:cs typeface="Times New Roman" panose="02020603050405020304" pitchFamily="18" charset="0"/>
              </a:rPr>
              <a:t>mỗi lần đóng lại trang sách cuối, tôi lại tưởng tượng thấy hình ảnh đôi bồng chanh đỏ đang bay về đầm sen thơm ngát…</a:t>
            </a:r>
            <a:r>
              <a:rPr lang="vi-VN" sz="4400">
                <a:latin typeface="Times New Roman" panose="02020603050405020304" pitchFamily="18" charset="0"/>
                <a:cs typeface="Times New Roman" panose="02020603050405020304" pitchFamily="18" charset="0"/>
              </a:rPr>
              <a:t>). Cách mở bài và kết bài giàu hình ảnh, giàu sức biểu cảm, tạo ra sự hấp dẫn, lôi cuốn đối với người đọc.</a:t>
            </a:r>
            <a:endParaRPr lang="en-GB" sz="4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0308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1000"/>
                                        <p:tgtEl>
                                          <p:spTgt spid="21"/>
                                        </p:tgtEl>
                                      </p:cBhvr>
                                    </p:animEffect>
                                    <p:anim calcmode="lin" valueType="num">
                                      <p:cBhvr>
                                        <p:cTn id="8" dur="1000" fill="hold"/>
                                        <p:tgtEl>
                                          <p:spTgt spid="21"/>
                                        </p:tgtEl>
                                        <p:attrNameLst>
                                          <p:attrName>ppt_x</p:attrName>
                                        </p:attrNameLst>
                                      </p:cBhvr>
                                      <p:tavLst>
                                        <p:tav tm="0">
                                          <p:val>
                                            <p:strVal val="#ppt_x"/>
                                          </p:val>
                                        </p:tav>
                                        <p:tav tm="100000">
                                          <p:val>
                                            <p:strVal val="#ppt_x"/>
                                          </p:val>
                                        </p:tav>
                                      </p:tavLst>
                                    </p:anim>
                                    <p:anim calcmode="lin" valueType="num">
                                      <p:cBhvr>
                                        <p:cTn id="9"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3970649" y="3539984"/>
            <a:ext cx="10346702" cy="3207032"/>
          </a:xfrm>
          <a:prstGeom prst="rect">
            <a:avLst/>
          </a:prstGeom>
        </p:spPr>
        <p:txBody>
          <a:bodyPr wrap="square">
            <a:spAutoFit/>
          </a:bodyPr>
          <a:lstStyle/>
          <a:p>
            <a:pPr algn="ctr">
              <a:lnSpc>
                <a:spcPct val="115000"/>
              </a:lnSpc>
              <a:spcAft>
                <a:spcPts val="800"/>
              </a:spcAft>
            </a:pPr>
            <a:r>
              <a:rPr lang="vi-VN" sz="8800" b="1" kern="100">
                <a:latin typeface="Times New Roman" panose="02020603050405020304" pitchFamily="18" charset="0"/>
                <a:ea typeface="MS Mincho"/>
                <a:cs typeface="Times New Roman" panose="02020603050405020304" pitchFamily="18" charset="0"/>
              </a:rPr>
              <a:t>II. Tìm hiểu lí thuyết về quy trình viết</a:t>
            </a:r>
            <a:endParaRPr lang="en-GB" sz="8800" kern="1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73595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0" y="443493"/>
            <a:ext cx="11353424" cy="1323439"/>
          </a:xfrm>
          <a:prstGeom prst="rect">
            <a:avLst/>
          </a:prstGeom>
        </p:spPr>
        <p:txBody>
          <a:bodyPr wrap="square">
            <a:spAutoFit/>
          </a:bodyPr>
          <a:lstStyle/>
          <a:p>
            <a:r>
              <a:rPr lang="vi-VN" sz="4000" b="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PHT TÌM HIỂU QUY TRÌNH VIẾT </a:t>
            </a:r>
            <a:r>
              <a:rPr lang="vi-VN" sz="4000" b="1" i="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VB NGHỊ LUẬN PHÂN TÍCH MỘT TÁC PHẨM VĂN HỌC</a:t>
            </a:r>
            <a:endParaRPr lang="en-GB" sz="400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497100742"/>
              </p:ext>
            </p:extLst>
          </p:nvPr>
        </p:nvGraphicFramePr>
        <p:xfrm>
          <a:off x="2133600" y="2857500"/>
          <a:ext cx="14571486" cy="5613400"/>
        </p:xfrm>
        <a:graphic>
          <a:graphicData uri="http://schemas.openxmlformats.org/drawingml/2006/table">
            <a:tbl>
              <a:tblPr firstRow="1" firstCol="1" bandRow="1">
                <a:effectLst>
                  <a:outerShdw blurRad="50800" dist="38100" dir="2700000" algn="tl" rotWithShape="0">
                    <a:prstClr val="black">
                      <a:alpha val="40000"/>
                    </a:prstClr>
                  </a:outerShdw>
                </a:effectLst>
              </a:tblPr>
              <a:tblGrid>
                <a:gridCol w="3810000"/>
                <a:gridCol w="8001000"/>
                <a:gridCol w="2760486"/>
              </a:tblGrid>
              <a:tr h="188450">
                <a:tc>
                  <a:txBody>
                    <a:bodyPr/>
                    <a:lstStyle/>
                    <a:p>
                      <a:pPr algn="ctr">
                        <a:lnSpc>
                          <a:spcPct val="100000"/>
                        </a:lnSpc>
                        <a:spcAft>
                          <a:spcPts val="1000"/>
                        </a:spcAft>
                      </a:pPr>
                      <a:r>
                        <a:rPr lang="vi-VN" sz="3600" b="1" kern="0">
                          <a:effectLst/>
                          <a:latin typeface="Times New Roman" panose="02020603050405020304" pitchFamily="18" charset="0"/>
                          <a:ea typeface="Calibri" panose="020F0502020204030204" pitchFamily="34" charset="0"/>
                          <a:cs typeface="Times New Roman" panose="02020603050405020304" pitchFamily="18" charset="0"/>
                        </a:rPr>
                        <a:t>Quy trình viết</a:t>
                      </a:r>
                      <a:endParaRPr lang="en-GB" sz="36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56724" marR="567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1000"/>
                        </a:spcAft>
                      </a:pPr>
                      <a:r>
                        <a:rPr lang="vi-VN" sz="3600" b="1" kern="0">
                          <a:effectLst/>
                          <a:latin typeface="Times New Roman" panose="02020603050405020304" pitchFamily="18" charset="0"/>
                          <a:ea typeface="Calibri" panose="020F0502020204030204" pitchFamily="34" charset="0"/>
                          <a:cs typeface="Times New Roman" panose="02020603050405020304" pitchFamily="18" charset="0"/>
                        </a:rPr>
                        <a:t>Thao tác cần làm</a:t>
                      </a:r>
                      <a:endParaRPr lang="en-GB" sz="36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56724" marR="567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1000"/>
                        </a:spcAft>
                      </a:pPr>
                      <a:r>
                        <a:rPr lang="vi-VN" sz="3600" b="1" kern="0">
                          <a:effectLst/>
                          <a:latin typeface="Times New Roman" panose="02020603050405020304" pitchFamily="18" charset="0"/>
                          <a:ea typeface="Calibri" panose="020F0502020204030204" pitchFamily="34" charset="0"/>
                          <a:cs typeface="Times New Roman" panose="02020603050405020304" pitchFamily="18" charset="0"/>
                        </a:rPr>
                        <a:t>Lưu ý</a:t>
                      </a:r>
                      <a:endParaRPr lang="en-GB" sz="36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56724" marR="567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8160">
                <a:tc rowSpan="3">
                  <a:txBody>
                    <a:bodyPr/>
                    <a:lstStyle/>
                    <a:p>
                      <a:pPr>
                        <a:lnSpc>
                          <a:spcPct val="100000"/>
                        </a:lnSpc>
                        <a:spcAft>
                          <a:spcPts val="1000"/>
                        </a:spcAft>
                      </a:pPr>
                      <a:r>
                        <a:rPr lang="vi-VN" sz="3600" b="1" i="1" kern="0">
                          <a:effectLst/>
                          <a:latin typeface="Times New Roman" panose="02020603050405020304" pitchFamily="18" charset="0"/>
                          <a:ea typeface="Calibri" panose="020F0502020204030204" pitchFamily="34" charset="0"/>
                          <a:cs typeface="Times New Roman" panose="02020603050405020304" pitchFamily="18" charset="0"/>
                        </a:rPr>
                        <a:t> </a:t>
                      </a:r>
                      <a:endParaRPr lang="en-GB" sz="3600" kern="1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0000"/>
                        </a:lnSpc>
                        <a:spcAft>
                          <a:spcPts val="1000"/>
                        </a:spcAft>
                      </a:pPr>
                      <a:r>
                        <a:rPr lang="vi-VN" sz="3600" b="1" kern="0">
                          <a:effectLst/>
                          <a:latin typeface="Times New Roman" panose="02020603050405020304" pitchFamily="18" charset="0"/>
                          <a:ea typeface="Calibri" panose="020F0502020204030204" pitchFamily="34" charset="0"/>
                          <a:cs typeface="Times New Roman" panose="02020603050405020304" pitchFamily="18" charset="0"/>
                        </a:rPr>
                        <a:t>Bước 1: Chuẩn bị trước khi viết</a:t>
                      </a:r>
                      <a:endParaRPr lang="en-GB" sz="36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56724" marR="567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1000"/>
                        </a:spcAft>
                      </a:pPr>
                      <a:r>
                        <a:rPr lang="vi-VN" sz="3600" b="1" i="1" kern="0">
                          <a:effectLst/>
                          <a:latin typeface="Times New Roman" panose="02020603050405020304" pitchFamily="18" charset="0"/>
                          <a:ea typeface="Calibri" panose="020F0502020204030204" pitchFamily="34" charset="0"/>
                          <a:cs typeface="Times New Roman" panose="02020603050405020304" pitchFamily="18" charset="0"/>
                        </a:rPr>
                        <a:t>Xác định đề </a:t>
                      </a:r>
                      <a:r>
                        <a:rPr lang="vi-VN" sz="3600" b="1" i="1" kern="0" smtClean="0">
                          <a:effectLst/>
                          <a:latin typeface="Times New Roman" panose="02020603050405020304" pitchFamily="18" charset="0"/>
                          <a:ea typeface="Calibri" panose="020F0502020204030204" pitchFamily="34" charset="0"/>
                          <a:cs typeface="Times New Roman" panose="02020603050405020304" pitchFamily="18" charset="0"/>
                        </a:rPr>
                        <a:t>tài</a:t>
                      </a:r>
                      <a:r>
                        <a:rPr lang="vi-VN" sz="3600" b="0" i="0" kern="100" baseline="0">
                          <a:effectLst/>
                          <a:latin typeface="Times New Roman" panose="02020603050405020304" pitchFamily="18" charset="0"/>
                          <a:ea typeface="Calibri" panose="020F0502020204030204" pitchFamily="34" charset="0"/>
                          <a:cs typeface="Times New Roman" panose="02020603050405020304" pitchFamily="18" charset="0"/>
                        </a:rPr>
                        <a:t> </a:t>
                      </a:r>
                      <a:r>
                        <a:rPr lang="vi-VN" sz="3600" b="1" i="1" kern="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GB" sz="36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56724" marR="567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1000"/>
                        </a:spcAft>
                      </a:pPr>
                      <a:r>
                        <a:rPr lang="vi-VN" sz="3600" b="1" i="1" kern="0">
                          <a:effectLst/>
                          <a:latin typeface="Times New Roman" panose="02020603050405020304" pitchFamily="18" charset="0"/>
                          <a:ea typeface="Calibri" panose="020F0502020204030204" pitchFamily="34" charset="0"/>
                          <a:cs typeface="Times New Roman" panose="02020603050405020304" pitchFamily="18" charset="0"/>
                        </a:rPr>
                        <a:t> </a:t>
                      </a:r>
                      <a:r>
                        <a:rPr lang="vi-VN" sz="3600" b="1" i="1" kern="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GB" sz="36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56724" marR="567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0396">
                <a:tc vMerge="1">
                  <a:txBody>
                    <a:bodyPr/>
                    <a:lstStyle/>
                    <a:p>
                      <a:endParaRPr lang="en-GB"/>
                    </a:p>
                  </a:txBody>
                  <a:tcPr/>
                </a:tc>
                <a:tc>
                  <a:txBody>
                    <a:bodyPr/>
                    <a:lstStyle/>
                    <a:p>
                      <a:pPr algn="just">
                        <a:lnSpc>
                          <a:spcPct val="100000"/>
                        </a:lnSpc>
                        <a:spcAft>
                          <a:spcPts val="1000"/>
                        </a:spcAft>
                      </a:pPr>
                      <a:r>
                        <a:rPr lang="vi-VN" sz="3600" b="1" i="1" kern="0">
                          <a:effectLst/>
                          <a:latin typeface="Times New Roman" panose="02020603050405020304" pitchFamily="18" charset="0"/>
                          <a:ea typeface="Calibri" panose="020F0502020204030204" pitchFamily="34" charset="0"/>
                          <a:cs typeface="Times New Roman" panose="02020603050405020304" pitchFamily="18" charset="0"/>
                        </a:rPr>
                        <a:t>Xác định mục đích, người </a:t>
                      </a:r>
                      <a:r>
                        <a:rPr lang="vi-VN" sz="3600" b="1" i="1" kern="0" smtClean="0">
                          <a:effectLst/>
                          <a:latin typeface="Times New Roman" panose="02020603050405020304" pitchFamily="18" charset="0"/>
                          <a:ea typeface="Calibri" panose="020F0502020204030204" pitchFamily="34" charset="0"/>
                          <a:cs typeface="Times New Roman" panose="02020603050405020304" pitchFamily="18" charset="0"/>
                        </a:rPr>
                        <a:t>đọc</a:t>
                      </a:r>
                      <a:r>
                        <a:rPr lang="vi-VN" sz="3600" b="0" i="0" kern="100" baseline="0">
                          <a:effectLst/>
                          <a:latin typeface="Times New Roman" panose="02020603050405020304" pitchFamily="18" charset="0"/>
                          <a:ea typeface="Calibri" panose="020F0502020204030204" pitchFamily="34" charset="0"/>
                          <a:cs typeface="Times New Roman" panose="02020603050405020304" pitchFamily="18" charset="0"/>
                        </a:rPr>
                        <a:t> </a:t>
                      </a:r>
                      <a:r>
                        <a:rPr lang="vi-VN" sz="3600" b="1" i="1" kern="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GB" sz="36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56724" marR="567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1000"/>
                        </a:spcAft>
                      </a:pPr>
                      <a:r>
                        <a:rPr lang="vi-VN" sz="3600" b="1" i="1" kern="0">
                          <a:effectLst/>
                          <a:latin typeface="Times New Roman" panose="02020603050405020304" pitchFamily="18" charset="0"/>
                          <a:ea typeface="Calibri" panose="020F0502020204030204" pitchFamily="34" charset="0"/>
                          <a:cs typeface="Times New Roman" panose="02020603050405020304" pitchFamily="18" charset="0"/>
                        </a:rPr>
                        <a:t> </a:t>
                      </a:r>
                      <a:r>
                        <a:rPr lang="vi-VN" sz="3600" b="1" i="1" kern="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GB" sz="36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56724" marR="567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1946">
                <a:tc vMerge="1">
                  <a:txBody>
                    <a:bodyPr/>
                    <a:lstStyle/>
                    <a:p>
                      <a:endParaRPr lang="en-GB"/>
                    </a:p>
                  </a:txBody>
                  <a:tcPr/>
                </a:tc>
                <a:tc>
                  <a:txBody>
                    <a:bodyPr/>
                    <a:lstStyle/>
                    <a:p>
                      <a:pPr algn="just">
                        <a:lnSpc>
                          <a:spcPct val="100000"/>
                        </a:lnSpc>
                        <a:spcAft>
                          <a:spcPts val="1000"/>
                        </a:spcAft>
                      </a:pPr>
                      <a:r>
                        <a:rPr lang="vi-VN" sz="3600" b="1" i="1" kern="0">
                          <a:effectLst/>
                          <a:latin typeface="Times New Roman" panose="02020603050405020304" pitchFamily="18" charset="0"/>
                          <a:ea typeface="Calibri" panose="020F0502020204030204" pitchFamily="34" charset="0"/>
                          <a:cs typeface="Times New Roman" panose="02020603050405020304" pitchFamily="18" charset="0"/>
                        </a:rPr>
                        <a:t>Thu thập tư </a:t>
                      </a:r>
                      <a:r>
                        <a:rPr lang="vi-VN" sz="3600" b="1" i="1" kern="0" smtClean="0">
                          <a:effectLst/>
                          <a:latin typeface="Times New Roman" panose="02020603050405020304" pitchFamily="18" charset="0"/>
                          <a:ea typeface="Calibri" panose="020F0502020204030204" pitchFamily="34" charset="0"/>
                          <a:cs typeface="Times New Roman" panose="02020603050405020304" pitchFamily="18" charset="0"/>
                        </a:rPr>
                        <a:t>liệu</a:t>
                      </a:r>
                      <a:r>
                        <a:rPr lang="vi-VN" sz="3600" b="0" i="0" kern="100" baseline="0">
                          <a:effectLst/>
                          <a:latin typeface="Times New Roman" panose="02020603050405020304" pitchFamily="18" charset="0"/>
                          <a:ea typeface="Calibri" panose="020F0502020204030204" pitchFamily="34" charset="0"/>
                          <a:cs typeface="Times New Roman" panose="02020603050405020304" pitchFamily="18" charset="0"/>
                        </a:rPr>
                        <a:t> </a:t>
                      </a:r>
                      <a:r>
                        <a:rPr lang="vi-VN" sz="3600" b="1" i="1" kern="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GB" sz="36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56724" marR="567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1000"/>
                        </a:spcAft>
                      </a:pPr>
                      <a:r>
                        <a:rPr lang="vi-VN" sz="3600" b="1" i="1" kern="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GB" sz="36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56724" marR="567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1946">
                <a:tc rowSpan="2">
                  <a:txBody>
                    <a:bodyPr/>
                    <a:lstStyle/>
                    <a:p>
                      <a:pPr>
                        <a:lnSpc>
                          <a:spcPct val="100000"/>
                        </a:lnSpc>
                        <a:spcAft>
                          <a:spcPts val="1000"/>
                        </a:spcAft>
                      </a:pPr>
                      <a:r>
                        <a:rPr lang="vi-VN" sz="3600" b="1" kern="0">
                          <a:effectLst/>
                          <a:latin typeface="Times New Roman" panose="02020603050405020304" pitchFamily="18" charset="0"/>
                          <a:ea typeface="Calibri" panose="020F0502020204030204" pitchFamily="34" charset="0"/>
                          <a:cs typeface="Times New Roman" panose="02020603050405020304" pitchFamily="18" charset="0"/>
                        </a:rPr>
                        <a:t>Bước 2: Tìm ý và lập dàn ý</a:t>
                      </a:r>
                      <a:endParaRPr lang="en-GB" sz="36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56724" marR="567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1000"/>
                        </a:spcAft>
                      </a:pPr>
                      <a:r>
                        <a:rPr lang="vi-VN" sz="3600" b="1" i="1" kern="0">
                          <a:effectLst/>
                          <a:latin typeface="Times New Roman" panose="02020603050405020304" pitchFamily="18" charset="0"/>
                          <a:ea typeface="Calibri" panose="020F0502020204030204" pitchFamily="34" charset="0"/>
                          <a:cs typeface="Times New Roman" panose="02020603050405020304" pitchFamily="18" charset="0"/>
                        </a:rPr>
                        <a:t>Tìm </a:t>
                      </a:r>
                      <a:r>
                        <a:rPr lang="vi-VN" sz="3600" b="1" i="1" kern="0" smtClean="0">
                          <a:effectLst/>
                          <a:latin typeface="Times New Roman" panose="02020603050405020304" pitchFamily="18" charset="0"/>
                          <a:ea typeface="Calibri" panose="020F0502020204030204" pitchFamily="34" charset="0"/>
                          <a:cs typeface="Times New Roman" panose="02020603050405020304" pitchFamily="18" charset="0"/>
                        </a:rPr>
                        <a:t>ý</a:t>
                      </a:r>
                      <a:r>
                        <a:rPr lang="vi-VN" sz="3600" b="0" i="0" kern="100" baseline="0">
                          <a:effectLst/>
                          <a:latin typeface="Times New Roman" panose="02020603050405020304" pitchFamily="18" charset="0"/>
                          <a:ea typeface="Calibri" panose="020F0502020204030204" pitchFamily="34" charset="0"/>
                          <a:cs typeface="Times New Roman" panose="02020603050405020304" pitchFamily="18" charset="0"/>
                        </a:rPr>
                        <a:t> </a:t>
                      </a:r>
                      <a:r>
                        <a:rPr lang="vi-VN" sz="3600" b="1" i="1" kern="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GB" sz="36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56724" marR="567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1000"/>
                        </a:spcAft>
                      </a:pPr>
                      <a:r>
                        <a:rPr lang="vi-VN" sz="3600" b="1" i="1" kern="0">
                          <a:effectLst/>
                          <a:latin typeface="Times New Roman" panose="02020603050405020304" pitchFamily="18" charset="0"/>
                          <a:ea typeface="Calibri" panose="020F0502020204030204" pitchFamily="34" charset="0"/>
                          <a:cs typeface="Times New Roman" panose="02020603050405020304" pitchFamily="18" charset="0"/>
                        </a:rPr>
                        <a:t>...</a:t>
                      </a:r>
                      <a:endParaRPr lang="en-GB" sz="36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56724" marR="567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1946">
                <a:tc vMerge="1">
                  <a:txBody>
                    <a:bodyPr/>
                    <a:lstStyle/>
                    <a:p>
                      <a:endParaRPr lang="en-GB"/>
                    </a:p>
                  </a:txBody>
                  <a:tcPr/>
                </a:tc>
                <a:tc>
                  <a:txBody>
                    <a:bodyPr/>
                    <a:lstStyle/>
                    <a:p>
                      <a:pPr algn="just">
                        <a:lnSpc>
                          <a:spcPct val="100000"/>
                        </a:lnSpc>
                        <a:spcAft>
                          <a:spcPts val="1000"/>
                        </a:spcAft>
                      </a:pPr>
                      <a:r>
                        <a:rPr lang="vi-VN" sz="3600" b="1" i="1" kern="0">
                          <a:effectLst/>
                          <a:latin typeface="Times New Roman" panose="02020603050405020304" pitchFamily="18" charset="0"/>
                          <a:ea typeface="Calibri" panose="020F0502020204030204" pitchFamily="34" charset="0"/>
                          <a:cs typeface="Times New Roman" panose="02020603050405020304" pitchFamily="18" charset="0"/>
                        </a:rPr>
                        <a:t>Lập dàn </a:t>
                      </a:r>
                      <a:r>
                        <a:rPr lang="vi-VN" sz="3600" b="1" i="1" kern="0" smtClean="0">
                          <a:effectLst/>
                          <a:latin typeface="Times New Roman" panose="02020603050405020304" pitchFamily="18" charset="0"/>
                          <a:ea typeface="Calibri" panose="020F0502020204030204" pitchFamily="34" charset="0"/>
                          <a:cs typeface="Times New Roman" panose="02020603050405020304" pitchFamily="18" charset="0"/>
                        </a:rPr>
                        <a:t>ý</a:t>
                      </a:r>
                      <a:r>
                        <a:rPr lang="vi-VN" sz="3600" b="0" i="0" kern="100" baseline="0">
                          <a:effectLst/>
                          <a:latin typeface="Times New Roman" panose="02020603050405020304" pitchFamily="18" charset="0"/>
                          <a:ea typeface="Calibri" panose="020F0502020204030204" pitchFamily="34" charset="0"/>
                          <a:cs typeface="Times New Roman" panose="02020603050405020304" pitchFamily="18" charset="0"/>
                        </a:rPr>
                        <a:t> </a:t>
                      </a:r>
                      <a:r>
                        <a:rPr lang="vi-VN" sz="3600" b="1" i="1" kern="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GB" sz="36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56724" marR="567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1000"/>
                        </a:spcAft>
                      </a:pPr>
                      <a:r>
                        <a:rPr lang="vi-VN" sz="3600" b="1" i="1" kern="0">
                          <a:effectLst/>
                          <a:latin typeface="Times New Roman" panose="02020603050405020304" pitchFamily="18" charset="0"/>
                          <a:ea typeface="Calibri" panose="020F0502020204030204" pitchFamily="34" charset="0"/>
                          <a:cs typeface="Times New Roman" panose="02020603050405020304" pitchFamily="18" charset="0"/>
                        </a:rPr>
                        <a:t>...</a:t>
                      </a:r>
                      <a:endParaRPr lang="en-GB" sz="36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56724" marR="567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1946">
                <a:tc>
                  <a:txBody>
                    <a:bodyPr/>
                    <a:lstStyle/>
                    <a:p>
                      <a:pPr>
                        <a:lnSpc>
                          <a:spcPct val="100000"/>
                        </a:lnSpc>
                        <a:spcAft>
                          <a:spcPts val="1000"/>
                        </a:spcAft>
                      </a:pPr>
                      <a:r>
                        <a:rPr lang="vi-VN" sz="3600" b="1" kern="0">
                          <a:effectLst/>
                          <a:latin typeface="Times New Roman" panose="02020603050405020304" pitchFamily="18" charset="0"/>
                          <a:ea typeface="Calibri" panose="020F0502020204030204" pitchFamily="34" charset="0"/>
                          <a:cs typeface="Times New Roman" panose="02020603050405020304" pitchFamily="18" charset="0"/>
                        </a:rPr>
                        <a:t>Bước 3: Viết bài</a:t>
                      </a:r>
                      <a:endParaRPr lang="en-GB" sz="36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56724" marR="567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1000"/>
                        </a:spcAft>
                      </a:pPr>
                      <a:r>
                        <a:rPr lang="vi-VN" sz="3600" b="1" i="1" kern="0">
                          <a:effectLst/>
                          <a:latin typeface="Times New Roman" panose="02020603050405020304" pitchFamily="18" charset="0"/>
                          <a:ea typeface="Calibri" panose="020F0502020204030204" pitchFamily="34" charset="0"/>
                          <a:cs typeface="Times New Roman" panose="02020603050405020304" pitchFamily="18" charset="0"/>
                        </a:rPr>
                        <a:t>Thực hiện viết </a:t>
                      </a:r>
                      <a:r>
                        <a:rPr lang="vi-VN" sz="3600" b="1" i="1" kern="0" smtClean="0">
                          <a:effectLst/>
                          <a:latin typeface="Times New Roman" panose="02020603050405020304" pitchFamily="18" charset="0"/>
                          <a:ea typeface="Calibri" panose="020F0502020204030204" pitchFamily="34" charset="0"/>
                          <a:cs typeface="Times New Roman" panose="02020603050405020304" pitchFamily="18" charset="0"/>
                        </a:rPr>
                        <a:t>bài</a:t>
                      </a:r>
                      <a:r>
                        <a:rPr lang="vi-VN" sz="3600" b="0" i="0" kern="100" baseline="0">
                          <a:effectLst/>
                          <a:latin typeface="Times New Roman" panose="02020603050405020304" pitchFamily="18" charset="0"/>
                          <a:ea typeface="Calibri" panose="020F0502020204030204" pitchFamily="34" charset="0"/>
                          <a:cs typeface="Times New Roman" panose="02020603050405020304" pitchFamily="18" charset="0"/>
                        </a:rPr>
                        <a:t> </a:t>
                      </a:r>
                      <a:r>
                        <a:rPr lang="vi-VN" sz="3600" b="1" kern="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GB" sz="36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56724" marR="567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1000"/>
                        </a:spcAft>
                      </a:pPr>
                      <a:r>
                        <a:rPr lang="vi-VN" sz="3600" b="1" i="1" kern="0">
                          <a:effectLst/>
                          <a:latin typeface="Times New Roman" panose="02020603050405020304" pitchFamily="18" charset="0"/>
                          <a:ea typeface="Calibri" panose="020F0502020204030204" pitchFamily="34" charset="0"/>
                          <a:cs typeface="Times New Roman" panose="02020603050405020304" pitchFamily="18" charset="0"/>
                        </a:rPr>
                        <a:t>...</a:t>
                      </a:r>
                      <a:endParaRPr lang="en-GB" sz="36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56724" marR="567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1946">
                <a:tc rowSpan="2">
                  <a:txBody>
                    <a:bodyPr/>
                    <a:lstStyle/>
                    <a:p>
                      <a:pPr>
                        <a:lnSpc>
                          <a:spcPct val="100000"/>
                        </a:lnSpc>
                        <a:spcAft>
                          <a:spcPts val="1000"/>
                        </a:spcAft>
                      </a:pPr>
                      <a:r>
                        <a:rPr lang="vi-VN" sz="3600" b="1" kern="0">
                          <a:effectLst/>
                          <a:latin typeface="Times New Roman" panose="02020603050405020304" pitchFamily="18" charset="0"/>
                          <a:ea typeface="Calibri" panose="020F0502020204030204" pitchFamily="34" charset="0"/>
                          <a:cs typeface="Times New Roman" panose="02020603050405020304" pitchFamily="18" charset="0"/>
                        </a:rPr>
                        <a:t>Bước 4: Xem lại và chỉnh sửa, rút kinh nghiệm</a:t>
                      </a:r>
                      <a:endParaRPr lang="en-GB" sz="36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56724" marR="567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1000"/>
                        </a:spcAft>
                      </a:pPr>
                      <a:r>
                        <a:rPr lang="vi-VN" sz="3600" b="1" i="1" kern="0">
                          <a:effectLst/>
                          <a:latin typeface="Times New Roman" panose="02020603050405020304" pitchFamily="18" charset="0"/>
                          <a:ea typeface="Calibri" panose="020F0502020204030204" pitchFamily="34" charset="0"/>
                          <a:cs typeface="Times New Roman" panose="02020603050405020304" pitchFamily="18" charset="0"/>
                        </a:rPr>
                        <a:t>Xem lại và chỉnh </a:t>
                      </a:r>
                      <a:r>
                        <a:rPr lang="vi-VN" sz="3600" b="1" i="1" kern="0" smtClean="0">
                          <a:effectLst/>
                          <a:latin typeface="Times New Roman" panose="02020603050405020304" pitchFamily="18" charset="0"/>
                          <a:ea typeface="Calibri" panose="020F0502020204030204" pitchFamily="34" charset="0"/>
                          <a:cs typeface="Times New Roman" panose="02020603050405020304" pitchFamily="18" charset="0"/>
                        </a:rPr>
                        <a:t>sửa</a:t>
                      </a:r>
                      <a:r>
                        <a:rPr lang="vi-VN" sz="3600" b="0" i="0" kern="100" baseline="0">
                          <a:effectLst/>
                          <a:latin typeface="Times New Roman" panose="02020603050405020304" pitchFamily="18" charset="0"/>
                          <a:ea typeface="Calibri" panose="020F0502020204030204" pitchFamily="34" charset="0"/>
                          <a:cs typeface="Times New Roman" panose="02020603050405020304" pitchFamily="18" charset="0"/>
                        </a:rPr>
                        <a:t> </a:t>
                      </a:r>
                      <a:r>
                        <a:rPr lang="vi-VN" sz="3600" b="1" i="1" kern="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GB" sz="36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56724" marR="567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1000"/>
                        </a:spcAft>
                      </a:pPr>
                      <a:r>
                        <a:rPr lang="vi-VN" sz="3600" b="1" i="1" kern="0">
                          <a:effectLst/>
                          <a:latin typeface="Times New Roman" panose="02020603050405020304" pitchFamily="18" charset="0"/>
                          <a:ea typeface="Calibri" panose="020F0502020204030204" pitchFamily="34" charset="0"/>
                          <a:cs typeface="Times New Roman" panose="02020603050405020304" pitchFamily="18" charset="0"/>
                        </a:rPr>
                        <a:t>...</a:t>
                      </a:r>
                      <a:endParaRPr lang="en-GB" sz="36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56724" marR="567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1946">
                <a:tc vMerge="1">
                  <a:txBody>
                    <a:bodyPr/>
                    <a:lstStyle/>
                    <a:p>
                      <a:endParaRPr lang="en-GB"/>
                    </a:p>
                  </a:txBody>
                  <a:tcPr/>
                </a:tc>
                <a:tc>
                  <a:txBody>
                    <a:bodyPr/>
                    <a:lstStyle/>
                    <a:p>
                      <a:pPr>
                        <a:lnSpc>
                          <a:spcPct val="100000"/>
                        </a:lnSpc>
                        <a:spcAft>
                          <a:spcPts val="1000"/>
                        </a:spcAft>
                      </a:pPr>
                      <a:r>
                        <a:rPr lang="vi-VN" sz="3600" b="1" i="1" kern="0">
                          <a:effectLst/>
                          <a:latin typeface="Times New Roman" panose="02020603050405020304" pitchFamily="18" charset="0"/>
                          <a:ea typeface="Calibri" panose="020F0502020204030204" pitchFamily="34" charset="0"/>
                          <a:cs typeface="Times New Roman" panose="02020603050405020304" pitchFamily="18" charset="0"/>
                        </a:rPr>
                        <a:t>Rút kinh </a:t>
                      </a:r>
                      <a:r>
                        <a:rPr lang="vi-VN" sz="3600" b="1" i="1" kern="0" smtClean="0">
                          <a:effectLst/>
                          <a:latin typeface="Times New Roman" panose="02020603050405020304" pitchFamily="18" charset="0"/>
                          <a:ea typeface="Calibri" panose="020F0502020204030204" pitchFamily="34" charset="0"/>
                          <a:cs typeface="Times New Roman" panose="02020603050405020304" pitchFamily="18" charset="0"/>
                        </a:rPr>
                        <a:t>nghiệm...</a:t>
                      </a:r>
                      <a:endParaRPr lang="en-GB" sz="36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56724" marR="567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1000"/>
                        </a:spcAft>
                      </a:pPr>
                      <a:r>
                        <a:rPr lang="vi-VN" sz="3600" b="1" i="1" kern="0">
                          <a:effectLst/>
                          <a:latin typeface="Times New Roman" panose="02020603050405020304" pitchFamily="18" charset="0"/>
                          <a:ea typeface="Calibri" panose="020F0502020204030204" pitchFamily="34" charset="0"/>
                          <a:cs typeface="Times New Roman" panose="02020603050405020304" pitchFamily="18" charset="0"/>
                        </a:rPr>
                        <a:t>...</a:t>
                      </a:r>
                      <a:endParaRPr lang="en-GB" sz="36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56724" marR="567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882332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357782269"/>
              </p:ext>
            </p:extLst>
          </p:nvPr>
        </p:nvGraphicFramePr>
        <p:xfrm>
          <a:off x="381000" y="419100"/>
          <a:ext cx="17145001" cy="9468104"/>
        </p:xfrm>
        <a:graphic>
          <a:graphicData uri="http://schemas.openxmlformats.org/drawingml/2006/table">
            <a:tbl>
              <a:tblPr firstRow="1" firstCol="1" bandRow="1">
                <a:effectLst>
                  <a:outerShdw blurRad="50800" dist="38100" dir="2700000" algn="tl" rotWithShape="0">
                    <a:prstClr val="black">
                      <a:alpha val="40000"/>
                    </a:prstClr>
                  </a:outerShdw>
                </a:effectLst>
              </a:tblPr>
              <a:tblGrid>
                <a:gridCol w="1828800"/>
                <a:gridCol w="10820400"/>
                <a:gridCol w="4495801"/>
              </a:tblGrid>
              <a:tr h="41839">
                <a:tc>
                  <a:txBody>
                    <a:bodyPr/>
                    <a:lstStyle/>
                    <a:p>
                      <a:pPr algn="ctr">
                        <a:lnSpc>
                          <a:spcPct val="115000"/>
                        </a:lnSpc>
                        <a:spcAft>
                          <a:spcPts val="1000"/>
                        </a:spcAft>
                      </a:pPr>
                      <a:r>
                        <a:rPr lang="vi-VN" sz="3600" b="1" kern="0" smtClean="0">
                          <a:effectLst/>
                          <a:latin typeface="Times New Roman" panose="02020603050405020304" pitchFamily="18" charset="0"/>
                          <a:ea typeface="Calibri" panose="020F0502020204030204" pitchFamily="34" charset="0"/>
                          <a:cs typeface="Times New Roman" panose="02020603050405020304" pitchFamily="18" charset="0"/>
                        </a:rPr>
                        <a:t>Quy </a:t>
                      </a:r>
                      <a:r>
                        <a:rPr lang="vi-VN" sz="3600" b="1" kern="0">
                          <a:effectLst/>
                          <a:latin typeface="Times New Roman" panose="02020603050405020304" pitchFamily="18" charset="0"/>
                          <a:ea typeface="Calibri" panose="020F0502020204030204" pitchFamily="34" charset="0"/>
                          <a:cs typeface="Times New Roman" panose="02020603050405020304" pitchFamily="18" charset="0"/>
                        </a:rPr>
                        <a:t>trình viết</a:t>
                      </a:r>
                      <a:endParaRPr lang="en-GB" sz="36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2594" marR="12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vi-VN" sz="3600" b="1" kern="0">
                          <a:effectLst/>
                          <a:latin typeface="Times New Roman" panose="02020603050405020304" pitchFamily="18" charset="0"/>
                          <a:ea typeface="Calibri" panose="020F0502020204030204" pitchFamily="34" charset="0"/>
                          <a:cs typeface="Times New Roman" panose="02020603050405020304" pitchFamily="18" charset="0"/>
                        </a:rPr>
                        <a:t>Thao tác cần làm</a:t>
                      </a:r>
                      <a:endParaRPr lang="en-GB" sz="36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2594" marR="12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vi-VN" sz="3600" b="1" kern="0">
                          <a:effectLst/>
                          <a:latin typeface="Times New Roman" panose="02020603050405020304" pitchFamily="18" charset="0"/>
                          <a:ea typeface="Calibri" panose="020F0502020204030204" pitchFamily="34" charset="0"/>
                          <a:cs typeface="Times New Roman" panose="02020603050405020304" pitchFamily="18" charset="0"/>
                        </a:rPr>
                        <a:t>Lưu ý</a:t>
                      </a:r>
                      <a:endParaRPr lang="en-GB" sz="36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2594" marR="12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16736">
                <a:tc rowSpan="3">
                  <a:txBody>
                    <a:bodyPr/>
                    <a:lstStyle/>
                    <a:p>
                      <a:pPr>
                        <a:lnSpc>
                          <a:spcPct val="115000"/>
                        </a:lnSpc>
                        <a:spcAft>
                          <a:spcPts val="1000"/>
                        </a:spcAft>
                      </a:pPr>
                      <a:r>
                        <a:rPr lang="vi-VN" sz="3600" b="1" i="1" kern="0">
                          <a:effectLst/>
                          <a:latin typeface="Times New Roman" panose="02020603050405020304" pitchFamily="18" charset="0"/>
                          <a:ea typeface="Calibri" panose="020F0502020204030204" pitchFamily="34" charset="0"/>
                          <a:cs typeface="Times New Roman" panose="02020603050405020304" pitchFamily="18" charset="0"/>
                        </a:rPr>
                        <a:t> </a:t>
                      </a:r>
                      <a:endParaRPr lang="en-GB" sz="3600" kern="1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vi-VN" sz="3600" b="1" kern="0">
                          <a:effectLst/>
                          <a:latin typeface="Times New Roman" panose="02020603050405020304" pitchFamily="18" charset="0"/>
                          <a:ea typeface="Calibri" panose="020F0502020204030204" pitchFamily="34" charset="0"/>
                          <a:cs typeface="Times New Roman" panose="02020603050405020304" pitchFamily="18" charset="0"/>
                        </a:rPr>
                        <a:t>Bước 1: Chuẩn bị trước khi viết</a:t>
                      </a:r>
                      <a:endParaRPr lang="en-GB" sz="36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2594" marR="12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vi-VN" sz="3600" i="1" kern="0">
                          <a:effectLst/>
                          <a:latin typeface="Times New Roman" panose="02020603050405020304" pitchFamily="18" charset="0"/>
                          <a:ea typeface="Calibri" panose="020F0502020204030204" pitchFamily="34" charset="0"/>
                          <a:cs typeface="Times New Roman" panose="02020603050405020304" pitchFamily="18" charset="0"/>
                        </a:rPr>
                        <a:t>Xác định đề tài</a:t>
                      </a:r>
                      <a:endParaRPr lang="en-GB" sz="3600" kern="1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pPr>
                      <a:r>
                        <a:rPr lang="vi-VN" sz="3600" kern="0">
                          <a:solidFill>
                            <a:srgbClr val="0D0D0D"/>
                          </a:solidFill>
                          <a:effectLst/>
                          <a:latin typeface="Times New Roman" panose="02020603050405020304" pitchFamily="18" charset="0"/>
                          <a:ea typeface="MS Mincho"/>
                          <a:cs typeface="Times New Roman" panose="02020603050405020304" pitchFamily="18" charset="0"/>
                        </a:rPr>
                        <a:t>- Tác phẩm văn học (thơ, truyện, tản văn,…)</a:t>
                      </a:r>
                      <a:endParaRPr lang="en-GB" sz="36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2594" marR="12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vi-VN" sz="3600" i="1" kern="0">
                          <a:effectLst/>
                          <a:latin typeface="Times New Roman" panose="02020603050405020304" pitchFamily="18" charset="0"/>
                          <a:ea typeface="Calibri" panose="020F0502020204030204" pitchFamily="34" charset="0"/>
                          <a:cs typeface="Times New Roman" panose="02020603050405020304" pitchFamily="18" charset="0"/>
                        </a:rPr>
                        <a:t>Đề tài phù hợp với yêu cầu của đề </a:t>
                      </a:r>
                      <a:r>
                        <a:rPr lang="vi-VN" sz="3600" i="1" kern="0" smtClean="0">
                          <a:effectLst/>
                          <a:latin typeface="Times New Roman" panose="02020603050405020304" pitchFamily="18" charset="0"/>
                          <a:ea typeface="Calibri" panose="020F0502020204030204" pitchFamily="34" charset="0"/>
                          <a:cs typeface="Times New Roman" panose="02020603050405020304" pitchFamily="18" charset="0"/>
                        </a:rPr>
                        <a:t>bài</a:t>
                      </a:r>
                      <a:r>
                        <a:rPr lang="vi-VN" sz="3600" i="1" kern="0">
                          <a:effectLst/>
                          <a:latin typeface="Times New Roman" panose="02020603050405020304" pitchFamily="18" charset="0"/>
                          <a:ea typeface="Calibri" panose="020F0502020204030204" pitchFamily="34" charset="0"/>
                          <a:cs typeface="Times New Roman" panose="02020603050405020304" pitchFamily="18" charset="0"/>
                        </a:rPr>
                        <a:t> </a:t>
                      </a:r>
                      <a:endParaRPr lang="en-GB" sz="36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2594" marR="12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6868">
                <a:tc vMerge="1">
                  <a:txBody>
                    <a:bodyPr/>
                    <a:lstStyle/>
                    <a:p>
                      <a:endParaRPr lang="en-GB"/>
                    </a:p>
                  </a:txBody>
                  <a:tcPr/>
                </a:tc>
                <a:tc>
                  <a:txBody>
                    <a:bodyPr/>
                    <a:lstStyle/>
                    <a:p>
                      <a:pPr algn="just">
                        <a:lnSpc>
                          <a:spcPct val="115000"/>
                        </a:lnSpc>
                        <a:spcAft>
                          <a:spcPts val="1000"/>
                        </a:spcAft>
                      </a:pPr>
                      <a:r>
                        <a:rPr lang="vi-VN" sz="3600" i="1" kern="0">
                          <a:effectLst/>
                          <a:latin typeface="Times New Roman" panose="02020603050405020304" pitchFamily="18" charset="0"/>
                          <a:ea typeface="Calibri" panose="020F0502020204030204" pitchFamily="34" charset="0"/>
                          <a:cs typeface="Times New Roman" panose="02020603050405020304" pitchFamily="18" charset="0"/>
                        </a:rPr>
                        <a:t>Xác định mục đích viết, người đọc</a:t>
                      </a:r>
                      <a:endParaRPr lang="en-GB" sz="3600" kern="1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vi-VN" sz="3600" i="1" kern="0">
                          <a:effectLst/>
                          <a:latin typeface="Times New Roman" panose="02020603050405020304" pitchFamily="18" charset="0"/>
                          <a:ea typeface="Calibri" panose="020F0502020204030204" pitchFamily="34" charset="0"/>
                          <a:cs typeface="Times New Roman" panose="02020603050405020304" pitchFamily="18" charset="0"/>
                        </a:rPr>
                        <a:t>- Mục đích: </a:t>
                      </a:r>
                      <a:r>
                        <a:rPr lang="vi-VN" sz="3600" kern="0">
                          <a:solidFill>
                            <a:srgbClr val="0D0D0D"/>
                          </a:solidFill>
                          <a:effectLst/>
                          <a:latin typeface="Times New Roman" panose="02020603050405020304" pitchFamily="18" charset="0"/>
                          <a:ea typeface="MS Mincho"/>
                          <a:cs typeface="Times New Roman" panose="02020603050405020304" pitchFamily="18" charset="0"/>
                        </a:rPr>
                        <a:t>Phân tích, làm nổi bật chủ đề và những nét đặc sắc về hình thức nghệ thuật của tác phẩm văn học</a:t>
                      </a:r>
                      <a:endParaRPr lang="en-GB" sz="3600" kern="1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vi-VN" sz="3600" i="1" kern="0">
                          <a:effectLst/>
                          <a:latin typeface="Times New Roman" panose="02020603050405020304" pitchFamily="18" charset="0"/>
                          <a:ea typeface="Calibri" panose="020F0502020204030204" pitchFamily="34" charset="0"/>
                          <a:cs typeface="Times New Roman" panose="02020603050405020304" pitchFamily="18" charset="0"/>
                        </a:rPr>
                        <a:t>- </a:t>
                      </a:r>
                      <a:r>
                        <a:rPr lang="vi-VN" sz="3600" kern="0">
                          <a:effectLst/>
                          <a:latin typeface="Times New Roman" panose="02020603050405020304" pitchFamily="18" charset="0"/>
                          <a:ea typeface="Calibri" panose="020F0502020204030204" pitchFamily="34" charset="0"/>
                          <a:cs typeface="Times New Roman" panose="02020603050405020304" pitchFamily="18" charset="0"/>
                        </a:rPr>
                        <a:t>Người đọc: thầy/cô và các bạn cùng lớp/trong trường,…</a:t>
                      </a:r>
                      <a:endParaRPr lang="en-GB" sz="36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2594" marR="12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vi-VN" sz="3600" i="1" kern="0">
                          <a:effectLst/>
                          <a:latin typeface="Times New Roman" panose="02020603050405020304" pitchFamily="18" charset="0"/>
                          <a:ea typeface="Calibri" panose="020F0502020204030204" pitchFamily="34" charset="0"/>
                          <a:cs typeface="Times New Roman" panose="02020603050405020304" pitchFamily="18" charset="0"/>
                        </a:rPr>
                        <a:t> </a:t>
                      </a:r>
                      <a:endParaRPr lang="en-GB" sz="36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pPr>
                      <a:r>
                        <a:rPr lang="vi-VN" sz="3600" i="1" kern="0">
                          <a:effectLst/>
                          <a:latin typeface="Times New Roman" panose="02020603050405020304" pitchFamily="18" charset="0"/>
                          <a:ea typeface="Calibri" panose="020F0502020204030204" pitchFamily="34" charset="0"/>
                          <a:cs typeface="Times New Roman" panose="02020603050405020304" pitchFamily="18" charset="0"/>
                        </a:rPr>
                        <a:t>...</a:t>
                      </a:r>
                      <a:endParaRPr lang="en-GB" sz="36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2594" marR="12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5029">
                <a:tc vMerge="1">
                  <a:txBody>
                    <a:bodyPr/>
                    <a:lstStyle/>
                    <a:p>
                      <a:endParaRPr lang="en-GB"/>
                    </a:p>
                  </a:txBody>
                  <a:tcPr/>
                </a:tc>
                <a:tc>
                  <a:txBody>
                    <a:bodyPr/>
                    <a:lstStyle/>
                    <a:p>
                      <a:pPr algn="just">
                        <a:lnSpc>
                          <a:spcPct val="115000"/>
                        </a:lnSpc>
                        <a:spcAft>
                          <a:spcPts val="1000"/>
                        </a:spcAft>
                      </a:pPr>
                      <a:r>
                        <a:rPr lang="vi-VN" sz="3600" i="1" kern="0">
                          <a:effectLst/>
                          <a:latin typeface="Times New Roman" panose="02020603050405020304" pitchFamily="18" charset="0"/>
                          <a:ea typeface="Calibri" panose="020F0502020204030204" pitchFamily="34" charset="0"/>
                          <a:cs typeface="Times New Roman" panose="02020603050405020304" pitchFamily="18" charset="0"/>
                        </a:rPr>
                        <a:t>Thu thập tư liệu</a:t>
                      </a:r>
                      <a:endParaRPr lang="en-GB" sz="36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pPr>
                      <a:r>
                        <a:rPr lang="vi-VN" sz="3600" kern="0">
                          <a:effectLst/>
                          <a:latin typeface="Times New Roman" panose="02020603050405020304" pitchFamily="18" charset="0"/>
                          <a:ea typeface="Calibri" panose="020F0502020204030204" pitchFamily="34" charset="0"/>
                          <a:cs typeface="Times New Roman" panose="02020603050405020304" pitchFamily="18" charset="0"/>
                        </a:rPr>
                        <a:t>- Những ghi chép của bản thân sau khi đọc tác phẩm (giấy ghi chú, nhật kí đọc, sản phẩm sáng tạo,…)</a:t>
                      </a:r>
                      <a:endParaRPr lang="en-GB" sz="36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pPr>
                      <a:r>
                        <a:rPr lang="vi-VN" sz="3600" kern="0">
                          <a:effectLst/>
                          <a:latin typeface="Times New Roman" panose="02020603050405020304" pitchFamily="18" charset="0"/>
                          <a:ea typeface="Calibri" panose="020F0502020204030204" pitchFamily="34" charset="0"/>
                          <a:cs typeface="Times New Roman" panose="02020603050405020304" pitchFamily="18" charset="0"/>
                        </a:rPr>
                        <a:t>- Những bài phê bình, phỏng vấn, tư liệu báo chí,…liên quan đến tác phẩm.</a:t>
                      </a:r>
                      <a:endParaRPr lang="en-GB" sz="36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2594" marR="12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vi-VN" sz="3600" kern="0">
                          <a:effectLst/>
                          <a:latin typeface="Times New Roman" panose="02020603050405020304" pitchFamily="18" charset="0"/>
                          <a:ea typeface="Calibri" panose="020F0502020204030204" pitchFamily="34" charset="0"/>
                          <a:cs typeface="Times New Roman" panose="02020603050405020304" pitchFamily="18" charset="0"/>
                        </a:rPr>
                        <a:t>Cần thu thập tư liệu từ các nguồn tài liệu tin cậy, uy tín.</a:t>
                      </a:r>
                      <a:endParaRPr lang="en-GB" sz="36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2594" marR="12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632515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847113856"/>
              </p:ext>
            </p:extLst>
          </p:nvPr>
        </p:nvGraphicFramePr>
        <p:xfrm>
          <a:off x="457200" y="571500"/>
          <a:ext cx="17145001" cy="8873744"/>
        </p:xfrm>
        <a:graphic>
          <a:graphicData uri="http://schemas.openxmlformats.org/drawingml/2006/table">
            <a:tbl>
              <a:tblPr firstRow="1" firstCol="1" bandRow="1">
                <a:effectLst>
                  <a:outerShdw blurRad="50800" dist="38100" dir="2700000" algn="tl" rotWithShape="0">
                    <a:prstClr val="black">
                      <a:alpha val="40000"/>
                    </a:prstClr>
                  </a:outerShdw>
                </a:effectLst>
              </a:tblPr>
              <a:tblGrid>
                <a:gridCol w="2438400"/>
                <a:gridCol w="11430000"/>
                <a:gridCol w="3276601"/>
              </a:tblGrid>
              <a:tr h="41839">
                <a:tc>
                  <a:txBody>
                    <a:bodyPr/>
                    <a:lstStyle/>
                    <a:p>
                      <a:pPr algn="ctr">
                        <a:lnSpc>
                          <a:spcPct val="115000"/>
                        </a:lnSpc>
                        <a:spcAft>
                          <a:spcPts val="1000"/>
                        </a:spcAft>
                      </a:pPr>
                      <a:r>
                        <a:rPr lang="vi-VN" sz="4000" b="1" kern="0" smtClean="0">
                          <a:effectLst/>
                          <a:latin typeface="Times New Roman" panose="02020603050405020304" pitchFamily="18" charset="0"/>
                          <a:ea typeface="Calibri" panose="020F0502020204030204" pitchFamily="34" charset="0"/>
                          <a:cs typeface="Times New Roman" panose="02020603050405020304" pitchFamily="18" charset="0"/>
                        </a:rPr>
                        <a:t>Quy </a:t>
                      </a:r>
                      <a:r>
                        <a:rPr lang="vi-VN" sz="4000" b="1" kern="0">
                          <a:effectLst/>
                          <a:latin typeface="Times New Roman" panose="02020603050405020304" pitchFamily="18" charset="0"/>
                          <a:ea typeface="Calibri" panose="020F0502020204030204" pitchFamily="34" charset="0"/>
                          <a:cs typeface="Times New Roman" panose="02020603050405020304" pitchFamily="18" charset="0"/>
                        </a:rPr>
                        <a:t>trình viết</a:t>
                      </a:r>
                      <a:endParaRPr lang="en-GB" sz="4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2594" marR="12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vi-VN" sz="4000" b="1" kern="0">
                          <a:effectLst/>
                          <a:latin typeface="Times New Roman" panose="02020603050405020304" pitchFamily="18" charset="0"/>
                          <a:ea typeface="Calibri" panose="020F0502020204030204" pitchFamily="34" charset="0"/>
                          <a:cs typeface="Times New Roman" panose="02020603050405020304" pitchFamily="18" charset="0"/>
                        </a:rPr>
                        <a:t>Thao tác cần làm</a:t>
                      </a:r>
                      <a:endParaRPr lang="en-GB" sz="4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2594" marR="12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vi-VN" sz="4000" b="1" kern="0">
                          <a:effectLst/>
                          <a:latin typeface="Times New Roman" panose="02020603050405020304" pitchFamily="18" charset="0"/>
                          <a:ea typeface="Calibri" panose="020F0502020204030204" pitchFamily="34" charset="0"/>
                          <a:cs typeface="Times New Roman" panose="02020603050405020304" pitchFamily="18" charset="0"/>
                        </a:rPr>
                        <a:t>Lưu ý</a:t>
                      </a:r>
                      <a:endParaRPr lang="en-GB" sz="4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2594" marR="12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17534">
                <a:tc rowSpan="2">
                  <a:txBody>
                    <a:bodyPr/>
                    <a:lstStyle/>
                    <a:p>
                      <a:pPr algn="ctr">
                        <a:lnSpc>
                          <a:spcPct val="115000"/>
                        </a:lnSpc>
                        <a:spcAft>
                          <a:spcPts val="1000"/>
                        </a:spcAft>
                      </a:pPr>
                      <a:endParaRPr lang="vi-VN" sz="4000" b="1" kern="0" smtClean="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1000"/>
                        </a:spcAft>
                      </a:pPr>
                      <a:endParaRPr lang="vi-VN" sz="4000" b="1" kern="0" smtClean="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1000"/>
                        </a:spcAft>
                      </a:pPr>
                      <a:r>
                        <a:rPr lang="vi-VN" sz="4000" b="1" kern="0" smtClean="0">
                          <a:effectLst/>
                          <a:latin typeface="Times New Roman" panose="02020603050405020304" pitchFamily="18" charset="0"/>
                          <a:ea typeface="Calibri" panose="020F0502020204030204" pitchFamily="34" charset="0"/>
                          <a:cs typeface="Times New Roman" panose="02020603050405020304" pitchFamily="18" charset="0"/>
                        </a:rPr>
                        <a:t>Bước </a:t>
                      </a:r>
                      <a:r>
                        <a:rPr lang="vi-VN" sz="4000" b="1" kern="0">
                          <a:effectLst/>
                          <a:latin typeface="Times New Roman" panose="02020603050405020304" pitchFamily="18" charset="0"/>
                          <a:ea typeface="Calibri" panose="020F0502020204030204" pitchFamily="34" charset="0"/>
                          <a:cs typeface="Times New Roman" panose="02020603050405020304" pitchFamily="18" charset="0"/>
                        </a:rPr>
                        <a:t>2: Tìm ý và lập dàn ý</a:t>
                      </a:r>
                      <a:endParaRPr lang="en-GB" sz="4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2594" marR="12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vi-VN" sz="4000" i="1" kern="0">
                          <a:effectLst/>
                          <a:latin typeface="Times New Roman" panose="02020603050405020304" pitchFamily="18" charset="0"/>
                          <a:ea typeface="Calibri" panose="020F0502020204030204" pitchFamily="34" charset="0"/>
                          <a:cs typeface="Times New Roman" panose="02020603050405020304" pitchFamily="18" charset="0"/>
                        </a:rPr>
                        <a:t>Tìm ý</a:t>
                      </a:r>
                      <a:endParaRPr lang="en-GB" sz="40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pPr>
                      <a:r>
                        <a:rPr lang="vi-VN" sz="4000" kern="0">
                          <a:effectLst/>
                          <a:latin typeface="Times New Roman" panose="02020603050405020304" pitchFamily="18" charset="0"/>
                          <a:ea typeface="Calibri" panose="020F0502020204030204" pitchFamily="34" charset="0"/>
                          <a:cs typeface="Times New Roman" panose="02020603050405020304" pitchFamily="18" charset="0"/>
                        </a:rPr>
                        <a:t>Hãy tìm ý bằng cách trả lời những câu hỏi sau:</a:t>
                      </a:r>
                      <a:endParaRPr lang="en-GB" sz="40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vi-VN" sz="4000" kern="0">
                          <a:effectLst/>
                          <a:latin typeface="Times New Roman" panose="02020603050405020304" pitchFamily="18" charset="0"/>
                          <a:ea typeface="Calibri" panose="020F0502020204030204" pitchFamily="34" charset="0"/>
                          <a:cs typeface="Times New Roman" panose="02020603050405020304" pitchFamily="18" charset="0"/>
                        </a:rPr>
                        <a:t>- Chủ đề chính của tác phẩm? Chủ đề ấy được thể hiện như thế nào trong tác phẩm (qua nhân vật, hình ảnh, sự việc, cốt truyện,…) và gợi ra thông điệp, suy nghĩ, tình cảm gì ở người đọc</a:t>
                      </a:r>
                      <a:endParaRPr lang="en-GB" sz="40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vi-VN" sz="4000" kern="0">
                          <a:effectLst/>
                          <a:latin typeface="Times New Roman" panose="02020603050405020304" pitchFamily="18" charset="0"/>
                          <a:ea typeface="Calibri" panose="020F0502020204030204" pitchFamily="34" charset="0"/>
                          <a:cs typeface="Times New Roman" panose="02020603050405020304" pitchFamily="18" charset="0"/>
                        </a:rPr>
                        <a:t>- Đặc sắc nghệ thuật của tác phẩm thể hiện ở những phương diện nào? Nhận xét đặc sắc nghệ thuật biểu hiện như nào trong tác phẩm?</a:t>
                      </a:r>
                      <a:endParaRPr lang="en-GB" sz="40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pPr>
                      <a:r>
                        <a:rPr lang="vi-VN" sz="4000" kern="0">
                          <a:effectLst/>
                          <a:latin typeface="Times New Roman" panose="02020603050405020304" pitchFamily="18" charset="0"/>
                          <a:ea typeface="Calibri" panose="020F0502020204030204" pitchFamily="34" charset="0"/>
                          <a:cs typeface="Times New Roman" panose="02020603050405020304" pitchFamily="18" charset="0"/>
                        </a:rPr>
                        <a:t> </a:t>
                      </a:r>
                      <a:endParaRPr lang="en-GB" sz="4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2594" marR="12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just">
                        <a:lnSpc>
                          <a:spcPct val="115000"/>
                        </a:lnSpc>
                        <a:spcAft>
                          <a:spcPts val="1000"/>
                        </a:spcAft>
                      </a:pPr>
                      <a:r>
                        <a:rPr lang="vi-VN" sz="4000" i="1" kern="0">
                          <a:effectLst/>
                          <a:latin typeface="Times New Roman" panose="02020603050405020304" pitchFamily="18" charset="0"/>
                          <a:ea typeface="Calibri" panose="020F0502020204030204" pitchFamily="34" charset="0"/>
                          <a:cs typeface="Times New Roman" panose="02020603050405020304" pitchFamily="18" charset="0"/>
                        </a:rPr>
                        <a:t>...</a:t>
                      </a:r>
                      <a:endParaRPr lang="en-GB" sz="4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2594" marR="12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r>
              <a:tr h="0">
                <a:tc vMerge="1">
                  <a:txBody>
                    <a:bodyPr/>
                    <a:lstStyle/>
                    <a:p>
                      <a:endParaRPr lang="en-GB"/>
                    </a:p>
                  </a:txBody>
                  <a:tcPr/>
                </a:tc>
                <a:tc>
                  <a:txBody>
                    <a:bodyPr/>
                    <a:lstStyle/>
                    <a:p>
                      <a:endParaRPr lang="en-GB" sz="3600">
                        <a:latin typeface="Times New Roman" panose="02020603050405020304" pitchFamily="18" charset="0"/>
                        <a:cs typeface="Times New Roman" panose="02020603050405020304" pitchFamily="18" charset="0"/>
                      </a:endParaRPr>
                    </a:p>
                  </a:txBody>
                  <a:tcPr marL="12594" marR="12594" marT="0" marB="0">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3600">
                        <a:latin typeface="Times New Roman" panose="02020603050405020304" pitchFamily="18" charset="0"/>
                        <a:cs typeface="Times New Roman" panose="02020603050405020304" pitchFamily="18" charset="0"/>
                      </a:endParaRPr>
                    </a:p>
                  </a:txBody>
                  <a:tcPr marL="12594" marR="12594" marT="0" marB="0">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793409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3886200" y="266700"/>
            <a:ext cx="10363201" cy="2342757"/>
          </a:xfrm>
          <a:prstGeom prst="rect">
            <a:avLst/>
          </a:prstGeom>
        </p:spPr>
        <p:txBody>
          <a:bodyPr wrap="square">
            <a:spAutoFit/>
          </a:bodyPr>
          <a:lstStyle/>
          <a:p>
            <a:pPr algn="ctr">
              <a:lnSpc>
                <a:spcPct val="107000"/>
              </a:lnSpc>
              <a:spcAft>
                <a:spcPts val="600"/>
              </a:spcAft>
            </a:pPr>
            <a:r>
              <a:rPr lang="vi-VN" sz="4400" b="1" kern="100">
                <a:latin typeface="+mj-lt"/>
                <a:ea typeface="Calibri" panose="020F0502020204030204" pitchFamily="34" charset="0"/>
                <a:cs typeface="Times New Roman" panose="02020603050405020304" pitchFamily="18" charset="0"/>
              </a:rPr>
              <a:t>Bài tập khởi động</a:t>
            </a:r>
            <a:endParaRPr lang="en-GB" sz="4400" kern="100">
              <a:latin typeface="+mj-lt"/>
              <a:ea typeface="Calibri" panose="020F0502020204030204" pitchFamily="34" charset="0"/>
              <a:cs typeface="Times New Roman" panose="02020603050405020304" pitchFamily="18" charset="0"/>
            </a:endParaRPr>
          </a:p>
          <a:p>
            <a:pPr algn="ctr">
              <a:lnSpc>
                <a:spcPct val="107000"/>
              </a:lnSpc>
              <a:spcAft>
                <a:spcPts val="600"/>
              </a:spcAft>
            </a:pPr>
            <a:r>
              <a:rPr lang="vi-VN" sz="4400" kern="100">
                <a:latin typeface="+mj-lt"/>
                <a:ea typeface="Calibri" panose="020F0502020204030204" pitchFamily="34" charset="0"/>
                <a:cs typeface="Times New Roman" panose="02020603050405020304" pitchFamily="18" charset="0"/>
              </a:rPr>
              <a:t>Đánh dấu X vào ô Đúng, Sai trong bảng dưới đây. Với trường hợp Sai, hãy lí giải.</a:t>
            </a:r>
            <a:endParaRPr lang="en-GB" sz="4400" kern="100">
              <a:effectLst/>
              <a:latin typeface="+mj-lt"/>
              <a:ea typeface="Calibri" panose="020F0502020204030204" pitchFamily="34" charset="0"/>
              <a:cs typeface="Times New Roman" panose="02020603050405020304" pitchFamily="18" charset="0"/>
            </a:endParaRPr>
          </a:p>
        </p:txBody>
      </p:sp>
      <p:graphicFrame>
        <p:nvGraphicFramePr>
          <p:cNvPr id="12" name="Table 11"/>
          <p:cNvGraphicFramePr>
            <a:graphicFrameLocks noGrp="1"/>
          </p:cNvGraphicFramePr>
          <p:nvPr>
            <p:extLst>
              <p:ext uri="{D42A27DB-BD31-4B8C-83A1-F6EECF244321}">
                <p14:modId xmlns:p14="http://schemas.microsoft.com/office/powerpoint/2010/main" val="3949829455"/>
              </p:ext>
            </p:extLst>
          </p:nvPr>
        </p:nvGraphicFramePr>
        <p:xfrm>
          <a:off x="1219200" y="2933700"/>
          <a:ext cx="16230600" cy="6917944"/>
        </p:xfrm>
        <a:graphic>
          <a:graphicData uri="http://schemas.openxmlformats.org/drawingml/2006/table">
            <a:tbl>
              <a:tblPr firstRow="1" firstCol="1" bandRow="1"/>
              <a:tblGrid>
                <a:gridCol w="11049000"/>
                <a:gridCol w="1219200"/>
                <a:gridCol w="762000"/>
                <a:gridCol w="3200400"/>
              </a:tblGrid>
              <a:tr h="457200">
                <a:tc>
                  <a:txBody>
                    <a:bodyPr/>
                    <a:lstStyle/>
                    <a:p>
                      <a:pPr algn="ctr">
                        <a:lnSpc>
                          <a:spcPct val="107000"/>
                        </a:lnSpc>
                        <a:spcAft>
                          <a:spcPts val="600"/>
                        </a:spcAft>
                      </a:pPr>
                      <a:r>
                        <a:rPr lang="vi-VN" sz="3200" b="1" kern="0">
                          <a:effectLst/>
                          <a:latin typeface="Times New Roman" panose="02020603050405020304" pitchFamily="18" charset="0"/>
                          <a:ea typeface="Calibri" panose="020F0502020204030204" pitchFamily="34" charset="0"/>
                          <a:cs typeface="Times New Roman" panose="02020603050405020304" pitchFamily="18" charset="0"/>
                        </a:rPr>
                        <a:t>Nhận định về đặc điểm bài văn nghị luận phân tích một tác phẩm văn học</a:t>
                      </a:r>
                      <a:endParaRPr lang="en-GB"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600"/>
                        </a:spcAft>
                      </a:pPr>
                      <a:r>
                        <a:rPr lang="en-US" sz="3200" b="1" kern="0">
                          <a:effectLst/>
                          <a:latin typeface="Times New Roman" panose="02020603050405020304" pitchFamily="18" charset="0"/>
                          <a:ea typeface="Calibri" panose="020F0502020204030204" pitchFamily="34" charset="0"/>
                          <a:cs typeface="Times New Roman" panose="02020603050405020304" pitchFamily="18" charset="0"/>
                        </a:rPr>
                        <a:t>Đúng</a:t>
                      </a:r>
                      <a:endParaRPr lang="en-GB"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600"/>
                        </a:spcAft>
                      </a:pPr>
                      <a:r>
                        <a:rPr lang="en-US" sz="3200" b="1" kern="0">
                          <a:effectLst/>
                          <a:latin typeface="Times New Roman" panose="02020603050405020304" pitchFamily="18" charset="0"/>
                          <a:ea typeface="Calibri" panose="020F0502020204030204" pitchFamily="34" charset="0"/>
                          <a:cs typeface="Times New Roman" panose="02020603050405020304" pitchFamily="18" charset="0"/>
                        </a:rPr>
                        <a:t>Sai</a:t>
                      </a:r>
                      <a:endParaRPr lang="en-GB"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600"/>
                        </a:spcAft>
                      </a:pPr>
                      <a:r>
                        <a:rPr lang="en-US" sz="3200" b="1" kern="0">
                          <a:effectLst/>
                          <a:latin typeface="Times New Roman" panose="02020603050405020304" pitchFamily="18" charset="0"/>
                          <a:ea typeface="Calibri" panose="020F0502020204030204" pitchFamily="34" charset="0"/>
                          <a:cs typeface="Times New Roman" panose="02020603050405020304" pitchFamily="18" charset="0"/>
                        </a:rPr>
                        <a:t>Giải thích nếu sai</a:t>
                      </a:r>
                      <a:endParaRPr lang="en-GB"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7200">
                <a:tc>
                  <a:txBody>
                    <a:bodyPr/>
                    <a:lstStyle/>
                    <a:p>
                      <a:pPr algn="just">
                        <a:lnSpc>
                          <a:spcPct val="107000"/>
                        </a:lnSpc>
                        <a:spcAft>
                          <a:spcPts val="600"/>
                        </a:spcAft>
                      </a:pPr>
                      <a:r>
                        <a:rPr lang="en-US" sz="3200" kern="0">
                          <a:effectLst/>
                          <a:latin typeface="Times New Roman" panose="02020603050405020304" pitchFamily="18" charset="0"/>
                          <a:ea typeface="Calibri" panose="020F0502020204030204" pitchFamily="34" charset="0"/>
                          <a:cs typeface="Times New Roman" panose="02020603050405020304" pitchFamily="18" charset="0"/>
                        </a:rPr>
                        <a:t>Bài viết cần nêu luận điểm của người viết về chủ đề và đặc sắc nghệ thuật của tác phẩm</a:t>
                      </a:r>
                      <a:endParaRPr lang="en-GB"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600"/>
                        </a:spcAft>
                      </a:pPr>
                      <a:r>
                        <a:rPr lang="en-US" sz="3200" kern="0">
                          <a:effectLst/>
                          <a:latin typeface="Times New Roman" panose="02020603050405020304" pitchFamily="18" charset="0"/>
                          <a:ea typeface="Calibri" panose="020F0502020204030204" pitchFamily="34" charset="0"/>
                          <a:cs typeface="Times New Roman" panose="02020603050405020304" pitchFamily="18" charset="0"/>
                        </a:rPr>
                        <a:t>…</a:t>
                      </a:r>
                      <a:endParaRPr lang="en-GB"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600"/>
                        </a:spcAft>
                      </a:pPr>
                      <a:r>
                        <a:rPr lang="en-US" sz="3200" kern="0">
                          <a:effectLst/>
                          <a:latin typeface="Times New Roman" panose="02020603050405020304" pitchFamily="18" charset="0"/>
                          <a:ea typeface="Calibri" panose="020F0502020204030204" pitchFamily="34" charset="0"/>
                          <a:cs typeface="Times New Roman" panose="02020603050405020304" pitchFamily="18" charset="0"/>
                        </a:rPr>
                        <a:t>…</a:t>
                      </a:r>
                      <a:endParaRPr lang="en-GB"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600"/>
                        </a:spcAft>
                      </a:pPr>
                      <a:r>
                        <a:rPr lang="en-US" sz="3200" kern="0">
                          <a:effectLst/>
                          <a:latin typeface="Times New Roman" panose="02020603050405020304" pitchFamily="18" charset="0"/>
                          <a:ea typeface="Calibri" panose="020F0502020204030204" pitchFamily="34" charset="0"/>
                          <a:cs typeface="Times New Roman" panose="02020603050405020304" pitchFamily="18" charset="0"/>
                        </a:rPr>
                        <a:t>…</a:t>
                      </a:r>
                      <a:endParaRPr lang="en-GB"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5828">
                <a:tc>
                  <a:txBody>
                    <a:bodyPr/>
                    <a:lstStyle/>
                    <a:p>
                      <a:pPr algn="just">
                        <a:lnSpc>
                          <a:spcPct val="107000"/>
                        </a:lnSpc>
                        <a:spcAft>
                          <a:spcPts val="600"/>
                        </a:spcAft>
                      </a:pPr>
                      <a:r>
                        <a:rPr lang="en-US" sz="3200" kern="0">
                          <a:effectLst/>
                          <a:latin typeface="Times New Roman" panose="02020603050405020304" pitchFamily="18" charset="0"/>
                          <a:ea typeface="Calibri" panose="020F0502020204030204" pitchFamily="34" charset="0"/>
                          <a:cs typeface="Times New Roman" panose="02020603050405020304" pitchFamily="18" charset="0"/>
                        </a:rPr>
                        <a:t>Bằng chứng là những trích dẫn từ VB để làm sáng tỏ luận điểm</a:t>
                      </a:r>
                      <a:endParaRPr lang="en-GB"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600"/>
                        </a:spcAft>
                      </a:pPr>
                      <a:r>
                        <a:rPr lang="en-US" sz="3200" kern="0">
                          <a:effectLst/>
                          <a:latin typeface="Times New Roman" panose="02020603050405020304" pitchFamily="18" charset="0"/>
                          <a:ea typeface="Calibri" panose="020F0502020204030204" pitchFamily="34" charset="0"/>
                          <a:cs typeface="Times New Roman" panose="02020603050405020304" pitchFamily="18" charset="0"/>
                        </a:rPr>
                        <a:t>…</a:t>
                      </a:r>
                      <a:endParaRPr lang="en-GB"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600"/>
                        </a:spcAft>
                      </a:pPr>
                      <a:r>
                        <a:rPr lang="en-US" sz="3200" kern="0">
                          <a:effectLst/>
                          <a:latin typeface="Times New Roman" panose="02020603050405020304" pitchFamily="18" charset="0"/>
                          <a:ea typeface="Calibri" panose="020F0502020204030204" pitchFamily="34" charset="0"/>
                          <a:cs typeface="Times New Roman" panose="02020603050405020304" pitchFamily="18" charset="0"/>
                        </a:rPr>
                        <a:t>…</a:t>
                      </a:r>
                      <a:endParaRPr lang="en-GB"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600"/>
                        </a:spcAft>
                      </a:pPr>
                      <a:r>
                        <a:rPr lang="en-US" sz="3200" kern="0">
                          <a:effectLst/>
                          <a:latin typeface="Times New Roman" panose="02020603050405020304" pitchFamily="18" charset="0"/>
                          <a:ea typeface="Calibri" panose="020F0502020204030204" pitchFamily="34" charset="0"/>
                          <a:cs typeface="Times New Roman" panose="02020603050405020304" pitchFamily="18" charset="0"/>
                        </a:rPr>
                        <a:t>…</a:t>
                      </a:r>
                      <a:endParaRPr lang="en-GB"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7200">
                <a:tc>
                  <a:txBody>
                    <a:bodyPr/>
                    <a:lstStyle/>
                    <a:p>
                      <a:pPr algn="just">
                        <a:lnSpc>
                          <a:spcPct val="107000"/>
                        </a:lnSpc>
                        <a:spcAft>
                          <a:spcPts val="600"/>
                        </a:spcAft>
                      </a:pPr>
                      <a:r>
                        <a:rPr lang="en-US" sz="3200" kern="0">
                          <a:effectLst/>
                          <a:latin typeface="Times New Roman" panose="02020603050405020304" pitchFamily="18" charset="0"/>
                          <a:ea typeface="Calibri" panose="020F0502020204030204" pitchFamily="34" charset="0"/>
                          <a:cs typeface="Times New Roman" panose="02020603050405020304" pitchFamily="18" charset="0"/>
                        </a:rPr>
                        <a:t>Lí lẽ là những phân tích, lí giải bằng chứng để làm sáng tỏ luận điểm</a:t>
                      </a:r>
                      <a:endParaRPr lang="en-GB"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600"/>
                        </a:spcAft>
                      </a:pPr>
                      <a:r>
                        <a:rPr lang="en-US" sz="3200" kern="0">
                          <a:effectLst/>
                          <a:latin typeface="Times New Roman" panose="02020603050405020304" pitchFamily="18" charset="0"/>
                          <a:ea typeface="Calibri" panose="020F0502020204030204" pitchFamily="34" charset="0"/>
                          <a:cs typeface="Times New Roman" panose="02020603050405020304" pitchFamily="18" charset="0"/>
                        </a:rPr>
                        <a:t>…</a:t>
                      </a:r>
                      <a:endParaRPr lang="en-GB"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600"/>
                        </a:spcAft>
                      </a:pPr>
                      <a:r>
                        <a:rPr lang="en-US" sz="3200" kern="0">
                          <a:effectLst/>
                          <a:latin typeface="Times New Roman" panose="02020603050405020304" pitchFamily="18" charset="0"/>
                          <a:ea typeface="Calibri" panose="020F0502020204030204" pitchFamily="34" charset="0"/>
                          <a:cs typeface="Times New Roman" panose="02020603050405020304" pitchFamily="18" charset="0"/>
                        </a:rPr>
                        <a:t>…</a:t>
                      </a:r>
                      <a:endParaRPr lang="en-GB"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600"/>
                        </a:spcAft>
                      </a:pPr>
                      <a:r>
                        <a:rPr lang="en-US" sz="3200" kern="0">
                          <a:effectLst/>
                          <a:latin typeface="Times New Roman" panose="02020603050405020304" pitchFamily="18" charset="0"/>
                          <a:ea typeface="Calibri" panose="020F0502020204030204" pitchFamily="34" charset="0"/>
                          <a:cs typeface="Times New Roman" panose="02020603050405020304" pitchFamily="18" charset="0"/>
                        </a:rPr>
                        <a:t>…</a:t>
                      </a:r>
                      <a:endParaRPr lang="en-GB"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7200">
                <a:tc>
                  <a:txBody>
                    <a:bodyPr/>
                    <a:lstStyle/>
                    <a:p>
                      <a:pPr algn="just">
                        <a:lnSpc>
                          <a:spcPct val="107000"/>
                        </a:lnSpc>
                        <a:spcAft>
                          <a:spcPts val="600"/>
                        </a:spcAft>
                      </a:pPr>
                      <a:r>
                        <a:rPr lang="en-US" sz="3200" kern="0">
                          <a:effectLst/>
                          <a:latin typeface="Times New Roman" panose="02020603050405020304" pitchFamily="18" charset="0"/>
                          <a:ea typeface="Calibri" panose="020F0502020204030204" pitchFamily="34" charset="0"/>
                          <a:cs typeface="Times New Roman" panose="02020603050405020304" pitchFamily="18" charset="0"/>
                        </a:rPr>
                        <a:t>Cần khai thác tất cả đặc sắc nghệ thuật của tác phẩm cần phân tích</a:t>
                      </a:r>
                      <a:endParaRPr lang="en-GB"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600"/>
                        </a:spcAft>
                      </a:pPr>
                      <a:r>
                        <a:rPr lang="en-US" sz="3200" kern="0">
                          <a:effectLst/>
                          <a:latin typeface="Times New Roman" panose="02020603050405020304" pitchFamily="18" charset="0"/>
                          <a:ea typeface="Calibri" panose="020F0502020204030204" pitchFamily="34" charset="0"/>
                          <a:cs typeface="Times New Roman" panose="02020603050405020304" pitchFamily="18" charset="0"/>
                        </a:rPr>
                        <a:t>…</a:t>
                      </a:r>
                      <a:endParaRPr lang="en-GB"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600"/>
                        </a:spcAft>
                      </a:pPr>
                      <a:r>
                        <a:rPr lang="en-US" sz="3200" kern="0">
                          <a:effectLst/>
                          <a:latin typeface="Times New Roman" panose="02020603050405020304" pitchFamily="18" charset="0"/>
                          <a:ea typeface="Calibri" panose="020F0502020204030204" pitchFamily="34" charset="0"/>
                          <a:cs typeface="Times New Roman" panose="02020603050405020304" pitchFamily="18" charset="0"/>
                        </a:rPr>
                        <a:t>…</a:t>
                      </a:r>
                      <a:endParaRPr lang="en-GB"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600"/>
                        </a:spcAft>
                      </a:pPr>
                      <a:r>
                        <a:rPr lang="en-US" sz="3200" kern="0">
                          <a:effectLst/>
                          <a:latin typeface="Times New Roman" panose="02020603050405020304" pitchFamily="18" charset="0"/>
                          <a:ea typeface="Calibri" panose="020F0502020204030204" pitchFamily="34" charset="0"/>
                          <a:cs typeface="Times New Roman" panose="02020603050405020304" pitchFamily="18" charset="0"/>
                        </a:rPr>
                        <a:t>…</a:t>
                      </a:r>
                      <a:endParaRPr lang="en-GB"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7200">
                <a:tc>
                  <a:txBody>
                    <a:bodyPr/>
                    <a:lstStyle/>
                    <a:p>
                      <a:pPr algn="just">
                        <a:lnSpc>
                          <a:spcPct val="107000"/>
                        </a:lnSpc>
                        <a:spcAft>
                          <a:spcPts val="600"/>
                        </a:spcAft>
                      </a:pPr>
                      <a:r>
                        <a:rPr lang="en-US" sz="3200" kern="0">
                          <a:effectLst/>
                          <a:latin typeface="Times New Roman" panose="02020603050405020304" pitchFamily="18" charset="0"/>
                          <a:ea typeface="Calibri" panose="020F0502020204030204" pitchFamily="34" charset="0"/>
                          <a:cs typeface="Times New Roman" panose="02020603050405020304" pitchFamily="18" charset="0"/>
                        </a:rPr>
                        <a:t>Khi phân tích chủ đề, cần gọi tên chủ đề và đưa ra bằng chứng xác định chủ đề</a:t>
                      </a:r>
                      <a:endParaRPr lang="en-GB"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600"/>
                        </a:spcAft>
                      </a:pPr>
                      <a:r>
                        <a:rPr lang="en-US" sz="3200" kern="0">
                          <a:effectLst/>
                          <a:latin typeface="Times New Roman" panose="02020603050405020304" pitchFamily="18" charset="0"/>
                          <a:ea typeface="Calibri" panose="020F0502020204030204" pitchFamily="34" charset="0"/>
                          <a:cs typeface="Times New Roman" panose="02020603050405020304" pitchFamily="18" charset="0"/>
                        </a:rPr>
                        <a:t>…</a:t>
                      </a:r>
                      <a:endParaRPr lang="en-GB"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600"/>
                        </a:spcAft>
                      </a:pPr>
                      <a:r>
                        <a:rPr lang="en-US" sz="3200" kern="0">
                          <a:effectLst/>
                          <a:latin typeface="Times New Roman" panose="02020603050405020304" pitchFamily="18" charset="0"/>
                          <a:ea typeface="Calibri" panose="020F0502020204030204" pitchFamily="34" charset="0"/>
                          <a:cs typeface="Times New Roman" panose="02020603050405020304" pitchFamily="18" charset="0"/>
                        </a:rPr>
                        <a:t>…</a:t>
                      </a:r>
                      <a:endParaRPr lang="en-GB"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600"/>
                        </a:spcAft>
                      </a:pPr>
                      <a:r>
                        <a:rPr lang="en-US" sz="3200" kern="0">
                          <a:effectLst/>
                          <a:latin typeface="Times New Roman" panose="02020603050405020304" pitchFamily="18" charset="0"/>
                          <a:ea typeface="Calibri" panose="020F0502020204030204" pitchFamily="34" charset="0"/>
                          <a:cs typeface="Times New Roman" panose="02020603050405020304" pitchFamily="18" charset="0"/>
                        </a:rPr>
                        <a:t>…</a:t>
                      </a:r>
                      <a:endParaRPr lang="en-GB"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7200">
                <a:tc>
                  <a:txBody>
                    <a:bodyPr/>
                    <a:lstStyle/>
                    <a:p>
                      <a:pPr algn="just">
                        <a:lnSpc>
                          <a:spcPct val="107000"/>
                        </a:lnSpc>
                        <a:spcAft>
                          <a:spcPts val="600"/>
                        </a:spcAft>
                      </a:pPr>
                      <a:r>
                        <a:rPr lang="en-US" sz="3200" kern="0">
                          <a:effectLst/>
                          <a:latin typeface="Times New Roman" panose="02020603050405020304" pitchFamily="18" charset="0"/>
                          <a:ea typeface="Calibri" panose="020F0502020204030204" pitchFamily="34" charset="0"/>
                          <a:cs typeface="Times New Roman" panose="02020603050405020304" pitchFamily="18" charset="0"/>
                        </a:rPr>
                        <a:t>Bài viết cần trích dẫn càng nhiều bằng chứng càng tốt</a:t>
                      </a:r>
                      <a:endParaRPr lang="en-GB"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600"/>
                        </a:spcAft>
                      </a:pPr>
                      <a:r>
                        <a:rPr lang="en-US" sz="3200" kern="0">
                          <a:effectLst/>
                          <a:latin typeface="Times New Roman" panose="02020603050405020304" pitchFamily="18" charset="0"/>
                          <a:ea typeface="Calibri" panose="020F0502020204030204" pitchFamily="34" charset="0"/>
                          <a:cs typeface="Times New Roman" panose="02020603050405020304" pitchFamily="18" charset="0"/>
                        </a:rPr>
                        <a:t>…</a:t>
                      </a:r>
                      <a:endParaRPr lang="en-GB"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600"/>
                        </a:spcAft>
                      </a:pPr>
                      <a:r>
                        <a:rPr lang="en-US" sz="3200" kern="0">
                          <a:effectLst/>
                          <a:latin typeface="Times New Roman" panose="02020603050405020304" pitchFamily="18" charset="0"/>
                          <a:ea typeface="Calibri" panose="020F0502020204030204" pitchFamily="34" charset="0"/>
                          <a:cs typeface="Times New Roman" panose="02020603050405020304" pitchFamily="18" charset="0"/>
                        </a:rPr>
                        <a:t>…</a:t>
                      </a:r>
                      <a:endParaRPr lang="en-GB"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600"/>
                        </a:spcAft>
                      </a:pPr>
                      <a:r>
                        <a:rPr lang="en-US" sz="3200" kern="0">
                          <a:effectLst/>
                          <a:latin typeface="Times New Roman" panose="02020603050405020304" pitchFamily="18" charset="0"/>
                          <a:ea typeface="Calibri" panose="020F0502020204030204" pitchFamily="34" charset="0"/>
                          <a:cs typeface="Times New Roman" panose="02020603050405020304" pitchFamily="18" charset="0"/>
                        </a:rPr>
                        <a:t>…</a:t>
                      </a:r>
                      <a:endParaRPr lang="en-GB"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7200">
                <a:tc>
                  <a:txBody>
                    <a:bodyPr/>
                    <a:lstStyle/>
                    <a:p>
                      <a:pPr algn="just">
                        <a:lnSpc>
                          <a:spcPct val="107000"/>
                        </a:lnSpc>
                        <a:spcAft>
                          <a:spcPts val="600"/>
                        </a:spcAft>
                      </a:pPr>
                      <a:r>
                        <a:rPr lang="en-US" sz="3200" kern="0">
                          <a:effectLst/>
                          <a:latin typeface="Times New Roman" panose="02020603050405020304" pitchFamily="18" charset="0"/>
                          <a:ea typeface="Calibri" panose="020F0502020204030204" pitchFamily="34" charset="0"/>
                          <a:cs typeface="Times New Roman" panose="02020603050405020304" pitchFamily="18" charset="0"/>
                        </a:rPr>
                        <a:t>Cần triển khai cùng lúc luận điểm phân tích chủ đề và đặc sắc nghệ thuật của tác phẩm</a:t>
                      </a:r>
                      <a:endParaRPr lang="en-GB"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600"/>
                        </a:spcAft>
                      </a:pPr>
                      <a:r>
                        <a:rPr lang="en-US" sz="3200" kern="0">
                          <a:effectLst/>
                          <a:latin typeface="Times New Roman" panose="02020603050405020304" pitchFamily="18" charset="0"/>
                          <a:ea typeface="Calibri" panose="020F0502020204030204" pitchFamily="34" charset="0"/>
                          <a:cs typeface="Times New Roman" panose="02020603050405020304" pitchFamily="18" charset="0"/>
                        </a:rPr>
                        <a:t>…</a:t>
                      </a:r>
                      <a:endParaRPr lang="en-GB"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600"/>
                        </a:spcAft>
                      </a:pPr>
                      <a:r>
                        <a:rPr lang="en-US" sz="3200" kern="0">
                          <a:effectLst/>
                          <a:latin typeface="Times New Roman" panose="02020603050405020304" pitchFamily="18" charset="0"/>
                          <a:ea typeface="Calibri" panose="020F0502020204030204" pitchFamily="34" charset="0"/>
                          <a:cs typeface="Times New Roman" panose="02020603050405020304" pitchFamily="18" charset="0"/>
                        </a:rPr>
                        <a:t>…</a:t>
                      </a:r>
                      <a:endParaRPr lang="en-GB"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600"/>
                        </a:spcAft>
                      </a:pPr>
                      <a:r>
                        <a:rPr lang="en-US" sz="3200" kern="0">
                          <a:effectLst/>
                          <a:latin typeface="Times New Roman" panose="02020603050405020304" pitchFamily="18" charset="0"/>
                          <a:ea typeface="Calibri" panose="020F0502020204030204" pitchFamily="34" charset="0"/>
                          <a:cs typeface="Times New Roman" panose="02020603050405020304" pitchFamily="18" charset="0"/>
                        </a:rPr>
                        <a:t>…</a:t>
                      </a:r>
                      <a:endParaRPr lang="en-GB"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31284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226551717"/>
              </p:ext>
            </p:extLst>
          </p:nvPr>
        </p:nvGraphicFramePr>
        <p:xfrm>
          <a:off x="457200" y="266700"/>
          <a:ext cx="17145001" cy="9575800"/>
        </p:xfrm>
        <a:graphic>
          <a:graphicData uri="http://schemas.openxmlformats.org/drawingml/2006/table">
            <a:tbl>
              <a:tblPr firstRow="1" firstCol="1" bandRow="1">
                <a:effectLst>
                  <a:outerShdw blurRad="50800" dist="38100" dir="2700000" algn="tl" rotWithShape="0">
                    <a:prstClr val="black">
                      <a:alpha val="40000"/>
                    </a:prstClr>
                  </a:outerShdw>
                </a:effectLst>
              </a:tblPr>
              <a:tblGrid>
                <a:gridCol w="1905000"/>
                <a:gridCol w="10896600"/>
                <a:gridCol w="4343401"/>
              </a:tblGrid>
              <a:tr h="41839">
                <a:tc>
                  <a:txBody>
                    <a:bodyPr/>
                    <a:lstStyle/>
                    <a:p>
                      <a:pPr algn="ctr">
                        <a:lnSpc>
                          <a:spcPct val="100000"/>
                        </a:lnSpc>
                        <a:spcAft>
                          <a:spcPts val="1000"/>
                        </a:spcAft>
                      </a:pPr>
                      <a:r>
                        <a:rPr lang="vi-VN" sz="3000" b="1" kern="0" smtClean="0">
                          <a:effectLst/>
                          <a:latin typeface="Times New Roman" panose="02020603050405020304" pitchFamily="18" charset="0"/>
                          <a:ea typeface="Calibri" panose="020F0502020204030204" pitchFamily="34" charset="0"/>
                          <a:cs typeface="Times New Roman" panose="02020603050405020304" pitchFamily="18" charset="0"/>
                        </a:rPr>
                        <a:t>Quy </a:t>
                      </a:r>
                      <a:r>
                        <a:rPr lang="vi-VN" sz="3000" b="1" kern="0">
                          <a:effectLst/>
                          <a:latin typeface="Times New Roman" panose="02020603050405020304" pitchFamily="18" charset="0"/>
                          <a:ea typeface="Calibri" panose="020F0502020204030204" pitchFamily="34" charset="0"/>
                          <a:cs typeface="Times New Roman" panose="02020603050405020304" pitchFamily="18" charset="0"/>
                        </a:rPr>
                        <a:t>trình viết</a:t>
                      </a:r>
                      <a:endParaRPr lang="en-GB" sz="3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2594" marR="12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1000"/>
                        </a:spcAft>
                      </a:pPr>
                      <a:r>
                        <a:rPr lang="vi-VN" sz="3000" b="1" kern="0">
                          <a:effectLst/>
                          <a:latin typeface="Times New Roman" panose="02020603050405020304" pitchFamily="18" charset="0"/>
                          <a:ea typeface="Calibri" panose="020F0502020204030204" pitchFamily="34" charset="0"/>
                          <a:cs typeface="Times New Roman" panose="02020603050405020304" pitchFamily="18" charset="0"/>
                        </a:rPr>
                        <a:t>Thao tác cần làm</a:t>
                      </a:r>
                      <a:endParaRPr lang="en-GB" sz="3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2594" marR="12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1000"/>
                        </a:spcAft>
                      </a:pPr>
                      <a:r>
                        <a:rPr lang="vi-VN" sz="3000" b="1" kern="0">
                          <a:effectLst/>
                          <a:latin typeface="Times New Roman" panose="02020603050405020304" pitchFamily="18" charset="0"/>
                          <a:ea typeface="Calibri" panose="020F0502020204030204" pitchFamily="34" charset="0"/>
                          <a:cs typeface="Times New Roman" panose="02020603050405020304" pitchFamily="18" charset="0"/>
                        </a:rPr>
                        <a:t>Lưu ý</a:t>
                      </a:r>
                      <a:endParaRPr lang="en-GB" sz="3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2594" marR="12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840">
                <a:tc rowSpan="2">
                  <a:txBody>
                    <a:bodyPr/>
                    <a:lstStyle/>
                    <a:p>
                      <a:pPr algn="ctr">
                        <a:lnSpc>
                          <a:spcPct val="100000"/>
                        </a:lnSpc>
                        <a:spcAft>
                          <a:spcPts val="1000"/>
                        </a:spcAft>
                      </a:pPr>
                      <a:endParaRPr lang="vi-VN" sz="3000" b="1" kern="0" smtClean="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0000"/>
                        </a:lnSpc>
                        <a:spcAft>
                          <a:spcPts val="1000"/>
                        </a:spcAft>
                      </a:pPr>
                      <a:endParaRPr lang="vi-VN" sz="3000" b="1" kern="0" smtClean="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0000"/>
                        </a:lnSpc>
                        <a:spcAft>
                          <a:spcPts val="1000"/>
                        </a:spcAft>
                      </a:pPr>
                      <a:endParaRPr lang="vi-VN" sz="3000" b="1" kern="0" smtClean="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0000"/>
                        </a:lnSpc>
                        <a:spcAft>
                          <a:spcPts val="1000"/>
                        </a:spcAft>
                      </a:pPr>
                      <a:endParaRPr lang="vi-VN" sz="3000" b="1" kern="0" smtClean="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0000"/>
                        </a:lnSpc>
                        <a:spcAft>
                          <a:spcPts val="1000"/>
                        </a:spcAft>
                      </a:pPr>
                      <a:r>
                        <a:rPr lang="vi-VN" sz="3000" b="1" kern="0" smtClean="0">
                          <a:effectLst/>
                          <a:latin typeface="Times New Roman" panose="02020603050405020304" pitchFamily="18" charset="0"/>
                          <a:ea typeface="Calibri" panose="020F0502020204030204" pitchFamily="34" charset="0"/>
                          <a:cs typeface="Times New Roman" panose="02020603050405020304" pitchFamily="18" charset="0"/>
                        </a:rPr>
                        <a:t>Bước </a:t>
                      </a:r>
                      <a:r>
                        <a:rPr lang="vi-VN" sz="3000" b="1" kern="0">
                          <a:effectLst/>
                          <a:latin typeface="Times New Roman" panose="02020603050405020304" pitchFamily="18" charset="0"/>
                          <a:ea typeface="Calibri" panose="020F0502020204030204" pitchFamily="34" charset="0"/>
                          <a:cs typeface="Times New Roman" panose="02020603050405020304" pitchFamily="18" charset="0"/>
                        </a:rPr>
                        <a:t>2: Tìm ý và lập dàn ý</a:t>
                      </a:r>
                      <a:endParaRPr lang="en-GB" sz="3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2594" marR="12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pPr>
                      <a:endParaRPr lang="en-GB" sz="3000">
                        <a:latin typeface="Times New Roman" panose="02020603050405020304" pitchFamily="18" charset="0"/>
                        <a:cs typeface="Times New Roman" panose="02020603050405020304" pitchFamily="18" charset="0"/>
                      </a:endParaRPr>
                    </a:p>
                  </a:txBody>
                  <a:tcPr marL="12594" marR="12594"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nSpc>
                          <a:spcPct val="100000"/>
                        </a:lnSpc>
                      </a:pPr>
                      <a:endParaRPr lang="en-GB" sz="3000">
                        <a:latin typeface="Times New Roman" panose="02020603050405020304" pitchFamily="18" charset="0"/>
                        <a:cs typeface="Times New Roman" panose="02020603050405020304" pitchFamily="18" charset="0"/>
                      </a:endParaRPr>
                    </a:p>
                  </a:txBody>
                  <a:tcPr marL="12594" marR="12594"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r>
              <a:tr h="1711279">
                <a:tc vMerge="1">
                  <a:txBody>
                    <a:bodyPr/>
                    <a:lstStyle/>
                    <a:p>
                      <a:endParaRPr lang="en-GB"/>
                    </a:p>
                  </a:txBody>
                  <a:tcPr/>
                </a:tc>
                <a:tc>
                  <a:txBody>
                    <a:bodyPr/>
                    <a:lstStyle/>
                    <a:p>
                      <a:pPr algn="just">
                        <a:lnSpc>
                          <a:spcPct val="100000"/>
                        </a:lnSpc>
                        <a:spcAft>
                          <a:spcPts val="1000"/>
                        </a:spcAft>
                      </a:pPr>
                      <a:r>
                        <a:rPr lang="vi-VN" sz="3000" i="1" kern="0">
                          <a:effectLst/>
                          <a:latin typeface="Times New Roman" panose="02020603050405020304" pitchFamily="18" charset="0"/>
                          <a:ea typeface="Calibri" panose="020F0502020204030204" pitchFamily="34" charset="0"/>
                          <a:cs typeface="Times New Roman" panose="02020603050405020304" pitchFamily="18" charset="0"/>
                        </a:rPr>
                        <a:t>Lập dàn ý: </a:t>
                      </a:r>
                      <a:r>
                        <a:rPr lang="vi-VN" sz="3000" kern="0">
                          <a:effectLst/>
                          <a:latin typeface="Times New Roman" panose="02020603050405020304" pitchFamily="18" charset="0"/>
                          <a:ea typeface="Calibri" panose="020F0502020204030204" pitchFamily="34" charset="0"/>
                          <a:cs typeface="Times New Roman" panose="02020603050405020304" pitchFamily="18" charset="0"/>
                        </a:rPr>
                        <a:t>Chọn lọc và sắp xếp các ý vừa tìm được thành dàn ý hoàn chỉnh</a:t>
                      </a:r>
                      <a:endParaRPr lang="en-GB" sz="30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Aft>
                          <a:spcPts val="1000"/>
                        </a:spcAft>
                      </a:pPr>
                      <a:r>
                        <a:rPr lang="vi-VN" sz="3000" kern="0">
                          <a:effectLst/>
                          <a:latin typeface="Times New Roman" panose="02020603050405020304" pitchFamily="18" charset="0"/>
                          <a:ea typeface="Calibri" panose="020F0502020204030204" pitchFamily="34" charset="0"/>
                          <a:cs typeface="Times New Roman" panose="02020603050405020304" pitchFamily="18" charset="0"/>
                        </a:rPr>
                        <a:t>- MB: + Giới thiệu tác phẩm văn học, khái quát về chủ đề và đặc sắc nghệ thuật.</a:t>
                      </a:r>
                      <a:endParaRPr lang="en-GB" sz="30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Aft>
                          <a:spcPts val="1000"/>
                        </a:spcAft>
                      </a:pPr>
                      <a:r>
                        <a:rPr lang="vi-VN" sz="3000" kern="0">
                          <a:effectLst/>
                          <a:latin typeface="Times New Roman" panose="02020603050405020304" pitchFamily="18" charset="0"/>
                          <a:ea typeface="Calibri" panose="020F0502020204030204" pitchFamily="34" charset="0"/>
                          <a:cs typeface="Times New Roman" panose="02020603050405020304" pitchFamily="18" charset="0"/>
                        </a:rPr>
                        <a:t>- TB: Có ba cách triển khai luận điểm:</a:t>
                      </a:r>
                      <a:endParaRPr lang="en-GB" sz="30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Aft>
                          <a:spcPts val="1000"/>
                        </a:spcAft>
                      </a:pPr>
                      <a:r>
                        <a:rPr lang="vi-VN" sz="3000" kern="0">
                          <a:effectLst/>
                          <a:latin typeface="Times New Roman" panose="02020603050405020304" pitchFamily="18" charset="0"/>
                          <a:ea typeface="Calibri" panose="020F0502020204030204" pitchFamily="34" charset="0"/>
                          <a:cs typeface="Times New Roman" panose="02020603050405020304" pitchFamily="18" charset="0"/>
                        </a:rPr>
                        <a:t>+ Cách 1: nêu luận điểm về chủ đề, sau đó nêu luận điểm về hình thức nghệ thuật.</a:t>
                      </a:r>
                      <a:endParaRPr lang="en-GB" sz="30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Aft>
                          <a:spcPts val="1000"/>
                        </a:spcAft>
                      </a:pPr>
                      <a:r>
                        <a:rPr lang="vi-VN" sz="3000" kern="0">
                          <a:effectLst/>
                          <a:latin typeface="Times New Roman" panose="02020603050405020304" pitchFamily="18" charset="0"/>
                          <a:ea typeface="Calibri" panose="020F0502020204030204" pitchFamily="34" charset="0"/>
                          <a:cs typeface="Times New Roman" panose="02020603050405020304" pitchFamily="18" charset="0"/>
                        </a:rPr>
                        <a:t>+ Cách 2: nêu luận điểm về hình thức nghệ thuật, nêu luận điểm về chủ đề.</a:t>
                      </a:r>
                      <a:endParaRPr lang="en-GB" sz="3000" kern="1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0000"/>
                        </a:lnSpc>
                        <a:spcAft>
                          <a:spcPts val="1000"/>
                        </a:spcAft>
                      </a:pPr>
                      <a:r>
                        <a:rPr lang="vi-VN" sz="3000" kern="0">
                          <a:effectLst/>
                          <a:latin typeface="Times New Roman" panose="02020603050405020304" pitchFamily="18" charset="0"/>
                          <a:ea typeface="Calibri" panose="020F0502020204030204" pitchFamily="34" charset="0"/>
                          <a:cs typeface="Times New Roman" panose="02020603050405020304" pitchFamily="18" charset="0"/>
                        </a:rPr>
                        <a:t>+ Cách 3: triển khai song song luận điểm về hình thức nghệ thuật và chủ đề (luận điểm 1 về chủ đề và hình thức nghệ thuật -&gt;luận điểm 2 về chủ đề và hình thức nghệ thuật -&gt; luận điểm… về chủ đề và hình thức nghệ thuật.</a:t>
                      </a:r>
                      <a:endParaRPr lang="en-GB" sz="30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Aft>
                          <a:spcPts val="1000"/>
                        </a:spcAft>
                      </a:pPr>
                      <a:r>
                        <a:rPr lang="vi-VN" sz="3000" kern="0">
                          <a:effectLst/>
                          <a:latin typeface="Times New Roman" panose="02020603050405020304" pitchFamily="18" charset="0"/>
                          <a:ea typeface="Calibri" panose="020F0502020204030204" pitchFamily="34" charset="0"/>
                          <a:cs typeface="Times New Roman" panose="02020603050405020304" pitchFamily="18" charset="0"/>
                        </a:rPr>
                        <a:t>- KB: </a:t>
                      </a:r>
                      <a:endParaRPr lang="en-GB" sz="30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Aft>
                          <a:spcPts val="1000"/>
                        </a:spcAft>
                      </a:pPr>
                      <a:r>
                        <a:rPr lang="vi-VN" sz="3000" kern="0">
                          <a:effectLst/>
                          <a:latin typeface="Times New Roman" panose="02020603050405020304" pitchFamily="18" charset="0"/>
                          <a:ea typeface="Calibri" panose="020F0502020204030204" pitchFamily="34" charset="0"/>
                          <a:cs typeface="Times New Roman" panose="02020603050405020304" pitchFamily="18" charset="0"/>
                        </a:rPr>
                        <a:t>+ Khẳng định lại vấn đề ý kiến về nội dung chủ đề và những nét đặc sắc nghệ thuật, nêu cảm nghĩ hoặc tác động của tác phẩm với bản thân.</a:t>
                      </a:r>
                      <a:endParaRPr lang="en-GB" sz="3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2594" marR="12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1000"/>
                        </a:spcAft>
                      </a:pPr>
                      <a:endParaRPr lang="vi-VN" sz="3000" kern="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Aft>
                          <a:spcPts val="1000"/>
                        </a:spcAft>
                      </a:pPr>
                      <a:endParaRPr lang="vi-VN" sz="3000" kern="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Aft>
                          <a:spcPts val="1000"/>
                        </a:spcAft>
                      </a:pPr>
                      <a:r>
                        <a:rPr lang="vi-VN" sz="3000" kern="0" smtClean="0">
                          <a:effectLst/>
                          <a:latin typeface="Times New Roman" panose="02020603050405020304" pitchFamily="18" charset="0"/>
                          <a:ea typeface="Calibri" panose="020F0502020204030204" pitchFamily="34" charset="0"/>
                          <a:cs typeface="Times New Roman" panose="02020603050405020304" pitchFamily="18" charset="0"/>
                        </a:rPr>
                        <a:t>Khi </a:t>
                      </a:r>
                      <a:r>
                        <a:rPr lang="vi-VN" sz="3000" kern="0">
                          <a:effectLst/>
                          <a:latin typeface="Times New Roman" panose="02020603050405020304" pitchFamily="18" charset="0"/>
                          <a:ea typeface="Calibri" panose="020F0502020204030204" pitchFamily="34" charset="0"/>
                          <a:cs typeface="Times New Roman" panose="02020603050405020304" pitchFamily="18" charset="0"/>
                        </a:rPr>
                        <a:t>triển khai lí lẽ, bằng chứng để làm sáng tỏ luận điểm, cần tránh sự trùng lặp về ý giữa các luận điểm. Một số bằng chứng có thể dùng làm sáng tỏ cho nhiều luận điểm, nhưng với mỗi luận điểm, cách triển khai lí lẽ để phân tích, lí giải càn khác nhau</a:t>
                      </a:r>
                      <a:endParaRPr lang="en-GB" sz="3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2594" marR="12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280120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200536977"/>
              </p:ext>
            </p:extLst>
          </p:nvPr>
        </p:nvGraphicFramePr>
        <p:xfrm>
          <a:off x="571498" y="1028700"/>
          <a:ext cx="17145001" cy="7838440"/>
        </p:xfrm>
        <a:graphic>
          <a:graphicData uri="http://schemas.openxmlformats.org/drawingml/2006/table">
            <a:tbl>
              <a:tblPr firstRow="1" firstCol="1" bandRow="1">
                <a:effectLst>
                  <a:outerShdw blurRad="50800" dist="38100" dir="2700000" algn="tl" rotWithShape="0">
                    <a:prstClr val="black">
                      <a:alpha val="40000"/>
                    </a:prstClr>
                  </a:outerShdw>
                </a:effectLst>
              </a:tblPr>
              <a:tblGrid>
                <a:gridCol w="3581400"/>
                <a:gridCol w="7886702"/>
                <a:gridCol w="5676899"/>
              </a:tblGrid>
              <a:tr h="41839">
                <a:tc>
                  <a:txBody>
                    <a:bodyPr/>
                    <a:lstStyle/>
                    <a:p>
                      <a:pPr algn="ctr">
                        <a:lnSpc>
                          <a:spcPct val="115000"/>
                        </a:lnSpc>
                        <a:spcAft>
                          <a:spcPts val="1000"/>
                        </a:spcAft>
                      </a:pPr>
                      <a:r>
                        <a:rPr lang="vi-VN" sz="4000" b="1" kern="0" smtClean="0">
                          <a:effectLst/>
                          <a:latin typeface="Times New Roman" panose="02020603050405020304" pitchFamily="18" charset="0"/>
                          <a:ea typeface="Calibri" panose="020F0502020204030204" pitchFamily="34" charset="0"/>
                          <a:cs typeface="Times New Roman" panose="02020603050405020304" pitchFamily="18" charset="0"/>
                        </a:rPr>
                        <a:t>Quy </a:t>
                      </a:r>
                      <a:r>
                        <a:rPr lang="vi-VN" sz="4000" b="1" kern="0">
                          <a:effectLst/>
                          <a:latin typeface="Times New Roman" panose="02020603050405020304" pitchFamily="18" charset="0"/>
                          <a:ea typeface="Calibri" panose="020F0502020204030204" pitchFamily="34" charset="0"/>
                          <a:cs typeface="Times New Roman" panose="02020603050405020304" pitchFamily="18" charset="0"/>
                        </a:rPr>
                        <a:t>trình viết</a:t>
                      </a:r>
                      <a:endParaRPr lang="en-GB" sz="4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2594" marR="12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vi-VN" sz="4000" b="1" kern="0">
                          <a:effectLst/>
                          <a:latin typeface="Times New Roman" panose="02020603050405020304" pitchFamily="18" charset="0"/>
                          <a:ea typeface="Calibri" panose="020F0502020204030204" pitchFamily="34" charset="0"/>
                          <a:cs typeface="Times New Roman" panose="02020603050405020304" pitchFamily="18" charset="0"/>
                        </a:rPr>
                        <a:t>Thao tác cần làm</a:t>
                      </a:r>
                      <a:endParaRPr lang="en-GB" sz="4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2594" marR="12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vi-VN" sz="4000" b="1" kern="0">
                          <a:effectLst/>
                          <a:latin typeface="Times New Roman" panose="02020603050405020304" pitchFamily="18" charset="0"/>
                          <a:ea typeface="Calibri" panose="020F0502020204030204" pitchFamily="34" charset="0"/>
                          <a:cs typeface="Times New Roman" panose="02020603050405020304" pitchFamily="18" charset="0"/>
                        </a:rPr>
                        <a:t>Lưu ý</a:t>
                      </a:r>
                      <a:endParaRPr lang="en-GB" sz="4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2594" marR="12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516">
                <a:tc>
                  <a:txBody>
                    <a:bodyPr/>
                    <a:lstStyle/>
                    <a:p>
                      <a:pPr>
                        <a:lnSpc>
                          <a:spcPct val="115000"/>
                        </a:lnSpc>
                        <a:spcAft>
                          <a:spcPts val="1000"/>
                        </a:spcAft>
                      </a:pPr>
                      <a:r>
                        <a:rPr lang="vi-VN" sz="4000" b="1" kern="0">
                          <a:effectLst/>
                          <a:latin typeface="Times New Roman" panose="02020603050405020304" pitchFamily="18" charset="0"/>
                          <a:ea typeface="Calibri" panose="020F0502020204030204" pitchFamily="34" charset="0"/>
                          <a:cs typeface="Times New Roman" panose="02020603050405020304" pitchFamily="18" charset="0"/>
                        </a:rPr>
                        <a:t>Bước 3: Viết bài</a:t>
                      </a:r>
                      <a:endParaRPr lang="en-GB" sz="4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2594" marR="12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vi-VN" sz="4000" i="1" kern="0">
                          <a:effectLst/>
                          <a:latin typeface="Times New Roman" panose="02020603050405020304" pitchFamily="18" charset="0"/>
                          <a:ea typeface="Calibri" panose="020F0502020204030204" pitchFamily="34" charset="0"/>
                          <a:cs typeface="Times New Roman" panose="02020603050405020304" pitchFamily="18" charset="0"/>
                        </a:rPr>
                        <a:t>Thực hiện viết bài: </a:t>
                      </a:r>
                      <a:r>
                        <a:rPr lang="vi-VN" sz="4000" kern="0">
                          <a:effectLst/>
                          <a:latin typeface="Times New Roman" panose="02020603050405020304" pitchFamily="18" charset="0"/>
                          <a:ea typeface="Calibri" panose="020F0502020204030204" pitchFamily="34" charset="0"/>
                          <a:cs typeface="Times New Roman" panose="02020603050405020304" pitchFamily="18" charset="0"/>
                        </a:rPr>
                        <a:t>Viết bài văn dựa trên dàn ý</a:t>
                      </a:r>
                      <a:endParaRPr lang="en-GB" sz="4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2594" marR="12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vi-VN" sz="4000" kern="0">
                          <a:effectLst/>
                          <a:latin typeface="Times New Roman" panose="02020603050405020304" pitchFamily="18" charset="0"/>
                          <a:ea typeface="Calibri" panose="020F0502020204030204" pitchFamily="34" charset="0"/>
                          <a:cs typeface="Times New Roman" panose="02020603050405020304" pitchFamily="18" charset="0"/>
                        </a:rPr>
                        <a:t>Khi viết, cần đảm bảo các yêu cầu đối với kiểu bài.</a:t>
                      </a:r>
                      <a:endParaRPr lang="en-GB" sz="4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2594" marR="12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2514">
                <a:tc rowSpan="2">
                  <a:txBody>
                    <a:bodyPr/>
                    <a:lstStyle/>
                    <a:p>
                      <a:pPr>
                        <a:lnSpc>
                          <a:spcPct val="115000"/>
                        </a:lnSpc>
                        <a:spcAft>
                          <a:spcPts val="1000"/>
                        </a:spcAft>
                      </a:pPr>
                      <a:r>
                        <a:rPr lang="vi-VN" sz="4000" b="1" kern="0">
                          <a:effectLst/>
                          <a:latin typeface="Times New Roman" panose="02020603050405020304" pitchFamily="18" charset="0"/>
                          <a:ea typeface="Calibri" panose="020F0502020204030204" pitchFamily="34" charset="0"/>
                          <a:cs typeface="Times New Roman" panose="02020603050405020304" pitchFamily="18" charset="0"/>
                        </a:rPr>
                        <a:t>Bước 4: Xem lại và chỉnh sửa, rút kinh nghiệm</a:t>
                      </a:r>
                      <a:endParaRPr lang="en-GB" sz="4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2594" marR="12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vi-VN" sz="4000" i="1" kern="0">
                          <a:effectLst/>
                          <a:latin typeface="Times New Roman" panose="02020603050405020304" pitchFamily="18" charset="0"/>
                          <a:ea typeface="Calibri" panose="020F0502020204030204" pitchFamily="34" charset="0"/>
                          <a:cs typeface="Times New Roman" panose="02020603050405020304" pitchFamily="18" charset="0"/>
                        </a:rPr>
                        <a:t>Xem lại và chỉnh sửa: </a:t>
                      </a:r>
                      <a:r>
                        <a:rPr lang="vi-VN" sz="4000" kern="0">
                          <a:effectLst/>
                          <a:latin typeface="Times New Roman" panose="02020603050405020304" pitchFamily="18" charset="0"/>
                          <a:ea typeface="Calibri" panose="020F0502020204030204" pitchFamily="34" charset="0"/>
                          <a:cs typeface="Times New Roman" panose="02020603050405020304" pitchFamily="18" charset="0"/>
                        </a:rPr>
                        <a:t>Đọc lại bài viết và chỉnh sửa dựa vào bảng kiểm</a:t>
                      </a:r>
                      <a:endParaRPr lang="en-GB" sz="4000" kern="1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vi-VN" sz="4000" kern="0">
                          <a:effectLst/>
                          <a:latin typeface="Times New Roman" panose="02020603050405020304" pitchFamily="18" charset="0"/>
                          <a:ea typeface="Calibri" panose="020F0502020204030204" pitchFamily="34" charset="0"/>
                          <a:cs typeface="Times New Roman" panose="02020603050405020304" pitchFamily="18" charset="0"/>
                        </a:rPr>
                        <a:t>(xem bên dưới)</a:t>
                      </a:r>
                      <a:endParaRPr lang="en-GB" sz="4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2594" marR="12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vi-VN" sz="4000" i="1" kern="0">
                          <a:effectLst/>
                          <a:latin typeface="Times New Roman" panose="02020603050405020304" pitchFamily="18" charset="0"/>
                          <a:ea typeface="Calibri" panose="020F0502020204030204" pitchFamily="34" charset="0"/>
                          <a:cs typeface="Times New Roman" panose="02020603050405020304" pitchFamily="18" charset="0"/>
                        </a:rPr>
                        <a:t>...</a:t>
                      </a:r>
                      <a:endParaRPr lang="en-GB" sz="4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2594" marR="12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0720">
                <a:tc vMerge="1">
                  <a:txBody>
                    <a:bodyPr/>
                    <a:lstStyle/>
                    <a:p>
                      <a:endParaRPr lang="en-GB"/>
                    </a:p>
                  </a:txBody>
                  <a:tcPr/>
                </a:tc>
                <a:tc>
                  <a:txBody>
                    <a:bodyPr/>
                    <a:lstStyle/>
                    <a:p>
                      <a:pPr>
                        <a:lnSpc>
                          <a:spcPct val="115000"/>
                        </a:lnSpc>
                        <a:spcAft>
                          <a:spcPts val="1000"/>
                        </a:spcAft>
                      </a:pPr>
                      <a:r>
                        <a:rPr lang="vi-VN" sz="4000" i="1" kern="0">
                          <a:effectLst/>
                          <a:latin typeface="Times New Roman" panose="02020603050405020304" pitchFamily="18" charset="0"/>
                          <a:ea typeface="Calibri" panose="020F0502020204030204" pitchFamily="34" charset="0"/>
                          <a:cs typeface="Times New Roman" panose="02020603050405020304" pitchFamily="18" charset="0"/>
                        </a:rPr>
                        <a:t>Rút kinh nghiệm: </a:t>
                      </a:r>
                      <a:r>
                        <a:rPr lang="vi-VN" sz="4000" kern="0">
                          <a:effectLst/>
                          <a:latin typeface="Times New Roman" panose="02020603050405020304" pitchFamily="18" charset="0"/>
                          <a:ea typeface="Calibri" panose="020F0502020204030204" pitchFamily="34" charset="0"/>
                          <a:cs typeface="Times New Roman" panose="02020603050405020304" pitchFamily="18" charset="0"/>
                        </a:rPr>
                        <a:t>Ghi lại những điều cần lưu ý về cách viết kiểu bài văn nghị luận phân tích một tác phẩm văn học: chủ đề và những nét đặc sắc về nghệ thuật.</a:t>
                      </a:r>
                      <a:endParaRPr lang="en-GB" sz="4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2594" marR="12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vi-VN" sz="4000" b="1" i="1" kern="0">
                          <a:effectLst/>
                          <a:latin typeface="Times New Roman" panose="02020603050405020304" pitchFamily="18" charset="0"/>
                          <a:ea typeface="Calibri" panose="020F0502020204030204" pitchFamily="34" charset="0"/>
                          <a:cs typeface="Times New Roman" panose="02020603050405020304" pitchFamily="18" charset="0"/>
                        </a:rPr>
                        <a:t>...</a:t>
                      </a:r>
                      <a:endParaRPr lang="en-GB" sz="4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2594" marR="12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047535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585336938"/>
              </p:ext>
            </p:extLst>
          </p:nvPr>
        </p:nvGraphicFramePr>
        <p:xfrm>
          <a:off x="381000" y="185300"/>
          <a:ext cx="17526000" cy="10094976"/>
        </p:xfrm>
        <a:graphic>
          <a:graphicData uri="http://schemas.openxmlformats.org/drawingml/2006/table">
            <a:tbl>
              <a:tblPr firstRow="1" firstCol="1" bandRow="1"/>
              <a:tblGrid>
                <a:gridCol w="2819400"/>
                <a:gridCol w="11321325"/>
                <a:gridCol w="1040153"/>
                <a:gridCol w="2345122"/>
              </a:tblGrid>
              <a:tr h="348151">
                <a:tc>
                  <a:txBody>
                    <a:bodyPr/>
                    <a:lstStyle/>
                    <a:p>
                      <a:pPr algn="ctr">
                        <a:lnSpc>
                          <a:spcPct val="115000"/>
                        </a:lnSpc>
                        <a:spcAft>
                          <a:spcPts val="1000"/>
                        </a:spcAft>
                        <a:tabLst>
                          <a:tab pos="1386840" algn="l"/>
                        </a:tabLst>
                      </a:pPr>
                      <a:r>
                        <a:rPr lang="en-US" sz="3600" b="1" kern="0">
                          <a:solidFill>
                            <a:srgbClr val="000000"/>
                          </a:solidFill>
                          <a:effectLst/>
                          <a:latin typeface="Times New Roman" panose="02020603050405020304" pitchFamily="18" charset="0"/>
                          <a:ea typeface="MS Mincho"/>
                          <a:cs typeface="Times New Roman" panose="02020603050405020304" pitchFamily="18" charset="0"/>
                        </a:rPr>
                        <a:t>Phương diện</a:t>
                      </a:r>
                      <a:endParaRPr lang="en-GB" sz="3600" kern="100">
                        <a:effectLst/>
                        <a:latin typeface="Calibri" panose="020F0502020204030204" pitchFamily="34" charset="0"/>
                        <a:ea typeface="Calibri" panose="020F0502020204030204" pitchFamily="34" charset="0"/>
                        <a:cs typeface="Times New Roman" panose="02020603050405020304" pitchFamily="18" charset="0"/>
                      </a:endParaRPr>
                    </a:p>
                  </a:txBody>
                  <a:tcPr marL="52397" marR="523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tabLst>
                          <a:tab pos="1386840" algn="l"/>
                        </a:tabLst>
                      </a:pPr>
                      <a:r>
                        <a:rPr lang="en-US" sz="3600" b="1" kern="0">
                          <a:solidFill>
                            <a:srgbClr val="000000"/>
                          </a:solidFill>
                          <a:effectLst/>
                          <a:latin typeface="Times New Roman" panose="02020603050405020304" pitchFamily="18" charset="0"/>
                          <a:ea typeface="MS Mincho"/>
                          <a:cs typeface="Times New Roman" panose="02020603050405020304" pitchFamily="18" charset="0"/>
                        </a:rPr>
                        <a:t>Nội dung kiểm tra</a:t>
                      </a:r>
                      <a:endParaRPr lang="en-GB" sz="3600" kern="100">
                        <a:effectLst/>
                        <a:latin typeface="Calibri" panose="020F0502020204030204" pitchFamily="34" charset="0"/>
                        <a:ea typeface="Calibri" panose="020F0502020204030204" pitchFamily="34" charset="0"/>
                        <a:cs typeface="Times New Roman" panose="02020603050405020304" pitchFamily="18" charset="0"/>
                      </a:endParaRPr>
                    </a:p>
                  </a:txBody>
                  <a:tcPr marL="52397" marR="523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tabLst>
                          <a:tab pos="1386840" algn="l"/>
                        </a:tabLst>
                      </a:pPr>
                      <a:r>
                        <a:rPr lang="en-US" sz="3600" b="1" kern="0">
                          <a:solidFill>
                            <a:srgbClr val="000000"/>
                          </a:solidFill>
                          <a:effectLst/>
                          <a:latin typeface="Times New Roman" panose="02020603050405020304" pitchFamily="18" charset="0"/>
                          <a:ea typeface="MS Mincho"/>
                          <a:cs typeface="Times New Roman" panose="02020603050405020304" pitchFamily="18" charset="0"/>
                        </a:rPr>
                        <a:t>Đạt</a:t>
                      </a:r>
                      <a:endParaRPr lang="en-GB" sz="3600" kern="100">
                        <a:effectLst/>
                        <a:latin typeface="Calibri" panose="020F0502020204030204" pitchFamily="34" charset="0"/>
                        <a:ea typeface="Calibri" panose="020F0502020204030204" pitchFamily="34" charset="0"/>
                        <a:cs typeface="Times New Roman" panose="02020603050405020304" pitchFamily="18" charset="0"/>
                      </a:endParaRPr>
                    </a:p>
                  </a:txBody>
                  <a:tcPr marL="52397" marR="523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tabLst>
                          <a:tab pos="1386840" algn="l"/>
                        </a:tabLst>
                      </a:pPr>
                      <a:r>
                        <a:rPr lang="en-US" sz="3600" b="1" kern="0">
                          <a:solidFill>
                            <a:srgbClr val="000000"/>
                          </a:solidFill>
                          <a:effectLst/>
                          <a:latin typeface="Times New Roman" panose="02020603050405020304" pitchFamily="18" charset="0"/>
                          <a:ea typeface="MS Mincho"/>
                          <a:cs typeface="Times New Roman" panose="02020603050405020304" pitchFamily="18" charset="0"/>
                        </a:rPr>
                        <a:t>Chưa đạt</a:t>
                      </a:r>
                      <a:endParaRPr lang="en-GB" sz="3600" kern="100">
                        <a:effectLst/>
                        <a:latin typeface="Calibri" panose="020F0502020204030204" pitchFamily="34" charset="0"/>
                        <a:ea typeface="Calibri" panose="020F0502020204030204" pitchFamily="34" charset="0"/>
                        <a:cs typeface="Times New Roman" panose="02020603050405020304" pitchFamily="18" charset="0"/>
                      </a:endParaRPr>
                    </a:p>
                  </a:txBody>
                  <a:tcPr marL="52397" marR="523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8151">
                <a:tc rowSpan="2">
                  <a:txBody>
                    <a:bodyPr/>
                    <a:lstStyle/>
                    <a:p>
                      <a:pPr>
                        <a:lnSpc>
                          <a:spcPct val="115000"/>
                        </a:lnSpc>
                        <a:spcAft>
                          <a:spcPts val="1000"/>
                        </a:spcAft>
                        <a:tabLst>
                          <a:tab pos="1386840" algn="l"/>
                        </a:tabLst>
                      </a:pPr>
                      <a:r>
                        <a:rPr lang="vi-VN" sz="3600" b="1" kern="0">
                          <a:solidFill>
                            <a:srgbClr val="000000"/>
                          </a:solidFill>
                          <a:effectLst/>
                          <a:latin typeface="Times New Roman" panose="02020603050405020304" pitchFamily="18" charset="0"/>
                          <a:ea typeface="MS Mincho"/>
                          <a:cs typeface="Times New Roman" panose="02020603050405020304" pitchFamily="18" charset="0"/>
                        </a:rPr>
                        <a:t>Mở bài</a:t>
                      </a:r>
                      <a:endParaRPr lang="en-GB" sz="3600" kern="100">
                        <a:effectLst/>
                        <a:latin typeface="Calibri" panose="020F0502020204030204" pitchFamily="34" charset="0"/>
                        <a:ea typeface="Calibri" panose="020F0502020204030204" pitchFamily="34" charset="0"/>
                        <a:cs typeface="Times New Roman" panose="02020603050405020304" pitchFamily="18" charset="0"/>
                      </a:endParaRPr>
                    </a:p>
                  </a:txBody>
                  <a:tcPr marL="52397" marR="523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1386840" algn="l"/>
                        </a:tabLst>
                      </a:pPr>
                      <a:r>
                        <a:rPr lang="vi-VN" sz="3600" kern="0">
                          <a:solidFill>
                            <a:srgbClr val="000000"/>
                          </a:solidFill>
                          <a:effectLst/>
                          <a:latin typeface="Times New Roman" panose="02020603050405020304" pitchFamily="18" charset="0"/>
                          <a:ea typeface="MS Mincho"/>
                          <a:cs typeface="Times New Roman" panose="02020603050405020304" pitchFamily="18" charset="0"/>
                        </a:rPr>
                        <a:t>Giới thiệu tên tác phẩm, thể loại và tên tác giả</a:t>
                      </a:r>
                      <a:endParaRPr lang="en-GB" sz="3600" kern="100">
                        <a:effectLst/>
                        <a:latin typeface="Calibri" panose="020F0502020204030204" pitchFamily="34" charset="0"/>
                        <a:ea typeface="Calibri" panose="020F0502020204030204" pitchFamily="34" charset="0"/>
                        <a:cs typeface="Times New Roman" panose="02020603050405020304" pitchFamily="18" charset="0"/>
                      </a:endParaRPr>
                    </a:p>
                  </a:txBody>
                  <a:tcPr marL="52397" marR="523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1386840" algn="l"/>
                        </a:tabLst>
                      </a:pPr>
                      <a:r>
                        <a:rPr lang="vi-VN" sz="3600" kern="0">
                          <a:solidFill>
                            <a:srgbClr val="000000"/>
                          </a:solidFill>
                          <a:effectLst/>
                          <a:latin typeface="Times New Roman" panose="02020603050405020304" pitchFamily="18" charset="0"/>
                          <a:ea typeface="MS Mincho"/>
                          <a:cs typeface="Times New Roman" panose="02020603050405020304" pitchFamily="18" charset="0"/>
                        </a:rPr>
                        <a:t> </a:t>
                      </a:r>
                      <a:endParaRPr lang="en-GB" sz="3600" kern="100">
                        <a:effectLst/>
                        <a:latin typeface="Calibri" panose="020F0502020204030204" pitchFamily="34" charset="0"/>
                        <a:ea typeface="Calibri" panose="020F0502020204030204" pitchFamily="34" charset="0"/>
                        <a:cs typeface="Times New Roman" panose="02020603050405020304" pitchFamily="18" charset="0"/>
                      </a:endParaRPr>
                    </a:p>
                  </a:txBody>
                  <a:tcPr marL="52397" marR="523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1386840" algn="l"/>
                        </a:tabLst>
                      </a:pPr>
                      <a:r>
                        <a:rPr lang="vi-VN" sz="3600" kern="0">
                          <a:solidFill>
                            <a:srgbClr val="000000"/>
                          </a:solidFill>
                          <a:effectLst/>
                          <a:latin typeface="Times New Roman" panose="02020603050405020304" pitchFamily="18" charset="0"/>
                          <a:ea typeface="MS Mincho"/>
                          <a:cs typeface="Times New Roman" panose="02020603050405020304" pitchFamily="18" charset="0"/>
                        </a:rPr>
                        <a:t> </a:t>
                      </a:r>
                      <a:endParaRPr lang="en-GB" sz="3600" kern="100">
                        <a:effectLst/>
                        <a:latin typeface="Calibri" panose="020F0502020204030204" pitchFamily="34" charset="0"/>
                        <a:ea typeface="Calibri" panose="020F0502020204030204" pitchFamily="34" charset="0"/>
                        <a:cs typeface="Times New Roman" panose="02020603050405020304" pitchFamily="18" charset="0"/>
                      </a:endParaRPr>
                    </a:p>
                  </a:txBody>
                  <a:tcPr marL="52397" marR="523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2226">
                <a:tc vMerge="1">
                  <a:txBody>
                    <a:bodyPr/>
                    <a:lstStyle/>
                    <a:p>
                      <a:endParaRPr lang="en-GB"/>
                    </a:p>
                  </a:txBody>
                  <a:tcPr/>
                </a:tc>
                <a:tc>
                  <a:txBody>
                    <a:bodyPr/>
                    <a:lstStyle/>
                    <a:p>
                      <a:pPr>
                        <a:lnSpc>
                          <a:spcPct val="115000"/>
                        </a:lnSpc>
                        <a:spcAft>
                          <a:spcPts val="1000"/>
                        </a:spcAft>
                        <a:tabLst>
                          <a:tab pos="1386840" algn="l"/>
                        </a:tabLst>
                      </a:pPr>
                      <a:r>
                        <a:rPr lang="vi-VN" sz="3600" kern="0">
                          <a:solidFill>
                            <a:srgbClr val="000000"/>
                          </a:solidFill>
                          <a:effectLst/>
                          <a:latin typeface="Times New Roman" panose="02020603050405020304" pitchFamily="18" charset="0"/>
                          <a:ea typeface="MS Mincho"/>
                          <a:cs typeface="Times New Roman" panose="02020603050405020304" pitchFamily="18" charset="0"/>
                        </a:rPr>
                        <a:t>Nêu khái quát nét đặc sắc của tác phẩm (chủ đề, hình thức nghệ thuật nổi bật)</a:t>
                      </a:r>
                      <a:endParaRPr lang="en-GB" sz="3600" kern="100">
                        <a:effectLst/>
                        <a:latin typeface="Calibri" panose="020F0502020204030204" pitchFamily="34" charset="0"/>
                        <a:ea typeface="Calibri" panose="020F0502020204030204" pitchFamily="34" charset="0"/>
                        <a:cs typeface="Times New Roman" panose="02020603050405020304" pitchFamily="18" charset="0"/>
                      </a:endParaRPr>
                    </a:p>
                  </a:txBody>
                  <a:tcPr marL="52397" marR="523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1386840" algn="l"/>
                        </a:tabLst>
                      </a:pPr>
                      <a:r>
                        <a:rPr lang="vi-VN" sz="3600" kern="0">
                          <a:solidFill>
                            <a:srgbClr val="000000"/>
                          </a:solidFill>
                          <a:effectLst/>
                          <a:latin typeface="Times New Roman" panose="02020603050405020304" pitchFamily="18" charset="0"/>
                          <a:ea typeface="MS Mincho"/>
                          <a:cs typeface="Times New Roman" panose="02020603050405020304" pitchFamily="18" charset="0"/>
                        </a:rPr>
                        <a:t> </a:t>
                      </a:r>
                      <a:endParaRPr lang="en-GB" sz="3600" kern="100">
                        <a:effectLst/>
                        <a:latin typeface="Calibri" panose="020F0502020204030204" pitchFamily="34" charset="0"/>
                        <a:ea typeface="Calibri" panose="020F0502020204030204" pitchFamily="34" charset="0"/>
                        <a:cs typeface="Times New Roman" panose="02020603050405020304" pitchFamily="18" charset="0"/>
                      </a:endParaRPr>
                    </a:p>
                  </a:txBody>
                  <a:tcPr marL="52397" marR="523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1386840" algn="l"/>
                        </a:tabLst>
                      </a:pPr>
                      <a:r>
                        <a:rPr lang="vi-VN" sz="3600" kern="0">
                          <a:solidFill>
                            <a:srgbClr val="000000"/>
                          </a:solidFill>
                          <a:effectLst/>
                          <a:latin typeface="Times New Roman" panose="02020603050405020304" pitchFamily="18" charset="0"/>
                          <a:ea typeface="MS Mincho"/>
                          <a:cs typeface="Times New Roman" panose="02020603050405020304" pitchFamily="18" charset="0"/>
                        </a:rPr>
                        <a:t> </a:t>
                      </a:r>
                      <a:endParaRPr lang="en-GB" sz="3600" kern="100">
                        <a:effectLst/>
                        <a:latin typeface="Calibri" panose="020F0502020204030204" pitchFamily="34" charset="0"/>
                        <a:ea typeface="Calibri" panose="020F0502020204030204" pitchFamily="34" charset="0"/>
                        <a:cs typeface="Times New Roman" panose="02020603050405020304" pitchFamily="18" charset="0"/>
                      </a:endParaRPr>
                    </a:p>
                  </a:txBody>
                  <a:tcPr marL="52397" marR="523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8151">
                <a:tc rowSpan="3">
                  <a:txBody>
                    <a:bodyPr/>
                    <a:lstStyle/>
                    <a:p>
                      <a:pPr>
                        <a:lnSpc>
                          <a:spcPct val="115000"/>
                        </a:lnSpc>
                        <a:spcAft>
                          <a:spcPts val="1000"/>
                        </a:spcAft>
                        <a:tabLst>
                          <a:tab pos="1386840" algn="l"/>
                        </a:tabLst>
                      </a:pPr>
                      <a:r>
                        <a:rPr lang="vi-VN" sz="3600" b="1" kern="0">
                          <a:solidFill>
                            <a:srgbClr val="000000"/>
                          </a:solidFill>
                          <a:effectLst/>
                          <a:latin typeface="Times New Roman" panose="02020603050405020304" pitchFamily="18" charset="0"/>
                          <a:ea typeface="MS Mincho"/>
                          <a:cs typeface="Times New Roman" panose="02020603050405020304" pitchFamily="18" charset="0"/>
                        </a:rPr>
                        <a:t>Thân bài</a:t>
                      </a:r>
                      <a:endParaRPr lang="en-GB" sz="3600" kern="100">
                        <a:effectLst/>
                        <a:latin typeface="Calibri" panose="020F0502020204030204" pitchFamily="34" charset="0"/>
                        <a:ea typeface="Calibri" panose="020F0502020204030204" pitchFamily="34" charset="0"/>
                        <a:cs typeface="Times New Roman" panose="02020603050405020304" pitchFamily="18" charset="0"/>
                      </a:endParaRPr>
                    </a:p>
                  </a:txBody>
                  <a:tcPr marL="52397" marR="523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1386840" algn="l"/>
                        </a:tabLst>
                      </a:pPr>
                      <a:r>
                        <a:rPr lang="vi-VN" sz="3600" kern="0">
                          <a:solidFill>
                            <a:srgbClr val="000000"/>
                          </a:solidFill>
                          <a:effectLst/>
                          <a:latin typeface="Times New Roman" panose="02020603050405020304" pitchFamily="18" charset="0"/>
                          <a:ea typeface="MS Mincho"/>
                          <a:cs typeface="Times New Roman" panose="02020603050405020304" pitchFamily="18" charset="0"/>
                        </a:rPr>
                        <a:t>Trình bày luận điểm về chủ đề tác phẩm</a:t>
                      </a:r>
                      <a:endParaRPr lang="en-GB" sz="3600" kern="100">
                        <a:effectLst/>
                        <a:latin typeface="Calibri" panose="020F0502020204030204" pitchFamily="34" charset="0"/>
                        <a:ea typeface="Calibri" panose="020F0502020204030204" pitchFamily="34" charset="0"/>
                        <a:cs typeface="Times New Roman" panose="02020603050405020304" pitchFamily="18" charset="0"/>
                      </a:endParaRPr>
                    </a:p>
                  </a:txBody>
                  <a:tcPr marL="52397" marR="523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1386840" algn="l"/>
                        </a:tabLst>
                      </a:pPr>
                      <a:r>
                        <a:rPr lang="vi-VN" sz="3600" kern="0">
                          <a:solidFill>
                            <a:srgbClr val="000000"/>
                          </a:solidFill>
                          <a:effectLst/>
                          <a:latin typeface="Times New Roman" panose="02020603050405020304" pitchFamily="18" charset="0"/>
                          <a:ea typeface="MS Mincho"/>
                          <a:cs typeface="Times New Roman" panose="02020603050405020304" pitchFamily="18" charset="0"/>
                        </a:rPr>
                        <a:t> </a:t>
                      </a:r>
                      <a:endParaRPr lang="en-GB" sz="3600" kern="100">
                        <a:effectLst/>
                        <a:latin typeface="Calibri" panose="020F0502020204030204" pitchFamily="34" charset="0"/>
                        <a:ea typeface="Calibri" panose="020F0502020204030204" pitchFamily="34" charset="0"/>
                        <a:cs typeface="Times New Roman" panose="02020603050405020304" pitchFamily="18" charset="0"/>
                      </a:endParaRPr>
                    </a:p>
                  </a:txBody>
                  <a:tcPr marL="52397" marR="523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1386840" algn="l"/>
                        </a:tabLst>
                      </a:pPr>
                      <a:r>
                        <a:rPr lang="vi-VN" sz="3600" kern="0">
                          <a:solidFill>
                            <a:srgbClr val="000000"/>
                          </a:solidFill>
                          <a:effectLst/>
                          <a:latin typeface="Times New Roman" panose="02020603050405020304" pitchFamily="18" charset="0"/>
                          <a:ea typeface="MS Mincho"/>
                          <a:cs typeface="Times New Roman" panose="02020603050405020304" pitchFamily="18" charset="0"/>
                        </a:rPr>
                        <a:t> </a:t>
                      </a:r>
                      <a:endParaRPr lang="en-GB" sz="3600" kern="100">
                        <a:effectLst/>
                        <a:latin typeface="Calibri" panose="020F0502020204030204" pitchFamily="34" charset="0"/>
                        <a:ea typeface="Calibri" panose="020F0502020204030204" pitchFamily="34" charset="0"/>
                        <a:cs typeface="Times New Roman" panose="02020603050405020304" pitchFamily="18" charset="0"/>
                      </a:endParaRPr>
                    </a:p>
                  </a:txBody>
                  <a:tcPr marL="52397" marR="523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8151">
                <a:tc vMerge="1">
                  <a:txBody>
                    <a:bodyPr/>
                    <a:lstStyle/>
                    <a:p>
                      <a:endParaRPr lang="en-GB"/>
                    </a:p>
                  </a:txBody>
                  <a:tcPr/>
                </a:tc>
                <a:tc>
                  <a:txBody>
                    <a:bodyPr/>
                    <a:lstStyle/>
                    <a:p>
                      <a:pPr>
                        <a:lnSpc>
                          <a:spcPct val="115000"/>
                        </a:lnSpc>
                        <a:spcAft>
                          <a:spcPts val="1000"/>
                        </a:spcAft>
                        <a:tabLst>
                          <a:tab pos="1386840" algn="l"/>
                        </a:tabLst>
                      </a:pPr>
                      <a:r>
                        <a:rPr lang="vi-VN" sz="3600" kern="0">
                          <a:solidFill>
                            <a:srgbClr val="000000"/>
                          </a:solidFill>
                          <a:effectLst/>
                          <a:latin typeface="Times New Roman" panose="02020603050405020304" pitchFamily="18" charset="0"/>
                          <a:ea typeface="MS Mincho"/>
                          <a:cs typeface="Times New Roman" panose="02020603050405020304" pitchFamily="18" charset="0"/>
                        </a:rPr>
                        <a:t>Trình bày luận điểm về những nét đặc sắc nghệ thuật</a:t>
                      </a:r>
                      <a:endParaRPr lang="en-GB" sz="3600" kern="100">
                        <a:effectLst/>
                        <a:latin typeface="Calibri" panose="020F0502020204030204" pitchFamily="34" charset="0"/>
                        <a:ea typeface="Calibri" panose="020F0502020204030204" pitchFamily="34" charset="0"/>
                        <a:cs typeface="Times New Roman" panose="02020603050405020304" pitchFamily="18" charset="0"/>
                      </a:endParaRPr>
                    </a:p>
                  </a:txBody>
                  <a:tcPr marL="52397" marR="523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1386840" algn="l"/>
                        </a:tabLst>
                      </a:pPr>
                      <a:r>
                        <a:rPr lang="vi-VN" sz="3600" kern="0">
                          <a:solidFill>
                            <a:srgbClr val="000000"/>
                          </a:solidFill>
                          <a:effectLst/>
                          <a:latin typeface="Times New Roman" panose="02020603050405020304" pitchFamily="18" charset="0"/>
                          <a:ea typeface="MS Mincho"/>
                          <a:cs typeface="Times New Roman" panose="02020603050405020304" pitchFamily="18" charset="0"/>
                        </a:rPr>
                        <a:t> </a:t>
                      </a:r>
                      <a:endParaRPr lang="en-GB" sz="3600" kern="100">
                        <a:effectLst/>
                        <a:latin typeface="Calibri" panose="020F0502020204030204" pitchFamily="34" charset="0"/>
                        <a:ea typeface="Calibri" panose="020F0502020204030204" pitchFamily="34" charset="0"/>
                        <a:cs typeface="Times New Roman" panose="02020603050405020304" pitchFamily="18" charset="0"/>
                      </a:endParaRPr>
                    </a:p>
                  </a:txBody>
                  <a:tcPr marL="52397" marR="523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1386840" algn="l"/>
                        </a:tabLst>
                      </a:pPr>
                      <a:r>
                        <a:rPr lang="vi-VN" sz="3600" kern="0">
                          <a:solidFill>
                            <a:srgbClr val="000000"/>
                          </a:solidFill>
                          <a:effectLst/>
                          <a:latin typeface="Times New Roman" panose="02020603050405020304" pitchFamily="18" charset="0"/>
                          <a:ea typeface="MS Mincho"/>
                          <a:cs typeface="Times New Roman" panose="02020603050405020304" pitchFamily="18" charset="0"/>
                        </a:rPr>
                        <a:t> </a:t>
                      </a:r>
                      <a:endParaRPr lang="en-GB" sz="3600" kern="100">
                        <a:effectLst/>
                        <a:latin typeface="Calibri" panose="020F0502020204030204" pitchFamily="34" charset="0"/>
                        <a:ea typeface="Calibri" panose="020F0502020204030204" pitchFamily="34" charset="0"/>
                        <a:cs typeface="Times New Roman" panose="02020603050405020304" pitchFamily="18" charset="0"/>
                      </a:endParaRPr>
                    </a:p>
                  </a:txBody>
                  <a:tcPr marL="52397" marR="523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2226">
                <a:tc vMerge="1">
                  <a:txBody>
                    <a:bodyPr/>
                    <a:lstStyle/>
                    <a:p>
                      <a:endParaRPr lang="en-GB"/>
                    </a:p>
                  </a:txBody>
                  <a:tcPr/>
                </a:tc>
                <a:tc>
                  <a:txBody>
                    <a:bodyPr/>
                    <a:lstStyle/>
                    <a:p>
                      <a:pPr>
                        <a:lnSpc>
                          <a:spcPct val="115000"/>
                        </a:lnSpc>
                        <a:spcAft>
                          <a:spcPts val="1000"/>
                        </a:spcAft>
                        <a:tabLst>
                          <a:tab pos="1386840" algn="l"/>
                        </a:tabLst>
                      </a:pPr>
                      <a:r>
                        <a:rPr lang="vi-VN" sz="3600" kern="0">
                          <a:solidFill>
                            <a:srgbClr val="000000"/>
                          </a:solidFill>
                          <a:effectLst/>
                          <a:latin typeface="Times New Roman" panose="02020603050405020304" pitchFamily="18" charset="0"/>
                          <a:ea typeface="MS Mincho"/>
                          <a:cs typeface="Times New Roman" panose="02020603050405020304" pitchFamily="18" charset="0"/>
                        </a:rPr>
                        <a:t>Phân tích lí lẽ và bằng chứng để làm sáng tỏ các đặc sắc nghệ thuật trong tác phẩm.</a:t>
                      </a:r>
                      <a:endParaRPr lang="en-GB" sz="3600" kern="100">
                        <a:effectLst/>
                        <a:latin typeface="Calibri" panose="020F0502020204030204" pitchFamily="34" charset="0"/>
                        <a:ea typeface="Calibri" panose="020F0502020204030204" pitchFamily="34" charset="0"/>
                        <a:cs typeface="Times New Roman" panose="02020603050405020304" pitchFamily="18" charset="0"/>
                      </a:endParaRPr>
                    </a:p>
                  </a:txBody>
                  <a:tcPr marL="52397" marR="523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1386840" algn="l"/>
                        </a:tabLst>
                      </a:pPr>
                      <a:r>
                        <a:rPr lang="vi-VN" sz="3600" kern="0">
                          <a:solidFill>
                            <a:srgbClr val="000000"/>
                          </a:solidFill>
                          <a:effectLst/>
                          <a:latin typeface="Times New Roman" panose="02020603050405020304" pitchFamily="18" charset="0"/>
                          <a:ea typeface="MS Mincho"/>
                          <a:cs typeface="Times New Roman" panose="02020603050405020304" pitchFamily="18" charset="0"/>
                        </a:rPr>
                        <a:t> </a:t>
                      </a:r>
                      <a:endParaRPr lang="en-GB" sz="3600" kern="100">
                        <a:effectLst/>
                        <a:latin typeface="Calibri" panose="020F0502020204030204" pitchFamily="34" charset="0"/>
                        <a:ea typeface="Calibri" panose="020F0502020204030204" pitchFamily="34" charset="0"/>
                        <a:cs typeface="Times New Roman" panose="02020603050405020304" pitchFamily="18" charset="0"/>
                      </a:endParaRPr>
                    </a:p>
                  </a:txBody>
                  <a:tcPr marL="52397" marR="523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1386840" algn="l"/>
                        </a:tabLst>
                      </a:pPr>
                      <a:r>
                        <a:rPr lang="vi-VN" sz="3600" kern="0">
                          <a:solidFill>
                            <a:srgbClr val="000000"/>
                          </a:solidFill>
                          <a:effectLst/>
                          <a:latin typeface="Times New Roman" panose="02020603050405020304" pitchFamily="18" charset="0"/>
                          <a:ea typeface="MS Mincho"/>
                          <a:cs typeface="Times New Roman" panose="02020603050405020304" pitchFamily="18" charset="0"/>
                        </a:rPr>
                        <a:t> </a:t>
                      </a:r>
                      <a:endParaRPr lang="en-GB" sz="3600" kern="100">
                        <a:effectLst/>
                        <a:latin typeface="Calibri" panose="020F0502020204030204" pitchFamily="34" charset="0"/>
                        <a:ea typeface="Calibri" panose="020F0502020204030204" pitchFamily="34" charset="0"/>
                        <a:cs typeface="Times New Roman" panose="02020603050405020304" pitchFamily="18" charset="0"/>
                      </a:endParaRPr>
                    </a:p>
                  </a:txBody>
                  <a:tcPr marL="52397" marR="523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2226">
                <a:tc rowSpan="2">
                  <a:txBody>
                    <a:bodyPr/>
                    <a:lstStyle/>
                    <a:p>
                      <a:pPr>
                        <a:lnSpc>
                          <a:spcPct val="115000"/>
                        </a:lnSpc>
                        <a:spcAft>
                          <a:spcPts val="1000"/>
                        </a:spcAft>
                        <a:tabLst>
                          <a:tab pos="1386840" algn="l"/>
                        </a:tabLst>
                      </a:pPr>
                      <a:r>
                        <a:rPr lang="vi-VN" sz="3600" b="1" kern="0">
                          <a:solidFill>
                            <a:srgbClr val="000000"/>
                          </a:solidFill>
                          <a:effectLst/>
                          <a:latin typeface="Times New Roman" panose="02020603050405020304" pitchFamily="18" charset="0"/>
                          <a:ea typeface="MS Mincho"/>
                          <a:cs typeface="Times New Roman" panose="02020603050405020304" pitchFamily="18" charset="0"/>
                        </a:rPr>
                        <a:t>Kết bài</a:t>
                      </a:r>
                      <a:endParaRPr lang="en-GB" sz="3600" kern="100">
                        <a:effectLst/>
                        <a:latin typeface="Calibri" panose="020F0502020204030204" pitchFamily="34" charset="0"/>
                        <a:ea typeface="Calibri" panose="020F0502020204030204" pitchFamily="34" charset="0"/>
                        <a:cs typeface="Times New Roman" panose="02020603050405020304" pitchFamily="18" charset="0"/>
                      </a:endParaRPr>
                    </a:p>
                  </a:txBody>
                  <a:tcPr marL="52397" marR="523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1386840" algn="l"/>
                        </a:tabLst>
                      </a:pPr>
                      <a:r>
                        <a:rPr lang="vi-VN" sz="3600" kern="0">
                          <a:solidFill>
                            <a:srgbClr val="000000"/>
                          </a:solidFill>
                          <a:effectLst/>
                          <a:latin typeface="Times New Roman" panose="02020603050405020304" pitchFamily="18" charset="0"/>
                          <a:ea typeface="MS Mincho"/>
                          <a:cs typeface="Times New Roman" panose="02020603050405020304" pitchFamily="18" charset="0"/>
                        </a:rPr>
                        <a:t>Khẳng định lại ý kiến về chủ đề, những nét đặc sắc về nghệ thuật của tác phẩm</a:t>
                      </a:r>
                      <a:endParaRPr lang="en-GB" sz="3600" kern="100">
                        <a:effectLst/>
                        <a:latin typeface="Calibri" panose="020F0502020204030204" pitchFamily="34" charset="0"/>
                        <a:ea typeface="Calibri" panose="020F0502020204030204" pitchFamily="34" charset="0"/>
                        <a:cs typeface="Times New Roman" panose="02020603050405020304" pitchFamily="18" charset="0"/>
                      </a:endParaRPr>
                    </a:p>
                  </a:txBody>
                  <a:tcPr marL="52397" marR="523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1386840" algn="l"/>
                        </a:tabLst>
                      </a:pPr>
                      <a:r>
                        <a:rPr lang="vi-VN" sz="3600" kern="0">
                          <a:solidFill>
                            <a:srgbClr val="000000"/>
                          </a:solidFill>
                          <a:effectLst/>
                          <a:latin typeface="Times New Roman" panose="02020603050405020304" pitchFamily="18" charset="0"/>
                          <a:ea typeface="MS Mincho"/>
                          <a:cs typeface="Times New Roman" panose="02020603050405020304" pitchFamily="18" charset="0"/>
                        </a:rPr>
                        <a:t> </a:t>
                      </a:r>
                      <a:endParaRPr lang="en-GB" sz="3600" kern="100">
                        <a:effectLst/>
                        <a:latin typeface="Calibri" panose="020F0502020204030204" pitchFamily="34" charset="0"/>
                        <a:ea typeface="Calibri" panose="020F0502020204030204" pitchFamily="34" charset="0"/>
                        <a:cs typeface="Times New Roman" panose="02020603050405020304" pitchFamily="18" charset="0"/>
                      </a:endParaRPr>
                    </a:p>
                  </a:txBody>
                  <a:tcPr marL="52397" marR="523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1386840" algn="l"/>
                        </a:tabLst>
                      </a:pPr>
                      <a:r>
                        <a:rPr lang="vi-VN" sz="3600" kern="0">
                          <a:solidFill>
                            <a:srgbClr val="000000"/>
                          </a:solidFill>
                          <a:effectLst/>
                          <a:latin typeface="Times New Roman" panose="02020603050405020304" pitchFamily="18" charset="0"/>
                          <a:ea typeface="MS Mincho"/>
                          <a:cs typeface="Times New Roman" panose="02020603050405020304" pitchFamily="18" charset="0"/>
                        </a:rPr>
                        <a:t> </a:t>
                      </a:r>
                      <a:endParaRPr lang="en-GB" sz="3600" kern="100">
                        <a:effectLst/>
                        <a:latin typeface="Calibri" panose="020F0502020204030204" pitchFamily="34" charset="0"/>
                        <a:ea typeface="Calibri" panose="020F0502020204030204" pitchFamily="34" charset="0"/>
                        <a:cs typeface="Times New Roman" panose="02020603050405020304" pitchFamily="18" charset="0"/>
                      </a:endParaRPr>
                    </a:p>
                  </a:txBody>
                  <a:tcPr marL="52397" marR="523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8151">
                <a:tc vMerge="1">
                  <a:txBody>
                    <a:bodyPr/>
                    <a:lstStyle/>
                    <a:p>
                      <a:endParaRPr lang="en-GB"/>
                    </a:p>
                  </a:txBody>
                  <a:tcPr/>
                </a:tc>
                <a:tc>
                  <a:txBody>
                    <a:bodyPr/>
                    <a:lstStyle/>
                    <a:p>
                      <a:pPr>
                        <a:lnSpc>
                          <a:spcPct val="115000"/>
                        </a:lnSpc>
                        <a:spcAft>
                          <a:spcPts val="1000"/>
                        </a:spcAft>
                        <a:tabLst>
                          <a:tab pos="1386840" algn="l"/>
                        </a:tabLst>
                      </a:pPr>
                      <a:r>
                        <a:rPr lang="vi-VN" sz="3600" kern="0">
                          <a:solidFill>
                            <a:srgbClr val="000000"/>
                          </a:solidFill>
                          <a:effectLst/>
                          <a:latin typeface="Times New Roman" panose="02020603050405020304" pitchFamily="18" charset="0"/>
                          <a:ea typeface="MS Mincho"/>
                          <a:cs typeface="Times New Roman" panose="02020603050405020304" pitchFamily="18" charset="0"/>
                        </a:rPr>
                        <a:t>Nêu suy nghĩ, cảm xúc hoặc bài học rút ra từ tác phẩm.</a:t>
                      </a:r>
                      <a:endParaRPr lang="en-GB" sz="3600" kern="100">
                        <a:effectLst/>
                        <a:latin typeface="Calibri" panose="020F0502020204030204" pitchFamily="34" charset="0"/>
                        <a:ea typeface="Calibri" panose="020F0502020204030204" pitchFamily="34" charset="0"/>
                        <a:cs typeface="Times New Roman" panose="02020603050405020304" pitchFamily="18" charset="0"/>
                      </a:endParaRPr>
                    </a:p>
                  </a:txBody>
                  <a:tcPr marL="52397" marR="523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1386840" algn="l"/>
                        </a:tabLst>
                      </a:pPr>
                      <a:r>
                        <a:rPr lang="vi-VN" sz="3600" kern="0">
                          <a:solidFill>
                            <a:srgbClr val="000000"/>
                          </a:solidFill>
                          <a:effectLst/>
                          <a:latin typeface="Times New Roman" panose="02020603050405020304" pitchFamily="18" charset="0"/>
                          <a:ea typeface="MS Mincho"/>
                          <a:cs typeface="Times New Roman" panose="02020603050405020304" pitchFamily="18" charset="0"/>
                        </a:rPr>
                        <a:t> </a:t>
                      </a:r>
                      <a:endParaRPr lang="en-GB" sz="3600" kern="100">
                        <a:effectLst/>
                        <a:latin typeface="Calibri" panose="020F0502020204030204" pitchFamily="34" charset="0"/>
                        <a:ea typeface="Calibri" panose="020F0502020204030204" pitchFamily="34" charset="0"/>
                        <a:cs typeface="Times New Roman" panose="02020603050405020304" pitchFamily="18" charset="0"/>
                      </a:endParaRPr>
                    </a:p>
                  </a:txBody>
                  <a:tcPr marL="52397" marR="523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1386840" algn="l"/>
                        </a:tabLst>
                      </a:pPr>
                      <a:r>
                        <a:rPr lang="vi-VN" sz="3600" kern="0">
                          <a:solidFill>
                            <a:srgbClr val="000000"/>
                          </a:solidFill>
                          <a:effectLst/>
                          <a:latin typeface="Times New Roman" panose="02020603050405020304" pitchFamily="18" charset="0"/>
                          <a:ea typeface="MS Mincho"/>
                          <a:cs typeface="Times New Roman" panose="02020603050405020304" pitchFamily="18" charset="0"/>
                        </a:rPr>
                        <a:t> </a:t>
                      </a:r>
                      <a:endParaRPr lang="en-GB" sz="3600" kern="100">
                        <a:effectLst/>
                        <a:latin typeface="Calibri" panose="020F0502020204030204" pitchFamily="34" charset="0"/>
                        <a:ea typeface="Calibri" panose="020F0502020204030204" pitchFamily="34" charset="0"/>
                        <a:cs typeface="Times New Roman" panose="02020603050405020304" pitchFamily="18" charset="0"/>
                      </a:endParaRPr>
                    </a:p>
                  </a:txBody>
                  <a:tcPr marL="52397" marR="523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8151">
                <a:tc rowSpan="4">
                  <a:txBody>
                    <a:bodyPr/>
                    <a:lstStyle/>
                    <a:p>
                      <a:pPr>
                        <a:lnSpc>
                          <a:spcPct val="115000"/>
                        </a:lnSpc>
                        <a:spcAft>
                          <a:spcPts val="1000"/>
                        </a:spcAft>
                        <a:tabLst>
                          <a:tab pos="1386840" algn="l"/>
                        </a:tabLst>
                      </a:pPr>
                      <a:r>
                        <a:rPr lang="vi-VN" sz="3600" kern="0">
                          <a:solidFill>
                            <a:srgbClr val="000000"/>
                          </a:solidFill>
                          <a:effectLst/>
                          <a:latin typeface="Times New Roman" panose="02020603050405020304" pitchFamily="18" charset="0"/>
                          <a:ea typeface="MS Mincho"/>
                          <a:cs typeface="Times New Roman" panose="02020603050405020304" pitchFamily="18" charset="0"/>
                        </a:rPr>
                        <a:t>Diễn đạt</a:t>
                      </a:r>
                      <a:endParaRPr lang="en-GB" sz="3600" kern="100">
                        <a:effectLst/>
                        <a:latin typeface="Calibri" panose="020F0502020204030204" pitchFamily="34" charset="0"/>
                        <a:ea typeface="Calibri" panose="020F0502020204030204" pitchFamily="34" charset="0"/>
                        <a:cs typeface="Times New Roman" panose="02020603050405020304" pitchFamily="18" charset="0"/>
                      </a:endParaRPr>
                    </a:p>
                  </a:txBody>
                  <a:tcPr marL="52397" marR="523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1386840" algn="l"/>
                        </a:tabLst>
                      </a:pPr>
                      <a:r>
                        <a:rPr lang="vi-VN" sz="3600" kern="0">
                          <a:solidFill>
                            <a:srgbClr val="000000"/>
                          </a:solidFill>
                          <a:effectLst/>
                          <a:latin typeface="Times New Roman" panose="02020603050405020304" pitchFamily="18" charset="0"/>
                          <a:ea typeface="MS Mincho"/>
                          <a:cs typeface="Times New Roman" panose="02020603050405020304" pitchFamily="18" charset="0"/>
                        </a:rPr>
                        <a:t>Không mắc lỗi chính tả, dùng từ và đặt câu</a:t>
                      </a:r>
                      <a:endParaRPr lang="en-GB" sz="3600" kern="100">
                        <a:effectLst/>
                        <a:latin typeface="Calibri" panose="020F0502020204030204" pitchFamily="34" charset="0"/>
                        <a:ea typeface="Calibri" panose="020F0502020204030204" pitchFamily="34" charset="0"/>
                        <a:cs typeface="Times New Roman" panose="02020603050405020304" pitchFamily="18" charset="0"/>
                      </a:endParaRPr>
                    </a:p>
                  </a:txBody>
                  <a:tcPr marL="52397" marR="523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1386840" algn="l"/>
                        </a:tabLst>
                      </a:pPr>
                      <a:r>
                        <a:rPr lang="vi-VN" sz="3600" kern="0">
                          <a:solidFill>
                            <a:srgbClr val="000000"/>
                          </a:solidFill>
                          <a:effectLst/>
                          <a:latin typeface="Times New Roman" panose="02020603050405020304" pitchFamily="18" charset="0"/>
                          <a:ea typeface="MS Mincho"/>
                          <a:cs typeface="Times New Roman" panose="02020603050405020304" pitchFamily="18" charset="0"/>
                        </a:rPr>
                        <a:t> </a:t>
                      </a:r>
                      <a:endParaRPr lang="en-GB" sz="3600" kern="100">
                        <a:effectLst/>
                        <a:latin typeface="Calibri" panose="020F0502020204030204" pitchFamily="34" charset="0"/>
                        <a:ea typeface="Calibri" panose="020F0502020204030204" pitchFamily="34" charset="0"/>
                        <a:cs typeface="Times New Roman" panose="02020603050405020304" pitchFamily="18" charset="0"/>
                      </a:endParaRPr>
                    </a:p>
                  </a:txBody>
                  <a:tcPr marL="52397" marR="523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1386840" algn="l"/>
                        </a:tabLst>
                      </a:pPr>
                      <a:r>
                        <a:rPr lang="vi-VN" sz="3600" kern="0">
                          <a:solidFill>
                            <a:srgbClr val="000000"/>
                          </a:solidFill>
                          <a:effectLst/>
                          <a:latin typeface="Times New Roman" panose="02020603050405020304" pitchFamily="18" charset="0"/>
                          <a:ea typeface="MS Mincho"/>
                          <a:cs typeface="Times New Roman" panose="02020603050405020304" pitchFamily="18" charset="0"/>
                        </a:rPr>
                        <a:t> </a:t>
                      </a:r>
                      <a:endParaRPr lang="en-GB" sz="3600" kern="100">
                        <a:effectLst/>
                        <a:latin typeface="Calibri" panose="020F0502020204030204" pitchFamily="34" charset="0"/>
                        <a:ea typeface="Calibri" panose="020F0502020204030204" pitchFamily="34" charset="0"/>
                        <a:cs typeface="Times New Roman" panose="02020603050405020304" pitchFamily="18" charset="0"/>
                      </a:endParaRPr>
                    </a:p>
                  </a:txBody>
                  <a:tcPr marL="52397" marR="523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075">
                <a:tc vMerge="1">
                  <a:txBody>
                    <a:bodyPr/>
                    <a:lstStyle/>
                    <a:p>
                      <a:endParaRPr lang="en-GB"/>
                    </a:p>
                  </a:txBody>
                  <a:tcPr/>
                </a:tc>
                <a:tc>
                  <a:txBody>
                    <a:bodyPr/>
                    <a:lstStyle/>
                    <a:p>
                      <a:pPr>
                        <a:lnSpc>
                          <a:spcPct val="115000"/>
                        </a:lnSpc>
                        <a:spcAft>
                          <a:spcPts val="1000"/>
                        </a:spcAft>
                        <a:tabLst>
                          <a:tab pos="1386840" algn="l"/>
                        </a:tabLst>
                      </a:pPr>
                      <a:r>
                        <a:rPr lang="vi-VN" sz="3600" kern="0">
                          <a:solidFill>
                            <a:srgbClr val="000000"/>
                          </a:solidFill>
                          <a:effectLst/>
                          <a:latin typeface="Times New Roman" panose="02020603050405020304" pitchFamily="18" charset="0"/>
                          <a:ea typeface="MS Mincho"/>
                          <a:cs typeface="Times New Roman" panose="02020603050405020304" pitchFamily="18" charset="0"/>
                        </a:rPr>
                        <a:t>Cách mở bài lôi cuốn, hấp dẫn</a:t>
                      </a:r>
                      <a:endParaRPr lang="en-GB" sz="3600" kern="100">
                        <a:effectLst/>
                        <a:latin typeface="Calibri" panose="020F0502020204030204" pitchFamily="34" charset="0"/>
                        <a:ea typeface="Calibri" panose="020F0502020204030204" pitchFamily="34" charset="0"/>
                        <a:cs typeface="Times New Roman" panose="02020603050405020304" pitchFamily="18" charset="0"/>
                      </a:endParaRPr>
                    </a:p>
                  </a:txBody>
                  <a:tcPr marL="52397" marR="523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1386840" algn="l"/>
                        </a:tabLst>
                      </a:pPr>
                      <a:r>
                        <a:rPr lang="vi-VN" sz="3600" kern="0">
                          <a:solidFill>
                            <a:srgbClr val="000000"/>
                          </a:solidFill>
                          <a:effectLst/>
                          <a:latin typeface="Times New Roman" panose="02020603050405020304" pitchFamily="18" charset="0"/>
                          <a:ea typeface="MS Mincho"/>
                          <a:cs typeface="Times New Roman" panose="02020603050405020304" pitchFamily="18" charset="0"/>
                        </a:rPr>
                        <a:t> </a:t>
                      </a:r>
                      <a:endParaRPr lang="en-GB" sz="3600" kern="100">
                        <a:effectLst/>
                        <a:latin typeface="Calibri" panose="020F0502020204030204" pitchFamily="34" charset="0"/>
                        <a:ea typeface="Calibri" panose="020F0502020204030204" pitchFamily="34" charset="0"/>
                        <a:cs typeface="Times New Roman" panose="02020603050405020304" pitchFamily="18" charset="0"/>
                      </a:endParaRPr>
                    </a:p>
                  </a:txBody>
                  <a:tcPr marL="52397" marR="523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1386840" algn="l"/>
                        </a:tabLst>
                      </a:pPr>
                      <a:r>
                        <a:rPr lang="vi-VN" sz="3600" kern="0">
                          <a:solidFill>
                            <a:srgbClr val="000000"/>
                          </a:solidFill>
                          <a:effectLst/>
                          <a:latin typeface="Times New Roman" panose="02020603050405020304" pitchFamily="18" charset="0"/>
                          <a:ea typeface="MS Mincho"/>
                          <a:cs typeface="Times New Roman" panose="02020603050405020304" pitchFamily="18" charset="0"/>
                        </a:rPr>
                        <a:t> </a:t>
                      </a:r>
                      <a:endParaRPr lang="en-GB" sz="3600" kern="100">
                        <a:effectLst/>
                        <a:latin typeface="Calibri" panose="020F0502020204030204" pitchFamily="34" charset="0"/>
                        <a:ea typeface="Calibri" panose="020F0502020204030204" pitchFamily="34" charset="0"/>
                        <a:cs typeface="Times New Roman" panose="02020603050405020304" pitchFamily="18" charset="0"/>
                      </a:endParaRPr>
                    </a:p>
                  </a:txBody>
                  <a:tcPr marL="52397" marR="523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075">
                <a:tc vMerge="1">
                  <a:txBody>
                    <a:bodyPr/>
                    <a:lstStyle/>
                    <a:p>
                      <a:endParaRPr lang="en-GB"/>
                    </a:p>
                  </a:txBody>
                  <a:tcPr/>
                </a:tc>
                <a:tc>
                  <a:txBody>
                    <a:bodyPr/>
                    <a:lstStyle/>
                    <a:p>
                      <a:pPr>
                        <a:lnSpc>
                          <a:spcPct val="115000"/>
                        </a:lnSpc>
                        <a:spcAft>
                          <a:spcPts val="1000"/>
                        </a:spcAft>
                        <a:tabLst>
                          <a:tab pos="1386840" algn="l"/>
                        </a:tabLst>
                      </a:pPr>
                      <a:r>
                        <a:rPr lang="vi-VN" sz="3600" kern="0">
                          <a:solidFill>
                            <a:srgbClr val="000000"/>
                          </a:solidFill>
                          <a:effectLst/>
                          <a:latin typeface="Times New Roman" panose="02020603050405020304" pitchFamily="18" charset="0"/>
                          <a:ea typeface="MS Mincho"/>
                          <a:cs typeface="Times New Roman" panose="02020603050405020304" pitchFamily="18" charset="0"/>
                        </a:rPr>
                        <a:t>Cách kết bài đặc sắc, ấn tượng</a:t>
                      </a:r>
                      <a:endParaRPr lang="en-GB" sz="3600" kern="100">
                        <a:effectLst/>
                        <a:latin typeface="Calibri" panose="020F0502020204030204" pitchFamily="34" charset="0"/>
                        <a:ea typeface="Calibri" panose="020F0502020204030204" pitchFamily="34" charset="0"/>
                        <a:cs typeface="Times New Roman" panose="02020603050405020304" pitchFamily="18" charset="0"/>
                      </a:endParaRPr>
                    </a:p>
                  </a:txBody>
                  <a:tcPr marL="52397" marR="523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1386840" algn="l"/>
                        </a:tabLst>
                      </a:pPr>
                      <a:r>
                        <a:rPr lang="vi-VN" sz="3600" kern="0">
                          <a:solidFill>
                            <a:srgbClr val="000000"/>
                          </a:solidFill>
                          <a:effectLst/>
                          <a:latin typeface="Times New Roman" panose="02020603050405020304" pitchFamily="18" charset="0"/>
                          <a:ea typeface="MS Mincho"/>
                          <a:cs typeface="Times New Roman" panose="02020603050405020304" pitchFamily="18" charset="0"/>
                        </a:rPr>
                        <a:t> </a:t>
                      </a:r>
                      <a:endParaRPr lang="en-GB" sz="3600" kern="100">
                        <a:effectLst/>
                        <a:latin typeface="Calibri" panose="020F0502020204030204" pitchFamily="34" charset="0"/>
                        <a:ea typeface="Calibri" panose="020F0502020204030204" pitchFamily="34" charset="0"/>
                        <a:cs typeface="Times New Roman" panose="02020603050405020304" pitchFamily="18" charset="0"/>
                      </a:endParaRPr>
                    </a:p>
                  </a:txBody>
                  <a:tcPr marL="52397" marR="523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1386840" algn="l"/>
                        </a:tabLst>
                      </a:pPr>
                      <a:r>
                        <a:rPr lang="vi-VN" sz="3600" kern="0">
                          <a:solidFill>
                            <a:srgbClr val="000000"/>
                          </a:solidFill>
                          <a:effectLst/>
                          <a:latin typeface="Times New Roman" panose="02020603050405020304" pitchFamily="18" charset="0"/>
                          <a:ea typeface="MS Mincho"/>
                          <a:cs typeface="Times New Roman" panose="02020603050405020304" pitchFamily="18" charset="0"/>
                        </a:rPr>
                        <a:t> </a:t>
                      </a:r>
                      <a:endParaRPr lang="en-GB" sz="3600" kern="100">
                        <a:effectLst/>
                        <a:latin typeface="Calibri" panose="020F0502020204030204" pitchFamily="34" charset="0"/>
                        <a:ea typeface="Calibri" panose="020F0502020204030204" pitchFamily="34" charset="0"/>
                        <a:cs typeface="Times New Roman" panose="02020603050405020304" pitchFamily="18" charset="0"/>
                      </a:endParaRPr>
                    </a:p>
                  </a:txBody>
                  <a:tcPr marL="52397" marR="523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2226">
                <a:tc vMerge="1">
                  <a:txBody>
                    <a:bodyPr/>
                    <a:lstStyle/>
                    <a:p>
                      <a:endParaRPr lang="en-GB"/>
                    </a:p>
                  </a:txBody>
                  <a:tcPr/>
                </a:tc>
                <a:tc>
                  <a:txBody>
                    <a:bodyPr/>
                    <a:lstStyle/>
                    <a:p>
                      <a:pPr>
                        <a:lnSpc>
                          <a:spcPct val="115000"/>
                        </a:lnSpc>
                        <a:spcAft>
                          <a:spcPts val="1000"/>
                        </a:spcAft>
                        <a:tabLst>
                          <a:tab pos="1386840" algn="l"/>
                        </a:tabLst>
                      </a:pPr>
                      <a:r>
                        <a:rPr lang="vi-VN" sz="3600" kern="0">
                          <a:solidFill>
                            <a:srgbClr val="000000"/>
                          </a:solidFill>
                          <a:effectLst/>
                          <a:latin typeface="Times New Roman" panose="02020603050405020304" pitchFamily="18" charset="0"/>
                          <a:ea typeface="MS Mincho"/>
                          <a:cs typeface="Times New Roman" panose="02020603050405020304" pitchFamily="18" charset="0"/>
                        </a:rPr>
                        <a:t>Sử dụng hiệu quả các phép liên kết để tạo sự mạch lạc cho bài viết.</a:t>
                      </a:r>
                      <a:endParaRPr lang="en-GB" sz="3600" kern="100">
                        <a:effectLst/>
                        <a:latin typeface="Calibri" panose="020F0502020204030204" pitchFamily="34" charset="0"/>
                        <a:ea typeface="Calibri" panose="020F0502020204030204" pitchFamily="34" charset="0"/>
                        <a:cs typeface="Times New Roman" panose="02020603050405020304" pitchFamily="18" charset="0"/>
                      </a:endParaRPr>
                    </a:p>
                  </a:txBody>
                  <a:tcPr marL="52397" marR="523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1386840" algn="l"/>
                        </a:tabLst>
                      </a:pPr>
                      <a:r>
                        <a:rPr lang="vi-VN" sz="3600" kern="0">
                          <a:solidFill>
                            <a:srgbClr val="000000"/>
                          </a:solidFill>
                          <a:effectLst/>
                          <a:latin typeface="Times New Roman" panose="02020603050405020304" pitchFamily="18" charset="0"/>
                          <a:ea typeface="MS Mincho"/>
                          <a:cs typeface="Times New Roman" panose="02020603050405020304" pitchFamily="18" charset="0"/>
                        </a:rPr>
                        <a:t> </a:t>
                      </a:r>
                      <a:endParaRPr lang="en-GB" sz="3600" kern="100">
                        <a:effectLst/>
                        <a:latin typeface="Calibri" panose="020F0502020204030204" pitchFamily="34" charset="0"/>
                        <a:ea typeface="Calibri" panose="020F0502020204030204" pitchFamily="34" charset="0"/>
                        <a:cs typeface="Times New Roman" panose="02020603050405020304" pitchFamily="18" charset="0"/>
                      </a:endParaRPr>
                    </a:p>
                  </a:txBody>
                  <a:tcPr marL="52397" marR="523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1386840" algn="l"/>
                        </a:tabLst>
                      </a:pPr>
                      <a:r>
                        <a:rPr lang="vi-VN" sz="3600" kern="0">
                          <a:solidFill>
                            <a:srgbClr val="000000"/>
                          </a:solidFill>
                          <a:effectLst/>
                          <a:latin typeface="Times New Roman" panose="02020603050405020304" pitchFamily="18" charset="0"/>
                          <a:ea typeface="MS Mincho"/>
                          <a:cs typeface="Times New Roman" panose="02020603050405020304" pitchFamily="18" charset="0"/>
                        </a:rPr>
                        <a:t> </a:t>
                      </a:r>
                      <a:endParaRPr lang="en-GB" sz="3600" kern="100">
                        <a:effectLst/>
                        <a:latin typeface="Calibri" panose="020F0502020204030204" pitchFamily="34" charset="0"/>
                        <a:ea typeface="Calibri" panose="020F0502020204030204" pitchFamily="34" charset="0"/>
                        <a:cs typeface="Times New Roman" panose="02020603050405020304" pitchFamily="18" charset="0"/>
                      </a:endParaRPr>
                    </a:p>
                  </a:txBody>
                  <a:tcPr marL="52397" marR="523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441363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1"/>
          <p:cNvSpPr txBox="1"/>
          <p:nvPr/>
        </p:nvSpPr>
        <p:spPr>
          <a:xfrm>
            <a:off x="-91916" y="4391029"/>
            <a:ext cx="6187916" cy="3539430"/>
          </a:xfrm>
          <a:prstGeom prst="rect">
            <a:avLst/>
          </a:prstGeom>
        </p:spPr>
        <p:txBody>
          <a:bodyPr wrap="square" lIns="0" tIns="0" rIns="0" bIns="0" rtlCol="0" anchor="t">
            <a:spAutoFit/>
          </a:bodyPr>
          <a:lstStyle/>
          <a:p>
            <a:pPr algn="ctr"/>
            <a:r>
              <a:rPr lang="vi-VN" sz="11500" b="1">
                <a:latin typeface="Times New Roman" panose="02020603050405020304" pitchFamily="18" charset="0"/>
                <a:cs typeface="Times New Roman" panose="02020603050405020304" pitchFamily="18" charset="0"/>
              </a:rPr>
              <a:t>III. Thực hành</a:t>
            </a:r>
            <a:endParaRPr lang="en-GB" sz="11500">
              <a:latin typeface="Times New Roman" panose="02020603050405020304" pitchFamily="18" charset="0"/>
              <a:cs typeface="Times New Roman" panose="02020603050405020304" pitchFamily="18" charset="0"/>
            </a:endParaRPr>
          </a:p>
        </p:txBody>
      </p:sp>
      <p:sp>
        <p:nvSpPr>
          <p:cNvPr id="27" name="Rectangle 26"/>
          <p:cNvSpPr/>
          <p:nvPr/>
        </p:nvSpPr>
        <p:spPr>
          <a:xfrm>
            <a:off x="6845229" y="2422690"/>
            <a:ext cx="9144000" cy="5822620"/>
          </a:xfrm>
          <a:prstGeom prst="rect">
            <a:avLst/>
          </a:prstGeom>
        </p:spPr>
        <p:txBody>
          <a:bodyPr>
            <a:spAutoFit/>
          </a:bodyPr>
          <a:lstStyle/>
          <a:p>
            <a:pPr algn="ctr">
              <a:lnSpc>
                <a:spcPct val="115000"/>
              </a:lnSpc>
              <a:spcAft>
                <a:spcPts val="800"/>
              </a:spcAft>
            </a:pPr>
            <a:r>
              <a:rPr lang="vi-VN" sz="5400" b="1" kern="0">
                <a:latin typeface="Times New Roman" panose="02020603050405020304" pitchFamily="18" charset="0"/>
                <a:ea typeface="MS Mincho"/>
                <a:cs typeface="Times New Roman" panose="02020603050405020304" pitchFamily="18" charset="0"/>
              </a:rPr>
              <a:t>Đề </a:t>
            </a:r>
            <a:r>
              <a:rPr lang="vi-VN" sz="5400" b="1" kern="0" smtClean="0">
                <a:latin typeface="Times New Roman" panose="02020603050405020304" pitchFamily="18" charset="0"/>
                <a:ea typeface="MS Mincho"/>
                <a:cs typeface="Times New Roman" panose="02020603050405020304" pitchFamily="18" charset="0"/>
              </a:rPr>
              <a:t>bài</a:t>
            </a:r>
          </a:p>
          <a:p>
            <a:pPr algn="just">
              <a:lnSpc>
                <a:spcPct val="115000"/>
              </a:lnSpc>
              <a:spcAft>
                <a:spcPts val="800"/>
              </a:spcAft>
            </a:pPr>
            <a:r>
              <a:rPr lang="vi-VN" sz="4400" b="1" kern="0" smtClean="0">
                <a:latin typeface="Times New Roman" panose="02020603050405020304" pitchFamily="18" charset="0"/>
                <a:ea typeface="MS Mincho"/>
                <a:cs typeface="Times New Roman" panose="02020603050405020304" pitchFamily="18" charset="0"/>
              </a:rPr>
              <a:t> </a:t>
            </a:r>
            <a:r>
              <a:rPr lang="vi-VN" sz="4400" b="1" i="1" kern="0">
                <a:latin typeface="Times New Roman" panose="02020603050405020304" pitchFamily="18" charset="0"/>
                <a:ea typeface="MS Mincho"/>
                <a:cs typeface="Times New Roman" panose="02020603050405020304" pitchFamily="18" charset="0"/>
              </a:rPr>
              <a:t>CLB Văn học trường em phát động cuộc thi viết “Tác phẩm văn học trong tôi”. Em hãy chọn một tác phẩm văn học mình yêu thích (thơ hoặc truyện) để viết bài nghị luận và gửi cho ban tổ chức cuộc thi.</a:t>
            </a:r>
            <a:endParaRPr lang="en-GB" sz="4400" kern="1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41416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arn(inVertical)">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barn(inVertical)">
                                      <p:cBhvr>
                                        <p:cTn id="12"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3"/>
          <p:cNvSpPr/>
          <p:nvPr/>
        </p:nvSpPr>
        <p:spPr>
          <a:xfrm>
            <a:off x="289538" y="419100"/>
            <a:ext cx="5890712" cy="4724400"/>
          </a:xfrm>
          <a:custGeom>
            <a:avLst/>
            <a:gdLst/>
            <a:ahLst/>
            <a:cxnLst/>
            <a:rect l="l" t="t" r="r" b="b"/>
            <a:pathLst>
              <a:path w="5151549" h="4114800">
                <a:moveTo>
                  <a:pt x="0" y="0"/>
                </a:moveTo>
                <a:lnTo>
                  <a:pt x="5151549" y="0"/>
                </a:lnTo>
                <a:lnTo>
                  <a:pt x="5151549" y="4114800"/>
                </a:lnTo>
                <a:lnTo>
                  <a:pt x="0" y="4114800"/>
                </a:lnTo>
                <a:lnTo>
                  <a:pt x="0" y="0"/>
                </a:lnTo>
                <a:close/>
              </a:path>
            </a:pathLst>
          </a:custGeom>
          <a:blipFill>
            <a:blip r:embed="rId2">
              <a:extLst>
                <a:ext uri="{96DAC541-7B7A-43D3-8B79-37D633B846F1}">
                  <asvg:svgBlip xmlns:asvg="http://schemas.microsoft.com/office/drawing/2016/SVG/main" xmlns="" r:embed="rId5"/>
                </a:ext>
              </a:extLst>
            </a:blip>
            <a:stretch>
              <a:fillRect/>
            </a:stretch>
          </a:blipFill>
        </p:spPr>
      </p:sp>
      <p:sp>
        <p:nvSpPr>
          <p:cNvPr id="4" name="Freeform 4"/>
          <p:cNvSpPr/>
          <p:nvPr/>
        </p:nvSpPr>
        <p:spPr>
          <a:xfrm>
            <a:off x="6306668" y="419100"/>
            <a:ext cx="5539943" cy="4576465"/>
          </a:xfrm>
          <a:custGeom>
            <a:avLst/>
            <a:gdLst/>
            <a:ahLst/>
            <a:cxnLst/>
            <a:rect l="l" t="t" r="r" b="b"/>
            <a:pathLst>
              <a:path w="5151549" h="4114800">
                <a:moveTo>
                  <a:pt x="0" y="0"/>
                </a:moveTo>
                <a:lnTo>
                  <a:pt x="5151549" y="0"/>
                </a:lnTo>
                <a:lnTo>
                  <a:pt x="5151549" y="4114800"/>
                </a:lnTo>
                <a:lnTo>
                  <a:pt x="0" y="4114800"/>
                </a:lnTo>
                <a:lnTo>
                  <a:pt x="0" y="0"/>
                </a:lnTo>
                <a:close/>
              </a:path>
            </a:pathLst>
          </a:custGeom>
          <a:blipFill>
            <a:blip r:embed="rId2">
              <a:extLst>
                <a:ext uri="{96DAC541-7B7A-43D3-8B79-37D633B846F1}">
                  <asvg:svgBlip xmlns:asvg="http://schemas.microsoft.com/office/drawing/2016/SVG/main" xmlns="" r:embed="rId5"/>
                </a:ext>
              </a:extLst>
            </a:blip>
            <a:stretch>
              <a:fillRect/>
            </a:stretch>
          </a:blipFill>
        </p:spPr>
      </p:sp>
      <p:sp>
        <p:nvSpPr>
          <p:cNvPr id="5" name="Freeform 5"/>
          <p:cNvSpPr/>
          <p:nvPr/>
        </p:nvSpPr>
        <p:spPr>
          <a:xfrm>
            <a:off x="6252096" y="4995565"/>
            <a:ext cx="6515408" cy="5291435"/>
          </a:xfrm>
          <a:custGeom>
            <a:avLst/>
            <a:gdLst/>
            <a:ahLst/>
            <a:cxnLst/>
            <a:rect l="l" t="t" r="r" b="b"/>
            <a:pathLst>
              <a:path w="5151549" h="4114800">
                <a:moveTo>
                  <a:pt x="0" y="0"/>
                </a:moveTo>
                <a:lnTo>
                  <a:pt x="5151549" y="0"/>
                </a:lnTo>
                <a:lnTo>
                  <a:pt x="5151549" y="4114800"/>
                </a:lnTo>
                <a:lnTo>
                  <a:pt x="0" y="4114800"/>
                </a:lnTo>
                <a:lnTo>
                  <a:pt x="0" y="0"/>
                </a:lnTo>
                <a:close/>
              </a:path>
            </a:pathLst>
          </a:custGeom>
          <a:blipFill>
            <a:blip r:embed="rId2">
              <a:extLst>
                <a:ext uri="{96DAC541-7B7A-43D3-8B79-37D633B846F1}">
                  <asvg:svgBlip xmlns:asvg="http://schemas.microsoft.com/office/drawing/2016/SVG/main" xmlns="" r:embed="rId5"/>
                </a:ext>
              </a:extLst>
            </a:blip>
            <a:stretch>
              <a:fillRect/>
            </a:stretch>
          </a:blipFill>
        </p:spPr>
      </p:sp>
      <p:sp>
        <p:nvSpPr>
          <p:cNvPr id="6" name="Freeform 6"/>
          <p:cNvSpPr/>
          <p:nvPr/>
        </p:nvSpPr>
        <p:spPr>
          <a:xfrm>
            <a:off x="487669" y="5097906"/>
            <a:ext cx="5494449" cy="4953000"/>
          </a:xfrm>
          <a:custGeom>
            <a:avLst/>
            <a:gdLst/>
            <a:ahLst/>
            <a:cxnLst/>
            <a:rect l="l" t="t" r="r" b="b"/>
            <a:pathLst>
              <a:path w="5151549" h="4114800">
                <a:moveTo>
                  <a:pt x="0" y="0"/>
                </a:moveTo>
                <a:lnTo>
                  <a:pt x="5151549" y="0"/>
                </a:lnTo>
                <a:lnTo>
                  <a:pt x="5151549" y="4114800"/>
                </a:lnTo>
                <a:lnTo>
                  <a:pt x="0" y="4114800"/>
                </a:lnTo>
                <a:lnTo>
                  <a:pt x="0" y="0"/>
                </a:lnTo>
                <a:close/>
              </a:path>
            </a:pathLst>
          </a:custGeom>
          <a:blipFill>
            <a:blip r:embed="rId2">
              <a:extLst>
                <a:ext uri="{96DAC541-7B7A-43D3-8B79-37D633B846F1}">
                  <asvg:svgBlip xmlns:asvg="http://schemas.microsoft.com/office/drawing/2016/SVG/main" xmlns="" r:embed="rId5"/>
                </a:ext>
              </a:extLst>
            </a:blip>
            <a:stretch>
              <a:fillRect/>
            </a:stretch>
          </a:blipFill>
        </p:spPr>
      </p:sp>
      <p:sp>
        <p:nvSpPr>
          <p:cNvPr id="9" name="TextBox 9"/>
          <p:cNvSpPr txBox="1"/>
          <p:nvPr/>
        </p:nvSpPr>
        <p:spPr>
          <a:xfrm>
            <a:off x="6907962" y="1614456"/>
            <a:ext cx="3846068" cy="1661993"/>
          </a:xfrm>
          <a:prstGeom prst="rect">
            <a:avLst/>
          </a:prstGeom>
        </p:spPr>
        <p:txBody>
          <a:bodyPr lIns="0" tIns="0" rIns="0" bIns="0" rtlCol="0" anchor="t">
            <a:spAutoFit/>
          </a:bodyPr>
          <a:lstStyle/>
          <a:p>
            <a:pPr algn="ctr"/>
            <a:r>
              <a:rPr lang="vi-VN" sz="3600" b="1">
                <a:latin typeface="Times New Roman" panose="02020603050405020304" pitchFamily="18" charset="0"/>
                <a:cs typeface="Times New Roman" panose="02020603050405020304" pitchFamily="18" charset="0"/>
              </a:rPr>
              <a:t>Người </a:t>
            </a:r>
            <a:r>
              <a:rPr lang="vi-VN" sz="3600" b="1" smtClean="0">
                <a:latin typeface="Times New Roman" panose="02020603050405020304" pitchFamily="18" charset="0"/>
                <a:cs typeface="Times New Roman" panose="02020603050405020304" pitchFamily="18" charset="0"/>
              </a:rPr>
              <a:t>đọc</a:t>
            </a:r>
            <a:endParaRPr lang="vi-VN" sz="3600">
              <a:latin typeface="Times New Roman" panose="02020603050405020304" pitchFamily="18" charset="0"/>
              <a:cs typeface="Times New Roman" panose="02020603050405020304" pitchFamily="18" charset="0"/>
            </a:endParaRPr>
          </a:p>
          <a:p>
            <a:pPr algn="just"/>
            <a:r>
              <a:rPr lang="vi-VN" sz="3600">
                <a:latin typeface="Times New Roman" panose="02020603050405020304" pitchFamily="18" charset="0"/>
                <a:cs typeface="Times New Roman" panose="02020603050405020304" pitchFamily="18" charset="0"/>
              </a:rPr>
              <a:t>T</a:t>
            </a:r>
            <a:r>
              <a:rPr lang="vi-VN" sz="3600" smtClean="0">
                <a:latin typeface="Times New Roman" panose="02020603050405020304" pitchFamily="18" charset="0"/>
                <a:cs typeface="Times New Roman" panose="02020603050405020304" pitchFamily="18" charset="0"/>
              </a:rPr>
              <a:t>hầy</a:t>
            </a:r>
            <a:r>
              <a:rPr lang="vi-VN" sz="3600">
                <a:latin typeface="Times New Roman" panose="02020603050405020304" pitchFamily="18" charset="0"/>
                <a:cs typeface="Times New Roman" panose="02020603050405020304" pitchFamily="18" charset="0"/>
              </a:rPr>
              <a:t>, cô và các bạn trong trường</a:t>
            </a:r>
            <a:endParaRPr lang="en-US" sz="3600">
              <a:solidFill>
                <a:srgbClr val="000000"/>
              </a:solidFill>
              <a:latin typeface="Times New Roman" panose="02020603050405020304" pitchFamily="18" charset="0"/>
              <a:ea typeface="KG Primary Penmanship"/>
              <a:cs typeface="Times New Roman" panose="02020603050405020304" pitchFamily="18" charset="0"/>
              <a:sym typeface="KG Primary Penmanship"/>
            </a:endParaRPr>
          </a:p>
        </p:txBody>
      </p:sp>
      <p:sp>
        <p:nvSpPr>
          <p:cNvPr id="13" name="TextBox 13"/>
          <p:cNvSpPr txBox="1"/>
          <p:nvPr/>
        </p:nvSpPr>
        <p:spPr>
          <a:xfrm>
            <a:off x="891311" y="1470272"/>
            <a:ext cx="4620765" cy="2769989"/>
          </a:xfrm>
          <a:prstGeom prst="rect">
            <a:avLst/>
          </a:prstGeom>
        </p:spPr>
        <p:txBody>
          <a:bodyPr wrap="square" lIns="0" tIns="0" rIns="0" bIns="0" rtlCol="0" anchor="t">
            <a:spAutoFit/>
          </a:bodyPr>
          <a:lstStyle/>
          <a:p>
            <a:pPr algn="just"/>
            <a:r>
              <a:rPr lang="vi-VN" sz="3600" b="1">
                <a:latin typeface="Times New Roman" panose="02020603050405020304" pitchFamily="18" charset="0"/>
                <a:cs typeface="Times New Roman" panose="02020603050405020304" pitchFamily="18" charset="0"/>
              </a:rPr>
              <a:t>Xác định mục đích </a:t>
            </a:r>
            <a:r>
              <a:rPr lang="vi-VN" sz="3600" b="1" smtClean="0">
                <a:latin typeface="Times New Roman" panose="02020603050405020304" pitchFamily="18" charset="0"/>
                <a:cs typeface="Times New Roman" panose="02020603050405020304" pitchFamily="18" charset="0"/>
              </a:rPr>
              <a:t>viết</a:t>
            </a:r>
            <a:endParaRPr lang="vi-VN" sz="3600">
              <a:latin typeface="Times New Roman" panose="02020603050405020304" pitchFamily="18" charset="0"/>
              <a:cs typeface="Times New Roman" panose="02020603050405020304" pitchFamily="18" charset="0"/>
            </a:endParaRPr>
          </a:p>
          <a:p>
            <a:pPr algn="just"/>
            <a:r>
              <a:rPr lang="vi-VN" sz="3600" smtClean="0">
                <a:latin typeface="Times New Roman" panose="02020603050405020304" pitchFamily="18" charset="0"/>
                <a:cs typeface="Times New Roman" panose="02020603050405020304" pitchFamily="18" charset="0"/>
              </a:rPr>
              <a:t> </a:t>
            </a:r>
            <a:r>
              <a:rPr lang="vi-VN" sz="3600">
                <a:latin typeface="Times New Roman" panose="02020603050405020304" pitchFamily="18" charset="0"/>
                <a:cs typeface="Times New Roman" panose="02020603050405020304" pitchFamily="18" charset="0"/>
              </a:rPr>
              <a:t>Phân tích chủ đề và những nét đặc sắc về hình thức nghệ thuật của một tác phẩm văn học.</a:t>
            </a:r>
            <a:endParaRPr lang="en-US" sz="3600">
              <a:solidFill>
                <a:srgbClr val="000000"/>
              </a:solidFill>
              <a:latin typeface="Times New Roman" panose="02020603050405020304" pitchFamily="18" charset="0"/>
              <a:ea typeface="KG Primary Penmanship"/>
              <a:cs typeface="Times New Roman" panose="02020603050405020304" pitchFamily="18" charset="0"/>
              <a:sym typeface="KG Primary Penmanship"/>
            </a:endParaRPr>
          </a:p>
        </p:txBody>
      </p:sp>
      <p:sp>
        <p:nvSpPr>
          <p:cNvPr id="14" name="TextBox 14"/>
          <p:cNvSpPr txBox="1"/>
          <p:nvPr/>
        </p:nvSpPr>
        <p:spPr>
          <a:xfrm>
            <a:off x="1143355" y="5935209"/>
            <a:ext cx="4116676" cy="3323987"/>
          </a:xfrm>
          <a:prstGeom prst="rect">
            <a:avLst/>
          </a:prstGeom>
        </p:spPr>
        <p:txBody>
          <a:bodyPr wrap="square" lIns="0" tIns="0" rIns="0" bIns="0" rtlCol="0" anchor="t">
            <a:spAutoFit/>
          </a:bodyPr>
          <a:lstStyle/>
          <a:p>
            <a:pPr algn="ctr"/>
            <a:r>
              <a:rPr lang="vi-VN" sz="3600" b="1">
                <a:latin typeface="Times New Roman" panose="02020603050405020304" pitchFamily="18" charset="0"/>
                <a:cs typeface="Times New Roman" panose="02020603050405020304" pitchFamily="18" charset="0"/>
              </a:rPr>
              <a:t>Xác định đề </a:t>
            </a:r>
            <a:r>
              <a:rPr lang="vi-VN" sz="3600" b="1" smtClean="0">
                <a:latin typeface="Times New Roman" panose="02020603050405020304" pitchFamily="18" charset="0"/>
                <a:cs typeface="Times New Roman" panose="02020603050405020304" pitchFamily="18" charset="0"/>
              </a:rPr>
              <a:t>tài</a:t>
            </a:r>
            <a:endParaRPr lang="vi-VN" sz="3600">
              <a:latin typeface="Times New Roman" panose="02020603050405020304" pitchFamily="18" charset="0"/>
              <a:cs typeface="Times New Roman" panose="02020603050405020304" pitchFamily="18" charset="0"/>
            </a:endParaRPr>
          </a:p>
          <a:p>
            <a:pPr algn="just"/>
            <a:r>
              <a:rPr lang="vi-VN" sz="3600" smtClean="0">
                <a:latin typeface="Times New Roman" panose="02020603050405020304" pitchFamily="18" charset="0"/>
                <a:cs typeface="Times New Roman" panose="02020603050405020304" pitchFamily="18" charset="0"/>
              </a:rPr>
              <a:t> </a:t>
            </a:r>
            <a:r>
              <a:rPr lang="vi-VN" sz="3600">
                <a:latin typeface="Times New Roman" panose="02020603050405020304" pitchFamily="18" charset="0"/>
                <a:cs typeface="Times New Roman" panose="02020603050405020304" pitchFamily="18" charset="0"/>
              </a:rPr>
              <a:t>Em có thể chọn một tác phẩm văn học (thơ hoặc truyện) mà em yêu thích để viết bài nghị luận.</a:t>
            </a:r>
            <a:endParaRPr lang="en-GB" sz="3600">
              <a:latin typeface="Times New Roman" panose="02020603050405020304" pitchFamily="18" charset="0"/>
              <a:cs typeface="Times New Roman" panose="02020603050405020304" pitchFamily="18" charset="0"/>
            </a:endParaRPr>
          </a:p>
        </p:txBody>
      </p:sp>
      <p:sp>
        <p:nvSpPr>
          <p:cNvPr id="15" name="TextBox 15"/>
          <p:cNvSpPr txBox="1"/>
          <p:nvPr/>
        </p:nvSpPr>
        <p:spPr>
          <a:xfrm>
            <a:off x="7112047" y="5796066"/>
            <a:ext cx="4734564" cy="3877985"/>
          </a:xfrm>
          <a:prstGeom prst="rect">
            <a:avLst/>
          </a:prstGeom>
        </p:spPr>
        <p:txBody>
          <a:bodyPr wrap="square" lIns="0" tIns="0" rIns="0" bIns="0" rtlCol="0" anchor="t">
            <a:spAutoFit/>
          </a:bodyPr>
          <a:lstStyle/>
          <a:p>
            <a:pPr algn="ctr"/>
            <a:r>
              <a:rPr lang="vi-VN" sz="3600" b="1">
                <a:latin typeface="Times New Roman" panose="02020603050405020304" pitchFamily="18" charset="0"/>
                <a:cs typeface="Times New Roman" panose="02020603050405020304" pitchFamily="18" charset="0"/>
              </a:rPr>
              <a:t>Thu thập tài </a:t>
            </a:r>
            <a:r>
              <a:rPr lang="vi-VN" sz="3600" b="1" smtClean="0">
                <a:latin typeface="Times New Roman" panose="02020603050405020304" pitchFamily="18" charset="0"/>
                <a:cs typeface="Times New Roman" panose="02020603050405020304" pitchFamily="18" charset="0"/>
              </a:rPr>
              <a:t>liệu</a:t>
            </a:r>
            <a:endParaRPr lang="en-GB" sz="3600">
              <a:latin typeface="Times New Roman" panose="02020603050405020304" pitchFamily="18" charset="0"/>
              <a:cs typeface="Times New Roman" panose="02020603050405020304" pitchFamily="18" charset="0"/>
            </a:endParaRPr>
          </a:p>
          <a:p>
            <a:pPr algn="just"/>
            <a:r>
              <a:rPr lang="vi-VN" sz="3600">
                <a:latin typeface="Times New Roman" panose="02020603050405020304" pitchFamily="18" charset="0"/>
                <a:cs typeface="Times New Roman" panose="02020603050405020304" pitchFamily="18" charset="0"/>
              </a:rPr>
              <a:t>+ Những ghi chép của bản thân sau khi đọc tác phẩm.</a:t>
            </a:r>
            <a:endParaRPr lang="en-GB" sz="3600">
              <a:latin typeface="Times New Roman" panose="02020603050405020304" pitchFamily="18" charset="0"/>
              <a:cs typeface="Times New Roman" panose="02020603050405020304" pitchFamily="18" charset="0"/>
            </a:endParaRPr>
          </a:p>
          <a:p>
            <a:pPr algn="just"/>
            <a:r>
              <a:rPr lang="vi-VN" sz="3600">
                <a:latin typeface="Times New Roman" panose="02020603050405020304" pitchFamily="18" charset="0"/>
                <a:cs typeface="Times New Roman" panose="02020603050405020304" pitchFamily="18" charset="0"/>
              </a:rPr>
              <a:t>+ Những bài phê bình, phỏng vấn báo chí liên quan đến tác phẩm.</a:t>
            </a:r>
            <a:endParaRPr lang="en-GB" sz="3600">
              <a:latin typeface="Times New Roman" panose="02020603050405020304" pitchFamily="18" charset="0"/>
              <a:cs typeface="Times New Roman" panose="02020603050405020304" pitchFamily="18" charset="0"/>
            </a:endParaRPr>
          </a:p>
        </p:txBody>
      </p:sp>
      <p:sp>
        <p:nvSpPr>
          <p:cNvPr id="18" name="Rectangle 17"/>
          <p:cNvSpPr/>
          <p:nvPr/>
        </p:nvSpPr>
        <p:spPr>
          <a:xfrm>
            <a:off x="12115800" y="567035"/>
            <a:ext cx="5486401" cy="1938992"/>
          </a:xfrm>
          <a:prstGeom prst="rect">
            <a:avLst/>
          </a:prstGeom>
        </p:spPr>
        <p:txBody>
          <a:bodyPr wrap="square">
            <a:spAutoFit/>
          </a:bodyPr>
          <a:lstStyle/>
          <a:p>
            <a:pPr algn="ctr"/>
            <a:r>
              <a:rPr lang="vi-VN" sz="6000" b="1" kern="0">
                <a:solidFill>
                  <a:srgbClr val="0D0D0D"/>
                </a:solidFill>
                <a:latin typeface="Times New Roman" panose="02020603050405020304" pitchFamily="18" charset="0"/>
                <a:ea typeface="MS Mincho"/>
              </a:rPr>
              <a:t>Bước 1: Chuẩn bị trước khi viết</a:t>
            </a:r>
            <a:endParaRPr lang="en-GB" sz="6000"/>
          </a:p>
        </p:txBody>
      </p:sp>
    </p:spTree>
    <p:extLst>
      <p:ext uri="{BB962C8B-B14F-4D97-AF65-F5344CB8AC3E}">
        <p14:creationId xmlns:p14="http://schemas.microsoft.com/office/powerpoint/2010/main" val="3162986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down)">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arn(inVertical)">
                                      <p:cBhvr>
                                        <p:cTn id="12" dur="500"/>
                                        <p:tgtEl>
                                          <p:spTgt spid="13"/>
                                        </p:tgtEl>
                                      </p:cBhvr>
                                    </p:animEffect>
                                  </p:childTnLst>
                                </p:cTn>
                              </p:par>
                              <p:par>
                                <p:cTn id="13" presetID="16" presetClass="entr" presetSubtype="21" fill="hold"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wipe(down)">
                                      <p:cBhvr>
                                        <p:cTn id="20" dur="500"/>
                                        <p:tgtEl>
                                          <p:spTgt spid="9"/>
                                        </p:tgtEl>
                                      </p:cBhvr>
                                    </p:animEffect>
                                  </p:childTnLst>
                                </p:cTn>
                              </p:par>
                              <p:par>
                                <p:cTn id="21" presetID="22" presetClass="entr" presetSubtype="4" fill="hold" nodeType="with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wipe(down)">
                                      <p:cBhvr>
                                        <p:cTn id="23" dur="500"/>
                                        <p:tgtEl>
                                          <p:spTgt spid="4"/>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barn(inVertical)">
                                      <p:cBhvr>
                                        <p:cTn id="28" dur="500"/>
                                        <p:tgtEl>
                                          <p:spTgt spid="14"/>
                                        </p:tgtEl>
                                      </p:cBhvr>
                                    </p:animEffect>
                                  </p:childTnLst>
                                </p:cTn>
                              </p:par>
                              <p:par>
                                <p:cTn id="29" presetID="16" presetClass="entr" presetSubtype="21" fill="hold" nodeType="with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barn(inVertical)">
                                      <p:cBhvr>
                                        <p:cTn id="31" dur="500"/>
                                        <p:tgtEl>
                                          <p:spTgt spid="6"/>
                                        </p:tgtEl>
                                      </p:cBhvr>
                                    </p:animEffect>
                                  </p:childTnLst>
                                </p:cTn>
                              </p:par>
                            </p:childTnLst>
                          </p:cTn>
                        </p:par>
                      </p:childTnLst>
                    </p:cTn>
                  </p:par>
                  <p:par>
                    <p:cTn id="32" fill="hold">
                      <p:stCondLst>
                        <p:cond delay="indefinite"/>
                      </p:stCondLst>
                      <p:childTnLst>
                        <p:par>
                          <p:cTn id="33" fill="hold">
                            <p:stCondLst>
                              <p:cond delay="0"/>
                            </p:stCondLst>
                            <p:childTnLst>
                              <p:par>
                                <p:cTn id="34" presetID="6" presetClass="entr" presetSubtype="16" fill="hold" grpId="0" nodeType="click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circle(in)">
                                      <p:cBhvr>
                                        <p:cTn id="36" dur="2000"/>
                                        <p:tgtEl>
                                          <p:spTgt spid="15"/>
                                        </p:tgtEl>
                                      </p:cBhvr>
                                    </p:animEffect>
                                  </p:childTnLst>
                                </p:cTn>
                              </p:par>
                              <p:par>
                                <p:cTn id="37" presetID="6" presetClass="entr" presetSubtype="16" fill="hold" nodeType="withEffect">
                                  <p:stCondLst>
                                    <p:cond delay="0"/>
                                  </p:stCondLst>
                                  <p:childTnLst>
                                    <p:set>
                                      <p:cBhvr>
                                        <p:cTn id="38" dur="1" fill="hold">
                                          <p:stCondLst>
                                            <p:cond delay="0"/>
                                          </p:stCondLst>
                                        </p:cTn>
                                        <p:tgtEl>
                                          <p:spTgt spid="5"/>
                                        </p:tgtEl>
                                        <p:attrNameLst>
                                          <p:attrName>style.visibility</p:attrName>
                                        </p:attrNameLst>
                                      </p:cBhvr>
                                      <p:to>
                                        <p:strVal val="visible"/>
                                      </p:to>
                                    </p:set>
                                    <p:animEffect transition="in" filter="circle(in)">
                                      <p:cBhvr>
                                        <p:cTn id="39"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3" grpId="0"/>
      <p:bldP spid="14" grpId="0"/>
      <p:bldP spid="15" grpId="0"/>
      <p:bldP spid="18"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BF7F1"/>
        </a:solidFill>
        <a:effectLst/>
      </p:bgPr>
    </p:bg>
    <p:spTree>
      <p:nvGrpSpPr>
        <p:cNvPr id="1" name=""/>
        <p:cNvGrpSpPr/>
        <p:nvPr/>
      </p:nvGrpSpPr>
      <p:grpSpPr>
        <a:xfrm>
          <a:off x="0" y="0"/>
          <a:ext cx="0" cy="0"/>
          <a:chOff x="0" y="0"/>
          <a:chExt cx="0" cy="0"/>
        </a:xfrm>
      </p:grpSpPr>
      <p:sp>
        <p:nvSpPr>
          <p:cNvPr id="3" name="Freeform 3"/>
          <p:cNvSpPr/>
          <p:nvPr/>
        </p:nvSpPr>
        <p:spPr>
          <a:xfrm rot="-5400000">
            <a:off x="-354377" y="2526083"/>
            <a:ext cx="5661762" cy="4495799"/>
          </a:xfrm>
          <a:custGeom>
            <a:avLst/>
            <a:gdLst/>
            <a:ahLst/>
            <a:cxnLst/>
            <a:rect l="l" t="t" r="r" b="b"/>
            <a:pathLst>
              <a:path w="4459973" h="5170983">
                <a:moveTo>
                  <a:pt x="0" y="0"/>
                </a:moveTo>
                <a:lnTo>
                  <a:pt x="4459973" y="0"/>
                </a:lnTo>
                <a:lnTo>
                  <a:pt x="4459973" y="5170983"/>
                </a:lnTo>
                <a:lnTo>
                  <a:pt x="0" y="5170983"/>
                </a:lnTo>
                <a:lnTo>
                  <a:pt x="0" y="0"/>
                </a:lnTo>
                <a:close/>
              </a:path>
            </a:pathLst>
          </a:custGeom>
          <a:blipFill>
            <a:blip r:embed="rId2">
              <a:extLst>
                <a:ext uri="{96DAC541-7B7A-43D3-8B79-37D633B846F1}">
                  <asvg:svgBlip xmlns:asvg="http://schemas.microsoft.com/office/drawing/2016/SVG/main" xmlns="" r:embed="rId5"/>
                </a:ext>
              </a:extLst>
            </a:blip>
            <a:stretch>
              <a:fillRect/>
            </a:stretch>
          </a:blipFill>
        </p:spPr>
      </p:sp>
      <p:sp>
        <p:nvSpPr>
          <p:cNvPr id="4" name="Freeform 4"/>
          <p:cNvSpPr/>
          <p:nvPr/>
        </p:nvSpPr>
        <p:spPr>
          <a:xfrm rot="-5400000">
            <a:off x="4729710" y="2928390"/>
            <a:ext cx="7581901" cy="7135318"/>
          </a:xfrm>
          <a:custGeom>
            <a:avLst/>
            <a:gdLst/>
            <a:ahLst/>
            <a:cxnLst/>
            <a:rect l="l" t="t" r="r" b="b"/>
            <a:pathLst>
              <a:path w="4459973" h="5170983">
                <a:moveTo>
                  <a:pt x="0" y="0"/>
                </a:moveTo>
                <a:lnTo>
                  <a:pt x="4459972" y="0"/>
                </a:lnTo>
                <a:lnTo>
                  <a:pt x="4459972" y="5170983"/>
                </a:lnTo>
                <a:lnTo>
                  <a:pt x="0" y="5170983"/>
                </a:lnTo>
                <a:lnTo>
                  <a:pt x="0" y="0"/>
                </a:lnTo>
                <a:close/>
              </a:path>
            </a:pathLst>
          </a:custGeom>
          <a:blipFill>
            <a:blip r:embed="rId2">
              <a:extLst>
                <a:ext uri="{96DAC541-7B7A-43D3-8B79-37D633B846F1}">
                  <asvg:svgBlip xmlns:asvg="http://schemas.microsoft.com/office/drawing/2016/SVG/main" xmlns="" r:embed="rId5"/>
                </a:ext>
              </a:extLst>
            </a:blip>
            <a:stretch>
              <a:fillRect/>
            </a:stretch>
          </a:blipFill>
        </p:spPr>
      </p:sp>
      <p:sp>
        <p:nvSpPr>
          <p:cNvPr id="5" name="Freeform 5"/>
          <p:cNvSpPr/>
          <p:nvPr/>
        </p:nvSpPr>
        <p:spPr>
          <a:xfrm rot="-5400000">
            <a:off x="12140834" y="1890581"/>
            <a:ext cx="5942249" cy="6047283"/>
          </a:xfrm>
          <a:custGeom>
            <a:avLst/>
            <a:gdLst/>
            <a:ahLst/>
            <a:cxnLst/>
            <a:rect l="l" t="t" r="r" b="b"/>
            <a:pathLst>
              <a:path w="4459973" h="5170983">
                <a:moveTo>
                  <a:pt x="0" y="0"/>
                </a:moveTo>
                <a:lnTo>
                  <a:pt x="4459973" y="0"/>
                </a:lnTo>
                <a:lnTo>
                  <a:pt x="4459973" y="5170983"/>
                </a:lnTo>
                <a:lnTo>
                  <a:pt x="0" y="5170983"/>
                </a:lnTo>
                <a:lnTo>
                  <a:pt x="0" y="0"/>
                </a:lnTo>
                <a:close/>
              </a:path>
            </a:pathLst>
          </a:custGeom>
          <a:blipFill>
            <a:blip r:embed="rId2">
              <a:extLst>
                <a:ext uri="{96DAC541-7B7A-43D3-8B79-37D633B846F1}">
                  <asvg:svgBlip xmlns:asvg="http://schemas.microsoft.com/office/drawing/2016/SVG/main" xmlns="" r:embed="rId5"/>
                </a:ext>
              </a:extLst>
            </a:blip>
            <a:stretch>
              <a:fillRect/>
            </a:stretch>
          </a:blipFill>
        </p:spPr>
      </p:sp>
      <p:sp>
        <p:nvSpPr>
          <p:cNvPr id="9" name="TextBox 9"/>
          <p:cNvSpPr txBox="1"/>
          <p:nvPr/>
        </p:nvSpPr>
        <p:spPr>
          <a:xfrm>
            <a:off x="5592878" y="3367140"/>
            <a:ext cx="5968376" cy="6155531"/>
          </a:xfrm>
          <a:prstGeom prst="rect">
            <a:avLst/>
          </a:prstGeom>
        </p:spPr>
        <p:txBody>
          <a:bodyPr wrap="square" lIns="0" tIns="0" rIns="0" bIns="0" rtlCol="0" anchor="t">
            <a:spAutoFit/>
          </a:bodyPr>
          <a:lstStyle/>
          <a:p>
            <a:pPr algn="just"/>
            <a:r>
              <a:rPr lang="vi-VN" sz="4000">
                <a:latin typeface="Times New Roman" panose="02020603050405020304" pitchFamily="18" charset="0"/>
                <a:cs typeface="Times New Roman" panose="02020603050405020304" pitchFamily="18" charset="0"/>
              </a:rPr>
              <a:t>Chủ </a:t>
            </a:r>
            <a:r>
              <a:rPr lang="vi-VN" sz="4000" smtClean="0">
                <a:latin typeface="Times New Roman" panose="02020603050405020304" pitchFamily="18" charset="0"/>
                <a:cs typeface="Times New Roman" panose="02020603050405020304" pitchFamily="18" charset="0"/>
              </a:rPr>
              <a:t>đề </a:t>
            </a:r>
            <a:r>
              <a:rPr lang="vi-VN" sz="4000">
                <a:latin typeface="Times New Roman" panose="02020603050405020304" pitchFamily="18" charset="0"/>
                <a:cs typeface="Times New Roman" panose="02020603050405020304" pitchFamily="18" charset="0"/>
              </a:rPr>
              <a:t>được thể hiện qua hai khía cạnh:</a:t>
            </a:r>
            <a:endParaRPr lang="en-GB" sz="4000">
              <a:latin typeface="Times New Roman" panose="02020603050405020304" pitchFamily="18" charset="0"/>
              <a:cs typeface="Times New Roman" panose="02020603050405020304" pitchFamily="18" charset="0"/>
            </a:endParaRPr>
          </a:p>
          <a:p>
            <a:pPr algn="just"/>
            <a:r>
              <a:rPr lang="vi-VN" sz="4000">
                <a:latin typeface="Times New Roman" panose="02020603050405020304" pitchFamily="18" charset="0"/>
                <a:cs typeface="Times New Roman" panose="02020603050405020304" pitchFamily="18" charset="0"/>
              </a:rPr>
              <a:t> + Ở cách ứng xử của người cha </a:t>
            </a:r>
            <a:r>
              <a:rPr lang="vi-VN" sz="4000" smtClean="0">
                <a:latin typeface="Times New Roman" panose="02020603050405020304" pitchFamily="18" charset="0"/>
                <a:cs typeface="Times New Roman" panose="02020603050405020304" pitchFamily="18" charset="0"/>
              </a:rPr>
              <a:t>=&gt; </a:t>
            </a:r>
            <a:r>
              <a:rPr lang="vi-VN" sz="4000">
                <a:latin typeface="Times New Roman" panose="02020603050405020304" pitchFamily="18" charset="0"/>
                <a:cs typeface="Times New Roman" panose="02020603050405020304" pitchFamily="18" charset="0"/>
              </a:rPr>
              <a:t>mỗi người sẽ có cách thể hiện tình cảm của riêng mình.</a:t>
            </a:r>
            <a:endParaRPr lang="en-GB" sz="4000">
              <a:latin typeface="Times New Roman" panose="02020603050405020304" pitchFamily="18" charset="0"/>
              <a:cs typeface="Times New Roman" panose="02020603050405020304" pitchFamily="18" charset="0"/>
            </a:endParaRPr>
          </a:p>
          <a:p>
            <a:pPr algn="just"/>
            <a:r>
              <a:rPr lang="vi-VN" sz="4000">
                <a:latin typeface="Times New Roman" panose="02020603050405020304" pitchFamily="18" charset="0"/>
                <a:cs typeface="Times New Roman" panose="02020603050405020304" pitchFamily="18" charset="0"/>
              </a:rPr>
              <a:t> + Cách anh Hết chăm soc người cha của mình. =&gt; Lòng hiếu thảo là biểu hiện đặc biệt của tình cha con.</a:t>
            </a:r>
            <a:endParaRPr lang="en-GB" sz="4000">
              <a:latin typeface="Times New Roman" panose="02020603050405020304" pitchFamily="18" charset="0"/>
              <a:cs typeface="Times New Roman" panose="02020603050405020304" pitchFamily="18" charset="0"/>
            </a:endParaRPr>
          </a:p>
        </p:txBody>
      </p:sp>
      <p:sp>
        <p:nvSpPr>
          <p:cNvPr id="10" name="TextBox 10"/>
          <p:cNvSpPr txBox="1"/>
          <p:nvPr/>
        </p:nvSpPr>
        <p:spPr>
          <a:xfrm>
            <a:off x="4114800" y="130987"/>
            <a:ext cx="13258800" cy="1107996"/>
          </a:xfrm>
          <a:prstGeom prst="rect">
            <a:avLst/>
          </a:prstGeom>
        </p:spPr>
        <p:txBody>
          <a:bodyPr wrap="square" lIns="0" tIns="0" rIns="0" bIns="0" rtlCol="0" anchor="t">
            <a:spAutoFit/>
          </a:bodyPr>
          <a:lstStyle/>
          <a:p>
            <a:pPr lvl="0"/>
            <a:r>
              <a:rPr lang="vi-VN" sz="7200" b="1">
                <a:latin typeface="Times New Roman" panose="02020603050405020304" pitchFamily="18" charset="0"/>
                <a:cs typeface="Times New Roman" panose="02020603050405020304" pitchFamily="18" charset="0"/>
              </a:rPr>
              <a:t>Bước 2:</a:t>
            </a:r>
            <a:r>
              <a:rPr lang="vi-VN" sz="7200">
                <a:latin typeface="Times New Roman" panose="02020603050405020304" pitchFamily="18" charset="0"/>
                <a:cs typeface="Times New Roman" panose="02020603050405020304" pitchFamily="18" charset="0"/>
              </a:rPr>
              <a:t> </a:t>
            </a:r>
            <a:r>
              <a:rPr lang="vi-VN" sz="7200" b="1">
                <a:latin typeface="Times New Roman" panose="02020603050405020304" pitchFamily="18" charset="0"/>
                <a:cs typeface="Times New Roman" panose="02020603050405020304" pitchFamily="18" charset="0"/>
              </a:rPr>
              <a:t>Tìm ý và lập dàn ý</a:t>
            </a:r>
            <a:endParaRPr lang="en-GB" sz="7200">
              <a:latin typeface="Times New Roman" panose="02020603050405020304" pitchFamily="18" charset="0"/>
              <a:cs typeface="Times New Roman" panose="02020603050405020304" pitchFamily="18" charset="0"/>
            </a:endParaRPr>
          </a:p>
        </p:txBody>
      </p:sp>
      <p:sp>
        <p:nvSpPr>
          <p:cNvPr id="11" name="TextBox 11"/>
          <p:cNvSpPr txBox="1"/>
          <p:nvPr/>
        </p:nvSpPr>
        <p:spPr>
          <a:xfrm>
            <a:off x="681365" y="2773984"/>
            <a:ext cx="3585836" cy="4308872"/>
          </a:xfrm>
          <a:prstGeom prst="rect">
            <a:avLst/>
          </a:prstGeom>
        </p:spPr>
        <p:txBody>
          <a:bodyPr wrap="square" lIns="0" tIns="0" rIns="0" bIns="0" rtlCol="0" anchor="t">
            <a:spAutoFit/>
          </a:bodyPr>
          <a:lstStyle/>
          <a:p>
            <a:pPr algn="just"/>
            <a:r>
              <a:rPr lang="vi-VN" sz="4000">
                <a:latin typeface="Times New Roman" panose="02020603050405020304" pitchFamily="18" charset="0"/>
                <a:cs typeface="Times New Roman" panose="02020603050405020304" pitchFamily="18" charset="0"/>
              </a:rPr>
              <a:t>Chủ đề </a:t>
            </a:r>
            <a:r>
              <a:rPr lang="vi-VN" sz="4000" smtClean="0">
                <a:latin typeface="Times New Roman" panose="02020603050405020304" pitchFamily="18" charset="0"/>
                <a:cs typeface="Times New Roman" panose="02020603050405020304" pitchFamily="18" charset="0"/>
              </a:rPr>
              <a:t>chính: </a:t>
            </a:r>
            <a:r>
              <a:rPr lang="vi-VN" sz="4000">
                <a:latin typeface="Times New Roman" panose="02020603050405020304" pitchFamily="18" charset="0"/>
                <a:cs typeface="Times New Roman" panose="02020603050405020304" pitchFamily="18" charset="0"/>
              </a:rPr>
              <a:t>Tình cảm cha con sâu nặng – tình cảm thiêng liêng trong cuộc đời mỗi con người. </a:t>
            </a:r>
            <a:endParaRPr lang="en-GB" sz="4000">
              <a:latin typeface="Times New Roman" panose="02020603050405020304" pitchFamily="18" charset="0"/>
              <a:cs typeface="Times New Roman" panose="02020603050405020304" pitchFamily="18" charset="0"/>
            </a:endParaRPr>
          </a:p>
        </p:txBody>
      </p:sp>
      <p:sp>
        <p:nvSpPr>
          <p:cNvPr id="13" name="TextBox 13"/>
          <p:cNvSpPr txBox="1"/>
          <p:nvPr/>
        </p:nvSpPr>
        <p:spPr>
          <a:xfrm>
            <a:off x="12820389" y="2494012"/>
            <a:ext cx="4788147" cy="4924425"/>
          </a:xfrm>
          <a:prstGeom prst="rect">
            <a:avLst/>
          </a:prstGeom>
        </p:spPr>
        <p:txBody>
          <a:bodyPr wrap="square" lIns="0" tIns="0" rIns="0" bIns="0" rtlCol="0" anchor="t">
            <a:spAutoFit/>
          </a:bodyPr>
          <a:lstStyle/>
          <a:p>
            <a:pPr algn="just"/>
            <a:r>
              <a:rPr lang="vi-VN" sz="4000">
                <a:latin typeface="Times New Roman" panose="02020603050405020304" pitchFamily="18" charset="0"/>
                <a:cs typeface="Times New Roman" panose="02020603050405020304" pitchFamily="18" charset="0"/>
              </a:rPr>
              <a:t>Đặc sắc nghệ thuật của tác phẩm thể hiện ở những phương diện: Cốt truyện đơn giản; ngôn ngữ mộc mạc, bình dị; điểm nhìn trần thuận; cách xây dựng nhân vật.</a:t>
            </a:r>
            <a:endParaRPr lang="en-US" sz="4000">
              <a:solidFill>
                <a:srgbClr val="000000"/>
              </a:solidFill>
              <a:latin typeface="Times New Roman" panose="02020603050405020304" pitchFamily="18" charset="0"/>
              <a:ea typeface="KG Primary Penmanship"/>
              <a:cs typeface="Times New Roman" panose="02020603050405020304" pitchFamily="18" charset="0"/>
              <a:sym typeface="KG Primary Penmanship"/>
            </a:endParaRPr>
          </a:p>
        </p:txBody>
      </p:sp>
      <p:sp>
        <p:nvSpPr>
          <p:cNvPr id="15" name="Rectangle 14"/>
          <p:cNvSpPr/>
          <p:nvPr/>
        </p:nvSpPr>
        <p:spPr>
          <a:xfrm>
            <a:off x="7795848" y="1238983"/>
            <a:ext cx="2518638" cy="1200329"/>
          </a:xfrm>
          <a:prstGeom prst="rect">
            <a:avLst/>
          </a:prstGeom>
        </p:spPr>
        <p:txBody>
          <a:bodyPr wrap="none">
            <a:spAutoFit/>
          </a:bodyPr>
          <a:lstStyle/>
          <a:p>
            <a:r>
              <a:rPr lang="vi-VN" sz="7200" b="1" ker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Tìm ý</a:t>
            </a:r>
            <a:endParaRPr lang="en-GB" sz="72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8290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barn(inVertical)">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wipe(down)">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arn(inVertical)">
                                      <p:cBhvr>
                                        <p:cTn id="17" dur="500"/>
                                        <p:tgtEl>
                                          <p:spTgt spid="11"/>
                                        </p:tgtEl>
                                      </p:cBhvr>
                                    </p:animEffect>
                                  </p:childTnLst>
                                </p:cTn>
                              </p:par>
                              <p:par>
                                <p:cTn id="18" presetID="16" presetClass="entr" presetSubtype="21" fill="hold" nodeType="with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barn(inVertical)">
                                      <p:cBhvr>
                                        <p:cTn id="20" dur="500"/>
                                        <p:tgtEl>
                                          <p:spTgt spid="3"/>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down)">
                                      <p:cBhvr>
                                        <p:cTn id="25" dur="500"/>
                                        <p:tgtEl>
                                          <p:spTgt spid="9"/>
                                        </p:tgtEl>
                                      </p:cBhvr>
                                    </p:animEffect>
                                  </p:childTnLst>
                                </p:cTn>
                              </p:par>
                              <p:par>
                                <p:cTn id="26" presetID="22" presetClass="entr" presetSubtype="4" fill="hold" nodeType="with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wipe(down)">
                                      <p:cBhvr>
                                        <p:cTn id="28" dur="500"/>
                                        <p:tgtEl>
                                          <p:spTgt spid="4"/>
                                        </p:tgtEl>
                                      </p:cBhvr>
                                    </p:animEffect>
                                  </p:childTnLst>
                                </p:cTn>
                              </p:par>
                            </p:childTnLst>
                          </p:cTn>
                        </p:par>
                      </p:childTnLst>
                    </p:cTn>
                  </p:par>
                  <p:par>
                    <p:cTn id="29" fill="hold">
                      <p:stCondLst>
                        <p:cond delay="indefinite"/>
                      </p:stCondLst>
                      <p:childTnLst>
                        <p:par>
                          <p:cTn id="30" fill="hold">
                            <p:stCondLst>
                              <p:cond delay="0"/>
                            </p:stCondLst>
                            <p:childTnLst>
                              <p:par>
                                <p:cTn id="31" presetID="6" presetClass="entr" presetSubtype="16"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circle(in)">
                                      <p:cBhvr>
                                        <p:cTn id="33" dur="2000"/>
                                        <p:tgtEl>
                                          <p:spTgt spid="13"/>
                                        </p:tgtEl>
                                      </p:cBhvr>
                                    </p:animEffect>
                                  </p:childTnLst>
                                </p:cTn>
                              </p:par>
                              <p:par>
                                <p:cTn id="34" presetID="6" presetClass="entr" presetSubtype="16" fill="hold" nodeType="withEffect">
                                  <p:stCondLst>
                                    <p:cond delay="0"/>
                                  </p:stCondLst>
                                  <p:childTnLst>
                                    <p:set>
                                      <p:cBhvr>
                                        <p:cTn id="35" dur="1" fill="hold">
                                          <p:stCondLst>
                                            <p:cond delay="0"/>
                                          </p:stCondLst>
                                        </p:cTn>
                                        <p:tgtEl>
                                          <p:spTgt spid="5"/>
                                        </p:tgtEl>
                                        <p:attrNameLst>
                                          <p:attrName>style.visibility</p:attrName>
                                        </p:attrNameLst>
                                      </p:cBhvr>
                                      <p:to>
                                        <p:strVal val="visible"/>
                                      </p:to>
                                    </p:set>
                                    <p:animEffect transition="in" filter="circle(in)">
                                      <p:cBhvr>
                                        <p:cTn id="36"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3" grpId="0"/>
      <p:bldP spid="1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8"/>
          <p:cNvSpPr txBox="1"/>
          <p:nvPr/>
        </p:nvSpPr>
        <p:spPr>
          <a:xfrm>
            <a:off x="6477000" y="2492605"/>
            <a:ext cx="7247511" cy="1128514"/>
          </a:xfrm>
          <a:prstGeom prst="rect">
            <a:avLst/>
          </a:prstGeom>
        </p:spPr>
        <p:txBody>
          <a:bodyPr lIns="0" tIns="0" rIns="0" bIns="0" rtlCol="0" anchor="t">
            <a:spAutoFit/>
          </a:bodyPr>
          <a:lstStyle/>
          <a:p>
            <a:pPr>
              <a:lnSpc>
                <a:spcPts val="8819"/>
              </a:lnSpc>
              <a:spcBef>
                <a:spcPct val="0"/>
              </a:spcBef>
            </a:pPr>
            <a:r>
              <a:rPr lang="vi-VN" sz="8800" b="1" i="1">
                <a:latin typeface="Times New Roman" panose="02020603050405020304" pitchFamily="18" charset="0"/>
                <a:cs typeface="Times New Roman" panose="02020603050405020304" pitchFamily="18" charset="0"/>
              </a:rPr>
              <a:t>b. Lập dàn </a:t>
            </a:r>
            <a:r>
              <a:rPr lang="vi-VN" sz="8800" b="1" i="1" smtClean="0">
                <a:latin typeface="Times New Roman" panose="02020603050405020304" pitchFamily="18" charset="0"/>
                <a:cs typeface="Times New Roman" panose="02020603050405020304" pitchFamily="18" charset="0"/>
              </a:rPr>
              <a:t>ý</a:t>
            </a:r>
            <a:endParaRPr lang="en-US" sz="8000">
              <a:solidFill>
                <a:srgbClr val="EF8A89"/>
              </a:solidFill>
              <a:latin typeface="Times New Roman" panose="02020603050405020304" pitchFamily="18" charset="0"/>
              <a:ea typeface="One Little Font"/>
              <a:cs typeface="Times New Roman" panose="02020603050405020304" pitchFamily="18" charset="0"/>
              <a:sym typeface="One Little Font"/>
            </a:endParaRPr>
          </a:p>
        </p:txBody>
      </p:sp>
      <p:sp>
        <p:nvSpPr>
          <p:cNvPr id="38" name="Rectangle 37"/>
          <p:cNvSpPr/>
          <p:nvPr/>
        </p:nvSpPr>
        <p:spPr>
          <a:xfrm>
            <a:off x="3433255" y="4601682"/>
            <a:ext cx="13335000" cy="1938992"/>
          </a:xfrm>
          <a:prstGeom prst="rect">
            <a:avLst/>
          </a:prstGeom>
        </p:spPr>
        <p:txBody>
          <a:bodyPr wrap="square">
            <a:spAutoFit/>
          </a:bodyPr>
          <a:lstStyle/>
          <a:p>
            <a:r>
              <a:rPr lang="vi-VN" sz="6000" kern="0">
                <a:solidFill>
                  <a:srgbClr val="0D0D0D"/>
                </a:solidFill>
                <a:latin typeface="Times New Roman" panose="02020603050405020304" pitchFamily="18" charset="0"/>
                <a:ea typeface="Calibri" panose="020F0502020204030204" pitchFamily="34" charset="0"/>
                <a:cs typeface="Times New Roman" panose="02020603050405020304" pitchFamily="18" charset="0"/>
              </a:rPr>
              <a:t>MB: Giới thiệu tác phẩm văn học, khái quát về chủ đề và đặc sắc nghệ thuật.</a:t>
            </a:r>
            <a:endParaRPr lang="en-GB" sz="60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2231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8">
                                            <p:txEl>
                                              <p:pRg st="0" end="0"/>
                                            </p:txEl>
                                          </p:spTgt>
                                        </p:tgtEl>
                                        <p:attrNameLst>
                                          <p:attrName>style.visibility</p:attrName>
                                        </p:attrNameLst>
                                      </p:cBhvr>
                                      <p:to>
                                        <p:strVal val="visible"/>
                                      </p:to>
                                    </p:set>
                                    <p:animEffect transition="in" filter="barn(inVertical)">
                                      <p:cBhvr>
                                        <p:cTn id="7" dur="500"/>
                                        <p:tgtEl>
                                          <p:spTgt spid="2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8"/>
                                        </p:tgtEl>
                                        <p:attrNameLst>
                                          <p:attrName>style.visibility</p:attrName>
                                        </p:attrNameLst>
                                      </p:cBhvr>
                                      <p:to>
                                        <p:strVal val="visible"/>
                                      </p:to>
                                    </p:set>
                                    <p:animEffect transition="in" filter="wipe(down)">
                                      <p:cBhvr>
                                        <p:cTn id="12"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8"/>
          <p:cNvSpPr txBox="1"/>
          <p:nvPr/>
        </p:nvSpPr>
        <p:spPr>
          <a:xfrm>
            <a:off x="6781800" y="2327610"/>
            <a:ext cx="7247511" cy="1128514"/>
          </a:xfrm>
          <a:prstGeom prst="rect">
            <a:avLst/>
          </a:prstGeom>
        </p:spPr>
        <p:txBody>
          <a:bodyPr lIns="0" tIns="0" rIns="0" bIns="0" rtlCol="0" anchor="t">
            <a:spAutoFit/>
          </a:bodyPr>
          <a:lstStyle/>
          <a:p>
            <a:pPr>
              <a:lnSpc>
                <a:spcPts val="8819"/>
              </a:lnSpc>
              <a:spcBef>
                <a:spcPct val="0"/>
              </a:spcBef>
            </a:pPr>
            <a:r>
              <a:rPr lang="vi-VN" sz="8800" b="1" i="1" smtClean="0">
                <a:solidFill>
                  <a:prstClr val="black"/>
                </a:solidFill>
                <a:latin typeface="Times New Roman" panose="02020603050405020304" pitchFamily="18" charset="0"/>
                <a:cs typeface="Times New Roman" panose="02020603050405020304" pitchFamily="18" charset="0"/>
              </a:rPr>
              <a:t>Thân bài</a:t>
            </a:r>
            <a:endParaRPr lang="en-US" sz="8000">
              <a:solidFill>
                <a:srgbClr val="EF8A89"/>
              </a:solidFill>
              <a:latin typeface="Times New Roman" panose="02020603050405020304" pitchFamily="18" charset="0"/>
              <a:ea typeface="One Little Font"/>
              <a:cs typeface="Times New Roman" panose="02020603050405020304" pitchFamily="18" charset="0"/>
              <a:sym typeface="One Little Font"/>
            </a:endParaRPr>
          </a:p>
        </p:txBody>
      </p:sp>
      <p:sp>
        <p:nvSpPr>
          <p:cNvPr id="38" name="Rectangle 37"/>
          <p:cNvSpPr/>
          <p:nvPr/>
        </p:nvSpPr>
        <p:spPr>
          <a:xfrm>
            <a:off x="3962400" y="4152900"/>
            <a:ext cx="10591800" cy="4154984"/>
          </a:xfrm>
          <a:prstGeom prst="rect">
            <a:avLst/>
          </a:prstGeom>
        </p:spPr>
        <p:txBody>
          <a:bodyPr wrap="square">
            <a:spAutoFit/>
          </a:bodyPr>
          <a:lstStyle/>
          <a:p>
            <a:pPr algn="just"/>
            <a:r>
              <a:rPr lang="vi-VN" sz="6600" dirty="0">
                <a:latin typeface="Times New Roman" panose="02020603050405020304" pitchFamily="18" charset="0"/>
                <a:cs typeface="Times New Roman" panose="02020603050405020304" pitchFamily="18" charset="0"/>
              </a:rPr>
              <a:t>* Phân tích nội dung chủ đề: Tình cảm cha con sâu nặng – tình cảm thiêng liêng trong cuộc đời mỗi con người.</a:t>
            </a:r>
            <a:endParaRPr lang="en-GB" sz="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5126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barn(inVertical)">
                                      <p:cBhvr>
                                        <p:cTn id="7" dur="500"/>
                                        <p:tgtEl>
                                          <p:spTgt spid="2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8"/>
                                        </p:tgtEl>
                                        <p:attrNameLst>
                                          <p:attrName>style.visibility</p:attrName>
                                        </p:attrNameLst>
                                      </p:cBhvr>
                                      <p:to>
                                        <p:strVal val="visible"/>
                                      </p:to>
                                    </p:set>
                                    <p:animEffect transition="in" filter="barn(inVertical)">
                                      <p:cBhvr>
                                        <p:cTn id="12"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3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5400000">
            <a:off x="2676698" y="-2676698"/>
            <a:ext cx="12934604" cy="18288000"/>
          </a:xfrm>
          <a:custGeom>
            <a:avLst/>
            <a:gdLst/>
            <a:ahLst/>
            <a:cxnLst/>
            <a:rect l="l" t="t" r="r" b="b"/>
            <a:pathLst>
              <a:path w="12934604" h="18288000">
                <a:moveTo>
                  <a:pt x="0" y="0"/>
                </a:moveTo>
                <a:lnTo>
                  <a:pt x="12934604" y="0"/>
                </a:lnTo>
                <a:lnTo>
                  <a:pt x="12934604" y="18288000"/>
                </a:lnTo>
                <a:lnTo>
                  <a:pt x="0" y="18288000"/>
                </a:lnTo>
                <a:lnTo>
                  <a:pt x="0" y="0"/>
                </a:lnTo>
                <a:close/>
              </a:path>
            </a:pathLst>
          </a:custGeom>
          <a:blipFill>
            <a:blip r:embed="rId2">
              <a:extLst>
                <a:ext uri="{96DAC541-7B7A-43D3-8B79-37D633B846F1}">
                  <asvg:svgBlip xmlns:asvg="http://schemas.microsoft.com/office/drawing/2016/SVG/main" xmlns="" r:embed="rId3"/>
                </a:ext>
              </a:extLst>
            </a:blip>
            <a:stretch>
              <a:fillRect/>
            </a:stretch>
          </a:blipFill>
        </p:spPr>
      </p:sp>
      <p:sp>
        <p:nvSpPr>
          <p:cNvPr id="3" name="Freeform 3"/>
          <p:cNvSpPr/>
          <p:nvPr/>
        </p:nvSpPr>
        <p:spPr>
          <a:xfrm>
            <a:off x="304801" y="342900"/>
            <a:ext cx="7439796" cy="8915400"/>
          </a:xfrm>
          <a:custGeom>
            <a:avLst/>
            <a:gdLst/>
            <a:ahLst/>
            <a:cxnLst/>
            <a:rect l="l" t="t" r="r" b="b"/>
            <a:pathLst>
              <a:path w="7098030" h="8229600">
                <a:moveTo>
                  <a:pt x="0" y="0"/>
                </a:moveTo>
                <a:lnTo>
                  <a:pt x="7098030" y="0"/>
                </a:lnTo>
                <a:lnTo>
                  <a:pt x="7098030" y="8229600"/>
                </a:lnTo>
                <a:lnTo>
                  <a:pt x="0" y="8229600"/>
                </a:lnTo>
                <a:lnTo>
                  <a:pt x="0" y="0"/>
                </a:lnTo>
                <a:close/>
              </a:path>
            </a:pathLst>
          </a:custGeom>
          <a:blipFill>
            <a:blip r:embed="rId4">
              <a:extLst>
                <a:ext uri="{96DAC541-7B7A-43D3-8B79-37D633B846F1}">
                  <asvg:svgBlip xmlns:asvg="http://schemas.microsoft.com/office/drawing/2016/SVG/main" xmlns="" r:embed="rId5"/>
                </a:ext>
              </a:extLst>
            </a:blip>
            <a:stretch>
              <a:fillRect/>
            </a:stretch>
          </a:blipFill>
        </p:spPr>
      </p:sp>
      <p:sp>
        <p:nvSpPr>
          <p:cNvPr id="5" name="Freeform 5"/>
          <p:cNvSpPr/>
          <p:nvPr/>
        </p:nvSpPr>
        <p:spPr>
          <a:xfrm>
            <a:off x="7838928" y="342900"/>
            <a:ext cx="10449072" cy="8915400"/>
          </a:xfrm>
          <a:custGeom>
            <a:avLst/>
            <a:gdLst/>
            <a:ahLst/>
            <a:cxnLst/>
            <a:rect l="l" t="t" r="r" b="b"/>
            <a:pathLst>
              <a:path w="7098030" h="8229600">
                <a:moveTo>
                  <a:pt x="0" y="0"/>
                </a:moveTo>
                <a:lnTo>
                  <a:pt x="7098030" y="0"/>
                </a:lnTo>
                <a:lnTo>
                  <a:pt x="7098030" y="8229600"/>
                </a:lnTo>
                <a:lnTo>
                  <a:pt x="0" y="8229600"/>
                </a:lnTo>
                <a:lnTo>
                  <a:pt x="0" y="0"/>
                </a:lnTo>
                <a:close/>
              </a:path>
            </a:pathLst>
          </a:custGeom>
          <a:blipFill>
            <a:blip r:embed="rId4">
              <a:extLst>
                <a:ext uri="{96DAC541-7B7A-43D3-8B79-37D633B846F1}">
                  <asvg:svgBlip xmlns:asvg="http://schemas.microsoft.com/office/drawing/2016/SVG/main" xmlns="" r:embed="rId5"/>
                </a:ext>
              </a:extLst>
            </a:blip>
            <a:stretch>
              <a:fillRect/>
            </a:stretch>
          </a:blipFill>
        </p:spPr>
      </p:sp>
      <p:sp>
        <p:nvSpPr>
          <p:cNvPr id="8" name="Freeform 8"/>
          <p:cNvSpPr/>
          <p:nvPr/>
        </p:nvSpPr>
        <p:spPr>
          <a:xfrm>
            <a:off x="-1044289" y="7692140"/>
            <a:ext cx="3481445" cy="3416168"/>
          </a:xfrm>
          <a:custGeom>
            <a:avLst/>
            <a:gdLst/>
            <a:ahLst/>
            <a:cxnLst/>
            <a:rect l="l" t="t" r="r" b="b"/>
            <a:pathLst>
              <a:path w="3481445" h="3416168">
                <a:moveTo>
                  <a:pt x="0" y="0"/>
                </a:moveTo>
                <a:lnTo>
                  <a:pt x="3481444" y="0"/>
                </a:lnTo>
                <a:lnTo>
                  <a:pt x="3481444" y="3416168"/>
                </a:lnTo>
                <a:lnTo>
                  <a:pt x="0" y="3416168"/>
                </a:lnTo>
                <a:lnTo>
                  <a:pt x="0" y="0"/>
                </a:lnTo>
                <a:close/>
              </a:path>
            </a:pathLst>
          </a:custGeom>
          <a:blipFill>
            <a:blip r:embed="rId6"/>
            <a:stretch>
              <a:fillRect/>
            </a:stretch>
          </a:blipFill>
        </p:spPr>
      </p:sp>
      <p:sp>
        <p:nvSpPr>
          <p:cNvPr id="14" name="Freeform 14"/>
          <p:cNvSpPr/>
          <p:nvPr/>
        </p:nvSpPr>
        <p:spPr>
          <a:xfrm flipH="1">
            <a:off x="15763467" y="8037277"/>
            <a:ext cx="3481445" cy="3416168"/>
          </a:xfrm>
          <a:custGeom>
            <a:avLst/>
            <a:gdLst/>
            <a:ahLst/>
            <a:cxnLst/>
            <a:rect l="l" t="t" r="r" b="b"/>
            <a:pathLst>
              <a:path w="3481445" h="3416168">
                <a:moveTo>
                  <a:pt x="3481445" y="0"/>
                </a:moveTo>
                <a:lnTo>
                  <a:pt x="0" y="0"/>
                </a:lnTo>
                <a:lnTo>
                  <a:pt x="0" y="3416168"/>
                </a:lnTo>
                <a:lnTo>
                  <a:pt x="3481445" y="3416168"/>
                </a:lnTo>
                <a:lnTo>
                  <a:pt x="3481445" y="0"/>
                </a:lnTo>
                <a:close/>
              </a:path>
            </a:pathLst>
          </a:custGeom>
          <a:blipFill>
            <a:blip r:embed="rId6"/>
            <a:stretch>
              <a:fillRect/>
            </a:stretch>
          </a:blipFill>
        </p:spPr>
      </p:sp>
      <p:sp>
        <p:nvSpPr>
          <p:cNvPr id="15" name="Rectangle 14"/>
          <p:cNvSpPr/>
          <p:nvPr/>
        </p:nvSpPr>
        <p:spPr>
          <a:xfrm>
            <a:off x="1133328" y="1028700"/>
            <a:ext cx="5877072" cy="7940635"/>
          </a:xfrm>
          <a:prstGeom prst="rect">
            <a:avLst/>
          </a:prstGeom>
        </p:spPr>
        <p:txBody>
          <a:bodyPr wrap="square">
            <a:spAutoFit/>
          </a:bodyPr>
          <a:lstStyle/>
          <a:p>
            <a:pPr marR="36195" algn="just">
              <a:spcAft>
                <a:spcPts val="800"/>
              </a:spcAft>
            </a:pPr>
            <a:r>
              <a:rPr lang="vi-VN" sz="3400" kern="100">
                <a:latin typeface="Times New Roman" panose="02020603050405020304" pitchFamily="18" charset="0"/>
                <a:ea typeface="Calibri" panose="020F0502020204030204" pitchFamily="34" charset="0"/>
                <a:cs typeface="Times New Roman" panose="02020603050405020304" pitchFamily="18" charset="0"/>
              </a:rPr>
              <a:t>Qua cách ứng xử của người cha: Nhân vật tía anh Hết được giới thiệu là một người đã 72 tuổi, khó tính, lại thêm tật lãng tai. Tuy vậy, ở người cha này vẫn toát lên tình yêu thương con tha thiết: Khi mẹ anh Hết mất, tía anh không đi bước nữa, ở vậy nuôi anh. Những cử chỉ, hành động của ông thể hiện ông cũng muốn làm “nũng” với đứa con trai mà ông đã vất vả nuôi dưỡng để khôn lớn trưởng thành. =&gt; Cách thể hiện tình cảm đặc biệt.</a:t>
            </a:r>
            <a:endParaRPr lang="en-GB" sz="3400" kern="1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16" name="Rectangle 15"/>
          <p:cNvSpPr/>
          <p:nvPr/>
        </p:nvSpPr>
        <p:spPr>
          <a:xfrm>
            <a:off x="8788884" y="1181100"/>
            <a:ext cx="8432315" cy="7417415"/>
          </a:xfrm>
          <a:prstGeom prst="rect">
            <a:avLst/>
          </a:prstGeom>
        </p:spPr>
        <p:txBody>
          <a:bodyPr wrap="square">
            <a:spAutoFit/>
          </a:bodyPr>
          <a:lstStyle/>
          <a:p>
            <a:pPr algn="just"/>
            <a:r>
              <a:rPr lang="vi-VN" sz="3400">
                <a:latin typeface="Times New Roman" panose="02020603050405020304" pitchFamily="18" charset="0"/>
                <a:ea typeface="Calibri" panose="020F0502020204030204" pitchFamily="34" charset="0"/>
                <a:cs typeface="Times New Roman" panose="02020603050405020304" pitchFamily="18" charset="0"/>
              </a:rPr>
              <a:t>Qua cách ứng xử của người con: Nhân vật anh Hết để lại ấn tượng sâu đậm trong lòng chúng ta với những cử chỉ ân cần, chu đáo đối với người cha già khó tính, khó nết của </a:t>
            </a:r>
            <a:r>
              <a:rPr lang="vi-VN" sz="3400" smtClean="0">
                <a:latin typeface="Times New Roman" panose="02020603050405020304" pitchFamily="18" charset="0"/>
                <a:ea typeface="Calibri" panose="020F0502020204030204" pitchFamily="34" charset="0"/>
                <a:cs typeface="Times New Roman" panose="02020603050405020304" pitchFamily="18" charset="0"/>
              </a:rPr>
              <a:t>mình:</a:t>
            </a:r>
          </a:p>
          <a:p>
            <a:pPr algn="just"/>
            <a:r>
              <a:rPr lang="vi-VN" sz="3400">
                <a:latin typeface="Times New Roman" panose="02020603050405020304" pitchFamily="18" charset="0"/>
                <a:cs typeface="Times New Roman" panose="02020603050405020304" pitchFamily="18" charset="0"/>
              </a:rPr>
              <a:t>+ T</a:t>
            </a:r>
            <a:r>
              <a:rPr lang="vi-VN" sz="3400" smtClean="0">
                <a:latin typeface="Times New Roman" panose="02020603050405020304" pitchFamily="18" charset="0"/>
                <a:cs typeface="Times New Roman" panose="02020603050405020304" pitchFamily="18" charset="0"/>
              </a:rPr>
              <a:t>hể </a:t>
            </a:r>
            <a:r>
              <a:rPr lang="vi-VN" sz="3400">
                <a:latin typeface="Times New Roman" panose="02020603050405020304" pitchFamily="18" charset="0"/>
                <a:cs typeface="Times New Roman" panose="02020603050405020304" pitchFamily="18" charset="0"/>
              </a:rPr>
              <a:t>hiện qua lời của những người hàng </a:t>
            </a:r>
            <a:r>
              <a:rPr lang="vi-VN" sz="3400" smtClean="0">
                <a:latin typeface="Times New Roman" panose="02020603050405020304" pitchFamily="18" charset="0"/>
                <a:cs typeface="Times New Roman" panose="02020603050405020304" pitchFamily="18" charset="0"/>
              </a:rPr>
              <a:t>xóm</a:t>
            </a:r>
          </a:p>
          <a:p>
            <a:pPr algn="just"/>
            <a:r>
              <a:rPr lang="vi-VN" sz="3400" smtClean="0">
                <a:latin typeface="Times New Roman" panose="02020603050405020304" pitchFamily="18" charset="0"/>
                <a:cs typeface="Times New Roman" panose="02020603050405020304" pitchFamily="18" charset="0"/>
              </a:rPr>
              <a:t>+ </a:t>
            </a:r>
            <a:r>
              <a:rPr lang="vi-VN" sz="3400">
                <a:latin typeface="Times New Roman" panose="02020603050405020304" pitchFamily="18" charset="0"/>
                <a:cs typeface="Times New Roman" panose="02020603050405020304" pitchFamily="18" charset="0"/>
              </a:rPr>
              <a:t>Qua cách anh Hết chăm sóc người cha của </a:t>
            </a:r>
            <a:r>
              <a:rPr lang="vi-VN" sz="3400" smtClean="0">
                <a:latin typeface="Times New Roman" panose="02020603050405020304" pitchFamily="18" charset="0"/>
                <a:cs typeface="Times New Roman" panose="02020603050405020304" pitchFamily="18" charset="0"/>
              </a:rPr>
              <a:t>mình</a:t>
            </a:r>
            <a:endParaRPr lang="vi-VN" sz="3400">
              <a:latin typeface="Times New Roman" panose="02020603050405020304" pitchFamily="18" charset="0"/>
              <a:cs typeface="Times New Roman" panose="02020603050405020304" pitchFamily="18" charset="0"/>
            </a:endParaRPr>
          </a:p>
          <a:p>
            <a:pPr algn="just"/>
            <a:r>
              <a:rPr lang="vi-VN" sz="3400" smtClean="0">
                <a:latin typeface="Times New Roman" panose="02020603050405020304" pitchFamily="18" charset="0"/>
                <a:cs typeface="Times New Roman" panose="02020603050405020304" pitchFamily="18" charset="0"/>
              </a:rPr>
              <a:t>+ Anh </a:t>
            </a:r>
            <a:r>
              <a:rPr lang="vi-VN" sz="3400">
                <a:latin typeface="Times New Roman" panose="02020603050405020304" pitchFamily="18" charset="0"/>
                <a:cs typeface="Times New Roman" panose="02020603050405020304" pitchFamily="18" charset="0"/>
              </a:rPr>
              <a:t>rất cầu kì, tỉ mỉ trong việc chăm sóc tía của mình, y như chăm sóc một sinh linh </a:t>
            </a:r>
            <a:r>
              <a:rPr lang="vi-VN" sz="3400" i="1">
                <a:latin typeface="Times New Roman" panose="02020603050405020304" pitchFamily="18" charset="0"/>
                <a:cs typeface="Times New Roman" panose="02020603050405020304" pitchFamily="18" charset="0"/>
              </a:rPr>
              <a:t>nhỏ bé, yếu </a:t>
            </a:r>
            <a:r>
              <a:rPr lang="vi-VN" sz="3400" i="1" smtClean="0">
                <a:latin typeface="Times New Roman" panose="02020603050405020304" pitchFamily="18" charset="0"/>
                <a:cs typeface="Times New Roman" panose="02020603050405020304" pitchFamily="18" charset="0"/>
              </a:rPr>
              <a:t>ớt</a:t>
            </a:r>
            <a:endParaRPr lang="vi-VN" sz="3400" i="1">
              <a:latin typeface="Times New Roman" panose="02020603050405020304" pitchFamily="18" charset="0"/>
              <a:cs typeface="Times New Roman" panose="02020603050405020304" pitchFamily="18" charset="0"/>
            </a:endParaRPr>
          </a:p>
          <a:p>
            <a:pPr algn="just"/>
            <a:r>
              <a:rPr lang="vi-VN" sz="3400" smtClean="0">
                <a:latin typeface="Times New Roman" panose="02020603050405020304" pitchFamily="18" charset="0"/>
                <a:cs typeface="Times New Roman" panose="02020603050405020304" pitchFamily="18" charset="0"/>
              </a:rPr>
              <a:t>+ </a:t>
            </a:r>
            <a:r>
              <a:rPr lang="vi-VN" sz="3400">
                <a:latin typeface="Times New Roman" panose="02020603050405020304" pitchFamily="18" charset="0"/>
                <a:cs typeface="Times New Roman" panose="02020603050405020304" pitchFamily="18" charset="0"/>
              </a:rPr>
              <a:t>Anh còn là người vị tha, không chấp nhặt trước sự khó tính, “vụng về</a:t>
            </a:r>
            <a:r>
              <a:rPr lang="vi-VN" sz="3400" smtClean="0">
                <a:latin typeface="Times New Roman" panose="02020603050405020304" pitchFamily="18" charset="0"/>
                <a:cs typeface="Times New Roman" panose="02020603050405020304" pitchFamily="18" charset="0"/>
              </a:rPr>
              <a:t>”</a:t>
            </a:r>
          </a:p>
          <a:p>
            <a:pPr algn="just"/>
            <a:r>
              <a:rPr lang="vi-VN" sz="3400" smtClean="0">
                <a:latin typeface="Times New Roman" panose="02020603050405020304" pitchFamily="18" charset="0"/>
                <a:cs typeface="Times New Roman" panose="02020603050405020304" pitchFamily="18" charset="0"/>
              </a:rPr>
              <a:t>+ </a:t>
            </a:r>
            <a:r>
              <a:rPr lang="vi-VN" sz="3400">
                <a:latin typeface="Times New Roman" panose="02020603050405020304" pitchFamily="18" charset="0"/>
                <a:cs typeface="Times New Roman" panose="02020603050405020304" pitchFamily="18" charset="0"/>
              </a:rPr>
              <a:t>Tình thương ấy còn được thể hiện qua những từ ngữ trực </a:t>
            </a:r>
            <a:r>
              <a:rPr lang="vi-VN" sz="3400" smtClean="0">
                <a:latin typeface="Times New Roman" panose="02020603050405020304" pitchFamily="18" charset="0"/>
                <a:cs typeface="Times New Roman" panose="02020603050405020304" pitchFamily="18" charset="0"/>
              </a:rPr>
              <a:t>tiếp.</a:t>
            </a:r>
            <a:endParaRPr lang="en-GB" sz="3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5411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arn(inVertical)">
                                      <p:cBhvr>
                                        <p:cTn id="7" dur="500"/>
                                        <p:tgtEl>
                                          <p:spTgt spid="15"/>
                                        </p:tgtEl>
                                      </p:cBhvr>
                                    </p:animEffect>
                                  </p:childTnLst>
                                </p:cTn>
                              </p:par>
                              <p:par>
                                <p:cTn id="8" presetID="16" presetClass="entr" presetSubtype="21"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wipe(down)">
                                      <p:cBhvr>
                                        <p:cTn id="15" dur="500"/>
                                        <p:tgtEl>
                                          <p:spTgt spid="16"/>
                                        </p:tgtEl>
                                      </p:cBhvr>
                                    </p:animEffect>
                                  </p:childTnLst>
                                </p:cTn>
                              </p:par>
                              <p:par>
                                <p:cTn id="16" presetID="22" presetClass="entr" presetSubtype="4" fill="hold"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down)">
                                      <p:cBhvr>
                                        <p:cTn id="1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3"/>
          <p:cNvSpPr/>
          <p:nvPr/>
        </p:nvSpPr>
        <p:spPr>
          <a:xfrm>
            <a:off x="1173706" y="2057400"/>
            <a:ext cx="5151549" cy="4114800"/>
          </a:xfrm>
          <a:custGeom>
            <a:avLst/>
            <a:gdLst/>
            <a:ahLst/>
            <a:cxnLst/>
            <a:rect l="l" t="t" r="r" b="b"/>
            <a:pathLst>
              <a:path w="5151549" h="4114800">
                <a:moveTo>
                  <a:pt x="0" y="0"/>
                </a:moveTo>
                <a:lnTo>
                  <a:pt x="5151549" y="0"/>
                </a:lnTo>
                <a:lnTo>
                  <a:pt x="5151549" y="4114800"/>
                </a:lnTo>
                <a:lnTo>
                  <a:pt x="0" y="4114800"/>
                </a:lnTo>
                <a:lnTo>
                  <a:pt x="0" y="0"/>
                </a:lnTo>
                <a:close/>
              </a:path>
            </a:pathLst>
          </a:custGeom>
          <a:blipFill>
            <a:blip r:embed="rId2">
              <a:extLst>
                <a:ext uri="{96DAC541-7B7A-43D3-8B79-37D633B846F1}">
                  <asvg:svgBlip xmlns:asvg="http://schemas.microsoft.com/office/drawing/2016/SVG/main" xmlns="" r:embed="rId5"/>
                </a:ext>
              </a:extLst>
            </a:blip>
            <a:stretch>
              <a:fillRect/>
            </a:stretch>
          </a:blipFill>
        </p:spPr>
      </p:sp>
      <p:sp>
        <p:nvSpPr>
          <p:cNvPr id="4" name="Freeform 4"/>
          <p:cNvSpPr/>
          <p:nvPr/>
        </p:nvSpPr>
        <p:spPr>
          <a:xfrm>
            <a:off x="6858000" y="2057400"/>
            <a:ext cx="5151549" cy="4114800"/>
          </a:xfrm>
          <a:custGeom>
            <a:avLst/>
            <a:gdLst/>
            <a:ahLst/>
            <a:cxnLst/>
            <a:rect l="l" t="t" r="r" b="b"/>
            <a:pathLst>
              <a:path w="5151549" h="4114800">
                <a:moveTo>
                  <a:pt x="0" y="0"/>
                </a:moveTo>
                <a:lnTo>
                  <a:pt x="5151549" y="0"/>
                </a:lnTo>
                <a:lnTo>
                  <a:pt x="5151549" y="4114800"/>
                </a:lnTo>
                <a:lnTo>
                  <a:pt x="0" y="4114800"/>
                </a:lnTo>
                <a:lnTo>
                  <a:pt x="0" y="0"/>
                </a:lnTo>
                <a:close/>
              </a:path>
            </a:pathLst>
          </a:custGeom>
          <a:blipFill>
            <a:blip r:embed="rId2">
              <a:extLst>
                <a:ext uri="{96DAC541-7B7A-43D3-8B79-37D633B846F1}">
                  <asvg:svgBlip xmlns:asvg="http://schemas.microsoft.com/office/drawing/2016/SVG/main" xmlns="" r:embed="rId5"/>
                </a:ext>
              </a:extLst>
            </a:blip>
            <a:stretch>
              <a:fillRect/>
            </a:stretch>
          </a:blipFill>
        </p:spPr>
      </p:sp>
      <p:sp>
        <p:nvSpPr>
          <p:cNvPr id="5" name="Freeform 5"/>
          <p:cNvSpPr/>
          <p:nvPr/>
        </p:nvSpPr>
        <p:spPr>
          <a:xfrm>
            <a:off x="6858000" y="6172200"/>
            <a:ext cx="6477000" cy="4114800"/>
          </a:xfrm>
          <a:custGeom>
            <a:avLst/>
            <a:gdLst/>
            <a:ahLst/>
            <a:cxnLst/>
            <a:rect l="l" t="t" r="r" b="b"/>
            <a:pathLst>
              <a:path w="5151549" h="4114800">
                <a:moveTo>
                  <a:pt x="0" y="0"/>
                </a:moveTo>
                <a:lnTo>
                  <a:pt x="5151549" y="0"/>
                </a:lnTo>
                <a:lnTo>
                  <a:pt x="5151549" y="4114800"/>
                </a:lnTo>
                <a:lnTo>
                  <a:pt x="0" y="4114800"/>
                </a:lnTo>
                <a:lnTo>
                  <a:pt x="0" y="0"/>
                </a:lnTo>
                <a:close/>
              </a:path>
            </a:pathLst>
          </a:custGeom>
          <a:blipFill>
            <a:blip r:embed="rId2">
              <a:extLst>
                <a:ext uri="{96DAC541-7B7A-43D3-8B79-37D633B846F1}">
                  <asvg:svgBlip xmlns:asvg="http://schemas.microsoft.com/office/drawing/2016/SVG/main" xmlns="" r:embed="rId5"/>
                </a:ext>
              </a:extLst>
            </a:blip>
            <a:stretch>
              <a:fillRect/>
            </a:stretch>
          </a:blipFill>
        </p:spPr>
      </p:sp>
      <p:sp>
        <p:nvSpPr>
          <p:cNvPr id="6" name="Freeform 6"/>
          <p:cNvSpPr/>
          <p:nvPr/>
        </p:nvSpPr>
        <p:spPr>
          <a:xfrm>
            <a:off x="1173706" y="6172200"/>
            <a:ext cx="5151549" cy="4114800"/>
          </a:xfrm>
          <a:custGeom>
            <a:avLst/>
            <a:gdLst/>
            <a:ahLst/>
            <a:cxnLst/>
            <a:rect l="l" t="t" r="r" b="b"/>
            <a:pathLst>
              <a:path w="5151549" h="4114800">
                <a:moveTo>
                  <a:pt x="0" y="0"/>
                </a:moveTo>
                <a:lnTo>
                  <a:pt x="5151549" y="0"/>
                </a:lnTo>
                <a:lnTo>
                  <a:pt x="5151549" y="4114800"/>
                </a:lnTo>
                <a:lnTo>
                  <a:pt x="0" y="4114800"/>
                </a:lnTo>
                <a:lnTo>
                  <a:pt x="0" y="0"/>
                </a:lnTo>
                <a:close/>
              </a:path>
            </a:pathLst>
          </a:custGeom>
          <a:blipFill>
            <a:blip r:embed="rId2">
              <a:extLst>
                <a:ext uri="{96DAC541-7B7A-43D3-8B79-37D633B846F1}">
                  <asvg:svgBlip xmlns:asvg="http://schemas.microsoft.com/office/drawing/2016/SVG/main" xmlns="" r:embed="rId5"/>
                </a:ext>
              </a:extLst>
            </a:blip>
            <a:stretch>
              <a:fillRect/>
            </a:stretch>
          </a:blipFill>
        </p:spPr>
      </p:sp>
      <p:sp>
        <p:nvSpPr>
          <p:cNvPr id="9" name="TextBox 9"/>
          <p:cNvSpPr txBox="1"/>
          <p:nvPr/>
        </p:nvSpPr>
        <p:spPr>
          <a:xfrm>
            <a:off x="7479364" y="3404227"/>
            <a:ext cx="3846068" cy="1354217"/>
          </a:xfrm>
          <a:prstGeom prst="rect">
            <a:avLst/>
          </a:prstGeom>
        </p:spPr>
        <p:txBody>
          <a:bodyPr lIns="0" tIns="0" rIns="0" bIns="0" rtlCol="0" anchor="t">
            <a:spAutoFit/>
          </a:bodyPr>
          <a:lstStyle/>
          <a:p>
            <a:pPr algn="ctr"/>
            <a:r>
              <a:rPr lang="vi-VN" sz="4400">
                <a:latin typeface="Times New Roman" panose="02020603050405020304" pitchFamily="18" charset="0"/>
                <a:cs typeface="Times New Roman" panose="02020603050405020304" pitchFamily="18" charset="0"/>
              </a:rPr>
              <a:t>Ngôn ngữ mộc mạc, bình dị</a:t>
            </a:r>
            <a:endParaRPr lang="en-US" sz="4400">
              <a:solidFill>
                <a:srgbClr val="000000"/>
              </a:solidFill>
              <a:latin typeface="Times New Roman" panose="02020603050405020304" pitchFamily="18" charset="0"/>
              <a:ea typeface="KG Primary Penmanship"/>
              <a:cs typeface="Times New Roman" panose="02020603050405020304" pitchFamily="18" charset="0"/>
              <a:sym typeface="KG Primary Penmanship"/>
            </a:endParaRPr>
          </a:p>
        </p:txBody>
      </p:sp>
      <p:sp>
        <p:nvSpPr>
          <p:cNvPr id="13" name="TextBox 13"/>
          <p:cNvSpPr txBox="1"/>
          <p:nvPr/>
        </p:nvSpPr>
        <p:spPr>
          <a:xfrm>
            <a:off x="1753659" y="3404227"/>
            <a:ext cx="3928891" cy="1354217"/>
          </a:xfrm>
          <a:prstGeom prst="rect">
            <a:avLst/>
          </a:prstGeom>
        </p:spPr>
        <p:txBody>
          <a:bodyPr lIns="0" tIns="0" rIns="0" bIns="0" rtlCol="0" anchor="t">
            <a:spAutoFit/>
          </a:bodyPr>
          <a:lstStyle/>
          <a:p>
            <a:pPr algn="ctr"/>
            <a:r>
              <a:rPr lang="vi-VN" sz="4400">
                <a:latin typeface="Times New Roman" panose="02020603050405020304" pitchFamily="18" charset="0"/>
                <a:cs typeface="Times New Roman" panose="02020603050405020304" pitchFamily="18" charset="0"/>
              </a:rPr>
              <a:t>Cốt truyện đơn </a:t>
            </a:r>
            <a:r>
              <a:rPr lang="vi-VN" sz="4400" smtClean="0">
                <a:latin typeface="Times New Roman" panose="02020603050405020304" pitchFamily="18" charset="0"/>
                <a:cs typeface="Times New Roman" panose="02020603050405020304" pitchFamily="18" charset="0"/>
              </a:rPr>
              <a:t>giản</a:t>
            </a:r>
            <a:endParaRPr lang="en-US" sz="4400">
              <a:solidFill>
                <a:srgbClr val="000000"/>
              </a:solidFill>
              <a:latin typeface="Times New Roman" panose="02020603050405020304" pitchFamily="18" charset="0"/>
              <a:ea typeface="KG Primary Penmanship"/>
              <a:cs typeface="Times New Roman" panose="02020603050405020304" pitchFamily="18" charset="0"/>
              <a:sym typeface="KG Primary Penmanship"/>
            </a:endParaRPr>
          </a:p>
        </p:txBody>
      </p:sp>
      <p:sp>
        <p:nvSpPr>
          <p:cNvPr id="14" name="TextBox 14"/>
          <p:cNvSpPr txBox="1"/>
          <p:nvPr/>
        </p:nvSpPr>
        <p:spPr>
          <a:xfrm>
            <a:off x="1753658" y="7197673"/>
            <a:ext cx="3928891" cy="2031325"/>
          </a:xfrm>
          <a:prstGeom prst="rect">
            <a:avLst/>
          </a:prstGeom>
        </p:spPr>
        <p:txBody>
          <a:bodyPr lIns="0" tIns="0" rIns="0" bIns="0" rtlCol="0" anchor="t">
            <a:spAutoFit/>
          </a:bodyPr>
          <a:lstStyle/>
          <a:p>
            <a:pPr algn="ctr"/>
            <a:r>
              <a:rPr lang="vi-VN" sz="4400">
                <a:latin typeface="Times New Roman" panose="02020603050405020304" pitchFamily="18" charset="0"/>
                <a:cs typeface="Times New Roman" panose="02020603050405020304" pitchFamily="18" charset="0"/>
              </a:rPr>
              <a:t>Kể chuyện theo điểm nhìn của chính mình</a:t>
            </a:r>
            <a:endParaRPr lang="en-US" sz="4400">
              <a:solidFill>
                <a:srgbClr val="000000"/>
              </a:solidFill>
              <a:latin typeface="Times New Roman" panose="02020603050405020304" pitchFamily="18" charset="0"/>
              <a:ea typeface="KG Primary Penmanship"/>
              <a:cs typeface="Times New Roman" panose="02020603050405020304" pitchFamily="18" charset="0"/>
              <a:sym typeface="KG Primary Penmanship"/>
            </a:endParaRPr>
          </a:p>
        </p:txBody>
      </p:sp>
      <p:sp>
        <p:nvSpPr>
          <p:cNvPr id="15" name="TextBox 15"/>
          <p:cNvSpPr txBox="1"/>
          <p:nvPr/>
        </p:nvSpPr>
        <p:spPr>
          <a:xfrm>
            <a:off x="7342250" y="6859119"/>
            <a:ext cx="5200043" cy="2708434"/>
          </a:xfrm>
          <a:prstGeom prst="rect">
            <a:avLst/>
          </a:prstGeom>
        </p:spPr>
        <p:txBody>
          <a:bodyPr wrap="square" lIns="0" tIns="0" rIns="0" bIns="0" rtlCol="0" anchor="t">
            <a:spAutoFit/>
          </a:bodyPr>
          <a:lstStyle/>
          <a:p>
            <a:pPr algn="ctr"/>
            <a:r>
              <a:rPr lang="vi-VN" sz="4400">
                <a:latin typeface="Times New Roman" panose="02020603050405020304" pitchFamily="18" charset="0"/>
                <a:cs typeface="Times New Roman" panose="02020603050405020304" pitchFamily="18" charset="0"/>
              </a:rPr>
              <a:t>Nhân vật được miêu tả tinh tế, chân thật từ hành động, cử chỉ đến suy nghĩ, cảm xúc,…</a:t>
            </a:r>
            <a:endParaRPr lang="en-US" sz="4400">
              <a:solidFill>
                <a:srgbClr val="000000"/>
              </a:solidFill>
              <a:latin typeface="Times New Roman" panose="02020603050405020304" pitchFamily="18" charset="0"/>
              <a:ea typeface="KG Primary Penmanship"/>
              <a:cs typeface="Times New Roman" panose="02020603050405020304" pitchFamily="18" charset="0"/>
              <a:sym typeface="KG Primary Penmanship"/>
            </a:endParaRPr>
          </a:p>
        </p:txBody>
      </p:sp>
      <p:sp>
        <p:nvSpPr>
          <p:cNvPr id="18" name="Rectangle 17"/>
          <p:cNvSpPr/>
          <p:nvPr/>
        </p:nvSpPr>
        <p:spPr>
          <a:xfrm>
            <a:off x="1371600" y="260002"/>
            <a:ext cx="10441716" cy="1754326"/>
          </a:xfrm>
          <a:prstGeom prst="rect">
            <a:avLst/>
          </a:prstGeom>
        </p:spPr>
        <p:txBody>
          <a:bodyPr wrap="square">
            <a:spAutoFit/>
          </a:bodyPr>
          <a:lstStyle/>
          <a:p>
            <a:pPr algn="ctr"/>
            <a:r>
              <a:rPr lang="vi-VN" sz="5400" b="1">
                <a:latin typeface="Times New Roman" panose="02020603050405020304" pitchFamily="18" charset="0"/>
                <a:ea typeface="Calibri" panose="020F0502020204030204" pitchFamily="34" charset="0"/>
                <a:cs typeface="Times New Roman" panose="02020603050405020304" pitchFamily="18" charset="0"/>
              </a:rPr>
              <a:t>Phân tích những nét đặc sắc về hình thức nghệ thuật của tác phẩm</a:t>
            </a:r>
            <a:endParaRPr lang="en-GB" sz="5400" b="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0212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Effect transition="in" filter="barn(inVertical)">
                                      <p:cBhvr>
                                        <p:cTn id="7" dur="500"/>
                                        <p:tgtEl>
                                          <p:spTgt spid="1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barn(inVertical)">
                                      <p:cBhvr>
                                        <p:cTn id="15" dur="500"/>
                                        <p:tgtEl>
                                          <p:spTgt spid="13"/>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wipe(down)">
                                      <p:cBhvr>
                                        <p:cTn id="20" dur="500"/>
                                        <p:tgtEl>
                                          <p:spTgt spid="9"/>
                                        </p:tgtEl>
                                      </p:cBhvr>
                                    </p:animEffect>
                                  </p:childTnLst>
                                </p:cTn>
                              </p:par>
                              <p:par>
                                <p:cTn id="21" presetID="22" presetClass="entr" presetSubtype="4" fill="hold" nodeType="with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wipe(down)">
                                      <p:cBhvr>
                                        <p:cTn id="23" dur="500"/>
                                        <p:tgtEl>
                                          <p:spTgt spid="4"/>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barn(inVertical)">
                                      <p:cBhvr>
                                        <p:cTn id="28" dur="500"/>
                                        <p:tgtEl>
                                          <p:spTgt spid="14"/>
                                        </p:tgtEl>
                                      </p:cBhvr>
                                    </p:animEffect>
                                  </p:childTnLst>
                                </p:cTn>
                              </p:par>
                              <p:par>
                                <p:cTn id="29" presetID="16" presetClass="entr" presetSubtype="21" fill="hold" nodeType="with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barn(inVertical)">
                                      <p:cBhvr>
                                        <p:cTn id="31" dur="500"/>
                                        <p:tgtEl>
                                          <p:spTgt spid="6"/>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barn(inVertical)">
                                      <p:cBhvr>
                                        <p:cTn id="36" dur="500"/>
                                        <p:tgtEl>
                                          <p:spTgt spid="15"/>
                                        </p:tgtEl>
                                      </p:cBhvr>
                                    </p:animEffect>
                                  </p:childTnLst>
                                </p:cTn>
                              </p:par>
                              <p:par>
                                <p:cTn id="37" presetID="16" presetClass="entr" presetSubtype="21" fill="hold" nodeType="withEffect">
                                  <p:stCondLst>
                                    <p:cond delay="0"/>
                                  </p:stCondLst>
                                  <p:childTnLst>
                                    <p:set>
                                      <p:cBhvr>
                                        <p:cTn id="38" dur="1" fill="hold">
                                          <p:stCondLst>
                                            <p:cond delay="0"/>
                                          </p:stCondLst>
                                        </p:cTn>
                                        <p:tgtEl>
                                          <p:spTgt spid="5"/>
                                        </p:tgtEl>
                                        <p:attrNameLst>
                                          <p:attrName>style.visibility</p:attrName>
                                        </p:attrNameLst>
                                      </p:cBhvr>
                                      <p:to>
                                        <p:strVal val="visible"/>
                                      </p:to>
                                    </p:set>
                                    <p:animEffect transition="in" filter="barn(inVertical)">
                                      <p:cBhvr>
                                        <p:cTn id="3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3" grpId="0"/>
      <p:bldP spid="14" grpId="0"/>
      <p:bldP spid="1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791814050"/>
              </p:ext>
            </p:extLst>
          </p:nvPr>
        </p:nvGraphicFramePr>
        <p:xfrm>
          <a:off x="380999" y="571500"/>
          <a:ext cx="17526000" cy="9144000"/>
        </p:xfrm>
        <a:graphic>
          <a:graphicData uri="http://schemas.openxmlformats.org/drawingml/2006/table">
            <a:tbl>
              <a:tblPr firstRow="1" firstCol="1" bandRow="1">
                <a:effectLst>
                  <a:outerShdw blurRad="50800" dist="38100" algn="l" rotWithShape="0">
                    <a:prstClr val="black">
                      <a:alpha val="40000"/>
                    </a:prstClr>
                  </a:outerShdw>
                </a:effectLst>
              </a:tblPr>
              <a:tblGrid>
                <a:gridCol w="8713066"/>
                <a:gridCol w="1105547"/>
                <a:gridCol w="1494289"/>
                <a:gridCol w="6213098"/>
              </a:tblGrid>
              <a:tr h="362077">
                <a:tc>
                  <a:txBody>
                    <a:bodyPr/>
                    <a:lstStyle/>
                    <a:p>
                      <a:pPr algn="ctr">
                        <a:lnSpc>
                          <a:spcPct val="100000"/>
                        </a:lnSpc>
                        <a:spcAft>
                          <a:spcPts val="600"/>
                        </a:spcAft>
                      </a:pPr>
                      <a:r>
                        <a:rPr lang="vi-VN" sz="3000" b="1" kern="0">
                          <a:effectLst/>
                          <a:latin typeface="Times New Roman" panose="02020603050405020304" pitchFamily="18" charset="0"/>
                          <a:ea typeface="Calibri" panose="020F0502020204030204" pitchFamily="34" charset="0"/>
                          <a:cs typeface="Times New Roman" panose="02020603050405020304" pitchFamily="18" charset="0"/>
                        </a:rPr>
                        <a:t>Nhận định về đặc điểm bài văn nghị luận phân tích một tác phẩm văn học</a:t>
                      </a:r>
                      <a:endParaRPr lang="en-GB" sz="3000" kern="100">
                        <a:effectLst/>
                        <a:latin typeface="Calibri" panose="020F0502020204030204" pitchFamily="34" charset="0"/>
                        <a:ea typeface="Calibri" panose="020F0502020204030204" pitchFamily="34" charset="0"/>
                        <a:cs typeface="Times New Roman" panose="02020603050405020304" pitchFamily="18" charset="0"/>
                      </a:endParaRPr>
                    </a:p>
                  </a:txBody>
                  <a:tcPr marL="58574" marR="58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600"/>
                        </a:spcAft>
                      </a:pPr>
                      <a:r>
                        <a:rPr lang="en-US" sz="3000" b="1" kern="0">
                          <a:effectLst/>
                          <a:latin typeface="Times New Roman" panose="02020603050405020304" pitchFamily="18" charset="0"/>
                          <a:ea typeface="Calibri" panose="020F0502020204030204" pitchFamily="34" charset="0"/>
                          <a:cs typeface="Times New Roman" panose="02020603050405020304" pitchFamily="18" charset="0"/>
                        </a:rPr>
                        <a:t>Đúng</a:t>
                      </a:r>
                      <a:endParaRPr lang="en-GB" sz="3000" kern="100">
                        <a:effectLst/>
                        <a:latin typeface="Calibri" panose="020F0502020204030204" pitchFamily="34" charset="0"/>
                        <a:ea typeface="Calibri" panose="020F0502020204030204" pitchFamily="34" charset="0"/>
                        <a:cs typeface="Times New Roman" panose="02020603050405020304" pitchFamily="18" charset="0"/>
                      </a:endParaRPr>
                    </a:p>
                  </a:txBody>
                  <a:tcPr marL="58574" marR="58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600"/>
                        </a:spcAft>
                      </a:pPr>
                      <a:r>
                        <a:rPr lang="en-US" sz="3000" b="1" kern="0">
                          <a:effectLst/>
                          <a:latin typeface="Times New Roman" panose="02020603050405020304" pitchFamily="18" charset="0"/>
                          <a:ea typeface="Calibri" panose="020F0502020204030204" pitchFamily="34" charset="0"/>
                          <a:cs typeface="Times New Roman" panose="02020603050405020304" pitchFamily="18" charset="0"/>
                        </a:rPr>
                        <a:t>Sai</a:t>
                      </a:r>
                      <a:endParaRPr lang="en-GB" sz="3000" kern="100">
                        <a:effectLst/>
                        <a:latin typeface="Calibri" panose="020F0502020204030204" pitchFamily="34" charset="0"/>
                        <a:ea typeface="Calibri" panose="020F0502020204030204" pitchFamily="34" charset="0"/>
                        <a:cs typeface="Times New Roman" panose="02020603050405020304" pitchFamily="18" charset="0"/>
                      </a:endParaRPr>
                    </a:p>
                  </a:txBody>
                  <a:tcPr marL="58574" marR="58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600"/>
                        </a:spcAft>
                      </a:pPr>
                      <a:r>
                        <a:rPr lang="en-US" sz="3000" b="1" kern="0">
                          <a:effectLst/>
                          <a:latin typeface="Times New Roman" panose="02020603050405020304" pitchFamily="18" charset="0"/>
                          <a:ea typeface="Calibri" panose="020F0502020204030204" pitchFamily="34" charset="0"/>
                          <a:cs typeface="Times New Roman" panose="02020603050405020304" pitchFamily="18" charset="0"/>
                        </a:rPr>
                        <a:t>Giải thích nếu sai</a:t>
                      </a:r>
                      <a:endParaRPr lang="en-GB" sz="3000" kern="100">
                        <a:effectLst/>
                        <a:latin typeface="Calibri" panose="020F0502020204030204" pitchFamily="34" charset="0"/>
                        <a:ea typeface="Calibri" panose="020F0502020204030204" pitchFamily="34" charset="0"/>
                        <a:cs typeface="Times New Roman" panose="02020603050405020304" pitchFamily="18" charset="0"/>
                      </a:endParaRPr>
                    </a:p>
                  </a:txBody>
                  <a:tcPr marL="58574" marR="58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3116">
                <a:tc>
                  <a:txBody>
                    <a:bodyPr/>
                    <a:lstStyle/>
                    <a:p>
                      <a:pPr algn="just">
                        <a:lnSpc>
                          <a:spcPct val="100000"/>
                        </a:lnSpc>
                        <a:spcAft>
                          <a:spcPts val="600"/>
                        </a:spcAft>
                      </a:pPr>
                      <a:r>
                        <a:rPr lang="en-US" sz="3000" kern="0">
                          <a:effectLst/>
                          <a:latin typeface="Times New Roman" panose="02020603050405020304" pitchFamily="18" charset="0"/>
                          <a:ea typeface="Calibri" panose="020F0502020204030204" pitchFamily="34" charset="0"/>
                          <a:cs typeface="Times New Roman" panose="02020603050405020304" pitchFamily="18" charset="0"/>
                        </a:rPr>
                        <a:t>Bài viết cần nêu luận điểm của người viết về chủ đề và đặc sắc nghệ thuật của tác phẩm</a:t>
                      </a:r>
                      <a:endParaRPr lang="en-GB" sz="3000" kern="100">
                        <a:effectLst/>
                        <a:latin typeface="Calibri" panose="020F0502020204030204" pitchFamily="34" charset="0"/>
                        <a:ea typeface="Calibri" panose="020F0502020204030204" pitchFamily="34" charset="0"/>
                        <a:cs typeface="Times New Roman" panose="02020603050405020304" pitchFamily="18" charset="0"/>
                      </a:endParaRPr>
                    </a:p>
                  </a:txBody>
                  <a:tcPr marL="58574" marR="58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600"/>
                        </a:spcAft>
                      </a:pPr>
                      <a:r>
                        <a:rPr lang="en-US" sz="3000" kern="0">
                          <a:effectLst/>
                          <a:latin typeface="Times New Roman" panose="02020603050405020304" pitchFamily="18" charset="0"/>
                          <a:ea typeface="Calibri" panose="020F0502020204030204" pitchFamily="34" charset="0"/>
                          <a:cs typeface="Times New Roman" panose="02020603050405020304" pitchFamily="18" charset="0"/>
                        </a:rPr>
                        <a:t>X</a:t>
                      </a:r>
                      <a:endParaRPr lang="en-GB" sz="3000" kern="100">
                        <a:effectLst/>
                        <a:latin typeface="Calibri" panose="020F0502020204030204" pitchFamily="34" charset="0"/>
                        <a:ea typeface="Calibri" panose="020F0502020204030204" pitchFamily="34" charset="0"/>
                        <a:cs typeface="Times New Roman" panose="02020603050405020304" pitchFamily="18" charset="0"/>
                      </a:endParaRPr>
                    </a:p>
                  </a:txBody>
                  <a:tcPr marL="58574" marR="58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600"/>
                        </a:spcAft>
                      </a:pPr>
                      <a:r>
                        <a:rPr lang="en-US" sz="3000" kern="0">
                          <a:effectLst/>
                          <a:latin typeface="Times New Roman" panose="02020603050405020304" pitchFamily="18" charset="0"/>
                          <a:ea typeface="Calibri" panose="020F0502020204030204" pitchFamily="34" charset="0"/>
                          <a:cs typeface="Times New Roman" panose="02020603050405020304" pitchFamily="18" charset="0"/>
                        </a:rPr>
                        <a:t> </a:t>
                      </a:r>
                      <a:endParaRPr lang="en-GB" sz="3000" kern="100">
                        <a:effectLst/>
                        <a:latin typeface="Calibri" panose="020F0502020204030204" pitchFamily="34" charset="0"/>
                        <a:ea typeface="Calibri" panose="020F0502020204030204" pitchFamily="34" charset="0"/>
                        <a:cs typeface="Times New Roman" panose="02020603050405020304" pitchFamily="18" charset="0"/>
                      </a:endParaRPr>
                    </a:p>
                  </a:txBody>
                  <a:tcPr marL="58574" marR="58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600"/>
                        </a:spcAft>
                      </a:pPr>
                      <a:r>
                        <a:rPr lang="en-US" sz="3000" kern="0">
                          <a:effectLst/>
                          <a:latin typeface="Times New Roman" panose="02020603050405020304" pitchFamily="18" charset="0"/>
                          <a:ea typeface="Calibri" panose="020F0502020204030204" pitchFamily="34" charset="0"/>
                          <a:cs typeface="Times New Roman" panose="02020603050405020304" pitchFamily="18" charset="0"/>
                        </a:rPr>
                        <a:t> </a:t>
                      </a:r>
                      <a:endParaRPr lang="en-GB" sz="3000" kern="100">
                        <a:effectLst/>
                        <a:latin typeface="Calibri" panose="020F0502020204030204" pitchFamily="34" charset="0"/>
                        <a:ea typeface="Calibri" panose="020F0502020204030204" pitchFamily="34" charset="0"/>
                        <a:cs typeface="Times New Roman" panose="02020603050405020304" pitchFamily="18" charset="0"/>
                      </a:endParaRPr>
                    </a:p>
                  </a:txBody>
                  <a:tcPr marL="58574" marR="58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2077">
                <a:tc>
                  <a:txBody>
                    <a:bodyPr/>
                    <a:lstStyle/>
                    <a:p>
                      <a:pPr algn="just">
                        <a:lnSpc>
                          <a:spcPct val="100000"/>
                        </a:lnSpc>
                        <a:spcAft>
                          <a:spcPts val="600"/>
                        </a:spcAft>
                      </a:pPr>
                      <a:r>
                        <a:rPr lang="en-US" sz="3000" kern="0">
                          <a:effectLst/>
                          <a:latin typeface="Times New Roman" panose="02020603050405020304" pitchFamily="18" charset="0"/>
                          <a:ea typeface="Calibri" panose="020F0502020204030204" pitchFamily="34" charset="0"/>
                          <a:cs typeface="Times New Roman" panose="02020603050405020304" pitchFamily="18" charset="0"/>
                        </a:rPr>
                        <a:t>Bằng chứng là những trích dẫn từ VB để làm sáng tỏ luận điểm</a:t>
                      </a:r>
                      <a:endParaRPr lang="en-GB" sz="3000" kern="100">
                        <a:effectLst/>
                        <a:latin typeface="Calibri" panose="020F0502020204030204" pitchFamily="34" charset="0"/>
                        <a:ea typeface="Calibri" panose="020F0502020204030204" pitchFamily="34" charset="0"/>
                        <a:cs typeface="Times New Roman" panose="02020603050405020304" pitchFamily="18" charset="0"/>
                      </a:endParaRPr>
                    </a:p>
                  </a:txBody>
                  <a:tcPr marL="58574" marR="58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600"/>
                        </a:spcAft>
                      </a:pPr>
                      <a:r>
                        <a:rPr lang="en-US" sz="3000" kern="0">
                          <a:effectLst/>
                          <a:latin typeface="Times New Roman" panose="02020603050405020304" pitchFamily="18" charset="0"/>
                          <a:ea typeface="Calibri" panose="020F0502020204030204" pitchFamily="34" charset="0"/>
                          <a:cs typeface="Times New Roman" panose="02020603050405020304" pitchFamily="18" charset="0"/>
                        </a:rPr>
                        <a:t>X</a:t>
                      </a:r>
                      <a:endParaRPr lang="en-GB" sz="3000" kern="100">
                        <a:effectLst/>
                        <a:latin typeface="Calibri" panose="020F0502020204030204" pitchFamily="34" charset="0"/>
                        <a:ea typeface="Calibri" panose="020F0502020204030204" pitchFamily="34" charset="0"/>
                        <a:cs typeface="Times New Roman" panose="02020603050405020304" pitchFamily="18" charset="0"/>
                      </a:endParaRPr>
                    </a:p>
                  </a:txBody>
                  <a:tcPr marL="58574" marR="58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600"/>
                        </a:spcAft>
                      </a:pPr>
                      <a:r>
                        <a:rPr lang="en-US" sz="3000" kern="0">
                          <a:effectLst/>
                          <a:latin typeface="Times New Roman" panose="02020603050405020304" pitchFamily="18" charset="0"/>
                          <a:ea typeface="Calibri" panose="020F0502020204030204" pitchFamily="34" charset="0"/>
                          <a:cs typeface="Times New Roman" panose="02020603050405020304" pitchFamily="18" charset="0"/>
                        </a:rPr>
                        <a:t> </a:t>
                      </a:r>
                      <a:endParaRPr lang="en-GB" sz="3000" kern="100">
                        <a:effectLst/>
                        <a:latin typeface="Calibri" panose="020F0502020204030204" pitchFamily="34" charset="0"/>
                        <a:ea typeface="Calibri" panose="020F0502020204030204" pitchFamily="34" charset="0"/>
                        <a:cs typeface="Times New Roman" panose="02020603050405020304" pitchFamily="18" charset="0"/>
                      </a:endParaRPr>
                    </a:p>
                  </a:txBody>
                  <a:tcPr marL="58574" marR="58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600"/>
                        </a:spcAft>
                      </a:pPr>
                      <a:r>
                        <a:rPr lang="en-US" sz="3000" kern="0">
                          <a:effectLst/>
                          <a:latin typeface="Times New Roman" panose="02020603050405020304" pitchFamily="18" charset="0"/>
                          <a:ea typeface="Calibri" panose="020F0502020204030204" pitchFamily="34" charset="0"/>
                          <a:cs typeface="Times New Roman" panose="02020603050405020304" pitchFamily="18" charset="0"/>
                        </a:rPr>
                        <a:t> </a:t>
                      </a:r>
                      <a:endParaRPr lang="en-GB" sz="3000" kern="100">
                        <a:effectLst/>
                        <a:latin typeface="Calibri" panose="020F0502020204030204" pitchFamily="34" charset="0"/>
                        <a:ea typeface="Calibri" panose="020F0502020204030204" pitchFamily="34" charset="0"/>
                        <a:cs typeface="Times New Roman" panose="02020603050405020304" pitchFamily="18" charset="0"/>
                      </a:endParaRPr>
                    </a:p>
                  </a:txBody>
                  <a:tcPr marL="58574" marR="58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2077">
                <a:tc>
                  <a:txBody>
                    <a:bodyPr/>
                    <a:lstStyle/>
                    <a:p>
                      <a:pPr algn="just">
                        <a:lnSpc>
                          <a:spcPct val="100000"/>
                        </a:lnSpc>
                        <a:spcAft>
                          <a:spcPts val="600"/>
                        </a:spcAft>
                      </a:pPr>
                      <a:r>
                        <a:rPr lang="en-US" sz="3000" kern="0">
                          <a:effectLst/>
                          <a:latin typeface="Times New Roman" panose="02020603050405020304" pitchFamily="18" charset="0"/>
                          <a:ea typeface="Calibri" panose="020F0502020204030204" pitchFamily="34" charset="0"/>
                          <a:cs typeface="Times New Roman" panose="02020603050405020304" pitchFamily="18" charset="0"/>
                        </a:rPr>
                        <a:t>Lí lẽ là những phân tích, lí giải bằng chứng để làm sáng tỏ luận điểm</a:t>
                      </a:r>
                      <a:endParaRPr lang="en-GB" sz="3000" kern="100">
                        <a:effectLst/>
                        <a:latin typeface="Calibri" panose="020F0502020204030204" pitchFamily="34" charset="0"/>
                        <a:ea typeface="Calibri" panose="020F0502020204030204" pitchFamily="34" charset="0"/>
                        <a:cs typeface="Times New Roman" panose="02020603050405020304" pitchFamily="18" charset="0"/>
                      </a:endParaRPr>
                    </a:p>
                  </a:txBody>
                  <a:tcPr marL="58574" marR="58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600"/>
                        </a:spcAft>
                      </a:pPr>
                      <a:r>
                        <a:rPr lang="en-US" sz="3000" kern="0">
                          <a:effectLst/>
                          <a:latin typeface="Times New Roman" panose="02020603050405020304" pitchFamily="18" charset="0"/>
                          <a:ea typeface="Calibri" panose="020F0502020204030204" pitchFamily="34" charset="0"/>
                          <a:cs typeface="Times New Roman" panose="02020603050405020304" pitchFamily="18" charset="0"/>
                        </a:rPr>
                        <a:t>X</a:t>
                      </a:r>
                      <a:endParaRPr lang="en-GB" sz="3000" kern="100">
                        <a:effectLst/>
                        <a:latin typeface="Calibri" panose="020F0502020204030204" pitchFamily="34" charset="0"/>
                        <a:ea typeface="Calibri" panose="020F0502020204030204" pitchFamily="34" charset="0"/>
                        <a:cs typeface="Times New Roman" panose="02020603050405020304" pitchFamily="18" charset="0"/>
                      </a:endParaRPr>
                    </a:p>
                  </a:txBody>
                  <a:tcPr marL="58574" marR="58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600"/>
                        </a:spcAft>
                      </a:pPr>
                      <a:r>
                        <a:rPr lang="en-US" sz="3000" kern="0">
                          <a:effectLst/>
                          <a:latin typeface="Times New Roman" panose="02020603050405020304" pitchFamily="18" charset="0"/>
                          <a:ea typeface="Calibri" panose="020F0502020204030204" pitchFamily="34" charset="0"/>
                          <a:cs typeface="Times New Roman" panose="02020603050405020304" pitchFamily="18" charset="0"/>
                        </a:rPr>
                        <a:t> </a:t>
                      </a:r>
                      <a:endParaRPr lang="en-GB" sz="3000" kern="100">
                        <a:effectLst/>
                        <a:latin typeface="Calibri" panose="020F0502020204030204" pitchFamily="34" charset="0"/>
                        <a:ea typeface="Calibri" panose="020F0502020204030204" pitchFamily="34" charset="0"/>
                        <a:cs typeface="Times New Roman" panose="02020603050405020304" pitchFamily="18" charset="0"/>
                      </a:endParaRPr>
                    </a:p>
                  </a:txBody>
                  <a:tcPr marL="58574" marR="58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600"/>
                        </a:spcAft>
                      </a:pPr>
                      <a:r>
                        <a:rPr lang="en-US" sz="3000" kern="0">
                          <a:effectLst/>
                          <a:latin typeface="Times New Roman" panose="02020603050405020304" pitchFamily="18" charset="0"/>
                          <a:ea typeface="Calibri" panose="020F0502020204030204" pitchFamily="34" charset="0"/>
                          <a:cs typeface="Times New Roman" panose="02020603050405020304" pitchFamily="18" charset="0"/>
                        </a:rPr>
                        <a:t> </a:t>
                      </a:r>
                      <a:endParaRPr lang="en-GB" sz="3000" kern="100">
                        <a:effectLst/>
                        <a:latin typeface="Calibri" panose="020F0502020204030204" pitchFamily="34" charset="0"/>
                        <a:ea typeface="Calibri" panose="020F0502020204030204" pitchFamily="34" charset="0"/>
                        <a:cs typeface="Times New Roman" panose="02020603050405020304" pitchFamily="18" charset="0"/>
                      </a:endParaRPr>
                    </a:p>
                  </a:txBody>
                  <a:tcPr marL="58574" marR="58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05193">
                <a:tc>
                  <a:txBody>
                    <a:bodyPr/>
                    <a:lstStyle/>
                    <a:p>
                      <a:pPr algn="just">
                        <a:lnSpc>
                          <a:spcPct val="100000"/>
                        </a:lnSpc>
                        <a:spcAft>
                          <a:spcPts val="600"/>
                        </a:spcAft>
                      </a:pPr>
                      <a:r>
                        <a:rPr lang="en-US" sz="3000" kern="0">
                          <a:effectLst/>
                          <a:latin typeface="Times New Roman" panose="02020603050405020304" pitchFamily="18" charset="0"/>
                          <a:ea typeface="Calibri" panose="020F0502020204030204" pitchFamily="34" charset="0"/>
                          <a:cs typeface="Times New Roman" panose="02020603050405020304" pitchFamily="18" charset="0"/>
                        </a:rPr>
                        <a:t>Cần khai thác tất cả đặc sắc nghệ thuật của tác phẩm cần phân tích</a:t>
                      </a:r>
                      <a:endParaRPr lang="en-GB" sz="3000" kern="100">
                        <a:effectLst/>
                        <a:latin typeface="Calibri" panose="020F0502020204030204" pitchFamily="34" charset="0"/>
                        <a:ea typeface="Calibri" panose="020F0502020204030204" pitchFamily="34" charset="0"/>
                        <a:cs typeface="Times New Roman" panose="02020603050405020304" pitchFamily="18" charset="0"/>
                      </a:endParaRPr>
                    </a:p>
                  </a:txBody>
                  <a:tcPr marL="58574" marR="58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600"/>
                        </a:spcAft>
                      </a:pPr>
                      <a:r>
                        <a:rPr lang="en-US" sz="3000" kern="0">
                          <a:effectLst/>
                          <a:latin typeface="Times New Roman" panose="02020603050405020304" pitchFamily="18" charset="0"/>
                          <a:ea typeface="Calibri" panose="020F0502020204030204" pitchFamily="34" charset="0"/>
                          <a:cs typeface="Times New Roman" panose="02020603050405020304" pitchFamily="18" charset="0"/>
                        </a:rPr>
                        <a:t> </a:t>
                      </a:r>
                      <a:endParaRPr lang="en-GB" sz="3000" kern="100">
                        <a:effectLst/>
                        <a:latin typeface="Calibri" panose="020F0502020204030204" pitchFamily="34" charset="0"/>
                        <a:ea typeface="Calibri" panose="020F0502020204030204" pitchFamily="34" charset="0"/>
                        <a:cs typeface="Times New Roman" panose="02020603050405020304" pitchFamily="18" charset="0"/>
                      </a:endParaRPr>
                    </a:p>
                  </a:txBody>
                  <a:tcPr marL="58574" marR="58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600"/>
                        </a:spcAft>
                      </a:pPr>
                      <a:r>
                        <a:rPr lang="en-US" sz="3000" kern="0">
                          <a:effectLst/>
                          <a:latin typeface="Times New Roman" panose="02020603050405020304" pitchFamily="18" charset="0"/>
                          <a:ea typeface="Calibri" panose="020F0502020204030204" pitchFamily="34" charset="0"/>
                          <a:cs typeface="Times New Roman" panose="02020603050405020304" pitchFamily="18" charset="0"/>
                        </a:rPr>
                        <a:t>X</a:t>
                      </a:r>
                      <a:endParaRPr lang="en-GB" sz="3000" kern="100">
                        <a:effectLst/>
                        <a:latin typeface="Calibri" panose="020F0502020204030204" pitchFamily="34" charset="0"/>
                        <a:ea typeface="Calibri" panose="020F0502020204030204" pitchFamily="34" charset="0"/>
                        <a:cs typeface="Times New Roman" panose="02020603050405020304" pitchFamily="18" charset="0"/>
                      </a:endParaRPr>
                    </a:p>
                  </a:txBody>
                  <a:tcPr marL="58574" marR="58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600"/>
                        </a:spcAft>
                      </a:pPr>
                      <a:r>
                        <a:rPr lang="en-US" sz="3000" kern="0">
                          <a:effectLst/>
                          <a:latin typeface="Times New Roman" panose="02020603050405020304" pitchFamily="18" charset="0"/>
                          <a:ea typeface="Calibri" panose="020F0502020204030204" pitchFamily="34" charset="0"/>
                          <a:cs typeface="Times New Roman" panose="02020603050405020304" pitchFamily="18" charset="0"/>
                        </a:rPr>
                        <a:t>Không cần khai thác tất cả đặc sắc nghệ thuật, chỉ chú trọng vào những nghệ thuật tiêu biểu, gây ấn tượng cho bản thân</a:t>
                      </a:r>
                      <a:endParaRPr lang="en-GB" sz="3000" kern="100">
                        <a:effectLst/>
                        <a:latin typeface="Calibri" panose="020F0502020204030204" pitchFamily="34" charset="0"/>
                        <a:ea typeface="Calibri" panose="020F0502020204030204" pitchFamily="34" charset="0"/>
                        <a:cs typeface="Times New Roman" panose="02020603050405020304" pitchFamily="18" charset="0"/>
                      </a:endParaRPr>
                    </a:p>
                  </a:txBody>
                  <a:tcPr marL="58574" marR="58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2077">
                <a:tc>
                  <a:txBody>
                    <a:bodyPr/>
                    <a:lstStyle/>
                    <a:p>
                      <a:pPr algn="just">
                        <a:lnSpc>
                          <a:spcPct val="100000"/>
                        </a:lnSpc>
                        <a:spcAft>
                          <a:spcPts val="600"/>
                        </a:spcAft>
                      </a:pPr>
                      <a:r>
                        <a:rPr lang="en-US" sz="3000" kern="0">
                          <a:effectLst/>
                          <a:latin typeface="Times New Roman" panose="02020603050405020304" pitchFamily="18" charset="0"/>
                          <a:ea typeface="Calibri" panose="020F0502020204030204" pitchFamily="34" charset="0"/>
                          <a:cs typeface="Times New Roman" panose="02020603050405020304" pitchFamily="18" charset="0"/>
                        </a:rPr>
                        <a:t>Khi phân tích chủ đề, cần gọi tên chủ đề và đưa ra bằng chứng xác định chủ đề</a:t>
                      </a:r>
                      <a:endParaRPr lang="en-GB" sz="3000" kern="100">
                        <a:effectLst/>
                        <a:latin typeface="Calibri" panose="020F0502020204030204" pitchFamily="34" charset="0"/>
                        <a:ea typeface="Calibri" panose="020F0502020204030204" pitchFamily="34" charset="0"/>
                        <a:cs typeface="Times New Roman" panose="02020603050405020304" pitchFamily="18" charset="0"/>
                      </a:endParaRPr>
                    </a:p>
                  </a:txBody>
                  <a:tcPr marL="58574" marR="58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600"/>
                        </a:spcAft>
                      </a:pPr>
                      <a:r>
                        <a:rPr lang="en-US" sz="3000" kern="0">
                          <a:effectLst/>
                          <a:latin typeface="Times New Roman" panose="02020603050405020304" pitchFamily="18" charset="0"/>
                          <a:ea typeface="Calibri" panose="020F0502020204030204" pitchFamily="34" charset="0"/>
                          <a:cs typeface="Times New Roman" panose="02020603050405020304" pitchFamily="18" charset="0"/>
                        </a:rPr>
                        <a:t>X</a:t>
                      </a:r>
                      <a:endParaRPr lang="en-GB" sz="3000" kern="100">
                        <a:effectLst/>
                        <a:latin typeface="Calibri" panose="020F0502020204030204" pitchFamily="34" charset="0"/>
                        <a:ea typeface="Calibri" panose="020F0502020204030204" pitchFamily="34" charset="0"/>
                        <a:cs typeface="Times New Roman" panose="02020603050405020304" pitchFamily="18" charset="0"/>
                      </a:endParaRPr>
                    </a:p>
                  </a:txBody>
                  <a:tcPr marL="58574" marR="58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600"/>
                        </a:spcAft>
                      </a:pPr>
                      <a:r>
                        <a:rPr lang="en-US" sz="3000" kern="0">
                          <a:effectLst/>
                          <a:latin typeface="Times New Roman" panose="02020603050405020304" pitchFamily="18" charset="0"/>
                          <a:ea typeface="Calibri" panose="020F0502020204030204" pitchFamily="34" charset="0"/>
                          <a:cs typeface="Times New Roman" panose="02020603050405020304" pitchFamily="18" charset="0"/>
                        </a:rPr>
                        <a:t> </a:t>
                      </a:r>
                      <a:endParaRPr lang="en-GB" sz="3000" kern="100">
                        <a:effectLst/>
                        <a:latin typeface="Calibri" panose="020F0502020204030204" pitchFamily="34" charset="0"/>
                        <a:ea typeface="Calibri" panose="020F0502020204030204" pitchFamily="34" charset="0"/>
                        <a:cs typeface="Times New Roman" panose="02020603050405020304" pitchFamily="18" charset="0"/>
                      </a:endParaRPr>
                    </a:p>
                  </a:txBody>
                  <a:tcPr marL="58574" marR="58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600"/>
                        </a:spcAft>
                      </a:pPr>
                      <a:r>
                        <a:rPr lang="en-US" sz="3000" kern="0">
                          <a:effectLst/>
                          <a:latin typeface="Times New Roman" panose="02020603050405020304" pitchFamily="18" charset="0"/>
                          <a:ea typeface="Calibri" panose="020F0502020204030204" pitchFamily="34" charset="0"/>
                          <a:cs typeface="Times New Roman" panose="02020603050405020304" pitchFamily="18" charset="0"/>
                        </a:rPr>
                        <a:t> </a:t>
                      </a:r>
                      <a:endParaRPr lang="en-GB" sz="3000" kern="100">
                        <a:effectLst/>
                        <a:latin typeface="Calibri" panose="020F0502020204030204" pitchFamily="34" charset="0"/>
                        <a:ea typeface="Calibri" panose="020F0502020204030204" pitchFamily="34" charset="0"/>
                        <a:cs typeface="Times New Roman" panose="02020603050405020304" pitchFamily="18" charset="0"/>
                      </a:endParaRPr>
                    </a:p>
                  </a:txBody>
                  <a:tcPr marL="58574" marR="58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3116">
                <a:tc>
                  <a:txBody>
                    <a:bodyPr/>
                    <a:lstStyle/>
                    <a:p>
                      <a:pPr algn="just">
                        <a:lnSpc>
                          <a:spcPct val="100000"/>
                        </a:lnSpc>
                        <a:spcAft>
                          <a:spcPts val="600"/>
                        </a:spcAft>
                      </a:pPr>
                      <a:r>
                        <a:rPr lang="en-US" sz="3000" kern="0">
                          <a:effectLst/>
                          <a:latin typeface="Times New Roman" panose="02020603050405020304" pitchFamily="18" charset="0"/>
                          <a:ea typeface="Calibri" panose="020F0502020204030204" pitchFamily="34" charset="0"/>
                          <a:cs typeface="Times New Roman" panose="02020603050405020304" pitchFamily="18" charset="0"/>
                        </a:rPr>
                        <a:t>Bài viết cần trích dẫn càng nhiều bằng chứng càng tốt</a:t>
                      </a:r>
                      <a:endParaRPr lang="en-GB" sz="3000" kern="100">
                        <a:effectLst/>
                        <a:latin typeface="Calibri" panose="020F0502020204030204" pitchFamily="34" charset="0"/>
                        <a:ea typeface="Calibri" panose="020F0502020204030204" pitchFamily="34" charset="0"/>
                        <a:cs typeface="Times New Roman" panose="02020603050405020304" pitchFamily="18" charset="0"/>
                      </a:endParaRPr>
                    </a:p>
                  </a:txBody>
                  <a:tcPr marL="58574" marR="58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600"/>
                        </a:spcAft>
                      </a:pPr>
                      <a:r>
                        <a:rPr lang="en-US" sz="3000" kern="0">
                          <a:effectLst/>
                          <a:latin typeface="Times New Roman" panose="02020603050405020304" pitchFamily="18" charset="0"/>
                          <a:ea typeface="Calibri" panose="020F0502020204030204" pitchFamily="34" charset="0"/>
                          <a:cs typeface="Times New Roman" panose="02020603050405020304" pitchFamily="18" charset="0"/>
                        </a:rPr>
                        <a:t> </a:t>
                      </a:r>
                      <a:endParaRPr lang="en-GB" sz="3000" kern="100">
                        <a:effectLst/>
                        <a:latin typeface="Calibri" panose="020F0502020204030204" pitchFamily="34" charset="0"/>
                        <a:ea typeface="Calibri" panose="020F0502020204030204" pitchFamily="34" charset="0"/>
                        <a:cs typeface="Times New Roman" panose="02020603050405020304" pitchFamily="18" charset="0"/>
                      </a:endParaRPr>
                    </a:p>
                  </a:txBody>
                  <a:tcPr marL="58574" marR="58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600"/>
                        </a:spcAft>
                      </a:pPr>
                      <a:r>
                        <a:rPr lang="en-US" sz="3000" kern="0">
                          <a:effectLst/>
                          <a:latin typeface="Times New Roman" panose="02020603050405020304" pitchFamily="18" charset="0"/>
                          <a:ea typeface="Calibri" panose="020F0502020204030204" pitchFamily="34" charset="0"/>
                          <a:cs typeface="Times New Roman" panose="02020603050405020304" pitchFamily="18" charset="0"/>
                        </a:rPr>
                        <a:t>X</a:t>
                      </a:r>
                      <a:endParaRPr lang="en-GB" sz="3000" kern="100">
                        <a:effectLst/>
                        <a:latin typeface="Calibri" panose="020F0502020204030204" pitchFamily="34" charset="0"/>
                        <a:ea typeface="Calibri" panose="020F0502020204030204" pitchFamily="34" charset="0"/>
                        <a:cs typeface="Times New Roman" panose="02020603050405020304" pitchFamily="18" charset="0"/>
                      </a:endParaRPr>
                    </a:p>
                  </a:txBody>
                  <a:tcPr marL="58574" marR="58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600"/>
                        </a:spcAft>
                      </a:pPr>
                      <a:r>
                        <a:rPr lang="en-US" sz="3000" kern="0">
                          <a:effectLst/>
                          <a:latin typeface="Times New Roman" panose="02020603050405020304" pitchFamily="18" charset="0"/>
                          <a:ea typeface="Calibri" panose="020F0502020204030204" pitchFamily="34" charset="0"/>
                          <a:cs typeface="Times New Roman" panose="02020603050405020304" pitchFamily="18" charset="0"/>
                        </a:rPr>
                        <a:t>Các bằng chứng trích dẫn cần phù hợp, tiêu biểu, làm sáng tỏ luận điểm</a:t>
                      </a:r>
                      <a:endParaRPr lang="en-GB" sz="3000" kern="100">
                        <a:effectLst/>
                        <a:latin typeface="Calibri" panose="020F0502020204030204" pitchFamily="34" charset="0"/>
                        <a:ea typeface="Calibri" panose="020F0502020204030204" pitchFamily="34" charset="0"/>
                        <a:cs typeface="Times New Roman" panose="02020603050405020304" pitchFamily="18" charset="0"/>
                      </a:endParaRPr>
                    </a:p>
                  </a:txBody>
                  <a:tcPr marL="58574" marR="58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86231">
                <a:tc>
                  <a:txBody>
                    <a:bodyPr/>
                    <a:lstStyle/>
                    <a:p>
                      <a:pPr algn="just">
                        <a:lnSpc>
                          <a:spcPct val="100000"/>
                        </a:lnSpc>
                        <a:spcAft>
                          <a:spcPts val="600"/>
                        </a:spcAft>
                      </a:pPr>
                      <a:r>
                        <a:rPr lang="en-US" sz="3000" kern="0">
                          <a:effectLst/>
                          <a:latin typeface="Times New Roman" panose="02020603050405020304" pitchFamily="18" charset="0"/>
                          <a:ea typeface="Calibri" panose="020F0502020204030204" pitchFamily="34" charset="0"/>
                          <a:cs typeface="Times New Roman" panose="02020603050405020304" pitchFamily="18" charset="0"/>
                        </a:rPr>
                        <a:t>Cần triển khai cùng lúc luận điểm phân tích chủ đề và đặc sắc nghệ thuật của tác phẩm</a:t>
                      </a:r>
                      <a:endParaRPr lang="en-GB" sz="3000" kern="100">
                        <a:effectLst/>
                        <a:latin typeface="Calibri" panose="020F0502020204030204" pitchFamily="34" charset="0"/>
                        <a:ea typeface="Calibri" panose="020F0502020204030204" pitchFamily="34" charset="0"/>
                        <a:cs typeface="Times New Roman" panose="02020603050405020304" pitchFamily="18" charset="0"/>
                      </a:endParaRPr>
                    </a:p>
                  </a:txBody>
                  <a:tcPr marL="58574" marR="58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600"/>
                        </a:spcAft>
                      </a:pPr>
                      <a:r>
                        <a:rPr lang="en-US" sz="3000" kern="0">
                          <a:effectLst/>
                          <a:latin typeface="Times New Roman" panose="02020603050405020304" pitchFamily="18" charset="0"/>
                          <a:ea typeface="Calibri" panose="020F0502020204030204" pitchFamily="34" charset="0"/>
                          <a:cs typeface="Times New Roman" panose="02020603050405020304" pitchFamily="18" charset="0"/>
                        </a:rPr>
                        <a:t> </a:t>
                      </a:r>
                      <a:endParaRPr lang="en-GB" sz="3000" kern="100">
                        <a:effectLst/>
                        <a:latin typeface="Calibri" panose="020F0502020204030204" pitchFamily="34" charset="0"/>
                        <a:ea typeface="Calibri" panose="020F0502020204030204" pitchFamily="34" charset="0"/>
                        <a:cs typeface="Times New Roman" panose="02020603050405020304" pitchFamily="18" charset="0"/>
                      </a:endParaRPr>
                    </a:p>
                  </a:txBody>
                  <a:tcPr marL="58574" marR="58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600"/>
                        </a:spcAft>
                      </a:pPr>
                      <a:r>
                        <a:rPr lang="en-US" sz="3000" kern="0">
                          <a:effectLst/>
                          <a:latin typeface="Times New Roman" panose="02020603050405020304" pitchFamily="18" charset="0"/>
                          <a:ea typeface="Calibri" panose="020F0502020204030204" pitchFamily="34" charset="0"/>
                          <a:cs typeface="Times New Roman" panose="02020603050405020304" pitchFamily="18" charset="0"/>
                        </a:rPr>
                        <a:t>X</a:t>
                      </a:r>
                      <a:endParaRPr lang="en-GB" sz="3000" kern="100">
                        <a:effectLst/>
                        <a:latin typeface="Calibri" panose="020F0502020204030204" pitchFamily="34" charset="0"/>
                        <a:ea typeface="Calibri" panose="020F0502020204030204" pitchFamily="34" charset="0"/>
                        <a:cs typeface="Times New Roman" panose="02020603050405020304" pitchFamily="18" charset="0"/>
                      </a:endParaRPr>
                    </a:p>
                  </a:txBody>
                  <a:tcPr marL="58574" marR="58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600"/>
                        </a:spcAft>
                      </a:pPr>
                      <a:r>
                        <a:rPr lang="en-US" sz="3000" kern="0">
                          <a:effectLst/>
                          <a:latin typeface="Times New Roman" panose="02020603050405020304" pitchFamily="18" charset="0"/>
                          <a:ea typeface="Calibri" panose="020F0502020204030204" pitchFamily="34" charset="0"/>
                          <a:cs typeface="Times New Roman" panose="02020603050405020304" pitchFamily="18" charset="0"/>
                        </a:rPr>
                        <a:t>Có thể triển khai cùng lúc luận điểm phân tích chủ đề và nghệ thuật; cũng có thể tách luận điểm về chủ đề và nghệ thuật khi phân tích tác phẩm</a:t>
                      </a:r>
                      <a:endParaRPr lang="en-GB" sz="3000" kern="100">
                        <a:effectLst/>
                        <a:latin typeface="Calibri" panose="020F0502020204030204" pitchFamily="34" charset="0"/>
                        <a:ea typeface="Calibri" panose="020F0502020204030204" pitchFamily="34" charset="0"/>
                        <a:cs typeface="Times New Roman" panose="02020603050405020304" pitchFamily="18" charset="0"/>
                      </a:endParaRPr>
                    </a:p>
                  </a:txBody>
                  <a:tcPr marL="58574" marR="58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861141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8"/>
          <p:cNvSpPr txBox="1"/>
          <p:nvPr/>
        </p:nvSpPr>
        <p:spPr>
          <a:xfrm>
            <a:off x="2227529" y="2073824"/>
            <a:ext cx="13164871" cy="5642570"/>
          </a:xfrm>
          <a:prstGeom prst="rect">
            <a:avLst/>
          </a:prstGeom>
        </p:spPr>
        <p:txBody>
          <a:bodyPr wrap="square" lIns="0" tIns="0" rIns="0" bIns="0" rtlCol="0" anchor="t">
            <a:spAutoFit/>
          </a:bodyPr>
          <a:lstStyle/>
          <a:p>
            <a:pPr algn="ctr">
              <a:lnSpc>
                <a:spcPts val="8819"/>
              </a:lnSpc>
              <a:spcBef>
                <a:spcPct val="0"/>
              </a:spcBef>
            </a:pPr>
            <a:r>
              <a:rPr lang="vi-VN" sz="7200" b="1" smtClean="0">
                <a:latin typeface="Times New Roman" panose="02020603050405020304" pitchFamily="18" charset="0"/>
                <a:cs typeface="Times New Roman" panose="02020603050405020304" pitchFamily="18" charset="0"/>
              </a:rPr>
              <a:t>Kết bài</a:t>
            </a:r>
          </a:p>
          <a:p>
            <a:pPr algn="just">
              <a:lnSpc>
                <a:spcPts val="8819"/>
              </a:lnSpc>
              <a:spcBef>
                <a:spcPct val="0"/>
              </a:spcBef>
            </a:pPr>
            <a:r>
              <a:rPr lang="vi-VN" sz="7200" smtClean="0">
                <a:latin typeface="Times New Roman" panose="02020603050405020304" pitchFamily="18" charset="0"/>
                <a:cs typeface="Times New Roman" panose="02020603050405020304" pitchFamily="18" charset="0"/>
              </a:rPr>
              <a:t>Khẳng </a:t>
            </a:r>
            <a:r>
              <a:rPr lang="vi-VN" sz="7200">
                <a:latin typeface="Times New Roman" panose="02020603050405020304" pitchFamily="18" charset="0"/>
                <a:cs typeface="Times New Roman" panose="02020603050405020304" pitchFamily="18" charset="0"/>
              </a:rPr>
              <a:t>định lại ý kiến về nội dung chủ đề và những nét đặc sắc nghệ thuật, nêu cảm nghĩ hoặc tác động của tác phẩm với bản thân.</a:t>
            </a:r>
            <a:endParaRPr lang="en-US" sz="6600">
              <a:solidFill>
                <a:srgbClr val="EF8A89"/>
              </a:solidFill>
              <a:latin typeface="Times New Roman" panose="02020603050405020304" pitchFamily="18" charset="0"/>
              <a:ea typeface="One Little Font"/>
              <a:cs typeface="Times New Roman" panose="02020603050405020304" pitchFamily="18" charset="0"/>
              <a:sym typeface="One Little Fon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1000"/>
                                        <p:tgtEl>
                                          <p:spTgt spid="28"/>
                                        </p:tgtEl>
                                      </p:cBhvr>
                                    </p:animEffect>
                                    <p:anim calcmode="lin" valueType="num">
                                      <p:cBhvr>
                                        <p:cTn id="8" dur="1000" fill="hold"/>
                                        <p:tgtEl>
                                          <p:spTgt spid="28"/>
                                        </p:tgtEl>
                                        <p:attrNameLst>
                                          <p:attrName>ppt_x</p:attrName>
                                        </p:attrNameLst>
                                      </p:cBhvr>
                                      <p:tavLst>
                                        <p:tav tm="0">
                                          <p:val>
                                            <p:strVal val="#ppt_x"/>
                                          </p:val>
                                        </p:tav>
                                        <p:tav tm="100000">
                                          <p:val>
                                            <p:strVal val="#ppt_x"/>
                                          </p:val>
                                        </p:tav>
                                      </p:tavLst>
                                    </p:anim>
                                    <p:anim calcmode="lin" valueType="num">
                                      <p:cBhvr>
                                        <p:cTn id="9"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3"/>
          <p:cNvSpPr txBox="1"/>
          <p:nvPr/>
        </p:nvSpPr>
        <p:spPr>
          <a:xfrm>
            <a:off x="3048000" y="2221111"/>
            <a:ext cx="12192000" cy="3693319"/>
          </a:xfrm>
          <a:prstGeom prst="rect">
            <a:avLst/>
          </a:prstGeom>
        </p:spPr>
        <p:txBody>
          <a:bodyPr wrap="square" lIns="0" tIns="0" rIns="0" bIns="0" rtlCol="0" anchor="t">
            <a:spAutoFit/>
          </a:bodyPr>
          <a:lstStyle/>
          <a:p>
            <a:pPr algn="ctr"/>
            <a:r>
              <a:rPr lang="en-US" sz="4000" b="1" dirty="0">
                <a:latin typeface="Times New Roman" panose="02020603050405020304" pitchFamily="18" charset="0"/>
                <a:cs typeface="Times New Roman" panose="02020603050405020304" pitchFamily="18" charset="0"/>
              </a:rPr>
              <a:t>Hướng dẫn về nhà</a:t>
            </a:r>
            <a:endParaRPr lang="en-GB" sz="4000" dirty="0">
              <a:latin typeface="Times New Roman" panose="02020603050405020304" pitchFamily="18" charset="0"/>
              <a:cs typeface="Times New Roman" panose="02020603050405020304" pitchFamily="18" charset="0"/>
            </a:endParaRPr>
          </a:p>
          <a:p>
            <a:pPr lvl="0" algn="just"/>
            <a:r>
              <a:rPr lang="en-US" sz="4000" dirty="0">
                <a:latin typeface="Times New Roman" panose="02020603050405020304" pitchFamily="18" charset="0"/>
                <a:cs typeface="Times New Roman" panose="02020603050405020304" pitchFamily="18" charset="0"/>
              </a:rPr>
              <a:t>Hoàn thiện lại bài viết theo bảng kiểm.</a:t>
            </a:r>
            <a:endParaRPr lang="en-GB" sz="4000" dirty="0">
              <a:latin typeface="Times New Roman" panose="02020603050405020304" pitchFamily="18" charset="0"/>
              <a:cs typeface="Times New Roman" panose="02020603050405020304" pitchFamily="18" charset="0"/>
            </a:endParaRPr>
          </a:p>
          <a:p>
            <a:pPr lvl="0" algn="just"/>
            <a:r>
              <a:rPr lang="en-US" sz="4000" dirty="0">
                <a:latin typeface="Times New Roman" panose="02020603050405020304" pitchFamily="18" charset="0"/>
                <a:cs typeface="Times New Roman" panose="02020603050405020304" pitchFamily="18" charset="0"/>
              </a:rPr>
              <a:t>Chuẩn bị bài nói </a:t>
            </a:r>
            <a:r>
              <a:rPr lang="vi-VN" sz="4000" dirty="0">
                <a:latin typeface="Times New Roman" panose="02020603050405020304" pitchFamily="18" charset="0"/>
                <a:cs typeface="Times New Roman" panose="02020603050405020304" pitchFamily="18" charset="0"/>
              </a:rPr>
              <a:t>và nghe </a:t>
            </a:r>
            <a:r>
              <a:rPr lang="en-US" sz="4000" i="1" dirty="0">
                <a:latin typeface="Times New Roman" panose="02020603050405020304" pitchFamily="18" charset="0"/>
                <a:cs typeface="Times New Roman" panose="02020603050405020304" pitchFamily="18" charset="0"/>
              </a:rPr>
              <a:t>Nghe và nhận biết tính thuyết phục của một ý kiến</a:t>
            </a:r>
            <a:endParaRPr lang="en-GB" sz="4000" dirty="0">
              <a:latin typeface="Times New Roman" panose="02020603050405020304" pitchFamily="18" charset="0"/>
              <a:cs typeface="Times New Roman" panose="02020603050405020304" pitchFamily="18" charset="0"/>
            </a:endParaRPr>
          </a:p>
          <a:p>
            <a:pPr algn="just"/>
            <a:r>
              <a:rPr lang="en-US" sz="4000" dirty="0">
                <a:latin typeface="Times New Roman" panose="02020603050405020304" pitchFamily="18" charset="0"/>
                <a:cs typeface="Times New Roman" panose="02020603050405020304" pitchFamily="18" charset="0"/>
              </a:rPr>
              <a:t>Chuẩn bị bài thuyết trình về đề tài: </a:t>
            </a:r>
            <a:r>
              <a:rPr lang="en-US" sz="4000" i="1" dirty="0">
                <a:latin typeface="Times New Roman" panose="02020603050405020304" pitchFamily="18" charset="0"/>
                <a:cs typeface="Times New Roman" panose="02020603050405020304" pitchFamily="18" charset="0"/>
              </a:rPr>
              <a:t>“Sức mạnh của văn chương với đời sống”.</a:t>
            </a:r>
            <a:endParaRPr lang="en-GB" sz="40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1000"/>
                                        <p:tgtEl>
                                          <p:spTgt spid="23"/>
                                        </p:tgtEl>
                                      </p:cBhvr>
                                    </p:animEffect>
                                    <p:anim calcmode="lin" valueType="num">
                                      <p:cBhvr>
                                        <p:cTn id="8" dur="1000" fill="hold"/>
                                        <p:tgtEl>
                                          <p:spTgt spid="23"/>
                                        </p:tgtEl>
                                        <p:attrNameLst>
                                          <p:attrName>ppt_x</p:attrName>
                                        </p:attrNameLst>
                                      </p:cBhvr>
                                      <p:tavLst>
                                        <p:tav tm="0">
                                          <p:val>
                                            <p:strVal val="#ppt_x"/>
                                          </p:val>
                                        </p:tav>
                                        <p:tav tm="100000">
                                          <p:val>
                                            <p:strVal val="#ppt_x"/>
                                          </p:val>
                                        </p:tav>
                                      </p:tavLst>
                                    </p:anim>
                                    <p:anim calcmode="lin" valueType="num">
                                      <p:cBhvr>
                                        <p:cTn id="9"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6"/>
          <p:cNvSpPr/>
          <p:nvPr/>
        </p:nvSpPr>
        <p:spPr>
          <a:xfrm flipH="1">
            <a:off x="13895369" y="-114300"/>
            <a:ext cx="4389002" cy="3886200"/>
          </a:xfrm>
          <a:custGeom>
            <a:avLst/>
            <a:gdLst/>
            <a:ahLst/>
            <a:cxnLst/>
            <a:rect l="l" t="t" r="r" b="b"/>
            <a:pathLst>
              <a:path w="5034201" h="5143500">
                <a:moveTo>
                  <a:pt x="5034201" y="0"/>
                </a:moveTo>
                <a:lnTo>
                  <a:pt x="0" y="0"/>
                </a:lnTo>
                <a:lnTo>
                  <a:pt x="0" y="5143500"/>
                </a:lnTo>
                <a:lnTo>
                  <a:pt x="5034201" y="5143500"/>
                </a:lnTo>
                <a:lnTo>
                  <a:pt x="5034201" y="0"/>
                </a:lnTo>
                <a:close/>
              </a:path>
            </a:pathLst>
          </a:custGeom>
          <a:blipFill>
            <a:blip r:embed="rId2"/>
            <a:stretch>
              <a:fillRect/>
            </a:stretch>
          </a:blipFill>
        </p:spPr>
      </p:sp>
      <p:sp>
        <p:nvSpPr>
          <p:cNvPr id="8" name="TextBox 8"/>
          <p:cNvSpPr txBox="1"/>
          <p:nvPr/>
        </p:nvSpPr>
        <p:spPr>
          <a:xfrm>
            <a:off x="11506201" y="3203467"/>
            <a:ext cx="5867400" cy="2462213"/>
          </a:xfrm>
          <a:prstGeom prst="rect">
            <a:avLst/>
          </a:prstGeom>
        </p:spPr>
        <p:txBody>
          <a:bodyPr wrap="square" lIns="0" tIns="0" rIns="0" bIns="0" rtlCol="0" anchor="t">
            <a:spAutoFit/>
          </a:bodyPr>
          <a:lstStyle/>
          <a:p>
            <a:pPr algn="ctr"/>
            <a:r>
              <a:rPr lang="vi-VN" sz="8000" b="1">
                <a:latin typeface="+mj-lt"/>
              </a:rPr>
              <a:t>I. Tri thức về kiểu bài</a:t>
            </a:r>
            <a:endParaRPr lang="en-GB" sz="8000">
              <a:latin typeface="+mj-lt"/>
            </a:endParaRPr>
          </a:p>
        </p:txBody>
      </p:sp>
      <p:sp>
        <p:nvSpPr>
          <p:cNvPr id="9" name="TextBox 9"/>
          <p:cNvSpPr txBox="1"/>
          <p:nvPr/>
        </p:nvSpPr>
        <p:spPr>
          <a:xfrm>
            <a:off x="1393152" y="1387134"/>
            <a:ext cx="7930287" cy="6771084"/>
          </a:xfrm>
          <a:prstGeom prst="rect">
            <a:avLst/>
          </a:prstGeom>
        </p:spPr>
        <p:txBody>
          <a:bodyPr wrap="square" lIns="0" tIns="0" rIns="0" bIns="0" rtlCol="0" anchor="t">
            <a:spAutoFit/>
          </a:bodyPr>
          <a:lstStyle/>
          <a:p>
            <a:pPr algn="just">
              <a:spcBef>
                <a:spcPct val="0"/>
              </a:spcBef>
            </a:pPr>
            <a:r>
              <a:rPr lang="vi-VN" sz="4400">
                <a:latin typeface="+mj-lt"/>
              </a:rPr>
              <a:t>Phân tích một tác phẩm văn học (nội dung chủ đề, những nét đặc sắc về hình thức nghệ thuật và hiệu quả thẩm mĩ của nó) thuộc kiểu bài nghị luận văn học, trong đó người viết dùng lí lẽ, bằng chứng để sáng tỏ chủ đề, những nét đặc sắc về hình thức nghệ thuật của tác phẩm và hiệu quả của nó đối với việc thể hiện nội dung tác phẩm.</a:t>
            </a:r>
            <a:endParaRPr lang="en-US" sz="4400">
              <a:solidFill>
                <a:srgbClr val="EF8A89"/>
              </a:solidFill>
              <a:latin typeface="+mj-lt"/>
              <a:ea typeface="KG Primary Penmanship"/>
              <a:cs typeface="KG Primary Penmanship"/>
              <a:sym typeface="KG Primary Penmanship"/>
            </a:endParaRPr>
          </a:p>
        </p:txBody>
      </p:sp>
      <p:sp>
        <p:nvSpPr>
          <p:cNvPr id="10" name="TextBox 10"/>
          <p:cNvSpPr txBox="1"/>
          <p:nvPr/>
        </p:nvSpPr>
        <p:spPr>
          <a:xfrm>
            <a:off x="10259389" y="6533869"/>
            <a:ext cx="8115300" cy="689932"/>
          </a:xfrm>
          <a:prstGeom prst="rect">
            <a:avLst/>
          </a:prstGeom>
        </p:spPr>
        <p:txBody>
          <a:bodyPr lIns="0" tIns="0" rIns="0" bIns="0" rtlCol="0" anchor="t">
            <a:spAutoFit/>
          </a:bodyPr>
          <a:lstStyle/>
          <a:p>
            <a:pPr algn="ctr">
              <a:lnSpc>
                <a:spcPts val="4716"/>
              </a:lnSpc>
              <a:spcBef>
                <a:spcPct val="0"/>
              </a:spcBef>
            </a:pPr>
            <a:r>
              <a:rPr lang="vi-VN" sz="7200" b="1">
                <a:latin typeface="+mj-lt"/>
              </a:rPr>
              <a:t>1. Khái niệm</a:t>
            </a:r>
            <a:endParaRPr lang="en-US" sz="7200">
              <a:solidFill>
                <a:srgbClr val="000000"/>
              </a:solidFill>
              <a:latin typeface="+mj-lt"/>
              <a:ea typeface="KG Primary Penmanship"/>
              <a:cs typeface="KG Primary Penmanship"/>
              <a:sym typeface="KG Primary Penmanship"/>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arn(inVertic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Effect transition="in" filter="barn(inVertical)">
                                      <p:cBhvr>
                                        <p:cTn id="17"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3"/>
          <p:cNvSpPr/>
          <p:nvPr/>
        </p:nvSpPr>
        <p:spPr>
          <a:xfrm>
            <a:off x="1603479" y="1790700"/>
            <a:ext cx="7098030" cy="7467600"/>
          </a:xfrm>
          <a:custGeom>
            <a:avLst/>
            <a:gdLst/>
            <a:ahLst/>
            <a:cxnLst/>
            <a:rect l="l" t="t" r="r" b="b"/>
            <a:pathLst>
              <a:path w="7098030" h="8229600">
                <a:moveTo>
                  <a:pt x="0" y="0"/>
                </a:moveTo>
                <a:lnTo>
                  <a:pt x="7098030" y="0"/>
                </a:lnTo>
                <a:lnTo>
                  <a:pt x="7098030" y="8229600"/>
                </a:lnTo>
                <a:lnTo>
                  <a:pt x="0" y="8229600"/>
                </a:lnTo>
                <a:lnTo>
                  <a:pt x="0" y="0"/>
                </a:lnTo>
                <a:close/>
              </a:path>
            </a:pathLst>
          </a:custGeom>
          <a:blipFill>
            <a:blip r:embed="rId2">
              <a:extLst>
                <a:ext uri="{96DAC541-7B7A-43D3-8B79-37D633B846F1}">
                  <asvg:svgBlip xmlns:asvg="http://schemas.microsoft.com/office/drawing/2016/SVG/main" xmlns="" r:embed="rId5"/>
                </a:ext>
              </a:extLst>
            </a:blip>
            <a:stretch>
              <a:fillRect/>
            </a:stretch>
          </a:blipFill>
        </p:spPr>
      </p:sp>
      <p:sp>
        <p:nvSpPr>
          <p:cNvPr id="5" name="Freeform 5"/>
          <p:cNvSpPr/>
          <p:nvPr/>
        </p:nvSpPr>
        <p:spPr>
          <a:xfrm>
            <a:off x="9586491" y="1790700"/>
            <a:ext cx="7098030" cy="7467600"/>
          </a:xfrm>
          <a:custGeom>
            <a:avLst/>
            <a:gdLst/>
            <a:ahLst/>
            <a:cxnLst/>
            <a:rect l="l" t="t" r="r" b="b"/>
            <a:pathLst>
              <a:path w="7098030" h="8229600">
                <a:moveTo>
                  <a:pt x="0" y="0"/>
                </a:moveTo>
                <a:lnTo>
                  <a:pt x="7098030" y="0"/>
                </a:lnTo>
                <a:lnTo>
                  <a:pt x="7098030" y="8229600"/>
                </a:lnTo>
                <a:lnTo>
                  <a:pt x="0" y="8229600"/>
                </a:lnTo>
                <a:lnTo>
                  <a:pt x="0" y="0"/>
                </a:lnTo>
                <a:close/>
              </a:path>
            </a:pathLst>
          </a:custGeom>
          <a:blipFill>
            <a:blip r:embed="rId2">
              <a:extLst>
                <a:ext uri="{96DAC541-7B7A-43D3-8B79-37D633B846F1}">
                  <asvg:svgBlip xmlns:asvg="http://schemas.microsoft.com/office/drawing/2016/SVG/main" xmlns="" r:embed="rId5"/>
                </a:ext>
              </a:extLst>
            </a:blip>
            <a:stretch>
              <a:fillRect/>
            </a:stretch>
          </a:blipFill>
        </p:spPr>
      </p:sp>
      <p:sp>
        <p:nvSpPr>
          <p:cNvPr id="9" name="TextBox 9"/>
          <p:cNvSpPr txBox="1"/>
          <p:nvPr/>
        </p:nvSpPr>
        <p:spPr>
          <a:xfrm>
            <a:off x="2268012" y="2725788"/>
            <a:ext cx="5715000" cy="4308872"/>
          </a:xfrm>
          <a:prstGeom prst="rect">
            <a:avLst/>
          </a:prstGeom>
        </p:spPr>
        <p:txBody>
          <a:bodyPr wrap="square" lIns="0" tIns="0" rIns="0" bIns="0" rtlCol="0" anchor="t">
            <a:spAutoFit/>
          </a:bodyPr>
          <a:lstStyle/>
          <a:p>
            <a:pPr algn="ctr"/>
            <a:r>
              <a:rPr lang="vi-VN" sz="4000" b="1">
                <a:latin typeface="+mj-lt"/>
              </a:rPr>
              <a:t>Về nội </a:t>
            </a:r>
            <a:r>
              <a:rPr lang="vi-VN" sz="4000" b="1" smtClean="0">
                <a:latin typeface="+mj-lt"/>
              </a:rPr>
              <a:t>dung</a:t>
            </a:r>
          </a:p>
          <a:p>
            <a:pPr algn="just"/>
            <a:r>
              <a:rPr lang="vi-VN" sz="4000" smtClean="0">
                <a:latin typeface="+mj-lt"/>
              </a:rPr>
              <a:t> </a:t>
            </a:r>
            <a:r>
              <a:rPr lang="vi-VN" sz="4000">
                <a:latin typeface="+mj-lt"/>
              </a:rPr>
              <a:t>phân tích được nội dung chủ đề; nêu và phân tích được tác dụng của một vài nét đặc sắc về hình thức nghệ thuật đối với việc thể hiện nội dung</a:t>
            </a:r>
            <a:endParaRPr lang="en-GB" sz="4000">
              <a:latin typeface="+mj-lt"/>
            </a:endParaRPr>
          </a:p>
        </p:txBody>
      </p:sp>
      <p:sp>
        <p:nvSpPr>
          <p:cNvPr id="10" name="TextBox 10"/>
          <p:cNvSpPr txBox="1"/>
          <p:nvPr/>
        </p:nvSpPr>
        <p:spPr>
          <a:xfrm>
            <a:off x="10468506" y="2613113"/>
            <a:ext cx="5333999" cy="4924425"/>
          </a:xfrm>
          <a:prstGeom prst="rect">
            <a:avLst/>
          </a:prstGeom>
        </p:spPr>
        <p:txBody>
          <a:bodyPr wrap="square" lIns="0" tIns="0" rIns="0" bIns="0" rtlCol="0" anchor="t">
            <a:spAutoFit/>
          </a:bodyPr>
          <a:lstStyle/>
          <a:p>
            <a:pPr algn="ctr"/>
            <a:r>
              <a:rPr lang="vi-VN" sz="4000" b="1">
                <a:latin typeface="+mj-lt"/>
              </a:rPr>
              <a:t>Về hình </a:t>
            </a:r>
            <a:r>
              <a:rPr lang="vi-VN" sz="4000" b="1" smtClean="0">
                <a:latin typeface="+mj-lt"/>
              </a:rPr>
              <a:t>thức</a:t>
            </a:r>
          </a:p>
          <a:p>
            <a:pPr algn="just"/>
            <a:r>
              <a:rPr lang="vi-VN" sz="4000" smtClean="0">
                <a:latin typeface="+mj-lt"/>
              </a:rPr>
              <a:t> </a:t>
            </a:r>
            <a:r>
              <a:rPr lang="vi-VN" sz="4000">
                <a:latin typeface="+mj-lt"/>
              </a:rPr>
              <a:t>lập luận chặt chẽ, có bằng chứng tin cậy từ tác phẩm, diễn đạt mạch lạc; sử dụng các phương tiện liên kết hợp lí để giúp người đọc nhận ra mạch lập luận của văn bản.</a:t>
            </a:r>
            <a:endParaRPr lang="en-GB" sz="4000">
              <a:latin typeface="+mj-lt"/>
            </a:endParaRPr>
          </a:p>
        </p:txBody>
      </p:sp>
      <p:sp>
        <p:nvSpPr>
          <p:cNvPr id="15" name="Rectangle 14"/>
          <p:cNvSpPr/>
          <p:nvPr/>
        </p:nvSpPr>
        <p:spPr>
          <a:xfrm>
            <a:off x="4871931" y="296412"/>
            <a:ext cx="9429120" cy="923330"/>
          </a:xfrm>
          <a:prstGeom prst="rect">
            <a:avLst/>
          </a:prstGeom>
        </p:spPr>
        <p:txBody>
          <a:bodyPr wrap="none">
            <a:spAutoFit/>
          </a:bodyPr>
          <a:lstStyle/>
          <a:p>
            <a:r>
              <a:rPr lang="vi-VN" sz="5400" b="1">
                <a:latin typeface="Times New Roman" panose="02020603050405020304" pitchFamily="18" charset="0"/>
                <a:ea typeface="Calibri" panose="020F0502020204030204" pitchFamily="34" charset="0"/>
              </a:rPr>
              <a:t>2. Yêu cầu đối với kiểu văn bản</a:t>
            </a:r>
            <a:endParaRPr lang="en-GB" sz="5400"/>
          </a:p>
        </p:txBody>
      </p:sp>
    </p:spTree>
    <p:extLst>
      <p:ext uri="{BB962C8B-B14F-4D97-AF65-F5344CB8AC3E}">
        <p14:creationId xmlns:p14="http://schemas.microsoft.com/office/powerpoint/2010/main" val="1112846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arn(inVertical)">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par>
                                <p:cTn id="13" presetID="16" presetClass="entr" presetSubtype="21" fill="hold"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wipe(down)">
                                      <p:cBhvr>
                                        <p:cTn id="20" dur="500"/>
                                        <p:tgtEl>
                                          <p:spTgt spid="10"/>
                                        </p:tgtEl>
                                      </p:cBhvr>
                                    </p:animEffect>
                                  </p:childTnLst>
                                </p:cTn>
                              </p:par>
                              <p:par>
                                <p:cTn id="21" presetID="22" presetClass="entr" presetSubtype="4" fill="hold" nodeType="with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wipe(down)">
                                      <p:cBhvr>
                                        <p:cTn id="2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5"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BF7F1"/>
        </a:solidFill>
        <a:effectLst/>
      </p:bgPr>
    </p:bg>
    <p:spTree>
      <p:nvGrpSpPr>
        <p:cNvPr id="1" name=""/>
        <p:cNvGrpSpPr/>
        <p:nvPr/>
      </p:nvGrpSpPr>
      <p:grpSpPr>
        <a:xfrm>
          <a:off x="0" y="0"/>
          <a:ext cx="0" cy="0"/>
          <a:chOff x="0" y="0"/>
          <a:chExt cx="0" cy="0"/>
        </a:xfrm>
      </p:grpSpPr>
      <p:sp>
        <p:nvSpPr>
          <p:cNvPr id="3" name="Freeform 3"/>
          <p:cNvSpPr/>
          <p:nvPr/>
        </p:nvSpPr>
        <p:spPr>
          <a:xfrm rot="-5400000">
            <a:off x="747077" y="2152253"/>
            <a:ext cx="5356962" cy="5548255"/>
          </a:xfrm>
          <a:custGeom>
            <a:avLst/>
            <a:gdLst/>
            <a:ahLst/>
            <a:cxnLst/>
            <a:rect l="l" t="t" r="r" b="b"/>
            <a:pathLst>
              <a:path w="4459973" h="5170983">
                <a:moveTo>
                  <a:pt x="0" y="0"/>
                </a:moveTo>
                <a:lnTo>
                  <a:pt x="4459973" y="0"/>
                </a:lnTo>
                <a:lnTo>
                  <a:pt x="4459973" y="5170983"/>
                </a:lnTo>
                <a:lnTo>
                  <a:pt x="0" y="5170983"/>
                </a:lnTo>
                <a:lnTo>
                  <a:pt x="0" y="0"/>
                </a:lnTo>
                <a:close/>
              </a:path>
            </a:pathLst>
          </a:custGeom>
          <a:blipFill>
            <a:blip r:embed="rId2">
              <a:extLst>
                <a:ext uri="{96DAC541-7B7A-43D3-8B79-37D633B846F1}">
                  <asvg:svgBlip xmlns:asvg="http://schemas.microsoft.com/office/drawing/2016/SVG/main" xmlns="" r:embed="rId5"/>
                </a:ext>
              </a:extLst>
            </a:blip>
            <a:stretch>
              <a:fillRect/>
            </a:stretch>
          </a:blipFill>
        </p:spPr>
      </p:sp>
      <p:sp>
        <p:nvSpPr>
          <p:cNvPr id="4" name="Freeform 4"/>
          <p:cNvSpPr/>
          <p:nvPr/>
        </p:nvSpPr>
        <p:spPr>
          <a:xfrm rot="-5400000">
            <a:off x="6379052" y="2830136"/>
            <a:ext cx="5834697" cy="5943600"/>
          </a:xfrm>
          <a:custGeom>
            <a:avLst/>
            <a:gdLst/>
            <a:ahLst/>
            <a:cxnLst/>
            <a:rect l="l" t="t" r="r" b="b"/>
            <a:pathLst>
              <a:path w="4459973" h="5170983">
                <a:moveTo>
                  <a:pt x="0" y="0"/>
                </a:moveTo>
                <a:lnTo>
                  <a:pt x="4459972" y="0"/>
                </a:lnTo>
                <a:lnTo>
                  <a:pt x="4459972" y="5170983"/>
                </a:lnTo>
                <a:lnTo>
                  <a:pt x="0" y="5170983"/>
                </a:lnTo>
                <a:lnTo>
                  <a:pt x="0" y="0"/>
                </a:lnTo>
                <a:close/>
              </a:path>
            </a:pathLst>
          </a:custGeom>
          <a:blipFill>
            <a:blip r:embed="rId2">
              <a:extLst>
                <a:ext uri="{96DAC541-7B7A-43D3-8B79-37D633B846F1}">
                  <asvg:svgBlip xmlns:asvg="http://schemas.microsoft.com/office/drawing/2016/SVG/main" xmlns="" r:embed="rId5"/>
                </a:ext>
              </a:extLst>
            </a:blip>
            <a:stretch>
              <a:fillRect/>
            </a:stretch>
          </a:blipFill>
        </p:spPr>
      </p:sp>
      <p:sp>
        <p:nvSpPr>
          <p:cNvPr id="5" name="Freeform 5"/>
          <p:cNvSpPr/>
          <p:nvPr/>
        </p:nvSpPr>
        <p:spPr>
          <a:xfrm rot="-5400000">
            <a:off x="12497912" y="2323860"/>
            <a:ext cx="5637450" cy="5485528"/>
          </a:xfrm>
          <a:custGeom>
            <a:avLst/>
            <a:gdLst/>
            <a:ahLst/>
            <a:cxnLst/>
            <a:rect l="l" t="t" r="r" b="b"/>
            <a:pathLst>
              <a:path w="4459973" h="5170983">
                <a:moveTo>
                  <a:pt x="0" y="0"/>
                </a:moveTo>
                <a:lnTo>
                  <a:pt x="4459973" y="0"/>
                </a:lnTo>
                <a:lnTo>
                  <a:pt x="4459973" y="5170983"/>
                </a:lnTo>
                <a:lnTo>
                  <a:pt x="0" y="5170983"/>
                </a:lnTo>
                <a:lnTo>
                  <a:pt x="0" y="0"/>
                </a:lnTo>
                <a:close/>
              </a:path>
            </a:pathLst>
          </a:custGeom>
          <a:blipFill>
            <a:blip r:embed="rId2">
              <a:extLst>
                <a:ext uri="{96DAC541-7B7A-43D3-8B79-37D633B846F1}">
                  <asvg:svgBlip xmlns:asvg="http://schemas.microsoft.com/office/drawing/2016/SVG/main" xmlns="" r:embed="rId5"/>
                </a:ext>
              </a:extLst>
            </a:blip>
            <a:stretch>
              <a:fillRect/>
            </a:stretch>
          </a:blipFill>
        </p:spPr>
      </p:sp>
      <p:sp>
        <p:nvSpPr>
          <p:cNvPr id="8" name="TextBox 8"/>
          <p:cNvSpPr txBox="1"/>
          <p:nvPr/>
        </p:nvSpPr>
        <p:spPr>
          <a:xfrm>
            <a:off x="1304776" y="2884589"/>
            <a:ext cx="4199874" cy="666849"/>
          </a:xfrm>
          <a:prstGeom prst="rect">
            <a:avLst/>
          </a:prstGeom>
        </p:spPr>
        <p:txBody>
          <a:bodyPr lIns="0" tIns="0" rIns="0" bIns="0" rtlCol="0" anchor="t">
            <a:spAutoFit/>
          </a:bodyPr>
          <a:lstStyle/>
          <a:p>
            <a:pPr algn="ctr">
              <a:lnSpc>
                <a:spcPts val="5179"/>
              </a:lnSpc>
              <a:spcBef>
                <a:spcPct val="0"/>
              </a:spcBef>
            </a:pPr>
            <a:r>
              <a:rPr lang="vi-VN" sz="4000" b="1">
                <a:latin typeface="+mj-lt"/>
              </a:rPr>
              <a:t>Mở bài</a:t>
            </a:r>
            <a:endParaRPr lang="en-US" sz="3699" b="1">
              <a:solidFill>
                <a:srgbClr val="EF8A89"/>
              </a:solidFill>
              <a:latin typeface="+mj-lt"/>
              <a:ea typeface="One Little Font"/>
              <a:cs typeface="One Little Font"/>
              <a:sym typeface="One Little Font"/>
            </a:endParaRPr>
          </a:p>
        </p:txBody>
      </p:sp>
      <p:sp>
        <p:nvSpPr>
          <p:cNvPr id="9" name="TextBox 9"/>
          <p:cNvSpPr txBox="1"/>
          <p:nvPr/>
        </p:nvSpPr>
        <p:spPr>
          <a:xfrm>
            <a:off x="6685238" y="4241974"/>
            <a:ext cx="4994062" cy="3877985"/>
          </a:xfrm>
          <a:prstGeom prst="rect">
            <a:avLst/>
          </a:prstGeom>
        </p:spPr>
        <p:txBody>
          <a:bodyPr wrap="square" lIns="0" tIns="0" rIns="0" bIns="0" rtlCol="0" anchor="t">
            <a:spAutoFit/>
          </a:bodyPr>
          <a:lstStyle/>
          <a:p>
            <a:pPr algn="just"/>
            <a:r>
              <a:rPr lang="vi-VN" sz="3600">
                <a:latin typeface="+mj-lt"/>
              </a:rPr>
              <a:t>L</a:t>
            </a:r>
            <a:r>
              <a:rPr lang="vi-VN" sz="3600" smtClean="0">
                <a:latin typeface="+mj-lt"/>
              </a:rPr>
              <a:t>ần </a:t>
            </a:r>
            <a:r>
              <a:rPr lang="vi-VN" sz="3600">
                <a:latin typeface="+mj-lt"/>
              </a:rPr>
              <a:t>lượt trình bày các luận điểm làm nổi bật chủ đề và một số nét đặc sắc về hình thức nghệ thuật trong tác phẩm và tác dụng của nó đối với việc thể hiện nội dung tác phẩm.</a:t>
            </a:r>
            <a:endParaRPr lang="en-GB" sz="3600">
              <a:latin typeface="+mj-lt"/>
            </a:endParaRPr>
          </a:p>
        </p:txBody>
      </p:sp>
      <p:sp>
        <p:nvSpPr>
          <p:cNvPr id="10" name="TextBox 10"/>
          <p:cNvSpPr txBox="1"/>
          <p:nvPr/>
        </p:nvSpPr>
        <p:spPr>
          <a:xfrm>
            <a:off x="4841853" y="387176"/>
            <a:ext cx="9288045" cy="1397819"/>
          </a:xfrm>
          <a:prstGeom prst="rect">
            <a:avLst/>
          </a:prstGeom>
        </p:spPr>
        <p:txBody>
          <a:bodyPr lIns="0" tIns="0" rIns="0" bIns="0" rtlCol="0" anchor="t">
            <a:spAutoFit/>
          </a:bodyPr>
          <a:lstStyle/>
          <a:p>
            <a:pPr algn="ctr">
              <a:lnSpc>
                <a:spcPts val="10919"/>
              </a:lnSpc>
              <a:spcBef>
                <a:spcPct val="0"/>
              </a:spcBef>
            </a:pPr>
            <a:r>
              <a:rPr lang="vi-VN" sz="5400" b="1">
                <a:latin typeface="+mj-lt"/>
              </a:rPr>
              <a:t>Bố cục bài </a:t>
            </a:r>
            <a:r>
              <a:rPr lang="vi-VN" sz="5400" b="1" smtClean="0">
                <a:latin typeface="+mj-lt"/>
              </a:rPr>
              <a:t>viết</a:t>
            </a:r>
            <a:endParaRPr lang="en-US" sz="5400" b="1" spc="304">
              <a:solidFill>
                <a:srgbClr val="EF8A89"/>
              </a:solidFill>
              <a:latin typeface="+mj-lt"/>
              <a:ea typeface="One Little Font"/>
              <a:cs typeface="One Little Font"/>
              <a:sym typeface="One Little Font"/>
            </a:endParaRPr>
          </a:p>
        </p:txBody>
      </p:sp>
      <p:sp>
        <p:nvSpPr>
          <p:cNvPr id="11" name="TextBox 11"/>
          <p:cNvSpPr txBox="1"/>
          <p:nvPr/>
        </p:nvSpPr>
        <p:spPr>
          <a:xfrm>
            <a:off x="1062362" y="3688777"/>
            <a:ext cx="4587051" cy="3323987"/>
          </a:xfrm>
          <a:prstGeom prst="rect">
            <a:avLst/>
          </a:prstGeom>
        </p:spPr>
        <p:txBody>
          <a:bodyPr wrap="square" lIns="0" tIns="0" rIns="0" bIns="0" rtlCol="0" anchor="t">
            <a:spAutoFit/>
          </a:bodyPr>
          <a:lstStyle/>
          <a:p>
            <a:pPr algn="just"/>
            <a:r>
              <a:rPr lang="vi-VN" sz="3600">
                <a:latin typeface="+mj-lt"/>
              </a:rPr>
              <a:t>G</a:t>
            </a:r>
            <a:r>
              <a:rPr lang="vi-VN" sz="3600" smtClean="0">
                <a:latin typeface="+mj-lt"/>
              </a:rPr>
              <a:t>iới </a:t>
            </a:r>
            <a:r>
              <a:rPr lang="vi-VN" sz="3600">
                <a:latin typeface="+mj-lt"/>
              </a:rPr>
              <a:t>thiệu tác phẩm văn học (tên tác phẩm, tác giả...), nêu ý kiến khái quát về chủ đề và nét đặc sắc về hình thức nghệ thuật của tác phẩm.</a:t>
            </a:r>
            <a:endParaRPr lang="en-GB" sz="3600">
              <a:latin typeface="+mj-lt"/>
            </a:endParaRPr>
          </a:p>
        </p:txBody>
      </p:sp>
      <p:sp>
        <p:nvSpPr>
          <p:cNvPr id="12" name="TextBox 12"/>
          <p:cNvSpPr txBox="1"/>
          <p:nvPr/>
        </p:nvSpPr>
        <p:spPr>
          <a:xfrm>
            <a:off x="7145392" y="3499681"/>
            <a:ext cx="4199874" cy="666849"/>
          </a:xfrm>
          <a:prstGeom prst="rect">
            <a:avLst/>
          </a:prstGeom>
        </p:spPr>
        <p:txBody>
          <a:bodyPr lIns="0" tIns="0" rIns="0" bIns="0" rtlCol="0" anchor="t">
            <a:spAutoFit/>
          </a:bodyPr>
          <a:lstStyle/>
          <a:p>
            <a:pPr algn="ctr">
              <a:lnSpc>
                <a:spcPts val="5179"/>
              </a:lnSpc>
              <a:spcBef>
                <a:spcPct val="0"/>
              </a:spcBef>
            </a:pPr>
            <a:r>
              <a:rPr lang="vi-VN" sz="4000" b="1">
                <a:latin typeface="+mj-lt"/>
              </a:rPr>
              <a:t>Thân bài</a:t>
            </a:r>
            <a:endParaRPr lang="en-US" sz="3699" b="1">
              <a:solidFill>
                <a:srgbClr val="EF8A89"/>
              </a:solidFill>
              <a:latin typeface="+mj-lt"/>
              <a:ea typeface="One Little Font"/>
              <a:cs typeface="One Little Font"/>
              <a:sym typeface="One Little Font"/>
            </a:endParaRPr>
          </a:p>
        </p:txBody>
      </p:sp>
      <p:sp>
        <p:nvSpPr>
          <p:cNvPr id="13" name="TextBox 13"/>
          <p:cNvSpPr txBox="1"/>
          <p:nvPr/>
        </p:nvSpPr>
        <p:spPr>
          <a:xfrm>
            <a:off x="12954001" y="3551438"/>
            <a:ext cx="4765454" cy="3877985"/>
          </a:xfrm>
          <a:prstGeom prst="rect">
            <a:avLst/>
          </a:prstGeom>
        </p:spPr>
        <p:txBody>
          <a:bodyPr wrap="square" lIns="0" tIns="0" rIns="0" bIns="0" rtlCol="0" anchor="t">
            <a:spAutoFit/>
          </a:bodyPr>
          <a:lstStyle/>
          <a:p>
            <a:pPr algn="just"/>
            <a:r>
              <a:rPr lang="vi-VN" sz="3600">
                <a:latin typeface="+mj-lt"/>
              </a:rPr>
              <a:t>K</a:t>
            </a:r>
            <a:r>
              <a:rPr lang="vi-VN" sz="3600" smtClean="0">
                <a:latin typeface="+mj-lt"/>
              </a:rPr>
              <a:t>hẳng </a:t>
            </a:r>
            <a:r>
              <a:rPr lang="vi-VN" sz="3600">
                <a:latin typeface="+mj-lt"/>
              </a:rPr>
              <a:t>định lại ý kiến về chủ đề và một vài nét đặc sắc về hình thức nghệ thuật của tác phẩm; nêu suy nghĩ, cảm xúc, trải nghiệm cá nhân hoặc bài học rút ra từ tác phẩm.</a:t>
            </a:r>
            <a:endParaRPr lang="en-US" sz="3200">
              <a:solidFill>
                <a:srgbClr val="000000"/>
              </a:solidFill>
              <a:latin typeface="+mj-lt"/>
              <a:ea typeface="KG Primary Penmanship"/>
              <a:cs typeface="KG Primary Penmanship"/>
              <a:sym typeface="KG Primary Penmanship"/>
            </a:endParaRPr>
          </a:p>
        </p:txBody>
      </p:sp>
      <p:sp>
        <p:nvSpPr>
          <p:cNvPr id="14" name="TextBox 14"/>
          <p:cNvSpPr txBox="1"/>
          <p:nvPr/>
        </p:nvSpPr>
        <p:spPr>
          <a:xfrm>
            <a:off x="13059425" y="2851841"/>
            <a:ext cx="4199874" cy="632289"/>
          </a:xfrm>
          <a:prstGeom prst="rect">
            <a:avLst/>
          </a:prstGeom>
        </p:spPr>
        <p:txBody>
          <a:bodyPr lIns="0" tIns="0" rIns="0" bIns="0" rtlCol="0" anchor="t">
            <a:spAutoFit/>
          </a:bodyPr>
          <a:lstStyle/>
          <a:p>
            <a:pPr algn="ctr">
              <a:lnSpc>
                <a:spcPts val="5179"/>
              </a:lnSpc>
              <a:spcBef>
                <a:spcPct val="0"/>
              </a:spcBef>
            </a:pPr>
            <a:r>
              <a:rPr lang="vi-VN" sz="4000" b="1">
                <a:latin typeface="+mj-lt"/>
              </a:rPr>
              <a:t>Kết bài</a:t>
            </a:r>
            <a:endParaRPr lang="en-US" sz="3699" b="1">
              <a:solidFill>
                <a:srgbClr val="EF8A89"/>
              </a:solidFill>
              <a:latin typeface="+mj-lt"/>
              <a:ea typeface="One Little Font"/>
              <a:cs typeface="One Little Font"/>
              <a:sym typeface="One Little Font"/>
            </a:endParaRPr>
          </a:p>
        </p:txBody>
      </p:sp>
    </p:spTree>
    <p:extLst>
      <p:ext uri="{BB962C8B-B14F-4D97-AF65-F5344CB8AC3E}">
        <p14:creationId xmlns:p14="http://schemas.microsoft.com/office/powerpoint/2010/main" val="1049717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500"/>
                                        <p:tgtEl>
                                          <p:spTgt spid="8"/>
                                        </p:tgtEl>
                                      </p:cBhvr>
                                    </p:animEffect>
                                  </p:childTnLst>
                                </p:cTn>
                              </p:par>
                              <p:par>
                                <p:cTn id="13" presetID="16" presetClass="entr" presetSubtype="21" fill="hold"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barn(inVertical)">
                                      <p:cBhvr>
                                        <p:cTn id="20" dur="500"/>
                                        <p:tgtEl>
                                          <p:spTgt spid="11"/>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wipe(down)">
                                      <p:cBhvr>
                                        <p:cTn id="25" dur="500"/>
                                        <p:tgtEl>
                                          <p:spTgt spid="4"/>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wipe(down)">
                                      <p:cBhvr>
                                        <p:cTn id="28" dur="500"/>
                                        <p:tgtEl>
                                          <p:spTgt spid="12"/>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wipe(down)">
                                      <p:cBhvr>
                                        <p:cTn id="33" dur="500"/>
                                        <p:tgtEl>
                                          <p:spTgt spid="9"/>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nodeType="clickEffect">
                                  <p:stCondLst>
                                    <p:cond delay="0"/>
                                  </p:stCondLst>
                                  <p:childTnLst>
                                    <p:set>
                                      <p:cBhvr>
                                        <p:cTn id="37" dur="1" fill="hold">
                                          <p:stCondLst>
                                            <p:cond delay="0"/>
                                          </p:stCondLst>
                                        </p:cTn>
                                        <p:tgtEl>
                                          <p:spTgt spid="5"/>
                                        </p:tgtEl>
                                        <p:attrNameLst>
                                          <p:attrName>style.visibility</p:attrName>
                                        </p:attrNameLst>
                                      </p:cBhvr>
                                      <p:to>
                                        <p:strVal val="visible"/>
                                      </p:to>
                                    </p:set>
                                    <p:animEffect transition="in" filter="wipe(down)">
                                      <p:cBhvr>
                                        <p:cTn id="38" dur="500"/>
                                        <p:tgtEl>
                                          <p:spTgt spid="5"/>
                                        </p:tgtEl>
                                      </p:cBhvr>
                                    </p:animEffect>
                                  </p:childTnLst>
                                </p:cTn>
                              </p:par>
                              <p:par>
                                <p:cTn id="39" presetID="22" presetClass="entr" presetSubtype="4" fill="hold" grpId="0" nodeType="withEffect">
                                  <p:stCondLst>
                                    <p:cond delay="0"/>
                                  </p:stCondLst>
                                  <p:childTnLst>
                                    <p:set>
                                      <p:cBhvr>
                                        <p:cTn id="40" dur="1" fill="hold">
                                          <p:stCondLst>
                                            <p:cond delay="0"/>
                                          </p:stCondLst>
                                        </p:cTn>
                                        <p:tgtEl>
                                          <p:spTgt spid="14"/>
                                        </p:tgtEl>
                                        <p:attrNameLst>
                                          <p:attrName>style.visibility</p:attrName>
                                        </p:attrNameLst>
                                      </p:cBhvr>
                                      <p:to>
                                        <p:strVal val="visible"/>
                                      </p:to>
                                    </p:set>
                                    <p:animEffect transition="in" filter="wipe(down)">
                                      <p:cBhvr>
                                        <p:cTn id="41" dur="500"/>
                                        <p:tgtEl>
                                          <p:spTgt spid="14"/>
                                        </p:tgtEl>
                                      </p:cBhvr>
                                    </p:animEffect>
                                  </p:childTnLst>
                                </p:cTn>
                              </p:par>
                            </p:childTnLst>
                          </p:cTn>
                        </p:par>
                      </p:childTnLst>
                    </p:cTn>
                  </p:par>
                  <p:par>
                    <p:cTn id="42" fill="hold">
                      <p:stCondLst>
                        <p:cond delay="indefinite"/>
                      </p:stCondLst>
                      <p:childTnLst>
                        <p:par>
                          <p:cTn id="43" fill="hold">
                            <p:stCondLst>
                              <p:cond delay="0"/>
                            </p:stCondLst>
                            <p:childTnLst>
                              <p:par>
                                <p:cTn id="44" presetID="6" presetClass="entr" presetSubtype="16" fill="hold" grpId="0" nodeType="click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circle(in)">
                                      <p:cBhvr>
                                        <p:cTn id="46"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P spid="13" grpId="0"/>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95600" y="342900"/>
            <a:ext cx="11938205" cy="821700"/>
          </a:xfrm>
          <a:prstGeom prst="rect">
            <a:avLst/>
          </a:prstGeom>
        </p:spPr>
        <p:txBody>
          <a:bodyPr wrap="none">
            <a:spAutoFit/>
          </a:bodyPr>
          <a:lstStyle/>
          <a:p>
            <a:pPr algn="ctr">
              <a:lnSpc>
                <a:spcPct val="115000"/>
              </a:lnSpc>
              <a:spcAft>
                <a:spcPts val="1000"/>
              </a:spcAft>
            </a:pPr>
            <a:r>
              <a:rPr lang="vi-VN" sz="4400" b="1" kern="100">
                <a:solidFill>
                  <a:srgbClr val="FF0000"/>
                </a:solidFill>
                <a:latin typeface="+mj-lt"/>
                <a:ea typeface="Calibri" panose="020F0502020204030204" pitchFamily="34" charset="0"/>
                <a:cs typeface="Times New Roman" panose="02020603050405020304" pitchFamily="18" charset="0"/>
              </a:rPr>
              <a:t>PHT 01: PHÂN TÍCH BÀI VIẾT THAM KHẢO</a:t>
            </a:r>
            <a:endParaRPr lang="en-GB" sz="4400" kern="100">
              <a:effectLst/>
              <a:latin typeface="+mj-lt"/>
              <a:ea typeface="Calibri" panose="020F0502020204030204" pitchFamily="34"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907903075"/>
              </p:ext>
            </p:extLst>
          </p:nvPr>
        </p:nvGraphicFramePr>
        <p:xfrm>
          <a:off x="1066800" y="1926558"/>
          <a:ext cx="16154400" cy="6402042"/>
        </p:xfrm>
        <a:graphic>
          <a:graphicData uri="http://schemas.openxmlformats.org/drawingml/2006/table">
            <a:tbl>
              <a:tblPr firstRow="1" firstCol="1" bandRow="1">
                <a:effectLst>
                  <a:outerShdw blurRad="50800" dist="38100" dir="2700000" algn="tl" rotWithShape="0">
                    <a:prstClr val="black">
                      <a:alpha val="40000"/>
                    </a:prstClr>
                  </a:outerShdw>
                </a:effectLst>
              </a:tblPr>
              <a:tblGrid>
                <a:gridCol w="11582400"/>
                <a:gridCol w="4572000"/>
              </a:tblGrid>
              <a:tr h="677277">
                <a:tc>
                  <a:txBody>
                    <a:bodyPr/>
                    <a:lstStyle/>
                    <a:p>
                      <a:pPr algn="ctr">
                        <a:lnSpc>
                          <a:spcPct val="115000"/>
                        </a:lnSpc>
                        <a:spcAft>
                          <a:spcPts val="1000"/>
                        </a:spcAft>
                      </a:pPr>
                      <a:r>
                        <a:rPr lang="vi-VN" sz="3600" b="1" kern="0">
                          <a:effectLst/>
                          <a:latin typeface="Times New Roman" panose="02020603050405020304" pitchFamily="18" charset="0"/>
                          <a:ea typeface="Calibri" panose="020F0502020204030204" pitchFamily="34" charset="0"/>
                          <a:cs typeface="Times New Roman" panose="02020603050405020304" pitchFamily="18" charset="0"/>
                        </a:rPr>
                        <a:t>Yêu cầu</a:t>
                      </a:r>
                      <a:endParaRPr lang="en-GB" sz="36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vi-VN" sz="3600" b="1" kern="0">
                          <a:effectLst/>
                          <a:latin typeface="Times New Roman" panose="02020603050405020304" pitchFamily="18" charset="0"/>
                          <a:ea typeface="Calibri" panose="020F0502020204030204" pitchFamily="34" charset="0"/>
                          <a:cs typeface="Times New Roman" panose="02020603050405020304" pitchFamily="18" charset="0"/>
                        </a:rPr>
                        <a:t>Nội dung câu trả lời</a:t>
                      </a:r>
                      <a:endParaRPr lang="en-GB" sz="36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7277">
                <a:tc>
                  <a:txBody>
                    <a:bodyPr/>
                    <a:lstStyle/>
                    <a:p>
                      <a:pPr>
                        <a:lnSpc>
                          <a:spcPct val="115000"/>
                        </a:lnSpc>
                        <a:spcAft>
                          <a:spcPts val="1000"/>
                        </a:spcAft>
                      </a:pPr>
                      <a:r>
                        <a:rPr lang="vi-VN" sz="3600" kern="0">
                          <a:effectLst/>
                          <a:latin typeface="Times New Roman" panose="02020603050405020304" pitchFamily="18" charset="0"/>
                          <a:ea typeface="Calibri" panose="020F0502020204030204" pitchFamily="34" charset="0"/>
                          <a:cs typeface="Times New Roman" panose="02020603050405020304" pitchFamily="18" charset="0"/>
                        </a:rPr>
                        <a:t>Tên tác phẩm văn học được phân tích</a:t>
                      </a:r>
                      <a:endParaRPr lang="en-GB" sz="36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vi-VN" sz="3600" b="1" kern="0">
                          <a:effectLst/>
                          <a:latin typeface="Times New Roman" panose="02020603050405020304" pitchFamily="18" charset="0"/>
                          <a:ea typeface="Calibri" panose="020F0502020204030204" pitchFamily="34" charset="0"/>
                          <a:cs typeface="Times New Roman" panose="02020603050405020304" pitchFamily="18" charset="0"/>
                        </a:rPr>
                        <a:t> </a:t>
                      </a:r>
                      <a:endParaRPr lang="en-GB" sz="36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54555">
                <a:tc>
                  <a:txBody>
                    <a:bodyPr/>
                    <a:lstStyle/>
                    <a:p>
                      <a:pPr>
                        <a:lnSpc>
                          <a:spcPct val="115000"/>
                        </a:lnSpc>
                        <a:spcAft>
                          <a:spcPts val="1000"/>
                        </a:spcAft>
                      </a:pPr>
                      <a:r>
                        <a:rPr lang="vi-VN" sz="3600" kern="0">
                          <a:effectLst/>
                          <a:latin typeface="Times New Roman" panose="02020603050405020304" pitchFamily="18" charset="0"/>
                          <a:ea typeface="Calibri" panose="020F0502020204030204" pitchFamily="34" charset="0"/>
                          <a:cs typeface="Times New Roman" panose="02020603050405020304" pitchFamily="18" charset="0"/>
                        </a:rPr>
                        <a:t>Bài viết đã phân tích những phương diện nội dung nào của chủ đề truyện </a:t>
                      </a:r>
                      <a:r>
                        <a:rPr lang="vi-VN" sz="3600" i="1" kern="0">
                          <a:effectLst/>
                          <a:latin typeface="Times New Roman" panose="02020603050405020304" pitchFamily="18" charset="0"/>
                          <a:ea typeface="Calibri" panose="020F0502020204030204" pitchFamily="34" charset="0"/>
                          <a:cs typeface="Times New Roman" panose="02020603050405020304" pitchFamily="18" charset="0"/>
                        </a:rPr>
                        <a:t>Bồng chanh đỏ? </a:t>
                      </a:r>
                      <a:r>
                        <a:rPr lang="vi-VN" sz="3600" kern="0">
                          <a:effectLst/>
                          <a:latin typeface="Times New Roman" panose="02020603050405020304" pitchFamily="18" charset="0"/>
                          <a:ea typeface="Calibri" panose="020F0502020204030204" pitchFamily="34" charset="0"/>
                          <a:cs typeface="Times New Roman" panose="02020603050405020304" pitchFamily="18" charset="0"/>
                        </a:rPr>
                        <a:t>Từ đó, em rút ra kinh nghiệm gì khi phân tích nội dung chủ đề của một tác phẩm văn học?</a:t>
                      </a:r>
                      <a:endParaRPr lang="en-GB" sz="36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vi-VN" sz="3600" b="1" kern="0">
                          <a:effectLst/>
                          <a:latin typeface="Times New Roman" panose="02020603050405020304" pitchFamily="18" charset="0"/>
                          <a:ea typeface="Calibri" panose="020F0502020204030204" pitchFamily="34" charset="0"/>
                          <a:cs typeface="Times New Roman" panose="02020603050405020304" pitchFamily="18" charset="0"/>
                        </a:rPr>
                        <a:t> </a:t>
                      </a:r>
                      <a:endParaRPr lang="en-GB" sz="36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7277">
                <a:tc>
                  <a:txBody>
                    <a:bodyPr/>
                    <a:lstStyle/>
                    <a:p>
                      <a:pPr>
                        <a:lnSpc>
                          <a:spcPct val="115000"/>
                        </a:lnSpc>
                        <a:spcAft>
                          <a:spcPts val="1000"/>
                        </a:spcAft>
                      </a:pPr>
                      <a:r>
                        <a:rPr lang="vi-VN" sz="3600" kern="0">
                          <a:effectLst/>
                          <a:latin typeface="Times New Roman" panose="02020603050405020304" pitchFamily="18" charset="0"/>
                          <a:ea typeface="Calibri" panose="020F0502020204030204" pitchFamily="34" charset="0"/>
                          <a:cs typeface="Times New Roman" panose="02020603050405020304" pitchFamily="18" charset="0"/>
                        </a:rPr>
                        <a:t>Tác giả đã phân tích lí lẽ, bằng chứng để làm sáng tỏ các đặc sắc về nghệ thuật truyện </a:t>
                      </a:r>
                      <a:r>
                        <a:rPr lang="vi-VN" sz="3600" i="1" kern="0">
                          <a:effectLst/>
                          <a:latin typeface="Times New Roman" panose="02020603050405020304" pitchFamily="18" charset="0"/>
                          <a:ea typeface="Calibri" panose="020F0502020204030204" pitchFamily="34" charset="0"/>
                          <a:cs typeface="Times New Roman" panose="02020603050405020304" pitchFamily="18" charset="0"/>
                        </a:rPr>
                        <a:t>Bồng chanh đỏ như thế nào?</a:t>
                      </a:r>
                      <a:endParaRPr lang="en-GB" sz="36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vi-VN" sz="3600" b="1" kern="0">
                          <a:effectLst/>
                          <a:latin typeface="Times New Roman" panose="02020603050405020304" pitchFamily="18" charset="0"/>
                          <a:ea typeface="Calibri" panose="020F0502020204030204" pitchFamily="34" charset="0"/>
                          <a:cs typeface="Times New Roman" panose="02020603050405020304" pitchFamily="18" charset="0"/>
                        </a:rPr>
                        <a:t> </a:t>
                      </a:r>
                      <a:endParaRPr lang="en-GB" sz="36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54555">
                <a:tc>
                  <a:txBody>
                    <a:bodyPr/>
                    <a:lstStyle/>
                    <a:p>
                      <a:pPr>
                        <a:lnSpc>
                          <a:spcPct val="115000"/>
                        </a:lnSpc>
                        <a:spcAft>
                          <a:spcPts val="1000"/>
                        </a:spcAft>
                      </a:pPr>
                      <a:r>
                        <a:rPr lang="vi-VN" sz="3600" kern="0">
                          <a:effectLst/>
                          <a:latin typeface="Times New Roman" panose="02020603050405020304" pitchFamily="18" charset="0"/>
                          <a:ea typeface="Calibri" panose="020F0502020204030204" pitchFamily="34" charset="0"/>
                          <a:cs typeface="Times New Roman" panose="02020603050405020304" pitchFamily="18" charset="0"/>
                        </a:rPr>
                        <a:t>Theo em, phần mở bài và kết bài có điểm gì ấn tượng? Trình bày thêm một số cách viết để mở bài và kết bài được lôi cuốn, hấp dẫn.</a:t>
                      </a:r>
                      <a:endParaRPr lang="en-GB" sz="36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vi-VN" sz="3600" b="1" kern="0">
                          <a:effectLst/>
                          <a:latin typeface="Times New Roman" panose="02020603050405020304" pitchFamily="18" charset="0"/>
                          <a:ea typeface="Calibri" panose="020F0502020204030204" pitchFamily="34" charset="0"/>
                          <a:cs typeface="Times New Roman" panose="02020603050405020304" pitchFamily="18" charset="0"/>
                        </a:rPr>
                        <a:t> </a:t>
                      </a:r>
                      <a:endParaRPr lang="en-GB" sz="36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918125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a:xfrm>
            <a:off x="2057400" y="2039318"/>
            <a:ext cx="14741536" cy="1285865"/>
          </a:xfrm>
          <a:prstGeom prst="rect">
            <a:avLst/>
          </a:prstGeom>
        </p:spPr>
        <p:txBody>
          <a:bodyPr wrap="none">
            <a:spAutoFit/>
          </a:bodyPr>
          <a:lstStyle/>
          <a:p>
            <a:pPr>
              <a:lnSpc>
                <a:spcPct val="115000"/>
              </a:lnSpc>
              <a:spcAft>
                <a:spcPts val="1000"/>
              </a:spcAft>
              <a:tabLst>
                <a:tab pos="1386840" algn="l"/>
              </a:tabLst>
            </a:pPr>
            <a:r>
              <a:rPr lang="en-US" sz="7200" b="1" kern="0">
                <a:latin typeface="Times New Roman" panose="02020603050405020304" pitchFamily="18" charset="0"/>
                <a:ea typeface="MS Mincho"/>
                <a:cs typeface="Times New Roman" panose="02020603050405020304" pitchFamily="18" charset="0"/>
              </a:rPr>
              <a:t>I. Hướng dẫn phân tích kiểu văn bản</a:t>
            </a:r>
            <a:endParaRPr lang="en-GB" sz="7200" kern="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1" name="Rectangle 20"/>
          <p:cNvSpPr/>
          <p:nvPr/>
        </p:nvSpPr>
        <p:spPr>
          <a:xfrm>
            <a:off x="2199286" y="4381500"/>
            <a:ext cx="13889425" cy="2428357"/>
          </a:xfrm>
          <a:prstGeom prst="rect">
            <a:avLst/>
          </a:prstGeom>
        </p:spPr>
        <p:txBody>
          <a:bodyPr wrap="square">
            <a:spAutoFit/>
          </a:bodyPr>
          <a:lstStyle/>
          <a:p>
            <a:pPr algn="ctr">
              <a:lnSpc>
                <a:spcPct val="115000"/>
              </a:lnSpc>
              <a:spcAft>
                <a:spcPts val="1000"/>
              </a:spcAft>
              <a:tabLst>
                <a:tab pos="1386840" algn="l"/>
              </a:tabLst>
            </a:pPr>
            <a:r>
              <a:rPr lang="en-US" sz="6600" b="1" u="sng" kern="0">
                <a:latin typeface="Times New Roman" panose="02020603050405020304" pitchFamily="18" charset="0"/>
                <a:ea typeface="MS Mincho"/>
                <a:cs typeface="Times New Roman" panose="02020603050405020304" pitchFamily="18" charset="0"/>
              </a:rPr>
              <a:t>Bước 1</a:t>
            </a:r>
            <a:r>
              <a:rPr lang="en-US" sz="6600" b="1" kern="0">
                <a:latin typeface="Times New Roman" panose="02020603050405020304" pitchFamily="18" charset="0"/>
                <a:ea typeface="MS Mincho"/>
                <a:cs typeface="Times New Roman" panose="02020603050405020304" pitchFamily="18" charset="0"/>
              </a:rPr>
              <a:t>: Đọc bài văn phân tích, đánh giá truyện ngắn </a:t>
            </a:r>
            <a:r>
              <a:rPr lang="en-US" sz="6600" b="1" i="1" kern="0">
                <a:latin typeface="Times New Roman" panose="02020603050405020304" pitchFamily="18" charset="0"/>
                <a:ea typeface="MS Mincho"/>
                <a:cs typeface="Times New Roman" panose="02020603050405020304" pitchFamily="18" charset="0"/>
              </a:rPr>
              <a:t>Bồng chanh đỏ</a:t>
            </a:r>
            <a:endParaRPr lang="en-GB" sz="6600" kern="1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63577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barn(inVertical)">
                                      <p:cBhvr>
                                        <p:cTn id="12"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a:xfrm>
            <a:off x="2417397" y="2400300"/>
            <a:ext cx="13555314" cy="1086964"/>
          </a:xfrm>
          <a:prstGeom prst="rect">
            <a:avLst/>
          </a:prstGeom>
        </p:spPr>
        <p:txBody>
          <a:bodyPr wrap="none">
            <a:spAutoFit/>
          </a:bodyPr>
          <a:lstStyle/>
          <a:p>
            <a:pPr algn="just">
              <a:lnSpc>
                <a:spcPct val="115000"/>
              </a:lnSpc>
              <a:spcAft>
                <a:spcPts val="1000"/>
              </a:spcAft>
              <a:tabLst>
                <a:tab pos="1386840" algn="l"/>
              </a:tabLst>
            </a:pPr>
            <a:r>
              <a:rPr lang="vi-VN" sz="6000" b="1" u="sng">
                <a:latin typeface="+mj-lt"/>
              </a:rPr>
              <a:t>Bước 2</a:t>
            </a:r>
            <a:r>
              <a:rPr lang="vi-VN" sz="6000" b="1">
                <a:latin typeface="+mj-lt"/>
              </a:rPr>
              <a:t>:</a:t>
            </a:r>
            <a:r>
              <a:rPr lang="vi-VN" sz="6000">
                <a:latin typeface="+mj-lt"/>
              </a:rPr>
              <a:t> </a:t>
            </a:r>
            <a:r>
              <a:rPr lang="vi-VN" sz="6000" b="1">
                <a:latin typeface="+mj-lt"/>
              </a:rPr>
              <a:t>Nhận xét, phân tích các yêu cầu </a:t>
            </a:r>
            <a:endParaRPr lang="en-GB" sz="6000" kern="100">
              <a:solidFill>
                <a:prstClr val="black"/>
              </a:solidFill>
              <a:latin typeface="+mj-lt"/>
              <a:ea typeface="Calibri" panose="020F0502020204030204" pitchFamily="34" charset="0"/>
              <a:cs typeface="Times New Roman" panose="02020603050405020304" pitchFamily="18" charset="0"/>
            </a:endParaRPr>
          </a:p>
        </p:txBody>
      </p:sp>
      <p:sp>
        <p:nvSpPr>
          <p:cNvPr id="21" name="Rectangle 20"/>
          <p:cNvSpPr/>
          <p:nvPr/>
        </p:nvSpPr>
        <p:spPr>
          <a:xfrm>
            <a:off x="3276600" y="4314034"/>
            <a:ext cx="12039601" cy="3785652"/>
          </a:xfrm>
          <a:prstGeom prst="rect">
            <a:avLst/>
          </a:prstGeom>
        </p:spPr>
        <p:txBody>
          <a:bodyPr wrap="square">
            <a:spAutoFit/>
          </a:bodyPr>
          <a:lstStyle/>
          <a:p>
            <a:pPr algn="just"/>
            <a:r>
              <a:rPr lang="vi-VN" sz="4000" b="1">
                <a:latin typeface="+mj-lt"/>
              </a:rPr>
              <a:t>Câu 1:</a:t>
            </a:r>
            <a:r>
              <a:rPr lang="vi-VN" sz="4000">
                <a:latin typeface="+mj-lt"/>
              </a:rPr>
              <a:t> Bài viết sắp xếp luận điểm theo trình tự: luận điểm 1 về chủ đề tác phẩm, luận điểm 2 về một số nét đặc sắc nghệ thuật. Cách sắp xếp luận điểm này là hợp lí, làm bật lên được các yếu tố về nội dung và hình thức của tác phẩm, thể hiện rõ ràng ý kiến, quan điểm của người viết về chủ đề, một số nét đặc sắc về hình thức.</a:t>
            </a:r>
            <a:endParaRPr lang="en-GB" sz="4000">
              <a:latin typeface="+mj-lt"/>
            </a:endParaRPr>
          </a:p>
        </p:txBody>
      </p:sp>
    </p:spTree>
    <p:extLst>
      <p:ext uri="{BB962C8B-B14F-4D97-AF65-F5344CB8AC3E}">
        <p14:creationId xmlns:p14="http://schemas.microsoft.com/office/powerpoint/2010/main" val="2281184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0">
                                            <p:txEl>
                                              <p:pRg st="0" end="0"/>
                                            </p:txEl>
                                          </p:spTgt>
                                        </p:tgtEl>
                                        <p:attrNameLst>
                                          <p:attrName>style.visibility</p:attrName>
                                        </p:attrNameLst>
                                      </p:cBhvr>
                                      <p:to>
                                        <p:strVal val="visible"/>
                                      </p:to>
                                    </p:set>
                                    <p:animEffect transition="in" filter="fade">
                                      <p:cBhvr>
                                        <p:cTn id="7" dur="1000"/>
                                        <p:tgtEl>
                                          <p:spTgt spid="20">
                                            <p:txEl>
                                              <p:pRg st="0" end="0"/>
                                            </p:txEl>
                                          </p:spTgt>
                                        </p:tgtEl>
                                      </p:cBhvr>
                                    </p:animEffect>
                                    <p:anim calcmode="lin" valueType="num">
                                      <p:cBhvr>
                                        <p:cTn id="8" dur="1000" fill="hold"/>
                                        <p:tgtEl>
                                          <p:spTgt spid="2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21"/>
                                        </p:tgtEl>
                                        <p:attrNameLst>
                                          <p:attrName>style.visibility</p:attrName>
                                        </p:attrNameLst>
                                      </p:cBhvr>
                                      <p:to>
                                        <p:strVal val="visible"/>
                                      </p:to>
                                    </p:set>
                                    <p:animEffect transition="in" filter="barn(inVertical)">
                                      <p:cBhvr>
                                        <p:cTn id="14"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TotalTime>
  <Words>3153</Words>
  <Application>Microsoft Office PowerPoint</Application>
  <PresentationFormat>Custom</PresentationFormat>
  <Paragraphs>289</Paragraphs>
  <Slides>31</Slides>
  <Notes>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Blue Green and Orange Illustrative Great Nature Presentation</dc:title>
  <cp:lastModifiedBy>LENOVO</cp:lastModifiedBy>
  <cp:revision>103</cp:revision>
  <dcterms:created xsi:type="dcterms:W3CDTF">2006-08-16T00:00:00Z</dcterms:created>
  <dcterms:modified xsi:type="dcterms:W3CDTF">2024-09-18T09:00:04Z</dcterms:modified>
  <dc:identifier>DAGKOUWvE0A</dc:identifier>
</cp:coreProperties>
</file>