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2" r:id="rId3"/>
    <p:sldId id="275" r:id="rId4"/>
    <p:sldId id="276" r:id="rId5"/>
    <p:sldId id="277" r:id="rId6"/>
    <p:sldId id="279" r:id="rId7"/>
    <p:sldId id="280" r:id="rId8"/>
    <p:sldId id="281" r:id="rId9"/>
    <p:sldId id="283" r:id="rId10"/>
    <p:sldId id="284" r:id="rId11"/>
    <p:sldId id="290" r:id="rId12"/>
    <p:sldId id="282" r:id="rId13"/>
    <p:sldId id="285" r:id="rId14"/>
    <p:sldId id="286" r:id="rId15"/>
    <p:sldId id="288" r:id="rId16"/>
    <p:sldId id="289" r:id="rId17"/>
    <p:sldId id="258" r:id="rId18"/>
    <p:sldId id="263" r:id="rId19"/>
    <p:sldId id="270" r:id="rId2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63790D-8667-4C7C-ADF0-39AFDFABB59A}" type="datetimeFigureOut">
              <a:rPr lang="en-US" smtClean="0"/>
              <a:t>9/18/2024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CB13E5-E783-4791-867A-3D99DA084F55}" type="slidenum">
              <a:rPr lang="en-US" smtClean="0"/>
              <a:t>‹#›</a:t>
            </a:fld>
            <a:endParaRPr lang="en-US"/>
          </a:p>
        </p:txBody>
      </p:sp>
    </p:spTree>
    <p:extLst>
      <p:ext uri="{BB962C8B-B14F-4D97-AF65-F5344CB8AC3E}">
        <p14:creationId xmlns:p14="http://schemas.microsoft.com/office/powerpoint/2010/main" val="3889966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CB13E5-E783-4791-867A-3D99DA084F55}" type="slidenum">
              <a:rPr lang="en-US" smtClean="0"/>
              <a:t>14</a:t>
            </a:fld>
            <a:endParaRPr lang="en-US"/>
          </a:p>
        </p:txBody>
      </p:sp>
    </p:spTree>
    <p:extLst>
      <p:ext uri="{BB962C8B-B14F-4D97-AF65-F5344CB8AC3E}">
        <p14:creationId xmlns:p14="http://schemas.microsoft.com/office/powerpoint/2010/main" val="1712552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jfif"/></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81967">
            <a:off x="3783958" y="-4120528"/>
            <a:ext cx="10720084" cy="18528056"/>
          </a:xfrm>
          <a:custGeom>
            <a:avLst/>
            <a:gdLst/>
            <a:ahLst/>
            <a:cxnLst/>
            <a:rect l="l" t="t" r="r" b="b"/>
            <a:pathLst>
              <a:path w="10720084" h="18528056">
                <a:moveTo>
                  <a:pt x="10720084" y="245254"/>
                </a:moveTo>
                <a:lnTo>
                  <a:pt x="10284076" y="18528056"/>
                </a:lnTo>
                <a:lnTo>
                  <a:pt x="0" y="18282802"/>
                </a:lnTo>
                <a:lnTo>
                  <a:pt x="436008" y="0"/>
                </a:lnTo>
                <a:lnTo>
                  <a:pt x="10720084" y="245254"/>
                </a:lnTo>
                <a:close/>
              </a:path>
            </a:pathLst>
          </a:custGeom>
          <a:blipFill>
            <a:blip r:embed="rId2"/>
            <a:stretch>
              <a:fillRect l="-30857" t="-22522" r="-42150" b="-16515"/>
            </a:stretch>
          </a:blipFill>
        </p:spPr>
      </p:sp>
      <p:grpSp>
        <p:nvGrpSpPr>
          <p:cNvPr id="4" name="Group 4"/>
          <p:cNvGrpSpPr/>
          <p:nvPr/>
        </p:nvGrpSpPr>
        <p:grpSpPr>
          <a:xfrm rot="-96689">
            <a:off x="2563639" y="450037"/>
            <a:ext cx="12778571" cy="9386925"/>
            <a:chOff x="0" y="0"/>
            <a:chExt cx="17038095" cy="12515900"/>
          </a:xfrm>
        </p:grpSpPr>
        <p:sp>
          <p:nvSpPr>
            <p:cNvPr id="5" name="Freeform 5"/>
            <p:cNvSpPr/>
            <p:nvPr/>
          </p:nvSpPr>
          <p:spPr>
            <a:xfrm rot="5400000">
              <a:off x="2261097" y="-2261097"/>
              <a:ext cx="12515900" cy="17038095"/>
            </a:xfrm>
            <a:custGeom>
              <a:avLst/>
              <a:gdLst/>
              <a:ahLst/>
              <a:cxnLst/>
              <a:rect l="l" t="t" r="r" b="b"/>
              <a:pathLst>
                <a:path w="12515900" h="17038095">
                  <a:moveTo>
                    <a:pt x="0" y="0"/>
                  </a:moveTo>
                  <a:lnTo>
                    <a:pt x="12515901" y="0"/>
                  </a:lnTo>
                  <a:lnTo>
                    <a:pt x="12515901" y="17038095"/>
                  </a:lnTo>
                  <a:lnTo>
                    <a:pt x="0" y="17038095"/>
                  </a:lnTo>
                  <a:lnTo>
                    <a:pt x="0" y="0"/>
                  </a:lnTo>
                  <a:close/>
                </a:path>
              </a:pathLst>
            </a:custGeom>
            <a:blipFill>
              <a:blip r:embed="rId3"/>
              <a:stretch>
                <a:fillRect/>
              </a:stretch>
            </a:blipFill>
          </p:spPr>
        </p:sp>
        <p:grpSp>
          <p:nvGrpSpPr>
            <p:cNvPr id="6" name="Group 6"/>
            <p:cNvGrpSpPr/>
            <p:nvPr/>
          </p:nvGrpSpPr>
          <p:grpSpPr>
            <a:xfrm rot="243073">
              <a:off x="1357403" y="1613158"/>
              <a:ext cx="14526572" cy="9710951"/>
              <a:chOff x="0" y="0"/>
              <a:chExt cx="2827818" cy="1890384"/>
            </a:xfrm>
          </p:grpSpPr>
          <p:sp>
            <p:nvSpPr>
              <p:cNvPr id="7" name="Freeform 7"/>
              <p:cNvSpPr/>
              <p:nvPr/>
            </p:nvSpPr>
            <p:spPr>
              <a:xfrm>
                <a:off x="0" y="0"/>
                <a:ext cx="2827818" cy="1890384"/>
              </a:xfrm>
              <a:custGeom>
                <a:avLst/>
                <a:gdLst/>
                <a:ahLst/>
                <a:cxnLst/>
                <a:rect l="l" t="t" r="r" b="b"/>
                <a:pathLst>
                  <a:path w="2827818" h="1890384">
                    <a:moveTo>
                      <a:pt x="0" y="0"/>
                    </a:moveTo>
                    <a:lnTo>
                      <a:pt x="2827818" y="0"/>
                    </a:lnTo>
                    <a:lnTo>
                      <a:pt x="2827818" y="1890384"/>
                    </a:lnTo>
                    <a:lnTo>
                      <a:pt x="0" y="1890384"/>
                    </a:lnTo>
                    <a:close/>
                  </a:path>
                </a:pathLst>
              </a:custGeom>
              <a:solidFill>
                <a:srgbClr val="F7F1EC"/>
              </a:solidFill>
            </p:spPr>
          </p:sp>
          <p:sp>
            <p:nvSpPr>
              <p:cNvPr id="8" name="TextBox 8"/>
              <p:cNvSpPr txBox="1"/>
              <p:nvPr/>
            </p:nvSpPr>
            <p:spPr>
              <a:xfrm>
                <a:off x="0" y="-47625"/>
                <a:ext cx="2827818" cy="1938009"/>
              </a:xfrm>
              <a:prstGeom prst="rect">
                <a:avLst/>
              </a:prstGeom>
            </p:spPr>
            <p:txBody>
              <a:bodyPr lIns="50800" tIns="50800" rIns="50800" bIns="50800" rtlCol="0" anchor="ctr"/>
              <a:lstStyle/>
              <a:p>
                <a:pPr algn="ctr">
                  <a:lnSpc>
                    <a:spcPts val="3499"/>
                  </a:lnSpc>
                </a:pPr>
                <a:endParaRPr/>
              </a:p>
            </p:txBody>
          </p:sp>
        </p:grpSp>
      </p:grpSp>
      <p:sp>
        <p:nvSpPr>
          <p:cNvPr id="12" name="Freeform 12"/>
          <p:cNvSpPr/>
          <p:nvPr/>
        </p:nvSpPr>
        <p:spPr>
          <a:xfrm>
            <a:off x="3867891" y="1569120"/>
            <a:ext cx="583591" cy="594743"/>
          </a:xfrm>
          <a:custGeom>
            <a:avLst/>
            <a:gdLst/>
            <a:ahLst/>
            <a:cxnLst/>
            <a:rect l="l" t="t" r="r" b="b"/>
            <a:pathLst>
              <a:path w="583591" h="594743">
                <a:moveTo>
                  <a:pt x="0" y="0"/>
                </a:moveTo>
                <a:lnTo>
                  <a:pt x="583591" y="0"/>
                </a:lnTo>
                <a:lnTo>
                  <a:pt x="583591" y="594742"/>
                </a:lnTo>
                <a:lnTo>
                  <a:pt x="0" y="594742"/>
                </a:lnTo>
                <a:lnTo>
                  <a:pt x="0" y="0"/>
                </a:lnTo>
                <a:close/>
              </a:path>
            </a:pathLst>
          </a:custGeom>
          <a:blipFill>
            <a:blip r:embed="rId4"/>
            <a:stretch>
              <a:fillRect/>
            </a:stretch>
          </a:blipFill>
        </p:spPr>
      </p:sp>
      <p:sp>
        <p:nvSpPr>
          <p:cNvPr id="18" name="Rectangle 17"/>
          <p:cNvSpPr/>
          <p:nvPr/>
        </p:nvSpPr>
        <p:spPr>
          <a:xfrm>
            <a:off x="3765015" y="2281796"/>
            <a:ext cx="10375817" cy="5078313"/>
          </a:xfrm>
          <a:prstGeom prst="rect">
            <a:avLst/>
          </a:prstGeom>
        </p:spPr>
        <p:txBody>
          <a:bodyPr wrap="square">
            <a:spAutoFit/>
          </a:bodyPr>
          <a:lstStyle/>
          <a:p>
            <a:pPr algn="ctr">
              <a:lnSpc>
                <a:spcPct val="150000"/>
              </a:lnSpc>
              <a:spcAft>
                <a:spcPts val="0"/>
              </a:spcAft>
            </a:pPr>
            <a:r>
              <a:rPr lang="vi-VN" sz="7200" b="1" kern="0" smtClean="0">
                <a:latin typeface="iCiel Pacifico" panose="02000000000000000000" pitchFamily="50" charset="-93"/>
                <a:ea typeface="Times New Roman" panose="02020603050405020304" pitchFamily="18" charset="0"/>
                <a:cs typeface="Times New Roman" panose="02020603050405020304" pitchFamily="18" charset="0"/>
              </a:rPr>
              <a:t>Tính Đa Nghĩa Trong Bài Thơ Bánh Trôi Nước</a:t>
            </a:r>
            <a:endParaRPr lang="en-GB" sz="7200" kern="100">
              <a:latin typeface="iCiel Pacifico" panose="02000000000000000000" pitchFamily="50" charset="-93"/>
              <a:ea typeface="Calibri" panose="020F0502020204030204" pitchFamily="34" charset="0"/>
              <a:cs typeface="Times New Roman" panose="02020603050405020304" pitchFamily="18" charset="0"/>
            </a:endParaRPr>
          </a:p>
          <a:p>
            <a:pPr algn="ctr">
              <a:lnSpc>
                <a:spcPct val="150000"/>
              </a:lnSpc>
              <a:spcAft>
                <a:spcPts val="0"/>
              </a:spcAft>
            </a:pPr>
            <a:r>
              <a:rPr lang="vi-VN" sz="7200" kern="0">
                <a:latin typeface="iCiel Pacifico" panose="02000000000000000000" pitchFamily="50" charset="-93"/>
                <a:ea typeface="Times New Roman" panose="02020603050405020304" pitchFamily="18" charset="0"/>
                <a:cs typeface="Times New Roman" panose="02020603050405020304" pitchFamily="18" charset="0"/>
              </a:rPr>
              <a:t>             </a:t>
            </a:r>
            <a:r>
              <a:rPr lang="vi-VN" sz="7200" kern="0" smtClean="0">
                <a:latin typeface="iCiel Pacifico" panose="02000000000000000000" pitchFamily="50" charset="-93"/>
                <a:ea typeface="Times New Roman" panose="02020603050405020304" pitchFamily="18" charset="0"/>
                <a:cs typeface="Times New Roman" panose="02020603050405020304" pitchFamily="18" charset="0"/>
              </a:rPr>
              <a:t> </a:t>
            </a:r>
            <a:r>
              <a:rPr lang="vi-VN" sz="6000" kern="0" smtClean="0">
                <a:latin typeface="iCiel Pacifico" panose="02000000000000000000" pitchFamily="50" charset="-93"/>
                <a:ea typeface="Times New Roman" panose="02020603050405020304" pitchFamily="18" charset="0"/>
                <a:cs typeface="Times New Roman" panose="02020603050405020304" pitchFamily="18" charset="0"/>
              </a:rPr>
              <a:t>- </a:t>
            </a:r>
            <a:r>
              <a:rPr lang="vi-VN" sz="6000" kern="0">
                <a:latin typeface="iCiel Pacifico" panose="02000000000000000000" pitchFamily="50" charset="-93"/>
                <a:ea typeface="Times New Roman" panose="02020603050405020304" pitchFamily="18" charset="0"/>
                <a:cs typeface="Times New Roman" panose="02020603050405020304" pitchFamily="18" charset="0"/>
              </a:rPr>
              <a:t>Vũ Dương Quỹ -</a:t>
            </a:r>
            <a:endParaRPr lang="en-GB" sz="6000" kern="100">
              <a:effectLst/>
              <a:latin typeface="iCiel Pacifico" panose="02000000000000000000" pitchFamily="50" charset="-93"/>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grpSp>
        <p:nvGrpSpPr>
          <p:cNvPr id="4" name="Group 4"/>
          <p:cNvGrpSpPr/>
          <p:nvPr/>
        </p:nvGrpSpPr>
        <p:grpSpPr>
          <a:xfrm>
            <a:off x="3048000" y="2745972"/>
            <a:ext cx="1503367" cy="940337"/>
            <a:chOff x="0" y="0"/>
            <a:chExt cx="2004490" cy="1253783"/>
          </a:xfrm>
        </p:grpSpPr>
        <p:grpSp>
          <p:nvGrpSpPr>
            <p:cNvPr id="5" name="Group 5"/>
            <p:cNvGrpSpPr/>
            <p:nvPr/>
          </p:nvGrpSpPr>
          <p:grpSpPr>
            <a:xfrm>
              <a:off x="0" y="0"/>
              <a:ext cx="2004490" cy="1253783"/>
              <a:chOff x="0" y="0"/>
              <a:chExt cx="812800" cy="508396"/>
            </a:xfrm>
          </p:grpSpPr>
          <p:sp>
            <p:nvSpPr>
              <p:cNvPr id="6" name="Freeform 6"/>
              <p:cNvSpPr/>
              <p:nvPr/>
            </p:nvSpPr>
            <p:spPr>
              <a:xfrm>
                <a:off x="0" y="0"/>
                <a:ext cx="812800" cy="508396"/>
              </a:xfrm>
              <a:custGeom>
                <a:avLst/>
                <a:gdLst/>
                <a:ahLst/>
                <a:cxnLst/>
                <a:rect l="l" t="t" r="r" b="b"/>
                <a:pathLst>
                  <a:path w="812800" h="508396">
                    <a:moveTo>
                      <a:pt x="609600" y="0"/>
                    </a:moveTo>
                    <a:lnTo>
                      <a:pt x="0" y="0"/>
                    </a:lnTo>
                    <a:lnTo>
                      <a:pt x="0" y="508396"/>
                    </a:lnTo>
                    <a:lnTo>
                      <a:pt x="609600" y="508396"/>
                    </a:lnTo>
                    <a:lnTo>
                      <a:pt x="812800" y="254198"/>
                    </a:lnTo>
                    <a:lnTo>
                      <a:pt x="609600" y="0"/>
                    </a:lnTo>
                    <a:close/>
                  </a:path>
                </a:pathLst>
              </a:custGeom>
              <a:solidFill>
                <a:srgbClr val="654A35"/>
              </a:solidFill>
            </p:spPr>
          </p:sp>
          <p:sp>
            <p:nvSpPr>
              <p:cNvPr id="7" name="TextBox 7"/>
              <p:cNvSpPr txBox="1"/>
              <p:nvPr/>
            </p:nvSpPr>
            <p:spPr>
              <a:xfrm>
                <a:off x="0" y="-19050"/>
                <a:ext cx="698500" cy="527446"/>
              </a:xfrm>
              <a:prstGeom prst="rect">
                <a:avLst/>
              </a:prstGeom>
            </p:spPr>
            <p:txBody>
              <a:bodyPr lIns="58806" tIns="58806" rIns="58806" bIns="58806" rtlCol="0" anchor="ctr"/>
              <a:lstStyle/>
              <a:p>
                <a:pPr algn="ctr">
                  <a:lnSpc>
                    <a:spcPts val="2587"/>
                  </a:lnSpc>
                </a:pPr>
                <a:endParaRPr>
                  <a:solidFill>
                    <a:prstClr val="black"/>
                  </a:solidFill>
                </a:endParaRPr>
              </a:p>
            </p:txBody>
          </p:sp>
        </p:grpSp>
        <p:sp>
          <p:nvSpPr>
            <p:cNvPr id="8" name="TextBox 8"/>
            <p:cNvSpPr txBox="1"/>
            <p:nvPr/>
          </p:nvSpPr>
          <p:spPr>
            <a:xfrm>
              <a:off x="0" y="101930"/>
              <a:ext cx="1685786" cy="908287"/>
            </a:xfrm>
            <a:prstGeom prst="rect">
              <a:avLst/>
            </a:prstGeom>
          </p:spPr>
          <p:txBody>
            <a:bodyPr lIns="0" tIns="0" rIns="0" bIns="0" rtlCol="0" anchor="t">
              <a:spAutoFit/>
            </a:bodyPr>
            <a:lstStyle/>
            <a:p>
              <a:pPr algn="ctr">
                <a:lnSpc>
                  <a:spcPts val="5902"/>
                </a:lnSpc>
              </a:pPr>
              <a:r>
                <a:rPr lang="en-US" sz="3832">
                  <a:solidFill>
                    <a:srgbClr val="F1EEE3"/>
                  </a:solidFill>
                  <a:latin typeface="TT Chocolates Bold"/>
                  <a:ea typeface="TT Chocolates Bold"/>
                  <a:cs typeface="TT Chocolates Bold"/>
                  <a:sym typeface="TT Chocolates Bold"/>
                </a:rPr>
                <a:t>01</a:t>
              </a:r>
            </a:p>
          </p:txBody>
        </p:sp>
      </p:grpSp>
      <p:sp>
        <p:nvSpPr>
          <p:cNvPr id="9" name="AutoShape 9"/>
          <p:cNvSpPr/>
          <p:nvPr/>
        </p:nvSpPr>
        <p:spPr>
          <a:xfrm>
            <a:off x="3980986" y="3254241"/>
            <a:ext cx="9769750" cy="0"/>
          </a:xfrm>
          <a:prstGeom prst="line">
            <a:avLst/>
          </a:prstGeom>
          <a:ln w="76200" cap="rnd">
            <a:solidFill>
              <a:srgbClr val="654A35"/>
            </a:solidFill>
            <a:prstDash val="sysDash"/>
            <a:headEnd type="none" w="sm" len="sm"/>
            <a:tailEnd type="none" w="sm" len="sm"/>
          </a:ln>
        </p:spPr>
      </p:sp>
      <p:grpSp>
        <p:nvGrpSpPr>
          <p:cNvPr id="10" name="Group 10"/>
          <p:cNvGrpSpPr/>
          <p:nvPr/>
        </p:nvGrpSpPr>
        <p:grpSpPr>
          <a:xfrm>
            <a:off x="8135267" y="2789094"/>
            <a:ext cx="1487308" cy="930293"/>
            <a:chOff x="0" y="0"/>
            <a:chExt cx="1983078" cy="1240390"/>
          </a:xfrm>
        </p:grpSpPr>
        <p:grpSp>
          <p:nvGrpSpPr>
            <p:cNvPr id="11" name="Group 11"/>
            <p:cNvGrpSpPr/>
            <p:nvPr/>
          </p:nvGrpSpPr>
          <p:grpSpPr>
            <a:xfrm>
              <a:off x="0" y="0"/>
              <a:ext cx="1983078" cy="1240390"/>
              <a:chOff x="0" y="0"/>
              <a:chExt cx="812800" cy="508396"/>
            </a:xfrm>
          </p:grpSpPr>
          <p:sp>
            <p:nvSpPr>
              <p:cNvPr id="12" name="Freeform 12"/>
              <p:cNvSpPr/>
              <p:nvPr/>
            </p:nvSpPr>
            <p:spPr>
              <a:xfrm>
                <a:off x="0" y="0"/>
                <a:ext cx="812800" cy="508396"/>
              </a:xfrm>
              <a:custGeom>
                <a:avLst/>
                <a:gdLst/>
                <a:ahLst/>
                <a:cxnLst/>
                <a:rect l="l" t="t" r="r" b="b"/>
                <a:pathLst>
                  <a:path w="812800" h="508396">
                    <a:moveTo>
                      <a:pt x="609600" y="0"/>
                    </a:moveTo>
                    <a:lnTo>
                      <a:pt x="0" y="0"/>
                    </a:lnTo>
                    <a:lnTo>
                      <a:pt x="0" y="508396"/>
                    </a:lnTo>
                    <a:lnTo>
                      <a:pt x="609600" y="508396"/>
                    </a:lnTo>
                    <a:lnTo>
                      <a:pt x="812800" y="254198"/>
                    </a:lnTo>
                    <a:lnTo>
                      <a:pt x="609600" y="0"/>
                    </a:lnTo>
                    <a:close/>
                  </a:path>
                </a:pathLst>
              </a:custGeom>
              <a:solidFill>
                <a:srgbClr val="654A35"/>
              </a:solidFill>
            </p:spPr>
          </p:sp>
          <p:sp>
            <p:nvSpPr>
              <p:cNvPr id="13" name="TextBox 13"/>
              <p:cNvSpPr txBox="1"/>
              <p:nvPr/>
            </p:nvSpPr>
            <p:spPr>
              <a:xfrm>
                <a:off x="0" y="-19050"/>
                <a:ext cx="698500" cy="527446"/>
              </a:xfrm>
              <a:prstGeom prst="rect">
                <a:avLst/>
              </a:prstGeom>
            </p:spPr>
            <p:txBody>
              <a:bodyPr lIns="58806" tIns="58806" rIns="58806" bIns="58806" rtlCol="0" anchor="ctr"/>
              <a:lstStyle/>
              <a:p>
                <a:pPr algn="ctr">
                  <a:lnSpc>
                    <a:spcPts val="2587"/>
                  </a:lnSpc>
                </a:pPr>
                <a:endParaRPr>
                  <a:solidFill>
                    <a:prstClr val="black"/>
                  </a:solidFill>
                </a:endParaRPr>
              </a:p>
            </p:txBody>
          </p:sp>
        </p:grpSp>
        <p:sp>
          <p:nvSpPr>
            <p:cNvPr id="14" name="TextBox 14"/>
            <p:cNvSpPr txBox="1"/>
            <p:nvPr/>
          </p:nvSpPr>
          <p:spPr>
            <a:xfrm>
              <a:off x="0" y="108942"/>
              <a:ext cx="1667779" cy="890484"/>
            </a:xfrm>
            <a:prstGeom prst="rect">
              <a:avLst/>
            </a:prstGeom>
          </p:spPr>
          <p:txBody>
            <a:bodyPr lIns="0" tIns="0" rIns="0" bIns="0" rtlCol="0" anchor="t">
              <a:spAutoFit/>
            </a:bodyPr>
            <a:lstStyle/>
            <a:p>
              <a:pPr algn="ctr">
                <a:lnSpc>
                  <a:spcPts val="5839"/>
                </a:lnSpc>
              </a:pPr>
              <a:r>
                <a:rPr lang="en-US" sz="3791">
                  <a:solidFill>
                    <a:srgbClr val="F1EEE3"/>
                  </a:solidFill>
                  <a:latin typeface="TT Chocolates Bold"/>
                  <a:ea typeface="TT Chocolates Bold"/>
                  <a:cs typeface="TT Chocolates Bold"/>
                  <a:sym typeface="TT Chocolates Bold"/>
                </a:rPr>
                <a:t>02</a:t>
              </a:r>
            </a:p>
          </p:txBody>
        </p:sp>
      </p:grpSp>
      <p:grpSp>
        <p:nvGrpSpPr>
          <p:cNvPr id="15" name="Group 15"/>
          <p:cNvGrpSpPr/>
          <p:nvPr/>
        </p:nvGrpSpPr>
        <p:grpSpPr>
          <a:xfrm>
            <a:off x="13206475" y="2753897"/>
            <a:ext cx="1490697" cy="932413"/>
            <a:chOff x="0" y="0"/>
            <a:chExt cx="1987597" cy="1243217"/>
          </a:xfrm>
        </p:grpSpPr>
        <p:grpSp>
          <p:nvGrpSpPr>
            <p:cNvPr id="16" name="Group 16"/>
            <p:cNvGrpSpPr/>
            <p:nvPr/>
          </p:nvGrpSpPr>
          <p:grpSpPr>
            <a:xfrm>
              <a:off x="0" y="0"/>
              <a:ext cx="1987597" cy="1243217"/>
              <a:chOff x="0" y="0"/>
              <a:chExt cx="812800" cy="508396"/>
            </a:xfrm>
          </p:grpSpPr>
          <p:sp>
            <p:nvSpPr>
              <p:cNvPr id="17" name="Freeform 17"/>
              <p:cNvSpPr/>
              <p:nvPr/>
            </p:nvSpPr>
            <p:spPr>
              <a:xfrm>
                <a:off x="0" y="0"/>
                <a:ext cx="812800" cy="508396"/>
              </a:xfrm>
              <a:custGeom>
                <a:avLst/>
                <a:gdLst/>
                <a:ahLst/>
                <a:cxnLst/>
                <a:rect l="l" t="t" r="r" b="b"/>
                <a:pathLst>
                  <a:path w="812800" h="508396">
                    <a:moveTo>
                      <a:pt x="609600" y="0"/>
                    </a:moveTo>
                    <a:lnTo>
                      <a:pt x="0" y="0"/>
                    </a:lnTo>
                    <a:lnTo>
                      <a:pt x="0" y="508396"/>
                    </a:lnTo>
                    <a:lnTo>
                      <a:pt x="609600" y="508396"/>
                    </a:lnTo>
                    <a:lnTo>
                      <a:pt x="812800" y="254198"/>
                    </a:lnTo>
                    <a:lnTo>
                      <a:pt x="609600" y="0"/>
                    </a:lnTo>
                    <a:close/>
                  </a:path>
                </a:pathLst>
              </a:custGeom>
              <a:solidFill>
                <a:srgbClr val="654A35"/>
              </a:solidFill>
            </p:spPr>
          </p:sp>
          <p:sp>
            <p:nvSpPr>
              <p:cNvPr id="18" name="TextBox 18"/>
              <p:cNvSpPr txBox="1"/>
              <p:nvPr/>
            </p:nvSpPr>
            <p:spPr>
              <a:xfrm>
                <a:off x="0" y="-19050"/>
                <a:ext cx="698500" cy="527446"/>
              </a:xfrm>
              <a:prstGeom prst="rect">
                <a:avLst/>
              </a:prstGeom>
            </p:spPr>
            <p:txBody>
              <a:bodyPr lIns="58806" tIns="58806" rIns="58806" bIns="58806" rtlCol="0" anchor="ctr"/>
              <a:lstStyle/>
              <a:p>
                <a:pPr algn="ctr">
                  <a:lnSpc>
                    <a:spcPts val="2587"/>
                  </a:lnSpc>
                </a:pPr>
                <a:endParaRPr>
                  <a:solidFill>
                    <a:prstClr val="black"/>
                  </a:solidFill>
                </a:endParaRPr>
              </a:p>
            </p:txBody>
          </p:sp>
        </p:grpSp>
        <p:sp>
          <p:nvSpPr>
            <p:cNvPr id="19" name="TextBox 19"/>
            <p:cNvSpPr txBox="1"/>
            <p:nvPr/>
          </p:nvSpPr>
          <p:spPr>
            <a:xfrm>
              <a:off x="0" y="109472"/>
              <a:ext cx="1671579" cy="892231"/>
            </a:xfrm>
            <a:prstGeom prst="rect">
              <a:avLst/>
            </a:prstGeom>
          </p:spPr>
          <p:txBody>
            <a:bodyPr lIns="0" tIns="0" rIns="0" bIns="0" rtlCol="0" anchor="t">
              <a:spAutoFit/>
            </a:bodyPr>
            <a:lstStyle/>
            <a:p>
              <a:pPr algn="ctr">
                <a:lnSpc>
                  <a:spcPts val="5852"/>
                </a:lnSpc>
              </a:pPr>
              <a:r>
                <a:rPr lang="en-US" sz="3800">
                  <a:solidFill>
                    <a:srgbClr val="F1EEE3"/>
                  </a:solidFill>
                  <a:latin typeface="TT Chocolates Bold"/>
                  <a:ea typeface="TT Chocolates Bold"/>
                  <a:cs typeface="TT Chocolates Bold"/>
                  <a:sym typeface="TT Chocolates Bold"/>
                </a:rPr>
                <a:t>03</a:t>
              </a:r>
            </a:p>
          </p:txBody>
        </p:sp>
      </p:grpSp>
      <p:sp>
        <p:nvSpPr>
          <p:cNvPr id="21" name="TextBox 21"/>
          <p:cNvSpPr txBox="1"/>
          <p:nvPr/>
        </p:nvSpPr>
        <p:spPr>
          <a:xfrm>
            <a:off x="1038788" y="4118131"/>
            <a:ext cx="6248400" cy="4985980"/>
          </a:xfrm>
          <a:prstGeom prst="rect">
            <a:avLst/>
          </a:prstGeom>
        </p:spPr>
        <p:txBody>
          <a:bodyPr wrap="square" lIns="0" tIns="0" rIns="0" bIns="0" rtlCol="0" anchor="t">
            <a:spAutoFit/>
          </a:bodyPr>
          <a:lstStyle/>
          <a:p>
            <a:pPr algn="ctr">
              <a:spcBef>
                <a:spcPct val="0"/>
              </a:spcBef>
            </a:pPr>
            <a:r>
              <a:rPr lang="vi-VN" sz="3600">
                <a:latin typeface="Times New Roman" panose="02020603050405020304" pitchFamily="18" charset="0"/>
                <a:cs typeface="Times New Roman" panose="02020603050405020304" pitchFamily="18" charset="0"/>
              </a:rPr>
              <a:t>Các lí lẽ, bằng chứng đều rất chặt chẽ, thuyết phục để làm rõ cho ý kiến, thái độ của người viết – đó là tình cảm ngợi ca, thán phục với tài năng thơ của Hồ Xuân Hương, tình cảm trân trọng với hình ảnh bánh trôi nước trong bài thơ cũng như những người phụ nữ trong xã hội phong kiến xưa</a:t>
            </a:r>
            <a:r>
              <a:rPr lang="en-US" sz="3600" smtClean="0">
                <a:solidFill>
                  <a:srgbClr val="000000"/>
                </a:solidFill>
                <a:latin typeface="Times New Roman" panose="02020603050405020304" pitchFamily="18" charset="0"/>
                <a:ea typeface="TT Chocolates Bold"/>
                <a:cs typeface="Times New Roman" panose="02020603050405020304" pitchFamily="18" charset="0"/>
                <a:sym typeface="TT Chocolates Bold"/>
              </a:rPr>
              <a:t>. </a:t>
            </a:r>
            <a:endParaRPr lang="en-US" sz="3600">
              <a:solidFill>
                <a:srgbClr val="000000"/>
              </a:solidFill>
              <a:latin typeface="Times New Roman" panose="02020603050405020304" pitchFamily="18" charset="0"/>
              <a:ea typeface="TT Chocolates Bold"/>
              <a:cs typeface="Times New Roman" panose="02020603050405020304" pitchFamily="18" charset="0"/>
              <a:sym typeface="TT Chocolates Bold"/>
            </a:endParaRPr>
          </a:p>
        </p:txBody>
      </p:sp>
      <p:sp>
        <p:nvSpPr>
          <p:cNvPr id="24" name="TextBox 24"/>
          <p:cNvSpPr txBox="1"/>
          <p:nvPr/>
        </p:nvSpPr>
        <p:spPr>
          <a:xfrm>
            <a:off x="7696704" y="4834014"/>
            <a:ext cx="4543988" cy="3323987"/>
          </a:xfrm>
          <a:prstGeom prst="rect">
            <a:avLst/>
          </a:prstGeom>
        </p:spPr>
        <p:txBody>
          <a:bodyPr lIns="0" tIns="0" rIns="0" bIns="0" rtlCol="0" anchor="t">
            <a:spAutoFit/>
          </a:bodyPr>
          <a:lstStyle/>
          <a:p>
            <a:pPr algn="ctr">
              <a:spcBef>
                <a:spcPct val="0"/>
              </a:spcBef>
            </a:pPr>
            <a:r>
              <a:rPr lang="vi-VN" sz="3600">
                <a:latin typeface="Times New Roman" panose="02020603050405020304" pitchFamily="18" charset="0"/>
                <a:cs typeface="Times New Roman" panose="02020603050405020304" pitchFamily="18" charset="0"/>
              </a:rPr>
              <a:t>Các ý kiến, lí lẽ, bằng chứng được sắp xếp theo trình tự hợp lí để người đọc nhận ra được tính đa nghĩa của VB </a:t>
            </a:r>
            <a:r>
              <a:rPr lang="vi-VN" sz="3600" i="1">
                <a:latin typeface="Times New Roman" panose="02020603050405020304" pitchFamily="18" charset="0"/>
                <a:cs typeface="Times New Roman" panose="02020603050405020304" pitchFamily="18" charset="0"/>
              </a:rPr>
              <a:t>Bánh trôi nước.</a:t>
            </a:r>
            <a:endParaRPr lang="en-US" sz="3600">
              <a:solidFill>
                <a:srgbClr val="000000"/>
              </a:solidFill>
              <a:latin typeface="Times New Roman" panose="02020603050405020304" pitchFamily="18" charset="0"/>
              <a:ea typeface="TT Chocolates Bold"/>
              <a:cs typeface="Times New Roman" panose="02020603050405020304" pitchFamily="18" charset="0"/>
              <a:sym typeface="TT Chocolates Bold"/>
            </a:endParaRPr>
          </a:p>
        </p:txBody>
      </p:sp>
      <p:sp>
        <p:nvSpPr>
          <p:cNvPr id="25" name="TextBox 25"/>
          <p:cNvSpPr txBox="1"/>
          <p:nvPr/>
        </p:nvSpPr>
        <p:spPr>
          <a:xfrm>
            <a:off x="12801600" y="4928157"/>
            <a:ext cx="4038600" cy="2215991"/>
          </a:xfrm>
          <a:prstGeom prst="rect">
            <a:avLst/>
          </a:prstGeom>
        </p:spPr>
        <p:txBody>
          <a:bodyPr wrap="square" lIns="0" tIns="0" rIns="0" bIns="0" rtlCol="0" anchor="t">
            <a:spAutoFit/>
          </a:bodyPr>
          <a:lstStyle/>
          <a:p>
            <a:pPr algn="ctr">
              <a:spcBef>
                <a:spcPct val="0"/>
              </a:spcBef>
            </a:pPr>
            <a:r>
              <a:rPr lang="vi-VN" sz="3600">
                <a:latin typeface="Times New Roman" panose="02020603050405020304" pitchFamily="18" charset="0"/>
                <a:cs typeface="Times New Roman" panose="02020603050405020304" pitchFamily="18" charset="0"/>
              </a:rPr>
              <a:t>Kết hợp cách trình bày vấn đề chủ quan và cách trình bày vấn đề khách quan</a:t>
            </a:r>
            <a:endParaRPr lang="en-US" sz="3600">
              <a:solidFill>
                <a:srgbClr val="000000"/>
              </a:solidFill>
              <a:latin typeface="Times New Roman" panose="02020603050405020304" pitchFamily="18" charset="0"/>
              <a:ea typeface="TT Chocolates Bold"/>
              <a:cs typeface="Times New Roman" panose="02020603050405020304" pitchFamily="18" charset="0"/>
              <a:sym typeface="TT Chocolates Bold"/>
            </a:endParaRPr>
          </a:p>
        </p:txBody>
      </p:sp>
      <p:sp>
        <p:nvSpPr>
          <p:cNvPr id="28" name="Rectangle 27"/>
          <p:cNvSpPr/>
          <p:nvPr/>
        </p:nvSpPr>
        <p:spPr>
          <a:xfrm>
            <a:off x="2256373" y="581454"/>
            <a:ext cx="13035941" cy="882678"/>
          </a:xfrm>
          <a:prstGeom prst="rect">
            <a:avLst/>
          </a:prstGeom>
        </p:spPr>
        <p:txBody>
          <a:bodyPr wrap="none">
            <a:spAutoFit/>
          </a:bodyPr>
          <a:lstStyle/>
          <a:p>
            <a:pPr>
              <a:lnSpc>
                <a:spcPct val="107000"/>
              </a:lnSpc>
              <a:spcAft>
                <a:spcPts val="0"/>
              </a:spcAft>
            </a:pPr>
            <a:r>
              <a:rPr lang="vi-VN" sz="48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Nhận xét về nghệ thuật lập luận trong văn bản</a:t>
            </a:r>
            <a:endParaRPr lang="en-GB" sz="4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384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4" name="Rectangle 3"/>
          <p:cNvSpPr/>
          <p:nvPr/>
        </p:nvSpPr>
        <p:spPr>
          <a:xfrm>
            <a:off x="1371600" y="1219380"/>
            <a:ext cx="16078199" cy="2829493"/>
          </a:xfrm>
          <a:prstGeom prst="rect">
            <a:avLst/>
          </a:prstGeom>
        </p:spPr>
        <p:txBody>
          <a:bodyPr wrap="square">
            <a:spAutoFit/>
          </a:bodyPr>
          <a:lstStyle/>
          <a:p>
            <a:pPr algn="ctr">
              <a:lnSpc>
                <a:spcPct val="107000"/>
              </a:lnSpc>
              <a:spcAft>
                <a:spcPts val="800"/>
              </a:spcAft>
            </a:pPr>
            <a:r>
              <a:rPr lang="vi-VN" sz="4000" b="1" kern="1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0</a:t>
            </a:r>
            <a:r>
              <a:rPr lang="en-US" sz="4000" b="1" kern="1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4000" b="1" kern="1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1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NHẬN XÉT VỀ CÁCH TRÌNH BÀY VẤN ĐỀ CHỦ QUAN VÀ CÁCH TRÌNH BÀY VẤN ĐỀ KHÁCH QUAN</a:t>
            </a:r>
            <a:endParaRPr lang="en-GB" sz="40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kern="1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Đọc </a:t>
            </a:r>
            <a:r>
              <a:rPr lang="en-US" sz="4000" b="1" kern="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đoạn văn: </a:t>
            </a:r>
            <a:r>
              <a:rPr lang="en-US" sz="4000" b="1" i="1" kern="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“Nghĩa thứ nhất,…của biết bao người” </a:t>
            </a:r>
            <a:r>
              <a:rPr lang="en-US" sz="4000" b="1" kern="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 hoàn thành bảng sau:</a:t>
            </a:r>
            <a:endParaRPr lang="en-GB" sz="40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901860051"/>
              </p:ext>
            </p:extLst>
          </p:nvPr>
        </p:nvGraphicFramePr>
        <p:xfrm>
          <a:off x="1600200" y="5295900"/>
          <a:ext cx="15849600" cy="3290954"/>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6750154"/>
                <a:gridCol w="9099446"/>
              </a:tblGrid>
              <a:tr h="0">
                <a:tc>
                  <a:txBody>
                    <a:bodyPr/>
                    <a:lstStyle/>
                    <a:p>
                      <a:pPr algn="just">
                        <a:lnSpc>
                          <a:spcPct val="107000"/>
                        </a:lnSpc>
                        <a:spcBef>
                          <a:spcPts val="600"/>
                        </a:spcBef>
                        <a:spcAft>
                          <a:spcPts val="600"/>
                        </a:spcAft>
                      </a:pPr>
                      <a:r>
                        <a:rPr lang="vi-VN" sz="3600" b="1" kern="0" dirty="0">
                          <a:effectLst/>
                          <a:latin typeface="Times New Roman" panose="02020603050405020304" pitchFamily="18" charset="0"/>
                          <a:ea typeface="Calibri" panose="020F0502020204030204" pitchFamily="34" charset="0"/>
                          <a:cs typeface="Times New Roman" panose="02020603050405020304" pitchFamily="18" charset="0"/>
                        </a:rPr>
                        <a:t>Cách trình bày vấn đề khách quan</a:t>
                      </a:r>
                      <a:endParaRPr lang="en-GB" sz="3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Cách trình bày vấn đề chủ quan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6524">
                <a:tc>
                  <a:txBody>
                    <a:bodyPr/>
                    <a:lstStyle/>
                    <a:p>
                      <a:pPr algn="ctr">
                        <a:lnSpc>
                          <a:spcPct val="107000"/>
                        </a:lnSpc>
                        <a:spcAft>
                          <a:spcPts val="600"/>
                        </a:spcAft>
                      </a:pPr>
                      <a:r>
                        <a:rPr lang="en-US" sz="3600" kern="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6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60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2">
                  <a:txBody>
                    <a:bodyPr/>
                    <a:lstStyle/>
                    <a:p>
                      <a:pPr algn="just">
                        <a:lnSpc>
                          <a:spcPct val="107000"/>
                        </a:lnSpc>
                        <a:spcAft>
                          <a:spcPts val="600"/>
                        </a:spcAft>
                      </a:pPr>
                      <a:r>
                        <a:rPr lang="vi-VN" sz="3600" b="1" kern="0" dirty="0">
                          <a:effectLst/>
                          <a:latin typeface="Times New Roman" panose="02020603050405020304" pitchFamily="18" charset="0"/>
                          <a:ea typeface="Calibri" panose="020F0502020204030204" pitchFamily="34" charset="0"/>
                          <a:cs typeface="Times New Roman" panose="02020603050405020304" pitchFamily="18" charset="0"/>
                        </a:rPr>
                        <a:t>Nhận xét về việc kết hợp hai cách trình bày:</a:t>
                      </a:r>
                      <a:endParaRPr lang="en-GB"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36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bl>
          </a:graphicData>
        </a:graphic>
      </p:graphicFrame>
    </p:spTree>
    <p:extLst>
      <p:ext uri="{BB962C8B-B14F-4D97-AF65-F5344CB8AC3E}">
        <p14:creationId xmlns:p14="http://schemas.microsoft.com/office/powerpoint/2010/main" val="232891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graphicFrame>
        <p:nvGraphicFramePr>
          <p:cNvPr id="4" name="Table 3"/>
          <p:cNvGraphicFramePr>
            <a:graphicFrameLocks noGrp="1"/>
          </p:cNvGraphicFramePr>
          <p:nvPr>
            <p:extLst>
              <p:ext uri="{D42A27DB-BD31-4B8C-83A1-F6EECF244321}">
                <p14:modId xmlns:p14="http://schemas.microsoft.com/office/powerpoint/2010/main" val="1843743722"/>
              </p:ext>
            </p:extLst>
          </p:nvPr>
        </p:nvGraphicFramePr>
        <p:xfrm>
          <a:off x="457200" y="1197176"/>
          <a:ext cx="17297399" cy="7908724"/>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7552373"/>
                <a:gridCol w="9745026"/>
              </a:tblGrid>
              <a:tr h="746609">
                <a:tc>
                  <a:txBody>
                    <a:bodyPr/>
                    <a:lstStyle/>
                    <a:p>
                      <a:pPr algn="ctr">
                        <a:lnSpc>
                          <a:spcPct val="107000"/>
                        </a:lnSpc>
                        <a:spcBef>
                          <a:spcPts val="600"/>
                        </a:spcBef>
                        <a:spcAft>
                          <a:spcPts val="600"/>
                        </a:spcAft>
                      </a:pPr>
                      <a:r>
                        <a:rPr lang="vi-VN" sz="3600" b="1" kern="0" dirty="0">
                          <a:effectLst/>
                          <a:latin typeface="Times New Roman" panose="02020603050405020304" pitchFamily="18" charset="0"/>
                          <a:ea typeface="Calibri" panose="020F0502020204030204" pitchFamily="34" charset="0"/>
                          <a:cs typeface="Times New Roman" panose="02020603050405020304" pitchFamily="18" charset="0"/>
                        </a:rPr>
                        <a:t>Cách trình bày vấn đề khách quan</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636" marR="51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Cách trình bày vấn đề chủ quan</a:t>
                      </a: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51636" marR="51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47341">
                <a:tc>
                  <a:txBody>
                    <a:bodyPr/>
                    <a:lstStyle/>
                    <a:p>
                      <a:pPr algn="just">
                        <a:lnSpc>
                          <a:spcPct val="107000"/>
                        </a:lnSpc>
                        <a:spcAft>
                          <a:spcPts val="60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Thể hiện ở thông tin về bánh trôi nước – tầng nghĩa tả thực của bài thơ (bánh trôi mang màu trắng của bột nếp, nếu người làm bánh nhào nhiều bột nhiều nước quá thì bánh “nát”, ít nước quá thì “rắn”,…); các từ ngữ trích từ bài thơ “Thân em…”, “Mà em</a:t>
                      </a:r>
                      <a:r>
                        <a:rPr lang="vi-VN" sz="3600" kern="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600"/>
                        </a:spcAft>
                      </a:pPr>
                      <a:endParaRPr lang="vi-VN" sz="3600" kern="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51636" marR="51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107000"/>
                        </a:lnSpc>
                        <a:spcAft>
                          <a:spcPts val="600"/>
                        </a:spcAft>
                      </a:pPr>
                      <a:r>
                        <a:rPr lang="vi-VN" sz="3600" kern="0" dirty="0">
                          <a:effectLst/>
                          <a:latin typeface="Times New Roman" panose="02020603050405020304" pitchFamily="18" charset="0"/>
                          <a:ea typeface="Calibri" panose="020F0502020204030204" pitchFamily="34" charset="0"/>
                          <a:cs typeface="Times New Roman" panose="02020603050405020304" pitchFamily="18" charset="0"/>
                        </a:rPr>
                        <a:t>Thể hiện ở những từ ngữ, hình ảnh, câu văn cho thấy tình cảm ngợi ca, thán phục với tài năng thơ của Hồ Xuân Hương, tình cảm trân trọng với hình ảnh bánh trôi nước trong bài thơ (“Hồ Xuân Hương quả là một người biết miêu tả sự vật”, “hình ảnh chiếc bánh trôi hiện ra thật đáng yêu”, “sao duyên dáng, khiêm nhường và tình cảm đến thế”, ‘đọc lên thật tội nghiệp, thân phận con người ngỡ như một vật dụng nhỏ nhoi, tầm thường nhất”,…).</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636" marR="51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414774">
                <a:tc gridSpan="2">
                  <a:txBody>
                    <a:bodyPr/>
                    <a:lstStyle/>
                    <a:p>
                      <a:pPr algn="just">
                        <a:lnSpc>
                          <a:spcPct val="107000"/>
                        </a:lnSpc>
                        <a:spcAft>
                          <a:spcPts val="600"/>
                        </a:spcAft>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636" marR="51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bl>
          </a:graphicData>
        </a:graphic>
      </p:graphicFrame>
    </p:spTree>
    <p:extLst>
      <p:ext uri="{BB962C8B-B14F-4D97-AF65-F5344CB8AC3E}">
        <p14:creationId xmlns:p14="http://schemas.microsoft.com/office/powerpoint/2010/main" val="424762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graphicFrame>
        <p:nvGraphicFramePr>
          <p:cNvPr id="4" name="Table 3"/>
          <p:cNvGraphicFramePr>
            <a:graphicFrameLocks noGrp="1"/>
          </p:cNvGraphicFramePr>
          <p:nvPr>
            <p:extLst>
              <p:ext uri="{D42A27DB-BD31-4B8C-83A1-F6EECF244321}">
                <p14:modId xmlns:p14="http://schemas.microsoft.com/office/powerpoint/2010/main" val="153301012"/>
              </p:ext>
            </p:extLst>
          </p:nvPr>
        </p:nvGraphicFramePr>
        <p:xfrm>
          <a:off x="2762472" y="922126"/>
          <a:ext cx="13834722" cy="7903464"/>
        </p:xfrm>
        <a:graphic>
          <a:graphicData uri="http://schemas.openxmlformats.org/drawingml/2006/table">
            <a:tbl>
              <a:tblPr firstRow="1" firstCol="1" bandRow="1">
                <a:effectLst>
                  <a:outerShdw blurRad="50800" dist="38100" algn="l" rotWithShape="0">
                    <a:prstClr val="black">
                      <a:alpha val="40000"/>
                    </a:prstClr>
                  </a:outerShdw>
                </a:effectLst>
              </a:tblPr>
              <a:tblGrid>
                <a:gridCol w="6040502"/>
                <a:gridCol w="7794220"/>
              </a:tblGrid>
              <a:tr h="319185">
                <a:tc>
                  <a:txBody>
                    <a:bodyPr/>
                    <a:lstStyle/>
                    <a:p>
                      <a:pPr algn="ctr">
                        <a:lnSpc>
                          <a:spcPct val="107000"/>
                        </a:lnSpc>
                        <a:spcBef>
                          <a:spcPts val="600"/>
                        </a:spcBef>
                        <a:spcAft>
                          <a:spcPts val="600"/>
                        </a:spcAft>
                      </a:pPr>
                      <a:r>
                        <a:rPr lang="vi-VN" sz="4000" b="1" kern="0">
                          <a:effectLst/>
                          <a:latin typeface="Times New Roman" panose="02020603050405020304" pitchFamily="18" charset="0"/>
                          <a:ea typeface="Calibri" panose="020F0502020204030204" pitchFamily="34" charset="0"/>
                          <a:cs typeface="Times New Roman" panose="02020603050405020304" pitchFamily="18" charset="0"/>
                        </a:rPr>
                        <a:t>Cách trình bày vấn đề khách quan</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636" marR="51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4000" b="1" kern="0">
                          <a:effectLst/>
                          <a:latin typeface="Times New Roman" panose="02020603050405020304" pitchFamily="18" charset="0"/>
                          <a:ea typeface="Calibri" panose="020F0502020204030204" pitchFamily="34" charset="0"/>
                          <a:cs typeface="Times New Roman" panose="02020603050405020304" pitchFamily="18" charset="0"/>
                        </a:rPr>
                        <a:t>Cách trình bày vấn đề chủ quan</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636" marR="51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3298">
                <a:tc gridSpan="2">
                  <a:txBody>
                    <a:bodyPr/>
                    <a:lstStyle/>
                    <a:p>
                      <a:pPr algn="just">
                        <a:lnSpc>
                          <a:spcPct val="107000"/>
                        </a:lnSpc>
                        <a:spcAft>
                          <a:spcPts val="600"/>
                        </a:spcAft>
                      </a:pPr>
                      <a:r>
                        <a:rPr lang="vi-VN" sz="4000" b="1" kern="0">
                          <a:effectLst/>
                          <a:latin typeface="Times New Roman" panose="02020603050405020304" pitchFamily="18" charset="0"/>
                          <a:ea typeface="Calibri" panose="020F0502020204030204" pitchFamily="34" charset="0"/>
                          <a:cs typeface="Times New Roman" panose="02020603050405020304" pitchFamily="18" charset="0"/>
                        </a:rPr>
                        <a:t>Nhận xét: </a:t>
                      </a:r>
                      <a:r>
                        <a:rPr lang="vi-VN" sz="4000" kern="0">
                          <a:effectLst/>
                          <a:latin typeface="Times New Roman" panose="02020603050405020304" pitchFamily="18" charset="0"/>
                          <a:ea typeface="Calibri" panose="020F0502020204030204" pitchFamily="34" charset="0"/>
                          <a:cs typeface="Times New Roman" panose="02020603050405020304" pitchFamily="18" charset="0"/>
                        </a:rPr>
                        <a:t>Trong đoạn văn, hai cách trình bày vấn đề khách quan và chủ quan được kết hợp với nhau một cách khéo léo, trong khi trình bày thông tin khách quan, tác giả cũng đồng thời thể hiện tình cảm, cách đánh giá của mình.</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4000" kern="0">
                          <a:effectLst/>
                          <a:latin typeface="Times New Roman" panose="02020603050405020304" pitchFamily="18" charset="0"/>
                          <a:ea typeface="Calibri" panose="020F0502020204030204" pitchFamily="34" charset="0"/>
                          <a:cs typeface="Times New Roman" panose="02020603050405020304" pitchFamily="18" charset="0"/>
                        </a:rPr>
                        <a:t>=&gt; Cách kết hợp này làm tăng sức thuyết phục của VB, vừa đảm bảo tính khách quan, chính xác, chân thực của các bằng chứng (thông qua cách trình bày vấn đề khách quan), vừa tác động vào tình cảm, khơi gợi sự đồng cảm của người đọc đối với tình cảm, đánh giá của người viết trong VB (thông qua cách trình bày vấn đề chủ quan).</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636" marR="51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bl>
          </a:graphicData>
        </a:graphic>
      </p:graphicFrame>
    </p:spTree>
    <p:extLst>
      <p:ext uri="{BB962C8B-B14F-4D97-AF65-F5344CB8AC3E}">
        <p14:creationId xmlns:p14="http://schemas.microsoft.com/office/powerpoint/2010/main" val="385481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025" y="-6446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54" t="-38888" r="-615" b="-42391"/>
            </a:stretch>
          </a:blipFill>
        </p:spPr>
      </p:sp>
      <p:sp>
        <p:nvSpPr>
          <p:cNvPr id="3" name="Freeform 3"/>
          <p:cNvSpPr/>
          <p:nvPr/>
        </p:nvSpPr>
        <p:spPr>
          <a:xfrm rot="-5481967">
            <a:off x="1709090" y="2141640"/>
            <a:ext cx="6690680" cy="7368855"/>
          </a:xfrm>
          <a:custGeom>
            <a:avLst/>
            <a:gdLst/>
            <a:ahLst/>
            <a:cxnLst/>
            <a:rect l="l" t="t" r="r" b="b"/>
            <a:pathLst>
              <a:path w="5305173" h="7368855">
                <a:moveTo>
                  <a:pt x="0" y="0"/>
                </a:moveTo>
                <a:lnTo>
                  <a:pt x="5305174" y="0"/>
                </a:lnTo>
                <a:lnTo>
                  <a:pt x="5305174" y="7368856"/>
                </a:lnTo>
                <a:lnTo>
                  <a:pt x="0" y="7368856"/>
                </a:lnTo>
                <a:lnTo>
                  <a:pt x="0" y="0"/>
                </a:lnTo>
                <a:close/>
              </a:path>
            </a:pathLst>
          </a:custGeom>
          <a:blipFill>
            <a:blip r:embed="rId4"/>
            <a:stretch>
              <a:fillRect/>
            </a:stretch>
          </a:blipFill>
        </p:spPr>
      </p:sp>
      <p:sp>
        <p:nvSpPr>
          <p:cNvPr id="4" name="TextBox 4"/>
          <p:cNvSpPr txBox="1"/>
          <p:nvPr/>
        </p:nvSpPr>
        <p:spPr>
          <a:xfrm>
            <a:off x="2587186" y="3027376"/>
            <a:ext cx="6590308" cy="830997"/>
          </a:xfrm>
          <a:prstGeom prst="rect">
            <a:avLst/>
          </a:prstGeom>
        </p:spPr>
        <p:txBody>
          <a:bodyPr lIns="0" tIns="0" rIns="0" bIns="0" rtlCol="0" anchor="t">
            <a:spAutoFit/>
          </a:bodyPr>
          <a:lstStyle/>
          <a:p>
            <a:r>
              <a:rPr lang="en-US" sz="5400" b="1">
                <a:latin typeface="Times New Roman" panose="02020603050405020304" pitchFamily="18" charset="0"/>
                <a:cs typeface="Times New Roman" panose="02020603050405020304" pitchFamily="18" charset="0"/>
              </a:rPr>
              <a:t>1. Nghệ thuật </a:t>
            </a:r>
            <a:endParaRPr lang="en-GB" sz="5400">
              <a:latin typeface="Times New Roman" panose="02020603050405020304" pitchFamily="18" charset="0"/>
              <a:cs typeface="Times New Roman" panose="02020603050405020304" pitchFamily="18" charset="0"/>
            </a:endParaRPr>
          </a:p>
        </p:txBody>
      </p:sp>
      <p:sp>
        <p:nvSpPr>
          <p:cNvPr id="5" name="TextBox 5"/>
          <p:cNvSpPr txBox="1"/>
          <p:nvPr/>
        </p:nvSpPr>
        <p:spPr>
          <a:xfrm>
            <a:off x="2179436" y="4289164"/>
            <a:ext cx="6253581" cy="3939540"/>
          </a:xfrm>
          <a:prstGeom prst="rect">
            <a:avLst/>
          </a:prstGeom>
        </p:spPr>
        <p:txBody>
          <a:bodyPr wrap="square" lIns="0" tIns="0" rIns="0" bIns="0" rtlCol="0" anchor="t">
            <a:spAutoFit/>
          </a:bodyPr>
          <a:lstStyle/>
          <a:p>
            <a:pPr algn="just"/>
            <a:r>
              <a:rPr lang="en-US" sz="3200">
                <a:latin typeface="Times New Roman" panose="02020603050405020304" pitchFamily="18" charset="0"/>
                <a:cs typeface="Times New Roman" panose="02020603050405020304" pitchFamily="18" charset="0"/>
              </a:rPr>
              <a:t>- Bài viết </a:t>
            </a:r>
            <a:r>
              <a:rPr lang="vi-VN" sz="3200">
                <a:latin typeface="Times New Roman" panose="02020603050405020304" pitchFamily="18" charset="0"/>
                <a:cs typeface="Times New Roman" panose="02020603050405020304" pitchFamily="18" charset="0"/>
              </a:rPr>
              <a:t>nêu rõ vấn đề cần bàn luận.</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Luận điểm rõ ràng, góp phần làm sáng tỏ luận đề.</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Lí lẽ, bằng chứng cụ thể, thuyết phục giúp làm sáng tỏ luận điểm.</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Kết hợp cách trình bày vấn đề chủ quan và cách trình bày vấn đề khách quan.</a:t>
            </a:r>
            <a:endParaRPr lang="en-GB" sz="3200">
              <a:latin typeface="Times New Roman" panose="02020603050405020304" pitchFamily="18" charset="0"/>
              <a:cs typeface="Times New Roman" panose="02020603050405020304" pitchFamily="18" charset="0"/>
            </a:endParaRPr>
          </a:p>
        </p:txBody>
      </p:sp>
      <p:sp>
        <p:nvSpPr>
          <p:cNvPr id="6" name="Freeform 6"/>
          <p:cNvSpPr/>
          <p:nvPr/>
        </p:nvSpPr>
        <p:spPr>
          <a:xfrm rot="-5481967">
            <a:off x="9736310" y="2025553"/>
            <a:ext cx="6922920" cy="7368855"/>
          </a:xfrm>
          <a:custGeom>
            <a:avLst/>
            <a:gdLst/>
            <a:ahLst/>
            <a:cxnLst/>
            <a:rect l="l" t="t" r="r" b="b"/>
            <a:pathLst>
              <a:path w="5305173" h="7368855">
                <a:moveTo>
                  <a:pt x="0" y="0"/>
                </a:moveTo>
                <a:lnTo>
                  <a:pt x="5305174" y="0"/>
                </a:lnTo>
                <a:lnTo>
                  <a:pt x="5305174" y="7368856"/>
                </a:lnTo>
                <a:lnTo>
                  <a:pt x="0" y="7368856"/>
                </a:lnTo>
                <a:lnTo>
                  <a:pt x="0" y="0"/>
                </a:lnTo>
                <a:close/>
              </a:path>
            </a:pathLst>
          </a:custGeom>
          <a:blipFill>
            <a:blip r:embed="rId4"/>
            <a:stretch>
              <a:fillRect/>
            </a:stretch>
          </a:blipFill>
        </p:spPr>
      </p:sp>
      <p:sp>
        <p:nvSpPr>
          <p:cNvPr id="7" name="TextBox 7"/>
          <p:cNvSpPr txBox="1"/>
          <p:nvPr/>
        </p:nvSpPr>
        <p:spPr>
          <a:xfrm>
            <a:off x="4917114" y="565376"/>
            <a:ext cx="12531263" cy="1477328"/>
          </a:xfrm>
          <a:prstGeom prst="rect">
            <a:avLst/>
          </a:prstGeom>
        </p:spPr>
        <p:txBody>
          <a:bodyPr lIns="0" tIns="0" rIns="0" bIns="0" rtlCol="0" anchor="t">
            <a:spAutoFit/>
          </a:bodyPr>
          <a:lstStyle/>
          <a:p>
            <a:r>
              <a:rPr lang="en-US" sz="9600" b="1">
                <a:latin typeface="Times New Roman" panose="02020603050405020304" pitchFamily="18" charset="0"/>
                <a:cs typeface="Times New Roman" panose="02020603050405020304" pitchFamily="18" charset="0"/>
              </a:rPr>
              <a:t>III. Tổng kết</a:t>
            </a:r>
            <a:endParaRPr lang="en-GB" sz="9600">
              <a:latin typeface="Times New Roman" panose="02020603050405020304" pitchFamily="18" charset="0"/>
              <a:cs typeface="Times New Roman" panose="02020603050405020304" pitchFamily="18" charset="0"/>
            </a:endParaRPr>
          </a:p>
        </p:txBody>
      </p:sp>
      <p:sp>
        <p:nvSpPr>
          <p:cNvPr id="13" name="TextBox 13"/>
          <p:cNvSpPr txBox="1"/>
          <p:nvPr/>
        </p:nvSpPr>
        <p:spPr>
          <a:xfrm>
            <a:off x="10665109" y="5861390"/>
            <a:ext cx="5567148" cy="2031325"/>
          </a:xfrm>
          <a:prstGeom prst="rect">
            <a:avLst/>
          </a:prstGeom>
        </p:spPr>
        <p:txBody>
          <a:bodyPr lIns="0" tIns="0" rIns="0" bIns="0" rtlCol="0" anchor="t">
            <a:spAutoFit/>
          </a:bodyPr>
          <a:lstStyle/>
          <a:p>
            <a:pPr algn="just">
              <a:spcBef>
                <a:spcPct val="0"/>
              </a:spcBef>
            </a:pPr>
            <a:r>
              <a:rPr lang="en-US" sz="4400">
                <a:solidFill>
                  <a:srgbClr val="000000"/>
                </a:solidFill>
                <a:latin typeface="Times New Roman" panose="02020603050405020304" pitchFamily="18" charset="0"/>
                <a:ea typeface="TT Chocolates Bold"/>
                <a:cs typeface="Times New Roman" panose="02020603050405020304" pitchFamily="18" charset="0"/>
                <a:sym typeface="TT Chocolates Bold"/>
              </a:rPr>
              <a:t> </a:t>
            </a:r>
            <a:r>
              <a:rPr lang="vi-VN" sz="4400">
                <a:latin typeface="Times New Roman" panose="02020603050405020304" pitchFamily="18" charset="0"/>
                <a:cs typeface="Times New Roman" panose="02020603050405020304" pitchFamily="18" charset="0"/>
              </a:rPr>
              <a:t>Văn bản bàn về tính đa nghĩa trong bài thơ </a:t>
            </a:r>
            <a:r>
              <a:rPr lang="vi-VN" sz="4400" i="1">
                <a:latin typeface="Times New Roman" panose="02020603050405020304" pitchFamily="18" charset="0"/>
                <a:cs typeface="Times New Roman" panose="02020603050405020304" pitchFamily="18" charset="0"/>
              </a:rPr>
              <a:t>Bánh trôi nước</a:t>
            </a:r>
            <a:endParaRPr lang="en-US" sz="4400">
              <a:solidFill>
                <a:srgbClr val="000000"/>
              </a:solidFill>
              <a:latin typeface="Times New Roman" panose="02020603050405020304" pitchFamily="18" charset="0"/>
              <a:ea typeface="TT Chocolates Bold"/>
              <a:cs typeface="Times New Roman" panose="02020603050405020304" pitchFamily="18" charset="0"/>
              <a:sym typeface="TT Chocolates Bold"/>
            </a:endParaRPr>
          </a:p>
        </p:txBody>
      </p:sp>
      <p:sp>
        <p:nvSpPr>
          <p:cNvPr id="14" name="TextBox 14"/>
          <p:cNvSpPr txBox="1"/>
          <p:nvPr/>
        </p:nvSpPr>
        <p:spPr>
          <a:xfrm>
            <a:off x="9791792" y="3186807"/>
            <a:ext cx="6590308" cy="1661993"/>
          </a:xfrm>
          <a:prstGeom prst="rect">
            <a:avLst/>
          </a:prstGeom>
        </p:spPr>
        <p:txBody>
          <a:bodyPr lIns="0" tIns="0" rIns="0" bIns="0" rtlCol="0" anchor="t">
            <a:spAutoFit/>
          </a:bodyPr>
          <a:lstStyle/>
          <a:p>
            <a:pPr algn="ctr"/>
            <a:r>
              <a:rPr lang="vi-VN" sz="5400" b="1">
                <a:latin typeface="Times New Roman" panose="02020603050405020304" pitchFamily="18" charset="0"/>
                <a:cs typeface="Times New Roman" panose="02020603050405020304" pitchFamily="18" charset="0"/>
              </a:rPr>
              <a:t>2. Nội dung – </a:t>
            </a:r>
            <a:endParaRPr lang="vi-VN" sz="5400" b="1" smtClean="0">
              <a:latin typeface="Times New Roman" panose="02020603050405020304" pitchFamily="18" charset="0"/>
              <a:cs typeface="Times New Roman" panose="02020603050405020304" pitchFamily="18" charset="0"/>
            </a:endParaRPr>
          </a:p>
          <a:p>
            <a:pPr algn="ctr"/>
            <a:r>
              <a:rPr lang="vi-VN" sz="5400" b="1" smtClean="0">
                <a:latin typeface="Times New Roman" panose="02020603050405020304" pitchFamily="18" charset="0"/>
                <a:cs typeface="Times New Roman" panose="02020603050405020304" pitchFamily="18" charset="0"/>
              </a:rPr>
              <a:t>Ý </a:t>
            </a:r>
            <a:r>
              <a:rPr lang="vi-VN" sz="5400" b="1">
                <a:latin typeface="Times New Roman" panose="02020603050405020304" pitchFamily="18" charset="0"/>
                <a:cs typeface="Times New Roman" panose="02020603050405020304" pitchFamily="18" charset="0"/>
              </a:rPr>
              <a:t>nghĩa</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13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arn(inVertical)">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838200" y="1760543"/>
            <a:ext cx="16611600" cy="4062651"/>
          </a:xfrm>
          <a:prstGeom prst="rect">
            <a:avLst/>
          </a:prstGeom>
        </p:spPr>
        <p:txBody>
          <a:bodyPr wrap="square" lIns="0" tIns="0" rIns="0" bIns="0" rtlCol="0" anchor="t">
            <a:spAutoFit/>
          </a:bodyPr>
          <a:lstStyle/>
          <a:p>
            <a:pPr algn="just"/>
            <a:r>
              <a:rPr lang="vi-VN" sz="4400" b="1" dirty="0">
                <a:latin typeface="Times New Roman" panose="02020603050405020304" pitchFamily="18" charset="0"/>
                <a:cs typeface="Times New Roman" panose="02020603050405020304" pitchFamily="18" charset="0"/>
              </a:rPr>
              <a:t>+ Nhóm 1, 2:</a:t>
            </a:r>
            <a:r>
              <a:rPr lang="vi-VN" sz="4400" dirty="0">
                <a:latin typeface="Times New Roman" panose="02020603050405020304" pitchFamily="18" charset="0"/>
                <a:cs typeface="Times New Roman" panose="02020603050405020304" pitchFamily="18" charset="0"/>
              </a:rPr>
              <a:t> Phân tích tác dụng của một số lí lẽ, bằng chứng em cho là tiêu biểu.</a:t>
            </a:r>
            <a:endParaRPr lang="en-GB"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Nhóm 3, 4: </a:t>
            </a:r>
            <a:r>
              <a:rPr lang="vi-VN" sz="4400" dirty="0">
                <a:latin typeface="Times New Roman" panose="02020603050405020304" pitchFamily="18" charset="0"/>
                <a:cs typeface="Times New Roman" panose="02020603050405020304" pitchFamily="18" charset="0"/>
              </a:rPr>
              <a:t>Em có đồng tình với ý kiến của tác giả về bài thơ </a:t>
            </a:r>
            <a:r>
              <a:rPr lang="vi-VN" sz="4400" i="1" dirty="0">
                <a:latin typeface="Times New Roman" panose="02020603050405020304" pitchFamily="18" charset="0"/>
                <a:cs typeface="Times New Roman" panose="02020603050405020304" pitchFamily="18" charset="0"/>
              </a:rPr>
              <a:t>Bánh trôi nước</a:t>
            </a:r>
            <a:r>
              <a:rPr lang="vi-VN" sz="4400" dirty="0">
                <a:latin typeface="Times New Roman" panose="02020603050405020304" pitchFamily="18" charset="0"/>
                <a:cs typeface="Times New Roman" panose="02020603050405020304" pitchFamily="18" charset="0"/>
              </a:rPr>
              <a:t>: “Lời một chiếc bánh nói hộ biết bao con người” hay không? Vì sao? Từ đó, em hiểu thêm điều gì về thân phận và phẩm chất cuat người phụ nữ trong xã hội phong kiến.</a:t>
            </a:r>
            <a:endParaRPr lang="en-GB" sz="4400" dirty="0">
              <a:latin typeface="Times New Roman" panose="02020603050405020304" pitchFamily="18" charset="0"/>
              <a:cs typeface="Times New Roman" panose="02020603050405020304" pitchFamily="18" charset="0"/>
            </a:endParaRPr>
          </a:p>
        </p:txBody>
      </p:sp>
      <p:sp>
        <p:nvSpPr>
          <p:cNvPr id="13" name="Freeform 13"/>
          <p:cNvSpPr/>
          <p:nvPr/>
        </p:nvSpPr>
        <p:spPr>
          <a:xfrm>
            <a:off x="7797875" y="397119"/>
            <a:ext cx="583591" cy="594743"/>
          </a:xfrm>
          <a:custGeom>
            <a:avLst/>
            <a:gdLst/>
            <a:ahLst/>
            <a:cxnLst/>
            <a:rect l="l" t="t" r="r" b="b"/>
            <a:pathLst>
              <a:path w="583591" h="594743">
                <a:moveTo>
                  <a:pt x="0" y="0"/>
                </a:moveTo>
                <a:lnTo>
                  <a:pt x="583591" y="0"/>
                </a:lnTo>
                <a:lnTo>
                  <a:pt x="583591" y="594743"/>
                </a:lnTo>
                <a:lnTo>
                  <a:pt x="0" y="594743"/>
                </a:lnTo>
                <a:lnTo>
                  <a:pt x="0" y="0"/>
                </a:lnTo>
                <a:close/>
              </a:path>
            </a:pathLst>
          </a:custGeom>
          <a:blipFill>
            <a:blip r:embed="rId2"/>
            <a:stretch>
              <a:fillRect/>
            </a:stretch>
          </a:blipFill>
        </p:spPr>
      </p:sp>
    </p:spTree>
    <p:extLst>
      <p:ext uri="{BB962C8B-B14F-4D97-AF65-F5344CB8AC3E}">
        <p14:creationId xmlns:p14="http://schemas.microsoft.com/office/powerpoint/2010/main" val="81755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4" name="Freeform 4"/>
          <p:cNvSpPr/>
          <p:nvPr/>
        </p:nvSpPr>
        <p:spPr>
          <a:xfrm rot="-5481967">
            <a:off x="4437757" y="-1205784"/>
            <a:ext cx="9142276" cy="12698569"/>
          </a:xfrm>
          <a:custGeom>
            <a:avLst/>
            <a:gdLst/>
            <a:ahLst/>
            <a:cxnLst/>
            <a:rect l="l" t="t" r="r" b="b"/>
            <a:pathLst>
              <a:path w="9142276" h="12698569">
                <a:moveTo>
                  <a:pt x="0" y="0"/>
                </a:moveTo>
                <a:lnTo>
                  <a:pt x="9142276" y="0"/>
                </a:lnTo>
                <a:lnTo>
                  <a:pt x="9142276" y="12698568"/>
                </a:lnTo>
                <a:lnTo>
                  <a:pt x="0" y="12698568"/>
                </a:lnTo>
                <a:lnTo>
                  <a:pt x="0" y="0"/>
                </a:lnTo>
                <a:close/>
              </a:path>
            </a:pathLst>
          </a:custGeom>
          <a:blipFill>
            <a:blip r:embed="rId3"/>
            <a:stretch>
              <a:fillRect/>
            </a:stretch>
          </a:blipFill>
        </p:spPr>
      </p:sp>
      <p:sp>
        <p:nvSpPr>
          <p:cNvPr id="14" name="Rectangle 13"/>
          <p:cNvSpPr/>
          <p:nvPr/>
        </p:nvSpPr>
        <p:spPr>
          <a:xfrm>
            <a:off x="5237938" y="3150755"/>
            <a:ext cx="6697667" cy="3046988"/>
          </a:xfrm>
          <a:prstGeom prst="rect">
            <a:avLst/>
          </a:prstGeom>
        </p:spPr>
        <p:txBody>
          <a:bodyPr wrap="none">
            <a:spAutoFit/>
          </a:bodyPr>
          <a:lstStyle/>
          <a:p>
            <a:pPr algn="ctr"/>
            <a:r>
              <a:rPr lang="vi-VN" sz="9600" b="1">
                <a:latin typeface="iCiel Pacifico" panose="02000000000000000000" pitchFamily="50" charset="-93"/>
              </a:rPr>
              <a:t>Hoạt động </a:t>
            </a:r>
            <a:r>
              <a:rPr lang="vi-VN" sz="9600" b="1" smtClean="0">
                <a:latin typeface="iCiel Pacifico" panose="02000000000000000000" pitchFamily="50" charset="-93"/>
              </a:rPr>
              <a:t>4</a:t>
            </a:r>
          </a:p>
          <a:p>
            <a:pPr algn="ctr"/>
            <a:r>
              <a:rPr lang="vi-VN" sz="9600" b="1" smtClean="0">
                <a:latin typeface="iCiel Pacifico" panose="02000000000000000000" pitchFamily="50" charset="-93"/>
              </a:rPr>
              <a:t> </a:t>
            </a:r>
            <a:r>
              <a:rPr lang="vi-VN" sz="9600" b="1">
                <a:latin typeface="iCiel Pacifico" panose="02000000000000000000" pitchFamily="50" charset="-93"/>
              </a:rPr>
              <a:t>Vận </a:t>
            </a:r>
            <a:r>
              <a:rPr lang="vi-VN" sz="9600" b="1" smtClean="0">
                <a:latin typeface="iCiel Pacifico" panose="02000000000000000000" pitchFamily="50" charset="-93"/>
              </a:rPr>
              <a:t>dụng</a:t>
            </a:r>
            <a:endParaRPr lang="en-GB" sz="9600">
              <a:latin typeface="iCiel Pacifico" panose="02000000000000000000" pitchFamily="50" charset="-93"/>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3308" y="2354477"/>
            <a:ext cx="7409213" cy="4291751"/>
          </a:xfrm>
          <a:prstGeom prst="rect">
            <a:avLst/>
          </a:prstGeom>
        </p:spPr>
      </p:pic>
    </p:spTree>
    <p:extLst>
      <p:ext uri="{BB962C8B-B14F-4D97-AF65-F5344CB8AC3E}">
        <p14:creationId xmlns:p14="http://schemas.microsoft.com/office/powerpoint/2010/main" val="1782955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253307">
            <a:off x="-798295" y="-1203530"/>
            <a:ext cx="10621465" cy="14753155"/>
          </a:xfrm>
          <a:custGeom>
            <a:avLst/>
            <a:gdLst/>
            <a:ahLst/>
            <a:cxnLst/>
            <a:rect l="l" t="t" r="r" b="b"/>
            <a:pathLst>
              <a:path w="10621465" h="14753155">
                <a:moveTo>
                  <a:pt x="0" y="0"/>
                </a:moveTo>
                <a:lnTo>
                  <a:pt x="10621465" y="0"/>
                </a:lnTo>
                <a:lnTo>
                  <a:pt x="10621465" y="14753155"/>
                </a:lnTo>
                <a:lnTo>
                  <a:pt x="0" y="14753155"/>
                </a:lnTo>
                <a:lnTo>
                  <a:pt x="0" y="0"/>
                </a:lnTo>
                <a:close/>
              </a:path>
            </a:pathLst>
          </a:custGeom>
          <a:blipFill>
            <a:blip r:embed="rId3"/>
            <a:stretch>
              <a:fillRect/>
            </a:stretch>
          </a:blipFill>
        </p:spPr>
      </p:sp>
      <p:sp>
        <p:nvSpPr>
          <p:cNvPr id="6" name="Freeform 6"/>
          <p:cNvSpPr/>
          <p:nvPr/>
        </p:nvSpPr>
        <p:spPr>
          <a:xfrm>
            <a:off x="10602892" y="1034145"/>
            <a:ext cx="6151197" cy="8419835"/>
          </a:xfrm>
          <a:custGeom>
            <a:avLst/>
            <a:gdLst/>
            <a:ahLst/>
            <a:cxnLst/>
            <a:rect l="l" t="t" r="r" b="b"/>
            <a:pathLst>
              <a:path w="6383236" h="8737452">
                <a:moveTo>
                  <a:pt x="3191610" y="380999"/>
                </a:moveTo>
                <a:cubicBezTo>
                  <a:pt x="1784298" y="380999"/>
                  <a:pt x="639369" y="1525933"/>
                  <a:pt x="639369" y="2933247"/>
                </a:cubicBezTo>
                <a:lnTo>
                  <a:pt x="639369" y="5804197"/>
                </a:lnTo>
                <a:cubicBezTo>
                  <a:pt x="639369" y="7211516"/>
                  <a:pt x="1784298" y="8356450"/>
                  <a:pt x="3191610" y="8356450"/>
                </a:cubicBezTo>
                <a:cubicBezTo>
                  <a:pt x="4598929" y="8356450"/>
                  <a:pt x="5743863" y="7211516"/>
                  <a:pt x="5743863" y="5804198"/>
                </a:cubicBezTo>
                <a:lnTo>
                  <a:pt x="5743863" y="2933246"/>
                </a:lnTo>
                <a:cubicBezTo>
                  <a:pt x="5743864" y="1525933"/>
                  <a:pt x="4598929" y="380999"/>
                  <a:pt x="3191610" y="380999"/>
                </a:cubicBezTo>
                <a:close/>
                <a:moveTo>
                  <a:pt x="5724814" y="5804196"/>
                </a:moveTo>
                <a:cubicBezTo>
                  <a:pt x="5724814" y="7201011"/>
                  <a:pt x="4588425" y="8337399"/>
                  <a:pt x="3191612" y="8337399"/>
                </a:cubicBezTo>
                <a:cubicBezTo>
                  <a:pt x="1794803" y="8337399"/>
                  <a:pt x="658420" y="7201009"/>
                  <a:pt x="658420" y="5804196"/>
                </a:cubicBezTo>
                <a:lnTo>
                  <a:pt x="658420" y="2933246"/>
                </a:lnTo>
                <a:cubicBezTo>
                  <a:pt x="658420" y="1536437"/>
                  <a:pt x="1794803" y="400048"/>
                  <a:pt x="3191612" y="400048"/>
                </a:cubicBezTo>
                <a:cubicBezTo>
                  <a:pt x="4588426" y="400048"/>
                  <a:pt x="5724814" y="1536437"/>
                  <a:pt x="5724814" y="2933246"/>
                </a:cubicBezTo>
                <a:lnTo>
                  <a:pt x="5724814" y="5804196"/>
                </a:lnTo>
                <a:close/>
                <a:moveTo>
                  <a:pt x="6124864" y="4188866"/>
                </a:moveTo>
                <a:lnTo>
                  <a:pt x="6124864" y="2933247"/>
                </a:lnTo>
                <a:cubicBezTo>
                  <a:pt x="6124864" y="2149753"/>
                  <a:pt x="5819754" y="1413147"/>
                  <a:pt x="5265741" y="859135"/>
                </a:cubicBezTo>
                <a:cubicBezTo>
                  <a:pt x="4711717" y="305110"/>
                  <a:pt x="3975117" y="0"/>
                  <a:pt x="3191610" y="0"/>
                </a:cubicBezTo>
                <a:cubicBezTo>
                  <a:pt x="2408111" y="0"/>
                  <a:pt x="1671511" y="305110"/>
                  <a:pt x="1117492" y="859135"/>
                </a:cubicBezTo>
                <a:cubicBezTo>
                  <a:pt x="563479" y="1413147"/>
                  <a:pt x="258369" y="2149753"/>
                  <a:pt x="258369" y="2933247"/>
                </a:cubicBezTo>
                <a:lnTo>
                  <a:pt x="258369" y="4188869"/>
                </a:lnTo>
                <a:cubicBezTo>
                  <a:pt x="217862" y="4278875"/>
                  <a:pt x="142047" y="4365847"/>
                  <a:pt x="0" y="4386273"/>
                </a:cubicBezTo>
                <a:cubicBezTo>
                  <a:pt x="142047" y="4406698"/>
                  <a:pt x="217862" y="4493670"/>
                  <a:pt x="258369" y="4583676"/>
                </a:cubicBezTo>
                <a:lnTo>
                  <a:pt x="258369" y="5804197"/>
                </a:lnTo>
                <a:cubicBezTo>
                  <a:pt x="258369" y="6587703"/>
                  <a:pt x="563479" y="7324303"/>
                  <a:pt x="1117492" y="7878328"/>
                </a:cubicBezTo>
                <a:cubicBezTo>
                  <a:pt x="1671511" y="8432340"/>
                  <a:pt x="2408110" y="8737452"/>
                  <a:pt x="3191610" y="8737452"/>
                </a:cubicBezTo>
                <a:cubicBezTo>
                  <a:pt x="3975117" y="8737452"/>
                  <a:pt x="4711717" y="8432342"/>
                  <a:pt x="5265741" y="7878328"/>
                </a:cubicBezTo>
                <a:cubicBezTo>
                  <a:pt x="5819753" y="7324303"/>
                  <a:pt x="6124864" y="6587703"/>
                  <a:pt x="6124864" y="5804198"/>
                </a:cubicBezTo>
                <a:lnTo>
                  <a:pt x="6124864" y="4583678"/>
                </a:lnTo>
                <a:cubicBezTo>
                  <a:pt x="6165374" y="4493672"/>
                  <a:pt x="6241189" y="4406699"/>
                  <a:pt x="6383236" y="4386273"/>
                </a:cubicBezTo>
                <a:cubicBezTo>
                  <a:pt x="6241189" y="4365846"/>
                  <a:pt x="6165374" y="4278873"/>
                  <a:pt x="6124864" y="4188866"/>
                </a:cubicBezTo>
                <a:close/>
                <a:moveTo>
                  <a:pt x="5252260" y="7864846"/>
                </a:moveTo>
                <a:cubicBezTo>
                  <a:pt x="4701845" y="8415275"/>
                  <a:pt x="3970019" y="8718400"/>
                  <a:pt x="3191610" y="8718400"/>
                </a:cubicBezTo>
                <a:cubicBezTo>
                  <a:pt x="2413202" y="8718400"/>
                  <a:pt x="1681384" y="8415274"/>
                  <a:pt x="1130960" y="7864846"/>
                </a:cubicBezTo>
                <a:cubicBezTo>
                  <a:pt x="580545" y="7314431"/>
                  <a:pt x="277419" y="6582605"/>
                  <a:pt x="277419" y="5804196"/>
                </a:cubicBezTo>
                <a:lnTo>
                  <a:pt x="277419" y="4583669"/>
                </a:lnTo>
                <a:cubicBezTo>
                  <a:pt x="317928" y="4493665"/>
                  <a:pt x="393743" y="4406697"/>
                  <a:pt x="535784" y="4386272"/>
                </a:cubicBezTo>
                <a:cubicBezTo>
                  <a:pt x="393743" y="4365846"/>
                  <a:pt x="317927" y="4278877"/>
                  <a:pt x="277419" y="4188873"/>
                </a:cubicBezTo>
                <a:lnTo>
                  <a:pt x="277419" y="2933246"/>
                </a:lnTo>
                <a:cubicBezTo>
                  <a:pt x="277419" y="2154837"/>
                  <a:pt x="580545" y="1423019"/>
                  <a:pt x="1130960" y="872602"/>
                </a:cubicBezTo>
                <a:cubicBezTo>
                  <a:pt x="1681383" y="322180"/>
                  <a:pt x="2413202" y="19049"/>
                  <a:pt x="3191610" y="19049"/>
                </a:cubicBezTo>
                <a:cubicBezTo>
                  <a:pt x="3970019" y="19049"/>
                  <a:pt x="4701844" y="322181"/>
                  <a:pt x="5252260" y="872603"/>
                </a:cubicBezTo>
                <a:cubicBezTo>
                  <a:pt x="5802688" y="1423019"/>
                  <a:pt x="6105815" y="2154838"/>
                  <a:pt x="6105815" y="2933247"/>
                </a:cubicBezTo>
                <a:lnTo>
                  <a:pt x="6105815" y="4188877"/>
                </a:lnTo>
                <a:cubicBezTo>
                  <a:pt x="6065306" y="4278881"/>
                  <a:pt x="5989491" y="4365849"/>
                  <a:pt x="5847448" y="4386273"/>
                </a:cubicBezTo>
                <a:cubicBezTo>
                  <a:pt x="5989489" y="4406697"/>
                  <a:pt x="6065306" y="4493665"/>
                  <a:pt x="6105815" y="4583669"/>
                </a:cubicBezTo>
                <a:lnTo>
                  <a:pt x="6105815" y="5804198"/>
                </a:lnTo>
                <a:cubicBezTo>
                  <a:pt x="6105814" y="6582604"/>
                  <a:pt x="5802688" y="7314430"/>
                  <a:pt x="5252260" y="7864846"/>
                </a:cubicBezTo>
                <a:close/>
              </a:path>
            </a:pathLst>
          </a:custGeom>
          <a:solidFill>
            <a:srgbClr val="E4B17D"/>
          </a:solidFill>
        </p:spPr>
      </p:sp>
      <p:sp>
        <p:nvSpPr>
          <p:cNvPr id="10" name="TextBox 10"/>
          <p:cNvSpPr txBox="1"/>
          <p:nvPr/>
        </p:nvSpPr>
        <p:spPr>
          <a:xfrm>
            <a:off x="1123972" y="1498107"/>
            <a:ext cx="7105628" cy="7109639"/>
          </a:xfrm>
          <a:prstGeom prst="rect">
            <a:avLst/>
          </a:prstGeom>
        </p:spPr>
        <p:txBody>
          <a:bodyPr wrap="square" lIns="0" tIns="0" rIns="0" bIns="0" rtlCol="0" anchor="t">
            <a:spAutoFit/>
          </a:bodyPr>
          <a:lstStyle/>
          <a:p>
            <a:pPr algn="just">
              <a:spcBef>
                <a:spcPct val="0"/>
              </a:spcBef>
            </a:pPr>
            <a:r>
              <a:rPr lang="vi-VN" sz="6600" b="1">
                <a:latin typeface="Times New Roman" panose="02020603050405020304" pitchFamily="18" charset="0"/>
                <a:cs typeface="Times New Roman" panose="02020603050405020304" pitchFamily="18" charset="0"/>
              </a:rPr>
              <a:t>Câu hỏi: </a:t>
            </a:r>
            <a:r>
              <a:rPr lang="vi-VN" sz="6600">
                <a:latin typeface="Times New Roman" panose="02020603050405020304" pitchFamily="18" charset="0"/>
                <a:cs typeface="Times New Roman" panose="02020603050405020304" pitchFamily="18" charset="0"/>
              </a:rPr>
              <a:t>Từ những cách hiểu về bài thơ </a:t>
            </a:r>
            <a:r>
              <a:rPr lang="vi-VN" sz="6600" i="1">
                <a:latin typeface="Times New Roman" panose="02020603050405020304" pitchFamily="18" charset="0"/>
                <a:cs typeface="Times New Roman" panose="02020603050405020304" pitchFamily="18" charset="0"/>
              </a:rPr>
              <a:t>Bánh trôi nước </a:t>
            </a:r>
            <a:r>
              <a:rPr lang="vi-VN" sz="6600">
                <a:latin typeface="Times New Roman" panose="02020603050405020304" pitchFamily="18" charset="0"/>
                <a:cs typeface="Times New Roman" panose="02020603050405020304" pitchFamily="18" charset="0"/>
              </a:rPr>
              <a:t>được nêu trong văn bản, em có suy nghĩ gì về cách tiếp nhận một bài thơ?</a:t>
            </a:r>
            <a:endParaRPr lang="en-US" sz="6000">
              <a:solidFill>
                <a:srgbClr val="000000"/>
              </a:solidFill>
              <a:latin typeface="Times New Roman" panose="02020603050405020304" pitchFamily="18" charset="0"/>
              <a:ea typeface="TT Chocolates"/>
              <a:cs typeface="Times New Roman" panose="02020603050405020304" pitchFamily="18" charset="0"/>
              <a:sym typeface="TT Chocolates"/>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5266" y="1292460"/>
            <a:ext cx="5101534" cy="770208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9" name="TextBox 9"/>
          <p:cNvSpPr txBox="1"/>
          <p:nvPr/>
        </p:nvSpPr>
        <p:spPr>
          <a:xfrm>
            <a:off x="2667000" y="1460103"/>
            <a:ext cx="12725399" cy="5632311"/>
          </a:xfrm>
          <a:prstGeom prst="rect">
            <a:avLst/>
          </a:prstGeom>
        </p:spPr>
        <p:txBody>
          <a:bodyPr wrap="square" lIns="0" tIns="0" rIns="0" bIns="0" rtlCol="0" anchor="t">
            <a:spAutoFit/>
          </a:bodyPr>
          <a:lstStyle/>
          <a:p>
            <a:r>
              <a:rPr lang="vi-VN" sz="3600"/>
              <a:t> </a:t>
            </a:r>
            <a:endParaRPr lang="en-GB" sz="3600"/>
          </a:p>
          <a:p>
            <a:pPr algn="ctr"/>
            <a:r>
              <a:rPr lang="vi-VN" sz="6600" b="1">
                <a:latin typeface="Times New Roman" panose="02020603050405020304" pitchFamily="18" charset="0"/>
                <a:cs typeface="Times New Roman" panose="02020603050405020304" pitchFamily="18" charset="0"/>
              </a:rPr>
              <a:t>NHIỆM VỤ VỀ NHÀ</a:t>
            </a:r>
            <a:endParaRPr lang="en-GB" sz="6600">
              <a:latin typeface="Times New Roman" panose="02020603050405020304" pitchFamily="18" charset="0"/>
              <a:cs typeface="Times New Roman" panose="02020603050405020304" pitchFamily="18" charset="0"/>
            </a:endParaRPr>
          </a:p>
          <a:p>
            <a:pPr algn="just"/>
            <a:r>
              <a:rPr lang="vi-VN" sz="6600">
                <a:latin typeface="Times New Roman" panose="02020603050405020304" pitchFamily="18" charset="0"/>
                <a:cs typeface="Times New Roman" panose="02020603050405020304" pitchFamily="18" charset="0"/>
              </a:rPr>
              <a:t>- Tìm hiểu thêm các văn bản nghị luận về một tác phẩm văn học</a:t>
            </a:r>
            <a:endParaRPr lang="en-GB" sz="6600">
              <a:latin typeface="Times New Roman" panose="02020603050405020304" pitchFamily="18" charset="0"/>
              <a:cs typeface="Times New Roman" panose="02020603050405020304" pitchFamily="18" charset="0"/>
            </a:endParaRPr>
          </a:p>
          <a:p>
            <a:pPr algn="just"/>
            <a:r>
              <a:rPr lang="vi-VN" sz="6600">
                <a:latin typeface="Times New Roman" panose="02020603050405020304" pitchFamily="18" charset="0"/>
                <a:cs typeface="Times New Roman" panose="02020603050405020304" pitchFamily="18" charset="0"/>
              </a:rPr>
              <a:t>- Chuẩn bị: Viết: </a:t>
            </a:r>
            <a:r>
              <a:rPr lang="vi-VN" sz="6600" i="1">
                <a:latin typeface="Times New Roman" panose="02020603050405020304" pitchFamily="18" charset="0"/>
                <a:cs typeface="Times New Roman" panose="02020603050405020304" pitchFamily="18" charset="0"/>
              </a:rPr>
              <a:t>Viết bài văn nghị luận phân tích một tác phẩm văn học</a:t>
            </a:r>
            <a:endParaRPr lang="en-GB" sz="6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5481967">
            <a:off x="4227885" y="-1205784"/>
            <a:ext cx="9142276" cy="12698569"/>
          </a:xfrm>
          <a:custGeom>
            <a:avLst/>
            <a:gdLst/>
            <a:ahLst/>
            <a:cxnLst/>
            <a:rect l="l" t="t" r="r" b="b"/>
            <a:pathLst>
              <a:path w="9142276" h="12698569">
                <a:moveTo>
                  <a:pt x="0" y="0"/>
                </a:moveTo>
                <a:lnTo>
                  <a:pt x="9142276" y="0"/>
                </a:lnTo>
                <a:lnTo>
                  <a:pt x="9142276" y="12698568"/>
                </a:lnTo>
                <a:lnTo>
                  <a:pt x="0" y="12698568"/>
                </a:lnTo>
                <a:lnTo>
                  <a:pt x="0" y="0"/>
                </a:lnTo>
                <a:close/>
              </a:path>
            </a:pathLst>
          </a:custGeom>
          <a:blipFill>
            <a:blip r:embed="rId3"/>
            <a:stretch>
              <a:fillRect/>
            </a:stretch>
          </a:blipFill>
        </p:spPr>
      </p:sp>
      <p:sp>
        <p:nvSpPr>
          <p:cNvPr id="4" name="Freeform 4"/>
          <p:cNvSpPr/>
          <p:nvPr/>
        </p:nvSpPr>
        <p:spPr>
          <a:xfrm>
            <a:off x="-1105074" y="5420623"/>
            <a:ext cx="5939009" cy="7215300"/>
          </a:xfrm>
          <a:custGeom>
            <a:avLst/>
            <a:gdLst/>
            <a:ahLst/>
            <a:cxnLst/>
            <a:rect l="l" t="t" r="r" b="b"/>
            <a:pathLst>
              <a:path w="5939009" h="7215300">
                <a:moveTo>
                  <a:pt x="0" y="0"/>
                </a:moveTo>
                <a:lnTo>
                  <a:pt x="5939009" y="0"/>
                </a:lnTo>
                <a:lnTo>
                  <a:pt x="5939009" y="7215300"/>
                </a:lnTo>
                <a:lnTo>
                  <a:pt x="0" y="7215300"/>
                </a:lnTo>
                <a:lnTo>
                  <a:pt x="0" y="0"/>
                </a:lnTo>
                <a:close/>
              </a:path>
            </a:pathLst>
          </a:custGeom>
          <a:blipFill>
            <a:blip r:embed="rId4"/>
            <a:stretch>
              <a:fillRect/>
            </a:stretch>
          </a:blipFill>
        </p:spPr>
      </p:sp>
      <p:sp>
        <p:nvSpPr>
          <p:cNvPr id="5" name="Freeform 5"/>
          <p:cNvSpPr/>
          <p:nvPr/>
        </p:nvSpPr>
        <p:spPr>
          <a:xfrm rot="-9836103">
            <a:off x="15151427" y="-2128269"/>
            <a:ext cx="5197086" cy="6313938"/>
          </a:xfrm>
          <a:custGeom>
            <a:avLst/>
            <a:gdLst/>
            <a:ahLst/>
            <a:cxnLst/>
            <a:rect l="l" t="t" r="r" b="b"/>
            <a:pathLst>
              <a:path w="5197086" h="6313938">
                <a:moveTo>
                  <a:pt x="0" y="0"/>
                </a:moveTo>
                <a:lnTo>
                  <a:pt x="5197086" y="0"/>
                </a:lnTo>
                <a:lnTo>
                  <a:pt x="5197086" y="6313938"/>
                </a:lnTo>
                <a:lnTo>
                  <a:pt x="0" y="6313938"/>
                </a:lnTo>
                <a:lnTo>
                  <a:pt x="0" y="0"/>
                </a:lnTo>
                <a:close/>
              </a:path>
            </a:pathLst>
          </a:custGeom>
          <a:blipFill>
            <a:blip r:embed="rId4"/>
            <a:stretch>
              <a:fillRect/>
            </a:stretch>
          </a:blipFill>
        </p:spPr>
      </p:sp>
      <p:sp>
        <p:nvSpPr>
          <p:cNvPr id="6" name="Freeform 6"/>
          <p:cNvSpPr/>
          <p:nvPr/>
        </p:nvSpPr>
        <p:spPr>
          <a:xfrm>
            <a:off x="0" y="1508672"/>
            <a:ext cx="2772395" cy="2246712"/>
          </a:xfrm>
          <a:custGeom>
            <a:avLst/>
            <a:gdLst/>
            <a:ahLst/>
            <a:cxnLst/>
            <a:rect l="l" t="t" r="r" b="b"/>
            <a:pathLst>
              <a:path w="2772395" h="2246712">
                <a:moveTo>
                  <a:pt x="0" y="0"/>
                </a:moveTo>
                <a:lnTo>
                  <a:pt x="2772395" y="0"/>
                </a:lnTo>
                <a:lnTo>
                  <a:pt x="2772395" y="2246712"/>
                </a:lnTo>
                <a:lnTo>
                  <a:pt x="0" y="2246712"/>
                </a:lnTo>
                <a:lnTo>
                  <a:pt x="0" y="0"/>
                </a:lnTo>
                <a:close/>
              </a:path>
            </a:pathLst>
          </a:custGeom>
          <a:blipFill>
            <a:blip r:embed="rId5"/>
            <a:stretch>
              <a:fillRect l="-49179" t="-40274" r="-38129" b="-61358"/>
            </a:stretch>
          </a:blipFill>
        </p:spPr>
      </p:sp>
      <p:sp>
        <p:nvSpPr>
          <p:cNvPr id="7" name="TextBox 7"/>
          <p:cNvSpPr txBox="1"/>
          <p:nvPr/>
        </p:nvSpPr>
        <p:spPr>
          <a:xfrm>
            <a:off x="4521786" y="4924425"/>
            <a:ext cx="9244429" cy="1973873"/>
          </a:xfrm>
          <a:prstGeom prst="rect">
            <a:avLst/>
          </a:prstGeom>
        </p:spPr>
        <p:txBody>
          <a:bodyPr lIns="0" tIns="0" rIns="0" bIns="0" rtlCol="0" anchor="t">
            <a:spAutoFit/>
          </a:bodyPr>
          <a:lstStyle/>
          <a:p>
            <a:pPr algn="ctr">
              <a:lnSpc>
                <a:spcPts val="16153"/>
              </a:lnSpc>
              <a:spcBef>
                <a:spcPct val="0"/>
              </a:spcBef>
            </a:pPr>
            <a:r>
              <a:rPr lang="en-US" sz="11538" spc="126">
                <a:solidFill>
                  <a:srgbClr val="FFFAFA"/>
                </a:solidFill>
                <a:latin typeface="Shrikhand"/>
                <a:ea typeface="Shrikhand"/>
                <a:cs typeface="Shrikhand"/>
                <a:sym typeface="Shrikhand"/>
              </a:rPr>
              <a:t>you!</a:t>
            </a:r>
          </a:p>
        </p:txBody>
      </p:sp>
      <p:sp>
        <p:nvSpPr>
          <p:cNvPr id="8" name="TextBox 8"/>
          <p:cNvSpPr txBox="1"/>
          <p:nvPr/>
        </p:nvSpPr>
        <p:spPr>
          <a:xfrm>
            <a:off x="3633592" y="2791376"/>
            <a:ext cx="11020816" cy="2810045"/>
          </a:xfrm>
          <a:prstGeom prst="rect">
            <a:avLst/>
          </a:prstGeom>
        </p:spPr>
        <p:txBody>
          <a:bodyPr lIns="0" tIns="0" rIns="0" bIns="0" rtlCol="0" anchor="t">
            <a:spAutoFit/>
          </a:bodyPr>
          <a:lstStyle/>
          <a:p>
            <a:pPr algn="ctr">
              <a:lnSpc>
                <a:spcPts val="23090"/>
              </a:lnSpc>
              <a:spcBef>
                <a:spcPct val="0"/>
              </a:spcBef>
            </a:pPr>
            <a:r>
              <a:rPr lang="en-US" sz="16493" spc="181">
                <a:solidFill>
                  <a:srgbClr val="FFFAFA"/>
                </a:solidFill>
                <a:latin typeface="Shrikhand"/>
                <a:ea typeface="Shrikhand"/>
                <a:cs typeface="Shrikhand"/>
                <a:sym typeface="Shrikhand"/>
              </a:rPr>
              <a:t>Thank</a:t>
            </a:r>
          </a:p>
        </p:txBody>
      </p:sp>
      <p:sp>
        <p:nvSpPr>
          <p:cNvPr id="10" name="Freeform 10"/>
          <p:cNvSpPr/>
          <p:nvPr/>
        </p:nvSpPr>
        <p:spPr>
          <a:xfrm>
            <a:off x="15201910" y="5812329"/>
            <a:ext cx="3624910" cy="5049486"/>
          </a:xfrm>
          <a:custGeom>
            <a:avLst/>
            <a:gdLst/>
            <a:ahLst/>
            <a:cxnLst/>
            <a:rect l="l" t="t" r="r" b="b"/>
            <a:pathLst>
              <a:path w="3624910" h="5049486">
                <a:moveTo>
                  <a:pt x="0" y="0"/>
                </a:moveTo>
                <a:lnTo>
                  <a:pt x="3624910" y="0"/>
                </a:lnTo>
                <a:lnTo>
                  <a:pt x="3624910" y="5049486"/>
                </a:lnTo>
                <a:lnTo>
                  <a:pt x="0" y="50494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253307">
            <a:off x="-428029" y="-1343554"/>
            <a:ext cx="10621465" cy="14753155"/>
          </a:xfrm>
          <a:custGeom>
            <a:avLst/>
            <a:gdLst/>
            <a:ahLst/>
            <a:cxnLst/>
            <a:rect l="l" t="t" r="r" b="b"/>
            <a:pathLst>
              <a:path w="10621465" h="14753155">
                <a:moveTo>
                  <a:pt x="0" y="0"/>
                </a:moveTo>
                <a:lnTo>
                  <a:pt x="10621465" y="0"/>
                </a:lnTo>
                <a:lnTo>
                  <a:pt x="10621465" y="14753155"/>
                </a:lnTo>
                <a:lnTo>
                  <a:pt x="0" y="14753155"/>
                </a:lnTo>
                <a:lnTo>
                  <a:pt x="0" y="0"/>
                </a:lnTo>
                <a:close/>
              </a:path>
            </a:pathLst>
          </a:custGeom>
          <a:blipFill>
            <a:blip r:embed="rId3"/>
            <a:stretch>
              <a:fillRect/>
            </a:stretch>
          </a:blipFill>
        </p:spPr>
      </p:sp>
      <p:sp>
        <p:nvSpPr>
          <p:cNvPr id="6" name="Freeform 6"/>
          <p:cNvSpPr/>
          <p:nvPr/>
        </p:nvSpPr>
        <p:spPr>
          <a:xfrm>
            <a:off x="10602892" y="1034145"/>
            <a:ext cx="6151197" cy="8419835"/>
          </a:xfrm>
          <a:custGeom>
            <a:avLst/>
            <a:gdLst/>
            <a:ahLst/>
            <a:cxnLst/>
            <a:rect l="l" t="t" r="r" b="b"/>
            <a:pathLst>
              <a:path w="6383236" h="8737452">
                <a:moveTo>
                  <a:pt x="3191610" y="380999"/>
                </a:moveTo>
                <a:cubicBezTo>
                  <a:pt x="1784298" y="380999"/>
                  <a:pt x="639369" y="1525933"/>
                  <a:pt x="639369" y="2933247"/>
                </a:cubicBezTo>
                <a:lnTo>
                  <a:pt x="639369" y="5804197"/>
                </a:lnTo>
                <a:cubicBezTo>
                  <a:pt x="639369" y="7211516"/>
                  <a:pt x="1784298" y="8356450"/>
                  <a:pt x="3191610" y="8356450"/>
                </a:cubicBezTo>
                <a:cubicBezTo>
                  <a:pt x="4598929" y="8356450"/>
                  <a:pt x="5743863" y="7211516"/>
                  <a:pt x="5743863" y="5804198"/>
                </a:cubicBezTo>
                <a:lnTo>
                  <a:pt x="5743863" y="2933246"/>
                </a:lnTo>
                <a:cubicBezTo>
                  <a:pt x="5743864" y="1525933"/>
                  <a:pt x="4598929" y="380999"/>
                  <a:pt x="3191610" y="380999"/>
                </a:cubicBezTo>
                <a:close/>
                <a:moveTo>
                  <a:pt x="5724814" y="5804196"/>
                </a:moveTo>
                <a:cubicBezTo>
                  <a:pt x="5724814" y="7201011"/>
                  <a:pt x="4588425" y="8337399"/>
                  <a:pt x="3191612" y="8337399"/>
                </a:cubicBezTo>
                <a:cubicBezTo>
                  <a:pt x="1794803" y="8337399"/>
                  <a:pt x="658420" y="7201009"/>
                  <a:pt x="658420" y="5804196"/>
                </a:cubicBezTo>
                <a:lnTo>
                  <a:pt x="658420" y="2933246"/>
                </a:lnTo>
                <a:cubicBezTo>
                  <a:pt x="658420" y="1536437"/>
                  <a:pt x="1794803" y="400048"/>
                  <a:pt x="3191612" y="400048"/>
                </a:cubicBezTo>
                <a:cubicBezTo>
                  <a:pt x="4588426" y="400048"/>
                  <a:pt x="5724814" y="1536437"/>
                  <a:pt x="5724814" y="2933246"/>
                </a:cubicBezTo>
                <a:lnTo>
                  <a:pt x="5724814" y="5804196"/>
                </a:lnTo>
                <a:close/>
                <a:moveTo>
                  <a:pt x="6124864" y="4188866"/>
                </a:moveTo>
                <a:lnTo>
                  <a:pt x="6124864" y="2933247"/>
                </a:lnTo>
                <a:cubicBezTo>
                  <a:pt x="6124864" y="2149753"/>
                  <a:pt x="5819754" y="1413147"/>
                  <a:pt x="5265741" y="859135"/>
                </a:cubicBezTo>
                <a:cubicBezTo>
                  <a:pt x="4711717" y="305110"/>
                  <a:pt x="3975117" y="0"/>
                  <a:pt x="3191610" y="0"/>
                </a:cubicBezTo>
                <a:cubicBezTo>
                  <a:pt x="2408111" y="0"/>
                  <a:pt x="1671511" y="305110"/>
                  <a:pt x="1117492" y="859135"/>
                </a:cubicBezTo>
                <a:cubicBezTo>
                  <a:pt x="563479" y="1413147"/>
                  <a:pt x="258369" y="2149753"/>
                  <a:pt x="258369" y="2933247"/>
                </a:cubicBezTo>
                <a:lnTo>
                  <a:pt x="258369" y="4188869"/>
                </a:lnTo>
                <a:cubicBezTo>
                  <a:pt x="217862" y="4278875"/>
                  <a:pt x="142047" y="4365847"/>
                  <a:pt x="0" y="4386273"/>
                </a:cubicBezTo>
                <a:cubicBezTo>
                  <a:pt x="142047" y="4406698"/>
                  <a:pt x="217862" y="4493670"/>
                  <a:pt x="258369" y="4583676"/>
                </a:cubicBezTo>
                <a:lnTo>
                  <a:pt x="258369" y="5804197"/>
                </a:lnTo>
                <a:cubicBezTo>
                  <a:pt x="258369" y="6587703"/>
                  <a:pt x="563479" y="7324303"/>
                  <a:pt x="1117492" y="7878328"/>
                </a:cubicBezTo>
                <a:cubicBezTo>
                  <a:pt x="1671511" y="8432340"/>
                  <a:pt x="2408110" y="8737452"/>
                  <a:pt x="3191610" y="8737452"/>
                </a:cubicBezTo>
                <a:cubicBezTo>
                  <a:pt x="3975117" y="8737452"/>
                  <a:pt x="4711717" y="8432342"/>
                  <a:pt x="5265741" y="7878328"/>
                </a:cubicBezTo>
                <a:cubicBezTo>
                  <a:pt x="5819753" y="7324303"/>
                  <a:pt x="6124864" y="6587703"/>
                  <a:pt x="6124864" y="5804198"/>
                </a:cubicBezTo>
                <a:lnTo>
                  <a:pt x="6124864" y="4583678"/>
                </a:lnTo>
                <a:cubicBezTo>
                  <a:pt x="6165374" y="4493672"/>
                  <a:pt x="6241189" y="4406699"/>
                  <a:pt x="6383236" y="4386273"/>
                </a:cubicBezTo>
                <a:cubicBezTo>
                  <a:pt x="6241189" y="4365846"/>
                  <a:pt x="6165374" y="4278873"/>
                  <a:pt x="6124864" y="4188866"/>
                </a:cubicBezTo>
                <a:close/>
                <a:moveTo>
                  <a:pt x="5252260" y="7864846"/>
                </a:moveTo>
                <a:cubicBezTo>
                  <a:pt x="4701845" y="8415275"/>
                  <a:pt x="3970019" y="8718400"/>
                  <a:pt x="3191610" y="8718400"/>
                </a:cubicBezTo>
                <a:cubicBezTo>
                  <a:pt x="2413202" y="8718400"/>
                  <a:pt x="1681384" y="8415274"/>
                  <a:pt x="1130960" y="7864846"/>
                </a:cubicBezTo>
                <a:cubicBezTo>
                  <a:pt x="580545" y="7314431"/>
                  <a:pt x="277419" y="6582605"/>
                  <a:pt x="277419" y="5804196"/>
                </a:cubicBezTo>
                <a:lnTo>
                  <a:pt x="277419" y="4583669"/>
                </a:lnTo>
                <a:cubicBezTo>
                  <a:pt x="317928" y="4493665"/>
                  <a:pt x="393743" y="4406697"/>
                  <a:pt x="535784" y="4386272"/>
                </a:cubicBezTo>
                <a:cubicBezTo>
                  <a:pt x="393743" y="4365846"/>
                  <a:pt x="317927" y="4278877"/>
                  <a:pt x="277419" y="4188873"/>
                </a:cubicBezTo>
                <a:lnTo>
                  <a:pt x="277419" y="2933246"/>
                </a:lnTo>
                <a:cubicBezTo>
                  <a:pt x="277419" y="2154837"/>
                  <a:pt x="580545" y="1423019"/>
                  <a:pt x="1130960" y="872602"/>
                </a:cubicBezTo>
                <a:cubicBezTo>
                  <a:pt x="1681383" y="322180"/>
                  <a:pt x="2413202" y="19049"/>
                  <a:pt x="3191610" y="19049"/>
                </a:cubicBezTo>
                <a:cubicBezTo>
                  <a:pt x="3970019" y="19049"/>
                  <a:pt x="4701844" y="322181"/>
                  <a:pt x="5252260" y="872603"/>
                </a:cubicBezTo>
                <a:cubicBezTo>
                  <a:pt x="5802688" y="1423019"/>
                  <a:pt x="6105815" y="2154838"/>
                  <a:pt x="6105815" y="2933247"/>
                </a:cubicBezTo>
                <a:lnTo>
                  <a:pt x="6105815" y="4188877"/>
                </a:lnTo>
                <a:cubicBezTo>
                  <a:pt x="6065306" y="4278881"/>
                  <a:pt x="5989491" y="4365849"/>
                  <a:pt x="5847448" y="4386273"/>
                </a:cubicBezTo>
                <a:cubicBezTo>
                  <a:pt x="5989489" y="4406697"/>
                  <a:pt x="6065306" y="4493665"/>
                  <a:pt x="6105815" y="4583669"/>
                </a:cubicBezTo>
                <a:lnTo>
                  <a:pt x="6105815" y="5804198"/>
                </a:lnTo>
                <a:cubicBezTo>
                  <a:pt x="6105814" y="6582604"/>
                  <a:pt x="5802688" y="7314430"/>
                  <a:pt x="5252260" y="7864846"/>
                </a:cubicBezTo>
                <a:close/>
              </a:path>
            </a:pathLst>
          </a:custGeom>
          <a:solidFill>
            <a:srgbClr val="E4B17D"/>
          </a:solidFill>
        </p:spPr>
      </p:sp>
      <p:sp>
        <p:nvSpPr>
          <p:cNvPr id="12" name="Rectangle 11"/>
          <p:cNvSpPr/>
          <p:nvPr/>
        </p:nvSpPr>
        <p:spPr>
          <a:xfrm>
            <a:off x="310703" y="1052290"/>
            <a:ext cx="9144000" cy="7095982"/>
          </a:xfrm>
          <a:prstGeom prst="rect">
            <a:avLst/>
          </a:prstGeom>
        </p:spPr>
        <p:txBody>
          <a:bodyPr>
            <a:spAutoFit/>
          </a:bodyPr>
          <a:lstStyle/>
          <a:p>
            <a:pPr algn="just">
              <a:lnSpc>
                <a:spcPct val="107000"/>
              </a:lnSpc>
              <a:spcBef>
                <a:spcPts val="600"/>
              </a:spcBef>
              <a:spcAft>
                <a:spcPts val="0"/>
              </a:spcAft>
            </a:pPr>
            <a:r>
              <a:rPr lang="vi-VN" sz="4000" kern="0">
                <a:solidFill>
                  <a:srgbClr val="000000"/>
                </a:solidFill>
                <a:latin typeface="+mj-lt"/>
                <a:ea typeface="Times New Roman" panose="02020603050405020304" pitchFamily="18" charset="0"/>
                <a:cs typeface="Times New Roman" panose="02020603050405020304" pitchFamily="18" charset="0"/>
              </a:rPr>
              <a:t>Chia sẻ một vài suy nghĩ của em về bài thơ </a:t>
            </a:r>
            <a:r>
              <a:rPr lang="vi-VN" sz="4000" i="1" kern="0">
                <a:solidFill>
                  <a:srgbClr val="000000"/>
                </a:solidFill>
                <a:latin typeface="+mj-lt"/>
                <a:ea typeface="Times New Roman" panose="02020603050405020304" pitchFamily="18" charset="0"/>
                <a:cs typeface="Times New Roman" panose="02020603050405020304" pitchFamily="18" charset="0"/>
              </a:rPr>
              <a:t>Bánh trôi nước </a:t>
            </a:r>
            <a:r>
              <a:rPr lang="vi-VN" sz="4000" kern="0">
                <a:solidFill>
                  <a:srgbClr val="000000"/>
                </a:solidFill>
                <a:latin typeface="+mj-lt"/>
                <a:ea typeface="Times New Roman" panose="02020603050405020304" pitchFamily="18" charset="0"/>
                <a:cs typeface="Times New Roman" panose="02020603050405020304" pitchFamily="18" charset="0"/>
              </a:rPr>
              <a:t>của Hồ Xuân Hương.</a:t>
            </a:r>
            <a:endParaRPr lang="en-GB" sz="4000" kern="100">
              <a:latin typeface="+mj-lt"/>
              <a:ea typeface="Calibri" panose="020F0502020204030204" pitchFamily="34" charset="0"/>
              <a:cs typeface="Times New Roman" panose="02020603050405020304" pitchFamily="18" charset="0"/>
            </a:endParaRPr>
          </a:p>
          <a:p>
            <a:pPr algn="ctr">
              <a:lnSpc>
                <a:spcPct val="107000"/>
              </a:lnSpc>
              <a:spcBef>
                <a:spcPts val="600"/>
              </a:spcBef>
              <a:spcAft>
                <a:spcPts val="0"/>
              </a:spcAft>
            </a:pPr>
            <a:r>
              <a:rPr lang="vi-VN" sz="4000" kern="0">
                <a:solidFill>
                  <a:srgbClr val="000000"/>
                </a:solidFill>
                <a:latin typeface="+mj-lt"/>
                <a:ea typeface="Times New Roman" panose="02020603050405020304" pitchFamily="18" charset="0"/>
                <a:cs typeface="Times New Roman" panose="02020603050405020304" pitchFamily="18" charset="0"/>
              </a:rPr>
              <a:t>BÁNH TRÔI NƯỚC</a:t>
            </a:r>
            <a:endParaRPr lang="en-GB" sz="4000" kern="100">
              <a:latin typeface="+mj-lt"/>
              <a:ea typeface="Calibri" panose="020F0502020204030204" pitchFamily="34" charset="0"/>
              <a:cs typeface="Times New Roman" panose="02020603050405020304" pitchFamily="18" charset="0"/>
            </a:endParaRPr>
          </a:p>
          <a:p>
            <a:pPr marL="1828800">
              <a:lnSpc>
                <a:spcPct val="107000"/>
              </a:lnSpc>
              <a:spcBef>
                <a:spcPts val="600"/>
              </a:spcBef>
              <a:spcAft>
                <a:spcPts val="0"/>
              </a:spcAft>
            </a:pPr>
            <a:r>
              <a:rPr lang="vi-VN" sz="4000" i="1" kern="0">
                <a:solidFill>
                  <a:srgbClr val="000000"/>
                </a:solidFill>
                <a:latin typeface="+mj-lt"/>
                <a:ea typeface="Times New Roman" panose="02020603050405020304" pitchFamily="18" charset="0"/>
                <a:cs typeface="Times New Roman" panose="02020603050405020304" pitchFamily="18" charset="0"/>
              </a:rPr>
              <a:t>Thân em vừa trắng lại vừa tròn </a:t>
            </a:r>
            <a:endParaRPr lang="en-GB" sz="4000" kern="100">
              <a:latin typeface="+mj-lt"/>
              <a:ea typeface="Calibri" panose="020F0502020204030204" pitchFamily="34" charset="0"/>
              <a:cs typeface="Times New Roman" panose="02020603050405020304" pitchFamily="18" charset="0"/>
            </a:endParaRPr>
          </a:p>
          <a:p>
            <a:pPr marL="1828800">
              <a:lnSpc>
                <a:spcPct val="107000"/>
              </a:lnSpc>
              <a:spcBef>
                <a:spcPts val="600"/>
              </a:spcBef>
              <a:spcAft>
                <a:spcPts val="0"/>
              </a:spcAft>
            </a:pPr>
            <a:r>
              <a:rPr lang="vi-VN" sz="4000" i="1" kern="0">
                <a:solidFill>
                  <a:srgbClr val="000000"/>
                </a:solidFill>
                <a:latin typeface="+mj-lt"/>
                <a:ea typeface="Times New Roman" panose="02020603050405020304" pitchFamily="18" charset="0"/>
                <a:cs typeface="Times New Roman" panose="02020603050405020304" pitchFamily="18" charset="0"/>
              </a:rPr>
              <a:t>Bảy nổi ba chìm với nước non</a:t>
            </a:r>
            <a:endParaRPr lang="en-GB" sz="4000" kern="100">
              <a:latin typeface="+mj-lt"/>
              <a:ea typeface="Calibri" panose="020F0502020204030204" pitchFamily="34" charset="0"/>
              <a:cs typeface="Times New Roman" panose="02020603050405020304" pitchFamily="18" charset="0"/>
            </a:endParaRPr>
          </a:p>
          <a:p>
            <a:pPr marL="1828800">
              <a:lnSpc>
                <a:spcPct val="107000"/>
              </a:lnSpc>
              <a:spcBef>
                <a:spcPts val="600"/>
              </a:spcBef>
              <a:spcAft>
                <a:spcPts val="0"/>
              </a:spcAft>
            </a:pPr>
            <a:r>
              <a:rPr lang="vi-VN" sz="4000" i="1" kern="0">
                <a:solidFill>
                  <a:srgbClr val="000000"/>
                </a:solidFill>
                <a:latin typeface="+mj-lt"/>
                <a:ea typeface="Times New Roman" panose="02020603050405020304" pitchFamily="18" charset="0"/>
                <a:cs typeface="Times New Roman" panose="02020603050405020304" pitchFamily="18" charset="0"/>
              </a:rPr>
              <a:t>Rắn nát mặc dầu tay kẻ nặn</a:t>
            </a:r>
            <a:endParaRPr lang="en-GB" sz="4000" kern="100">
              <a:latin typeface="+mj-lt"/>
              <a:ea typeface="Calibri" panose="020F0502020204030204" pitchFamily="34" charset="0"/>
              <a:cs typeface="Times New Roman" panose="02020603050405020304" pitchFamily="18" charset="0"/>
            </a:endParaRPr>
          </a:p>
          <a:p>
            <a:pPr marL="1828800">
              <a:lnSpc>
                <a:spcPct val="107000"/>
              </a:lnSpc>
              <a:spcBef>
                <a:spcPts val="600"/>
              </a:spcBef>
              <a:spcAft>
                <a:spcPts val="0"/>
              </a:spcAft>
            </a:pPr>
            <a:r>
              <a:rPr lang="vi-VN" sz="4000" i="1" kern="0">
                <a:solidFill>
                  <a:srgbClr val="000000"/>
                </a:solidFill>
                <a:latin typeface="+mj-lt"/>
                <a:ea typeface="Times New Roman" panose="02020603050405020304" pitchFamily="18" charset="0"/>
                <a:cs typeface="Times New Roman" panose="02020603050405020304" pitchFamily="18" charset="0"/>
              </a:rPr>
              <a:t>Mà em vẫn giữ tấm lòng son</a:t>
            </a:r>
            <a:endParaRPr lang="en-GB" sz="4000" kern="100">
              <a:latin typeface="+mj-lt"/>
              <a:ea typeface="Calibri" panose="020F0502020204030204" pitchFamily="34" charset="0"/>
              <a:cs typeface="Times New Roman" panose="02020603050405020304" pitchFamily="18" charset="0"/>
            </a:endParaRPr>
          </a:p>
          <a:p>
            <a:pPr marL="1828800">
              <a:lnSpc>
                <a:spcPct val="107000"/>
              </a:lnSpc>
              <a:spcBef>
                <a:spcPts val="600"/>
              </a:spcBef>
              <a:spcAft>
                <a:spcPts val="0"/>
              </a:spcAft>
            </a:pPr>
            <a:r>
              <a:rPr lang="vi-VN" sz="4000" kern="0">
                <a:solidFill>
                  <a:srgbClr val="000000"/>
                </a:solidFill>
                <a:latin typeface="+mj-lt"/>
                <a:ea typeface="Times New Roman" panose="02020603050405020304" pitchFamily="18" charset="0"/>
                <a:cs typeface="Times New Roman" panose="02020603050405020304" pitchFamily="18" charset="0"/>
              </a:rPr>
              <a:t>(Hồ Xuân Hương, trong </a:t>
            </a:r>
            <a:r>
              <a:rPr lang="vi-VN" sz="4000" i="1" kern="0">
                <a:solidFill>
                  <a:srgbClr val="000000"/>
                </a:solidFill>
                <a:latin typeface="+mj-lt"/>
                <a:ea typeface="Times New Roman" panose="02020603050405020304" pitchFamily="18" charset="0"/>
                <a:cs typeface="Times New Roman" panose="02020603050405020304" pitchFamily="18" charset="0"/>
              </a:rPr>
              <a:t>Hợp tuyển Thơ văn Việt Nam, tập III, </a:t>
            </a:r>
            <a:r>
              <a:rPr lang="vi-VN" sz="4000" kern="0">
                <a:solidFill>
                  <a:srgbClr val="000000"/>
                </a:solidFill>
                <a:latin typeface="+mj-lt"/>
                <a:ea typeface="Times New Roman" panose="02020603050405020304" pitchFamily="18" charset="0"/>
                <a:cs typeface="Times New Roman" panose="02020603050405020304" pitchFamily="18" charset="0"/>
              </a:rPr>
              <a:t>NXB Văn hoá, Hà Nội, 1963</a:t>
            </a:r>
            <a:r>
              <a:rPr lang="vi-VN" sz="13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2916" y="1440233"/>
            <a:ext cx="4953000" cy="7607657"/>
          </a:xfrm>
          <a:prstGeom prst="ellipse">
            <a:avLst/>
          </a:prstGeom>
          <a:ln>
            <a:noFill/>
          </a:ln>
          <a:effectLst>
            <a:softEdge rad="112500"/>
          </a:effectLst>
        </p:spPr>
      </p:pic>
    </p:spTree>
    <p:extLst>
      <p:ext uri="{BB962C8B-B14F-4D97-AF65-F5344CB8AC3E}">
        <p14:creationId xmlns:p14="http://schemas.microsoft.com/office/powerpoint/2010/main" val="375482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anim calcmode="lin" valueType="num">
                                      <p:cBhvr>
                                        <p:cTn id="1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1000"/>
                                        <p:tgtEl>
                                          <p:spTgt spid="12">
                                            <p:txEl>
                                              <p:pRg st="3" end="3"/>
                                            </p:txEl>
                                          </p:spTgt>
                                        </p:tgtEl>
                                      </p:cBhvr>
                                    </p:animEffect>
                                    <p:anim calcmode="lin" valueType="num">
                                      <p:cBhvr>
                                        <p:cTn id="23"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1000"/>
                                        <p:tgtEl>
                                          <p:spTgt spid="12">
                                            <p:txEl>
                                              <p:pRg st="4" end="4"/>
                                            </p:txEl>
                                          </p:spTgt>
                                        </p:tgtEl>
                                      </p:cBhvr>
                                    </p:animEffect>
                                    <p:anim calcmode="lin" valueType="num">
                                      <p:cBhvr>
                                        <p:cTn id="28"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1000"/>
                                        <p:tgtEl>
                                          <p:spTgt spid="12">
                                            <p:txEl>
                                              <p:pRg st="5" end="5"/>
                                            </p:txEl>
                                          </p:spTgt>
                                        </p:tgtEl>
                                      </p:cBhvr>
                                    </p:animEffect>
                                    <p:anim calcmode="lin" valueType="num">
                                      <p:cBhvr>
                                        <p:cTn id="33"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1000"/>
                                        <p:tgtEl>
                                          <p:spTgt spid="12">
                                            <p:txEl>
                                              <p:pRg st="6" end="6"/>
                                            </p:txEl>
                                          </p:spTgt>
                                        </p:tgtEl>
                                      </p:cBhvr>
                                    </p:animEffect>
                                    <p:anim calcmode="lin" valueType="num">
                                      <p:cBhvr>
                                        <p:cTn id="38"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865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16" name="Rectangle 15"/>
          <p:cNvSpPr/>
          <p:nvPr/>
        </p:nvSpPr>
        <p:spPr>
          <a:xfrm>
            <a:off x="152400" y="2022678"/>
            <a:ext cx="13106400" cy="882678"/>
          </a:xfrm>
          <a:prstGeom prst="rect">
            <a:avLst/>
          </a:prstGeom>
        </p:spPr>
        <p:txBody>
          <a:bodyPr wrap="square">
            <a:spAutoFit/>
          </a:bodyPr>
          <a:lstStyle/>
          <a:p>
            <a:pPr algn="ctr">
              <a:lnSpc>
                <a:spcPct val="107000"/>
              </a:lnSpc>
              <a:spcAft>
                <a:spcPts val="0"/>
              </a:spcAft>
            </a:pPr>
            <a:r>
              <a:rPr lang="vi-VN" sz="4800" b="1" kern="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Tác giả: </a:t>
            </a:r>
            <a:r>
              <a:rPr lang="vi-VN" sz="4800" kern="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Vũ Dương Quỹ (1939 – 2021)</a:t>
            </a:r>
            <a:endParaRPr lang="en-GB" sz="4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88161">
            <a:off x="13720099" y="1903386"/>
            <a:ext cx="4191000" cy="5238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0305" y="4451095"/>
            <a:ext cx="4638825" cy="54483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Rectangle 18"/>
          <p:cNvSpPr/>
          <p:nvPr/>
        </p:nvSpPr>
        <p:spPr>
          <a:xfrm>
            <a:off x="2514600" y="3843094"/>
            <a:ext cx="6629399" cy="3046988"/>
          </a:xfrm>
          <a:prstGeom prst="rect">
            <a:avLst/>
          </a:prstGeom>
        </p:spPr>
        <p:txBody>
          <a:bodyPr wrap="square">
            <a:spAutoFit/>
          </a:bodyPr>
          <a:lstStyle/>
          <a:p>
            <a:pPr algn="just"/>
            <a:r>
              <a:rPr lang="vi-VN" sz="4800" kern="0">
                <a:latin typeface="Times New Roman" panose="02020603050405020304" pitchFamily="18" charset="0"/>
                <a:ea typeface="Calibri" panose="020F0502020204030204" pitchFamily="34" charset="0"/>
              </a:rPr>
              <a:t>- Là nhà giáo ưu tú, tác giả của nhiều bài viết bình giảng tác phẩm văn học trong nhà trường.</a:t>
            </a:r>
            <a:endParaRPr lang="en-GB" sz="4800"/>
          </a:p>
        </p:txBody>
      </p:sp>
      <p:sp>
        <p:nvSpPr>
          <p:cNvPr id="9" name="Rectangle 8"/>
          <p:cNvSpPr/>
          <p:nvPr/>
        </p:nvSpPr>
        <p:spPr>
          <a:xfrm>
            <a:off x="914400" y="278711"/>
            <a:ext cx="16459200" cy="1673022"/>
          </a:xfrm>
          <a:prstGeom prst="rect">
            <a:avLst/>
          </a:prstGeom>
        </p:spPr>
        <p:txBody>
          <a:bodyPr wrap="square">
            <a:spAutoFit/>
          </a:bodyPr>
          <a:lstStyle/>
          <a:p>
            <a:pPr algn="just">
              <a:lnSpc>
                <a:spcPct val="107000"/>
              </a:lnSpc>
              <a:spcAft>
                <a:spcPts val="0"/>
              </a:spcAft>
            </a:pPr>
            <a:r>
              <a:rPr lang="en-US" sz="48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Trải nghiệm cùng văn bản </a:t>
            </a:r>
            <a:r>
              <a:rPr lang="en-US" sz="48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Tính đa nghĩa trong bài thơ “Bánh trôi nước”</a:t>
            </a:r>
            <a:endParaRPr lang="en-GB" sz="4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505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4" name="Freeform 4"/>
          <p:cNvSpPr/>
          <p:nvPr/>
        </p:nvSpPr>
        <p:spPr>
          <a:xfrm>
            <a:off x="2176542" y="3253954"/>
            <a:ext cx="4441818" cy="6169660"/>
          </a:xfrm>
          <a:custGeom>
            <a:avLst/>
            <a:gdLst/>
            <a:ahLst/>
            <a:cxnLst/>
            <a:rect l="l" t="t" r="r" b="b"/>
            <a:pathLst>
              <a:path w="4441818" h="6169660">
                <a:moveTo>
                  <a:pt x="0" y="0"/>
                </a:moveTo>
                <a:lnTo>
                  <a:pt x="4441818" y="0"/>
                </a:lnTo>
                <a:lnTo>
                  <a:pt x="4441818" y="6169661"/>
                </a:lnTo>
                <a:lnTo>
                  <a:pt x="0" y="6169661"/>
                </a:lnTo>
                <a:lnTo>
                  <a:pt x="0" y="0"/>
                </a:lnTo>
                <a:close/>
              </a:path>
            </a:pathLst>
          </a:custGeom>
          <a:blipFill>
            <a:blip r:embed="rId3"/>
            <a:stretch>
              <a:fillRect/>
            </a:stretch>
          </a:blipFill>
        </p:spPr>
      </p:sp>
      <p:sp>
        <p:nvSpPr>
          <p:cNvPr id="5" name="Freeform 5"/>
          <p:cNvSpPr/>
          <p:nvPr/>
        </p:nvSpPr>
        <p:spPr>
          <a:xfrm>
            <a:off x="6923091" y="3253954"/>
            <a:ext cx="4441818" cy="6169660"/>
          </a:xfrm>
          <a:custGeom>
            <a:avLst/>
            <a:gdLst/>
            <a:ahLst/>
            <a:cxnLst/>
            <a:rect l="l" t="t" r="r" b="b"/>
            <a:pathLst>
              <a:path w="4441818" h="6169660">
                <a:moveTo>
                  <a:pt x="0" y="0"/>
                </a:moveTo>
                <a:lnTo>
                  <a:pt x="4441818" y="0"/>
                </a:lnTo>
                <a:lnTo>
                  <a:pt x="4441818" y="6169661"/>
                </a:lnTo>
                <a:lnTo>
                  <a:pt x="0" y="6169661"/>
                </a:lnTo>
                <a:lnTo>
                  <a:pt x="0" y="0"/>
                </a:lnTo>
                <a:close/>
              </a:path>
            </a:pathLst>
          </a:custGeom>
          <a:blipFill>
            <a:blip r:embed="rId3"/>
            <a:stretch>
              <a:fillRect/>
            </a:stretch>
          </a:blipFill>
        </p:spPr>
      </p:sp>
      <p:sp>
        <p:nvSpPr>
          <p:cNvPr id="6" name="Freeform 6"/>
          <p:cNvSpPr/>
          <p:nvPr/>
        </p:nvSpPr>
        <p:spPr>
          <a:xfrm>
            <a:off x="11669709" y="3253954"/>
            <a:ext cx="4441818" cy="6169660"/>
          </a:xfrm>
          <a:custGeom>
            <a:avLst/>
            <a:gdLst/>
            <a:ahLst/>
            <a:cxnLst/>
            <a:rect l="l" t="t" r="r" b="b"/>
            <a:pathLst>
              <a:path w="4441818" h="6169660">
                <a:moveTo>
                  <a:pt x="0" y="0"/>
                </a:moveTo>
                <a:lnTo>
                  <a:pt x="4441818" y="0"/>
                </a:lnTo>
                <a:lnTo>
                  <a:pt x="4441818" y="6169661"/>
                </a:lnTo>
                <a:lnTo>
                  <a:pt x="0" y="6169661"/>
                </a:lnTo>
                <a:lnTo>
                  <a:pt x="0" y="0"/>
                </a:lnTo>
                <a:close/>
              </a:path>
            </a:pathLst>
          </a:custGeom>
          <a:blipFill>
            <a:blip r:embed="rId3"/>
            <a:stretch>
              <a:fillRect/>
            </a:stretch>
          </a:blipFill>
        </p:spPr>
      </p:sp>
      <p:sp>
        <p:nvSpPr>
          <p:cNvPr id="7" name="TextBox 7"/>
          <p:cNvSpPr txBox="1"/>
          <p:nvPr/>
        </p:nvSpPr>
        <p:spPr>
          <a:xfrm>
            <a:off x="2924276" y="443360"/>
            <a:ext cx="12531263" cy="184665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lnSpc>
                <a:spcPts val="14389"/>
              </a:lnSpc>
              <a:spcBef>
                <a:spcPct val="0"/>
              </a:spcBef>
            </a:pPr>
            <a:r>
              <a:rPr lang="vi-VN" sz="9600" b="1"/>
              <a:t> </a:t>
            </a:r>
            <a:r>
              <a:rPr lang="vi-VN" sz="8000" b="1">
                <a:latin typeface="Times New Roman" panose="02020603050405020304" pitchFamily="18" charset="0"/>
                <a:cs typeface="Times New Roman" panose="02020603050405020304" pitchFamily="18" charset="0"/>
              </a:rPr>
              <a:t>2. Văn bản</a:t>
            </a:r>
            <a:endParaRPr lang="en-US" sz="10278" spc="113">
              <a:solidFill>
                <a:srgbClr val="5B432F"/>
              </a:solidFill>
              <a:latin typeface="Times New Roman" panose="02020603050405020304" pitchFamily="18" charset="0"/>
              <a:ea typeface="Shrikhand"/>
              <a:cs typeface="Times New Roman" panose="02020603050405020304" pitchFamily="18" charset="0"/>
              <a:sym typeface="Shrikhand"/>
            </a:endParaRPr>
          </a:p>
        </p:txBody>
      </p:sp>
      <p:sp>
        <p:nvSpPr>
          <p:cNvPr id="12" name="TextBox 12"/>
          <p:cNvSpPr txBox="1"/>
          <p:nvPr/>
        </p:nvSpPr>
        <p:spPr>
          <a:xfrm>
            <a:off x="2672044" y="5376460"/>
            <a:ext cx="3539748" cy="2031325"/>
          </a:xfrm>
          <a:prstGeom prst="rect">
            <a:avLst/>
          </a:prstGeom>
        </p:spPr>
        <p:txBody>
          <a:bodyPr wrap="square" lIns="0" tIns="0" rIns="0" bIns="0" rtlCol="0" anchor="t">
            <a:spAutoFit/>
          </a:bodyPr>
          <a:lstStyle/>
          <a:p>
            <a:pPr algn="ctr">
              <a:spcBef>
                <a:spcPct val="0"/>
              </a:spcBef>
            </a:pPr>
            <a:r>
              <a:rPr lang="vi-VN" sz="4400" b="1">
                <a:latin typeface="Times New Roman" panose="02020603050405020304" pitchFamily="18" charset="0"/>
                <a:cs typeface="Times New Roman" panose="02020603050405020304" pitchFamily="18" charset="0"/>
              </a:rPr>
              <a:t>a</a:t>
            </a:r>
            <a:r>
              <a:rPr lang="vi-VN" sz="4400" b="1" i="1">
                <a:latin typeface="Times New Roman" panose="02020603050405020304" pitchFamily="18" charset="0"/>
                <a:cs typeface="Times New Roman" panose="02020603050405020304" pitchFamily="18" charset="0"/>
              </a:rPr>
              <a:t>. </a:t>
            </a:r>
            <a:r>
              <a:rPr lang="vi-VN" sz="4400" b="1">
                <a:latin typeface="Times New Roman" panose="02020603050405020304" pitchFamily="18" charset="0"/>
                <a:cs typeface="Times New Roman" panose="02020603050405020304" pitchFamily="18" charset="0"/>
              </a:rPr>
              <a:t>Đọc văn bản, giải thích từ </a:t>
            </a:r>
            <a:r>
              <a:rPr lang="vi-VN" sz="4400" b="1" smtClean="0">
                <a:latin typeface="Times New Roman" panose="02020603050405020304" pitchFamily="18" charset="0"/>
                <a:cs typeface="Times New Roman" panose="02020603050405020304" pitchFamily="18" charset="0"/>
              </a:rPr>
              <a:t>khó</a:t>
            </a:r>
            <a:endParaRPr lang="en-US" sz="4400" spc="40">
              <a:solidFill>
                <a:srgbClr val="FFFAFA"/>
              </a:solidFill>
              <a:latin typeface="Times New Roman" panose="02020603050405020304" pitchFamily="18" charset="0"/>
              <a:ea typeface="Shrikhand"/>
              <a:cs typeface="Times New Roman" panose="02020603050405020304" pitchFamily="18" charset="0"/>
              <a:sym typeface="Shrikhand"/>
            </a:endParaRPr>
          </a:p>
        </p:txBody>
      </p:sp>
      <p:sp>
        <p:nvSpPr>
          <p:cNvPr id="13" name="TextBox 13"/>
          <p:cNvSpPr txBox="1"/>
          <p:nvPr/>
        </p:nvSpPr>
        <p:spPr>
          <a:xfrm>
            <a:off x="7323716" y="5290103"/>
            <a:ext cx="3539816" cy="3385542"/>
          </a:xfrm>
          <a:prstGeom prst="rect">
            <a:avLst/>
          </a:prstGeom>
        </p:spPr>
        <p:txBody>
          <a:bodyPr wrap="square" lIns="0" tIns="0" rIns="0" bIns="0" rtlCol="0" anchor="t">
            <a:spAutoFit/>
          </a:bodyPr>
          <a:lstStyle/>
          <a:p>
            <a:pPr algn="ctr">
              <a:spcBef>
                <a:spcPct val="0"/>
              </a:spcBef>
            </a:pPr>
            <a:r>
              <a:rPr lang="vi-VN" sz="4400">
                <a:latin typeface="Times New Roman" panose="02020603050405020304" pitchFamily="18" charset="0"/>
                <a:cs typeface="Times New Roman" panose="02020603050405020304" pitchFamily="18" charset="0"/>
              </a:rPr>
              <a:t> In trong </a:t>
            </a:r>
            <a:r>
              <a:rPr lang="vi-VN" sz="4400" i="1">
                <a:latin typeface="Times New Roman" panose="02020603050405020304" pitchFamily="18" charset="0"/>
                <a:cs typeface="Times New Roman" panose="02020603050405020304" pitchFamily="18" charset="0"/>
              </a:rPr>
              <a:t>Những ấn tượng văn chương, </a:t>
            </a:r>
            <a:r>
              <a:rPr lang="vi-VN" sz="4400">
                <a:latin typeface="Times New Roman" panose="02020603050405020304" pitchFamily="18" charset="0"/>
                <a:cs typeface="Times New Roman" panose="02020603050405020304" pitchFamily="18" charset="0"/>
              </a:rPr>
              <a:t>NXB Giáo dục, 2003</a:t>
            </a:r>
            <a:endParaRPr lang="en-US" sz="4400">
              <a:solidFill>
                <a:srgbClr val="000000"/>
              </a:solidFill>
              <a:latin typeface="Times New Roman" panose="02020603050405020304" pitchFamily="18" charset="0"/>
              <a:ea typeface="TT Chocolates Bold"/>
              <a:cs typeface="Times New Roman" panose="02020603050405020304" pitchFamily="18" charset="0"/>
              <a:sym typeface="TT Chocolates Bold"/>
            </a:endParaRPr>
          </a:p>
        </p:txBody>
      </p:sp>
      <p:sp>
        <p:nvSpPr>
          <p:cNvPr id="14" name="TextBox 14"/>
          <p:cNvSpPr txBox="1"/>
          <p:nvPr/>
        </p:nvSpPr>
        <p:spPr>
          <a:xfrm>
            <a:off x="11936460" y="5894639"/>
            <a:ext cx="3635006" cy="3323987"/>
          </a:xfrm>
          <a:prstGeom prst="rect">
            <a:avLst/>
          </a:prstGeom>
        </p:spPr>
        <p:txBody>
          <a:bodyPr wrap="square" lIns="0" tIns="0" rIns="0" bIns="0" rtlCol="0" anchor="t">
            <a:spAutoFit/>
          </a:bodyPr>
          <a:lstStyle/>
          <a:p>
            <a:pPr algn="just"/>
            <a:r>
              <a:rPr lang="vi-VN" sz="3600" b="1" smtClean="0">
                <a:latin typeface="Times New Roman" panose="02020603050405020304" pitchFamily="18" charset="0"/>
                <a:cs typeface="Times New Roman" panose="02020603050405020304" pitchFamily="18" charset="0"/>
              </a:rPr>
              <a:t>- </a:t>
            </a:r>
            <a:r>
              <a:rPr lang="vi-VN" sz="3600" b="1" i="1">
                <a:latin typeface="Times New Roman" panose="02020603050405020304" pitchFamily="18" charset="0"/>
                <a:cs typeface="Times New Roman" panose="02020603050405020304" pitchFamily="18" charset="0"/>
              </a:rPr>
              <a:t>Thể loại</a:t>
            </a:r>
            <a:r>
              <a:rPr lang="vi-VN" sz="3600" b="1">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Văn bản nghị luận về một vấn đề văn học</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a:t>
            </a:r>
            <a:r>
              <a:rPr lang="vi-VN" sz="3600" smtClean="0">
                <a:latin typeface="Times New Roman" panose="02020603050405020304" pitchFamily="18" charset="0"/>
                <a:cs typeface="Times New Roman" panose="02020603050405020304" pitchFamily="18" charset="0"/>
              </a:rPr>
              <a:t>- </a:t>
            </a:r>
            <a:r>
              <a:rPr lang="vi-VN" sz="3600" b="1" i="1" smtClean="0">
                <a:latin typeface="Times New Roman" panose="02020603050405020304" pitchFamily="18" charset="0"/>
                <a:cs typeface="Times New Roman" panose="02020603050405020304" pitchFamily="18" charset="0"/>
              </a:rPr>
              <a:t>Phương </a:t>
            </a:r>
            <a:r>
              <a:rPr lang="vi-VN" sz="3600" b="1" i="1">
                <a:latin typeface="Times New Roman" panose="02020603050405020304" pitchFamily="18" charset="0"/>
                <a:cs typeface="Times New Roman" panose="02020603050405020304" pitchFamily="18" charset="0"/>
              </a:rPr>
              <a:t>thức biểu đạt chính</a:t>
            </a:r>
            <a:r>
              <a:rPr lang="vi-VN" sz="3600" i="1">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Nghị luận</a:t>
            </a:r>
            <a:endParaRPr lang="en-US" sz="3600">
              <a:solidFill>
                <a:srgbClr val="000000"/>
              </a:solidFill>
              <a:latin typeface="Times New Roman" panose="02020603050405020304" pitchFamily="18" charset="0"/>
              <a:ea typeface="TT Chocolates Bold"/>
              <a:cs typeface="Times New Roman" panose="02020603050405020304" pitchFamily="18" charset="0"/>
              <a:sym typeface="TT Chocolates Bold"/>
            </a:endParaRPr>
          </a:p>
        </p:txBody>
      </p:sp>
      <p:sp>
        <p:nvSpPr>
          <p:cNvPr id="15" name="TextBox 15"/>
          <p:cNvSpPr txBox="1"/>
          <p:nvPr/>
        </p:nvSpPr>
        <p:spPr>
          <a:xfrm>
            <a:off x="7182584" y="4297780"/>
            <a:ext cx="3922829" cy="677108"/>
          </a:xfrm>
          <a:prstGeom prst="rect">
            <a:avLst/>
          </a:prstGeom>
        </p:spPr>
        <p:txBody>
          <a:bodyPr lIns="0" tIns="0" rIns="0" bIns="0" rtlCol="0" anchor="t">
            <a:spAutoFit/>
          </a:bodyPr>
          <a:lstStyle/>
          <a:p>
            <a:pPr algn="ctr">
              <a:spcBef>
                <a:spcPct val="0"/>
              </a:spcBef>
            </a:pPr>
            <a:r>
              <a:rPr lang="vi-VN" sz="4400" b="1">
                <a:latin typeface="Times New Roman" panose="02020603050405020304" pitchFamily="18" charset="0"/>
                <a:cs typeface="Times New Roman" panose="02020603050405020304" pitchFamily="18" charset="0"/>
              </a:rPr>
              <a:t>b. Xuất xứ</a:t>
            </a:r>
            <a:endParaRPr lang="en-US" sz="4400" spc="40">
              <a:solidFill>
                <a:srgbClr val="FFFAFA"/>
              </a:solidFill>
              <a:latin typeface="Times New Roman" panose="02020603050405020304" pitchFamily="18" charset="0"/>
              <a:ea typeface="Shrikhand"/>
              <a:cs typeface="Times New Roman" panose="02020603050405020304" pitchFamily="18" charset="0"/>
              <a:sym typeface="Shrikhand"/>
            </a:endParaRPr>
          </a:p>
        </p:txBody>
      </p:sp>
      <p:sp>
        <p:nvSpPr>
          <p:cNvPr id="16" name="TextBox 16"/>
          <p:cNvSpPr txBox="1"/>
          <p:nvPr/>
        </p:nvSpPr>
        <p:spPr>
          <a:xfrm>
            <a:off x="11792549" y="3658326"/>
            <a:ext cx="3922829" cy="2031325"/>
          </a:xfrm>
          <a:prstGeom prst="rect">
            <a:avLst/>
          </a:prstGeom>
        </p:spPr>
        <p:txBody>
          <a:bodyPr lIns="0" tIns="0" rIns="0" bIns="0" rtlCol="0" anchor="t">
            <a:spAutoFit/>
          </a:bodyPr>
          <a:lstStyle/>
          <a:p>
            <a:pPr algn="ctr">
              <a:spcBef>
                <a:spcPct val="0"/>
              </a:spcBef>
            </a:pPr>
            <a:r>
              <a:rPr lang="vi-VN" sz="4400" b="1">
                <a:latin typeface="Times New Roman" panose="02020603050405020304" pitchFamily="18" charset="0"/>
                <a:cs typeface="Times New Roman" panose="02020603050405020304" pitchFamily="18" charset="0"/>
              </a:rPr>
              <a:t>c.</a:t>
            </a:r>
            <a:r>
              <a:rPr lang="vi-VN" sz="4400">
                <a:latin typeface="Times New Roman" panose="02020603050405020304" pitchFamily="18" charset="0"/>
                <a:cs typeface="Times New Roman" panose="02020603050405020304" pitchFamily="18" charset="0"/>
              </a:rPr>
              <a:t> </a:t>
            </a:r>
            <a:r>
              <a:rPr lang="vi-VN" sz="4400" b="1">
                <a:latin typeface="Times New Roman" panose="02020603050405020304" pitchFamily="18" charset="0"/>
                <a:cs typeface="Times New Roman" panose="02020603050405020304" pitchFamily="18" charset="0"/>
              </a:rPr>
              <a:t>Thể loại và phương thức biểu đạt chính</a:t>
            </a:r>
            <a:endParaRPr lang="en-US" sz="4400" spc="40">
              <a:solidFill>
                <a:srgbClr val="FFFAFA"/>
              </a:solidFill>
              <a:latin typeface="Times New Roman" panose="02020603050405020304" pitchFamily="18" charset="0"/>
              <a:ea typeface="Shrikhand"/>
              <a:cs typeface="Times New Roman" panose="02020603050405020304" pitchFamily="18" charset="0"/>
              <a:sym typeface="Shrikhand"/>
            </a:endParaRPr>
          </a:p>
        </p:txBody>
      </p:sp>
    </p:spTree>
    <p:extLst>
      <p:ext uri="{BB962C8B-B14F-4D97-AF65-F5344CB8AC3E}">
        <p14:creationId xmlns:p14="http://schemas.microsoft.com/office/powerpoint/2010/main" val="121189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ircle(in)">
                                      <p:cBhvr>
                                        <p:cTn id="3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3" name="Freeform 3"/>
          <p:cNvSpPr/>
          <p:nvPr/>
        </p:nvSpPr>
        <p:spPr>
          <a:xfrm rot="-5551263">
            <a:off x="1315279" y="-1186381"/>
            <a:ext cx="15729494" cy="21848178"/>
          </a:xfrm>
          <a:custGeom>
            <a:avLst/>
            <a:gdLst/>
            <a:ahLst/>
            <a:cxnLst/>
            <a:rect l="l" t="t" r="r" b="b"/>
            <a:pathLst>
              <a:path w="15729494" h="21848178">
                <a:moveTo>
                  <a:pt x="0" y="0"/>
                </a:moveTo>
                <a:lnTo>
                  <a:pt x="15729494" y="0"/>
                </a:lnTo>
                <a:lnTo>
                  <a:pt x="15729494" y="21848177"/>
                </a:lnTo>
                <a:lnTo>
                  <a:pt x="0" y="21848177"/>
                </a:lnTo>
                <a:lnTo>
                  <a:pt x="0" y="0"/>
                </a:lnTo>
                <a:close/>
              </a:path>
            </a:pathLst>
          </a:custGeom>
          <a:blipFill>
            <a:blip r:embed="rId3"/>
            <a:stretch>
              <a:fillRect/>
            </a:stretch>
          </a:blipFill>
        </p:spPr>
      </p:sp>
      <p:grpSp>
        <p:nvGrpSpPr>
          <p:cNvPr id="4" name="Group 4"/>
          <p:cNvGrpSpPr/>
          <p:nvPr/>
        </p:nvGrpSpPr>
        <p:grpSpPr>
          <a:xfrm>
            <a:off x="1489425" y="4245939"/>
            <a:ext cx="1503367" cy="940337"/>
            <a:chOff x="0" y="0"/>
            <a:chExt cx="2004490" cy="1253783"/>
          </a:xfrm>
        </p:grpSpPr>
        <p:grpSp>
          <p:nvGrpSpPr>
            <p:cNvPr id="5" name="Group 5"/>
            <p:cNvGrpSpPr/>
            <p:nvPr/>
          </p:nvGrpSpPr>
          <p:grpSpPr>
            <a:xfrm>
              <a:off x="0" y="0"/>
              <a:ext cx="2004490" cy="1253783"/>
              <a:chOff x="0" y="0"/>
              <a:chExt cx="812800" cy="508396"/>
            </a:xfrm>
          </p:grpSpPr>
          <p:sp>
            <p:nvSpPr>
              <p:cNvPr id="6" name="Freeform 6"/>
              <p:cNvSpPr/>
              <p:nvPr/>
            </p:nvSpPr>
            <p:spPr>
              <a:xfrm>
                <a:off x="0" y="0"/>
                <a:ext cx="812800" cy="508396"/>
              </a:xfrm>
              <a:custGeom>
                <a:avLst/>
                <a:gdLst/>
                <a:ahLst/>
                <a:cxnLst/>
                <a:rect l="l" t="t" r="r" b="b"/>
                <a:pathLst>
                  <a:path w="812800" h="508396">
                    <a:moveTo>
                      <a:pt x="609600" y="0"/>
                    </a:moveTo>
                    <a:lnTo>
                      <a:pt x="0" y="0"/>
                    </a:lnTo>
                    <a:lnTo>
                      <a:pt x="0" y="508396"/>
                    </a:lnTo>
                    <a:lnTo>
                      <a:pt x="609600" y="508396"/>
                    </a:lnTo>
                    <a:lnTo>
                      <a:pt x="812800" y="254198"/>
                    </a:lnTo>
                    <a:lnTo>
                      <a:pt x="609600" y="0"/>
                    </a:lnTo>
                    <a:close/>
                  </a:path>
                </a:pathLst>
              </a:custGeom>
              <a:solidFill>
                <a:srgbClr val="654A35"/>
              </a:solidFill>
            </p:spPr>
          </p:sp>
          <p:sp>
            <p:nvSpPr>
              <p:cNvPr id="7" name="TextBox 7"/>
              <p:cNvSpPr txBox="1"/>
              <p:nvPr/>
            </p:nvSpPr>
            <p:spPr>
              <a:xfrm>
                <a:off x="0" y="-19050"/>
                <a:ext cx="698500" cy="527446"/>
              </a:xfrm>
              <a:prstGeom prst="rect">
                <a:avLst/>
              </a:prstGeom>
            </p:spPr>
            <p:txBody>
              <a:bodyPr lIns="58806" tIns="58806" rIns="58806" bIns="58806" rtlCol="0" anchor="ctr"/>
              <a:lstStyle/>
              <a:p>
                <a:pPr algn="ctr">
                  <a:lnSpc>
                    <a:spcPts val="2587"/>
                  </a:lnSpc>
                </a:pPr>
                <a:endParaRPr>
                  <a:solidFill>
                    <a:prstClr val="black"/>
                  </a:solidFill>
                </a:endParaRPr>
              </a:p>
            </p:txBody>
          </p:sp>
        </p:grpSp>
        <p:sp>
          <p:nvSpPr>
            <p:cNvPr id="8" name="TextBox 8"/>
            <p:cNvSpPr txBox="1"/>
            <p:nvPr/>
          </p:nvSpPr>
          <p:spPr>
            <a:xfrm>
              <a:off x="0" y="101930"/>
              <a:ext cx="1685786" cy="908287"/>
            </a:xfrm>
            <a:prstGeom prst="rect">
              <a:avLst/>
            </a:prstGeom>
          </p:spPr>
          <p:txBody>
            <a:bodyPr lIns="0" tIns="0" rIns="0" bIns="0" rtlCol="0" anchor="t">
              <a:spAutoFit/>
            </a:bodyPr>
            <a:lstStyle/>
            <a:p>
              <a:pPr algn="ctr">
                <a:lnSpc>
                  <a:spcPts val="5902"/>
                </a:lnSpc>
              </a:pPr>
              <a:r>
                <a:rPr lang="en-US" sz="3832">
                  <a:solidFill>
                    <a:srgbClr val="F1EEE3"/>
                  </a:solidFill>
                  <a:latin typeface="TT Chocolates Bold"/>
                  <a:ea typeface="TT Chocolates Bold"/>
                  <a:cs typeface="TT Chocolates Bold"/>
                  <a:sym typeface="TT Chocolates Bold"/>
                </a:rPr>
                <a:t>01</a:t>
              </a:r>
            </a:p>
          </p:txBody>
        </p:sp>
      </p:grpSp>
      <p:sp>
        <p:nvSpPr>
          <p:cNvPr id="9" name="AutoShape 9"/>
          <p:cNvSpPr/>
          <p:nvPr/>
        </p:nvSpPr>
        <p:spPr>
          <a:xfrm flipV="1">
            <a:off x="2992792" y="4630770"/>
            <a:ext cx="12710509" cy="106008"/>
          </a:xfrm>
          <a:prstGeom prst="line">
            <a:avLst/>
          </a:prstGeom>
          <a:ln w="76200" cap="rnd">
            <a:solidFill>
              <a:srgbClr val="654A35"/>
            </a:solidFill>
            <a:prstDash val="sysDash"/>
            <a:headEnd type="none" w="sm" len="sm"/>
            <a:tailEnd type="none" w="sm" len="sm"/>
          </a:ln>
        </p:spPr>
      </p:sp>
      <p:grpSp>
        <p:nvGrpSpPr>
          <p:cNvPr id="10" name="Group 10"/>
          <p:cNvGrpSpPr/>
          <p:nvPr/>
        </p:nvGrpSpPr>
        <p:grpSpPr>
          <a:xfrm>
            <a:off x="6576692" y="4289061"/>
            <a:ext cx="1487308" cy="930293"/>
            <a:chOff x="0" y="0"/>
            <a:chExt cx="1983078" cy="1240390"/>
          </a:xfrm>
        </p:grpSpPr>
        <p:grpSp>
          <p:nvGrpSpPr>
            <p:cNvPr id="11" name="Group 11"/>
            <p:cNvGrpSpPr/>
            <p:nvPr/>
          </p:nvGrpSpPr>
          <p:grpSpPr>
            <a:xfrm>
              <a:off x="0" y="0"/>
              <a:ext cx="1983078" cy="1240390"/>
              <a:chOff x="0" y="0"/>
              <a:chExt cx="812800" cy="508396"/>
            </a:xfrm>
          </p:grpSpPr>
          <p:sp>
            <p:nvSpPr>
              <p:cNvPr id="12" name="Freeform 12"/>
              <p:cNvSpPr/>
              <p:nvPr/>
            </p:nvSpPr>
            <p:spPr>
              <a:xfrm>
                <a:off x="0" y="0"/>
                <a:ext cx="812800" cy="508396"/>
              </a:xfrm>
              <a:custGeom>
                <a:avLst/>
                <a:gdLst/>
                <a:ahLst/>
                <a:cxnLst/>
                <a:rect l="l" t="t" r="r" b="b"/>
                <a:pathLst>
                  <a:path w="812800" h="508396">
                    <a:moveTo>
                      <a:pt x="609600" y="0"/>
                    </a:moveTo>
                    <a:lnTo>
                      <a:pt x="0" y="0"/>
                    </a:lnTo>
                    <a:lnTo>
                      <a:pt x="0" y="508396"/>
                    </a:lnTo>
                    <a:lnTo>
                      <a:pt x="609600" y="508396"/>
                    </a:lnTo>
                    <a:lnTo>
                      <a:pt x="812800" y="254198"/>
                    </a:lnTo>
                    <a:lnTo>
                      <a:pt x="609600" y="0"/>
                    </a:lnTo>
                    <a:close/>
                  </a:path>
                </a:pathLst>
              </a:custGeom>
              <a:solidFill>
                <a:srgbClr val="654A35"/>
              </a:solidFill>
            </p:spPr>
          </p:sp>
          <p:sp>
            <p:nvSpPr>
              <p:cNvPr id="13" name="TextBox 13"/>
              <p:cNvSpPr txBox="1"/>
              <p:nvPr/>
            </p:nvSpPr>
            <p:spPr>
              <a:xfrm>
                <a:off x="0" y="-19050"/>
                <a:ext cx="698500" cy="527446"/>
              </a:xfrm>
              <a:prstGeom prst="rect">
                <a:avLst/>
              </a:prstGeom>
            </p:spPr>
            <p:txBody>
              <a:bodyPr lIns="58806" tIns="58806" rIns="58806" bIns="58806" rtlCol="0" anchor="ctr"/>
              <a:lstStyle/>
              <a:p>
                <a:pPr algn="ctr">
                  <a:lnSpc>
                    <a:spcPts val="2587"/>
                  </a:lnSpc>
                </a:pPr>
                <a:endParaRPr>
                  <a:solidFill>
                    <a:prstClr val="black"/>
                  </a:solidFill>
                </a:endParaRPr>
              </a:p>
            </p:txBody>
          </p:sp>
        </p:grpSp>
        <p:sp>
          <p:nvSpPr>
            <p:cNvPr id="14" name="TextBox 14"/>
            <p:cNvSpPr txBox="1"/>
            <p:nvPr/>
          </p:nvSpPr>
          <p:spPr>
            <a:xfrm>
              <a:off x="0" y="108942"/>
              <a:ext cx="1667779" cy="890484"/>
            </a:xfrm>
            <a:prstGeom prst="rect">
              <a:avLst/>
            </a:prstGeom>
          </p:spPr>
          <p:txBody>
            <a:bodyPr lIns="0" tIns="0" rIns="0" bIns="0" rtlCol="0" anchor="t">
              <a:spAutoFit/>
            </a:bodyPr>
            <a:lstStyle/>
            <a:p>
              <a:pPr algn="ctr">
                <a:lnSpc>
                  <a:spcPts val="5839"/>
                </a:lnSpc>
              </a:pPr>
              <a:r>
                <a:rPr lang="en-US" sz="3791">
                  <a:solidFill>
                    <a:srgbClr val="F1EEE3"/>
                  </a:solidFill>
                  <a:latin typeface="TT Chocolates Bold"/>
                  <a:ea typeface="TT Chocolates Bold"/>
                  <a:cs typeface="TT Chocolates Bold"/>
                  <a:sym typeface="TT Chocolates Bold"/>
                </a:rPr>
                <a:t>02</a:t>
              </a:r>
            </a:p>
          </p:txBody>
        </p:sp>
      </p:grpSp>
      <p:grpSp>
        <p:nvGrpSpPr>
          <p:cNvPr id="15" name="Group 15"/>
          <p:cNvGrpSpPr/>
          <p:nvPr/>
        </p:nvGrpSpPr>
        <p:grpSpPr>
          <a:xfrm>
            <a:off x="11647900" y="4253864"/>
            <a:ext cx="1490697" cy="932413"/>
            <a:chOff x="0" y="0"/>
            <a:chExt cx="1987597" cy="1243217"/>
          </a:xfrm>
        </p:grpSpPr>
        <p:grpSp>
          <p:nvGrpSpPr>
            <p:cNvPr id="16" name="Group 16"/>
            <p:cNvGrpSpPr/>
            <p:nvPr/>
          </p:nvGrpSpPr>
          <p:grpSpPr>
            <a:xfrm>
              <a:off x="0" y="0"/>
              <a:ext cx="1987597" cy="1243217"/>
              <a:chOff x="0" y="0"/>
              <a:chExt cx="812800" cy="508396"/>
            </a:xfrm>
          </p:grpSpPr>
          <p:sp>
            <p:nvSpPr>
              <p:cNvPr id="17" name="Freeform 17"/>
              <p:cNvSpPr/>
              <p:nvPr/>
            </p:nvSpPr>
            <p:spPr>
              <a:xfrm>
                <a:off x="0" y="0"/>
                <a:ext cx="812800" cy="508396"/>
              </a:xfrm>
              <a:custGeom>
                <a:avLst/>
                <a:gdLst/>
                <a:ahLst/>
                <a:cxnLst/>
                <a:rect l="l" t="t" r="r" b="b"/>
                <a:pathLst>
                  <a:path w="812800" h="508396">
                    <a:moveTo>
                      <a:pt x="609600" y="0"/>
                    </a:moveTo>
                    <a:lnTo>
                      <a:pt x="0" y="0"/>
                    </a:lnTo>
                    <a:lnTo>
                      <a:pt x="0" y="508396"/>
                    </a:lnTo>
                    <a:lnTo>
                      <a:pt x="609600" y="508396"/>
                    </a:lnTo>
                    <a:lnTo>
                      <a:pt x="812800" y="254198"/>
                    </a:lnTo>
                    <a:lnTo>
                      <a:pt x="609600" y="0"/>
                    </a:lnTo>
                    <a:close/>
                  </a:path>
                </a:pathLst>
              </a:custGeom>
              <a:solidFill>
                <a:srgbClr val="654A35"/>
              </a:solidFill>
            </p:spPr>
          </p:sp>
          <p:sp>
            <p:nvSpPr>
              <p:cNvPr id="18" name="TextBox 18"/>
              <p:cNvSpPr txBox="1"/>
              <p:nvPr/>
            </p:nvSpPr>
            <p:spPr>
              <a:xfrm>
                <a:off x="0" y="-19050"/>
                <a:ext cx="698500" cy="527446"/>
              </a:xfrm>
              <a:prstGeom prst="rect">
                <a:avLst/>
              </a:prstGeom>
            </p:spPr>
            <p:txBody>
              <a:bodyPr lIns="58806" tIns="58806" rIns="58806" bIns="58806" rtlCol="0" anchor="ctr"/>
              <a:lstStyle/>
              <a:p>
                <a:pPr algn="ctr">
                  <a:lnSpc>
                    <a:spcPts val="2587"/>
                  </a:lnSpc>
                </a:pPr>
                <a:endParaRPr>
                  <a:solidFill>
                    <a:prstClr val="black"/>
                  </a:solidFill>
                </a:endParaRPr>
              </a:p>
            </p:txBody>
          </p:sp>
        </p:grpSp>
        <p:sp>
          <p:nvSpPr>
            <p:cNvPr id="19" name="TextBox 19"/>
            <p:cNvSpPr txBox="1"/>
            <p:nvPr/>
          </p:nvSpPr>
          <p:spPr>
            <a:xfrm>
              <a:off x="0" y="109472"/>
              <a:ext cx="1671579" cy="892231"/>
            </a:xfrm>
            <a:prstGeom prst="rect">
              <a:avLst/>
            </a:prstGeom>
          </p:spPr>
          <p:txBody>
            <a:bodyPr lIns="0" tIns="0" rIns="0" bIns="0" rtlCol="0" anchor="t">
              <a:spAutoFit/>
            </a:bodyPr>
            <a:lstStyle/>
            <a:p>
              <a:pPr algn="ctr">
                <a:lnSpc>
                  <a:spcPts val="5852"/>
                </a:lnSpc>
              </a:pPr>
              <a:r>
                <a:rPr lang="en-US" sz="3800">
                  <a:solidFill>
                    <a:srgbClr val="F1EEE3"/>
                  </a:solidFill>
                  <a:latin typeface="TT Chocolates Bold"/>
                  <a:ea typeface="TT Chocolates Bold"/>
                  <a:cs typeface="TT Chocolates Bold"/>
                  <a:sym typeface="TT Chocolates Bold"/>
                </a:rPr>
                <a:t>03</a:t>
              </a:r>
            </a:p>
          </p:txBody>
        </p:sp>
      </p:grpSp>
      <p:sp>
        <p:nvSpPr>
          <p:cNvPr id="21" name="TextBox 21"/>
          <p:cNvSpPr txBox="1"/>
          <p:nvPr/>
        </p:nvSpPr>
        <p:spPr>
          <a:xfrm>
            <a:off x="1025241" y="5598120"/>
            <a:ext cx="3457045" cy="3877985"/>
          </a:xfrm>
          <a:prstGeom prst="rect">
            <a:avLst/>
          </a:prstGeom>
        </p:spPr>
        <p:txBody>
          <a:bodyPr wrap="square" lIns="0" tIns="0" rIns="0" bIns="0" rtlCol="0" anchor="t">
            <a:spAutoFit/>
          </a:bodyPr>
          <a:lstStyle/>
          <a:p>
            <a:pPr algn="just">
              <a:spcBef>
                <a:spcPct val="0"/>
              </a:spcBef>
            </a:pPr>
            <a:r>
              <a:rPr lang="vi-VN" sz="3600" b="1">
                <a:latin typeface="Times New Roman" panose="02020603050405020304" pitchFamily="18" charset="0"/>
                <a:cs typeface="Times New Roman" panose="02020603050405020304" pitchFamily="18" charset="0"/>
              </a:rPr>
              <a:t>Phần 1</a:t>
            </a:r>
            <a:r>
              <a:rPr lang="vi-VN" sz="3600">
                <a:latin typeface="Times New Roman" panose="02020603050405020304" pitchFamily="18" charset="0"/>
                <a:cs typeface="Times New Roman" panose="02020603050405020304" pitchFamily="18" charset="0"/>
              </a:rPr>
              <a:t>: Từ đầu đến </a:t>
            </a:r>
            <a:r>
              <a:rPr lang="vi-VN" sz="3600" i="1">
                <a:latin typeface="Times New Roman" panose="02020603050405020304" pitchFamily="18" charset="0"/>
                <a:cs typeface="Times New Roman" panose="02020603050405020304" pitchFamily="18" charset="0"/>
              </a:rPr>
              <a:t>“biết bao con người”: </a:t>
            </a:r>
            <a:r>
              <a:rPr lang="vi-VN" sz="3600">
                <a:latin typeface="Times New Roman" panose="02020603050405020304" pitchFamily="18" charset="0"/>
                <a:cs typeface="Times New Roman" panose="02020603050405020304" pitchFamily="18" charset="0"/>
              </a:rPr>
              <a:t>Giới thiệu khái quát về bài thơ </a:t>
            </a:r>
            <a:r>
              <a:rPr lang="vi-VN" sz="3600" i="1">
                <a:latin typeface="Times New Roman" panose="02020603050405020304" pitchFamily="18" charset="0"/>
                <a:cs typeface="Times New Roman" panose="02020603050405020304" pitchFamily="18" charset="0"/>
              </a:rPr>
              <a:t>Bánh trôi nước </a:t>
            </a:r>
            <a:r>
              <a:rPr lang="vi-VN" sz="3600">
                <a:latin typeface="Times New Roman" panose="02020603050405020304" pitchFamily="18" charset="0"/>
                <a:cs typeface="Times New Roman" panose="02020603050405020304" pitchFamily="18" charset="0"/>
              </a:rPr>
              <a:t>và tính đa nghĩa của bài thơ.</a:t>
            </a:r>
            <a:endParaRPr lang="en-US" sz="3600">
              <a:solidFill>
                <a:srgbClr val="000000"/>
              </a:solidFill>
              <a:latin typeface="Times New Roman" panose="02020603050405020304" pitchFamily="18" charset="0"/>
              <a:ea typeface="TT Chocolates Bold"/>
              <a:cs typeface="Times New Roman" panose="02020603050405020304" pitchFamily="18" charset="0"/>
              <a:sym typeface="TT Chocolates Bold"/>
            </a:endParaRPr>
          </a:p>
        </p:txBody>
      </p:sp>
      <p:sp>
        <p:nvSpPr>
          <p:cNvPr id="22" name="TextBox 22"/>
          <p:cNvSpPr txBox="1"/>
          <p:nvPr/>
        </p:nvSpPr>
        <p:spPr>
          <a:xfrm>
            <a:off x="2514600" y="522898"/>
            <a:ext cx="13763214" cy="1649491"/>
          </a:xfrm>
          <a:prstGeom prst="rect">
            <a:avLst/>
          </a:prstGeom>
        </p:spPr>
        <p:txBody>
          <a:bodyPr lIns="0" tIns="0" rIns="0" bIns="0" rtlCol="0" anchor="t">
            <a:spAutoFit/>
          </a:bodyPr>
          <a:lstStyle/>
          <a:p>
            <a:pPr algn="ctr">
              <a:lnSpc>
                <a:spcPts val="14389"/>
              </a:lnSpc>
              <a:spcBef>
                <a:spcPct val="0"/>
              </a:spcBef>
            </a:pPr>
            <a:r>
              <a:rPr lang="vi-VN" sz="8800" b="1">
                <a:latin typeface="Times New Roman" panose="02020603050405020304" pitchFamily="18" charset="0"/>
                <a:cs typeface="Times New Roman" panose="02020603050405020304" pitchFamily="18" charset="0"/>
              </a:rPr>
              <a:t>d</a:t>
            </a:r>
            <a:r>
              <a:rPr lang="vi-VN" sz="8800" b="1" i="1">
                <a:latin typeface="Times New Roman" panose="02020603050405020304" pitchFamily="18" charset="0"/>
                <a:cs typeface="Times New Roman" panose="02020603050405020304" pitchFamily="18" charset="0"/>
              </a:rPr>
              <a:t>. Bố cục</a:t>
            </a:r>
            <a:r>
              <a:rPr lang="vi-VN" sz="8800" b="1">
                <a:latin typeface="Times New Roman" panose="02020603050405020304" pitchFamily="18" charset="0"/>
                <a:cs typeface="Times New Roman" panose="02020603050405020304" pitchFamily="18" charset="0"/>
              </a:rPr>
              <a:t>: 4 phần</a:t>
            </a:r>
            <a:endParaRPr lang="en-US" sz="9600" spc="113">
              <a:solidFill>
                <a:srgbClr val="5B432F"/>
              </a:solidFill>
              <a:latin typeface="Times New Roman" panose="02020603050405020304" pitchFamily="18" charset="0"/>
              <a:ea typeface="Shrikhand"/>
              <a:cs typeface="Times New Roman" panose="02020603050405020304" pitchFamily="18" charset="0"/>
              <a:sym typeface="Shrikhand"/>
            </a:endParaRPr>
          </a:p>
        </p:txBody>
      </p:sp>
      <p:sp>
        <p:nvSpPr>
          <p:cNvPr id="24" name="TextBox 24"/>
          <p:cNvSpPr txBox="1"/>
          <p:nvPr/>
        </p:nvSpPr>
        <p:spPr>
          <a:xfrm>
            <a:off x="5286829" y="6096517"/>
            <a:ext cx="3830560" cy="2769989"/>
          </a:xfrm>
          <a:prstGeom prst="rect">
            <a:avLst/>
          </a:prstGeom>
        </p:spPr>
        <p:txBody>
          <a:bodyPr wrap="square" lIns="0" tIns="0" rIns="0" bIns="0" rtlCol="0" anchor="t">
            <a:spAutoFit/>
          </a:bodyPr>
          <a:lstStyle/>
          <a:p>
            <a:pPr algn="just">
              <a:spcBef>
                <a:spcPct val="0"/>
              </a:spcBef>
            </a:pPr>
            <a:r>
              <a:rPr lang="vi-VN" sz="3600" b="1">
                <a:latin typeface="Times New Roman" panose="02020603050405020304" pitchFamily="18" charset="0"/>
                <a:cs typeface="Times New Roman" panose="02020603050405020304" pitchFamily="18" charset="0"/>
              </a:rPr>
              <a:t>Phần 2</a:t>
            </a:r>
            <a:r>
              <a:rPr lang="vi-VN" sz="3600">
                <a:latin typeface="Times New Roman" panose="02020603050405020304" pitchFamily="18" charset="0"/>
                <a:cs typeface="Times New Roman" panose="02020603050405020304" pitchFamily="18" charset="0"/>
              </a:rPr>
              <a:t>: Tiếp đến </a:t>
            </a:r>
            <a:r>
              <a:rPr lang="vi-VN" sz="3600" i="1">
                <a:latin typeface="Times New Roman" panose="02020603050405020304" pitchFamily="18" charset="0"/>
                <a:cs typeface="Times New Roman" panose="02020603050405020304" pitchFamily="18" charset="0"/>
              </a:rPr>
              <a:t>“không thể suy nghĩ vội vàng”: </a:t>
            </a:r>
            <a:r>
              <a:rPr lang="vi-VN" sz="3600">
                <a:latin typeface="Times New Roman" panose="02020603050405020304" pitchFamily="18" charset="0"/>
                <a:cs typeface="Times New Roman" panose="02020603050405020304" pitchFamily="18" charset="0"/>
              </a:rPr>
              <a:t>Nghĩa thứ nhất, nghĩa tả thực của bài thơ.</a:t>
            </a:r>
            <a:endParaRPr lang="en-US" sz="3600">
              <a:solidFill>
                <a:srgbClr val="000000"/>
              </a:solidFill>
              <a:latin typeface="Times New Roman" panose="02020603050405020304" pitchFamily="18" charset="0"/>
              <a:ea typeface="TT Chocolates Bold"/>
              <a:cs typeface="Times New Roman" panose="02020603050405020304" pitchFamily="18" charset="0"/>
              <a:sym typeface="TT Chocolates Bold"/>
            </a:endParaRPr>
          </a:p>
        </p:txBody>
      </p:sp>
      <p:sp>
        <p:nvSpPr>
          <p:cNvPr id="25" name="TextBox 25"/>
          <p:cNvSpPr txBox="1"/>
          <p:nvPr/>
        </p:nvSpPr>
        <p:spPr>
          <a:xfrm>
            <a:off x="10057605" y="5692927"/>
            <a:ext cx="3789452" cy="3877985"/>
          </a:xfrm>
          <a:prstGeom prst="rect">
            <a:avLst/>
          </a:prstGeom>
        </p:spPr>
        <p:txBody>
          <a:bodyPr wrap="square" lIns="0" tIns="0" rIns="0" bIns="0" rtlCol="0" anchor="t">
            <a:spAutoFit/>
          </a:bodyPr>
          <a:lstStyle/>
          <a:p>
            <a:pPr algn="just">
              <a:spcBef>
                <a:spcPct val="0"/>
              </a:spcBef>
            </a:pPr>
            <a:r>
              <a:rPr lang="vi-VN" sz="3600" b="1">
                <a:latin typeface="Times New Roman" panose="02020603050405020304" pitchFamily="18" charset="0"/>
                <a:cs typeface="Times New Roman" panose="02020603050405020304" pitchFamily="18" charset="0"/>
              </a:rPr>
              <a:t>Phần 3</a:t>
            </a:r>
            <a:r>
              <a:rPr lang="vi-VN" sz="3600">
                <a:latin typeface="Times New Roman" panose="02020603050405020304" pitchFamily="18" charset="0"/>
                <a:cs typeface="Times New Roman" panose="02020603050405020304" pitchFamily="18" charset="0"/>
              </a:rPr>
              <a:t>: Tiếp đến </a:t>
            </a:r>
            <a:r>
              <a:rPr lang="vi-VN" sz="3600" i="1">
                <a:latin typeface="Times New Roman" panose="02020603050405020304" pitchFamily="18" charset="0"/>
                <a:cs typeface="Times New Roman" panose="02020603050405020304" pitchFamily="18" charset="0"/>
              </a:rPr>
              <a:t>“thắm đỏ tình người”:</a:t>
            </a:r>
            <a:r>
              <a:rPr lang="vi-VN" sz="3600">
                <a:latin typeface="Times New Roman" panose="02020603050405020304" pitchFamily="18" charset="0"/>
                <a:cs typeface="Times New Roman" panose="02020603050405020304" pitchFamily="18" charset="0"/>
              </a:rPr>
              <a:t>  Nghĩa thứ hai của bài thơ nói về nhan sắc, thân phận và phẩm chất người phụ nữ.</a:t>
            </a:r>
            <a:r>
              <a:rPr lang="en-US" sz="3600" smtClean="0">
                <a:solidFill>
                  <a:srgbClr val="000000"/>
                </a:solidFill>
                <a:latin typeface="Times New Roman" panose="02020603050405020304" pitchFamily="18" charset="0"/>
                <a:ea typeface="TT Chocolates Bold"/>
                <a:cs typeface="Times New Roman" panose="02020603050405020304" pitchFamily="18" charset="0"/>
                <a:sym typeface="TT Chocolates Bold"/>
              </a:rPr>
              <a:t>. </a:t>
            </a:r>
            <a:endParaRPr lang="en-US" sz="3600">
              <a:solidFill>
                <a:srgbClr val="000000"/>
              </a:solidFill>
              <a:latin typeface="Times New Roman" panose="02020603050405020304" pitchFamily="18" charset="0"/>
              <a:ea typeface="TT Chocolates Bold"/>
              <a:cs typeface="Times New Roman" panose="02020603050405020304" pitchFamily="18" charset="0"/>
              <a:sym typeface="TT Chocolates Bold"/>
            </a:endParaRPr>
          </a:p>
        </p:txBody>
      </p:sp>
      <p:grpSp>
        <p:nvGrpSpPr>
          <p:cNvPr id="28" name="Group 15"/>
          <p:cNvGrpSpPr/>
          <p:nvPr/>
        </p:nvGrpSpPr>
        <p:grpSpPr>
          <a:xfrm>
            <a:off x="15729664" y="4164563"/>
            <a:ext cx="1490697" cy="932413"/>
            <a:chOff x="0" y="0"/>
            <a:chExt cx="1987597" cy="1243217"/>
          </a:xfrm>
        </p:grpSpPr>
        <p:grpSp>
          <p:nvGrpSpPr>
            <p:cNvPr id="29" name="Group 16"/>
            <p:cNvGrpSpPr/>
            <p:nvPr/>
          </p:nvGrpSpPr>
          <p:grpSpPr>
            <a:xfrm>
              <a:off x="0" y="0"/>
              <a:ext cx="1987597" cy="1243217"/>
              <a:chOff x="0" y="0"/>
              <a:chExt cx="812800" cy="508396"/>
            </a:xfrm>
          </p:grpSpPr>
          <p:sp>
            <p:nvSpPr>
              <p:cNvPr id="31" name="Freeform 17"/>
              <p:cNvSpPr/>
              <p:nvPr/>
            </p:nvSpPr>
            <p:spPr>
              <a:xfrm>
                <a:off x="0" y="0"/>
                <a:ext cx="812800" cy="508396"/>
              </a:xfrm>
              <a:custGeom>
                <a:avLst/>
                <a:gdLst/>
                <a:ahLst/>
                <a:cxnLst/>
                <a:rect l="l" t="t" r="r" b="b"/>
                <a:pathLst>
                  <a:path w="812800" h="508396">
                    <a:moveTo>
                      <a:pt x="609600" y="0"/>
                    </a:moveTo>
                    <a:lnTo>
                      <a:pt x="0" y="0"/>
                    </a:lnTo>
                    <a:lnTo>
                      <a:pt x="0" y="508396"/>
                    </a:lnTo>
                    <a:lnTo>
                      <a:pt x="609600" y="508396"/>
                    </a:lnTo>
                    <a:lnTo>
                      <a:pt x="812800" y="254198"/>
                    </a:lnTo>
                    <a:lnTo>
                      <a:pt x="609600" y="0"/>
                    </a:lnTo>
                    <a:close/>
                  </a:path>
                </a:pathLst>
              </a:custGeom>
              <a:solidFill>
                <a:srgbClr val="654A35"/>
              </a:solidFill>
            </p:spPr>
          </p:sp>
          <p:sp>
            <p:nvSpPr>
              <p:cNvPr id="32" name="TextBox 18"/>
              <p:cNvSpPr txBox="1"/>
              <p:nvPr/>
            </p:nvSpPr>
            <p:spPr>
              <a:xfrm>
                <a:off x="0" y="-19050"/>
                <a:ext cx="698500" cy="527446"/>
              </a:xfrm>
              <a:prstGeom prst="rect">
                <a:avLst/>
              </a:prstGeom>
            </p:spPr>
            <p:txBody>
              <a:bodyPr lIns="58806" tIns="58806" rIns="58806" bIns="58806" rtlCol="0" anchor="ctr"/>
              <a:lstStyle/>
              <a:p>
                <a:pPr algn="ctr">
                  <a:lnSpc>
                    <a:spcPts val="2587"/>
                  </a:lnSpc>
                </a:pPr>
                <a:endParaRPr>
                  <a:solidFill>
                    <a:prstClr val="black"/>
                  </a:solidFill>
                </a:endParaRPr>
              </a:p>
            </p:txBody>
          </p:sp>
        </p:grpSp>
        <p:sp>
          <p:nvSpPr>
            <p:cNvPr id="30" name="TextBox 19"/>
            <p:cNvSpPr txBox="1"/>
            <p:nvPr/>
          </p:nvSpPr>
          <p:spPr>
            <a:xfrm>
              <a:off x="0" y="109472"/>
              <a:ext cx="1671580" cy="951542"/>
            </a:xfrm>
            <a:prstGeom prst="rect">
              <a:avLst/>
            </a:prstGeom>
          </p:spPr>
          <p:txBody>
            <a:bodyPr lIns="0" tIns="0" rIns="0" bIns="0" rtlCol="0" anchor="t">
              <a:spAutoFit/>
            </a:bodyPr>
            <a:lstStyle/>
            <a:p>
              <a:pPr algn="ctr">
                <a:lnSpc>
                  <a:spcPts val="5852"/>
                </a:lnSpc>
              </a:pPr>
              <a:r>
                <a:rPr lang="vi-VN" sz="3800" smtClean="0">
                  <a:solidFill>
                    <a:srgbClr val="F1EEE3"/>
                  </a:solidFill>
                  <a:latin typeface="TT Chocolates Bold"/>
                  <a:ea typeface="TT Chocolates Bold"/>
                  <a:cs typeface="TT Chocolates Bold"/>
                  <a:sym typeface="TT Chocolates Bold"/>
                </a:rPr>
                <a:t>04</a:t>
              </a:r>
              <a:endParaRPr lang="en-US" sz="3800">
                <a:solidFill>
                  <a:srgbClr val="F1EEE3"/>
                </a:solidFill>
                <a:latin typeface="TT Chocolates Bold"/>
                <a:ea typeface="TT Chocolates Bold"/>
                <a:cs typeface="TT Chocolates Bold"/>
                <a:sym typeface="TT Chocolates Bold"/>
              </a:endParaRPr>
            </a:p>
          </p:txBody>
        </p:sp>
      </p:grpSp>
      <p:sp>
        <p:nvSpPr>
          <p:cNvPr id="33" name="Rectangle 32"/>
          <p:cNvSpPr/>
          <p:nvPr/>
        </p:nvSpPr>
        <p:spPr>
          <a:xfrm>
            <a:off x="14556368" y="6040997"/>
            <a:ext cx="3442891" cy="2308324"/>
          </a:xfrm>
          <a:prstGeom prst="rect">
            <a:avLst/>
          </a:prstGeom>
        </p:spPr>
        <p:txBody>
          <a:bodyPr wrap="square">
            <a:spAutoFit/>
          </a:bodyPr>
          <a:lstStyle/>
          <a:p>
            <a:pPr algn="just"/>
            <a:r>
              <a:rPr lang="vi-VN" sz="3600" b="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 4</a:t>
            </a:r>
            <a:r>
              <a:rPr lang="vi-VN" sz="36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Còn lại: Khẳng định lại giá trị của bài thơ </a:t>
            </a:r>
            <a:r>
              <a:rPr lang="vi-VN" sz="3600" i="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Bánh trôi nước.</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880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sp>
        <p:nvSpPr>
          <p:cNvPr id="4" name="Rectangle 3"/>
          <p:cNvSpPr/>
          <p:nvPr/>
        </p:nvSpPr>
        <p:spPr>
          <a:xfrm>
            <a:off x="4332117" y="2217707"/>
            <a:ext cx="8197342" cy="1870705"/>
          </a:xfrm>
          <a:prstGeom prst="rect">
            <a:avLst/>
          </a:prstGeom>
        </p:spPr>
        <p:txBody>
          <a:bodyPr wrap="square">
            <a:spAutoFit/>
          </a:bodyPr>
          <a:lstStyle/>
          <a:p>
            <a:pPr algn="ctr">
              <a:lnSpc>
                <a:spcPct val="107000"/>
              </a:lnSpc>
              <a:spcAft>
                <a:spcPts val="800"/>
              </a:spcAft>
            </a:pPr>
            <a:r>
              <a:rPr lang="vi-VN" sz="3600" b="1" kern="100" dirty="0">
                <a:latin typeface="Times New Roman" panose="02020603050405020304" pitchFamily="18" charset="0"/>
                <a:ea typeface="Times New Roman" panose="02020603050405020304" pitchFamily="18" charset="0"/>
                <a:cs typeface="Times New Roman" panose="02020603050405020304" pitchFamily="18" charset="0"/>
              </a:rPr>
              <a:t>PHIẾU HỌC TẬP 02: HỆ THỐNG LUẬN ĐỀ, LUẬN ĐIỂM, LÍ LẼ, BẰNG CHỨNG CỦA VĂN BẢN</a:t>
            </a:r>
            <a:endParaRPr lang="en-GB" sz="3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10900875"/>
              </p:ext>
            </p:extLst>
          </p:nvPr>
        </p:nvGraphicFramePr>
        <p:xfrm>
          <a:off x="3154086" y="4490118"/>
          <a:ext cx="12390713" cy="4379923"/>
        </p:xfrm>
        <a:graphic>
          <a:graphicData uri="http://schemas.openxmlformats.org/drawingml/2006/table">
            <a:tbl>
              <a:tblPr firstRow="1" firstCol="1" bandRow="1">
                <a:effectLst>
                  <a:outerShdw blurRad="50800" dist="38100" algn="l" rotWithShape="0">
                    <a:prstClr val="black">
                      <a:alpha val="40000"/>
                    </a:prstClr>
                  </a:outerShdw>
                </a:effectLst>
              </a:tblPr>
              <a:tblGrid>
                <a:gridCol w="8199714"/>
                <a:gridCol w="1600200"/>
                <a:gridCol w="2590799"/>
              </a:tblGrid>
              <a:tr h="609767">
                <a:tc gridSpan="3">
                  <a:txBody>
                    <a:bodyPr/>
                    <a:lstStyle/>
                    <a:p>
                      <a:pPr algn="ctr">
                        <a:lnSpc>
                          <a:spcPct val="107000"/>
                        </a:lnSpc>
                        <a:spcBef>
                          <a:spcPts val="600"/>
                        </a:spcBef>
                        <a:spcAft>
                          <a:spcPts val="60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LUẬN ĐỀ</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ts val="600"/>
                        </a:spcBef>
                        <a:spcAft>
                          <a:spcPts val="60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224262">
                <a:tc>
                  <a:txBody>
                    <a:bodyPr/>
                    <a:lstStyle/>
                    <a:p>
                      <a:pPr algn="ctr">
                        <a:lnSpc>
                          <a:spcPct val="107000"/>
                        </a:lnSpc>
                        <a:spcBef>
                          <a:spcPts val="600"/>
                        </a:spcBef>
                        <a:spcAft>
                          <a:spcPts val="60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Luận 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Lí lẽ</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Bằng chứng</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0265">
                <a:tc>
                  <a:txBody>
                    <a:bodyPr/>
                    <a:lstStyle/>
                    <a:p>
                      <a:pPr algn="just">
                        <a:lnSpc>
                          <a:spcPct val="107000"/>
                        </a:lnSpc>
                        <a:spcAft>
                          <a:spcPts val="600"/>
                        </a:spcAft>
                      </a:pPr>
                      <a:r>
                        <a:rPr lang="vi-VN" sz="3200" b="1" kern="0">
                          <a:effectLst/>
                          <a:latin typeface="Times New Roman" panose="02020603050405020304" pitchFamily="18" charset="0"/>
                          <a:ea typeface="Calibri" panose="020F0502020204030204" pitchFamily="34" charset="0"/>
                          <a:cs typeface="Times New Roman" panose="02020603050405020304" pitchFamily="18" charset="0"/>
                        </a:rPr>
                        <a:t>Luận điểm 1</a:t>
                      </a:r>
                      <a:r>
                        <a:rPr lang="vi-VN" sz="3200" kern="0">
                          <a:effectLst/>
                          <a:latin typeface="Times New Roman" panose="02020603050405020304" pitchFamily="18" charset="0"/>
                          <a:ea typeface="Calibri" panose="020F0502020204030204" pitchFamily="34" charset="0"/>
                          <a:cs typeface="Times New Roman" panose="02020603050405020304" pitchFamily="18" charset="0"/>
                        </a:rPr>
                        <a:t>: Nghĩa thứ nhất là nghĩa tả thực.</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600"/>
                        </a:spcAft>
                      </a:pPr>
                      <a:r>
                        <a:rPr lang="en-US" sz="3200" kern="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600"/>
                        </a:spcAft>
                      </a:pPr>
                      <a:r>
                        <a:rPr lang="en-US" sz="3200" kern="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1932">
                <a:tc>
                  <a:txBody>
                    <a:bodyPr/>
                    <a:lstStyle/>
                    <a:p>
                      <a:pPr algn="just">
                        <a:lnSpc>
                          <a:spcPct val="107000"/>
                        </a:lnSpc>
                        <a:spcAft>
                          <a:spcPts val="600"/>
                        </a:spcAft>
                      </a:pPr>
                      <a:r>
                        <a:rPr lang="vi-VN" sz="3200" b="1" kern="0">
                          <a:effectLst/>
                          <a:latin typeface="Times New Roman" panose="02020603050405020304" pitchFamily="18" charset="0"/>
                          <a:ea typeface="Calibri" panose="020F0502020204030204" pitchFamily="34" charset="0"/>
                          <a:cs typeface="Times New Roman" panose="02020603050405020304" pitchFamily="18" charset="0"/>
                        </a:rPr>
                        <a:t>Luận điểm 2: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3200" kern="0">
                          <a:effectLst/>
                          <a:latin typeface="Times New Roman" panose="02020603050405020304" pitchFamily="18" charset="0"/>
                          <a:ea typeface="Calibri" panose="020F0502020204030204" pitchFamily="34" charset="0"/>
                          <a:cs typeface="Times New Roman" panose="02020603050405020304" pitchFamily="18" charset="0"/>
                        </a:rPr>
                        <a:t>Nghĩa thứ hai của bài thơ nói về nhan sắc, thân phận và phẩm chất người phụ nữ.</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60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60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4809852" y="1087608"/>
            <a:ext cx="7064755" cy="829394"/>
          </a:xfrm>
          <a:prstGeom prst="rect">
            <a:avLst/>
          </a:prstGeom>
        </p:spPr>
        <p:txBody>
          <a:bodyPr wrap="none">
            <a:spAutoFit/>
          </a:bodyPr>
          <a:lstStyle/>
          <a:p>
            <a:pPr>
              <a:lnSpc>
                <a:spcPct val="107000"/>
              </a:lnSpc>
              <a:spcAft>
                <a:spcPts val="0"/>
              </a:spcAft>
            </a:pPr>
            <a:r>
              <a:rPr lang="vi-VN" sz="4800" b="1" kern="0">
                <a:latin typeface="Times New Roman" panose="02020603050405020304" pitchFamily="18" charset="0"/>
                <a:ea typeface="Times New Roman" panose="02020603050405020304" pitchFamily="18" charset="0"/>
                <a:cs typeface="Times New Roman" panose="02020603050405020304" pitchFamily="18" charset="0"/>
              </a:rPr>
              <a:t>III. Suy ngẫm và phản hồi</a:t>
            </a:r>
            <a:endParaRPr lang="en-GB" sz="48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57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838200" y="2400300"/>
            <a:ext cx="14706600" cy="2954655"/>
          </a:xfrm>
          <a:prstGeom prst="rect">
            <a:avLst/>
          </a:prstGeom>
        </p:spPr>
        <p:txBody>
          <a:bodyPr wrap="square" lIns="0" tIns="0" rIns="0" bIns="0" rtlCol="0" anchor="t">
            <a:spAutoFit/>
          </a:bodyPr>
          <a:lstStyle/>
          <a:p>
            <a:pPr algn="just"/>
            <a:r>
              <a:rPr lang="vi-VN" sz="4800" dirty="0">
                <a:latin typeface="Times New Roman" panose="02020603050405020304" pitchFamily="18" charset="0"/>
                <a:cs typeface="Times New Roman" panose="02020603050405020304" pitchFamily="18" charset="0"/>
              </a:rPr>
              <a:t>- Tác giả viết bài này để người đọc hiểu được về tính đa nghĩa trong bài thơ </a:t>
            </a:r>
            <a:r>
              <a:rPr lang="vi-VN" sz="4800" i="1" dirty="0">
                <a:latin typeface="Times New Roman" panose="02020603050405020304" pitchFamily="18" charset="0"/>
                <a:cs typeface="Times New Roman" panose="02020603050405020304" pitchFamily="18" charset="0"/>
              </a:rPr>
              <a:t>Bánh trôi nước </a:t>
            </a:r>
            <a:endParaRPr lang="en-GB" sz="4800" dirty="0">
              <a:latin typeface="Times New Roman" panose="02020603050405020304" pitchFamily="18" charset="0"/>
              <a:cs typeface="Times New Roman" panose="02020603050405020304" pitchFamily="18" charset="0"/>
            </a:endParaRPr>
          </a:p>
          <a:p>
            <a:pPr algn="just"/>
            <a:r>
              <a:rPr lang="vi-VN" sz="4800" dirty="0">
                <a:latin typeface="Times New Roman" panose="02020603050405020304" pitchFamily="18" charset="0"/>
                <a:cs typeface="Times New Roman" panose="02020603050405020304" pitchFamily="18" charset="0"/>
              </a:rPr>
              <a:t>=&gt;Mục đích đó được triển khai qua hệ thống luận đề, luận điểm, lí lẽ, bằng chứng của VB</a:t>
            </a:r>
            <a:endParaRPr lang="en-GB" sz="4800" dirty="0">
              <a:latin typeface="Times New Roman" panose="02020603050405020304" pitchFamily="18" charset="0"/>
              <a:cs typeface="Times New Roman" panose="02020603050405020304" pitchFamily="18" charset="0"/>
            </a:endParaRPr>
          </a:p>
        </p:txBody>
      </p:sp>
      <p:sp>
        <p:nvSpPr>
          <p:cNvPr id="9" name="TextBox 9"/>
          <p:cNvSpPr txBox="1"/>
          <p:nvPr/>
        </p:nvSpPr>
        <p:spPr>
          <a:xfrm>
            <a:off x="1066800" y="647700"/>
            <a:ext cx="12531263" cy="1015663"/>
          </a:xfrm>
          <a:prstGeom prst="rect">
            <a:avLst/>
          </a:prstGeom>
        </p:spPr>
        <p:txBody>
          <a:bodyPr lIns="0" tIns="0" rIns="0" bIns="0" rtlCol="0" anchor="t">
            <a:spAutoFit/>
          </a:bodyPr>
          <a:lstStyle/>
          <a:p>
            <a:r>
              <a:rPr lang="vi-VN" sz="6600" b="1" dirty="0">
                <a:latin typeface="Times New Roman" panose="02020603050405020304" pitchFamily="18" charset="0"/>
                <a:cs typeface="Times New Roman" panose="02020603050405020304" pitchFamily="18" charset="0"/>
              </a:rPr>
              <a:t>1. Mục đích của văn bản</a:t>
            </a:r>
            <a:endParaRPr lang="en-GB"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309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graphicFrame>
        <p:nvGraphicFramePr>
          <p:cNvPr id="10" name="Table 9"/>
          <p:cNvGraphicFramePr>
            <a:graphicFrameLocks noGrp="1"/>
          </p:cNvGraphicFramePr>
          <p:nvPr>
            <p:extLst>
              <p:ext uri="{D42A27DB-BD31-4B8C-83A1-F6EECF244321}">
                <p14:modId xmlns:p14="http://schemas.microsoft.com/office/powerpoint/2010/main" val="4048440200"/>
              </p:ext>
            </p:extLst>
          </p:nvPr>
        </p:nvGraphicFramePr>
        <p:xfrm>
          <a:off x="381000" y="495301"/>
          <a:ext cx="17602200" cy="944880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3716019"/>
                <a:gridCol w="5671821"/>
                <a:gridCol w="8214360"/>
              </a:tblGrid>
              <a:tr h="1717963">
                <a:tc gridSpan="3">
                  <a:txBody>
                    <a:bodyPr/>
                    <a:lstStyle/>
                    <a:p>
                      <a:pPr algn="ctr">
                        <a:lnSpc>
                          <a:spcPct val="107000"/>
                        </a:lnSpc>
                        <a:spcAft>
                          <a:spcPts val="0"/>
                        </a:spcAft>
                      </a:pPr>
                      <a:r>
                        <a:rPr lang="vi-VN"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ĐỀ:</a:t>
                      </a:r>
                      <a:endParaRPr lang="en-GB"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vi-VN" sz="3600" b="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Tính đa nghĩa trong bài thơ </a:t>
                      </a:r>
                      <a:r>
                        <a:rPr lang="vi-VN" sz="3600" b="1" i="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Bánh trôi nước.</a:t>
                      </a:r>
                      <a:endParaRPr lang="en-GB" sz="3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281" marR="33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858983">
                <a:tc>
                  <a:txBody>
                    <a:bodyPr/>
                    <a:lstStyle/>
                    <a:p>
                      <a:pPr algn="ctr">
                        <a:lnSpc>
                          <a:spcPct val="107000"/>
                        </a:lnSpc>
                        <a:spcAft>
                          <a:spcPts val="0"/>
                        </a:spcAft>
                      </a:pPr>
                      <a:r>
                        <a:rPr lang="vi-VN"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3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281" marR="33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281" marR="33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ằng chứng</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281" marR="33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71854">
                <a:tc>
                  <a:txBody>
                    <a:bodyPr/>
                    <a:lstStyle/>
                    <a:p>
                      <a:pPr>
                        <a:lnSpc>
                          <a:spcPct val="107000"/>
                        </a:lnSpc>
                        <a:spcAft>
                          <a:spcPts val="0"/>
                        </a:spcAft>
                      </a:pPr>
                      <a:r>
                        <a:rPr lang="vi-VN"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vi-VN"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 1:</a:t>
                      </a:r>
                      <a:r>
                        <a:rPr lang="vi-VN"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 thứ nhất là nghĩa tả thực.</a:t>
                      </a:r>
                      <a:endParaRPr lang="en-GB"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281" marR="33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 xét về hình ảnh và quá trình sinh thành của chiếc bánh trôi: những kiến thức về chiếc bánh trôi trong thực tế và nghệ thuật miêu tả sự vật (chiếc bánh trôi) rất thực của Hồ Xuân Hương.</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281" marR="33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bằng chứng về chiếc bánh trôi trong thực tế: Bánh trôi mang màu trắng của bột nếp, có hình tròn xinh xẻo. Nếu người làm bánh  nhào bột nhiều nước quá…ngọt ngoà tươi đỏ.</a:t>
                      </a:r>
                      <a:endParaRPr lang="en-GB"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bằng chứng dẫn ra từ các câu thơ trong bài thơ: “rắn”, “nát”, “Thân em…”, “Mà em,…”</a:t>
                      </a:r>
                      <a:endParaRPr lang="en-GB" sz="3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281" marR="33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952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54" t="-38888" r="-615" b="-42391"/>
            </a:stretch>
          </a:blipFill>
        </p:spPr>
      </p:sp>
      <p:graphicFrame>
        <p:nvGraphicFramePr>
          <p:cNvPr id="10" name="Table 9"/>
          <p:cNvGraphicFramePr>
            <a:graphicFrameLocks noGrp="1"/>
          </p:cNvGraphicFramePr>
          <p:nvPr>
            <p:extLst>
              <p:ext uri="{D42A27DB-BD31-4B8C-83A1-F6EECF244321}">
                <p14:modId xmlns:p14="http://schemas.microsoft.com/office/powerpoint/2010/main" val="849987063"/>
              </p:ext>
            </p:extLst>
          </p:nvPr>
        </p:nvGraphicFramePr>
        <p:xfrm>
          <a:off x="228601" y="499681"/>
          <a:ext cx="17678399" cy="9520619"/>
        </p:xfrm>
        <a:graphic>
          <a:graphicData uri="http://schemas.openxmlformats.org/drawingml/2006/table">
            <a:tbl>
              <a:tblPr firstRow="1" firstCol="1" bandRow="1"/>
              <a:tblGrid>
                <a:gridCol w="3592402"/>
                <a:gridCol w="7468415"/>
                <a:gridCol w="6617582"/>
              </a:tblGrid>
              <a:tr h="1269416">
                <a:tc gridSpan="3">
                  <a:txBody>
                    <a:bodyPr/>
                    <a:lstStyle/>
                    <a:p>
                      <a:pPr algn="ctr">
                        <a:lnSpc>
                          <a:spcPct val="107000"/>
                        </a:lnSpc>
                        <a:spcAft>
                          <a:spcPts val="0"/>
                        </a:spcAft>
                      </a:pPr>
                      <a:r>
                        <a:rPr lang="vi-VN"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ĐỀ:</a:t>
                      </a:r>
                      <a:endParaRPr lang="en-GB"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vi-VN" sz="3200" kern="0" dirty="0">
                          <a:effectLst/>
                          <a:latin typeface="Times New Roman" panose="02020603050405020304" pitchFamily="18" charset="0"/>
                          <a:ea typeface="Calibri" panose="020F0502020204030204" pitchFamily="34" charset="0"/>
                          <a:cs typeface="Times New Roman" panose="02020603050405020304" pitchFamily="18" charset="0"/>
                        </a:rPr>
                        <a:t>Tính đa nghĩa trong bài thơ </a:t>
                      </a:r>
                      <a:r>
                        <a:rPr lang="vi-VN" sz="3200" i="1" kern="0" dirty="0">
                          <a:effectLst/>
                          <a:latin typeface="Times New Roman" panose="02020603050405020304" pitchFamily="18" charset="0"/>
                          <a:ea typeface="Calibri" panose="020F0502020204030204" pitchFamily="34" charset="0"/>
                          <a:cs typeface="Times New Roman" panose="02020603050405020304" pitchFamily="18" charset="0"/>
                        </a:rPr>
                        <a:t>Bánh trôi nước.</a:t>
                      </a:r>
                      <a:endParaRPr lang="en-GB"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281" marR="33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634708">
                <a:tc>
                  <a:txBody>
                    <a:bodyPr/>
                    <a:lstStyle/>
                    <a:p>
                      <a:pPr algn="ctr">
                        <a:lnSpc>
                          <a:spcPct val="107000"/>
                        </a:lnSpc>
                        <a:spcAft>
                          <a:spcPts val="0"/>
                        </a:spcAft>
                      </a:pPr>
                      <a:r>
                        <a:rPr lang="vi-VN" sz="3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281" marR="33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281" marR="33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3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ằng chứng</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281" marR="33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16495">
                <a:tc>
                  <a:txBody>
                    <a:bodyPr/>
                    <a:lstStyle/>
                    <a:p>
                      <a:pPr algn="just">
                        <a:lnSpc>
                          <a:spcPct val="107000"/>
                        </a:lnSpc>
                        <a:spcAft>
                          <a:spcPts val="0"/>
                        </a:spcAft>
                      </a:pPr>
                      <a:r>
                        <a:rPr lang="vi-VN"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 2:</a:t>
                      </a:r>
                      <a:r>
                        <a:rPr lang="vi-VN"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 thứ hai của bài thơ nói về nhan sắc, thân phận và phẩm chất người phụ nữ.</a:t>
                      </a:r>
                      <a:endParaRPr lang="en-GB"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2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281" marR="33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Phân tích bằng chứng để cho thấy cả bài thơ không chỉ nói về chiếc bánh trôi mà còn nói lên nhan sắc, phẩm hạnh, kể về thân phận của người phụ nữ trong xã hội phong kiến xưa. Đồng thời, khẳng định bản lĩnh của người phụ nữ, dù ở bất kì hoàn cảnh cũng vẫn giữ tấm lòng son sắt, thuỷ chung.</a:t>
                      </a:r>
                      <a:endParaRPr lang="en-GB"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Từ hình tượng người phụ nữ trong bài thơ, khẳng định phẩm chất, bản lĩnh của người phụ nữ Việt Nam.</a:t>
                      </a:r>
                      <a:endParaRPr lang="en-GB"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281" marR="33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Phần trích dẫn các câu thơ trong bài thơ.</a:t>
                      </a:r>
                      <a:endParaRPr lang="en-GB"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bằng chứng dẫn ra từ các câu thơ trong bài: “Thân em”, “vừa trắng lại vừa tròn”, “tròn”, “Bảy nổi ba chìm với nước non”, “với nước non”, “với”, “non”, “Rắn nát mặc dầu tay kẻ nặn”, “rắn”, “nát”, “mặc dầu…mà”, “tấm lòng son”,…</a:t>
                      </a:r>
                      <a:endParaRPr lang="en-GB"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Bằng chứng dẫn ra thành ngữ để so sánh: “Ba chìm bảy nổi chín lênh đênh”.</a:t>
                      </a:r>
                      <a:endParaRPr lang="en-GB"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281" marR="33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3314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1540</Words>
  <Application>Microsoft Office PowerPoint</Application>
  <PresentationFormat>Custom</PresentationFormat>
  <Paragraphs>115</Paragraphs>
  <Slides>19</Slides>
  <Notes>1</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Yellow Illustrated The Role Of Agriculture Presentation</dc:title>
  <cp:lastModifiedBy>LENOVO</cp:lastModifiedBy>
  <cp:revision>70</cp:revision>
  <dcterms:created xsi:type="dcterms:W3CDTF">2006-08-16T00:00:00Z</dcterms:created>
  <dcterms:modified xsi:type="dcterms:W3CDTF">2024-09-18T08:53:49Z</dcterms:modified>
  <dc:identifier>DAGKOLTfm5s</dc:identifier>
</cp:coreProperties>
</file>