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9" r:id="rId4"/>
    <p:sldId id="268" r:id="rId5"/>
    <p:sldId id="272" r:id="rId6"/>
    <p:sldId id="273" r:id="rId7"/>
    <p:sldId id="274" r:id="rId8"/>
    <p:sldId id="275" r:id="rId9"/>
    <p:sldId id="278" r:id="rId10"/>
    <p:sldId id="282" r:id="rId11"/>
    <p:sldId id="259" r:id="rId12"/>
    <p:sldId id="281" r:id="rId13"/>
    <p:sldId id="260" r:id="rId14"/>
    <p:sldId id="283" r:id="rId15"/>
    <p:sldId id="280" r:id="rId16"/>
    <p:sldId id="279" r:id="rId17"/>
    <p:sldId id="261" r:id="rId18"/>
    <p:sldId id="263" r:id="rId19"/>
    <p:sldId id="265" r:id="rId20"/>
  </p:sldIdLst>
  <p:sldSz cx="18288000" cy="10287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52" d="100"/>
          <a:sy n="52" d="100"/>
        </p:scale>
        <p:origin x="-39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6.sv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13.sv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6.sv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19.sv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6.sv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6.sv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17.sv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19.sv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13.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11.sv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13.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11.sv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13.sv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19.sv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6.sv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a:off x="11157139"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3" name="Freeform 3"/>
          <p:cNvSpPr/>
          <p:nvPr/>
        </p:nvSpPr>
        <p:spPr>
          <a:xfrm rot="-5400000">
            <a:off x="-4079900"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411365" y="952501"/>
            <a:ext cx="15465269" cy="7523062"/>
          </a:xfrm>
          <a:custGeom>
            <a:avLst/>
            <a:gdLst/>
            <a:ahLst/>
            <a:cxnLst/>
            <a:rect l="l" t="t" r="r" b="b"/>
            <a:pathLst>
              <a:path w="15465269" h="6664125">
                <a:moveTo>
                  <a:pt x="0" y="0"/>
                </a:moveTo>
                <a:lnTo>
                  <a:pt x="15465270" y="0"/>
                </a:lnTo>
                <a:lnTo>
                  <a:pt x="15465270" y="6664126"/>
                </a:lnTo>
                <a:lnTo>
                  <a:pt x="0" y="6664126"/>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5" name="TextBox 5"/>
          <p:cNvSpPr txBox="1"/>
          <p:nvPr/>
        </p:nvSpPr>
        <p:spPr>
          <a:xfrm>
            <a:off x="1903510" y="2574065"/>
            <a:ext cx="8251014" cy="672492"/>
          </a:xfrm>
          <a:prstGeom prst="rect">
            <a:avLst/>
          </a:prstGeom>
        </p:spPr>
        <p:txBody>
          <a:bodyPr lIns="0" tIns="0" rIns="0" bIns="0" rtlCol="0" anchor="t">
            <a:spAutoFit/>
          </a:bodyPr>
          <a:lstStyle/>
          <a:p>
            <a:pPr lvl="0" algn="ctr">
              <a:lnSpc>
                <a:spcPts val="5599"/>
              </a:lnSpc>
              <a:spcBef>
                <a:spcPct val="0"/>
              </a:spcBef>
            </a:pPr>
            <a:r>
              <a:rPr lang="en-US" sz="4000" b="1" i="1" u="sng">
                <a:latin typeface="Times New Roman" panose="02020603050405020304" pitchFamily="18" charset="0"/>
                <a:cs typeface="Times New Roman" panose="02020603050405020304" pitchFamily="18" charset="0"/>
              </a:rPr>
              <a:t>THỰC HÀNH TIẾNG VIỆT</a:t>
            </a:r>
            <a:endParaRPr lang="en-US" sz="3999" i="1" u="sng">
              <a:solidFill>
                <a:srgbClr val="E5707E"/>
              </a:solidFill>
              <a:latin typeface="Times New Roman" panose="02020603050405020304" pitchFamily="18" charset="0"/>
              <a:ea typeface="Genty Sans"/>
              <a:cs typeface="Times New Roman" panose="02020603050405020304" pitchFamily="18" charset="0"/>
              <a:sym typeface="Genty Sans"/>
            </a:endParaRPr>
          </a:p>
        </p:txBody>
      </p:sp>
      <p:sp>
        <p:nvSpPr>
          <p:cNvPr id="6" name="TextBox 6"/>
          <p:cNvSpPr txBox="1"/>
          <p:nvPr/>
        </p:nvSpPr>
        <p:spPr>
          <a:xfrm>
            <a:off x="2974561" y="3719261"/>
            <a:ext cx="12338876" cy="4756302"/>
          </a:xfrm>
          <a:prstGeom prst="rect">
            <a:avLst/>
          </a:prstGeom>
        </p:spPr>
        <p:txBody>
          <a:bodyPr lIns="0" tIns="0" rIns="0" bIns="0" rtlCol="0" anchor="t">
            <a:spAutoFit/>
          </a:bodyPr>
          <a:lstStyle/>
          <a:p>
            <a:pPr lvl="0" algn="ctr">
              <a:lnSpc>
                <a:spcPts val="12630"/>
              </a:lnSpc>
            </a:pPr>
            <a:r>
              <a:rPr lang="en-US" sz="9600" b="1" i="1">
                <a:latin typeface="Times New Roman" panose="02020603050405020304" pitchFamily="18" charset="0"/>
                <a:cs typeface="Times New Roman" panose="02020603050405020304" pitchFamily="18" charset="0"/>
              </a:rPr>
              <a:t>CÁCH THAM KHẢO, TRÍCH </a:t>
            </a:r>
            <a:r>
              <a:rPr lang="vi-VN" sz="9600" b="1" i="1">
                <a:latin typeface="Times New Roman" panose="02020603050405020304" pitchFamily="18" charset="0"/>
                <a:cs typeface="Times New Roman" panose="02020603050405020304" pitchFamily="18" charset="0"/>
              </a:rPr>
              <a:t>DẪN TÀI LIỆU ĐỂ TRÁNH ĐẠO VĂN</a:t>
            </a:r>
            <a:endParaRPr lang="en-US" sz="11482">
              <a:solidFill>
                <a:srgbClr val="E5707E"/>
              </a:solidFill>
              <a:latin typeface="Times New Roman" panose="02020603050405020304" pitchFamily="18" charset="0"/>
              <a:ea typeface="Fascinate"/>
              <a:cs typeface="Times New Roman" panose="02020603050405020304" pitchFamily="18" charset="0"/>
              <a:sym typeface="Fascinat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a:off x="11157139"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3" name="Freeform 3"/>
          <p:cNvSpPr/>
          <p:nvPr/>
        </p:nvSpPr>
        <p:spPr>
          <a:xfrm rot="-5400000">
            <a:off x="-4079900"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369226" y="0"/>
            <a:ext cx="3821774" cy="10020300"/>
          </a:xfrm>
          <a:custGeom>
            <a:avLst/>
            <a:gdLst/>
            <a:ahLst/>
            <a:cxnLst/>
            <a:rect l="l" t="t" r="r" b="b"/>
            <a:pathLst>
              <a:path w="4347429" h="4347429">
                <a:moveTo>
                  <a:pt x="0" y="0"/>
                </a:moveTo>
                <a:lnTo>
                  <a:pt x="4347429" y="0"/>
                </a:lnTo>
                <a:lnTo>
                  <a:pt x="4347429" y="4347429"/>
                </a:lnTo>
                <a:lnTo>
                  <a:pt x="0" y="4347429"/>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5" name="Freeform 5"/>
          <p:cNvSpPr/>
          <p:nvPr/>
        </p:nvSpPr>
        <p:spPr>
          <a:xfrm>
            <a:off x="4363556" y="1"/>
            <a:ext cx="6158739" cy="10020300"/>
          </a:xfrm>
          <a:custGeom>
            <a:avLst/>
            <a:gdLst/>
            <a:ahLst/>
            <a:cxnLst/>
            <a:rect l="l" t="t" r="r" b="b"/>
            <a:pathLst>
              <a:path w="4347429" h="4347429">
                <a:moveTo>
                  <a:pt x="0" y="0"/>
                </a:moveTo>
                <a:lnTo>
                  <a:pt x="4347428" y="0"/>
                </a:lnTo>
                <a:lnTo>
                  <a:pt x="4347428" y="4347429"/>
                </a:lnTo>
                <a:lnTo>
                  <a:pt x="0" y="4347429"/>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6" name="Freeform 6"/>
          <p:cNvSpPr/>
          <p:nvPr/>
        </p:nvSpPr>
        <p:spPr>
          <a:xfrm>
            <a:off x="10820401" y="0"/>
            <a:ext cx="6901914" cy="10020300"/>
          </a:xfrm>
          <a:custGeom>
            <a:avLst/>
            <a:gdLst/>
            <a:ahLst/>
            <a:cxnLst/>
            <a:rect l="l" t="t" r="r" b="b"/>
            <a:pathLst>
              <a:path w="4347429" h="4347429">
                <a:moveTo>
                  <a:pt x="0" y="0"/>
                </a:moveTo>
                <a:lnTo>
                  <a:pt x="4347429" y="0"/>
                </a:lnTo>
                <a:lnTo>
                  <a:pt x="4347429" y="4347429"/>
                </a:lnTo>
                <a:lnTo>
                  <a:pt x="0" y="4347429"/>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4" name="TextBox 14"/>
          <p:cNvSpPr txBox="1"/>
          <p:nvPr/>
        </p:nvSpPr>
        <p:spPr>
          <a:xfrm>
            <a:off x="713705" y="1097055"/>
            <a:ext cx="3094182" cy="7386638"/>
          </a:xfrm>
          <a:prstGeom prst="rect">
            <a:avLst/>
          </a:prstGeom>
        </p:spPr>
        <p:txBody>
          <a:bodyPr wrap="square" lIns="0" tIns="0" rIns="0" bIns="0" rtlCol="0" anchor="t">
            <a:spAutoFit/>
          </a:bodyPr>
          <a:lstStyle/>
          <a:p>
            <a:pPr algn="just"/>
            <a:r>
              <a:rPr lang="vi-VN" sz="4000" smtClean="0">
                <a:latin typeface="Times New Roman" panose="02020603050405020304" pitchFamily="18" charset="0"/>
                <a:cs typeface="Times New Roman" panose="02020603050405020304" pitchFamily="18" charset="0"/>
              </a:rPr>
              <a:t>a.Trong </a:t>
            </a:r>
            <a:r>
              <a:rPr lang="vi-VN" sz="4000">
                <a:latin typeface="Times New Roman" panose="02020603050405020304" pitchFamily="18" charset="0"/>
                <a:cs typeface="Times New Roman" panose="02020603050405020304" pitchFamily="18" charset="0"/>
              </a:rPr>
              <a:t>trường hợp a, khi sử dụng câu nói của Nguyễn Trung Trực, người viết đã trích dẫn bằng cách đặt nguyên văn câu chữ của ông trong dấu ngoặc kép.</a:t>
            </a:r>
            <a:endParaRPr lang="en-GB" sz="4000">
              <a:latin typeface="Times New Roman" panose="02020603050405020304" pitchFamily="18" charset="0"/>
              <a:cs typeface="Times New Roman" panose="02020603050405020304" pitchFamily="18" charset="0"/>
            </a:endParaRPr>
          </a:p>
        </p:txBody>
      </p:sp>
      <p:sp>
        <p:nvSpPr>
          <p:cNvPr id="15" name="TextBox 15"/>
          <p:cNvSpPr txBox="1"/>
          <p:nvPr/>
        </p:nvSpPr>
        <p:spPr>
          <a:xfrm>
            <a:off x="4840601" y="1316831"/>
            <a:ext cx="5204647" cy="7386638"/>
          </a:xfrm>
          <a:prstGeom prst="rect">
            <a:avLst/>
          </a:prstGeom>
        </p:spPr>
        <p:txBody>
          <a:bodyPr wrap="square" lIns="0" tIns="0" rIns="0" bIns="0" rtlCol="0" anchor="t">
            <a:spAutoFit/>
          </a:bodyPr>
          <a:lstStyle/>
          <a:p>
            <a:pPr algn="just"/>
            <a:r>
              <a:rPr lang="vi-VN" sz="4000" smtClean="0">
                <a:latin typeface="Times New Roman" panose="02020603050405020304" pitchFamily="18" charset="0"/>
                <a:cs typeface="Times New Roman" panose="02020603050405020304" pitchFamily="18" charset="0"/>
              </a:rPr>
              <a:t>b.Trong </a:t>
            </a:r>
            <a:r>
              <a:rPr lang="vi-VN" sz="4000">
                <a:latin typeface="Times New Roman" panose="02020603050405020304" pitchFamily="18" charset="0"/>
                <a:cs typeface="Times New Roman" panose="02020603050405020304" pitchFamily="18" charset="0"/>
              </a:rPr>
              <a:t>trường hợp b, người viết khi trích dẫn ý “Việt Nam là nước phá rừng nguyên sinh đứng thứ hai thế giới” đã viết rõ nguồn: thông tin về tác giả (</a:t>
            </a:r>
            <a:r>
              <a:rPr lang="vi-VN" sz="4000" i="1">
                <a:latin typeface="Times New Roman" panose="02020603050405020304" pitchFamily="18" charset="0"/>
                <a:cs typeface="Times New Roman" panose="02020603050405020304" pitchFamily="18" charset="0"/>
              </a:rPr>
              <a:t>Tổ chức Lương thực và Nông nghiệp Liên hợp quốc</a:t>
            </a:r>
            <a:r>
              <a:rPr lang="vi-VN" sz="4000">
                <a:latin typeface="Times New Roman" panose="02020603050405020304" pitchFamily="18" charset="0"/>
                <a:cs typeface="Times New Roman" panose="02020603050405020304" pitchFamily="18" charset="0"/>
              </a:rPr>
              <a:t>), năm xuất bản (</a:t>
            </a:r>
            <a:r>
              <a:rPr lang="vi-VN" sz="4000" i="1">
                <a:latin typeface="Times New Roman" panose="02020603050405020304" pitchFamily="18" charset="0"/>
                <a:cs typeface="Times New Roman" panose="02020603050405020304" pitchFamily="18" charset="0"/>
              </a:rPr>
              <a:t>2005</a:t>
            </a:r>
            <a:r>
              <a:rPr lang="vi-VN" sz="4000">
                <a:latin typeface="Times New Roman" panose="02020603050405020304" pitchFamily="18" charset="0"/>
                <a:cs typeface="Times New Roman" panose="02020603050405020304" pitchFamily="18" charset="0"/>
              </a:rPr>
              <a:t>). Phần trích dẫn này không được đặt trong dấu ngoặc kép.</a:t>
            </a:r>
            <a:endParaRPr lang="en-GB" sz="4000">
              <a:latin typeface="Times New Roman" panose="02020603050405020304" pitchFamily="18" charset="0"/>
              <a:cs typeface="Times New Roman" panose="02020603050405020304" pitchFamily="18" charset="0"/>
            </a:endParaRPr>
          </a:p>
        </p:txBody>
      </p:sp>
      <p:sp>
        <p:nvSpPr>
          <p:cNvPr id="16" name="TextBox 16"/>
          <p:cNvSpPr txBox="1"/>
          <p:nvPr/>
        </p:nvSpPr>
        <p:spPr>
          <a:xfrm>
            <a:off x="10988884" y="1146560"/>
            <a:ext cx="6564947" cy="8002191"/>
          </a:xfrm>
          <a:prstGeom prst="rect">
            <a:avLst/>
          </a:prstGeom>
        </p:spPr>
        <p:txBody>
          <a:bodyPr wrap="square" lIns="0" tIns="0" rIns="0" bIns="0" rtlCol="0" anchor="t">
            <a:spAutoFit/>
          </a:bodyPr>
          <a:lstStyle/>
          <a:p>
            <a:pPr algn="just"/>
            <a:r>
              <a:rPr lang="vi-VN" sz="4000" dirty="0" smtClean="0">
                <a:latin typeface="Times New Roman" panose="02020603050405020304" pitchFamily="18" charset="0"/>
                <a:cs typeface="Times New Roman" panose="02020603050405020304" pitchFamily="18" charset="0"/>
              </a:rPr>
              <a:t>c.Trong </a:t>
            </a:r>
            <a:r>
              <a:rPr lang="vi-VN" sz="4000" dirty="0">
                <a:latin typeface="Times New Roman" panose="02020603050405020304" pitchFamily="18" charset="0"/>
                <a:cs typeface="Times New Roman" panose="02020603050405020304" pitchFamily="18" charset="0"/>
              </a:rPr>
              <a:t>trường hợp c, khi sử dụng lời đánh giá của ông Hen-ri Lốp-pơ (Henri Lopes), Phó Tổng Giám đốc UNESCO, người viết đã trích dẫn bằng cách đặt nguyên văn câu chữ của ông Hen-ri </a:t>
            </a:r>
            <a:br>
              <a:rPr lang="vi-VN" sz="4000" dirty="0">
                <a:latin typeface="Times New Roman" panose="02020603050405020304" pitchFamily="18" charset="0"/>
                <a:cs typeface="Times New Roman" panose="02020603050405020304" pitchFamily="18" charset="0"/>
              </a:rPr>
            </a:br>
            <a:r>
              <a:rPr lang="vi-VN" sz="4000" dirty="0">
                <a:latin typeface="Times New Roman" panose="02020603050405020304" pitchFamily="18" charset="0"/>
                <a:cs typeface="Times New Roman" panose="02020603050405020304" pitchFamily="18" charset="0"/>
              </a:rPr>
              <a:t>Lốp-pơ trong dấu ngoặc kép, đồng thời dẫn thêm một số thông tin về tên tác phẩm (bài </a:t>
            </a:r>
            <a:r>
              <a:rPr lang="vi-VN" sz="4000" i="1" dirty="0" smtClean="0">
                <a:latin typeface="Times New Roman" panose="02020603050405020304" pitchFamily="18" charset="0"/>
                <a:cs typeface="Times New Roman" panose="02020603050405020304" pitchFamily="18" charset="0"/>
              </a:rPr>
              <a:t>Tập thơ </a:t>
            </a:r>
            <a:r>
              <a:rPr lang="vi-VN" sz="4000" i="1" dirty="0">
                <a:latin typeface="Times New Roman" panose="02020603050405020304" pitchFamily="18" charset="0"/>
                <a:cs typeface="Times New Roman" panose="02020603050405020304" pitchFamily="18" charset="0"/>
              </a:rPr>
              <a:t/>
            </a:r>
            <a:br>
              <a:rPr lang="vi-VN" sz="4000" i="1" dirty="0">
                <a:latin typeface="Times New Roman" panose="02020603050405020304" pitchFamily="18" charset="0"/>
                <a:cs typeface="Times New Roman" panose="02020603050405020304" pitchFamily="18" charset="0"/>
              </a:rPr>
            </a:br>
            <a:r>
              <a:rPr lang="vi-VN" sz="4000" i="1" dirty="0">
                <a:latin typeface="Times New Roman" panose="02020603050405020304" pitchFamily="18" charset="0"/>
                <a:cs typeface="Times New Roman" panose="02020603050405020304" pitchFamily="18" charset="0"/>
              </a:rPr>
              <a:t>Hồ Xuân Hương</a:t>
            </a:r>
            <a:r>
              <a:rPr lang="vi-VN" sz="4000" dirty="0">
                <a:latin typeface="Times New Roman" panose="02020603050405020304" pitchFamily="18" charset="0"/>
                <a:cs typeface="Times New Roman" panose="02020603050405020304" pitchFamily="18" charset="0"/>
              </a:rPr>
              <a:t>), năm xuất bản (</a:t>
            </a:r>
            <a:r>
              <a:rPr lang="vi-VN" sz="4000" i="1" dirty="0">
                <a:latin typeface="Times New Roman" panose="02020603050405020304" pitchFamily="18" charset="0"/>
                <a:cs typeface="Times New Roman" panose="02020603050405020304" pitchFamily="18" charset="0"/>
              </a:rPr>
              <a:t>1987</a:t>
            </a:r>
            <a:r>
              <a:rPr lang="vi-VN" sz="4000" dirty="0">
                <a:latin typeface="Times New Roman" panose="02020603050405020304" pitchFamily="18" charset="0"/>
                <a:cs typeface="Times New Roman" panose="02020603050405020304" pitchFamily="18" charset="0"/>
              </a:rPr>
              <a:t>), nơi xuất bản (</a:t>
            </a:r>
            <a:r>
              <a:rPr lang="vi-VN" sz="4000" i="1" dirty="0">
                <a:latin typeface="Times New Roman" panose="02020603050405020304" pitchFamily="18" charset="0"/>
                <a:cs typeface="Times New Roman" panose="02020603050405020304" pitchFamily="18" charset="0"/>
              </a:rPr>
              <a:t>Pa-ri)</a:t>
            </a:r>
            <a:r>
              <a:rPr lang="vi-VN" sz="4000" dirty="0">
                <a:latin typeface="Times New Roman" panose="02020603050405020304" pitchFamily="18" charset="0"/>
                <a:cs typeface="Times New Roman" panose="02020603050405020304" pitchFamily="18" charset="0"/>
              </a:rPr>
              <a:t>.</a:t>
            </a:r>
            <a:endParaRPr lang="en-GB"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9871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par>
                                <p:cTn id="8" presetID="16" presetClass="entr" presetSubtype="2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down)">
                                      <p:cBhvr>
                                        <p:cTn id="15" dur="500"/>
                                        <p:tgtEl>
                                          <p:spTgt spid="15"/>
                                        </p:tgtEl>
                                      </p:cBhvr>
                                    </p:animEffect>
                                  </p:childTnLst>
                                </p:cTn>
                              </p:par>
                              <p:par>
                                <p:cTn id="16" presetID="22" presetClass="entr" presetSubtype="4"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circle(in)">
                                      <p:cBhvr>
                                        <p:cTn id="23" dur="2000"/>
                                        <p:tgtEl>
                                          <p:spTgt spid="16"/>
                                        </p:tgtEl>
                                      </p:cBhvr>
                                    </p:animEffect>
                                  </p:childTnLst>
                                </p:cTn>
                              </p:par>
                              <p:par>
                                <p:cTn id="24" presetID="6" presetClass="entr" presetSubtype="16" fill="hold"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circle(in)">
                                      <p:cBhvr>
                                        <p:cTn id="26"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a:off x="11157139"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3" name="Freeform 3"/>
          <p:cNvSpPr/>
          <p:nvPr/>
        </p:nvSpPr>
        <p:spPr>
          <a:xfrm rot="-5400000">
            <a:off x="-4079900"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978167" y="0"/>
            <a:ext cx="16230600" cy="9519785"/>
          </a:xfrm>
          <a:custGeom>
            <a:avLst/>
            <a:gdLst/>
            <a:ahLst/>
            <a:cxnLst/>
            <a:rect l="l" t="t" r="r" b="b"/>
            <a:pathLst>
              <a:path w="16230600" h="6993913">
                <a:moveTo>
                  <a:pt x="0" y="0"/>
                </a:moveTo>
                <a:lnTo>
                  <a:pt x="16230600" y="0"/>
                </a:lnTo>
                <a:lnTo>
                  <a:pt x="16230600" y="6993913"/>
                </a:lnTo>
                <a:lnTo>
                  <a:pt x="0" y="6993913"/>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5" name="TextBox 5"/>
          <p:cNvSpPr txBox="1"/>
          <p:nvPr/>
        </p:nvSpPr>
        <p:spPr>
          <a:xfrm>
            <a:off x="2204342" y="2235011"/>
            <a:ext cx="14089277" cy="5816977"/>
          </a:xfrm>
          <a:prstGeom prst="rect">
            <a:avLst/>
          </a:prstGeom>
        </p:spPr>
        <p:txBody>
          <a:bodyPr lIns="0" tIns="0" rIns="0" bIns="0" rtlCol="0" anchor="t">
            <a:spAutoFit/>
          </a:bodyPr>
          <a:lstStyle/>
          <a:p>
            <a:pPr algn="just"/>
            <a:r>
              <a:rPr lang="vi-VN" sz="5400">
                <a:latin typeface="Times New Roman" panose="02020603050405020304" pitchFamily="18" charset="0"/>
                <a:cs typeface="Times New Roman" panose="02020603050405020304" pitchFamily="18" charset="0"/>
              </a:rPr>
              <a:t>Sự khác biệt giữa các phần tích dẫn: Ở trường hợp a và c, người viết trích dẫn nguyên văn câu nói/ lời đánh giá của người khác và đặt trong dấu ngoặc kép (trích dẫn trực tiếp). Ở trường hợp b, người viết không đặt phần trích dẫn trong dấu ngoặc kép mà viết lại ý tưởng của người khác theo cách diễn đạt của mình (trích dẫn gián tiếp).</a:t>
            </a:r>
            <a:endParaRPr lang="en-GB" sz="5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a:off x="11157139"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3" name="Freeform 3"/>
          <p:cNvSpPr/>
          <p:nvPr/>
        </p:nvSpPr>
        <p:spPr>
          <a:xfrm rot="-5400000">
            <a:off x="-4079900"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905000" y="1409700"/>
            <a:ext cx="13104933" cy="8229600"/>
          </a:xfrm>
          <a:custGeom>
            <a:avLst/>
            <a:gdLst/>
            <a:ahLst/>
            <a:cxnLst/>
            <a:rect l="l" t="t" r="r" b="b"/>
            <a:pathLst>
              <a:path w="4347429" h="4347429">
                <a:moveTo>
                  <a:pt x="0" y="0"/>
                </a:moveTo>
                <a:lnTo>
                  <a:pt x="4347429" y="0"/>
                </a:lnTo>
                <a:lnTo>
                  <a:pt x="4347429" y="4347429"/>
                </a:lnTo>
                <a:lnTo>
                  <a:pt x="0" y="4347429"/>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5" name="Rectangle 4"/>
          <p:cNvSpPr/>
          <p:nvPr/>
        </p:nvSpPr>
        <p:spPr>
          <a:xfrm>
            <a:off x="6595417" y="1409700"/>
            <a:ext cx="3724096" cy="1200329"/>
          </a:xfrm>
          <a:prstGeom prst="rect">
            <a:avLst/>
          </a:prstGeom>
        </p:spPr>
        <p:txBody>
          <a:bodyPr wrap="none">
            <a:spAutoFit/>
          </a:bodyPr>
          <a:lstStyle/>
          <a:p>
            <a:r>
              <a:rPr lang="vi-VN" sz="7200" b="1">
                <a:latin typeface="Times New Roman" panose="02020603050405020304" pitchFamily="18" charset="0"/>
                <a:ea typeface="Calibri" panose="020F0502020204030204" pitchFamily="34" charset="0"/>
              </a:rPr>
              <a:t>Bài tập 2</a:t>
            </a:r>
            <a:endParaRPr lang="en-GB" sz="7200"/>
          </a:p>
        </p:txBody>
      </p:sp>
      <p:sp>
        <p:nvSpPr>
          <p:cNvPr id="6" name="Rectangle 5"/>
          <p:cNvSpPr/>
          <p:nvPr/>
        </p:nvSpPr>
        <p:spPr>
          <a:xfrm>
            <a:off x="2489675" y="2781300"/>
            <a:ext cx="11935581" cy="5888279"/>
          </a:xfrm>
          <a:prstGeom prst="rect">
            <a:avLst/>
          </a:prstGeom>
        </p:spPr>
        <p:txBody>
          <a:bodyPr wrap="square">
            <a:spAutoFit/>
          </a:bodyPr>
          <a:lstStyle/>
          <a:p>
            <a:pPr indent="180340" algn="just">
              <a:lnSpc>
                <a:spcPct val="107000"/>
              </a:lnSpc>
              <a:spcAft>
                <a:spcPts val="600"/>
              </a:spcAft>
            </a:pPr>
            <a:r>
              <a:rPr lang="vi-VN" sz="4400" kern="100">
                <a:latin typeface="Times New Roman" panose="02020603050405020304" pitchFamily="18" charset="0"/>
                <a:ea typeface="Calibri" panose="020F0502020204030204" pitchFamily="34" charset="0"/>
                <a:cs typeface="Times New Roman" panose="02020603050405020304" pitchFamily="18" charset="0"/>
              </a:rPr>
              <a:t>Ở phần Đọc kết nối chủ điểm, tên tác giả được đặt ngay bên dưới bài thơ. Cuối bài thơ, nhóm biên soạn có dẫn nguồn: “(In trong </a:t>
            </a:r>
            <a:r>
              <a:rPr lang="vi-VN" sz="4400" i="1" kern="100">
                <a:latin typeface="Times New Roman" panose="02020603050405020304" pitchFamily="18" charset="0"/>
                <a:ea typeface="Calibri" panose="020F0502020204030204" pitchFamily="34" charset="0"/>
                <a:cs typeface="Times New Roman" panose="02020603050405020304" pitchFamily="18" charset="0"/>
              </a:rPr>
              <a:t>Đa-ghe-xtan của tôi</a:t>
            </a:r>
            <a:r>
              <a:rPr lang="vi-VN" sz="4400" kern="100">
                <a:latin typeface="Times New Roman" panose="02020603050405020304" pitchFamily="18" charset="0"/>
                <a:ea typeface="Calibri" panose="020F0502020204030204" pitchFamily="34" charset="0"/>
                <a:cs typeface="Times New Roman" panose="02020603050405020304" pitchFamily="18" charset="0"/>
              </a:rPr>
              <a:t>, Phan Hồng Giang dịch, NXB Kim Đồng, Hà Nội, 2016). Phần dẫn nguồn này có các thông tin: Tên tác phẩm (</a:t>
            </a:r>
            <a:r>
              <a:rPr lang="vi-VN" sz="4400" i="1" kern="100">
                <a:latin typeface="Times New Roman" panose="02020603050405020304" pitchFamily="18" charset="0"/>
                <a:ea typeface="Calibri" panose="020F0502020204030204" pitchFamily="34" charset="0"/>
                <a:cs typeface="Times New Roman" panose="02020603050405020304" pitchFamily="18" charset="0"/>
              </a:rPr>
              <a:t>Đa-ghe-xtan của tôi</a:t>
            </a:r>
            <a:r>
              <a:rPr lang="vi-VN" sz="4400" kern="100">
                <a:latin typeface="Times New Roman" panose="02020603050405020304" pitchFamily="18" charset="0"/>
                <a:ea typeface="Calibri" panose="020F0502020204030204" pitchFamily="34" charset="0"/>
                <a:cs typeface="Times New Roman" panose="02020603050405020304" pitchFamily="18" charset="0"/>
              </a:rPr>
              <a:t>), dịch giả (Phan Hồng Giang), nhà xuất bản (NXB Kim Đồng), nơi xuất bản (Hà Nội), năm xuất bản (2016).</a:t>
            </a:r>
            <a:endParaRPr lang="en-GB" sz="4400" kern="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0954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AF4B7"/>
        </a:solidFill>
        <a:effectLst/>
      </p:bgPr>
    </p:bg>
    <p:spTree>
      <p:nvGrpSpPr>
        <p:cNvPr id="1" name=""/>
        <p:cNvGrpSpPr/>
        <p:nvPr/>
      </p:nvGrpSpPr>
      <p:grpSpPr>
        <a:xfrm>
          <a:off x="0" y="0"/>
          <a:ext cx="0" cy="0"/>
          <a:chOff x="0" y="0"/>
          <a:chExt cx="0" cy="0"/>
        </a:xfrm>
      </p:grpSpPr>
      <p:grpSp>
        <p:nvGrpSpPr>
          <p:cNvPr id="2" name="Group 2"/>
          <p:cNvGrpSpPr/>
          <p:nvPr/>
        </p:nvGrpSpPr>
        <p:grpSpPr>
          <a:xfrm>
            <a:off x="7600950" y="1499964"/>
            <a:ext cx="9088683" cy="7758336"/>
            <a:chOff x="0" y="0"/>
            <a:chExt cx="2393727" cy="2043348"/>
          </a:xfrm>
        </p:grpSpPr>
        <p:sp>
          <p:nvSpPr>
            <p:cNvPr id="3" name="Freeform 3"/>
            <p:cNvSpPr/>
            <p:nvPr/>
          </p:nvSpPr>
          <p:spPr>
            <a:xfrm>
              <a:off x="0" y="0"/>
              <a:ext cx="2393727" cy="2043348"/>
            </a:xfrm>
            <a:custGeom>
              <a:avLst/>
              <a:gdLst/>
              <a:ahLst/>
              <a:cxnLst/>
              <a:rect l="l" t="t" r="r" b="b"/>
              <a:pathLst>
                <a:path w="2393727" h="2043348">
                  <a:moveTo>
                    <a:pt x="55368" y="0"/>
                  </a:moveTo>
                  <a:lnTo>
                    <a:pt x="2338359" y="0"/>
                  </a:lnTo>
                  <a:cubicBezTo>
                    <a:pt x="2353044" y="0"/>
                    <a:pt x="2367127" y="5833"/>
                    <a:pt x="2377510" y="16217"/>
                  </a:cubicBezTo>
                  <a:cubicBezTo>
                    <a:pt x="2387894" y="26601"/>
                    <a:pt x="2393727" y="40684"/>
                    <a:pt x="2393727" y="55368"/>
                  </a:cubicBezTo>
                  <a:lnTo>
                    <a:pt x="2393727" y="1987979"/>
                  </a:lnTo>
                  <a:cubicBezTo>
                    <a:pt x="2393727" y="2002664"/>
                    <a:pt x="2387894" y="2016747"/>
                    <a:pt x="2377510" y="2027131"/>
                  </a:cubicBezTo>
                  <a:cubicBezTo>
                    <a:pt x="2367127" y="2037514"/>
                    <a:pt x="2353044" y="2043348"/>
                    <a:pt x="2338359" y="2043348"/>
                  </a:cubicBezTo>
                  <a:lnTo>
                    <a:pt x="55368" y="2043348"/>
                  </a:lnTo>
                  <a:cubicBezTo>
                    <a:pt x="40684" y="2043348"/>
                    <a:pt x="26601" y="2037514"/>
                    <a:pt x="16217" y="2027131"/>
                  </a:cubicBezTo>
                  <a:cubicBezTo>
                    <a:pt x="5833" y="2016747"/>
                    <a:pt x="0" y="2002664"/>
                    <a:pt x="0" y="1987979"/>
                  </a:cubicBezTo>
                  <a:lnTo>
                    <a:pt x="0" y="55368"/>
                  </a:lnTo>
                  <a:cubicBezTo>
                    <a:pt x="0" y="40684"/>
                    <a:pt x="5833" y="26601"/>
                    <a:pt x="16217" y="16217"/>
                  </a:cubicBezTo>
                  <a:cubicBezTo>
                    <a:pt x="26601" y="5833"/>
                    <a:pt x="40684" y="0"/>
                    <a:pt x="55368" y="0"/>
                  </a:cubicBezTo>
                  <a:close/>
                </a:path>
              </a:pathLst>
            </a:custGeom>
            <a:solidFill>
              <a:srgbClr val="FFFFFF"/>
            </a:solidFill>
          </p:spPr>
        </p:sp>
        <p:sp>
          <p:nvSpPr>
            <p:cNvPr id="4" name="TextBox 4"/>
            <p:cNvSpPr txBox="1"/>
            <p:nvPr/>
          </p:nvSpPr>
          <p:spPr>
            <a:xfrm>
              <a:off x="0" y="-47625"/>
              <a:ext cx="2393727" cy="2090973"/>
            </a:xfrm>
            <a:prstGeom prst="rect">
              <a:avLst/>
            </a:prstGeom>
          </p:spPr>
          <p:txBody>
            <a:bodyPr lIns="50800" tIns="50800" rIns="50800" bIns="50800" rtlCol="0" anchor="ctr"/>
            <a:lstStyle/>
            <a:p>
              <a:pPr algn="ctr">
                <a:lnSpc>
                  <a:spcPts val="2940"/>
                </a:lnSpc>
              </a:pPr>
              <a:endParaRPr/>
            </a:p>
          </p:txBody>
        </p:sp>
      </p:grpSp>
      <p:sp>
        <p:nvSpPr>
          <p:cNvPr id="6" name="TextBox 6"/>
          <p:cNvSpPr txBox="1"/>
          <p:nvPr/>
        </p:nvSpPr>
        <p:spPr>
          <a:xfrm>
            <a:off x="8001000" y="1790700"/>
            <a:ext cx="8305800" cy="7386638"/>
          </a:xfrm>
          <a:prstGeom prst="rect">
            <a:avLst/>
          </a:prstGeom>
        </p:spPr>
        <p:txBody>
          <a:bodyPr wrap="square" lIns="0" tIns="0" rIns="0" bIns="0" rtlCol="0" anchor="t">
            <a:spAutoFit/>
          </a:bodyPr>
          <a:lstStyle/>
          <a:p>
            <a:pPr algn="just"/>
            <a:r>
              <a:rPr lang="vi-VN" sz="4800">
                <a:latin typeface="Times New Roman" panose="02020603050405020304" pitchFamily="18" charset="0"/>
                <a:cs typeface="Times New Roman" panose="02020603050405020304" pitchFamily="18" charset="0"/>
              </a:rPr>
              <a:t>HS trao đổi về việc dẫn nguồn khi sử dụng tranh ảnh, biểu đồ, sơ đồ,… lấy từ Internet. GV cần lưu ý với HS: Trong quá trình viết, khi sử dụng tranh ảnh, biểu đồ, sơ đồ,… lấy từ Internet, chúng ta cần dẫn nguồn vì đây là hành động thể hiện sự tôn trọng ý tưởng của người khác và là việc làm cần thiết để tránh đạo văn</a:t>
            </a:r>
            <a:r>
              <a:rPr lang="vi-VN" sz="4800" smtClean="0">
                <a:latin typeface="Times New Roman" panose="02020603050405020304" pitchFamily="18" charset="0"/>
                <a:cs typeface="Times New Roman" panose="02020603050405020304" pitchFamily="18" charset="0"/>
              </a:rPr>
              <a:t>.</a:t>
            </a:r>
            <a:endParaRPr lang="en-GB" sz="4800">
              <a:latin typeface="Times New Roman" panose="02020603050405020304" pitchFamily="18" charset="0"/>
              <a:cs typeface="Times New Roman" panose="02020603050405020304" pitchFamily="18" charset="0"/>
            </a:endParaRPr>
          </a:p>
        </p:txBody>
      </p:sp>
      <p:sp>
        <p:nvSpPr>
          <p:cNvPr id="8" name="TextBox 8"/>
          <p:cNvSpPr txBox="1"/>
          <p:nvPr/>
        </p:nvSpPr>
        <p:spPr>
          <a:xfrm>
            <a:off x="1530095" y="3813821"/>
            <a:ext cx="6069127" cy="1515030"/>
          </a:xfrm>
          <a:prstGeom prst="rect">
            <a:avLst/>
          </a:prstGeom>
        </p:spPr>
        <p:txBody>
          <a:bodyPr lIns="0" tIns="0" rIns="0" bIns="0" rtlCol="0" anchor="t">
            <a:spAutoFit/>
          </a:bodyPr>
          <a:lstStyle/>
          <a:p>
            <a:pPr lvl="0">
              <a:lnSpc>
                <a:spcPts val="12453"/>
              </a:lnSpc>
              <a:spcBef>
                <a:spcPct val="0"/>
              </a:spcBef>
            </a:pPr>
            <a:r>
              <a:rPr lang="vi-VN" sz="9600" b="1">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Bài tập 3</a:t>
            </a:r>
            <a:endParaRPr lang="en-US" sz="10377">
              <a:solidFill>
                <a:srgbClr val="E5707E"/>
              </a:solidFill>
              <a:effectLst>
                <a:reflection blurRad="6350" stA="55000" endA="300" endPos="45500" dir="5400000" sy="-100000" algn="bl" rotWithShape="0"/>
              </a:effectLst>
              <a:latin typeface="Times New Roman" panose="02020603050405020304" pitchFamily="18" charset="0"/>
              <a:ea typeface="Fascinate"/>
              <a:cs typeface="Times New Roman" panose="02020603050405020304" pitchFamily="18" charset="0"/>
              <a:sym typeface="Fascinat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a:off x="11157139"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3" name="Freeform 3"/>
          <p:cNvSpPr/>
          <p:nvPr/>
        </p:nvSpPr>
        <p:spPr>
          <a:xfrm rot="-5400000">
            <a:off x="-4079901" y="-2525551"/>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028700" y="2628255"/>
            <a:ext cx="16230600" cy="6993913"/>
          </a:xfrm>
          <a:custGeom>
            <a:avLst/>
            <a:gdLst/>
            <a:ahLst/>
            <a:cxnLst/>
            <a:rect l="l" t="t" r="r" b="b"/>
            <a:pathLst>
              <a:path w="16230600" h="6993913">
                <a:moveTo>
                  <a:pt x="0" y="0"/>
                </a:moveTo>
                <a:lnTo>
                  <a:pt x="16230600" y="0"/>
                </a:lnTo>
                <a:lnTo>
                  <a:pt x="16230600" y="6993913"/>
                </a:lnTo>
                <a:lnTo>
                  <a:pt x="0" y="6993913"/>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6" name="TextBox 6"/>
          <p:cNvSpPr txBox="1"/>
          <p:nvPr/>
        </p:nvSpPr>
        <p:spPr>
          <a:xfrm>
            <a:off x="5944640" y="1240893"/>
            <a:ext cx="6799160" cy="668453"/>
          </a:xfrm>
          <a:prstGeom prst="rect">
            <a:avLst/>
          </a:prstGeom>
        </p:spPr>
        <p:txBody>
          <a:bodyPr lIns="0" tIns="0" rIns="0" bIns="0" rtlCol="0" anchor="t">
            <a:spAutoFit/>
          </a:bodyPr>
          <a:lstStyle/>
          <a:p>
            <a:pPr algn="just">
              <a:lnSpc>
                <a:spcPts val="4199"/>
              </a:lnSpc>
              <a:spcBef>
                <a:spcPct val="0"/>
              </a:spcBef>
            </a:pPr>
            <a:r>
              <a:rPr lang="vi-VN" sz="8800" b="1">
                <a:latin typeface="Times New Roman" panose="02020603050405020304" pitchFamily="18" charset="0"/>
                <a:cs typeface="Times New Roman" panose="02020603050405020304" pitchFamily="18" charset="0"/>
              </a:rPr>
              <a:t>Bài tập 4</a:t>
            </a:r>
            <a:endParaRPr lang="en-US" sz="8800">
              <a:solidFill>
                <a:srgbClr val="E5707E"/>
              </a:solidFill>
              <a:latin typeface="Times New Roman" panose="02020603050405020304" pitchFamily="18" charset="0"/>
              <a:ea typeface="Genty Sans"/>
              <a:cs typeface="Times New Roman" panose="02020603050405020304" pitchFamily="18" charset="0"/>
              <a:sym typeface="Genty Sans"/>
            </a:endParaRPr>
          </a:p>
        </p:txBody>
      </p:sp>
      <p:sp>
        <p:nvSpPr>
          <p:cNvPr id="7" name="TextBox 7"/>
          <p:cNvSpPr txBox="1"/>
          <p:nvPr/>
        </p:nvSpPr>
        <p:spPr>
          <a:xfrm>
            <a:off x="3429000" y="4533900"/>
            <a:ext cx="12098057" cy="2031325"/>
          </a:xfrm>
          <a:prstGeom prst="rect">
            <a:avLst/>
          </a:prstGeom>
        </p:spPr>
        <p:txBody>
          <a:bodyPr wrap="square" lIns="0" tIns="0" rIns="0" bIns="0" rtlCol="0" anchor="t">
            <a:spAutoFit/>
          </a:bodyPr>
          <a:lstStyle/>
          <a:p>
            <a:pPr algn="just">
              <a:spcBef>
                <a:spcPct val="0"/>
              </a:spcBef>
            </a:pPr>
            <a:r>
              <a:rPr lang="vi-VN" sz="6600">
                <a:latin typeface="Times New Roman" panose="02020603050405020304" pitchFamily="18" charset="0"/>
                <a:cs typeface="Times New Roman" panose="02020603050405020304" pitchFamily="18" charset="0"/>
              </a:rPr>
              <a:t>HS tự trình bày kinh nghiệm rút ra từ trải nghiệm thực tế và bài học</a:t>
            </a:r>
            <a:endParaRPr lang="en-US" sz="6600">
              <a:solidFill>
                <a:srgbClr val="E5707E"/>
              </a:solidFill>
              <a:latin typeface="Times New Roman" panose="02020603050405020304" pitchFamily="18" charset="0"/>
              <a:ea typeface="Genty Sans"/>
              <a:cs typeface="Times New Roman" panose="02020603050405020304" pitchFamily="18" charset="0"/>
              <a:sym typeface="Genty Sans"/>
            </a:endParaRPr>
          </a:p>
        </p:txBody>
      </p:sp>
    </p:spTree>
    <p:extLst>
      <p:ext uri="{BB962C8B-B14F-4D97-AF65-F5344CB8AC3E}">
        <p14:creationId xmlns:p14="http://schemas.microsoft.com/office/powerpoint/2010/main" val="3411897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a:off x="11157139"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3" name="Freeform 3"/>
          <p:cNvSpPr/>
          <p:nvPr/>
        </p:nvSpPr>
        <p:spPr>
          <a:xfrm rot="-5400000">
            <a:off x="-4079900"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905000" y="1409700"/>
            <a:ext cx="13104933" cy="8229600"/>
          </a:xfrm>
          <a:custGeom>
            <a:avLst/>
            <a:gdLst/>
            <a:ahLst/>
            <a:cxnLst/>
            <a:rect l="l" t="t" r="r" b="b"/>
            <a:pathLst>
              <a:path w="4347429" h="4347429">
                <a:moveTo>
                  <a:pt x="0" y="0"/>
                </a:moveTo>
                <a:lnTo>
                  <a:pt x="4347429" y="0"/>
                </a:lnTo>
                <a:lnTo>
                  <a:pt x="4347429" y="4347429"/>
                </a:lnTo>
                <a:lnTo>
                  <a:pt x="0" y="4347429"/>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5" name="Rectangle 4"/>
          <p:cNvSpPr/>
          <p:nvPr/>
        </p:nvSpPr>
        <p:spPr>
          <a:xfrm>
            <a:off x="4267200" y="3162300"/>
            <a:ext cx="7848600" cy="4708981"/>
          </a:xfrm>
          <a:prstGeom prst="rect">
            <a:avLst/>
          </a:prstGeom>
        </p:spPr>
        <p:txBody>
          <a:bodyPr wrap="square">
            <a:spAutoFit/>
          </a:bodyPr>
          <a:lstStyle/>
          <a:p>
            <a:pPr algn="just"/>
            <a:r>
              <a:rPr lang="vi-VN" sz="6000" kern="0">
                <a:latin typeface="Times New Roman" panose="02020603050405020304" pitchFamily="18" charset="0"/>
                <a:ea typeface="Calibri" panose="020F0502020204030204" pitchFamily="34" charset="0"/>
              </a:rPr>
              <a:t>Viết đoạn văn (5-7 câu) về một chủ đề mà em tâm đắc, trong đó có sử dụng ít nhất 1 trích dẫn (trực tiếp hoặc gián tiếp)</a:t>
            </a:r>
            <a:endParaRPr lang="en-GB" sz="6000"/>
          </a:p>
        </p:txBody>
      </p:sp>
    </p:spTree>
    <p:extLst>
      <p:ext uri="{BB962C8B-B14F-4D97-AF65-F5344CB8AC3E}">
        <p14:creationId xmlns:p14="http://schemas.microsoft.com/office/powerpoint/2010/main" val="2733535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a:off x="11157139"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3" name="Freeform 3"/>
          <p:cNvSpPr/>
          <p:nvPr/>
        </p:nvSpPr>
        <p:spPr>
          <a:xfrm rot="-5400000">
            <a:off x="-4079900"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609600" y="1013254"/>
            <a:ext cx="17068800" cy="8626046"/>
          </a:xfrm>
          <a:custGeom>
            <a:avLst/>
            <a:gdLst/>
            <a:ahLst/>
            <a:cxnLst/>
            <a:rect l="l" t="t" r="r" b="b"/>
            <a:pathLst>
              <a:path w="4347429" h="4347429">
                <a:moveTo>
                  <a:pt x="0" y="0"/>
                </a:moveTo>
                <a:lnTo>
                  <a:pt x="4347429" y="0"/>
                </a:lnTo>
                <a:lnTo>
                  <a:pt x="4347429" y="4347429"/>
                </a:lnTo>
                <a:lnTo>
                  <a:pt x="0" y="4347429"/>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5" name="Rectangle 4"/>
          <p:cNvSpPr/>
          <p:nvPr/>
        </p:nvSpPr>
        <p:spPr>
          <a:xfrm>
            <a:off x="1488410" y="1257300"/>
            <a:ext cx="14641277" cy="7469481"/>
          </a:xfrm>
          <a:prstGeom prst="rect">
            <a:avLst/>
          </a:prstGeom>
        </p:spPr>
        <p:txBody>
          <a:bodyPr wrap="square">
            <a:spAutoFit/>
          </a:bodyPr>
          <a:lstStyle/>
          <a:p>
            <a:pPr algn="ctr">
              <a:lnSpc>
                <a:spcPct val="107000"/>
              </a:lnSpc>
              <a:spcAft>
                <a:spcPts val="0"/>
              </a:spcAft>
            </a:pPr>
            <a:r>
              <a:rPr lang="vi-VN" sz="3200" b="1" kern="0">
                <a:latin typeface="Times New Roman" panose="02020603050405020304" pitchFamily="18" charset="0"/>
                <a:ea typeface="Times New Roman" panose="02020603050405020304" pitchFamily="18" charset="0"/>
                <a:cs typeface="Times New Roman" panose="02020603050405020304" pitchFamily="18" charset="0"/>
              </a:rPr>
              <a:t>Đoạn văn tham khảo</a:t>
            </a:r>
            <a:endParaRPr lang="en-GB" sz="3200" kern="1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vi-VN" sz="3200" kern="0">
                <a:latin typeface="Times New Roman" panose="02020603050405020304" pitchFamily="18" charset="0"/>
                <a:ea typeface="Times New Roman" panose="02020603050405020304" pitchFamily="18" charset="0"/>
                <a:cs typeface="Times New Roman" panose="02020603050405020304" pitchFamily="18" charset="0"/>
              </a:rPr>
              <a:t>     Văn chương nói chung, thơ ca nói riêng luôn thể hiện sứ mệnh lớn lao đối với đời sống con người trong mọi thời đại. Trong đó, đặc biệt phải kể đến chức năng bồi đắp tâm hồn, tình cảm của mỗi con người. Nhà văn Hoài Thanh, trong đoạn trích “</a:t>
            </a:r>
            <a:r>
              <a:rPr lang="vi-VN" sz="3200" i="1" kern="0">
                <a:latin typeface="Times New Roman" panose="02020603050405020304" pitchFamily="18" charset="0"/>
                <a:ea typeface="Times New Roman" panose="02020603050405020304" pitchFamily="18" charset="0"/>
                <a:cs typeface="Times New Roman" panose="02020603050405020304" pitchFamily="18" charset="0"/>
              </a:rPr>
              <a:t>Ý nghĩa văn chương” </a:t>
            </a:r>
            <a:r>
              <a:rPr lang="vi-VN" sz="3200" kern="0">
                <a:latin typeface="Times New Roman" panose="02020603050405020304" pitchFamily="18" charset="0"/>
                <a:ea typeface="Times New Roman" panose="02020603050405020304" pitchFamily="18" charset="0"/>
                <a:cs typeface="Times New Roman" panose="02020603050405020304" pitchFamily="18" charset="0"/>
              </a:rPr>
              <a:t>đã có nhận định rất sâu sắc về chức năng này của văn chương: “Văn chương gây cho ta những tình cảm ta không có, luyện những tình cảm ta sẵn có”. Được trải nghiệm, thưởng thức những tác phẩm văn học trong chương trình, chúng ta càng thấm thía điều này. Văn chương bồi đắp cho chúng ta những tình cảm thân thuộc mà rất đỗi thiêng liêng: tình yêu thiên nhiên, yêu cuộc sống, yêu gia đình, yêu quê hương, đất nước. Theo thời gian, tình yêu ấy to lớn dần và phát triển muôn hình vạn trạng. Vì vậy, chúng ta hãy luôn trân trọng và yêu quý văn chương.</a:t>
            </a:r>
            <a:endParaRPr lang="en-GB" sz="3200" kern="1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vi-VN" sz="3200" kern="0">
                <a:latin typeface="Times New Roman" panose="02020603050405020304" pitchFamily="18" charset="0"/>
                <a:ea typeface="Times New Roman" panose="02020603050405020304" pitchFamily="18" charset="0"/>
                <a:cs typeface="Times New Roman" panose="02020603050405020304" pitchFamily="18" charset="0"/>
              </a:rPr>
              <a:t>=&gt; Đoạn văn sử dụng cách trích dẫn trực tiếp lời của nhà phê bình văn học Hoài Thanh trong đoạn trích “</a:t>
            </a:r>
            <a:r>
              <a:rPr lang="vi-VN" sz="3200" i="1" kern="0">
                <a:latin typeface="Times New Roman" panose="02020603050405020304" pitchFamily="18" charset="0"/>
                <a:ea typeface="Times New Roman" panose="02020603050405020304" pitchFamily="18" charset="0"/>
                <a:cs typeface="Times New Roman" panose="02020603050405020304" pitchFamily="18" charset="0"/>
              </a:rPr>
              <a:t>Ý nghĩa văn chương”: </a:t>
            </a:r>
            <a:r>
              <a:rPr lang="vi-VN" sz="3200" kern="0">
                <a:latin typeface="Times New Roman" panose="02020603050405020304" pitchFamily="18" charset="0"/>
                <a:ea typeface="Times New Roman" panose="02020603050405020304" pitchFamily="18" charset="0"/>
                <a:cs typeface="Times New Roman" panose="02020603050405020304" pitchFamily="18" charset="0"/>
              </a:rPr>
              <a:t>“Văn chương gây cho ta những tình cảm ta không có, luyện những tình cảm ta sẵn có”.</a:t>
            </a:r>
            <a:endParaRPr lang="en-GB" sz="32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3316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a:off x="11157139"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3" name="Freeform 3"/>
          <p:cNvSpPr/>
          <p:nvPr/>
        </p:nvSpPr>
        <p:spPr>
          <a:xfrm rot="-5400000">
            <a:off x="-4079900"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6524663" y="523807"/>
            <a:ext cx="14436539" cy="9239385"/>
          </a:xfrm>
          <a:custGeom>
            <a:avLst/>
            <a:gdLst/>
            <a:ahLst/>
            <a:cxnLst/>
            <a:rect l="l" t="t" r="r" b="b"/>
            <a:pathLst>
              <a:path w="14436539" h="9239385">
                <a:moveTo>
                  <a:pt x="0" y="0"/>
                </a:moveTo>
                <a:lnTo>
                  <a:pt x="14436539" y="0"/>
                </a:lnTo>
                <a:lnTo>
                  <a:pt x="14436539" y="9239386"/>
                </a:lnTo>
                <a:lnTo>
                  <a:pt x="0" y="9239386"/>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5" name="TextBox 5"/>
          <p:cNvSpPr txBox="1"/>
          <p:nvPr/>
        </p:nvSpPr>
        <p:spPr>
          <a:xfrm>
            <a:off x="657570" y="3150150"/>
            <a:ext cx="6057900" cy="2718693"/>
          </a:xfrm>
          <a:prstGeom prst="rect">
            <a:avLst/>
          </a:prstGeom>
        </p:spPr>
        <p:txBody>
          <a:bodyPr wrap="square" lIns="0" tIns="0" rIns="0" bIns="0" rtlCol="0" anchor="t">
            <a:spAutoFit/>
          </a:bodyPr>
          <a:lstStyle/>
          <a:p>
            <a:pPr lvl="0" algn="ctr">
              <a:lnSpc>
                <a:spcPts val="10554"/>
              </a:lnSpc>
              <a:spcBef>
                <a:spcPct val="0"/>
              </a:spcBef>
            </a:pPr>
            <a:r>
              <a:rPr lang="vi-VN" sz="8800" b="1">
                <a:latin typeface="Times New Roman" panose="02020603050405020304" pitchFamily="18" charset="0"/>
                <a:cs typeface="Times New Roman" panose="02020603050405020304" pitchFamily="18" charset="0"/>
              </a:rPr>
              <a:t>Nhiệm vụ </a:t>
            </a:r>
            <a:r>
              <a:rPr lang="vi-VN" sz="8800" b="1" smtClean="0">
                <a:latin typeface="Times New Roman" panose="02020603050405020304" pitchFamily="18" charset="0"/>
                <a:cs typeface="Times New Roman" panose="02020603050405020304" pitchFamily="18" charset="0"/>
              </a:rPr>
              <a:t>2 </a:t>
            </a:r>
            <a:r>
              <a:rPr lang="vi-VN" sz="8800" b="1">
                <a:latin typeface="Times New Roman" panose="02020603050405020304" pitchFamily="18" charset="0"/>
                <a:cs typeface="Times New Roman" panose="02020603050405020304" pitchFamily="18" charset="0"/>
              </a:rPr>
              <a:t>Sưu tầm</a:t>
            </a:r>
            <a:endParaRPr lang="en-US" sz="8795">
              <a:solidFill>
                <a:srgbClr val="E5707E"/>
              </a:solidFill>
              <a:latin typeface="Times New Roman" panose="02020603050405020304" pitchFamily="18" charset="0"/>
              <a:ea typeface="Fascinate"/>
              <a:cs typeface="Times New Roman" panose="02020603050405020304" pitchFamily="18" charset="0"/>
              <a:sym typeface="Fascinate"/>
            </a:endParaRPr>
          </a:p>
        </p:txBody>
      </p:sp>
      <p:sp>
        <p:nvSpPr>
          <p:cNvPr id="7" name="TextBox 7"/>
          <p:cNvSpPr txBox="1"/>
          <p:nvPr/>
        </p:nvSpPr>
        <p:spPr>
          <a:xfrm>
            <a:off x="7508135" y="2596152"/>
            <a:ext cx="8112865" cy="4985980"/>
          </a:xfrm>
          <a:prstGeom prst="rect">
            <a:avLst/>
          </a:prstGeom>
        </p:spPr>
        <p:txBody>
          <a:bodyPr wrap="square" lIns="0" tIns="0" rIns="0" bIns="0" rtlCol="0" anchor="t">
            <a:spAutoFit/>
          </a:bodyPr>
          <a:lstStyle/>
          <a:p>
            <a:pPr algn="just"/>
            <a:r>
              <a:rPr lang="vi-VN" sz="5400">
                <a:latin typeface="Times New Roman" panose="02020603050405020304" pitchFamily="18" charset="0"/>
                <a:cs typeface="Times New Roman" panose="02020603050405020304" pitchFamily="18" charset="0"/>
              </a:rPr>
              <a:t>Sưu tầm thêm các trường hợp có sử dụng cách trích dẫn tài liệu trực tiếp hoặc gián tiếp. Chỉ ra phần trích dẫn trong các trường hợp em vừa tìm được.</a:t>
            </a:r>
            <a:endParaRPr lang="en-GB" sz="5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a:off x="11157139"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3" name="Freeform 3"/>
          <p:cNvSpPr/>
          <p:nvPr/>
        </p:nvSpPr>
        <p:spPr>
          <a:xfrm rot="-5400000">
            <a:off x="-4079900"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143000" y="1237570"/>
            <a:ext cx="16230600" cy="6993913"/>
          </a:xfrm>
          <a:custGeom>
            <a:avLst/>
            <a:gdLst/>
            <a:ahLst/>
            <a:cxnLst/>
            <a:rect l="l" t="t" r="r" b="b"/>
            <a:pathLst>
              <a:path w="16230600" h="6993913">
                <a:moveTo>
                  <a:pt x="0" y="0"/>
                </a:moveTo>
                <a:lnTo>
                  <a:pt x="16230600" y="0"/>
                </a:lnTo>
                <a:lnTo>
                  <a:pt x="16230600" y="6993913"/>
                </a:lnTo>
                <a:lnTo>
                  <a:pt x="0" y="6993913"/>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7" name="TextBox 7"/>
          <p:cNvSpPr txBox="1"/>
          <p:nvPr/>
        </p:nvSpPr>
        <p:spPr>
          <a:xfrm>
            <a:off x="2802604" y="2933700"/>
            <a:ext cx="13678502" cy="4431983"/>
          </a:xfrm>
          <a:prstGeom prst="rect">
            <a:avLst/>
          </a:prstGeom>
        </p:spPr>
        <p:txBody>
          <a:bodyPr wrap="square" lIns="0" tIns="0" rIns="0" bIns="0" rtlCol="0" anchor="t">
            <a:spAutoFit/>
          </a:bodyPr>
          <a:lstStyle/>
          <a:p>
            <a:r>
              <a:rPr lang="vi-VN" sz="2800"/>
              <a:t>                              </a:t>
            </a:r>
            <a:r>
              <a:rPr lang="vi-VN" sz="4800">
                <a:latin typeface="Times New Roman" panose="02020603050405020304" pitchFamily="18" charset="0"/>
                <a:cs typeface="Times New Roman" panose="02020603050405020304" pitchFamily="18" charset="0"/>
              </a:rPr>
              <a:t> </a:t>
            </a:r>
            <a:r>
              <a:rPr lang="vi-VN" sz="4800" b="1">
                <a:latin typeface="Times New Roman" panose="02020603050405020304" pitchFamily="18" charset="0"/>
                <a:cs typeface="Times New Roman" panose="02020603050405020304" pitchFamily="18" charset="0"/>
              </a:rPr>
              <a:t>NHIỆM VỤ VỀ NHÀ</a:t>
            </a:r>
            <a:endParaRPr lang="en-GB" sz="4800">
              <a:latin typeface="Times New Roman" panose="02020603050405020304" pitchFamily="18" charset="0"/>
              <a:cs typeface="Times New Roman" panose="02020603050405020304" pitchFamily="18" charset="0"/>
            </a:endParaRPr>
          </a:p>
          <a:p>
            <a:pPr lvl="0" algn="just" fontAlgn="base"/>
            <a:r>
              <a:rPr lang="vi-VN" sz="4800">
                <a:latin typeface="Times New Roman" panose="02020603050405020304" pitchFamily="18" charset="0"/>
                <a:cs typeface="Times New Roman" panose="02020603050405020304" pitchFamily="18" charset="0"/>
              </a:rPr>
              <a:t>HS hoàn thiện các bài tập phần Thực hành Tiếng Việt.</a:t>
            </a:r>
            <a:endParaRPr lang="en-GB" sz="4800">
              <a:latin typeface="Times New Roman" panose="02020603050405020304" pitchFamily="18" charset="0"/>
              <a:cs typeface="Times New Roman" panose="02020603050405020304" pitchFamily="18" charset="0"/>
            </a:endParaRPr>
          </a:p>
          <a:p>
            <a:pPr lvl="0" algn="just" fontAlgn="base"/>
            <a:r>
              <a:rPr lang="vi-VN" sz="4800">
                <a:latin typeface="Times New Roman" panose="02020603050405020304" pitchFamily="18" charset="0"/>
                <a:cs typeface="Times New Roman" panose="02020603050405020304" pitchFamily="18" charset="0"/>
              </a:rPr>
              <a:t>Tìm thêm các bài tập về cách tham khảo, trích dẫn tài liệu để tránh đạo văn.</a:t>
            </a:r>
            <a:endParaRPr lang="en-GB" sz="4800">
              <a:latin typeface="Times New Roman" panose="02020603050405020304" pitchFamily="18" charset="0"/>
              <a:cs typeface="Times New Roman" panose="02020603050405020304" pitchFamily="18" charset="0"/>
            </a:endParaRPr>
          </a:p>
          <a:p>
            <a:pPr lvl="0" algn="just" fontAlgn="base"/>
            <a:r>
              <a:rPr lang="vi-VN" sz="4800">
                <a:latin typeface="Times New Roman" panose="02020603050405020304" pitchFamily="18" charset="0"/>
                <a:cs typeface="Times New Roman" panose="02020603050405020304" pitchFamily="18" charset="0"/>
              </a:rPr>
              <a:t>Chuẩn bị nội dung thực hành đọc hiểu “</a:t>
            </a:r>
            <a:r>
              <a:rPr lang="vi-VN" sz="4800" i="1">
                <a:latin typeface="Times New Roman" panose="02020603050405020304" pitchFamily="18" charset="0"/>
                <a:cs typeface="Times New Roman" panose="02020603050405020304" pitchFamily="18" charset="0"/>
              </a:rPr>
              <a:t>Tính đa nghĩa trong bài thơ “Bánh trôi nước”</a:t>
            </a:r>
            <a:r>
              <a:rPr lang="vi-VN" sz="4800">
                <a:latin typeface="Times New Roman" panose="02020603050405020304" pitchFamily="18" charset="0"/>
                <a:cs typeface="Times New Roman" panose="02020603050405020304" pitchFamily="18" charset="0"/>
              </a:rPr>
              <a:t>(Vũ Dương Quỹ)</a:t>
            </a:r>
            <a:endParaRPr lang="en-GB" sz="48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AF4B7"/>
        </a:solidFill>
        <a:effectLst/>
      </p:bgPr>
    </p:bg>
    <p:spTree>
      <p:nvGrpSpPr>
        <p:cNvPr id="1" name=""/>
        <p:cNvGrpSpPr/>
        <p:nvPr/>
      </p:nvGrpSpPr>
      <p:grpSpPr>
        <a:xfrm>
          <a:off x="0" y="0"/>
          <a:ext cx="0" cy="0"/>
          <a:chOff x="0" y="0"/>
          <a:chExt cx="0" cy="0"/>
        </a:xfrm>
      </p:grpSpPr>
      <p:grpSp>
        <p:nvGrpSpPr>
          <p:cNvPr id="2" name="Group 2"/>
          <p:cNvGrpSpPr/>
          <p:nvPr/>
        </p:nvGrpSpPr>
        <p:grpSpPr>
          <a:xfrm>
            <a:off x="1028700" y="1264332"/>
            <a:ext cx="16230600" cy="7758336"/>
            <a:chOff x="0" y="0"/>
            <a:chExt cx="4274726" cy="2043348"/>
          </a:xfrm>
        </p:grpSpPr>
        <p:sp>
          <p:nvSpPr>
            <p:cNvPr id="3" name="Freeform 3"/>
            <p:cNvSpPr/>
            <p:nvPr/>
          </p:nvSpPr>
          <p:spPr>
            <a:xfrm>
              <a:off x="0" y="0"/>
              <a:ext cx="4274726" cy="2043348"/>
            </a:xfrm>
            <a:custGeom>
              <a:avLst/>
              <a:gdLst/>
              <a:ahLst/>
              <a:cxnLst/>
              <a:rect l="l" t="t" r="r" b="b"/>
              <a:pathLst>
                <a:path w="4274726" h="2043348">
                  <a:moveTo>
                    <a:pt x="31005" y="0"/>
                  </a:moveTo>
                  <a:lnTo>
                    <a:pt x="4243721" y="0"/>
                  </a:lnTo>
                  <a:cubicBezTo>
                    <a:pt x="4251944" y="0"/>
                    <a:pt x="4259830" y="3267"/>
                    <a:pt x="4265645" y="9081"/>
                  </a:cubicBezTo>
                  <a:cubicBezTo>
                    <a:pt x="4271459" y="14896"/>
                    <a:pt x="4274726" y="22782"/>
                    <a:pt x="4274726" y="31005"/>
                  </a:cubicBezTo>
                  <a:lnTo>
                    <a:pt x="4274726" y="2012343"/>
                  </a:lnTo>
                  <a:cubicBezTo>
                    <a:pt x="4274726" y="2020566"/>
                    <a:pt x="4271459" y="2028452"/>
                    <a:pt x="4265645" y="2034267"/>
                  </a:cubicBezTo>
                  <a:cubicBezTo>
                    <a:pt x="4259830" y="2040081"/>
                    <a:pt x="4251944" y="2043348"/>
                    <a:pt x="4243721" y="2043348"/>
                  </a:cubicBezTo>
                  <a:lnTo>
                    <a:pt x="31005" y="2043348"/>
                  </a:lnTo>
                  <a:cubicBezTo>
                    <a:pt x="22782" y="2043348"/>
                    <a:pt x="14896" y="2040081"/>
                    <a:pt x="9081" y="2034267"/>
                  </a:cubicBezTo>
                  <a:cubicBezTo>
                    <a:pt x="3267" y="2028452"/>
                    <a:pt x="0" y="2020566"/>
                    <a:pt x="0" y="2012343"/>
                  </a:cubicBezTo>
                  <a:lnTo>
                    <a:pt x="0" y="31005"/>
                  </a:lnTo>
                  <a:cubicBezTo>
                    <a:pt x="0" y="22782"/>
                    <a:pt x="3267" y="14896"/>
                    <a:pt x="9081" y="9081"/>
                  </a:cubicBezTo>
                  <a:cubicBezTo>
                    <a:pt x="14896" y="3267"/>
                    <a:pt x="22782" y="0"/>
                    <a:pt x="31005" y="0"/>
                  </a:cubicBezTo>
                  <a:close/>
                </a:path>
              </a:pathLst>
            </a:custGeom>
            <a:solidFill>
              <a:srgbClr val="FFFFFF"/>
            </a:solidFill>
          </p:spPr>
        </p:sp>
        <p:sp>
          <p:nvSpPr>
            <p:cNvPr id="4" name="TextBox 4"/>
            <p:cNvSpPr txBox="1"/>
            <p:nvPr/>
          </p:nvSpPr>
          <p:spPr>
            <a:xfrm>
              <a:off x="0" y="-47625"/>
              <a:ext cx="4274726" cy="2090973"/>
            </a:xfrm>
            <a:prstGeom prst="rect">
              <a:avLst/>
            </a:prstGeom>
          </p:spPr>
          <p:txBody>
            <a:bodyPr lIns="50800" tIns="50800" rIns="50800" bIns="50800" rtlCol="0" anchor="ctr"/>
            <a:lstStyle/>
            <a:p>
              <a:pPr algn="ctr">
                <a:lnSpc>
                  <a:spcPts val="2940"/>
                </a:lnSpc>
              </a:pPr>
              <a:endParaRPr/>
            </a:p>
          </p:txBody>
        </p:sp>
      </p:grpSp>
      <p:sp>
        <p:nvSpPr>
          <p:cNvPr id="5" name="TextBox 5"/>
          <p:cNvSpPr txBox="1"/>
          <p:nvPr/>
        </p:nvSpPr>
        <p:spPr>
          <a:xfrm>
            <a:off x="1700408" y="2644431"/>
            <a:ext cx="14887184" cy="3310523"/>
          </a:xfrm>
          <a:prstGeom prst="rect">
            <a:avLst/>
          </a:prstGeom>
        </p:spPr>
        <p:txBody>
          <a:bodyPr lIns="0" tIns="0" rIns="0" bIns="0" rtlCol="0" anchor="t">
            <a:spAutoFit/>
          </a:bodyPr>
          <a:lstStyle/>
          <a:p>
            <a:pPr marL="0" lvl="0" indent="0" algn="ctr">
              <a:lnSpc>
                <a:spcPts val="27040"/>
              </a:lnSpc>
              <a:spcBef>
                <a:spcPct val="0"/>
              </a:spcBef>
            </a:pPr>
            <a:r>
              <a:rPr lang="en-US" sz="19314" u="none">
                <a:solidFill>
                  <a:srgbClr val="E5707E"/>
                </a:solidFill>
                <a:latin typeface="Fascinate"/>
                <a:ea typeface="Fascinate"/>
                <a:cs typeface="Fascinate"/>
                <a:sym typeface="Fascinate"/>
              </a:rPr>
              <a:t>Thank you!</a:t>
            </a:r>
          </a:p>
        </p:txBody>
      </p:sp>
      <p:sp>
        <p:nvSpPr>
          <p:cNvPr id="7" name="Freeform 7"/>
          <p:cNvSpPr/>
          <p:nvPr/>
        </p:nvSpPr>
        <p:spPr>
          <a:xfrm>
            <a:off x="14056862" y="-452484"/>
            <a:ext cx="4838592" cy="6921297"/>
          </a:xfrm>
          <a:custGeom>
            <a:avLst/>
            <a:gdLst/>
            <a:ahLst/>
            <a:cxnLst/>
            <a:rect l="l" t="t" r="r" b="b"/>
            <a:pathLst>
              <a:path w="4838592" h="6921297">
                <a:moveTo>
                  <a:pt x="0" y="0"/>
                </a:moveTo>
                <a:lnTo>
                  <a:pt x="4838592" y="0"/>
                </a:lnTo>
                <a:lnTo>
                  <a:pt x="4838592" y="6921297"/>
                </a:lnTo>
                <a:lnTo>
                  <a:pt x="0" y="6921297"/>
                </a:lnTo>
                <a:lnTo>
                  <a:pt x="0" y="0"/>
                </a:lnTo>
                <a:close/>
              </a:path>
            </a:pathLst>
          </a:custGeom>
          <a:blipFill>
            <a:blip r:embed="rId2">
              <a:extLst>
                <a:ext uri="{96DAC541-7B7A-43D3-8B79-37D633B846F1}">
                  <asvg:svgBlip xmlns="" xmlns:asvg="http://schemas.microsoft.com/office/drawing/2016/SVG/main" r:embed="rId3"/>
                </a:ext>
              </a:extLst>
            </a:blip>
            <a:stretch>
              <a:fillRect l="-195763" b="-98494"/>
            </a:stretch>
          </a:blipFill>
        </p:spPr>
      </p:sp>
      <p:sp>
        <p:nvSpPr>
          <p:cNvPr id="8" name="Freeform 8"/>
          <p:cNvSpPr/>
          <p:nvPr/>
        </p:nvSpPr>
        <p:spPr>
          <a:xfrm flipH="1" flipV="1">
            <a:off x="-744457" y="2571428"/>
            <a:ext cx="5923473" cy="8473150"/>
          </a:xfrm>
          <a:custGeom>
            <a:avLst/>
            <a:gdLst/>
            <a:ahLst/>
            <a:cxnLst/>
            <a:rect l="l" t="t" r="r" b="b"/>
            <a:pathLst>
              <a:path w="5923473" h="8473150">
                <a:moveTo>
                  <a:pt x="5923473" y="8473150"/>
                </a:moveTo>
                <a:lnTo>
                  <a:pt x="0" y="8473150"/>
                </a:lnTo>
                <a:lnTo>
                  <a:pt x="0" y="0"/>
                </a:lnTo>
                <a:lnTo>
                  <a:pt x="5923473" y="0"/>
                </a:lnTo>
                <a:lnTo>
                  <a:pt x="5923473" y="8473150"/>
                </a:lnTo>
                <a:close/>
              </a:path>
            </a:pathLst>
          </a:custGeom>
          <a:blipFill>
            <a:blip r:embed="rId2">
              <a:extLst>
                <a:ext uri="{96DAC541-7B7A-43D3-8B79-37D633B846F1}">
                  <asvg:svgBlip xmlns="" xmlns:asvg="http://schemas.microsoft.com/office/drawing/2016/SVG/main" r:embed="rId3"/>
                </a:ext>
              </a:extLst>
            </a:blip>
            <a:stretch>
              <a:fillRect l="-195763" b="-98494"/>
            </a:stretch>
          </a:blipFill>
        </p:spPr>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a:off x="11157139"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3" name="Freeform 3"/>
          <p:cNvSpPr/>
          <p:nvPr/>
        </p:nvSpPr>
        <p:spPr>
          <a:xfrm rot="-5400000">
            <a:off x="-4079900"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978167" y="2525872"/>
            <a:ext cx="16230600" cy="7342028"/>
          </a:xfrm>
          <a:custGeom>
            <a:avLst/>
            <a:gdLst/>
            <a:ahLst/>
            <a:cxnLst/>
            <a:rect l="l" t="t" r="r" b="b"/>
            <a:pathLst>
              <a:path w="16230600" h="6993913">
                <a:moveTo>
                  <a:pt x="0" y="0"/>
                </a:moveTo>
                <a:lnTo>
                  <a:pt x="16230600" y="0"/>
                </a:lnTo>
                <a:lnTo>
                  <a:pt x="16230600" y="6993913"/>
                </a:lnTo>
                <a:lnTo>
                  <a:pt x="0" y="6993913"/>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5" name="TextBox 5"/>
          <p:cNvSpPr txBox="1"/>
          <p:nvPr/>
        </p:nvSpPr>
        <p:spPr>
          <a:xfrm>
            <a:off x="1525480" y="3543300"/>
            <a:ext cx="15086120" cy="6093976"/>
          </a:xfrm>
          <a:prstGeom prst="rect">
            <a:avLst/>
          </a:prstGeom>
        </p:spPr>
        <p:txBody>
          <a:bodyPr wrap="square" lIns="0" tIns="0" rIns="0" bIns="0" rtlCol="0" anchor="t">
            <a:spAutoFit/>
          </a:bodyPr>
          <a:lstStyle/>
          <a:p>
            <a:pPr algn="just"/>
            <a:r>
              <a:rPr lang="vi-VN" sz="4400">
                <a:latin typeface="Times New Roman" panose="02020603050405020304" pitchFamily="18" charset="0"/>
                <a:cs typeface="Times New Roman" panose="02020603050405020304" pitchFamily="18" charset="0"/>
              </a:rPr>
              <a:t>(1) Nhà nghệ thuật vị nghệ thuật theo lời Tê-ô-phin Gâu-chê nói: “Chỉ có cái gì vô ích mới đẹp”.</a:t>
            </a:r>
            <a:endParaRPr lang="en-GB" sz="4400">
              <a:latin typeface="Times New Roman" panose="02020603050405020304" pitchFamily="18" charset="0"/>
              <a:cs typeface="Times New Roman" panose="02020603050405020304" pitchFamily="18" charset="0"/>
            </a:endParaRPr>
          </a:p>
          <a:p>
            <a:pPr algn="just"/>
            <a:r>
              <a:rPr lang="vi-VN" sz="4400">
                <a:latin typeface="Times New Roman" panose="02020603050405020304" pitchFamily="18" charset="0"/>
                <a:cs typeface="Times New Roman" panose="02020603050405020304" pitchFamily="18" charset="0"/>
              </a:rPr>
              <a:t>                 (Trích </a:t>
            </a:r>
            <a:r>
              <a:rPr lang="vi-VN" sz="4400" i="1">
                <a:latin typeface="Times New Roman" panose="02020603050405020304" pitchFamily="18" charset="0"/>
                <a:cs typeface="Times New Roman" panose="02020603050405020304" pitchFamily="18" charset="0"/>
              </a:rPr>
              <a:t>Ý nghĩa văn chương, </a:t>
            </a:r>
            <a:r>
              <a:rPr lang="vi-VN" sz="4400">
                <a:latin typeface="Times New Roman" panose="02020603050405020304" pitchFamily="18" charset="0"/>
                <a:cs typeface="Times New Roman" panose="02020603050405020304" pitchFamily="18" charset="0"/>
              </a:rPr>
              <a:t>Hoài Thanh, SGK Ngữ văn 9, CTST, tập một, tr.39) </a:t>
            </a:r>
            <a:endParaRPr lang="en-US" sz="4400">
              <a:solidFill>
                <a:srgbClr val="E5707E"/>
              </a:solidFill>
              <a:latin typeface="Times New Roman" panose="02020603050405020304" pitchFamily="18" charset="0"/>
              <a:ea typeface="Genty Sans"/>
              <a:cs typeface="Times New Roman" panose="02020603050405020304" pitchFamily="18" charset="0"/>
              <a:sym typeface="Genty Sans"/>
            </a:endParaRPr>
          </a:p>
          <a:p>
            <a:pPr algn="just"/>
            <a:r>
              <a:rPr lang="vi-VN" sz="4400">
                <a:latin typeface="Times New Roman" panose="02020603050405020304" pitchFamily="18" charset="0"/>
                <a:cs typeface="Times New Roman" panose="02020603050405020304" pitchFamily="18" charset="0"/>
              </a:rPr>
              <a:t> (2) Hãy luôn nhớ: “Chúng ta không thừa kế Trái Đất từ tổ tiên của mình, mà vay mượn từ con cái của chúng ta” (ngạn ngữ của người da đỏ)</a:t>
            </a:r>
            <a:endParaRPr lang="en-GB" sz="4400">
              <a:latin typeface="Times New Roman" panose="02020603050405020304" pitchFamily="18" charset="0"/>
              <a:cs typeface="Times New Roman" panose="02020603050405020304" pitchFamily="18" charset="0"/>
            </a:endParaRPr>
          </a:p>
          <a:p>
            <a:pPr algn="just"/>
            <a:r>
              <a:rPr lang="vi-VN" sz="4400">
                <a:latin typeface="Times New Roman" panose="02020603050405020304" pitchFamily="18" charset="0"/>
                <a:cs typeface="Times New Roman" panose="02020603050405020304" pitchFamily="18" charset="0"/>
              </a:rPr>
              <a:t>                        (Theo Hồ Quang Trung, Tạp chí Văn học và Tuổi trẻ, số tháng 5 năm 2021)</a:t>
            </a:r>
            <a:endParaRPr lang="en-US" sz="4400">
              <a:solidFill>
                <a:srgbClr val="E5707E"/>
              </a:solidFill>
              <a:latin typeface="Times New Roman" panose="02020603050405020304" pitchFamily="18" charset="0"/>
              <a:ea typeface="Genty Sans"/>
              <a:cs typeface="Times New Roman" panose="02020603050405020304" pitchFamily="18" charset="0"/>
              <a:sym typeface="Genty Sans"/>
            </a:endParaRPr>
          </a:p>
        </p:txBody>
      </p:sp>
      <p:sp>
        <p:nvSpPr>
          <p:cNvPr id="6" name="TextBox 6"/>
          <p:cNvSpPr txBox="1"/>
          <p:nvPr/>
        </p:nvSpPr>
        <p:spPr>
          <a:xfrm>
            <a:off x="2743200" y="558112"/>
            <a:ext cx="12099506" cy="1477328"/>
          </a:xfrm>
          <a:prstGeom prst="rect">
            <a:avLst/>
          </a:prstGeom>
        </p:spPr>
        <p:txBody>
          <a:bodyPr wrap="square" lIns="0" tIns="0" rIns="0" bIns="0" rtlCol="0" anchor="t">
            <a:spAutoFit/>
          </a:bodyPr>
          <a:lstStyle/>
          <a:p>
            <a:pPr algn="ctr">
              <a:spcBef>
                <a:spcPct val="0"/>
              </a:spcBef>
            </a:pPr>
            <a:r>
              <a:rPr lang="vi-VN" sz="4800" b="1">
                <a:latin typeface="Times New Roman" panose="02020603050405020304" pitchFamily="18" charset="0"/>
                <a:cs typeface="Times New Roman" panose="02020603050405020304" pitchFamily="18" charset="0"/>
              </a:rPr>
              <a:t>Nêu tác dụng của dấu ngoặc kép trong những trường hợp dưới đây</a:t>
            </a:r>
            <a:endParaRPr lang="en-US" sz="4800">
              <a:solidFill>
                <a:srgbClr val="E5707E"/>
              </a:solidFill>
              <a:latin typeface="Times New Roman" panose="02020603050405020304" pitchFamily="18" charset="0"/>
              <a:ea typeface="Fascinate"/>
              <a:cs typeface="Times New Roman" panose="02020603050405020304" pitchFamily="18" charset="0"/>
              <a:sym typeface="Fascinate"/>
            </a:endParaRPr>
          </a:p>
        </p:txBody>
      </p:sp>
    </p:spTree>
    <p:extLst>
      <p:ext uri="{BB962C8B-B14F-4D97-AF65-F5344CB8AC3E}">
        <p14:creationId xmlns:p14="http://schemas.microsoft.com/office/powerpoint/2010/main" val="3077930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a:off x="11157139"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3" name="Freeform 3"/>
          <p:cNvSpPr/>
          <p:nvPr/>
        </p:nvSpPr>
        <p:spPr>
          <a:xfrm rot="-5400000">
            <a:off x="-4079900"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2971800" y="1028700"/>
            <a:ext cx="13749110" cy="8063206"/>
          </a:xfrm>
          <a:custGeom>
            <a:avLst/>
            <a:gdLst/>
            <a:ahLst/>
            <a:cxnLst/>
            <a:rect l="l" t="t" r="r" b="b"/>
            <a:pathLst>
              <a:path w="8415110" h="8063206">
                <a:moveTo>
                  <a:pt x="0" y="0"/>
                </a:moveTo>
                <a:lnTo>
                  <a:pt x="8415110" y="0"/>
                </a:lnTo>
                <a:lnTo>
                  <a:pt x="8415110" y="8063206"/>
                </a:lnTo>
                <a:lnTo>
                  <a:pt x="0" y="8063206"/>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28" name="TextBox 28"/>
          <p:cNvSpPr txBox="1"/>
          <p:nvPr/>
        </p:nvSpPr>
        <p:spPr>
          <a:xfrm>
            <a:off x="5135444" y="1943100"/>
            <a:ext cx="11095156" cy="6326284"/>
          </a:xfrm>
          <a:prstGeom prst="rect">
            <a:avLst/>
          </a:prstGeom>
        </p:spPr>
        <p:txBody>
          <a:bodyPr wrap="square" lIns="0" tIns="0" rIns="0" bIns="0" rtlCol="0" anchor="t">
            <a:spAutoFit/>
          </a:bodyPr>
          <a:lstStyle/>
          <a:p>
            <a:pPr marL="0" lvl="1" algn="just">
              <a:lnSpc>
                <a:spcPts val="8400"/>
              </a:lnSpc>
              <a:spcBef>
                <a:spcPct val="0"/>
              </a:spcBef>
            </a:pPr>
            <a:r>
              <a:rPr lang="vi-VN" sz="4400">
                <a:latin typeface="Times New Roman" panose="02020603050405020304" pitchFamily="18" charset="0"/>
                <a:cs typeface="Times New Roman" panose="02020603050405020304" pitchFamily="18" charset="0"/>
              </a:rPr>
              <a:t>Tác dụng của dấu ngoặc kép trong những trường hợp trên là dùng để dẫn lời nói trực tiếp của một người, một tài liệu nào đó. Trong ví dụ, tác giả đã dẫn lời nói trực tiếp của nhà nghệ thuật vị nghệ thuật Tê-ô-phin Gâu-chê, ngạn ngữ của người da đỏ, của tờ báo Len-sít của Luân Đôn.</a:t>
            </a:r>
            <a:endParaRPr lang="en-US" sz="4200">
              <a:solidFill>
                <a:srgbClr val="E5707E"/>
              </a:solidFill>
              <a:latin typeface="Times New Roman" panose="02020603050405020304" pitchFamily="18" charset="0"/>
              <a:ea typeface="Genty Sans"/>
              <a:cs typeface="Times New Roman" panose="02020603050405020304" pitchFamily="18" charset="0"/>
              <a:sym typeface="Genty Sans"/>
            </a:endParaRPr>
          </a:p>
        </p:txBody>
      </p:sp>
    </p:spTree>
    <p:extLst>
      <p:ext uri="{BB962C8B-B14F-4D97-AF65-F5344CB8AC3E}">
        <p14:creationId xmlns:p14="http://schemas.microsoft.com/office/powerpoint/2010/main" val="810577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500"/>
                                        <p:tgtEl>
                                          <p:spTgt spid="28"/>
                                        </p:tgtEl>
                                      </p:cBhvr>
                                    </p:animEffect>
                                  </p:childTnLst>
                                </p:cTn>
                              </p:par>
                              <p:par>
                                <p:cTn id="8" presetID="16" presetClass="entr" presetSubtype="2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a:off x="11157139"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3" name="Freeform 3"/>
          <p:cNvSpPr/>
          <p:nvPr/>
        </p:nvSpPr>
        <p:spPr>
          <a:xfrm rot="-5400000">
            <a:off x="-4079900"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978167" y="952500"/>
            <a:ext cx="16230600" cy="8567285"/>
          </a:xfrm>
          <a:custGeom>
            <a:avLst/>
            <a:gdLst/>
            <a:ahLst/>
            <a:cxnLst/>
            <a:rect l="l" t="t" r="r" b="b"/>
            <a:pathLst>
              <a:path w="16230600" h="6993913">
                <a:moveTo>
                  <a:pt x="0" y="0"/>
                </a:moveTo>
                <a:lnTo>
                  <a:pt x="16230600" y="0"/>
                </a:lnTo>
                <a:lnTo>
                  <a:pt x="16230600" y="6993913"/>
                </a:lnTo>
                <a:lnTo>
                  <a:pt x="0" y="6993913"/>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5" name="TextBox 5"/>
          <p:cNvSpPr txBox="1"/>
          <p:nvPr/>
        </p:nvSpPr>
        <p:spPr>
          <a:xfrm>
            <a:off x="2149894" y="2552700"/>
            <a:ext cx="14089277" cy="6093976"/>
          </a:xfrm>
          <a:prstGeom prst="rect">
            <a:avLst/>
          </a:prstGeom>
        </p:spPr>
        <p:txBody>
          <a:bodyPr lIns="0" tIns="0" rIns="0" bIns="0" rtlCol="0" anchor="t">
            <a:spAutoFit/>
          </a:bodyPr>
          <a:lstStyle/>
          <a:p>
            <a:pPr algn="just"/>
            <a:r>
              <a:rPr lang="vi-VN" sz="4400">
                <a:latin typeface="Times New Roman" panose="02020603050405020304" pitchFamily="18" charset="0"/>
                <a:cs typeface="Times New Roman" panose="02020603050405020304" pitchFamily="18" charset="0"/>
              </a:rPr>
              <a:t>(3) Tờ Len-sít (Lancet) của Luân Đôn (London) – một tạp chí y khoa nổi tiếng thế giới đã đưa ra nhận định thế này về giá trị của thái độ vui vẻ, lạc quan: “Một tinh thần tốt là yếu tố quan trọng đối với sức khoẻ của những người bệnh, người ốm yếu. Nó quyết định việc liệu một người bệnh có còn cứu được hay không, và một người yếu ớt có thể sống một đời lành mạnh, không bệnh hay không”.</a:t>
            </a:r>
            <a:endParaRPr lang="en-GB" sz="4400">
              <a:latin typeface="Times New Roman" panose="02020603050405020304" pitchFamily="18" charset="0"/>
              <a:cs typeface="Times New Roman" panose="02020603050405020304" pitchFamily="18" charset="0"/>
            </a:endParaRPr>
          </a:p>
          <a:p>
            <a:pPr algn="just"/>
            <a:r>
              <a:rPr lang="vi-VN" sz="4400">
                <a:latin typeface="Times New Roman" panose="02020603050405020304" pitchFamily="18" charset="0"/>
                <a:cs typeface="Times New Roman" panose="02020603050405020304" pitchFamily="18" charset="0"/>
              </a:rPr>
              <a:t>   (Trích </a:t>
            </a:r>
            <a:r>
              <a:rPr lang="vi-VN" sz="4400" i="1">
                <a:latin typeface="Times New Roman" panose="02020603050405020304" pitchFamily="18" charset="0"/>
                <a:cs typeface="Times New Roman" panose="02020603050405020304" pitchFamily="18" charset="0"/>
              </a:rPr>
              <a:t>Tiếng cười có lợi ích gì, </a:t>
            </a:r>
            <a:r>
              <a:rPr lang="vi-VN" sz="4400">
                <a:latin typeface="Times New Roman" panose="02020603050405020304" pitchFamily="18" charset="0"/>
                <a:cs typeface="Times New Roman" panose="02020603050405020304" pitchFamily="18" charset="0"/>
              </a:rPr>
              <a:t>Theo O-ri-sơn Xơ-goét Ma-đơn, SGK Ngữ văn 8, CTST, tập một,)                                                                      </a:t>
            </a:r>
            <a:endParaRPr lang="en-GB" sz="4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6069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a:off x="11157139"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3" name="Freeform 3"/>
          <p:cNvSpPr/>
          <p:nvPr/>
        </p:nvSpPr>
        <p:spPr>
          <a:xfrm rot="-5400000">
            <a:off x="-4079900"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7696200" y="495300"/>
            <a:ext cx="8415110" cy="9791700"/>
          </a:xfrm>
          <a:custGeom>
            <a:avLst/>
            <a:gdLst/>
            <a:ahLst/>
            <a:cxnLst/>
            <a:rect l="l" t="t" r="r" b="b"/>
            <a:pathLst>
              <a:path w="8415110" h="8063206">
                <a:moveTo>
                  <a:pt x="0" y="0"/>
                </a:moveTo>
                <a:lnTo>
                  <a:pt x="8415110" y="0"/>
                </a:lnTo>
                <a:lnTo>
                  <a:pt x="8415110" y="8063206"/>
                </a:lnTo>
                <a:lnTo>
                  <a:pt x="0" y="8063206"/>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25" name="TextBox 25"/>
          <p:cNvSpPr txBox="1"/>
          <p:nvPr/>
        </p:nvSpPr>
        <p:spPr>
          <a:xfrm>
            <a:off x="1553042" y="2980195"/>
            <a:ext cx="5510498" cy="2462213"/>
          </a:xfrm>
          <a:prstGeom prst="rect">
            <a:avLst/>
          </a:prstGeom>
        </p:spPr>
        <p:txBody>
          <a:bodyPr wrap="square" lIns="0" tIns="0" rIns="0" bIns="0" rtlCol="0" anchor="t">
            <a:spAutoFit/>
          </a:bodyPr>
          <a:lstStyle/>
          <a:p>
            <a:pPr algn="ctr">
              <a:lnSpc>
                <a:spcPts val="9600"/>
              </a:lnSpc>
              <a:spcBef>
                <a:spcPct val="0"/>
              </a:spcBef>
            </a:pPr>
            <a:r>
              <a:rPr lang="en-US" sz="6600" b="1">
                <a:latin typeface="Times New Roman" panose="02020603050405020304" pitchFamily="18" charset="0"/>
                <a:cs typeface="Times New Roman" panose="02020603050405020304" pitchFamily="18" charset="0"/>
              </a:rPr>
              <a:t>(2) So sánh cách trích dẫn</a:t>
            </a:r>
            <a:endParaRPr lang="en-US" sz="6600" b="1">
              <a:solidFill>
                <a:srgbClr val="E5707E"/>
              </a:solidFill>
              <a:latin typeface="Times New Roman" panose="02020603050405020304" pitchFamily="18" charset="0"/>
              <a:ea typeface="Fascinate"/>
              <a:cs typeface="Times New Roman" panose="02020603050405020304" pitchFamily="18" charset="0"/>
              <a:sym typeface="Fascinate"/>
            </a:endParaRPr>
          </a:p>
        </p:txBody>
      </p:sp>
      <p:sp>
        <p:nvSpPr>
          <p:cNvPr id="28" name="TextBox 28"/>
          <p:cNvSpPr txBox="1"/>
          <p:nvPr/>
        </p:nvSpPr>
        <p:spPr>
          <a:xfrm>
            <a:off x="8915400" y="1667053"/>
            <a:ext cx="6705600" cy="8125301"/>
          </a:xfrm>
          <a:prstGeom prst="rect">
            <a:avLst/>
          </a:prstGeom>
        </p:spPr>
        <p:txBody>
          <a:bodyPr wrap="square" lIns="0" tIns="0" rIns="0" bIns="0" rtlCol="0" anchor="t">
            <a:spAutoFit/>
          </a:bodyPr>
          <a:lstStyle/>
          <a:p>
            <a:pPr algn="just"/>
            <a:r>
              <a:rPr lang="en-US" sz="4800">
                <a:latin typeface="Times New Roman" panose="02020603050405020304" pitchFamily="18" charset="0"/>
                <a:cs typeface="Times New Roman" panose="02020603050405020304" pitchFamily="18" charset="0"/>
              </a:rPr>
              <a:t>- Các trường hợp trong ví dụ phần Khởi động đều là dẫn lời nói trực tiếp.</a:t>
            </a:r>
            <a:endParaRPr lang="en-GB" sz="4800">
              <a:latin typeface="Times New Roman" panose="02020603050405020304" pitchFamily="18" charset="0"/>
              <a:cs typeface="Times New Roman" panose="02020603050405020304" pitchFamily="18" charset="0"/>
            </a:endParaRPr>
          </a:p>
          <a:p>
            <a:pPr algn="just"/>
            <a:r>
              <a:rPr lang="en-US" sz="4800" smtClean="0">
                <a:latin typeface="Times New Roman" panose="02020603050405020304" pitchFamily="18" charset="0"/>
                <a:cs typeface="Times New Roman" panose="02020603050405020304" pitchFamily="18" charset="0"/>
              </a:rPr>
              <a:t>- </a:t>
            </a:r>
            <a:r>
              <a:rPr lang="en-US" sz="4800">
                <a:latin typeface="Times New Roman" panose="02020603050405020304" pitchFamily="18" charset="0"/>
                <a:cs typeface="Times New Roman" panose="02020603050405020304" pitchFamily="18" charset="0"/>
              </a:rPr>
              <a:t>Còn ví dụ vừa nêu là dẫn gián tiếp lời nói, ý tưởng nghiên cứu của hai nhà khoa học là W.E-lít-xơ Bon (W.Alice Boyle) và Coóc-nây Con-quây (Courtney Conway) thuộc đại học A-ri-dô-na (Arizona).</a:t>
            </a:r>
            <a:endParaRPr lang="en-GB" sz="480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418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arn(inVertical)">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circle(in)">
                                      <p:cBhvr>
                                        <p:cTn id="12" dur="2000"/>
                                        <p:tgtEl>
                                          <p:spTgt spid="28"/>
                                        </p:tgtEl>
                                      </p:cBhvr>
                                    </p:animEffect>
                                  </p:childTnLst>
                                </p:cTn>
                              </p:par>
                              <p:par>
                                <p:cTn id="13" presetID="6" presetClass="entr" presetSubtype="16"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circle(in)">
                                      <p:cBhvr>
                                        <p:cTn id="1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a:off x="11157139"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3" name="Freeform 3"/>
          <p:cNvSpPr/>
          <p:nvPr/>
        </p:nvSpPr>
        <p:spPr>
          <a:xfrm rot="-5400000">
            <a:off x="-4079900"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055988" y="647700"/>
            <a:ext cx="16230600" cy="9524999"/>
          </a:xfrm>
          <a:custGeom>
            <a:avLst/>
            <a:gdLst/>
            <a:ahLst/>
            <a:cxnLst/>
            <a:rect l="l" t="t" r="r" b="b"/>
            <a:pathLst>
              <a:path w="16230600" h="6993913">
                <a:moveTo>
                  <a:pt x="0" y="0"/>
                </a:moveTo>
                <a:lnTo>
                  <a:pt x="16230600" y="0"/>
                </a:lnTo>
                <a:lnTo>
                  <a:pt x="16230600" y="6993913"/>
                </a:lnTo>
                <a:lnTo>
                  <a:pt x="0" y="6993913"/>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5" name="TextBox 5"/>
          <p:cNvSpPr txBox="1"/>
          <p:nvPr/>
        </p:nvSpPr>
        <p:spPr>
          <a:xfrm>
            <a:off x="1828800" y="2171700"/>
            <a:ext cx="14859000" cy="7478970"/>
          </a:xfrm>
          <a:prstGeom prst="rect">
            <a:avLst/>
          </a:prstGeom>
        </p:spPr>
        <p:txBody>
          <a:bodyPr wrap="square" lIns="0" tIns="0" rIns="0" bIns="0" rtlCol="0" anchor="t">
            <a:spAutoFit/>
          </a:bodyPr>
          <a:lstStyle/>
          <a:p>
            <a:pPr algn="just"/>
            <a:r>
              <a:rPr lang="en-US" sz="5400">
                <a:latin typeface="Times New Roman" panose="02020603050405020304" pitchFamily="18" charset="0"/>
                <a:cs typeface="Times New Roman" panose="02020603050405020304" pitchFamily="18" charset="0"/>
              </a:rPr>
              <a:t>(3) </a:t>
            </a:r>
            <a:r>
              <a:rPr lang="vi-VN" sz="5400">
                <a:latin typeface="Times New Roman" panose="02020603050405020304" pitchFamily="18" charset="0"/>
                <a:cs typeface="Times New Roman" panose="02020603050405020304" pitchFamily="18" charset="0"/>
              </a:rPr>
              <a:t>Ở</a:t>
            </a:r>
            <a:r>
              <a:rPr lang="en-US" sz="5400">
                <a:latin typeface="Times New Roman" panose="02020603050405020304" pitchFamily="18" charset="0"/>
                <a:cs typeface="Times New Roman" panose="02020603050405020304" pitchFamily="18" charset="0"/>
              </a:rPr>
              <a:t> VB 1</a:t>
            </a:r>
            <a:r>
              <a:rPr lang="vi-VN" sz="5400">
                <a:latin typeface="Times New Roman" panose="02020603050405020304" pitchFamily="18" charset="0"/>
                <a:cs typeface="Times New Roman" panose="02020603050405020304" pitchFamily="18" charset="0"/>
              </a:rPr>
              <a:t>, tên tác giả được đặt ngay bên dưới bài thơ. Cuối bài thơ, nhóm biên soạn có dẫn nguồn: “(In trong </a:t>
            </a:r>
            <a:r>
              <a:rPr lang="vi-VN" sz="5400" i="1">
                <a:latin typeface="Times New Roman" panose="02020603050405020304" pitchFamily="18" charset="0"/>
                <a:cs typeface="Times New Roman" panose="02020603050405020304" pitchFamily="18" charset="0"/>
              </a:rPr>
              <a:t>Tác phẩm văn học trong nhà trường – những vấn đề trao đổi, </a:t>
            </a:r>
            <a:r>
              <a:rPr lang="vi-VN" sz="5400">
                <a:latin typeface="Times New Roman" panose="02020603050405020304" pitchFamily="18" charset="0"/>
                <a:cs typeface="Times New Roman" panose="02020603050405020304" pitchFamily="18" charset="0"/>
              </a:rPr>
              <a:t>tập 2, NXB Giáo dục Việt Nam, 2012)”</a:t>
            </a:r>
            <a:endParaRPr lang="en-GB" sz="5400">
              <a:latin typeface="Times New Roman" panose="02020603050405020304" pitchFamily="18" charset="0"/>
              <a:cs typeface="Times New Roman" panose="02020603050405020304" pitchFamily="18" charset="0"/>
            </a:endParaRPr>
          </a:p>
          <a:p>
            <a:pPr algn="just"/>
            <a:r>
              <a:rPr lang="vi-VN" sz="5400">
                <a:latin typeface="Times New Roman" panose="02020603050405020304" pitchFamily="18" charset="0"/>
                <a:cs typeface="Times New Roman" panose="02020603050405020304" pitchFamily="18" charset="0"/>
              </a:rPr>
              <a:t>- Phần dẫn nguồn này có các thông tin: Tên tác phẩm (</a:t>
            </a:r>
            <a:r>
              <a:rPr lang="vi-VN" sz="5400" i="1">
                <a:latin typeface="Times New Roman" panose="02020603050405020304" pitchFamily="18" charset="0"/>
                <a:cs typeface="Times New Roman" panose="02020603050405020304" pitchFamily="18" charset="0"/>
              </a:rPr>
              <a:t>Tác phẩm văn học trong nhà trường – những vấn đề trao đổi, </a:t>
            </a:r>
            <a:r>
              <a:rPr lang="vi-VN" sz="5400">
                <a:latin typeface="Times New Roman" panose="02020603050405020304" pitchFamily="18" charset="0"/>
                <a:cs typeface="Times New Roman" panose="02020603050405020304" pitchFamily="18" charset="0"/>
              </a:rPr>
              <a:t>tập 2), nhà xuất bản (NXB Giáo dục Việt Nam), năm xuất bản (2012).</a:t>
            </a:r>
            <a:endParaRPr lang="en-GB" sz="5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8727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a:off x="11157139"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3" name="Freeform 3"/>
          <p:cNvSpPr/>
          <p:nvPr/>
        </p:nvSpPr>
        <p:spPr>
          <a:xfrm rot="-5400000">
            <a:off x="-4079900"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028700" y="2628255"/>
            <a:ext cx="16230600" cy="6993913"/>
          </a:xfrm>
          <a:custGeom>
            <a:avLst/>
            <a:gdLst/>
            <a:ahLst/>
            <a:cxnLst/>
            <a:rect l="l" t="t" r="r" b="b"/>
            <a:pathLst>
              <a:path w="16230600" h="6993913">
                <a:moveTo>
                  <a:pt x="0" y="0"/>
                </a:moveTo>
                <a:lnTo>
                  <a:pt x="16230600" y="0"/>
                </a:lnTo>
                <a:lnTo>
                  <a:pt x="16230600" y="6993913"/>
                </a:lnTo>
                <a:lnTo>
                  <a:pt x="0" y="6993913"/>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5" name="TextBox 5"/>
          <p:cNvSpPr txBox="1"/>
          <p:nvPr/>
        </p:nvSpPr>
        <p:spPr>
          <a:xfrm>
            <a:off x="1922744" y="1028700"/>
            <a:ext cx="14442513" cy="1354217"/>
          </a:xfrm>
          <a:prstGeom prst="rect">
            <a:avLst/>
          </a:prstGeom>
        </p:spPr>
        <p:txBody>
          <a:bodyPr lIns="0" tIns="0" rIns="0" bIns="0" rtlCol="0" anchor="t">
            <a:spAutoFit/>
          </a:bodyPr>
          <a:lstStyle/>
          <a:p>
            <a:pPr algn="ctr"/>
            <a:r>
              <a:rPr lang="vi-VN" sz="8800" b="1">
                <a:latin typeface="Times New Roman" panose="02020603050405020304" pitchFamily="18" charset="0"/>
                <a:cs typeface="Times New Roman" panose="02020603050405020304" pitchFamily="18" charset="0"/>
              </a:rPr>
              <a:t>2. Kết luận</a:t>
            </a:r>
            <a:endParaRPr lang="en-GB" sz="8800">
              <a:latin typeface="Times New Roman" panose="02020603050405020304" pitchFamily="18" charset="0"/>
              <a:cs typeface="Times New Roman" panose="02020603050405020304" pitchFamily="18" charset="0"/>
            </a:endParaRPr>
          </a:p>
        </p:txBody>
      </p:sp>
      <p:sp>
        <p:nvSpPr>
          <p:cNvPr id="6" name="TextBox 6"/>
          <p:cNvSpPr txBox="1"/>
          <p:nvPr/>
        </p:nvSpPr>
        <p:spPr>
          <a:xfrm>
            <a:off x="1709780" y="4223576"/>
            <a:ext cx="7197904" cy="4431983"/>
          </a:xfrm>
          <a:prstGeom prst="rect">
            <a:avLst/>
          </a:prstGeom>
        </p:spPr>
        <p:txBody>
          <a:bodyPr wrap="square" lIns="0" tIns="0" rIns="0" bIns="0" rtlCol="0" anchor="t">
            <a:spAutoFit/>
          </a:bodyPr>
          <a:lstStyle/>
          <a:p>
            <a:pPr algn="just">
              <a:spcBef>
                <a:spcPct val="0"/>
              </a:spcBef>
            </a:pPr>
            <a:r>
              <a:rPr lang="vi-VN" sz="4800" i="1">
                <a:latin typeface="Times New Roman" panose="02020603050405020304" pitchFamily="18" charset="0"/>
                <a:cs typeface="Times New Roman" panose="02020603050405020304" pitchFamily="18" charset="0"/>
              </a:rPr>
              <a:t>Đạo văn</a:t>
            </a:r>
            <a:r>
              <a:rPr lang="vi-VN" sz="4800">
                <a:latin typeface="Times New Roman" panose="02020603050405020304" pitchFamily="18" charset="0"/>
                <a:cs typeface="Times New Roman" panose="02020603050405020304" pitchFamily="18" charset="0"/>
              </a:rPr>
              <a:t> là hành vi sao chép lời nói, ý tưởng, quan điểm của người khác và coi nó như là của riêng mình. Đây là hành vi vi phạm đạo đức trong học tập, nghiên cứu.</a:t>
            </a:r>
            <a:endParaRPr lang="en-US" sz="4400">
              <a:solidFill>
                <a:srgbClr val="E5707E"/>
              </a:solidFill>
              <a:latin typeface="Times New Roman" panose="02020603050405020304" pitchFamily="18" charset="0"/>
              <a:ea typeface="Genty Sans"/>
              <a:cs typeface="Times New Roman" panose="02020603050405020304" pitchFamily="18" charset="0"/>
              <a:sym typeface="Genty Sans"/>
            </a:endParaRPr>
          </a:p>
        </p:txBody>
      </p:sp>
      <p:sp>
        <p:nvSpPr>
          <p:cNvPr id="7" name="TextBox 7"/>
          <p:cNvSpPr txBox="1"/>
          <p:nvPr/>
        </p:nvSpPr>
        <p:spPr>
          <a:xfrm>
            <a:off x="9588764" y="4278551"/>
            <a:ext cx="6799160" cy="3693319"/>
          </a:xfrm>
          <a:prstGeom prst="rect">
            <a:avLst/>
          </a:prstGeom>
        </p:spPr>
        <p:txBody>
          <a:bodyPr lIns="0" tIns="0" rIns="0" bIns="0" rtlCol="0" anchor="t">
            <a:spAutoFit/>
          </a:bodyPr>
          <a:lstStyle/>
          <a:p>
            <a:pPr algn="just">
              <a:spcBef>
                <a:spcPct val="0"/>
              </a:spcBef>
            </a:pPr>
            <a:r>
              <a:rPr lang="vi-VN" sz="4800">
                <a:latin typeface="Times New Roman" panose="02020603050405020304" pitchFamily="18" charset="0"/>
                <a:cs typeface="Times New Roman" panose="02020603050405020304" pitchFamily="18" charset="0"/>
              </a:rPr>
              <a:t>Để tránh lỗi đạo văn chúng ta cần trích dẫn chính xác và đúng quy định khi sử dụng lời nói, ý tưởng, quan điểm của người khác.</a:t>
            </a:r>
            <a:endParaRPr lang="en-US" sz="4400">
              <a:solidFill>
                <a:srgbClr val="E5707E"/>
              </a:solidFill>
              <a:latin typeface="Times New Roman" panose="02020603050405020304" pitchFamily="18" charset="0"/>
              <a:ea typeface="Genty Sans"/>
              <a:cs typeface="Times New Roman" panose="02020603050405020304" pitchFamily="18" charset="0"/>
              <a:sym typeface="Genty Sans"/>
            </a:endParaRPr>
          </a:p>
        </p:txBody>
      </p:sp>
    </p:spTree>
    <p:extLst>
      <p:ext uri="{BB962C8B-B14F-4D97-AF65-F5344CB8AC3E}">
        <p14:creationId xmlns:p14="http://schemas.microsoft.com/office/powerpoint/2010/main" val="300919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AF4B7"/>
        </a:solidFill>
        <a:effectLst/>
      </p:bgPr>
    </p:bg>
    <p:spTree>
      <p:nvGrpSpPr>
        <p:cNvPr id="1" name=""/>
        <p:cNvGrpSpPr/>
        <p:nvPr/>
      </p:nvGrpSpPr>
      <p:grpSpPr>
        <a:xfrm>
          <a:off x="0" y="0"/>
          <a:ext cx="0" cy="0"/>
          <a:chOff x="0" y="0"/>
          <a:chExt cx="0" cy="0"/>
        </a:xfrm>
      </p:grpSpPr>
      <p:grpSp>
        <p:nvGrpSpPr>
          <p:cNvPr id="2" name="Group 2"/>
          <p:cNvGrpSpPr/>
          <p:nvPr/>
        </p:nvGrpSpPr>
        <p:grpSpPr>
          <a:xfrm>
            <a:off x="7600950" y="723900"/>
            <a:ext cx="9088683" cy="4495800"/>
            <a:chOff x="0" y="0"/>
            <a:chExt cx="2393727" cy="2043348"/>
          </a:xfrm>
        </p:grpSpPr>
        <p:sp>
          <p:nvSpPr>
            <p:cNvPr id="3" name="Freeform 3"/>
            <p:cNvSpPr/>
            <p:nvPr/>
          </p:nvSpPr>
          <p:spPr>
            <a:xfrm>
              <a:off x="0" y="0"/>
              <a:ext cx="2393727" cy="2043348"/>
            </a:xfrm>
            <a:custGeom>
              <a:avLst/>
              <a:gdLst/>
              <a:ahLst/>
              <a:cxnLst/>
              <a:rect l="l" t="t" r="r" b="b"/>
              <a:pathLst>
                <a:path w="2393727" h="2043348">
                  <a:moveTo>
                    <a:pt x="55368" y="0"/>
                  </a:moveTo>
                  <a:lnTo>
                    <a:pt x="2338359" y="0"/>
                  </a:lnTo>
                  <a:cubicBezTo>
                    <a:pt x="2353044" y="0"/>
                    <a:pt x="2367127" y="5833"/>
                    <a:pt x="2377510" y="16217"/>
                  </a:cubicBezTo>
                  <a:cubicBezTo>
                    <a:pt x="2387894" y="26601"/>
                    <a:pt x="2393727" y="40684"/>
                    <a:pt x="2393727" y="55368"/>
                  </a:cubicBezTo>
                  <a:lnTo>
                    <a:pt x="2393727" y="1987979"/>
                  </a:lnTo>
                  <a:cubicBezTo>
                    <a:pt x="2393727" y="2002664"/>
                    <a:pt x="2387894" y="2016747"/>
                    <a:pt x="2377510" y="2027131"/>
                  </a:cubicBezTo>
                  <a:cubicBezTo>
                    <a:pt x="2367127" y="2037514"/>
                    <a:pt x="2353044" y="2043348"/>
                    <a:pt x="2338359" y="2043348"/>
                  </a:cubicBezTo>
                  <a:lnTo>
                    <a:pt x="55368" y="2043348"/>
                  </a:lnTo>
                  <a:cubicBezTo>
                    <a:pt x="40684" y="2043348"/>
                    <a:pt x="26601" y="2037514"/>
                    <a:pt x="16217" y="2027131"/>
                  </a:cubicBezTo>
                  <a:cubicBezTo>
                    <a:pt x="5833" y="2016747"/>
                    <a:pt x="0" y="2002664"/>
                    <a:pt x="0" y="1987979"/>
                  </a:cubicBezTo>
                  <a:lnTo>
                    <a:pt x="0" y="55368"/>
                  </a:lnTo>
                  <a:cubicBezTo>
                    <a:pt x="0" y="40684"/>
                    <a:pt x="5833" y="26601"/>
                    <a:pt x="16217" y="16217"/>
                  </a:cubicBezTo>
                  <a:cubicBezTo>
                    <a:pt x="26601" y="5833"/>
                    <a:pt x="40684" y="0"/>
                    <a:pt x="55368" y="0"/>
                  </a:cubicBezTo>
                  <a:close/>
                </a:path>
              </a:pathLst>
            </a:custGeom>
            <a:solidFill>
              <a:srgbClr val="FFFFFF"/>
            </a:solidFill>
          </p:spPr>
        </p:sp>
        <p:sp>
          <p:nvSpPr>
            <p:cNvPr id="4" name="TextBox 4"/>
            <p:cNvSpPr txBox="1"/>
            <p:nvPr/>
          </p:nvSpPr>
          <p:spPr>
            <a:xfrm>
              <a:off x="0" y="-47625"/>
              <a:ext cx="2393727" cy="2090973"/>
            </a:xfrm>
            <a:prstGeom prst="rect">
              <a:avLst/>
            </a:prstGeom>
          </p:spPr>
          <p:txBody>
            <a:bodyPr lIns="50800" tIns="50800" rIns="50800" bIns="50800" rtlCol="0" anchor="ctr"/>
            <a:lstStyle/>
            <a:p>
              <a:pPr algn="ctr">
                <a:lnSpc>
                  <a:spcPts val="2940"/>
                </a:lnSpc>
              </a:pPr>
              <a:endParaRPr>
                <a:solidFill>
                  <a:prstClr val="black"/>
                </a:solidFill>
              </a:endParaRPr>
            </a:p>
          </p:txBody>
        </p:sp>
      </p:grpSp>
      <p:sp>
        <p:nvSpPr>
          <p:cNvPr id="5" name="Freeform 5"/>
          <p:cNvSpPr/>
          <p:nvPr/>
        </p:nvSpPr>
        <p:spPr>
          <a:xfrm>
            <a:off x="15025290" y="-452484"/>
            <a:ext cx="3870164" cy="5536022"/>
          </a:xfrm>
          <a:custGeom>
            <a:avLst/>
            <a:gdLst/>
            <a:ahLst/>
            <a:cxnLst/>
            <a:rect l="l" t="t" r="r" b="b"/>
            <a:pathLst>
              <a:path w="3870164" h="5536022">
                <a:moveTo>
                  <a:pt x="0" y="0"/>
                </a:moveTo>
                <a:lnTo>
                  <a:pt x="3870164" y="0"/>
                </a:lnTo>
                <a:lnTo>
                  <a:pt x="3870164" y="5536023"/>
                </a:lnTo>
                <a:lnTo>
                  <a:pt x="0" y="5536023"/>
                </a:lnTo>
                <a:lnTo>
                  <a:pt x="0" y="0"/>
                </a:lnTo>
                <a:close/>
              </a:path>
            </a:pathLst>
          </a:custGeom>
          <a:blipFill>
            <a:blip r:embed="rId2">
              <a:extLst>
                <a:ext uri="{96DAC541-7B7A-43D3-8B79-37D633B846F1}">
                  <asvg:svgBlip xmlns="" xmlns:asvg="http://schemas.microsoft.com/office/drawing/2016/SVG/main" r:embed="rId3"/>
                </a:ext>
              </a:extLst>
            </a:blip>
            <a:stretch>
              <a:fillRect l="-195763" b="-98494"/>
            </a:stretch>
          </a:blipFill>
        </p:spPr>
      </p:sp>
      <p:sp>
        <p:nvSpPr>
          <p:cNvPr id="6" name="TextBox 6"/>
          <p:cNvSpPr txBox="1"/>
          <p:nvPr/>
        </p:nvSpPr>
        <p:spPr>
          <a:xfrm>
            <a:off x="7878091" y="817364"/>
            <a:ext cx="8534400" cy="4308872"/>
          </a:xfrm>
          <a:prstGeom prst="rect">
            <a:avLst/>
          </a:prstGeom>
        </p:spPr>
        <p:txBody>
          <a:bodyPr wrap="square" lIns="0" tIns="0" rIns="0" bIns="0" rtlCol="0" anchor="t">
            <a:spAutoFit/>
          </a:bodyPr>
          <a:lstStyle/>
          <a:p>
            <a:pPr algn="just"/>
            <a:r>
              <a:rPr lang="vi-VN" sz="4000">
                <a:latin typeface="Times New Roman" panose="02020603050405020304" pitchFamily="18" charset="0"/>
                <a:cs typeface="Times New Roman" panose="02020603050405020304" pitchFamily="18" charset="0"/>
              </a:rPr>
              <a:t>Có thể trích dẫn trực tiếp (người viết trích dẫn nguyên văn câu nói/ lời đánh giá của người khác và đặt trong dấu ngoặc kép) hoặc trích dẫn gián tiếp (người viết không đặt phần trích dẫn trong dấu ngoặc kép mà viết lại ý tưởng của người khác theo cách diễn đạt của mình)</a:t>
            </a:r>
            <a:endParaRPr lang="en-GB" sz="4000">
              <a:effectLst/>
              <a:latin typeface="Times New Roman" panose="02020603050405020304" pitchFamily="18" charset="0"/>
              <a:cs typeface="Times New Roman" panose="02020603050405020304" pitchFamily="18" charset="0"/>
            </a:endParaRPr>
          </a:p>
        </p:txBody>
      </p:sp>
      <p:sp>
        <p:nvSpPr>
          <p:cNvPr id="7" name="Freeform 7"/>
          <p:cNvSpPr/>
          <p:nvPr/>
        </p:nvSpPr>
        <p:spPr>
          <a:xfrm flipH="1" flipV="1">
            <a:off x="-323440" y="5083539"/>
            <a:ext cx="3870164" cy="5536022"/>
          </a:xfrm>
          <a:custGeom>
            <a:avLst/>
            <a:gdLst/>
            <a:ahLst/>
            <a:cxnLst/>
            <a:rect l="l" t="t" r="r" b="b"/>
            <a:pathLst>
              <a:path w="3870164" h="5536022">
                <a:moveTo>
                  <a:pt x="3870164" y="5536022"/>
                </a:moveTo>
                <a:lnTo>
                  <a:pt x="0" y="5536022"/>
                </a:lnTo>
                <a:lnTo>
                  <a:pt x="0" y="0"/>
                </a:lnTo>
                <a:lnTo>
                  <a:pt x="3870164" y="0"/>
                </a:lnTo>
                <a:lnTo>
                  <a:pt x="3870164" y="5536022"/>
                </a:lnTo>
                <a:close/>
              </a:path>
            </a:pathLst>
          </a:custGeom>
          <a:blipFill>
            <a:blip r:embed="rId2">
              <a:extLst>
                <a:ext uri="{96DAC541-7B7A-43D3-8B79-37D633B846F1}">
                  <asvg:svgBlip xmlns="" xmlns:asvg="http://schemas.microsoft.com/office/drawing/2016/SVG/main" r:embed="rId3"/>
                </a:ext>
              </a:extLst>
            </a:blip>
            <a:stretch>
              <a:fillRect l="-195763" b="-98494"/>
            </a:stretch>
          </a:blipFill>
        </p:spPr>
      </p:sp>
      <p:sp>
        <p:nvSpPr>
          <p:cNvPr id="8" name="TextBox 8"/>
          <p:cNvSpPr txBox="1"/>
          <p:nvPr/>
        </p:nvSpPr>
        <p:spPr>
          <a:xfrm>
            <a:off x="862323" y="2857500"/>
            <a:ext cx="6069127" cy="3118033"/>
          </a:xfrm>
          <a:prstGeom prst="rect">
            <a:avLst/>
          </a:prstGeom>
        </p:spPr>
        <p:txBody>
          <a:bodyPr lIns="0" tIns="0" rIns="0" bIns="0" rtlCol="0" anchor="t">
            <a:spAutoFit/>
          </a:bodyPr>
          <a:lstStyle/>
          <a:p>
            <a:pPr algn="ctr">
              <a:lnSpc>
                <a:spcPts val="12453"/>
              </a:lnSpc>
              <a:spcBef>
                <a:spcPct val="0"/>
              </a:spcBef>
            </a:pPr>
            <a:r>
              <a:rPr lang="vi-VN" sz="9600" b="1">
                <a:latin typeface="Times New Roman" panose="02020603050405020304" pitchFamily="18" charset="0"/>
                <a:cs typeface="Times New Roman" panose="02020603050405020304" pitchFamily="18" charset="0"/>
              </a:rPr>
              <a:t>Cách trích dẫn tài liệu</a:t>
            </a:r>
            <a:endParaRPr lang="en-US" sz="10377" b="1">
              <a:solidFill>
                <a:srgbClr val="E5707E"/>
              </a:solidFill>
              <a:latin typeface="Times New Roman" panose="02020603050405020304" pitchFamily="18" charset="0"/>
              <a:ea typeface="Fascinate"/>
              <a:cs typeface="Times New Roman" panose="02020603050405020304" pitchFamily="18" charset="0"/>
              <a:sym typeface="Fascinate"/>
            </a:endParaRPr>
          </a:p>
        </p:txBody>
      </p:sp>
      <p:grpSp>
        <p:nvGrpSpPr>
          <p:cNvPr id="9" name="Group 2"/>
          <p:cNvGrpSpPr/>
          <p:nvPr/>
        </p:nvGrpSpPr>
        <p:grpSpPr>
          <a:xfrm>
            <a:off x="7600950" y="5544963"/>
            <a:ext cx="9088683" cy="3719736"/>
            <a:chOff x="0" y="0"/>
            <a:chExt cx="2393727" cy="2043348"/>
          </a:xfrm>
        </p:grpSpPr>
        <p:sp>
          <p:nvSpPr>
            <p:cNvPr id="10" name="Freeform 3"/>
            <p:cNvSpPr/>
            <p:nvPr/>
          </p:nvSpPr>
          <p:spPr>
            <a:xfrm>
              <a:off x="0" y="0"/>
              <a:ext cx="2393727" cy="2043348"/>
            </a:xfrm>
            <a:custGeom>
              <a:avLst/>
              <a:gdLst/>
              <a:ahLst/>
              <a:cxnLst/>
              <a:rect l="l" t="t" r="r" b="b"/>
              <a:pathLst>
                <a:path w="2393727" h="2043348">
                  <a:moveTo>
                    <a:pt x="55368" y="0"/>
                  </a:moveTo>
                  <a:lnTo>
                    <a:pt x="2338359" y="0"/>
                  </a:lnTo>
                  <a:cubicBezTo>
                    <a:pt x="2353044" y="0"/>
                    <a:pt x="2367127" y="5833"/>
                    <a:pt x="2377510" y="16217"/>
                  </a:cubicBezTo>
                  <a:cubicBezTo>
                    <a:pt x="2387894" y="26601"/>
                    <a:pt x="2393727" y="40684"/>
                    <a:pt x="2393727" y="55368"/>
                  </a:cubicBezTo>
                  <a:lnTo>
                    <a:pt x="2393727" y="1987979"/>
                  </a:lnTo>
                  <a:cubicBezTo>
                    <a:pt x="2393727" y="2002664"/>
                    <a:pt x="2387894" y="2016747"/>
                    <a:pt x="2377510" y="2027131"/>
                  </a:cubicBezTo>
                  <a:cubicBezTo>
                    <a:pt x="2367127" y="2037514"/>
                    <a:pt x="2353044" y="2043348"/>
                    <a:pt x="2338359" y="2043348"/>
                  </a:cubicBezTo>
                  <a:lnTo>
                    <a:pt x="55368" y="2043348"/>
                  </a:lnTo>
                  <a:cubicBezTo>
                    <a:pt x="40684" y="2043348"/>
                    <a:pt x="26601" y="2037514"/>
                    <a:pt x="16217" y="2027131"/>
                  </a:cubicBezTo>
                  <a:cubicBezTo>
                    <a:pt x="5833" y="2016747"/>
                    <a:pt x="0" y="2002664"/>
                    <a:pt x="0" y="1987979"/>
                  </a:cubicBezTo>
                  <a:lnTo>
                    <a:pt x="0" y="55368"/>
                  </a:lnTo>
                  <a:cubicBezTo>
                    <a:pt x="0" y="40684"/>
                    <a:pt x="5833" y="26601"/>
                    <a:pt x="16217" y="16217"/>
                  </a:cubicBezTo>
                  <a:cubicBezTo>
                    <a:pt x="26601" y="5833"/>
                    <a:pt x="40684" y="0"/>
                    <a:pt x="55368" y="0"/>
                  </a:cubicBezTo>
                  <a:close/>
                </a:path>
              </a:pathLst>
            </a:custGeom>
            <a:solidFill>
              <a:srgbClr val="FFFFFF"/>
            </a:solidFill>
          </p:spPr>
        </p:sp>
        <p:sp>
          <p:nvSpPr>
            <p:cNvPr id="11" name="TextBox 4"/>
            <p:cNvSpPr txBox="1"/>
            <p:nvPr/>
          </p:nvSpPr>
          <p:spPr>
            <a:xfrm>
              <a:off x="0" y="-47625"/>
              <a:ext cx="2393727" cy="2090973"/>
            </a:xfrm>
            <a:prstGeom prst="rect">
              <a:avLst/>
            </a:prstGeom>
          </p:spPr>
          <p:txBody>
            <a:bodyPr lIns="50800" tIns="50800" rIns="50800" bIns="50800" rtlCol="0" anchor="ctr"/>
            <a:lstStyle/>
            <a:p>
              <a:pPr algn="ctr">
                <a:lnSpc>
                  <a:spcPts val="2940"/>
                </a:lnSpc>
              </a:pPr>
              <a:endParaRPr>
                <a:solidFill>
                  <a:prstClr val="black"/>
                </a:solidFill>
              </a:endParaRPr>
            </a:p>
          </p:txBody>
        </p:sp>
      </p:grpSp>
      <p:sp>
        <p:nvSpPr>
          <p:cNvPr id="12" name="TextBox 6"/>
          <p:cNvSpPr txBox="1"/>
          <p:nvPr/>
        </p:nvSpPr>
        <p:spPr>
          <a:xfrm>
            <a:off x="8149639" y="5822599"/>
            <a:ext cx="8013382" cy="3077766"/>
          </a:xfrm>
          <a:prstGeom prst="rect">
            <a:avLst/>
          </a:prstGeom>
        </p:spPr>
        <p:txBody>
          <a:bodyPr lIns="0" tIns="0" rIns="0" bIns="0" rtlCol="0" anchor="t">
            <a:spAutoFit/>
          </a:bodyPr>
          <a:lstStyle/>
          <a:p>
            <a:pPr algn="just"/>
            <a:r>
              <a:rPr lang="vi-VN" sz="4000">
                <a:latin typeface="Times New Roman" panose="02020603050405020304" pitchFamily="18" charset="0"/>
                <a:cs typeface="Times New Roman" panose="02020603050405020304" pitchFamily="18" charset="0"/>
              </a:rPr>
              <a:t>Phần trích dẫn có thể bao gồm các nội dung sau: ý trích dẫn (lời nói, ý tưởng, quan điểm), tác giả, têm tác phẩm/công trình, nhà xuất bản, nơi xuất bản, năm xuất bản.</a:t>
            </a:r>
            <a:endParaRPr lang="en-GB" sz="400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2074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par>
                                <p:cTn id="13" presetID="6" presetClass="entr" presetSubtype="16"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circle(in)">
                                      <p:cBhvr>
                                        <p:cTn id="15" dur="20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down)">
                                      <p:cBhvr>
                                        <p:cTn id="20" dur="500"/>
                                        <p:tgtEl>
                                          <p:spTgt spid="12"/>
                                        </p:tgtEl>
                                      </p:cBhvr>
                                    </p:animEffect>
                                  </p:childTnLst>
                                </p:cTn>
                              </p:par>
                              <p:par>
                                <p:cTn id="21" presetID="22" presetClass="entr" presetSubtype="4"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down)">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a:off x="11157139"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3" name="Freeform 3"/>
          <p:cNvSpPr/>
          <p:nvPr/>
        </p:nvSpPr>
        <p:spPr>
          <a:xfrm rot="-5400000">
            <a:off x="-4079900" y="-2525552"/>
            <a:ext cx="11210760" cy="15338105"/>
          </a:xfrm>
          <a:custGeom>
            <a:avLst/>
            <a:gdLst/>
            <a:ahLst/>
            <a:cxnLst/>
            <a:rect l="l" t="t" r="r" b="b"/>
            <a:pathLst>
              <a:path w="11210760" h="15338105">
                <a:moveTo>
                  <a:pt x="0" y="0"/>
                </a:moveTo>
                <a:lnTo>
                  <a:pt x="11210761" y="0"/>
                </a:lnTo>
                <a:lnTo>
                  <a:pt x="11210761" y="15338104"/>
                </a:lnTo>
                <a:lnTo>
                  <a:pt x="0" y="15338104"/>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905000" y="1409700"/>
            <a:ext cx="13104933" cy="8229600"/>
          </a:xfrm>
          <a:custGeom>
            <a:avLst/>
            <a:gdLst/>
            <a:ahLst/>
            <a:cxnLst/>
            <a:rect l="l" t="t" r="r" b="b"/>
            <a:pathLst>
              <a:path w="4347429" h="4347429">
                <a:moveTo>
                  <a:pt x="0" y="0"/>
                </a:moveTo>
                <a:lnTo>
                  <a:pt x="4347429" y="0"/>
                </a:lnTo>
                <a:lnTo>
                  <a:pt x="4347429" y="4347429"/>
                </a:lnTo>
                <a:lnTo>
                  <a:pt x="0" y="4347429"/>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7" name="Rectangle 16"/>
          <p:cNvSpPr/>
          <p:nvPr/>
        </p:nvSpPr>
        <p:spPr>
          <a:xfrm>
            <a:off x="3048000" y="2010424"/>
            <a:ext cx="10591800" cy="6020238"/>
          </a:xfrm>
          <a:prstGeom prst="rect">
            <a:avLst/>
          </a:prstGeom>
        </p:spPr>
        <p:txBody>
          <a:bodyPr wrap="square">
            <a:spAutoFit/>
          </a:bodyPr>
          <a:lstStyle/>
          <a:p>
            <a:pPr algn="ctr">
              <a:lnSpc>
                <a:spcPct val="107000"/>
              </a:lnSpc>
              <a:spcAft>
                <a:spcPts val="600"/>
              </a:spcAft>
            </a:pPr>
            <a:r>
              <a:rPr lang="vi-VN" sz="7200" b="1" kern="100">
                <a:latin typeface="Times New Roman" panose="02020603050405020304" pitchFamily="18" charset="0"/>
                <a:ea typeface="Calibri" panose="020F0502020204030204" pitchFamily="34" charset="0"/>
                <a:cs typeface="Times New Roman" panose="02020603050405020304" pitchFamily="18" charset="0"/>
              </a:rPr>
              <a:t>Bài tập </a:t>
            </a:r>
            <a:r>
              <a:rPr lang="vi-VN" sz="7200" b="1" kern="100" smtClean="0">
                <a:latin typeface="Times New Roman" panose="02020603050405020304" pitchFamily="18" charset="0"/>
                <a:ea typeface="Calibri" panose="020F0502020204030204" pitchFamily="34" charset="0"/>
                <a:cs typeface="Times New Roman" panose="02020603050405020304" pitchFamily="18" charset="0"/>
              </a:rPr>
              <a:t>1</a:t>
            </a:r>
          </a:p>
          <a:p>
            <a:pPr algn="just">
              <a:lnSpc>
                <a:spcPct val="107000"/>
              </a:lnSpc>
              <a:spcAft>
                <a:spcPts val="600"/>
              </a:spcAft>
            </a:pPr>
            <a:r>
              <a:rPr lang="vi-VN" sz="7200" kern="100" smtClean="0">
                <a:latin typeface="Times New Roman" panose="02020603050405020304" pitchFamily="18" charset="0"/>
                <a:ea typeface="Calibri" panose="020F0502020204030204" pitchFamily="34" charset="0"/>
                <a:cs typeface="Times New Roman" panose="02020603050405020304" pitchFamily="18" charset="0"/>
              </a:rPr>
              <a:t>Xác </a:t>
            </a:r>
            <a:r>
              <a:rPr lang="vi-VN" sz="7200" kern="100">
                <a:latin typeface="Times New Roman" panose="02020603050405020304" pitchFamily="18" charset="0"/>
                <a:ea typeface="Calibri" panose="020F0502020204030204" pitchFamily="34" charset="0"/>
                <a:cs typeface="Times New Roman" panose="02020603050405020304" pitchFamily="18" charset="0"/>
              </a:rPr>
              <a:t>định phần trích dẫn trong các trường hợp đã cho và chỉ ra sự khác biệt giữa các phần trích đó.</a:t>
            </a:r>
            <a:endParaRPr lang="en-GB" sz="7200" kern="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9177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1459</Words>
  <Application>Microsoft Office PowerPoint</Application>
  <PresentationFormat>Custom</PresentationFormat>
  <Paragraphs>44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Green and Orange Illustrative Great Nature Presentation</dc:title>
  <cp:lastModifiedBy>LENOVO</cp:lastModifiedBy>
  <cp:revision>47</cp:revision>
  <dcterms:created xsi:type="dcterms:W3CDTF">2006-08-16T00:00:00Z</dcterms:created>
  <dcterms:modified xsi:type="dcterms:W3CDTF">2024-09-18T08:46:05Z</dcterms:modified>
  <dc:identifier>DAGKOUWvE0A</dc:identifier>
</cp:coreProperties>
</file>