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7" r:id="rId3"/>
    <p:sldId id="269" r:id="rId4"/>
    <p:sldId id="268" r:id="rId5"/>
    <p:sldId id="272" r:id="rId6"/>
    <p:sldId id="273" r:id="rId7"/>
    <p:sldId id="274" r:id="rId8"/>
    <p:sldId id="275" r:id="rId9"/>
    <p:sldId id="278" r:id="rId10"/>
    <p:sldId id="282" r:id="rId11"/>
    <p:sldId id="259" r:id="rId12"/>
    <p:sldId id="281" r:id="rId13"/>
    <p:sldId id="260" r:id="rId14"/>
    <p:sldId id="283" r:id="rId15"/>
    <p:sldId id="280" r:id="rId16"/>
    <p:sldId id="279" r:id="rId17"/>
    <p:sldId id="261" r:id="rId18"/>
    <p:sldId id="263" r:id="rId19"/>
    <p:sldId id="265" r:id="rId20"/>
  </p:sldIdLst>
  <p:sldSz cx="18288000" cy="10287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622" autoAdjust="0"/>
  </p:normalViewPr>
  <p:slideViewPr>
    <p:cSldViewPr>
      <p:cViewPr>
        <p:scale>
          <a:sx n="52" d="100"/>
          <a:sy n="52" d="100"/>
        </p:scale>
        <p:origin x="-396"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9/18/2024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9/18/2024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9/18/2024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9/18/2024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9/18/2024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9/18/2024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9/18/2024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9/18/2024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4.sv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6.svg"/><Relationship Id="rId4" Type="http://schemas.openxmlformats.org/officeDocument/2006/relationships/image" Target="../media/image7.png"/></Relationships>
</file>

<file path=ppt/slides/_rels/slide1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13.svg"/><Relationship Id="rId4" Type="http://schemas.openxmlformats.org/officeDocument/2006/relationships/image" Target="../media/image3.png"/></Relationships>
</file>

<file path=ppt/slides/_rels/slide12.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6.svg"/><Relationship Id="rId4" Type="http://schemas.openxmlformats.org/officeDocument/2006/relationships/image" Target="../media/image7.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19.svg"/><Relationship Id="rId4" Type="http://schemas.openxmlformats.org/officeDocument/2006/relationships/image" Target="../media/image5.png"/></Relationships>
</file>

<file path=ppt/slides/_rels/slide15.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6.svg"/><Relationship Id="rId4" Type="http://schemas.openxmlformats.org/officeDocument/2006/relationships/image" Target="../media/image7.png"/></Relationships>
</file>

<file path=ppt/slides/_rels/slide16.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6.svg"/><Relationship Id="rId4" Type="http://schemas.openxmlformats.org/officeDocument/2006/relationships/image" Target="../media/image7.png"/></Relationships>
</file>

<file path=ppt/slides/_rels/slide17.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17.svg"/><Relationship Id="rId4" Type="http://schemas.openxmlformats.org/officeDocument/2006/relationships/image" Target="../media/image8.png"/></Relationships>
</file>

<file path=ppt/slides/_rels/slide18.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19.svg"/><Relationship Id="rId4" Type="http://schemas.openxmlformats.org/officeDocument/2006/relationships/image" Target="../media/image5.png"/></Relationships>
</file>

<file path=ppt/slides/_rels/slide19.xml.rels><?xml version="1.0" encoding="UTF-8" standalone="yes"?>
<Relationships xmlns="http://schemas.openxmlformats.org/package/2006/relationships"><Relationship Id="rId3" Type="http://schemas.openxmlformats.org/officeDocument/2006/relationships/image" Target="../media/image15.svg"/><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13.svg"/><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11.svg"/><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13.svg"/><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11.svg"/><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13.svg"/><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19.svg"/><Relationship Id="rId4" Type="http://schemas.openxmlformats.org/officeDocument/2006/relationships/image" Target="../media/image5.png"/></Relationships>
</file>

<file path=ppt/slides/_rels/slide8.xml.rels><?xml version="1.0" encoding="UTF-8" standalone="yes"?>
<Relationships xmlns="http://schemas.openxmlformats.org/package/2006/relationships"><Relationship Id="rId3" Type="http://schemas.openxmlformats.org/officeDocument/2006/relationships/image" Target="../media/image15.svg"/><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6.svg"/><Relationship Id="rId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reeform 2"/>
          <p:cNvSpPr/>
          <p:nvPr/>
        </p:nvSpPr>
        <p:spPr>
          <a:xfrm rot="-5400000">
            <a:off x="11157139" y="-2525552"/>
            <a:ext cx="11210760" cy="15338105"/>
          </a:xfrm>
          <a:custGeom>
            <a:avLst/>
            <a:gdLst/>
            <a:ahLst/>
            <a:cxnLst/>
            <a:rect l="l" t="t" r="r" b="b"/>
            <a:pathLst>
              <a:path w="11210760" h="15338105">
                <a:moveTo>
                  <a:pt x="0" y="0"/>
                </a:moveTo>
                <a:lnTo>
                  <a:pt x="11210761" y="0"/>
                </a:lnTo>
                <a:lnTo>
                  <a:pt x="11210761" y="15338104"/>
                </a:lnTo>
                <a:lnTo>
                  <a:pt x="0" y="15338104"/>
                </a:lnTo>
                <a:lnTo>
                  <a:pt x="0" y="0"/>
                </a:lnTo>
                <a:close/>
              </a:path>
            </a:pathLst>
          </a:custGeom>
          <a:blipFill>
            <a:blip r:embed="rId2">
              <a:extLst>
                <a:ext uri="{96DAC541-7B7A-43D3-8B79-37D633B846F1}">
                  <asvg:svgBlip xmlns="" xmlns:asvg="http://schemas.microsoft.com/office/drawing/2016/SVG/main" r:embed="rId3"/>
                </a:ext>
              </a:extLst>
            </a:blip>
            <a:stretch>
              <a:fillRect/>
            </a:stretch>
          </a:blipFill>
        </p:spPr>
      </p:sp>
      <p:sp>
        <p:nvSpPr>
          <p:cNvPr id="3" name="Freeform 3"/>
          <p:cNvSpPr/>
          <p:nvPr/>
        </p:nvSpPr>
        <p:spPr>
          <a:xfrm rot="-5400000">
            <a:off x="-4079900" y="-2525552"/>
            <a:ext cx="11210760" cy="15338105"/>
          </a:xfrm>
          <a:custGeom>
            <a:avLst/>
            <a:gdLst/>
            <a:ahLst/>
            <a:cxnLst/>
            <a:rect l="l" t="t" r="r" b="b"/>
            <a:pathLst>
              <a:path w="11210760" h="15338105">
                <a:moveTo>
                  <a:pt x="0" y="0"/>
                </a:moveTo>
                <a:lnTo>
                  <a:pt x="11210761" y="0"/>
                </a:lnTo>
                <a:lnTo>
                  <a:pt x="11210761" y="15338104"/>
                </a:lnTo>
                <a:lnTo>
                  <a:pt x="0" y="15338104"/>
                </a:lnTo>
                <a:lnTo>
                  <a:pt x="0" y="0"/>
                </a:lnTo>
                <a:close/>
              </a:path>
            </a:pathLst>
          </a:custGeom>
          <a:blipFill>
            <a:blip r:embed="rId2">
              <a:extLst>
                <a:ext uri="{96DAC541-7B7A-43D3-8B79-37D633B846F1}">
                  <asvg:svgBlip xmlns="" xmlns:asvg="http://schemas.microsoft.com/office/drawing/2016/SVG/main" r:embed="rId3"/>
                </a:ext>
              </a:extLst>
            </a:blip>
            <a:stretch>
              <a:fillRect/>
            </a:stretch>
          </a:blipFill>
        </p:spPr>
      </p:sp>
      <p:sp>
        <p:nvSpPr>
          <p:cNvPr id="4" name="Freeform 4"/>
          <p:cNvSpPr/>
          <p:nvPr/>
        </p:nvSpPr>
        <p:spPr>
          <a:xfrm>
            <a:off x="1411365" y="952501"/>
            <a:ext cx="15465269" cy="7523062"/>
          </a:xfrm>
          <a:custGeom>
            <a:avLst/>
            <a:gdLst/>
            <a:ahLst/>
            <a:cxnLst/>
            <a:rect l="l" t="t" r="r" b="b"/>
            <a:pathLst>
              <a:path w="15465269" h="6664125">
                <a:moveTo>
                  <a:pt x="0" y="0"/>
                </a:moveTo>
                <a:lnTo>
                  <a:pt x="15465270" y="0"/>
                </a:lnTo>
                <a:lnTo>
                  <a:pt x="15465270" y="6664126"/>
                </a:lnTo>
                <a:lnTo>
                  <a:pt x="0" y="6664126"/>
                </a:lnTo>
                <a:lnTo>
                  <a:pt x="0" y="0"/>
                </a:lnTo>
                <a:close/>
              </a:path>
            </a:pathLst>
          </a:custGeom>
          <a:blipFill>
            <a:blip r:embed="rId4">
              <a:extLst>
                <a:ext uri="{96DAC541-7B7A-43D3-8B79-37D633B846F1}">
                  <asvg:svgBlip xmlns="" xmlns:asvg="http://schemas.microsoft.com/office/drawing/2016/SVG/main" r:embed="rId5"/>
                </a:ext>
              </a:extLst>
            </a:blip>
            <a:stretch>
              <a:fillRect/>
            </a:stretch>
          </a:blipFill>
        </p:spPr>
      </p:sp>
      <p:sp>
        <p:nvSpPr>
          <p:cNvPr id="5" name="TextBox 5"/>
          <p:cNvSpPr txBox="1"/>
          <p:nvPr/>
        </p:nvSpPr>
        <p:spPr>
          <a:xfrm>
            <a:off x="1903510" y="2574065"/>
            <a:ext cx="8251014" cy="672492"/>
          </a:xfrm>
          <a:prstGeom prst="rect">
            <a:avLst/>
          </a:prstGeom>
        </p:spPr>
        <p:txBody>
          <a:bodyPr lIns="0" tIns="0" rIns="0" bIns="0" rtlCol="0" anchor="t">
            <a:spAutoFit/>
          </a:bodyPr>
          <a:lstStyle/>
          <a:p>
            <a:pPr lvl="0" algn="ctr">
              <a:lnSpc>
                <a:spcPts val="5599"/>
              </a:lnSpc>
              <a:spcBef>
                <a:spcPct val="0"/>
              </a:spcBef>
            </a:pPr>
            <a:r>
              <a:rPr lang="en-US" sz="4000" b="1" i="1" u="sng">
                <a:latin typeface="Times New Roman" panose="02020603050405020304" pitchFamily="18" charset="0"/>
                <a:cs typeface="Times New Roman" panose="02020603050405020304" pitchFamily="18" charset="0"/>
              </a:rPr>
              <a:t>THỰC HÀNH TIẾNG VIỆT</a:t>
            </a:r>
            <a:endParaRPr lang="en-US" sz="3999" i="1" u="sng">
              <a:solidFill>
                <a:srgbClr val="E5707E"/>
              </a:solidFill>
              <a:latin typeface="Times New Roman" panose="02020603050405020304" pitchFamily="18" charset="0"/>
              <a:ea typeface="Genty Sans"/>
              <a:cs typeface="Times New Roman" panose="02020603050405020304" pitchFamily="18" charset="0"/>
              <a:sym typeface="Genty Sans"/>
            </a:endParaRPr>
          </a:p>
        </p:txBody>
      </p:sp>
      <p:sp>
        <p:nvSpPr>
          <p:cNvPr id="6" name="TextBox 6"/>
          <p:cNvSpPr txBox="1"/>
          <p:nvPr/>
        </p:nvSpPr>
        <p:spPr>
          <a:xfrm>
            <a:off x="2974561" y="3719261"/>
            <a:ext cx="12338876" cy="4756302"/>
          </a:xfrm>
          <a:prstGeom prst="rect">
            <a:avLst/>
          </a:prstGeom>
        </p:spPr>
        <p:txBody>
          <a:bodyPr lIns="0" tIns="0" rIns="0" bIns="0" rtlCol="0" anchor="t">
            <a:spAutoFit/>
          </a:bodyPr>
          <a:lstStyle/>
          <a:p>
            <a:pPr lvl="0" algn="ctr">
              <a:lnSpc>
                <a:spcPts val="12630"/>
              </a:lnSpc>
            </a:pPr>
            <a:r>
              <a:rPr lang="en-US" sz="9600" b="1" i="1">
                <a:latin typeface="Times New Roman" panose="02020603050405020304" pitchFamily="18" charset="0"/>
                <a:cs typeface="Times New Roman" panose="02020603050405020304" pitchFamily="18" charset="0"/>
              </a:rPr>
              <a:t>CÁCH THAM KHẢO, TRÍCH </a:t>
            </a:r>
            <a:r>
              <a:rPr lang="vi-VN" sz="9600" b="1" i="1">
                <a:latin typeface="Times New Roman" panose="02020603050405020304" pitchFamily="18" charset="0"/>
                <a:cs typeface="Times New Roman" panose="02020603050405020304" pitchFamily="18" charset="0"/>
              </a:rPr>
              <a:t>DẪN TÀI LIỆU ĐỂ TRÁNH ĐẠO VĂN</a:t>
            </a:r>
            <a:endParaRPr lang="en-US" sz="11482">
              <a:solidFill>
                <a:srgbClr val="E5707E"/>
              </a:solidFill>
              <a:latin typeface="Times New Roman" panose="02020603050405020304" pitchFamily="18" charset="0"/>
              <a:ea typeface="Fascinate"/>
              <a:cs typeface="Times New Roman" panose="02020603050405020304" pitchFamily="18" charset="0"/>
              <a:sym typeface="Fascinate"/>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1000"/>
                                        <p:tgtEl>
                                          <p:spTgt spid="5"/>
                                        </p:tgtEl>
                                      </p:cBhvr>
                                    </p:animEffect>
                                    <p:anim calcmode="lin" valueType="num">
                                      <p:cBhvr>
                                        <p:cTn id="13" dur="1000" fill="hold"/>
                                        <p:tgtEl>
                                          <p:spTgt spid="5"/>
                                        </p:tgtEl>
                                        <p:attrNameLst>
                                          <p:attrName>ppt_x</p:attrName>
                                        </p:attrNameLst>
                                      </p:cBhvr>
                                      <p:tavLst>
                                        <p:tav tm="0">
                                          <p:val>
                                            <p:strVal val="#ppt_x"/>
                                          </p:val>
                                        </p:tav>
                                        <p:tav tm="100000">
                                          <p:val>
                                            <p:strVal val="#ppt_x"/>
                                          </p:val>
                                        </p:tav>
                                      </p:tavLst>
                                    </p:anim>
                                    <p:anim calcmode="lin" valueType="num">
                                      <p:cBhvr>
                                        <p:cTn id="14"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reeform 2"/>
          <p:cNvSpPr/>
          <p:nvPr/>
        </p:nvSpPr>
        <p:spPr>
          <a:xfrm rot="-5400000">
            <a:off x="11157139" y="-2525552"/>
            <a:ext cx="11210760" cy="15338105"/>
          </a:xfrm>
          <a:custGeom>
            <a:avLst/>
            <a:gdLst/>
            <a:ahLst/>
            <a:cxnLst/>
            <a:rect l="l" t="t" r="r" b="b"/>
            <a:pathLst>
              <a:path w="11210760" h="15338105">
                <a:moveTo>
                  <a:pt x="0" y="0"/>
                </a:moveTo>
                <a:lnTo>
                  <a:pt x="11210761" y="0"/>
                </a:lnTo>
                <a:lnTo>
                  <a:pt x="11210761" y="15338104"/>
                </a:lnTo>
                <a:lnTo>
                  <a:pt x="0" y="15338104"/>
                </a:lnTo>
                <a:lnTo>
                  <a:pt x="0" y="0"/>
                </a:lnTo>
                <a:close/>
              </a:path>
            </a:pathLst>
          </a:custGeom>
          <a:blipFill>
            <a:blip r:embed="rId2">
              <a:extLst>
                <a:ext uri="{96DAC541-7B7A-43D3-8B79-37D633B846F1}">
                  <asvg:svgBlip xmlns="" xmlns:asvg="http://schemas.microsoft.com/office/drawing/2016/SVG/main" r:embed="rId3"/>
                </a:ext>
              </a:extLst>
            </a:blip>
            <a:stretch>
              <a:fillRect/>
            </a:stretch>
          </a:blipFill>
        </p:spPr>
      </p:sp>
      <p:sp>
        <p:nvSpPr>
          <p:cNvPr id="3" name="Freeform 3"/>
          <p:cNvSpPr/>
          <p:nvPr/>
        </p:nvSpPr>
        <p:spPr>
          <a:xfrm rot="-5400000">
            <a:off x="-4079900" y="-2525552"/>
            <a:ext cx="11210760" cy="15338105"/>
          </a:xfrm>
          <a:custGeom>
            <a:avLst/>
            <a:gdLst/>
            <a:ahLst/>
            <a:cxnLst/>
            <a:rect l="l" t="t" r="r" b="b"/>
            <a:pathLst>
              <a:path w="11210760" h="15338105">
                <a:moveTo>
                  <a:pt x="0" y="0"/>
                </a:moveTo>
                <a:lnTo>
                  <a:pt x="11210761" y="0"/>
                </a:lnTo>
                <a:lnTo>
                  <a:pt x="11210761" y="15338104"/>
                </a:lnTo>
                <a:lnTo>
                  <a:pt x="0" y="15338104"/>
                </a:lnTo>
                <a:lnTo>
                  <a:pt x="0" y="0"/>
                </a:lnTo>
                <a:close/>
              </a:path>
            </a:pathLst>
          </a:custGeom>
          <a:blipFill>
            <a:blip r:embed="rId2">
              <a:extLst>
                <a:ext uri="{96DAC541-7B7A-43D3-8B79-37D633B846F1}">
                  <asvg:svgBlip xmlns="" xmlns:asvg="http://schemas.microsoft.com/office/drawing/2016/SVG/main" r:embed="rId3"/>
                </a:ext>
              </a:extLst>
            </a:blip>
            <a:stretch>
              <a:fillRect/>
            </a:stretch>
          </a:blipFill>
        </p:spPr>
      </p:sp>
      <p:sp>
        <p:nvSpPr>
          <p:cNvPr id="4" name="Freeform 4"/>
          <p:cNvSpPr/>
          <p:nvPr/>
        </p:nvSpPr>
        <p:spPr>
          <a:xfrm>
            <a:off x="369226" y="0"/>
            <a:ext cx="3821774" cy="10020300"/>
          </a:xfrm>
          <a:custGeom>
            <a:avLst/>
            <a:gdLst/>
            <a:ahLst/>
            <a:cxnLst/>
            <a:rect l="l" t="t" r="r" b="b"/>
            <a:pathLst>
              <a:path w="4347429" h="4347429">
                <a:moveTo>
                  <a:pt x="0" y="0"/>
                </a:moveTo>
                <a:lnTo>
                  <a:pt x="4347429" y="0"/>
                </a:lnTo>
                <a:lnTo>
                  <a:pt x="4347429" y="4347429"/>
                </a:lnTo>
                <a:lnTo>
                  <a:pt x="0" y="4347429"/>
                </a:lnTo>
                <a:lnTo>
                  <a:pt x="0" y="0"/>
                </a:lnTo>
                <a:close/>
              </a:path>
            </a:pathLst>
          </a:custGeom>
          <a:blipFill>
            <a:blip r:embed="rId4">
              <a:extLst>
                <a:ext uri="{96DAC541-7B7A-43D3-8B79-37D633B846F1}">
                  <asvg:svgBlip xmlns="" xmlns:asvg="http://schemas.microsoft.com/office/drawing/2016/SVG/main" r:embed="rId5"/>
                </a:ext>
              </a:extLst>
            </a:blip>
            <a:stretch>
              <a:fillRect/>
            </a:stretch>
          </a:blipFill>
        </p:spPr>
      </p:sp>
      <p:sp>
        <p:nvSpPr>
          <p:cNvPr id="5" name="Freeform 5"/>
          <p:cNvSpPr/>
          <p:nvPr/>
        </p:nvSpPr>
        <p:spPr>
          <a:xfrm>
            <a:off x="4363556" y="1"/>
            <a:ext cx="6158739" cy="10020300"/>
          </a:xfrm>
          <a:custGeom>
            <a:avLst/>
            <a:gdLst/>
            <a:ahLst/>
            <a:cxnLst/>
            <a:rect l="l" t="t" r="r" b="b"/>
            <a:pathLst>
              <a:path w="4347429" h="4347429">
                <a:moveTo>
                  <a:pt x="0" y="0"/>
                </a:moveTo>
                <a:lnTo>
                  <a:pt x="4347428" y="0"/>
                </a:lnTo>
                <a:lnTo>
                  <a:pt x="4347428" y="4347429"/>
                </a:lnTo>
                <a:lnTo>
                  <a:pt x="0" y="4347429"/>
                </a:lnTo>
                <a:lnTo>
                  <a:pt x="0" y="0"/>
                </a:lnTo>
                <a:close/>
              </a:path>
            </a:pathLst>
          </a:custGeom>
          <a:blipFill>
            <a:blip r:embed="rId4">
              <a:extLst>
                <a:ext uri="{96DAC541-7B7A-43D3-8B79-37D633B846F1}">
                  <asvg:svgBlip xmlns="" xmlns:asvg="http://schemas.microsoft.com/office/drawing/2016/SVG/main" r:embed="rId5"/>
                </a:ext>
              </a:extLst>
            </a:blip>
            <a:stretch>
              <a:fillRect/>
            </a:stretch>
          </a:blipFill>
        </p:spPr>
      </p:sp>
      <p:sp>
        <p:nvSpPr>
          <p:cNvPr id="6" name="Freeform 6"/>
          <p:cNvSpPr/>
          <p:nvPr/>
        </p:nvSpPr>
        <p:spPr>
          <a:xfrm>
            <a:off x="10820401" y="0"/>
            <a:ext cx="6901914" cy="10020300"/>
          </a:xfrm>
          <a:custGeom>
            <a:avLst/>
            <a:gdLst/>
            <a:ahLst/>
            <a:cxnLst/>
            <a:rect l="l" t="t" r="r" b="b"/>
            <a:pathLst>
              <a:path w="4347429" h="4347429">
                <a:moveTo>
                  <a:pt x="0" y="0"/>
                </a:moveTo>
                <a:lnTo>
                  <a:pt x="4347429" y="0"/>
                </a:lnTo>
                <a:lnTo>
                  <a:pt x="4347429" y="4347429"/>
                </a:lnTo>
                <a:lnTo>
                  <a:pt x="0" y="4347429"/>
                </a:lnTo>
                <a:lnTo>
                  <a:pt x="0" y="0"/>
                </a:lnTo>
                <a:close/>
              </a:path>
            </a:pathLst>
          </a:custGeom>
          <a:blipFill>
            <a:blip r:embed="rId4">
              <a:extLst>
                <a:ext uri="{96DAC541-7B7A-43D3-8B79-37D633B846F1}">
                  <asvg:svgBlip xmlns="" xmlns:asvg="http://schemas.microsoft.com/office/drawing/2016/SVG/main" r:embed="rId5"/>
                </a:ext>
              </a:extLst>
            </a:blip>
            <a:stretch>
              <a:fillRect/>
            </a:stretch>
          </a:blipFill>
        </p:spPr>
      </p:sp>
      <p:sp>
        <p:nvSpPr>
          <p:cNvPr id="14" name="TextBox 14"/>
          <p:cNvSpPr txBox="1"/>
          <p:nvPr/>
        </p:nvSpPr>
        <p:spPr>
          <a:xfrm>
            <a:off x="713705" y="1097055"/>
            <a:ext cx="3094182" cy="7386638"/>
          </a:xfrm>
          <a:prstGeom prst="rect">
            <a:avLst/>
          </a:prstGeom>
        </p:spPr>
        <p:txBody>
          <a:bodyPr wrap="square" lIns="0" tIns="0" rIns="0" bIns="0" rtlCol="0" anchor="t">
            <a:spAutoFit/>
          </a:bodyPr>
          <a:lstStyle/>
          <a:p>
            <a:pPr algn="just"/>
            <a:r>
              <a:rPr lang="vi-VN" sz="4000" smtClean="0">
                <a:latin typeface="Times New Roman" panose="02020603050405020304" pitchFamily="18" charset="0"/>
                <a:cs typeface="Times New Roman" panose="02020603050405020304" pitchFamily="18" charset="0"/>
              </a:rPr>
              <a:t>a.Trong </a:t>
            </a:r>
            <a:r>
              <a:rPr lang="vi-VN" sz="4000">
                <a:latin typeface="Times New Roman" panose="02020603050405020304" pitchFamily="18" charset="0"/>
                <a:cs typeface="Times New Roman" panose="02020603050405020304" pitchFamily="18" charset="0"/>
              </a:rPr>
              <a:t>trường hợp a, khi sử dụng câu nói của Nguyễn Trung Trực, người viết đã trích dẫn bằng cách đặt nguyên văn câu chữ của ông trong dấu ngoặc kép.</a:t>
            </a:r>
            <a:endParaRPr lang="en-GB" sz="4000">
              <a:latin typeface="Times New Roman" panose="02020603050405020304" pitchFamily="18" charset="0"/>
              <a:cs typeface="Times New Roman" panose="02020603050405020304" pitchFamily="18" charset="0"/>
            </a:endParaRPr>
          </a:p>
        </p:txBody>
      </p:sp>
      <p:sp>
        <p:nvSpPr>
          <p:cNvPr id="15" name="TextBox 15"/>
          <p:cNvSpPr txBox="1"/>
          <p:nvPr/>
        </p:nvSpPr>
        <p:spPr>
          <a:xfrm>
            <a:off x="4840601" y="1316831"/>
            <a:ext cx="5204647" cy="7386638"/>
          </a:xfrm>
          <a:prstGeom prst="rect">
            <a:avLst/>
          </a:prstGeom>
        </p:spPr>
        <p:txBody>
          <a:bodyPr wrap="square" lIns="0" tIns="0" rIns="0" bIns="0" rtlCol="0" anchor="t">
            <a:spAutoFit/>
          </a:bodyPr>
          <a:lstStyle/>
          <a:p>
            <a:pPr algn="just"/>
            <a:r>
              <a:rPr lang="vi-VN" sz="4000" smtClean="0">
                <a:latin typeface="Times New Roman" panose="02020603050405020304" pitchFamily="18" charset="0"/>
                <a:cs typeface="Times New Roman" panose="02020603050405020304" pitchFamily="18" charset="0"/>
              </a:rPr>
              <a:t>b.Trong </a:t>
            </a:r>
            <a:r>
              <a:rPr lang="vi-VN" sz="4000">
                <a:latin typeface="Times New Roman" panose="02020603050405020304" pitchFamily="18" charset="0"/>
                <a:cs typeface="Times New Roman" panose="02020603050405020304" pitchFamily="18" charset="0"/>
              </a:rPr>
              <a:t>trường hợp b, người viết khi trích dẫn ý “Việt Nam là nước phá rừng nguyên sinh đứng thứ hai thế giới” đã viết rõ nguồn: thông tin về tác giả (</a:t>
            </a:r>
            <a:r>
              <a:rPr lang="vi-VN" sz="4000" i="1">
                <a:latin typeface="Times New Roman" panose="02020603050405020304" pitchFamily="18" charset="0"/>
                <a:cs typeface="Times New Roman" panose="02020603050405020304" pitchFamily="18" charset="0"/>
              </a:rPr>
              <a:t>Tổ chức Lương thực và Nông nghiệp Liên hợp quốc</a:t>
            </a:r>
            <a:r>
              <a:rPr lang="vi-VN" sz="4000">
                <a:latin typeface="Times New Roman" panose="02020603050405020304" pitchFamily="18" charset="0"/>
                <a:cs typeface="Times New Roman" panose="02020603050405020304" pitchFamily="18" charset="0"/>
              </a:rPr>
              <a:t>), năm xuất bản (</a:t>
            </a:r>
            <a:r>
              <a:rPr lang="vi-VN" sz="4000" i="1">
                <a:latin typeface="Times New Roman" panose="02020603050405020304" pitchFamily="18" charset="0"/>
                <a:cs typeface="Times New Roman" panose="02020603050405020304" pitchFamily="18" charset="0"/>
              </a:rPr>
              <a:t>2005</a:t>
            </a:r>
            <a:r>
              <a:rPr lang="vi-VN" sz="4000">
                <a:latin typeface="Times New Roman" panose="02020603050405020304" pitchFamily="18" charset="0"/>
                <a:cs typeface="Times New Roman" panose="02020603050405020304" pitchFamily="18" charset="0"/>
              </a:rPr>
              <a:t>). Phần trích dẫn này không được đặt trong dấu ngoặc kép.</a:t>
            </a:r>
            <a:endParaRPr lang="en-GB" sz="4000">
              <a:latin typeface="Times New Roman" panose="02020603050405020304" pitchFamily="18" charset="0"/>
              <a:cs typeface="Times New Roman" panose="02020603050405020304" pitchFamily="18" charset="0"/>
            </a:endParaRPr>
          </a:p>
        </p:txBody>
      </p:sp>
      <p:sp>
        <p:nvSpPr>
          <p:cNvPr id="16" name="TextBox 16"/>
          <p:cNvSpPr txBox="1"/>
          <p:nvPr/>
        </p:nvSpPr>
        <p:spPr>
          <a:xfrm>
            <a:off x="10988884" y="1146560"/>
            <a:ext cx="6564947" cy="8002191"/>
          </a:xfrm>
          <a:prstGeom prst="rect">
            <a:avLst/>
          </a:prstGeom>
        </p:spPr>
        <p:txBody>
          <a:bodyPr wrap="square" lIns="0" tIns="0" rIns="0" bIns="0" rtlCol="0" anchor="t">
            <a:spAutoFit/>
          </a:bodyPr>
          <a:lstStyle/>
          <a:p>
            <a:pPr algn="just"/>
            <a:r>
              <a:rPr lang="vi-VN" sz="4000" dirty="0" smtClean="0">
                <a:latin typeface="Times New Roman" panose="02020603050405020304" pitchFamily="18" charset="0"/>
                <a:cs typeface="Times New Roman" panose="02020603050405020304" pitchFamily="18" charset="0"/>
              </a:rPr>
              <a:t>c.Trong </a:t>
            </a:r>
            <a:r>
              <a:rPr lang="vi-VN" sz="4000" dirty="0">
                <a:latin typeface="Times New Roman" panose="02020603050405020304" pitchFamily="18" charset="0"/>
                <a:cs typeface="Times New Roman" panose="02020603050405020304" pitchFamily="18" charset="0"/>
              </a:rPr>
              <a:t>trường hợp c, khi sử dụng lời đánh giá của ông Hen-ri Lốp-pơ (Henri Lopes), Phó Tổng Giám đốc UNESCO, người viết đã trích dẫn bằng cách đặt nguyên văn câu chữ của ông Hen-ri </a:t>
            </a:r>
            <a:br>
              <a:rPr lang="vi-VN" sz="4000" dirty="0">
                <a:latin typeface="Times New Roman" panose="02020603050405020304" pitchFamily="18" charset="0"/>
                <a:cs typeface="Times New Roman" panose="02020603050405020304" pitchFamily="18" charset="0"/>
              </a:rPr>
            </a:br>
            <a:r>
              <a:rPr lang="vi-VN" sz="4000" dirty="0">
                <a:latin typeface="Times New Roman" panose="02020603050405020304" pitchFamily="18" charset="0"/>
                <a:cs typeface="Times New Roman" panose="02020603050405020304" pitchFamily="18" charset="0"/>
              </a:rPr>
              <a:t>Lốp-pơ trong dấu ngoặc kép, đồng thời dẫn thêm một số thông tin về tên tác phẩm (bài </a:t>
            </a:r>
            <a:r>
              <a:rPr lang="vi-VN" sz="4000" i="1" dirty="0" smtClean="0">
                <a:latin typeface="Times New Roman" panose="02020603050405020304" pitchFamily="18" charset="0"/>
                <a:cs typeface="Times New Roman" panose="02020603050405020304" pitchFamily="18" charset="0"/>
              </a:rPr>
              <a:t>Tập thơ </a:t>
            </a:r>
            <a:r>
              <a:rPr lang="vi-VN" sz="4000" i="1" dirty="0">
                <a:latin typeface="Times New Roman" panose="02020603050405020304" pitchFamily="18" charset="0"/>
                <a:cs typeface="Times New Roman" panose="02020603050405020304" pitchFamily="18" charset="0"/>
              </a:rPr>
              <a:t/>
            </a:r>
            <a:br>
              <a:rPr lang="vi-VN" sz="4000" i="1" dirty="0">
                <a:latin typeface="Times New Roman" panose="02020603050405020304" pitchFamily="18" charset="0"/>
                <a:cs typeface="Times New Roman" panose="02020603050405020304" pitchFamily="18" charset="0"/>
              </a:rPr>
            </a:br>
            <a:r>
              <a:rPr lang="vi-VN" sz="4000" i="1" dirty="0">
                <a:latin typeface="Times New Roman" panose="02020603050405020304" pitchFamily="18" charset="0"/>
                <a:cs typeface="Times New Roman" panose="02020603050405020304" pitchFamily="18" charset="0"/>
              </a:rPr>
              <a:t>Hồ Xuân Hương</a:t>
            </a:r>
            <a:r>
              <a:rPr lang="vi-VN" sz="4000" dirty="0">
                <a:latin typeface="Times New Roman" panose="02020603050405020304" pitchFamily="18" charset="0"/>
                <a:cs typeface="Times New Roman" panose="02020603050405020304" pitchFamily="18" charset="0"/>
              </a:rPr>
              <a:t>), năm xuất bản (</a:t>
            </a:r>
            <a:r>
              <a:rPr lang="vi-VN" sz="4000" i="1" dirty="0">
                <a:latin typeface="Times New Roman" panose="02020603050405020304" pitchFamily="18" charset="0"/>
                <a:cs typeface="Times New Roman" panose="02020603050405020304" pitchFamily="18" charset="0"/>
              </a:rPr>
              <a:t>1987</a:t>
            </a:r>
            <a:r>
              <a:rPr lang="vi-VN" sz="4000" dirty="0">
                <a:latin typeface="Times New Roman" panose="02020603050405020304" pitchFamily="18" charset="0"/>
                <a:cs typeface="Times New Roman" panose="02020603050405020304" pitchFamily="18" charset="0"/>
              </a:rPr>
              <a:t>), nơi xuất bản (</a:t>
            </a:r>
            <a:r>
              <a:rPr lang="vi-VN" sz="4000" i="1" dirty="0">
                <a:latin typeface="Times New Roman" panose="02020603050405020304" pitchFamily="18" charset="0"/>
                <a:cs typeface="Times New Roman" panose="02020603050405020304" pitchFamily="18" charset="0"/>
              </a:rPr>
              <a:t>Pa-ri)</a:t>
            </a:r>
            <a:r>
              <a:rPr lang="vi-VN" sz="4000" dirty="0">
                <a:latin typeface="Times New Roman" panose="02020603050405020304" pitchFamily="18" charset="0"/>
                <a:cs typeface="Times New Roman" panose="02020603050405020304" pitchFamily="18" charset="0"/>
              </a:rPr>
              <a:t>.</a:t>
            </a:r>
            <a:endParaRPr lang="en-GB" sz="4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698717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barn(inVertical)">
                                      <p:cBhvr>
                                        <p:cTn id="7" dur="500"/>
                                        <p:tgtEl>
                                          <p:spTgt spid="14"/>
                                        </p:tgtEl>
                                      </p:cBhvr>
                                    </p:animEffect>
                                  </p:childTnLst>
                                </p:cTn>
                              </p:par>
                              <p:par>
                                <p:cTn id="8" presetID="16" presetClass="entr" presetSubtype="21" fill="hold"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barn(inVertical)">
                                      <p:cBhvr>
                                        <p:cTn id="10" dur="500"/>
                                        <p:tgtEl>
                                          <p:spTgt spid="4"/>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4" fill="hold" grpId="0" nodeType="clickEffect">
                                  <p:stCondLst>
                                    <p:cond delay="0"/>
                                  </p:stCondLst>
                                  <p:childTnLst>
                                    <p:set>
                                      <p:cBhvr>
                                        <p:cTn id="14" dur="1" fill="hold">
                                          <p:stCondLst>
                                            <p:cond delay="0"/>
                                          </p:stCondLst>
                                        </p:cTn>
                                        <p:tgtEl>
                                          <p:spTgt spid="15"/>
                                        </p:tgtEl>
                                        <p:attrNameLst>
                                          <p:attrName>style.visibility</p:attrName>
                                        </p:attrNameLst>
                                      </p:cBhvr>
                                      <p:to>
                                        <p:strVal val="visible"/>
                                      </p:to>
                                    </p:set>
                                    <p:animEffect transition="in" filter="wipe(down)">
                                      <p:cBhvr>
                                        <p:cTn id="15" dur="500"/>
                                        <p:tgtEl>
                                          <p:spTgt spid="15"/>
                                        </p:tgtEl>
                                      </p:cBhvr>
                                    </p:animEffect>
                                  </p:childTnLst>
                                </p:cTn>
                              </p:par>
                              <p:par>
                                <p:cTn id="16" presetID="22" presetClass="entr" presetSubtype="4" fill="hold" nodeType="withEffect">
                                  <p:stCondLst>
                                    <p:cond delay="0"/>
                                  </p:stCondLst>
                                  <p:childTnLst>
                                    <p:set>
                                      <p:cBhvr>
                                        <p:cTn id="17" dur="1" fill="hold">
                                          <p:stCondLst>
                                            <p:cond delay="0"/>
                                          </p:stCondLst>
                                        </p:cTn>
                                        <p:tgtEl>
                                          <p:spTgt spid="5"/>
                                        </p:tgtEl>
                                        <p:attrNameLst>
                                          <p:attrName>style.visibility</p:attrName>
                                        </p:attrNameLst>
                                      </p:cBhvr>
                                      <p:to>
                                        <p:strVal val="visible"/>
                                      </p:to>
                                    </p:set>
                                    <p:animEffect transition="in" filter="wipe(down)">
                                      <p:cBhvr>
                                        <p:cTn id="18" dur="500"/>
                                        <p:tgtEl>
                                          <p:spTgt spid="5"/>
                                        </p:tgtEl>
                                      </p:cBhvr>
                                    </p:animEffect>
                                  </p:childTnLst>
                                </p:cTn>
                              </p:par>
                            </p:childTnLst>
                          </p:cTn>
                        </p:par>
                      </p:childTnLst>
                    </p:cTn>
                  </p:par>
                  <p:par>
                    <p:cTn id="19" fill="hold">
                      <p:stCondLst>
                        <p:cond delay="indefinite"/>
                      </p:stCondLst>
                      <p:childTnLst>
                        <p:par>
                          <p:cTn id="20" fill="hold">
                            <p:stCondLst>
                              <p:cond delay="0"/>
                            </p:stCondLst>
                            <p:childTnLst>
                              <p:par>
                                <p:cTn id="21" presetID="6" presetClass="entr" presetSubtype="16" fill="hold" grpId="0" nodeType="clickEffect">
                                  <p:stCondLst>
                                    <p:cond delay="0"/>
                                  </p:stCondLst>
                                  <p:childTnLst>
                                    <p:set>
                                      <p:cBhvr>
                                        <p:cTn id="22" dur="1" fill="hold">
                                          <p:stCondLst>
                                            <p:cond delay="0"/>
                                          </p:stCondLst>
                                        </p:cTn>
                                        <p:tgtEl>
                                          <p:spTgt spid="16"/>
                                        </p:tgtEl>
                                        <p:attrNameLst>
                                          <p:attrName>style.visibility</p:attrName>
                                        </p:attrNameLst>
                                      </p:cBhvr>
                                      <p:to>
                                        <p:strVal val="visible"/>
                                      </p:to>
                                    </p:set>
                                    <p:animEffect transition="in" filter="circle(in)">
                                      <p:cBhvr>
                                        <p:cTn id="23" dur="2000"/>
                                        <p:tgtEl>
                                          <p:spTgt spid="16"/>
                                        </p:tgtEl>
                                      </p:cBhvr>
                                    </p:animEffect>
                                  </p:childTnLst>
                                </p:cTn>
                              </p:par>
                              <p:par>
                                <p:cTn id="24" presetID="6" presetClass="entr" presetSubtype="16" fill="hold" nodeType="withEffect">
                                  <p:stCondLst>
                                    <p:cond delay="0"/>
                                  </p:stCondLst>
                                  <p:childTnLst>
                                    <p:set>
                                      <p:cBhvr>
                                        <p:cTn id="25" dur="1" fill="hold">
                                          <p:stCondLst>
                                            <p:cond delay="0"/>
                                          </p:stCondLst>
                                        </p:cTn>
                                        <p:tgtEl>
                                          <p:spTgt spid="6"/>
                                        </p:tgtEl>
                                        <p:attrNameLst>
                                          <p:attrName>style.visibility</p:attrName>
                                        </p:attrNameLst>
                                      </p:cBhvr>
                                      <p:to>
                                        <p:strVal val="visible"/>
                                      </p:to>
                                    </p:set>
                                    <p:animEffect transition="in" filter="circle(in)">
                                      <p:cBhvr>
                                        <p:cTn id="26"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5" grpId="0"/>
      <p:bldP spid="16"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reeform 2"/>
          <p:cNvSpPr/>
          <p:nvPr/>
        </p:nvSpPr>
        <p:spPr>
          <a:xfrm rot="-5400000">
            <a:off x="11157139" y="-2525552"/>
            <a:ext cx="11210760" cy="15338105"/>
          </a:xfrm>
          <a:custGeom>
            <a:avLst/>
            <a:gdLst/>
            <a:ahLst/>
            <a:cxnLst/>
            <a:rect l="l" t="t" r="r" b="b"/>
            <a:pathLst>
              <a:path w="11210760" h="15338105">
                <a:moveTo>
                  <a:pt x="0" y="0"/>
                </a:moveTo>
                <a:lnTo>
                  <a:pt x="11210761" y="0"/>
                </a:lnTo>
                <a:lnTo>
                  <a:pt x="11210761" y="15338104"/>
                </a:lnTo>
                <a:lnTo>
                  <a:pt x="0" y="15338104"/>
                </a:lnTo>
                <a:lnTo>
                  <a:pt x="0" y="0"/>
                </a:lnTo>
                <a:close/>
              </a:path>
            </a:pathLst>
          </a:custGeom>
          <a:blipFill>
            <a:blip r:embed="rId2">
              <a:extLst>
                <a:ext uri="{96DAC541-7B7A-43D3-8B79-37D633B846F1}">
                  <asvg:svgBlip xmlns="" xmlns:asvg="http://schemas.microsoft.com/office/drawing/2016/SVG/main" r:embed="rId3"/>
                </a:ext>
              </a:extLst>
            </a:blip>
            <a:stretch>
              <a:fillRect/>
            </a:stretch>
          </a:blipFill>
        </p:spPr>
      </p:sp>
      <p:sp>
        <p:nvSpPr>
          <p:cNvPr id="3" name="Freeform 3"/>
          <p:cNvSpPr/>
          <p:nvPr/>
        </p:nvSpPr>
        <p:spPr>
          <a:xfrm rot="-5400000">
            <a:off x="-4079900" y="-2525552"/>
            <a:ext cx="11210760" cy="15338105"/>
          </a:xfrm>
          <a:custGeom>
            <a:avLst/>
            <a:gdLst/>
            <a:ahLst/>
            <a:cxnLst/>
            <a:rect l="l" t="t" r="r" b="b"/>
            <a:pathLst>
              <a:path w="11210760" h="15338105">
                <a:moveTo>
                  <a:pt x="0" y="0"/>
                </a:moveTo>
                <a:lnTo>
                  <a:pt x="11210761" y="0"/>
                </a:lnTo>
                <a:lnTo>
                  <a:pt x="11210761" y="15338104"/>
                </a:lnTo>
                <a:lnTo>
                  <a:pt x="0" y="15338104"/>
                </a:lnTo>
                <a:lnTo>
                  <a:pt x="0" y="0"/>
                </a:lnTo>
                <a:close/>
              </a:path>
            </a:pathLst>
          </a:custGeom>
          <a:blipFill>
            <a:blip r:embed="rId2">
              <a:extLst>
                <a:ext uri="{96DAC541-7B7A-43D3-8B79-37D633B846F1}">
                  <asvg:svgBlip xmlns="" xmlns:asvg="http://schemas.microsoft.com/office/drawing/2016/SVG/main" r:embed="rId3"/>
                </a:ext>
              </a:extLst>
            </a:blip>
            <a:stretch>
              <a:fillRect/>
            </a:stretch>
          </a:blipFill>
        </p:spPr>
      </p:sp>
      <p:sp>
        <p:nvSpPr>
          <p:cNvPr id="4" name="Freeform 4"/>
          <p:cNvSpPr/>
          <p:nvPr/>
        </p:nvSpPr>
        <p:spPr>
          <a:xfrm>
            <a:off x="978167" y="0"/>
            <a:ext cx="16230600" cy="9519785"/>
          </a:xfrm>
          <a:custGeom>
            <a:avLst/>
            <a:gdLst/>
            <a:ahLst/>
            <a:cxnLst/>
            <a:rect l="l" t="t" r="r" b="b"/>
            <a:pathLst>
              <a:path w="16230600" h="6993913">
                <a:moveTo>
                  <a:pt x="0" y="0"/>
                </a:moveTo>
                <a:lnTo>
                  <a:pt x="16230600" y="0"/>
                </a:lnTo>
                <a:lnTo>
                  <a:pt x="16230600" y="6993913"/>
                </a:lnTo>
                <a:lnTo>
                  <a:pt x="0" y="6993913"/>
                </a:lnTo>
                <a:lnTo>
                  <a:pt x="0" y="0"/>
                </a:lnTo>
                <a:close/>
              </a:path>
            </a:pathLst>
          </a:custGeom>
          <a:blipFill>
            <a:blip r:embed="rId4">
              <a:extLst>
                <a:ext uri="{96DAC541-7B7A-43D3-8B79-37D633B846F1}">
                  <asvg:svgBlip xmlns="" xmlns:asvg="http://schemas.microsoft.com/office/drawing/2016/SVG/main" r:embed="rId5"/>
                </a:ext>
              </a:extLst>
            </a:blip>
            <a:stretch>
              <a:fillRect/>
            </a:stretch>
          </a:blipFill>
        </p:spPr>
      </p:sp>
      <p:sp>
        <p:nvSpPr>
          <p:cNvPr id="5" name="TextBox 5"/>
          <p:cNvSpPr txBox="1"/>
          <p:nvPr/>
        </p:nvSpPr>
        <p:spPr>
          <a:xfrm>
            <a:off x="2204342" y="2235011"/>
            <a:ext cx="14089277" cy="5816977"/>
          </a:xfrm>
          <a:prstGeom prst="rect">
            <a:avLst/>
          </a:prstGeom>
        </p:spPr>
        <p:txBody>
          <a:bodyPr lIns="0" tIns="0" rIns="0" bIns="0" rtlCol="0" anchor="t">
            <a:spAutoFit/>
          </a:bodyPr>
          <a:lstStyle/>
          <a:p>
            <a:pPr algn="just"/>
            <a:r>
              <a:rPr lang="vi-VN" sz="5400">
                <a:latin typeface="Times New Roman" panose="02020603050405020304" pitchFamily="18" charset="0"/>
                <a:cs typeface="Times New Roman" panose="02020603050405020304" pitchFamily="18" charset="0"/>
              </a:rPr>
              <a:t>Sự khác biệt giữa các phần tích dẫn: Ở trường hợp a và c, người viết trích dẫn nguyên văn câu nói/ lời đánh giá của người khác và đặt trong dấu ngoặc kép (trích dẫn trực tiếp). Ở trường hợp b, người viết không đặt phần trích dẫn trong dấu ngoặc kép mà viết lại ý tưởng của người khác theo cách diễn đạt của mình (trích dẫn gián tiếp).</a:t>
            </a:r>
            <a:endParaRPr lang="en-GB" sz="540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par>
                                <p:cTn id="8" presetID="16" presetClass="entr" presetSubtype="21" fill="hold"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barn(inVertical)">
                                      <p:cBhvr>
                                        <p:cTn id="10"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reeform 2"/>
          <p:cNvSpPr/>
          <p:nvPr/>
        </p:nvSpPr>
        <p:spPr>
          <a:xfrm rot="-5400000">
            <a:off x="11157139" y="-2525552"/>
            <a:ext cx="11210760" cy="15338105"/>
          </a:xfrm>
          <a:custGeom>
            <a:avLst/>
            <a:gdLst/>
            <a:ahLst/>
            <a:cxnLst/>
            <a:rect l="l" t="t" r="r" b="b"/>
            <a:pathLst>
              <a:path w="11210760" h="15338105">
                <a:moveTo>
                  <a:pt x="0" y="0"/>
                </a:moveTo>
                <a:lnTo>
                  <a:pt x="11210761" y="0"/>
                </a:lnTo>
                <a:lnTo>
                  <a:pt x="11210761" y="15338104"/>
                </a:lnTo>
                <a:lnTo>
                  <a:pt x="0" y="15338104"/>
                </a:lnTo>
                <a:lnTo>
                  <a:pt x="0" y="0"/>
                </a:lnTo>
                <a:close/>
              </a:path>
            </a:pathLst>
          </a:custGeom>
          <a:blipFill>
            <a:blip r:embed="rId2">
              <a:extLst>
                <a:ext uri="{96DAC541-7B7A-43D3-8B79-37D633B846F1}">
                  <asvg:svgBlip xmlns="" xmlns:asvg="http://schemas.microsoft.com/office/drawing/2016/SVG/main" r:embed="rId3"/>
                </a:ext>
              </a:extLst>
            </a:blip>
            <a:stretch>
              <a:fillRect/>
            </a:stretch>
          </a:blipFill>
        </p:spPr>
      </p:sp>
      <p:sp>
        <p:nvSpPr>
          <p:cNvPr id="3" name="Freeform 3"/>
          <p:cNvSpPr/>
          <p:nvPr/>
        </p:nvSpPr>
        <p:spPr>
          <a:xfrm rot="-5400000">
            <a:off x="-4079900" y="-2525552"/>
            <a:ext cx="11210760" cy="15338105"/>
          </a:xfrm>
          <a:custGeom>
            <a:avLst/>
            <a:gdLst/>
            <a:ahLst/>
            <a:cxnLst/>
            <a:rect l="l" t="t" r="r" b="b"/>
            <a:pathLst>
              <a:path w="11210760" h="15338105">
                <a:moveTo>
                  <a:pt x="0" y="0"/>
                </a:moveTo>
                <a:lnTo>
                  <a:pt x="11210761" y="0"/>
                </a:lnTo>
                <a:lnTo>
                  <a:pt x="11210761" y="15338104"/>
                </a:lnTo>
                <a:lnTo>
                  <a:pt x="0" y="15338104"/>
                </a:lnTo>
                <a:lnTo>
                  <a:pt x="0" y="0"/>
                </a:lnTo>
                <a:close/>
              </a:path>
            </a:pathLst>
          </a:custGeom>
          <a:blipFill>
            <a:blip r:embed="rId2">
              <a:extLst>
                <a:ext uri="{96DAC541-7B7A-43D3-8B79-37D633B846F1}">
                  <asvg:svgBlip xmlns="" xmlns:asvg="http://schemas.microsoft.com/office/drawing/2016/SVG/main" r:embed="rId3"/>
                </a:ext>
              </a:extLst>
            </a:blip>
            <a:stretch>
              <a:fillRect/>
            </a:stretch>
          </a:blipFill>
        </p:spPr>
      </p:sp>
      <p:sp>
        <p:nvSpPr>
          <p:cNvPr id="4" name="Freeform 4"/>
          <p:cNvSpPr/>
          <p:nvPr/>
        </p:nvSpPr>
        <p:spPr>
          <a:xfrm>
            <a:off x="1905000" y="1409700"/>
            <a:ext cx="13104933" cy="8229600"/>
          </a:xfrm>
          <a:custGeom>
            <a:avLst/>
            <a:gdLst/>
            <a:ahLst/>
            <a:cxnLst/>
            <a:rect l="l" t="t" r="r" b="b"/>
            <a:pathLst>
              <a:path w="4347429" h="4347429">
                <a:moveTo>
                  <a:pt x="0" y="0"/>
                </a:moveTo>
                <a:lnTo>
                  <a:pt x="4347429" y="0"/>
                </a:lnTo>
                <a:lnTo>
                  <a:pt x="4347429" y="4347429"/>
                </a:lnTo>
                <a:lnTo>
                  <a:pt x="0" y="4347429"/>
                </a:lnTo>
                <a:lnTo>
                  <a:pt x="0" y="0"/>
                </a:lnTo>
                <a:close/>
              </a:path>
            </a:pathLst>
          </a:custGeom>
          <a:blipFill>
            <a:blip r:embed="rId4">
              <a:extLst>
                <a:ext uri="{96DAC541-7B7A-43D3-8B79-37D633B846F1}">
                  <asvg:svgBlip xmlns="" xmlns:asvg="http://schemas.microsoft.com/office/drawing/2016/SVG/main" r:embed="rId5"/>
                </a:ext>
              </a:extLst>
            </a:blip>
            <a:stretch>
              <a:fillRect/>
            </a:stretch>
          </a:blipFill>
        </p:spPr>
      </p:sp>
      <p:sp>
        <p:nvSpPr>
          <p:cNvPr id="5" name="Rectangle 4"/>
          <p:cNvSpPr/>
          <p:nvPr/>
        </p:nvSpPr>
        <p:spPr>
          <a:xfrm>
            <a:off x="6595417" y="1409700"/>
            <a:ext cx="3724096" cy="1200329"/>
          </a:xfrm>
          <a:prstGeom prst="rect">
            <a:avLst/>
          </a:prstGeom>
        </p:spPr>
        <p:txBody>
          <a:bodyPr wrap="none">
            <a:spAutoFit/>
          </a:bodyPr>
          <a:lstStyle/>
          <a:p>
            <a:r>
              <a:rPr lang="vi-VN" sz="7200" b="1">
                <a:latin typeface="Times New Roman" panose="02020603050405020304" pitchFamily="18" charset="0"/>
                <a:ea typeface="Calibri" panose="020F0502020204030204" pitchFamily="34" charset="0"/>
              </a:rPr>
              <a:t>Bài tập 2</a:t>
            </a:r>
            <a:endParaRPr lang="en-GB" sz="7200"/>
          </a:p>
        </p:txBody>
      </p:sp>
      <p:sp>
        <p:nvSpPr>
          <p:cNvPr id="6" name="Rectangle 5"/>
          <p:cNvSpPr/>
          <p:nvPr/>
        </p:nvSpPr>
        <p:spPr>
          <a:xfrm>
            <a:off x="2489675" y="2781300"/>
            <a:ext cx="11935581" cy="5888279"/>
          </a:xfrm>
          <a:prstGeom prst="rect">
            <a:avLst/>
          </a:prstGeom>
        </p:spPr>
        <p:txBody>
          <a:bodyPr wrap="square">
            <a:spAutoFit/>
          </a:bodyPr>
          <a:lstStyle/>
          <a:p>
            <a:pPr indent="180340" algn="just">
              <a:lnSpc>
                <a:spcPct val="107000"/>
              </a:lnSpc>
              <a:spcAft>
                <a:spcPts val="600"/>
              </a:spcAft>
            </a:pPr>
            <a:r>
              <a:rPr lang="vi-VN" sz="4400" kern="100">
                <a:latin typeface="Times New Roman" panose="02020603050405020304" pitchFamily="18" charset="0"/>
                <a:ea typeface="Calibri" panose="020F0502020204030204" pitchFamily="34" charset="0"/>
                <a:cs typeface="Times New Roman" panose="02020603050405020304" pitchFamily="18" charset="0"/>
              </a:rPr>
              <a:t>Ở phần Đọc kết nối chủ điểm, tên tác giả được đặt ngay bên dưới bài thơ. Cuối bài thơ, nhóm biên soạn có dẫn nguồn: “(In trong </a:t>
            </a:r>
            <a:r>
              <a:rPr lang="vi-VN" sz="4400" i="1" kern="100">
                <a:latin typeface="Times New Roman" panose="02020603050405020304" pitchFamily="18" charset="0"/>
                <a:ea typeface="Calibri" panose="020F0502020204030204" pitchFamily="34" charset="0"/>
                <a:cs typeface="Times New Roman" panose="02020603050405020304" pitchFamily="18" charset="0"/>
              </a:rPr>
              <a:t>Đa-ghe-xtan của tôi</a:t>
            </a:r>
            <a:r>
              <a:rPr lang="vi-VN" sz="4400" kern="100">
                <a:latin typeface="Times New Roman" panose="02020603050405020304" pitchFamily="18" charset="0"/>
                <a:ea typeface="Calibri" panose="020F0502020204030204" pitchFamily="34" charset="0"/>
                <a:cs typeface="Times New Roman" panose="02020603050405020304" pitchFamily="18" charset="0"/>
              </a:rPr>
              <a:t>, Phan Hồng Giang dịch, NXB Kim Đồng, Hà Nội, 2016). Phần dẫn nguồn này có các thông tin: Tên tác phẩm (</a:t>
            </a:r>
            <a:r>
              <a:rPr lang="vi-VN" sz="4400" i="1" kern="100">
                <a:latin typeface="Times New Roman" panose="02020603050405020304" pitchFamily="18" charset="0"/>
                <a:ea typeface="Calibri" panose="020F0502020204030204" pitchFamily="34" charset="0"/>
                <a:cs typeface="Times New Roman" panose="02020603050405020304" pitchFamily="18" charset="0"/>
              </a:rPr>
              <a:t>Đa-ghe-xtan của tôi</a:t>
            </a:r>
            <a:r>
              <a:rPr lang="vi-VN" sz="4400" kern="100">
                <a:latin typeface="Times New Roman" panose="02020603050405020304" pitchFamily="18" charset="0"/>
                <a:ea typeface="Calibri" panose="020F0502020204030204" pitchFamily="34" charset="0"/>
                <a:cs typeface="Times New Roman" panose="02020603050405020304" pitchFamily="18" charset="0"/>
              </a:rPr>
              <a:t>), dịch giả (Phan Hồng Giang), nhà xuất bản (NXB Kim Đồng), nơi xuất bản (Hà Nội), năm xuất bản (2016).</a:t>
            </a:r>
            <a:endParaRPr lang="en-GB" sz="4400" kern="10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5409542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arn(inVertical)">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circle(in)">
                                      <p:cBhvr>
                                        <p:cTn id="12"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FAF4B7"/>
        </a:solidFill>
        <a:effectLst/>
      </p:bgPr>
    </p:bg>
    <p:spTree>
      <p:nvGrpSpPr>
        <p:cNvPr id="1" name=""/>
        <p:cNvGrpSpPr/>
        <p:nvPr/>
      </p:nvGrpSpPr>
      <p:grpSpPr>
        <a:xfrm>
          <a:off x="0" y="0"/>
          <a:ext cx="0" cy="0"/>
          <a:chOff x="0" y="0"/>
          <a:chExt cx="0" cy="0"/>
        </a:xfrm>
      </p:grpSpPr>
      <p:grpSp>
        <p:nvGrpSpPr>
          <p:cNvPr id="2" name="Group 2"/>
          <p:cNvGrpSpPr/>
          <p:nvPr/>
        </p:nvGrpSpPr>
        <p:grpSpPr>
          <a:xfrm>
            <a:off x="7600950" y="1499964"/>
            <a:ext cx="9088683" cy="7758336"/>
            <a:chOff x="0" y="0"/>
            <a:chExt cx="2393727" cy="2043348"/>
          </a:xfrm>
        </p:grpSpPr>
        <p:sp>
          <p:nvSpPr>
            <p:cNvPr id="3" name="Freeform 3"/>
            <p:cNvSpPr/>
            <p:nvPr/>
          </p:nvSpPr>
          <p:spPr>
            <a:xfrm>
              <a:off x="0" y="0"/>
              <a:ext cx="2393727" cy="2043348"/>
            </a:xfrm>
            <a:custGeom>
              <a:avLst/>
              <a:gdLst/>
              <a:ahLst/>
              <a:cxnLst/>
              <a:rect l="l" t="t" r="r" b="b"/>
              <a:pathLst>
                <a:path w="2393727" h="2043348">
                  <a:moveTo>
                    <a:pt x="55368" y="0"/>
                  </a:moveTo>
                  <a:lnTo>
                    <a:pt x="2338359" y="0"/>
                  </a:lnTo>
                  <a:cubicBezTo>
                    <a:pt x="2353044" y="0"/>
                    <a:pt x="2367127" y="5833"/>
                    <a:pt x="2377510" y="16217"/>
                  </a:cubicBezTo>
                  <a:cubicBezTo>
                    <a:pt x="2387894" y="26601"/>
                    <a:pt x="2393727" y="40684"/>
                    <a:pt x="2393727" y="55368"/>
                  </a:cubicBezTo>
                  <a:lnTo>
                    <a:pt x="2393727" y="1987979"/>
                  </a:lnTo>
                  <a:cubicBezTo>
                    <a:pt x="2393727" y="2002664"/>
                    <a:pt x="2387894" y="2016747"/>
                    <a:pt x="2377510" y="2027131"/>
                  </a:cubicBezTo>
                  <a:cubicBezTo>
                    <a:pt x="2367127" y="2037514"/>
                    <a:pt x="2353044" y="2043348"/>
                    <a:pt x="2338359" y="2043348"/>
                  </a:cubicBezTo>
                  <a:lnTo>
                    <a:pt x="55368" y="2043348"/>
                  </a:lnTo>
                  <a:cubicBezTo>
                    <a:pt x="40684" y="2043348"/>
                    <a:pt x="26601" y="2037514"/>
                    <a:pt x="16217" y="2027131"/>
                  </a:cubicBezTo>
                  <a:cubicBezTo>
                    <a:pt x="5833" y="2016747"/>
                    <a:pt x="0" y="2002664"/>
                    <a:pt x="0" y="1987979"/>
                  </a:cubicBezTo>
                  <a:lnTo>
                    <a:pt x="0" y="55368"/>
                  </a:lnTo>
                  <a:cubicBezTo>
                    <a:pt x="0" y="40684"/>
                    <a:pt x="5833" y="26601"/>
                    <a:pt x="16217" y="16217"/>
                  </a:cubicBezTo>
                  <a:cubicBezTo>
                    <a:pt x="26601" y="5833"/>
                    <a:pt x="40684" y="0"/>
                    <a:pt x="55368" y="0"/>
                  </a:cubicBezTo>
                  <a:close/>
                </a:path>
              </a:pathLst>
            </a:custGeom>
            <a:solidFill>
              <a:srgbClr val="FFFFFF"/>
            </a:solidFill>
          </p:spPr>
        </p:sp>
        <p:sp>
          <p:nvSpPr>
            <p:cNvPr id="4" name="TextBox 4"/>
            <p:cNvSpPr txBox="1"/>
            <p:nvPr/>
          </p:nvSpPr>
          <p:spPr>
            <a:xfrm>
              <a:off x="0" y="-47625"/>
              <a:ext cx="2393727" cy="2090973"/>
            </a:xfrm>
            <a:prstGeom prst="rect">
              <a:avLst/>
            </a:prstGeom>
          </p:spPr>
          <p:txBody>
            <a:bodyPr lIns="50800" tIns="50800" rIns="50800" bIns="50800" rtlCol="0" anchor="ctr"/>
            <a:lstStyle/>
            <a:p>
              <a:pPr algn="ctr">
                <a:lnSpc>
                  <a:spcPts val="2940"/>
                </a:lnSpc>
              </a:pPr>
              <a:endParaRPr/>
            </a:p>
          </p:txBody>
        </p:sp>
      </p:grpSp>
      <p:sp>
        <p:nvSpPr>
          <p:cNvPr id="6" name="TextBox 6"/>
          <p:cNvSpPr txBox="1"/>
          <p:nvPr/>
        </p:nvSpPr>
        <p:spPr>
          <a:xfrm>
            <a:off x="8001000" y="1790700"/>
            <a:ext cx="8305800" cy="7386638"/>
          </a:xfrm>
          <a:prstGeom prst="rect">
            <a:avLst/>
          </a:prstGeom>
        </p:spPr>
        <p:txBody>
          <a:bodyPr wrap="square" lIns="0" tIns="0" rIns="0" bIns="0" rtlCol="0" anchor="t">
            <a:spAutoFit/>
          </a:bodyPr>
          <a:lstStyle/>
          <a:p>
            <a:pPr algn="just"/>
            <a:r>
              <a:rPr lang="vi-VN" sz="4800">
                <a:latin typeface="Times New Roman" panose="02020603050405020304" pitchFamily="18" charset="0"/>
                <a:cs typeface="Times New Roman" panose="02020603050405020304" pitchFamily="18" charset="0"/>
              </a:rPr>
              <a:t>HS trao đổi về việc dẫn nguồn khi sử dụng tranh ảnh, biểu đồ, sơ đồ,… lấy từ Internet. GV cần lưu ý với HS: Trong quá trình viết, khi sử dụng tranh ảnh, biểu đồ, sơ đồ,… lấy từ Internet, chúng ta cần dẫn nguồn vì đây là hành động thể hiện sự tôn trọng ý tưởng của người khác và là việc làm cần thiết để tránh đạo văn</a:t>
            </a:r>
            <a:r>
              <a:rPr lang="vi-VN" sz="4800" smtClean="0">
                <a:latin typeface="Times New Roman" panose="02020603050405020304" pitchFamily="18" charset="0"/>
                <a:cs typeface="Times New Roman" panose="02020603050405020304" pitchFamily="18" charset="0"/>
              </a:rPr>
              <a:t>.</a:t>
            </a:r>
            <a:endParaRPr lang="en-GB" sz="4800">
              <a:latin typeface="Times New Roman" panose="02020603050405020304" pitchFamily="18" charset="0"/>
              <a:cs typeface="Times New Roman" panose="02020603050405020304" pitchFamily="18" charset="0"/>
            </a:endParaRPr>
          </a:p>
        </p:txBody>
      </p:sp>
      <p:sp>
        <p:nvSpPr>
          <p:cNvPr id="8" name="TextBox 8"/>
          <p:cNvSpPr txBox="1"/>
          <p:nvPr/>
        </p:nvSpPr>
        <p:spPr>
          <a:xfrm>
            <a:off x="1530095" y="3813821"/>
            <a:ext cx="6069127" cy="1515030"/>
          </a:xfrm>
          <a:prstGeom prst="rect">
            <a:avLst/>
          </a:prstGeom>
        </p:spPr>
        <p:txBody>
          <a:bodyPr lIns="0" tIns="0" rIns="0" bIns="0" rtlCol="0" anchor="t">
            <a:spAutoFit/>
          </a:bodyPr>
          <a:lstStyle/>
          <a:p>
            <a:pPr lvl="0">
              <a:lnSpc>
                <a:spcPts val="12453"/>
              </a:lnSpc>
              <a:spcBef>
                <a:spcPct val="0"/>
              </a:spcBef>
            </a:pPr>
            <a:r>
              <a:rPr lang="vi-VN" sz="9600" b="1">
                <a:effectLst>
                  <a:reflection blurRad="6350" stA="55000" endA="300" endPos="45500" dir="5400000" sy="-100000" algn="bl" rotWithShape="0"/>
                </a:effectLst>
                <a:latin typeface="Times New Roman" panose="02020603050405020304" pitchFamily="18" charset="0"/>
                <a:cs typeface="Times New Roman" panose="02020603050405020304" pitchFamily="18" charset="0"/>
              </a:rPr>
              <a:t>Bài tập 3</a:t>
            </a:r>
            <a:endParaRPr lang="en-US" sz="10377">
              <a:solidFill>
                <a:srgbClr val="E5707E"/>
              </a:solidFill>
              <a:effectLst>
                <a:reflection blurRad="6350" stA="55000" endA="300" endPos="45500" dir="5400000" sy="-100000" algn="bl" rotWithShape="0"/>
              </a:effectLst>
              <a:latin typeface="Times New Roman" panose="02020603050405020304" pitchFamily="18" charset="0"/>
              <a:ea typeface="Fascinate"/>
              <a:cs typeface="Times New Roman" panose="02020603050405020304" pitchFamily="18" charset="0"/>
              <a:sym typeface="Fascinate"/>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barn(inVertical)">
                                      <p:cBhvr>
                                        <p:cTn id="7" dur="500"/>
                                        <p:tgtEl>
                                          <p:spTgt spid="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1000"/>
                                        <p:tgtEl>
                                          <p:spTgt spid="6"/>
                                        </p:tgtEl>
                                      </p:cBhvr>
                                    </p:animEffect>
                                    <p:anim calcmode="lin" valueType="num">
                                      <p:cBhvr>
                                        <p:cTn id="13" dur="1000" fill="hold"/>
                                        <p:tgtEl>
                                          <p:spTgt spid="6"/>
                                        </p:tgtEl>
                                        <p:attrNameLst>
                                          <p:attrName>ppt_x</p:attrName>
                                        </p:attrNameLst>
                                      </p:cBhvr>
                                      <p:tavLst>
                                        <p:tav tm="0">
                                          <p:val>
                                            <p:strVal val="#ppt_x"/>
                                          </p:val>
                                        </p:tav>
                                        <p:tav tm="100000">
                                          <p:val>
                                            <p:strVal val="#ppt_x"/>
                                          </p:val>
                                        </p:tav>
                                      </p:tavLst>
                                    </p:anim>
                                    <p:anim calcmode="lin" valueType="num">
                                      <p:cBhvr>
                                        <p:cTn id="14" dur="1000" fill="hold"/>
                                        <p:tgtEl>
                                          <p:spTgt spid="6"/>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fade">
                                      <p:cBhvr>
                                        <p:cTn id="17" dur="1000"/>
                                        <p:tgtEl>
                                          <p:spTgt spid="2"/>
                                        </p:tgtEl>
                                      </p:cBhvr>
                                    </p:animEffect>
                                    <p:anim calcmode="lin" valueType="num">
                                      <p:cBhvr>
                                        <p:cTn id="18" dur="1000" fill="hold"/>
                                        <p:tgtEl>
                                          <p:spTgt spid="2"/>
                                        </p:tgtEl>
                                        <p:attrNameLst>
                                          <p:attrName>ppt_x</p:attrName>
                                        </p:attrNameLst>
                                      </p:cBhvr>
                                      <p:tavLst>
                                        <p:tav tm="0">
                                          <p:val>
                                            <p:strVal val="#ppt_x"/>
                                          </p:val>
                                        </p:tav>
                                        <p:tav tm="100000">
                                          <p:val>
                                            <p:strVal val="#ppt_x"/>
                                          </p:val>
                                        </p:tav>
                                      </p:tavLst>
                                    </p:anim>
                                    <p:anim calcmode="lin" valueType="num">
                                      <p:cBhvr>
                                        <p:cTn id="1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reeform 2"/>
          <p:cNvSpPr/>
          <p:nvPr/>
        </p:nvSpPr>
        <p:spPr>
          <a:xfrm rot="-5400000">
            <a:off x="11157139" y="-2525552"/>
            <a:ext cx="11210760" cy="15338105"/>
          </a:xfrm>
          <a:custGeom>
            <a:avLst/>
            <a:gdLst/>
            <a:ahLst/>
            <a:cxnLst/>
            <a:rect l="l" t="t" r="r" b="b"/>
            <a:pathLst>
              <a:path w="11210760" h="15338105">
                <a:moveTo>
                  <a:pt x="0" y="0"/>
                </a:moveTo>
                <a:lnTo>
                  <a:pt x="11210761" y="0"/>
                </a:lnTo>
                <a:lnTo>
                  <a:pt x="11210761" y="15338104"/>
                </a:lnTo>
                <a:lnTo>
                  <a:pt x="0" y="15338104"/>
                </a:lnTo>
                <a:lnTo>
                  <a:pt x="0" y="0"/>
                </a:lnTo>
                <a:close/>
              </a:path>
            </a:pathLst>
          </a:custGeom>
          <a:blipFill>
            <a:blip r:embed="rId2">
              <a:extLst>
                <a:ext uri="{96DAC541-7B7A-43D3-8B79-37D633B846F1}">
                  <asvg:svgBlip xmlns="" xmlns:asvg="http://schemas.microsoft.com/office/drawing/2016/SVG/main" r:embed="rId3"/>
                </a:ext>
              </a:extLst>
            </a:blip>
            <a:stretch>
              <a:fillRect/>
            </a:stretch>
          </a:blipFill>
        </p:spPr>
      </p:sp>
      <p:sp>
        <p:nvSpPr>
          <p:cNvPr id="3" name="Freeform 3"/>
          <p:cNvSpPr/>
          <p:nvPr/>
        </p:nvSpPr>
        <p:spPr>
          <a:xfrm rot="-5400000">
            <a:off x="-4079901" y="-2525551"/>
            <a:ext cx="11210760" cy="15338105"/>
          </a:xfrm>
          <a:custGeom>
            <a:avLst/>
            <a:gdLst/>
            <a:ahLst/>
            <a:cxnLst/>
            <a:rect l="l" t="t" r="r" b="b"/>
            <a:pathLst>
              <a:path w="11210760" h="15338105">
                <a:moveTo>
                  <a:pt x="0" y="0"/>
                </a:moveTo>
                <a:lnTo>
                  <a:pt x="11210761" y="0"/>
                </a:lnTo>
                <a:lnTo>
                  <a:pt x="11210761" y="15338104"/>
                </a:lnTo>
                <a:lnTo>
                  <a:pt x="0" y="15338104"/>
                </a:lnTo>
                <a:lnTo>
                  <a:pt x="0" y="0"/>
                </a:lnTo>
                <a:close/>
              </a:path>
            </a:pathLst>
          </a:custGeom>
          <a:blipFill>
            <a:blip r:embed="rId2">
              <a:extLst>
                <a:ext uri="{96DAC541-7B7A-43D3-8B79-37D633B846F1}">
                  <asvg:svgBlip xmlns="" xmlns:asvg="http://schemas.microsoft.com/office/drawing/2016/SVG/main" r:embed="rId3"/>
                </a:ext>
              </a:extLst>
            </a:blip>
            <a:stretch>
              <a:fillRect/>
            </a:stretch>
          </a:blipFill>
        </p:spPr>
      </p:sp>
      <p:sp>
        <p:nvSpPr>
          <p:cNvPr id="4" name="Freeform 4"/>
          <p:cNvSpPr/>
          <p:nvPr/>
        </p:nvSpPr>
        <p:spPr>
          <a:xfrm>
            <a:off x="1028700" y="2628255"/>
            <a:ext cx="16230600" cy="6993913"/>
          </a:xfrm>
          <a:custGeom>
            <a:avLst/>
            <a:gdLst/>
            <a:ahLst/>
            <a:cxnLst/>
            <a:rect l="l" t="t" r="r" b="b"/>
            <a:pathLst>
              <a:path w="16230600" h="6993913">
                <a:moveTo>
                  <a:pt x="0" y="0"/>
                </a:moveTo>
                <a:lnTo>
                  <a:pt x="16230600" y="0"/>
                </a:lnTo>
                <a:lnTo>
                  <a:pt x="16230600" y="6993913"/>
                </a:lnTo>
                <a:lnTo>
                  <a:pt x="0" y="6993913"/>
                </a:lnTo>
                <a:lnTo>
                  <a:pt x="0" y="0"/>
                </a:lnTo>
                <a:close/>
              </a:path>
            </a:pathLst>
          </a:custGeom>
          <a:blipFill>
            <a:blip r:embed="rId4">
              <a:extLst>
                <a:ext uri="{96DAC541-7B7A-43D3-8B79-37D633B846F1}">
                  <asvg:svgBlip xmlns="" xmlns:asvg="http://schemas.microsoft.com/office/drawing/2016/SVG/main" r:embed="rId5"/>
                </a:ext>
              </a:extLst>
            </a:blip>
            <a:stretch>
              <a:fillRect/>
            </a:stretch>
          </a:blipFill>
        </p:spPr>
      </p:sp>
      <p:sp>
        <p:nvSpPr>
          <p:cNvPr id="6" name="TextBox 6"/>
          <p:cNvSpPr txBox="1"/>
          <p:nvPr/>
        </p:nvSpPr>
        <p:spPr>
          <a:xfrm>
            <a:off x="5944640" y="1240893"/>
            <a:ext cx="6799160" cy="668453"/>
          </a:xfrm>
          <a:prstGeom prst="rect">
            <a:avLst/>
          </a:prstGeom>
        </p:spPr>
        <p:txBody>
          <a:bodyPr lIns="0" tIns="0" rIns="0" bIns="0" rtlCol="0" anchor="t">
            <a:spAutoFit/>
          </a:bodyPr>
          <a:lstStyle/>
          <a:p>
            <a:pPr algn="just">
              <a:lnSpc>
                <a:spcPts val="4199"/>
              </a:lnSpc>
              <a:spcBef>
                <a:spcPct val="0"/>
              </a:spcBef>
            </a:pPr>
            <a:r>
              <a:rPr lang="vi-VN" sz="8800" b="1">
                <a:latin typeface="Times New Roman" panose="02020603050405020304" pitchFamily="18" charset="0"/>
                <a:cs typeface="Times New Roman" panose="02020603050405020304" pitchFamily="18" charset="0"/>
              </a:rPr>
              <a:t>Bài tập 4</a:t>
            </a:r>
            <a:endParaRPr lang="en-US" sz="8800">
              <a:solidFill>
                <a:srgbClr val="E5707E"/>
              </a:solidFill>
              <a:latin typeface="Times New Roman" panose="02020603050405020304" pitchFamily="18" charset="0"/>
              <a:ea typeface="Genty Sans"/>
              <a:cs typeface="Times New Roman" panose="02020603050405020304" pitchFamily="18" charset="0"/>
              <a:sym typeface="Genty Sans"/>
            </a:endParaRPr>
          </a:p>
        </p:txBody>
      </p:sp>
      <p:sp>
        <p:nvSpPr>
          <p:cNvPr id="7" name="TextBox 7"/>
          <p:cNvSpPr txBox="1"/>
          <p:nvPr/>
        </p:nvSpPr>
        <p:spPr>
          <a:xfrm>
            <a:off x="3429000" y="4533900"/>
            <a:ext cx="12098057" cy="2031325"/>
          </a:xfrm>
          <a:prstGeom prst="rect">
            <a:avLst/>
          </a:prstGeom>
        </p:spPr>
        <p:txBody>
          <a:bodyPr wrap="square" lIns="0" tIns="0" rIns="0" bIns="0" rtlCol="0" anchor="t">
            <a:spAutoFit/>
          </a:bodyPr>
          <a:lstStyle/>
          <a:p>
            <a:pPr algn="just">
              <a:spcBef>
                <a:spcPct val="0"/>
              </a:spcBef>
            </a:pPr>
            <a:r>
              <a:rPr lang="vi-VN" sz="6600">
                <a:latin typeface="Times New Roman" panose="02020603050405020304" pitchFamily="18" charset="0"/>
                <a:cs typeface="Times New Roman" panose="02020603050405020304" pitchFamily="18" charset="0"/>
              </a:rPr>
              <a:t>HS tự trình bày kinh nghiệm rút ra từ trải nghiệm thực tế và bài học</a:t>
            </a:r>
            <a:endParaRPr lang="en-US" sz="6600">
              <a:solidFill>
                <a:srgbClr val="E5707E"/>
              </a:solidFill>
              <a:latin typeface="Times New Roman" panose="02020603050405020304" pitchFamily="18" charset="0"/>
              <a:ea typeface="Genty Sans"/>
              <a:cs typeface="Times New Roman" panose="02020603050405020304" pitchFamily="18" charset="0"/>
              <a:sym typeface="Genty Sans"/>
            </a:endParaRPr>
          </a:p>
        </p:txBody>
      </p:sp>
    </p:spTree>
    <p:extLst>
      <p:ext uri="{BB962C8B-B14F-4D97-AF65-F5344CB8AC3E}">
        <p14:creationId xmlns:p14="http://schemas.microsoft.com/office/powerpoint/2010/main" val="34118977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inVertical)">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barn(inVertical)">
                                      <p:cBhvr>
                                        <p:cTn id="12" dur="500"/>
                                        <p:tgtEl>
                                          <p:spTgt spid="7"/>
                                        </p:tgtEl>
                                      </p:cBhvr>
                                    </p:animEffect>
                                  </p:childTnLst>
                                </p:cTn>
                              </p:par>
                              <p:par>
                                <p:cTn id="13" presetID="16" presetClass="entr" presetSubtype="21" fill="hold" nodeType="with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barn(inVertical)">
                                      <p:cBhvr>
                                        <p:cTn id="15"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reeform 2"/>
          <p:cNvSpPr/>
          <p:nvPr/>
        </p:nvSpPr>
        <p:spPr>
          <a:xfrm rot="-5400000">
            <a:off x="11157139" y="-2525552"/>
            <a:ext cx="11210760" cy="15338105"/>
          </a:xfrm>
          <a:custGeom>
            <a:avLst/>
            <a:gdLst/>
            <a:ahLst/>
            <a:cxnLst/>
            <a:rect l="l" t="t" r="r" b="b"/>
            <a:pathLst>
              <a:path w="11210760" h="15338105">
                <a:moveTo>
                  <a:pt x="0" y="0"/>
                </a:moveTo>
                <a:lnTo>
                  <a:pt x="11210761" y="0"/>
                </a:lnTo>
                <a:lnTo>
                  <a:pt x="11210761" y="15338104"/>
                </a:lnTo>
                <a:lnTo>
                  <a:pt x="0" y="15338104"/>
                </a:lnTo>
                <a:lnTo>
                  <a:pt x="0" y="0"/>
                </a:lnTo>
                <a:close/>
              </a:path>
            </a:pathLst>
          </a:custGeom>
          <a:blipFill>
            <a:blip r:embed="rId2">
              <a:extLst>
                <a:ext uri="{96DAC541-7B7A-43D3-8B79-37D633B846F1}">
                  <asvg:svgBlip xmlns="" xmlns:asvg="http://schemas.microsoft.com/office/drawing/2016/SVG/main" r:embed="rId3"/>
                </a:ext>
              </a:extLst>
            </a:blip>
            <a:stretch>
              <a:fillRect/>
            </a:stretch>
          </a:blipFill>
        </p:spPr>
      </p:sp>
      <p:sp>
        <p:nvSpPr>
          <p:cNvPr id="3" name="Freeform 3"/>
          <p:cNvSpPr/>
          <p:nvPr/>
        </p:nvSpPr>
        <p:spPr>
          <a:xfrm rot="-5400000">
            <a:off x="-4079900" y="-2525552"/>
            <a:ext cx="11210760" cy="15338105"/>
          </a:xfrm>
          <a:custGeom>
            <a:avLst/>
            <a:gdLst/>
            <a:ahLst/>
            <a:cxnLst/>
            <a:rect l="l" t="t" r="r" b="b"/>
            <a:pathLst>
              <a:path w="11210760" h="15338105">
                <a:moveTo>
                  <a:pt x="0" y="0"/>
                </a:moveTo>
                <a:lnTo>
                  <a:pt x="11210761" y="0"/>
                </a:lnTo>
                <a:lnTo>
                  <a:pt x="11210761" y="15338104"/>
                </a:lnTo>
                <a:lnTo>
                  <a:pt x="0" y="15338104"/>
                </a:lnTo>
                <a:lnTo>
                  <a:pt x="0" y="0"/>
                </a:lnTo>
                <a:close/>
              </a:path>
            </a:pathLst>
          </a:custGeom>
          <a:blipFill>
            <a:blip r:embed="rId2">
              <a:extLst>
                <a:ext uri="{96DAC541-7B7A-43D3-8B79-37D633B846F1}">
                  <asvg:svgBlip xmlns="" xmlns:asvg="http://schemas.microsoft.com/office/drawing/2016/SVG/main" r:embed="rId3"/>
                </a:ext>
              </a:extLst>
            </a:blip>
            <a:stretch>
              <a:fillRect/>
            </a:stretch>
          </a:blipFill>
        </p:spPr>
      </p:sp>
      <p:sp>
        <p:nvSpPr>
          <p:cNvPr id="4" name="Freeform 4"/>
          <p:cNvSpPr/>
          <p:nvPr/>
        </p:nvSpPr>
        <p:spPr>
          <a:xfrm>
            <a:off x="1905000" y="1409700"/>
            <a:ext cx="13104933" cy="8229600"/>
          </a:xfrm>
          <a:custGeom>
            <a:avLst/>
            <a:gdLst/>
            <a:ahLst/>
            <a:cxnLst/>
            <a:rect l="l" t="t" r="r" b="b"/>
            <a:pathLst>
              <a:path w="4347429" h="4347429">
                <a:moveTo>
                  <a:pt x="0" y="0"/>
                </a:moveTo>
                <a:lnTo>
                  <a:pt x="4347429" y="0"/>
                </a:lnTo>
                <a:lnTo>
                  <a:pt x="4347429" y="4347429"/>
                </a:lnTo>
                <a:lnTo>
                  <a:pt x="0" y="4347429"/>
                </a:lnTo>
                <a:lnTo>
                  <a:pt x="0" y="0"/>
                </a:lnTo>
                <a:close/>
              </a:path>
            </a:pathLst>
          </a:custGeom>
          <a:blipFill>
            <a:blip r:embed="rId4">
              <a:extLst>
                <a:ext uri="{96DAC541-7B7A-43D3-8B79-37D633B846F1}">
                  <asvg:svgBlip xmlns="" xmlns:asvg="http://schemas.microsoft.com/office/drawing/2016/SVG/main" r:embed="rId5"/>
                </a:ext>
              </a:extLst>
            </a:blip>
            <a:stretch>
              <a:fillRect/>
            </a:stretch>
          </a:blipFill>
        </p:spPr>
      </p:sp>
      <p:sp>
        <p:nvSpPr>
          <p:cNvPr id="5" name="Rectangle 4"/>
          <p:cNvSpPr/>
          <p:nvPr/>
        </p:nvSpPr>
        <p:spPr>
          <a:xfrm>
            <a:off x="4267200" y="3162300"/>
            <a:ext cx="7848600" cy="4708981"/>
          </a:xfrm>
          <a:prstGeom prst="rect">
            <a:avLst/>
          </a:prstGeom>
        </p:spPr>
        <p:txBody>
          <a:bodyPr wrap="square">
            <a:spAutoFit/>
          </a:bodyPr>
          <a:lstStyle/>
          <a:p>
            <a:pPr algn="just"/>
            <a:r>
              <a:rPr lang="vi-VN" sz="6000" kern="0">
                <a:latin typeface="Times New Roman" panose="02020603050405020304" pitchFamily="18" charset="0"/>
                <a:ea typeface="Calibri" panose="020F0502020204030204" pitchFamily="34" charset="0"/>
              </a:rPr>
              <a:t>Viết đoạn văn (5-7 câu) về một chủ đề mà em tâm đắc, trong đó có sử dụng ít nhất 1 trích dẫn (trực tiếp hoặc gián tiếp)</a:t>
            </a:r>
            <a:endParaRPr lang="en-GB" sz="6000"/>
          </a:p>
        </p:txBody>
      </p:sp>
    </p:spTree>
    <p:extLst>
      <p:ext uri="{BB962C8B-B14F-4D97-AF65-F5344CB8AC3E}">
        <p14:creationId xmlns:p14="http://schemas.microsoft.com/office/powerpoint/2010/main" val="27335359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par>
                                <p:cTn id="8" presetID="16" presetClass="entr" presetSubtype="21" fill="hold"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barn(inVertical)">
                                      <p:cBhvr>
                                        <p:cTn id="10"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reeform 2"/>
          <p:cNvSpPr/>
          <p:nvPr/>
        </p:nvSpPr>
        <p:spPr>
          <a:xfrm rot="-5400000">
            <a:off x="11157139" y="-2525552"/>
            <a:ext cx="11210760" cy="15338105"/>
          </a:xfrm>
          <a:custGeom>
            <a:avLst/>
            <a:gdLst/>
            <a:ahLst/>
            <a:cxnLst/>
            <a:rect l="l" t="t" r="r" b="b"/>
            <a:pathLst>
              <a:path w="11210760" h="15338105">
                <a:moveTo>
                  <a:pt x="0" y="0"/>
                </a:moveTo>
                <a:lnTo>
                  <a:pt x="11210761" y="0"/>
                </a:lnTo>
                <a:lnTo>
                  <a:pt x="11210761" y="15338104"/>
                </a:lnTo>
                <a:lnTo>
                  <a:pt x="0" y="15338104"/>
                </a:lnTo>
                <a:lnTo>
                  <a:pt x="0" y="0"/>
                </a:lnTo>
                <a:close/>
              </a:path>
            </a:pathLst>
          </a:custGeom>
          <a:blipFill>
            <a:blip r:embed="rId2">
              <a:extLst>
                <a:ext uri="{96DAC541-7B7A-43D3-8B79-37D633B846F1}">
                  <asvg:svgBlip xmlns="" xmlns:asvg="http://schemas.microsoft.com/office/drawing/2016/SVG/main" r:embed="rId3"/>
                </a:ext>
              </a:extLst>
            </a:blip>
            <a:stretch>
              <a:fillRect/>
            </a:stretch>
          </a:blipFill>
        </p:spPr>
      </p:sp>
      <p:sp>
        <p:nvSpPr>
          <p:cNvPr id="3" name="Freeform 3"/>
          <p:cNvSpPr/>
          <p:nvPr/>
        </p:nvSpPr>
        <p:spPr>
          <a:xfrm rot="-5400000">
            <a:off x="-4079900" y="-2525552"/>
            <a:ext cx="11210760" cy="15338105"/>
          </a:xfrm>
          <a:custGeom>
            <a:avLst/>
            <a:gdLst/>
            <a:ahLst/>
            <a:cxnLst/>
            <a:rect l="l" t="t" r="r" b="b"/>
            <a:pathLst>
              <a:path w="11210760" h="15338105">
                <a:moveTo>
                  <a:pt x="0" y="0"/>
                </a:moveTo>
                <a:lnTo>
                  <a:pt x="11210761" y="0"/>
                </a:lnTo>
                <a:lnTo>
                  <a:pt x="11210761" y="15338104"/>
                </a:lnTo>
                <a:lnTo>
                  <a:pt x="0" y="15338104"/>
                </a:lnTo>
                <a:lnTo>
                  <a:pt x="0" y="0"/>
                </a:lnTo>
                <a:close/>
              </a:path>
            </a:pathLst>
          </a:custGeom>
          <a:blipFill>
            <a:blip r:embed="rId2">
              <a:extLst>
                <a:ext uri="{96DAC541-7B7A-43D3-8B79-37D633B846F1}">
                  <asvg:svgBlip xmlns="" xmlns:asvg="http://schemas.microsoft.com/office/drawing/2016/SVG/main" r:embed="rId3"/>
                </a:ext>
              </a:extLst>
            </a:blip>
            <a:stretch>
              <a:fillRect/>
            </a:stretch>
          </a:blipFill>
        </p:spPr>
      </p:sp>
      <p:sp>
        <p:nvSpPr>
          <p:cNvPr id="4" name="Freeform 4"/>
          <p:cNvSpPr/>
          <p:nvPr/>
        </p:nvSpPr>
        <p:spPr>
          <a:xfrm>
            <a:off x="609600" y="1013254"/>
            <a:ext cx="17068800" cy="8626046"/>
          </a:xfrm>
          <a:custGeom>
            <a:avLst/>
            <a:gdLst/>
            <a:ahLst/>
            <a:cxnLst/>
            <a:rect l="l" t="t" r="r" b="b"/>
            <a:pathLst>
              <a:path w="4347429" h="4347429">
                <a:moveTo>
                  <a:pt x="0" y="0"/>
                </a:moveTo>
                <a:lnTo>
                  <a:pt x="4347429" y="0"/>
                </a:lnTo>
                <a:lnTo>
                  <a:pt x="4347429" y="4347429"/>
                </a:lnTo>
                <a:lnTo>
                  <a:pt x="0" y="4347429"/>
                </a:lnTo>
                <a:lnTo>
                  <a:pt x="0" y="0"/>
                </a:lnTo>
                <a:close/>
              </a:path>
            </a:pathLst>
          </a:custGeom>
          <a:blipFill>
            <a:blip r:embed="rId4">
              <a:extLst>
                <a:ext uri="{96DAC541-7B7A-43D3-8B79-37D633B846F1}">
                  <asvg:svgBlip xmlns="" xmlns:asvg="http://schemas.microsoft.com/office/drawing/2016/SVG/main" r:embed="rId5"/>
                </a:ext>
              </a:extLst>
            </a:blip>
            <a:stretch>
              <a:fillRect/>
            </a:stretch>
          </a:blipFill>
        </p:spPr>
      </p:sp>
      <p:sp>
        <p:nvSpPr>
          <p:cNvPr id="5" name="Rectangle 4"/>
          <p:cNvSpPr/>
          <p:nvPr/>
        </p:nvSpPr>
        <p:spPr>
          <a:xfrm>
            <a:off x="1488410" y="1257300"/>
            <a:ext cx="14641277" cy="7469481"/>
          </a:xfrm>
          <a:prstGeom prst="rect">
            <a:avLst/>
          </a:prstGeom>
        </p:spPr>
        <p:txBody>
          <a:bodyPr wrap="square">
            <a:spAutoFit/>
          </a:bodyPr>
          <a:lstStyle/>
          <a:p>
            <a:pPr algn="ctr">
              <a:lnSpc>
                <a:spcPct val="107000"/>
              </a:lnSpc>
              <a:spcAft>
                <a:spcPts val="0"/>
              </a:spcAft>
            </a:pPr>
            <a:r>
              <a:rPr lang="vi-VN" sz="3200" b="1" kern="0">
                <a:latin typeface="Times New Roman" panose="02020603050405020304" pitchFamily="18" charset="0"/>
                <a:ea typeface="Times New Roman" panose="02020603050405020304" pitchFamily="18" charset="0"/>
                <a:cs typeface="Times New Roman" panose="02020603050405020304" pitchFamily="18" charset="0"/>
              </a:rPr>
              <a:t>Đoạn văn tham khảo</a:t>
            </a:r>
            <a:endParaRPr lang="en-GB" sz="3200" kern="10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0"/>
              </a:spcAft>
            </a:pPr>
            <a:r>
              <a:rPr lang="vi-VN" sz="3200" kern="0">
                <a:latin typeface="Times New Roman" panose="02020603050405020304" pitchFamily="18" charset="0"/>
                <a:ea typeface="Times New Roman" panose="02020603050405020304" pitchFamily="18" charset="0"/>
                <a:cs typeface="Times New Roman" panose="02020603050405020304" pitchFamily="18" charset="0"/>
              </a:rPr>
              <a:t>     Văn chương nói chung, thơ ca nói riêng luôn thể hiện sứ mệnh lớn lao đối với đời sống con người trong mọi thời đại. Trong đó, đặc biệt phải kể đến chức năng bồi đắp tâm hồn, tình cảm của mỗi con người. Nhà văn Hoài Thanh, trong đoạn trích “</a:t>
            </a:r>
            <a:r>
              <a:rPr lang="vi-VN" sz="3200" i="1" kern="0">
                <a:latin typeface="Times New Roman" panose="02020603050405020304" pitchFamily="18" charset="0"/>
                <a:ea typeface="Times New Roman" panose="02020603050405020304" pitchFamily="18" charset="0"/>
                <a:cs typeface="Times New Roman" panose="02020603050405020304" pitchFamily="18" charset="0"/>
              </a:rPr>
              <a:t>Ý nghĩa văn chương” </a:t>
            </a:r>
            <a:r>
              <a:rPr lang="vi-VN" sz="3200" kern="0">
                <a:latin typeface="Times New Roman" panose="02020603050405020304" pitchFamily="18" charset="0"/>
                <a:ea typeface="Times New Roman" panose="02020603050405020304" pitchFamily="18" charset="0"/>
                <a:cs typeface="Times New Roman" panose="02020603050405020304" pitchFamily="18" charset="0"/>
              </a:rPr>
              <a:t>đã có nhận định rất sâu sắc về chức năng này của văn chương: “Văn chương gây cho ta những tình cảm ta không có, luyện những tình cảm ta sẵn có”. Được trải nghiệm, thưởng thức những tác phẩm văn học trong chương trình, chúng ta càng thấm thía điều này. Văn chương bồi đắp cho chúng ta những tình cảm thân thuộc mà rất đỗi thiêng liêng: tình yêu thiên nhiên, yêu cuộc sống, yêu gia đình, yêu quê hương, đất nước. Theo thời gian, tình yêu ấy to lớn dần và phát triển muôn hình vạn trạng. Vì vậy, chúng ta hãy luôn trân trọng và yêu quý văn chương.</a:t>
            </a:r>
            <a:endParaRPr lang="en-GB" sz="3200" kern="10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0"/>
              </a:spcAft>
            </a:pPr>
            <a:r>
              <a:rPr lang="vi-VN" sz="3200" kern="0">
                <a:latin typeface="Times New Roman" panose="02020603050405020304" pitchFamily="18" charset="0"/>
                <a:ea typeface="Times New Roman" panose="02020603050405020304" pitchFamily="18" charset="0"/>
                <a:cs typeface="Times New Roman" panose="02020603050405020304" pitchFamily="18" charset="0"/>
              </a:rPr>
              <a:t>=&gt; Đoạn văn sử dụng cách trích dẫn trực tiếp lời của nhà phê bình văn học Hoài Thanh trong đoạn trích “</a:t>
            </a:r>
            <a:r>
              <a:rPr lang="vi-VN" sz="3200" i="1" kern="0">
                <a:latin typeface="Times New Roman" panose="02020603050405020304" pitchFamily="18" charset="0"/>
                <a:ea typeface="Times New Roman" panose="02020603050405020304" pitchFamily="18" charset="0"/>
                <a:cs typeface="Times New Roman" panose="02020603050405020304" pitchFamily="18" charset="0"/>
              </a:rPr>
              <a:t>Ý nghĩa văn chương”: </a:t>
            </a:r>
            <a:r>
              <a:rPr lang="vi-VN" sz="3200" kern="0">
                <a:latin typeface="Times New Roman" panose="02020603050405020304" pitchFamily="18" charset="0"/>
                <a:ea typeface="Times New Roman" panose="02020603050405020304" pitchFamily="18" charset="0"/>
                <a:cs typeface="Times New Roman" panose="02020603050405020304" pitchFamily="18" charset="0"/>
              </a:rPr>
              <a:t>“Văn chương gây cho ta những tình cảm ta không có, luyện những tình cảm ta sẵn có”.</a:t>
            </a:r>
            <a:endParaRPr lang="en-GB" sz="3200" kern="10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8533168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par>
                                <p:cTn id="8" presetID="16" presetClass="entr" presetSubtype="21" fill="hold"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barn(inVertical)">
                                      <p:cBhvr>
                                        <p:cTn id="10"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reeform 2"/>
          <p:cNvSpPr/>
          <p:nvPr/>
        </p:nvSpPr>
        <p:spPr>
          <a:xfrm rot="-5400000">
            <a:off x="11157139" y="-2525552"/>
            <a:ext cx="11210760" cy="15338105"/>
          </a:xfrm>
          <a:custGeom>
            <a:avLst/>
            <a:gdLst/>
            <a:ahLst/>
            <a:cxnLst/>
            <a:rect l="l" t="t" r="r" b="b"/>
            <a:pathLst>
              <a:path w="11210760" h="15338105">
                <a:moveTo>
                  <a:pt x="0" y="0"/>
                </a:moveTo>
                <a:lnTo>
                  <a:pt x="11210761" y="0"/>
                </a:lnTo>
                <a:lnTo>
                  <a:pt x="11210761" y="15338104"/>
                </a:lnTo>
                <a:lnTo>
                  <a:pt x="0" y="15338104"/>
                </a:lnTo>
                <a:lnTo>
                  <a:pt x="0" y="0"/>
                </a:lnTo>
                <a:close/>
              </a:path>
            </a:pathLst>
          </a:custGeom>
          <a:blipFill>
            <a:blip r:embed="rId2">
              <a:extLst>
                <a:ext uri="{96DAC541-7B7A-43D3-8B79-37D633B846F1}">
                  <asvg:svgBlip xmlns="" xmlns:asvg="http://schemas.microsoft.com/office/drawing/2016/SVG/main" r:embed="rId3"/>
                </a:ext>
              </a:extLst>
            </a:blip>
            <a:stretch>
              <a:fillRect/>
            </a:stretch>
          </a:blipFill>
        </p:spPr>
      </p:sp>
      <p:sp>
        <p:nvSpPr>
          <p:cNvPr id="3" name="Freeform 3"/>
          <p:cNvSpPr/>
          <p:nvPr/>
        </p:nvSpPr>
        <p:spPr>
          <a:xfrm rot="-5400000">
            <a:off x="-4079900" y="-2525552"/>
            <a:ext cx="11210760" cy="15338105"/>
          </a:xfrm>
          <a:custGeom>
            <a:avLst/>
            <a:gdLst/>
            <a:ahLst/>
            <a:cxnLst/>
            <a:rect l="l" t="t" r="r" b="b"/>
            <a:pathLst>
              <a:path w="11210760" h="15338105">
                <a:moveTo>
                  <a:pt x="0" y="0"/>
                </a:moveTo>
                <a:lnTo>
                  <a:pt x="11210761" y="0"/>
                </a:lnTo>
                <a:lnTo>
                  <a:pt x="11210761" y="15338104"/>
                </a:lnTo>
                <a:lnTo>
                  <a:pt x="0" y="15338104"/>
                </a:lnTo>
                <a:lnTo>
                  <a:pt x="0" y="0"/>
                </a:lnTo>
                <a:close/>
              </a:path>
            </a:pathLst>
          </a:custGeom>
          <a:blipFill>
            <a:blip r:embed="rId2">
              <a:extLst>
                <a:ext uri="{96DAC541-7B7A-43D3-8B79-37D633B846F1}">
                  <asvg:svgBlip xmlns="" xmlns:asvg="http://schemas.microsoft.com/office/drawing/2016/SVG/main" r:embed="rId3"/>
                </a:ext>
              </a:extLst>
            </a:blip>
            <a:stretch>
              <a:fillRect/>
            </a:stretch>
          </a:blipFill>
        </p:spPr>
      </p:sp>
      <p:sp>
        <p:nvSpPr>
          <p:cNvPr id="4" name="Freeform 4"/>
          <p:cNvSpPr/>
          <p:nvPr/>
        </p:nvSpPr>
        <p:spPr>
          <a:xfrm>
            <a:off x="6524663" y="523807"/>
            <a:ext cx="14436539" cy="9239385"/>
          </a:xfrm>
          <a:custGeom>
            <a:avLst/>
            <a:gdLst/>
            <a:ahLst/>
            <a:cxnLst/>
            <a:rect l="l" t="t" r="r" b="b"/>
            <a:pathLst>
              <a:path w="14436539" h="9239385">
                <a:moveTo>
                  <a:pt x="0" y="0"/>
                </a:moveTo>
                <a:lnTo>
                  <a:pt x="14436539" y="0"/>
                </a:lnTo>
                <a:lnTo>
                  <a:pt x="14436539" y="9239386"/>
                </a:lnTo>
                <a:lnTo>
                  <a:pt x="0" y="9239386"/>
                </a:lnTo>
                <a:lnTo>
                  <a:pt x="0" y="0"/>
                </a:lnTo>
                <a:close/>
              </a:path>
            </a:pathLst>
          </a:custGeom>
          <a:blipFill>
            <a:blip r:embed="rId4">
              <a:extLst>
                <a:ext uri="{96DAC541-7B7A-43D3-8B79-37D633B846F1}">
                  <asvg:svgBlip xmlns="" xmlns:asvg="http://schemas.microsoft.com/office/drawing/2016/SVG/main" r:embed="rId5"/>
                </a:ext>
              </a:extLst>
            </a:blip>
            <a:stretch>
              <a:fillRect/>
            </a:stretch>
          </a:blipFill>
        </p:spPr>
      </p:sp>
      <p:sp>
        <p:nvSpPr>
          <p:cNvPr id="5" name="TextBox 5"/>
          <p:cNvSpPr txBox="1"/>
          <p:nvPr/>
        </p:nvSpPr>
        <p:spPr>
          <a:xfrm>
            <a:off x="657570" y="3150150"/>
            <a:ext cx="6057900" cy="2718693"/>
          </a:xfrm>
          <a:prstGeom prst="rect">
            <a:avLst/>
          </a:prstGeom>
        </p:spPr>
        <p:txBody>
          <a:bodyPr wrap="square" lIns="0" tIns="0" rIns="0" bIns="0" rtlCol="0" anchor="t">
            <a:spAutoFit/>
          </a:bodyPr>
          <a:lstStyle/>
          <a:p>
            <a:pPr lvl="0" algn="ctr">
              <a:lnSpc>
                <a:spcPts val="10554"/>
              </a:lnSpc>
              <a:spcBef>
                <a:spcPct val="0"/>
              </a:spcBef>
            </a:pPr>
            <a:r>
              <a:rPr lang="vi-VN" sz="8800" b="1">
                <a:latin typeface="Times New Roman" panose="02020603050405020304" pitchFamily="18" charset="0"/>
                <a:cs typeface="Times New Roman" panose="02020603050405020304" pitchFamily="18" charset="0"/>
              </a:rPr>
              <a:t>Nhiệm vụ </a:t>
            </a:r>
            <a:r>
              <a:rPr lang="vi-VN" sz="8800" b="1" smtClean="0">
                <a:latin typeface="Times New Roman" panose="02020603050405020304" pitchFamily="18" charset="0"/>
                <a:cs typeface="Times New Roman" panose="02020603050405020304" pitchFamily="18" charset="0"/>
              </a:rPr>
              <a:t>2 </a:t>
            </a:r>
            <a:r>
              <a:rPr lang="vi-VN" sz="8800" b="1">
                <a:latin typeface="Times New Roman" panose="02020603050405020304" pitchFamily="18" charset="0"/>
                <a:cs typeface="Times New Roman" panose="02020603050405020304" pitchFamily="18" charset="0"/>
              </a:rPr>
              <a:t>Sưu tầm</a:t>
            </a:r>
            <a:endParaRPr lang="en-US" sz="8795">
              <a:solidFill>
                <a:srgbClr val="E5707E"/>
              </a:solidFill>
              <a:latin typeface="Times New Roman" panose="02020603050405020304" pitchFamily="18" charset="0"/>
              <a:ea typeface="Fascinate"/>
              <a:cs typeface="Times New Roman" panose="02020603050405020304" pitchFamily="18" charset="0"/>
              <a:sym typeface="Fascinate"/>
            </a:endParaRPr>
          </a:p>
        </p:txBody>
      </p:sp>
      <p:sp>
        <p:nvSpPr>
          <p:cNvPr id="7" name="TextBox 7"/>
          <p:cNvSpPr txBox="1"/>
          <p:nvPr/>
        </p:nvSpPr>
        <p:spPr>
          <a:xfrm>
            <a:off x="7508135" y="2596152"/>
            <a:ext cx="8112865" cy="4985980"/>
          </a:xfrm>
          <a:prstGeom prst="rect">
            <a:avLst/>
          </a:prstGeom>
        </p:spPr>
        <p:txBody>
          <a:bodyPr wrap="square" lIns="0" tIns="0" rIns="0" bIns="0" rtlCol="0" anchor="t">
            <a:spAutoFit/>
          </a:bodyPr>
          <a:lstStyle/>
          <a:p>
            <a:pPr algn="just"/>
            <a:r>
              <a:rPr lang="vi-VN" sz="5400">
                <a:latin typeface="Times New Roman" panose="02020603050405020304" pitchFamily="18" charset="0"/>
                <a:cs typeface="Times New Roman" panose="02020603050405020304" pitchFamily="18" charset="0"/>
              </a:rPr>
              <a:t>Sưu tầm thêm các trường hợp có sử dụng cách trích dẫn tài liệu trực tiếp hoặc gián tiếp. Chỉ ra phần trích dẫn trong các trường hợp em vừa tìm được.</a:t>
            </a:r>
            <a:endParaRPr lang="en-GB" sz="540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circle(in)">
                                      <p:cBhvr>
                                        <p:cTn id="12"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reeform 2"/>
          <p:cNvSpPr/>
          <p:nvPr/>
        </p:nvSpPr>
        <p:spPr>
          <a:xfrm rot="-5400000">
            <a:off x="11157139" y="-2525552"/>
            <a:ext cx="11210760" cy="15338105"/>
          </a:xfrm>
          <a:custGeom>
            <a:avLst/>
            <a:gdLst/>
            <a:ahLst/>
            <a:cxnLst/>
            <a:rect l="l" t="t" r="r" b="b"/>
            <a:pathLst>
              <a:path w="11210760" h="15338105">
                <a:moveTo>
                  <a:pt x="0" y="0"/>
                </a:moveTo>
                <a:lnTo>
                  <a:pt x="11210761" y="0"/>
                </a:lnTo>
                <a:lnTo>
                  <a:pt x="11210761" y="15338104"/>
                </a:lnTo>
                <a:lnTo>
                  <a:pt x="0" y="15338104"/>
                </a:lnTo>
                <a:lnTo>
                  <a:pt x="0" y="0"/>
                </a:lnTo>
                <a:close/>
              </a:path>
            </a:pathLst>
          </a:custGeom>
          <a:blipFill>
            <a:blip r:embed="rId2">
              <a:extLst>
                <a:ext uri="{96DAC541-7B7A-43D3-8B79-37D633B846F1}">
                  <asvg:svgBlip xmlns="" xmlns:asvg="http://schemas.microsoft.com/office/drawing/2016/SVG/main" r:embed="rId3"/>
                </a:ext>
              </a:extLst>
            </a:blip>
            <a:stretch>
              <a:fillRect/>
            </a:stretch>
          </a:blipFill>
        </p:spPr>
      </p:sp>
      <p:sp>
        <p:nvSpPr>
          <p:cNvPr id="3" name="Freeform 3"/>
          <p:cNvSpPr/>
          <p:nvPr/>
        </p:nvSpPr>
        <p:spPr>
          <a:xfrm rot="-5400000">
            <a:off x="-4079900" y="-2525552"/>
            <a:ext cx="11210760" cy="15338105"/>
          </a:xfrm>
          <a:custGeom>
            <a:avLst/>
            <a:gdLst/>
            <a:ahLst/>
            <a:cxnLst/>
            <a:rect l="l" t="t" r="r" b="b"/>
            <a:pathLst>
              <a:path w="11210760" h="15338105">
                <a:moveTo>
                  <a:pt x="0" y="0"/>
                </a:moveTo>
                <a:lnTo>
                  <a:pt x="11210761" y="0"/>
                </a:lnTo>
                <a:lnTo>
                  <a:pt x="11210761" y="15338104"/>
                </a:lnTo>
                <a:lnTo>
                  <a:pt x="0" y="15338104"/>
                </a:lnTo>
                <a:lnTo>
                  <a:pt x="0" y="0"/>
                </a:lnTo>
                <a:close/>
              </a:path>
            </a:pathLst>
          </a:custGeom>
          <a:blipFill>
            <a:blip r:embed="rId2">
              <a:extLst>
                <a:ext uri="{96DAC541-7B7A-43D3-8B79-37D633B846F1}">
                  <asvg:svgBlip xmlns="" xmlns:asvg="http://schemas.microsoft.com/office/drawing/2016/SVG/main" r:embed="rId3"/>
                </a:ext>
              </a:extLst>
            </a:blip>
            <a:stretch>
              <a:fillRect/>
            </a:stretch>
          </a:blipFill>
        </p:spPr>
      </p:sp>
      <p:sp>
        <p:nvSpPr>
          <p:cNvPr id="4" name="Freeform 4"/>
          <p:cNvSpPr/>
          <p:nvPr/>
        </p:nvSpPr>
        <p:spPr>
          <a:xfrm>
            <a:off x="1143000" y="1237570"/>
            <a:ext cx="16230600" cy="6993913"/>
          </a:xfrm>
          <a:custGeom>
            <a:avLst/>
            <a:gdLst/>
            <a:ahLst/>
            <a:cxnLst/>
            <a:rect l="l" t="t" r="r" b="b"/>
            <a:pathLst>
              <a:path w="16230600" h="6993913">
                <a:moveTo>
                  <a:pt x="0" y="0"/>
                </a:moveTo>
                <a:lnTo>
                  <a:pt x="16230600" y="0"/>
                </a:lnTo>
                <a:lnTo>
                  <a:pt x="16230600" y="6993913"/>
                </a:lnTo>
                <a:lnTo>
                  <a:pt x="0" y="6993913"/>
                </a:lnTo>
                <a:lnTo>
                  <a:pt x="0" y="0"/>
                </a:lnTo>
                <a:close/>
              </a:path>
            </a:pathLst>
          </a:custGeom>
          <a:blipFill>
            <a:blip r:embed="rId4">
              <a:extLst>
                <a:ext uri="{96DAC541-7B7A-43D3-8B79-37D633B846F1}">
                  <asvg:svgBlip xmlns="" xmlns:asvg="http://schemas.microsoft.com/office/drawing/2016/SVG/main" r:embed="rId5"/>
                </a:ext>
              </a:extLst>
            </a:blip>
            <a:stretch>
              <a:fillRect/>
            </a:stretch>
          </a:blipFill>
        </p:spPr>
      </p:sp>
      <p:sp>
        <p:nvSpPr>
          <p:cNvPr id="7" name="TextBox 7"/>
          <p:cNvSpPr txBox="1"/>
          <p:nvPr/>
        </p:nvSpPr>
        <p:spPr>
          <a:xfrm>
            <a:off x="2802604" y="2933700"/>
            <a:ext cx="13678502" cy="4431983"/>
          </a:xfrm>
          <a:prstGeom prst="rect">
            <a:avLst/>
          </a:prstGeom>
        </p:spPr>
        <p:txBody>
          <a:bodyPr wrap="square" lIns="0" tIns="0" rIns="0" bIns="0" rtlCol="0" anchor="t">
            <a:spAutoFit/>
          </a:bodyPr>
          <a:lstStyle/>
          <a:p>
            <a:r>
              <a:rPr lang="vi-VN" sz="2800"/>
              <a:t>                              </a:t>
            </a:r>
            <a:r>
              <a:rPr lang="vi-VN" sz="4800">
                <a:latin typeface="Times New Roman" panose="02020603050405020304" pitchFamily="18" charset="0"/>
                <a:cs typeface="Times New Roman" panose="02020603050405020304" pitchFamily="18" charset="0"/>
              </a:rPr>
              <a:t> </a:t>
            </a:r>
            <a:r>
              <a:rPr lang="vi-VN" sz="4800" b="1">
                <a:latin typeface="Times New Roman" panose="02020603050405020304" pitchFamily="18" charset="0"/>
                <a:cs typeface="Times New Roman" panose="02020603050405020304" pitchFamily="18" charset="0"/>
              </a:rPr>
              <a:t>NHIỆM VỤ VỀ NHÀ</a:t>
            </a:r>
            <a:endParaRPr lang="en-GB" sz="4800">
              <a:latin typeface="Times New Roman" panose="02020603050405020304" pitchFamily="18" charset="0"/>
              <a:cs typeface="Times New Roman" panose="02020603050405020304" pitchFamily="18" charset="0"/>
            </a:endParaRPr>
          </a:p>
          <a:p>
            <a:pPr lvl="0" algn="just" fontAlgn="base"/>
            <a:r>
              <a:rPr lang="vi-VN" sz="4800">
                <a:latin typeface="Times New Roman" panose="02020603050405020304" pitchFamily="18" charset="0"/>
                <a:cs typeface="Times New Roman" panose="02020603050405020304" pitchFamily="18" charset="0"/>
              </a:rPr>
              <a:t>HS hoàn thiện các bài tập phần Thực hành Tiếng Việt.</a:t>
            </a:r>
            <a:endParaRPr lang="en-GB" sz="4800">
              <a:latin typeface="Times New Roman" panose="02020603050405020304" pitchFamily="18" charset="0"/>
              <a:cs typeface="Times New Roman" panose="02020603050405020304" pitchFamily="18" charset="0"/>
            </a:endParaRPr>
          </a:p>
          <a:p>
            <a:pPr lvl="0" algn="just" fontAlgn="base"/>
            <a:r>
              <a:rPr lang="vi-VN" sz="4800">
                <a:latin typeface="Times New Roman" panose="02020603050405020304" pitchFamily="18" charset="0"/>
                <a:cs typeface="Times New Roman" panose="02020603050405020304" pitchFamily="18" charset="0"/>
              </a:rPr>
              <a:t>Tìm thêm các bài tập về cách tham khảo, trích dẫn tài liệu để tránh đạo văn.</a:t>
            </a:r>
            <a:endParaRPr lang="en-GB" sz="4800">
              <a:latin typeface="Times New Roman" panose="02020603050405020304" pitchFamily="18" charset="0"/>
              <a:cs typeface="Times New Roman" panose="02020603050405020304" pitchFamily="18" charset="0"/>
            </a:endParaRPr>
          </a:p>
          <a:p>
            <a:pPr lvl="0" algn="just" fontAlgn="base"/>
            <a:r>
              <a:rPr lang="vi-VN" sz="4800">
                <a:latin typeface="Times New Roman" panose="02020603050405020304" pitchFamily="18" charset="0"/>
                <a:cs typeface="Times New Roman" panose="02020603050405020304" pitchFamily="18" charset="0"/>
              </a:rPr>
              <a:t>Chuẩn bị nội dung thực hành đọc hiểu “</a:t>
            </a:r>
            <a:r>
              <a:rPr lang="vi-VN" sz="4800" i="1">
                <a:latin typeface="Times New Roman" panose="02020603050405020304" pitchFamily="18" charset="0"/>
                <a:cs typeface="Times New Roman" panose="02020603050405020304" pitchFamily="18" charset="0"/>
              </a:rPr>
              <a:t>Tính đa nghĩa trong bài thơ “Bánh trôi nước”</a:t>
            </a:r>
            <a:r>
              <a:rPr lang="vi-VN" sz="4800">
                <a:latin typeface="Times New Roman" panose="02020603050405020304" pitchFamily="18" charset="0"/>
                <a:cs typeface="Times New Roman" panose="02020603050405020304" pitchFamily="18" charset="0"/>
              </a:rPr>
              <a:t>(Vũ Dương Quỹ)</a:t>
            </a:r>
            <a:endParaRPr lang="en-GB" sz="480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rgbClr val="FAF4B7"/>
        </a:solidFill>
        <a:effectLst/>
      </p:bgPr>
    </p:bg>
    <p:spTree>
      <p:nvGrpSpPr>
        <p:cNvPr id="1" name=""/>
        <p:cNvGrpSpPr/>
        <p:nvPr/>
      </p:nvGrpSpPr>
      <p:grpSpPr>
        <a:xfrm>
          <a:off x="0" y="0"/>
          <a:ext cx="0" cy="0"/>
          <a:chOff x="0" y="0"/>
          <a:chExt cx="0" cy="0"/>
        </a:xfrm>
      </p:grpSpPr>
      <p:grpSp>
        <p:nvGrpSpPr>
          <p:cNvPr id="2" name="Group 2"/>
          <p:cNvGrpSpPr/>
          <p:nvPr/>
        </p:nvGrpSpPr>
        <p:grpSpPr>
          <a:xfrm>
            <a:off x="1028700" y="1264332"/>
            <a:ext cx="16230600" cy="7758336"/>
            <a:chOff x="0" y="0"/>
            <a:chExt cx="4274726" cy="2043348"/>
          </a:xfrm>
        </p:grpSpPr>
        <p:sp>
          <p:nvSpPr>
            <p:cNvPr id="3" name="Freeform 3"/>
            <p:cNvSpPr/>
            <p:nvPr/>
          </p:nvSpPr>
          <p:spPr>
            <a:xfrm>
              <a:off x="0" y="0"/>
              <a:ext cx="4274726" cy="2043348"/>
            </a:xfrm>
            <a:custGeom>
              <a:avLst/>
              <a:gdLst/>
              <a:ahLst/>
              <a:cxnLst/>
              <a:rect l="l" t="t" r="r" b="b"/>
              <a:pathLst>
                <a:path w="4274726" h="2043348">
                  <a:moveTo>
                    <a:pt x="31005" y="0"/>
                  </a:moveTo>
                  <a:lnTo>
                    <a:pt x="4243721" y="0"/>
                  </a:lnTo>
                  <a:cubicBezTo>
                    <a:pt x="4251944" y="0"/>
                    <a:pt x="4259830" y="3267"/>
                    <a:pt x="4265645" y="9081"/>
                  </a:cubicBezTo>
                  <a:cubicBezTo>
                    <a:pt x="4271459" y="14896"/>
                    <a:pt x="4274726" y="22782"/>
                    <a:pt x="4274726" y="31005"/>
                  </a:cubicBezTo>
                  <a:lnTo>
                    <a:pt x="4274726" y="2012343"/>
                  </a:lnTo>
                  <a:cubicBezTo>
                    <a:pt x="4274726" y="2020566"/>
                    <a:pt x="4271459" y="2028452"/>
                    <a:pt x="4265645" y="2034267"/>
                  </a:cubicBezTo>
                  <a:cubicBezTo>
                    <a:pt x="4259830" y="2040081"/>
                    <a:pt x="4251944" y="2043348"/>
                    <a:pt x="4243721" y="2043348"/>
                  </a:cubicBezTo>
                  <a:lnTo>
                    <a:pt x="31005" y="2043348"/>
                  </a:lnTo>
                  <a:cubicBezTo>
                    <a:pt x="22782" y="2043348"/>
                    <a:pt x="14896" y="2040081"/>
                    <a:pt x="9081" y="2034267"/>
                  </a:cubicBezTo>
                  <a:cubicBezTo>
                    <a:pt x="3267" y="2028452"/>
                    <a:pt x="0" y="2020566"/>
                    <a:pt x="0" y="2012343"/>
                  </a:cubicBezTo>
                  <a:lnTo>
                    <a:pt x="0" y="31005"/>
                  </a:lnTo>
                  <a:cubicBezTo>
                    <a:pt x="0" y="22782"/>
                    <a:pt x="3267" y="14896"/>
                    <a:pt x="9081" y="9081"/>
                  </a:cubicBezTo>
                  <a:cubicBezTo>
                    <a:pt x="14896" y="3267"/>
                    <a:pt x="22782" y="0"/>
                    <a:pt x="31005" y="0"/>
                  </a:cubicBezTo>
                  <a:close/>
                </a:path>
              </a:pathLst>
            </a:custGeom>
            <a:solidFill>
              <a:srgbClr val="FFFFFF"/>
            </a:solidFill>
          </p:spPr>
        </p:sp>
        <p:sp>
          <p:nvSpPr>
            <p:cNvPr id="4" name="TextBox 4"/>
            <p:cNvSpPr txBox="1"/>
            <p:nvPr/>
          </p:nvSpPr>
          <p:spPr>
            <a:xfrm>
              <a:off x="0" y="-47625"/>
              <a:ext cx="4274726" cy="2090973"/>
            </a:xfrm>
            <a:prstGeom prst="rect">
              <a:avLst/>
            </a:prstGeom>
          </p:spPr>
          <p:txBody>
            <a:bodyPr lIns="50800" tIns="50800" rIns="50800" bIns="50800" rtlCol="0" anchor="ctr"/>
            <a:lstStyle/>
            <a:p>
              <a:pPr algn="ctr">
                <a:lnSpc>
                  <a:spcPts val="2940"/>
                </a:lnSpc>
              </a:pPr>
              <a:endParaRPr/>
            </a:p>
          </p:txBody>
        </p:sp>
      </p:grpSp>
      <p:sp>
        <p:nvSpPr>
          <p:cNvPr id="5" name="TextBox 5"/>
          <p:cNvSpPr txBox="1"/>
          <p:nvPr/>
        </p:nvSpPr>
        <p:spPr>
          <a:xfrm>
            <a:off x="1700408" y="2644431"/>
            <a:ext cx="14887184" cy="3310523"/>
          </a:xfrm>
          <a:prstGeom prst="rect">
            <a:avLst/>
          </a:prstGeom>
        </p:spPr>
        <p:txBody>
          <a:bodyPr lIns="0" tIns="0" rIns="0" bIns="0" rtlCol="0" anchor="t">
            <a:spAutoFit/>
          </a:bodyPr>
          <a:lstStyle/>
          <a:p>
            <a:pPr marL="0" lvl="0" indent="0" algn="ctr">
              <a:lnSpc>
                <a:spcPts val="27040"/>
              </a:lnSpc>
              <a:spcBef>
                <a:spcPct val="0"/>
              </a:spcBef>
            </a:pPr>
            <a:r>
              <a:rPr lang="en-US" sz="19314" u="none">
                <a:solidFill>
                  <a:srgbClr val="E5707E"/>
                </a:solidFill>
                <a:latin typeface="Fascinate"/>
                <a:ea typeface="Fascinate"/>
                <a:cs typeface="Fascinate"/>
                <a:sym typeface="Fascinate"/>
              </a:rPr>
              <a:t>Thank you!</a:t>
            </a:r>
          </a:p>
        </p:txBody>
      </p:sp>
      <p:sp>
        <p:nvSpPr>
          <p:cNvPr id="7" name="Freeform 7"/>
          <p:cNvSpPr/>
          <p:nvPr/>
        </p:nvSpPr>
        <p:spPr>
          <a:xfrm>
            <a:off x="14056862" y="-452484"/>
            <a:ext cx="4838592" cy="6921297"/>
          </a:xfrm>
          <a:custGeom>
            <a:avLst/>
            <a:gdLst/>
            <a:ahLst/>
            <a:cxnLst/>
            <a:rect l="l" t="t" r="r" b="b"/>
            <a:pathLst>
              <a:path w="4838592" h="6921297">
                <a:moveTo>
                  <a:pt x="0" y="0"/>
                </a:moveTo>
                <a:lnTo>
                  <a:pt x="4838592" y="0"/>
                </a:lnTo>
                <a:lnTo>
                  <a:pt x="4838592" y="6921297"/>
                </a:lnTo>
                <a:lnTo>
                  <a:pt x="0" y="6921297"/>
                </a:lnTo>
                <a:lnTo>
                  <a:pt x="0" y="0"/>
                </a:lnTo>
                <a:close/>
              </a:path>
            </a:pathLst>
          </a:custGeom>
          <a:blipFill>
            <a:blip r:embed="rId2">
              <a:extLst>
                <a:ext uri="{96DAC541-7B7A-43D3-8B79-37D633B846F1}">
                  <asvg:svgBlip xmlns="" xmlns:asvg="http://schemas.microsoft.com/office/drawing/2016/SVG/main" r:embed="rId3"/>
                </a:ext>
              </a:extLst>
            </a:blip>
            <a:stretch>
              <a:fillRect l="-195763" b="-98494"/>
            </a:stretch>
          </a:blipFill>
        </p:spPr>
      </p:sp>
      <p:sp>
        <p:nvSpPr>
          <p:cNvPr id="8" name="Freeform 8"/>
          <p:cNvSpPr/>
          <p:nvPr/>
        </p:nvSpPr>
        <p:spPr>
          <a:xfrm flipH="1" flipV="1">
            <a:off x="-744457" y="2571428"/>
            <a:ext cx="5923473" cy="8473150"/>
          </a:xfrm>
          <a:custGeom>
            <a:avLst/>
            <a:gdLst/>
            <a:ahLst/>
            <a:cxnLst/>
            <a:rect l="l" t="t" r="r" b="b"/>
            <a:pathLst>
              <a:path w="5923473" h="8473150">
                <a:moveTo>
                  <a:pt x="5923473" y="8473150"/>
                </a:moveTo>
                <a:lnTo>
                  <a:pt x="0" y="8473150"/>
                </a:lnTo>
                <a:lnTo>
                  <a:pt x="0" y="0"/>
                </a:lnTo>
                <a:lnTo>
                  <a:pt x="5923473" y="0"/>
                </a:lnTo>
                <a:lnTo>
                  <a:pt x="5923473" y="8473150"/>
                </a:lnTo>
                <a:close/>
              </a:path>
            </a:pathLst>
          </a:custGeom>
          <a:blipFill>
            <a:blip r:embed="rId2">
              <a:extLst>
                <a:ext uri="{96DAC541-7B7A-43D3-8B79-37D633B846F1}">
                  <asvg:svgBlip xmlns="" xmlns:asvg="http://schemas.microsoft.com/office/drawing/2016/SVG/main" r:embed="rId3"/>
                </a:ext>
              </a:extLst>
            </a:blip>
            <a:stretch>
              <a:fillRect l="-195763" b="-98494"/>
            </a:stretch>
          </a:blipFill>
        </p:spPr>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reeform 2"/>
          <p:cNvSpPr/>
          <p:nvPr/>
        </p:nvSpPr>
        <p:spPr>
          <a:xfrm rot="-5400000">
            <a:off x="11157139" y="-2525552"/>
            <a:ext cx="11210760" cy="15338105"/>
          </a:xfrm>
          <a:custGeom>
            <a:avLst/>
            <a:gdLst/>
            <a:ahLst/>
            <a:cxnLst/>
            <a:rect l="l" t="t" r="r" b="b"/>
            <a:pathLst>
              <a:path w="11210760" h="15338105">
                <a:moveTo>
                  <a:pt x="0" y="0"/>
                </a:moveTo>
                <a:lnTo>
                  <a:pt x="11210761" y="0"/>
                </a:lnTo>
                <a:lnTo>
                  <a:pt x="11210761" y="15338104"/>
                </a:lnTo>
                <a:lnTo>
                  <a:pt x="0" y="15338104"/>
                </a:lnTo>
                <a:lnTo>
                  <a:pt x="0" y="0"/>
                </a:lnTo>
                <a:close/>
              </a:path>
            </a:pathLst>
          </a:custGeom>
          <a:blipFill>
            <a:blip r:embed="rId2">
              <a:extLst>
                <a:ext uri="{96DAC541-7B7A-43D3-8B79-37D633B846F1}">
                  <asvg:svgBlip xmlns="" xmlns:asvg="http://schemas.microsoft.com/office/drawing/2016/SVG/main" r:embed="rId3"/>
                </a:ext>
              </a:extLst>
            </a:blip>
            <a:stretch>
              <a:fillRect/>
            </a:stretch>
          </a:blipFill>
        </p:spPr>
      </p:sp>
      <p:sp>
        <p:nvSpPr>
          <p:cNvPr id="3" name="Freeform 3"/>
          <p:cNvSpPr/>
          <p:nvPr/>
        </p:nvSpPr>
        <p:spPr>
          <a:xfrm rot="-5400000">
            <a:off x="-4079900" y="-2525552"/>
            <a:ext cx="11210760" cy="15338105"/>
          </a:xfrm>
          <a:custGeom>
            <a:avLst/>
            <a:gdLst/>
            <a:ahLst/>
            <a:cxnLst/>
            <a:rect l="l" t="t" r="r" b="b"/>
            <a:pathLst>
              <a:path w="11210760" h="15338105">
                <a:moveTo>
                  <a:pt x="0" y="0"/>
                </a:moveTo>
                <a:lnTo>
                  <a:pt x="11210761" y="0"/>
                </a:lnTo>
                <a:lnTo>
                  <a:pt x="11210761" y="15338104"/>
                </a:lnTo>
                <a:lnTo>
                  <a:pt x="0" y="15338104"/>
                </a:lnTo>
                <a:lnTo>
                  <a:pt x="0" y="0"/>
                </a:lnTo>
                <a:close/>
              </a:path>
            </a:pathLst>
          </a:custGeom>
          <a:blipFill>
            <a:blip r:embed="rId2">
              <a:extLst>
                <a:ext uri="{96DAC541-7B7A-43D3-8B79-37D633B846F1}">
                  <asvg:svgBlip xmlns="" xmlns:asvg="http://schemas.microsoft.com/office/drawing/2016/SVG/main" r:embed="rId3"/>
                </a:ext>
              </a:extLst>
            </a:blip>
            <a:stretch>
              <a:fillRect/>
            </a:stretch>
          </a:blipFill>
        </p:spPr>
      </p:sp>
      <p:sp>
        <p:nvSpPr>
          <p:cNvPr id="4" name="Freeform 4"/>
          <p:cNvSpPr/>
          <p:nvPr/>
        </p:nvSpPr>
        <p:spPr>
          <a:xfrm>
            <a:off x="978167" y="2525872"/>
            <a:ext cx="16230600" cy="7342028"/>
          </a:xfrm>
          <a:custGeom>
            <a:avLst/>
            <a:gdLst/>
            <a:ahLst/>
            <a:cxnLst/>
            <a:rect l="l" t="t" r="r" b="b"/>
            <a:pathLst>
              <a:path w="16230600" h="6993913">
                <a:moveTo>
                  <a:pt x="0" y="0"/>
                </a:moveTo>
                <a:lnTo>
                  <a:pt x="16230600" y="0"/>
                </a:lnTo>
                <a:lnTo>
                  <a:pt x="16230600" y="6993913"/>
                </a:lnTo>
                <a:lnTo>
                  <a:pt x="0" y="6993913"/>
                </a:lnTo>
                <a:lnTo>
                  <a:pt x="0" y="0"/>
                </a:lnTo>
                <a:close/>
              </a:path>
            </a:pathLst>
          </a:custGeom>
          <a:blipFill>
            <a:blip r:embed="rId4">
              <a:extLst>
                <a:ext uri="{96DAC541-7B7A-43D3-8B79-37D633B846F1}">
                  <asvg:svgBlip xmlns="" xmlns:asvg="http://schemas.microsoft.com/office/drawing/2016/SVG/main" r:embed="rId5"/>
                </a:ext>
              </a:extLst>
            </a:blip>
            <a:stretch>
              <a:fillRect/>
            </a:stretch>
          </a:blipFill>
        </p:spPr>
      </p:sp>
      <p:sp>
        <p:nvSpPr>
          <p:cNvPr id="5" name="TextBox 5"/>
          <p:cNvSpPr txBox="1"/>
          <p:nvPr/>
        </p:nvSpPr>
        <p:spPr>
          <a:xfrm>
            <a:off x="1525480" y="3543300"/>
            <a:ext cx="15086120" cy="6093976"/>
          </a:xfrm>
          <a:prstGeom prst="rect">
            <a:avLst/>
          </a:prstGeom>
        </p:spPr>
        <p:txBody>
          <a:bodyPr wrap="square" lIns="0" tIns="0" rIns="0" bIns="0" rtlCol="0" anchor="t">
            <a:spAutoFit/>
          </a:bodyPr>
          <a:lstStyle/>
          <a:p>
            <a:pPr algn="just"/>
            <a:r>
              <a:rPr lang="vi-VN" sz="4400">
                <a:latin typeface="Times New Roman" panose="02020603050405020304" pitchFamily="18" charset="0"/>
                <a:cs typeface="Times New Roman" panose="02020603050405020304" pitchFamily="18" charset="0"/>
              </a:rPr>
              <a:t>(1) Nhà nghệ thuật vị nghệ thuật theo lời Tê-ô-phin Gâu-chê nói: “Chỉ có cái gì vô ích mới đẹp”.</a:t>
            </a:r>
            <a:endParaRPr lang="en-GB" sz="4400">
              <a:latin typeface="Times New Roman" panose="02020603050405020304" pitchFamily="18" charset="0"/>
              <a:cs typeface="Times New Roman" panose="02020603050405020304" pitchFamily="18" charset="0"/>
            </a:endParaRPr>
          </a:p>
          <a:p>
            <a:pPr algn="just"/>
            <a:r>
              <a:rPr lang="vi-VN" sz="4400">
                <a:latin typeface="Times New Roman" panose="02020603050405020304" pitchFamily="18" charset="0"/>
                <a:cs typeface="Times New Roman" panose="02020603050405020304" pitchFamily="18" charset="0"/>
              </a:rPr>
              <a:t>                 (Trích </a:t>
            </a:r>
            <a:r>
              <a:rPr lang="vi-VN" sz="4400" i="1">
                <a:latin typeface="Times New Roman" panose="02020603050405020304" pitchFamily="18" charset="0"/>
                <a:cs typeface="Times New Roman" panose="02020603050405020304" pitchFamily="18" charset="0"/>
              </a:rPr>
              <a:t>Ý nghĩa văn chương, </a:t>
            </a:r>
            <a:r>
              <a:rPr lang="vi-VN" sz="4400">
                <a:latin typeface="Times New Roman" panose="02020603050405020304" pitchFamily="18" charset="0"/>
                <a:cs typeface="Times New Roman" panose="02020603050405020304" pitchFamily="18" charset="0"/>
              </a:rPr>
              <a:t>Hoài Thanh, SGK Ngữ văn 9, CTST, tập một, tr.39) </a:t>
            </a:r>
            <a:endParaRPr lang="en-US" sz="4400">
              <a:solidFill>
                <a:srgbClr val="E5707E"/>
              </a:solidFill>
              <a:latin typeface="Times New Roman" panose="02020603050405020304" pitchFamily="18" charset="0"/>
              <a:ea typeface="Genty Sans"/>
              <a:cs typeface="Times New Roman" panose="02020603050405020304" pitchFamily="18" charset="0"/>
              <a:sym typeface="Genty Sans"/>
            </a:endParaRPr>
          </a:p>
          <a:p>
            <a:pPr algn="just"/>
            <a:r>
              <a:rPr lang="vi-VN" sz="4400">
                <a:latin typeface="Times New Roman" panose="02020603050405020304" pitchFamily="18" charset="0"/>
                <a:cs typeface="Times New Roman" panose="02020603050405020304" pitchFamily="18" charset="0"/>
              </a:rPr>
              <a:t> (2) Hãy luôn nhớ: “Chúng ta không thừa kế Trái Đất từ tổ tiên của mình, mà vay mượn từ con cái của chúng ta” (ngạn ngữ của người da đỏ)</a:t>
            </a:r>
            <a:endParaRPr lang="en-GB" sz="4400">
              <a:latin typeface="Times New Roman" panose="02020603050405020304" pitchFamily="18" charset="0"/>
              <a:cs typeface="Times New Roman" panose="02020603050405020304" pitchFamily="18" charset="0"/>
            </a:endParaRPr>
          </a:p>
          <a:p>
            <a:pPr algn="just"/>
            <a:r>
              <a:rPr lang="vi-VN" sz="4400">
                <a:latin typeface="Times New Roman" panose="02020603050405020304" pitchFamily="18" charset="0"/>
                <a:cs typeface="Times New Roman" panose="02020603050405020304" pitchFamily="18" charset="0"/>
              </a:rPr>
              <a:t>                        (Theo Hồ Quang Trung, Tạp chí Văn học và Tuổi trẻ, số tháng 5 năm 2021)</a:t>
            </a:r>
            <a:endParaRPr lang="en-US" sz="4400">
              <a:solidFill>
                <a:srgbClr val="E5707E"/>
              </a:solidFill>
              <a:latin typeface="Times New Roman" panose="02020603050405020304" pitchFamily="18" charset="0"/>
              <a:ea typeface="Genty Sans"/>
              <a:cs typeface="Times New Roman" panose="02020603050405020304" pitchFamily="18" charset="0"/>
              <a:sym typeface="Genty Sans"/>
            </a:endParaRPr>
          </a:p>
        </p:txBody>
      </p:sp>
      <p:sp>
        <p:nvSpPr>
          <p:cNvPr id="6" name="TextBox 6"/>
          <p:cNvSpPr txBox="1"/>
          <p:nvPr/>
        </p:nvSpPr>
        <p:spPr>
          <a:xfrm>
            <a:off x="2743200" y="558112"/>
            <a:ext cx="12099506" cy="1477328"/>
          </a:xfrm>
          <a:prstGeom prst="rect">
            <a:avLst/>
          </a:prstGeom>
        </p:spPr>
        <p:txBody>
          <a:bodyPr wrap="square" lIns="0" tIns="0" rIns="0" bIns="0" rtlCol="0" anchor="t">
            <a:spAutoFit/>
          </a:bodyPr>
          <a:lstStyle/>
          <a:p>
            <a:pPr algn="ctr">
              <a:spcBef>
                <a:spcPct val="0"/>
              </a:spcBef>
            </a:pPr>
            <a:r>
              <a:rPr lang="vi-VN" sz="4800" b="1">
                <a:latin typeface="Times New Roman" panose="02020603050405020304" pitchFamily="18" charset="0"/>
                <a:cs typeface="Times New Roman" panose="02020603050405020304" pitchFamily="18" charset="0"/>
              </a:rPr>
              <a:t>Nêu tác dụng của dấu ngoặc kép trong những trường hợp dưới đây</a:t>
            </a:r>
            <a:endParaRPr lang="en-US" sz="4800">
              <a:solidFill>
                <a:srgbClr val="E5707E"/>
              </a:solidFill>
              <a:latin typeface="Times New Roman" panose="02020603050405020304" pitchFamily="18" charset="0"/>
              <a:ea typeface="Fascinate"/>
              <a:cs typeface="Times New Roman" panose="02020603050405020304" pitchFamily="18" charset="0"/>
              <a:sym typeface="Fascinate"/>
            </a:endParaRPr>
          </a:p>
        </p:txBody>
      </p:sp>
    </p:spTree>
    <p:extLst>
      <p:ext uri="{BB962C8B-B14F-4D97-AF65-F5344CB8AC3E}">
        <p14:creationId xmlns:p14="http://schemas.microsoft.com/office/powerpoint/2010/main" val="30779300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inVertical)">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1000"/>
                                        <p:tgtEl>
                                          <p:spTgt spid="4"/>
                                        </p:tgtEl>
                                      </p:cBhvr>
                                    </p:animEffect>
                                    <p:anim calcmode="lin" valueType="num">
                                      <p:cBhvr>
                                        <p:cTn id="13" dur="1000" fill="hold"/>
                                        <p:tgtEl>
                                          <p:spTgt spid="4"/>
                                        </p:tgtEl>
                                        <p:attrNameLst>
                                          <p:attrName>ppt_x</p:attrName>
                                        </p:attrNameLst>
                                      </p:cBhvr>
                                      <p:tavLst>
                                        <p:tav tm="0">
                                          <p:val>
                                            <p:strVal val="#ppt_x"/>
                                          </p:val>
                                        </p:tav>
                                        <p:tav tm="100000">
                                          <p:val>
                                            <p:strVal val="#ppt_x"/>
                                          </p:val>
                                        </p:tav>
                                      </p:tavLst>
                                    </p:anim>
                                    <p:anim calcmode="lin" valueType="num">
                                      <p:cBhvr>
                                        <p:cTn id="14" dur="1000" fill="hold"/>
                                        <p:tgtEl>
                                          <p:spTgt spid="4"/>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fade">
                                      <p:cBhvr>
                                        <p:cTn id="17" dur="1000"/>
                                        <p:tgtEl>
                                          <p:spTgt spid="5"/>
                                        </p:tgtEl>
                                      </p:cBhvr>
                                    </p:animEffect>
                                    <p:anim calcmode="lin" valueType="num">
                                      <p:cBhvr>
                                        <p:cTn id="18" dur="1000" fill="hold"/>
                                        <p:tgtEl>
                                          <p:spTgt spid="5"/>
                                        </p:tgtEl>
                                        <p:attrNameLst>
                                          <p:attrName>ppt_x</p:attrName>
                                        </p:attrNameLst>
                                      </p:cBhvr>
                                      <p:tavLst>
                                        <p:tav tm="0">
                                          <p:val>
                                            <p:strVal val="#ppt_x"/>
                                          </p:val>
                                        </p:tav>
                                        <p:tav tm="100000">
                                          <p:val>
                                            <p:strVal val="#ppt_x"/>
                                          </p:val>
                                        </p:tav>
                                      </p:tavLst>
                                    </p:anim>
                                    <p:anim calcmode="lin" valueType="num">
                                      <p:cBhvr>
                                        <p:cTn id="1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reeform 2"/>
          <p:cNvSpPr/>
          <p:nvPr/>
        </p:nvSpPr>
        <p:spPr>
          <a:xfrm rot="-5400000">
            <a:off x="11157139" y="-2525552"/>
            <a:ext cx="11210760" cy="15338105"/>
          </a:xfrm>
          <a:custGeom>
            <a:avLst/>
            <a:gdLst/>
            <a:ahLst/>
            <a:cxnLst/>
            <a:rect l="l" t="t" r="r" b="b"/>
            <a:pathLst>
              <a:path w="11210760" h="15338105">
                <a:moveTo>
                  <a:pt x="0" y="0"/>
                </a:moveTo>
                <a:lnTo>
                  <a:pt x="11210761" y="0"/>
                </a:lnTo>
                <a:lnTo>
                  <a:pt x="11210761" y="15338104"/>
                </a:lnTo>
                <a:lnTo>
                  <a:pt x="0" y="15338104"/>
                </a:lnTo>
                <a:lnTo>
                  <a:pt x="0" y="0"/>
                </a:lnTo>
                <a:close/>
              </a:path>
            </a:pathLst>
          </a:custGeom>
          <a:blipFill>
            <a:blip r:embed="rId2">
              <a:extLst>
                <a:ext uri="{96DAC541-7B7A-43D3-8B79-37D633B846F1}">
                  <asvg:svgBlip xmlns="" xmlns:asvg="http://schemas.microsoft.com/office/drawing/2016/SVG/main" r:embed="rId3"/>
                </a:ext>
              </a:extLst>
            </a:blip>
            <a:stretch>
              <a:fillRect/>
            </a:stretch>
          </a:blipFill>
        </p:spPr>
      </p:sp>
      <p:sp>
        <p:nvSpPr>
          <p:cNvPr id="3" name="Freeform 3"/>
          <p:cNvSpPr/>
          <p:nvPr/>
        </p:nvSpPr>
        <p:spPr>
          <a:xfrm rot="-5400000">
            <a:off x="-4079900" y="-2525552"/>
            <a:ext cx="11210760" cy="15338105"/>
          </a:xfrm>
          <a:custGeom>
            <a:avLst/>
            <a:gdLst/>
            <a:ahLst/>
            <a:cxnLst/>
            <a:rect l="l" t="t" r="r" b="b"/>
            <a:pathLst>
              <a:path w="11210760" h="15338105">
                <a:moveTo>
                  <a:pt x="0" y="0"/>
                </a:moveTo>
                <a:lnTo>
                  <a:pt x="11210761" y="0"/>
                </a:lnTo>
                <a:lnTo>
                  <a:pt x="11210761" y="15338104"/>
                </a:lnTo>
                <a:lnTo>
                  <a:pt x="0" y="15338104"/>
                </a:lnTo>
                <a:lnTo>
                  <a:pt x="0" y="0"/>
                </a:lnTo>
                <a:close/>
              </a:path>
            </a:pathLst>
          </a:custGeom>
          <a:blipFill>
            <a:blip r:embed="rId2">
              <a:extLst>
                <a:ext uri="{96DAC541-7B7A-43D3-8B79-37D633B846F1}">
                  <asvg:svgBlip xmlns="" xmlns:asvg="http://schemas.microsoft.com/office/drawing/2016/SVG/main" r:embed="rId3"/>
                </a:ext>
              </a:extLst>
            </a:blip>
            <a:stretch>
              <a:fillRect/>
            </a:stretch>
          </a:blipFill>
        </p:spPr>
      </p:sp>
      <p:sp>
        <p:nvSpPr>
          <p:cNvPr id="4" name="Freeform 4"/>
          <p:cNvSpPr/>
          <p:nvPr/>
        </p:nvSpPr>
        <p:spPr>
          <a:xfrm>
            <a:off x="2971800" y="1028700"/>
            <a:ext cx="13749110" cy="8063206"/>
          </a:xfrm>
          <a:custGeom>
            <a:avLst/>
            <a:gdLst/>
            <a:ahLst/>
            <a:cxnLst/>
            <a:rect l="l" t="t" r="r" b="b"/>
            <a:pathLst>
              <a:path w="8415110" h="8063206">
                <a:moveTo>
                  <a:pt x="0" y="0"/>
                </a:moveTo>
                <a:lnTo>
                  <a:pt x="8415110" y="0"/>
                </a:lnTo>
                <a:lnTo>
                  <a:pt x="8415110" y="8063206"/>
                </a:lnTo>
                <a:lnTo>
                  <a:pt x="0" y="8063206"/>
                </a:lnTo>
                <a:lnTo>
                  <a:pt x="0" y="0"/>
                </a:lnTo>
                <a:close/>
              </a:path>
            </a:pathLst>
          </a:custGeom>
          <a:blipFill>
            <a:blip r:embed="rId4">
              <a:extLst>
                <a:ext uri="{96DAC541-7B7A-43D3-8B79-37D633B846F1}">
                  <asvg:svgBlip xmlns="" xmlns:asvg="http://schemas.microsoft.com/office/drawing/2016/SVG/main" r:embed="rId5"/>
                </a:ext>
              </a:extLst>
            </a:blip>
            <a:stretch>
              <a:fillRect/>
            </a:stretch>
          </a:blipFill>
        </p:spPr>
      </p:sp>
      <p:sp>
        <p:nvSpPr>
          <p:cNvPr id="28" name="TextBox 28"/>
          <p:cNvSpPr txBox="1"/>
          <p:nvPr/>
        </p:nvSpPr>
        <p:spPr>
          <a:xfrm>
            <a:off x="5135444" y="1943100"/>
            <a:ext cx="11095156" cy="6326284"/>
          </a:xfrm>
          <a:prstGeom prst="rect">
            <a:avLst/>
          </a:prstGeom>
        </p:spPr>
        <p:txBody>
          <a:bodyPr wrap="square" lIns="0" tIns="0" rIns="0" bIns="0" rtlCol="0" anchor="t">
            <a:spAutoFit/>
          </a:bodyPr>
          <a:lstStyle/>
          <a:p>
            <a:pPr marL="0" lvl="1" algn="just">
              <a:lnSpc>
                <a:spcPts val="8400"/>
              </a:lnSpc>
              <a:spcBef>
                <a:spcPct val="0"/>
              </a:spcBef>
            </a:pPr>
            <a:r>
              <a:rPr lang="vi-VN" sz="4400">
                <a:latin typeface="Times New Roman" panose="02020603050405020304" pitchFamily="18" charset="0"/>
                <a:cs typeface="Times New Roman" panose="02020603050405020304" pitchFamily="18" charset="0"/>
              </a:rPr>
              <a:t>Tác dụng của dấu ngoặc kép trong những trường hợp trên là dùng để dẫn lời nói trực tiếp của một người, một tài liệu nào đó. Trong ví dụ, tác giả đã dẫn lời nói trực tiếp của nhà nghệ thuật vị nghệ thuật Tê-ô-phin Gâu-chê, ngạn ngữ của người da đỏ, của tờ báo Len-sít của Luân Đôn.</a:t>
            </a:r>
            <a:endParaRPr lang="en-US" sz="4200">
              <a:solidFill>
                <a:srgbClr val="E5707E"/>
              </a:solidFill>
              <a:latin typeface="Times New Roman" panose="02020603050405020304" pitchFamily="18" charset="0"/>
              <a:ea typeface="Genty Sans"/>
              <a:cs typeface="Times New Roman" panose="02020603050405020304" pitchFamily="18" charset="0"/>
              <a:sym typeface="Genty Sans"/>
            </a:endParaRPr>
          </a:p>
        </p:txBody>
      </p:sp>
    </p:spTree>
    <p:extLst>
      <p:ext uri="{BB962C8B-B14F-4D97-AF65-F5344CB8AC3E}">
        <p14:creationId xmlns:p14="http://schemas.microsoft.com/office/powerpoint/2010/main" val="8105778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8"/>
                                        </p:tgtEl>
                                        <p:attrNameLst>
                                          <p:attrName>style.visibility</p:attrName>
                                        </p:attrNameLst>
                                      </p:cBhvr>
                                      <p:to>
                                        <p:strVal val="visible"/>
                                      </p:to>
                                    </p:set>
                                    <p:animEffect transition="in" filter="barn(inVertical)">
                                      <p:cBhvr>
                                        <p:cTn id="7" dur="500"/>
                                        <p:tgtEl>
                                          <p:spTgt spid="28"/>
                                        </p:tgtEl>
                                      </p:cBhvr>
                                    </p:animEffect>
                                  </p:childTnLst>
                                </p:cTn>
                              </p:par>
                              <p:par>
                                <p:cTn id="8" presetID="16" presetClass="entr" presetSubtype="21" fill="hold"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barn(inVertical)">
                                      <p:cBhvr>
                                        <p:cTn id="10"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reeform 2"/>
          <p:cNvSpPr/>
          <p:nvPr/>
        </p:nvSpPr>
        <p:spPr>
          <a:xfrm rot="-5400000">
            <a:off x="11157139" y="-2525552"/>
            <a:ext cx="11210760" cy="15338105"/>
          </a:xfrm>
          <a:custGeom>
            <a:avLst/>
            <a:gdLst/>
            <a:ahLst/>
            <a:cxnLst/>
            <a:rect l="l" t="t" r="r" b="b"/>
            <a:pathLst>
              <a:path w="11210760" h="15338105">
                <a:moveTo>
                  <a:pt x="0" y="0"/>
                </a:moveTo>
                <a:lnTo>
                  <a:pt x="11210761" y="0"/>
                </a:lnTo>
                <a:lnTo>
                  <a:pt x="11210761" y="15338104"/>
                </a:lnTo>
                <a:lnTo>
                  <a:pt x="0" y="15338104"/>
                </a:lnTo>
                <a:lnTo>
                  <a:pt x="0" y="0"/>
                </a:lnTo>
                <a:close/>
              </a:path>
            </a:pathLst>
          </a:custGeom>
          <a:blipFill>
            <a:blip r:embed="rId2">
              <a:extLst>
                <a:ext uri="{96DAC541-7B7A-43D3-8B79-37D633B846F1}">
                  <asvg:svgBlip xmlns="" xmlns:asvg="http://schemas.microsoft.com/office/drawing/2016/SVG/main" r:embed="rId3"/>
                </a:ext>
              </a:extLst>
            </a:blip>
            <a:stretch>
              <a:fillRect/>
            </a:stretch>
          </a:blipFill>
        </p:spPr>
      </p:sp>
      <p:sp>
        <p:nvSpPr>
          <p:cNvPr id="3" name="Freeform 3"/>
          <p:cNvSpPr/>
          <p:nvPr/>
        </p:nvSpPr>
        <p:spPr>
          <a:xfrm rot="-5400000">
            <a:off x="-4079900" y="-2525552"/>
            <a:ext cx="11210760" cy="15338105"/>
          </a:xfrm>
          <a:custGeom>
            <a:avLst/>
            <a:gdLst/>
            <a:ahLst/>
            <a:cxnLst/>
            <a:rect l="l" t="t" r="r" b="b"/>
            <a:pathLst>
              <a:path w="11210760" h="15338105">
                <a:moveTo>
                  <a:pt x="0" y="0"/>
                </a:moveTo>
                <a:lnTo>
                  <a:pt x="11210761" y="0"/>
                </a:lnTo>
                <a:lnTo>
                  <a:pt x="11210761" y="15338104"/>
                </a:lnTo>
                <a:lnTo>
                  <a:pt x="0" y="15338104"/>
                </a:lnTo>
                <a:lnTo>
                  <a:pt x="0" y="0"/>
                </a:lnTo>
                <a:close/>
              </a:path>
            </a:pathLst>
          </a:custGeom>
          <a:blipFill>
            <a:blip r:embed="rId2">
              <a:extLst>
                <a:ext uri="{96DAC541-7B7A-43D3-8B79-37D633B846F1}">
                  <asvg:svgBlip xmlns="" xmlns:asvg="http://schemas.microsoft.com/office/drawing/2016/SVG/main" r:embed="rId3"/>
                </a:ext>
              </a:extLst>
            </a:blip>
            <a:stretch>
              <a:fillRect/>
            </a:stretch>
          </a:blipFill>
        </p:spPr>
      </p:sp>
      <p:sp>
        <p:nvSpPr>
          <p:cNvPr id="4" name="Freeform 4"/>
          <p:cNvSpPr/>
          <p:nvPr/>
        </p:nvSpPr>
        <p:spPr>
          <a:xfrm>
            <a:off x="978167" y="952500"/>
            <a:ext cx="16230600" cy="8567285"/>
          </a:xfrm>
          <a:custGeom>
            <a:avLst/>
            <a:gdLst/>
            <a:ahLst/>
            <a:cxnLst/>
            <a:rect l="l" t="t" r="r" b="b"/>
            <a:pathLst>
              <a:path w="16230600" h="6993913">
                <a:moveTo>
                  <a:pt x="0" y="0"/>
                </a:moveTo>
                <a:lnTo>
                  <a:pt x="16230600" y="0"/>
                </a:lnTo>
                <a:lnTo>
                  <a:pt x="16230600" y="6993913"/>
                </a:lnTo>
                <a:lnTo>
                  <a:pt x="0" y="6993913"/>
                </a:lnTo>
                <a:lnTo>
                  <a:pt x="0" y="0"/>
                </a:lnTo>
                <a:close/>
              </a:path>
            </a:pathLst>
          </a:custGeom>
          <a:blipFill>
            <a:blip r:embed="rId4">
              <a:extLst>
                <a:ext uri="{96DAC541-7B7A-43D3-8B79-37D633B846F1}">
                  <asvg:svgBlip xmlns="" xmlns:asvg="http://schemas.microsoft.com/office/drawing/2016/SVG/main" r:embed="rId5"/>
                </a:ext>
              </a:extLst>
            </a:blip>
            <a:stretch>
              <a:fillRect/>
            </a:stretch>
          </a:blipFill>
        </p:spPr>
      </p:sp>
      <p:sp>
        <p:nvSpPr>
          <p:cNvPr id="5" name="TextBox 5"/>
          <p:cNvSpPr txBox="1"/>
          <p:nvPr/>
        </p:nvSpPr>
        <p:spPr>
          <a:xfrm>
            <a:off x="2149894" y="2552700"/>
            <a:ext cx="14089277" cy="6093976"/>
          </a:xfrm>
          <a:prstGeom prst="rect">
            <a:avLst/>
          </a:prstGeom>
        </p:spPr>
        <p:txBody>
          <a:bodyPr lIns="0" tIns="0" rIns="0" bIns="0" rtlCol="0" anchor="t">
            <a:spAutoFit/>
          </a:bodyPr>
          <a:lstStyle/>
          <a:p>
            <a:pPr algn="just"/>
            <a:r>
              <a:rPr lang="vi-VN" sz="4400">
                <a:latin typeface="Times New Roman" panose="02020603050405020304" pitchFamily="18" charset="0"/>
                <a:cs typeface="Times New Roman" panose="02020603050405020304" pitchFamily="18" charset="0"/>
              </a:rPr>
              <a:t>(3) Tờ Len-sít (Lancet) của Luân Đôn (London) – một tạp chí y khoa nổi tiếng thế giới đã đưa ra nhận định thế này về giá trị của thái độ vui vẻ, lạc quan: “Một tinh thần tốt là yếu tố quan trọng đối với sức khoẻ của những người bệnh, người ốm yếu. Nó quyết định việc liệu một người bệnh có còn cứu được hay không, và một người yếu ớt có thể sống một đời lành mạnh, không bệnh hay không”.</a:t>
            </a:r>
            <a:endParaRPr lang="en-GB" sz="4400">
              <a:latin typeface="Times New Roman" panose="02020603050405020304" pitchFamily="18" charset="0"/>
              <a:cs typeface="Times New Roman" panose="02020603050405020304" pitchFamily="18" charset="0"/>
            </a:endParaRPr>
          </a:p>
          <a:p>
            <a:pPr algn="just"/>
            <a:r>
              <a:rPr lang="vi-VN" sz="4400">
                <a:latin typeface="Times New Roman" panose="02020603050405020304" pitchFamily="18" charset="0"/>
                <a:cs typeface="Times New Roman" panose="02020603050405020304" pitchFamily="18" charset="0"/>
              </a:rPr>
              <a:t>   (Trích </a:t>
            </a:r>
            <a:r>
              <a:rPr lang="vi-VN" sz="4400" i="1">
                <a:latin typeface="Times New Roman" panose="02020603050405020304" pitchFamily="18" charset="0"/>
                <a:cs typeface="Times New Roman" panose="02020603050405020304" pitchFamily="18" charset="0"/>
              </a:rPr>
              <a:t>Tiếng cười có lợi ích gì, </a:t>
            </a:r>
            <a:r>
              <a:rPr lang="vi-VN" sz="4400">
                <a:latin typeface="Times New Roman" panose="02020603050405020304" pitchFamily="18" charset="0"/>
                <a:cs typeface="Times New Roman" panose="02020603050405020304" pitchFamily="18" charset="0"/>
              </a:rPr>
              <a:t>Theo O-ri-sơn Xơ-goét Ma-đơn, SGK Ngữ văn 8, CTST, tập một,)                                                                      </a:t>
            </a:r>
            <a:endParaRPr lang="en-GB" sz="440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960696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par>
                                <p:cTn id="8" presetID="16" presetClass="entr" presetSubtype="21" fill="hold"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barn(inVertical)">
                                      <p:cBhvr>
                                        <p:cTn id="10"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reeform 2"/>
          <p:cNvSpPr/>
          <p:nvPr/>
        </p:nvSpPr>
        <p:spPr>
          <a:xfrm rot="-5400000">
            <a:off x="11157139" y="-2525552"/>
            <a:ext cx="11210760" cy="15338105"/>
          </a:xfrm>
          <a:custGeom>
            <a:avLst/>
            <a:gdLst/>
            <a:ahLst/>
            <a:cxnLst/>
            <a:rect l="l" t="t" r="r" b="b"/>
            <a:pathLst>
              <a:path w="11210760" h="15338105">
                <a:moveTo>
                  <a:pt x="0" y="0"/>
                </a:moveTo>
                <a:lnTo>
                  <a:pt x="11210761" y="0"/>
                </a:lnTo>
                <a:lnTo>
                  <a:pt x="11210761" y="15338104"/>
                </a:lnTo>
                <a:lnTo>
                  <a:pt x="0" y="15338104"/>
                </a:lnTo>
                <a:lnTo>
                  <a:pt x="0" y="0"/>
                </a:lnTo>
                <a:close/>
              </a:path>
            </a:pathLst>
          </a:custGeom>
          <a:blipFill>
            <a:blip r:embed="rId2">
              <a:extLst>
                <a:ext uri="{96DAC541-7B7A-43D3-8B79-37D633B846F1}">
                  <asvg:svgBlip xmlns="" xmlns:asvg="http://schemas.microsoft.com/office/drawing/2016/SVG/main" r:embed="rId3"/>
                </a:ext>
              </a:extLst>
            </a:blip>
            <a:stretch>
              <a:fillRect/>
            </a:stretch>
          </a:blipFill>
        </p:spPr>
      </p:sp>
      <p:sp>
        <p:nvSpPr>
          <p:cNvPr id="3" name="Freeform 3"/>
          <p:cNvSpPr/>
          <p:nvPr/>
        </p:nvSpPr>
        <p:spPr>
          <a:xfrm rot="-5400000">
            <a:off x="-4079900" y="-2525552"/>
            <a:ext cx="11210760" cy="15338105"/>
          </a:xfrm>
          <a:custGeom>
            <a:avLst/>
            <a:gdLst/>
            <a:ahLst/>
            <a:cxnLst/>
            <a:rect l="l" t="t" r="r" b="b"/>
            <a:pathLst>
              <a:path w="11210760" h="15338105">
                <a:moveTo>
                  <a:pt x="0" y="0"/>
                </a:moveTo>
                <a:lnTo>
                  <a:pt x="11210761" y="0"/>
                </a:lnTo>
                <a:lnTo>
                  <a:pt x="11210761" y="15338104"/>
                </a:lnTo>
                <a:lnTo>
                  <a:pt x="0" y="15338104"/>
                </a:lnTo>
                <a:lnTo>
                  <a:pt x="0" y="0"/>
                </a:lnTo>
                <a:close/>
              </a:path>
            </a:pathLst>
          </a:custGeom>
          <a:blipFill>
            <a:blip r:embed="rId2">
              <a:extLst>
                <a:ext uri="{96DAC541-7B7A-43D3-8B79-37D633B846F1}">
                  <asvg:svgBlip xmlns="" xmlns:asvg="http://schemas.microsoft.com/office/drawing/2016/SVG/main" r:embed="rId3"/>
                </a:ext>
              </a:extLst>
            </a:blip>
            <a:stretch>
              <a:fillRect/>
            </a:stretch>
          </a:blipFill>
        </p:spPr>
      </p:sp>
      <p:sp>
        <p:nvSpPr>
          <p:cNvPr id="4" name="Freeform 4"/>
          <p:cNvSpPr/>
          <p:nvPr/>
        </p:nvSpPr>
        <p:spPr>
          <a:xfrm>
            <a:off x="7696200" y="495300"/>
            <a:ext cx="8415110" cy="9791700"/>
          </a:xfrm>
          <a:custGeom>
            <a:avLst/>
            <a:gdLst/>
            <a:ahLst/>
            <a:cxnLst/>
            <a:rect l="l" t="t" r="r" b="b"/>
            <a:pathLst>
              <a:path w="8415110" h="8063206">
                <a:moveTo>
                  <a:pt x="0" y="0"/>
                </a:moveTo>
                <a:lnTo>
                  <a:pt x="8415110" y="0"/>
                </a:lnTo>
                <a:lnTo>
                  <a:pt x="8415110" y="8063206"/>
                </a:lnTo>
                <a:lnTo>
                  <a:pt x="0" y="8063206"/>
                </a:lnTo>
                <a:lnTo>
                  <a:pt x="0" y="0"/>
                </a:lnTo>
                <a:close/>
              </a:path>
            </a:pathLst>
          </a:custGeom>
          <a:blipFill>
            <a:blip r:embed="rId4">
              <a:extLst>
                <a:ext uri="{96DAC541-7B7A-43D3-8B79-37D633B846F1}">
                  <asvg:svgBlip xmlns="" xmlns:asvg="http://schemas.microsoft.com/office/drawing/2016/SVG/main" r:embed="rId5"/>
                </a:ext>
              </a:extLst>
            </a:blip>
            <a:stretch>
              <a:fillRect/>
            </a:stretch>
          </a:blipFill>
        </p:spPr>
      </p:sp>
      <p:sp>
        <p:nvSpPr>
          <p:cNvPr id="25" name="TextBox 25"/>
          <p:cNvSpPr txBox="1"/>
          <p:nvPr/>
        </p:nvSpPr>
        <p:spPr>
          <a:xfrm>
            <a:off x="1553042" y="2980195"/>
            <a:ext cx="5510498" cy="2462213"/>
          </a:xfrm>
          <a:prstGeom prst="rect">
            <a:avLst/>
          </a:prstGeom>
        </p:spPr>
        <p:txBody>
          <a:bodyPr wrap="square" lIns="0" tIns="0" rIns="0" bIns="0" rtlCol="0" anchor="t">
            <a:spAutoFit/>
          </a:bodyPr>
          <a:lstStyle/>
          <a:p>
            <a:pPr algn="ctr">
              <a:lnSpc>
                <a:spcPts val="9600"/>
              </a:lnSpc>
              <a:spcBef>
                <a:spcPct val="0"/>
              </a:spcBef>
            </a:pPr>
            <a:r>
              <a:rPr lang="en-US" sz="6600" b="1">
                <a:latin typeface="Times New Roman" panose="02020603050405020304" pitchFamily="18" charset="0"/>
                <a:cs typeface="Times New Roman" panose="02020603050405020304" pitchFamily="18" charset="0"/>
              </a:rPr>
              <a:t>(2) So sánh cách trích dẫn</a:t>
            </a:r>
            <a:endParaRPr lang="en-US" sz="6600" b="1">
              <a:solidFill>
                <a:srgbClr val="E5707E"/>
              </a:solidFill>
              <a:latin typeface="Times New Roman" panose="02020603050405020304" pitchFamily="18" charset="0"/>
              <a:ea typeface="Fascinate"/>
              <a:cs typeface="Times New Roman" panose="02020603050405020304" pitchFamily="18" charset="0"/>
              <a:sym typeface="Fascinate"/>
            </a:endParaRPr>
          </a:p>
        </p:txBody>
      </p:sp>
      <p:sp>
        <p:nvSpPr>
          <p:cNvPr id="28" name="TextBox 28"/>
          <p:cNvSpPr txBox="1"/>
          <p:nvPr/>
        </p:nvSpPr>
        <p:spPr>
          <a:xfrm>
            <a:off x="8915400" y="1667053"/>
            <a:ext cx="6705600" cy="8125301"/>
          </a:xfrm>
          <a:prstGeom prst="rect">
            <a:avLst/>
          </a:prstGeom>
        </p:spPr>
        <p:txBody>
          <a:bodyPr wrap="square" lIns="0" tIns="0" rIns="0" bIns="0" rtlCol="0" anchor="t">
            <a:spAutoFit/>
          </a:bodyPr>
          <a:lstStyle/>
          <a:p>
            <a:pPr algn="just"/>
            <a:r>
              <a:rPr lang="en-US" sz="4800">
                <a:latin typeface="Times New Roman" panose="02020603050405020304" pitchFamily="18" charset="0"/>
                <a:cs typeface="Times New Roman" panose="02020603050405020304" pitchFamily="18" charset="0"/>
              </a:rPr>
              <a:t>- Các trường hợp trong ví dụ phần Khởi động đều là dẫn lời nói trực tiếp.</a:t>
            </a:r>
            <a:endParaRPr lang="en-GB" sz="4800">
              <a:latin typeface="Times New Roman" panose="02020603050405020304" pitchFamily="18" charset="0"/>
              <a:cs typeface="Times New Roman" panose="02020603050405020304" pitchFamily="18" charset="0"/>
            </a:endParaRPr>
          </a:p>
          <a:p>
            <a:pPr algn="just"/>
            <a:r>
              <a:rPr lang="en-US" sz="4800" smtClean="0">
                <a:latin typeface="Times New Roman" panose="02020603050405020304" pitchFamily="18" charset="0"/>
                <a:cs typeface="Times New Roman" panose="02020603050405020304" pitchFamily="18" charset="0"/>
              </a:rPr>
              <a:t>- </a:t>
            </a:r>
            <a:r>
              <a:rPr lang="en-US" sz="4800">
                <a:latin typeface="Times New Roman" panose="02020603050405020304" pitchFamily="18" charset="0"/>
                <a:cs typeface="Times New Roman" panose="02020603050405020304" pitchFamily="18" charset="0"/>
              </a:rPr>
              <a:t>Còn ví dụ vừa nêu là dẫn gián tiếp lời nói, ý tưởng nghiên cứu của hai nhà khoa học là W.E-lít-xơ Bon (W.Alice Boyle) và Coóc-nây Con-quây (Courtney Conway) thuộc đại học A-ri-dô-na (Arizona).</a:t>
            </a:r>
            <a:endParaRPr lang="en-GB" sz="4800">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04189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5"/>
                                        </p:tgtEl>
                                        <p:attrNameLst>
                                          <p:attrName>style.visibility</p:attrName>
                                        </p:attrNameLst>
                                      </p:cBhvr>
                                      <p:to>
                                        <p:strVal val="visible"/>
                                      </p:to>
                                    </p:set>
                                    <p:animEffect transition="in" filter="barn(inVertical)">
                                      <p:cBhvr>
                                        <p:cTn id="7" dur="500"/>
                                        <p:tgtEl>
                                          <p:spTgt spid="25"/>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28"/>
                                        </p:tgtEl>
                                        <p:attrNameLst>
                                          <p:attrName>style.visibility</p:attrName>
                                        </p:attrNameLst>
                                      </p:cBhvr>
                                      <p:to>
                                        <p:strVal val="visible"/>
                                      </p:to>
                                    </p:set>
                                    <p:animEffect transition="in" filter="circle(in)">
                                      <p:cBhvr>
                                        <p:cTn id="12" dur="2000"/>
                                        <p:tgtEl>
                                          <p:spTgt spid="28"/>
                                        </p:tgtEl>
                                      </p:cBhvr>
                                    </p:animEffect>
                                  </p:childTnLst>
                                </p:cTn>
                              </p:par>
                              <p:par>
                                <p:cTn id="13" presetID="6" presetClass="entr" presetSubtype="16" fill="hold" nodeType="with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circle(in)">
                                      <p:cBhvr>
                                        <p:cTn id="15"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p:bldP spid="28"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reeform 2"/>
          <p:cNvSpPr/>
          <p:nvPr/>
        </p:nvSpPr>
        <p:spPr>
          <a:xfrm rot="-5400000">
            <a:off x="11157139" y="-2525552"/>
            <a:ext cx="11210760" cy="15338105"/>
          </a:xfrm>
          <a:custGeom>
            <a:avLst/>
            <a:gdLst/>
            <a:ahLst/>
            <a:cxnLst/>
            <a:rect l="l" t="t" r="r" b="b"/>
            <a:pathLst>
              <a:path w="11210760" h="15338105">
                <a:moveTo>
                  <a:pt x="0" y="0"/>
                </a:moveTo>
                <a:lnTo>
                  <a:pt x="11210761" y="0"/>
                </a:lnTo>
                <a:lnTo>
                  <a:pt x="11210761" y="15338104"/>
                </a:lnTo>
                <a:lnTo>
                  <a:pt x="0" y="15338104"/>
                </a:lnTo>
                <a:lnTo>
                  <a:pt x="0" y="0"/>
                </a:lnTo>
                <a:close/>
              </a:path>
            </a:pathLst>
          </a:custGeom>
          <a:blipFill>
            <a:blip r:embed="rId2">
              <a:extLst>
                <a:ext uri="{96DAC541-7B7A-43D3-8B79-37D633B846F1}">
                  <asvg:svgBlip xmlns="" xmlns:asvg="http://schemas.microsoft.com/office/drawing/2016/SVG/main" r:embed="rId3"/>
                </a:ext>
              </a:extLst>
            </a:blip>
            <a:stretch>
              <a:fillRect/>
            </a:stretch>
          </a:blipFill>
        </p:spPr>
      </p:sp>
      <p:sp>
        <p:nvSpPr>
          <p:cNvPr id="3" name="Freeform 3"/>
          <p:cNvSpPr/>
          <p:nvPr/>
        </p:nvSpPr>
        <p:spPr>
          <a:xfrm rot="-5400000">
            <a:off x="-4079900" y="-2525552"/>
            <a:ext cx="11210760" cy="15338105"/>
          </a:xfrm>
          <a:custGeom>
            <a:avLst/>
            <a:gdLst/>
            <a:ahLst/>
            <a:cxnLst/>
            <a:rect l="l" t="t" r="r" b="b"/>
            <a:pathLst>
              <a:path w="11210760" h="15338105">
                <a:moveTo>
                  <a:pt x="0" y="0"/>
                </a:moveTo>
                <a:lnTo>
                  <a:pt x="11210761" y="0"/>
                </a:lnTo>
                <a:lnTo>
                  <a:pt x="11210761" y="15338104"/>
                </a:lnTo>
                <a:lnTo>
                  <a:pt x="0" y="15338104"/>
                </a:lnTo>
                <a:lnTo>
                  <a:pt x="0" y="0"/>
                </a:lnTo>
                <a:close/>
              </a:path>
            </a:pathLst>
          </a:custGeom>
          <a:blipFill>
            <a:blip r:embed="rId2">
              <a:extLst>
                <a:ext uri="{96DAC541-7B7A-43D3-8B79-37D633B846F1}">
                  <asvg:svgBlip xmlns="" xmlns:asvg="http://schemas.microsoft.com/office/drawing/2016/SVG/main" r:embed="rId3"/>
                </a:ext>
              </a:extLst>
            </a:blip>
            <a:stretch>
              <a:fillRect/>
            </a:stretch>
          </a:blipFill>
        </p:spPr>
      </p:sp>
      <p:sp>
        <p:nvSpPr>
          <p:cNvPr id="4" name="Freeform 4"/>
          <p:cNvSpPr/>
          <p:nvPr/>
        </p:nvSpPr>
        <p:spPr>
          <a:xfrm>
            <a:off x="1055988" y="647700"/>
            <a:ext cx="16230600" cy="9524999"/>
          </a:xfrm>
          <a:custGeom>
            <a:avLst/>
            <a:gdLst/>
            <a:ahLst/>
            <a:cxnLst/>
            <a:rect l="l" t="t" r="r" b="b"/>
            <a:pathLst>
              <a:path w="16230600" h="6993913">
                <a:moveTo>
                  <a:pt x="0" y="0"/>
                </a:moveTo>
                <a:lnTo>
                  <a:pt x="16230600" y="0"/>
                </a:lnTo>
                <a:lnTo>
                  <a:pt x="16230600" y="6993913"/>
                </a:lnTo>
                <a:lnTo>
                  <a:pt x="0" y="6993913"/>
                </a:lnTo>
                <a:lnTo>
                  <a:pt x="0" y="0"/>
                </a:lnTo>
                <a:close/>
              </a:path>
            </a:pathLst>
          </a:custGeom>
          <a:blipFill>
            <a:blip r:embed="rId4">
              <a:extLst>
                <a:ext uri="{96DAC541-7B7A-43D3-8B79-37D633B846F1}">
                  <asvg:svgBlip xmlns="" xmlns:asvg="http://schemas.microsoft.com/office/drawing/2016/SVG/main" r:embed="rId5"/>
                </a:ext>
              </a:extLst>
            </a:blip>
            <a:stretch>
              <a:fillRect/>
            </a:stretch>
          </a:blipFill>
        </p:spPr>
      </p:sp>
      <p:sp>
        <p:nvSpPr>
          <p:cNvPr id="5" name="TextBox 5"/>
          <p:cNvSpPr txBox="1"/>
          <p:nvPr/>
        </p:nvSpPr>
        <p:spPr>
          <a:xfrm>
            <a:off x="1828800" y="2171700"/>
            <a:ext cx="14859000" cy="7478970"/>
          </a:xfrm>
          <a:prstGeom prst="rect">
            <a:avLst/>
          </a:prstGeom>
        </p:spPr>
        <p:txBody>
          <a:bodyPr wrap="square" lIns="0" tIns="0" rIns="0" bIns="0" rtlCol="0" anchor="t">
            <a:spAutoFit/>
          </a:bodyPr>
          <a:lstStyle/>
          <a:p>
            <a:pPr algn="just"/>
            <a:r>
              <a:rPr lang="en-US" sz="5400">
                <a:latin typeface="Times New Roman" panose="02020603050405020304" pitchFamily="18" charset="0"/>
                <a:cs typeface="Times New Roman" panose="02020603050405020304" pitchFamily="18" charset="0"/>
              </a:rPr>
              <a:t>(3) </a:t>
            </a:r>
            <a:r>
              <a:rPr lang="vi-VN" sz="5400">
                <a:latin typeface="Times New Roman" panose="02020603050405020304" pitchFamily="18" charset="0"/>
                <a:cs typeface="Times New Roman" panose="02020603050405020304" pitchFamily="18" charset="0"/>
              </a:rPr>
              <a:t>Ở</a:t>
            </a:r>
            <a:r>
              <a:rPr lang="en-US" sz="5400">
                <a:latin typeface="Times New Roman" panose="02020603050405020304" pitchFamily="18" charset="0"/>
                <a:cs typeface="Times New Roman" panose="02020603050405020304" pitchFamily="18" charset="0"/>
              </a:rPr>
              <a:t> VB 1</a:t>
            </a:r>
            <a:r>
              <a:rPr lang="vi-VN" sz="5400">
                <a:latin typeface="Times New Roman" panose="02020603050405020304" pitchFamily="18" charset="0"/>
                <a:cs typeface="Times New Roman" panose="02020603050405020304" pitchFamily="18" charset="0"/>
              </a:rPr>
              <a:t>, tên tác giả được đặt ngay bên dưới bài thơ. Cuối bài thơ, nhóm biên soạn có dẫn nguồn: “(In trong </a:t>
            </a:r>
            <a:r>
              <a:rPr lang="vi-VN" sz="5400" i="1">
                <a:latin typeface="Times New Roman" panose="02020603050405020304" pitchFamily="18" charset="0"/>
                <a:cs typeface="Times New Roman" panose="02020603050405020304" pitchFamily="18" charset="0"/>
              </a:rPr>
              <a:t>Tác phẩm văn học trong nhà trường – những vấn đề trao đổi, </a:t>
            </a:r>
            <a:r>
              <a:rPr lang="vi-VN" sz="5400">
                <a:latin typeface="Times New Roman" panose="02020603050405020304" pitchFamily="18" charset="0"/>
                <a:cs typeface="Times New Roman" panose="02020603050405020304" pitchFamily="18" charset="0"/>
              </a:rPr>
              <a:t>tập 2, NXB Giáo dục Việt Nam, 2012)”</a:t>
            </a:r>
            <a:endParaRPr lang="en-GB" sz="5400">
              <a:latin typeface="Times New Roman" panose="02020603050405020304" pitchFamily="18" charset="0"/>
              <a:cs typeface="Times New Roman" panose="02020603050405020304" pitchFamily="18" charset="0"/>
            </a:endParaRPr>
          </a:p>
          <a:p>
            <a:pPr algn="just"/>
            <a:r>
              <a:rPr lang="vi-VN" sz="5400">
                <a:latin typeface="Times New Roman" panose="02020603050405020304" pitchFamily="18" charset="0"/>
                <a:cs typeface="Times New Roman" panose="02020603050405020304" pitchFamily="18" charset="0"/>
              </a:rPr>
              <a:t>- Phần dẫn nguồn này có các thông tin: Tên tác phẩm (</a:t>
            </a:r>
            <a:r>
              <a:rPr lang="vi-VN" sz="5400" i="1">
                <a:latin typeface="Times New Roman" panose="02020603050405020304" pitchFamily="18" charset="0"/>
                <a:cs typeface="Times New Roman" panose="02020603050405020304" pitchFamily="18" charset="0"/>
              </a:rPr>
              <a:t>Tác phẩm văn học trong nhà trường – những vấn đề trao đổi, </a:t>
            </a:r>
            <a:r>
              <a:rPr lang="vi-VN" sz="5400">
                <a:latin typeface="Times New Roman" panose="02020603050405020304" pitchFamily="18" charset="0"/>
                <a:cs typeface="Times New Roman" panose="02020603050405020304" pitchFamily="18" charset="0"/>
              </a:rPr>
              <a:t>tập 2), nhà xuất bản (NXB Giáo dục Việt Nam), năm xuất bản (2012).</a:t>
            </a:r>
            <a:endParaRPr lang="en-GB" sz="540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387276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barn(inVertical)">
                                      <p:cBhvr>
                                        <p:cTn id="10"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reeform 2"/>
          <p:cNvSpPr/>
          <p:nvPr/>
        </p:nvSpPr>
        <p:spPr>
          <a:xfrm rot="-5400000">
            <a:off x="11157139" y="-2525552"/>
            <a:ext cx="11210760" cy="15338105"/>
          </a:xfrm>
          <a:custGeom>
            <a:avLst/>
            <a:gdLst/>
            <a:ahLst/>
            <a:cxnLst/>
            <a:rect l="l" t="t" r="r" b="b"/>
            <a:pathLst>
              <a:path w="11210760" h="15338105">
                <a:moveTo>
                  <a:pt x="0" y="0"/>
                </a:moveTo>
                <a:lnTo>
                  <a:pt x="11210761" y="0"/>
                </a:lnTo>
                <a:lnTo>
                  <a:pt x="11210761" y="15338104"/>
                </a:lnTo>
                <a:lnTo>
                  <a:pt x="0" y="15338104"/>
                </a:lnTo>
                <a:lnTo>
                  <a:pt x="0" y="0"/>
                </a:lnTo>
                <a:close/>
              </a:path>
            </a:pathLst>
          </a:custGeom>
          <a:blipFill>
            <a:blip r:embed="rId2">
              <a:extLst>
                <a:ext uri="{96DAC541-7B7A-43D3-8B79-37D633B846F1}">
                  <asvg:svgBlip xmlns="" xmlns:asvg="http://schemas.microsoft.com/office/drawing/2016/SVG/main" r:embed="rId3"/>
                </a:ext>
              </a:extLst>
            </a:blip>
            <a:stretch>
              <a:fillRect/>
            </a:stretch>
          </a:blipFill>
        </p:spPr>
      </p:sp>
      <p:sp>
        <p:nvSpPr>
          <p:cNvPr id="3" name="Freeform 3"/>
          <p:cNvSpPr/>
          <p:nvPr/>
        </p:nvSpPr>
        <p:spPr>
          <a:xfrm rot="-5400000">
            <a:off x="-4079900" y="-2525552"/>
            <a:ext cx="11210760" cy="15338105"/>
          </a:xfrm>
          <a:custGeom>
            <a:avLst/>
            <a:gdLst/>
            <a:ahLst/>
            <a:cxnLst/>
            <a:rect l="l" t="t" r="r" b="b"/>
            <a:pathLst>
              <a:path w="11210760" h="15338105">
                <a:moveTo>
                  <a:pt x="0" y="0"/>
                </a:moveTo>
                <a:lnTo>
                  <a:pt x="11210761" y="0"/>
                </a:lnTo>
                <a:lnTo>
                  <a:pt x="11210761" y="15338104"/>
                </a:lnTo>
                <a:lnTo>
                  <a:pt x="0" y="15338104"/>
                </a:lnTo>
                <a:lnTo>
                  <a:pt x="0" y="0"/>
                </a:lnTo>
                <a:close/>
              </a:path>
            </a:pathLst>
          </a:custGeom>
          <a:blipFill>
            <a:blip r:embed="rId2">
              <a:extLst>
                <a:ext uri="{96DAC541-7B7A-43D3-8B79-37D633B846F1}">
                  <asvg:svgBlip xmlns="" xmlns:asvg="http://schemas.microsoft.com/office/drawing/2016/SVG/main" r:embed="rId3"/>
                </a:ext>
              </a:extLst>
            </a:blip>
            <a:stretch>
              <a:fillRect/>
            </a:stretch>
          </a:blipFill>
        </p:spPr>
      </p:sp>
      <p:sp>
        <p:nvSpPr>
          <p:cNvPr id="4" name="Freeform 4"/>
          <p:cNvSpPr/>
          <p:nvPr/>
        </p:nvSpPr>
        <p:spPr>
          <a:xfrm>
            <a:off x="1028700" y="2628255"/>
            <a:ext cx="16230600" cy="6993913"/>
          </a:xfrm>
          <a:custGeom>
            <a:avLst/>
            <a:gdLst/>
            <a:ahLst/>
            <a:cxnLst/>
            <a:rect l="l" t="t" r="r" b="b"/>
            <a:pathLst>
              <a:path w="16230600" h="6993913">
                <a:moveTo>
                  <a:pt x="0" y="0"/>
                </a:moveTo>
                <a:lnTo>
                  <a:pt x="16230600" y="0"/>
                </a:lnTo>
                <a:lnTo>
                  <a:pt x="16230600" y="6993913"/>
                </a:lnTo>
                <a:lnTo>
                  <a:pt x="0" y="6993913"/>
                </a:lnTo>
                <a:lnTo>
                  <a:pt x="0" y="0"/>
                </a:lnTo>
                <a:close/>
              </a:path>
            </a:pathLst>
          </a:custGeom>
          <a:blipFill>
            <a:blip r:embed="rId4">
              <a:extLst>
                <a:ext uri="{96DAC541-7B7A-43D3-8B79-37D633B846F1}">
                  <asvg:svgBlip xmlns="" xmlns:asvg="http://schemas.microsoft.com/office/drawing/2016/SVG/main" r:embed="rId5"/>
                </a:ext>
              </a:extLst>
            </a:blip>
            <a:stretch>
              <a:fillRect/>
            </a:stretch>
          </a:blipFill>
        </p:spPr>
      </p:sp>
      <p:sp>
        <p:nvSpPr>
          <p:cNvPr id="5" name="TextBox 5"/>
          <p:cNvSpPr txBox="1"/>
          <p:nvPr/>
        </p:nvSpPr>
        <p:spPr>
          <a:xfrm>
            <a:off x="1922744" y="1028700"/>
            <a:ext cx="14442513" cy="1354217"/>
          </a:xfrm>
          <a:prstGeom prst="rect">
            <a:avLst/>
          </a:prstGeom>
        </p:spPr>
        <p:txBody>
          <a:bodyPr lIns="0" tIns="0" rIns="0" bIns="0" rtlCol="0" anchor="t">
            <a:spAutoFit/>
          </a:bodyPr>
          <a:lstStyle/>
          <a:p>
            <a:pPr algn="ctr"/>
            <a:r>
              <a:rPr lang="vi-VN" sz="8800" b="1">
                <a:latin typeface="Times New Roman" panose="02020603050405020304" pitchFamily="18" charset="0"/>
                <a:cs typeface="Times New Roman" panose="02020603050405020304" pitchFamily="18" charset="0"/>
              </a:rPr>
              <a:t>2. Kết luận</a:t>
            </a:r>
            <a:endParaRPr lang="en-GB" sz="8800">
              <a:latin typeface="Times New Roman" panose="02020603050405020304" pitchFamily="18" charset="0"/>
              <a:cs typeface="Times New Roman" panose="02020603050405020304" pitchFamily="18" charset="0"/>
            </a:endParaRPr>
          </a:p>
        </p:txBody>
      </p:sp>
      <p:sp>
        <p:nvSpPr>
          <p:cNvPr id="6" name="TextBox 6"/>
          <p:cNvSpPr txBox="1"/>
          <p:nvPr/>
        </p:nvSpPr>
        <p:spPr>
          <a:xfrm>
            <a:off x="1709780" y="4223576"/>
            <a:ext cx="7197904" cy="4431983"/>
          </a:xfrm>
          <a:prstGeom prst="rect">
            <a:avLst/>
          </a:prstGeom>
        </p:spPr>
        <p:txBody>
          <a:bodyPr wrap="square" lIns="0" tIns="0" rIns="0" bIns="0" rtlCol="0" anchor="t">
            <a:spAutoFit/>
          </a:bodyPr>
          <a:lstStyle/>
          <a:p>
            <a:pPr algn="just">
              <a:spcBef>
                <a:spcPct val="0"/>
              </a:spcBef>
            </a:pPr>
            <a:r>
              <a:rPr lang="vi-VN" sz="4800" i="1">
                <a:latin typeface="Times New Roman" panose="02020603050405020304" pitchFamily="18" charset="0"/>
                <a:cs typeface="Times New Roman" panose="02020603050405020304" pitchFamily="18" charset="0"/>
              </a:rPr>
              <a:t>Đạo văn</a:t>
            </a:r>
            <a:r>
              <a:rPr lang="vi-VN" sz="4800">
                <a:latin typeface="Times New Roman" panose="02020603050405020304" pitchFamily="18" charset="0"/>
                <a:cs typeface="Times New Roman" panose="02020603050405020304" pitchFamily="18" charset="0"/>
              </a:rPr>
              <a:t> là hành vi sao chép lời nói, ý tưởng, quan điểm của người khác và coi nó như là của riêng mình. Đây là hành vi vi phạm đạo đức trong học tập, nghiên cứu.</a:t>
            </a:r>
            <a:endParaRPr lang="en-US" sz="4400">
              <a:solidFill>
                <a:srgbClr val="E5707E"/>
              </a:solidFill>
              <a:latin typeface="Times New Roman" panose="02020603050405020304" pitchFamily="18" charset="0"/>
              <a:ea typeface="Genty Sans"/>
              <a:cs typeface="Times New Roman" panose="02020603050405020304" pitchFamily="18" charset="0"/>
              <a:sym typeface="Genty Sans"/>
            </a:endParaRPr>
          </a:p>
        </p:txBody>
      </p:sp>
      <p:sp>
        <p:nvSpPr>
          <p:cNvPr id="7" name="TextBox 7"/>
          <p:cNvSpPr txBox="1"/>
          <p:nvPr/>
        </p:nvSpPr>
        <p:spPr>
          <a:xfrm>
            <a:off x="9588764" y="4278551"/>
            <a:ext cx="6799160" cy="3693319"/>
          </a:xfrm>
          <a:prstGeom prst="rect">
            <a:avLst/>
          </a:prstGeom>
        </p:spPr>
        <p:txBody>
          <a:bodyPr lIns="0" tIns="0" rIns="0" bIns="0" rtlCol="0" anchor="t">
            <a:spAutoFit/>
          </a:bodyPr>
          <a:lstStyle/>
          <a:p>
            <a:pPr algn="just">
              <a:spcBef>
                <a:spcPct val="0"/>
              </a:spcBef>
            </a:pPr>
            <a:r>
              <a:rPr lang="vi-VN" sz="4800">
                <a:latin typeface="Times New Roman" panose="02020603050405020304" pitchFamily="18" charset="0"/>
                <a:cs typeface="Times New Roman" panose="02020603050405020304" pitchFamily="18" charset="0"/>
              </a:rPr>
              <a:t>Để tránh lỗi đạo văn chúng ta cần trích dẫn chính xác và đúng quy định khi sử dụng lời nói, ý tưởng, quan điểm của người khác.</a:t>
            </a:r>
            <a:endParaRPr lang="en-US" sz="4400">
              <a:solidFill>
                <a:srgbClr val="E5707E"/>
              </a:solidFill>
              <a:latin typeface="Times New Roman" panose="02020603050405020304" pitchFamily="18" charset="0"/>
              <a:ea typeface="Genty Sans"/>
              <a:cs typeface="Times New Roman" panose="02020603050405020304" pitchFamily="18" charset="0"/>
              <a:sym typeface="Genty Sans"/>
            </a:endParaRPr>
          </a:p>
        </p:txBody>
      </p:sp>
    </p:spTree>
    <p:extLst>
      <p:ext uri="{BB962C8B-B14F-4D97-AF65-F5344CB8AC3E}">
        <p14:creationId xmlns:p14="http://schemas.microsoft.com/office/powerpoint/2010/main" val="3009197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arn(inVertical)">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arn(inVertical)">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wipe(down)">
                                      <p:cBhvr>
                                        <p:cTn id="1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FAF4B7"/>
        </a:solidFill>
        <a:effectLst/>
      </p:bgPr>
    </p:bg>
    <p:spTree>
      <p:nvGrpSpPr>
        <p:cNvPr id="1" name=""/>
        <p:cNvGrpSpPr/>
        <p:nvPr/>
      </p:nvGrpSpPr>
      <p:grpSpPr>
        <a:xfrm>
          <a:off x="0" y="0"/>
          <a:ext cx="0" cy="0"/>
          <a:chOff x="0" y="0"/>
          <a:chExt cx="0" cy="0"/>
        </a:xfrm>
      </p:grpSpPr>
      <p:grpSp>
        <p:nvGrpSpPr>
          <p:cNvPr id="2" name="Group 2"/>
          <p:cNvGrpSpPr/>
          <p:nvPr/>
        </p:nvGrpSpPr>
        <p:grpSpPr>
          <a:xfrm>
            <a:off x="7600950" y="723900"/>
            <a:ext cx="9088683" cy="4495800"/>
            <a:chOff x="0" y="0"/>
            <a:chExt cx="2393727" cy="2043348"/>
          </a:xfrm>
        </p:grpSpPr>
        <p:sp>
          <p:nvSpPr>
            <p:cNvPr id="3" name="Freeform 3"/>
            <p:cNvSpPr/>
            <p:nvPr/>
          </p:nvSpPr>
          <p:spPr>
            <a:xfrm>
              <a:off x="0" y="0"/>
              <a:ext cx="2393727" cy="2043348"/>
            </a:xfrm>
            <a:custGeom>
              <a:avLst/>
              <a:gdLst/>
              <a:ahLst/>
              <a:cxnLst/>
              <a:rect l="l" t="t" r="r" b="b"/>
              <a:pathLst>
                <a:path w="2393727" h="2043348">
                  <a:moveTo>
                    <a:pt x="55368" y="0"/>
                  </a:moveTo>
                  <a:lnTo>
                    <a:pt x="2338359" y="0"/>
                  </a:lnTo>
                  <a:cubicBezTo>
                    <a:pt x="2353044" y="0"/>
                    <a:pt x="2367127" y="5833"/>
                    <a:pt x="2377510" y="16217"/>
                  </a:cubicBezTo>
                  <a:cubicBezTo>
                    <a:pt x="2387894" y="26601"/>
                    <a:pt x="2393727" y="40684"/>
                    <a:pt x="2393727" y="55368"/>
                  </a:cubicBezTo>
                  <a:lnTo>
                    <a:pt x="2393727" y="1987979"/>
                  </a:lnTo>
                  <a:cubicBezTo>
                    <a:pt x="2393727" y="2002664"/>
                    <a:pt x="2387894" y="2016747"/>
                    <a:pt x="2377510" y="2027131"/>
                  </a:cubicBezTo>
                  <a:cubicBezTo>
                    <a:pt x="2367127" y="2037514"/>
                    <a:pt x="2353044" y="2043348"/>
                    <a:pt x="2338359" y="2043348"/>
                  </a:cubicBezTo>
                  <a:lnTo>
                    <a:pt x="55368" y="2043348"/>
                  </a:lnTo>
                  <a:cubicBezTo>
                    <a:pt x="40684" y="2043348"/>
                    <a:pt x="26601" y="2037514"/>
                    <a:pt x="16217" y="2027131"/>
                  </a:cubicBezTo>
                  <a:cubicBezTo>
                    <a:pt x="5833" y="2016747"/>
                    <a:pt x="0" y="2002664"/>
                    <a:pt x="0" y="1987979"/>
                  </a:cubicBezTo>
                  <a:lnTo>
                    <a:pt x="0" y="55368"/>
                  </a:lnTo>
                  <a:cubicBezTo>
                    <a:pt x="0" y="40684"/>
                    <a:pt x="5833" y="26601"/>
                    <a:pt x="16217" y="16217"/>
                  </a:cubicBezTo>
                  <a:cubicBezTo>
                    <a:pt x="26601" y="5833"/>
                    <a:pt x="40684" y="0"/>
                    <a:pt x="55368" y="0"/>
                  </a:cubicBezTo>
                  <a:close/>
                </a:path>
              </a:pathLst>
            </a:custGeom>
            <a:solidFill>
              <a:srgbClr val="FFFFFF"/>
            </a:solidFill>
          </p:spPr>
        </p:sp>
        <p:sp>
          <p:nvSpPr>
            <p:cNvPr id="4" name="TextBox 4"/>
            <p:cNvSpPr txBox="1"/>
            <p:nvPr/>
          </p:nvSpPr>
          <p:spPr>
            <a:xfrm>
              <a:off x="0" y="-47625"/>
              <a:ext cx="2393727" cy="2090973"/>
            </a:xfrm>
            <a:prstGeom prst="rect">
              <a:avLst/>
            </a:prstGeom>
          </p:spPr>
          <p:txBody>
            <a:bodyPr lIns="50800" tIns="50800" rIns="50800" bIns="50800" rtlCol="0" anchor="ctr"/>
            <a:lstStyle/>
            <a:p>
              <a:pPr algn="ctr">
                <a:lnSpc>
                  <a:spcPts val="2940"/>
                </a:lnSpc>
              </a:pPr>
              <a:endParaRPr>
                <a:solidFill>
                  <a:prstClr val="black"/>
                </a:solidFill>
              </a:endParaRPr>
            </a:p>
          </p:txBody>
        </p:sp>
      </p:grpSp>
      <p:sp>
        <p:nvSpPr>
          <p:cNvPr id="5" name="Freeform 5"/>
          <p:cNvSpPr/>
          <p:nvPr/>
        </p:nvSpPr>
        <p:spPr>
          <a:xfrm>
            <a:off x="15025290" y="-452484"/>
            <a:ext cx="3870164" cy="5536022"/>
          </a:xfrm>
          <a:custGeom>
            <a:avLst/>
            <a:gdLst/>
            <a:ahLst/>
            <a:cxnLst/>
            <a:rect l="l" t="t" r="r" b="b"/>
            <a:pathLst>
              <a:path w="3870164" h="5536022">
                <a:moveTo>
                  <a:pt x="0" y="0"/>
                </a:moveTo>
                <a:lnTo>
                  <a:pt x="3870164" y="0"/>
                </a:lnTo>
                <a:lnTo>
                  <a:pt x="3870164" y="5536023"/>
                </a:lnTo>
                <a:lnTo>
                  <a:pt x="0" y="5536023"/>
                </a:lnTo>
                <a:lnTo>
                  <a:pt x="0" y="0"/>
                </a:lnTo>
                <a:close/>
              </a:path>
            </a:pathLst>
          </a:custGeom>
          <a:blipFill>
            <a:blip r:embed="rId2">
              <a:extLst>
                <a:ext uri="{96DAC541-7B7A-43D3-8B79-37D633B846F1}">
                  <asvg:svgBlip xmlns="" xmlns:asvg="http://schemas.microsoft.com/office/drawing/2016/SVG/main" r:embed="rId3"/>
                </a:ext>
              </a:extLst>
            </a:blip>
            <a:stretch>
              <a:fillRect l="-195763" b="-98494"/>
            </a:stretch>
          </a:blipFill>
        </p:spPr>
      </p:sp>
      <p:sp>
        <p:nvSpPr>
          <p:cNvPr id="6" name="TextBox 6"/>
          <p:cNvSpPr txBox="1"/>
          <p:nvPr/>
        </p:nvSpPr>
        <p:spPr>
          <a:xfrm>
            <a:off x="7878091" y="817364"/>
            <a:ext cx="8534400" cy="4308872"/>
          </a:xfrm>
          <a:prstGeom prst="rect">
            <a:avLst/>
          </a:prstGeom>
        </p:spPr>
        <p:txBody>
          <a:bodyPr wrap="square" lIns="0" tIns="0" rIns="0" bIns="0" rtlCol="0" anchor="t">
            <a:spAutoFit/>
          </a:bodyPr>
          <a:lstStyle/>
          <a:p>
            <a:pPr algn="just"/>
            <a:r>
              <a:rPr lang="vi-VN" sz="4000">
                <a:latin typeface="Times New Roman" panose="02020603050405020304" pitchFamily="18" charset="0"/>
                <a:cs typeface="Times New Roman" panose="02020603050405020304" pitchFamily="18" charset="0"/>
              </a:rPr>
              <a:t>Có thể trích dẫn trực tiếp (người viết trích dẫn nguyên văn câu nói/ lời đánh giá của người khác và đặt trong dấu ngoặc kép) hoặc trích dẫn gián tiếp (người viết không đặt phần trích dẫn trong dấu ngoặc kép mà viết lại ý tưởng của người khác theo cách diễn đạt của mình)</a:t>
            </a:r>
            <a:endParaRPr lang="en-GB" sz="4000">
              <a:effectLst/>
              <a:latin typeface="Times New Roman" panose="02020603050405020304" pitchFamily="18" charset="0"/>
              <a:cs typeface="Times New Roman" panose="02020603050405020304" pitchFamily="18" charset="0"/>
            </a:endParaRPr>
          </a:p>
        </p:txBody>
      </p:sp>
      <p:sp>
        <p:nvSpPr>
          <p:cNvPr id="7" name="Freeform 7"/>
          <p:cNvSpPr/>
          <p:nvPr/>
        </p:nvSpPr>
        <p:spPr>
          <a:xfrm flipH="1" flipV="1">
            <a:off x="-323440" y="5083539"/>
            <a:ext cx="3870164" cy="5536022"/>
          </a:xfrm>
          <a:custGeom>
            <a:avLst/>
            <a:gdLst/>
            <a:ahLst/>
            <a:cxnLst/>
            <a:rect l="l" t="t" r="r" b="b"/>
            <a:pathLst>
              <a:path w="3870164" h="5536022">
                <a:moveTo>
                  <a:pt x="3870164" y="5536022"/>
                </a:moveTo>
                <a:lnTo>
                  <a:pt x="0" y="5536022"/>
                </a:lnTo>
                <a:lnTo>
                  <a:pt x="0" y="0"/>
                </a:lnTo>
                <a:lnTo>
                  <a:pt x="3870164" y="0"/>
                </a:lnTo>
                <a:lnTo>
                  <a:pt x="3870164" y="5536022"/>
                </a:lnTo>
                <a:close/>
              </a:path>
            </a:pathLst>
          </a:custGeom>
          <a:blipFill>
            <a:blip r:embed="rId2">
              <a:extLst>
                <a:ext uri="{96DAC541-7B7A-43D3-8B79-37D633B846F1}">
                  <asvg:svgBlip xmlns="" xmlns:asvg="http://schemas.microsoft.com/office/drawing/2016/SVG/main" r:embed="rId3"/>
                </a:ext>
              </a:extLst>
            </a:blip>
            <a:stretch>
              <a:fillRect l="-195763" b="-98494"/>
            </a:stretch>
          </a:blipFill>
        </p:spPr>
      </p:sp>
      <p:sp>
        <p:nvSpPr>
          <p:cNvPr id="8" name="TextBox 8"/>
          <p:cNvSpPr txBox="1"/>
          <p:nvPr/>
        </p:nvSpPr>
        <p:spPr>
          <a:xfrm>
            <a:off x="862323" y="2857500"/>
            <a:ext cx="6069127" cy="3118033"/>
          </a:xfrm>
          <a:prstGeom prst="rect">
            <a:avLst/>
          </a:prstGeom>
        </p:spPr>
        <p:txBody>
          <a:bodyPr lIns="0" tIns="0" rIns="0" bIns="0" rtlCol="0" anchor="t">
            <a:spAutoFit/>
          </a:bodyPr>
          <a:lstStyle/>
          <a:p>
            <a:pPr algn="ctr">
              <a:lnSpc>
                <a:spcPts val="12453"/>
              </a:lnSpc>
              <a:spcBef>
                <a:spcPct val="0"/>
              </a:spcBef>
            </a:pPr>
            <a:r>
              <a:rPr lang="vi-VN" sz="9600" b="1">
                <a:latin typeface="Times New Roman" panose="02020603050405020304" pitchFamily="18" charset="0"/>
                <a:cs typeface="Times New Roman" panose="02020603050405020304" pitchFamily="18" charset="0"/>
              </a:rPr>
              <a:t>Cách trích dẫn tài liệu</a:t>
            </a:r>
            <a:endParaRPr lang="en-US" sz="10377" b="1">
              <a:solidFill>
                <a:srgbClr val="E5707E"/>
              </a:solidFill>
              <a:latin typeface="Times New Roman" panose="02020603050405020304" pitchFamily="18" charset="0"/>
              <a:ea typeface="Fascinate"/>
              <a:cs typeface="Times New Roman" panose="02020603050405020304" pitchFamily="18" charset="0"/>
              <a:sym typeface="Fascinate"/>
            </a:endParaRPr>
          </a:p>
        </p:txBody>
      </p:sp>
      <p:grpSp>
        <p:nvGrpSpPr>
          <p:cNvPr id="9" name="Group 2"/>
          <p:cNvGrpSpPr/>
          <p:nvPr/>
        </p:nvGrpSpPr>
        <p:grpSpPr>
          <a:xfrm>
            <a:off x="7600950" y="5544963"/>
            <a:ext cx="9088683" cy="3719736"/>
            <a:chOff x="0" y="0"/>
            <a:chExt cx="2393727" cy="2043348"/>
          </a:xfrm>
        </p:grpSpPr>
        <p:sp>
          <p:nvSpPr>
            <p:cNvPr id="10" name="Freeform 3"/>
            <p:cNvSpPr/>
            <p:nvPr/>
          </p:nvSpPr>
          <p:spPr>
            <a:xfrm>
              <a:off x="0" y="0"/>
              <a:ext cx="2393727" cy="2043348"/>
            </a:xfrm>
            <a:custGeom>
              <a:avLst/>
              <a:gdLst/>
              <a:ahLst/>
              <a:cxnLst/>
              <a:rect l="l" t="t" r="r" b="b"/>
              <a:pathLst>
                <a:path w="2393727" h="2043348">
                  <a:moveTo>
                    <a:pt x="55368" y="0"/>
                  </a:moveTo>
                  <a:lnTo>
                    <a:pt x="2338359" y="0"/>
                  </a:lnTo>
                  <a:cubicBezTo>
                    <a:pt x="2353044" y="0"/>
                    <a:pt x="2367127" y="5833"/>
                    <a:pt x="2377510" y="16217"/>
                  </a:cubicBezTo>
                  <a:cubicBezTo>
                    <a:pt x="2387894" y="26601"/>
                    <a:pt x="2393727" y="40684"/>
                    <a:pt x="2393727" y="55368"/>
                  </a:cubicBezTo>
                  <a:lnTo>
                    <a:pt x="2393727" y="1987979"/>
                  </a:lnTo>
                  <a:cubicBezTo>
                    <a:pt x="2393727" y="2002664"/>
                    <a:pt x="2387894" y="2016747"/>
                    <a:pt x="2377510" y="2027131"/>
                  </a:cubicBezTo>
                  <a:cubicBezTo>
                    <a:pt x="2367127" y="2037514"/>
                    <a:pt x="2353044" y="2043348"/>
                    <a:pt x="2338359" y="2043348"/>
                  </a:cubicBezTo>
                  <a:lnTo>
                    <a:pt x="55368" y="2043348"/>
                  </a:lnTo>
                  <a:cubicBezTo>
                    <a:pt x="40684" y="2043348"/>
                    <a:pt x="26601" y="2037514"/>
                    <a:pt x="16217" y="2027131"/>
                  </a:cubicBezTo>
                  <a:cubicBezTo>
                    <a:pt x="5833" y="2016747"/>
                    <a:pt x="0" y="2002664"/>
                    <a:pt x="0" y="1987979"/>
                  </a:cubicBezTo>
                  <a:lnTo>
                    <a:pt x="0" y="55368"/>
                  </a:lnTo>
                  <a:cubicBezTo>
                    <a:pt x="0" y="40684"/>
                    <a:pt x="5833" y="26601"/>
                    <a:pt x="16217" y="16217"/>
                  </a:cubicBezTo>
                  <a:cubicBezTo>
                    <a:pt x="26601" y="5833"/>
                    <a:pt x="40684" y="0"/>
                    <a:pt x="55368" y="0"/>
                  </a:cubicBezTo>
                  <a:close/>
                </a:path>
              </a:pathLst>
            </a:custGeom>
            <a:solidFill>
              <a:srgbClr val="FFFFFF"/>
            </a:solidFill>
          </p:spPr>
        </p:sp>
        <p:sp>
          <p:nvSpPr>
            <p:cNvPr id="11" name="TextBox 4"/>
            <p:cNvSpPr txBox="1"/>
            <p:nvPr/>
          </p:nvSpPr>
          <p:spPr>
            <a:xfrm>
              <a:off x="0" y="-47625"/>
              <a:ext cx="2393727" cy="2090973"/>
            </a:xfrm>
            <a:prstGeom prst="rect">
              <a:avLst/>
            </a:prstGeom>
          </p:spPr>
          <p:txBody>
            <a:bodyPr lIns="50800" tIns="50800" rIns="50800" bIns="50800" rtlCol="0" anchor="ctr"/>
            <a:lstStyle/>
            <a:p>
              <a:pPr algn="ctr">
                <a:lnSpc>
                  <a:spcPts val="2940"/>
                </a:lnSpc>
              </a:pPr>
              <a:endParaRPr>
                <a:solidFill>
                  <a:prstClr val="black"/>
                </a:solidFill>
              </a:endParaRPr>
            </a:p>
          </p:txBody>
        </p:sp>
      </p:grpSp>
      <p:sp>
        <p:nvSpPr>
          <p:cNvPr id="12" name="TextBox 6"/>
          <p:cNvSpPr txBox="1"/>
          <p:nvPr/>
        </p:nvSpPr>
        <p:spPr>
          <a:xfrm>
            <a:off x="8149639" y="5822599"/>
            <a:ext cx="8013382" cy="3077766"/>
          </a:xfrm>
          <a:prstGeom prst="rect">
            <a:avLst/>
          </a:prstGeom>
        </p:spPr>
        <p:txBody>
          <a:bodyPr lIns="0" tIns="0" rIns="0" bIns="0" rtlCol="0" anchor="t">
            <a:spAutoFit/>
          </a:bodyPr>
          <a:lstStyle/>
          <a:p>
            <a:pPr algn="just"/>
            <a:r>
              <a:rPr lang="vi-VN" sz="4000">
                <a:latin typeface="Times New Roman" panose="02020603050405020304" pitchFamily="18" charset="0"/>
                <a:cs typeface="Times New Roman" panose="02020603050405020304" pitchFamily="18" charset="0"/>
              </a:rPr>
              <a:t>Phần trích dẫn có thể bao gồm các nội dung sau: ý trích dẫn (lời nói, ý tưởng, quan điểm), tác giả, têm tác phẩm/công trình, nhà xuất bản, nơi xuất bản, năm xuất bản.</a:t>
            </a:r>
            <a:endParaRPr lang="en-GB" sz="4000">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220746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arn(inVertical)">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circle(in)">
                                      <p:cBhvr>
                                        <p:cTn id="12" dur="2000"/>
                                        <p:tgtEl>
                                          <p:spTgt spid="6"/>
                                        </p:tgtEl>
                                      </p:cBhvr>
                                    </p:animEffect>
                                  </p:childTnLst>
                                </p:cTn>
                              </p:par>
                              <p:par>
                                <p:cTn id="13" presetID="6" presetClass="entr" presetSubtype="16" fill="hold" nodeType="withEffect">
                                  <p:stCondLst>
                                    <p:cond delay="0"/>
                                  </p:stCondLst>
                                  <p:childTnLst>
                                    <p:set>
                                      <p:cBhvr>
                                        <p:cTn id="14" dur="1" fill="hold">
                                          <p:stCondLst>
                                            <p:cond delay="0"/>
                                          </p:stCondLst>
                                        </p:cTn>
                                        <p:tgtEl>
                                          <p:spTgt spid="2"/>
                                        </p:tgtEl>
                                        <p:attrNameLst>
                                          <p:attrName>style.visibility</p:attrName>
                                        </p:attrNameLst>
                                      </p:cBhvr>
                                      <p:to>
                                        <p:strVal val="visible"/>
                                      </p:to>
                                    </p:set>
                                    <p:animEffect transition="in" filter="circle(in)">
                                      <p:cBhvr>
                                        <p:cTn id="15" dur="2000"/>
                                        <p:tgtEl>
                                          <p:spTgt spid="2"/>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4" fill="hold" grpId="0" nodeType="clickEffect">
                                  <p:stCondLst>
                                    <p:cond delay="0"/>
                                  </p:stCondLst>
                                  <p:childTnLst>
                                    <p:set>
                                      <p:cBhvr>
                                        <p:cTn id="19" dur="1" fill="hold">
                                          <p:stCondLst>
                                            <p:cond delay="0"/>
                                          </p:stCondLst>
                                        </p:cTn>
                                        <p:tgtEl>
                                          <p:spTgt spid="12"/>
                                        </p:tgtEl>
                                        <p:attrNameLst>
                                          <p:attrName>style.visibility</p:attrName>
                                        </p:attrNameLst>
                                      </p:cBhvr>
                                      <p:to>
                                        <p:strVal val="visible"/>
                                      </p:to>
                                    </p:set>
                                    <p:animEffect transition="in" filter="wipe(down)">
                                      <p:cBhvr>
                                        <p:cTn id="20" dur="500"/>
                                        <p:tgtEl>
                                          <p:spTgt spid="12"/>
                                        </p:tgtEl>
                                      </p:cBhvr>
                                    </p:animEffect>
                                  </p:childTnLst>
                                </p:cTn>
                              </p:par>
                              <p:par>
                                <p:cTn id="21" presetID="22" presetClass="entr" presetSubtype="4" fill="hold" nodeType="withEffect">
                                  <p:stCondLst>
                                    <p:cond delay="0"/>
                                  </p:stCondLst>
                                  <p:childTnLst>
                                    <p:set>
                                      <p:cBhvr>
                                        <p:cTn id="22" dur="1" fill="hold">
                                          <p:stCondLst>
                                            <p:cond delay="0"/>
                                          </p:stCondLst>
                                        </p:cTn>
                                        <p:tgtEl>
                                          <p:spTgt spid="9"/>
                                        </p:tgtEl>
                                        <p:attrNameLst>
                                          <p:attrName>style.visibility</p:attrName>
                                        </p:attrNameLst>
                                      </p:cBhvr>
                                      <p:to>
                                        <p:strVal val="visible"/>
                                      </p:to>
                                    </p:set>
                                    <p:animEffect transition="in" filter="wipe(down)">
                                      <p:cBhvr>
                                        <p:cTn id="23"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8" grpId="0"/>
      <p:bldP spid="1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reeform 2"/>
          <p:cNvSpPr/>
          <p:nvPr/>
        </p:nvSpPr>
        <p:spPr>
          <a:xfrm rot="-5400000">
            <a:off x="11157139" y="-2525552"/>
            <a:ext cx="11210760" cy="15338105"/>
          </a:xfrm>
          <a:custGeom>
            <a:avLst/>
            <a:gdLst/>
            <a:ahLst/>
            <a:cxnLst/>
            <a:rect l="l" t="t" r="r" b="b"/>
            <a:pathLst>
              <a:path w="11210760" h="15338105">
                <a:moveTo>
                  <a:pt x="0" y="0"/>
                </a:moveTo>
                <a:lnTo>
                  <a:pt x="11210761" y="0"/>
                </a:lnTo>
                <a:lnTo>
                  <a:pt x="11210761" y="15338104"/>
                </a:lnTo>
                <a:lnTo>
                  <a:pt x="0" y="15338104"/>
                </a:lnTo>
                <a:lnTo>
                  <a:pt x="0" y="0"/>
                </a:lnTo>
                <a:close/>
              </a:path>
            </a:pathLst>
          </a:custGeom>
          <a:blipFill>
            <a:blip r:embed="rId2">
              <a:extLst>
                <a:ext uri="{96DAC541-7B7A-43D3-8B79-37D633B846F1}">
                  <asvg:svgBlip xmlns="" xmlns:asvg="http://schemas.microsoft.com/office/drawing/2016/SVG/main" r:embed="rId3"/>
                </a:ext>
              </a:extLst>
            </a:blip>
            <a:stretch>
              <a:fillRect/>
            </a:stretch>
          </a:blipFill>
        </p:spPr>
      </p:sp>
      <p:sp>
        <p:nvSpPr>
          <p:cNvPr id="3" name="Freeform 3"/>
          <p:cNvSpPr/>
          <p:nvPr/>
        </p:nvSpPr>
        <p:spPr>
          <a:xfrm rot="-5400000">
            <a:off x="-4079900" y="-2525552"/>
            <a:ext cx="11210760" cy="15338105"/>
          </a:xfrm>
          <a:custGeom>
            <a:avLst/>
            <a:gdLst/>
            <a:ahLst/>
            <a:cxnLst/>
            <a:rect l="l" t="t" r="r" b="b"/>
            <a:pathLst>
              <a:path w="11210760" h="15338105">
                <a:moveTo>
                  <a:pt x="0" y="0"/>
                </a:moveTo>
                <a:lnTo>
                  <a:pt x="11210761" y="0"/>
                </a:lnTo>
                <a:lnTo>
                  <a:pt x="11210761" y="15338104"/>
                </a:lnTo>
                <a:lnTo>
                  <a:pt x="0" y="15338104"/>
                </a:lnTo>
                <a:lnTo>
                  <a:pt x="0" y="0"/>
                </a:lnTo>
                <a:close/>
              </a:path>
            </a:pathLst>
          </a:custGeom>
          <a:blipFill>
            <a:blip r:embed="rId2">
              <a:extLst>
                <a:ext uri="{96DAC541-7B7A-43D3-8B79-37D633B846F1}">
                  <asvg:svgBlip xmlns="" xmlns:asvg="http://schemas.microsoft.com/office/drawing/2016/SVG/main" r:embed="rId3"/>
                </a:ext>
              </a:extLst>
            </a:blip>
            <a:stretch>
              <a:fillRect/>
            </a:stretch>
          </a:blipFill>
        </p:spPr>
      </p:sp>
      <p:sp>
        <p:nvSpPr>
          <p:cNvPr id="4" name="Freeform 4"/>
          <p:cNvSpPr/>
          <p:nvPr/>
        </p:nvSpPr>
        <p:spPr>
          <a:xfrm>
            <a:off x="1905000" y="1409700"/>
            <a:ext cx="13104933" cy="8229600"/>
          </a:xfrm>
          <a:custGeom>
            <a:avLst/>
            <a:gdLst/>
            <a:ahLst/>
            <a:cxnLst/>
            <a:rect l="l" t="t" r="r" b="b"/>
            <a:pathLst>
              <a:path w="4347429" h="4347429">
                <a:moveTo>
                  <a:pt x="0" y="0"/>
                </a:moveTo>
                <a:lnTo>
                  <a:pt x="4347429" y="0"/>
                </a:lnTo>
                <a:lnTo>
                  <a:pt x="4347429" y="4347429"/>
                </a:lnTo>
                <a:lnTo>
                  <a:pt x="0" y="4347429"/>
                </a:lnTo>
                <a:lnTo>
                  <a:pt x="0" y="0"/>
                </a:lnTo>
                <a:close/>
              </a:path>
            </a:pathLst>
          </a:custGeom>
          <a:blipFill>
            <a:blip r:embed="rId4">
              <a:extLst>
                <a:ext uri="{96DAC541-7B7A-43D3-8B79-37D633B846F1}">
                  <asvg:svgBlip xmlns="" xmlns:asvg="http://schemas.microsoft.com/office/drawing/2016/SVG/main" r:embed="rId5"/>
                </a:ext>
              </a:extLst>
            </a:blip>
            <a:stretch>
              <a:fillRect/>
            </a:stretch>
          </a:blipFill>
        </p:spPr>
      </p:sp>
      <p:sp>
        <p:nvSpPr>
          <p:cNvPr id="17" name="Rectangle 16"/>
          <p:cNvSpPr/>
          <p:nvPr/>
        </p:nvSpPr>
        <p:spPr>
          <a:xfrm>
            <a:off x="3048000" y="2010424"/>
            <a:ext cx="10591800" cy="6020238"/>
          </a:xfrm>
          <a:prstGeom prst="rect">
            <a:avLst/>
          </a:prstGeom>
        </p:spPr>
        <p:txBody>
          <a:bodyPr wrap="square">
            <a:spAutoFit/>
          </a:bodyPr>
          <a:lstStyle/>
          <a:p>
            <a:pPr algn="ctr">
              <a:lnSpc>
                <a:spcPct val="107000"/>
              </a:lnSpc>
              <a:spcAft>
                <a:spcPts val="600"/>
              </a:spcAft>
            </a:pPr>
            <a:r>
              <a:rPr lang="vi-VN" sz="7200" b="1" kern="100">
                <a:latin typeface="Times New Roman" panose="02020603050405020304" pitchFamily="18" charset="0"/>
                <a:ea typeface="Calibri" panose="020F0502020204030204" pitchFamily="34" charset="0"/>
                <a:cs typeface="Times New Roman" panose="02020603050405020304" pitchFamily="18" charset="0"/>
              </a:rPr>
              <a:t>Bài tập </a:t>
            </a:r>
            <a:r>
              <a:rPr lang="vi-VN" sz="7200" b="1" kern="100" smtClean="0">
                <a:latin typeface="Times New Roman" panose="02020603050405020304" pitchFamily="18" charset="0"/>
                <a:ea typeface="Calibri" panose="020F0502020204030204" pitchFamily="34" charset="0"/>
                <a:cs typeface="Times New Roman" panose="02020603050405020304" pitchFamily="18" charset="0"/>
              </a:rPr>
              <a:t>1</a:t>
            </a:r>
          </a:p>
          <a:p>
            <a:pPr algn="just">
              <a:lnSpc>
                <a:spcPct val="107000"/>
              </a:lnSpc>
              <a:spcAft>
                <a:spcPts val="600"/>
              </a:spcAft>
            </a:pPr>
            <a:r>
              <a:rPr lang="vi-VN" sz="7200" kern="100" smtClean="0">
                <a:latin typeface="Times New Roman" panose="02020603050405020304" pitchFamily="18" charset="0"/>
                <a:ea typeface="Calibri" panose="020F0502020204030204" pitchFamily="34" charset="0"/>
                <a:cs typeface="Times New Roman" panose="02020603050405020304" pitchFamily="18" charset="0"/>
              </a:rPr>
              <a:t>Xác </a:t>
            </a:r>
            <a:r>
              <a:rPr lang="vi-VN" sz="7200" kern="100">
                <a:latin typeface="Times New Roman" panose="02020603050405020304" pitchFamily="18" charset="0"/>
                <a:ea typeface="Calibri" panose="020F0502020204030204" pitchFamily="34" charset="0"/>
                <a:cs typeface="Times New Roman" panose="02020603050405020304" pitchFamily="18" charset="0"/>
              </a:rPr>
              <a:t>định phần trích dẫn trong các trường hợp đã cho và chỉ ra sự khác biệt giữa các phần trích đó.</a:t>
            </a:r>
            <a:endParaRPr lang="en-GB" sz="7200" kern="10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3191777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barn(inVertical)">
                                      <p:cBhvr>
                                        <p:cTn id="7"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51</TotalTime>
  <Words>1459</Words>
  <Application>Microsoft Office PowerPoint</Application>
  <PresentationFormat>Custom</PresentationFormat>
  <Paragraphs>44</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Blue Green and Orange Illustrative Great Nature Presentation</dc:title>
  <cp:lastModifiedBy>LENOVO</cp:lastModifiedBy>
  <cp:revision>47</cp:revision>
  <dcterms:created xsi:type="dcterms:W3CDTF">2006-08-16T00:00:00Z</dcterms:created>
  <dcterms:modified xsi:type="dcterms:W3CDTF">2024-09-18T08:46:05Z</dcterms:modified>
  <dc:identifier>DAGKOUWvE0A</dc:identifier>
</cp:coreProperties>
</file>