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32"/>
  </p:notesMasterIdLst>
  <p:sldIdLst>
    <p:sldId id="256" r:id="rId8"/>
    <p:sldId id="269" r:id="rId9"/>
    <p:sldId id="270" r:id="rId10"/>
    <p:sldId id="271" r:id="rId11"/>
    <p:sldId id="274" r:id="rId12"/>
    <p:sldId id="272" r:id="rId13"/>
    <p:sldId id="273" r:id="rId14"/>
    <p:sldId id="275" r:id="rId15"/>
    <p:sldId id="276" r:id="rId16"/>
    <p:sldId id="277" r:id="rId17"/>
    <p:sldId id="278" r:id="rId18"/>
    <p:sldId id="280" r:id="rId19"/>
    <p:sldId id="281" r:id="rId20"/>
    <p:sldId id="282" r:id="rId21"/>
    <p:sldId id="283" r:id="rId22"/>
    <p:sldId id="284" r:id="rId23"/>
    <p:sldId id="285" r:id="rId24"/>
    <p:sldId id="262" r:id="rId25"/>
    <p:sldId id="263" r:id="rId26"/>
    <p:sldId id="290" r:id="rId27"/>
    <p:sldId id="258" r:id="rId28"/>
    <p:sldId id="264" r:id="rId29"/>
    <p:sldId id="291" r:id="rId30"/>
    <p:sldId id="265" r:id="rId3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111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A1F7B-418A-48D1-A413-85DB4E5D7C15}"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27EAE-2DAC-4545-88AE-D5B16B00B981}" type="slidenum">
              <a:rPr lang="en-GB" smtClean="0"/>
              <a:t>‹#›</a:t>
            </a:fld>
            <a:endParaRPr lang="en-GB"/>
          </a:p>
        </p:txBody>
      </p:sp>
    </p:spTree>
    <p:extLst>
      <p:ext uri="{BB962C8B-B14F-4D97-AF65-F5344CB8AC3E}">
        <p14:creationId xmlns:p14="http://schemas.microsoft.com/office/powerpoint/2010/main" val="23809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38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12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39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812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2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4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406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38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67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45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76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79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166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509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887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681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39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8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475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651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82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883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48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99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220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971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761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3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90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466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927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111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825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77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59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057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58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40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807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35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75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193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558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501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339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88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975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60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150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863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256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098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7479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6361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8977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165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399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23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949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715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766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682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166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3076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792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5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7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b="0" i="0" u="none"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b="0" i="0" u="none"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3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91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627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8462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4E00D40-447B-4679-94CF-9B596069A8B6}"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32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image" Target="../media/image27.jpg"/><Relationship Id="rId1" Type="http://schemas.openxmlformats.org/officeDocument/2006/relationships/slideLayout" Target="../slideLayouts/slideLayout13.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4.wdp"/><Relationship Id="rId2" Type="http://schemas.openxmlformats.org/officeDocument/2006/relationships/image" Target="../media/image27.jpg"/><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slide" Target="slide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5.wdp"/><Relationship Id="rId2" Type="http://schemas.openxmlformats.org/officeDocument/2006/relationships/image" Target="../media/image27.jpg"/><Relationship Id="rId1" Type="http://schemas.openxmlformats.org/officeDocument/2006/relationships/slideLayout" Target="../slideLayouts/slideLayout35.xml"/><Relationship Id="rId6" Type="http://schemas.openxmlformats.org/officeDocument/2006/relationships/image" Target="../media/image32.png"/><Relationship Id="rId5" Type="http://schemas.openxmlformats.org/officeDocument/2006/relationships/slide" Target="slide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6.wdp"/><Relationship Id="rId2" Type="http://schemas.openxmlformats.org/officeDocument/2006/relationships/image" Target="../media/image27.jpg"/><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slide" Target="slide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7.wdp"/><Relationship Id="rId2" Type="http://schemas.openxmlformats.org/officeDocument/2006/relationships/image" Target="../media/image27.jpg"/><Relationship Id="rId1" Type="http://schemas.openxmlformats.org/officeDocument/2006/relationships/slideLayout" Target="../slideLayouts/slideLayout57.xml"/><Relationship Id="rId6" Type="http://schemas.openxmlformats.org/officeDocument/2006/relationships/image" Target="../media/image34.png"/><Relationship Id="rId5" Type="http://schemas.openxmlformats.org/officeDocument/2006/relationships/slide" Target="slide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8.wdp"/><Relationship Id="rId2" Type="http://schemas.openxmlformats.org/officeDocument/2006/relationships/image" Target="../media/image27.jpg"/><Relationship Id="rId1" Type="http://schemas.openxmlformats.org/officeDocument/2006/relationships/slideLayout" Target="../slideLayouts/slideLayout68.xml"/><Relationship Id="rId6" Type="http://schemas.openxmlformats.org/officeDocument/2006/relationships/image" Target="../media/image35.png"/><Relationship Id="rId5" Type="http://schemas.openxmlformats.org/officeDocument/2006/relationships/slide" Target="slide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2.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0.svg"/><Relationship Id="rId5" Type="http://schemas.openxmlformats.org/officeDocument/2006/relationships/image" Target="../media/image55.svg"/><Relationship Id="rId1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sv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7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5.svg"/><Relationship Id="rId4" Type="http://schemas.openxmlformats.org/officeDocument/2006/relationships/image" Target="../media/image36.png"/><Relationship Id="rId14" Type="http://schemas.openxmlformats.org/officeDocument/2006/relationships/image" Target="../media/image80.svg"/></Relationships>
</file>

<file path=ppt/slides/_rels/slide2.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13.jfif"/><Relationship Id="rId4" Type="http://schemas.openxmlformats.org/officeDocument/2006/relationships/image" Target="../media/image10.png"/><Relationship Id="rId9" Type="http://schemas.openxmlformats.org/officeDocument/2006/relationships/image" Target="../media/image12.jfif"/></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82.svg"/><Relationship Id="rId12"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5.svg"/><Relationship Id="rId4" Type="http://schemas.openxmlformats.org/officeDocument/2006/relationships/image" Target="../media/image36.png"/><Relationship Id="rId14" Type="http://schemas.openxmlformats.org/officeDocument/2006/relationships/image" Target="../media/image2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5.sv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0.svg"/><Relationship Id="rId1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86.svg"/><Relationship Id="rId17" Type="http://schemas.openxmlformats.org/officeDocument/2006/relationships/image" Target="../media/image93.svg"/><Relationship Id="rId2" Type="http://schemas.openxmlformats.org/officeDocument/2006/relationships/image" Target="../media/image1.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4.svg"/><Relationship Id="rId15" Type="http://schemas.openxmlformats.org/officeDocument/2006/relationships/image" Target="../media/image48.png"/><Relationship Id="rId10" Type="http://schemas.openxmlformats.org/officeDocument/2006/relationships/image" Target="../media/image46.png"/><Relationship Id="rId19" Type="http://schemas.openxmlformats.org/officeDocument/2006/relationships/image" Target="../media/image95.svg"/><Relationship Id="rId4" Type="http://schemas.openxmlformats.org/officeDocument/2006/relationships/image" Target="../media/image44.png"/><Relationship Id="rId9" Type="http://schemas.openxmlformats.org/officeDocument/2006/relationships/image" Target="../media/image20.svg"/><Relationship Id="rId1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0.svg"/><Relationship Id="rId1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86.svg"/><Relationship Id="rId12" Type="http://schemas.openxmlformats.org/officeDocument/2006/relationships/image" Target="../media/image46.png"/><Relationship Id="rId17" Type="http://schemas.openxmlformats.org/officeDocument/2006/relationships/image" Target="../media/image93.svg"/><Relationship Id="rId2" Type="http://schemas.openxmlformats.org/officeDocument/2006/relationships/image" Target="../media/image1.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88.svg"/><Relationship Id="rId5" Type="http://schemas.openxmlformats.org/officeDocument/2006/relationships/image" Target="../media/image84.svg"/><Relationship Id="rId15" Type="http://schemas.openxmlformats.org/officeDocument/2006/relationships/image" Target="../media/image48.png"/><Relationship Id="rId10" Type="http://schemas.openxmlformats.org/officeDocument/2006/relationships/image" Target="../media/image51.png"/><Relationship Id="rId19" Type="http://schemas.openxmlformats.org/officeDocument/2006/relationships/image" Target="../media/image95.svg"/><Relationship Id="rId4" Type="http://schemas.openxmlformats.org/officeDocument/2006/relationships/image" Target="../media/image44.png"/><Relationship Id="rId9" Type="http://schemas.openxmlformats.org/officeDocument/2006/relationships/image" Target="../media/image20.sv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2.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19.png"/><Relationship Id="rId3" Type="http://schemas.openxmlformats.org/officeDocument/2006/relationships/image" Target="../media/image2.svg"/><Relationship Id="rId12" Type="http://schemas.openxmlformats.org/officeDocument/2006/relationships/image" Target="../media/image16.png"/><Relationship Id="rId17" Type="http://schemas.openxmlformats.org/officeDocument/2006/relationships/image" Target="../media/image40.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34.svg"/><Relationship Id="rId15" Type="http://schemas.openxmlformats.org/officeDocument/2006/relationships/image" Target="../media/image38.svg"/><Relationship Id="rId19" Type="http://schemas.openxmlformats.org/officeDocument/2006/relationships/image" Target="../media/image42.svg"/><Relationship Id="rId4" Type="http://schemas.openxmlformats.org/officeDocument/2006/relationships/image" Target="../media/image15.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2.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13" Type="http://schemas.openxmlformats.org/officeDocument/2006/relationships/image" Target="../media/image63.svg"/><Relationship Id="rId3" Type="http://schemas.openxmlformats.org/officeDocument/2006/relationships/image" Target="../media/image2.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61.svg"/><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59.sv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4104787" y="-1443251"/>
            <a:ext cx="13173501" cy="13173501"/>
          </a:xfrm>
          <a:custGeom>
            <a:avLst/>
            <a:gdLst/>
            <a:ahLst/>
            <a:cxnLst/>
            <a:rect l="l" t="t" r="r" b="b"/>
            <a:pathLst>
              <a:path w="13173501" h="13173501">
                <a:moveTo>
                  <a:pt x="0" y="0"/>
                </a:moveTo>
                <a:lnTo>
                  <a:pt x="13173501" y="0"/>
                </a:lnTo>
                <a:lnTo>
                  <a:pt x="13173501"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068714"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4" name="Freeform 4"/>
          <p:cNvSpPr/>
          <p:nvPr/>
        </p:nvSpPr>
        <p:spPr>
          <a:xfrm rot="-5400000">
            <a:off x="1464381" y="593019"/>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4">
              <a:extLst>
                <a:ext uri="{96DAC541-7B7A-43D3-8B79-37D633B846F1}">
                  <asvg:svgBlip xmlns="" xmlns:asvg="http://schemas.microsoft.com/office/drawing/2016/SVG/main" r:embed="rId5"/>
                </a:ext>
              </a:extLst>
            </a:blip>
            <a:stretch>
              <a:fillRect b="-15516"/>
            </a:stretch>
          </a:blipFill>
        </p:spPr>
      </p:sp>
      <p:sp>
        <p:nvSpPr>
          <p:cNvPr id="5" name="Freeform 5"/>
          <p:cNvSpPr/>
          <p:nvPr/>
        </p:nvSpPr>
        <p:spPr>
          <a:xfrm rot="-5400000" flipH="1" flipV="1">
            <a:off x="9579681" y="593019"/>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4">
              <a:extLst>
                <a:ext uri="{96DAC541-7B7A-43D3-8B79-37D633B846F1}">
                  <asvg:svgBlip xmlns="" xmlns:asvg="http://schemas.microsoft.com/office/drawing/2016/SVG/main" r:embed="rId5"/>
                </a:ext>
              </a:extLst>
            </a:blip>
            <a:stretch>
              <a:fillRect b="-15516"/>
            </a:stretch>
          </a:blipFill>
        </p:spPr>
      </p:sp>
      <p:sp>
        <p:nvSpPr>
          <p:cNvPr id="6" name="Freeform 6"/>
          <p:cNvSpPr/>
          <p:nvPr/>
        </p:nvSpPr>
        <p:spPr>
          <a:xfrm>
            <a:off x="-1357082" y="7002080"/>
            <a:ext cx="13291174" cy="4011518"/>
          </a:xfrm>
          <a:custGeom>
            <a:avLst/>
            <a:gdLst/>
            <a:ahLst/>
            <a:cxnLst/>
            <a:rect l="l" t="t" r="r" b="b"/>
            <a:pathLst>
              <a:path w="13291174" h="4011518">
                <a:moveTo>
                  <a:pt x="0" y="0"/>
                </a:moveTo>
                <a:lnTo>
                  <a:pt x="13291174" y="0"/>
                </a:lnTo>
                <a:lnTo>
                  <a:pt x="13291174" y="4011518"/>
                </a:lnTo>
                <a:lnTo>
                  <a:pt x="0" y="40115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6353908" y="7002080"/>
            <a:ext cx="13291174" cy="4011518"/>
          </a:xfrm>
          <a:custGeom>
            <a:avLst/>
            <a:gdLst/>
            <a:ahLst/>
            <a:cxnLst/>
            <a:rect l="l" t="t" r="r" b="b"/>
            <a:pathLst>
              <a:path w="13291174" h="4011518">
                <a:moveTo>
                  <a:pt x="0" y="0"/>
                </a:moveTo>
                <a:lnTo>
                  <a:pt x="13291174" y="0"/>
                </a:lnTo>
                <a:lnTo>
                  <a:pt x="13291174" y="4011518"/>
                </a:lnTo>
                <a:lnTo>
                  <a:pt x="0" y="40115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7393206">
            <a:off x="14983731" y="316020"/>
            <a:ext cx="4551138" cy="1880896"/>
          </a:xfrm>
          <a:custGeom>
            <a:avLst/>
            <a:gdLst/>
            <a:ahLst/>
            <a:cxnLst/>
            <a:rect l="l" t="t" r="r" b="b"/>
            <a:pathLst>
              <a:path w="4551138" h="1880896">
                <a:moveTo>
                  <a:pt x="0" y="0"/>
                </a:moveTo>
                <a:lnTo>
                  <a:pt x="4551138" y="0"/>
                </a:lnTo>
                <a:lnTo>
                  <a:pt x="4551138" y="1880897"/>
                </a:lnTo>
                <a:lnTo>
                  <a:pt x="0" y="18808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8619115">
            <a:off x="-834174" y="88252"/>
            <a:ext cx="4551138" cy="1880896"/>
          </a:xfrm>
          <a:custGeom>
            <a:avLst/>
            <a:gdLst/>
            <a:ahLst/>
            <a:cxnLst/>
            <a:rect l="l" t="t" r="r" b="b"/>
            <a:pathLst>
              <a:path w="4551138" h="1880896">
                <a:moveTo>
                  <a:pt x="0" y="0"/>
                </a:moveTo>
                <a:lnTo>
                  <a:pt x="4551138" y="0"/>
                </a:lnTo>
                <a:lnTo>
                  <a:pt x="4551138" y="1880896"/>
                </a:lnTo>
                <a:lnTo>
                  <a:pt x="0" y="188089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946416">
            <a:off x="391633" y="4164358"/>
            <a:ext cx="2099524" cy="1958284"/>
          </a:xfrm>
          <a:custGeom>
            <a:avLst/>
            <a:gdLst/>
            <a:ahLst/>
            <a:cxnLst/>
            <a:rect l="l" t="t" r="r" b="b"/>
            <a:pathLst>
              <a:path w="2099524" h="1958284">
                <a:moveTo>
                  <a:pt x="0" y="0"/>
                </a:moveTo>
                <a:lnTo>
                  <a:pt x="2099524" y="0"/>
                </a:lnTo>
                <a:lnTo>
                  <a:pt x="2099524" y="1958284"/>
                </a:lnTo>
                <a:lnTo>
                  <a:pt x="0" y="195828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16210721" y="3820904"/>
            <a:ext cx="1737678" cy="2133310"/>
          </a:xfrm>
          <a:custGeom>
            <a:avLst/>
            <a:gdLst/>
            <a:ahLst/>
            <a:cxnLst/>
            <a:rect l="l" t="t" r="r" b="b"/>
            <a:pathLst>
              <a:path w="1737678" h="2133310">
                <a:moveTo>
                  <a:pt x="0" y="0"/>
                </a:moveTo>
                <a:lnTo>
                  <a:pt x="1737678" y="0"/>
                </a:lnTo>
                <a:lnTo>
                  <a:pt x="1737678" y="2133310"/>
                </a:lnTo>
                <a:lnTo>
                  <a:pt x="0" y="213331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3234921" y="2460492"/>
            <a:ext cx="11473813" cy="5043688"/>
          </a:xfrm>
          <a:prstGeom prst="rect">
            <a:avLst/>
          </a:prstGeom>
        </p:spPr>
        <p:txBody>
          <a:bodyPr lIns="0" tIns="0" rIns="0" bIns="0" rtlCol="0" anchor="t">
            <a:spAutoFit/>
          </a:bodyPr>
          <a:lstStyle/>
          <a:p>
            <a:pPr algn="ctr">
              <a:lnSpc>
                <a:spcPct val="150000"/>
              </a:lnSpc>
            </a:pPr>
            <a:r>
              <a:rPr lang="vi-VN" sz="11500" b="1" smtClean="0">
                <a:latin typeface="#9Slide05 Aphrodite Pro" panose="02000000000000000000" pitchFamily="2" charset="-93"/>
              </a:rPr>
              <a:t>Thơ </a:t>
            </a:r>
            <a:r>
              <a:rPr lang="en-US" sz="11500" b="1" smtClean="0">
                <a:latin typeface="#9Slide05 Aphrodite Pro" panose="02000000000000000000" pitchFamily="2" charset="-93"/>
              </a:rPr>
              <a:t> </a:t>
            </a:r>
            <a:r>
              <a:rPr lang="vi-VN" sz="11500" b="1" smtClean="0">
                <a:latin typeface="#9Slide05 Aphrodite Pro" panose="02000000000000000000" pitchFamily="2" charset="-93"/>
              </a:rPr>
              <a:t>Ca</a:t>
            </a:r>
            <a:r>
              <a:rPr lang="en-US" sz="11500" b="1" smtClean="0">
                <a:latin typeface="#9Slide05 Aphrodite Pro" panose="02000000000000000000" pitchFamily="2" charset="-93"/>
              </a:rPr>
              <a:t>                                                 </a:t>
            </a:r>
            <a:r>
              <a:rPr lang="en-US" sz="5400" b="1" smtClean="0">
                <a:latin typeface="#9Slide05 Aphrodite Pro" panose="02000000000000000000" pitchFamily="2" charset="-93"/>
              </a:rPr>
              <a:t>- </a:t>
            </a:r>
            <a:r>
              <a:rPr lang="en-US" sz="5400" b="1">
                <a:latin typeface="#9Slide05 Aphrodite Pro" panose="02000000000000000000" pitchFamily="2" charset="-93"/>
              </a:rPr>
              <a:t>Ra-xun Gam-za-tốp </a:t>
            </a:r>
            <a:endParaRPr lang="vi-VN" sz="5400" b="1" smtClean="0">
              <a:latin typeface="#9Slide05 Aphrodite Pro" panose="02000000000000000000" pitchFamily="2" charset="-93"/>
            </a:endParaRPr>
          </a:p>
          <a:p>
            <a:pPr algn="ctr">
              <a:lnSpc>
                <a:spcPct val="150000"/>
              </a:lnSpc>
            </a:pPr>
            <a:r>
              <a:rPr lang="en-US" sz="5400" b="1" smtClean="0">
                <a:latin typeface="#9Slide05 Aphrodite Pro" panose="02000000000000000000" pitchFamily="2" charset="-93"/>
              </a:rPr>
              <a:t>(</a:t>
            </a:r>
            <a:r>
              <a:rPr lang="en-US" sz="5400" b="1">
                <a:latin typeface="#9Slide05 Aphrodite Pro" panose="02000000000000000000" pitchFamily="2" charset="-93"/>
              </a:rPr>
              <a:t>Rasul Gamzatov)</a:t>
            </a:r>
            <a:endParaRPr lang="en-GB" sz="5400">
              <a:latin typeface="#9Slide05 Aphrodite Pro" panose="02000000000000000000" pitchFamily="2" charset="-93"/>
            </a:endParaRPr>
          </a:p>
        </p:txBody>
      </p:sp>
      <p:sp>
        <p:nvSpPr>
          <p:cNvPr id="14" name="Freeform 14"/>
          <p:cNvSpPr/>
          <p:nvPr/>
        </p:nvSpPr>
        <p:spPr>
          <a:xfrm rot="-340794">
            <a:off x="2428783" y="1981186"/>
            <a:ext cx="1335632" cy="1008402"/>
          </a:xfrm>
          <a:custGeom>
            <a:avLst/>
            <a:gdLst/>
            <a:ahLst/>
            <a:cxnLst/>
            <a:rect l="l" t="t" r="r" b="b"/>
            <a:pathLst>
              <a:path w="1335632" h="1008402">
                <a:moveTo>
                  <a:pt x="0" y="0"/>
                </a:moveTo>
                <a:lnTo>
                  <a:pt x="1335632" y="0"/>
                </a:lnTo>
                <a:lnTo>
                  <a:pt x="1335632" y="1008403"/>
                </a:lnTo>
                <a:lnTo>
                  <a:pt x="0" y="1008403"/>
                </a:lnTo>
                <a:lnTo>
                  <a:pt x="0" y="0"/>
                </a:lnTo>
                <a:close/>
              </a:path>
            </a:pathLst>
          </a:custGeom>
          <a:blipFill>
            <a:blip r:embed="rId14"/>
            <a:stretch>
              <a:fillRect/>
            </a:stretch>
          </a:blipFill>
        </p:spPr>
      </p:sp>
      <p:sp>
        <p:nvSpPr>
          <p:cNvPr id="15" name="Freeform 15"/>
          <p:cNvSpPr/>
          <p:nvPr/>
        </p:nvSpPr>
        <p:spPr>
          <a:xfrm rot="279272">
            <a:off x="14508587" y="5462609"/>
            <a:ext cx="924429" cy="1275075"/>
          </a:xfrm>
          <a:custGeom>
            <a:avLst/>
            <a:gdLst/>
            <a:ahLst/>
            <a:cxnLst/>
            <a:rect l="l" t="t" r="r" b="b"/>
            <a:pathLst>
              <a:path w="924429" h="1275075">
                <a:moveTo>
                  <a:pt x="0" y="0"/>
                </a:moveTo>
                <a:lnTo>
                  <a:pt x="924430" y="0"/>
                </a:lnTo>
                <a:lnTo>
                  <a:pt x="924430" y="1275075"/>
                </a:lnTo>
                <a:lnTo>
                  <a:pt x="0" y="1275075"/>
                </a:lnTo>
                <a:lnTo>
                  <a:pt x="0" y="0"/>
                </a:lnTo>
                <a:close/>
              </a:path>
            </a:pathLst>
          </a:custGeom>
          <a:blipFill>
            <a:blip r:embed="rId15"/>
            <a:stretch>
              <a:fillRect/>
            </a:stretch>
          </a:blipFill>
        </p:spPr>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81498" y="2033305"/>
            <a:ext cx="10558815" cy="58980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4">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4">
              <a:extLst>
                <a:ext uri="{96DAC541-7B7A-43D3-8B79-37D633B846F1}">
                  <asvg:svgBlip xmlns="" xmlns:asvg="http://schemas.microsoft.com/office/drawing/2016/SVG/main" r:embed="rId7"/>
                </a:ext>
              </a:extLst>
            </a:blip>
            <a:stretch>
              <a:fillRect b="-15516"/>
            </a:stretch>
          </a:blipFill>
        </p:spPr>
      </p:sp>
      <p:sp>
        <p:nvSpPr>
          <p:cNvPr id="21" name="TextBox 21"/>
          <p:cNvSpPr txBox="1"/>
          <p:nvPr/>
        </p:nvSpPr>
        <p:spPr>
          <a:xfrm>
            <a:off x="4599975" y="2840302"/>
            <a:ext cx="10046383" cy="1015663"/>
          </a:xfrm>
          <a:prstGeom prst="rect">
            <a:avLst/>
          </a:prstGeom>
        </p:spPr>
        <p:txBody>
          <a:bodyPr wrap="square" lIns="0" tIns="0" rIns="0" bIns="0" rtlCol="0" anchor="t">
            <a:spAutoFit/>
          </a:bodyPr>
          <a:lstStyle/>
          <a:p>
            <a:r>
              <a:rPr lang="vi-VN" sz="6600" b="1">
                <a:latin typeface="Times New Roman" panose="02020603050405020304" pitchFamily="18" charset="0"/>
                <a:cs typeface="Times New Roman" panose="02020603050405020304" pitchFamily="18" charset="0"/>
              </a:rPr>
              <a:t>2. Tâm nguyện của nhà thơ</a:t>
            </a:r>
            <a:endParaRPr lang="en-GB" sz="6600">
              <a:latin typeface="Times New Roman" panose="02020603050405020304" pitchFamily="18" charset="0"/>
              <a:cs typeface="Times New Roman" panose="02020603050405020304" pitchFamily="18" charset="0"/>
            </a:endParaRPr>
          </a:p>
        </p:txBody>
      </p:sp>
      <p:sp>
        <p:nvSpPr>
          <p:cNvPr id="23" name="Rectangle 22"/>
          <p:cNvSpPr/>
          <p:nvPr/>
        </p:nvSpPr>
        <p:spPr>
          <a:xfrm>
            <a:off x="4312055" y="4271825"/>
            <a:ext cx="10363200" cy="4154984"/>
          </a:xfrm>
          <a:prstGeom prst="rect">
            <a:avLst/>
          </a:prstGeom>
        </p:spPr>
        <p:txBody>
          <a:bodyPr wrap="square">
            <a:spAutoFit/>
          </a:bodyPr>
          <a:lstStyle/>
          <a:p>
            <a:pPr algn="just"/>
            <a:r>
              <a:rPr lang="vi-VN" sz="4400" kern="0" dirty="0">
                <a:latin typeface="Times New Roman" panose="02020603050405020304" pitchFamily="18" charset="0"/>
                <a:ea typeface="Calibri" panose="020F0502020204030204" pitchFamily="34" charset="0"/>
                <a:cs typeface="Times New Roman" panose="02020603050405020304" pitchFamily="18" charset="0"/>
              </a:rPr>
              <a:t>Tâm nguyện: </a:t>
            </a:r>
            <a:r>
              <a:rPr lang="vi-VN" sz="4400" i="1" kern="0" dirty="0">
                <a:latin typeface="Times New Roman" panose="02020603050405020304" pitchFamily="18" charset="0"/>
                <a:ea typeface="Calibri" panose="020F0502020204030204" pitchFamily="34" charset="0"/>
                <a:cs typeface="Times New Roman" panose="02020603050405020304" pitchFamily="18" charset="0"/>
              </a:rPr>
              <a:t>“Tôi nguyện suốt đời trung thực sống cho thơ.” </a:t>
            </a:r>
            <a:r>
              <a:rPr lang="vi-VN" sz="4400" dirty="0">
                <a:latin typeface="Times New Roman" panose="02020603050405020304" pitchFamily="18" charset="0"/>
                <a:ea typeface="Calibri" panose="020F0502020204030204" pitchFamily="34" charset="0"/>
                <a:cs typeface="Times New Roman" panose="02020603050405020304" pitchFamily="18" charset="0"/>
              </a:rPr>
              <a:t>=&gt; “trung thực sống cho thơ” có thể hiểu là coi thơ ca là mục tiêu quan trọng của cuộc đời, chân thật giãi bày cảm xúc vào thơ, thông qua thơ để thể hiện niềm trung thực của bản thân với cuộc đời.</a:t>
            </a:r>
            <a:endParaRPr lang="en-GB"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grpSp>
        <p:nvGrpSpPr>
          <p:cNvPr id="5" name="Group 5"/>
          <p:cNvGrpSpPr/>
          <p:nvPr/>
        </p:nvGrpSpPr>
        <p:grpSpPr>
          <a:xfrm>
            <a:off x="4929045" y="1028700"/>
            <a:ext cx="8429909" cy="1397650"/>
            <a:chOff x="0" y="0"/>
            <a:chExt cx="2220223" cy="368105"/>
          </a:xfrm>
        </p:grpSpPr>
        <p:sp>
          <p:nvSpPr>
            <p:cNvPr id="6" name="Freeform 6"/>
            <p:cNvSpPr/>
            <p:nvPr/>
          </p:nvSpPr>
          <p:spPr>
            <a:xfrm>
              <a:off x="0" y="0"/>
              <a:ext cx="2220223" cy="368105"/>
            </a:xfrm>
            <a:custGeom>
              <a:avLst/>
              <a:gdLst/>
              <a:ahLst/>
              <a:cxnLst/>
              <a:rect l="l" t="t" r="r" b="b"/>
              <a:pathLst>
                <a:path w="2220223" h="368105">
                  <a:moveTo>
                    <a:pt x="46838" y="0"/>
                  </a:moveTo>
                  <a:lnTo>
                    <a:pt x="2173385" y="0"/>
                  </a:lnTo>
                  <a:cubicBezTo>
                    <a:pt x="2199253" y="0"/>
                    <a:pt x="2220223" y="20970"/>
                    <a:pt x="2220223" y="46838"/>
                  </a:cubicBezTo>
                  <a:lnTo>
                    <a:pt x="2220223" y="321268"/>
                  </a:lnTo>
                  <a:cubicBezTo>
                    <a:pt x="2220223" y="347135"/>
                    <a:pt x="2199253" y="368105"/>
                    <a:pt x="2173385" y="368105"/>
                  </a:cubicBezTo>
                  <a:lnTo>
                    <a:pt x="46838" y="368105"/>
                  </a:lnTo>
                  <a:cubicBezTo>
                    <a:pt x="20970" y="368105"/>
                    <a:pt x="0" y="347135"/>
                    <a:pt x="0" y="321268"/>
                  </a:cubicBezTo>
                  <a:lnTo>
                    <a:pt x="0" y="46838"/>
                  </a:lnTo>
                  <a:cubicBezTo>
                    <a:pt x="0" y="20970"/>
                    <a:pt x="20970" y="0"/>
                    <a:pt x="46838" y="0"/>
                  </a:cubicBezTo>
                  <a:close/>
                </a:path>
              </a:pathLst>
            </a:custGeom>
            <a:solidFill>
              <a:srgbClr val="EF897E"/>
            </a:solidFill>
          </p:spPr>
        </p:sp>
        <p:sp>
          <p:nvSpPr>
            <p:cNvPr id="7" name="TextBox 7"/>
            <p:cNvSpPr txBox="1"/>
            <p:nvPr/>
          </p:nvSpPr>
          <p:spPr>
            <a:xfrm>
              <a:off x="0" y="-38100"/>
              <a:ext cx="2220223" cy="40620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a:off x="1194082" y="3182992"/>
            <a:ext cx="7606126" cy="5683850"/>
          </a:xfrm>
          <a:custGeom>
            <a:avLst/>
            <a:gdLst/>
            <a:ahLst/>
            <a:cxnLst/>
            <a:rect l="l" t="t" r="r" b="b"/>
            <a:pathLst>
              <a:path w="7606126" h="5683850">
                <a:moveTo>
                  <a:pt x="0" y="0"/>
                </a:moveTo>
                <a:lnTo>
                  <a:pt x="7606125" y="0"/>
                </a:lnTo>
                <a:lnTo>
                  <a:pt x="7606125" y="5683851"/>
                </a:lnTo>
                <a:lnTo>
                  <a:pt x="0" y="5683851"/>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9487793" y="3182992"/>
            <a:ext cx="7606126" cy="5683850"/>
          </a:xfrm>
          <a:custGeom>
            <a:avLst/>
            <a:gdLst/>
            <a:ahLst/>
            <a:cxnLst/>
            <a:rect l="l" t="t" r="r" b="b"/>
            <a:pathLst>
              <a:path w="7606126" h="5683850">
                <a:moveTo>
                  <a:pt x="0" y="0"/>
                </a:moveTo>
                <a:lnTo>
                  <a:pt x="7606125" y="0"/>
                </a:lnTo>
                <a:lnTo>
                  <a:pt x="7606125" y="5683851"/>
                </a:lnTo>
                <a:lnTo>
                  <a:pt x="0" y="56838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AutoShape 11"/>
          <p:cNvSpPr/>
          <p:nvPr/>
        </p:nvSpPr>
        <p:spPr>
          <a:xfrm>
            <a:off x="2986458" y="5166329"/>
            <a:ext cx="3739655" cy="0"/>
          </a:xfrm>
          <a:prstGeom prst="line">
            <a:avLst/>
          </a:prstGeom>
          <a:ln w="38100" cap="flat">
            <a:solidFill>
              <a:srgbClr val="6A7E78"/>
            </a:solidFill>
            <a:prstDash val="lgDash"/>
            <a:headEnd type="none" w="sm" len="sm"/>
            <a:tailEnd type="none" w="sm" len="sm"/>
          </a:ln>
        </p:spPr>
      </p:sp>
      <p:sp>
        <p:nvSpPr>
          <p:cNvPr id="12" name="AutoShape 12"/>
          <p:cNvSpPr/>
          <p:nvPr/>
        </p:nvSpPr>
        <p:spPr>
          <a:xfrm>
            <a:off x="11525772" y="5215148"/>
            <a:ext cx="3894965" cy="0"/>
          </a:xfrm>
          <a:prstGeom prst="line">
            <a:avLst/>
          </a:prstGeom>
          <a:ln w="38100" cap="flat">
            <a:solidFill>
              <a:srgbClr val="6A7E78"/>
            </a:solidFill>
            <a:prstDash val="lgDash"/>
            <a:headEnd type="none" w="sm" len="sm"/>
            <a:tailEnd type="none" w="sm" len="sm"/>
          </a:ln>
        </p:spPr>
      </p:sp>
      <p:sp>
        <p:nvSpPr>
          <p:cNvPr id="14" name="TextBox 14"/>
          <p:cNvSpPr txBox="1"/>
          <p:nvPr/>
        </p:nvSpPr>
        <p:spPr>
          <a:xfrm>
            <a:off x="1717518" y="4514540"/>
            <a:ext cx="6467530" cy="616259"/>
          </a:xfrm>
          <a:prstGeom prst="rect">
            <a:avLst/>
          </a:prstGeom>
        </p:spPr>
        <p:txBody>
          <a:bodyPr lIns="0" tIns="0" rIns="0" bIns="0" rtlCol="0" anchor="t">
            <a:spAutoFit/>
          </a:bodyPr>
          <a:lstStyle/>
          <a:p>
            <a:pPr algn="ctr">
              <a:lnSpc>
                <a:spcPts val="4775"/>
              </a:lnSpc>
            </a:pPr>
            <a:r>
              <a:rPr lang="vi-VN" sz="4800" b="1" smtClean="0">
                <a:latin typeface="Times New Roman" panose="02020603050405020304" pitchFamily="18" charset="0"/>
                <a:cs typeface="Times New Roman" panose="02020603050405020304" pitchFamily="18" charset="0"/>
              </a:rPr>
              <a:t>1.</a:t>
            </a:r>
            <a:r>
              <a:rPr lang="en-US" sz="4800" b="1" smtClean="0">
                <a:latin typeface="Times New Roman" panose="02020603050405020304" pitchFamily="18" charset="0"/>
                <a:cs typeface="Times New Roman" panose="02020603050405020304" pitchFamily="18" charset="0"/>
              </a:rPr>
              <a:t>Nghệ </a:t>
            </a:r>
            <a:r>
              <a:rPr lang="en-US" sz="4800" b="1">
                <a:latin typeface="Times New Roman" panose="02020603050405020304" pitchFamily="18" charset="0"/>
                <a:cs typeface="Times New Roman" panose="02020603050405020304" pitchFamily="18" charset="0"/>
              </a:rPr>
              <a:t>thuật</a:t>
            </a:r>
            <a:endParaRPr lang="en-US" sz="4800">
              <a:solidFill>
                <a:srgbClr val="6A7E78"/>
              </a:solidFill>
              <a:latin typeface="Times New Roman" panose="02020603050405020304" pitchFamily="18" charset="0"/>
              <a:ea typeface="Lazydog"/>
              <a:cs typeface="Times New Roman" panose="02020603050405020304" pitchFamily="18" charset="0"/>
              <a:sym typeface="Lazydog"/>
            </a:endParaRPr>
          </a:p>
        </p:txBody>
      </p:sp>
      <p:sp>
        <p:nvSpPr>
          <p:cNvPr id="15" name="TextBox 15"/>
          <p:cNvSpPr txBox="1"/>
          <p:nvPr/>
        </p:nvSpPr>
        <p:spPr>
          <a:xfrm>
            <a:off x="2051275" y="5389325"/>
            <a:ext cx="5755540" cy="2462213"/>
          </a:xfrm>
          <a:prstGeom prst="rect">
            <a:avLst/>
          </a:prstGeom>
        </p:spPr>
        <p:txBody>
          <a:bodyPr lIns="0" tIns="0" rIns="0" bIns="0" rtlCol="0" anchor="t">
            <a:spAutoFit/>
          </a:bodyPr>
          <a:lstStyle/>
          <a:p>
            <a:r>
              <a:rPr lang="en-US" sz="4000">
                <a:latin typeface="Times New Roman" panose="02020603050405020304" pitchFamily="18" charset="0"/>
                <a:cs typeface="Times New Roman" panose="02020603050405020304" pitchFamily="18" charset="0"/>
              </a:rPr>
              <a:t>- Từ ngữ, hình ảnh đặc sắc.</a:t>
            </a:r>
            <a:endParaRPr lang="en-GB"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 Biện pháp tu từ </a:t>
            </a:r>
            <a:r>
              <a:rPr lang="vi-VN" sz="4000">
                <a:latin typeface="Times New Roman" panose="02020603050405020304" pitchFamily="18" charset="0"/>
                <a:cs typeface="Times New Roman" panose="02020603050405020304" pitchFamily="18" charset="0"/>
              </a:rPr>
              <a:t>so sánh</a:t>
            </a:r>
            <a:endParaRPr lang="en-GB"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 Cách ngắt vần, nhịp phù hợp, độc đáo.</a:t>
            </a:r>
            <a:endParaRPr lang="en-GB" sz="4000">
              <a:latin typeface="Times New Roman" panose="02020603050405020304" pitchFamily="18" charset="0"/>
              <a:cs typeface="Times New Roman" panose="02020603050405020304" pitchFamily="18" charset="0"/>
            </a:endParaRPr>
          </a:p>
        </p:txBody>
      </p:sp>
      <p:sp>
        <p:nvSpPr>
          <p:cNvPr id="23" name="TextBox 23"/>
          <p:cNvSpPr txBox="1"/>
          <p:nvPr/>
        </p:nvSpPr>
        <p:spPr>
          <a:xfrm>
            <a:off x="6092241" y="1114671"/>
            <a:ext cx="7784551"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III</a:t>
            </a:r>
            <a:r>
              <a:rPr lang="en-US" sz="8000" b="1">
                <a:latin typeface="Times New Roman" panose="02020603050405020304" pitchFamily="18" charset="0"/>
                <a:cs typeface="Times New Roman" panose="02020603050405020304" pitchFamily="18" charset="0"/>
              </a:rPr>
              <a:t>. Tổng kết</a:t>
            </a:r>
            <a:endParaRPr lang="en-GB" sz="8000">
              <a:latin typeface="Times New Roman" panose="02020603050405020304" pitchFamily="18" charset="0"/>
              <a:cs typeface="Times New Roman" panose="02020603050405020304" pitchFamily="18" charset="0"/>
            </a:endParaRPr>
          </a:p>
        </p:txBody>
      </p:sp>
      <p:sp>
        <p:nvSpPr>
          <p:cNvPr id="24" name="TextBox 24"/>
          <p:cNvSpPr txBox="1"/>
          <p:nvPr/>
        </p:nvSpPr>
        <p:spPr>
          <a:xfrm>
            <a:off x="10325503" y="4384151"/>
            <a:ext cx="6102772" cy="738664"/>
          </a:xfrm>
          <a:prstGeom prst="rect">
            <a:avLst/>
          </a:prstGeom>
        </p:spPr>
        <p:txBody>
          <a:bodyPr wrap="square" lIns="0" tIns="0" rIns="0" bIns="0" rtlCol="0" anchor="t">
            <a:spAutoFit/>
          </a:bodyPr>
          <a:lstStyle/>
          <a:p>
            <a:r>
              <a:rPr lang="en-US" sz="4800" b="1">
                <a:latin typeface="Times New Roman" panose="02020603050405020304" pitchFamily="18" charset="0"/>
                <a:cs typeface="Times New Roman" panose="02020603050405020304" pitchFamily="18" charset="0"/>
              </a:rPr>
              <a:t>2. Nội dung – Ý nghĩa</a:t>
            </a:r>
            <a:endParaRPr lang="en-GB" sz="4800">
              <a:latin typeface="Times New Roman" panose="02020603050405020304" pitchFamily="18" charset="0"/>
              <a:cs typeface="Times New Roman" panose="02020603050405020304" pitchFamily="18" charset="0"/>
            </a:endParaRPr>
          </a:p>
        </p:txBody>
      </p:sp>
      <p:sp>
        <p:nvSpPr>
          <p:cNvPr id="25" name="TextBox 25"/>
          <p:cNvSpPr txBox="1"/>
          <p:nvPr/>
        </p:nvSpPr>
        <p:spPr>
          <a:xfrm>
            <a:off x="10285561" y="5885319"/>
            <a:ext cx="6230334" cy="1231106"/>
          </a:xfrm>
          <a:prstGeom prst="rect">
            <a:avLst/>
          </a:prstGeom>
        </p:spPr>
        <p:txBody>
          <a:bodyPr lIns="0" tIns="0" rIns="0" bIns="0" rtlCol="0" anchor="t">
            <a:spAutoFit/>
          </a:bodyPr>
          <a:lstStyle/>
          <a:p>
            <a:pPr algn="ctr"/>
            <a:r>
              <a:rPr lang="en-US" sz="4000">
                <a:latin typeface="Times New Roman" panose="02020603050405020304" pitchFamily="18" charset="0"/>
                <a:cs typeface="Times New Roman" panose="02020603050405020304" pitchFamily="18" charset="0"/>
              </a:rPr>
              <a:t>Vẻ đẹp, ý nghĩa của thơ ca đối với đời sống</a:t>
            </a:r>
            <a:endParaRPr lang="en-US" sz="4000">
              <a:solidFill>
                <a:srgbClr val="6A7E78"/>
              </a:solidFill>
              <a:latin typeface="Times New Roman" panose="02020603050405020304" pitchFamily="18" charset="0"/>
              <a:ea typeface="Dreaming Outloud Sans"/>
              <a:cs typeface="Times New Roman" panose="02020603050405020304" pitchFamily="18" charset="0"/>
              <a:sym typeface="Dreaming Outloud Sans"/>
            </a:endParaRPr>
          </a:p>
        </p:txBody>
      </p:sp>
    </p:spTree>
    <p:extLst>
      <p:ext uri="{BB962C8B-B14F-4D97-AF65-F5344CB8AC3E}">
        <p14:creationId xmlns:p14="http://schemas.microsoft.com/office/powerpoint/2010/main" val="15605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394" t="14747" r="13232" b="17374"/>
          <a:stretch/>
        </p:blipFill>
        <p:spPr>
          <a:xfrm>
            <a:off x="13218566" y="7845137"/>
            <a:ext cx="2783435" cy="2441864"/>
          </a:xfrm>
          <a:prstGeom prst="rect">
            <a:avLst/>
          </a:prstGeom>
        </p:spPr>
      </p:pic>
      <p:sp>
        <p:nvSpPr>
          <p:cNvPr id="8" name="Rounded Rectangle 7"/>
          <p:cNvSpPr/>
          <p:nvPr/>
        </p:nvSpPr>
        <p:spPr>
          <a:xfrm>
            <a:off x="6515101" y="545524"/>
            <a:ext cx="10629899" cy="5343487"/>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sp>
        <p:nvSpPr>
          <p:cNvPr id="9" name="Rounded Rectangle 8"/>
          <p:cNvSpPr/>
          <p:nvPr/>
        </p:nvSpPr>
        <p:spPr>
          <a:xfrm>
            <a:off x="7543800" y="6161566"/>
            <a:ext cx="7846466" cy="2286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611081" y="4031672"/>
            <a:ext cx="5635839" cy="3813465"/>
          </a:xfrm>
          <a:prstGeom prst="rect">
            <a:avLst/>
          </a:prstGeom>
        </p:spPr>
      </p:pic>
      <p:sp>
        <p:nvSpPr>
          <p:cNvPr id="11" name="TextBox 10"/>
          <p:cNvSpPr txBox="1"/>
          <p:nvPr/>
        </p:nvSpPr>
        <p:spPr>
          <a:xfrm>
            <a:off x="7181850" y="725953"/>
            <a:ext cx="9296400" cy="5909310"/>
          </a:xfrm>
          <a:prstGeom prst="rect">
            <a:avLst/>
          </a:prstGeom>
          <a:noFill/>
        </p:spPr>
        <p:txBody>
          <a:bodyPr wrap="square" rtlCol="0">
            <a:spAutoFit/>
          </a:bodyPr>
          <a:lstStyle/>
          <a:p>
            <a:r>
              <a:rPr lang="vi-VN" sz="5400" b="1">
                <a:latin typeface="Times New Roman" panose="02020603050405020304" pitchFamily="18" charset="0"/>
                <a:cs typeface="Times New Roman" panose="02020603050405020304" pitchFamily="18" charset="0"/>
              </a:rPr>
              <a:t>Câu 1: </a:t>
            </a:r>
            <a:r>
              <a:rPr lang="vi-VN" sz="5400">
                <a:latin typeface="Times New Roman" panose="02020603050405020304" pitchFamily="18" charset="0"/>
                <a:cs typeface="Times New Roman" panose="02020603050405020304" pitchFamily="18" charset="0"/>
              </a:rPr>
              <a:t>Xác thể thể thơ của văn bản </a:t>
            </a:r>
            <a:r>
              <a:rPr lang="vi-VN" sz="5400" i="1">
                <a:latin typeface="Times New Roman" panose="02020603050405020304" pitchFamily="18" charset="0"/>
                <a:cs typeface="Times New Roman" panose="02020603050405020304" pitchFamily="18" charset="0"/>
              </a:rPr>
              <a:t>Thơ ca</a:t>
            </a:r>
            <a:r>
              <a:rPr lang="vi-VN" sz="5400" i="1" smtClean="0">
                <a:latin typeface="Times New Roman" panose="02020603050405020304" pitchFamily="18" charset="0"/>
                <a:cs typeface="Times New Roman" panose="02020603050405020304" pitchFamily="18" charset="0"/>
              </a:rPr>
              <a:t>:</a:t>
            </a:r>
          </a:p>
          <a:p>
            <a:r>
              <a:rPr lang="vi-VN" sz="5400">
                <a:latin typeface="Times New Roman" panose="02020603050405020304" pitchFamily="18" charset="0"/>
                <a:cs typeface="Times New Roman" panose="02020603050405020304" pitchFamily="18" charset="0"/>
              </a:rPr>
              <a:t>A. Sáu chữ                                              B. Bảy chữ</a:t>
            </a:r>
            <a:endParaRPr lang="en-GB" sz="5400">
              <a:latin typeface="Times New Roman" panose="02020603050405020304" pitchFamily="18" charset="0"/>
              <a:cs typeface="Times New Roman" panose="02020603050405020304" pitchFamily="18" charset="0"/>
            </a:endParaRPr>
          </a:p>
          <a:p>
            <a:r>
              <a:rPr lang="en-US" sz="5400">
                <a:latin typeface="Times New Roman" panose="02020603050405020304" pitchFamily="18" charset="0"/>
                <a:cs typeface="Times New Roman" panose="02020603050405020304" pitchFamily="18" charset="0"/>
              </a:rPr>
              <a:t>C. Lục bát                                               D. Tự do</a:t>
            </a:r>
            <a:r>
              <a:rPr lang="en-US" sz="5400" i="1">
                <a:latin typeface="Times New Roman" panose="02020603050405020304" pitchFamily="18" charset="0"/>
                <a:cs typeface="Times New Roman" panose="02020603050405020304" pitchFamily="18" charset="0"/>
              </a:rPr>
              <a:t> </a:t>
            </a:r>
            <a:endParaRPr lang="en-GB" sz="5400">
              <a:latin typeface="Times New Roman" panose="02020603050405020304" pitchFamily="18" charset="0"/>
              <a:cs typeface="Times New Roman" panose="02020603050405020304" pitchFamily="18" charset="0"/>
            </a:endParaRPr>
          </a:p>
          <a:p>
            <a:endParaRPr lang="en-GB" sz="5400">
              <a:latin typeface="Times New Roman" panose="02020603050405020304" pitchFamily="18" charset="0"/>
              <a:cs typeface="Times New Roman" panose="02020603050405020304" pitchFamily="18" charset="0"/>
            </a:endParaRPr>
          </a:p>
        </p:txBody>
      </p:sp>
      <p:sp>
        <p:nvSpPr>
          <p:cNvPr id="12" name="TextBox 11"/>
          <p:cNvSpPr txBox="1"/>
          <p:nvPr/>
        </p:nvSpPr>
        <p:spPr>
          <a:xfrm>
            <a:off x="9258301" y="6639693"/>
            <a:ext cx="6743700" cy="1107996"/>
          </a:xfrm>
          <a:prstGeom prst="rect">
            <a:avLst/>
          </a:prstGeom>
          <a:noFill/>
        </p:spPr>
        <p:txBody>
          <a:bodyPr wrap="square" rtlCol="0">
            <a:spAutoFit/>
          </a:bodyPr>
          <a:lstStyle/>
          <a:p>
            <a:r>
              <a:rPr lang="vi-VN" sz="6600" b="1">
                <a:latin typeface="Times New Roman" panose="02020603050405020304" pitchFamily="18" charset="0"/>
                <a:cs typeface="Times New Roman" panose="02020603050405020304" pitchFamily="18" charset="0"/>
              </a:rPr>
              <a:t>Đáp án: </a:t>
            </a:r>
            <a:r>
              <a:rPr lang="en-US" sz="6600" b="1">
                <a:latin typeface="Times New Roman" panose="02020603050405020304" pitchFamily="18" charset="0"/>
                <a:cs typeface="Times New Roman" panose="02020603050405020304" pitchFamily="18" charset="0"/>
              </a:rPr>
              <a:t>D</a:t>
            </a:r>
            <a:endParaRPr lang="en-GB" sz="6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7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6515101" y="651844"/>
            <a:ext cx="10858499" cy="50834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696200" y="5985165"/>
            <a:ext cx="7846466" cy="2286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533400" y="4457700"/>
            <a:ext cx="5635839" cy="3813465"/>
          </a:xfrm>
          <a:prstGeom prst="rect">
            <a:avLst/>
          </a:prstGeom>
        </p:spPr>
      </p:pic>
      <p:sp>
        <p:nvSpPr>
          <p:cNvPr id="11" name="TextBox 10"/>
          <p:cNvSpPr txBox="1"/>
          <p:nvPr/>
        </p:nvSpPr>
        <p:spPr>
          <a:xfrm>
            <a:off x="7086600" y="961119"/>
            <a:ext cx="10287000" cy="4524315"/>
          </a:xfrm>
          <a:prstGeom prst="rect">
            <a:avLst/>
          </a:prstGeom>
          <a:noFill/>
        </p:spPr>
        <p:txBody>
          <a:bodyPr wrap="square" rtlCol="0">
            <a:spAutoFit/>
          </a:bodyPr>
          <a:lstStyle/>
          <a:p>
            <a:r>
              <a:rPr lang="vi-VN" sz="4800" b="1">
                <a:latin typeface="Times New Roman" panose="02020603050405020304" pitchFamily="18" charset="0"/>
                <a:cs typeface="Times New Roman" panose="02020603050405020304" pitchFamily="18" charset="0"/>
              </a:rPr>
              <a:t>Câu 2: </a:t>
            </a:r>
            <a:r>
              <a:rPr lang="en-US" sz="4800">
                <a:latin typeface="Times New Roman" panose="02020603050405020304" pitchFamily="18" charset="0"/>
                <a:cs typeface="Times New Roman" panose="02020603050405020304" pitchFamily="18" charset="0"/>
              </a:rPr>
              <a:t>Nội dung của bài thơ là gì?</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A.</a:t>
            </a:r>
            <a:r>
              <a:rPr lang="en-US" sz="4800" smtClean="0">
                <a:latin typeface="Times New Roman" panose="02020603050405020304" pitchFamily="18" charset="0"/>
                <a:cs typeface="Times New Roman" panose="02020603050405020304" pitchFamily="18" charset="0"/>
              </a:rPr>
              <a:t>Vẻ </a:t>
            </a:r>
            <a:r>
              <a:rPr lang="en-US" sz="4800">
                <a:latin typeface="Times New Roman" panose="02020603050405020304" pitchFamily="18" charset="0"/>
                <a:cs typeface="Times New Roman" panose="02020603050405020304" pitchFamily="18" charset="0"/>
              </a:rPr>
              <a:t>đẹp, ý nghĩa của thơ ca đối với tâm hồn con người</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B.</a:t>
            </a:r>
            <a:r>
              <a:rPr lang="en-US" sz="4800" smtClean="0">
                <a:latin typeface="Times New Roman" panose="02020603050405020304" pitchFamily="18" charset="0"/>
                <a:cs typeface="Times New Roman" panose="02020603050405020304" pitchFamily="18" charset="0"/>
              </a:rPr>
              <a:t>Những </a:t>
            </a:r>
            <a:r>
              <a:rPr lang="en-US" sz="4800">
                <a:latin typeface="Times New Roman" panose="02020603050405020304" pitchFamily="18" charset="0"/>
                <a:cs typeface="Times New Roman" panose="02020603050405020304" pitchFamily="18" charset="0"/>
              </a:rPr>
              <a:t>bài thơ nổi tiếng</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C.Bài </a:t>
            </a:r>
            <a:r>
              <a:rPr lang="vi-VN" sz="4800">
                <a:latin typeface="Times New Roman" panose="02020603050405020304" pitchFamily="18" charset="0"/>
                <a:cs typeface="Times New Roman" panose="02020603050405020304" pitchFamily="18" charset="0"/>
              </a:rPr>
              <a:t>học mà thơ ca mang lại</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D.</a:t>
            </a:r>
            <a:r>
              <a:rPr lang="en-US" sz="4800" smtClean="0">
                <a:latin typeface="Times New Roman" panose="02020603050405020304" pitchFamily="18" charset="0"/>
                <a:cs typeface="Times New Roman" panose="02020603050405020304" pitchFamily="18" charset="0"/>
              </a:rPr>
              <a:t>Tác </a:t>
            </a:r>
            <a:r>
              <a:rPr lang="en-US" sz="4800">
                <a:latin typeface="Times New Roman" panose="02020603050405020304" pitchFamily="18" charset="0"/>
                <a:cs typeface="Times New Roman" panose="02020603050405020304" pitchFamily="18" charset="0"/>
              </a:rPr>
              <a:t>hại của thơ ca</a:t>
            </a:r>
            <a:endParaRPr lang="en-GB" sz="4800">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9677400" y="6620333"/>
            <a:ext cx="6743700" cy="1015663"/>
          </a:xfrm>
          <a:prstGeom prst="rect">
            <a:avLst/>
          </a:prstGeom>
          <a:noFill/>
        </p:spPr>
        <p:txBody>
          <a:bodyPr wrap="square" rtlCol="0">
            <a:spAutoFit/>
          </a:bodyPr>
          <a:lstStyle/>
          <a:p>
            <a:r>
              <a:rPr lang="vi-VN" sz="6000">
                <a:latin typeface="Times New Roman" panose="02020603050405020304" pitchFamily="18" charset="0"/>
                <a:cs typeface="Times New Roman" panose="02020603050405020304" pitchFamily="18" charset="0"/>
              </a:rPr>
              <a:t>Đáp án: </a:t>
            </a:r>
            <a:r>
              <a:rPr lang="en-US" sz="6000">
                <a:latin typeface="Times New Roman" panose="02020603050405020304" pitchFamily="18" charset="0"/>
                <a:cs typeface="Times New Roman" panose="02020603050405020304" pitchFamily="18" charset="0"/>
              </a:rPr>
              <a:t>A</a:t>
            </a:r>
            <a:endParaRPr lang="en-GB" sz="6000">
              <a:latin typeface="Times New Roman" panose="02020603050405020304" pitchFamily="18" charset="0"/>
              <a:cs typeface="Times New Roman" panose="02020603050405020304" pitchFamily="18" charset="0"/>
            </a:endParaRPr>
          </a:p>
        </p:txBody>
      </p:sp>
      <p:pic>
        <p:nvPicPr>
          <p:cNvPr id="13" name="Picture 12">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2593" l="0" r="99176">
                        <a14:foregroundMark x1="30941" y1="34722" x2="31412" y2="19630"/>
                        <a14:foregroundMark x1="48118" y1="41019" x2="55882" y2="16574"/>
                        <a14:backgroundMark x1="2941" y1="1389" x2="23765" y2="21204"/>
                        <a14:backgroundMark x1="96588" y1="2870" x2="76824" y2="23241"/>
                      </a14:backgroundRemoval>
                    </a14:imgEffect>
                  </a14:imgLayer>
                </a14:imgProps>
              </a:ext>
              <a:ext uri="{28A0092B-C50C-407E-A947-70E740481C1C}">
                <a14:useLocalDpi xmlns:a14="http://schemas.microsoft.com/office/drawing/2010/main" val="0"/>
              </a:ext>
            </a:extLst>
          </a:blip>
          <a:stretch>
            <a:fillRect/>
          </a:stretch>
        </p:blipFill>
        <p:spPr>
          <a:xfrm>
            <a:off x="13753041" y="7507433"/>
            <a:ext cx="2248959" cy="2857500"/>
          </a:xfrm>
          <a:prstGeom prst="rect">
            <a:avLst/>
          </a:prstGeom>
        </p:spPr>
      </p:pic>
    </p:spTree>
    <p:extLst>
      <p:ext uri="{BB962C8B-B14F-4D97-AF65-F5344CB8AC3E}">
        <p14:creationId xmlns:p14="http://schemas.microsoft.com/office/powerpoint/2010/main" val="96021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6490290" y="594859"/>
            <a:ext cx="11087099" cy="548612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sp>
        <p:nvSpPr>
          <p:cNvPr id="9" name="Rounded Rectangle 8"/>
          <p:cNvSpPr/>
          <p:nvPr/>
        </p:nvSpPr>
        <p:spPr>
          <a:xfrm>
            <a:off x="8001000" y="7200900"/>
            <a:ext cx="7846466" cy="2286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854451" y="4059951"/>
            <a:ext cx="5635839" cy="3813465"/>
          </a:xfrm>
          <a:prstGeom prst="rect">
            <a:avLst/>
          </a:prstGeom>
        </p:spPr>
      </p:pic>
      <p:sp>
        <p:nvSpPr>
          <p:cNvPr id="11" name="TextBox 10"/>
          <p:cNvSpPr txBox="1"/>
          <p:nvPr/>
        </p:nvSpPr>
        <p:spPr>
          <a:xfrm>
            <a:off x="7086600" y="961119"/>
            <a:ext cx="9906000" cy="4524315"/>
          </a:xfrm>
          <a:prstGeom prst="rect">
            <a:avLst/>
          </a:prstGeom>
          <a:noFill/>
        </p:spPr>
        <p:txBody>
          <a:bodyPr wrap="square" rtlCol="0">
            <a:spAutoFit/>
          </a:bodyPr>
          <a:lstStyle/>
          <a:p>
            <a:r>
              <a:rPr lang="vi-VN" sz="4800" b="1">
                <a:latin typeface="Times New Roman" panose="02020603050405020304" pitchFamily="18" charset="0"/>
                <a:cs typeface="Times New Roman" panose="02020603050405020304" pitchFamily="18" charset="0"/>
              </a:rPr>
              <a:t>Câu 3: </a:t>
            </a:r>
            <a:r>
              <a:rPr lang="vi-VN" sz="4800">
                <a:latin typeface="Times New Roman" panose="02020603050405020304" pitchFamily="18" charset="0"/>
                <a:cs typeface="Times New Roman" panose="02020603050405020304" pitchFamily="18" charset="0"/>
              </a:rPr>
              <a:t>Trong đoạn thơ, tác giả sử dụng chủ yếu biện pháp tu từ nào?</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A.Nhân </a:t>
            </a:r>
            <a:r>
              <a:rPr lang="vi-VN" sz="4800">
                <a:latin typeface="Times New Roman" panose="02020603050405020304" pitchFamily="18" charset="0"/>
                <a:cs typeface="Times New Roman" panose="02020603050405020304" pitchFamily="18" charset="0"/>
              </a:rPr>
              <a:t>hóa</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B.Ẩn </a:t>
            </a:r>
            <a:r>
              <a:rPr lang="vi-VN" sz="4800">
                <a:latin typeface="Times New Roman" panose="02020603050405020304" pitchFamily="18" charset="0"/>
                <a:cs typeface="Times New Roman" panose="02020603050405020304" pitchFamily="18" charset="0"/>
              </a:rPr>
              <a:t>dụ</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C.So </a:t>
            </a:r>
            <a:r>
              <a:rPr lang="vi-VN" sz="4800">
                <a:latin typeface="Times New Roman" panose="02020603050405020304" pitchFamily="18" charset="0"/>
                <a:cs typeface="Times New Roman" panose="02020603050405020304" pitchFamily="18" charset="0"/>
              </a:rPr>
              <a:t>sánh</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D.Tất </a:t>
            </a:r>
            <a:r>
              <a:rPr lang="vi-VN" sz="4800">
                <a:latin typeface="Times New Roman" panose="02020603050405020304" pitchFamily="18" charset="0"/>
                <a:cs typeface="Times New Roman" panose="02020603050405020304" pitchFamily="18" charset="0"/>
              </a:rPr>
              <a:t>cả đáp án trên</a:t>
            </a:r>
            <a:endParaRPr lang="en-GB" sz="4800">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0058400" y="7790932"/>
            <a:ext cx="6743700" cy="830997"/>
          </a:xfrm>
          <a:prstGeom prst="rect">
            <a:avLst/>
          </a:prstGeom>
          <a:noFill/>
        </p:spPr>
        <p:txBody>
          <a:bodyPr wrap="square" rtlCol="0">
            <a:spAutoFit/>
          </a:bodyPr>
          <a:lstStyle/>
          <a:p>
            <a:r>
              <a:rPr lang="vi-VN" sz="4800">
                <a:latin typeface="Times New Roman" panose="02020603050405020304" pitchFamily="18" charset="0"/>
                <a:cs typeface="Times New Roman" panose="02020603050405020304" pitchFamily="18" charset="0"/>
              </a:rPr>
              <a:t>Đáp án: C</a:t>
            </a:r>
            <a:endParaRPr lang="en-GB" sz="4800">
              <a:latin typeface="Times New Roman" panose="02020603050405020304" pitchFamily="18" charset="0"/>
              <a:cs typeface="Times New Roman" panose="02020603050405020304" pitchFamily="18" charset="0"/>
            </a:endParaRP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2315" l="9883" r="100000">
                        <a14:foregroundMark x1="49309" y1="79630" x2="52285" y2="33981"/>
                        <a14:foregroundMark x1="62487" y1="56389" x2="69501" y2="43796"/>
                      </a14:backgroundRemoval>
                    </a14:imgEffect>
                  </a14:imgLayer>
                </a14:imgProps>
              </a:ext>
              <a:ext uri="{28A0092B-C50C-407E-A947-70E740481C1C}">
                <a14:useLocalDpi xmlns:a14="http://schemas.microsoft.com/office/drawing/2010/main" val="0"/>
              </a:ext>
            </a:extLst>
          </a:blip>
          <a:srcRect l="12670" t="13333" b="7071"/>
          <a:stretch/>
        </p:blipFill>
        <p:spPr>
          <a:xfrm>
            <a:off x="15820885" y="7409122"/>
            <a:ext cx="2545775" cy="2663072"/>
          </a:xfrm>
          <a:prstGeom prst="rect">
            <a:avLst/>
          </a:prstGeom>
        </p:spPr>
      </p:pic>
    </p:spTree>
    <p:extLst>
      <p:ext uri="{BB962C8B-B14F-4D97-AF65-F5344CB8AC3E}">
        <p14:creationId xmlns:p14="http://schemas.microsoft.com/office/powerpoint/2010/main" val="340082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6515100" y="545524"/>
            <a:ext cx="10934699" cy="505517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sp>
        <p:nvSpPr>
          <p:cNvPr id="9" name="Rounded Rectangle 8"/>
          <p:cNvSpPr/>
          <p:nvPr/>
        </p:nvSpPr>
        <p:spPr>
          <a:xfrm>
            <a:off x="8153762" y="6938474"/>
            <a:ext cx="7846466" cy="2286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1117968" y="4610100"/>
            <a:ext cx="5635839" cy="3813465"/>
          </a:xfrm>
          <a:prstGeom prst="rect">
            <a:avLst/>
          </a:prstGeom>
        </p:spPr>
      </p:pic>
      <p:sp>
        <p:nvSpPr>
          <p:cNvPr id="11" name="TextBox 10"/>
          <p:cNvSpPr txBox="1"/>
          <p:nvPr/>
        </p:nvSpPr>
        <p:spPr>
          <a:xfrm>
            <a:off x="7086600" y="961119"/>
            <a:ext cx="9982200" cy="4524315"/>
          </a:xfrm>
          <a:prstGeom prst="rect">
            <a:avLst/>
          </a:prstGeom>
          <a:noFill/>
        </p:spPr>
        <p:txBody>
          <a:bodyPr wrap="square" rtlCol="0">
            <a:spAutoFit/>
          </a:bodyPr>
          <a:lstStyle/>
          <a:p>
            <a:r>
              <a:rPr lang="vi-VN" sz="4800" b="1">
                <a:latin typeface="Times New Roman" panose="02020603050405020304" pitchFamily="18" charset="0"/>
                <a:cs typeface="Times New Roman" panose="02020603050405020304" pitchFamily="18" charset="0"/>
              </a:rPr>
              <a:t>Câu 4: </a:t>
            </a:r>
            <a:r>
              <a:rPr lang="vi-VN" sz="4800">
                <a:latin typeface="Times New Roman" panose="02020603050405020304" pitchFamily="18" charset="0"/>
                <a:cs typeface="Times New Roman" panose="02020603050405020304" pitchFamily="18" charset="0"/>
              </a:rPr>
              <a:t>Nhân vật “tôi” trong đoạn trích trên có thể là ai?</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A.Người </a:t>
            </a:r>
            <a:r>
              <a:rPr lang="vi-VN" sz="4800">
                <a:latin typeface="Times New Roman" panose="02020603050405020304" pitchFamily="18" charset="0"/>
                <a:cs typeface="Times New Roman" panose="02020603050405020304" pitchFamily="18" charset="0"/>
              </a:rPr>
              <a:t>đọc</a:t>
            </a:r>
            <a:r>
              <a:rPr lang="en-US" sz="4800">
                <a:latin typeface="Times New Roman" panose="02020603050405020304" pitchFamily="18" charset="0"/>
                <a:cs typeface="Times New Roman" panose="02020603050405020304" pitchFamily="18" charset="0"/>
              </a:rPr>
              <a:t> thơ</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B.</a:t>
            </a:r>
            <a:r>
              <a:rPr lang="en-US" sz="4800" smtClean="0">
                <a:latin typeface="Times New Roman" panose="02020603050405020304" pitchFamily="18" charset="0"/>
                <a:cs typeface="Times New Roman" panose="02020603050405020304" pitchFamily="18" charset="0"/>
              </a:rPr>
              <a:t>Tất </a:t>
            </a:r>
            <a:r>
              <a:rPr lang="en-US" sz="4800">
                <a:latin typeface="Times New Roman" panose="02020603050405020304" pitchFamily="18" charset="0"/>
                <a:cs typeface="Times New Roman" panose="02020603050405020304" pitchFamily="18" charset="0"/>
              </a:rPr>
              <a:t>cả mọi người</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C.T</a:t>
            </a:r>
            <a:r>
              <a:rPr lang="en-US" sz="4800" smtClean="0">
                <a:latin typeface="Times New Roman" panose="02020603050405020304" pitchFamily="18" charset="0"/>
                <a:cs typeface="Times New Roman" panose="02020603050405020304" pitchFamily="18" charset="0"/>
              </a:rPr>
              <a:t>ác </a:t>
            </a:r>
            <a:r>
              <a:rPr lang="en-US" sz="4800">
                <a:latin typeface="Times New Roman" panose="02020603050405020304" pitchFamily="18" charset="0"/>
                <a:cs typeface="Times New Roman" panose="02020603050405020304" pitchFamily="18" charset="0"/>
              </a:rPr>
              <a:t>giả</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D.</a:t>
            </a:r>
            <a:r>
              <a:rPr lang="en-US" sz="4800" smtClean="0">
                <a:latin typeface="Times New Roman" panose="02020603050405020304" pitchFamily="18" charset="0"/>
                <a:cs typeface="Times New Roman" panose="02020603050405020304" pitchFamily="18" charset="0"/>
              </a:rPr>
              <a:t>Không </a:t>
            </a:r>
            <a:r>
              <a:rPr lang="en-US" sz="4800">
                <a:latin typeface="Times New Roman" panose="02020603050405020304" pitchFamily="18" charset="0"/>
                <a:cs typeface="Times New Roman" panose="02020603050405020304" pitchFamily="18" charset="0"/>
              </a:rPr>
              <a:t>xác định</a:t>
            </a:r>
            <a:endParaRPr lang="en-GB" sz="4800">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0325100" y="7407902"/>
            <a:ext cx="6743700" cy="1015663"/>
          </a:xfrm>
          <a:prstGeom prst="rect">
            <a:avLst/>
          </a:prstGeom>
          <a:noFill/>
        </p:spPr>
        <p:txBody>
          <a:bodyPr wrap="square" rtlCol="0">
            <a:spAutoFit/>
          </a:bodyPr>
          <a:lstStyle/>
          <a:p>
            <a:r>
              <a:rPr lang="vi-VN" sz="6000">
                <a:latin typeface="Times New Roman" panose="02020603050405020304" pitchFamily="18" charset="0"/>
                <a:cs typeface="Times New Roman" panose="02020603050405020304" pitchFamily="18" charset="0"/>
              </a:rPr>
              <a:t>Đáp án: C</a:t>
            </a:r>
            <a:endParaRPr lang="en-GB" sz="6000">
              <a:latin typeface="Times New Roman" panose="02020603050405020304" pitchFamily="18" charset="0"/>
              <a:cs typeface="Times New Roman" panose="02020603050405020304" pitchFamily="18" charset="0"/>
            </a:endParaRPr>
          </a:p>
        </p:txBody>
      </p:sp>
      <p:pic>
        <p:nvPicPr>
          <p:cNvPr id="13" name="Picture 1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000" b="99667" l="10000" r="90000">
                        <a14:foregroundMark x1="56667" y1="85000" x2="50000" y2="21667"/>
                        <a14:foregroundMark x1="48000" y1="81333" x2="60000" y2="26333"/>
                        <a14:foregroundMark x1="39000" y1="82667" x2="43000" y2="26333"/>
                        <a14:foregroundMark x1="34333" y1="48333" x2="51000" y2="24000"/>
                        <a14:foregroundMark x1="32000" y1="76333" x2="59333" y2="25000"/>
                      </a14:backgroundRemoval>
                    </a14:imgEffect>
                  </a14:imgLayer>
                </a14:imgProps>
              </a:ext>
              <a:ext uri="{28A0092B-C50C-407E-A947-70E740481C1C}">
                <a14:useLocalDpi xmlns:a14="http://schemas.microsoft.com/office/drawing/2010/main" val="0"/>
              </a:ext>
            </a:extLst>
          </a:blip>
          <a:srcRect l="12907" r="11671"/>
          <a:stretch/>
        </p:blipFill>
        <p:spPr>
          <a:xfrm>
            <a:off x="16154400" y="7420397"/>
            <a:ext cx="2133600" cy="2828925"/>
          </a:xfrm>
          <a:prstGeom prst="rect">
            <a:avLst/>
          </a:prstGeom>
        </p:spPr>
      </p:pic>
    </p:spTree>
    <p:extLst>
      <p:ext uri="{BB962C8B-B14F-4D97-AF65-F5344CB8AC3E}">
        <p14:creationId xmlns:p14="http://schemas.microsoft.com/office/powerpoint/2010/main" val="352326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6515100" y="545524"/>
            <a:ext cx="10706099" cy="5978887"/>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sp>
        <p:nvSpPr>
          <p:cNvPr id="9" name="Rounded Rectangle 8"/>
          <p:cNvSpPr/>
          <p:nvPr/>
        </p:nvSpPr>
        <p:spPr>
          <a:xfrm>
            <a:off x="7944916" y="6940006"/>
            <a:ext cx="7846466" cy="2286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304800" y="4381500"/>
            <a:ext cx="5635839" cy="3813465"/>
          </a:xfrm>
          <a:prstGeom prst="rect">
            <a:avLst/>
          </a:prstGeom>
        </p:spPr>
      </p:pic>
      <p:sp>
        <p:nvSpPr>
          <p:cNvPr id="11" name="TextBox 10"/>
          <p:cNvSpPr txBox="1"/>
          <p:nvPr/>
        </p:nvSpPr>
        <p:spPr>
          <a:xfrm>
            <a:off x="7086600" y="961119"/>
            <a:ext cx="9829800" cy="5262979"/>
          </a:xfrm>
          <a:prstGeom prst="rect">
            <a:avLst/>
          </a:prstGeom>
          <a:noFill/>
        </p:spPr>
        <p:txBody>
          <a:bodyPr wrap="square" rtlCol="0">
            <a:spAutoFit/>
          </a:bodyPr>
          <a:lstStyle/>
          <a:p>
            <a:r>
              <a:rPr lang="vi-VN" sz="4800" b="1">
                <a:latin typeface="Times New Roman" panose="02020603050405020304" pitchFamily="18" charset="0"/>
                <a:cs typeface="Times New Roman" panose="02020603050405020304" pitchFamily="18" charset="0"/>
              </a:rPr>
              <a:t>Câu 5: </a:t>
            </a:r>
            <a:r>
              <a:rPr lang="vi-VN" sz="4800">
                <a:latin typeface="Times New Roman" panose="02020603050405020304" pitchFamily="18" charset="0"/>
                <a:cs typeface="Times New Roman" panose="02020603050405020304" pitchFamily="18" charset="0"/>
              </a:rPr>
              <a:t>Trong đoạn trích,</a:t>
            </a:r>
            <a:r>
              <a:rPr lang="vi-VN" sz="4800" b="1">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hình ảnh so sánh nào không được nhắc đến trong bài thơ?</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A.</a:t>
            </a:r>
            <a:r>
              <a:rPr lang="en-US" sz="4800" smtClean="0">
                <a:latin typeface="Times New Roman" panose="02020603050405020304" pitchFamily="18" charset="0"/>
                <a:cs typeface="Times New Roman" panose="02020603050405020304" pitchFamily="18" charset="0"/>
              </a:rPr>
              <a:t>Mơ </a:t>
            </a:r>
            <a:r>
              <a:rPr lang="en-US" sz="4800">
                <a:latin typeface="Times New Roman" panose="02020603050405020304" pitchFamily="18" charset="0"/>
                <a:cs typeface="Times New Roman" panose="02020603050405020304" pitchFamily="18" charset="0"/>
              </a:rPr>
              <a:t>ước mùa xuân</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B.</a:t>
            </a:r>
            <a:r>
              <a:rPr lang="en-US" sz="4800" smtClean="0">
                <a:latin typeface="Times New Roman" panose="02020603050405020304" pitchFamily="18" charset="0"/>
                <a:cs typeface="Times New Roman" panose="02020603050405020304" pitchFamily="18" charset="0"/>
              </a:rPr>
              <a:t>Bài </a:t>
            </a:r>
            <a:r>
              <a:rPr lang="en-US" sz="4800">
                <a:latin typeface="Times New Roman" panose="02020603050405020304" pitchFamily="18" charset="0"/>
                <a:cs typeface="Times New Roman" panose="02020603050405020304" pitchFamily="18" charset="0"/>
              </a:rPr>
              <a:t>hát ru</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C.</a:t>
            </a:r>
            <a:r>
              <a:rPr lang="en-US" sz="4800" smtClean="0">
                <a:latin typeface="Times New Roman" panose="02020603050405020304" pitchFamily="18" charset="0"/>
                <a:cs typeface="Times New Roman" panose="02020603050405020304" pitchFamily="18" charset="0"/>
              </a:rPr>
              <a:t>Vũ </a:t>
            </a:r>
            <a:r>
              <a:rPr lang="en-US" sz="4800">
                <a:latin typeface="Times New Roman" panose="02020603050405020304" pitchFamily="18" charset="0"/>
                <a:cs typeface="Times New Roman" panose="02020603050405020304" pitchFamily="18" charset="0"/>
              </a:rPr>
              <a:t>khí trong trận đánh</a:t>
            </a:r>
            <a:endParaRPr lang="en-GB" sz="4800">
              <a:latin typeface="Times New Roman" panose="02020603050405020304" pitchFamily="18" charset="0"/>
              <a:cs typeface="Times New Roman" panose="02020603050405020304" pitchFamily="18" charset="0"/>
            </a:endParaRPr>
          </a:p>
          <a:p>
            <a:pPr lvl="0"/>
            <a:r>
              <a:rPr lang="vi-VN" sz="4800" smtClean="0">
                <a:latin typeface="Times New Roman" panose="02020603050405020304" pitchFamily="18" charset="0"/>
                <a:cs typeface="Times New Roman" panose="02020603050405020304" pitchFamily="18" charset="0"/>
              </a:rPr>
              <a:t>D.</a:t>
            </a:r>
            <a:r>
              <a:rPr lang="en-US" sz="4800" smtClean="0">
                <a:latin typeface="Times New Roman" panose="02020603050405020304" pitchFamily="18" charset="0"/>
                <a:cs typeface="Times New Roman" panose="02020603050405020304" pitchFamily="18" charset="0"/>
              </a:rPr>
              <a:t>Bản </a:t>
            </a:r>
            <a:r>
              <a:rPr lang="en-US" sz="4800">
                <a:latin typeface="Times New Roman" panose="02020603050405020304" pitchFamily="18" charset="0"/>
                <a:cs typeface="Times New Roman" panose="02020603050405020304" pitchFamily="18" charset="0"/>
              </a:rPr>
              <a:t>nhạc trầm bổng</a:t>
            </a:r>
            <a:endParaRPr lang="en-GB" sz="4800">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0477499" y="7363968"/>
            <a:ext cx="6743700" cy="830997"/>
          </a:xfrm>
          <a:prstGeom prst="rect">
            <a:avLst/>
          </a:prstGeom>
          <a:noFill/>
        </p:spPr>
        <p:txBody>
          <a:bodyPr wrap="square" rtlCol="0">
            <a:spAutoFit/>
          </a:bodyPr>
          <a:lstStyle/>
          <a:p>
            <a:r>
              <a:rPr lang="vi-VN" sz="4800">
                <a:latin typeface="Times New Roman" panose="02020603050405020304" pitchFamily="18" charset="0"/>
                <a:cs typeface="Times New Roman" panose="02020603050405020304" pitchFamily="18" charset="0"/>
              </a:rPr>
              <a:t>Đáp án: D</a:t>
            </a:r>
            <a:endParaRPr lang="en-GB" sz="4800">
              <a:latin typeface="Times New Roman" panose="02020603050405020304" pitchFamily="18" charset="0"/>
              <a:cs typeface="Times New Roman" panose="02020603050405020304" pitchFamily="18" charset="0"/>
            </a:endParaRP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62400" y1="74722" x2="44100" y2="23426"/>
                        <a14:foregroundMark x1="41900" y1="71759" x2="62900" y2="30278"/>
                        <a14:foregroundMark x1="31500" y1="15556" x2="33200" y2="16574"/>
                      </a14:backgroundRemoval>
                    </a14:imgEffect>
                  </a14:imgLayer>
                </a14:imgProps>
              </a:ext>
              <a:ext uri="{28A0092B-C50C-407E-A947-70E740481C1C}">
                <a14:useLocalDpi xmlns:a14="http://schemas.microsoft.com/office/drawing/2010/main" val="0"/>
              </a:ext>
            </a:extLst>
          </a:blip>
          <a:srcRect l="19042" t="13334" r="28400" b="19797"/>
          <a:stretch/>
        </p:blipFill>
        <p:spPr>
          <a:xfrm>
            <a:off x="15451297" y="6597423"/>
            <a:ext cx="2011538" cy="2763983"/>
          </a:xfrm>
          <a:prstGeom prst="rect">
            <a:avLst/>
          </a:prstGeom>
        </p:spPr>
      </p:pic>
    </p:spTree>
    <p:extLst>
      <p:ext uri="{BB962C8B-B14F-4D97-AF65-F5344CB8AC3E}">
        <p14:creationId xmlns:p14="http://schemas.microsoft.com/office/powerpoint/2010/main" val="212117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6515100" y="545525"/>
            <a:ext cx="11239499" cy="55618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sp>
        <p:nvSpPr>
          <p:cNvPr id="9" name="Rounded Rectangle 8"/>
          <p:cNvSpPr/>
          <p:nvPr/>
        </p:nvSpPr>
        <p:spPr>
          <a:xfrm>
            <a:off x="8103096" y="6834883"/>
            <a:ext cx="7846466" cy="2286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solidFill>
                <a:prstClr val="black"/>
              </a:solidFill>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304800" y="4796170"/>
            <a:ext cx="5635839" cy="3813465"/>
          </a:xfrm>
          <a:prstGeom prst="rect">
            <a:avLst/>
          </a:prstGeom>
        </p:spPr>
      </p:pic>
      <p:sp>
        <p:nvSpPr>
          <p:cNvPr id="11" name="TextBox 10"/>
          <p:cNvSpPr txBox="1"/>
          <p:nvPr/>
        </p:nvSpPr>
        <p:spPr>
          <a:xfrm>
            <a:off x="7086600" y="800100"/>
            <a:ext cx="10210800" cy="5078313"/>
          </a:xfrm>
          <a:prstGeom prst="rect">
            <a:avLst/>
          </a:prstGeom>
          <a:noFill/>
        </p:spPr>
        <p:txBody>
          <a:bodyPr wrap="square" rtlCol="0">
            <a:spAutoFit/>
          </a:bodyPr>
          <a:lstStyle/>
          <a:p>
            <a:pPr algn="just"/>
            <a:r>
              <a:rPr lang="vi-VN" sz="5400" b="1">
                <a:latin typeface="Times New Roman" panose="02020603050405020304" pitchFamily="18" charset="0"/>
                <a:cs typeface="Times New Roman" panose="02020603050405020304" pitchFamily="18" charset="0"/>
              </a:rPr>
              <a:t>Câu 6: </a:t>
            </a:r>
            <a:r>
              <a:rPr lang="vi-VN" sz="5400">
                <a:latin typeface="Times New Roman" panose="02020603050405020304" pitchFamily="18" charset="0"/>
                <a:cs typeface="Times New Roman" panose="02020603050405020304" pitchFamily="18" charset="0"/>
              </a:rPr>
              <a:t>Ước nguyện của nhà thơ được nhắc đến trong bài thơ là gì?</a:t>
            </a:r>
            <a:endParaRPr lang="en-GB" sz="5400">
              <a:latin typeface="Times New Roman" panose="02020603050405020304" pitchFamily="18" charset="0"/>
              <a:cs typeface="Times New Roman" panose="02020603050405020304" pitchFamily="18" charset="0"/>
            </a:endParaRPr>
          </a:p>
          <a:p>
            <a:pPr lvl="0" algn="just"/>
            <a:r>
              <a:rPr lang="vi-VN" sz="5400" smtClean="0">
                <a:latin typeface="Times New Roman" panose="02020603050405020304" pitchFamily="18" charset="0"/>
                <a:cs typeface="Times New Roman" panose="02020603050405020304" pitchFamily="18" charset="0"/>
              </a:rPr>
              <a:t>A.Trở </a:t>
            </a:r>
            <a:r>
              <a:rPr lang="vi-VN" sz="5400">
                <a:latin typeface="Times New Roman" panose="02020603050405020304" pitchFamily="18" charset="0"/>
                <a:cs typeface="Times New Roman" panose="02020603050405020304" pitchFamily="18" charset="0"/>
              </a:rPr>
              <a:t>thành nhà thơ nổi tiếng</a:t>
            </a:r>
            <a:endParaRPr lang="en-GB" sz="5400">
              <a:latin typeface="Times New Roman" panose="02020603050405020304" pitchFamily="18" charset="0"/>
              <a:cs typeface="Times New Roman" panose="02020603050405020304" pitchFamily="18" charset="0"/>
            </a:endParaRPr>
          </a:p>
          <a:p>
            <a:pPr lvl="0" algn="just"/>
            <a:r>
              <a:rPr lang="vi-VN" sz="5400" smtClean="0">
                <a:latin typeface="Times New Roman" panose="02020603050405020304" pitchFamily="18" charset="0"/>
                <a:cs typeface="Times New Roman" panose="02020603050405020304" pitchFamily="18" charset="0"/>
              </a:rPr>
              <a:t>B.</a:t>
            </a:r>
            <a:r>
              <a:rPr lang="en-US" sz="5400" smtClean="0">
                <a:latin typeface="Times New Roman" panose="02020603050405020304" pitchFamily="18" charset="0"/>
                <a:cs typeface="Times New Roman" panose="02020603050405020304" pitchFamily="18" charset="0"/>
              </a:rPr>
              <a:t>Suốt </a:t>
            </a:r>
            <a:r>
              <a:rPr lang="en-US" sz="5400">
                <a:latin typeface="Times New Roman" panose="02020603050405020304" pitchFamily="18" charset="0"/>
                <a:cs typeface="Times New Roman" panose="02020603050405020304" pitchFamily="18" charset="0"/>
              </a:rPr>
              <a:t>đời trung thực sống cho thơ</a:t>
            </a:r>
            <a:endParaRPr lang="en-GB" sz="5400">
              <a:latin typeface="Times New Roman" panose="02020603050405020304" pitchFamily="18" charset="0"/>
              <a:cs typeface="Times New Roman" panose="02020603050405020304" pitchFamily="18" charset="0"/>
            </a:endParaRPr>
          </a:p>
          <a:p>
            <a:pPr lvl="0" algn="just"/>
            <a:r>
              <a:rPr lang="vi-VN" sz="5400" smtClean="0">
                <a:latin typeface="Times New Roman" panose="02020603050405020304" pitchFamily="18" charset="0"/>
                <a:cs typeface="Times New Roman" panose="02020603050405020304" pitchFamily="18" charset="0"/>
              </a:rPr>
              <a:t>C.Sáng </a:t>
            </a:r>
            <a:r>
              <a:rPr lang="vi-VN" sz="5400">
                <a:latin typeface="Times New Roman" panose="02020603050405020304" pitchFamily="18" charset="0"/>
                <a:cs typeface="Times New Roman" panose="02020603050405020304" pitchFamily="18" charset="0"/>
              </a:rPr>
              <a:t>tác những vần thơ bất hủ</a:t>
            </a:r>
            <a:endParaRPr lang="en-GB" sz="5400">
              <a:latin typeface="Times New Roman" panose="02020603050405020304" pitchFamily="18" charset="0"/>
              <a:cs typeface="Times New Roman" panose="02020603050405020304" pitchFamily="18" charset="0"/>
            </a:endParaRPr>
          </a:p>
          <a:p>
            <a:pPr lvl="0" algn="just"/>
            <a:r>
              <a:rPr lang="vi-VN" sz="5400" smtClean="0">
                <a:latin typeface="Times New Roman" panose="02020603050405020304" pitchFamily="18" charset="0"/>
                <a:cs typeface="Times New Roman" panose="02020603050405020304" pitchFamily="18" charset="0"/>
              </a:rPr>
              <a:t>D.Được </a:t>
            </a:r>
            <a:r>
              <a:rPr lang="vi-VN" sz="5400">
                <a:latin typeface="Times New Roman" panose="02020603050405020304" pitchFamily="18" charset="0"/>
                <a:cs typeface="Times New Roman" panose="02020603050405020304" pitchFamily="18" charset="0"/>
              </a:rPr>
              <a:t>nghỉ ngơi, làm thơ.</a:t>
            </a:r>
            <a:endParaRPr lang="en-GB" sz="5400">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0384038" y="7562384"/>
            <a:ext cx="6743700" cy="923330"/>
          </a:xfrm>
          <a:prstGeom prst="rect">
            <a:avLst/>
          </a:prstGeom>
          <a:noFill/>
        </p:spPr>
        <p:txBody>
          <a:bodyPr wrap="square" rtlCol="0">
            <a:spAutoFit/>
          </a:bodyPr>
          <a:lstStyle/>
          <a:p>
            <a:pPr algn="just"/>
            <a:r>
              <a:rPr lang="vi-VN" sz="5400">
                <a:latin typeface="Times New Roman" panose="02020603050405020304" pitchFamily="18" charset="0"/>
                <a:cs typeface="Times New Roman" panose="02020603050405020304" pitchFamily="18" charset="0"/>
              </a:rPr>
              <a:t>Đáp án: B</a:t>
            </a:r>
            <a:endParaRPr lang="en-GB" sz="5400">
              <a:latin typeface="Times New Roman" panose="02020603050405020304" pitchFamily="18" charset="0"/>
              <a:cs typeface="Times New Roman" panose="02020603050405020304" pitchFamily="18" charset="0"/>
            </a:endParaRP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4375" l="10000" r="90000">
                        <a14:foregroundMark x1="33594" y1="21875" x2="56094" y2="21875"/>
                        <a14:foregroundMark x1="49063" y1="77344" x2="47344" y2="38906"/>
                        <a14:foregroundMark x1="61563" y1="73281" x2="47969" y2="33594"/>
                        <a14:foregroundMark x1="59375" y1="91094" x2="67969" y2="87188"/>
                        <a14:foregroundMark x1="28438" y1="92813" x2="39375" y2="92813"/>
                      </a14:backgroundRemoval>
                    </a14:imgEffect>
                  </a14:imgLayer>
                </a14:imgProps>
              </a:ext>
              <a:ext uri="{28A0092B-C50C-407E-A947-70E740481C1C}">
                <a14:useLocalDpi xmlns:a14="http://schemas.microsoft.com/office/drawing/2010/main" val="0"/>
              </a:ext>
            </a:extLst>
          </a:blip>
          <a:srcRect l="14773" t="8751" r="15909" b="6931"/>
          <a:stretch/>
        </p:blipFill>
        <p:spPr>
          <a:xfrm>
            <a:off x="15967476" y="7198300"/>
            <a:ext cx="2320524" cy="2822670"/>
          </a:xfrm>
          <a:prstGeom prst="rect">
            <a:avLst/>
          </a:prstGeom>
        </p:spPr>
      </p:pic>
    </p:spTree>
    <p:extLst>
      <p:ext uri="{BB962C8B-B14F-4D97-AF65-F5344CB8AC3E}">
        <p14:creationId xmlns:p14="http://schemas.microsoft.com/office/powerpoint/2010/main" val="186807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4" name="Freeform 4"/>
          <p:cNvSpPr/>
          <p:nvPr/>
        </p:nvSpPr>
        <p:spPr>
          <a:xfrm flipV="1">
            <a:off x="-212710"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V="1">
            <a:off x="9022667"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309672"/>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309672"/>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9" name="Freeform 9"/>
          <p:cNvSpPr/>
          <p:nvPr/>
        </p:nvSpPr>
        <p:spPr>
          <a:xfrm>
            <a:off x="-1478414" y="7127316"/>
            <a:ext cx="13291174" cy="4011518"/>
          </a:xfrm>
          <a:custGeom>
            <a:avLst/>
            <a:gdLst/>
            <a:ahLst/>
            <a:cxnLst/>
            <a:rect l="l" t="t" r="r" b="b"/>
            <a:pathLst>
              <a:path w="13291174" h="4011518">
                <a:moveTo>
                  <a:pt x="0" y="0"/>
                </a:moveTo>
                <a:lnTo>
                  <a:pt x="13291174" y="0"/>
                </a:lnTo>
                <a:lnTo>
                  <a:pt x="13291174" y="4011517"/>
                </a:lnTo>
                <a:lnTo>
                  <a:pt x="0" y="401151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6232575" y="7127316"/>
            <a:ext cx="13291174" cy="4011518"/>
          </a:xfrm>
          <a:custGeom>
            <a:avLst/>
            <a:gdLst/>
            <a:ahLst/>
            <a:cxnLst/>
            <a:rect l="l" t="t" r="r" b="b"/>
            <a:pathLst>
              <a:path w="13291174" h="4011518">
                <a:moveTo>
                  <a:pt x="0" y="0"/>
                </a:moveTo>
                <a:lnTo>
                  <a:pt x="13291174" y="0"/>
                </a:lnTo>
                <a:lnTo>
                  <a:pt x="13291174" y="4011517"/>
                </a:lnTo>
                <a:lnTo>
                  <a:pt x="0" y="401151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TextBox 11"/>
          <p:cNvSpPr txBox="1"/>
          <p:nvPr/>
        </p:nvSpPr>
        <p:spPr>
          <a:xfrm>
            <a:off x="2457532" y="2572504"/>
            <a:ext cx="13704025" cy="4225772"/>
          </a:xfrm>
          <a:prstGeom prst="rect">
            <a:avLst/>
          </a:prstGeom>
        </p:spPr>
        <p:txBody>
          <a:bodyPr lIns="0" tIns="0" rIns="0" bIns="0" rtlCol="0" anchor="t">
            <a:spAutoFit/>
          </a:bodyPr>
          <a:lstStyle/>
          <a:p>
            <a:pPr algn="ctr">
              <a:lnSpc>
                <a:spcPct val="150000"/>
              </a:lnSpc>
            </a:pPr>
            <a:r>
              <a:rPr lang="vi-VN" sz="9600" b="1">
                <a:latin typeface="iCiel Pacifico" panose="02000000000000000000" pitchFamily="50" charset="-93"/>
              </a:rPr>
              <a:t>HOẠT ĐỘNG </a:t>
            </a:r>
            <a:r>
              <a:rPr lang="vi-VN" sz="9600" b="1" smtClean="0">
                <a:latin typeface="iCiel Pacifico" panose="02000000000000000000" pitchFamily="50" charset="-93"/>
              </a:rPr>
              <a:t>4</a:t>
            </a:r>
          </a:p>
          <a:p>
            <a:pPr algn="ctr">
              <a:lnSpc>
                <a:spcPct val="150000"/>
              </a:lnSpc>
            </a:pPr>
            <a:r>
              <a:rPr lang="vi-VN" sz="9600" b="1" smtClean="0">
                <a:latin typeface="iCiel Pacifico" panose="02000000000000000000" pitchFamily="50" charset="-93"/>
              </a:rPr>
              <a:t> </a:t>
            </a:r>
            <a:r>
              <a:rPr lang="vi-VN" sz="9600" b="1">
                <a:latin typeface="iCiel Pacifico" panose="02000000000000000000" pitchFamily="50" charset="-93"/>
              </a:rPr>
              <a:t>VẬN DỤNG</a:t>
            </a:r>
            <a:endParaRPr lang="en-GB" sz="9600">
              <a:latin typeface="iCiel Pacifico" panose="02000000000000000000" pitchFamily="50" charset="-93"/>
            </a:endParaRPr>
          </a:p>
        </p:txBody>
      </p:sp>
      <p:sp>
        <p:nvSpPr>
          <p:cNvPr id="12" name="Freeform 12"/>
          <p:cNvSpPr/>
          <p:nvPr/>
        </p:nvSpPr>
        <p:spPr>
          <a:xfrm>
            <a:off x="-806179" y="5367322"/>
            <a:ext cx="3217375" cy="1556457"/>
          </a:xfrm>
          <a:custGeom>
            <a:avLst/>
            <a:gdLst/>
            <a:ahLst/>
            <a:cxnLst/>
            <a:rect l="l" t="t" r="r" b="b"/>
            <a:pathLst>
              <a:path w="3217375" h="1556457">
                <a:moveTo>
                  <a:pt x="0" y="0"/>
                </a:moveTo>
                <a:lnTo>
                  <a:pt x="3217375" y="0"/>
                </a:lnTo>
                <a:lnTo>
                  <a:pt x="3217375" y="1556457"/>
                </a:lnTo>
                <a:lnTo>
                  <a:pt x="0" y="155645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5230303" y="2547496"/>
            <a:ext cx="2511546" cy="1594467"/>
          </a:xfrm>
          <a:custGeom>
            <a:avLst/>
            <a:gdLst/>
            <a:ahLst/>
            <a:cxnLst/>
            <a:rect l="l" t="t" r="r" b="b"/>
            <a:pathLst>
              <a:path w="2511546" h="1594467">
                <a:moveTo>
                  <a:pt x="0" y="0"/>
                </a:moveTo>
                <a:lnTo>
                  <a:pt x="2511547" y="0"/>
                </a:lnTo>
                <a:lnTo>
                  <a:pt x="2511547" y="1594467"/>
                </a:lnTo>
                <a:lnTo>
                  <a:pt x="0" y="15944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445430">
            <a:off x="674030" y="2425094"/>
            <a:ext cx="2026745" cy="1839271"/>
          </a:xfrm>
          <a:custGeom>
            <a:avLst/>
            <a:gdLst/>
            <a:ahLst/>
            <a:cxnLst/>
            <a:rect l="l" t="t" r="r" b="b"/>
            <a:pathLst>
              <a:path w="2026745" h="1839271">
                <a:moveTo>
                  <a:pt x="0" y="0"/>
                </a:moveTo>
                <a:lnTo>
                  <a:pt x="2026744" y="0"/>
                </a:lnTo>
                <a:lnTo>
                  <a:pt x="2026744" y="1839271"/>
                </a:lnTo>
                <a:lnTo>
                  <a:pt x="0" y="1839271"/>
                </a:lnTo>
                <a:lnTo>
                  <a:pt x="0" y="0"/>
                </a:lnTo>
                <a:close/>
              </a:path>
            </a:pathLst>
          </a:custGeom>
          <a:blipFill>
            <a:blip r:embed="rId14"/>
            <a:stretch>
              <a:fillRect/>
            </a:stretch>
          </a:blipFill>
        </p:spPr>
      </p:sp>
      <p:sp>
        <p:nvSpPr>
          <p:cNvPr id="15" name="Freeform 15"/>
          <p:cNvSpPr/>
          <p:nvPr/>
        </p:nvSpPr>
        <p:spPr>
          <a:xfrm>
            <a:off x="16117345" y="5419947"/>
            <a:ext cx="1325277" cy="1827968"/>
          </a:xfrm>
          <a:custGeom>
            <a:avLst/>
            <a:gdLst/>
            <a:ahLst/>
            <a:cxnLst/>
            <a:rect l="l" t="t" r="r" b="b"/>
            <a:pathLst>
              <a:path w="1325277" h="1827968">
                <a:moveTo>
                  <a:pt x="0" y="0"/>
                </a:moveTo>
                <a:lnTo>
                  <a:pt x="1325277" y="0"/>
                </a:lnTo>
                <a:lnTo>
                  <a:pt x="1325277" y="1827968"/>
                </a:lnTo>
                <a:lnTo>
                  <a:pt x="0" y="1827968"/>
                </a:lnTo>
                <a:lnTo>
                  <a:pt x="0" y="0"/>
                </a:lnTo>
                <a:close/>
              </a:path>
            </a:pathLst>
          </a:custGeom>
          <a:blipFill>
            <a:blip r:embed="rId15"/>
            <a:stretch>
              <a:fillRect/>
            </a:stretch>
          </a:blipFill>
        </p:spPr>
      </p:sp>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69860" y="2572504"/>
            <a:ext cx="10632943" cy="534819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4" name="Freeform 4"/>
          <p:cNvSpPr/>
          <p:nvPr/>
        </p:nvSpPr>
        <p:spPr>
          <a:xfrm flipV="1">
            <a:off x="-212710"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V="1">
            <a:off x="9022667"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18" name="Freeform 18"/>
          <p:cNvSpPr/>
          <p:nvPr/>
        </p:nvSpPr>
        <p:spPr>
          <a:xfrm>
            <a:off x="12128742" y="8329195"/>
            <a:ext cx="9059524" cy="2370224"/>
          </a:xfrm>
          <a:custGeom>
            <a:avLst/>
            <a:gdLst/>
            <a:ahLst/>
            <a:cxnLst/>
            <a:rect l="l" t="t" r="r" b="b"/>
            <a:pathLst>
              <a:path w="9059524" h="2370224">
                <a:moveTo>
                  <a:pt x="0" y="0"/>
                </a:moveTo>
                <a:lnTo>
                  <a:pt x="9059524" y="0"/>
                </a:lnTo>
                <a:lnTo>
                  <a:pt x="9059524" y="2370224"/>
                </a:lnTo>
                <a:lnTo>
                  <a:pt x="0" y="2370224"/>
                </a:lnTo>
                <a:lnTo>
                  <a:pt x="0" y="0"/>
                </a:lnTo>
                <a:close/>
              </a:path>
            </a:pathLst>
          </a:custGeom>
          <a:blipFill>
            <a:blip r:embed="rId8">
              <a:extLst>
                <a:ext uri="{96DAC541-7B7A-43D3-8B79-37D633B846F1}">
                  <asvg:svgBlip xmlns="" xmlns:asvg="http://schemas.microsoft.com/office/drawing/2016/SVG/main" r:embed="rId12"/>
                </a:ext>
              </a:extLst>
            </a:blip>
            <a:stretch>
              <a:fillRect/>
            </a:stretch>
          </a:blipFill>
        </p:spPr>
      </p:sp>
      <p:sp>
        <p:nvSpPr>
          <p:cNvPr id="19" name="Freeform 19"/>
          <p:cNvSpPr/>
          <p:nvPr/>
        </p:nvSpPr>
        <p:spPr>
          <a:xfrm flipH="1">
            <a:off x="-3344839" y="8329195"/>
            <a:ext cx="9059524" cy="2370224"/>
          </a:xfrm>
          <a:custGeom>
            <a:avLst/>
            <a:gdLst/>
            <a:ahLst/>
            <a:cxnLst/>
            <a:rect l="l" t="t" r="r" b="b"/>
            <a:pathLst>
              <a:path w="9059524" h="2370224">
                <a:moveTo>
                  <a:pt x="9059524" y="0"/>
                </a:moveTo>
                <a:lnTo>
                  <a:pt x="0" y="0"/>
                </a:lnTo>
                <a:lnTo>
                  <a:pt x="0" y="2370224"/>
                </a:lnTo>
                <a:lnTo>
                  <a:pt x="9059524" y="2370224"/>
                </a:lnTo>
                <a:lnTo>
                  <a:pt x="9059524" y="0"/>
                </a:lnTo>
                <a:close/>
              </a:path>
            </a:pathLst>
          </a:custGeom>
          <a:blipFill>
            <a:blip r:embed="rId8">
              <a:extLst>
                <a:ext uri="{96DAC541-7B7A-43D3-8B79-37D633B846F1}">
                  <asvg:svgBlip xmlns="" xmlns:asvg="http://schemas.microsoft.com/office/drawing/2016/SVG/main" r:embed="rId12"/>
                </a:ext>
              </a:extLst>
            </a:blip>
            <a:stretch>
              <a:fillRect/>
            </a:stretch>
          </a:blipFill>
        </p:spPr>
      </p:sp>
      <p:sp>
        <p:nvSpPr>
          <p:cNvPr id="20" name="Freeform 20"/>
          <p:cNvSpPr/>
          <p:nvPr/>
        </p:nvSpPr>
        <p:spPr>
          <a:xfrm>
            <a:off x="671333" y="2800258"/>
            <a:ext cx="1529878" cy="1477028"/>
          </a:xfrm>
          <a:custGeom>
            <a:avLst/>
            <a:gdLst/>
            <a:ahLst/>
            <a:cxnLst/>
            <a:rect l="l" t="t" r="r" b="b"/>
            <a:pathLst>
              <a:path w="1529878" h="1477028">
                <a:moveTo>
                  <a:pt x="0" y="0"/>
                </a:moveTo>
                <a:lnTo>
                  <a:pt x="1529878" y="0"/>
                </a:lnTo>
                <a:lnTo>
                  <a:pt x="1529878" y="1477027"/>
                </a:lnTo>
                <a:lnTo>
                  <a:pt x="0" y="147702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2" name="Freeform 22"/>
          <p:cNvSpPr/>
          <p:nvPr/>
        </p:nvSpPr>
        <p:spPr>
          <a:xfrm rot="-895253">
            <a:off x="16222341" y="2800258"/>
            <a:ext cx="1529878" cy="1477028"/>
          </a:xfrm>
          <a:custGeom>
            <a:avLst/>
            <a:gdLst/>
            <a:ahLst/>
            <a:cxnLst/>
            <a:rect l="l" t="t" r="r" b="b"/>
            <a:pathLst>
              <a:path w="1529878" h="1477028">
                <a:moveTo>
                  <a:pt x="0" y="0"/>
                </a:moveTo>
                <a:lnTo>
                  <a:pt x="1529878" y="0"/>
                </a:lnTo>
                <a:lnTo>
                  <a:pt x="1529878" y="1477027"/>
                </a:lnTo>
                <a:lnTo>
                  <a:pt x="0" y="147702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3" name="Rectangle 22"/>
          <p:cNvSpPr/>
          <p:nvPr/>
        </p:nvSpPr>
        <p:spPr>
          <a:xfrm>
            <a:off x="3513474" y="2628198"/>
            <a:ext cx="12099929" cy="5953489"/>
          </a:xfrm>
          <a:prstGeom prst="rect">
            <a:avLst/>
          </a:prstGeom>
        </p:spPr>
        <p:txBody>
          <a:bodyPr wrap="square">
            <a:spAutoFit/>
          </a:bodyPr>
          <a:lstStyle/>
          <a:p>
            <a:pPr algn="ctr">
              <a:lnSpc>
                <a:spcPct val="107000"/>
              </a:lnSpc>
              <a:spcAft>
                <a:spcPts val="0"/>
              </a:spcAft>
            </a:pPr>
            <a:r>
              <a:rPr lang="vi-VN" sz="6000" b="1" kern="0">
                <a:latin typeface="Times New Roman" panose="02020603050405020304" pitchFamily="18" charset="0"/>
                <a:ea typeface="Times New Roman" panose="02020603050405020304" pitchFamily="18" charset="0"/>
                <a:cs typeface="Times New Roman" panose="02020603050405020304" pitchFamily="18" charset="0"/>
              </a:rPr>
              <a:t>Nhiệm vụ: Viết tích cực</a:t>
            </a:r>
            <a:endParaRPr lang="en-GB" sz="6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6000" b="1" kern="0">
                <a:latin typeface="Times New Roman" panose="02020603050405020304" pitchFamily="18" charset="0"/>
                <a:ea typeface="Times New Roman" panose="02020603050405020304" pitchFamily="18" charset="0"/>
                <a:cs typeface="Times New Roman" panose="02020603050405020304" pitchFamily="18" charset="0"/>
              </a:rPr>
              <a:t>Yêu cầu HS: </a:t>
            </a:r>
            <a:r>
              <a:rPr lang="vi-VN" sz="6000" i="1" kern="0">
                <a:latin typeface="Times New Roman" panose="02020603050405020304" pitchFamily="18" charset="0"/>
                <a:ea typeface="Times New Roman" panose="02020603050405020304" pitchFamily="18" charset="0"/>
                <a:cs typeface="Times New Roman" panose="02020603050405020304" pitchFamily="18" charset="0"/>
              </a:rPr>
              <a:t>Từ bài thơ, em có suy nghĩ gì về vai trò của thơ ca nói riêng, văn chương nói chung với tâm hồn mỗi người?Trả lời bằng một đoạn văn khoảng từ 8 – 10 dòng.</a:t>
            </a:r>
            <a:endParaRPr lang="en-GB" sz="6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801059"/>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32398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4">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4">
              <a:extLst>
                <a:ext uri="{96DAC541-7B7A-43D3-8B79-37D633B846F1}">
                  <asvg:svgBlip xmlns="" xmlns:asvg="http://schemas.microsoft.com/office/drawing/2016/SVG/main" r:embed="rId7"/>
                </a:ext>
              </a:extLst>
            </a:blip>
            <a:stretch>
              <a:fillRect b="-15516"/>
            </a:stretch>
          </a:blipFill>
        </p:spPr>
      </p:sp>
      <p:sp>
        <p:nvSpPr>
          <p:cNvPr id="10" name="Freeform 10"/>
          <p:cNvSpPr/>
          <p:nvPr/>
        </p:nvSpPr>
        <p:spPr>
          <a:xfrm>
            <a:off x="2201211" y="4563128"/>
            <a:ext cx="3766067" cy="3764561"/>
          </a:xfrm>
          <a:custGeom>
            <a:avLst/>
            <a:gdLst/>
            <a:ahLst/>
            <a:cxnLst/>
            <a:rect l="l" t="t" r="r" b="b"/>
            <a:pathLst>
              <a:path w="6350000" h="6347460">
                <a:moveTo>
                  <a:pt x="6350000" y="532130"/>
                </a:moveTo>
                <a:cubicBezTo>
                  <a:pt x="6350000" y="463550"/>
                  <a:pt x="6315710" y="402590"/>
                  <a:pt x="6263640" y="367030"/>
                </a:cubicBezTo>
                <a:cubicBezTo>
                  <a:pt x="6273800" y="360680"/>
                  <a:pt x="6282690" y="353060"/>
                  <a:pt x="6290310" y="344170"/>
                </a:cubicBezTo>
                <a:cubicBezTo>
                  <a:pt x="6328410" y="306070"/>
                  <a:pt x="6350000" y="255270"/>
                  <a:pt x="6350000" y="201930"/>
                </a:cubicBezTo>
                <a:cubicBezTo>
                  <a:pt x="6350000" y="148590"/>
                  <a:pt x="6328410" y="96520"/>
                  <a:pt x="6290310" y="59690"/>
                </a:cubicBezTo>
                <a:cubicBezTo>
                  <a:pt x="6252210" y="21590"/>
                  <a:pt x="6200140" y="0"/>
                  <a:pt x="6148070" y="0"/>
                </a:cubicBezTo>
                <a:cubicBezTo>
                  <a:pt x="6094730" y="0"/>
                  <a:pt x="6042660" y="21590"/>
                  <a:pt x="6005830" y="59690"/>
                </a:cubicBezTo>
                <a:cubicBezTo>
                  <a:pt x="5996940" y="68580"/>
                  <a:pt x="5990590" y="77470"/>
                  <a:pt x="5982970" y="86360"/>
                </a:cubicBezTo>
                <a:cubicBezTo>
                  <a:pt x="5946140" y="34290"/>
                  <a:pt x="5886450" y="0"/>
                  <a:pt x="5817870" y="0"/>
                </a:cubicBezTo>
                <a:cubicBezTo>
                  <a:pt x="5749290" y="0"/>
                  <a:pt x="5689600" y="34290"/>
                  <a:pt x="5652770" y="86360"/>
                </a:cubicBezTo>
                <a:cubicBezTo>
                  <a:pt x="5615940" y="34290"/>
                  <a:pt x="5556250" y="0"/>
                  <a:pt x="5487670" y="0"/>
                </a:cubicBezTo>
                <a:cubicBezTo>
                  <a:pt x="5419090" y="0"/>
                  <a:pt x="5359400" y="34290"/>
                  <a:pt x="5322570" y="86360"/>
                </a:cubicBezTo>
                <a:cubicBezTo>
                  <a:pt x="5285740" y="34290"/>
                  <a:pt x="5226050" y="0"/>
                  <a:pt x="5157470" y="0"/>
                </a:cubicBezTo>
                <a:cubicBezTo>
                  <a:pt x="5088890" y="0"/>
                  <a:pt x="5027930" y="34290"/>
                  <a:pt x="4992370" y="86360"/>
                </a:cubicBezTo>
                <a:cubicBezTo>
                  <a:pt x="4955540" y="34290"/>
                  <a:pt x="4894580" y="0"/>
                  <a:pt x="4827270" y="0"/>
                </a:cubicBezTo>
                <a:cubicBezTo>
                  <a:pt x="4758690" y="0"/>
                  <a:pt x="4699000" y="34290"/>
                  <a:pt x="4662170" y="86360"/>
                </a:cubicBezTo>
                <a:cubicBezTo>
                  <a:pt x="4625340" y="34290"/>
                  <a:pt x="4565650" y="0"/>
                  <a:pt x="4497070" y="0"/>
                </a:cubicBezTo>
                <a:cubicBezTo>
                  <a:pt x="4428490" y="0"/>
                  <a:pt x="4368800" y="34290"/>
                  <a:pt x="4331970" y="86360"/>
                </a:cubicBezTo>
                <a:cubicBezTo>
                  <a:pt x="4295140" y="34290"/>
                  <a:pt x="4235450" y="0"/>
                  <a:pt x="4166870" y="0"/>
                </a:cubicBezTo>
                <a:cubicBezTo>
                  <a:pt x="4098290" y="0"/>
                  <a:pt x="4038600" y="34290"/>
                  <a:pt x="4001770" y="86360"/>
                </a:cubicBezTo>
                <a:cubicBezTo>
                  <a:pt x="3964940" y="34290"/>
                  <a:pt x="3903980" y="0"/>
                  <a:pt x="3836670" y="0"/>
                </a:cubicBezTo>
                <a:cubicBezTo>
                  <a:pt x="3768090" y="0"/>
                  <a:pt x="3707130" y="34290"/>
                  <a:pt x="3671570" y="86360"/>
                </a:cubicBezTo>
                <a:cubicBezTo>
                  <a:pt x="3634740" y="34290"/>
                  <a:pt x="3575050" y="0"/>
                  <a:pt x="3506470" y="0"/>
                </a:cubicBezTo>
                <a:cubicBezTo>
                  <a:pt x="3437890" y="0"/>
                  <a:pt x="3378200" y="34290"/>
                  <a:pt x="3341370" y="86360"/>
                </a:cubicBezTo>
                <a:cubicBezTo>
                  <a:pt x="3304540" y="34290"/>
                  <a:pt x="3244850" y="0"/>
                  <a:pt x="3176270" y="0"/>
                </a:cubicBezTo>
                <a:cubicBezTo>
                  <a:pt x="3107690" y="0"/>
                  <a:pt x="3048000" y="34290"/>
                  <a:pt x="3011170" y="86360"/>
                </a:cubicBezTo>
                <a:cubicBezTo>
                  <a:pt x="2974340" y="34290"/>
                  <a:pt x="2914650" y="0"/>
                  <a:pt x="2846070" y="0"/>
                </a:cubicBezTo>
                <a:cubicBezTo>
                  <a:pt x="2777490" y="0"/>
                  <a:pt x="2716530" y="34290"/>
                  <a:pt x="2680970" y="86360"/>
                </a:cubicBezTo>
                <a:cubicBezTo>
                  <a:pt x="2644140" y="34290"/>
                  <a:pt x="2583180" y="0"/>
                  <a:pt x="2515870" y="0"/>
                </a:cubicBezTo>
                <a:cubicBezTo>
                  <a:pt x="2447290" y="0"/>
                  <a:pt x="2387600" y="34290"/>
                  <a:pt x="2350770" y="86360"/>
                </a:cubicBezTo>
                <a:cubicBezTo>
                  <a:pt x="2313940" y="34290"/>
                  <a:pt x="2254250" y="0"/>
                  <a:pt x="2185670" y="0"/>
                </a:cubicBezTo>
                <a:cubicBezTo>
                  <a:pt x="2117090" y="0"/>
                  <a:pt x="2057400" y="34290"/>
                  <a:pt x="2020570" y="86360"/>
                </a:cubicBezTo>
                <a:cubicBezTo>
                  <a:pt x="1983740" y="34290"/>
                  <a:pt x="1924050" y="0"/>
                  <a:pt x="1855470" y="0"/>
                </a:cubicBezTo>
                <a:cubicBezTo>
                  <a:pt x="1786890" y="0"/>
                  <a:pt x="1727200" y="34290"/>
                  <a:pt x="1690370" y="86360"/>
                </a:cubicBezTo>
                <a:cubicBezTo>
                  <a:pt x="1653540" y="34290"/>
                  <a:pt x="1593850" y="0"/>
                  <a:pt x="1525270" y="0"/>
                </a:cubicBezTo>
                <a:cubicBezTo>
                  <a:pt x="1456690" y="0"/>
                  <a:pt x="1395730" y="34290"/>
                  <a:pt x="1360170" y="86360"/>
                </a:cubicBezTo>
                <a:cubicBezTo>
                  <a:pt x="1324610" y="34290"/>
                  <a:pt x="1263650" y="0"/>
                  <a:pt x="1195070" y="0"/>
                </a:cubicBezTo>
                <a:cubicBezTo>
                  <a:pt x="1126490" y="0"/>
                  <a:pt x="1066800" y="34290"/>
                  <a:pt x="1029970" y="86360"/>
                </a:cubicBezTo>
                <a:cubicBezTo>
                  <a:pt x="990600" y="34290"/>
                  <a:pt x="930910" y="0"/>
                  <a:pt x="862330" y="0"/>
                </a:cubicBezTo>
                <a:cubicBezTo>
                  <a:pt x="793750" y="0"/>
                  <a:pt x="734060" y="34290"/>
                  <a:pt x="697230" y="86360"/>
                </a:cubicBezTo>
                <a:cubicBezTo>
                  <a:pt x="660400" y="34290"/>
                  <a:pt x="600710" y="0"/>
                  <a:pt x="532130" y="0"/>
                </a:cubicBezTo>
                <a:cubicBezTo>
                  <a:pt x="463550" y="0"/>
                  <a:pt x="402590" y="34290"/>
                  <a:pt x="367030" y="86360"/>
                </a:cubicBezTo>
                <a:cubicBezTo>
                  <a:pt x="360680" y="76200"/>
                  <a:pt x="353060" y="67310"/>
                  <a:pt x="344170" y="59690"/>
                </a:cubicBezTo>
                <a:cubicBezTo>
                  <a:pt x="306070" y="21590"/>
                  <a:pt x="254000" y="0"/>
                  <a:pt x="201930" y="0"/>
                </a:cubicBezTo>
                <a:cubicBezTo>
                  <a:pt x="148590" y="0"/>
                  <a:pt x="96520" y="21590"/>
                  <a:pt x="59690" y="59690"/>
                </a:cubicBezTo>
                <a:cubicBezTo>
                  <a:pt x="21590" y="96520"/>
                  <a:pt x="0" y="148590"/>
                  <a:pt x="0" y="201930"/>
                </a:cubicBezTo>
                <a:cubicBezTo>
                  <a:pt x="0" y="255270"/>
                  <a:pt x="21590" y="307340"/>
                  <a:pt x="59690" y="344170"/>
                </a:cubicBezTo>
                <a:cubicBezTo>
                  <a:pt x="68580" y="353060"/>
                  <a:pt x="77470" y="359410"/>
                  <a:pt x="86360" y="367030"/>
                </a:cubicBezTo>
                <a:cubicBezTo>
                  <a:pt x="34290" y="403860"/>
                  <a:pt x="0" y="463550"/>
                  <a:pt x="0" y="532130"/>
                </a:cubicBezTo>
                <a:cubicBezTo>
                  <a:pt x="0" y="600710"/>
                  <a:pt x="34290" y="660400"/>
                  <a:pt x="86360" y="697230"/>
                </a:cubicBezTo>
                <a:cubicBezTo>
                  <a:pt x="34290" y="734060"/>
                  <a:pt x="0" y="793750"/>
                  <a:pt x="0" y="862330"/>
                </a:cubicBezTo>
                <a:cubicBezTo>
                  <a:pt x="0" y="930910"/>
                  <a:pt x="34290" y="990600"/>
                  <a:pt x="86360" y="1027430"/>
                </a:cubicBezTo>
                <a:cubicBezTo>
                  <a:pt x="34290" y="1064260"/>
                  <a:pt x="0" y="1123950"/>
                  <a:pt x="0" y="1192530"/>
                </a:cubicBezTo>
                <a:cubicBezTo>
                  <a:pt x="0" y="1261110"/>
                  <a:pt x="34290" y="1322070"/>
                  <a:pt x="86360" y="1357630"/>
                </a:cubicBezTo>
                <a:cubicBezTo>
                  <a:pt x="34290" y="1393190"/>
                  <a:pt x="0" y="1454150"/>
                  <a:pt x="0" y="1522730"/>
                </a:cubicBezTo>
                <a:cubicBezTo>
                  <a:pt x="0" y="1591310"/>
                  <a:pt x="34290" y="1651000"/>
                  <a:pt x="86360" y="1687830"/>
                </a:cubicBezTo>
                <a:cubicBezTo>
                  <a:pt x="34290" y="1724660"/>
                  <a:pt x="0" y="1784350"/>
                  <a:pt x="0" y="1852930"/>
                </a:cubicBezTo>
                <a:cubicBezTo>
                  <a:pt x="0" y="1921510"/>
                  <a:pt x="34290" y="1981200"/>
                  <a:pt x="86360" y="2018030"/>
                </a:cubicBezTo>
                <a:cubicBezTo>
                  <a:pt x="34290" y="2054860"/>
                  <a:pt x="0" y="2114550"/>
                  <a:pt x="0" y="2183130"/>
                </a:cubicBezTo>
                <a:cubicBezTo>
                  <a:pt x="0" y="2251710"/>
                  <a:pt x="34290" y="2311400"/>
                  <a:pt x="86360" y="2348230"/>
                </a:cubicBezTo>
                <a:cubicBezTo>
                  <a:pt x="34290" y="2385060"/>
                  <a:pt x="0" y="2444750"/>
                  <a:pt x="0" y="2513330"/>
                </a:cubicBezTo>
                <a:cubicBezTo>
                  <a:pt x="0" y="2581910"/>
                  <a:pt x="34290" y="2642870"/>
                  <a:pt x="86360" y="2678430"/>
                </a:cubicBezTo>
                <a:cubicBezTo>
                  <a:pt x="34290" y="2713990"/>
                  <a:pt x="0" y="2774950"/>
                  <a:pt x="0" y="2843530"/>
                </a:cubicBezTo>
                <a:cubicBezTo>
                  <a:pt x="0" y="2912110"/>
                  <a:pt x="34290" y="2971800"/>
                  <a:pt x="86360" y="3008630"/>
                </a:cubicBezTo>
                <a:cubicBezTo>
                  <a:pt x="34290" y="3045460"/>
                  <a:pt x="0" y="3105150"/>
                  <a:pt x="0" y="3173730"/>
                </a:cubicBezTo>
                <a:cubicBezTo>
                  <a:pt x="0" y="3242310"/>
                  <a:pt x="34290" y="3302000"/>
                  <a:pt x="86360" y="3338830"/>
                </a:cubicBezTo>
                <a:cubicBezTo>
                  <a:pt x="34290" y="3375660"/>
                  <a:pt x="0" y="3435350"/>
                  <a:pt x="0" y="3503930"/>
                </a:cubicBezTo>
                <a:cubicBezTo>
                  <a:pt x="0" y="3572510"/>
                  <a:pt x="34290" y="3633470"/>
                  <a:pt x="86360" y="3669030"/>
                </a:cubicBezTo>
                <a:cubicBezTo>
                  <a:pt x="34290" y="3705860"/>
                  <a:pt x="0" y="3766820"/>
                  <a:pt x="0" y="3834130"/>
                </a:cubicBezTo>
                <a:cubicBezTo>
                  <a:pt x="0" y="3901440"/>
                  <a:pt x="34290" y="3962400"/>
                  <a:pt x="86360" y="3999230"/>
                </a:cubicBezTo>
                <a:cubicBezTo>
                  <a:pt x="34290" y="4036060"/>
                  <a:pt x="0" y="4095750"/>
                  <a:pt x="0" y="4164330"/>
                </a:cubicBezTo>
                <a:cubicBezTo>
                  <a:pt x="0" y="4232910"/>
                  <a:pt x="34290" y="4292600"/>
                  <a:pt x="86360" y="4329430"/>
                </a:cubicBezTo>
                <a:cubicBezTo>
                  <a:pt x="34290" y="4366260"/>
                  <a:pt x="0" y="4425950"/>
                  <a:pt x="0" y="4494530"/>
                </a:cubicBezTo>
                <a:cubicBezTo>
                  <a:pt x="0" y="4563110"/>
                  <a:pt x="34290" y="4622800"/>
                  <a:pt x="86360" y="4659630"/>
                </a:cubicBezTo>
                <a:cubicBezTo>
                  <a:pt x="34290" y="4696460"/>
                  <a:pt x="0" y="4756150"/>
                  <a:pt x="0" y="4824730"/>
                </a:cubicBezTo>
                <a:cubicBezTo>
                  <a:pt x="0" y="4893310"/>
                  <a:pt x="34290" y="4954270"/>
                  <a:pt x="86360" y="4989830"/>
                </a:cubicBezTo>
                <a:cubicBezTo>
                  <a:pt x="34290" y="5025390"/>
                  <a:pt x="0" y="5086350"/>
                  <a:pt x="0" y="5154930"/>
                </a:cubicBezTo>
                <a:cubicBezTo>
                  <a:pt x="0" y="5223510"/>
                  <a:pt x="34290" y="5283200"/>
                  <a:pt x="86360" y="5320030"/>
                </a:cubicBezTo>
                <a:cubicBezTo>
                  <a:pt x="34290" y="5356860"/>
                  <a:pt x="0" y="5416550"/>
                  <a:pt x="0" y="5485130"/>
                </a:cubicBezTo>
                <a:cubicBezTo>
                  <a:pt x="0" y="5553710"/>
                  <a:pt x="34290" y="5613400"/>
                  <a:pt x="86360" y="5650230"/>
                </a:cubicBezTo>
                <a:cubicBezTo>
                  <a:pt x="34290" y="5687060"/>
                  <a:pt x="0" y="5746750"/>
                  <a:pt x="0" y="5815330"/>
                </a:cubicBezTo>
                <a:cubicBezTo>
                  <a:pt x="0" y="5883910"/>
                  <a:pt x="34290" y="5944870"/>
                  <a:pt x="86360" y="5980430"/>
                </a:cubicBezTo>
                <a:cubicBezTo>
                  <a:pt x="76200" y="5986780"/>
                  <a:pt x="67310" y="5994400"/>
                  <a:pt x="59690" y="6003290"/>
                </a:cubicBezTo>
                <a:cubicBezTo>
                  <a:pt x="22860" y="6041390"/>
                  <a:pt x="0" y="6093460"/>
                  <a:pt x="0" y="6145530"/>
                </a:cubicBezTo>
                <a:cubicBezTo>
                  <a:pt x="0" y="6198870"/>
                  <a:pt x="20320" y="6249670"/>
                  <a:pt x="59690" y="6287770"/>
                </a:cubicBezTo>
                <a:cubicBezTo>
                  <a:pt x="97790" y="6325870"/>
                  <a:pt x="148590" y="6347460"/>
                  <a:pt x="201930" y="6347460"/>
                </a:cubicBezTo>
                <a:cubicBezTo>
                  <a:pt x="256540" y="6347460"/>
                  <a:pt x="307340" y="6325870"/>
                  <a:pt x="344170" y="6287770"/>
                </a:cubicBezTo>
                <a:cubicBezTo>
                  <a:pt x="353060" y="6278880"/>
                  <a:pt x="359410" y="6269990"/>
                  <a:pt x="367030" y="6261100"/>
                </a:cubicBezTo>
                <a:cubicBezTo>
                  <a:pt x="403860" y="6313170"/>
                  <a:pt x="463550" y="6347460"/>
                  <a:pt x="532130" y="6347460"/>
                </a:cubicBezTo>
                <a:cubicBezTo>
                  <a:pt x="600710" y="6347460"/>
                  <a:pt x="660400" y="6313170"/>
                  <a:pt x="697230" y="6261100"/>
                </a:cubicBezTo>
                <a:cubicBezTo>
                  <a:pt x="734060" y="6313170"/>
                  <a:pt x="793750" y="6347460"/>
                  <a:pt x="862330" y="6347460"/>
                </a:cubicBezTo>
                <a:cubicBezTo>
                  <a:pt x="930910" y="6347460"/>
                  <a:pt x="990600" y="6313170"/>
                  <a:pt x="1027430" y="6261100"/>
                </a:cubicBezTo>
                <a:cubicBezTo>
                  <a:pt x="1064260" y="6313170"/>
                  <a:pt x="1123950" y="6347460"/>
                  <a:pt x="1192530" y="6347460"/>
                </a:cubicBezTo>
                <a:cubicBezTo>
                  <a:pt x="1261110" y="6347460"/>
                  <a:pt x="1320800" y="6313170"/>
                  <a:pt x="1357630" y="6261100"/>
                </a:cubicBezTo>
                <a:cubicBezTo>
                  <a:pt x="1394460" y="6313170"/>
                  <a:pt x="1455420" y="6347460"/>
                  <a:pt x="1522730" y="6347460"/>
                </a:cubicBezTo>
                <a:cubicBezTo>
                  <a:pt x="1591310" y="6347460"/>
                  <a:pt x="1651000" y="6313170"/>
                  <a:pt x="1687830" y="6261100"/>
                </a:cubicBezTo>
                <a:cubicBezTo>
                  <a:pt x="1724660" y="6313170"/>
                  <a:pt x="1784350" y="6347460"/>
                  <a:pt x="1852930" y="6347460"/>
                </a:cubicBezTo>
                <a:cubicBezTo>
                  <a:pt x="1921510" y="6347460"/>
                  <a:pt x="1981200" y="6313170"/>
                  <a:pt x="2018030" y="6261100"/>
                </a:cubicBezTo>
                <a:cubicBezTo>
                  <a:pt x="2054860" y="6313170"/>
                  <a:pt x="2114550" y="6347460"/>
                  <a:pt x="2183130" y="6347460"/>
                </a:cubicBezTo>
                <a:cubicBezTo>
                  <a:pt x="2251710" y="6347460"/>
                  <a:pt x="2311400" y="6313170"/>
                  <a:pt x="2348230" y="6261100"/>
                </a:cubicBezTo>
                <a:cubicBezTo>
                  <a:pt x="2385060" y="6313170"/>
                  <a:pt x="2444750" y="6347460"/>
                  <a:pt x="2513330" y="6347460"/>
                </a:cubicBezTo>
                <a:cubicBezTo>
                  <a:pt x="2581910" y="6347460"/>
                  <a:pt x="2642870" y="6313170"/>
                  <a:pt x="2678430" y="6261100"/>
                </a:cubicBezTo>
                <a:cubicBezTo>
                  <a:pt x="2715260" y="6313170"/>
                  <a:pt x="2776220" y="6347460"/>
                  <a:pt x="2843530" y="6347460"/>
                </a:cubicBezTo>
                <a:cubicBezTo>
                  <a:pt x="2912110" y="6347460"/>
                  <a:pt x="2971800" y="6313170"/>
                  <a:pt x="3008630" y="6261100"/>
                </a:cubicBezTo>
                <a:cubicBezTo>
                  <a:pt x="3045460" y="6313170"/>
                  <a:pt x="3105150" y="6347460"/>
                  <a:pt x="3173730" y="6347460"/>
                </a:cubicBezTo>
                <a:cubicBezTo>
                  <a:pt x="3242310" y="6347460"/>
                  <a:pt x="3302000" y="6313170"/>
                  <a:pt x="3338830" y="6261100"/>
                </a:cubicBezTo>
                <a:cubicBezTo>
                  <a:pt x="3375660" y="6313170"/>
                  <a:pt x="3435350" y="6347460"/>
                  <a:pt x="3503930" y="6347460"/>
                </a:cubicBezTo>
                <a:cubicBezTo>
                  <a:pt x="3572510" y="6347460"/>
                  <a:pt x="3632200" y="6313170"/>
                  <a:pt x="3669030" y="6261100"/>
                </a:cubicBezTo>
                <a:cubicBezTo>
                  <a:pt x="3705860" y="6313170"/>
                  <a:pt x="3765550" y="6347460"/>
                  <a:pt x="3834130" y="6347460"/>
                </a:cubicBezTo>
                <a:cubicBezTo>
                  <a:pt x="3902710" y="6347460"/>
                  <a:pt x="3963670" y="6313170"/>
                  <a:pt x="3999230" y="6261100"/>
                </a:cubicBezTo>
                <a:cubicBezTo>
                  <a:pt x="4036060" y="6313170"/>
                  <a:pt x="4095750" y="6347460"/>
                  <a:pt x="4164330" y="6347460"/>
                </a:cubicBezTo>
                <a:cubicBezTo>
                  <a:pt x="4232910" y="6347460"/>
                  <a:pt x="4292600" y="6313170"/>
                  <a:pt x="4329430" y="6261100"/>
                </a:cubicBezTo>
                <a:cubicBezTo>
                  <a:pt x="4366260" y="6313170"/>
                  <a:pt x="4425950" y="6347460"/>
                  <a:pt x="4494530" y="6347460"/>
                </a:cubicBezTo>
                <a:cubicBezTo>
                  <a:pt x="4563110" y="6347460"/>
                  <a:pt x="4622800" y="6313170"/>
                  <a:pt x="4659630" y="6261100"/>
                </a:cubicBezTo>
                <a:cubicBezTo>
                  <a:pt x="4696460" y="6313170"/>
                  <a:pt x="4756150" y="6347460"/>
                  <a:pt x="4824730" y="6347460"/>
                </a:cubicBezTo>
                <a:cubicBezTo>
                  <a:pt x="4893310" y="6347460"/>
                  <a:pt x="4954270" y="6313170"/>
                  <a:pt x="4989830" y="6261100"/>
                </a:cubicBezTo>
                <a:cubicBezTo>
                  <a:pt x="5026660" y="6313170"/>
                  <a:pt x="5087620" y="6347460"/>
                  <a:pt x="5154930" y="6347460"/>
                </a:cubicBezTo>
                <a:cubicBezTo>
                  <a:pt x="5223510" y="6347460"/>
                  <a:pt x="5283200" y="6313170"/>
                  <a:pt x="5320030" y="6261100"/>
                </a:cubicBezTo>
                <a:cubicBezTo>
                  <a:pt x="5356860" y="6313170"/>
                  <a:pt x="5416550" y="6347460"/>
                  <a:pt x="5485130" y="6347460"/>
                </a:cubicBezTo>
                <a:cubicBezTo>
                  <a:pt x="5553710" y="6347460"/>
                  <a:pt x="5613400" y="6313170"/>
                  <a:pt x="5650230" y="6261100"/>
                </a:cubicBezTo>
                <a:cubicBezTo>
                  <a:pt x="5687060" y="6313170"/>
                  <a:pt x="5746750" y="6347460"/>
                  <a:pt x="5815330" y="6347460"/>
                </a:cubicBezTo>
                <a:cubicBezTo>
                  <a:pt x="5883910" y="6347460"/>
                  <a:pt x="5943600" y="6313170"/>
                  <a:pt x="5980430" y="6261100"/>
                </a:cubicBezTo>
                <a:cubicBezTo>
                  <a:pt x="5986780" y="6271260"/>
                  <a:pt x="5994400" y="6280150"/>
                  <a:pt x="6003290" y="6287770"/>
                </a:cubicBezTo>
                <a:cubicBezTo>
                  <a:pt x="6041390" y="6325870"/>
                  <a:pt x="6092190" y="6347460"/>
                  <a:pt x="6145530" y="6347460"/>
                </a:cubicBezTo>
                <a:cubicBezTo>
                  <a:pt x="6198870" y="6347460"/>
                  <a:pt x="6249670" y="6325870"/>
                  <a:pt x="6287770" y="6287770"/>
                </a:cubicBezTo>
                <a:cubicBezTo>
                  <a:pt x="6325870" y="6249670"/>
                  <a:pt x="6347460" y="6198870"/>
                  <a:pt x="6347460" y="6145530"/>
                </a:cubicBezTo>
                <a:cubicBezTo>
                  <a:pt x="6347460" y="6092190"/>
                  <a:pt x="6325870" y="6040120"/>
                  <a:pt x="6287770" y="6003290"/>
                </a:cubicBezTo>
                <a:cubicBezTo>
                  <a:pt x="6278880" y="5994400"/>
                  <a:pt x="6269990" y="5988050"/>
                  <a:pt x="6261100" y="5980430"/>
                </a:cubicBezTo>
                <a:cubicBezTo>
                  <a:pt x="6313170" y="5943600"/>
                  <a:pt x="6347460" y="5883910"/>
                  <a:pt x="6347460" y="5815330"/>
                </a:cubicBezTo>
                <a:cubicBezTo>
                  <a:pt x="6347460" y="5746750"/>
                  <a:pt x="6313170" y="5687060"/>
                  <a:pt x="6261100" y="5650230"/>
                </a:cubicBezTo>
                <a:cubicBezTo>
                  <a:pt x="6313170" y="5613400"/>
                  <a:pt x="6347460" y="5553710"/>
                  <a:pt x="6347460" y="5485130"/>
                </a:cubicBezTo>
                <a:cubicBezTo>
                  <a:pt x="6347460" y="5416550"/>
                  <a:pt x="6313170" y="5356860"/>
                  <a:pt x="6261100" y="5320030"/>
                </a:cubicBezTo>
                <a:cubicBezTo>
                  <a:pt x="6313170" y="5283200"/>
                  <a:pt x="6347460" y="5223510"/>
                  <a:pt x="6347460" y="5154930"/>
                </a:cubicBezTo>
                <a:cubicBezTo>
                  <a:pt x="6347460" y="5086350"/>
                  <a:pt x="6313170" y="5025390"/>
                  <a:pt x="6261100" y="4989830"/>
                </a:cubicBezTo>
                <a:cubicBezTo>
                  <a:pt x="6313170" y="4953000"/>
                  <a:pt x="6347460" y="4892040"/>
                  <a:pt x="6347460" y="4824730"/>
                </a:cubicBezTo>
                <a:cubicBezTo>
                  <a:pt x="6347460" y="4756150"/>
                  <a:pt x="6313170" y="4696460"/>
                  <a:pt x="6261100" y="4659630"/>
                </a:cubicBezTo>
                <a:cubicBezTo>
                  <a:pt x="6313170" y="4622800"/>
                  <a:pt x="6347460" y="4563110"/>
                  <a:pt x="6347460" y="4494530"/>
                </a:cubicBezTo>
                <a:cubicBezTo>
                  <a:pt x="6347460" y="4425950"/>
                  <a:pt x="6313170" y="4366260"/>
                  <a:pt x="6261100" y="4329430"/>
                </a:cubicBezTo>
                <a:cubicBezTo>
                  <a:pt x="6313170" y="4292600"/>
                  <a:pt x="6347460" y="4232910"/>
                  <a:pt x="6347460" y="4164330"/>
                </a:cubicBezTo>
                <a:cubicBezTo>
                  <a:pt x="6347460" y="4095750"/>
                  <a:pt x="6313170" y="4036060"/>
                  <a:pt x="6261100" y="3999230"/>
                </a:cubicBezTo>
                <a:cubicBezTo>
                  <a:pt x="6313170" y="3962400"/>
                  <a:pt x="6347460" y="3901440"/>
                  <a:pt x="6347460" y="3834130"/>
                </a:cubicBezTo>
                <a:cubicBezTo>
                  <a:pt x="6347460" y="3765550"/>
                  <a:pt x="6313170" y="3704590"/>
                  <a:pt x="6261100" y="3669030"/>
                </a:cubicBezTo>
                <a:cubicBezTo>
                  <a:pt x="6313170" y="3632200"/>
                  <a:pt x="6347460" y="3572510"/>
                  <a:pt x="6347460" y="3503930"/>
                </a:cubicBezTo>
                <a:cubicBezTo>
                  <a:pt x="6347460" y="3435350"/>
                  <a:pt x="6313170" y="3375660"/>
                  <a:pt x="6261100" y="3338830"/>
                </a:cubicBezTo>
                <a:cubicBezTo>
                  <a:pt x="6313170" y="3302000"/>
                  <a:pt x="6347460" y="3242310"/>
                  <a:pt x="6347460" y="3173730"/>
                </a:cubicBezTo>
                <a:cubicBezTo>
                  <a:pt x="6347460" y="3105150"/>
                  <a:pt x="6313170" y="3045460"/>
                  <a:pt x="6261100" y="3008630"/>
                </a:cubicBezTo>
                <a:cubicBezTo>
                  <a:pt x="6313170" y="2971800"/>
                  <a:pt x="6347460" y="2912110"/>
                  <a:pt x="6347460" y="2843530"/>
                </a:cubicBezTo>
                <a:cubicBezTo>
                  <a:pt x="6347460" y="2774950"/>
                  <a:pt x="6313170" y="2713990"/>
                  <a:pt x="6261100" y="2678430"/>
                </a:cubicBezTo>
                <a:cubicBezTo>
                  <a:pt x="6313170" y="2641600"/>
                  <a:pt x="6347460" y="2580640"/>
                  <a:pt x="6347460" y="2513330"/>
                </a:cubicBezTo>
                <a:cubicBezTo>
                  <a:pt x="6347460" y="2444750"/>
                  <a:pt x="6313170" y="2383790"/>
                  <a:pt x="6261100" y="2348230"/>
                </a:cubicBezTo>
                <a:cubicBezTo>
                  <a:pt x="6313170" y="2311400"/>
                  <a:pt x="6347460" y="2251710"/>
                  <a:pt x="6347460" y="2183130"/>
                </a:cubicBezTo>
                <a:cubicBezTo>
                  <a:pt x="6347460" y="2114550"/>
                  <a:pt x="6313170" y="2054860"/>
                  <a:pt x="6261100" y="2018030"/>
                </a:cubicBezTo>
                <a:cubicBezTo>
                  <a:pt x="6313170" y="1981200"/>
                  <a:pt x="6347460" y="1921510"/>
                  <a:pt x="6347460" y="1852930"/>
                </a:cubicBezTo>
                <a:cubicBezTo>
                  <a:pt x="6347460" y="1784350"/>
                  <a:pt x="6313170" y="1724660"/>
                  <a:pt x="6261100" y="1687830"/>
                </a:cubicBezTo>
                <a:cubicBezTo>
                  <a:pt x="6313170" y="1651000"/>
                  <a:pt x="6347460" y="1591310"/>
                  <a:pt x="6347460" y="1522730"/>
                </a:cubicBezTo>
                <a:cubicBezTo>
                  <a:pt x="6347460" y="1454150"/>
                  <a:pt x="6313170" y="1393190"/>
                  <a:pt x="6261100" y="1357630"/>
                </a:cubicBezTo>
                <a:cubicBezTo>
                  <a:pt x="6313170" y="1322070"/>
                  <a:pt x="6347460" y="1261110"/>
                  <a:pt x="6347460" y="1192530"/>
                </a:cubicBezTo>
                <a:cubicBezTo>
                  <a:pt x="6347460" y="1123950"/>
                  <a:pt x="6313170" y="1064260"/>
                  <a:pt x="6261100" y="1027430"/>
                </a:cubicBezTo>
                <a:cubicBezTo>
                  <a:pt x="6313170" y="990600"/>
                  <a:pt x="6347460" y="930910"/>
                  <a:pt x="6347460" y="862330"/>
                </a:cubicBezTo>
                <a:cubicBezTo>
                  <a:pt x="6347460" y="793750"/>
                  <a:pt x="6313170" y="734060"/>
                  <a:pt x="6261100" y="697230"/>
                </a:cubicBezTo>
                <a:cubicBezTo>
                  <a:pt x="6315710" y="660400"/>
                  <a:pt x="6350000" y="600710"/>
                  <a:pt x="6350000" y="532130"/>
                </a:cubicBezTo>
                <a:close/>
              </a:path>
            </a:pathLst>
          </a:custGeom>
          <a:solidFill>
            <a:srgbClr val="80A642"/>
          </a:solidFill>
        </p:spPr>
      </p:sp>
      <p:sp>
        <p:nvSpPr>
          <p:cNvPr id="13" name="Freeform 13"/>
          <p:cNvSpPr/>
          <p:nvPr/>
        </p:nvSpPr>
        <p:spPr>
          <a:xfrm>
            <a:off x="7139634" y="4563128"/>
            <a:ext cx="3766067" cy="3764561"/>
          </a:xfrm>
          <a:custGeom>
            <a:avLst/>
            <a:gdLst/>
            <a:ahLst/>
            <a:cxnLst/>
            <a:rect l="l" t="t" r="r" b="b"/>
            <a:pathLst>
              <a:path w="6350000" h="6347460">
                <a:moveTo>
                  <a:pt x="6350000" y="532130"/>
                </a:moveTo>
                <a:cubicBezTo>
                  <a:pt x="6350000" y="463550"/>
                  <a:pt x="6315710" y="402590"/>
                  <a:pt x="6263640" y="367030"/>
                </a:cubicBezTo>
                <a:cubicBezTo>
                  <a:pt x="6273800" y="360680"/>
                  <a:pt x="6282690" y="353060"/>
                  <a:pt x="6290310" y="344170"/>
                </a:cubicBezTo>
                <a:cubicBezTo>
                  <a:pt x="6328410" y="306070"/>
                  <a:pt x="6350000" y="255270"/>
                  <a:pt x="6350000" y="201930"/>
                </a:cubicBezTo>
                <a:cubicBezTo>
                  <a:pt x="6350000" y="148590"/>
                  <a:pt x="6328410" y="96520"/>
                  <a:pt x="6290310" y="59690"/>
                </a:cubicBezTo>
                <a:cubicBezTo>
                  <a:pt x="6252210" y="21590"/>
                  <a:pt x="6200140" y="0"/>
                  <a:pt x="6148070" y="0"/>
                </a:cubicBezTo>
                <a:cubicBezTo>
                  <a:pt x="6094730" y="0"/>
                  <a:pt x="6042660" y="21590"/>
                  <a:pt x="6005830" y="59690"/>
                </a:cubicBezTo>
                <a:cubicBezTo>
                  <a:pt x="5996940" y="68580"/>
                  <a:pt x="5990590" y="77470"/>
                  <a:pt x="5982970" y="86360"/>
                </a:cubicBezTo>
                <a:cubicBezTo>
                  <a:pt x="5946140" y="34290"/>
                  <a:pt x="5886450" y="0"/>
                  <a:pt x="5817870" y="0"/>
                </a:cubicBezTo>
                <a:cubicBezTo>
                  <a:pt x="5749290" y="0"/>
                  <a:pt x="5689600" y="34290"/>
                  <a:pt x="5652770" y="86360"/>
                </a:cubicBezTo>
                <a:cubicBezTo>
                  <a:pt x="5615940" y="34290"/>
                  <a:pt x="5556250" y="0"/>
                  <a:pt x="5487670" y="0"/>
                </a:cubicBezTo>
                <a:cubicBezTo>
                  <a:pt x="5419090" y="0"/>
                  <a:pt x="5359400" y="34290"/>
                  <a:pt x="5322570" y="86360"/>
                </a:cubicBezTo>
                <a:cubicBezTo>
                  <a:pt x="5285740" y="34290"/>
                  <a:pt x="5226050" y="0"/>
                  <a:pt x="5157470" y="0"/>
                </a:cubicBezTo>
                <a:cubicBezTo>
                  <a:pt x="5088890" y="0"/>
                  <a:pt x="5027930" y="34290"/>
                  <a:pt x="4992370" y="86360"/>
                </a:cubicBezTo>
                <a:cubicBezTo>
                  <a:pt x="4955540" y="34290"/>
                  <a:pt x="4894580" y="0"/>
                  <a:pt x="4827270" y="0"/>
                </a:cubicBezTo>
                <a:cubicBezTo>
                  <a:pt x="4758690" y="0"/>
                  <a:pt x="4699000" y="34290"/>
                  <a:pt x="4662170" y="86360"/>
                </a:cubicBezTo>
                <a:cubicBezTo>
                  <a:pt x="4625340" y="34290"/>
                  <a:pt x="4565650" y="0"/>
                  <a:pt x="4497070" y="0"/>
                </a:cubicBezTo>
                <a:cubicBezTo>
                  <a:pt x="4428490" y="0"/>
                  <a:pt x="4368800" y="34290"/>
                  <a:pt x="4331970" y="86360"/>
                </a:cubicBezTo>
                <a:cubicBezTo>
                  <a:pt x="4295140" y="34290"/>
                  <a:pt x="4235450" y="0"/>
                  <a:pt x="4166870" y="0"/>
                </a:cubicBezTo>
                <a:cubicBezTo>
                  <a:pt x="4098290" y="0"/>
                  <a:pt x="4038600" y="34290"/>
                  <a:pt x="4001770" y="86360"/>
                </a:cubicBezTo>
                <a:cubicBezTo>
                  <a:pt x="3964940" y="34290"/>
                  <a:pt x="3903980" y="0"/>
                  <a:pt x="3836670" y="0"/>
                </a:cubicBezTo>
                <a:cubicBezTo>
                  <a:pt x="3768090" y="0"/>
                  <a:pt x="3707130" y="34290"/>
                  <a:pt x="3671570" y="86360"/>
                </a:cubicBezTo>
                <a:cubicBezTo>
                  <a:pt x="3634740" y="34290"/>
                  <a:pt x="3575050" y="0"/>
                  <a:pt x="3506470" y="0"/>
                </a:cubicBezTo>
                <a:cubicBezTo>
                  <a:pt x="3437890" y="0"/>
                  <a:pt x="3378200" y="34290"/>
                  <a:pt x="3341370" y="86360"/>
                </a:cubicBezTo>
                <a:cubicBezTo>
                  <a:pt x="3304540" y="34290"/>
                  <a:pt x="3244850" y="0"/>
                  <a:pt x="3176270" y="0"/>
                </a:cubicBezTo>
                <a:cubicBezTo>
                  <a:pt x="3107690" y="0"/>
                  <a:pt x="3048000" y="34290"/>
                  <a:pt x="3011170" y="86360"/>
                </a:cubicBezTo>
                <a:cubicBezTo>
                  <a:pt x="2974340" y="34290"/>
                  <a:pt x="2914650" y="0"/>
                  <a:pt x="2846070" y="0"/>
                </a:cubicBezTo>
                <a:cubicBezTo>
                  <a:pt x="2777490" y="0"/>
                  <a:pt x="2716530" y="34290"/>
                  <a:pt x="2680970" y="86360"/>
                </a:cubicBezTo>
                <a:cubicBezTo>
                  <a:pt x="2644140" y="34290"/>
                  <a:pt x="2583180" y="0"/>
                  <a:pt x="2515870" y="0"/>
                </a:cubicBezTo>
                <a:cubicBezTo>
                  <a:pt x="2447290" y="0"/>
                  <a:pt x="2387600" y="34290"/>
                  <a:pt x="2350770" y="86360"/>
                </a:cubicBezTo>
                <a:cubicBezTo>
                  <a:pt x="2313940" y="34290"/>
                  <a:pt x="2254250" y="0"/>
                  <a:pt x="2185670" y="0"/>
                </a:cubicBezTo>
                <a:cubicBezTo>
                  <a:pt x="2117090" y="0"/>
                  <a:pt x="2057400" y="34290"/>
                  <a:pt x="2020570" y="86360"/>
                </a:cubicBezTo>
                <a:cubicBezTo>
                  <a:pt x="1983740" y="34290"/>
                  <a:pt x="1924050" y="0"/>
                  <a:pt x="1855470" y="0"/>
                </a:cubicBezTo>
                <a:cubicBezTo>
                  <a:pt x="1786890" y="0"/>
                  <a:pt x="1727200" y="34290"/>
                  <a:pt x="1690370" y="86360"/>
                </a:cubicBezTo>
                <a:cubicBezTo>
                  <a:pt x="1653540" y="34290"/>
                  <a:pt x="1593850" y="0"/>
                  <a:pt x="1525270" y="0"/>
                </a:cubicBezTo>
                <a:cubicBezTo>
                  <a:pt x="1456690" y="0"/>
                  <a:pt x="1395730" y="34290"/>
                  <a:pt x="1360170" y="86360"/>
                </a:cubicBezTo>
                <a:cubicBezTo>
                  <a:pt x="1324610" y="34290"/>
                  <a:pt x="1263650" y="0"/>
                  <a:pt x="1195070" y="0"/>
                </a:cubicBezTo>
                <a:cubicBezTo>
                  <a:pt x="1126490" y="0"/>
                  <a:pt x="1066800" y="34290"/>
                  <a:pt x="1029970" y="86360"/>
                </a:cubicBezTo>
                <a:cubicBezTo>
                  <a:pt x="990600" y="34290"/>
                  <a:pt x="930910" y="0"/>
                  <a:pt x="862330" y="0"/>
                </a:cubicBezTo>
                <a:cubicBezTo>
                  <a:pt x="793750" y="0"/>
                  <a:pt x="734060" y="34290"/>
                  <a:pt x="697230" y="86360"/>
                </a:cubicBezTo>
                <a:cubicBezTo>
                  <a:pt x="660400" y="34290"/>
                  <a:pt x="600710" y="0"/>
                  <a:pt x="532130" y="0"/>
                </a:cubicBezTo>
                <a:cubicBezTo>
                  <a:pt x="463550" y="0"/>
                  <a:pt x="402590" y="34290"/>
                  <a:pt x="367030" y="86360"/>
                </a:cubicBezTo>
                <a:cubicBezTo>
                  <a:pt x="360680" y="76200"/>
                  <a:pt x="353060" y="67310"/>
                  <a:pt x="344170" y="59690"/>
                </a:cubicBezTo>
                <a:cubicBezTo>
                  <a:pt x="306070" y="21590"/>
                  <a:pt x="254000" y="0"/>
                  <a:pt x="201930" y="0"/>
                </a:cubicBezTo>
                <a:cubicBezTo>
                  <a:pt x="148590" y="0"/>
                  <a:pt x="96520" y="21590"/>
                  <a:pt x="59690" y="59690"/>
                </a:cubicBezTo>
                <a:cubicBezTo>
                  <a:pt x="21590" y="96520"/>
                  <a:pt x="0" y="148590"/>
                  <a:pt x="0" y="201930"/>
                </a:cubicBezTo>
                <a:cubicBezTo>
                  <a:pt x="0" y="255270"/>
                  <a:pt x="21590" y="307340"/>
                  <a:pt x="59690" y="344170"/>
                </a:cubicBezTo>
                <a:cubicBezTo>
                  <a:pt x="68580" y="353060"/>
                  <a:pt x="77470" y="359410"/>
                  <a:pt x="86360" y="367030"/>
                </a:cubicBezTo>
                <a:cubicBezTo>
                  <a:pt x="34290" y="403860"/>
                  <a:pt x="0" y="463550"/>
                  <a:pt x="0" y="532130"/>
                </a:cubicBezTo>
                <a:cubicBezTo>
                  <a:pt x="0" y="600710"/>
                  <a:pt x="34290" y="660400"/>
                  <a:pt x="86360" y="697230"/>
                </a:cubicBezTo>
                <a:cubicBezTo>
                  <a:pt x="34290" y="734060"/>
                  <a:pt x="0" y="793750"/>
                  <a:pt x="0" y="862330"/>
                </a:cubicBezTo>
                <a:cubicBezTo>
                  <a:pt x="0" y="930910"/>
                  <a:pt x="34290" y="990600"/>
                  <a:pt x="86360" y="1027430"/>
                </a:cubicBezTo>
                <a:cubicBezTo>
                  <a:pt x="34290" y="1064260"/>
                  <a:pt x="0" y="1123950"/>
                  <a:pt x="0" y="1192530"/>
                </a:cubicBezTo>
                <a:cubicBezTo>
                  <a:pt x="0" y="1261110"/>
                  <a:pt x="34290" y="1322070"/>
                  <a:pt x="86360" y="1357630"/>
                </a:cubicBezTo>
                <a:cubicBezTo>
                  <a:pt x="34290" y="1393190"/>
                  <a:pt x="0" y="1454150"/>
                  <a:pt x="0" y="1522730"/>
                </a:cubicBezTo>
                <a:cubicBezTo>
                  <a:pt x="0" y="1591310"/>
                  <a:pt x="34290" y="1651000"/>
                  <a:pt x="86360" y="1687830"/>
                </a:cubicBezTo>
                <a:cubicBezTo>
                  <a:pt x="34290" y="1724660"/>
                  <a:pt x="0" y="1784350"/>
                  <a:pt x="0" y="1852930"/>
                </a:cubicBezTo>
                <a:cubicBezTo>
                  <a:pt x="0" y="1921510"/>
                  <a:pt x="34290" y="1981200"/>
                  <a:pt x="86360" y="2018030"/>
                </a:cubicBezTo>
                <a:cubicBezTo>
                  <a:pt x="34290" y="2054860"/>
                  <a:pt x="0" y="2114550"/>
                  <a:pt x="0" y="2183130"/>
                </a:cubicBezTo>
                <a:cubicBezTo>
                  <a:pt x="0" y="2251710"/>
                  <a:pt x="34290" y="2311400"/>
                  <a:pt x="86360" y="2348230"/>
                </a:cubicBezTo>
                <a:cubicBezTo>
                  <a:pt x="34290" y="2385060"/>
                  <a:pt x="0" y="2444750"/>
                  <a:pt x="0" y="2513330"/>
                </a:cubicBezTo>
                <a:cubicBezTo>
                  <a:pt x="0" y="2581910"/>
                  <a:pt x="34290" y="2642870"/>
                  <a:pt x="86360" y="2678430"/>
                </a:cubicBezTo>
                <a:cubicBezTo>
                  <a:pt x="34290" y="2713990"/>
                  <a:pt x="0" y="2774950"/>
                  <a:pt x="0" y="2843530"/>
                </a:cubicBezTo>
                <a:cubicBezTo>
                  <a:pt x="0" y="2912110"/>
                  <a:pt x="34290" y="2971800"/>
                  <a:pt x="86360" y="3008630"/>
                </a:cubicBezTo>
                <a:cubicBezTo>
                  <a:pt x="34290" y="3045460"/>
                  <a:pt x="0" y="3105150"/>
                  <a:pt x="0" y="3173730"/>
                </a:cubicBezTo>
                <a:cubicBezTo>
                  <a:pt x="0" y="3242310"/>
                  <a:pt x="34290" y="3302000"/>
                  <a:pt x="86360" y="3338830"/>
                </a:cubicBezTo>
                <a:cubicBezTo>
                  <a:pt x="34290" y="3375660"/>
                  <a:pt x="0" y="3435350"/>
                  <a:pt x="0" y="3503930"/>
                </a:cubicBezTo>
                <a:cubicBezTo>
                  <a:pt x="0" y="3572510"/>
                  <a:pt x="34290" y="3633470"/>
                  <a:pt x="86360" y="3669030"/>
                </a:cubicBezTo>
                <a:cubicBezTo>
                  <a:pt x="34290" y="3705860"/>
                  <a:pt x="0" y="3766820"/>
                  <a:pt x="0" y="3834130"/>
                </a:cubicBezTo>
                <a:cubicBezTo>
                  <a:pt x="0" y="3901440"/>
                  <a:pt x="34290" y="3962400"/>
                  <a:pt x="86360" y="3999230"/>
                </a:cubicBezTo>
                <a:cubicBezTo>
                  <a:pt x="34290" y="4036060"/>
                  <a:pt x="0" y="4095750"/>
                  <a:pt x="0" y="4164330"/>
                </a:cubicBezTo>
                <a:cubicBezTo>
                  <a:pt x="0" y="4232910"/>
                  <a:pt x="34290" y="4292600"/>
                  <a:pt x="86360" y="4329430"/>
                </a:cubicBezTo>
                <a:cubicBezTo>
                  <a:pt x="34290" y="4366260"/>
                  <a:pt x="0" y="4425950"/>
                  <a:pt x="0" y="4494530"/>
                </a:cubicBezTo>
                <a:cubicBezTo>
                  <a:pt x="0" y="4563110"/>
                  <a:pt x="34290" y="4622800"/>
                  <a:pt x="86360" y="4659630"/>
                </a:cubicBezTo>
                <a:cubicBezTo>
                  <a:pt x="34290" y="4696460"/>
                  <a:pt x="0" y="4756150"/>
                  <a:pt x="0" y="4824730"/>
                </a:cubicBezTo>
                <a:cubicBezTo>
                  <a:pt x="0" y="4893310"/>
                  <a:pt x="34290" y="4954270"/>
                  <a:pt x="86360" y="4989830"/>
                </a:cubicBezTo>
                <a:cubicBezTo>
                  <a:pt x="34290" y="5025390"/>
                  <a:pt x="0" y="5086350"/>
                  <a:pt x="0" y="5154930"/>
                </a:cubicBezTo>
                <a:cubicBezTo>
                  <a:pt x="0" y="5223510"/>
                  <a:pt x="34290" y="5283200"/>
                  <a:pt x="86360" y="5320030"/>
                </a:cubicBezTo>
                <a:cubicBezTo>
                  <a:pt x="34290" y="5356860"/>
                  <a:pt x="0" y="5416550"/>
                  <a:pt x="0" y="5485130"/>
                </a:cubicBezTo>
                <a:cubicBezTo>
                  <a:pt x="0" y="5553710"/>
                  <a:pt x="34290" y="5613400"/>
                  <a:pt x="86360" y="5650230"/>
                </a:cubicBezTo>
                <a:cubicBezTo>
                  <a:pt x="34290" y="5687060"/>
                  <a:pt x="0" y="5746750"/>
                  <a:pt x="0" y="5815330"/>
                </a:cubicBezTo>
                <a:cubicBezTo>
                  <a:pt x="0" y="5883910"/>
                  <a:pt x="34290" y="5944870"/>
                  <a:pt x="86360" y="5980430"/>
                </a:cubicBezTo>
                <a:cubicBezTo>
                  <a:pt x="76200" y="5986780"/>
                  <a:pt x="67310" y="5994400"/>
                  <a:pt x="59690" y="6003290"/>
                </a:cubicBezTo>
                <a:cubicBezTo>
                  <a:pt x="22860" y="6041390"/>
                  <a:pt x="0" y="6093460"/>
                  <a:pt x="0" y="6145530"/>
                </a:cubicBezTo>
                <a:cubicBezTo>
                  <a:pt x="0" y="6198870"/>
                  <a:pt x="20320" y="6249670"/>
                  <a:pt x="59690" y="6287770"/>
                </a:cubicBezTo>
                <a:cubicBezTo>
                  <a:pt x="97790" y="6325870"/>
                  <a:pt x="148590" y="6347460"/>
                  <a:pt x="201930" y="6347460"/>
                </a:cubicBezTo>
                <a:cubicBezTo>
                  <a:pt x="256540" y="6347460"/>
                  <a:pt x="307340" y="6325870"/>
                  <a:pt x="344170" y="6287770"/>
                </a:cubicBezTo>
                <a:cubicBezTo>
                  <a:pt x="353060" y="6278880"/>
                  <a:pt x="359410" y="6269990"/>
                  <a:pt x="367030" y="6261100"/>
                </a:cubicBezTo>
                <a:cubicBezTo>
                  <a:pt x="403860" y="6313170"/>
                  <a:pt x="463550" y="6347460"/>
                  <a:pt x="532130" y="6347460"/>
                </a:cubicBezTo>
                <a:cubicBezTo>
                  <a:pt x="600710" y="6347460"/>
                  <a:pt x="660400" y="6313170"/>
                  <a:pt x="697230" y="6261100"/>
                </a:cubicBezTo>
                <a:cubicBezTo>
                  <a:pt x="734060" y="6313170"/>
                  <a:pt x="793750" y="6347460"/>
                  <a:pt x="862330" y="6347460"/>
                </a:cubicBezTo>
                <a:cubicBezTo>
                  <a:pt x="930910" y="6347460"/>
                  <a:pt x="990600" y="6313170"/>
                  <a:pt x="1027430" y="6261100"/>
                </a:cubicBezTo>
                <a:cubicBezTo>
                  <a:pt x="1064260" y="6313170"/>
                  <a:pt x="1123950" y="6347460"/>
                  <a:pt x="1192530" y="6347460"/>
                </a:cubicBezTo>
                <a:cubicBezTo>
                  <a:pt x="1261110" y="6347460"/>
                  <a:pt x="1320800" y="6313170"/>
                  <a:pt x="1357630" y="6261100"/>
                </a:cubicBezTo>
                <a:cubicBezTo>
                  <a:pt x="1394460" y="6313170"/>
                  <a:pt x="1455420" y="6347460"/>
                  <a:pt x="1522730" y="6347460"/>
                </a:cubicBezTo>
                <a:cubicBezTo>
                  <a:pt x="1591310" y="6347460"/>
                  <a:pt x="1651000" y="6313170"/>
                  <a:pt x="1687830" y="6261100"/>
                </a:cubicBezTo>
                <a:cubicBezTo>
                  <a:pt x="1724660" y="6313170"/>
                  <a:pt x="1784350" y="6347460"/>
                  <a:pt x="1852930" y="6347460"/>
                </a:cubicBezTo>
                <a:cubicBezTo>
                  <a:pt x="1921510" y="6347460"/>
                  <a:pt x="1981200" y="6313170"/>
                  <a:pt x="2018030" y="6261100"/>
                </a:cubicBezTo>
                <a:cubicBezTo>
                  <a:pt x="2054860" y="6313170"/>
                  <a:pt x="2114550" y="6347460"/>
                  <a:pt x="2183130" y="6347460"/>
                </a:cubicBezTo>
                <a:cubicBezTo>
                  <a:pt x="2251710" y="6347460"/>
                  <a:pt x="2311400" y="6313170"/>
                  <a:pt x="2348230" y="6261100"/>
                </a:cubicBezTo>
                <a:cubicBezTo>
                  <a:pt x="2385060" y="6313170"/>
                  <a:pt x="2444750" y="6347460"/>
                  <a:pt x="2513330" y="6347460"/>
                </a:cubicBezTo>
                <a:cubicBezTo>
                  <a:pt x="2581910" y="6347460"/>
                  <a:pt x="2642870" y="6313170"/>
                  <a:pt x="2678430" y="6261100"/>
                </a:cubicBezTo>
                <a:cubicBezTo>
                  <a:pt x="2715260" y="6313170"/>
                  <a:pt x="2776220" y="6347460"/>
                  <a:pt x="2843530" y="6347460"/>
                </a:cubicBezTo>
                <a:cubicBezTo>
                  <a:pt x="2912110" y="6347460"/>
                  <a:pt x="2971800" y="6313170"/>
                  <a:pt x="3008630" y="6261100"/>
                </a:cubicBezTo>
                <a:cubicBezTo>
                  <a:pt x="3045460" y="6313170"/>
                  <a:pt x="3105150" y="6347460"/>
                  <a:pt x="3173730" y="6347460"/>
                </a:cubicBezTo>
                <a:cubicBezTo>
                  <a:pt x="3242310" y="6347460"/>
                  <a:pt x="3302000" y="6313170"/>
                  <a:pt x="3338830" y="6261100"/>
                </a:cubicBezTo>
                <a:cubicBezTo>
                  <a:pt x="3375660" y="6313170"/>
                  <a:pt x="3435350" y="6347460"/>
                  <a:pt x="3503930" y="6347460"/>
                </a:cubicBezTo>
                <a:cubicBezTo>
                  <a:pt x="3572510" y="6347460"/>
                  <a:pt x="3632200" y="6313170"/>
                  <a:pt x="3669030" y="6261100"/>
                </a:cubicBezTo>
                <a:cubicBezTo>
                  <a:pt x="3705860" y="6313170"/>
                  <a:pt x="3765550" y="6347460"/>
                  <a:pt x="3834130" y="6347460"/>
                </a:cubicBezTo>
                <a:cubicBezTo>
                  <a:pt x="3902710" y="6347460"/>
                  <a:pt x="3963670" y="6313170"/>
                  <a:pt x="3999230" y="6261100"/>
                </a:cubicBezTo>
                <a:cubicBezTo>
                  <a:pt x="4036060" y="6313170"/>
                  <a:pt x="4095750" y="6347460"/>
                  <a:pt x="4164330" y="6347460"/>
                </a:cubicBezTo>
                <a:cubicBezTo>
                  <a:pt x="4232910" y="6347460"/>
                  <a:pt x="4292600" y="6313170"/>
                  <a:pt x="4329430" y="6261100"/>
                </a:cubicBezTo>
                <a:cubicBezTo>
                  <a:pt x="4366260" y="6313170"/>
                  <a:pt x="4425950" y="6347460"/>
                  <a:pt x="4494530" y="6347460"/>
                </a:cubicBezTo>
                <a:cubicBezTo>
                  <a:pt x="4563110" y="6347460"/>
                  <a:pt x="4622800" y="6313170"/>
                  <a:pt x="4659630" y="6261100"/>
                </a:cubicBezTo>
                <a:cubicBezTo>
                  <a:pt x="4696460" y="6313170"/>
                  <a:pt x="4756150" y="6347460"/>
                  <a:pt x="4824730" y="6347460"/>
                </a:cubicBezTo>
                <a:cubicBezTo>
                  <a:pt x="4893310" y="6347460"/>
                  <a:pt x="4954270" y="6313170"/>
                  <a:pt x="4989830" y="6261100"/>
                </a:cubicBezTo>
                <a:cubicBezTo>
                  <a:pt x="5026660" y="6313170"/>
                  <a:pt x="5087620" y="6347460"/>
                  <a:pt x="5154930" y="6347460"/>
                </a:cubicBezTo>
                <a:cubicBezTo>
                  <a:pt x="5223510" y="6347460"/>
                  <a:pt x="5283200" y="6313170"/>
                  <a:pt x="5320030" y="6261100"/>
                </a:cubicBezTo>
                <a:cubicBezTo>
                  <a:pt x="5356860" y="6313170"/>
                  <a:pt x="5416550" y="6347460"/>
                  <a:pt x="5485130" y="6347460"/>
                </a:cubicBezTo>
                <a:cubicBezTo>
                  <a:pt x="5553710" y="6347460"/>
                  <a:pt x="5613400" y="6313170"/>
                  <a:pt x="5650230" y="6261100"/>
                </a:cubicBezTo>
                <a:cubicBezTo>
                  <a:pt x="5687060" y="6313170"/>
                  <a:pt x="5746750" y="6347460"/>
                  <a:pt x="5815330" y="6347460"/>
                </a:cubicBezTo>
                <a:cubicBezTo>
                  <a:pt x="5883910" y="6347460"/>
                  <a:pt x="5943600" y="6313170"/>
                  <a:pt x="5980430" y="6261100"/>
                </a:cubicBezTo>
                <a:cubicBezTo>
                  <a:pt x="5986780" y="6271260"/>
                  <a:pt x="5994400" y="6280150"/>
                  <a:pt x="6003290" y="6287770"/>
                </a:cubicBezTo>
                <a:cubicBezTo>
                  <a:pt x="6041390" y="6325870"/>
                  <a:pt x="6092190" y="6347460"/>
                  <a:pt x="6145530" y="6347460"/>
                </a:cubicBezTo>
                <a:cubicBezTo>
                  <a:pt x="6198870" y="6347460"/>
                  <a:pt x="6249670" y="6325870"/>
                  <a:pt x="6287770" y="6287770"/>
                </a:cubicBezTo>
                <a:cubicBezTo>
                  <a:pt x="6325870" y="6249670"/>
                  <a:pt x="6347460" y="6198870"/>
                  <a:pt x="6347460" y="6145530"/>
                </a:cubicBezTo>
                <a:cubicBezTo>
                  <a:pt x="6347460" y="6092190"/>
                  <a:pt x="6325870" y="6040120"/>
                  <a:pt x="6287770" y="6003290"/>
                </a:cubicBezTo>
                <a:cubicBezTo>
                  <a:pt x="6278880" y="5994400"/>
                  <a:pt x="6269990" y="5988050"/>
                  <a:pt x="6261100" y="5980430"/>
                </a:cubicBezTo>
                <a:cubicBezTo>
                  <a:pt x="6313170" y="5943600"/>
                  <a:pt x="6347460" y="5883910"/>
                  <a:pt x="6347460" y="5815330"/>
                </a:cubicBezTo>
                <a:cubicBezTo>
                  <a:pt x="6347460" y="5746750"/>
                  <a:pt x="6313170" y="5687060"/>
                  <a:pt x="6261100" y="5650230"/>
                </a:cubicBezTo>
                <a:cubicBezTo>
                  <a:pt x="6313170" y="5613400"/>
                  <a:pt x="6347460" y="5553710"/>
                  <a:pt x="6347460" y="5485130"/>
                </a:cubicBezTo>
                <a:cubicBezTo>
                  <a:pt x="6347460" y="5416550"/>
                  <a:pt x="6313170" y="5356860"/>
                  <a:pt x="6261100" y="5320030"/>
                </a:cubicBezTo>
                <a:cubicBezTo>
                  <a:pt x="6313170" y="5283200"/>
                  <a:pt x="6347460" y="5223510"/>
                  <a:pt x="6347460" y="5154930"/>
                </a:cubicBezTo>
                <a:cubicBezTo>
                  <a:pt x="6347460" y="5086350"/>
                  <a:pt x="6313170" y="5025390"/>
                  <a:pt x="6261100" y="4989830"/>
                </a:cubicBezTo>
                <a:cubicBezTo>
                  <a:pt x="6313170" y="4953000"/>
                  <a:pt x="6347460" y="4892040"/>
                  <a:pt x="6347460" y="4824730"/>
                </a:cubicBezTo>
                <a:cubicBezTo>
                  <a:pt x="6347460" y="4756150"/>
                  <a:pt x="6313170" y="4696460"/>
                  <a:pt x="6261100" y="4659630"/>
                </a:cubicBezTo>
                <a:cubicBezTo>
                  <a:pt x="6313170" y="4622800"/>
                  <a:pt x="6347460" y="4563110"/>
                  <a:pt x="6347460" y="4494530"/>
                </a:cubicBezTo>
                <a:cubicBezTo>
                  <a:pt x="6347460" y="4425950"/>
                  <a:pt x="6313170" y="4366260"/>
                  <a:pt x="6261100" y="4329430"/>
                </a:cubicBezTo>
                <a:cubicBezTo>
                  <a:pt x="6313170" y="4292600"/>
                  <a:pt x="6347460" y="4232910"/>
                  <a:pt x="6347460" y="4164330"/>
                </a:cubicBezTo>
                <a:cubicBezTo>
                  <a:pt x="6347460" y="4095750"/>
                  <a:pt x="6313170" y="4036060"/>
                  <a:pt x="6261100" y="3999230"/>
                </a:cubicBezTo>
                <a:cubicBezTo>
                  <a:pt x="6313170" y="3962400"/>
                  <a:pt x="6347460" y="3901440"/>
                  <a:pt x="6347460" y="3834130"/>
                </a:cubicBezTo>
                <a:cubicBezTo>
                  <a:pt x="6347460" y="3765550"/>
                  <a:pt x="6313170" y="3704590"/>
                  <a:pt x="6261100" y="3669030"/>
                </a:cubicBezTo>
                <a:cubicBezTo>
                  <a:pt x="6313170" y="3632200"/>
                  <a:pt x="6347460" y="3572510"/>
                  <a:pt x="6347460" y="3503930"/>
                </a:cubicBezTo>
                <a:cubicBezTo>
                  <a:pt x="6347460" y="3435350"/>
                  <a:pt x="6313170" y="3375660"/>
                  <a:pt x="6261100" y="3338830"/>
                </a:cubicBezTo>
                <a:cubicBezTo>
                  <a:pt x="6313170" y="3302000"/>
                  <a:pt x="6347460" y="3242310"/>
                  <a:pt x="6347460" y="3173730"/>
                </a:cubicBezTo>
                <a:cubicBezTo>
                  <a:pt x="6347460" y="3105150"/>
                  <a:pt x="6313170" y="3045460"/>
                  <a:pt x="6261100" y="3008630"/>
                </a:cubicBezTo>
                <a:cubicBezTo>
                  <a:pt x="6313170" y="2971800"/>
                  <a:pt x="6347460" y="2912110"/>
                  <a:pt x="6347460" y="2843530"/>
                </a:cubicBezTo>
                <a:cubicBezTo>
                  <a:pt x="6347460" y="2774950"/>
                  <a:pt x="6313170" y="2713990"/>
                  <a:pt x="6261100" y="2678430"/>
                </a:cubicBezTo>
                <a:cubicBezTo>
                  <a:pt x="6313170" y="2641600"/>
                  <a:pt x="6347460" y="2580640"/>
                  <a:pt x="6347460" y="2513330"/>
                </a:cubicBezTo>
                <a:cubicBezTo>
                  <a:pt x="6347460" y="2444750"/>
                  <a:pt x="6313170" y="2383790"/>
                  <a:pt x="6261100" y="2348230"/>
                </a:cubicBezTo>
                <a:cubicBezTo>
                  <a:pt x="6313170" y="2311400"/>
                  <a:pt x="6347460" y="2251710"/>
                  <a:pt x="6347460" y="2183130"/>
                </a:cubicBezTo>
                <a:cubicBezTo>
                  <a:pt x="6347460" y="2114550"/>
                  <a:pt x="6313170" y="2054860"/>
                  <a:pt x="6261100" y="2018030"/>
                </a:cubicBezTo>
                <a:cubicBezTo>
                  <a:pt x="6313170" y="1981200"/>
                  <a:pt x="6347460" y="1921510"/>
                  <a:pt x="6347460" y="1852930"/>
                </a:cubicBezTo>
                <a:cubicBezTo>
                  <a:pt x="6347460" y="1784350"/>
                  <a:pt x="6313170" y="1724660"/>
                  <a:pt x="6261100" y="1687830"/>
                </a:cubicBezTo>
                <a:cubicBezTo>
                  <a:pt x="6313170" y="1651000"/>
                  <a:pt x="6347460" y="1591310"/>
                  <a:pt x="6347460" y="1522730"/>
                </a:cubicBezTo>
                <a:cubicBezTo>
                  <a:pt x="6347460" y="1454150"/>
                  <a:pt x="6313170" y="1393190"/>
                  <a:pt x="6261100" y="1357630"/>
                </a:cubicBezTo>
                <a:cubicBezTo>
                  <a:pt x="6313170" y="1322070"/>
                  <a:pt x="6347460" y="1261110"/>
                  <a:pt x="6347460" y="1192530"/>
                </a:cubicBezTo>
                <a:cubicBezTo>
                  <a:pt x="6347460" y="1123950"/>
                  <a:pt x="6313170" y="1064260"/>
                  <a:pt x="6261100" y="1027430"/>
                </a:cubicBezTo>
                <a:cubicBezTo>
                  <a:pt x="6313170" y="990600"/>
                  <a:pt x="6347460" y="930910"/>
                  <a:pt x="6347460" y="862330"/>
                </a:cubicBezTo>
                <a:cubicBezTo>
                  <a:pt x="6347460" y="793750"/>
                  <a:pt x="6313170" y="734060"/>
                  <a:pt x="6261100" y="697230"/>
                </a:cubicBezTo>
                <a:cubicBezTo>
                  <a:pt x="6315710" y="660400"/>
                  <a:pt x="6350000" y="600710"/>
                  <a:pt x="6350000" y="532130"/>
                </a:cubicBezTo>
                <a:close/>
              </a:path>
            </a:pathLst>
          </a:custGeom>
          <a:solidFill>
            <a:srgbClr val="80A642"/>
          </a:solidFill>
        </p:spPr>
      </p:sp>
      <p:sp>
        <p:nvSpPr>
          <p:cNvPr id="16" name="Freeform 16"/>
          <p:cNvSpPr/>
          <p:nvPr/>
        </p:nvSpPr>
        <p:spPr>
          <a:xfrm>
            <a:off x="12078057" y="4563128"/>
            <a:ext cx="3766067" cy="3764561"/>
          </a:xfrm>
          <a:custGeom>
            <a:avLst/>
            <a:gdLst/>
            <a:ahLst/>
            <a:cxnLst/>
            <a:rect l="l" t="t" r="r" b="b"/>
            <a:pathLst>
              <a:path w="6350000" h="6347460">
                <a:moveTo>
                  <a:pt x="6350000" y="532130"/>
                </a:moveTo>
                <a:cubicBezTo>
                  <a:pt x="6350000" y="463550"/>
                  <a:pt x="6315710" y="402590"/>
                  <a:pt x="6263640" y="367030"/>
                </a:cubicBezTo>
                <a:cubicBezTo>
                  <a:pt x="6273800" y="360680"/>
                  <a:pt x="6282690" y="353060"/>
                  <a:pt x="6290310" y="344170"/>
                </a:cubicBezTo>
                <a:cubicBezTo>
                  <a:pt x="6328410" y="306070"/>
                  <a:pt x="6350000" y="255270"/>
                  <a:pt x="6350000" y="201930"/>
                </a:cubicBezTo>
                <a:cubicBezTo>
                  <a:pt x="6350000" y="148590"/>
                  <a:pt x="6328410" y="96520"/>
                  <a:pt x="6290310" y="59690"/>
                </a:cubicBezTo>
                <a:cubicBezTo>
                  <a:pt x="6252210" y="21590"/>
                  <a:pt x="6200140" y="0"/>
                  <a:pt x="6148070" y="0"/>
                </a:cubicBezTo>
                <a:cubicBezTo>
                  <a:pt x="6094730" y="0"/>
                  <a:pt x="6042660" y="21590"/>
                  <a:pt x="6005830" y="59690"/>
                </a:cubicBezTo>
                <a:cubicBezTo>
                  <a:pt x="5996940" y="68580"/>
                  <a:pt x="5990590" y="77470"/>
                  <a:pt x="5982970" y="86360"/>
                </a:cubicBezTo>
                <a:cubicBezTo>
                  <a:pt x="5946140" y="34290"/>
                  <a:pt x="5886450" y="0"/>
                  <a:pt x="5817870" y="0"/>
                </a:cubicBezTo>
                <a:cubicBezTo>
                  <a:pt x="5749290" y="0"/>
                  <a:pt x="5689600" y="34290"/>
                  <a:pt x="5652770" y="86360"/>
                </a:cubicBezTo>
                <a:cubicBezTo>
                  <a:pt x="5615940" y="34290"/>
                  <a:pt x="5556250" y="0"/>
                  <a:pt x="5487670" y="0"/>
                </a:cubicBezTo>
                <a:cubicBezTo>
                  <a:pt x="5419090" y="0"/>
                  <a:pt x="5359400" y="34290"/>
                  <a:pt x="5322570" y="86360"/>
                </a:cubicBezTo>
                <a:cubicBezTo>
                  <a:pt x="5285740" y="34290"/>
                  <a:pt x="5226050" y="0"/>
                  <a:pt x="5157470" y="0"/>
                </a:cubicBezTo>
                <a:cubicBezTo>
                  <a:pt x="5088890" y="0"/>
                  <a:pt x="5027930" y="34290"/>
                  <a:pt x="4992370" y="86360"/>
                </a:cubicBezTo>
                <a:cubicBezTo>
                  <a:pt x="4955540" y="34290"/>
                  <a:pt x="4894580" y="0"/>
                  <a:pt x="4827270" y="0"/>
                </a:cubicBezTo>
                <a:cubicBezTo>
                  <a:pt x="4758690" y="0"/>
                  <a:pt x="4699000" y="34290"/>
                  <a:pt x="4662170" y="86360"/>
                </a:cubicBezTo>
                <a:cubicBezTo>
                  <a:pt x="4625340" y="34290"/>
                  <a:pt x="4565650" y="0"/>
                  <a:pt x="4497070" y="0"/>
                </a:cubicBezTo>
                <a:cubicBezTo>
                  <a:pt x="4428490" y="0"/>
                  <a:pt x="4368800" y="34290"/>
                  <a:pt x="4331970" y="86360"/>
                </a:cubicBezTo>
                <a:cubicBezTo>
                  <a:pt x="4295140" y="34290"/>
                  <a:pt x="4235450" y="0"/>
                  <a:pt x="4166870" y="0"/>
                </a:cubicBezTo>
                <a:cubicBezTo>
                  <a:pt x="4098290" y="0"/>
                  <a:pt x="4038600" y="34290"/>
                  <a:pt x="4001770" y="86360"/>
                </a:cubicBezTo>
                <a:cubicBezTo>
                  <a:pt x="3964940" y="34290"/>
                  <a:pt x="3903980" y="0"/>
                  <a:pt x="3836670" y="0"/>
                </a:cubicBezTo>
                <a:cubicBezTo>
                  <a:pt x="3768090" y="0"/>
                  <a:pt x="3707130" y="34290"/>
                  <a:pt x="3671570" y="86360"/>
                </a:cubicBezTo>
                <a:cubicBezTo>
                  <a:pt x="3634740" y="34290"/>
                  <a:pt x="3575050" y="0"/>
                  <a:pt x="3506470" y="0"/>
                </a:cubicBezTo>
                <a:cubicBezTo>
                  <a:pt x="3437890" y="0"/>
                  <a:pt x="3378200" y="34290"/>
                  <a:pt x="3341370" y="86360"/>
                </a:cubicBezTo>
                <a:cubicBezTo>
                  <a:pt x="3304540" y="34290"/>
                  <a:pt x="3244850" y="0"/>
                  <a:pt x="3176270" y="0"/>
                </a:cubicBezTo>
                <a:cubicBezTo>
                  <a:pt x="3107690" y="0"/>
                  <a:pt x="3048000" y="34290"/>
                  <a:pt x="3011170" y="86360"/>
                </a:cubicBezTo>
                <a:cubicBezTo>
                  <a:pt x="2974340" y="34290"/>
                  <a:pt x="2914650" y="0"/>
                  <a:pt x="2846070" y="0"/>
                </a:cubicBezTo>
                <a:cubicBezTo>
                  <a:pt x="2777490" y="0"/>
                  <a:pt x="2716530" y="34290"/>
                  <a:pt x="2680970" y="86360"/>
                </a:cubicBezTo>
                <a:cubicBezTo>
                  <a:pt x="2644140" y="34290"/>
                  <a:pt x="2583180" y="0"/>
                  <a:pt x="2515870" y="0"/>
                </a:cubicBezTo>
                <a:cubicBezTo>
                  <a:pt x="2447290" y="0"/>
                  <a:pt x="2387600" y="34290"/>
                  <a:pt x="2350770" y="86360"/>
                </a:cubicBezTo>
                <a:cubicBezTo>
                  <a:pt x="2313940" y="34290"/>
                  <a:pt x="2254250" y="0"/>
                  <a:pt x="2185670" y="0"/>
                </a:cubicBezTo>
                <a:cubicBezTo>
                  <a:pt x="2117090" y="0"/>
                  <a:pt x="2057400" y="34290"/>
                  <a:pt x="2020570" y="86360"/>
                </a:cubicBezTo>
                <a:cubicBezTo>
                  <a:pt x="1983740" y="34290"/>
                  <a:pt x="1924050" y="0"/>
                  <a:pt x="1855470" y="0"/>
                </a:cubicBezTo>
                <a:cubicBezTo>
                  <a:pt x="1786890" y="0"/>
                  <a:pt x="1727200" y="34290"/>
                  <a:pt x="1690370" y="86360"/>
                </a:cubicBezTo>
                <a:cubicBezTo>
                  <a:pt x="1653540" y="34290"/>
                  <a:pt x="1593850" y="0"/>
                  <a:pt x="1525270" y="0"/>
                </a:cubicBezTo>
                <a:cubicBezTo>
                  <a:pt x="1456690" y="0"/>
                  <a:pt x="1395730" y="34290"/>
                  <a:pt x="1360170" y="86360"/>
                </a:cubicBezTo>
                <a:cubicBezTo>
                  <a:pt x="1324610" y="34290"/>
                  <a:pt x="1263650" y="0"/>
                  <a:pt x="1195070" y="0"/>
                </a:cubicBezTo>
                <a:cubicBezTo>
                  <a:pt x="1126490" y="0"/>
                  <a:pt x="1066800" y="34290"/>
                  <a:pt x="1029970" y="86360"/>
                </a:cubicBezTo>
                <a:cubicBezTo>
                  <a:pt x="990600" y="34290"/>
                  <a:pt x="930910" y="0"/>
                  <a:pt x="862330" y="0"/>
                </a:cubicBezTo>
                <a:cubicBezTo>
                  <a:pt x="793750" y="0"/>
                  <a:pt x="734060" y="34290"/>
                  <a:pt x="697230" y="86360"/>
                </a:cubicBezTo>
                <a:cubicBezTo>
                  <a:pt x="660400" y="34290"/>
                  <a:pt x="600710" y="0"/>
                  <a:pt x="532130" y="0"/>
                </a:cubicBezTo>
                <a:cubicBezTo>
                  <a:pt x="463550" y="0"/>
                  <a:pt x="402590" y="34290"/>
                  <a:pt x="367030" y="86360"/>
                </a:cubicBezTo>
                <a:cubicBezTo>
                  <a:pt x="360680" y="76200"/>
                  <a:pt x="353060" y="67310"/>
                  <a:pt x="344170" y="59690"/>
                </a:cubicBezTo>
                <a:cubicBezTo>
                  <a:pt x="306070" y="21590"/>
                  <a:pt x="254000" y="0"/>
                  <a:pt x="201930" y="0"/>
                </a:cubicBezTo>
                <a:cubicBezTo>
                  <a:pt x="148590" y="0"/>
                  <a:pt x="96520" y="21590"/>
                  <a:pt x="59690" y="59690"/>
                </a:cubicBezTo>
                <a:cubicBezTo>
                  <a:pt x="21590" y="96520"/>
                  <a:pt x="0" y="148590"/>
                  <a:pt x="0" y="201930"/>
                </a:cubicBezTo>
                <a:cubicBezTo>
                  <a:pt x="0" y="255270"/>
                  <a:pt x="21590" y="307340"/>
                  <a:pt x="59690" y="344170"/>
                </a:cubicBezTo>
                <a:cubicBezTo>
                  <a:pt x="68580" y="353060"/>
                  <a:pt x="77470" y="359410"/>
                  <a:pt x="86360" y="367030"/>
                </a:cubicBezTo>
                <a:cubicBezTo>
                  <a:pt x="34290" y="403860"/>
                  <a:pt x="0" y="463550"/>
                  <a:pt x="0" y="532130"/>
                </a:cubicBezTo>
                <a:cubicBezTo>
                  <a:pt x="0" y="600710"/>
                  <a:pt x="34290" y="660400"/>
                  <a:pt x="86360" y="697230"/>
                </a:cubicBezTo>
                <a:cubicBezTo>
                  <a:pt x="34290" y="734060"/>
                  <a:pt x="0" y="793750"/>
                  <a:pt x="0" y="862330"/>
                </a:cubicBezTo>
                <a:cubicBezTo>
                  <a:pt x="0" y="930910"/>
                  <a:pt x="34290" y="990600"/>
                  <a:pt x="86360" y="1027430"/>
                </a:cubicBezTo>
                <a:cubicBezTo>
                  <a:pt x="34290" y="1064260"/>
                  <a:pt x="0" y="1123950"/>
                  <a:pt x="0" y="1192530"/>
                </a:cubicBezTo>
                <a:cubicBezTo>
                  <a:pt x="0" y="1261110"/>
                  <a:pt x="34290" y="1322070"/>
                  <a:pt x="86360" y="1357630"/>
                </a:cubicBezTo>
                <a:cubicBezTo>
                  <a:pt x="34290" y="1393190"/>
                  <a:pt x="0" y="1454150"/>
                  <a:pt x="0" y="1522730"/>
                </a:cubicBezTo>
                <a:cubicBezTo>
                  <a:pt x="0" y="1591310"/>
                  <a:pt x="34290" y="1651000"/>
                  <a:pt x="86360" y="1687830"/>
                </a:cubicBezTo>
                <a:cubicBezTo>
                  <a:pt x="34290" y="1724660"/>
                  <a:pt x="0" y="1784350"/>
                  <a:pt x="0" y="1852930"/>
                </a:cubicBezTo>
                <a:cubicBezTo>
                  <a:pt x="0" y="1921510"/>
                  <a:pt x="34290" y="1981200"/>
                  <a:pt x="86360" y="2018030"/>
                </a:cubicBezTo>
                <a:cubicBezTo>
                  <a:pt x="34290" y="2054860"/>
                  <a:pt x="0" y="2114550"/>
                  <a:pt x="0" y="2183130"/>
                </a:cubicBezTo>
                <a:cubicBezTo>
                  <a:pt x="0" y="2251710"/>
                  <a:pt x="34290" y="2311400"/>
                  <a:pt x="86360" y="2348230"/>
                </a:cubicBezTo>
                <a:cubicBezTo>
                  <a:pt x="34290" y="2385060"/>
                  <a:pt x="0" y="2444750"/>
                  <a:pt x="0" y="2513330"/>
                </a:cubicBezTo>
                <a:cubicBezTo>
                  <a:pt x="0" y="2581910"/>
                  <a:pt x="34290" y="2642870"/>
                  <a:pt x="86360" y="2678430"/>
                </a:cubicBezTo>
                <a:cubicBezTo>
                  <a:pt x="34290" y="2713990"/>
                  <a:pt x="0" y="2774950"/>
                  <a:pt x="0" y="2843530"/>
                </a:cubicBezTo>
                <a:cubicBezTo>
                  <a:pt x="0" y="2912110"/>
                  <a:pt x="34290" y="2971800"/>
                  <a:pt x="86360" y="3008630"/>
                </a:cubicBezTo>
                <a:cubicBezTo>
                  <a:pt x="34290" y="3045460"/>
                  <a:pt x="0" y="3105150"/>
                  <a:pt x="0" y="3173730"/>
                </a:cubicBezTo>
                <a:cubicBezTo>
                  <a:pt x="0" y="3242310"/>
                  <a:pt x="34290" y="3302000"/>
                  <a:pt x="86360" y="3338830"/>
                </a:cubicBezTo>
                <a:cubicBezTo>
                  <a:pt x="34290" y="3375660"/>
                  <a:pt x="0" y="3435350"/>
                  <a:pt x="0" y="3503930"/>
                </a:cubicBezTo>
                <a:cubicBezTo>
                  <a:pt x="0" y="3572510"/>
                  <a:pt x="34290" y="3633470"/>
                  <a:pt x="86360" y="3669030"/>
                </a:cubicBezTo>
                <a:cubicBezTo>
                  <a:pt x="34290" y="3705860"/>
                  <a:pt x="0" y="3766820"/>
                  <a:pt x="0" y="3834130"/>
                </a:cubicBezTo>
                <a:cubicBezTo>
                  <a:pt x="0" y="3901440"/>
                  <a:pt x="34290" y="3962400"/>
                  <a:pt x="86360" y="3999230"/>
                </a:cubicBezTo>
                <a:cubicBezTo>
                  <a:pt x="34290" y="4036060"/>
                  <a:pt x="0" y="4095750"/>
                  <a:pt x="0" y="4164330"/>
                </a:cubicBezTo>
                <a:cubicBezTo>
                  <a:pt x="0" y="4232910"/>
                  <a:pt x="34290" y="4292600"/>
                  <a:pt x="86360" y="4329430"/>
                </a:cubicBezTo>
                <a:cubicBezTo>
                  <a:pt x="34290" y="4366260"/>
                  <a:pt x="0" y="4425950"/>
                  <a:pt x="0" y="4494530"/>
                </a:cubicBezTo>
                <a:cubicBezTo>
                  <a:pt x="0" y="4563110"/>
                  <a:pt x="34290" y="4622800"/>
                  <a:pt x="86360" y="4659630"/>
                </a:cubicBezTo>
                <a:cubicBezTo>
                  <a:pt x="34290" y="4696460"/>
                  <a:pt x="0" y="4756150"/>
                  <a:pt x="0" y="4824730"/>
                </a:cubicBezTo>
                <a:cubicBezTo>
                  <a:pt x="0" y="4893310"/>
                  <a:pt x="34290" y="4954270"/>
                  <a:pt x="86360" y="4989830"/>
                </a:cubicBezTo>
                <a:cubicBezTo>
                  <a:pt x="34290" y="5025390"/>
                  <a:pt x="0" y="5086350"/>
                  <a:pt x="0" y="5154930"/>
                </a:cubicBezTo>
                <a:cubicBezTo>
                  <a:pt x="0" y="5223510"/>
                  <a:pt x="34290" y="5283200"/>
                  <a:pt x="86360" y="5320030"/>
                </a:cubicBezTo>
                <a:cubicBezTo>
                  <a:pt x="34290" y="5356860"/>
                  <a:pt x="0" y="5416550"/>
                  <a:pt x="0" y="5485130"/>
                </a:cubicBezTo>
                <a:cubicBezTo>
                  <a:pt x="0" y="5553710"/>
                  <a:pt x="34290" y="5613400"/>
                  <a:pt x="86360" y="5650230"/>
                </a:cubicBezTo>
                <a:cubicBezTo>
                  <a:pt x="34290" y="5687060"/>
                  <a:pt x="0" y="5746750"/>
                  <a:pt x="0" y="5815330"/>
                </a:cubicBezTo>
                <a:cubicBezTo>
                  <a:pt x="0" y="5883910"/>
                  <a:pt x="34290" y="5944870"/>
                  <a:pt x="86360" y="5980430"/>
                </a:cubicBezTo>
                <a:cubicBezTo>
                  <a:pt x="76200" y="5986780"/>
                  <a:pt x="67310" y="5994400"/>
                  <a:pt x="59690" y="6003290"/>
                </a:cubicBezTo>
                <a:cubicBezTo>
                  <a:pt x="22860" y="6041390"/>
                  <a:pt x="0" y="6093460"/>
                  <a:pt x="0" y="6145530"/>
                </a:cubicBezTo>
                <a:cubicBezTo>
                  <a:pt x="0" y="6198870"/>
                  <a:pt x="20320" y="6249670"/>
                  <a:pt x="59690" y="6287770"/>
                </a:cubicBezTo>
                <a:cubicBezTo>
                  <a:pt x="97790" y="6325870"/>
                  <a:pt x="148590" y="6347460"/>
                  <a:pt x="201930" y="6347460"/>
                </a:cubicBezTo>
                <a:cubicBezTo>
                  <a:pt x="256540" y="6347460"/>
                  <a:pt x="307340" y="6325870"/>
                  <a:pt x="344170" y="6287770"/>
                </a:cubicBezTo>
                <a:cubicBezTo>
                  <a:pt x="353060" y="6278880"/>
                  <a:pt x="359410" y="6269990"/>
                  <a:pt x="367030" y="6261100"/>
                </a:cubicBezTo>
                <a:cubicBezTo>
                  <a:pt x="403860" y="6313170"/>
                  <a:pt x="463550" y="6347460"/>
                  <a:pt x="532130" y="6347460"/>
                </a:cubicBezTo>
                <a:cubicBezTo>
                  <a:pt x="600710" y="6347460"/>
                  <a:pt x="660400" y="6313170"/>
                  <a:pt x="697230" y="6261100"/>
                </a:cubicBezTo>
                <a:cubicBezTo>
                  <a:pt x="734060" y="6313170"/>
                  <a:pt x="793750" y="6347460"/>
                  <a:pt x="862330" y="6347460"/>
                </a:cubicBezTo>
                <a:cubicBezTo>
                  <a:pt x="930910" y="6347460"/>
                  <a:pt x="990600" y="6313170"/>
                  <a:pt x="1027430" y="6261100"/>
                </a:cubicBezTo>
                <a:cubicBezTo>
                  <a:pt x="1064260" y="6313170"/>
                  <a:pt x="1123950" y="6347460"/>
                  <a:pt x="1192530" y="6347460"/>
                </a:cubicBezTo>
                <a:cubicBezTo>
                  <a:pt x="1261110" y="6347460"/>
                  <a:pt x="1320800" y="6313170"/>
                  <a:pt x="1357630" y="6261100"/>
                </a:cubicBezTo>
                <a:cubicBezTo>
                  <a:pt x="1394460" y="6313170"/>
                  <a:pt x="1455420" y="6347460"/>
                  <a:pt x="1522730" y="6347460"/>
                </a:cubicBezTo>
                <a:cubicBezTo>
                  <a:pt x="1591310" y="6347460"/>
                  <a:pt x="1651000" y="6313170"/>
                  <a:pt x="1687830" y="6261100"/>
                </a:cubicBezTo>
                <a:cubicBezTo>
                  <a:pt x="1724660" y="6313170"/>
                  <a:pt x="1784350" y="6347460"/>
                  <a:pt x="1852930" y="6347460"/>
                </a:cubicBezTo>
                <a:cubicBezTo>
                  <a:pt x="1921510" y="6347460"/>
                  <a:pt x="1981200" y="6313170"/>
                  <a:pt x="2018030" y="6261100"/>
                </a:cubicBezTo>
                <a:cubicBezTo>
                  <a:pt x="2054860" y="6313170"/>
                  <a:pt x="2114550" y="6347460"/>
                  <a:pt x="2183130" y="6347460"/>
                </a:cubicBezTo>
                <a:cubicBezTo>
                  <a:pt x="2251710" y="6347460"/>
                  <a:pt x="2311400" y="6313170"/>
                  <a:pt x="2348230" y="6261100"/>
                </a:cubicBezTo>
                <a:cubicBezTo>
                  <a:pt x="2385060" y="6313170"/>
                  <a:pt x="2444750" y="6347460"/>
                  <a:pt x="2513330" y="6347460"/>
                </a:cubicBezTo>
                <a:cubicBezTo>
                  <a:pt x="2581910" y="6347460"/>
                  <a:pt x="2642870" y="6313170"/>
                  <a:pt x="2678430" y="6261100"/>
                </a:cubicBezTo>
                <a:cubicBezTo>
                  <a:pt x="2715260" y="6313170"/>
                  <a:pt x="2776220" y="6347460"/>
                  <a:pt x="2843530" y="6347460"/>
                </a:cubicBezTo>
                <a:cubicBezTo>
                  <a:pt x="2912110" y="6347460"/>
                  <a:pt x="2971800" y="6313170"/>
                  <a:pt x="3008630" y="6261100"/>
                </a:cubicBezTo>
                <a:cubicBezTo>
                  <a:pt x="3045460" y="6313170"/>
                  <a:pt x="3105150" y="6347460"/>
                  <a:pt x="3173730" y="6347460"/>
                </a:cubicBezTo>
                <a:cubicBezTo>
                  <a:pt x="3242310" y="6347460"/>
                  <a:pt x="3302000" y="6313170"/>
                  <a:pt x="3338830" y="6261100"/>
                </a:cubicBezTo>
                <a:cubicBezTo>
                  <a:pt x="3375660" y="6313170"/>
                  <a:pt x="3435350" y="6347460"/>
                  <a:pt x="3503930" y="6347460"/>
                </a:cubicBezTo>
                <a:cubicBezTo>
                  <a:pt x="3572510" y="6347460"/>
                  <a:pt x="3632200" y="6313170"/>
                  <a:pt x="3669030" y="6261100"/>
                </a:cubicBezTo>
                <a:cubicBezTo>
                  <a:pt x="3705860" y="6313170"/>
                  <a:pt x="3765550" y="6347460"/>
                  <a:pt x="3834130" y="6347460"/>
                </a:cubicBezTo>
                <a:cubicBezTo>
                  <a:pt x="3902710" y="6347460"/>
                  <a:pt x="3963670" y="6313170"/>
                  <a:pt x="3999230" y="6261100"/>
                </a:cubicBezTo>
                <a:cubicBezTo>
                  <a:pt x="4036060" y="6313170"/>
                  <a:pt x="4095750" y="6347460"/>
                  <a:pt x="4164330" y="6347460"/>
                </a:cubicBezTo>
                <a:cubicBezTo>
                  <a:pt x="4232910" y="6347460"/>
                  <a:pt x="4292600" y="6313170"/>
                  <a:pt x="4329430" y="6261100"/>
                </a:cubicBezTo>
                <a:cubicBezTo>
                  <a:pt x="4366260" y="6313170"/>
                  <a:pt x="4425950" y="6347460"/>
                  <a:pt x="4494530" y="6347460"/>
                </a:cubicBezTo>
                <a:cubicBezTo>
                  <a:pt x="4563110" y="6347460"/>
                  <a:pt x="4622800" y="6313170"/>
                  <a:pt x="4659630" y="6261100"/>
                </a:cubicBezTo>
                <a:cubicBezTo>
                  <a:pt x="4696460" y="6313170"/>
                  <a:pt x="4756150" y="6347460"/>
                  <a:pt x="4824730" y="6347460"/>
                </a:cubicBezTo>
                <a:cubicBezTo>
                  <a:pt x="4893310" y="6347460"/>
                  <a:pt x="4954270" y="6313170"/>
                  <a:pt x="4989830" y="6261100"/>
                </a:cubicBezTo>
                <a:cubicBezTo>
                  <a:pt x="5026660" y="6313170"/>
                  <a:pt x="5087620" y="6347460"/>
                  <a:pt x="5154930" y="6347460"/>
                </a:cubicBezTo>
                <a:cubicBezTo>
                  <a:pt x="5223510" y="6347460"/>
                  <a:pt x="5283200" y="6313170"/>
                  <a:pt x="5320030" y="6261100"/>
                </a:cubicBezTo>
                <a:cubicBezTo>
                  <a:pt x="5356860" y="6313170"/>
                  <a:pt x="5416550" y="6347460"/>
                  <a:pt x="5485130" y="6347460"/>
                </a:cubicBezTo>
                <a:cubicBezTo>
                  <a:pt x="5553710" y="6347460"/>
                  <a:pt x="5613400" y="6313170"/>
                  <a:pt x="5650230" y="6261100"/>
                </a:cubicBezTo>
                <a:cubicBezTo>
                  <a:pt x="5687060" y="6313170"/>
                  <a:pt x="5746750" y="6347460"/>
                  <a:pt x="5815330" y="6347460"/>
                </a:cubicBezTo>
                <a:cubicBezTo>
                  <a:pt x="5883910" y="6347460"/>
                  <a:pt x="5943600" y="6313170"/>
                  <a:pt x="5980430" y="6261100"/>
                </a:cubicBezTo>
                <a:cubicBezTo>
                  <a:pt x="5986780" y="6271260"/>
                  <a:pt x="5994400" y="6280150"/>
                  <a:pt x="6003290" y="6287770"/>
                </a:cubicBezTo>
                <a:cubicBezTo>
                  <a:pt x="6041390" y="6325870"/>
                  <a:pt x="6092190" y="6347460"/>
                  <a:pt x="6145530" y="6347460"/>
                </a:cubicBezTo>
                <a:cubicBezTo>
                  <a:pt x="6198870" y="6347460"/>
                  <a:pt x="6249670" y="6325870"/>
                  <a:pt x="6287770" y="6287770"/>
                </a:cubicBezTo>
                <a:cubicBezTo>
                  <a:pt x="6325870" y="6249670"/>
                  <a:pt x="6347460" y="6198870"/>
                  <a:pt x="6347460" y="6145530"/>
                </a:cubicBezTo>
                <a:cubicBezTo>
                  <a:pt x="6347460" y="6092190"/>
                  <a:pt x="6325870" y="6040120"/>
                  <a:pt x="6287770" y="6003290"/>
                </a:cubicBezTo>
                <a:cubicBezTo>
                  <a:pt x="6278880" y="5994400"/>
                  <a:pt x="6269990" y="5988050"/>
                  <a:pt x="6261100" y="5980430"/>
                </a:cubicBezTo>
                <a:cubicBezTo>
                  <a:pt x="6313170" y="5943600"/>
                  <a:pt x="6347460" y="5883910"/>
                  <a:pt x="6347460" y="5815330"/>
                </a:cubicBezTo>
                <a:cubicBezTo>
                  <a:pt x="6347460" y="5746750"/>
                  <a:pt x="6313170" y="5687060"/>
                  <a:pt x="6261100" y="5650230"/>
                </a:cubicBezTo>
                <a:cubicBezTo>
                  <a:pt x="6313170" y="5613400"/>
                  <a:pt x="6347460" y="5553710"/>
                  <a:pt x="6347460" y="5485130"/>
                </a:cubicBezTo>
                <a:cubicBezTo>
                  <a:pt x="6347460" y="5416550"/>
                  <a:pt x="6313170" y="5356860"/>
                  <a:pt x="6261100" y="5320030"/>
                </a:cubicBezTo>
                <a:cubicBezTo>
                  <a:pt x="6313170" y="5283200"/>
                  <a:pt x="6347460" y="5223510"/>
                  <a:pt x="6347460" y="5154930"/>
                </a:cubicBezTo>
                <a:cubicBezTo>
                  <a:pt x="6347460" y="5086350"/>
                  <a:pt x="6313170" y="5025390"/>
                  <a:pt x="6261100" y="4989830"/>
                </a:cubicBezTo>
                <a:cubicBezTo>
                  <a:pt x="6313170" y="4953000"/>
                  <a:pt x="6347460" y="4892040"/>
                  <a:pt x="6347460" y="4824730"/>
                </a:cubicBezTo>
                <a:cubicBezTo>
                  <a:pt x="6347460" y="4756150"/>
                  <a:pt x="6313170" y="4696460"/>
                  <a:pt x="6261100" y="4659630"/>
                </a:cubicBezTo>
                <a:cubicBezTo>
                  <a:pt x="6313170" y="4622800"/>
                  <a:pt x="6347460" y="4563110"/>
                  <a:pt x="6347460" y="4494530"/>
                </a:cubicBezTo>
                <a:cubicBezTo>
                  <a:pt x="6347460" y="4425950"/>
                  <a:pt x="6313170" y="4366260"/>
                  <a:pt x="6261100" y="4329430"/>
                </a:cubicBezTo>
                <a:cubicBezTo>
                  <a:pt x="6313170" y="4292600"/>
                  <a:pt x="6347460" y="4232910"/>
                  <a:pt x="6347460" y="4164330"/>
                </a:cubicBezTo>
                <a:cubicBezTo>
                  <a:pt x="6347460" y="4095750"/>
                  <a:pt x="6313170" y="4036060"/>
                  <a:pt x="6261100" y="3999230"/>
                </a:cubicBezTo>
                <a:cubicBezTo>
                  <a:pt x="6313170" y="3962400"/>
                  <a:pt x="6347460" y="3901440"/>
                  <a:pt x="6347460" y="3834130"/>
                </a:cubicBezTo>
                <a:cubicBezTo>
                  <a:pt x="6347460" y="3765550"/>
                  <a:pt x="6313170" y="3704590"/>
                  <a:pt x="6261100" y="3669030"/>
                </a:cubicBezTo>
                <a:cubicBezTo>
                  <a:pt x="6313170" y="3632200"/>
                  <a:pt x="6347460" y="3572510"/>
                  <a:pt x="6347460" y="3503930"/>
                </a:cubicBezTo>
                <a:cubicBezTo>
                  <a:pt x="6347460" y="3435350"/>
                  <a:pt x="6313170" y="3375660"/>
                  <a:pt x="6261100" y="3338830"/>
                </a:cubicBezTo>
                <a:cubicBezTo>
                  <a:pt x="6313170" y="3302000"/>
                  <a:pt x="6347460" y="3242310"/>
                  <a:pt x="6347460" y="3173730"/>
                </a:cubicBezTo>
                <a:cubicBezTo>
                  <a:pt x="6347460" y="3105150"/>
                  <a:pt x="6313170" y="3045460"/>
                  <a:pt x="6261100" y="3008630"/>
                </a:cubicBezTo>
                <a:cubicBezTo>
                  <a:pt x="6313170" y="2971800"/>
                  <a:pt x="6347460" y="2912110"/>
                  <a:pt x="6347460" y="2843530"/>
                </a:cubicBezTo>
                <a:cubicBezTo>
                  <a:pt x="6347460" y="2774950"/>
                  <a:pt x="6313170" y="2713990"/>
                  <a:pt x="6261100" y="2678430"/>
                </a:cubicBezTo>
                <a:cubicBezTo>
                  <a:pt x="6313170" y="2641600"/>
                  <a:pt x="6347460" y="2580640"/>
                  <a:pt x="6347460" y="2513330"/>
                </a:cubicBezTo>
                <a:cubicBezTo>
                  <a:pt x="6347460" y="2444750"/>
                  <a:pt x="6313170" y="2383790"/>
                  <a:pt x="6261100" y="2348230"/>
                </a:cubicBezTo>
                <a:cubicBezTo>
                  <a:pt x="6313170" y="2311400"/>
                  <a:pt x="6347460" y="2251710"/>
                  <a:pt x="6347460" y="2183130"/>
                </a:cubicBezTo>
                <a:cubicBezTo>
                  <a:pt x="6347460" y="2114550"/>
                  <a:pt x="6313170" y="2054860"/>
                  <a:pt x="6261100" y="2018030"/>
                </a:cubicBezTo>
                <a:cubicBezTo>
                  <a:pt x="6313170" y="1981200"/>
                  <a:pt x="6347460" y="1921510"/>
                  <a:pt x="6347460" y="1852930"/>
                </a:cubicBezTo>
                <a:cubicBezTo>
                  <a:pt x="6347460" y="1784350"/>
                  <a:pt x="6313170" y="1724660"/>
                  <a:pt x="6261100" y="1687830"/>
                </a:cubicBezTo>
                <a:cubicBezTo>
                  <a:pt x="6313170" y="1651000"/>
                  <a:pt x="6347460" y="1591310"/>
                  <a:pt x="6347460" y="1522730"/>
                </a:cubicBezTo>
                <a:cubicBezTo>
                  <a:pt x="6347460" y="1454150"/>
                  <a:pt x="6313170" y="1393190"/>
                  <a:pt x="6261100" y="1357630"/>
                </a:cubicBezTo>
                <a:cubicBezTo>
                  <a:pt x="6313170" y="1322070"/>
                  <a:pt x="6347460" y="1261110"/>
                  <a:pt x="6347460" y="1192530"/>
                </a:cubicBezTo>
                <a:cubicBezTo>
                  <a:pt x="6347460" y="1123950"/>
                  <a:pt x="6313170" y="1064260"/>
                  <a:pt x="6261100" y="1027430"/>
                </a:cubicBezTo>
                <a:cubicBezTo>
                  <a:pt x="6313170" y="990600"/>
                  <a:pt x="6347460" y="930910"/>
                  <a:pt x="6347460" y="862330"/>
                </a:cubicBezTo>
                <a:cubicBezTo>
                  <a:pt x="6347460" y="793750"/>
                  <a:pt x="6313170" y="734060"/>
                  <a:pt x="6261100" y="697230"/>
                </a:cubicBezTo>
                <a:cubicBezTo>
                  <a:pt x="6315710" y="660400"/>
                  <a:pt x="6350000" y="600710"/>
                  <a:pt x="6350000" y="532130"/>
                </a:cubicBezTo>
                <a:close/>
              </a:path>
            </a:pathLst>
          </a:custGeom>
          <a:solidFill>
            <a:srgbClr val="80A642"/>
          </a:solidFill>
        </p:spPr>
      </p:sp>
      <p:sp>
        <p:nvSpPr>
          <p:cNvPr id="21" name="TextBox 21"/>
          <p:cNvSpPr txBox="1"/>
          <p:nvPr/>
        </p:nvSpPr>
        <p:spPr>
          <a:xfrm>
            <a:off x="1538805" y="1043124"/>
            <a:ext cx="15151783" cy="2215991"/>
          </a:xfrm>
          <a:prstGeom prst="rect">
            <a:avLst/>
          </a:prstGeom>
        </p:spPr>
        <p:txBody>
          <a:bodyPr wrap="square" lIns="0" tIns="0" rIns="0" bIns="0" rtlCol="0" anchor="t">
            <a:spAutoFit/>
          </a:bodyPr>
          <a:lstStyle/>
          <a:p>
            <a:pPr marL="1143000" indent="-1143000" algn="ctr">
              <a:buAutoNum type="arabicPeriod"/>
            </a:pPr>
            <a:r>
              <a:rPr lang="en-US" sz="7200" b="1" i="1" smtClean="0">
                <a:latin typeface="Times New Roman" panose="02020603050405020304" pitchFamily="18" charset="0"/>
                <a:cs typeface="Times New Roman" panose="02020603050405020304" pitchFamily="18" charset="0"/>
              </a:rPr>
              <a:t>Tác </a:t>
            </a:r>
            <a:r>
              <a:rPr lang="en-US" sz="7200" b="1" i="1">
                <a:latin typeface="Times New Roman" panose="02020603050405020304" pitchFamily="18" charset="0"/>
                <a:cs typeface="Times New Roman" panose="02020603050405020304" pitchFamily="18" charset="0"/>
              </a:rPr>
              <a:t>giả</a:t>
            </a:r>
            <a:r>
              <a:rPr lang="en-US" sz="7200" b="1">
                <a:latin typeface="Times New Roman" panose="02020603050405020304" pitchFamily="18" charset="0"/>
                <a:cs typeface="Times New Roman" panose="02020603050405020304" pitchFamily="18" charset="0"/>
              </a:rPr>
              <a:t>: Ra-xun Gam-za-tốp </a:t>
            </a:r>
            <a:endParaRPr lang="vi-VN" sz="7200" b="1" smtClean="0">
              <a:latin typeface="Times New Roman" panose="02020603050405020304" pitchFamily="18" charset="0"/>
              <a:cs typeface="Times New Roman" panose="02020603050405020304" pitchFamily="18" charset="0"/>
            </a:endParaRPr>
          </a:p>
          <a:p>
            <a:pPr algn="ctr"/>
            <a:r>
              <a:rPr lang="en-US" sz="7200" b="1" smtClean="0">
                <a:latin typeface="Times New Roman" panose="02020603050405020304" pitchFamily="18" charset="0"/>
                <a:cs typeface="Times New Roman" panose="02020603050405020304" pitchFamily="18" charset="0"/>
              </a:rPr>
              <a:t>(</a:t>
            </a:r>
            <a:r>
              <a:rPr lang="en-US" sz="7200" b="1">
                <a:latin typeface="Times New Roman" panose="02020603050405020304" pitchFamily="18" charset="0"/>
                <a:cs typeface="Times New Roman" panose="02020603050405020304" pitchFamily="18" charset="0"/>
              </a:rPr>
              <a:t>1923 – 2003)</a:t>
            </a:r>
            <a:endParaRPr lang="en-GB" sz="720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4740" y="4698118"/>
            <a:ext cx="3532660" cy="3493382"/>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8589" y="4698118"/>
            <a:ext cx="3475611" cy="3493382"/>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79288" y="4685584"/>
            <a:ext cx="3417911" cy="3505916"/>
          </a:xfrm>
          <a:prstGeom prst="rect">
            <a:avLst/>
          </a:prstGeom>
        </p:spPr>
      </p:pic>
    </p:spTree>
    <p:extLst>
      <p:ext uri="{BB962C8B-B14F-4D97-AF65-F5344CB8AC3E}">
        <p14:creationId xmlns:p14="http://schemas.microsoft.com/office/powerpoint/2010/main" val="346857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4" name="Freeform 4"/>
          <p:cNvSpPr/>
          <p:nvPr/>
        </p:nvSpPr>
        <p:spPr>
          <a:xfrm flipV="1">
            <a:off x="-212710"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V="1">
            <a:off x="9022667"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18" name="Freeform 18"/>
          <p:cNvSpPr/>
          <p:nvPr/>
        </p:nvSpPr>
        <p:spPr>
          <a:xfrm rot="3628053">
            <a:off x="-1040806" y="8202515"/>
            <a:ext cx="4467746" cy="2836370"/>
          </a:xfrm>
          <a:custGeom>
            <a:avLst/>
            <a:gdLst/>
            <a:ahLst/>
            <a:cxnLst/>
            <a:rect l="l" t="t" r="r" b="b"/>
            <a:pathLst>
              <a:path w="4467746" h="2836370">
                <a:moveTo>
                  <a:pt x="0" y="0"/>
                </a:moveTo>
                <a:lnTo>
                  <a:pt x="4467746" y="0"/>
                </a:lnTo>
                <a:lnTo>
                  <a:pt x="4467746" y="2836369"/>
                </a:lnTo>
                <a:lnTo>
                  <a:pt x="0" y="2836369"/>
                </a:lnTo>
                <a:lnTo>
                  <a:pt x="0" y="0"/>
                </a:lnTo>
                <a:close/>
              </a:path>
            </a:pathLst>
          </a:custGeom>
          <a:blipFill>
            <a:blip r:embed="rId8">
              <a:extLst>
                <a:ext uri="{96DAC541-7B7A-43D3-8B79-37D633B846F1}">
                  <asvg:svgBlip xmlns="" xmlns:asvg="http://schemas.microsoft.com/office/drawing/2016/SVG/main" r:embed="rId12"/>
                </a:ext>
              </a:extLst>
            </a:blip>
            <a:stretch>
              <a:fillRect/>
            </a:stretch>
          </a:blipFill>
        </p:spPr>
      </p:sp>
      <p:sp>
        <p:nvSpPr>
          <p:cNvPr id="19" name="Freeform 19"/>
          <p:cNvSpPr/>
          <p:nvPr/>
        </p:nvSpPr>
        <p:spPr>
          <a:xfrm rot="-1412871">
            <a:off x="15035315" y="7865506"/>
            <a:ext cx="4467746" cy="2836370"/>
          </a:xfrm>
          <a:custGeom>
            <a:avLst/>
            <a:gdLst/>
            <a:ahLst/>
            <a:cxnLst/>
            <a:rect l="l" t="t" r="r" b="b"/>
            <a:pathLst>
              <a:path w="4467746" h="2836370">
                <a:moveTo>
                  <a:pt x="0" y="0"/>
                </a:moveTo>
                <a:lnTo>
                  <a:pt x="4467746" y="0"/>
                </a:lnTo>
                <a:lnTo>
                  <a:pt x="4467746" y="2836369"/>
                </a:lnTo>
                <a:lnTo>
                  <a:pt x="0" y="2836369"/>
                </a:lnTo>
                <a:lnTo>
                  <a:pt x="0" y="0"/>
                </a:lnTo>
                <a:close/>
              </a:path>
            </a:pathLst>
          </a:custGeom>
          <a:blipFill>
            <a:blip r:embed="rId8">
              <a:extLst>
                <a:ext uri="{96DAC541-7B7A-43D3-8B79-37D633B846F1}">
                  <asvg:svgBlip xmlns="" xmlns:asvg="http://schemas.microsoft.com/office/drawing/2016/SVG/main" r:embed="rId12"/>
                </a:ext>
              </a:extLst>
            </a:blip>
            <a:stretch>
              <a:fillRect/>
            </a:stretch>
          </a:blipFill>
        </p:spPr>
      </p:sp>
      <p:sp>
        <p:nvSpPr>
          <p:cNvPr id="20" name="Freeform 20"/>
          <p:cNvSpPr/>
          <p:nvPr/>
        </p:nvSpPr>
        <p:spPr>
          <a:xfrm rot="-5400000">
            <a:off x="712358" y="2628530"/>
            <a:ext cx="1218263" cy="1759443"/>
          </a:xfrm>
          <a:custGeom>
            <a:avLst/>
            <a:gdLst/>
            <a:ahLst/>
            <a:cxnLst/>
            <a:rect l="l" t="t" r="r" b="b"/>
            <a:pathLst>
              <a:path w="1218263" h="1759443">
                <a:moveTo>
                  <a:pt x="0" y="0"/>
                </a:moveTo>
                <a:lnTo>
                  <a:pt x="1218263" y="0"/>
                </a:lnTo>
                <a:lnTo>
                  <a:pt x="1218263" y="1759444"/>
                </a:lnTo>
                <a:lnTo>
                  <a:pt x="0" y="175944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1" name="TextBox 21"/>
          <p:cNvSpPr txBox="1"/>
          <p:nvPr/>
        </p:nvSpPr>
        <p:spPr>
          <a:xfrm>
            <a:off x="3638118" y="3430255"/>
            <a:ext cx="11121772" cy="4247317"/>
          </a:xfrm>
          <a:prstGeom prst="rect">
            <a:avLst/>
          </a:prstGeom>
        </p:spPr>
        <p:txBody>
          <a:bodyPr wrap="square" lIns="0" tIns="0" rIns="0" bIns="0" rtlCol="0" anchor="t">
            <a:spAutoFit/>
          </a:bodyPr>
          <a:lstStyle/>
          <a:p>
            <a:pPr algn="ctr"/>
            <a:r>
              <a:rPr lang="en-US" sz="13800" b="1">
                <a:effectLst>
                  <a:glow rad="101600">
                    <a:schemeClr val="accent6">
                      <a:satMod val="175000"/>
                      <a:alpha val="40000"/>
                    </a:schemeClr>
                  </a:glow>
                </a:effectLst>
                <a:latin typeface="Times New Roman" panose="02020603050405020304" pitchFamily="18" charset="0"/>
                <a:cs typeface="Times New Roman" panose="02020603050405020304" pitchFamily="18" charset="0"/>
              </a:rPr>
              <a:t>Rubrics đánh giá đoạn văn</a:t>
            </a:r>
            <a:endParaRPr lang="en-US" sz="11500">
              <a:solidFill>
                <a:srgbClr val="FFFFFF"/>
              </a:solidFill>
              <a:effectLst>
                <a:glow rad="101600">
                  <a:schemeClr val="accent6">
                    <a:satMod val="175000"/>
                    <a:alpha val="40000"/>
                  </a:schemeClr>
                </a:glow>
              </a:effectLst>
              <a:latin typeface="Times New Roman" panose="02020603050405020304" pitchFamily="18" charset="0"/>
              <a:ea typeface="Lazydog"/>
              <a:cs typeface="Times New Roman" panose="02020603050405020304" pitchFamily="18" charset="0"/>
              <a:sym typeface="Lazydog"/>
            </a:endParaRPr>
          </a:p>
        </p:txBody>
      </p:sp>
      <p:sp>
        <p:nvSpPr>
          <p:cNvPr id="22" name="Freeform 22"/>
          <p:cNvSpPr/>
          <p:nvPr/>
        </p:nvSpPr>
        <p:spPr>
          <a:xfrm rot="5400000">
            <a:off x="16114714" y="2628530"/>
            <a:ext cx="1218263" cy="1759443"/>
          </a:xfrm>
          <a:custGeom>
            <a:avLst/>
            <a:gdLst/>
            <a:ahLst/>
            <a:cxnLst/>
            <a:rect l="l" t="t" r="r" b="b"/>
            <a:pathLst>
              <a:path w="1218263" h="1759443">
                <a:moveTo>
                  <a:pt x="0" y="0"/>
                </a:moveTo>
                <a:lnTo>
                  <a:pt x="1218263" y="0"/>
                </a:lnTo>
                <a:lnTo>
                  <a:pt x="1218263" y="1759444"/>
                </a:lnTo>
                <a:lnTo>
                  <a:pt x="0" y="175944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Tree>
    <p:extLst>
      <p:ext uri="{BB962C8B-B14F-4D97-AF65-F5344CB8AC3E}">
        <p14:creationId xmlns:p14="http://schemas.microsoft.com/office/powerpoint/2010/main" val="16299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down)">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52300272"/>
              </p:ext>
            </p:extLst>
          </p:nvPr>
        </p:nvGraphicFramePr>
        <p:xfrm>
          <a:off x="304800" y="419100"/>
          <a:ext cx="17830800" cy="9352026"/>
        </p:xfrm>
        <a:graphic>
          <a:graphicData uri="http://schemas.openxmlformats.org/drawingml/2006/table">
            <a:tbl>
              <a:tblPr firstRow="1" firstCol="1" lastRow="1" lastCol="1" bandRow="1" bandCol="1"/>
              <a:tblGrid>
                <a:gridCol w="1524000"/>
                <a:gridCol w="15392400"/>
                <a:gridCol w="914400"/>
              </a:tblGrid>
              <a:tr h="283365">
                <a:tc>
                  <a:txBody>
                    <a:bodyPr/>
                    <a:lstStyle/>
                    <a:p>
                      <a:pPr algn="ctr">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65">
                <a:tc rowSpan="2">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Đảm bảo hình thức và dung lượng của đoạn văn (khoảng 150 chữ) </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24">
                <a:tc vMerge="1">
                  <a:txBody>
                    <a:bodyPr/>
                    <a:lstStyle/>
                    <a:p>
                      <a:endParaRPr lang="en-GB"/>
                    </a:p>
                  </a:txBody>
                  <a:tcPr/>
                </a:tc>
                <a:tc>
                  <a:txBody>
                    <a:bodyPr/>
                    <a:lstStyle/>
                    <a:p>
                      <a:pPr algn="just">
                        <a:lnSpc>
                          <a:spcPct val="100000"/>
                        </a:lnSpc>
                        <a:spcAft>
                          <a:spcPts val="1000"/>
                        </a:spcAft>
                      </a:pP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đảm bảo yêu cầu về hình thức và dung lượng </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 đoạn văn </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049">
                <a:tc rowSpan="3">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Giới thiệu vấn đề nghị luận: Vai trò của thơ ca nói riêng và văn chương nói chung với tâm hồn mỗi con người</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852">
                <a:tc vMerge="1">
                  <a:txBody>
                    <a:bodyPr/>
                    <a:lstStyle/>
                    <a:p>
                      <a:endParaRPr lang="en-GB"/>
                    </a:p>
                  </a:txBody>
                  <a:tcPr/>
                </a:tc>
                <a:tc>
                  <a:txBody>
                    <a:bodyPr/>
                    <a:lstStyle/>
                    <a:p>
                      <a:pPr algn="just">
                        <a:lnSpc>
                          <a:spcPct val="100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Vai trò của thơ ca nói riêng và văn chương nói chung với tâm hồn mỗi con người. Có thể tham khảo một số ý sau:</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600"/>
                        </a:spcAft>
                      </a:pPr>
                      <a:r>
                        <a:rPr lang="en-US"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Thơ ca truyền đạt những giá trị đạo đức con người một cách tinh tế và thông qua những hình ảnh tinh vi.</a:t>
                      </a:r>
                      <a:endParaRPr lang="en-GB"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600"/>
                        </a:spcAft>
                      </a:pPr>
                      <a:r>
                        <a:rPr lang="en-US"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Thơ ca đóng vai trò quan trọng trong việc tăng cường kiến thức và sâu sắc tri thức đời sống, thông qua cách thức riêng biệt mà không kém phần hiệu quả so với các phương tiện truyền đạt khác.</a:t>
                      </a:r>
                      <a:endParaRPr lang="en-GB"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600"/>
                        </a:spcAft>
                      </a:pPr>
                      <a:r>
                        <a:rPr lang="en-US"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Thơ ca bắt đầu từ những cảm xúc chân thành của nhà thơ đối với cuộc sống, được truyền đạt qua ngôn từ nghệ thuật và làm xao động tình cảm của người đọc  =&gt; Chức năng này làm cho thơ ca có sức mạnh và tác động sâu rộng vào trái tim con người, vượt qua ranh giới của thời gian. </a:t>
                      </a:r>
                      <a:endParaRPr lang="en-GB"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600"/>
                        </a:spcAft>
                      </a:pPr>
                      <a:r>
                        <a:rPr lang="en-US"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Thơ ca có ảnh hưởng mạnh mẽ đến khả năng thẩm mỹ của con người.→ Thơ ca giúp con người nâng cao khả năng cảm nhận vẻ đẹp, đặc biệt là vẻ đẹp của ngôn từ, từ đó cảm nhận những vẻ đẹp của thế giới bên ngoài.</a:t>
                      </a:r>
                      <a:endParaRPr lang="en-GB"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326">
                <a:tc vMerge="1">
                  <a:txBody>
                    <a:bodyPr/>
                    <a:lstStyle/>
                    <a:p>
                      <a:endParaRPr lang="en-GB"/>
                    </a:p>
                  </a:txBody>
                  <a:tcPr/>
                </a:tc>
                <a:tc>
                  <a:txBody>
                    <a:bodyPr/>
                    <a:lstStyle/>
                    <a:p>
                      <a:pPr algn="just">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Dẫn chứng để chứng minh cho lí lẽ đã đưa ra (Một bài thơ đã học</a:t>
                      </a:r>
                      <a:r>
                        <a:rPr lang="en-US" sz="2800" kern="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46">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 tả, ngữ pháp</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200"/>
                        </a:spcBef>
                        <a:spcAft>
                          <a:spcPts val="100"/>
                        </a:spcAft>
                      </a:pPr>
                      <a:r>
                        <a:rPr lang="vi-VN" sz="2800" ker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chuẩn chính tả, ngữ pháp tiếng Việt.</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1000"/>
                        </a:spcAft>
                      </a:pP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en-GB"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049">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 tạo</a:t>
                      </a:r>
                      <a:endParaRPr lang="en-GB"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00"/>
                        </a:spcBef>
                        <a:spcAft>
                          <a:spcPts val="100"/>
                        </a:spcAft>
                      </a:pPr>
                      <a:r>
                        <a:rPr lang="vi-VN" sz="2800" ker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hiện bài học nhận thức sâu sắc;</a:t>
                      </a:r>
                      <a:r>
                        <a:rPr lang="en-US" sz="2800" ker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có mối liên hệ so sánh với đời sống</a:t>
                      </a:r>
                      <a:r>
                        <a:rPr lang="vi-VN" sz="2800" ker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hiện tại.</a:t>
                      </a:r>
                      <a:endParaRPr lang="en-GB"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28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GB"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0224" marR="3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4" name="Freeform 4"/>
          <p:cNvSpPr/>
          <p:nvPr/>
        </p:nvSpPr>
        <p:spPr>
          <a:xfrm flipV="1">
            <a:off x="-212710"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V="1">
            <a:off x="9022667" y="0"/>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10633" y="1638178"/>
            <a:ext cx="8496544"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8957250" y="841952"/>
            <a:ext cx="8422572" cy="9781727"/>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23" name="Rectangle 22"/>
          <p:cNvSpPr/>
          <p:nvPr/>
        </p:nvSpPr>
        <p:spPr>
          <a:xfrm>
            <a:off x="617848" y="1752827"/>
            <a:ext cx="17187231" cy="7438126"/>
          </a:xfrm>
          <a:prstGeom prst="rect">
            <a:avLst/>
          </a:prstGeom>
        </p:spPr>
        <p:txBody>
          <a:bodyPr wrap="square">
            <a:spAutoFit/>
          </a:bodyPr>
          <a:lstStyle/>
          <a:p>
            <a:pPr algn="ctr">
              <a:lnSpc>
                <a:spcPct val="115000"/>
              </a:lnSpc>
              <a:spcAft>
                <a:spcPts val="1000"/>
              </a:spcAft>
              <a:tabLst>
                <a:tab pos="1386840" algn="l"/>
              </a:tabLst>
            </a:pPr>
            <a:r>
              <a:rPr lang="vi-VN" sz="3600" b="1" kern="0">
                <a:latin typeface="Times New Roman" panose="02020603050405020304" pitchFamily="18" charset="0"/>
                <a:ea typeface="MS Mincho"/>
                <a:cs typeface="Times New Roman" panose="02020603050405020304" pitchFamily="18" charset="0"/>
              </a:rPr>
              <a:t>PHIẾU CHỈNH SỬA BÀI VIẾT</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tabLst>
                <a:tab pos="1386840" algn="l"/>
              </a:tabLst>
            </a:pPr>
            <a:r>
              <a:rPr lang="vi-VN" sz="3600" b="1" kern="0">
                <a:latin typeface="Times New Roman" panose="02020603050405020304" pitchFamily="18" charset="0"/>
                <a:ea typeface="MS Mincho"/>
                <a:cs typeface="Times New Roman" panose="02020603050405020304" pitchFamily="18" charset="0"/>
              </a:rPr>
              <a:t>Nhiệm vụ: Hãy đọc bài viết của mình và hoàn chỉnh bài viết bằng cách trả lời các câu hỏi sau:</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3600" kern="0">
                <a:latin typeface="Times New Roman" panose="02020603050405020304" pitchFamily="18" charset="0"/>
                <a:ea typeface="MS Mincho"/>
                <a:cs typeface="Times New Roman" panose="02020603050405020304" pitchFamily="18" charset="0"/>
              </a:rPr>
              <a:t>1. Bài viết  đảm bảo hình thức đoạn văn chưa?</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3600" kern="0">
                <a:latin typeface="Times New Roman" panose="02020603050405020304" pitchFamily="18" charset="0"/>
                <a:ea typeface="MS Mincho"/>
                <a:cs typeface="Times New Roman" panose="02020603050405020304" pitchFamily="18" charset="0"/>
              </a:rPr>
              <a:t>... ...........................................................................................................................</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3600" kern="0">
                <a:latin typeface="Times New Roman" panose="02020603050405020304" pitchFamily="18" charset="0"/>
                <a:ea typeface="MS Mincho"/>
                <a:cs typeface="Times New Roman" panose="02020603050405020304" pitchFamily="18" charset="0"/>
              </a:rPr>
              <a:t>2. Nội dung đã đảm bảo các ý chưa? Nếu chưa cần bổ sung những ý nào?</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3600" kern="0">
                <a:latin typeface="Times New Roman" panose="02020603050405020304" pitchFamily="18" charset="0"/>
                <a:ea typeface="MS Mincho"/>
                <a:cs typeface="Times New Roman" panose="02020603050405020304" pitchFamily="18" charset="0"/>
              </a:rPr>
              <a:t>..............................................................................................................................</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3600" kern="0">
                <a:latin typeface="Times New Roman" panose="02020603050405020304" pitchFamily="18" charset="0"/>
                <a:ea typeface="MS Mincho"/>
                <a:cs typeface="Times New Roman" panose="02020603050405020304" pitchFamily="18" charset="0"/>
              </a:rPr>
              <a:t>3. Bài viết có sai chính tả không? Nếu có em sửa chữa như thế nào?</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3600" kern="0">
                <a:latin typeface="Times New Roman" panose="02020603050405020304" pitchFamily="18" charset="0"/>
                <a:ea typeface="MS Mincho"/>
                <a:cs typeface="Times New Roman" panose="02020603050405020304" pitchFamily="18" charset="0"/>
              </a:rPr>
              <a:t>.............................................................................................................................</a:t>
            </a:r>
            <a:endParaRPr lang="en-GB" sz="36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3600" kern="0">
                <a:latin typeface="Times New Roman" panose="02020603050405020304" pitchFamily="18" charset="0"/>
                <a:ea typeface="MS Mincho"/>
                <a:cs typeface="Times New Roman" panose="02020603050405020304" pitchFamily="18" charset="0"/>
              </a:rPr>
              <a:t>4. Bài viết đã có sự truyền cảm đến người đọc chưa? Nếu chưa, hãy khắc phục.</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arn(inVertical)">
                                      <p:cBhvr>
                                        <p:cTn id="13" dur="500"/>
                                        <p:tgtEl>
                                          <p:spTgt spid="2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barn(inVertical)">
                                      <p:cBhvr>
                                        <p:cTn id="16" dur="500"/>
                                        <p:tgtEl>
                                          <p:spTgt spid="2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barn(inVertical)">
                                      <p:cBhvr>
                                        <p:cTn id="19" dur="500"/>
                                        <p:tgtEl>
                                          <p:spTgt spid="2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barn(inVertical)">
                                      <p:cBhvr>
                                        <p:cTn id="22" dur="500"/>
                                        <p:tgtEl>
                                          <p:spTgt spid="2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Effect transition="in" filter="barn(inVertical)">
                                      <p:cBhvr>
                                        <p:cTn id="25" dur="500"/>
                                        <p:tgtEl>
                                          <p:spTgt spid="2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xEl>
                                              <p:pRg st="7" end="7"/>
                                            </p:txEl>
                                          </p:spTgt>
                                        </p:tgtEl>
                                        <p:attrNameLst>
                                          <p:attrName>style.visibility</p:attrName>
                                        </p:attrNameLst>
                                      </p:cBhvr>
                                      <p:to>
                                        <p:strVal val="visible"/>
                                      </p:to>
                                    </p:set>
                                    <p:animEffect transition="in" filter="barn(inVertical)">
                                      <p:cBhvr>
                                        <p:cTn id="28" dur="500"/>
                                        <p:tgtEl>
                                          <p:spTgt spid="2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xEl>
                                              <p:pRg st="8" end="8"/>
                                            </p:txEl>
                                          </p:spTgt>
                                        </p:tgtEl>
                                        <p:attrNameLst>
                                          <p:attrName>style.visibility</p:attrName>
                                        </p:attrNameLst>
                                      </p:cBhvr>
                                      <p:to>
                                        <p:strVal val="visible"/>
                                      </p:to>
                                    </p:set>
                                    <p:animEffect transition="in" filter="barn(inVertical)">
                                      <p:cBhvr>
                                        <p:cTn id="31" dur="500"/>
                                        <p:tgtEl>
                                          <p:spTgt spid="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4" name="Freeform 4"/>
          <p:cNvSpPr/>
          <p:nvPr/>
        </p:nvSpPr>
        <p:spPr>
          <a:xfrm flipV="1">
            <a:off x="-212710" y="-152377"/>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V="1">
            <a:off x="9022667" y="-152377"/>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9" name="Freeform 9"/>
          <p:cNvSpPr/>
          <p:nvPr/>
        </p:nvSpPr>
        <p:spPr>
          <a:xfrm rot="-5400000">
            <a:off x="2407296" y="2076885"/>
            <a:ext cx="6354516" cy="7118891"/>
          </a:xfrm>
          <a:custGeom>
            <a:avLst/>
            <a:gdLst/>
            <a:ahLst/>
            <a:cxnLst/>
            <a:rect l="l" t="t" r="r" b="b"/>
            <a:pathLst>
              <a:path w="6354516" h="7118891">
                <a:moveTo>
                  <a:pt x="0" y="0"/>
                </a:moveTo>
                <a:lnTo>
                  <a:pt x="6354517" y="0"/>
                </a:lnTo>
                <a:lnTo>
                  <a:pt x="6354517" y="7118891"/>
                </a:lnTo>
                <a:lnTo>
                  <a:pt x="0" y="7118891"/>
                </a:lnTo>
                <a:lnTo>
                  <a:pt x="0" y="0"/>
                </a:lnTo>
                <a:close/>
              </a:path>
            </a:pathLst>
          </a:custGeom>
          <a:blipFill>
            <a:blip r:embed="rId8">
              <a:extLst>
                <a:ext uri="{96DAC541-7B7A-43D3-8B79-37D633B846F1}">
                  <asvg:svgBlip xmlns="" xmlns:asvg="http://schemas.microsoft.com/office/drawing/2016/SVG/main" r:embed="rId9"/>
                </a:ext>
              </a:extLst>
            </a:blip>
            <a:stretch>
              <a:fillRect b="-15516"/>
            </a:stretch>
          </a:blipFill>
        </p:spPr>
      </p:sp>
      <p:sp>
        <p:nvSpPr>
          <p:cNvPr id="10" name="Freeform 10"/>
          <p:cNvSpPr/>
          <p:nvPr/>
        </p:nvSpPr>
        <p:spPr>
          <a:xfrm rot="-5400000" flipH="1" flipV="1">
            <a:off x="9526187" y="2076885"/>
            <a:ext cx="6354516" cy="7118891"/>
          </a:xfrm>
          <a:custGeom>
            <a:avLst/>
            <a:gdLst/>
            <a:ahLst/>
            <a:cxnLst/>
            <a:rect l="l" t="t" r="r" b="b"/>
            <a:pathLst>
              <a:path w="6354516" h="7118891">
                <a:moveTo>
                  <a:pt x="6354517" y="7118891"/>
                </a:moveTo>
                <a:lnTo>
                  <a:pt x="0" y="7118891"/>
                </a:lnTo>
                <a:lnTo>
                  <a:pt x="0" y="0"/>
                </a:lnTo>
                <a:lnTo>
                  <a:pt x="6354517" y="0"/>
                </a:lnTo>
                <a:lnTo>
                  <a:pt x="6354517" y="7118891"/>
                </a:lnTo>
                <a:close/>
              </a:path>
            </a:pathLst>
          </a:custGeom>
          <a:blipFill>
            <a:blip r:embed="rId8">
              <a:extLst>
                <a:ext uri="{96DAC541-7B7A-43D3-8B79-37D633B846F1}">
                  <asvg:svgBlip xmlns="" xmlns:asvg="http://schemas.microsoft.com/office/drawing/2016/SVG/main" r:embed="rId9"/>
                </a:ext>
              </a:extLst>
            </a:blip>
            <a:stretch>
              <a:fillRect b="-15516"/>
            </a:stretch>
          </a:blipFill>
        </p:spPr>
      </p:sp>
      <p:sp>
        <p:nvSpPr>
          <p:cNvPr id="12" name="Freeform 12"/>
          <p:cNvSpPr/>
          <p:nvPr/>
        </p:nvSpPr>
        <p:spPr>
          <a:xfrm rot="2333495">
            <a:off x="-606115" y="8261405"/>
            <a:ext cx="4229791" cy="1748090"/>
          </a:xfrm>
          <a:custGeom>
            <a:avLst/>
            <a:gdLst/>
            <a:ahLst/>
            <a:cxnLst/>
            <a:rect l="l" t="t" r="r" b="b"/>
            <a:pathLst>
              <a:path w="4229791" h="1748090">
                <a:moveTo>
                  <a:pt x="0" y="0"/>
                </a:moveTo>
                <a:lnTo>
                  <a:pt x="4229790" y="0"/>
                </a:lnTo>
                <a:lnTo>
                  <a:pt x="4229790" y="1748090"/>
                </a:lnTo>
                <a:lnTo>
                  <a:pt x="0" y="1748090"/>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3" name="Freeform 13"/>
          <p:cNvSpPr/>
          <p:nvPr/>
        </p:nvSpPr>
        <p:spPr>
          <a:xfrm rot="-1984335">
            <a:off x="14717089" y="8261405"/>
            <a:ext cx="4229791" cy="1748090"/>
          </a:xfrm>
          <a:custGeom>
            <a:avLst/>
            <a:gdLst/>
            <a:ahLst/>
            <a:cxnLst/>
            <a:rect l="l" t="t" r="r" b="b"/>
            <a:pathLst>
              <a:path w="4229791" h="1748090">
                <a:moveTo>
                  <a:pt x="0" y="0"/>
                </a:moveTo>
                <a:lnTo>
                  <a:pt x="4229791" y="0"/>
                </a:lnTo>
                <a:lnTo>
                  <a:pt x="4229791" y="1748090"/>
                </a:lnTo>
                <a:lnTo>
                  <a:pt x="0" y="1748090"/>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4" name="Freeform 14"/>
          <p:cNvSpPr/>
          <p:nvPr/>
        </p:nvSpPr>
        <p:spPr>
          <a:xfrm>
            <a:off x="15442705" y="2714674"/>
            <a:ext cx="2431597" cy="1653486"/>
          </a:xfrm>
          <a:custGeom>
            <a:avLst/>
            <a:gdLst/>
            <a:ahLst/>
            <a:cxnLst/>
            <a:rect l="l" t="t" r="r" b="b"/>
            <a:pathLst>
              <a:path w="2431597" h="1653486">
                <a:moveTo>
                  <a:pt x="0" y="0"/>
                </a:moveTo>
                <a:lnTo>
                  <a:pt x="2431597" y="0"/>
                </a:lnTo>
                <a:lnTo>
                  <a:pt x="2431597" y="1653486"/>
                </a:lnTo>
                <a:lnTo>
                  <a:pt x="0" y="1653486"/>
                </a:lnTo>
                <a:lnTo>
                  <a:pt x="0" y="0"/>
                </a:lnTo>
                <a:close/>
              </a:path>
            </a:pathLst>
          </a:custGeom>
          <a:blipFill>
            <a:blip r:embed="rId14"/>
            <a:stretch>
              <a:fillRect/>
            </a:stretch>
          </a:blipFill>
        </p:spPr>
      </p:sp>
      <p:sp>
        <p:nvSpPr>
          <p:cNvPr id="15" name="Freeform 15"/>
          <p:cNvSpPr/>
          <p:nvPr/>
        </p:nvSpPr>
        <p:spPr>
          <a:xfrm>
            <a:off x="565819" y="5268438"/>
            <a:ext cx="1885921" cy="2130984"/>
          </a:xfrm>
          <a:custGeom>
            <a:avLst/>
            <a:gdLst/>
            <a:ahLst/>
            <a:cxnLst/>
            <a:rect l="l" t="t" r="r" b="b"/>
            <a:pathLst>
              <a:path w="1885921" h="2130984">
                <a:moveTo>
                  <a:pt x="0" y="0"/>
                </a:moveTo>
                <a:lnTo>
                  <a:pt x="1885922" y="0"/>
                </a:lnTo>
                <a:lnTo>
                  <a:pt x="1885922" y="2130985"/>
                </a:lnTo>
                <a:lnTo>
                  <a:pt x="0" y="2130985"/>
                </a:lnTo>
                <a:lnTo>
                  <a:pt x="0" y="0"/>
                </a:lnTo>
                <a:close/>
              </a:path>
            </a:pathLst>
          </a:custGeom>
          <a:blipFill>
            <a:blip r:embed="rId15"/>
            <a:stretch>
              <a:fillRect/>
            </a:stretch>
          </a:blipFill>
        </p:spPr>
      </p:sp>
      <p:sp>
        <p:nvSpPr>
          <p:cNvPr id="16" name="TextBox 16"/>
          <p:cNvSpPr txBox="1"/>
          <p:nvPr/>
        </p:nvSpPr>
        <p:spPr>
          <a:xfrm>
            <a:off x="2413669" y="2714674"/>
            <a:ext cx="13642093" cy="5539978"/>
          </a:xfrm>
          <a:prstGeom prst="rect">
            <a:avLst/>
          </a:prstGeom>
        </p:spPr>
        <p:txBody>
          <a:bodyPr wrap="square" lIns="0" tIns="0" rIns="0" bIns="0" rtlCol="0" anchor="t">
            <a:spAutoFit/>
          </a:bodyPr>
          <a:lstStyle/>
          <a:p>
            <a:pPr algn="ctr"/>
            <a:r>
              <a:rPr lang="vi-VN" sz="6000" b="1">
                <a:latin typeface="Times New Roman" panose="02020603050405020304" pitchFamily="18" charset="0"/>
                <a:cs typeface="Times New Roman" panose="02020603050405020304" pitchFamily="18" charset="0"/>
              </a:rPr>
              <a:t>NHIỆM VỤ VỀ NHÀ</a:t>
            </a:r>
            <a:endParaRPr lang="en-GB" sz="6000">
              <a:latin typeface="Times New Roman" panose="02020603050405020304" pitchFamily="18" charset="0"/>
              <a:cs typeface="Times New Roman" panose="02020603050405020304" pitchFamily="18" charset="0"/>
            </a:endParaRPr>
          </a:p>
          <a:p>
            <a:pPr algn="just"/>
            <a:r>
              <a:rPr lang="pt-BR" sz="6000">
                <a:latin typeface="Times New Roman" panose="02020603050405020304" pitchFamily="18" charset="0"/>
                <a:cs typeface="Times New Roman" panose="02020603050405020304" pitchFamily="18" charset="0"/>
              </a:rPr>
              <a:t>- Vẽ sơ đồ tư duy về các đơn vị kiến thức của bài học hoặc vẽ tranh hình ảnh ấn tượng về bài học.</a:t>
            </a:r>
            <a:endParaRPr lang="en-GB" sz="6000">
              <a:latin typeface="Times New Roman" panose="02020603050405020304" pitchFamily="18" charset="0"/>
              <a:cs typeface="Times New Roman" panose="02020603050405020304" pitchFamily="18" charset="0"/>
            </a:endParaRPr>
          </a:p>
          <a:p>
            <a:pPr algn="just"/>
            <a:r>
              <a:rPr lang="pt-BR" sz="6000">
                <a:latin typeface="Times New Roman" panose="02020603050405020304" pitchFamily="18" charset="0"/>
                <a:cs typeface="Times New Roman" panose="02020603050405020304" pitchFamily="18" charset="0"/>
              </a:rPr>
              <a:t>- Chuẩn bị: đọc, tìm hiểu bài </a:t>
            </a:r>
            <a:r>
              <a:rPr lang="pt-BR" sz="6000" i="1">
                <a:latin typeface="Times New Roman" panose="02020603050405020304" pitchFamily="18" charset="0"/>
                <a:cs typeface="Times New Roman" panose="02020603050405020304" pitchFamily="18" charset="0"/>
              </a:rPr>
              <a:t>Cách tham khảo, trích dẫn tài liệu để tránh đạo văn.</a:t>
            </a:r>
            <a:endParaRPr lang="en-GB" sz="6000">
              <a:latin typeface="Times New Roman" panose="02020603050405020304" pitchFamily="18" charset="0"/>
              <a:cs typeface="Times New Roman" panose="02020603050405020304" pitchFamily="18" charset="0"/>
            </a:endParaRPr>
          </a:p>
        </p:txBody>
      </p:sp>
      <p:sp>
        <p:nvSpPr>
          <p:cNvPr id="17" name="Freeform 17"/>
          <p:cNvSpPr/>
          <p:nvPr/>
        </p:nvSpPr>
        <p:spPr>
          <a:xfrm>
            <a:off x="743841" y="1720559"/>
            <a:ext cx="2173058" cy="2097988"/>
          </a:xfrm>
          <a:custGeom>
            <a:avLst/>
            <a:gdLst/>
            <a:ahLst/>
            <a:cxnLst/>
            <a:rect l="l" t="t" r="r" b="b"/>
            <a:pathLst>
              <a:path w="2173058" h="2097988">
                <a:moveTo>
                  <a:pt x="0" y="0"/>
                </a:moveTo>
                <a:lnTo>
                  <a:pt x="2173057" y="0"/>
                </a:lnTo>
                <a:lnTo>
                  <a:pt x="2173057" y="2097988"/>
                </a:lnTo>
                <a:lnTo>
                  <a:pt x="0" y="209798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9" name="Freeform 19"/>
          <p:cNvSpPr/>
          <p:nvPr/>
        </p:nvSpPr>
        <p:spPr>
          <a:xfrm rot="-651607">
            <a:off x="15819065" y="5931031"/>
            <a:ext cx="1678877" cy="1620880"/>
          </a:xfrm>
          <a:custGeom>
            <a:avLst/>
            <a:gdLst/>
            <a:ahLst/>
            <a:cxnLst/>
            <a:rect l="l" t="t" r="r" b="b"/>
            <a:pathLst>
              <a:path w="1678877" h="1620880">
                <a:moveTo>
                  <a:pt x="0" y="0"/>
                </a:moveTo>
                <a:lnTo>
                  <a:pt x="1678878" y="0"/>
                </a:lnTo>
                <a:lnTo>
                  <a:pt x="1678878" y="1620880"/>
                </a:lnTo>
                <a:lnTo>
                  <a:pt x="0" y="162088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extLst>
      <p:ext uri="{BB962C8B-B14F-4D97-AF65-F5344CB8AC3E}">
        <p14:creationId xmlns:p14="http://schemas.microsoft.com/office/powerpoint/2010/main" val="2872068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4" name="Freeform 4"/>
          <p:cNvSpPr/>
          <p:nvPr/>
        </p:nvSpPr>
        <p:spPr>
          <a:xfrm flipV="1">
            <a:off x="-212710" y="-152377"/>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V="1">
            <a:off x="9022667" y="-152377"/>
            <a:ext cx="9478043" cy="1447556"/>
          </a:xfrm>
          <a:custGeom>
            <a:avLst/>
            <a:gdLst/>
            <a:ahLst/>
            <a:cxnLst/>
            <a:rect l="l" t="t" r="r" b="b"/>
            <a:pathLst>
              <a:path w="9478043" h="1447556">
                <a:moveTo>
                  <a:pt x="0" y="1447556"/>
                </a:moveTo>
                <a:lnTo>
                  <a:pt x="9478043" y="1447556"/>
                </a:lnTo>
                <a:lnTo>
                  <a:pt x="9478043" y="0"/>
                </a:lnTo>
                <a:lnTo>
                  <a:pt x="0" y="0"/>
                </a:lnTo>
                <a:lnTo>
                  <a:pt x="0" y="1447556"/>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6">
              <a:extLst>
                <a:ext uri="{96DAC541-7B7A-43D3-8B79-37D633B846F1}">
                  <asvg:svgBlip xmlns="" xmlns:asvg="http://schemas.microsoft.com/office/drawing/2016/SVG/main" r:embed="rId7"/>
                </a:ext>
              </a:extLst>
            </a:blip>
            <a:stretch>
              <a:fillRect b="-15516"/>
            </a:stretch>
          </a:blipFill>
        </p:spPr>
      </p:sp>
      <p:sp>
        <p:nvSpPr>
          <p:cNvPr id="9" name="Freeform 9"/>
          <p:cNvSpPr/>
          <p:nvPr/>
        </p:nvSpPr>
        <p:spPr>
          <a:xfrm rot="-5400000">
            <a:off x="2407296" y="2076885"/>
            <a:ext cx="6354516" cy="7118891"/>
          </a:xfrm>
          <a:custGeom>
            <a:avLst/>
            <a:gdLst/>
            <a:ahLst/>
            <a:cxnLst/>
            <a:rect l="l" t="t" r="r" b="b"/>
            <a:pathLst>
              <a:path w="6354516" h="7118891">
                <a:moveTo>
                  <a:pt x="0" y="0"/>
                </a:moveTo>
                <a:lnTo>
                  <a:pt x="6354517" y="0"/>
                </a:lnTo>
                <a:lnTo>
                  <a:pt x="6354517" y="7118891"/>
                </a:lnTo>
                <a:lnTo>
                  <a:pt x="0" y="7118891"/>
                </a:lnTo>
                <a:lnTo>
                  <a:pt x="0" y="0"/>
                </a:lnTo>
                <a:close/>
              </a:path>
            </a:pathLst>
          </a:custGeom>
          <a:blipFill>
            <a:blip r:embed="rId8">
              <a:extLst>
                <a:ext uri="{96DAC541-7B7A-43D3-8B79-37D633B846F1}">
                  <asvg:svgBlip xmlns="" xmlns:asvg="http://schemas.microsoft.com/office/drawing/2016/SVG/main" r:embed="rId9"/>
                </a:ext>
              </a:extLst>
            </a:blip>
            <a:stretch>
              <a:fillRect b="-15516"/>
            </a:stretch>
          </a:blipFill>
        </p:spPr>
      </p:sp>
      <p:sp>
        <p:nvSpPr>
          <p:cNvPr id="10" name="Freeform 10"/>
          <p:cNvSpPr/>
          <p:nvPr/>
        </p:nvSpPr>
        <p:spPr>
          <a:xfrm rot="-5400000" flipH="1" flipV="1">
            <a:off x="9526187" y="2076885"/>
            <a:ext cx="6354516" cy="7118891"/>
          </a:xfrm>
          <a:custGeom>
            <a:avLst/>
            <a:gdLst/>
            <a:ahLst/>
            <a:cxnLst/>
            <a:rect l="l" t="t" r="r" b="b"/>
            <a:pathLst>
              <a:path w="6354516" h="7118891">
                <a:moveTo>
                  <a:pt x="6354517" y="7118891"/>
                </a:moveTo>
                <a:lnTo>
                  <a:pt x="0" y="7118891"/>
                </a:lnTo>
                <a:lnTo>
                  <a:pt x="0" y="0"/>
                </a:lnTo>
                <a:lnTo>
                  <a:pt x="6354517" y="0"/>
                </a:lnTo>
                <a:lnTo>
                  <a:pt x="6354517" y="7118891"/>
                </a:lnTo>
                <a:close/>
              </a:path>
            </a:pathLst>
          </a:custGeom>
          <a:blipFill>
            <a:blip r:embed="rId8">
              <a:extLst>
                <a:ext uri="{96DAC541-7B7A-43D3-8B79-37D633B846F1}">
                  <asvg:svgBlip xmlns="" xmlns:asvg="http://schemas.microsoft.com/office/drawing/2016/SVG/main" r:embed="rId9"/>
                </a:ext>
              </a:extLst>
            </a:blip>
            <a:stretch>
              <a:fillRect b="-15516"/>
            </a:stretch>
          </a:blipFill>
        </p:spPr>
      </p:sp>
      <p:sp>
        <p:nvSpPr>
          <p:cNvPr id="11" name="Freeform 11"/>
          <p:cNvSpPr/>
          <p:nvPr/>
        </p:nvSpPr>
        <p:spPr>
          <a:xfrm>
            <a:off x="5486400" y="6657532"/>
            <a:ext cx="7315200" cy="939567"/>
          </a:xfrm>
          <a:custGeom>
            <a:avLst/>
            <a:gdLst/>
            <a:ahLst/>
            <a:cxnLst/>
            <a:rect l="l" t="t" r="r" b="b"/>
            <a:pathLst>
              <a:path w="7315200" h="939567">
                <a:moveTo>
                  <a:pt x="0" y="0"/>
                </a:moveTo>
                <a:lnTo>
                  <a:pt x="7315200" y="0"/>
                </a:lnTo>
                <a:lnTo>
                  <a:pt x="7315200" y="939567"/>
                </a:lnTo>
                <a:lnTo>
                  <a:pt x="0" y="93956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2333495">
            <a:off x="-606115" y="8261405"/>
            <a:ext cx="4229791" cy="1748090"/>
          </a:xfrm>
          <a:custGeom>
            <a:avLst/>
            <a:gdLst/>
            <a:ahLst/>
            <a:cxnLst/>
            <a:rect l="l" t="t" r="r" b="b"/>
            <a:pathLst>
              <a:path w="4229791" h="1748090">
                <a:moveTo>
                  <a:pt x="0" y="0"/>
                </a:moveTo>
                <a:lnTo>
                  <a:pt x="4229790" y="0"/>
                </a:lnTo>
                <a:lnTo>
                  <a:pt x="4229790" y="1748090"/>
                </a:lnTo>
                <a:lnTo>
                  <a:pt x="0" y="174809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rot="-1984335">
            <a:off x="14717089" y="8261405"/>
            <a:ext cx="4229791" cy="1748090"/>
          </a:xfrm>
          <a:custGeom>
            <a:avLst/>
            <a:gdLst/>
            <a:ahLst/>
            <a:cxnLst/>
            <a:rect l="l" t="t" r="r" b="b"/>
            <a:pathLst>
              <a:path w="4229791" h="1748090">
                <a:moveTo>
                  <a:pt x="0" y="0"/>
                </a:moveTo>
                <a:lnTo>
                  <a:pt x="4229791" y="0"/>
                </a:lnTo>
                <a:lnTo>
                  <a:pt x="4229791" y="1748090"/>
                </a:lnTo>
                <a:lnTo>
                  <a:pt x="0" y="174809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a:off x="15442705" y="2714674"/>
            <a:ext cx="2431597" cy="1653486"/>
          </a:xfrm>
          <a:custGeom>
            <a:avLst/>
            <a:gdLst/>
            <a:ahLst/>
            <a:cxnLst/>
            <a:rect l="l" t="t" r="r" b="b"/>
            <a:pathLst>
              <a:path w="2431597" h="1653486">
                <a:moveTo>
                  <a:pt x="0" y="0"/>
                </a:moveTo>
                <a:lnTo>
                  <a:pt x="2431597" y="0"/>
                </a:lnTo>
                <a:lnTo>
                  <a:pt x="2431597" y="1653486"/>
                </a:lnTo>
                <a:lnTo>
                  <a:pt x="0" y="1653486"/>
                </a:lnTo>
                <a:lnTo>
                  <a:pt x="0" y="0"/>
                </a:lnTo>
                <a:close/>
              </a:path>
            </a:pathLst>
          </a:custGeom>
          <a:blipFill>
            <a:blip r:embed="rId14"/>
            <a:stretch>
              <a:fillRect/>
            </a:stretch>
          </a:blipFill>
        </p:spPr>
      </p:sp>
      <p:sp>
        <p:nvSpPr>
          <p:cNvPr id="15" name="Freeform 15"/>
          <p:cNvSpPr/>
          <p:nvPr/>
        </p:nvSpPr>
        <p:spPr>
          <a:xfrm>
            <a:off x="565819" y="5268438"/>
            <a:ext cx="1885921" cy="2130984"/>
          </a:xfrm>
          <a:custGeom>
            <a:avLst/>
            <a:gdLst/>
            <a:ahLst/>
            <a:cxnLst/>
            <a:rect l="l" t="t" r="r" b="b"/>
            <a:pathLst>
              <a:path w="1885921" h="2130984">
                <a:moveTo>
                  <a:pt x="0" y="0"/>
                </a:moveTo>
                <a:lnTo>
                  <a:pt x="1885922" y="0"/>
                </a:lnTo>
                <a:lnTo>
                  <a:pt x="1885922" y="2130985"/>
                </a:lnTo>
                <a:lnTo>
                  <a:pt x="0" y="2130985"/>
                </a:lnTo>
                <a:lnTo>
                  <a:pt x="0" y="0"/>
                </a:lnTo>
                <a:close/>
              </a:path>
            </a:pathLst>
          </a:custGeom>
          <a:blipFill>
            <a:blip r:embed="rId15"/>
            <a:stretch>
              <a:fillRect/>
            </a:stretch>
          </a:blipFill>
        </p:spPr>
      </p:sp>
      <p:sp>
        <p:nvSpPr>
          <p:cNvPr id="16" name="TextBox 16"/>
          <p:cNvSpPr txBox="1"/>
          <p:nvPr/>
        </p:nvSpPr>
        <p:spPr>
          <a:xfrm>
            <a:off x="3543422" y="3467326"/>
            <a:ext cx="11443820" cy="1454757"/>
          </a:xfrm>
          <a:prstGeom prst="rect">
            <a:avLst/>
          </a:prstGeom>
        </p:spPr>
        <p:txBody>
          <a:bodyPr lIns="0" tIns="0" rIns="0" bIns="0" rtlCol="0" anchor="t">
            <a:spAutoFit/>
          </a:bodyPr>
          <a:lstStyle/>
          <a:p>
            <a:pPr algn="ctr">
              <a:lnSpc>
                <a:spcPts val="10975"/>
              </a:lnSpc>
            </a:pPr>
            <a:r>
              <a:rPr lang="vi-VN" sz="13200" i="1" smtClean="0">
                <a:solidFill>
                  <a:srgbClr val="6A7E78"/>
                </a:solidFill>
                <a:latin typeface="Times New Roman" panose="02020603050405020304" pitchFamily="18" charset="0"/>
                <a:ea typeface="Lazydog"/>
                <a:cs typeface="Times New Roman" panose="02020603050405020304" pitchFamily="18" charset="0"/>
                <a:sym typeface="Lazydog"/>
              </a:rPr>
              <a:t>Thank you!!!</a:t>
            </a:r>
            <a:endParaRPr lang="en-US" sz="13200" i="1">
              <a:solidFill>
                <a:srgbClr val="6A7E78"/>
              </a:solidFill>
              <a:latin typeface="Times New Roman" panose="02020603050405020304" pitchFamily="18" charset="0"/>
              <a:ea typeface="Lazydog"/>
              <a:cs typeface="Times New Roman" panose="02020603050405020304" pitchFamily="18" charset="0"/>
              <a:sym typeface="Lazydog"/>
            </a:endParaRPr>
          </a:p>
        </p:txBody>
      </p:sp>
      <p:sp>
        <p:nvSpPr>
          <p:cNvPr id="17" name="Freeform 17"/>
          <p:cNvSpPr/>
          <p:nvPr/>
        </p:nvSpPr>
        <p:spPr>
          <a:xfrm>
            <a:off x="743841" y="1720559"/>
            <a:ext cx="2173058" cy="2097988"/>
          </a:xfrm>
          <a:custGeom>
            <a:avLst/>
            <a:gdLst/>
            <a:ahLst/>
            <a:cxnLst/>
            <a:rect l="l" t="t" r="r" b="b"/>
            <a:pathLst>
              <a:path w="2173058" h="2097988">
                <a:moveTo>
                  <a:pt x="0" y="0"/>
                </a:moveTo>
                <a:lnTo>
                  <a:pt x="2173057" y="0"/>
                </a:lnTo>
                <a:lnTo>
                  <a:pt x="2173057" y="2097988"/>
                </a:lnTo>
                <a:lnTo>
                  <a:pt x="0" y="209798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9" name="Freeform 19"/>
          <p:cNvSpPr/>
          <p:nvPr/>
        </p:nvSpPr>
        <p:spPr>
          <a:xfrm rot="-651607">
            <a:off x="15819065" y="5931031"/>
            <a:ext cx="1678877" cy="1620880"/>
          </a:xfrm>
          <a:custGeom>
            <a:avLst/>
            <a:gdLst/>
            <a:ahLst/>
            <a:cxnLst/>
            <a:rect l="l" t="t" r="r" b="b"/>
            <a:pathLst>
              <a:path w="1678877" h="1620880">
                <a:moveTo>
                  <a:pt x="0" y="0"/>
                </a:moveTo>
                <a:lnTo>
                  <a:pt x="1678878" y="0"/>
                </a:lnTo>
                <a:lnTo>
                  <a:pt x="1678878" y="1620880"/>
                </a:lnTo>
                <a:lnTo>
                  <a:pt x="0" y="162088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6" name="Freeform 6"/>
          <p:cNvSpPr/>
          <p:nvPr/>
        </p:nvSpPr>
        <p:spPr>
          <a:xfrm rot="-5400000">
            <a:off x="2488918" y="2326651"/>
            <a:ext cx="5527940" cy="7153805"/>
          </a:xfrm>
          <a:custGeom>
            <a:avLst/>
            <a:gdLst/>
            <a:ahLst/>
            <a:cxnLst/>
            <a:rect l="l" t="t" r="r" b="b"/>
            <a:pathLst>
              <a:path w="5527940" h="7153805">
                <a:moveTo>
                  <a:pt x="0" y="0"/>
                </a:moveTo>
                <a:lnTo>
                  <a:pt x="5527940" y="0"/>
                </a:lnTo>
                <a:lnTo>
                  <a:pt x="5527940" y="7153805"/>
                </a:lnTo>
                <a:lnTo>
                  <a:pt x="0" y="7153805"/>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a:off x="2992063" y="2977779"/>
            <a:ext cx="4521651" cy="5851549"/>
          </a:xfrm>
          <a:custGeom>
            <a:avLst/>
            <a:gdLst/>
            <a:ahLst/>
            <a:cxnLst/>
            <a:rect l="l" t="t" r="r" b="b"/>
            <a:pathLst>
              <a:path w="4521651" h="5851549">
                <a:moveTo>
                  <a:pt x="0" y="0"/>
                </a:moveTo>
                <a:lnTo>
                  <a:pt x="4521651" y="0"/>
                </a:lnTo>
                <a:lnTo>
                  <a:pt x="4521651" y="5851549"/>
                </a:lnTo>
                <a:lnTo>
                  <a:pt x="0" y="58515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5400000">
            <a:off x="10271142" y="2326651"/>
            <a:ext cx="5527940" cy="7153805"/>
          </a:xfrm>
          <a:custGeom>
            <a:avLst/>
            <a:gdLst/>
            <a:ahLst/>
            <a:cxnLst/>
            <a:rect l="l" t="t" r="r" b="b"/>
            <a:pathLst>
              <a:path w="5527940" h="7153805">
                <a:moveTo>
                  <a:pt x="0" y="0"/>
                </a:moveTo>
                <a:lnTo>
                  <a:pt x="5527940" y="0"/>
                </a:lnTo>
                <a:lnTo>
                  <a:pt x="5527940" y="7153805"/>
                </a:lnTo>
                <a:lnTo>
                  <a:pt x="0" y="715380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5400000">
            <a:off x="10774286" y="2977779"/>
            <a:ext cx="4521651" cy="5851549"/>
          </a:xfrm>
          <a:custGeom>
            <a:avLst/>
            <a:gdLst/>
            <a:ahLst/>
            <a:cxnLst/>
            <a:rect l="l" t="t" r="r" b="b"/>
            <a:pathLst>
              <a:path w="4521651" h="5851549">
                <a:moveTo>
                  <a:pt x="0" y="0"/>
                </a:moveTo>
                <a:lnTo>
                  <a:pt x="4521651" y="0"/>
                </a:lnTo>
                <a:lnTo>
                  <a:pt x="4521651" y="5851549"/>
                </a:lnTo>
                <a:lnTo>
                  <a:pt x="0" y="58515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0" name="Group 10"/>
          <p:cNvGrpSpPr/>
          <p:nvPr/>
        </p:nvGrpSpPr>
        <p:grpSpPr>
          <a:xfrm>
            <a:off x="2008182" y="1212166"/>
            <a:ext cx="6244935" cy="1397650"/>
            <a:chOff x="0" y="0"/>
            <a:chExt cx="1644757" cy="368105"/>
          </a:xfrm>
        </p:grpSpPr>
        <p:sp>
          <p:nvSpPr>
            <p:cNvPr id="11" name="Freeform 11"/>
            <p:cNvSpPr/>
            <p:nvPr/>
          </p:nvSpPr>
          <p:spPr>
            <a:xfrm>
              <a:off x="0" y="0"/>
              <a:ext cx="1644757" cy="368105"/>
            </a:xfrm>
            <a:custGeom>
              <a:avLst/>
              <a:gdLst/>
              <a:ahLst/>
              <a:cxnLst/>
              <a:rect l="l" t="t" r="r" b="b"/>
              <a:pathLst>
                <a:path w="1644757" h="368105">
                  <a:moveTo>
                    <a:pt x="63225" y="0"/>
                  </a:moveTo>
                  <a:lnTo>
                    <a:pt x="1581531" y="0"/>
                  </a:lnTo>
                  <a:cubicBezTo>
                    <a:pt x="1616450" y="0"/>
                    <a:pt x="1644757" y="28307"/>
                    <a:pt x="1644757" y="63225"/>
                  </a:cubicBezTo>
                  <a:lnTo>
                    <a:pt x="1644757" y="304880"/>
                  </a:lnTo>
                  <a:cubicBezTo>
                    <a:pt x="1644757" y="339798"/>
                    <a:pt x="1616450" y="368105"/>
                    <a:pt x="1581531" y="368105"/>
                  </a:cubicBezTo>
                  <a:lnTo>
                    <a:pt x="63225" y="368105"/>
                  </a:lnTo>
                  <a:cubicBezTo>
                    <a:pt x="28307" y="368105"/>
                    <a:pt x="0" y="339798"/>
                    <a:pt x="0" y="304880"/>
                  </a:cubicBezTo>
                  <a:lnTo>
                    <a:pt x="0" y="63225"/>
                  </a:lnTo>
                  <a:cubicBezTo>
                    <a:pt x="0" y="28307"/>
                    <a:pt x="28307" y="0"/>
                    <a:pt x="63225" y="0"/>
                  </a:cubicBezTo>
                  <a:close/>
                </a:path>
              </a:pathLst>
            </a:custGeom>
            <a:solidFill>
              <a:srgbClr val="80A642"/>
            </a:solidFill>
          </p:spPr>
        </p:sp>
        <p:sp>
          <p:nvSpPr>
            <p:cNvPr id="12" name="TextBox 12"/>
            <p:cNvSpPr txBox="1"/>
            <p:nvPr/>
          </p:nvSpPr>
          <p:spPr>
            <a:xfrm>
              <a:off x="0" y="-38100"/>
              <a:ext cx="1644757" cy="40620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3" name="Group 13"/>
          <p:cNvGrpSpPr/>
          <p:nvPr/>
        </p:nvGrpSpPr>
        <p:grpSpPr>
          <a:xfrm>
            <a:off x="10034883" y="1212166"/>
            <a:ext cx="6244935" cy="1397650"/>
            <a:chOff x="0" y="0"/>
            <a:chExt cx="1644757" cy="368105"/>
          </a:xfrm>
        </p:grpSpPr>
        <p:sp>
          <p:nvSpPr>
            <p:cNvPr id="14" name="Freeform 14"/>
            <p:cNvSpPr/>
            <p:nvPr/>
          </p:nvSpPr>
          <p:spPr>
            <a:xfrm>
              <a:off x="0" y="0"/>
              <a:ext cx="1644757" cy="368105"/>
            </a:xfrm>
            <a:custGeom>
              <a:avLst/>
              <a:gdLst/>
              <a:ahLst/>
              <a:cxnLst/>
              <a:rect l="l" t="t" r="r" b="b"/>
              <a:pathLst>
                <a:path w="1644757" h="368105">
                  <a:moveTo>
                    <a:pt x="63225" y="0"/>
                  </a:moveTo>
                  <a:lnTo>
                    <a:pt x="1581531" y="0"/>
                  </a:lnTo>
                  <a:cubicBezTo>
                    <a:pt x="1616450" y="0"/>
                    <a:pt x="1644757" y="28307"/>
                    <a:pt x="1644757" y="63225"/>
                  </a:cubicBezTo>
                  <a:lnTo>
                    <a:pt x="1644757" y="304880"/>
                  </a:lnTo>
                  <a:cubicBezTo>
                    <a:pt x="1644757" y="339798"/>
                    <a:pt x="1616450" y="368105"/>
                    <a:pt x="1581531" y="368105"/>
                  </a:cubicBezTo>
                  <a:lnTo>
                    <a:pt x="63225" y="368105"/>
                  </a:lnTo>
                  <a:cubicBezTo>
                    <a:pt x="28307" y="368105"/>
                    <a:pt x="0" y="339798"/>
                    <a:pt x="0" y="304880"/>
                  </a:cubicBezTo>
                  <a:lnTo>
                    <a:pt x="0" y="63225"/>
                  </a:lnTo>
                  <a:cubicBezTo>
                    <a:pt x="0" y="28307"/>
                    <a:pt x="28307" y="0"/>
                    <a:pt x="63225" y="0"/>
                  </a:cubicBezTo>
                  <a:close/>
                </a:path>
              </a:pathLst>
            </a:custGeom>
            <a:solidFill>
              <a:srgbClr val="EF9A3C"/>
            </a:solidFill>
          </p:spPr>
        </p:sp>
        <p:sp>
          <p:nvSpPr>
            <p:cNvPr id="15" name="TextBox 15"/>
            <p:cNvSpPr txBox="1"/>
            <p:nvPr/>
          </p:nvSpPr>
          <p:spPr>
            <a:xfrm>
              <a:off x="0" y="-38100"/>
              <a:ext cx="1644757" cy="40620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3" name="TextBox 23"/>
          <p:cNvSpPr txBox="1"/>
          <p:nvPr/>
        </p:nvSpPr>
        <p:spPr>
          <a:xfrm>
            <a:off x="10190292" y="4210782"/>
            <a:ext cx="5689638" cy="3385542"/>
          </a:xfrm>
          <a:prstGeom prst="rect">
            <a:avLst/>
          </a:prstGeom>
        </p:spPr>
        <p:txBody>
          <a:bodyPr wrap="square" lIns="0" tIns="0" rIns="0" bIns="0" rtlCol="0" anchor="t">
            <a:spAutoFit/>
          </a:bodyPr>
          <a:lstStyle/>
          <a:p>
            <a:pPr algn="ctr"/>
            <a:r>
              <a:rPr lang="vi-VN" sz="4400">
                <a:latin typeface="Times New Roman" panose="02020603050405020304" pitchFamily="18" charset="0"/>
                <a:cs typeface="Times New Roman" panose="02020603050405020304" pitchFamily="18" charset="0"/>
              </a:rPr>
              <a:t>Một số tác phẩm tiêu biểu của ông là: </a:t>
            </a:r>
            <a:r>
              <a:rPr lang="vi-VN" sz="4400" i="1">
                <a:latin typeface="Times New Roman" panose="02020603050405020304" pitchFamily="18" charset="0"/>
                <a:cs typeface="Times New Roman" panose="02020603050405020304" pitchFamily="18" charset="0"/>
              </a:rPr>
              <a:t>Đa-ghe-xtan của tôi, Trái tim tôi thuộc về những ngọn núi, Bánh xe cuộc đời,…</a:t>
            </a:r>
            <a:endParaRPr lang="en-US" sz="4000">
              <a:solidFill>
                <a:srgbClr val="6A7E78"/>
              </a:solidFill>
              <a:latin typeface="Times New Roman" panose="02020603050405020304" pitchFamily="18" charset="0"/>
              <a:ea typeface="Dreaming Outloud Sans"/>
              <a:cs typeface="Times New Roman" panose="02020603050405020304" pitchFamily="18" charset="0"/>
              <a:sym typeface="Dreaming Outloud Sans"/>
            </a:endParaRPr>
          </a:p>
        </p:txBody>
      </p:sp>
      <p:sp>
        <p:nvSpPr>
          <p:cNvPr id="24" name="TextBox 24"/>
          <p:cNvSpPr txBox="1"/>
          <p:nvPr/>
        </p:nvSpPr>
        <p:spPr>
          <a:xfrm>
            <a:off x="2567836" y="4507270"/>
            <a:ext cx="5373541" cy="2708434"/>
          </a:xfrm>
          <a:prstGeom prst="rect">
            <a:avLst/>
          </a:prstGeom>
        </p:spPr>
        <p:txBody>
          <a:bodyPr wrap="square" lIns="0" tIns="0" rIns="0" bIns="0" rtlCol="0" anchor="t">
            <a:spAutoFit/>
          </a:bodyPr>
          <a:lstStyle/>
          <a:p>
            <a:pPr algn="ctr"/>
            <a:r>
              <a:rPr lang="en-US" sz="4400">
                <a:latin typeface="Times New Roman" panose="02020603050405020304" pitchFamily="18" charset="0"/>
                <a:cs typeface="Times New Roman" panose="02020603050405020304" pitchFamily="18" charset="0"/>
              </a:rPr>
              <a:t>Là nhà thơ nổi tiếng của nước Cộng hoà Đa-ghe-xtan thuộc Liên bang Nga.</a:t>
            </a:r>
            <a:endParaRPr lang="en-US" sz="4000">
              <a:solidFill>
                <a:srgbClr val="6A7E78"/>
              </a:solidFill>
              <a:latin typeface="Times New Roman" panose="02020603050405020304" pitchFamily="18" charset="0"/>
              <a:ea typeface="Dreaming Outloud Sans"/>
              <a:cs typeface="Times New Roman" panose="02020603050405020304" pitchFamily="18" charset="0"/>
              <a:sym typeface="Dreaming Outloud Sans"/>
            </a:endParaRPr>
          </a:p>
        </p:txBody>
      </p:sp>
    </p:spTree>
    <p:extLst>
      <p:ext uri="{BB962C8B-B14F-4D97-AF65-F5344CB8AC3E}">
        <p14:creationId xmlns:p14="http://schemas.microsoft.com/office/powerpoint/2010/main" val="2673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grpSp>
        <p:nvGrpSpPr>
          <p:cNvPr id="5" name="Group 5"/>
          <p:cNvGrpSpPr/>
          <p:nvPr/>
        </p:nvGrpSpPr>
        <p:grpSpPr>
          <a:xfrm>
            <a:off x="6021532" y="1028700"/>
            <a:ext cx="6244935" cy="1397650"/>
            <a:chOff x="0" y="0"/>
            <a:chExt cx="1644757" cy="368105"/>
          </a:xfrm>
        </p:grpSpPr>
        <p:sp>
          <p:nvSpPr>
            <p:cNvPr id="6" name="Freeform 6"/>
            <p:cNvSpPr/>
            <p:nvPr/>
          </p:nvSpPr>
          <p:spPr>
            <a:xfrm>
              <a:off x="0" y="0"/>
              <a:ext cx="1644757" cy="368105"/>
            </a:xfrm>
            <a:custGeom>
              <a:avLst/>
              <a:gdLst/>
              <a:ahLst/>
              <a:cxnLst/>
              <a:rect l="l" t="t" r="r" b="b"/>
              <a:pathLst>
                <a:path w="1644757" h="368105">
                  <a:moveTo>
                    <a:pt x="63225" y="0"/>
                  </a:moveTo>
                  <a:lnTo>
                    <a:pt x="1581531" y="0"/>
                  </a:lnTo>
                  <a:cubicBezTo>
                    <a:pt x="1616450" y="0"/>
                    <a:pt x="1644757" y="28307"/>
                    <a:pt x="1644757" y="63225"/>
                  </a:cubicBezTo>
                  <a:lnTo>
                    <a:pt x="1644757" y="304880"/>
                  </a:lnTo>
                  <a:cubicBezTo>
                    <a:pt x="1644757" y="339798"/>
                    <a:pt x="1616450" y="368105"/>
                    <a:pt x="1581531" y="368105"/>
                  </a:cubicBezTo>
                  <a:lnTo>
                    <a:pt x="63225" y="368105"/>
                  </a:lnTo>
                  <a:cubicBezTo>
                    <a:pt x="28307" y="368105"/>
                    <a:pt x="0" y="339798"/>
                    <a:pt x="0" y="304880"/>
                  </a:cubicBezTo>
                  <a:lnTo>
                    <a:pt x="0" y="63225"/>
                  </a:lnTo>
                  <a:cubicBezTo>
                    <a:pt x="0" y="28307"/>
                    <a:pt x="28307" y="0"/>
                    <a:pt x="63225" y="0"/>
                  </a:cubicBezTo>
                  <a:close/>
                </a:path>
              </a:pathLst>
            </a:custGeom>
            <a:solidFill>
              <a:srgbClr val="EF9A3C"/>
            </a:solidFill>
          </p:spPr>
        </p:sp>
        <p:sp>
          <p:nvSpPr>
            <p:cNvPr id="7" name="TextBox 7"/>
            <p:cNvSpPr txBox="1"/>
            <p:nvPr/>
          </p:nvSpPr>
          <p:spPr>
            <a:xfrm>
              <a:off x="0" y="-38100"/>
              <a:ext cx="1644757" cy="40620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Freeform 11"/>
          <p:cNvSpPr/>
          <p:nvPr/>
        </p:nvSpPr>
        <p:spPr>
          <a:xfrm>
            <a:off x="1028700" y="3958757"/>
            <a:ext cx="5061881" cy="4908086"/>
          </a:xfrm>
          <a:custGeom>
            <a:avLst/>
            <a:gdLst/>
            <a:ahLst/>
            <a:cxnLst/>
            <a:rect l="l" t="t" r="r" b="b"/>
            <a:pathLst>
              <a:path w="5061881" h="4908086">
                <a:moveTo>
                  <a:pt x="0" y="0"/>
                </a:moveTo>
                <a:lnTo>
                  <a:pt x="5061881" y="0"/>
                </a:lnTo>
                <a:lnTo>
                  <a:pt x="5061881" y="4908086"/>
                </a:lnTo>
                <a:lnTo>
                  <a:pt x="0" y="4908086"/>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6613059" y="3958757"/>
            <a:ext cx="5061881" cy="4908086"/>
          </a:xfrm>
          <a:custGeom>
            <a:avLst/>
            <a:gdLst/>
            <a:ahLst/>
            <a:cxnLst/>
            <a:rect l="l" t="t" r="r" b="b"/>
            <a:pathLst>
              <a:path w="5061881" h="4908086">
                <a:moveTo>
                  <a:pt x="0" y="0"/>
                </a:moveTo>
                <a:lnTo>
                  <a:pt x="5061882" y="0"/>
                </a:lnTo>
                <a:lnTo>
                  <a:pt x="5061882" y="4908086"/>
                </a:lnTo>
                <a:lnTo>
                  <a:pt x="0" y="490808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a:off x="12197419" y="3958757"/>
            <a:ext cx="5061881" cy="4908086"/>
          </a:xfrm>
          <a:custGeom>
            <a:avLst/>
            <a:gdLst/>
            <a:ahLst/>
            <a:cxnLst/>
            <a:rect l="l" t="t" r="r" b="b"/>
            <a:pathLst>
              <a:path w="5061881" h="4908086">
                <a:moveTo>
                  <a:pt x="0" y="0"/>
                </a:moveTo>
                <a:lnTo>
                  <a:pt x="5061881" y="0"/>
                </a:lnTo>
                <a:lnTo>
                  <a:pt x="5061881" y="4908086"/>
                </a:lnTo>
                <a:lnTo>
                  <a:pt x="0" y="490808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a:off x="2186381" y="3178342"/>
            <a:ext cx="3904201" cy="1560830"/>
          </a:xfrm>
          <a:custGeom>
            <a:avLst/>
            <a:gdLst/>
            <a:ahLst/>
            <a:cxnLst/>
            <a:rect l="l" t="t" r="r" b="b"/>
            <a:pathLst>
              <a:path w="3904201" h="1560830">
                <a:moveTo>
                  <a:pt x="0" y="0"/>
                </a:moveTo>
                <a:lnTo>
                  <a:pt x="3904200" y="0"/>
                </a:lnTo>
                <a:lnTo>
                  <a:pt x="3904200" y="1560830"/>
                </a:lnTo>
                <a:lnTo>
                  <a:pt x="0" y="15608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5" name="Freeform 15"/>
          <p:cNvSpPr/>
          <p:nvPr/>
        </p:nvSpPr>
        <p:spPr>
          <a:xfrm>
            <a:off x="7876562" y="3178342"/>
            <a:ext cx="3904201" cy="1560830"/>
          </a:xfrm>
          <a:custGeom>
            <a:avLst/>
            <a:gdLst/>
            <a:ahLst/>
            <a:cxnLst/>
            <a:rect l="l" t="t" r="r" b="b"/>
            <a:pathLst>
              <a:path w="3904201" h="1560830">
                <a:moveTo>
                  <a:pt x="0" y="0"/>
                </a:moveTo>
                <a:lnTo>
                  <a:pt x="3904201" y="0"/>
                </a:lnTo>
                <a:lnTo>
                  <a:pt x="3904201" y="1560830"/>
                </a:lnTo>
                <a:lnTo>
                  <a:pt x="0" y="156083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6" name="Freeform 16"/>
          <p:cNvSpPr/>
          <p:nvPr/>
        </p:nvSpPr>
        <p:spPr>
          <a:xfrm>
            <a:off x="12197417" y="2426350"/>
            <a:ext cx="5938183" cy="2312822"/>
          </a:xfrm>
          <a:custGeom>
            <a:avLst/>
            <a:gdLst/>
            <a:ahLst/>
            <a:cxnLst/>
            <a:rect l="l" t="t" r="r" b="b"/>
            <a:pathLst>
              <a:path w="3904201" h="1560830">
                <a:moveTo>
                  <a:pt x="0" y="0"/>
                </a:moveTo>
                <a:lnTo>
                  <a:pt x="3904201" y="0"/>
                </a:lnTo>
                <a:lnTo>
                  <a:pt x="3904201" y="1560830"/>
                </a:lnTo>
                <a:lnTo>
                  <a:pt x="0" y="15608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7" name="TextBox 17"/>
          <p:cNvSpPr txBox="1"/>
          <p:nvPr/>
        </p:nvSpPr>
        <p:spPr>
          <a:xfrm>
            <a:off x="2186381" y="3548229"/>
            <a:ext cx="3721090" cy="923330"/>
          </a:xfrm>
          <a:prstGeom prst="rect">
            <a:avLst/>
          </a:prstGeom>
        </p:spPr>
        <p:txBody>
          <a:bodyPr lIns="0" tIns="0" rIns="0" bIns="0" rtlCol="0" anchor="t">
            <a:spAutoFit/>
          </a:bodyPr>
          <a:lstStyle/>
          <a:p>
            <a:pPr algn="ctr">
              <a:lnSpc>
                <a:spcPts val="7199"/>
              </a:lnSpc>
            </a:pPr>
            <a:r>
              <a:rPr lang="vi-VN" sz="6600" b="1" i="1">
                <a:latin typeface="Times New Roman" panose="02020603050405020304" pitchFamily="18" charset="0"/>
                <a:cs typeface="Times New Roman" panose="02020603050405020304" pitchFamily="18" charset="0"/>
              </a:rPr>
              <a:t>a. Xuất xứ </a:t>
            </a:r>
            <a:endParaRPr lang="en-US" sz="6600">
              <a:solidFill>
                <a:srgbClr val="FFFFFF"/>
              </a:solidFill>
              <a:latin typeface="Times New Roman" panose="02020603050405020304" pitchFamily="18" charset="0"/>
              <a:ea typeface="Lazydog"/>
              <a:cs typeface="Times New Roman" panose="02020603050405020304" pitchFamily="18" charset="0"/>
              <a:sym typeface="Lazydog"/>
            </a:endParaRPr>
          </a:p>
        </p:txBody>
      </p:sp>
      <p:sp>
        <p:nvSpPr>
          <p:cNvPr id="24" name="TextBox 24"/>
          <p:cNvSpPr txBox="1"/>
          <p:nvPr/>
        </p:nvSpPr>
        <p:spPr>
          <a:xfrm>
            <a:off x="6728706" y="1355732"/>
            <a:ext cx="4848120" cy="856004"/>
          </a:xfrm>
          <a:prstGeom prst="rect">
            <a:avLst/>
          </a:prstGeom>
        </p:spPr>
        <p:txBody>
          <a:bodyPr lIns="0" tIns="0" rIns="0" bIns="0" rtlCol="0" anchor="t">
            <a:spAutoFit/>
          </a:bodyPr>
          <a:lstStyle/>
          <a:p>
            <a:pPr algn="ctr">
              <a:lnSpc>
                <a:spcPts val="6399"/>
              </a:lnSpc>
            </a:pPr>
            <a:r>
              <a:rPr lang="vi-VN" sz="8000" b="1">
                <a:latin typeface="Times New Roman" panose="02020603050405020304" pitchFamily="18" charset="0"/>
                <a:cs typeface="Times New Roman" panose="02020603050405020304" pitchFamily="18" charset="0"/>
              </a:rPr>
              <a:t>2. Văn bản</a:t>
            </a:r>
            <a:endParaRPr lang="en-US" sz="7200">
              <a:solidFill>
                <a:srgbClr val="FFFBF4"/>
              </a:solidFill>
              <a:latin typeface="Times New Roman" panose="02020603050405020304" pitchFamily="18" charset="0"/>
              <a:ea typeface="Lazydog"/>
              <a:cs typeface="Times New Roman" panose="02020603050405020304" pitchFamily="18" charset="0"/>
              <a:sym typeface="Lazydog"/>
            </a:endParaRPr>
          </a:p>
        </p:txBody>
      </p:sp>
      <p:sp>
        <p:nvSpPr>
          <p:cNvPr id="25" name="TextBox 25"/>
          <p:cNvSpPr txBox="1"/>
          <p:nvPr/>
        </p:nvSpPr>
        <p:spPr>
          <a:xfrm>
            <a:off x="7968118" y="3548229"/>
            <a:ext cx="3721090" cy="924356"/>
          </a:xfrm>
          <a:prstGeom prst="rect">
            <a:avLst/>
          </a:prstGeom>
        </p:spPr>
        <p:txBody>
          <a:bodyPr lIns="0" tIns="0" rIns="0" bIns="0" rtlCol="0" anchor="t">
            <a:spAutoFit/>
          </a:bodyPr>
          <a:lstStyle/>
          <a:p>
            <a:pPr algn="ctr">
              <a:lnSpc>
                <a:spcPts val="7199"/>
              </a:lnSpc>
            </a:pPr>
            <a:r>
              <a:rPr lang="en-US" sz="6600" b="1">
                <a:latin typeface="Times New Roman" panose="02020603050405020304" pitchFamily="18" charset="0"/>
                <a:cs typeface="Times New Roman" panose="02020603050405020304" pitchFamily="18" charset="0"/>
              </a:rPr>
              <a:t>b.  Đề tài</a:t>
            </a:r>
            <a:endParaRPr lang="en-US" sz="6600">
              <a:solidFill>
                <a:srgbClr val="FFFFFF"/>
              </a:solidFill>
              <a:latin typeface="Times New Roman" panose="02020603050405020304" pitchFamily="18" charset="0"/>
              <a:ea typeface="Lazydog"/>
              <a:cs typeface="Times New Roman" panose="02020603050405020304" pitchFamily="18" charset="0"/>
              <a:sym typeface="Lazydog"/>
            </a:endParaRPr>
          </a:p>
        </p:txBody>
      </p:sp>
      <p:sp>
        <p:nvSpPr>
          <p:cNvPr id="26" name="TextBox 26"/>
          <p:cNvSpPr txBox="1"/>
          <p:nvPr/>
        </p:nvSpPr>
        <p:spPr>
          <a:xfrm>
            <a:off x="11920644" y="2569060"/>
            <a:ext cx="6491727" cy="1846659"/>
          </a:xfrm>
          <a:prstGeom prst="rect">
            <a:avLst/>
          </a:prstGeom>
        </p:spPr>
        <p:txBody>
          <a:bodyPr wrap="square" lIns="0" tIns="0" rIns="0" bIns="0" rtlCol="0" anchor="t">
            <a:spAutoFit/>
          </a:bodyPr>
          <a:lstStyle/>
          <a:p>
            <a:pPr algn="ctr">
              <a:lnSpc>
                <a:spcPts val="7199"/>
              </a:lnSpc>
            </a:pPr>
            <a:r>
              <a:rPr lang="en-US" sz="6000" b="1" i="1">
                <a:latin typeface="Times New Roman" panose="02020603050405020304" pitchFamily="18" charset="0"/>
                <a:cs typeface="Times New Roman" panose="02020603050405020304" pitchFamily="18" charset="0"/>
              </a:rPr>
              <a:t>c</a:t>
            </a:r>
            <a:r>
              <a:rPr lang="en-US" sz="5400" b="1" i="1">
                <a:latin typeface="Times New Roman" panose="02020603050405020304" pitchFamily="18" charset="0"/>
                <a:cs typeface="Times New Roman" panose="02020603050405020304" pitchFamily="18" charset="0"/>
              </a:rPr>
              <a:t>. Thể loại, phương thức biểu đạt</a:t>
            </a:r>
            <a:endParaRPr lang="en-US" sz="5400">
              <a:solidFill>
                <a:srgbClr val="FFFFFF"/>
              </a:solidFill>
              <a:latin typeface="Times New Roman" panose="02020603050405020304" pitchFamily="18" charset="0"/>
              <a:ea typeface="Lazydog"/>
              <a:cs typeface="Times New Roman" panose="02020603050405020304" pitchFamily="18" charset="0"/>
              <a:sym typeface="Lazydog"/>
            </a:endParaRPr>
          </a:p>
        </p:txBody>
      </p:sp>
      <p:sp>
        <p:nvSpPr>
          <p:cNvPr id="27" name="TextBox 27"/>
          <p:cNvSpPr txBox="1"/>
          <p:nvPr/>
        </p:nvSpPr>
        <p:spPr>
          <a:xfrm>
            <a:off x="1717919" y="5212648"/>
            <a:ext cx="3683444" cy="3077766"/>
          </a:xfrm>
          <a:prstGeom prst="rect">
            <a:avLst/>
          </a:prstGeom>
        </p:spPr>
        <p:txBody>
          <a:bodyPr lIns="0" tIns="0" rIns="0" bIns="0" rtlCol="0" anchor="t">
            <a:spAutoFit/>
          </a:bodyPr>
          <a:lstStyle/>
          <a:p>
            <a:pPr algn="ctr"/>
            <a:r>
              <a:rPr lang="vi-VN" sz="4000">
                <a:latin typeface="Times New Roman" panose="02020603050405020304" pitchFamily="18" charset="0"/>
                <a:cs typeface="Times New Roman" panose="02020603050405020304" pitchFamily="18" charset="0"/>
              </a:rPr>
              <a:t>In trong </a:t>
            </a:r>
            <a:r>
              <a:rPr lang="vi-VN" sz="4000" i="1">
                <a:latin typeface="Times New Roman" panose="02020603050405020304" pitchFamily="18" charset="0"/>
                <a:cs typeface="Times New Roman" panose="02020603050405020304" pitchFamily="18" charset="0"/>
              </a:rPr>
              <a:t>Đa-ghe-xtan của tôi, </a:t>
            </a:r>
            <a:r>
              <a:rPr lang="vi-VN" sz="4000">
                <a:latin typeface="Times New Roman" panose="02020603050405020304" pitchFamily="18" charset="0"/>
                <a:cs typeface="Times New Roman" panose="02020603050405020304" pitchFamily="18" charset="0"/>
              </a:rPr>
              <a:t>Phan Hồng Giang dịch, NXB Kim Đồng, Hà Nội, 2016</a:t>
            </a:r>
            <a:endParaRPr lang="en-US" sz="4000">
              <a:solidFill>
                <a:srgbClr val="6A7E78"/>
              </a:solidFill>
              <a:latin typeface="Times New Roman" panose="02020603050405020304" pitchFamily="18" charset="0"/>
              <a:ea typeface="Dreaming Outloud Sans"/>
              <a:cs typeface="Times New Roman" panose="02020603050405020304" pitchFamily="18" charset="0"/>
              <a:sym typeface="Dreaming Outloud Sans"/>
            </a:endParaRPr>
          </a:p>
        </p:txBody>
      </p:sp>
      <p:sp>
        <p:nvSpPr>
          <p:cNvPr id="28" name="TextBox 28"/>
          <p:cNvSpPr txBox="1"/>
          <p:nvPr/>
        </p:nvSpPr>
        <p:spPr>
          <a:xfrm>
            <a:off x="7276876" y="5842953"/>
            <a:ext cx="3683444" cy="923330"/>
          </a:xfrm>
          <a:prstGeom prst="rect">
            <a:avLst/>
          </a:prstGeom>
        </p:spPr>
        <p:txBody>
          <a:bodyPr lIns="0" tIns="0" rIns="0" bIns="0" rtlCol="0" anchor="t">
            <a:spAutoFit/>
          </a:bodyPr>
          <a:lstStyle/>
          <a:p>
            <a:pPr algn="ctr"/>
            <a:r>
              <a:rPr lang="en-US" sz="6000">
                <a:latin typeface="Times New Roman" panose="02020603050405020304" pitchFamily="18" charset="0"/>
                <a:cs typeface="Times New Roman" panose="02020603050405020304" pitchFamily="18" charset="0"/>
              </a:rPr>
              <a:t>Thơ ca</a:t>
            </a:r>
            <a:endParaRPr lang="en-US" sz="6000">
              <a:solidFill>
                <a:srgbClr val="FFFFFF"/>
              </a:solidFill>
              <a:latin typeface="Times New Roman" panose="02020603050405020304" pitchFamily="18" charset="0"/>
              <a:ea typeface="Dreaming Outloud Sans"/>
              <a:cs typeface="Times New Roman" panose="02020603050405020304" pitchFamily="18" charset="0"/>
              <a:sym typeface="Dreaming Outloud Sans"/>
            </a:endParaRPr>
          </a:p>
        </p:txBody>
      </p:sp>
      <p:sp>
        <p:nvSpPr>
          <p:cNvPr id="29" name="TextBox 29"/>
          <p:cNvSpPr txBox="1"/>
          <p:nvPr/>
        </p:nvSpPr>
        <p:spPr>
          <a:xfrm>
            <a:off x="12688002" y="5272993"/>
            <a:ext cx="4240447" cy="2462213"/>
          </a:xfrm>
          <a:prstGeom prst="rect">
            <a:avLst/>
          </a:prstGeom>
        </p:spPr>
        <p:txBody>
          <a:bodyPr wrap="square" lIns="0" tIns="0" rIns="0" bIns="0" rtlCol="0" anchor="t">
            <a:spAutoFit/>
          </a:bodyPr>
          <a:lstStyle/>
          <a:p>
            <a:pPr algn="just"/>
            <a:r>
              <a:rPr lang="en-US" sz="4000" b="1" i="1">
                <a:latin typeface="Times New Roman" panose="02020603050405020304" pitchFamily="18" charset="0"/>
                <a:cs typeface="Times New Roman" panose="02020603050405020304" pitchFamily="18" charset="0"/>
              </a:rPr>
              <a:t>- Thể thơ: </a:t>
            </a:r>
            <a:r>
              <a:rPr lang="vi-VN" sz="4000">
                <a:latin typeface="Times New Roman" panose="02020603050405020304" pitchFamily="18" charset="0"/>
                <a:cs typeface="Times New Roman" panose="02020603050405020304" pitchFamily="18" charset="0"/>
              </a:rPr>
              <a:t>thơ</a:t>
            </a:r>
            <a:r>
              <a:rPr lang="en-US" sz="4000">
                <a:latin typeface="Times New Roman" panose="02020603050405020304" pitchFamily="18" charset="0"/>
                <a:cs typeface="Times New Roman" panose="02020603050405020304" pitchFamily="18" charset="0"/>
              </a:rPr>
              <a:t> tự do</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 </a:t>
            </a:r>
            <a:r>
              <a:rPr lang="en-US" sz="4000" b="1" i="1">
                <a:latin typeface="Times New Roman" panose="02020603050405020304" pitchFamily="18" charset="0"/>
                <a:cs typeface="Times New Roman" panose="02020603050405020304" pitchFamily="18" charset="0"/>
              </a:rPr>
              <a:t>Phương thức biểu đạt</a:t>
            </a:r>
            <a:r>
              <a:rPr lang="vi-VN" sz="4000" b="1" i="1">
                <a:latin typeface="Times New Roman" panose="02020603050405020304" pitchFamily="18" charset="0"/>
                <a:cs typeface="Times New Roman" panose="02020603050405020304" pitchFamily="18" charset="0"/>
              </a:rPr>
              <a:t> chính</a:t>
            </a:r>
            <a:r>
              <a:rPr lang="en-US" sz="4000" b="1" i="1">
                <a:latin typeface="Times New Roman" panose="02020603050405020304" pitchFamily="18" charset="0"/>
                <a:cs typeface="Times New Roman" panose="02020603050405020304" pitchFamily="18" charset="0"/>
              </a:rPr>
              <a:t>:</a:t>
            </a:r>
            <a:r>
              <a:rPr lang="en-US" sz="4000" i="1">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Biểu cảm.</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5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par>
                                <p:cTn id="52" presetID="16" presetClass="entr" presetSubtype="21"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par>
                                <p:cTn id="60" presetID="22" presetClass="entr" presetSubtype="4"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11" name="TextBox 11"/>
          <p:cNvSpPr txBox="1"/>
          <p:nvPr/>
        </p:nvSpPr>
        <p:spPr>
          <a:xfrm>
            <a:off x="2413320" y="4380088"/>
            <a:ext cx="13704025"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9600" b="1">
                <a:latin typeface="Times New Roman" panose="02020603050405020304" pitchFamily="18" charset="0"/>
                <a:cs typeface="Times New Roman" panose="02020603050405020304" pitchFamily="18" charset="0"/>
              </a:rPr>
              <a:t>II. Suy ngẫm và phản hồi</a:t>
            </a:r>
            <a:endParaRPr lang="en-GB" sz="9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79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4">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4">
              <a:extLst>
                <a:ext uri="{96DAC541-7B7A-43D3-8B79-37D633B846F1}">
                  <asvg:svgBlip xmlns="" xmlns:asvg="http://schemas.microsoft.com/office/drawing/2016/SVG/main" r:embed="rId7"/>
                </a:ext>
              </a:extLst>
            </a:blip>
            <a:stretch>
              <a:fillRect b="-15516"/>
            </a:stretch>
          </a:blipFill>
        </p:spPr>
      </p:sp>
      <p:graphicFrame>
        <p:nvGraphicFramePr>
          <p:cNvPr id="23" name="Table 22"/>
          <p:cNvGraphicFramePr>
            <a:graphicFrameLocks noGrp="1"/>
          </p:cNvGraphicFramePr>
          <p:nvPr>
            <p:extLst>
              <p:ext uri="{D42A27DB-BD31-4B8C-83A1-F6EECF244321}">
                <p14:modId xmlns:p14="http://schemas.microsoft.com/office/powerpoint/2010/main" val="1351063674"/>
              </p:ext>
            </p:extLst>
          </p:nvPr>
        </p:nvGraphicFramePr>
        <p:xfrm>
          <a:off x="2195534" y="3172531"/>
          <a:ext cx="13639953" cy="4942078"/>
        </p:xfrm>
        <a:graphic>
          <a:graphicData uri="http://schemas.openxmlformats.org/drawingml/2006/table">
            <a:tbl>
              <a:tblPr firstRow="1" firstCol="1" bandRow="1">
                <a:effectLst>
                  <a:outerShdw blurRad="50800" dist="38100" algn="l" rotWithShape="0">
                    <a:prstClr val="black">
                      <a:alpha val="40000"/>
                    </a:prstClr>
                  </a:outerShdw>
                </a:effectLst>
              </a:tblPr>
              <a:tblGrid>
                <a:gridCol w="13639953"/>
              </a:tblGrid>
              <a:tr h="0">
                <a:tc>
                  <a:txBody>
                    <a:bodyPr/>
                    <a:lstStyle/>
                    <a:p>
                      <a:pPr algn="ctr">
                        <a:lnSpc>
                          <a:spcPct val="115000"/>
                        </a:lnSpc>
                        <a:spcAft>
                          <a:spcPts val="1000"/>
                        </a:spcAft>
                      </a:pPr>
                      <a:r>
                        <a:rPr lang="vi-VN" sz="4800" b="1" kern="0">
                          <a:effectLst/>
                          <a:latin typeface="Times New Roman" panose="02020603050405020304" pitchFamily="18" charset="0"/>
                          <a:ea typeface="Calibri" panose="020F0502020204030204" pitchFamily="34" charset="0"/>
                          <a:cs typeface="Times New Roman" panose="02020603050405020304" pitchFamily="18" charset="0"/>
                        </a:rPr>
                        <a:t>PHT </a:t>
                      </a:r>
                      <a:r>
                        <a:rPr lang="vi-VN" sz="4800" b="1" kern="0" smtClean="0">
                          <a:effectLst/>
                          <a:latin typeface="Times New Roman" panose="02020603050405020304" pitchFamily="18" charset="0"/>
                          <a:ea typeface="Calibri" panose="020F0502020204030204" pitchFamily="34" charset="0"/>
                          <a:cs typeface="Times New Roman" panose="02020603050405020304" pitchFamily="18" charset="0"/>
                        </a:rPr>
                        <a:t>01</a:t>
                      </a:r>
                      <a:endParaRPr lang="en-GB" sz="48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4800" b="1" kern="0">
                          <a:effectLst/>
                          <a:latin typeface="Times New Roman" panose="02020603050405020304" pitchFamily="18" charset="0"/>
                          <a:ea typeface="Calibri" panose="020F0502020204030204" pitchFamily="34" charset="0"/>
                          <a:cs typeface="Times New Roman" panose="02020603050405020304" pitchFamily="18" charset="0"/>
                        </a:rPr>
                        <a:t>1. Những hình ảnh so sánh để nói về thơ ca trong bài thơ:</a:t>
                      </a:r>
                      <a:endParaRPr lang="en-GB" sz="48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4800" b="1"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48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4800" b="1" kern="0">
                          <a:effectLst/>
                          <a:latin typeface="Times New Roman" panose="02020603050405020304" pitchFamily="18" charset="0"/>
                          <a:ea typeface="Calibri" panose="020F0502020204030204" pitchFamily="34" charset="0"/>
                          <a:cs typeface="Times New Roman" panose="02020603050405020304" pitchFamily="18" charset="0"/>
                        </a:rPr>
                        <a:t>2. Em thích hình ảnh nào nhất? </a:t>
                      </a:r>
                      <a:r>
                        <a:rPr lang="en-US" sz="4800" b="1" kern="0">
                          <a:effectLst/>
                          <a:latin typeface="Times New Roman" panose="02020603050405020304" pitchFamily="18" charset="0"/>
                          <a:ea typeface="Calibri" panose="020F0502020204030204" pitchFamily="34" charset="0"/>
                          <a:cs typeface="Times New Roman" panose="02020603050405020304" pitchFamily="18" charset="0"/>
                        </a:rPr>
                        <a:t>Vì sao?</a:t>
                      </a:r>
                      <a:endParaRPr lang="en-GB" sz="48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13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852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6" name="TextBox 6"/>
          <p:cNvSpPr txBox="1"/>
          <p:nvPr/>
        </p:nvSpPr>
        <p:spPr>
          <a:xfrm>
            <a:off x="12594106" y="6333931"/>
            <a:ext cx="4064398" cy="1586770"/>
          </a:xfrm>
          <a:prstGeom prst="rect">
            <a:avLst/>
          </a:prstGeom>
        </p:spPr>
        <p:txBody>
          <a:bodyPr lIns="0" tIns="0" rIns="0" bIns="0" rtlCol="0" anchor="t">
            <a:spAutoFit/>
          </a:bodyPr>
          <a:lstStyle/>
          <a:p>
            <a:pPr algn="ctr">
              <a:lnSpc>
                <a:spcPts val="2554"/>
              </a:lnSpc>
            </a:pPr>
            <a:r>
              <a:rPr lang="en-US" sz="2111">
                <a:solidFill>
                  <a:srgbClr val="FFFFFF"/>
                </a:solidFill>
                <a:latin typeface="Dreaming Outloud Sans"/>
                <a:ea typeface="Dreaming Outloud Sans"/>
                <a:cs typeface="Dreaming Outloud Sans"/>
                <a:sym typeface="Dreaming Outloud Sans"/>
              </a:rPr>
              <a:t>Presentation are communication</a:t>
            </a:r>
          </a:p>
          <a:p>
            <a:pPr algn="ctr">
              <a:lnSpc>
                <a:spcPts val="2554"/>
              </a:lnSpc>
            </a:pPr>
            <a:r>
              <a:rPr lang="en-US" sz="2111">
                <a:solidFill>
                  <a:srgbClr val="FFFFFF"/>
                </a:solidFill>
                <a:latin typeface="Dreaming Outloud Sans"/>
                <a:ea typeface="Dreaming Outloud Sans"/>
                <a:cs typeface="Dreaming Outloud Sans"/>
                <a:sym typeface="Dreaming Outloud Sans"/>
              </a:rPr>
              <a:t>tools that can be used as</a:t>
            </a:r>
          </a:p>
          <a:p>
            <a:pPr algn="ctr">
              <a:lnSpc>
                <a:spcPts val="2554"/>
              </a:lnSpc>
            </a:pPr>
            <a:r>
              <a:rPr lang="en-US" sz="2111">
                <a:solidFill>
                  <a:srgbClr val="FFFFFF"/>
                </a:solidFill>
                <a:latin typeface="Dreaming Outloud Sans"/>
                <a:ea typeface="Dreaming Outloud Sans"/>
                <a:cs typeface="Dreaming Outloud Sans"/>
                <a:sym typeface="Dreaming Outloud Sans"/>
              </a:rPr>
              <a:t>demonstrations, lectures, reports,</a:t>
            </a:r>
          </a:p>
          <a:p>
            <a:pPr algn="ctr">
              <a:lnSpc>
                <a:spcPts val="2554"/>
              </a:lnSpc>
            </a:pPr>
            <a:r>
              <a:rPr lang="en-US" sz="2111">
                <a:solidFill>
                  <a:srgbClr val="FFFFFF"/>
                </a:solidFill>
                <a:latin typeface="Dreaming Outloud Sans"/>
                <a:ea typeface="Dreaming Outloud Sans"/>
                <a:cs typeface="Dreaming Outloud Sans"/>
                <a:sym typeface="Dreaming Outloud Sans"/>
              </a:rPr>
              <a:t>and more. It is mostly presented</a:t>
            </a:r>
          </a:p>
          <a:p>
            <a:pPr algn="ctr">
              <a:lnSpc>
                <a:spcPts val="2554"/>
              </a:lnSpc>
            </a:pPr>
            <a:r>
              <a:rPr lang="en-US" sz="2111">
                <a:solidFill>
                  <a:srgbClr val="FFFFFF"/>
                </a:solidFill>
                <a:latin typeface="Dreaming Outloud Sans"/>
                <a:ea typeface="Dreaming Outloud Sans"/>
                <a:cs typeface="Dreaming Outloud Sans"/>
                <a:sym typeface="Dreaming Outloud Sans"/>
              </a:rPr>
              <a:t>before an audience. </a:t>
            </a:r>
          </a:p>
        </p:txBody>
      </p:sp>
      <p:sp>
        <p:nvSpPr>
          <p:cNvPr id="7" name="Freeform 7"/>
          <p:cNvSpPr/>
          <p:nvPr/>
        </p:nvSpPr>
        <p:spPr>
          <a:xfrm rot="-5400000">
            <a:off x="1464381" y="1578681"/>
            <a:ext cx="7243938" cy="8115300"/>
          </a:xfrm>
          <a:custGeom>
            <a:avLst/>
            <a:gdLst/>
            <a:ahLst/>
            <a:cxnLst/>
            <a:rect l="l" t="t" r="r" b="b"/>
            <a:pathLst>
              <a:path w="7243938" h="8115300">
                <a:moveTo>
                  <a:pt x="0" y="0"/>
                </a:moveTo>
                <a:lnTo>
                  <a:pt x="7243938" y="0"/>
                </a:lnTo>
                <a:lnTo>
                  <a:pt x="7243938" y="8115300"/>
                </a:lnTo>
                <a:lnTo>
                  <a:pt x="0" y="8115300"/>
                </a:lnTo>
                <a:lnTo>
                  <a:pt x="0" y="0"/>
                </a:lnTo>
                <a:close/>
              </a:path>
            </a:pathLst>
          </a:custGeom>
          <a:blipFill>
            <a:blip r:embed="rId4">
              <a:extLst>
                <a:ext uri="{96DAC541-7B7A-43D3-8B79-37D633B846F1}">
                  <asvg:svgBlip xmlns="" xmlns:asvg="http://schemas.microsoft.com/office/drawing/2016/SVG/main" r:embed="rId7"/>
                </a:ext>
              </a:extLst>
            </a:blip>
            <a:stretch>
              <a:fillRect b="-15516"/>
            </a:stretch>
          </a:blipFill>
        </p:spPr>
      </p:sp>
      <p:sp>
        <p:nvSpPr>
          <p:cNvPr id="8" name="Freeform 8"/>
          <p:cNvSpPr/>
          <p:nvPr/>
        </p:nvSpPr>
        <p:spPr>
          <a:xfrm rot="-5400000" flipH="1" flipV="1">
            <a:off x="9579681" y="1578681"/>
            <a:ext cx="7243938" cy="8115300"/>
          </a:xfrm>
          <a:custGeom>
            <a:avLst/>
            <a:gdLst/>
            <a:ahLst/>
            <a:cxnLst/>
            <a:rect l="l" t="t" r="r" b="b"/>
            <a:pathLst>
              <a:path w="7243938" h="8115300">
                <a:moveTo>
                  <a:pt x="7243938" y="8115300"/>
                </a:moveTo>
                <a:lnTo>
                  <a:pt x="0" y="8115300"/>
                </a:lnTo>
                <a:lnTo>
                  <a:pt x="0" y="0"/>
                </a:lnTo>
                <a:lnTo>
                  <a:pt x="7243938" y="0"/>
                </a:lnTo>
                <a:lnTo>
                  <a:pt x="7243938" y="8115300"/>
                </a:lnTo>
                <a:close/>
              </a:path>
            </a:pathLst>
          </a:custGeom>
          <a:blipFill>
            <a:blip r:embed="rId4">
              <a:extLst>
                <a:ext uri="{96DAC541-7B7A-43D3-8B79-37D633B846F1}">
                  <asvg:svgBlip xmlns="" xmlns:asvg="http://schemas.microsoft.com/office/drawing/2016/SVG/main" r:embed="rId7"/>
                </a:ext>
              </a:extLst>
            </a:blip>
            <a:stretch>
              <a:fillRect b="-15516"/>
            </a:stretch>
          </a:blipFill>
        </p:spPr>
      </p:sp>
      <p:graphicFrame>
        <p:nvGraphicFramePr>
          <p:cNvPr id="9" name="Table 8"/>
          <p:cNvGraphicFramePr>
            <a:graphicFrameLocks noGrp="1"/>
          </p:cNvGraphicFramePr>
          <p:nvPr>
            <p:extLst>
              <p:ext uri="{D42A27DB-BD31-4B8C-83A1-F6EECF244321}">
                <p14:modId xmlns:p14="http://schemas.microsoft.com/office/powerpoint/2010/main" val="3109510462"/>
              </p:ext>
            </p:extLst>
          </p:nvPr>
        </p:nvGraphicFramePr>
        <p:xfrm>
          <a:off x="2288038" y="3508251"/>
          <a:ext cx="13556086" cy="4267454"/>
        </p:xfrm>
        <a:graphic>
          <a:graphicData uri="http://schemas.openxmlformats.org/drawingml/2006/table">
            <a:tbl>
              <a:tblPr firstRow="1" firstCol="1" bandRow="1"/>
              <a:tblGrid>
                <a:gridCol w="13556086"/>
              </a:tblGrid>
              <a:tr h="0">
                <a:tc>
                  <a:txBody>
                    <a:bodyPr/>
                    <a:lstStyle/>
                    <a:p>
                      <a:pPr algn="ctr">
                        <a:lnSpc>
                          <a:spcPct val="115000"/>
                        </a:lnSpc>
                        <a:spcAft>
                          <a:spcPts val="1000"/>
                        </a:spcAft>
                      </a:pPr>
                      <a:r>
                        <a:rPr lang="vi-VN" sz="5400" b="1" kern="0">
                          <a:effectLst/>
                          <a:latin typeface="Times New Roman" panose="02020603050405020304" pitchFamily="18" charset="0"/>
                          <a:ea typeface="Calibri" panose="020F0502020204030204" pitchFamily="34" charset="0"/>
                          <a:cs typeface="Times New Roman" panose="02020603050405020304" pitchFamily="18" charset="0"/>
                        </a:rPr>
                        <a:t>PHT </a:t>
                      </a:r>
                      <a:r>
                        <a:rPr lang="vi-VN" sz="5400" b="1" kern="0" smtClean="0">
                          <a:effectLst/>
                          <a:latin typeface="Times New Roman" panose="02020603050405020304" pitchFamily="18" charset="0"/>
                          <a:ea typeface="Calibri" panose="020F0502020204030204" pitchFamily="34" charset="0"/>
                          <a:cs typeface="Times New Roman" panose="02020603050405020304" pitchFamily="18" charset="0"/>
                        </a:rPr>
                        <a:t>02</a:t>
                      </a:r>
                      <a:endParaRPr lang="en-GB" sz="54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5400" b="1" kern="0">
                          <a:effectLst/>
                          <a:latin typeface="Times New Roman" panose="02020603050405020304" pitchFamily="18" charset="0"/>
                          <a:ea typeface="Calibri" panose="020F0502020204030204" pitchFamily="34" charset="0"/>
                          <a:cs typeface="Times New Roman" panose="02020603050405020304" pitchFamily="18" charset="0"/>
                        </a:rPr>
                        <a:t>Em hiểu như thế nào về tâm nguyện của nhà thơ: “Tôi nguyện suốt đời trung thực sống cho thơ</a:t>
                      </a:r>
                      <a:r>
                        <a:rPr lang="vi-VN" sz="5400" b="1"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54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1300" b="1"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020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6" name="Freeform 6"/>
          <p:cNvSpPr/>
          <p:nvPr/>
        </p:nvSpPr>
        <p:spPr>
          <a:xfrm rot="-5400000">
            <a:off x="1803328" y="1641057"/>
            <a:ext cx="5527940" cy="8524993"/>
          </a:xfrm>
          <a:custGeom>
            <a:avLst/>
            <a:gdLst/>
            <a:ahLst/>
            <a:cxnLst/>
            <a:rect l="l" t="t" r="r" b="b"/>
            <a:pathLst>
              <a:path w="5527940" h="7153805">
                <a:moveTo>
                  <a:pt x="0" y="0"/>
                </a:moveTo>
                <a:lnTo>
                  <a:pt x="5527940" y="0"/>
                </a:lnTo>
                <a:lnTo>
                  <a:pt x="5527940" y="7153805"/>
                </a:lnTo>
                <a:lnTo>
                  <a:pt x="0" y="7153805"/>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a:off x="2247607" y="2233321"/>
            <a:ext cx="4521651" cy="7340463"/>
          </a:xfrm>
          <a:custGeom>
            <a:avLst/>
            <a:gdLst/>
            <a:ahLst/>
            <a:cxnLst/>
            <a:rect l="l" t="t" r="r" b="b"/>
            <a:pathLst>
              <a:path w="4521651" h="5851549">
                <a:moveTo>
                  <a:pt x="0" y="0"/>
                </a:moveTo>
                <a:lnTo>
                  <a:pt x="4521651" y="0"/>
                </a:lnTo>
                <a:lnTo>
                  <a:pt x="4521651" y="5851549"/>
                </a:lnTo>
                <a:lnTo>
                  <a:pt x="0" y="58515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5400000">
            <a:off x="10956738" y="1641058"/>
            <a:ext cx="5527940" cy="8524991"/>
          </a:xfrm>
          <a:custGeom>
            <a:avLst/>
            <a:gdLst/>
            <a:ahLst/>
            <a:cxnLst/>
            <a:rect l="l" t="t" r="r" b="b"/>
            <a:pathLst>
              <a:path w="5527940" h="7153805">
                <a:moveTo>
                  <a:pt x="0" y="0"/>
                </a:moveTo>
                <a:lnTo>
                  <a:pt x="5527940" y="0"/>
                </a:lnTo>
                <a:lnTo>
                  <a:pt x="5527940" y="7153805"/>
                </a:lnTo>
                <a:lnTo>
                  <a:pt x="0" y="715380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5400000">
            <a:off x="11556844" y="2195221"/>
            <a:ext cx="4521651" cy="7416663"/>
          </a:xfrm>
          <a:custGeom>
            <a:avLst/>
            <a:gdLst/>
            <a:ahLst/>
            <a:cxnLst/>
            <a:rect l="l" t="t" r="r" b="b"/>
            <a:pathLst>
              <a:path w="4521651" h="5851549">
                <a:moveTo>
                  <a:pt x="0" y="0"/>
                </a:moveTo>
                <a:lnTo>
                  <a:pt x="4521651" y="0"/>
                </a:lnTo>
                <a:lnTo>
                  <a:pt x="4521651" y="5851549"/>
                </a:lnTo>
                <a:lnTo>
                  <a:pt x="0" y="58515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0" name="Group 10"/>
          <p:cNvGrpSpPr/>
          <p:nvPr/>
        </p:nvGrpSpPr>
        <p:grpSpPr>
          <a:xfrm>
            <a:off x="1998083" y="1596192"/>
            <a:ext cx="6244935" cy="1397650"/>
            <a:chOff x="0" y="0"/>
            <a:chExt cx="1644757" cy="368105"/>
          </a:xfrm>
        </p:grpSpPr>
        <p:sp>
          <p:nvSpPr>
            <p:cNvPr id="11" name="Freeform 11"/>
            <p:cNvSpPr/>
            <p:nvPr/>
          </p:nvSpPr>
          <p:spPr>
            <a:xfrm>
              <a:off x="0" y="0"/>
              <a:ext cx="1644757" cy="368105"/>
            </a:xfrm>
            <a:custGeom>
              <a:avLst/>
              <a:gdLst/>
              <a:ahLst/>
              <a:cxnLst/>
              <a:rect l="l" t="t" r="r" b="b"/>
              <a:pathLst>
                <a:path w="1644757" h="368105">
                  <a:moveTo>
                    <a:pt x="63225" y="0"/>
                  </a:moveTo>
                  <a:lnTo>
                    <a:pt x="1581531" y="0"/>
                  </a:lnTo>
                  <a:cubicBezTo>
                    <a:pt x="1616450" y="0"/>
                    <a:pt x="1644757" y="28307"/>
                    <a:pt x="1644757" y="63225"/>
                  </a:cubicBezTo>
                  <a:lnTo>
                    <a:pt x="1644757" y="304880"/>
                  </a:lnTo>
                  <a:cubicBezTo>
                    <a:pt x="1644757" y="339798"/>
                    <a:pt x="1616450" y="368105"/>
                    <a:pt x="1581531" y="368105"/>
                  </a:cubicBezTo>
                  <a:lnTo>
                    <a:pt x="63225" y="368105"/>
                  </a:lnTo>
                  <a:cubicBezTo>
                    <a:pt x="28307" y="368105"/>
                    <a:pt x="0" y="339798"/>
                    <a:pt x="0" y="304880"/>
                  </a:cubicBezTo>
                  <a:lnTo>
                    <a:pt x="0" y="63225"/>
                  </a:lnTo>
                  <a:cubicBezTo>
                    <a:pt x="0" y="28307"/>
                    <a:pt x="28307" y="0"/>
                    <a:pt x="63225" y="0"/>
                  </a:cubicBezTo>
                  <a:close/>
                </a:path>
              </a:pathLst>
            </a:custGeom>
            <a:solidFill>
              <a:srgbClr val="80A642"/>
            </a:solidFill>
          </p:spPr>
        </p:sp>
        <p:sp>
          <p:nvSpPr>
            <p:cNvPr id="12" name="TextBox 12"/>
            <p:cNvSpPr txBox="1"/>
            <p:nvPr/>
          </p:nvSpPr>
          <p:spPr>
            <a:xfrm>
              <a:off x="0" y="-38100"/>
              <a:ext cx="1644757" cy="40620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3" name="Group 13"/>
          <p:cNvGrpSpPr/>
          <p:nvPr/>
        </p:nvGrpSpPr>
        <p:grpSpPr>
          <a:xfrm>
            <a:off x="10034883" y="1527835"/>
            <a:ext cx="6244935" cy="1397650"/>
            <a:chOff x="0" y="0"/>
            <a:chExt cx="1644757" cy="368105"/>
          </a:xfrm>
        </p:grpSpPr>
        <p:sp>
          <p:nvSpPr>
            <p:cNvPr id="14" name="Freeform 14"/>
            <p:cNvSpPr/>
            <p:nvPr/>
          </p:nvSpPr>
          <p:spPr>
            <a:xfrm>
              <a:off x="0" y="0"/>
              <a:ext cx="1644757" cy="368105"/>
            </a:xfrm>
            <a:custGeom>
              <a:avLst/>
              <a:gdLst/>
              <a:ahLst/>
              <a:cxnLst/>
              <a:rect l="l" t="t" r="r" b="b"/>
              <a:pathLst>
                <a:path w="1644757" h="368105">
                  <a:moveTo>
                    <a:pt x="63225" y="0"/>
                  </a:moveTo>
                  <a:lnTo>
                    <a:pt x="1581531" y="0"/>
                  </a:lnTo>
                  <a:cubicBezTo>
                    <a:pt x="1616450" y="0"/>
                    <a:pt x="1644757" y="28307"/>
                    <a:pt x="1644757" y="63225"/>
                  </a:cubicBezTo>
                  <a:lnTo>
                    <a:pt x="1644757" y="304880"/>
                  </a:lnTo>
                  <a:cubicBezTo>
                    <a:pt x="1644757" y="339798"/>
                    <a:pt x="1616450" y="368105"/>
                    <a:pt x="1581531" y="368105"/>
                  </a:cubicBezTo>
                  <a:lnTo>
                    <a:pt x="63225" y="368105"/>
                  </a:lnTo>
                  <a:cubicBezTo>
                    <a:pt x="28307" y="368105"/>
                    <a:pt x="0" y="339798"/>
                    <a:pt x="0" y="304880"/>
                  </a:cubicBezTo>
                  <a:lnTo>
                    <a:pt x="0" y="63225"/>
                  </a:lnTo>
                  <a:cubicBezTo>
                    <a:pt x="0" y="28307"/>
                    <a:pt x="28307" y="0"/>
                    <a:pt x="63225" y="0"/>
                  </a:cubicBezTo>
                  <a:close/>
                </a:path>
              </a:pathLst>
            </a:custGeom>
            <a:solidFill>
              <a:srgbClr val="EF9A3C"/>
            </a:solidFill>
          </p:spPr>
        </p:sp>
        <p:sp>
          <p:nvSpPr>
            <p:cNvPr id="15" name="TextBox 15"/>
            <p:cNvSpPr txBox="1"/>
            <p:nvPr/>
          </p:nvSpPr>
          <p:spPr>
            <a:xfrm>
              <a:off x="0" y="-38100"/>
              <a:ext cx="1644757" cy="40620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TextBox 21"/>
          <p:cNvSpPr txBox="1"/>
          <p:nvPr/>
        </p:nvSpPr>
        <p:spPr>
          <a:xfrm>
            <a:off x="2270522" y="468512"/>
            <a:ext cx="14981593" cy="738664"/>
          </a:xfrm>
          <a:prstGeom prst="rect">
            <a:avLst/>
          </a:prstGeom>
        </p:spPr>
        <p:txBody>
          <a:bodyPr wrap="square" lIns="0" tIns="0" rIns="0" bIns="0" rtlCol="0" anchor="t">
            <a:spAutoFit/>
          </a:bodyPr>
          <a:lstStyle/>
          <a:p>
            <a:r>
              <a:rPr lang="vi-VN" sz="4800" b="1">
                <a:latin typeface="Times New Roman" panose="02020603050405020304" pitchFamily="18" charset="0"/>
                <a:cs typeface="Times New Roman" panose="02020603050405020304" pitchFamily="18" charset="0"/>
              </a:rPr>
              <a:t>1. Những hình ảnh so sánh để nói về thơ ca trong bài thơ</a:t>
            </a:r>
            <a:endParaRPr lang="en-GB" sz="4800">
              <a:latin typeface="Times New Roman" panose="02020603050405020304" pitchFamily="18" charset="0"/>
              <a:cs typeface="Times New Roman" panose="02020603050405020304" pitchFamily="18" charset="0"/>
            </a:endParaRPr>
          </a:p>
        </p:txBody>
      </p:sp>
      <p:sp>
        <p:nvSpPr>
          <p:cNvPr id="22" name="TextBox 22"/>
          <p:cNvSpPr txBox="1"/>
          <p:nvPr/>
        </p:nvSpPr>
        <p:spPr>
          <a:xfrm>
            <a:off x="2992124" y="1954586"/>
            <a:ext cx="4848120" cy="820738"/>
          </a:xfrm>
          <a:prstGeom prst="rect">
            <a:avLst/>
          </a:prstGeom>
        </p:spPr>
        <p:txBody>
          <a:bodyPr lIns="0" tIns="0" rIns="0" bIns="0" rtlCol="0" anchor="t">
            <a:spAutoFit/>
          </a:bodyPr>
          <a:lstStyle/>
          <a:p>
            <a:pPr algn="ctr">
              <a:lnSpc>
                <a:spcPts val="6399"/>
              </a:lnSpc>
            </a:pPr>
            <a:r>
              <a:rPr lang="vi-VN" sz="6600" b="1">
                <a:latin typeface="Times New Roman" panose="02020603050405020304" pitchFamily="18" charset="0"/>
                <a:cs typeface="Times New Roman" panose="02020603050405020304" pitchFamily="18" charset="0"/>
              </a:rPr>
              <a:t>khổ 1</a:t>
            </a:r>
            <a:endParaRPr lang="en-US" sz="6600" b="1">
              <a:solidFill>
                <a:srgbClr val="FFFBF4"/>
              </a:solidFill>
              <a:latin typeface="Times New Roman" panose="02020603050405020304" pitchFamily="18" charset="0"/>
              <a:ea typeface="Lazydog"/>
              <a:cs typeface="Times New Roman" panose="02020603050405020304" pitchFamily="18" charset="0"/>
              <a:sym typeface="Lazydog"/>
            </a:endParaRPr>
          </a:p>
        </p:txBody>
      </p:sp>
      <p:sp>
        <p:nvSpPr>
          <p:cNvPr id="23" name="TextBox 23"/>
          <p:cNvSpPr txBox="1"/>
          <p:nvPr/>
        </p:nvSpPr>
        <p:spPr>
          <a:xfrm>
            <a:off x="10491677" y="4306554"/>
            <a:ext cx="6629999" cy="2769989"/>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T</a:t>
            </a:r>
            <a:r>
              <a:rPr lang="vi-VN" sz="3600" smtClean="0">
                <a:latin typeface="Times New Roman" panose="02020603050405020304" pitchFamily="18" charset="0"/>
                <a:cs typeface="Times New Roman" panose="02020603050405020304" pitchFamily="18" charset="0"/>
              </a:rPr>
              <a:t>hơ </a:t>
            </a:r>
            <a:r>
              <a:rPr lang="vi-VN" sz="3600">
                <a:latin typeface="Times New Roman" panose="02020603050405020304" pitchFamily="18" charset="0"/>
                <a:cs typeface="Times New Roman" panose="02020603050405020304" pitchFamily="18" charset="0"/>
              </a:rPr>
              <a:t>như “bài hát ru”, như “mơ ước mùa xuân”, như “khát vọng chiến công” =&gt; Thơ hiển hiện trong mọi chặng đường của cuộc sống, miễn là con người có tình yêu với thơ.</a:t>
            </a:r>
            <a:r>
              <a:rPr lang="en-US" sz="3600" smtClean="0">
                <a:solidFill>
                  <a:srgbClr val="6A7E78"/>
                </a:solidFill>
                <a:latin typeface="Times New Roman" panose="02020603050405020304" pitchFamily="18" charset="0"/>
                <a:ea typeface="Dreaming Outloud Sans"/>
                <a:cs typeface="Times New Roman" panose="02020603050405020304" pitchFamily="18" charset="0"/>
                <a:sym typeface="Dreaming Outloud Sans"/>
              </a:rPr>
              <a:t>. </a:t>
            </a:r>
            <a:endParaRPr lang="en-US" sz="3600">
              <a:solidFill>
                <a:srgbClr val="6A7E78"/>
              </a:solidFill>
              <a:latin typeface="Times New Roman" panose="02020603050405020304" pitchFamily="18" charset="0"/>
              <a:ea typeface="Dreaming Outloud Sans"/>
              <a:cs typeface="Times New Roman" panose="02020603050405020304" pitchFamily="18" charset="0"/>
              <a:sym typeface="Dreaming Outloud Sans"/>
            </a:endParaRPr>
          </a:p>
        </p:txBody>
      </p:sp>
      <p:sp>
        <p:nvSpPr>
          <p:cNvPr id="24" name="TextBox 24"/>
          <p:cNvSpPr txBox="1"/>
          <p:nvPr/>
        </p:nvSpPr>
        <p:spPr>
          <a:xfrm>
            <a:off x="1166326" y="3979509"/>
            <a:ext cx="6702208" cy="3877985"/>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H</a:t>
            </a:r>
            <a:r>
              <a:rPr lang="vi-VN" sz="3600" smtClean="0">
                <a:latin typeface="Times New Roman" panose="02020603050405020304" pitchFamily="18" charset="0"/>
                <a:cs typeface="Times New Roman" panose="02020603050405020304" pitchFamily="18" charset="0"/>
              </a:rPr>
              <a:t>ình </a:t>
            </a:r>
            <a:r>
              <a:rPr lang="vi-VN" sz="3600">
                <a:latin typeface="Times New Roman" panose="02020603050405020304" pitchFamily="18" charset="0"/>
                <a:cs typeface="Times New Roman" panose="02020603050405020304" pitchFamily="18" charset="0"/>
              </a:rPr>
              <a:t>ảnh so sánh </a:t>
            </a:r>
            <a:r>
              <a:rPr lang="vi-VN" sz="3600" smtClean="0">
                <a:latin typeface="Times New Roman" panose="02020603050405020304" pitchFamily="18" charset="0"/>
                <a:cs typeface="Times New Roman" panose="02020603050405020304" pitchFamily="18" charset="0"/>
              </a:rPr>
              <a:t>“nghỉ </a:t>
            </a:r>
            <a:r>
              <a:rPr lang="vi-VN" sz="3600">
                <a:latin typeface="Times New Roman" panose="02020603050405020304" pitchFamily="18" charset="0"/>
                <a:cs typeface="Times New Roman" panose="02020603050405020304" pitchFamily="18" charset="0"/>
              </a:rPr>
              <a:t>ngơi”, “việc đầy lao lực”, “chốn dừng chân”, “cuộc hành trình” =&gt; </a:t>
            </a:r>
            <a:r>
              <a:rPr lang="vi-VN" sz="3600" smtClean="0">
                <a:latin typeface="Times New Roman" panose="02020603050405020304" pitchFamily="18" charset="0"/>
                <a:cs typeface="Times New Roman" panose="02020603050405020304" pitchFamily="18" charset="0"/>
              </a:rPr>
              <a:t>thơ </a:t>
            </a:r>
            <a:r>
              <a:rPr lang="vi-VN" sz="3600">
                <a:latin typeface="Times New Roman" panose="02020603050405020304" pitchFamily="18" charset="0"/>
                <a:cs typeface="Times New Roman" panose="02020603050405020304" pitchFamily="18" charset="0"/>
              </a:rPr>
              <a:t>là một quá trình lao động nghiêm túc </a:t>
            </a:r>
            <a:r>
              <a:rPr lang="vi-VN" sz="3600" smtClean="0">
                <a:latin typeface="Times New Roman" panose="02020603050405020304" pitchFamily="18" charset="0"/>
                <a:cs typeface="Times New Roman" panose="02020603050405020304" pitchFamily="18" charset="0"/>
              </a:rPr>
              <a:t>nhưng cũng </a:t>
            </a:r>
            <a:r>
              <a:rPr lang="vi-VN" sz="3600">
                <a:latin typeface="Times New Roman" panose="02020603050405020304" pitchFamily="18" charset="0"/>
                <a:cs typeface="Times New Roman" panose="02020603050405020304" pitchFamily="18" charset="0"/>
              </a:rPr>
              <a:t>là chốn dừng chân, nghỉ ngơi để tâm hồn được giải toả, được giãi bày, được sống là mình.</a:t>
            </a:r>
            <a:endParaRPr lang="en-GB" sz="3600">
              <a:latin typeface="Times New Roman" panose="02020603050405020304" pitchFamily="18" charset="0"/>
              <a:cs typeface="Times New Roman" panose="02020603050405020304" pitchFamily="18" charset="0"/>
            </a:endParaRPr>
          </a:p>
        </p:txBody>
      </p:sp>
      <p:sp>
        <p:nvSpPr>
          <p:cNvPr id="25" name="Rectangle 24"/>
          <p:cNvSpPr/>
          <p:nvPr/>
        </p:nvSpPr>
        <p:spPr>
          <a:xfrm>
            <a:off x="12154324" y="1576664"/>
            <a:ext cx="2185214" cy="1107996"/>
          </a:xfrm>
          <a:prstGeom prst="rect">
            <a:avLst/>
          </a:prstGeom>
        </p:spPr>
        <p:txBody>
          <a:bodyPr wrap="none">
            <a:spAutoFit/>
          </a:bodyPr>
          <a:lstStyle/>
          <a:p>
            <a:r>
              <a:rPr lang="vi-VN" sz="6600" b="1" kern="0">
                <a:latin typeface="Times New Roman" panose="02020603050405020304" pitchFamily="18" charset="0"/>
                <a:ea typeface="Calibri" panose="020F0502020204030204" pitchFamily="34" charset="0"/>
                <a:cs typeface="Times New Roman" panose="02020603050405020304" pitchFamily="18" charset="0"/>
              </a:rPr>
              <a:t>khổ 2</a:t>
            </a:r>
            <a:endParaRPr lang="en-GB" sz="6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0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par>
                                <p:cTn id="43" presetID="2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E7"/>
        </a:solidFill>
        <a:effectLst/>
      </p:bgPr>
    </p:bg>
    <p:spTree>
      <p:nvGrpSpPr>
        <p:cNvPr id="1" name=""/>
        <p:cNvGrpSpPr/>
        <p:nvPr/>
      </p:nvGrpSpPr>
      <p:grpSpPr>
        <a:xfrm>
          <a:off x="0" y="0"/>
          <a:ext cx="0" cy="0"/>
          <a:chOff x="0" y="0"/>
          <a:chExt cx="0" cy="0"/>
        </a:xfrm>
      </p:grpSpPr>
      <p:sp>
        <p:nvSpPr>
          <p:cNvPr id="2" name="Freeform 2"/>
          <p:cNvSpPr/>
          <p:nvPr/>
        </p:nvSpPr>
        <p:spPr>
          <a:xfrm>
            <a:off x="-3344839" y="-1443251"/>
            <a:ext cx="13173501" cy="13173501"/>
          </a:xfrm>
          <a:custGeom>
            <a:avLst/>
            <a:gdLst/>
            <a:ahLst/>
            <a:cxnLst/>
            <a:rect l="l" t="t" r="r" b="b"/>
            <a:pathLst>
              <a:path w="13173501" h="13173501">
                <a:moveTo>
                  <a:pt x="0" y="0"/>
                </a:moveTo>
                <a:lnTo>
                  <a:pt x="13173502" y="0"/>
                </a:lnTo>
                <a:lnTo>
                  <a:pt x="13173502"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828663" y="-1443251"/>
            <a:ext cx="11804176" cy="13173501"/>
          </a:xfrm>
          <a:custGeom>
            <a:avLst/>
            <a:gdLst/>
            <a:ahLst/>
            <a:cxnLst/>
            <a:rect l="l" t="t" r="r" b="b"/>
            <a:pathLst>
              <a:path w="11804176" h="13173501">
                <a:moveTo>
                  <a:pt x="0" y="0"/>
                </a:moveTo>
                <a:lnTo>
                  <a:pt x="11804176" y="0"/>
                </a:lnTo>
                <a:lnTo>
                  <a:pt x="11804176" y="13173502"/>
                </a:lnTo>
                <a:lnTo>
                  <a:pt x="0" y="13173502"/>
                </a:lnTo>
                <a:lnTo>
                  <a:pt x="0" y="0"/>
                </a:lnTo>
                <a:close/>
              </a:path>
            </a:pathLst>
          </a:custGeom>
          <a:blipFill>
            <a:blip r:embed="rId2">
              <a:extLst>
                <a:ext uri="{96DAC541-7B7A-43D3-8B79-37D633B846F1}">
                  <asvg:svgBlip xmlns="" xmlns:asvg="http://schemas.microsoft.com/office/drawing/2016/SVG/main" r:embed="rId3"/>
                </a:ext>
              </a:extLst>
            </a:blip>
            <a:stretch>
              <a:fillRect l="-11600"/>
            </a:stretch>
          </a:blipFill>
        </p:spPr>
      </p:sp>
      <p:sp>
        <p:nvSpPr>
          <p:cNvPr id="11" name="Freeform 11"/>
          <p:cNvSpPr/>
          <p:nvPr/>
        </p:nvSpPr>
        <p:spPr>
          <a:xfrm>
            <a:off x="228600" y="1447557"/>
            <a:ext cx="5972041" cy="7810744"/>
          </a:xfrm>
          <a:custGeom>
            <a:avLst/>
            <a:gdLst/>
            <a:ahLst/>
            <a:cxnLst/>
            <a:rect l="l" t="t" r="r" b="b"/>
            <a:pathLst>
              <a:path w="5071412" h="5234437">
                <a:moveTo>
                  <a:pt x="0" y="0"/>
                </a:moveTo>
                <a:lnTo>
                  <a:pt x="5071412" y="0"/>
                </a:lnTo>
                <a:lnTo>
                  <a:pt x="5071412" y="5234437"/>
                </a:lnTo>
                <a:lnTo>
                  <a:pt x="0" y="5234437"/>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12" name="Freeform 12"/>
          <p:cNvSpPr/>
          <p:nvPr/>
        </p:nvSpPr>
        <p:spPr>
          <a:xfrm>
            <a:off x="6224502" y="1447556"/>
            <a:ext cx="5862855" cy="7810743"/>
          </a:xfrm>
          <a:custGeom>
            <a:avLst/>
            <a:gdLst/>
            <a:ahLst/>
            <a:cxnLst/>
            <a:rect l="l" t="t" r="r" b="b"/>
            <a:pathLst>
              <a:path w="5071412" h="5234437">
                <a:moveTo>
                  <a:pt x="0" y="0"/>
                </a:moveTo>
                <a:lnTo>
                  <a:pt x="5071412" y="0"/>
                </a:lnTo>
                <a:lnTo>
                  <a:pt x="5071412" y="5234437"/>
                </a:lnTo>
                <a:lnTo>
                  <a:pt x="0" y="523443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2045074" y="1462240"/>
            <a:ext cx="6200641" cy="7619999"/>
          </a:xfrm>
          <a:custGeom>
            <a:avLst/>
            <a:gdLst/>
            <a:ahLst/>
            <a:cxnLst/>
            <a:rect l="l" t="t" r="r" b="b"/>
            <a:pathLst>
              <a:path w="5071412" h="5234437">
                <a:moveTo>
                  <a:pt x="0" y="0"/>
                </a:moveTo>
                <a:lnTo>
                  <a:pt x="5071412" y="0"/>
                </a:lnTo>
                <a:lnTo>
                  <a:pt x="5071412" y="5234437"/>
                </a:lnTo>
                <a:lnTo>
                  <a:pt x="0" y="523443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AutoShape 14"/>
          <p:cNvSpPr/>
          <p:nvPr/>
        </p:nvSpPr>
        <p:spPr>
          <a:xfrm>
            <a:off x="2204191" y="2781300"/>
            <a:ext cx="2643007" cy="0"/>
          </a:xfrm>
          <a:prstGeom prst="line">
            <a:avLst/>
          </a:prstGeom>
          <a:ln w="47625" cap="flat">
            <a:solidFill>
              <a:srgbClr val="FFFFFF"/>
            </a:solidFill>
            <a:prstDash val="lgDash"/>
            <a:headEnd type="none" w="sm" len="sm"/>
            <a:tailEnd type="none" w="sm" len="sm"/>
          </a:ln>
        </p:spPr>
      </p:sp>
      <p:sp>
        <p:nvSpPr>
          <p:cNvPr id="15" name="AutoShape 15"/>
          <p:cNvSpPr/>
          <p:nvPr/>
        </p:nvSpPr>
        <p:spPr>
          <a:xfrm>
            <a:off x="7834425" y="2776141"/>
            <a:ext cx="2643007" cy="0"/>
          </a:xfrm>
          <a:prstGeom prst="line">
            <a:avLst/>
          </a:prstGeom>
          <a:ln w="47625" cap="flat">
            <a:solidFill>
              <a:srgbClr val="FFFFFF"/>
            </a:solidFill>
            <a:prstDash val="lgDash"/>
            <a:headEnd type="none" w="sm" len="sm"/>
            <a:tailEnd type="none" w="sm" len="sm"/>
          </a:ln>
        </p:spPr>
      </p:sp>
      <p:sp>
        <p:nvSpPr>
          <p:cNvPr id="16" name="AutoShape 16"/>
          <p:cNvSpPr/>
          <p:nvPr/>
        </p:nvSpPr>
        <p:spPr>
          <a:xfrm>
            <a:off x="13613012" y="2757438"/>
            <a:ext cx="2643007" cy="0"/>
          </a:xfrm>
          <a:prstGeom prst="line">
            <a:avLst/>
          </a:prstGeom>
          <a:ln w="47625" cap="flat">
            <a:solidFill>
              <a:srgbClr val="FFFFFF"/>
            </a:solidFill>
            <a:prstDash val="lgDash"/>
            <a:headEnd type="none" w="sm" len="sm"/>
            <a:tailEnd type="none" w="sm" len="sm"/>
          </a:ln>
        </p:spPr>
      </p:sp>
      <p:sp>
        <p:nvSpPr>
          <p:cNvPr id="17" name="TextBox 17"/>
          <p:cNvSpPr txBox="1"/>
          <p:nvPr/>
        </p:nvSpPr>
        <p:spPr>
          <a:xfrm>
            <a:off x="13146138" y="2153516"/>
            <a:ext cx="3780730" cy="577081"/>
          </a:xfrm>
          <a:prstGeom prst="rect">
            <a:avLst/>
          </a:prstGeom>
        </p:spPr>
        <p:txBody>
          <a:bodyPr lIns="0" tIns="0" rIns="0" bIns="0" rtlCol="0" anchor="t">
            <a:spAutoFit/>
          </a:bodyPr>
          <a:lstStyle/>
          <a:p>
            <a:pPr algn="ctr">
              <a:lnSpc>
                <a:spcPts val="4460"/>
              </a:lnSpc>
            </a:pPr>
            <a:r>
              <a:rPr lang="vi-VN" sz="6000" b="1">
                <a:latin typeface="Times New Roman" panose="02020603050405020304" pitchFamily="18" charset="0"/>
                <a:cs typeface="Times New Roman" panose="02020603050405020304" pitchFamily="18" charset="0"/>
              </a:rPr>
              <a:t>K</a:t>
            </a:r>
            <a:r>
              <a:rPr lang="vi-VN" sz="6000" b="1" smtClean="0">
                <a:latin typeface="Times New Roman" panose="02020603050405020304" pitchFamily="18" charset="0"/>
                <a:cs typeface="Times New Roman" panose="02020603050405020304" pitchFamily="18" charset="0"/>
              </a:rPr>
              <a:t>hổ </a:t>
            </a:r>
            <a:r>
              <a:rPr lang="vi-VN" sz="6000" b="1">
                <a:latin typeface="Times New Roman" panose="02020603050405020304" pitchFamily="18" charset="0"/>
                <a:cs typeface="Times New Roman" panose="02020603050405020304" pitchFamily="18" charset="0"/>
              </a:rPr>
              <a:t>5</a:t>
            </a:r>
            <a:endParaRPr lang="en-US" sz="5400" b="1">
              <a:solidFill>
                <a:srgbClr val="FFFFFF"/>
              </a:solidFill>
              <a:latin typeface="Times New Roman" panose="02020603050405020304" pitchFamily="18" charset="0"/>
              <a:ea typeface="Lazydog"/>
              <a:cs typeface="Times New Roman" panose="02020603050405020304" pitchFamily="18" charset="0"/>
              <a:sym typeface="Lazydog"/>
            </a:endParaRPr>
          </a:p>
        </p:txBody>
      </p:sp>
      <p:sp>
        <p:nvSpPr>
          <p:cNvPr id="20" name="Freeform 20"/>
          <p:cNvSpPr/>
          <p:nvPr/>
        </p:nvSpPr>
        <p:spPr>
          <a:xfrm>
            <a:off x="-19917" y="-117907"/>
            <a:ext cx="1007610" cy="1363938"/>
          </a:xfrm>
          <a:custGeom>
            <a:avLst/>
            <a:gdLst/>
            <a:ahLst/>
            <a:cxnLst/>
            <a:rect l="l" t="t" r="r" b="b"/>
            <a:pathLst>
              <a:path w="1007610" h="1363938">
                <a:moveTo>
                  <a:pt x="0" y="0"/>
                </a:moveTo>
                <a:lnTo>
                  <a:pt x="1007610" y="0"/>
                </a:lnTo>
                <a:lnTo>
                  <a:pt x="1007610" y="1363939"/>
                </a:lnTo>
                <a:lnTo>
                  <a:pt x="0" y="1363939"/>
                </a:lnTo>
                <a:lnTo>
                  <a:pt x="0" y="0"/>
                </a:lnTo>
                <a:close/>
              </a:path>
            </a:pathLst>
          </a:custGeom>
          <a:blipFill>
            <a:blip r:embed="rId14"/>
            <a:stretch>
              <a:fillRect/>
            </a:stretch>
          </a:blipFill>
        </p:spPr>
      </p:sp>
      <p:sp>
        <p:nvSpPr>
          <p:cNvPr id="22" name="TextBox 22"/>
          <p:cNvSpPr txBox="1"/>
          <p:nvPr/>
        </p:nvSpPr>
        <p:spPr>
          <a:xfrm>
            <a:off x="7111801" y="2021940"/>
            <a:ext cx="3780730" cy="613181"/>
          </a:xfrm>
          <a:prstGeom prst="rect">
            <a:avLst/>
          </a:prstGeom>
        </p:spPr>
        <p:txBody>
          <a:bodyPr lIns="0" tIns="0" rIns="0" bIns="0" rtlCol="0" anchor="t">
            <a:spAutoFit/>
          </a:bodyPr>
          <a:lstStyle/>
          <a:p>
            <a:pPr algn="ctr">
              <a:lnSpc>
                <a:spcPts val="4460"/>
              </a:lnSpc>
            </a:pPr>
            <a:r>
              <a:rPr lang="vi-VN" sz="6000" b="1">
                <a:latin typeface="Times New Roman" panose="02020603050405020304" pitchFamily="18" charset="0"/>
                <a:cs typeface="Times New Roman" panose="02020603050405020304" pitchFamily="18" charset="0"/>
              </a:rPr>
              <a:t>K</a:t>
            </a:r>
            <a:r>
              <a:rPr lang="vi-VN" sz="6000" b="1" smtClean="0">
                <a:latin typeface="Times New Roman" panose="02020603050405020304" pitchFamily="18" charset="0"/>
                <a:cs typeface="Times New Roman" panose="02020603050405020304" pitchFamily="18" charset="0"/>
              </a:rPr>
              <a:t>hổ </a:t>
            </a:r>
            <a:r>
              <a:rPr lang="vi-VN" sz="6000" b="1">
                <a:latin typeface="Times New Roman" panose="02020603050405020304" pitchFamily="18" charset="0"/>
                <a:cs typeface="Times New Roman" panose="02020603050405020304" pitchFamily="18" charset="0"/>
              </a:rPr>
              <a:t>4</a:t>
            </a:r>
            <a:endParaRPr lang="en-US" sz="5400" b="1">
              <a:solidFill>
                <a:srgbClr val="FFFFFF"/>
              </a:solidFill>
              <a:latin typeface="Times New Roman" panose="02020603050405020304" pitchFamily="18" charset="0"/>
              <a:ea typeface="Lazydog"/>
              <a:cs typeface="Times New Roman" panose="02020603050405020304" pitchFamily="18" charset="0"/>
              <a:sym typeface="Lazydog"/>
            </a:endParaRPr>
          </a:p>
        </p:txBody>
      </p:sp>
      <p:sp>
        <p:nvSpPr>
          <p:cNvPr id="25" name="TextBox 25"/>
          <p:cNvSpPr txBox="1"/>
          <p:nvPr/>
        </p:nvSpPr>
        <p:spPr>
          <a:xfrm>
            <a:off x="1384488" y="2109066"/>
            <a:ext cx="3780730" cy="613181"/>
          </a:xfrm>
          <a:prstGeom prst="rect">
            <a:avLst/>
          </a:prstGeom>
        </p:spPr>
        <p:txBody>
          <a:bodyPr lIns="0" tIns="0" rIns="0" bIns="0" rtlCol="0" anchor="t">
            <a:spAutoFit/>
          </a:bodyPr>
          <a:lstStyle/>
          <a:p>
            <a:pPr algn="ctr">
              <a:lnSpc>
                <a:spcPts val="4460"/>
              </a:lnSpc>
            </a:pPr>
            <a:r>
              <a:rPr lang="vi-VN" sz="6000" b="1">
                <a:latin typeface="Times New Roman" panose="02020603050405020304" pitchFamily="18" charset="0"/>
                <a:cs typeface="Times New Roman" panose="02020603050405020304" pitchFamily="18" charset="0"/>
              </a:rPr>
              <a:t>K</a:t>
            </a:r>
            <a:r>
              <a:rPr lang="vi-VN" sz="6000" b="1" smtClean="0">
                <a:latin typeface="Times New Roman" panose="02020603050405020304" pitchFamily="18" charset="0"/>
                <a:cs typeface="Times New Roman" panose="02020603050405020304" pitchFamily="18" charset="0"/>
              </a:rPr>
              <a:t>hổ </a:t>
            </a:r>
            <a:r>
              <a:rPr lang="vi-VN" sz="6000" b="1">
                <a:latin typeface="Times New Roman" panose="02020603050405020304" pitchFamily="18" charset="0"/>
                <a:cs typeface="Times New Roman" panose="02020603050405020304" pitchFamily="18" charset="0"/>
              </a:rPr>
              <a:t>3</a:t>
            </a:r>
            <a:endParaRPr lang="en-US" sz="5400" b="1">
              <a:solidFill>
                <a:srgbClr val="FFFFFF"/>
              </a:solidFill>
              <a:latin typeface="Times New Roman" panose="02020603050405020304" pitchFamily="18" charset="0"/>
              <a:ea typeface="Lazydog"/>
              <a:cs typeface="Times New Roman" panose="02020603050405020304" pitchFamily="18" charset="0"/>
              <a:sym typeface="Lazydog"/>
            </a:endParaRPr>
          </a:p>
        </p:txBody>
      </p:sp>
      <p:sp>
        <p:nvSpPr>
          <p:cNvPr id="26" name="TextBox 26"/>
          <p:cNvSpPr txBox="1"/>
          <p:nvPr/>
        </p:nvSpPr>
        <p:spPr>
          <a:xfrm>
            <a:off x="819697" y="2993116"/>
            <a:ext cx="4755451" cy="5909310"/>
          </a:xfrm>
          <a:prstGeom prst="rect">
            <a:avLst/>
          </a:prstGeom>
        </p:spPr>
        <p:txBody>
          <a:bodyPr wrap="square" lIns="0" tIns="0" rIns="0" bIns="0" rtlCol="0" anchor="t">
            <a:spAutoFit/>
          </a:bodyPr>
          <a:lstStyle/>
          <a:p>
            <a:pPr algn="just"/>
            <a:r>
              <a:rPr lang="vi-VN" sz="3200">
                <a:latin typeface="Times New Roman" panose="02020603050405020304" pitchFamily="18" charset="0"/>
                <a:cs typeface="Times New Roman" panose="02020603050405020304" pitchFamily="18" charset="0"/>
              </a:rPr>
              <a:t>T</a:t>
            </a:r>
            <a:r>
              <a:rPr lang="vi-VN" sz="3200" smtClean="0">
                <a:latin typeface="Times New Roman" panose="02020603050405020304" pitchFamily="18" charset="0"/>
                <a:cs typeface="Times New Roman" panose="02020603050405020304" pitchFamily="18" charset="0"/>
              </a:rPr>
              <a:t>hơ </a:t>
            </a:r>
            <a:r>
              <a:rPr lang="vi-VN" sz="3200">
                <a:latin typeface="Times New Roman" panose="02020603050405020304" pitchFamily="18" charset="0"/>
                <a:cs typeface="Times New Roman" panose="02020603050405020304" pitchFamily="18" charset="0"/>
              </a:rPr>
              <a:t>giống như “bà mẹ”, “người yêu”, “con gái”: Thơ hiện hữu trong hành trình cuộc đời của mỗi con người – âu yếm, nâng niu ta khi ta còn bé; đồng cảm, chia sẻ, bên ta như người yêu khi ta trưởng thành; chăm sóc (tâm hồn) ta khi về già và lúc từ giã cõi đời thơ lưu giữ những kỉ niệm còn mãi với thời gian.</a:t>
            </a:r>
            <a:endParaRPr lang="en-GB" sz="3200">
              <a:latin typeface="Times New Roman" panose="02020603050405020304" pitchFamily="18" charset="0"/>
              <a:cs typeface="Times New Roman" panose="02020603050405020304" pitchFamily="18" charset="0"/>
            </a:endParaRPr>
          </a:p>
        </p:txBody>
      </p:sp>
      <p:sp>
        <p:nvSpPr>
          <p:cNvPr id="27" name="TextBox 27"/>
          <p:cNvSpPr txBox="1"/>
          <p:nvPr/>
        </p:nvSpPr>
        <p:spPr>
          <a:xfrm>
            <a:off x="6713351" y="3548690"/>
            <a:ext cx="4755451" cy="3447098"/>
          </a:xfrm>
          <a:prstGeom prst="rect">
            <a:avLst/>
          </a:prstGeom>
        </p:spPr>
        <p:txBody>
          <a:bodyPr wrap="square" lIns="0" tIns="0" rIns="0" bIns="0" rtlCol="0" anchor="t">
            <a:spAutoFit/>
          </a:bodyPr>
          <a:lstStyle/>
          <a:p>
            <a:pPr algn="just"/>
            <a:r>
              <a:rPr lang="vi-VN" sz="3200" smtClean="0">
                <a:latin typeface="Times New Roman" panose="02020603050405020304" pitchFamily="18" charset="0"/>
                <a:cs typeface="Times New Roman" panose="02020603050405020304" pitchFamily="18" charset="0"/>
              </a:rPr>
              <a:t>Thơ </a:t>
            </a:r>
            <a:r>
              <a:rPr lang="vi-VN" sz="3200">
                <a:latin typeface="Times New Roman" panose="02020603050405020304" pitchFamily="18" charset="0"/>
                <a:cs typeface="Times New Roman" panose="02020603050405020304" pitchFamily="18" charset="0"/>
              </a:rPr>
              <a:t>như “trái núi cao không thể tới”, “cánh chim sà đậu xuống lòng tay”: những cung bậc cảm xúc của văn chương – lúc thăng hoa, bay bổng, lúc hiện thực, đời thường.</a:t>
            </a:r>
            <a:endParaRPr lang="en-US" sz="3200">
              <a:solidFill>
                <a:srgbClr val="FFFFFF"/>
              </a:solidFill>
              <a:latin typeface="Times New Roman" panose="02020603050405020304" pitchFamily="18" charset="0"/>
              <a:ea typeface="Dreaming Outloud Sans"/>
              <a:cs typeface="Times New Roman" panose="02020603050405020304" pitchFamily="18" charset="0"/>
              <a:sym typeface="Dreaming Outloud Sans"/>
            </a:endParaRPr>
          </a:p>
        </p:txBody>
      </p:sp>
      <p:sp>
        <p:nvSpPr>
          <p:cNvPr id="28" name="TextBox 28"/>
          <p:cNvSpPr txBox="1"/>
          <p:nvPr/>
        </p:nvSpPr>
        <p:spPr>
          <a:xfrm>
            <a:off x="12800057" y="3162300"/>
            <a:ext cx="4755451" cy="4924425"/>
          </a:xfrm>
          <a:prstGeom prst="rect">
            <a:avLst/>
          </a:prstGeom>
        </p:spPr>
        <p:txBody>
          <a:bodyPr wrap="square" lIns="0" tIns="0" rIns="0" bIns="0" rtlCol="0" anchor="t">
            <a:spAutoFit/>
          </a:bodyPr>
          <a:lstStyle/>
          <a:p>
            <a:pPr algn="just"/>
            <a:r>
              <a:rPr lang="vi-VN" sz="3200">
                <a:latin typeface="Times New Roman" panose="02020603050405020304" pitchFamily="18" charset="0"/>
                <a:cs typeface="Times New Roman" panose="02020603050405020304" pitchFamily="18" charset="0"/>
              </a:rPr>
              <a:t>T</a:t>
            </a:r>
            <a:r>
              <a:rPr lang="vi-VN" sz="3200" smtClean="0">
                <a:latin typeface="Times New Roman" panose="02020603050405020304" pitchFamily="18" charset="0"/>
                <a:cs typeface="Times New Roman" panose="02020603050405020304" pitchFamily="18" charset="0"/>
              </a:rPr>
              <a:t>hơ </a:t>
            </a:r>
            <a:r>
              <a:rPr lang="vi-VN" sz="3200">
                <a:latin typeface="Times New Roman" panose="02020603050405020304" pitchFamily="18" charset="0"/>
                <a:cs typeface="Times New Roman" panose="02020603050405020304" pitchFamily="18" charset="0"/>
              </a:rPr>
              <a:t>như “đôi cánh nâng tôi bay”, vũ khí trong trận đánh” -&gt; thơ có vai trò to lớn đối với hành trình trưởng thành của mỗi con người, thơ nâng niu cảm xúc tâm hồn, nhưng khi cần thơ cũng là vũ khí để chiến đấu và chiến thắng trong các cuộc đấu tranh (tâm hồn).</a:t>
            </a:r>
            <a:endParaRPr lang="en-GB"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2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5" grpId="0"/>
      <p:bldP spid="26"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1723</Words>
  <Application>Microsoft Office PowerPoint</Application>
  <PresentationFormat>Custom</PresentationFormat>
  <Paragraphs>177</Paragraphs>
  <Slides>24</Slides>
  <Notes>0</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Office Theme</vt:lpstr>
      <vt:lpstr>1_Office Theme</vt:lpstr>
      <vt:lpstr>7_Office Theme</vt:lpstr>
      <vt:lpstr>6_Office Theme</vt:lpstr>
      <vt:lpstr>5_Office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Green and Orange Illustrative Great Nature Presentation</dc:title>
  <cp:lastModifiedBy>LENOVO</cp:lastModifiedBy>
  <cp:revision>75</cp:revision>
  <dcterms:created xsi:type="dcterms:W3CDTF">2006-08-16T00:00:00Z</dcterms:created>
  <dcterms:modified xsi:type="dcterms:W3CDTF">2024-09-18T08:44:20Z</dcterms:modified>
  <dc:identifier>DAGKOUWvE0A</dc:identifier>
</cp:coreProperties>
</file>