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5" r:id="rId2"/>
    <p:sldId id="256" r:id="rId3"/>
    <p:sldId id="297" r:id="rId4"/>
    <p:sldId id="298" r:id="rId5"/>
    <p:sldId id="299" r:id="rId6"/>
    <p:sldId id="270" r:id="rId7"/>
    <p:sldId id="278" r:id="rId8"/>
    <p:sldId id="279" r:id="rId9"/>
    <p:sldId id="276" r:id="rId10"/>
    <p:sldId id="284" r:id="rId11"/>
    <p:sldId id="280" r:id="rId12"/>
    <p:sldId id="277" r:id="rId13"/>
    <p:sldId id="285" r:id="rId14"/>
    <p:sldId id="286" r:id="rId15"/>
    <p:sldId id="288" r:id="rId16"/>
    <p:sldId id="283" r:id="rId17"/>
    <p:sldId id="289" r:id="rId18"/>
    <p:sldId id="290" r:id="rId19"/>
    <p:sldId id="291" r:id="rId20"/>
    <p:sldId id="292" r:id="rId21"/>
    <p:sldId id="293" r:id="rId22"/>
    <p:sldId id="294" r:id="rId23"/>
    <p:sldId id="259" r:id="rId24"/>
    <p:sldId id="261" r:id="rId25"/>
    <p:sldId id="282" r:id="rId26"/>
    <p:sldId id="281" r:id="rId27"/>
    <p:sldId id="262" r:id="rId28"/>
    <p:sldId id="265" r:id="rId29"/>
    <p:sldId id="266" r:id="rId30"/>
    <p:sldId id="267" r:id="rId31"/>
    <p:sldId id="257" r:id="rId32"/>
    <p:sldId id="268" r:id="rId3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816"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F8EF10-BDA5-4CAF-8B74-B7C1273839BC}" type="datetimeFigureOut">
              <a:rPr lang="en-US" smtClean="0"/>
              <a:t>9/18/2024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1D706-6D54-4AF8-BE94-19B82E602383}" type="slidenum">
              <a:rPr lang="en-US" smtClean="0"/>
              <a:t>‹#›</a:t>
            </a:fld>
            <a:endParaRPr lang="en-US"/>
          </a:p>
        </p:txBody>
      </p:sp>
    </p:spTree>
    <p:extLst>
      <p:ext uri="{BB962C8B-B14F-4D97-AF65-F5344CB8AC3E}">
        <p14:creationId xmlns:p14="http://schemas.microsoft.com/office/powerpoint/2010/main" val="4141642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518FB-1268-413A-B2D5-7E030DBBE4A7}" type="slidenum">
              <a:rPr lang="en-US" smtClean="0"/>
              <a:t>1</a:t>
            </a:fld>
            <a:endParaRPr lang="en-US"/>
          </a:p>
        </p:txBody>
      </p:sp>
    </p:spTree>
    <p:extLst>
      <p:ext uri="{BB962C8B-B14F-4D97-AF65-F5344CB8AC3E}">
        <p14:creationId xmlns:p14="http://schemas.microsoft.com/office/powerpoint/2010/main" val="1631648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4.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svg"/><Relationship Id="rId10"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svg"/><Relationship Id="rId10"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12.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9.sv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jpg"/><Relationship Id="rId5" Type="http://schemas.openxmlformats.org/officeDocument/2006/relationships/image" Target="../media/image9.svg"/><Relationship Id="rId10"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svg"/><Relationship Id="rId10"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9.svg"/><Relationship Id="rId10" Type="http://schemas.openxmlformats.org/officeDocument/2006/relationships/image" Target="../media/image14.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ài thơ- THƯƠNG VỢ (Trần Tế Xươ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95400" y="1104900"/>
            <a:ext cx="14706600" cy="7010400"/>
          </a:xfrm>
          <a:prstGeom prst="rect">
            <a:avLst/>
          </a:prstGeom>
        </p:spPr>
      </p:pic>
      <p:sp>
        <p:nvSpPr>
          <p:cNvPr id="5" name="TextBox 4"/>
          <p:cNvSpPr txBox="1"/>
          <p:nvPr/>
        </p:nvSpPr>
        <p:spPr>
          <a:xfrm>
            <a:off x="533400" y="19050"/>
            <a:ext cx="13868400"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Mời các em nghe đoạn video sau và trả lời câu hỏi</a:t>
            </a:r>
          </a:p>
        </p:txBody>
      </p:sp>
      <p:sp>
        <p:nvSpPr>
          <p:cNvPr id="6" name="Rectangle 5"/>
          <p:cNvSpPr/>
          <p:nvPr/>
        </p:nvSpPr>
        <p:spPr>
          <a:xfrm>
            <a:off x="-10510" y="8343900"/>
            <a:ext cx="18554700" cy="1323439"/>
          </a:xfrm>
          <a:prstGeom prst="rect">
            <a:avLst/>
          </a:prstGeom>
          <a:solidFill>
            <a:schemeClr val="accent3">
              <a:lumMod val="20000"/>
              <a:lumOff val="80000"/>
            </a:schemeClr>
          </a:solidFill>
        </p:spPr>
        <p:txBody>
          <a:bodyPr wrap="square">
            <a:spAutoFit/>
          </a:bodyPr>
          <a:lstStyle/>
          <a:p>
            <a:pPr algn="just">
              <a:spcAft>
                <a:spcPts val="0"/>
              </a:spcAft>
            </a:pPr>
            <a:r>
              <a:rPr lang="en-US" sz="4000" b="1">
                <a:solidFill>
                  <a:srgbClr val="0033CC"/>
                </a:solidFill>
                <a:latin typeface="Times New Roman" panose="02020603050405020304" pitchFamily="18" charset="0"/>
                <a:ea typeface="Times New Roman" panose="02020603050405020304" pitchFamily="18" charset="0"/>
              </a:rPr>
              <a:t>- Đoạn video trên đang nhắc lại tác phẩm nào? </a:t>
            </a:r>
          </a:p>
          <a:p>
            <a:pPr algn="just">
              <a:spcAft>
                <a:spcPts val="0"/>
              </a:spcAft>
            </a:pPr>
            <a:r>
              <a:rPr lang="en-US" sz="4000" b="1">
                <a:solidFill>
                  <a:srgbClr val="0033CC"/>
                </a:solidFill>
                <a:latin typeface="Times New Roman" panose="02020603050405020304" pitchFamily="18" charset="0"/>
                <a:ea typeface="Times New Roman" panose="02020603050405020304" pitchFamily="18" charset="0"/>
              </a:rPr>
              <a:t>- Khi thưởng thức một tác phẩm văn chương, bản thân em thu nhận được điều gì?</a:t>
            </a:r>
            <a:endParaRPr lang="en-US" sz="4000" b="1">
              <a:solidFill>
                <a:srgbClr val="0033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420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2"/>
                </p:tgtEl>
              </p:cMediaNode>
            </p:video>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5" name="Freeform 5"/>
          <p:cNvSpPr/>
          <p:nvPr/>
        </p:nvSpPr>
        <p:spPr>
          <a:xfrm rot="11633479">
            <a:off x="13040398" y="-820359"/>
            <a:ext cx="7191179" cy="4134928"/>
          </a:xfrm>
          <a:custGeom>
            <a:avLst/>
            <a:gdLst/>
            <a:ahLst/>
            <a:cxnLst/>
            <a:rect l="l" t="t" r="r" b="b"/>
            <a:pathLst>
              <a:path w="7191179" h="4134928">
                <a:moveTo>
                  <a:pt x="0" y="0"/>
                </a:moveTo>
                <a:lnTo>
                  <a:pt x="7191179" y="0"/>
                </a:lnTo>
                <a:lnTo>
                  <a:pt x="7191179" y="4134928"/>
                </a:lnTo>
                <a:lnTo>
                  <a:pt x="0" y="4134928"/>
                </a:lnTo>
                <a:lnTo>
                  <a:pt x="0" y="0"/>
                </a:lnTo>
                <a:close/>
              </a:path>
            </a:pathLst>
          </a:custGeom>
          <a:blipFill>
            <a:blip r:embed="rId2"/>
            <a:stretch>
              <a:fillRect/>
            </a:stretch>
          </a:blipFill>
        </p:spPr>
      </p:sp>
      <p:sp>
        <p:nvSpPr>
          <p:cNvPr id="13" name="Freeform 13"/>
          <p:cNvSpPr/>
          <p:nvPr/>
        </p:nvSpPr>
        <p:spPr>
          <a:xfrm rot="9328949">
            <a:off x="-990259" y="-1323246"/>
            <a:ext cx="7191179" cy="4134928"/>
          </a:xfrm>
          <a:custGeom>
            <a:avLst/>
            <a:gdLst/>
            <a:ahLst/>
            <a:cxnLst/>
            <a:rect l="l" t="t" r="r" b="b"/>
            <a:pathLst>
              <a:path w="7191179" h="4134928">
                <a:moveTo>
                  <a:pt x="0" y="0"/>
                </a:moveTo>
                <a:lnTo>
                  <a:pt x="7191179" y="0"/>
                </a:lnTo>
                <a:lnTo>
                  <a:pt x="7191179" y="4134928"/>
                </a:lnTo>
                <a:lnTo>
                  <a:pt x="0" y="4134928"/>
                </a:lnTo>
                <a:lnTo>
                  <a:pt x="0" y="0"/>
                </a:lnTo>
                <a:close/>
              </a:path>
            </a:pathLst>
          </a:custGeom>
          <a:blipFill>
            <a:blip r:embed="rId2"/>
            <a:stretch>
              <a:fillRect/>
            </a:stretch>
          </a:blipFill>
        </p:spPr>
      </p:sp>
      <p:graphicFrame>
        <p:nvGraphicFramePr>
          <p:cNvPr id="14" name="Table 13"/>
          <p:cNvGraphicFramePr>
            <a:graphicFrameLocks noGrp="1"/>
          </p:cNvGraphicFramePr>
          <p:nvPr>
            <p:extLst>
              <p:ext uri="{D42A27DB-BD31-4B8C-83A1-F6EECF244321}">
                <p14:modId xmlns:p14="http://schemas.microsoft.com/office/powerpoint/2010/main" val="443079980"/>
              </p:ext>
            </p:extLst>
          </p:nvPr>
        </p:nvGraphicFramePr>
        <p:xfrm>
          <a:off x="685800" y="901827"/>
          <a:ext cx="16916400" cy="8918640"/>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3040274"/>
                <a:gridCol w="3436726"/>
                <a:gridCol w="4648200"/>
                <a:gridCol w="5791200"/>
              </a:tblGrid>
              <a:tr h="234678">
                <a:tc gridSpan="4">
                  <a:txBody>
                    <a:bodyPr/>
                    <a:lstStyle/>
                    <a:p>
                      <a:pPr algn="ctr">
                        <a:lnSpc>
                          <a:spcPct val="107000"/>
                        </a:lnSpc>
                        <a:spcBef>
                          <a:spcPts val="600"/>
                        </a:spcBef>
                        <a:spcAft>
                          <a:spcPts val="600"/>
                        </a:spcAft>
                      </a:pPr>
                      <a:r>
                        <a:rPr lang="vi-VN" sz="3600" b="1" kern="0" dirty="0">
                          <a:effectLst/>
                          <a:latin typeface="Times New Roman" panose="02020603050405020304" pitchFamily="18" charset="0"/>
                          <a:ea typeface="Calibri" panose="020F0502020204030204" pitchFamily="34" charset="0"/>
                          <a:cs typeface="Times New Roman" panose="02020603050405020304" pitchFamily="18" charset="0"/>
                        </a:rPr>
                        <a:t>LUẬN ĐỀ:</a:t>
                      </a:r>
                      <a:endParaRPr lang="en-GB"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600"/>
                        </a:spcAft>
                      </a:pPr>
                      <a:r>
                        <a:rPr lang="vi-VN" sz="3600" b="1"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Ý NGHĨA CỦA VĂN CHƯƠNG</a:t>
                      </a:r>
                      <a:endParaRPr lang="en-GB" sz="36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86311">
                <a:tc gridSpan="2">
                  <a:txBody>
                    <a:bodyPr/>
                    <a:lstStyle/>
                    <a:p>
                      <a:pPr algn="ctr">
                        <a:lnSpc>
                          <a:spcPct val="107000"/>
                        </a:lnSpc>
                        <a:spcBef>
                          <a:spcPts val="600"/>
                        </a:spcBef>
                        <a:spcAft>
                          <a:spcPts val="600"/>
                        </a:spcAft>
                      </a:pP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Luận điểm</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07000"/>
                        </a:lnSpc>
                        <a:spcBef>
                          <a:spcPts val="600"/>
                        </a:spcBef>
                        <a:spcAft>
                          <a:spcPts val="600"/>
                        </a:spcAft>
                      </a:pP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Bằng chứng</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Lí lẽ</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9418">
                <a:tc rowSpan="3">
                  <a:txBody>
                    <a:bodyPr/>
                    <a:lstStyle/>
                    <a:p>
                      <a:pPr algn="just">
                        <a:lnSpc>
                          <a:spcPct val="107000"/>
                        </a:lnSpc>
                        <a:spcAft>
                          <a:spcPts val="600"/>
                        </a:spcAft>
                      </a:pPr>
                      <a:r>
                        <a:rPr lang="vi-VN" sz="3600" b="1" kern="0">
                          <a:effectLst/>
                          <a:latin typeface="Times New Roman" panose="02020603050405020304" pitchFamily="18" charset="0"/>
                          <a:ea typeface="Calibri" panose="020F0502020204030204" pitchFamily="34" charset="0"/>
                          <a:cs typeface="Times New Roman" panose="02020603050405020304" pitchFamily="18" charset="0"/>
                        </a:rPr>
                        <a:t>Luận điểm 1</a:t>
                      </a:r>
                      <a:r>
                        <a:rPr lang="vi-VN" sz="3600" kern="0">
                          <a:effectLst/>
                          <a:latin typeface="Times New Roman" panose="02020603050405020304" pitchFamily="18" charset="0"/>
                          <a:ea typeface="Calibri" panose="020F0502020204030204" pitchFamily="34" charset="0"/>
                          <a:cs typeface="Times New Roman" panose="02020603050405020304" pitchFamily="18" charset="0"/>
                        </a:rPr>
                        <a:t>: Nguồn gốc cốt yếu của văn chương là lòng thương người, lòng thương muôn vật, muôn loài</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vi-VN" sz="3600" b="1" kern="0">
                          <a:effectLst/>
                          <a:latin typeface="Times New Roman" panose="02020603050405020304" pitchFamily="18" charset="0"/>
                          <a:ea typeface="Calibri" panose="020F0502020204030204" pitchFamily="34" charset="0"/>
                          <a:cs typeface="Times New Roman" panose="02020603050405020304" pitchFamily="18" charset="0"/>
                        </a:rPr>
                        <a:t>Luận điểm 1.1</a:t>
                      </a:r>
                      <a:r>
                        <a:rPr lang="vi-VN" sz="3600" kern="0">
                          <a:effectLst/>
                          <a:latin typeface="Times New Roman" panose="02020603050405020304" pitchFamily="18" charset="0"/>
                          <a:ea typeface="Calibri" panose="020F0502020204030204" pitchFamily="34" charset="0"/>
                          <a:cs typeface="Times New Roman" panose="02020603050405020304" pitchFamily="18" charset="0"/>
                        </a:rPr>
                        <a:t>: Văn chương là hình dung của sự sống muôn hình vạn trạng</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vi-VN" sz="3600" kern="0">
                          <a:effectLst/>
                          <a:latin typeface="Times New Roman" panose="02020603050405020304" pitchFamily="18" charset="0"/>
                          <a:ea typeface="Calibri" panose="020F0502020204030204" pitchFamily="34" charset="0"/>
                          <a:cs typeface="Times New Roman" panose="02020603050405020304" pitchFamily="18" charset="0"/>
                        </a:rPr>
                        <a:t>Những cảnh thiên nhiên tươi đẹp mà bình thường do mưu sinh con người bỏ lỡ</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vi-VN" sz="3600" kern="0">
                          <a:effectLst/>
                          <a:latin typeface="Times New Roman" panose="02020603050405020304" pitchFamily="18" charset="0"/>
                          <a:ea typeface="Calibri" panose="020F0502020204030204" pitchFamily="34" charset="0"/>
                          <a:cs typeface="Times New Roman" panose="02020603050405020304" pitchFamily="18" charset="0"/>
                        </a:rPr>
                        <a:t>Văn chương có nhiệm vụ “vén tấm màn đen ấy, tìm cái hay, cái đẹp, cái lạ” để “làm cho người ta cùng nghe, cùng thấy, cùng cảm” qua tác phẩm</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175">
                <a:tc vMerge="1">
                  <a:txBody>
                    <a:bodyPr/>
                    <a:lstStyle/>
                    <a:p>
                      <a:endParaRPr lang="en-GB"/>
                    </a:p>
                  </a:txBody>
                  <a:tcPr/>
                </a:tc>
                <a:tc rowSpan="2">
                  <a:txBody>
                    <a:bodyPr/>
                    <a:lstStyle/>
                    <a:p>
                      <a:pPr algn="just">
                        <a:lnSpc>
                          <a:spcPct val="107000"/>
                        </a:lnSpc>
                        <a:spcAft>
                          <a:spcPts val="600"/>
                        </a:spcAft>
                      </a:pPr>
                      <a:r>
                        <a:rPr lang="vi-VN" sz="3600" b="1" kern="0">
                          <a:effectLst/>
                          <a:latin typeface="Times New Roman" panose="02020603050405020304" pitchFamily="18" charset="0"/>
                          <a:ea typeface="Calibri" panose="020F0502020204030204" pitchFamily="34" charset="0"/>
                          <a:cs typeface="Times New Roman" panose="02020603050405020304" pitchFamily="18" charset="0"/>
                        </a:rPr>
                        <a:t>Luận điểm 1.2</a:t>
                      </a:r>
                      <a:r>
                        <a:rPr lang="vi-VN" sz="3600" kern="0">
                          <a:effectLst/>
                          <a:latin typeface="Times New Roman" panose="02020603050405020304" pitchFamily="18" charset="0"/>
                          <a:ea typeface="Calibri" panose="020F0502020204030204" pitchFamily="34" charset="0"/>
                          <a:cs typeface="Times New Roman" panose="02020603050405020304" pitchFamily="18" charset="0"/>
                        </a:rPr>
                        <a:t>: Văn chương còn sáng tạo ra sự sống</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vi-VN" sz="3600" kern="0">
                          <a:effectLst/>
                          <a:latin typeface="Times New Roman" panose="02020603050405020304" pitchFamily="18" charset="0"/>
                          <a:ea typeface="Calibri" panose="020F0502020204030204" pitchFamily="34" charset="0"/>
                          <a:cs typeface="Times New Roman" panose="02020603050405020304" pitchFamily="18" charset="0"/>
                        </a:rPr>
                        <a:t>Quá trình sáng tác của nhà văn: sáng tạo ra thế giới khác, những người, sự vật khác</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vi-VN" sz="3600" kern="0">
                          <a:effectLst/>
                          <a:latin typeface="Times New Roman" panose="02020603050405020304" pitchFamily="18" charset="0"/>
                          <a:ea typeface="Calibri" panose="020F0502020204030204" pitchFamily="34" charset="0"/>
                          <a:cs typeface="Times New Roman" panose="02020603050405020304" pitchFamily="18" charset="0"/>
                        </a:rPr>
                        <a:t>Để “thoả mãn mối tình cảm dồi dào” của nhà văn</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175">
                <a:tc vMerge="1">
                  <a:txBody>
                    <a:bodyPr/>
                    <a:lstStyle/>
                    <a:p>
                      <a:endParaRPr lang="en-GB"/>
                    </a:p>
                  </a:txBody>
                  <a:tcPr/>
                </a:tc>
                <a:tc vMerge="1">
                  <a:txBody>
                    <a:bodyPr/>
                    <a:lstStyle/>
                    <a:p>
                      <a:endParaRPr lang="en-GB"/>
                    </a:p>
                  </a:txBody>
                  <a:tcPr/>
                </a:tc>
                <a:tc>
                  <a:txBody>
                    <a:bodyPr/>
                    <a:lstStyle/>
                    <a:p>
                      <a:pPr algn="just">
                        <a:lnSpc>
                          <a:spcPct val="107000"/>
                        </a:lnSpc>
                        <a:spcAft>
                          <a:spcPts val="600"/>
                        </a:spcAft>
                      </a:pPr>
                      <a:r>
                        <a:rPr lang="vi-VN" sz="3600" kern="0">
                          <a:effectLst/>
                          <a:latin typeface="Times New Roman" panose="02020603050405020304" pitchFamily="18" charset="0"/>
                          <a:ea typeface="Calibri" panose="020F0502020204030204" pitchFamily="34" charset="0"/>
                          <a:cs typeface="Times New Roman" panose="02020603050405020304" pitchFamily="18" charset="0"/>
                        </a:rPr>
                        <a:t>Trường hợp Nguyễn Du và nhân vật Thuý Kiều</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vi-VN" sz="3600" kern="0">
                          <a:effectLst/>
                          <a:latin typeface="Times New Roman" panose="02020603050405020304" pitchFamily="18" charset="0"/>
                          <a:ea typeface="Calibri" panose="020F0502020204030204" pitchFamily="34" charset="0"/>
                          <a:cs typeface="Times New Roman" panose="02020603050405020304" pitchFamily="18" charset="0"/>
                        </a:rPr>
                        <a:t>Sự sáng tạo của nhà văn gắn với tình yêu thương tha thiết, để “trao sự sống” cho nhân vật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7248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5" name="Freeform 5"/>
          <p:cNvSpPr/>
          <p:nvPr/>
        </p:nvSpPr>
        <p:spPr>
          <a:xfrm rot="12690755">
            <a:off x="12513776" y="-292435"/>
            <a:ext cx="7191179" cy="4134928"/>
          </a:xfrm>
          <a:custGeom>
            <a:avLst/>
            <a:gdLst/>
            <a:ahLst/>
            <a:cxnLst/>
            <a:rect l="l" t="t" r="r" b="b"/>
            <a:pathLst>
              <a:path w="7191179" h="4134928">
                <a:moveTo>
                  <a:pt x="0" y="0"/>
                </a:moveTo>
                <a:lnTo>
                  <a:pt x="7191179" y="0"/>
                </a:lnTo>
                <a:lnTo>
                  <a:pt x="7191179" y="4134928"/>
                </a:lnTo>
                <a:lnTo>
                  <a:pt x="0" y="4134928"/>
                </a:lnTo>
                <a:lnTo>
                  <a:pt x="0" y="0"/>
                </a:lnTo>
                <a:close/>
              </a:path>
            </a:pathLst>
          </a:custGeom>
          <a:blipFill>
            <a:blip r:embed="rId2"/>
            <a:stretch>
              <a:fillRect/>
            </a:stretch>
          </a:blipFill>
        </p:spPr>
      </p:sp>
      <p:sp>
        <p:nvSpPr>
          <p:cNvPr id="13" name="Freeform 13"/>
          <p:cNvSpPr/>
          <p:nvPr/>
        </p:nvSpPr>
        <p:spPr>
          <a:xfrm rot="9328949">
            <a:off x="-990259" y="-1323246"/>
            <a:ext cx="7191179" cy="4134928"/>
          </a:xfrm>
          <a:custGeom>
            <a:avLst/>
            <a:gdLst/>
            <a:ahLst/>
            <a:cxnLst/>
            <a:rect l="l" t="t" r="r" b="b"/>
            <a:pathLst>
              <a:path w="7191179" h="4134928">
                <a:moveTo>
                  <a:pt x="0" y="0"/>
                </a:moveTo>
                <a:lnTo>
                  <a:pt x="7191179" y="0"/>
                </a:lnTo>
                <a:lnTo>
                  <a:pt x="7191179" y="4134928"/>
                </a:lnTo>
                <a:lnTo>
                  <a:pt x="0" y="4134928"/>
                </a:lnTo>
                <a:lnTo>
                  <a:pt x="0" y="0"/>
                </a:lnTo>
                <a:close/>
              </a:path>
            </a:pathLst>
          </a:custGeom>
          <a:blipFill>
            <a:blip r:embed="rId2"/>
            <a:stretch>
              <a:fillRect/>
            </a:stretch>
          </a:blipFill>
        </p:spPr>
      </p:sp>
      <p:graphicFrame>
        <p:nvGraphicFramePr>
          <p:cNvPr id="14" name="Table 13"/>
          <p:cNvGraphicFramePr>
            <a:graphicFrameLocks noGrp="1"/>
          </p:cNvGraphicFramePr>
          <p:nvPr>
            <p:extLst>
              <p:ext uri="{D42A27DB-BD31-4B8C-83A1-F6EECF244321}">
                <p14:modId xmlns:p14="http://schemas.microsoft.com/office/powerpoint/2010/main" val="3132454895"/>
              </p:ext>
            </p:extLst>
          </p:nvPr>
        </p:nvGraphicFramePr>
        <p:xfrm>
          <a:off x="940096" y="1181100"/>
          <a:ext cx="15773399" cy="8088059"/>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3810000"/>
                <a:gridCol w="4800600"/>
                <a:gridCol w="7162799"/>
              </a:tblGrid>
              <a:tr h="234678">
                <a:tc gridSpan="3">
                  <a:txBody>
                    <a:bodyPr/>
                    <a:lstStyle/>
                    <a:p>
                      <a:pPr algn="ctr">
                        <a:lnSpc>
                          <a:spcPct val="107000"/>
                        </a:lnSpc>
                        <a:spcBef>
                          <a:spcPts val="600"/>
                        </a:spcBef>
                        <a:spcAft>
                          <a:spcPts val="600"/>
                        </a:spcAft>
                      </a:pPr>
                      <a:r>
                        <a:rPr lang="vi-VN" sz="4000" b="1" kern="0" dirty="0">
                          <a:effectLst/>
                          <a:latin typeface="Times New Roman" panose="02020603050405020304" pitchFamily="18" charset="0"/>
                          <a:ea typeface="Calibri" panose="020F0502020204030204" pitchFamily="34" charset="0"/>
                          <a:cs typeface="Times New Roman" panose="02020603050405020304" pitchFamily="18" charset="0"/>
                        </a:rPr>
                        <a:t>LUẬN </a:t>
                      </a:r>
                      <a:r>
                        <a:rPr lang="vi-VN" sz="4000" b="1" kern="0" dirty="0" smtClean="0">
                          <a:effectLst/>
                          <a:latin typeface="Times New Roman" panose="02020603050405020304" pitchFamily="18" charset="0"/>
                          <a:ea typeface="Calibri" panose="020F0502020204030204" pitchFamily="34" charset="0"/>
                          <a:cs typeface="Times New Roman" panose="02020603050405020304" pitchFamily="18" charset="0"/>
                        </a:rPr>
                        <a:t>ĐỀ</a:t>
                      </a:r>
                      <a:endParaRPr lang="en-GB" sz="4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600"/>
                        </a:spcBef>
                        <a:spcAft>
                          <a:spcPts val="600"/>
                        </a:spcAft>
                      </a:pPr>
                      <a:r>
                        <a:rPr lang="vi-VN" sz="4000" b="1"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Ý NGHĨA CỦA VĂN CHƯƠNG</a:t>
                      </a:r>
                      <a:endParaRPr lang="en-GB"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86311">
                <a:tc>
                  <a:txBody>
                    <a:bodyPr/>
                    <a:lstStyle/>
                    <a:p>
                      <a:pPr algn="ctr">
                        <a:lnSpc>
                          <a:spcPct val="107000"/>
                        </a:lnSpc>
                        <a:spcBef>
                          <a:spcPts val="600"/>
                        </a:spcBef>
                        <a:spcAft>
                          <a:spcPts val="600"/>
                        </a:spcAft>
                      </a:pPr>
                      <a:r>
                        <a:rPr lang="en-US" sz="4000" b="1" kern="0">
                          <a:effectLst/>
                          <a:latin typeface="Times New Roman" panose="02020603050405020304" pitchFamily="18" charset="0"/>
                          <a:ea typeface="Calibri" panose="020F0502020204030204" pitchFamily="34" charset="0"/>
                          <a:cs typeface="Times New Roman" panose="02020603050405020304" pitchFamily="18" charset="0"/>
                        </a:rPr>
                        <a:t>Luận điểm</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4000" b="1" kern="0">
                          <a:effectLst/>
                          <a:latin typeface="Times New Roman" panose="02020603050405020304" pitchFamily="18" charset="0"/>
                          <a:ea typeface="Calibri" panose="020F0502020204030204" pitchFamily="34" charset="0"/>
                          <a:cs typeface="Times New Roman" panose="02020603050405020304" pitchFamily="18" charset="0"/>
                        </a:rPr>
                        <a:t>Bằng chứng</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4000" b="1" kern="0">
                          <a:effectLst/>
                          <a:latin typeface="Times New Roman" panose="02020603050405020304" pitchFamily="18" charset="0"/>
                          <a:ea typeface="Calibri" panose="020F0502020204030204" pitchFamily="34" charset="0"/>
                          <a:cs typeface="Times New Roman" panose="02020603050405020304" pitchFamily="18" charset="0"/>
                        </a:rPr>
                        <a:t>Lí lẽ</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7205">
                <a:tc>
                  <a:txBody>
                    <a:bodyPr/>
                    <a:lstStyle/>
                    <a:p>
                      <a:pPr algn="just">
                        <a:lnSpc>
                          <a:spcPct val="107000"/>
                        </a:lnSpc>
                        <a:spcAft>
                          <a:spcPts val="60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Luận điểm 2: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4000" kern="0">
                          <a:effectLst/>
                          <a:latin typeface="Times New Roman" panose="02020603050405020304" pitchFamily="18" charset="0"/>
                          <a:ea typeface="Calibri" panose="020F0502020204030204" pitchFamily="34" charset="0"/>
                          <a:cs typeface="Times New Roman" panose="02020603050405020304" pitchFamily="18" charset="0"/>
                        </a:rPr>
                        <a:t>Văn chương gây cho ta những tình cảm ta không có, luyện những tình cảm ta sẵn có; cuộc đời phù phiếm và chật hẹp</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vi-VN" sz="4000" kern="0">
                          <a:effectLst/>
                          <a:latin typeface="Times New Roman" panose="02020603050405020304" pitchFamily="18" charset="0"/>
                          <a:ea typeface="Calibri" panose="020F0502020204030204" pitchFamily="34" charset="0"/>
                          <a:cs typeface="Times New Roman" panose="02020603050405020304" pitchFamily="18" charset="0"/>
                        </a:rPr>
                        <a:t>Những ví dụ để chứng minh rằng phần nhiều những tình cảm, những cảm giác của người thời bây giờ đều do một ít người xưa có thiên tài sáng tạo ra và truyền lại</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2870" algn="just">
                        <a:lnSpc>
                          <a:spcPct val="107000"/>
                        </a:lnSpc>
                        <a:spcAft>
                          <a:spcPts val="600"/>
                        </a:spcAft>
                      </a:pPr>
                      <a:r>
                        <a:rPr lang="vi-VN" sz="4000" kern="0">
                          <a:effectLst/>
                          <a:latin typeface="Times New Roman" panose="02020603050405020304" pitchFamily="18" charset="0"/>
                          <a:ea typeface="Calibri" panose="020F0502020204030204" pitchFamily="34" charset="0"/>
                          <a:cs typeface="Times New Roman" panose="02020603050405020304" pitchFamily="18" charset="0"/>
                        </a:rPr>
                        <a:t>– Cả phong cảnh đã thay hình đổi dạng từ khi có những nhà văn đưa cảm giác riêng của họ làm thành cảm giác chung của mọi người</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4000" kern="0">
                          <a:effectLst/>
                          <a:latin typeface="Times New Roman" panose="02020603050405020304" pitchFamily="18" charset="0"/>
                          <a:ea typeface="Calibri" panose="020F0502020204030204" pitchFamily="34" charset="0"/>
                          <a:cs typeface="Times New Roman" panose="02020603050405020304" pitchFamily="18" charset="0"/>
                        </a:rPr>
                        <a:t>– Thế giới như ngày nay là một sự sáng tạo của nghệ sĩ</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4000" kern="0">
                          <a:effectLst/>
                          <a:latin typeface="Times New Roman" panose="02020603050405020304" pitchFamily="18" charset="0"/>
                          <a:ea typeface="Calibri" panose="020F0502020204030204" pitchFamily="34" charset="0"/>
                          <a:cs typeface="Times New Roman" panose="02020603050405020304" pitchFamily="18" charset="0"/>
                        </a:rPr>
                        <a:t>– Nếu thiếu nghệ sĩ trong lịch sử và tâm linh nhân loại, “cảnh tượng nghèo nàn sẽ đến bực nào”</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926" marR="27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9187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2" name="Rectangle 1"/>
          <p:cNvSpPr/>
          <p:nvPr/>
        </p:nvSpPr>
        <p:spPr>
          <a:xfrm>
            <a:off x="2971800" y="2332633"/>
            <a:ext cx="12954000" cy="3488134"/>
          </a:xfrm>
          <a:prstGeom prst="rect">
            <a:avLst/>
          </a:prstGeom>
        </p:spPr>
        <p:txBody>
          <a:bodyPr wrap="square">
            <a:spAutoFit/>
          </a:bodyPr>
          <a:lstStyle/>
          <a:p>
            <a:pPr algn="ctr">
              <a:lnSpc>
                <a:spcPct val="107000"/>
              </a:lnSpc>
              <a:spcAft>
                <a:spcPts val="800"/>
              </a:spcAft>
            </a:pPr>
            <a:r>
              <a:rPr lang="vi-VN" sz="4000" b="1" kern="100">
                <a:latin typeface="Times New Roman" panose="02020603050405020304" pitchFamily="18" charset="0"/>
                <a:ea typeface="Times New Roman" panose="02020603050405020304" pitchFamily="18" charset="0"/>
                <a:cs typeface="Times New Roman" panose="02020603050405020304" pitchFamily="18" charset="0"/>
              </a:rPr>
              <a:t>PHIẾU HỌC TẬP 0</a:t>
            </a:r>
            <a:r>
              <a:rPr lang="en-US" sz="4000" b="1" kern="100">
                <a:latin typeface="Times New Roman" panose="02020603050405020304" pitchFamily="18" charset="0"/>
                <a:ea typeface="Times New Roman" panose="02020603050405020304" pitchFamily="18" charset="0"/>
                <a:cs typeface="Times New Roman" panose="02020603050405020304" pitchFamily="18" charset="0"/>
              </a:rPr>
              <a:t>3</a:t>
            </a:r>
            <a:r>
              <a:rPr lang="vi-VN" sz="4000" b="1" kern="10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100">
                <a:latin typeface="Times New Roman" panose="02020603050405020304" pitchFamily="18" charset="0"/>
                <a:ea typeface="Times New Roman" panose="02020603050405020304" pitchFamily="18" charset="0"/>
                <a:cs typeface="Times New Roman" panose="02020603050405020304" pitchFamily="18" charset="0"/>
              </a:rPr>
              <a:t>NHẬN XÉT VỀ CÁCH TRÌNH BÀY VẤN ĐỀ CHỦ QUAN VÀ CÁCH TRÌNH BÀY VẤN ĐỀ KHÁCH </a:t>
            </a:r>
            <a:r>
              <a:rPr lang="en-US" sz="4000" b="1" kern="100" smtClean="0">
                <a:latin typeface="Times New Roman" panose="02020603050405020304" pitchFamily="18" charset="0"/>
                <a:ea typeface="Times New Roman" panose="02020603050405020304" pitchFamily="18" charset="0"/>
                <a:cs typeface="Times New Roman" panose="02020603050405020304" pitchFamily="18" charset="0"/>
              </a:rPr>
              <a:t>QUAN</a:t>
            </a:r>
            <a:r>
              <a:rPr lang="en-US" sz="4000" b="1" kern="100">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kern="1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4000" b="1" kern="100">
                <a:latin typeface="Times New Roman" panose="02020603050405020304" pitchFamily="18" charset="0"/>
                <a:ea typeface="Times New Roman" panose="02020603050405020304" pitchFamily="18" charset="0"/>
                <a:cs typeface="Times New Roman" panose="02020603050405020304" pitchFamily="18" charset="0"/>
              </a:rPr>
              <a:t>     Đọc đoạn văn: </a:t>
            </a:r>
            <a:r>
              <a:rPr lang="en-US" sz="4000" b="1" i="1" kern="100">
                <a:latin typeface="Times New Roman" panose="02020603050405020304" pitchFamily="18" charset="0"/>
                <a:ea typeface="Times New Roman" panose="02020603050405020304" pitchFamily="18" charset="0"/>
                <a:cs typeface="Times New Roman" panose="02020603050405020304" pitchFamily="18" charset="0"/>
              </a:rPr>
              <a:t>“Làm trọn nhiệm vụ ấy…thiếu nữ trong truyện” </a:t>
            </a:r>
            <a:r>
              <a:rPr lang="en-US" sz="4000" b="1" kern="100">
                <a:latin typeface="Times New Roman" panose="02020603050405020304" pitchFamily="18" charset="0"/>
                <a:ea typeface="Times New Roman" panose="02020603050405020304" pitchFamily="18" charset="0"/>
                <a:cs typeface="Times New Roman" panose="02020603050405020304" pitchFamily="18" charset="0"/>
              </a:rPr>
              <a:t>và hoàn thành bảng sau:</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86190686"/>
              </p:ext>
            </p:extLst>
          </p:nvPr>
        </p:nvGraphicFramePr>
        <p:xfrm>
          <a:off x="4114800" y="6591300"/>
          <a:ext cx="11582400" cy="3000249"/>
        </p:xfrm>
        <a:graphic>
          <a:graphicData uri="http://schemas.openxmlformats.org/drawingml/2006/table">
            <a:tbl>
              <a:tblPr firstRow="1" firstCol="1" bandRow="1">
                <a:effectLst>
                  <a:outerShdw blurRad="50800" dist="38100" dir="5400000" algn="t" rotWithShape="0">
                    <a:prstClr val="black">
                      <a:alpha val="40000"/>
                    </a:prstClr>
                  </a:outerShdw>
                </a:effectLst>
              </a:tblPr>
              <a:tblGrid>
                <a:gridCol w="5791200"/>
                <a:gridCol w="5791200"/>
              </a:tblGrid>
              <a:tr h="0">
                <a:tc>
                  <a:txBody>
                    <a:bodyPr/>
                    <a:lstStyle/>
                    <a:p>
                      <a:pPr algn="ctr">
                        <a:lnSpc>
                          <a:spcPct val="107000"/>
                        </a:lnSpc>
                        <a:spcBef>
                          <a:spcPts val="600"/>
                        </a:spcBef>
                        <a:spcAft>
                          <a:spcPts val="60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Cách trình bày vấn đề khách quan</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Cách trình bày vấn đề chủ quan</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3433">
                <a:tc>
                  <a:txBody>
                    <a:bodyPr/>
                    <a:lstStyle/>
                    <a:p>
                      <a:pPr algn="ctr">
                        <a:lnSpc>
                          <a:spcPct val="107000"/>
                        </a:lnSpc>
                        <a:spcAft>
                          <a:spcPts val="600"/>
                        </a:spcAft>
                      </a:pPr>
                      <a:r>
                        <a:rPr lang="en-US" sz="4000" kern="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n-US" sz="4000" kern="0">
                          <a:effectLst/>
                          <a:latin typeface="Times New Roman" panose="02020603050405020304" pitchFamily="18" charset="0"/>
                          <a:ea typeface="Calibri" panose="020F0502020204030204" pitchFamily="34" charset="0"/>
                          <a:cs typeface="Times New Roman" panose="02020603050405020304" pitchFamily="18" charset="0"/>
                        </a:rPr>
                        <a:t>…</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just">
                        <a:lnSpc>
                          <a:spcPct val="107000"/>
                        </a:lnSpc>
                        <a:spcAft>
                          <a:spcPts val="60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Nhận xét về việc kết hợp hai cách trình bày</a:t>
                      </a:r>
                      <a:r>
                        <a:rPr lang="vi-VN" sz="4000" b="1" kern="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40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bl>
          </a:graphicData>
        </a:graphic>
      </p:graphicFrame>
      <p:sp>
        <p:nvSpPr>
          <p:cNvPr id="4" name="Rectangle 3"/>
          <p:cNvSpPr/>
          <p:nvPr/>
        </p:nvSpPr>
        <p:spPr>
          <a:xfrm>
            <a:off x="2133336" y="993608"/>
            <a:ext cx="14630928" cy="921534"/>
          </a:xfrm>
          <a:prstGeom prst="rect">
            <a:avLst/>
          </a:prstGeom>
        </p:spPr>
        <p:txBody>
          <a:bodyPr wrap="none">
            <a:spAutoFit/>
          </a:bodyPr>
          <a:lstStyle/>
          <a:p>
            <a:pPr algn="ctr">
              <a:lnSpc>
                <a:spcPct val="107000"/>
              </a:lnSpc>
              <a:spcAft>
                <a:spcPts val="0"/>
              </a:spcAft>
            </a:pPr>
            <a:r>
              <a:rPr lang="vi-VN" sz="5400" b="1" kern="0">
                <a:latin typeface="Times New Roman" panose="02020603050405020304" pitchFamily="18" charset="0"/>
                <a:ea typeface="Times New Roman" panose="02020603050405020304" pitchFamily="18" charset="0"/>
                <a:cs typeface="Times New Roman" panose="02020603050405020304" pitchFamily="18" charset="0"/>
              </a:rPr>
              <a:t>3. Nhận xét về nghệ thuật lập luận trong văn bản</a:t>
            </a:r>
            <a:endParaRPr lang="en-GB" sz="54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029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2" name="Freeform 2"/>
          <p:cNvSpPr/>
          <p:nvPr/>
        </p:nvSpPr>
        <p:spPr>
          <a:xfrm>
            <a:off x="1844342" y="2681976"/>
            <a:ext cx="4556458" cy="6576324"/>
          </a:xfrm>
          <a:custGeom>
            <a:avLst/>
            <a:gdLst/>
            <a:ahLst/>
            <a:cxnLst/>
            <a:rect l="l" t="t" r="r" b="b"/>
            <a:pathLst>
              <a:path w="4316460" h="6576324">
                <a:moveTo>
                  <a:pt x="0" y="0"/>
                </a:moveTo>
                <a:lnTo>
                  <a:pt x="4316460" y="0"/>
                </a:lnTo>
                <a:lnTo>
                  <a:pt x="4316460" y="6576324"/>
                </a:lnTo>
                <a:lnTo>
                  <a:pt x="0" y="65763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985770" y="2681976"/>
            <a:ext cx="4316460" cy="6576324"/>
          </a:xfrm>
          <a:custGeom>
            <a:avLst/>
            <a:gdLst/>
            <a:ahLst/>
            <a:cxnLst/>
            <a:rect l="l" t="t" r="r" b="b"/>
            <a:pathLst>
              <a:path w="4316460" h="6576324">
                <a:moveTo>
                  <a:pt x="0" y="0"/>
                </a:moveTo>
                <a:lnTo>
                  <a:pt x="4316460" y="0"/>
                </a:lnTo>
                <a:lnTo>
                  <a:pt x="4316460" y="6576324"/>
                </a:lnTo>
                <a:lnTo>
                  <a:pt x="0" y="65763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127198" y="2681976"/>
            <a:ext cx="4316460" cy="6576324"/>
          </a:xfrm>
          <a:custGeom>
            <a:avLst/>
            <a:gdLst/>
            <a:ahLst/>
            <a:cxnLst/>
            <a:rect l="l" t="t" r="r" b="b"/>
            <a:pathLst>
              <a:path w="4316460" h="6576324">
                <a:moveTo>
                  <a:pt x="0" y="0"/>
                </a:moveTo>
                <a:lnTo>
                  <a:pt x="4316460" y="0"/>
                </a:lnTo>
                <a:lnTo>
                  <a:pt x="4316460" y="6576324"/>
                </a:lnTo>
                <a:lnTo>
                  <a:pt x="0" y="65763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6443658" y="0"/>
            <a:ext cx="3564445" cy="7200900"/>
          </a:xfrm>
          <a:custGeom>
            <a:avLst/>
            <a:gdLst/>
            <a:ahLst/>
            <a:cxnLst/>
            <a:rect l="l" t="t" r="r" b="b"/>
            <a:pathLst>
              <a:path w="3564445" h="7200900">
                <a:moveTo>
                  <a:pt x="0" y="0"/>
                </a:moveTo>
                <a:lnTo>
                  <a:pt x="3564445" y="0"/>
                </a:lnTo>
                <a:lnTo>
                  <a:pt x="3564445" y="7200900"/>
                </a:lnTo>
                <a:lnTo>
                  <a:pt x="0" y="72009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8"/>
          <p:cNvSpPr txBox="1"/>
          <p:nvPr/>
        </p:nvSpPr>
        <p:spPr>
          <a:xfrm>
            <a:off x="2132937" y="3771900"/>
            <a:ext cx="3886863" cy="4985980"/>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Các lí lẽ, bằng chứng đều rất chặt chẽ, thuyết phục để làm rõ cho ý kiến, thái độ của người viết – đó là sự trân trọng những ý nghĩa của văn chương với đời sống con người</a:t>
            </a:r>
            <a:endParaRPr lang="en-US" sz="3600">
              <a:solidFill>
                <a:srgbClr val="191A1A"/>
              </a:solidFill>
              <a:latin typeface="Times New Roman" panose="02020603050405020304" pitchFamily="18" charset="0"/>
              <a:ea typeface="Milk Tea Font TH"/>
              <a:cs typeface="Times New Roman" panose="02020603050405020304" pitchFamily="18" charset="0"/>
              <a:sym typeface="Milk Tea Font TH"/>
            </a:endParaRPr>
          </a:p>
        </p:txBody>
      </p:sp>
      <p:sp>
        <p:nvSpPr>
          <p:cNvPr id="10" name="TextBox 10"/>
          <p:cNvSpPr txBox="1"/>
          <p:nvPr/>
        </p:nvSpPr>
        <p:spPr>
          <a:xfrm>
            <a:off x="7392107" y="3777325"/>
            <a:ext cx="3621529" cy="4431983"/>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Các ý kiến, lí lẽ, bằng chứng được sắp xếp theo trình tự hợp lí để người đọc nhận ra được nguồn gốc và ý nghĩa của văn chương.</a:t>
            </a:r>
            <a:endParaRPr lang="en-US" sz="3600">
              <a:solidFill>
                <a:srgbClr val="191A1A"/>
              </a:solidFill>
              <a:latin typeface="Times New Roman" panose="02020603050405020304" pitchFamily="18" charset="0"/>
              <a:ea typeface="Milk Tea Font TH"/>
              <a:cs typeface="Times New Roman" panose="02020603050405020304" pitchFamily="18" charset="0"/>
              <a:sym typeface="Milk Tea Font TH"/>
            </a:endParaRPr>
          </a:p>
        </p:txBody>
      </p:sp>
      <p:sp>
        <p:nvSpPr>
          <p:cNvPr id="12" name="TextBox 12"/>
          <p:cNvSpPr txBox="1"/>
          <p:nvPr/>
        </p:nvSpPr>
        <p:spPr>
          <a:xfrm>
            <a:off x="12461963" y="3771900"/>
            <a:ext cx="3693101" cy="2769989"/>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Kết hợp cách trình bày vấn đề chủ quan và cách trình bày vấn đề khách </a:t>
            </a:r>
            <a:r>
              <a:rPr lang="vi-VN" sz="3600" smtClean="0">
                <a:latin typeface="Times New Roman" panose="02020603050405020304" pitchFamily="18" charset="0"/>
                <a:cs typeface="Times New Roman" panose="02020603050405020304" pitchFamily="18" charset="0"/>
              </a:rPr>
              <a:t>quan</a:t>
            </a:r>
            <a:endParaRPr lang="en-US" sz="3600">
              <a:solidFill>
                <a:srgbClr val="191A1A"/>
              </a:solidFill>
              <a:latin typeface="Times New Roman" panose="02020603050405020304" pitchFamily="18" charset="0"/>
              <a:ea typeface="Milk Tea Font TH"/>
              <a:cs typeface="Times New Roman" panose="02020603050405020304" pitchFamily="18" charset="0"/>
              <a:sym typeface="Milk Tea Font TH"/>
            </a:endParaRPr>
          </a:p>
        </p:txBody>
      </p:sp>
      <p:sp>
        <p:nvSpPr>
          <p:cNvPr id="13" name="Freeform 13"/>
          <p:cNvSpPr/>
          <p:nvPr/>
        </p:nvSpPr>
        <p:spPr>
          <a:xfrm flipH="1">
            <a:off x="-1720103" y="4549009"/>
            <a:ext cx="3564446" cy="7200900"/>
          </a:xfrm>
          <a:custGeom>
            <a:avLst/>
            <a:gdLst/>
            <a:ahLst/>
            <a:cxnLst/>
            <a:rect l="l" t="t" r="r" b="b"/>
            <a:pathLst>
              <a:path w="3564446" h="7200900">
                <a:moveTo>
                  <a:pt x="3564445" y="0"/>
                </a:moveTo>
                <a:lnTo>
                  <a:pt x="0" y="0"/>
                </a:lnTo>
                <a:lnTo>
                  <a:pt x="0" y="7200900"/>
                </a:lnTo>
                <a:lnTo>
                  <a:pt x="3564445" y="7200900"/>
                </a:lnTo>
                <a:lnTo>
                  <a:pt x="3564445"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421474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6"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2" name="Freeform 2"/>
          <p:cNvSpPr/>
          <p:nvPr/>
        </p:nvSpPr>
        <p:spPr>
          <a:xfrm>
            <a:off x="1840089" y="681474"/>
            <a:ext cx="14607822" cy="8924052"/>
          </a:xfrm>
          <a:custGeom>
            <a:avLst/>
            <a:gdLst/>
            <a:ahLst/>
            <a:cxnLst/>
            <a:rect l="l" t="t" r="r" b="b"/>
            <a:pathLst>
              <a:path w="14607822" h="8924052">
                <a:moveTo>
                  <a:pt x="0" y="0"/>
                </a:moveTo>
                <a:lnTo>
                  <a:pt x="14607822" y="0"/>
                </a:lnTo>
                <a:lnTo>
                  <a:pt x="14607822" y="8924052"/>
                </a:lnTo>
                <a:lnTo>
                  <a:pt x="0" y="892405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TextBox 5"/>
          <p:cNvSpPr txBox="1"/>
          <p:nvPr/>
        </p:nvSpPr>
        <p:spPr>
          <a:xfrm>
            <a:off x="3352800" y="3467100"/>
            <a:ext cx="9624604" cy="3693319"/>
          </a:xfrm>
          <a:prstGeom prst="rect">
            <a:avLst/>
          </a:prstGeom>
        </p:spPr>
        <p:txBody>
          <a:bodyPr wrap="square" lIns="0" tIns="0" rIns="0" bIns="0" rtlCol="0" anchor="t">
            <a:spAutoFit/>
          </a:bodyPr>
          <a:lstStyle/>
          <a:p>
            <a:pPr algn="just"/>
            <a:r>
              <a:rPr lang="vi-VN" sz="6000">
                <a:latin typeface="Times New Roman" panose="02020603050405020304" pitchFamily="18" charset="0"/>
                <a:cs typeface="Times New Roman" panose="02020603050405020304" pitchFamily="18" charset="0"/>
              </a:rPr>
              <a:t>Ví dụ: Tác giả kết hợp hai cách trình bày xen kẽ trong đoạn văn: </a:t>
            </a:r>
            <a:r>
              <a:rPr lang="vi-VN" sz="6000" i="1">
                <a:latin typeface="Times New Roman" panose="02020603050405020304" pitchFamily="18" charset="0"/>
                <a:cs typeface="Times New Roman" panose="02020603050405020304" pitchFamily="18" charset="0"/>
              </a:rPr>
              <a:t>“Làm trọn nhiệm vụ ấy…thiếu nữ trong truyện”.</a:t>
            </a:r>
            <a:endParaRPr lang="en-GB" sz="6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57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5" name="Freeform 5"/>
          <p:cNvSpPr/>
          <p:nvPr/>
        </p:nvSpPr>
        <p:spPr>
          <a:xfrm rot="12883052">
            <a:off x="12957962" y="-491971"/>
            <a:ext cx="7191179" cy="4134928"/>
          </a:xfrm>
          <a:custGeom>
            <a:avLst/>
            <a:gdLst/>
            <a:ahLst/>
            <a:cxnLst/>
            <a:rect l="l" t="t" r="r" b="b"/>
            <a:pathLst>
              <a:path w="7191179" h="4134928">
                <a:moveTo>
                  <a:pt x="0" y="0"/>
                </a:moveTo>
                <a:lnTo>
                  <a:pt x="7191179" y="0"/>
                </a:lnTo>
                <a:lnTo>
                  <a:pt x="7191179" y="4134928"/>
                </a:lnTo>
                <a:lnTo>
                  <a:pt x="0" y="4134928"/>
                </a:lnTo>
                <a:lnTo>
                  <a:pt x="0" y="0"/>
                </a:lnTo>
                <a:close/>
              </a:path>
            </a:pathLst>
          </a:custGeom>
          <a:blipFill>
            <a:blip r:embed="rId2"/>
            <a:stretch>
              <a:fillRect/>
            </a:stretch>
          </a:blipFill>
        </p:spPr>
      </p:sp>
      <p:sp>
        <p:nvSpPr>
          <p:cNvPr id="13" name="Freeform 13"/>
          <p:cNvSpPr/>
          <p:nvPr/>
        </p:nvSpPr>
        <p:spPr>
          <a:xfrm rot="9328949">
            <a:off x="-990259" y="-1323246"/>
            <a:ext cx="7191179" cy="4134928"/>
          </a:xfrm>
          <a:custGeom>
            <a:avLst/>
            <a:gdLst/>
            <a:ahLst/>
            <a:cxnLst/>
            <a:rect l="l" t="t" r="r" b="b"/>
            <a:pathLst>
              <a:path w="7191179" h="4134928">
                <a:moveTo>
                  <a:pt x="0" y="0"/>
                </a:moveTo>
                <a:lnTo>
                  <a:pt x="7191179" y="0"/>
                </a:lnTo>
                <a:lnTo>
                  <a:pt x="7191179" y="4134928"/>
                </a:lnTo>
                <a:lnTo>
                  <a:pt x="0" y="4134928"/>
                </a:lnTo>
                <a:lnTo>
                  <a:pt x="0" y="0"/>
                </a:lnTo>
                <a:close/>
              </a:path>
            </a:pathLst>
          </a:custGeom>
          <a:blipFill>
            <a:blip r:embed="rId2"/>
            <a:stretch>
              <a:fillRect/>
            </a:stretch>
          </a:blipFill>
        </p:spPr>
      </p:sp>
      <p:graphicFrame>
        <p:nvGraphicFramePr>
          <p:cNvPr id="2" name="Table 1"/>
          <p:cNvGraphicFramePr>
            <a:graphicFrameLocks noGrp="1"/>
          </p:cNvGraphicFramePr>
          <p:nvPr>
            <p:extLst>
              <p:ext uri="{D42A27DB-BD31-4B8C-83A1-F6EECF244321}">
                <p14:modId xmlns:p14="http://schemas.microsoft.com/office/powerpoint/2010/main" val="2841051024"/>
              </p:ext>
            </p:extLst>
          </p:nvPr>
        </p:nvGraphicFramePr>
        <p:xfrm>
          <a:off x="1066800" y="1347470"/>
          <a:ext cx="16078201" cy="8522780"/>
        </p:xfrm>
        <a:graphic>
          <a:graphicData uri="http://schemas.openxmlformats.org/drawingml/2006/table">
            <a:tbl>
              <a:tblPr firstRow="1" firstCol="1" bandRow="1"/>
              <a:tblGrid>
                <a:gridCol w="7687016"/>
                <a:gridCol w="8391185"/>
              </a:tblGrid>
              <a:tr h="308313">
                <a:tc>
                  <a:txBody>
                    <a:bodyPr/>
                    <a:lstStyle/>
                    <a:p>
                      <a:pPr algn="ctr">
                        <a:lnSpc>
                          <a:spcPct val="107000"/>
                        </a:lnSpc>
                        <a:spcBef>
                          <a:spcPts val="600"/>
                        </a:spcBef>
                        <a:spcAft>
                          <a:spcPts val="600"/>
                        </a:spcAft>
                      </a:pPr>
                      <a:r>
                        <a:rPr lang="vi-VN" sz="3800" b="1" kern="0">
                          <a:effectLst/>
                          <a:latin typeface="Times New Roman" panose="02020603050405020304" pitchFamily="18" charset="0"/>
                          <a:ea typeface="Calibri" panose="020F0502020204030204" pitchFamily="34" charset="0"/>
                          <a:cs typeface="Times New Roman" panose="02020603050405020304" pitchFamily="18" charset="0"/>
                        </a:rPr>
                        <a:t>Cách trình bày vấn đề khách quan</a:t>
                      </a:r>
                      <a:endParaRPr lang="en-GB" sz="3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9877" marR="49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vi-VN" sz="3800" b="1" kern="0">
                          <a:effectLst/>
                          <a:latin typeface="Times New Roman" panose="02020603050405020304" pitchFamily="18" charset="0"/>
                          <a:ea typeface="Calibri" panose="020F0502020204030204" pitchFamily="34" charset="0"/>
                          <a:cs typeface="Times New Roman" panose="02020603050405020304" pitchFamily="18" charset="0"/>
                        </a:rPr>
                        <a:t>Cách trình bày vấn đề chủ quan</a:t>
                      </a:r>
                      <a:endParaRPr lang="en-GB" sz="3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9877" marR="49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0664">
                <a:tc>
                  <a:txBody>
                    <a:bodyPr/>
                    <a:lstStyle/>
                    <a:p>
                      <a:pPr algn="just">
                        <a:lnSpc>
                          <a:spcPct val="107000"/>
                        </a:lnSpc>
                        <a:spcAft>
                          <a:spcPts val="600"/>
                        </a:spcAft>
                      </a:pPr>
                      <a:r>
                        <a:rPr lang="vi-VN" sz="3800" kern="0">
                          <a:effectLst/>
                          <a:latin typeface="Times New Roman" panose="02020603050405020304" pitchFamily="18" charset="0"/>
                          <a:ea typeface="Calibri" panose="020F0502020204030204" pitchFamily="34" charset="0"/>
                          <a:cs typeface="Times New Roman" panose="02020603050405020304" pitchFamily="18" charset="0"/>
                        </a:rPr>
                        <a:t>Thể hiện qua các thông tin, bằng chứng khách quan cho thấy các đặc trưng của văn chương và quá trình sáng tạo của nhà văn: “văn chương sẽ là hình dung của cuộc sống muôn hình vạn trạng”, “văn chương còn sáng tạo ra sự sống”, “nhà văn sẽ tạo ra những thế giới khác, những người, những vật khác”, “Sự sáng tạo này cũng có thể xem là xuất ở mối tình yêu thương tha thiết”,…</a:t>
                      </a:r>
                      <a:endParaRPr lang="en-GB" sz="3800" kern="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vi-VN" sz="38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9877" marR="49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600"/>
                        </a:spcAft>
                      </a:pPr>
                      <a:r>
                        <a:rPr lang="vi-VN" sz="3800" kern="0">
                          <a:effectLst/>
                          <a:latin typeface="Times New Roman" panose="02020603050405020304" pitchFamily="18" charset="0"/>
                          <a:ea typeface="Calibri" panose="020F0502020204030204" pitchFamily="34" charset="0"/>
                          <a:cs typeface="Times New Roman" panose="02020603050405020304" pitchFamily="18" charset="0"/>
                        </a:rPr>
                        <a:t>Thể hiện qua các từ ngữ, câu văn, hình ảnh cho thấy tình cảm trân trọng, ngợi ca của tác giả với ý nghĩa văn chương và quá trình sáng tạo của nhà văn: “thoát mình ra ngoài phạm vi hẹp hòi của bản thân để sống cái đời của mọi người, mọi vật”, “vụ trụ này tầm thường, chật hẹp, không đủ thoả mãn mối tình cảm dồi dào của nhà văn”, “mối tình yêu thương tha thiết”, “lòng yêu thương vô cùng của nhà văn”, “chính Nguyễn Du đã trao sự sống của mình cho thiếu nữ trong truyện”,…</a:t>
                      </a:r>
                      <a:endParaRPr lang="en-GB" sz="3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9877" marR="49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121285">
                <a:tc gridSpan="2">
                  <a:txBody>
                    <a:bodyPr/>
                    <a:lstStyle/>
                    <a:p>
                      <a:pPr algn="just">
                        <a:lnSpc>
                          <a:spcPct val="107000"/>
                        </a:lnSpc>
                        <a:spcAft>
                          <a:spcPts val="600"/>
                        </a:spcAft>
                      </a:pP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49877" marR="49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bl>
          </a:graphicData>
        </a:graphic>
      </p:graphicFrame>
    </p:spTree>
    <p:extLst>
      <p:ext uri="{BB962C8B-B14F-4D97-AF65-F5344CB8AC3E}">
        <p14:creationId xmlns:p14="http://schemas.microsoft.com/office/powerpoint/2010/main" val="398423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5" name="Freeform 5"/>
          <p:cNvSpPr/>
          <p:nvPr/>
        </p:nvSpPr>
        <p:spPr>
          <a:xfrm rot="-6990159">
            <a:off x="13117906" y="-1165637"/>
            <a:ext cx="7191179" cy="4134928"/>
          </a:xfrm>
          <a:custGeom>
            <a:avLst/>
            <a:gdLst/>
            <a:ahLst/>
            <a:cxnLst/>
            <a:rect l="l" t="t" r="r" b="b"/>
            <a:pathLst>
              <a:path w="7191179" h="4134928">
                <a:moveTo>
                  <a:pt x="0" y="0"/>
                </a:moveTo>
                <a:lnTo>
                  <a:pt x="7191179" y="0"/>
                </a:lnTo>
                <a:lnTo>
                  <a:pt x="7191179" y="4134928"/>
                </a:lnTo>
                <a:lnTo>
                  <a:pt x="0" y="4134928"/>
                </a:lnTo>
                <a:lnTo>
                  <a:pt x="0" y="0"/>
                </a:lnTo>
                <a:close/>
              </a:path>
            </a:pathLst>
          </a:custGeom>
          <a:blipFill>
            <a:blip r:embed="rId2"/>
            <a:stretch>
              <a:fillRect/>
            </a:stretch>
          </a:blipFill>
        </p:spPr>
      </p:sp>
      <p:sp>
        <p:nvSpPr>
          <p:cNvPr id="13" name="Freeform 13"/>
          <p:cNvSpPr/>
          <p:nvPr/>
        </p:nvSpPr>
        <p:spPr>
          <a:xfrm rot="9328949">
            <a:off x="-990259" y="-1323246"/>
            <a:ext cx="7191179" cy="4134928"/>
          </a:xfrm>
          <a:custGeom>
            <a:avLst/>
            <a:gdLst/>
            <a:ahLst/>
            <a:cxnLst/>
            <a:rect l="l" t="t" r="r" b="b"/>
            <a:pathLst>
              <a:path w="7191179" h="4134928">
                <a:moveTo>
                  <a:pt x="0" y="0"/>
                </a:moveTo>
                <a:lnTo>
                  <a:pt x="7191179" y="0"/>
                </a:lnTo>
                <a:lnTo>
                  <a:pt x="7191179" y="4134928"/>
                </a:lnTo>
                <a:lnTo>
                  <a:pt x="0" y="4134928"/>
                </a:lnTo>
                <a:lnTo>
                  <a:pt x="0" y="0"/>
                </a:lnTo>
                <a:close/>
              </a:path>
            </a:pathLst>
          </a:custGeom>
          <a:blipFill>
            <a:blip r:embed="rId2"/>
            <a:stretch>
              <a:fillRect/>
            </a:stretch>
          </a:blipFill>
        </p:spPr>
      </p:sp>
      <p:graphicFrame>
        <p:nvGraphicFramePr>
          <p:cNvPr id="2" name="Table 1"/>
          <p:cNvGraphicFramePr>
            <a:graphicFrameLocks noGrp="1"/>
          </p:cNvGraphicFramePr>
          <p:nvPr>
            <p:extLst>
              <p:ext uri="{D42A27DB-BD31-4B8C-83A1-F6EECF244321}">
                <p14:modId xmlns:p14="http://schemas.microsoft.com/office/powerpoint/2010/main" val="716082689"/>
              </p:ext>
            </p:extLst>
          </p:nvPr>
        </p:nvGraphicFramePr>
        <p:xfrm>
          <a:off x="1143001" y="1600200"/>
          <a:ext cx="14554200" cy="6598920"/>
        </p:xfrm>
        <a:graphic>
          <a:graphicData uri="http://schemas.openxmlformats.org/drawingml/2006/table">
            <a:tbl>
              <a:tblPr firstRow="1" firstCol="1" bandRow="1">
                <a:effectLst>
                  <a:outerShdw blurRad="50800" dist="38100" algn="l" rotWithShape="0">
                    <a:prstClr val="black">
                      <a:alpha val="40000"/>
                    </a:prstClr>
                  </a:outerShdw>
                </a:effectLst>
              </a:tblPr>
              <a:tblGrid>
                <a:gridCol w="7619999"/>
                <a:gridCol w="6934201"/>
              </a:tblGrid>
              <a:tr h="308313">
                <a:tc>
                  <a:txBody>
                    <a:bodyPr/>
                    <a:lstStyle/>
                    <a:p>
                      <a:pPr algn="ctr">
                        <a:lnSpc>
                          <a:spcPct val="107000"/>
                        </a:lnSpc>
                        <a:spcBef>
                          <a:spcPts val="600"/>
                        </a:spcBef>
                        <a:spcAft>
                          <a:spcPts val="600"/>
                        </a:spcAft>
                      </a:pPr>
                      <a:r>
                        <a:rPr lang="vi-VN" sz="4000" b="1" kern="0">
                          <a:effectLst/>
                          <a:latin typeface="Times New Roman" panose="02020603050405020304" pitchFamily="18" charset="0"/>
                          <a:ea typeface="Calibri" panose="020F0502020204030204" pitchFamily="34" charset="0"/>
                          <a:cs typeface="Times New Roman" panose="02020603050405020304" pitchFamily="18" charset="0"/>
                        </a:rPr>
                        <a:t>Cách trình bày vấn đề khách quan</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9877" marR="49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vi-VN" sz="3600" b="1" kern="0">
                          <a:effectLst/>
                          <a:latin typeface="Times New Roman" panose="02020603050405020304" pitchFamily="18" charset="0"/>
                          <a:ea typeface="Calibri" panose="020F0502020204030204" pitchFamily="34" charset="0"/>
                          <a:cs typeface="Times New Roman" panose="02020603050405020304" pitchFamily="18" charset="0"/>
                        </a:rPr>
                        <a:t>Cách trình bày vấn đề chủ quan</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9877" marR="49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6986">
                <a:tc gridSpan="2">
                  <a:txBody>
                    <a:bodyPr/>
                    <a:lstStyle/>
                    <a:p>
                      <a:pPr algn="just">
                        <a:lnSpc>
                          <a:spcPct val="107000"/>
                        </a:lnSpc>
                        <a:spcAft>
                          <a:spcPts val="600"/>
                        </a:spcAft>
                      </a:pPr>
                      <a:r>
                        <a:rPr lang="vi-VN" sz="4000" b="1" kern="0" smtClean="0">
                          <a:effectLst/>
                          <a:latin typeface="Times New Roman" panose="02020603050405020304" pitchFamily="18" charset="0"/>
                          <a:ea typeface="Calibri" panose="020F0502020204030204" pitchFamily="34" charset="0"/>
                          <a:cs typeface="Times New Roman" panose="02020603050405020304" pitchFamily="18" charset="0"/>
                        </a:rPr>
                        <a:t>Nhận xét: </a:t>
                      </a:r>
                      <a:r>
                        <a:rPr lang="vi-VN" sz="4000" kern="0" smtClean="0">
                          <a:effectLst/>
                          <a:latin typeface="Times New Roman" panose="02020603050405020304" pitchFamily="18" charset="0"/>
                          <a:ea typeface="Calibri" panose="020F0502020204030204" pitchFamily="34" charset="0"/>
                          <a:cs typeface="Times New Roman" panose="02020603050405020304" pitchFamily="18" charset="0"/>
                        </a:rPr>
                        <a:t>Trong đoạn văn, hai cách trình bày vấn đề khách quan và chủ quan được kết hợp với nhau một cách khéo léo, trong khi trình bày thông tin khách quan, tác giả cũng đồng thời thể hiện tình cảm, cách đánh giá của mình.</a:t>
                      </a:r>
                      <a:endParaRPr lang="en-GB" sz="4000" kern="1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4000" kern="0" smtClean="0">
                          <a:effectLst/>
                          <a:latin typeface="Times New Roman" panose="02020603050405020304" pitchFamily="18" charset="0"/>
                          <a:ea typeface="Calibri" panose="020F0502020204030204" pitchFamily="34" charset="0"/>
                          <a:cs typeface="Times New Roman" panose="02020603050405020304" pitchFamily="18" charset="0"/>
                        </a:rPr>
                        <a:t>=&gt; Cách kết hợp này làm tăng sức thuyết phục của VB, vừa đảm bảo tính khách quan, chính xác, chân thực của các bằng chứng (thông qua cách trình bày vấn đề khách quan), vừa tác động vào tình cảm, khơi gợi sự đồng cảm của người đọc đối với tình cảm, đánh giá của người viết trong VB (thông qua cách trình bày vấn đề chủ quan).</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9877" marR="49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bl>
          </a:graphicData>
        </a:graphic>
      </p:graphicFrame>
    </p:spTree>
    <p:extLst>
      <p:ext uri="{BB962C8B-B14F-4D97-AF65-F5344CB8AC3E}">
        <p14:creationId xmlns:p14="http://schemas.microsoft.com/office/powerpoint/2010/main" val="279376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EEAE5"/>
        </a:solidFill>
        <a:effectLst/>
      </p:bgPr>
    </p:bg>
    <p:spTree>
      <p:nvGrpSpPr>
        <p:cNvPr id="1" name=""/>
        <p:cNvGrpSpPr/>
        <p:nvPr/>
      </p:nvGrpSpPr>
      <p:grpSpPr>
        <a:xfrm>
          <a:off x="0" y="0"/>
          <a:ext cx="0" cy="0"/>
          <a:chOff x="0" y="0"/>
          <a:chExt cx="0" cy="0"/>
        </a:xfrm>
      </p:grpSpPr>
      <p:sp>
        <p:nvSpPr>
          <p:cNvPr id="2" name="Freeform 2"/>
          <p:cNvSpPr/>
          <p:nvPr/>
        </p:nvSpPr>
        <p:spPr>
          <a:xfrm>
            <a:off x="-2450546" y="-6451046"/>
            <a:ext cx="23189093" cy="23189093"/>
          </a:xfrm>
          <a:custGeom>
            <a:avLst/>
            <a:gdLst/>
            <a:ahLst/>
            <a:cxnLst/>
            <a:rect l="l" t="t" r="r" b="b"/>
            <a:pathLst>
              <a:path w="23189093" h="23189093">
                <a:moveTo>
                  <a:pt x="0" y="0"/>
                </a:moveTo>
                <a:lnTo>
                  <a:pt x="23189092" y="0"/>
                </a:lnTo>
                <a:lnTo>
                  <a:pt x="23189092" y="23189092"/>
                </a:lnTo>
                <a:lnTo>
                  <a:pt x="0" y="23189092"/>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45840" y="1428042"/>
            <a:ext cx="8248272" cy="8229600"/>
          </a:xfrm>
          <a:custGeom>
            <a:avLst/>
            <a:gdLst/>
            <a:ahLst/>
            <a:cxnLst/>
            <a:rect l="l" t="t" r="r" b="b"/>
            <a:pathLst>
              <a:path w="7137308" h="8229600">
                <a:moveTo>
                  <a:pt x="0" y="0"/>
                </a:moveTo>
                <a:lnTo>
                  <a:pt x="7137308" y="0"/>
                </a:lnTo>
                <a:lnTo>
                  <a:pt x="7137308" y="8229600"/>
                </a:lnTo>
                <a:lnTo>
                  <a:pt x="0" y="82296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0121992" y="1428042"/>
            <a:ext cx="7137308" cy="8229600"/>
          </a:xfrm>
          <a:custGeom>
            <a:avLst/>
            <a:gdLst/>
            <a:ahLst/>
            <a:cxnLst/>
            <a:rect l="l" t="t" r="r" b="b"/>
            <a:pathLst>
              <a:path w="7137308" h="8229600">
                <a:moveTo>
                  <a:pt x="0" y="0"/>
                </a:moveTo>
                <a:lnTo>
                  <a:pt x="7137308" y="0"/>
                </a:lnTo>
                <a:lnTo>
                  <a:pt x="7137308" y="8229600"/>
                </a:lnTo>
                <a:lnTo>
                  <a:pt x="0" y="82296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4546333" y="-740434"/>
            <a:ext cx="5425934" cy="3119912"/>
          </a:xfrm>
          <a:custGeom>
            <a:avLst/>
            <a:gdLst/>
            <a:ahLst/>
            <a:cxnLst/>
            <a:rect l="l" t="t" r="r" b="b"/>
            <a:pathLst>
              <a:path w="5425934" h="3119912">
                <a:moveTo>
                  <a:pt x="0" y="0"/>
                </a:moveTo>
                <a:lnTo>
                  <a:pt x="5425934" y="0"/>
                </a:lnTo>
                <a:lnTo>
                  <a:pt x="5425934" y="3119912"/>
                </a:lnTo>
                <a:lnTo>
                  <a:pt x="0" y="3119912"/>
                </a:lnTo>
                <a:lnTo>
                  <a:pt x="0" y="0"/>
                </a:lnTo>
                <a:close/>
              </a:path>
            </a:pathLst>
          </a:custGeom>
          <a:blipFill>
            <a:blip r:embed="rId6"/>
            <a:stretch>
              <a:fillRect/>
            </a:stretch>
          </a:blipFill>
        </p:spPr>
      </p:sp>
      <p:sp>
        <p:nvSpPr>
          <p:cNvPr id="6" name="TextBox 6"/>
          <p:cNvSpPr txBox="1"/>
          <p:nvPr/>
        </p:nvSpPr>
        <p:spPr>
          <a:xfrm>
            <a:off x="3707453" y="2334338"/>
            <a:ext cx="6365781" cy="830997"/>
          </a:xfrm>
          <a:prstGeom prst="rect">
            <a:avLst/>
          </a:prstGeom>
        </p:spPr>
        <p:txBody>
          <a:bodyPr wrap="square" lIns="0" tIns="0" rIns="0" bIns="0" rtlCol="0" anchor="t">
            <a:spAutoFit/>
          </a:bodyPr>
          <a:lstStyle/>
          <a:p>
            <a:r>
              <a:rPr lang="en-US" sz="5400" b="1">
                <a:latin typeface="Times New Roman" panose="02020603050405020304" pitchFamily="18" charset="0"/>
                <a:cs typeface="Times New Roman" panose="02020603050405020304" pitchFamily="18" charset="0"/>
              </a:rPr>
              <a:t>1. Nghệ thuật </a:t>
            </a:r>
            <a:endParaRPr lang="en-GB" sz="5400">
              <a:latin typeface="Times New Roman" panose="02020603050405020304" pitchFamily="18" charset="0"/>
              <a:cs typeface="Times New Roman" panose="02020603050405020304" pitchFamily="18" charset="0"/>
            </a:endParaRPr>
          </a:p>
        </p:txBody>
      </p:sp>
      <p:sp>
        <p:nvSpPr>
          <p:cNvPr id="7" name="TextBox 7"/>
          <p:cNvSpPr txBox="1"/>
          <p:nvPr/>
        </p:nvSpPr>
        <p:spPr>
          <a:xfrm>
            <a:off x="2977090" y="3647515"/>
            <a:ext cx="5458966" cy="5539978"/>
          </a:xfrm>
          <a:prstGeom prst="rect">
            <a:avLst/>
          </a:prstGeom>
        </p:spPr>
        <p:txBody>
          <a:bodyPr wrap="square" lIns="0" tIns="0" rIns="0" bIns="0" rtlCol="0" anchor="t">
            <a:spAutoFit/>
          </a:bodyPr>
          <a:lstStyle/>
          <a:p>
            <a:pPr algn="just"/>
            <a:r>
              <a:rPr lang="en-US" sz="3600">
                <a:latin typeface="Times New Roman" panose="02020603050405020304" pitchFamily="18" charset="0"/>
                <a:cs typeface="Times New Roman" panose="02020603050405020304" pitchFamily="18" charset="0"/>
              </a:rPr>
              <a:t>- Bài viết </a:t>
            </a:r>
            <a:r>
              <a:rPr lang="vi-VN" sz="3600">
                <a:latin typeface="Times New Roman" panose="02020603050405020304" pitchFamily="18" charset="0"/>
                <a:cs typeface="Times New Roman" panose="02020603050405020304" pitchFamily="18" charset="0"/>
              </a:rPr>
              <a:t>nêu rõ vấn đề cần bàn luận.</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Luận điểm rõ ràng, góp phần làm sáng tỏ luận đề.</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Lí lẽ, bằng chứng cụ thể, thuyết phục giúp làm sáng tỏ luận điểm.</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Kết hợp cách trình bày vấn đề chủ quan và cách trình bày vấn đề khách quan.</a:t>
            </a:r>
            <a:endParaRPr lang="en-GB" sz="3600">
              <a:latin typeface="Times New Roman" panose="02020603050405020304" pitchFamily="18" charset="0"/>
              <a:cs typeface="Times New Roman" panose="02020603050405020304" pitchFamily="18" charset="0"/>
            </a:endParaRPr>
          </a:p>
        </p:txBody>
      </p:sp>
      <p:sp>
        <p:nvSpPr>
          <p:cNvPr id="8" name="TextBox 8"/>
          <p:cNvSpPr txBox="1"/>
          <p:nvPr/>
        </p:nvSpPr>
        <p:spPr>
          <a:xfrm>
            <a:off x="10922754" y="2345135"/>
            <a:ext cx="6299820" cy="1661993"/>
          </a:xfrm>
          <a:prstGeom prst="rect">
            <a:avLst/>
          </a:prstGeom>
        </p:spPr>
        <p:txBody>
          <a:bodyPr wrap="square" lIns="0" tIns="0" rIns="0" bIns="0" rtlCol="0" anchor="t">
            <a:spAutoFit/>
          </a:bodyPr>
          <a:lstStyle/>
          <a:p>
            <a:pPr algn="ctr"/>
            <a:r>
              <a:rPr lang="vi-VN" sz="5400" b="1">
                <a:latin typeface="Times New Roman" panose="02020603050405020304" pitchFamily="18" charset="0"/>
                <a:cs typeface="Times New Roman" panose="02020603050405020304" pitchFamily="18" charset="0"/>
              </a:rPr>
              <a:t>2. Nội dung – </a:t>
            </a:r>
            <a:endParaRPr lang="vi-VN" sz="5400" b="1" smtClean="0">
              <a:latin typeface="Times New Roman" panose="02020603050405020304" pitchFamily="18" charset="0"/>
              <a:cs typeface="Times New Roman" panose="02020603050405020304" pitchFamily="18" charset="0"/>
            </a:endParaRPr>
          </a:p>
          <a:p>
            <a:pPr algn="ctr"/>
            <a:r>
              <a:rPr lang="vi-VN" sz="5400" b="1" smtClean="0">
                <a:latin typeface="Times New Roman" panose="02020603050405020304" pitchFamily="18" charset="0"/>
                <a:cs typeface="Times New Roman" panose="02020603050405020304" pitchFamily="18" charset="0"/>
              </a:rPr>
              <a:t>Ý </a:t>
            </a:r>
            <a:r>
              <a:rPr lang="vi-VN" sz="5400" b="1">
                <a:latin typeface="Times New Roman" panose="02020603050405020304" pitchFamily="18" charset="0"/>
                <a:cs typeface="Times New Roman" panose="02020603050405020304" pitchFamily="18" charset="0"/>
              </a:rPr>
              <a:t>nghĩa</a:t>
            </a:r>
            <a:endParaRPr lang="en-GB" sz="5400">
              <a:latin typeface="Times New Roman" panose="02020603050405020304" pitchFamily="18" charset="0"/>
              <a:cs typeface="Times New Roman" panose="02020603050405020304" pitchFamily="18" charset="0"/>
            </a:endParaRPr>
          </a:p>
        </p:txBody>
      </p:sp>
      <p:sp>
        <p:nvSpPr>
          <p:cNvPr id="9" name="TextBox 9"/>
          <p:cNvSpPr txBox="1"/>
          <p:nvPr/>
        </p:nvSpPr>
        <p:spPr>
          <a:xfrm>
            <a:off x="12043613" y="4638450"/>
            <a:ext cx="4381447" cy="2708434"/>
          </a:xfrm>
          <a:prstGeom prst="rect">
            <a:avLst/>
          </a:prstGeom>
        </p:spPr>
        <p:txBody>
          <a:bodyPr lIns="0" tIns="0" rIns="0" bIns="0" rtlCol="0" anchor="t">
            <a:spAutoFit/>
          </a:bodyPr>
          <a:lstStyle/>
          <a:p>
            <a:pPr algn="just"/>
            <a:r>
              <a:rPr lang="vi-VN" sz="4400">
                <a:latin typeface="Times New Roman" panose="02020603050405020304" pitchFamily="18" charset="0"/>
                <a:cs typeface="Times New Roman" panose="02020603050405020304" pitchFamily="18" charset="0"/>
              </a:rPr>
              <a:t>Văn bản bàn về ý nghĩa của văn chương đối với đời sống con người.</a:t>
            </a:r>
            <a:endParaRPr lang="en-US" sz="4400">
              <a:solidFill>
                <a:srgbClr val="191A1A"/>
              </a:solidFill>
              <a:latin typeface="Times New Roman" panose="02020603050405020304" pitchFamily="18" charset="0"/>
              <a:ea typeface="Milk Tea Font TH"/>
              <a:cs typeface="Times New Roman" panose="02020603050405020304" pitchFamily="18" charset="0"/>
              <a:sym typeface="Milk Tea Font TH"/>
            </a:endParaRPr>
          </a:p>
        </p:txBody>
      </p:sp>
      <p:sp>
        <p:nvSpPr>
          <p:cNvPr id="10" name="Freeform 10"/>
          <p:cNvSpPr/>
          <p:nvPr/>
        </p:nvSpPr>
        <p:spPr>
          <a:xfrm>
            <a:off x="-10050641" y="5143500"/>
            <a:ext cx="12978973" cy="7462909"/>
          </a:xfrm>
          <a:custGeom>
            <a:avLst/>
            <a:gdLst/>
            <a:ahLst/>
            <a:cxnLst/>
            <a:rect l="l" t="t" r="r" b="b"/>
            <a:pathLst>
              <a:path w="12978973" h="7462909">
                <a:moveTo>
                  <a:pt x="0" y="0"/>
                </a:moveTo>
                <a:lnTo>
                  <a:pt x="12978973" y="0"/>
                </a:lnTo>
                <a:lnTo>
                  <a:pt x="12978973" y="7462909"/>
                </a:lnTo>
                <a:lnTo>
                  <a:pt x="0" y="7462909"/>
                </a:lnTo>
                <a:lnTo>
                  <a:pt x="0" y="0"/>
                </a:lnTo>
                <a:close/>
              </a:path>
            </a:pathLst>
          </a:custGeom>
          <a:blipFill>
            <a:blip r:embed="rId6"/>
            <a:stretch>
              <a:fillRect/>
            </a:stretch>
          </a:blipFill>
        </p:spPr>
      </p:sp>
      <p:sp>
        <p:nvSpPr>
          <p:cNvPr id="11" name="Rectangle 10"/>
          <p:cNvSpPr/>
          <p:nvPr/>
        </p:nvSpPr>
        <p:spPr>
          <a:xfrm>
            <a:off x="6511311" y="396478"/>
            <a:ext cx="4815742" cy="1125501"/>
          </a:xfrm>
          <a:prstGeom prst="rect">
            <a:avLst/>
          </a:prstGeom>
        </p:spPr>
        <p:txBody>
          <a:bodyPr wrap="none">
            <a:spAutoFit/>
          </a:bodyPr>
          <a:lstStyle/>
          <a:p>
            <a:pPr algn="just">
              <a:lnSpc>
                <a:spcPct val="107000"/>
              </a:lnSpc>
              <a:spcAft>
                <a:spcPts val="0"/>
              </a:spcAft>
            </a:pPr>
            <a:r>
              <a:rPr lang="en-US" sz="6600" b="1" kern="0">
                <a:effectLst>
                  <a:glow rad="101600">
                    <a:schemeClr val="accent2">
                      <a:satMod val="175000"/>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rPr>
              <a:t>III. Tổng kết</a:t>
            </a:r>
            <a:endParaRPr lang="en-GB" sz="6600" kern="100">
              <a:effectLst>
                <a:glow rad="101600">
                  <a:schemeClr val="accent2">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889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2" name="Freeform 2"/>
          <p:cNvSpPr/>
          <p:nvPr/>
        </p:nvSpPr>
        <p:spPr>
          <a:xfrm>
            <a:off x="1358917" y="925400"/>
            <a:ext cx="15570167" cy="8436199"/>
          </a:xfrm>
          <a:custGeom>
            <a:avLst/>
            <a:gdLst/>
            <a:ahLst/>
            <a:cxnLst/>
            <a:rect l="l" t="t" r="r" b="b"/>
            <a:pathLst>
              <a:path w="15570167" h="8436199">
                <a:moveTo>
                  <a:pt x="0" y="0"/>
                </a:moveTo>
                <a:lnTo>
                  <a:pt x="15570166" y="0"/>
                </a:lnTo>
                <a:lnTo>
                  <a:pt x="15570166" y="8436200"/>
                </a:lnTo>
                <a:lnTo>
                  <a:pt x="0" y="84362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316250" y="3368401"/>
            <a:ext cx="3159215" cy="5470502"/>
          </a:xfrm>
          <a:custGeom>
            <a:avLst/>
            <a:gdLst/>
            <a:ahLst/>
            <a:cxnLst/>
            <a:rect l="l" t="t" r="r" b="b"/>
            <a:pathLst>
              <a:path w="3159215" h="5470502">
                <a:moveTo>
                  <a:pt x="0" y="0"/>
                </a:moveTo>
                <a:lnTo>
                  <a:pt x="3159216" y="0"/>
                </a:lnTo>
                <a:lnTo>
                  <a:pt x="3159216" y="5470502"/>
                </a:lnTo>
                <a:lnTo>
                  <a:pt x="0" y="5470502"/>
                </a:lnTo>
                <a:lnTo>
                  <a:pt x="0" y="0"/>
                </a:lnTo>
                <a:close/>
              </a:path>
            </a:pathLst>
          </a:custGeom>
          <a:blipFill>
            <a:blip r:embed="rId4"/>
            <a:stretch>
              <a:fillRect/>
            </a:stretch>
          </a:blipFill>
        </p:spPr>
      </p:sp>
      <p:sp>
        <p:nvSpPr>
          <p:cNvPr id="4" name="TextBox 4"/>
          <p:cNvSpPr txBox="1"/>
          <p:nvPr/>
        </p:nvSpPr>
        <p:spPr>
          <a:xfrm>
            <a:off x="3733800" y="2845705"/>
            <a:ext cx="10211482" cy="5109091"/>
          </a:xfrm>
          <a:prstGeom prst="rect">
            <a:avLst/>
          </a:prstGeom>
        </p:spPr>
        <p:txBody>
          <a:bodyPr lIns="0" tIns="0" rIns="0" bIns="0" rtlCol="0" anchor="t">
            <a:spAutoFit/>
          </a:bodyPr>
          <a:lstStyle/>
          <a:p>
            <a:pPr algn="ctr"/>
            <a:r>
              <a:rPr lang="vi-VN" sz="16600" b="1">
                <a:latin typeface="iCiel Baliho Script" pitchFamily="50" charset="-93"/>
                <a:cs typeface="Times New Roman" panose="02020603050405020304" pitchFamily="18" charset="0"/>
              </a:rPr>
              <a:t>Hoạt động </a:t>
            </a:r>
            <a:r>
              <a:rPr lang="vi-VN" sz="16600" b="1" smtClean="0">
                <a:latin typeface="iCiel Baliho Script" pitchFamily="50" charset="-93"/>
                <a:cs typeface="Times New Roman" panose="02020603050405020304" pitchFamily="18" charset="0"/>
              </a:rPr>
              <a:t>3 </a:t>
            </a:r>
            <a:r>
              <a:rPr lang="vi-VN" sz="16600" b="1">
                <a:latin typeface="iCiel Baliho Script" pitchFamily="50" charset="-93"/>
                <a:cs typeface="Times New Roman" panose="02020603050405020304" pitchFamily="18" charset="0"/>
              </a:rPr>
              <a:t>Luyện tập</a:t>
            </a:r>
            <a:endParaRPr lang="en-GB" sz="16600">
              <a:latin typeface="iCiel Baliho Script" pitchFamily="50" charset="-93"/>
              <a:cs typeface="Times New Roman" panose="02020603050405020304"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7309" y="2495778"/>
            <a:ext cx="11670291" cy="5619522"/>
          </a:xfrm>
          <a:prstGeom prst="rect">
            <a:avLst/>
          </a:prstGeom>
        </p:spPr>
      </p:pic>
    </p:spTree>
    <p:extLst>
      <p:ext uri="{BB962C8B-B14F-4D97-AF65-F5344CB8AC3E}">
        <p14:creationId xmlns:p14="http://schemas.microsoft.com/office/powerpoint/2010/main" val="2020503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2" name="Freeform 2"/>
          <p:cNvSpPr/>
          <p:nvPr/>
        </p:nvSpPr>
        <p:spPr>
          <a:xfrm>
            <a:off x="1028700" y="501216"/>
            <a:ext cx="8440517" cy="9284569"/>
          </a:xfrm>
          <a:custGeom>
            <a:avLst/>
            <a:gdLst/>
            <a:ahLst/>
            <a:cxnLst/>
            <a:rect l="l" t="t" r="r" b="b"/>
            <a:pathLst>
              <a:path w="8440517" h="9284569">
                <a:moveTo>
                  <a:pt x="0" y="0"/>
                </a:moveTo>
                <a:lnTo>
                  <a:pt x="8440517" y="0"/>
                </a:lnTo>
                <a:lnTo>
                  <a:pt x="8440517" y="9284568"/>
                </a:lnTo>
                <a:lnTo>
                  <a:pt x="0" y="92845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034150" y="1793658"/>
            <a:ext cx="7225150" cy="6699684"/>
          </a:xfrm>
          <a:custGeom>
            <a:avLst/>
            <a:gdLst/>
            <a:ahLst/>
            <a:cxnLst/>
            <a:rect l="l" t="t" r="r" b="b"/>
            <a:pathLst>
              <a:path w="7225150" h="6699684">
                <a:moveTo>
                  <a:pt x="0" y="0"/>
                </a:moveTo>
                <a:lnTo>
                  <a:pt x="7225150" y="0"/>
                </a:lnTo>
                <a:lnTo>
                  <a:pt x="7225150" y="6699684"/>
                </a:lnTo>
                <a:lnTo>
                  <a:pt x="0" y="669968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1524000" y="5097297"/>
            <a:ext cx="7681691" cy="1134349"/>
          </a:xfrm>
          <a:prstGeom prst="rect">
            <a:avLst/>
          </a:prstGeom>
        </p:spPr>
        <p:txBody>
          <a:bodyPr lIns="0" tIns="0" rIns="0" bIns="0" rtlCol="0" anchor="t">
            <a:spAutoFit/>
          </a:bodyPr>
          <a:lstStyle/>
          <a:p>
            <a:pPr algn="ctr">
              <a:lnSpc>
                <a:spcPts val="8153"/>
              </a:lnSpc>
            </a:pPr>
            <a:r>
              <a:rPr lang="vi-VN" sz="115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Nhiệm vụ 1</a:t>
            </a:r>
            <a:endParaRPr lang="en-US" sz="9600">
              <a:solidFill>
                <a:srgbClr val="191A1A"/>
              </a:solidFill>
              <a:effectLst>
                <a:glow rad="101600">
                  <a:schemeClr val="accent2">
                    <a:satMod val="175000"/>
                    <a:alpha val="40000"/>
                  </a:schemeClr>
                </a:glow>
              </a:effectLst>
              <a:latin typeface="Times New Roman" panose="02020603050405020304" pitchFamily="18" charset="0"/>
              <a:ea typeface="More Sugar"/>
              <a:cs typeface="Times New Roman" panose="02020603050405020304" pitchFamily="18" charset="0"/>
              <a:sym typeface="More Sugar"/>
            </a:endParaRPr>
          </a:p>
        </p:txBody>
      </p:sp>
      <p:sp>
        <p:nvSpPr>
          <p:cNvPr id="7" name="Freeform 7"/>
          <p:cNvSpPr/>
          <p:nvPr/>
        </p:nvSpPr>
        <p:spPr>
          <a:xfrm rot="-593138">
            <a:off x="7778668" y="674530"/>
            <a:ext cx="2622271" cy="2934010"/>
          </a:xfrm>
          <a:custGeom>
            <a:avLst/>
            <a:gdLst/>
            <a:ahLst/>
            <a:cxnLst/>
            <a:rect l="l" t="t" r="r" b="b"/>
            <a:pathLst>
              <a:path w="2622271" h="2934010">
                <a:moveTo>
                  <a:pt x="0" y="0"/>
                </a:moveTo>
                <a:lnTo>
                  <a:pt x="2622271" y="0"/>
                </a:lnTo>
                <a:lnTo>
                  <a:pt x="2622271" y="2934010"/>
                </a:lnTo>
                <a:lnTo>
                  <a:pt x="0" y="2934010"/>
                </a:lnTo>
                <a:lnTo>
                  <a:pt x="0" y="0"/>
                </a:lnTo>
                <a:close/>
              </a:path>
            </a:pathLst>
          </a:custGeom>
          <a:blipFill>
            <a:blip r:embed="rId6">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9534722" y="7188585"/>
            <a:ext cx="2659377" cy="2609514"/>
          </a:xfrm>
          <a:custGeom>
            <a:avLst/>
            <a:gdLst/>
            <a:ahLst/>
            <a:cxnLst/>
            <a:rect l="l" t="t" r="r" b="b"/>
            <a:pathLst>
              <a:path w="2659377" h="2609514">
                <a:moveTo>
                  <a:pt x="0" y="0"/>
                </a:moveTo>
                <a:lnTo>
                  <a:pt x="2659377" y="0"/>
                </a:lnTo>
                <a:lnTo>
                  <a:pt x="2659377" y="2609514"/>
                </a:lnTo>
                <a:lnTo>
                  <a:pt x="0" y="260951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350001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EFB"/>
        </a:solidFill>
        <a:effectLst/>
      </p:bgPr>
    </p:bg>
    <p:spTree>
      <p:nvGrpSpPr>
        <p:cNvPr id="1" name=""/>
        <p:cNvGrpSpPr/>
        <p:nvPr/>
      </p:nvGrpSpPr>
      <p:grpSpPr>
        <a:xfrm>
          <a:off x="0" y="0"/>
          <a:ext cx="0" cy="0"/>
          <a:chOff x="0" y="0"/>
          <a:chExt cx="0" cy="0"/>
        </a:xfrm>
      </p:grpSpPr>
      <p:sp>
        <p:nvSpPr>
          <p:cNvPr id="2" name="Freeform 2"/>
          <p:cNvSpPr/>
          <p:nvPr/>
        </p:nvSpPr>
        <p:spPr>
          <a:xfrm>
            <a:off x="1840089" y="681474"/>
            <a:ext cx="14607822" cy="8924052"/>
          </a:xfrm>
          <a:custGeom>
            <a:avLst/>
            <a:gdLst/>
            <a:ahLst/>
            <a:cxnLst/>
            <a:rect l="l" t="t" r="r" b="b"/>
            <a:pathLst>
              <a:path w="14607822" h="8924052">
                <a:moveTo>
                  <a:pt x="0" y="0"/>
                </a:moveTo>
                <a:lnTo>
                  <a:pt x="14607822" y="0"/>
                </a:lnTo>
                <a:lnTo>
                  <a:pt x="14607822" y="8924052"/>
                </a:lnTo>
                <a:lnTo>
                  <a:pt x="0" y="892405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01697" y="7999393"/>
            <a:ext cx="5083571" cy="4575214"/>
          </a:xfrm>
          <a:custGeom>
            <a:avLst/>
            <a:gdLst/>
            <a:ahLst/>
            <a:cxnLst/>
            <a:rect l="l" t="t" r="r" b="b"/>
            <a:pathLst>
              <a:path w="5083571" h="4575214">
                <a:moveTo>
                  <a:pt x="0" y="0"/>
                </a:moveTo>
                <a:lnTo>
                  <a:pt x="5083571" y="0"/>
                </a:lnTo>
                <a:lnTo>
                  <a:pt x="5083571" y="4575214"/>
                </a:lnTo>
                <a:lnTo>
                  <a:pt x="0" y="457521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4590319" y="-1258907"/>
            <a:ext cx="5083571" cy="4575214"/>
          </a:xfrm>
          <a:custGeom>
            <a:avLst/>
            <a:gdLst/>
            <a:ahLst/>
            <a:cxnLst/>
            <a:rect l="l" t="t" r="r" b="b"/>
            <a:pathLst>
              <a:path w="5083571" h="4575214">
                <a:moveTo>
                  <a:pt x="0" y="0"/>
                </a:moveTo>
                <a:lnTo>
                  <a:pt x="5083571" y="0"/>
                </a:lnTo>
                <a:lnTo>
                  <a:pt x="5083571" y="4575214"/>
                </a:lnTo>
                <a:lnTo>
                  <a:pt x="0" y="457521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2481361">
            <a:off x="-45840" y="6358978"/>
            <a:ext cx="5425934" cy="3119912"/>
          </a:xfrm>
          <a:custGeom>
            <a:avLst/>
            <a:gdLst/>
            <a:ahLst/>
            <a:cxnLst/>
            <a:rect l="l" t="t" r="r" b="b"/>
            <a:pathLst>
              <a:path w="5425934" h="3119912">
                <a:moveTo>
                  <a:pt x="0" y="0"/>
                </a:moveTo>
                <a:lnTo>
                  <a:pt x="5425934" y="0"/>
                </a:lnTo>
                <a:lnTo>
                  <a:pt x="5425934" y="3119912"/>
                </a:lnTo>
                <a:lnTo>
                  <a:pt x="0" y="3119912"/>
                </a:lnTo>
                <a:lnTo>
                  <a:pt x="0" y="0"/>
                </a:lnTo>
                <a:close/>
              </a:path>
            </a:pathLst>
          </a:custGeom>
          <a:blipFill>
            <a:blip r:embed="rId6"/>
            <a:stretch>
              <a:fillRect/>
            </a:stretch>
          </a:blipFill>
        </p:spPr>
      </p:sp>
      <p:sp>
        <p:nvSpPr>
          <p:cNvPr id="7" name="Freeform 7"/>
          <p:cNvSpPr/>
          <p:nvPr/>
        </p:nvSpPr>
        <p:spPr>
          <a:xfrm rot="-9392241">
            <a:off x="12465276" y="429236"/>
            <a:ext cx="5425934" cy="3119912"/>
          </a:xfrm>
          <a:custGeom>
            <a:avLst/>
            <a:gdLst/>
            <a:ahLst/>
            <a:cxnLst/>
            <a:rect l="l" t="t" r="r" b="b"/>
            <a:pathLst>
              <a:path w="5425934" h="3119912">
                <a:moveTo>
                  <a:pt x="0" y="0"/>
                </a:moveTo>
                <a:lnTo>
                  <a:pt x="5425934" y="0"/>
                </a:lnTo>
                <a:lnTo>
                  <a:pt x="5425934" y="3119912"/>
                </a:lnTo>
                <a:lnTo>
                  <a:pt x="0" y="3119912"/>
                </a:lnTo>
                <a:lnTo>
                  <a:pt x="0" y="0"/>
                </a:lnTo>
                <a:close/>
              </a:path>
            </a:pathLst>
          </a:custGeom>
          <a:blipFill>
            <a:blip r:embed="rId6"/>
            <a:stretch>
              <a:fillRect/>
            </a:stretch>
          </a:blipFill>
        </p:spPr>
      </p:sp>
      <p:sp>
        <p:nvSpPr>
          <p:cNvPr id="10" name="Rectangle 9"/>
          <p:cNvSpPr/>
          <p:nvPr/>
        </p:nvSpPr>
        <p:spPr>
          <a:xfrm>
            <a:off x="3009900" y="3749722"/>
            <a:ext cx="12268200" cy="3879524"/>
          </a:xfrm>
          <a:prstGeom prst="rect">
            <a:avLst/>
          </a:prstGeom>
        </p:spPr>
        <p:txBody>
          <a:bodyPr wrap="square">
            <a:spAutoFit/>
          </a:bodyPr>
          <a:lstStyle/>
          <a:p>
            <a:pPr algn="ctr">
              <a:lnSpc>
                <a:spcPct val="107000"/>
              </a:lnSpc>
              <a:spcAft>
                <a:spcPts val="0"/>
              </a:spcAft>
            </a:pPr>
            <a:r>
              <a:rPr lang="vi-VN" sz="11500" b="1" kern="0" dirty="0">
                <a:solidFill>
                  <a:srgbClr val="FF0000"/>
                </a:solidFill>
                <a:latin typeface="iCiel Ciaobella" pitchFamily="50" charset="-93"/>
                <a:ea typeface="Times New Roman" panose="02020603050405020304" pitchFamily="18" charset="0"/>
                <a:cs typeface="Times New Roman" panose="02020603050405020304" pitchFamily="18" charset="0"/>
              </a:rPr>
              <a:t>Ý </a:t>
            </a:r>
            <a:r>
              <a:rPr lang="vi-VN" sz="11500" b="1" kern="0" dirty="0" smtClean="0">
                <a:solidFill>
                  <a:srgbClr val="FF0000"/>
                </a:solidFill>
                <a:latin typeface="iCiel Ciaobella" pitchFamily="50" charset="-93"/>
                <a:ea typeface="Times New Roman" panose="02020603050405020304" pitchFamily="18" charset="0"/>
                <a:cs typeface="Times New Roman" panose="02020603050405020304" pitchFamily="18" charset="0"/>
              </a:rPr>
              <a:t>Nghĩa Văn Chương</a:t>
            </a:r>
            <a:r>
              <a:rPr lang="vi-VN" sz="11500" b="1" kern="0" dirty="0" smtClean="0">
                <a:solidFill>
                  <a:srgbClr val="FF0000"/>
                </a:solidFill>
                <a:latin typeface="iCiel Ciaobella" pitchFamily="50" charset="-93"/>
                <a:ea typeface="Times New Roman" panose="02020603050405020304" pitchFamily="18" charset="0"/>
              </a:rPr>
              <a:t>                                                                                       </a:t>
            </a:r>
            <a:endParaRPr lang="en-GB" sz="8000" dirty="0">
              <a:latin typeface="iCiel Ciaobella" pitchFamily="50" charset="-93"/>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9900" y="3543300"/>
            <a:ext cx="11579164" cy="373778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2" name="Freeform 2"/>
          <p:cNvSpPr/>
          <p:nvPr/>
        </p:nvSpPr>
        <p:spPr>
          <a:xfrm>
            <a:off x="1358917" y="925400"/>
            <a:ext cx="15570167" cy="8436199"/>
          </a:xfrm>
          <a:custGeom>
            <a:avLst/>
            <a:gdLst/>
            <a:ahLst/>
            <a:cxnLst/>
            <a:rect l="l" t="t" r="r" b="b"/>
            <a:pathLst>
              <a:path w="15570167" h="8436199">
                <a:moveTo>
                  <a:pt x="0" y="0"/>
                </a:moveTo>
                <a:lnTo>
                  <a:pt x="15570166" y="0"/>
                </a:lnTo>
                <a:lnTo>
                  <a:pt x="15570166" y="8436200"/>
                </a:lnTo>
                <a:lnTo>
                  <a:pt x="0" y="84362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038259" y="4573873"/>
            <a:ext cx="10211482" cy="145353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10838"/>
              </a:lnSpc>
            </a:pPr>
            <a:r>
              <a:rPr lang="vi-VN" sz="13800" b="1">
                <a:latin typeface="Times New Roman" panose="02020603050405020304" pitchFamily="18" charset="0"/>
                <a:cs typeface="Times New Roman" panose="02020603050405020304" pitchFamily="18" charset="0"/>
              </a:rPr>
              <a:t>Cây tri thức</a:t>
            </a:r>
            <a:endParaRPr lang="en-US" sz="18100">
              <a:solidFill>
                <a:srgbClr val="191A1A"/>
              </a:solidFill>
              <a:latin typeface="Times New Roman" panose="02020603050405020304" pitchFamily="18" charset="0"/>
              <a:ea typeface="More Sugar"/>
              <a:cs typeface="Times New Roman" panose="02020603050405020304" pitchFamily="18" charset="0"/>
              <a:sym typeface="More Sugar"/>
            </a:endParaRPr>
          </a:p>
        </p:txBody>
      </p:sp>
      <p:sp>
        <p:nvSpPr>
          <p:cNvPr id="4" name="Freeform 4"/>
          <p:cNvSpPr/>
          <p:nvPr/>
        </p:nvSpPr>
        <p:spPr>
          <a:xfrm>
            <a:off x="13067926" y="925400"/>
            <a:ext cx="4834890" cy="8229600"/>
          </a:xfrm>
          <a:custGeom>
            <a:avLst/>
            <a:gdLst/>
            <a:ahLst/>
            <a:cxnLst/>
            <a:rect l="l" t="t" r="r" b="b"/>
            <a:pathLst>
              <a:path w="4834890" h="8229600">
                <a:moveTo>
                  <a:pt x="0" y="0"/>
                </a:moveTo>
                <a:lnTo>
                  <a:pt x="4834890" y="0"/>
                </a:lnTo>
                <a:lnTo>
                  <a:pt x="4834890" y="8229600"/>
                </a:lnTo>
                <a:lnTo>
                  <a:pt x="0" y="8229600"/>
                </a:lnTo>
                <a:lnTo>
                  <a:pt x="0" y="0"/>
                </a:lnTo>
                <a:close/>
              </a:path>
            </a:pathLst>
          </a:custGeom>
          <a:blipFill>
            <a:blip r:embed="rId4"/>
            <a:stretch>
              <a:fillRect/>
            </a:stretch>
          </a:blipFill>
        </p:spPr>
      </p:sp>
    </p:spTree>
    <p:extLst>
      <p:ext uri="{BB962C8B-B14F-4D97-AF65-F5344CB8AC3E}">
        <p14:creationId xmlns:p14="http://schemas.microsoft.com/office/powerpoint/2010/main" val="62509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2" name="Freeform 2"/>
          <p:cNvSpPr/>
          <p:nvPr/>
        </p:nvSpPr>
        <p:spPr>
          <a:xfrm>
            <a:off x="1028700" y="501216"/>
            <a:ext cx="8440517" cy="9284569"/>
          </a:xfrm>
          <a:custGeom>
            <a:avLst/>
            <a:gdLst/>
            <a:ahLst/>
            <a:cxnLst/>
            <a:rect l="l" t="t" r="r" b="b"/>
            <a:pathLst>
              <a:path w="8440517" h="9284569">
                <a:moveTo>
                  <a:pt x="0" y="0"/>
                </a:moveTo>
                <a:lnTo>
                  <a:pt x="8440517" y="0"/>
                </a:lnTo>
                <a:lnTo>
                  <a:pt x="8440517" y="9284568"/>
                </a:lnTo>
                <a:lnTo>
                  <a:pt x="0" y="92845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034150" y="1793658"/>
            <a:ext cx="7225150" cy="6699684"/>
          </a:xfrm>
          <a:custGeom>
            <a:avLst/>
            <a:gdLst/>
            <a:ahLst/>
            <a:cxnLst/>
            <a:rect l="l" t="t" r="r" b="b"/>
            <a:pathLst>
              <a:path w="7225150" h="6699684">
                <a:moveTo>
                  <a:pt x="0" y="0"/>
                </a:moveTo>
                <a:lnTo>
                  <a:pt x="7225150" y="0"/>
                </a:lnTo>
                <a:lnTo>
                  <a:pt x="7225150" y="6699684"/>
                </a:lnTo>
                <a:lnTo>
                  <a:pt x="0" y="669968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2179876" y="3342234"/>
            <a:ext cx="6138163" cy="4431983"/>
          </a:xfrm>
          <a:prstGeom prst="rect">
            <a:avLst/>
          </a:prstGeom>
        </p:spPr>
        <p:txBody>
          <a:bodyPr wrap="square" lIns="0" tIns="0" rIns="0" bIns="0" rtlCol="0" anchor="t">
            <a:spAutoFit/>
          </a:bodyPr>
          <a:lstStyle/>
          <a:p>
            <a:pPr algn="ctr"/>
            <a:r>
              <a:rPr lang="vi-VN" sz="96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Nhiệm </a:t>
            </a:r>
            <a:r>
              <a:rPr lang="vi-VN" sz="96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vụ 2 </a:t>
            </a:r>
            <a:endParaRPr lang="vi-VN" sz="9600" b="1">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a:p>
            <a:pPr algn="ctr"/>
            <a:r>
              <a:rPr lang="vi-VN" sz="96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r>
              <a:rPr lang="vi-VN" sz="96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Bài tập thảo luận</a:t>
            </a:r>
            <a:endParaRPr lang="en-GB" sz="960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7" name="Freeform 7"/>
          <p:cNvSpPr/>
          <p:nvPr/>
        </p:nvSpPr>
        <p:spPr>
          <a:xfrm rot="-593138">
            <a:off x="7778668" y="674530"/>
            <a:ext cx="2622271" cy="2934010"/>
          </a:xfrm>
          <a:custGeom>
            <a:avLst/>
            <a:gdLst/>
            <a:ahLst/>
            <a:cxnLst/>
            <a:rect l="l" t="t" r="r" b="b"/>
            <a:pathLst>
              <a:path w="2622271" h="2934010">
                <a:moveTo>
                  <a:pt x="0" y="0"/>
                </a:moveTo>
                <a:lnTo>
                  <a:pt x="2622271" y="0"/>
                </a:lnTo>
                <a:lnTo>
                  <a:pt x="2622271" y="2934010"/>
                </a:lnTo>
                <a:lnTo>
                  <a:pt x="0" y="2934010"/>
                </a:lnTo>
                <a:lnTo>
                  <a:pt x="0" y="0"/>
                </a:lnTo>
                <a:close/>
              </a:path>
            </a:pathLst>
          </a:custGeom>
          <a:blipFill>
            <a:blip r:embed="rId6">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9534722" y="7188585"/>
            <a:ext cx="2659377" cy="2609514"/>
          </a:xfrm>
          <a:custGeom>
            <a:avLst/>
            <a:gdLst/>
            <a:ahLst/>
            <a:cxnLst/>
            <a:rect l="l" t="t" r="r" b="b"/>
            <a:pathLst>
              <a:path w="2659377" h="2609514">
                <a:moveTo>
                  <a:pt x="0" y="0"/>
                </a:moveTo>
                <a:lnTo>
                  <a:pt x="2659377" y="0"/>
                </a:lnTo>
                <a:lnTo>
                  <a:pt x="2659377" y="2609514"/>
                </a:lnTo>
                <a:lnTo>
                  <a:pt x="0" y="260951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275631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EEAE5"/>
        </a:solidFill>
        <a:effectLst/>
      </p:bgPr>
    </p:bg>
    <p:spTree>
      <p:nvGrpSpPr>
        <p:cNvPr id="1" name=""/>
        <p:cNvGrpSpPr/>
        <p:nvPr/>
      </p:nvGrpSpPr>
      <p:grpSpPr>
        <a:xfrm>
          <a:off x="0" y="0"/>
          <a:ext cx="0" cy="0"/>
          <a:chOff x="0" y="0"/>
          <a:chExt cx="0" cy="0"/>
        </a:xfrm>
      </p:grpSpPr>
      <p:sp>
        <p:nvSpPr>
          <p:cNvPr id="2" name="Freeform 2"/>
          <p:cNvSpPr/>
          <p:nvPr/>
        </p:nvSpPr>
        <p:spPr>
          <a:xfrm>
            <a:off x="712807" y="2314267"/>
            <a:ext cx="8061207" cy="6251758"/>
          </a:xfrm>
          <a:custGeom>
            <a:avLst/>
            <a:gdLst/>
            <a:ahLst/>
            <a:cxnLst/>
            <a:rect l="l" t="t" r="r" b="b"/>
            <a:pathLst>
              <a:path w="4955939" h="6251758">
                <a:moveTo>
                  <a:pt x="0" y="0"/>
                </a:moveTo>
                <a:lnTo>
                  <a:pt x="4955939" y="0"/>
                </a:lnTo>
                <a:lnTo>
                  <a:pt x="4955939" y="6251758"/>
                </a:lnTo>
                <a:lnTo>
                  <a:pt x="0" y="62517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991600" y="2095500"/>
            <a:ext cx="8839200" cy="8191500"/>
          </a:xfrm>
          <a:custGeom>
            <a:avLst/>
            <a:gdLst/>
            <a:ahLst/>
            <a:cxnLst/>
            <a:rect l="l" t="t" r="r" b="b"/>
            <a:pathLst>
              <a:path w="4955939" h="6251758">
                <a:moveTo>
                  <a:pt x="0" y="0"/>
                </a:moveTo>
                <a:lnTo>
                  <a:pt x="4955939" y="0"/>
                </a:lnTo>
                <a:lnTo>
                  <a:pt x="4955939" y="6251758"/>
                </a:lnTo>
                <a:lnTo>
                  <a:pt x="0" y="62517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0" name="Freeform 10"/>
          <p:cNvSpPr/>
          <p:nvPr/>
        </p:nvSpPr>
        <p:spPr>
          <a:xfrm>
            <a:off x="6389783" y="-3928531"/>
            <a:ext cx="11166475" cy="6420723"/>
          </a:xfrm>
          <a:custGeom>
            <a:avLst/>
            <a:gdLst/>
            <a:ahLst/>
            <a:cxnLst/>
            <a:rect l="l" t="t" r="r" b="b"/>
            <a:pathLst>
              <a:path w="11166475" h="6420723">
                <a:moveTo>
                  <a:pt x="0" y="0"/>
                </a:moveTo>
                <a:lnTo>
                  <a:pt x="11166475" y="0"/>
                </a:lnTo>
                <a:lnTo>
                  <a:pt x="11166475" y="6420723"/>
                </a:lnTo>
                <a:lnTo>
                  <a:pt x="0" y="6420723"/>
                </a:lnTo>
                <a:lnTo>
                  <a:pt x="0" y="0"/>
                </a:lnTo>
                <a:close/>
              </a:path>
            </a:pathLst>
          </a:custGeom>
          <a:blipFill>
            <a:blip r:embed="rId4"/>
            <a:stretch>
              <a:fillRect/>
            </a:stretch>
          </a:blipFill>
        </p:spPr>
      </p:sp>
      <p:sp>
        <p:nvSpPr>
          <p:cNvPr id="11" name="Freeform 11"/>
          <p:cNvSpPr/>
          <p:nvPr/>
        </p:nvSpPr>
        <p:spPr>
          <a:xfrm rot="-560536">
            <a:off x="2969165" y="7580242"/>
            <a:ext cx="6044830" cy="6420723"/>
          </a:xfrm>
          <a:custGeom>
            <a:avLst/>
            <a:gdLst/>
            <a:ahLst/>
            <a:cxnLst/>
            <a:rect l="l" t="t" r="r" b="b"/>
            <a:pathLst>
              <a:path w="6044830" h="6420723">
                <a:moveTo>
                  <a:pt x="0" y="0"/>
                </a:moveTo>
                <a:lnTo>
                  <a:pt x="6044830" y="0"/>
                </a:lnTo>
                <a:lnTo>
                  <a:pt x="6044830" y="6420723"/>
                </a:lnTo>
                <a:lnTo>
                  <a:pt x="0" y="6420723"/>
                </a:lnTo>
                <a:lnTo>
                  <a:pt x="0" y="0"/>
                </a:lnTo>
                <a:close/>
              </a:path>
            </a:pathLst>
          </a:custGeom>
          <a:blipFill>
            <a:blip r:embed="rId4"/>
            <a:stretch>
              <a:fillRect r="-84727"/>
            </a:stretch>
          </a:blipFill>
        </p:spPr>
      </p:sp>
      <p:sp>
        <p:nvSpPr>
          <p:cNvPr id="12" name="Rectangle 11"/>
          <p:cNvSpPr/>
          <p:nvPr/>
        </p:nvSpPr>
        <p:spPr>
          <a:xfrm>
            <a:off x="1638222" y="3627730"/>
            <a:ext cx="6210378" cy="4154984"/>
          </a:xfrm>
          <a:prstGeom prst="rect">
            <a:avLst/>
          </a:prstGeom>
        </p:spPr>
        <p:txBody>
          <a:bodyPr wrap="square">
            <a:spAutoFit/>
          </a:bodyPr>
          <a:lstStyle/>
          <a:p>
            <a:pPr algn="ctr"/>
            <a:r>
              <a:rPr lang="vi-VN" sz="4400" b="1" kern="0">
                <a:latin typeface="Times New Roman" panose="02020603050405020304" pitchFamily="18" charset="0"/>
                <a:ea typeface="Times New Roman" panose="02020603050405020304" pitchFamily="18" charset="0"/>
              </a:rPr>
              <a:t>Nhóm 1, </a:t>
            </a:r>
            <a:r>
              <a:rPr lang="vi-VN" sz="4400" b="1" kern="0" smtClean="0">
                <a:latin typeface="Times New Roman" panose="02020603050405020304" pitchFamily="18" charset="0"/>
                <a:ea typeface="Times New Roman" panose="02020603050405020304" pitchFamily="18" charset="0"/>
              </a:rPr>
              <a:t>2</a:t>
            </a:r>
          </a:p>
          <a:p>
            <a:pPr algn="just"/>
            <a:r>
              <a:rPr lang="vi-VN" sz="4400" kern="0" smtClean="0">
                <a:latin typeface="Times New Roman" panose="02020603050405020304" pitchFamily="18" charset="0"/>
                <a:ea typeface="Times New Roman" panose="02020603050405020304" pitchFamily="18" charset="0"/>
              </a:rPr>
              <a:t>Lí </a:t>
            </a:r>
            <a:r>
              <a:rPr lang="vi-VN" sz="4400" kern="0">
                <a:latin typeface="Times New Roman" panose="02020603050405020304" pitchFamily="18" charset="0"/>
                <a:ea typeface="Times New Roman" panose="02020603050405020304" pitchFamily="18" charset="0"/>
              </a:rPr>
              <a:t>lẽ, bằng chứng nào trong văn bản để lại cho em ấn tượng sâu sắc nhất? Hãy chia sẻ ấn tượng ấy với các bạn.</a:t>
            </a:r>
            <a:endParaRPr lang="en-GB" sz="4400"/>
          </a:p>
        </p:txBody>
      </p:sp>
      <p:sp>
        <p:nvSpPr>
          <p:cNvPr id="13" name="Rectangle 12"/>
          <p:cNvSpPr/>
          <p:nvPr/>
        </p:nvSpPr>
        <p:spPr>
          <a:xfrm>
            <a:off x="9495051" y="3238500"/>
            <a:ext cx="7726149" cy="6863417"/>
          </a:xfrm>
          <a:prstGeom prst="rect">
            <a:avLst/>
          </a:prstGeom>
        </p:spPr>
        <p:txBody>
          <a:bodyPr wrap="square">
            <a:spAutoFit/>
          </a:bodyPr>
          <a:lstStyle/>
          <a:p>
            <a:pPr algn="ctr"/>
            <a:r>
              <a:rPr lang="vi-VN" sz="4400" b="1" kern="0">
                <a:latin typeface="Times New Roman" panose="02020603050405020304" pitchFamily="18" charset="0"/>
                <a:ea typeface="Times New Roman" panose="02020603050405020304" pitchFamily="18" charset="0"/>
              </a:rPr>
              <a:t>Nhóm 3, </a:t>
            </a:r>
            <a:r>
              <a:rPr lang="vi-VN" sz="4400" b="1" kern="0" smtClean="0">
                <a:latin typeface="Times New Roman" panose="02020603050405020304" pitchFamily="18" charset="0"/>
                <a:ea typeface="Times New Roman" panose="02020603050405020304" pitchFamily="18" charset="0"/>
              </a:rPr>
              <a:t>4</a:t>
            </a:r>
          </a:p>
          <a:p>
            <a:pPr algn="just"/>
            <a:r>
              <a:rPr lang="vi-VN" sz="4400" b="1" kern="0" smtClean="0">
                <a:latin typeface="Times New Roman" panose="02020603050405020304" pitchFamily="18" charset="0"/>
                <a:ea typeface="Times New Roman" panose="02020603050405020304" pitchFamily="18" charset="0"/>
              </a:rPr>
              <a:t> </a:t>
            </a:r>
            <a:r>
              <a:rPr lang="vi-VN" sz="4400" kern="0">
                <a:latin typeface="Times New Roman" panose="02020603050405020304" pitchFamily="18" charset="0"/>
                <a:ea typeface="Times New Roman" panose="02020603050405020304" pitchFamily="18" charset="0"/>
              </a:rPr>
              <a:t>Hoài Thanh cho rằng: “Trên đời này từ khi có loài người bao giờ vẫn núi non ấy, cây cỏ ấy, thế mà một người đời xưa với một người đời nay nào trông thấy như nhau.” Em hãy tìm một ví dụ trong văn học cho thấy những cách nhìn khác nhau về cảnh thiên nhiên.</a:t>
            </a:r>
            <a:endParaRPr lang="en-GB" sz="4400"/>
          </a:p>
        </p:txBody>
      </p:sp>
    </p:spTree>
    <p:extLst>
      <p:ext uri="{BB962C8B-B14F-4D97-AF65-F5344CB8AC3E}">
        <p14:creationId xmlns:p14="http://schemas.microsoft.com/office/powerpoint/2010/main" val="183145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2" name="Freeform 2"/>
          <p:cNvSpPr/>
          <p:nvPr/>
        </p:nvSpPr>
        <p:spPr>
          <a:xfrm>
            <a:off x="1358917" y="925400"/>
            <a:ext cx="15570167" cy="8436199"/>
          </a:xfrm>
          <a:custGeom>
            <a:avLst/>
            <a:gdLst/>
            <a:ahLst/>
            <a:cxnLst/>
            <a:rect l="l" t="t" r="r" b="b"/>
            <a:pathLst>
              <a:path w="15570167" h="8436199">
                <a:moveTo>
                  <a:pt x="0" y="0"/>
                </a:moveTo>
                <a:lnTo>
                  <a:pt x="15570166" y="0"/>
                </a:lnTo>
                <a:lnTo>
                  <a:pt x="15570166" y="8436200"/>
                </a:lnTo>
                <a:lnTo>
                  <a:pt x="0" y="84362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3810000" y="3009900"/>
            <a:ext cx="10211482" cy="2554545"/>
          </a:xfrm>
          <a:prstGeom prst="rect">
            <a:avLst/>
          </a:prstGeom>
        </p:spPr>
        <p:txBody>
          <a:bodyPr lIns="0" tIns="0" rIns="0" bIns="0" rtlCol="0" anchor="t">
            <a:spAutoFit/>
          </a:bodyPr>
          <a:lstStyle/>
          <a:p>
            <a:pPr algn="ctr"/>
            <a:r>
              <a:rPr lang="vi-VN" sz="16600" b="1" dirty="0" smtClean="0">
                <a:latin typeface="iCiel Baliho Script" pitchFamily="50" charset="-93"/>
              </a:rPr>
              <a:t>Hoạt</a:t>
            </a:r>
          </a:p>
        </p:txBody>
      </p:sp>
      <p:sp>
        <p:nvSpPr>
          <p:cNvPr id="4" name="Freeform 4"/>
          <p:cNvSpPr/>
          <p:nvPr/>
        </p:nvSpPr>
        <p:spPr>
          <a:xfrm>
            <a:off x="13067926" y="925400"/>
            <a:ext cx="4834890" cy="8229600"/>
          </a:xfrm>
          <a:custGeom>
            <a:avLst/>
            <a:gdLst/>
            <a:ahLst/>
            <a:cxnLst/>
            <a:rect l="l" t="t" r="r" b="b"/>
            <a:pathLst>
              <a:path w="4834890" h="8229600">
                <a:moveTo>
                  <a:pt x="0" y="0"/>
                </a:moveTo>
                <a:lnTo>
                  <a:pt x="4834890" y="0"/>
                </a:lnTo>
                <a:lnTo>
                  <a:pt x="4834890" y="8229600"/>
                </a:lnTo>
                <a:lnTo>
                  <a:pt x="0" y="8229600"/>
                </a:lnTo>
                <a:lnTo>
                  <a:pt x="0" y="0"/>
                </a:lnTo>
                <a:close/>
              </a:path>
            </a:pathLst>
          </a:custGeom>
          <a:blipFill>
            <a:blip r:embed="rId4"/>
            <a:stretch>
              <a:fillRect/>
            </a:stretch>
          </a:blipFill>
        </p:spPr>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3009900"/>
            <a:ext cx="11430000" cy="520840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2" name="Freeform 2"/>
          <p:cNvSpPr/>
          <p:nvPr/>
        </p:nvSpPr>
        <p:spPr>
          <a:xfrm>
            <a:off x="1143000" y="681474"/>
            <a:ext cx="16611599" cy="8924052"/>
          </a:xfrm>
          <a:custGeom>
            <a:avLst/>
            <a:gdLst/>
            <a:ahLst/>
            <a:cxnLst/>
            <a:rect l="l" t="t" r="r" b="b"/>
            <a:pathLst>
              <a:path w="14607822" h="8924052">
                <a:moveTo>
                  <a:pt x="0" y="0"/>
                </a:moveTo>
                <a:lnTo>
                  <a:pt x="14607822" y="0"/>
                </a:lnTo>
                <a:lnTo>
                  <a:pt x="14607822" y="8924052"/>
                </a:lnTo>
                <a:lnTo>
                  <a:pt x="0" y="892405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00200" y="8420100"/>
            <a:ext cx="5082652" cy="4713005"/>
          </a:xfrm>
          <a:custGeom>
            <a:avLst/>
            <a:gdLst/>
            <a:ahLst/>
            <a:cxnLst/>
            <a:rect l="l" t="t" r="r" b="b"/>
            <a:pathLst>
              <a:path w="5082652" h="4713005">
                <a:moveTo>
                  <a:pt x="0" y="0"/>
                </a:moveTo>
                <a:lnTo>
                  <a:pt x="5082652" y="0"/>
                </a:lnTo>
                <a:lnTo>
                  <a:pt x="5082652" y="4713004"/>
                </a:lnTo>
                <a:lnTo>
                  <a:pt x="0" y="47130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2286000" y="2235011"/>
            <a:ext cx="11582400" cy="5816977"/>
          </a:xfrm>
          <a:prstGeom prst="rect">
            <a:avLst/>
          </a:prstGeom>
        </p:spPr>
        <p:txBody>
          <a:bodyPr wrap="square" lIns="0" tIns="0" rIns="0" bIns="0" rtlCol="0" anchor="t">
            <a:spAutoFit/>
          </a:bodyPr>
          <a:lstStyle/>
          <a:p>
            <a:pPr algn="just"/>
            <a:r>
              <a:rPr lang="vi-VN" sz="5400" b="1">
                <a:latin typeface="Times New Roman" panose="02020603050405020304" pitchFamily="18" charset="0"/>
                <a:cs typeface="Times New Roman" panose="02020603050405020304" pitchFamily="18" charset="0"/>
              </a:rPr>
              <a:t>Đề bài: </a:t>
            </a:r>
            <a:r>
              <a:rPr lang="vi-VN" sz="5400" i="1">
                <a:latin typeface="Times New Roman" panose="02020603050405020304" pitchFamily="18" charset="0"/>
                <a:cs typeface="Times New Roman" panose="02020603050405020304" pitchFamily="18" charset="0"/>
              </a:rPr>
              <a:t>Trong bối cảnh đương đại với nhiều vấn đề toàn cầu như dịch bệnh, sự bùng nổ của mạng xã hội, trí tuệ nhân tạo…văn chương có còn cần thiết với chúng ta không? Vì sao em cho là như vậy? Viết một đoạn văn ngắn (khoảng 150 chữ) thể hiện suy nghĩ về vấn đề trên.</a:t>
            </a:r>
            <a:endParaRPr lang="en-US" sz="4800">
              <a:solidFill>
                <a:srgbClr val="191A1A"/>
              </a:solidFill>
              <a:latin typeface="Times New Roman" panose="02020603050405020304" pitchFamily="18" charset="0"/>
              <a:ea typeface="Milk Tea Font TH"/>
              <a:cs typeface="Times New Roman" panose="02020603050405020304" pitchFamily="18" charset="0"/>
              <a:sym typeface="Milk Tea Font TH"/>
            </a:endParaRPr>
          </a:p>
        </p:txBody>
      </p:sp>
      <p:sp>
        <p:nvSpPr>
          <p:cNvPr id="6" name="Freeform 6"/>
          <p:cNvSpPr/>
          <p:nvPr/>
        </p:nvSpPr>
        <p:spPr>
          <a:xfrm>
            <a:off x="14345176" y="-2065838"/>
            <a:ext cx="5082652" cy="4713005"/>
          </a:xfrm>
          <a:custGeom>
            <a:avLst/>
            <a:gdLst/>
            <a:ahLst/>
            <a:cxnLst/>
            <a:rect l="l" t="t" r="r" b="b"/>
            <a:pathLst>
              <a:path w="5082652" h="4713005">
                <a:moveTo>
                  <a:pt x="0" y="0"/>
                </a:moveTo>
                <a:lnTo>
                  <a:pt x="5082652" y="0"/>
                </a:lnTo>
                <a:lnTo>
                  <a:pt x="5082652" y="4713005"/>
                </a:lnTo>
                <a:lnTo>
                  <a:pt x="0" y="471300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5" name="Freeform 5"/>
          <p:cNvSpPr/>
          <p:nvPr/>
        </p:nvSpPr>
        <p:spPr>
          <a:xfrm rot="-6990159">
            <a:off x="13117906" y="-1165637"/>
            <a:ext cx="7191179" cy="4134928"/>
          </a:xfrm>
          <a:custGeom>
            <a:avLst/>
            <a:gdLst/>
            <a:ahLst/>
            <a:cxnLst/>
            <a:rect l="l" t="t" r="r" b="b"/>
            <a:pathLst>
              <a:path w="7191179" h="4134928">
                <a:moveTo>
                  <a:pt x="0" y="0"/>
                </a:moveTo>
                <a:lnTo>
                  <a:pt x="7191179" y="0"/>
                </a:lnTo>
                <a:lnTo>
                  <a:pt x="7191179" y="4134928"/>
                </a:lnTo>
                <a:lnTo>
                  <a:pt x="0" y="4134928"/>
                </a:lnTo>
                <a:lnTo>
                  <a:pt x="0" y="0"/>
                </a:lnTo>
                <a:close/>
              </a:path>
            </a:pathLst>
          </a:custGeom>
          <a:blipFill>
            <a:blip r:embed="rId2"/>
            <a:stretch>
              <a:fillRect/>
            </a:stretch>
          </a:blipFill>
        </p:spPr>
      </p:sp>
      <p:sp>
        <p:nvSpPr>
          <p:cNvPr id="13" name="Freeform 13"/>
          <p:cNvSpPr/>
          <p:nvPr/>
        </p:nvSpPr>
        <p:spPr>
          <a:xfrm rot="9328949">
            <a:off x="-990259" y="-1323246"/>
            <a:ext cx="7191179" cy="4134928"/>
          </a:xfrm>
          <a:custGeom>
            <a:avLst/>
            <a:gdLst/>
            <a:ahLst/>
            <a:cxnLst/>
            <a:rect l="l" t="t" r="r" b="b"/>
            <a:pathLst>
              <a:path w="7191179" h="4134928">
                <a:moveTo>
                  <a:pt x="0" y="0"/>
                </a:moveTo>
                <a:lnTo>
                  <a:pt x="7191179" y="0"/>
                </a:lnTo>
                <a:lnTo>
                  <a:pt x="7191179" y="4134928"/>
                </a:lnTo>
                <a:lnTo>
                  <a:pt x="0" y="4134928"/>
                </a:lnTo>
                <a:lnTo>
                  <a:pt x="0" y="0"/>
                </a:lnTo>
                <a:close/>
              </a:path>
            </a:pathLst>
          </a:custGeom>
          <a:blipFill>
            <a:blip r:embed="rId2"/>
            <a:stretch>
              <a:fillRect/>
            </a:stretch>
          </a:blipFill>
        </p:spPr>
      </p:sp>
      <p:sp>
        <p:nvSpPr>
          <p:cNvPr id="2" name="Rectangle 1"/>
          <p:cNvSpPr/>
          <p:nvPr/>
        </p:nvSpPr>
        <p:spPr>
          <a:xfrm>
            <a:off x="2438400" y="1638300"/>
            <a:ext cx="14079495" cy="1015663"/>
          </a:xfrm>
          <a:prstGeom prst="rect">
            <a:avLst/>
          </a:prstGeom>
        </p:spPr>
        <p:txBody>
          <a:bodyPr wrap="none">
            <a:spAutoFit/>
          </a:bodyPr>
          <a:lstStyle/>
          <a:p>
            <a:r>
              <a:rPr lang="vi-VN" sz="6000" b="1" kern="0">
                <a:latin typeface="Times New Roman" panose="02020603050405020304" pitchFamily="18" charset="0"/>
                <a:ea typeface="Times New Roman" panose="02020603050405020304" pitchFamily="18" charset="0"/>
              </a:rPr>
              <a:t>Rubric đánh giá viết đoạn văn theo chủ đề</a:t>
            </a:r>
            <a:endParaRPr lang="en-GB" sz="6000"/>
          </a:p>
        </p:txBody>
      </p:sp>
      <p:graphicFrame>
        <p:nvGraphicFramePr>
          <p:cNvPr id="3" name="Table 2"/>
          <p:cNvGraphicFramePr>
            <a:graphicFrameLocks noGrp="1"/>
          </p:cNvGraphicFramePr>
          <p:nvPr>
            <p:extLst>
              <p:ext uri="{D42A27DB-BD31-4B8C-83A1-F6EECF244321}">
                <p14:modId xmlns:p14="http://schemas.microsoft.com/office/powerpoint/2010/main" val="4262386000"/>
              </p:ext>
            </p:extLst>
          </p:nvPr>
        </p:nvGraphicFramePr>
        <p:xfrm>
          <a:off x="1219200" y="3354093"/>
          <a:ext cx="16078200" cy="5870448"/>
        </p:xfrm>
        <a:graphic>
          <a:graphicData uri="http://schemas.openxmlformats.org/drawingml/2006/table">
            <a:tbl>
              <a:tblPr firstRow="1" firstCol="1" bandRow="1"/>
              <a:tblGrid>
                <a:gridCol w="4019550"/>
                <a:gridCol w="3371850"/>
                <a:gridCol w="4667250"/>
                <a:gridCol w="4019550"/>
              </a:tblGrid>
              <a:tr h="0">
                <a:tc>
                  <a:txBody>
                    <a:bodyPr/>
                    <a:lstStyle/>
                    <a:p>
                      <a:pPr algn="ctr">
                        <a:lnSpc>
                          <a:spcPct val="107000"/>
                        </a:lnSpc>
                        <a:spcAft>
                          <a:spcPts val="0"/>
                        </a:spcAft>
                      </a:pPr>
                      <a:r>
                        <a:rPr lang="vi-VN" sz="4000" b="1" ker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Mức </a:t>
                      </a:r>
                      <a:r>
                        <a:rPr lang="en-US" sz="4000" b="1" kern="0" smtClea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4000" b="1" ker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Tiêu chí</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tc>
                  <a:txBody>
                    <a:bodyPr/>
                    <a:lstStyle/>
                    <a:p>
                      <a:pPr algn="ctr">
                        <a:lnSpc>
                          <a:spcPct val="107000"/>
                        </a:lnSpc>
                        <a:spcAft>
                          <a:spcPts val="0"/>
                        </a:spcAft>
                      </a:pPr>
                      <a:r>
                        <a:rPr lang="en-US" sz="40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4000" b="1" ker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Mức 1</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tc>
                  <a:txBody>
                    <a:bodyPr/>
                    <a:lstStyle/>
                    <a:p>
                      <a:pPr algn="ctr">
                        <a:lnSpc>
                          <a:spcPct val="107000"/>
                        </a:lnSpc>
                        <a:spcAft>
                          <a:spcPts val="0"/>
                        </a:spcAft>
                      </a:pPr>
                      <a:r>
                        <a:rPr lang="en-US" sz="40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4000" b="1" ker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Mức 2</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tc>
                  <a:txBody>
                    <a:bodyPr/>
                    <a:lstStyle/>
                    <a:p>
                      <a:pPr algn="ctr">
                        <a:lnSpc>
                          <a:spcPct val="107000"/>
                        </a:lnSpc>
                        <a:spcAft>
                          <a:spcPts val="0"/>
                        </a:spcAft>
                      </a:pPr>
                      <a:r>
                        <a:rPr lang="en-US" sz="40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4000" b="1" ker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Mức 3</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tr>
              <a:tr h="0">
                <a:tc>
                  <a:txBody>
                    <a:bodyPr/>
                    <a:lstStyle/>
                    <a:p>
                      <a:pPr algn="just">
                        <a:lnSpc>
                          <a:spcPct val="107000"/>
                        </a:lnSpc>
                        <a:spcAft>
                          <a:spcPts val="0"/>
                        </a:spcAft>
                      </a:pPr>
                      <a:r>
                        <a:rPr lang="en-US" sz="40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có chủ đề</a:t>
                      </a:r>
                      <a:r>
                        <a:rPr lang="en-US" sz="4000" b="1"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 cần thiết của văn chương </a:t>
                      </a:r>
                      <a:r>
                        <a:rPr lang="en-US" sz="4000" b="1" ker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(10 điểm)</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F9C8"/>
                    </a:solidFill>
                  </a:tcPr>
                </a:tc>
                <a:tc>
                  <a:txBody>
                    <a:bodyPr/>
                    <a:lstStyle/>
                    <a:p>
                      <a:pPr algn="just">
                        <a:lnSpc>
                          <a:spcPct val="107000"/>
                        </a:lnSpc>
                        <a:spcAft>
                          <a:spcPts val="0"/>
                        </a:spcAft>
                      </a:pPr>
                      <a:r>
                        <a:rPr lang="en-US" sz="4000" ker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Nội dung đoạn văn còn sơ sài; mắc một số lỗi chính tả, ngữ </a:t>
                      </a:r>
                      <a:r>
                        <a:rPr lang="en-US" sz="4000" kern="0" smtClea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vi-VN" sz="4000" kern="100" baseline="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smtClea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4000" ker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6 điểm)</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4000" ker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Nội dung đoạn văn tương đối chi tiết; đưa ra được quan điểm rõ ràng, lí lẽ và bằng chứng phù hợp để chứng minh cho quan </a:t>
                      </a:r>
                      <a:r>
                        <a:rPr lang="en-US" sz="4000" kern="0" smtClea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vi-VN" sz="4000" kern="0" baseline="0" smtClea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smtClea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4000" ker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8 điểm)</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4000" ker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Nội dung đoạn văn chi tiết; quan điểm rõ ràng, lí lẽ và bằng chứng chặt chẽ, sâu </a:t>
                      </a:r>
                      <a:r>
                        <a:rPr lang="en-US" sz="4000" kern="0" smtClea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vi-VN" sz="4000" kern="100" baseline="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smtClea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(9- </a:t>
                      </a:r>
                      <a:r>
                        <a:rPr lang="en-US" sz="4000" kern="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10 điểm)</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239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5" name="Freeform 5"/>
          <p:cNvSpPr/>
          <p:nvPr/>
        </p:nvSpPr>
        <p:spPr>
          <a:xfrm rot="-6990159">
            <a:off x="13346505" y="434562"/>
            <a:ext cx="7191179" cy="4134928"/>
          </a:xfrm>
          <a:custGeom>
            <a:avLst/>
            <a:gdLst/>
            <a:ahLst/>
            <a:cxnLst/>
            <a:rect l="l" t="t" r="r" b="b"/>
            <a:pathLst>
              <a:path w="7191179" h="4134928">
                <a:moveTo>
                  <a:pt x="0" y="0"/>
                </a:moveTo>
                <a:lnTo>
                  <a:pt x="7191179" y="0"/>
                </a:lnTo>
                <a:lnTo>
                  <a:pt x="7191179" y="4134928"/>
                </a:lnTo>
                <a:lnTo>
                  <a:pt x="0" y="4134928"/>
                </a:lnTo>
                <a:lnTo>
                  <a:pt x="0" y="0"/>
                </a:lnTo>
                <a:close/>
              </a:path>
            </a:pathLst>
          </a:custGeom>
          <a:blipFill>
            <a:blip r:embed="rId2"/>
            <a:stretch>
              <a:fillRect/>
            </a:stretch>
          </a:blipFill>
        </p:spPr>
      </p:sp>
      <p:sp>
        <p:nvSpPr>
          <p:cNvPr id="13" name="Freeform 13"/>
          <p:cNvSpPr/>
          <p:nvPr/>
        </p:nvSpPr>
        <p:spPr>
          <a:xfrm rot="9328949">
            <a:off x="-1066461" y="-713649"/>
            <a:ext cx="7191179" cy="4134928"/>
          </a:xfrm>
          <a:custGeom>
            <a:avLst/>
            <a:gdLst/>
            <a:ahLst/>
            <a:cxnLst/>
            <a:rect l="l" t="t" r="r" b="b"/>
            <a:pathLst>
              <a:path w="7191179" h="4134928">
                <a:moveTo>
                  <a:pt x="0" y="0"/>
                </a:moveTo>
                <a:lnTo>
                  <a:pt x="7191179" y="0"/>
                </a:lnTo>
                <a:lnTo>
                  <a:pt x="7191179" y="4134928"/>
                </a:lnTo>
                <a:lnTo>
                  <a:pt x="0" y="4134928"/>
                </a:lnTo>
                <a:lnTo>
                  <a:pt x="0" y="0"/>
                </a:lnTo>
                <a:close/>
              </a:path>
            </a:pathLst>
          </a:custGeom>
          <a:blipFill>
            <a:blip r:embed="rId2"/>
            <a:stretch>
              <a:fillRect/>
            </a:stretch>
          </a:blipFill>
        </p:spPr>
      </p:sp>
      <p:sp>
        <p:nvSpPr>
          <p:cNvPr id="2" name="Rectangle 1"/>
          <p:cNvSpPr/>
          <p:nvPr/>
        </p:nvSpPr>
        <p:spPr>
          <a:xfrm>
            <a:off x="762000" y="2324100"/>
            <a:ext cx="15773400" cy="7337393"/>
          </a:xfrm>
          <a:prstGeom prst="rect">
            <a:avLst/>
          </a:prstGeom>
        </p:spPr>
        <p:txBody>
          <a:bodyPr wrap="square">
            <a:spAutoFit/>
          </a:bodyPr>
          <a:lstStyle/>
          <a:p>
            <a:pPr algn="ctr">
              <a:lnSpc>
                <a:spcPct val="107000"/>
              </a:lnSpc>
              <a:spcAft>
                <a:spcPts val="0"/>
              </a:spcAft>
            </a:pPr>
            <a:r>
              <a:rPr lang="en-US" sz="4000" b="1" ker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CHỈNH SỬA BÀI VIẾT</a:t>
            </a:r>
            <a:endParaRPr lang="en-GB" sz="4000" kern="1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4000" b="1" kern="0">
                <a:solidFill>
                  <a:srgbClr val="003366"/>
                </a:solidFill>
                <a:latin typeface="Times New Roman" panose="02020603050405020304" pitchFamily="18" charset="0"/>
                <a:ea typeface="Times New Roman" panose="02020603050405020304" pitchFamily="18" charset="0"/>
                <a:cs typeface="Times New Roman" panose="02020603050405020304" pitchFamily="18" charset="0"/>
              </a:rPr>
              <a:t>Nhiệm vụ:</a:t>
            </a:r>
            <a:r>
              <a:rPr lang="en-US" sz="4000" b="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đọc lại đoạn văn của mình và hoàn chỉnh đoạn văn bằng cách trả lời các câu hỏi sau:</a:t>
            </a:r>
            <a:endParaRPr lang="en-GB" sz="40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4000" ker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1. Bài viết đảm bảo hình thức đoạn văn chưa?</a:t>
            </a:r>
            <a:endParaRPr lang="en-GB" sz="40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4000" kern="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40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4000" ker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2. Nội dung đã đảm bảo các ý chưa? Nếu chưa cần bổ sung những ý nào?</a:t>
            </a:r>
            <a:endParaRPr lang="en-GB" sz="40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4000" kern="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40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4000"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Bài viết có sai chính tả không? Nếu có em sửa chữa như thế nào?</a:t>
            </a:r>
            <a:endParaRPr lang="en-GB" sz="40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4000" kern="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4000" kern="1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4000"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Bài viết đã thể hiện sự thuyết phục về cách thức ghi chép của em chưa?  Nếu chưa hãy bổ sung.</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425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2" name="Freeform 2"/>
          <p:cNvSpPr/>
          <p:nvPr/>
        </p:nvSpPr>
        <p:spPr>
          <a:xfrm>
            <a:off x="1358917" y="925400"/>
            <a:ext cx="15570167" cy="8436199"/>
          </a:xfrm>
          <a:custGeom>
            <a:avLst/>
            <a:gdLst/>
            <a:ahLst/>
            <a:cxnLst/>
            <a:rect l="l" t="t" r="r" b="b"/>
            <a:pathLst>
              <a:path w="15570167" h="8436199">
                <a:moveTo>
                  <a:pt x="0" y="0"/>
                </a:moveTo>
                <a:lnTo>
                  <a:pt x="15570166" y="0"/>
                </a:lnTo>
                <a:lnTo>
                  <a:pt x="15570166" y="8436200"/>
                </a:lnTo>
                <a:lnTo>
                  <a:pt x="0" y="84362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316250" y="3368401"/>
            <a:ext cx="3159215" cy="5470502"/>
          </a:xfrm>
          <a:custGeom>
            <a:avLst/>
            <a:gdLst/>
            <a:ahLst/>
            <a:cxnLst/>
            <a:rect l="l" t="t" r="r" b="b"/>
            <a:pathLst>
              <a:path w="3159215" h="5470502">
                <a:moveTo>
                  <a:pt x="0" y="0"/>
                </a:moveTo>
                <a:lnTo>
                  <a:pt x="3159216" y="0"/>
                </a:lnTo>
                <a:lnTo>
                  <a:pt x="3159216" y="5470502"/>
                </a:lnTo>
                <a:lnTo>
                  <a:pt x="0" y="5470502"/>
                </a:lnTo>
                <a:lnTo>
                  <a:pt x="0" y="0"/>
                </a:lnTo>
                <a:close/>
              </a:path>
            </a:pathLst>
          </a:custGeom>
          <a:blipFill>
            <a:blip r:embed="rId4"/>
            <a:stretch>
              <a:fillRect/>
            </a:stretch>
          </a:blipFill>
        </p:spPr>
      </p:sp>
      <p:sp>
        <p:nvSpPr>
          <p:cNvPr id="5" name="Rectangle 4"/>
          <p:cNvSpPr/>
          <p:nvPr/>
        </p:nvSpPr>
        <p:spPr>
          <a:xfrm>
            <a:off x="3012778" y="3619500"/>
            <a:ext cx="9829800" cy="3299045"/>
          </a:xfrm>
          <a:prstGeom prst="rect">
            <a:avLst/>
          </a:prstGeom>
        </p:spPr>
        <p:txBody>
          <a:bodyPr wrap="square">
            <a:spAutoFit/>
          </a:bodyPr>
          <a:lstStyle/>
          <a:p>
            <a:pPr marR="30480" algn="just">
              <a:lnSpc>
                <a:spcPct val="107000"/>
              </a:lnSpc>
              <a:spcAft>
                <a:spcPts val="1200"/>
              </a:spcAft>
            </a:pPr>
            <a:r>
              <a:rPr lang="vi-VN" sz="6600"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 dung đoạn văn: Sự cần thiết của văn chương trong xã hội hiện đại.</a:t>
            </a:r>
            <a:endParaRPr lang="en-GB" sz="6600" kern="1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2" name="Freeform 2"/>
          <p:cNvSpPr/>
          <p:nvPr/>
        </p:nvSpPr>
        <p:spPr>
          <a:xfrm>
            <a:off x="1358917" y="925400"/>
            <a:ext cx="15570167" cy="8436199"/>
          </a:xfrm>
          <a:custGeom>
            <a:avLst/>
            <a:gdLst/>
            <a:ahLst/>
            <a:cxnLst/>
            <a:rect l="l" t="t" r="r" b="b"/>
            <a:pathLst>
              <a:path w="15570167" h="8436199">
                <a:moveTo>
                  <a:pt x="0" y="0"/>
                </a:moveTo>
                <a:lnTo>
                  <a:pt x="15570166" y="0"/>
                </a:lnTo>
                <a:lnTo>
                  <a:pt x="15570166" y="8436200"/>
                </a:lnTo>
                <a:lnTo>
                  <a:pt x="0" y="84362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955537">
            <a:off x="12674756" y="3334884"/>
            <a:ext cx="4158738" cy="7018968"/>
          </a:xfrm>
          <a:custGeom>
            <a:avLst/>
            <a:gdLst/>
            <a:ahLst/>
            <a:cxnLst/>
            <a:rect l="l" t="t" r="r" b="b"/>
            <a:pathLst>
              <a:path w="4158738" h="7018968">
                <a:moveTo>
                  <a:pt x="0" y="0"/>
                </a:moveTo>
                <a:lnTo>
                  <a:pt x="4158738" y="0"/>
                </a:lnTo>
                <a:lnTo>
                  <a:pt x="4158738" y="7018968"/>
                </a:lnTo>
                <a:lnTo>
                  <a:pt x="0" y="7018968"/>
                </a:lnTo>
                <a:lnTo>
                  <a:pt x="0" y="0"/>
                </a:lnTo>
                <a:close/>
              </a:path>
            </a:pathLst>
          </a:custGeom>
          <a:blipFill>
            <a:blip r:embed="rId4"/>
            <a:stretch>
              <a:fillRect/>
            </a:stretch>
          </a:blipFill>
        </p:spPr>
      </p:sp>
      <p:sp>
        <p:nvSpPr>
          <p:cNvPr id="5" name="Rectangle 4"/>
          <p:cNvSpPr/>
          <p:nvPr/>
        </p:nvSpPr>
        <p:spPr>
          <a:xfrm>
            <a:off x="3810000" y="2579464"/>
            <a:ext cx="9144000" cy="5128070"/>
          </a:xfrm>
          <a:prstGeom prst="rect">
            <a:avLst/>
          </a:prstGeom>
        </p:spPr>
        <p:txBody>
          <a:bodyPr>
            <a:spAutoFit/>
          </a:bodyPr>
          <a:lstStyle/>
          <a:p>
            <a:pPr marR="30480" algn="just">
              <a:lnSpc>
                <a:spcPct val="107000"/>
              </a:lnSpc>
              <a:spcAft>
                <a:spcPts val="1200"/>
              </a:spcAft>
            </a:pPr>
            <a:r>
              <a:rPr lang="vi-VN" sz="4400" kern="0">
                <a:latin typeface="Times New Roman" panose="02020603050405020304" pitchFamily="18" charset="0"/>
                <a:ea typeface="Times New Roman" panose="02020603050405020304" pitchFamily="18" charset="0"/>
                <a:cs typeface="Times New Roman" panose="02020603050405020304" pitchFamily="18" charset="0"/>
              </a:rPr>
              <a:t>- Nêu quan điểm: </a:t>
            </a:r>
            <a:r>
              <a:rPr lang="vi-VN" sz="4400" i="1" kern="0">
                <a:latin typeface="Times New Roman" panose="02020603050405020304" pitchFamily="18" charset="0"/>
                <a:ea typeface="Times New Roman" panose="02020603050405020304" pitchFamily="18" charset="0"/>
                <a:cs typeface="Times New Roman" panose="02020603050405020304" pitchFamily="18" charset="0"/>
              </a:rPr>
              <a:t>Văn chương luôn cần thiết đối với mọi thời đại. Đặc biệt, trong bối cảnh đương đại với nhiều vấn đề toàn cầu như dịch bệnh, sự bùng nổ của mạng xã hội, trí tuệ nhân tạo…văn chương lại càng đảm nhận những sứ mệnh lớn lao hơn.</a:t>
            </a:r>
            <a:endParaRPr lang="en-GB" sz="4400" kern="1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EEAE5"/>
        </a:solidFill>
        <a:effectLst/>
      </p:bgPr>
    </p:bg>
    <p:spTree>
      <p:nvGrpSpPr>
        <p:cNvPr id="1" name=""/>
        <p:cNvGrpSpPr/>
        <p:nvPr/>
      </p:nvGrpSpPr>
      <p:grpSpPr>
        <a:xfrm>
          <a:off x="0" y="0"/>
          <a:ext cx="0" cy="0"/>
          <a:chOff x="0" y="0"/>
          <a:chExt cx="0" cy="0"/>
        </a:xfrm>
      </p:grpSpPr>
      <p:sp>
        <p:nvSpPr>
          <p:cNvPr id="2" name="Freeform 2"/>
          <p:cNvSpPr/>
          <p:nvPr/>
        </p:nvSpPr>
        <p:spPr>
          <a:xfrm>
            <a:off x="117930" y="3203727"/>
            <a:ext cx="3974002" cy="6054573"/>
          </a:xfrm>
          <a:custGeom>
            <a:avLst/>
            <a:gdLst/>
            <a:ahLst/>
            <a:cxnLst/>
            <a:rect l="l" t="t" r="r" b="b"/>
            <a:pathLst>
              <a:path w="3974002" h="6054573">
                <a:moveTo>
                  <a:pt x="0" y="0"/>
                </a:moveTo>
                <a:lnTo>
                  <a:pt x="3974002" y="0"/>
                </a:lnTo>
                <a:lnTo>
                  <a:pt x="3974002" y="6054573"/>
                </a:lnTo>
                <a:lnTo>
                  <a:pt x="0" y="605457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69250" y="3203727"/>
            <a:ext cx="3974002" cy="6054573"/>
          </a:xfrm>
          <a:custGeom>
            <a:avLst/>
            <a:gdLst/>
            <a:ahLst/>
            <a:cxnLst/>
            <a:rect l="l" t="t" r="r" b="b"/>
            <a:pathLst>
              <a:path w="3974002" h="6054573">
                <a:moveTo>
                  <a:pt x="0" y="0"/>
                </a:moveTo>
                <a:lnTo>
                  <a:pt x="3974002" y="0"/>
                </a:lnTo>
                <a:lnTo>
                  <a:pt x="3974002" y="6054573"/>
                </a:lnTo>
                <a:lnTo>
                  <a:pt x="0" y="60545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619214" y="3203727"/>
            <a:ext cx="4555826" cy="6054573"/>
          </a:xfrm>
          <a:custGeom>
            <a:avLst/>
            <a:gdLst/>
            <a:ahLst/>
            <a:cxnLst/>
            <a:rect l="l" t="t" r="r" b="b"/>
            <a:pathLst>
              <a:path w="3974002" h="6054573">
                <a:moveTo>
                  <a:pt x="0" y="0"/>
                </a:moveTo>
                <a:lnTo>
                  <a:pt x="3974001" y="0"/>
                </a:lnTo>
                <a:lnTo>
                  <a:pt x="3974001" y="6054573"/>
                </a:lnTo>
                <a:lnTo>
                  <a:pt x="0" y="60545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3285297" y="2450596"/>
            <a:ext cx="4741970" cy="7645903"/>
          </a:xfrm>
          <a:custGeom>
            <a:avLst/>
            <a:gdLst/>
            <a:ahLst/>
            <a:cxnLst/>
            <a:rect l="l" t="t" r="r" b="b"/>
            <a:pathLst>
              <a:path w="3974002" h="6054573">
                <a:moveTo>
                  <a:pt x="0" y="0"/>
                </a:moveTo>
                <a:lnTo>
                  <a:pt x="3974002" y="0"/>
                </a:lnTo>
                <a:lnTo>
                  <a:pt x="3974002" y="6054573"/>
                </a:lnTo>
                <a:lnTo>
                  <a:pt x="0" y="60545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9033452">
            <a:off x="15186368" y="-3000292"/>
            <a:ext cx="6203263" cy="6940714"/>
          </a:xfrm>
          <a:custGeom>
            <a:avLst/>
            <a:gdLst/>
            <a:ahLst/>
            <a:cxnLst/>
            <a:rect l="l" t="t" r="r" b="b"/>
            <a:pathLst>
              <a:path w="6203263" h="6940714">
                <a:moveTo>
                  <a:pt x="0" y="0"/>
                </a:moveTo>
                <a:lnTo>
                  <a:pt x="6203263" y="0"/>
                </a:lnTo>
                <a:lnTo>
                  <a:pt x="6203263" y="6940714"/>
                </a:lnTo>
                <a:lnTo>
                  <a:pt x="0" y="69407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9314444">
            <a:off x="-1903395" y="-2415823"/>
            <a:ext cx="4998756" cy="5593014"/>
          </a:xfrm>
          <a:custGeom>
            <a:avLst/>
            <a:gdLst/>
            <a:ahLst/>
            <a:cxnLst/>
            <a:rect l="l" t="t" r="r" b="b"/>
            <a:pathLst>
              <a:path w="4998756" h="5593014">
                <a:moveTo>
                  <a:pt x="0" y="0"/>
                </a:moveTo>
                <a:lnTo>
                  <a:pt x="4998756" y="0"/>
                </a:lnTo>
                <a:lnTo>
                  <a:pt x="4998756" y="5593014"/>
                </a:lnTo>
                <a:lnTo>
                  <a:pt x="0" y="55930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TextBox 10"/>
          <p:cNvSpPr txBox="1"/>
          <p:nvPr/>
        </p:nvSpPr>
        <p:spPr>
          <a:xfrm>
            <a:off x="371893" y="4022256"/>
            <a:ext cx="3349258" cy="4985980"/>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Con người sống trong bất kì thời đại nào cũng cần bồi dưỡng tâm </a:t>
            </a:r>
            <a:r>
              <a:rPr lang="vi-VN" sz="3600" smtClean="0">
                <a:latin typeface="Times New Roman" panose="02020603050405020304" pitchFamily="18" charset="0"/>
                <a:cs typeface="Times New Roman" panose="02020603050405020304" pitchFamily="18" charset="0"/>
              </a:rPr>
              <a:t>hồn, cảm </a:t>
            </a:r>
            <a:r>
              <a:rPr lang="vi-VN" sz="3600">
                <a:latin typeface="Times New Roman" panose="02020603050405020304" pitchFamily="18" charset="0"/>
                <a:cs typeface="Times New Roman" panose="02020603050405020304" pitchFamily="18" charset="0"/>
              </a:rPr>
              <a:t>xúc…văn chương luôn thực hiện tốt sứ mệnh thiêng liêng này.</a:t>
            </a:r>
            <a:endParaRPr lang="en-US" sz="3600">
              <a:solidFill>
                <a:srgbClr val="191A1A"/>
              </a:solidFill>
              <a:latin typeface="Times New Roman" panose="02020603050405020304" pitchFamily="18" charset="0"/>
              <a:ea typeface="Milk Tea Font TH"/>
              <a:cs typeface="Times New Roman" panose="02020603050405020304" pitchFamily="18" charset="0"/>
              <a:sym typeface="Milk Tea Font TH"/>
            </a:endParaRPr>
          </a:p>
        </p:txBody>
      </p:sp>
      <p:sp>
        <p:nvSpPr>
          <p:cNvPr id="12" name="TextBox 12"/>
          <p:cNvSpPr txBox="1"/>
          <p:nvPr/>
        </p:nvSpPr>
        <p:spPr>
          <a:xfrm>
            <a:off x="4548112" y="4022256"/>
            <a:ext cx="3646437" cy="4985980"/>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Chất liệu của văn học là ngôn ngữ mà ngôn ngữ là “hiện thực trực tiếp của tư duy” (K.Marx) vì vậy chất liệu của văn học cũng chính là chất liệu của tư duy, tư tưởng.</a:t>
            </a:r>
            <a:endParaRPr lang="en-US" sz="3600">
              <a:solidFill>
                <a:srgbClr val="191A1A"/>
              </a:solidFill>
              <a:latin typeface="Times New Roman" panose="02020603050405020304" pitchFamily="18" charset="0"/>
              <a:ea typeface="Milk Tea Font TH"/>
              <a:cs typeface="Times New Roman" panose="02020603050405020304" pitchFamily="18" charset="0"/>
              <a:sym typeface="Milk Tea Font TH"/>
            </a:endParaRPr>
          </a:p>
        </p:txBody>
      </p:sp>
      <p:sp>
        <p:nvSpPr>
          <p:cNvPr id="14" name="TextBox 14"/>
          <p:cNvSpPr txBox="1"/>
          <p:nvPr/>
        </p:nvSpPr>
        <p:spPr>
          <a:xfrm>
            <a:off x="8900158" y="3632765"/>
            <a:ext cx="4104193" cy="5539978"/>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Bối cảnh xã hội hiện đại, nhịp sống càng nhanh, con người càng cần những khoảnh khắc để lắng đọng tâm hồn. Văn chương sẽ giúp chúng ta sống chậm lại để tận hưởng những khoảnh khắc đó.</a:t>
            </a:r>
            <a:endParaRPr lang="en-US" sz="3600">
              <a:solidFill>
                <a:srgbClr val="191A1A"/>
              </a:solidFill>
              <a:latin typeface="Times New Roman" panose="02020603050405020304" pitchFamily="18" charset="0"/>
              <a:ea typeface="Milk Tea Font TH"/>
              <a:cs typeface="Times New Roman" panose="02020603050405020304" pitchFamily="18" charset="0"/>
              <a:sym typeface="Milk Tea Font TH"/>
            </a:endParaRPr>
          </a:p>
        </p:txBody>
      </p:sp>
      <p:sp>
        <p:nvSpPr>
          <p:cNvPr id="16" name="TextBox 16"/>
          <p:cNvSpPr txBox="1"/>
          <p:nvPr/>
        </p:nvSpPr>
        <p:spPr>
          <a:xfrm>
            <a:off x="13610216" y="2857500"/>
            <a:ext cx="4268348" cy="7201972"/>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Hơn nữa, bối cảnh hiện đại thì văn chương cũng chuyển mình để thích nghi với nền văn minh số/mạng, đặc biệt là sự ra đời của bộ phận văn học mạng. Vì vậy, văn chương không những không bị nhạt nhoà mà nó còn có sức lan toả ngày mạnh mẽ hơn trong xã hội hiện nay.</a:t>
            </a:r>
            <a:endParaRPr lang="en-US" sz="3600">
              <a:solidFill>
                <a:srgbClr val="191A1A"/>
              </a:solidFill>
              <a:latin typeface="Times New Roman" panose="02020603050405020304" pitchFamily="18" charset="0"/>
              <a:ea typeface="Milk Tea Font TH"/>
              <a:cs typeface="Times New Roman" panose="02020603050405020304" pitchFamily="18" charset="0"/>
              <a:sym typeface="Milk Tea Font TH"/>
            </a:endParaRPr>
          </a:p>
        </p:txBody>
      </p:sp>
      <p:sp>
        <p:nvSpPr>
          <p:cNvPr id="17" name="Rectangle 16"/>
          <p:cNvSpPr/>
          <p:nvPr/>
        </p:nvSpPr>
        <p:spPr>
          <a:xfrm>
            <a:off x="5367046" y="1342600"/>
            <a:ext cx="6372257" cy="1107996"/>
          </a:xfrm>
          <a:prstGeom prst="rect">
            <a:avLst/>
          </a:prstGeom>
        </p:spPr>
        <p:txBody>
          <a:bodyPr wrap="none">
            <a:spAutoFit/>
          </a:bodyPr>
          <a:lstStyle/>
          <a:p>
            <a:r>
              <a:rPr lang="vi-VN" sz="6600" b="1" i="1" kern="0">
                <a:latin typeface="Times New Roman" panose="02020603050405020304" pitchFamily="18" charset="0"/>
                <a:ea typeface="Times New Roman" panose="02020603050405020304" pitchFamily="18" charset="0"/>
              </a:rPr>
              <a:t>Lí giải quan điểm</a:t>
            </a:r>
            <a:endParaRPr lang="en-GB" sz="66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85800" y="-495300"/>
            <a:ext cx="8783417" cy="10281085"/>
          </a:xfrm>
          <a:custGeom>
            <a:avLst/>
            <a:gdLst/>
            <a:ahLst/>
            <a:cxnLst/>
            <a:rect l="l" t="t" r="r" b="b"/>
            <a:pathLst>
              <a:path w="8440517" h="9284569">
                <a:moveTo>
                  <a:pt x="0" y="0"/>
                </a:moveTo>
                <a:lnTo>
                  <a:pt x="8440517" y="0"/>
                </a:lnTo>
                <a:lnTo>
                  <a:pt x="8440517" y="9284568"/>
                </a:lnTo>
                <a:lnTo>
                  <a:pt x="0" y="92845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034150" y="1793658"/>
            <a:ext cx="7225150" cy="6699684"/>
          </a:xfrm>
          <a:custGeom>
            <a:avLst/>
            <a:gdLst/>
            <a:ahLst/>
            <a:cxnLst/>
            <a:rect l="l" t="t" r="r" b="b"/>
            <a:pathLst>
              <a:path w="7225150" h="6699684">
                <a:moveTo>
                  <a:pt x="0" y="0"/>
                </a:moveTo>
                <a:lnTo>
                  <a:pt x="7225150" y="0"/>
                </a:lnTo>
                <a:lnTo>
                  <a:pt x="7225150" y="6699684"/>
                </a:lnTo>
                <a:lnTo>
                  <a:pt x="0" y="669968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1600200" y="924825"/>
            <a:ext cx="7681691" cy="1477328"/>
          </a:xfrm>
          <a:prstGeom prst="rect">
            <a:avLst/>
          </a:prstGeom>
        </p:spPr>
        <p:txBody>
          <a:bodyPr lIns="0" tIns="0" rIns="0" bIns="0" rtlCol="0" anchor="t">
            <a:spAutoFit/>
          </a:bodyPr>
          <a:lstStyle/>
          <a:p>
            <a:pPr marL="914400" indent="-914400" algn="ctr">
              <a:buAutoNum type="arabicPeriod"/>
            </a:pPr>
            <a:r>
              <a:rPr lang="vi-VN" sz="4800" b="1" smtClean="0">
                <a:latin typeface="Times New Roman" panose="02020603050405020304" pitchFamily="18" charset="0"/>
                <a:cs typeface="Times New Roman" panose="02020603050405020304" pitchFamily="18" charset="0"/>
              </a:rPr>
              <a:t>Tác </a:t>
            </a:r>
            <a:r>
              <a:rPr lang="vi-VN" sz="4800" b="1">
                <a:latin typeface="Times New Roman" panose="02020603050405020304" pitchFamily="18" charset="0"/>
                <a:cs typeface="Times New Roman" panose="02020603050405020304" pitchFamily="18" charset="0"/>
              </a:rPr>
              <a:t>giả: Hoài Thanh </a:t>
            </a:r>
            <a:endParaRPr lang="vi-VN" sz="4800" b="1" smtClean="0">
              <a:latin typeface="Times New Roman" panose="02020603050405020304" pitchFamily="18" charset="0"/>
              <a:cs typeface="Times New Roman" panose="02020603050405020304" pitchFamily="18" charset="0"/>
            </a:endParaRPr>
          </a:p>
          <a:p>
            <a:pPr algn="ctr"/>
            <a:r>
              <a:rPr lang="vi-VN" sz="4800" b="1" smtClean="0">
                <a:latin typeface="Times New Roman" panose="02020603050405020304" pitchFamily="18" charset="0"/>
                <a:cs typeface="Times New Roman" panose="02020603050405020304" pitchFamily="18" charset="0"/>
              </a:rPr>
              <a:t>(</a:t>
            </a:r>
            <a:r>
              <a:rPr lang="vi-VN" sz="4800" b="1">
                <a:latin typeface="Times New Roman" panose="02020603050405020304" pitchFamily="18" charset="0"/>
                <a:cs typeface="Times New Roman" panose="02020603050405020304" pitchFamily="18" charset="0"/>
              </a:rPr>
              <a:t>1909 – 1982</a:t>
            </a:r>
            <a:r>
              <a:rPr lang="vi-VN" sz="4800" b="1" smtClean="0">
                <a:latin typeface="Times New Roman" panose="02020603050405020304" pitchFamily="18" charset="0"/>
                <a:cs typeface="Times New Roman" panose="02020603050405020304" pitchFamily="18" charset="0"/>
              </a:rPr>
              <a:t>)</a:t>
            </a:r>
            <a:endParaRPr lang="en-GB" sz="4800" b="1">
              <a:latin typeface="Times New Roman" panose="02020603050405020304" pitchFamily="18" charset="0"/>
              <a:cs typeface="Times New Roman" panose="02020603050405020304" pitchFamily="18" charset="0"/>
            </a:endParaRPr>
          </a:p>
        </p:txBody>
      </p:sp>
      <p:sp>
        <p:nvSpPr>
          <p:cNvPr id="7" name="Freeform 7"/>
          <p:cNvSpPr/>
          <p:nvPr/>
        </p:nvSpPr>
        <p:spPr>
          <a:xfrm rot="-593138">
            <a:off x="8723014" y="194123"/>
            <a:ext cx="2622271" cy="2934010"/>
          </a:xfrm>
          <a:custGeom>
            <a:avLst/>
            <a:gdLst/>
            <a:ahLst/>
            <a:cxnLst/>
            <a:rect l="l" t="t" r="r" b="b"/>
            <a:pathLst>
              <a:path w="2622271" h="2934010">
                <a:moveTo>
                  <a:pt x="0" y="0"/>
                </a:moveTo>
                <a:lnTo>
                  <a:pt x="2622271" y="0"/>
                </a:lnTo>
                <a:lnTo>
                  <a:pt x="2622271" y="2934010"/>
                </a:lnTo>
                <a:lnTo>
                  <a:pt x="0" y="2934010"/>
                </a:lnTo>
                <a:lnTo>
                  <a:pt x="0" y="0"/>
                </a:lnTo>
                <a:close/>
              </a:path>
            </a:pathLst>
          </a:custGeom>
          <a:blipFill>
            <a:blip r:embed="rId6">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9534722" y="7188585"/>
            <a:ext cx="2659377" cy="2609514"/>
          </a:xfrm>
          <a:custGeom>
            <a:avLst/>
            <a:gdLst/>
            <a:ahLst/>
            <a:cxnLst/>
            <a:rect l="l" t="t" r="r" b="b"/>
            <a:pathLst>
              <a:path w="2659377" h="2609514">
                <a:moveTo>
                  <a:pt x="0" y="0"/>
                </a:moveTo>
                <a:lnTo>
                  <a:pt x="2659377" y="0"/>
                </a:lnTo>
                <a:lnTo>
                  <a:pt x="2659377" y="2609514"/>
                </a:lnTo>
                <a:lnTo>
                  <a:pt x="0" y="260951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Rectangle 9"/>
          <p:cNvSpPr/>
          <p:nvPr/>
        </p:nvSpPr>
        <p:spPr>
          <a:xfrm>
            <a:off x="1323620" y="2801989"/>
            <a:ext cx="7534435" cy="707886"/>
          </a:xfrm>
          <a:prstGeom prst="rect">
            <a:avLst/>
          </a:prstGeom>
        </p:spPr>
        <p:txBody>
          <a:bodyPr wrap="none">
            <a:spAutoFit/>
          </a:bodyPr>
          <a:lstStyle/>
          <a:p>
            <a:pPr algn="just"/>
            <a:r>
              <a:rPr lang="vi-VN" sz="4000" kern="0">
                <a:latin typeface="Times New Roman" panose="02020603050405020304" pitchFamily="18" charset="0"/>
                <a:ea typeface="Calibri" panose="020F0502020204030204" pitchFamily="34" charset="0"/>
              </a:rPr>
              <a:t>- Là nhà văn, nhà phê bình văn học.</a:t>
            </a:r>
            <a:endParaRPr lang="en-GB" sz="4000"/>
          </a:p>
        </p:txBody>
      </p:sp>
      <p:sp>
        <p:nvSpPr>
          <p:cNvPr id="11" name="Rectangle 10"/>
          <p:cNvSpPr/>
          <p:nvPr/>
        </p:nvSpPr>
        <p:spPr>
          <a:xfrm>
            <a:off x="1284390" y="3757396"/>
            <a:ext cx="7783410" cy="2068259"/>
          </a:xfrm>
          <a:prstGeom prst="rect">
            <a:avLst/>
          </a:prstGeom>
        </p:spPr>
        <p:txBody>
          <a:bodyPr wrap="square">
            <a:spAutoFit/>
          </a:bodyPr>
          <a:lstStyle/>
          <a:p>
            <a:pPr algn="just">
              <a:lnSpc>
                <a:spcPct val="107000"/>
              </a:lnSpc>
              <a:spcAft>
                <a:spcPts val="0"/>
              </a:spcAft>
            </a:pPr>
            <a:r>
              <a:rPr lang="vi-VN" sz="4000" kern="0">
                <a:latin typeface="Times New Roman" panose="02020603050405020304" pitchFamily="18" charset="0"/>
                <a:ea typeface="Calibri" panose="020F0502020204030204" pitchFamily="34" charset="0"/>
                <a:cs typeface="Times New Roman" panose="02020603050405020304" pitchFamily="18" charset="0"/>
              </a:rPr>
              <a:t>- Ông là tác giả có nhiều đóng góp nổi tiếng trong lĩnh vực phê bình văn học ở Việt Nam nửa đầu thế kỉ XX.</a:t>
            </a:r>
            <a:endParaRPr lang="en-GB" sz="40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227208" y="6054047"/>
            <a:ext cx="7840592" cy="3170099"/>
          </a:xfrm>
          <a:prstGeom prst="rect">
            <a:avLst/>
          </a:prstGeom>
        </p:spPr>
        <p:txBody>
          <a:bodyPr wrap="square">
            <a:spAutoFit/>
          </a:bodyPr>
          <a:lstStyle/>
          <a:p>
            <a:pPr algn="just"/>
            <a:r>
              <a:rPr lang="vi-VN" sz="4000" kern="0">
                <a:latin typeface="Times New Roman" panose="02020603050405020304" pitchFamily="18" charset="0"/>
                <a:ea typeface="Calibri" panose="020F0502020204030204" pitchFamily="34" charset="0"/>
              </a:rPr>
              <a:t>- Một số tác phẩm tiêu biểu: </a:t>
            </a:r>
            <a:r>
              <a:rPr lang="vi-VN" sz="4000" i="1" kern="0">
                <a:latin typeface="Times New Roman" panose="02020603050405020304" pitchFamily="18" charset="0"/>
                <a:ea typeface="Calibri" panose="020F0502020204030204" pitchFamily="34" charset="0"/>
              </a:rPr>
              <a:t>Thi nhân Việt Nam </a:t>
            </a:r>
            <a:r>
              <a:rPr lang="vi-VN" sz="4000" kern="0">
                <a:latin typeface="Times New Roman" panose="02020603050405020304" pitchFamily="18" charset="0"/>
                <a:ea typeface="Calibri" panose="020F0502020204030204" pitchFamily="34" charset="0"/>
              </a:rPr>
              <a:t>(viết chung với Hoài Chân), </a:t>
            </a:r>
            <a:r>
              <a:rPr lang="vi-VN" sz="4000" i="1" kern="0">
                <a:latin typeface="Times New Roman" panose="02020603050405020304" pitchFamily="18" charset="0"/>
                <a:ea typeface="Calibri" panose="020F0502020204030204" pitchFamily="34" charset="0"/>
              </a:rPr>
              <a:t>Quyền sống của con người trong “Truyện Kiều” của Nguyễn Du, Nói chuyện thơ kháng chiến,…</a:t>
            </a:r>
            <a:endParaRPr lang="en-GB" sz="4000"/>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82875" y="2296230"/>
            <a:ext cx="5770566" cy="5590470"/>
          </a:xfrm>
          <a:prstGeom prst="ellipse">
            <a:avLst/>
          </a:prstGeom>
          <a:ln>
            <a:noFill/>
          </a:ln>
          <a:effectLst>
            <a:softEdge rad="112500"/>
          </a:effectLst>
        </p:spPr>
      </p:pic>
    </p:spTree>
    <p:extLst>
      <p:ext uri="{BB962C8B-B14F-4D97-AF65-F5344CB8AC3E}">
        <p14:creationId xmlns:p14="http://schemas.microsoft.com/office/powerpoint/2010/main" val="288215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EEAE5"/>
        </a:solidFill>
        <a:effectLst/>
      </p:bgPr>
    </p:bg>
    <p:spTree>
      <p:nvGrpSpPr>
        <p:cNvPr id="1" name=""/>
        <p:cNvGrpSpPr/>
        <p:nvPr/>
      </p:nvGrpSpPr>
      <p:grpSpPr>
        <a:xfrm>
          <a:off x="0" y="0"/>
          <a:ext cx="0" cy="0"/>
          <a:chOff x="0" y="0"/>
          <a:chExt cx="0" cy="0"/>
        </a:xfrm>
      </p:grpSpPr>
      <p:sp>
        <p:nvSpPr>
          <p:cNvPr id="2" name="Freeform 2"/>
          <p:cNvSpPr/>
          <p:nvPr/>
        </p:nvSpPr>
        <p:spPr>
          <a:xfrm>
            <a:off x="7017081" y="2492192"/>
            <a:ext cx="4955939" cy="6251758"/>
          </a:xfrm>
          <a:custGeom>
            <a:avLst/>
            <a:gdLst/>
            <a:ahLst/>
            <a:cxnLst/>
            <a:rect l="l" t="t" r="r" b="b"/>
            <a:pathLst>
              <a:path w="4955939" h="6251758">
                <a:moveTo>
                  <a:pt x="0" y="0"/>
                </a:moveTo>
                <a:lnTo>
                  <a:pt x="4955939" y="0"/>
                </a:lnTo>
                <a:lnTo>
                  <a:pt x="4955939" y="6251758"/>
                </a:lnTo>
                <a:lnTo>
                  <a:pt x="0" y="62517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303361" y="2492192"/>
            <a:ext cx="4955939" cy="6251758"/>
          </a:xfrm>
          <a:custGeom>
            <a:avLst/>
            <a:gdLst/>
            <a:ahLst/>
            <a:cxnLst/>
            <a:rect l="l" t="t" r="r" b="b"/>
            <a:pathLst>
              <a:path w="4955939" h="6251758">
                <a:moveTo>
                  <a:pt x="0" y="0"/>
                </a:moveTo>
                <a:lnTo>
                  <a:pt x="4955939" y="0"/>
                </a:lnTo>
                <a:lnTo>
                  <a:pt x="4955939" y="6251758"/>
                </a:lnTo>
                <a:lnTo>
                  <a:pt x="0" y="62517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7633569" y="3547459"/>
            <a:ext cx="4019923" cy="4634350"/>
            <a:chOff x="0" y="0"/>
            <a:chExt cx="750653" cy="865386"/>
          </a:xfrm>
        </p:grpSpPr>
        <p:sp>
          <p:nvSpPr>
            <p:cNvPr id="5" name="Freeform 5"/>
            <p:cNvSpPr/>
            <p:nvPr/>
          </p:nvSpPr>
          <p:spPr>
            <a:xfrm>
              <a:off x="0" y="0"/>
              <a:ext cx="750653" cy="865386"/>
            </a:xfrm>
            <a:custGeom>
              <a:avLst/>
              <a:gdLst/>
              <a:ahLst/>
              <a:cxnLst/>
              <a:rect l="l" t="t" r="r" b="b"/>
              <a:pathLst>
                <a:path w="750653" h="865386">
                  <a:moveTo>
                    <a:pt x="0" y="0"/>
                  </a:moveTo>
                  <a:lnTo>
                    <a:pt x="750653" y="0"/>
                  </a:lnTo>
                  <a:lnTo>
                    <a:pt x="750653" y="865386"/>
                  </a:lnTo>
                  <a:lnTo>
                    <a:pt x="0" y="865386"/>
                  </a:lnTo>
                  <a:close/>
                </a:path>
              </a:pathLst>
            </a:custGeom>
            <a:blipFill>
              <a:blip r:embed="rId4"/>
              <a:stretch>
                <a:fillRect t="-15097" b="-15097"/>
              </a:stretch>
            </a:blipFill>
          </p:spPr>
        </p:sp>
      </p:grpSp>
      <p:sp>
        <p:nvSpPr>
          <p:cNvPr id="7" name="TextBox 7"/>
          <p:cNvSpPr txBox="1"/>
          <p:nvPr/>
        </p:nvSpPr>
        <p:spPr>
          <a:xfrm>
            <a:off x="343334" y="1295221"/>
            <a:ext cx="6343405" cy="7109639"/>
          </a:xfrm>
          <a:prstGeom prst="rect">
            <a:avLst/>
          </a:prstGeom>
        </p:spPr>
        <p:txBody>
          <a:bodyPr wrap="square" lIns="0" tIns="0" rIns="0" bIns="0" rtlCol="0" anchor="t">
            <a:spAutoFit/>
          </a:bodyPr>
          <a:lstStyle/>
          <a:p>
            <a:pPr algn="just"/>
            <a:r>
              <a:rPr lang="vi-VN" sz="6600">
                <a:latin typeface="Times New Roman" panose="02020603050405020304" pitchFamily="18" charset="0"/>
                <a:cs typeface="Times New Roman" panose="02020603050405020304" pitchFamily="18" charset="0"/>
              </a:rPr>
              <a:t>Hình thức đoạn văn: Đảm bảo hình thức đoạn văn, dung lượng 150 chữ, tránh sai sót về chính tả, ngữ pháp.</a:t>
            </a:r>
            <a:endParaRPr lang="en-US" sz="6000">
              <a:solidFill>
                <a:srgbClr val="191A1A"/>
              </a:solidFill>
              <a:latin typeface="Times New Roman" panose="02020603050405020304" pitchFamily="18" charset="0"/>
              <a:ea typeface="Milk Tea Font TH"/>
              <a:cs typeface="Times New Roman" panose="02020603050405020304" pitchFamily="18" charset="0"/>
              <a:sym typeface="Milk Tea Font TH"/>
            </a:endParaRPr>
          </a:p>
        </p:txBody>
      </p:sp>
      <p:grpSp>
        <p:nvGrpSpPr>
          <p:cNvPr id="8" name="Group 8"/>
          <p:cNvGrpSpPr/>
          <p:nvPr/>
        </p:nvGrpSpPr>
        <p:grpSpPr>
          <a:xfrm>
            <a:off x="12735020" y="3581930"/>
            <a:ext cx="4019923" cy="4634350"/>
            <a:chOff x="0" y="0"/>
            <a:chExt cx="750653" cy="865386"/>
          </a:xfrm>
        </p:grpSpPr>
        <p:sp>
          <p:nvSpPr>
            <p:cNvPr id="9" name="Freeform 9"/>
            <p:cNvSpPr/>
            <p:nvPr/>
          </p:nvSpPr>
          <p:spPr>
            <a:xfrm>
              <a:off x="0" y="0"/>
              <a:ext cx="750653" cy="865386"/>
            </a:xfrm>
            <a:custGeom>
              <a:avLst/>
              <a:gdLst/>
              <a:ahLst/>
              <a:cxnLst/>
              <a:rect l="l" t="t" r="r" b="b"/>
              <a:pathLst>
                <a:path w="750653" h="865386">
                  <a:moveTo>
                    <a:pt x="0" y="0"/>
                  </a:moveTo>
                  <a:lnTo>
                    <a:pt x="750653" y="0"/>
                  </a:lnTo>
                  <a:lnTo>
                    <a:pt x="750653" y="865386"/>
                  </a:lnTo>
                  <a:lnTo>
                    <a:pt x="0" y="865386"/>
                  </a:lnTo>
                  <a:close/>
                </a:path>
              </a:pathLst>
            </a:custGeom>
            <a:blipFill>
              <a:blip r:embed="rId5"/>
              <a:stretch>
                <a:fillRect t="-15097" b="-15097"/>
              </a:stretch>
            </a:blipFill>
          </p:spPr>
        </p:sp>
      </p:grpSp>
      <p:sp>
        <p:nvSpPr>
          <p:cNvPr id="10" name="Freeform 10"/>
          <p:cNvSpPr/>
          <p:nvPr/>
        </p:nvSpPr>
        <p:spPr>
          <a:xfrm>
            <a:off x="6389783" y="-3928531"/>
            <a:ext cx="11166475" cy="6420723"/>
          </a:xfrm>
          <a:custGeom>
            <a:avLst/>
            <a:gdLst/>
            <a:ahLst/>
            <a:cxnLst/>
            <a:rect l="l" t="t" r="r" b="b"/>
            <a:pathLst>
              <a:path w="11166475" h="6420723">
                <a:moveTo>
                  <a:pt x="0" y="0"/>
                </a:moveTo>
                <a:lnTo>
                  <a:pt x="11166475" y="0"/>
                </a:lnTo>
                <a:lnTo>
                  <a:pt x="11166475" y="6420723"/>
                </a:lnTo>
                <a:lnTo>
                  <a:pt x="0" y="6420723"/>
                </a:lnTo>
                <a:lnTo>
                  <a:pt x="0" y="0"/>
                </a:lnTo>
                <a:close/>
              </a:path>
            </a:pathLst>
          </a:custGeom>
          <a:blipFill>
            <a:blip r:embed="rId6"/>
            <a:stretch>
              <a:fillRect/>
            </a:stretch>
          </a:blipFill>
        </p:spPr>
      </p:sp>
      <p:sp>
        <p:nvSpPr>
          <p:cNvPr id="11" name="Freeform 11"/>
          <p:cNvSpPr/>
          <p:nvPr/>
        </p:nvSpPr>
        <p:spPr>
          <a:xfrm rot="-560536">
            <a:off x="2969165" y="7580242"/>
            <a:ext cx="6044830" cy="6420723"/>
          </a:xfrm>
          <a:custGeom>
            <a:avLst/>
            <a:gdLst/>
            <a:ahLst/>
            <a:cxnLst/>
            <a:rect l="l" t="t" r="r" b="b"/>
            <a:pathLst>
              <a:path w="6044830" h="6420723">
                <a:moveTo>
                  <a:pt x="0" y="0"/>
                </a:moveTo>
                <a:lnTo>
                  <a:pt x="6044830" y="0"/>
                </a:lnTo>
                <a:lnTo>
                  <a:pt x="6044830" y="6420723"/>
                </a:lnTo>
                <a:lnTo>
                  <a:pt x="0" y="6420723"/>
                </a:lnTo>
                <a:lnTo>
                  <a:pt x="0" y="0"/>
                </a:lnTo>
                <a:close/>
              </a:path>
            </a:pathLst>
          </a:custGeom>
          <a:blipFill>
            <a:blip r:embed="rId6"/>
            <a:stretch>
              <a:fillRect r="-84727"/>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2" name="Freeform 2"/>
          <p:cNvSpPr/>
          <p:nvPr/>
        </p:nvSpPr>
        <p:spPr>
          <a:xfrm>
            <a:off x="1028700" y="501216"/>
            <a:ext cx="8440517" cy="9284569"/>
          </a:xfrm>
          <a:custGeom>
            <a:avLst/>
            <a:gdLst/>
            <a:ahLst/>
            <a:cxnLst/>
            <a:rect l="l" t="t" r="r" b="b"/>
            <a:pathLst>
              <a:path w="8440517" h="9284569">
                <a:moveTo>
                  <a:pt x="0" y="0"/>
                </a:moveTo>
                <a:lnTo>
                  <a:pt x="8440517" y="0"/>
                </a:lnTo>
                <a:lnTo>
                  <a:pt x="8440517" y="9284568"/>
                </a:lnTo>
                <a:lnTo>
                  <a:pt x="0" y="92845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034150" y="1793658"/>
            <a:ext cx="7225150" cy="6699684"/>
          </a:xfrm>
          <a:custGeom>
            <a:avLst/>
            <a:gdLst/>
            <a:ahLst/>
            <a:cxnLst/>
            <a:rect l="l" t="t" r="r" b="b"/>
            <a:pathLst>
              <a:path w="7225150" h="6699684">
                <a:moveTo>
                  <a:pt x="0" y="0"/>
                </a:moveTo>
                <a:lnTo>
                  <a:pt x="7225150" y="0"/>
                </a:lnTo>
                <a:lnTo>
                  <a:pt x="7225150" y="6699684"/>
                </a:lnTo>
                <a:lnTo>
                  <a:pt x="0" y="669968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593138">
            <a:off x="7778668" y="674530"/>
            <a:ext cx="2622271" cy="2934010"/>
          </a:xfrm>
          <a:custGeom>
            <a:avLst/>
            <a:gdLst/>
            <a:ahLst/>
            <a:cxnLst/>
            <a:rect l="l" t="t" r="r" b="b"/>
            <a:pathLst>
              <a:path w="2622271" h="2934010">
                <a:moveTo>
                  <a:pt x="0" y="0"/>
                </a:moveTo>
                <a:lnTo>
                  <a:pt x="2622271" y="0"/>
                </a:lnTo>
                <a:lnTo>
                  <a:pt x="2622271" y="2934010"/>
                </a:lnTo>
                <a:lnTo>
                  <a:pt x="0" y="2934010"/>
                </a:lnTo>
                <a:lnTo>
                  <a:pt x="0" y="0"/>
                </a:lnTo>
                <a:close/>
              </a:path>
            </a:pathLst>
          </a:custGeom>
          <a:blipFill>
            <a:blip r:embed="rId6">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9534722" y="7188585"/>
            <a:ext cx="2659377" cy="2609514"/>
          </a:xfrm>
          <a:custGeom>
            <a:avLst/>
            <a:gdLst/>
            <a:ahLst/>
            <a:cxnLst/>
            <a:rect l="l" t="t" r="r" b="b"/>
            <a:pathLst>
              <a:path w="2659377" h="2609514">
                <a:moveTo>
                  <a:pt x="0" y="0"/>
                </a:moveTo>
                <a:lnTo>
                  <a:pt x="2659377" y="0"/>
                </a:lnTo>
                <a:lnTo>
                  <a:pt x="2659377" y="2609514"/>
                </a:lnTo>
                <a:lnTo>
                  <a:pt x="0" y="260951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TextBox 9"/>
          <p:cNvSpPr txBox="1"/>
          <p:nvPr/>
        </p:nvSpPr>
        <p:spPr>
          <a:xfrm>
            <a:off x="1629458" y="3390900"/>
            <a:ext cx="7239000" cy="5601533"/>
          </a:xfrm>
          <a:prstGeom prst="rect">
            <a:avLst/>
          </a:prstGeom>
        </p:spPr>
        <p:txBody>
          <a:bodyPr wrap="square" lIns="0" tIns="0" rIns="0" bIns="0" rtlCol="0" anchor="t">
            <a:spAutoFit/>
          </a:bodyPr>
          <a:lstStyle/>
          <a:p>
            <a:pPr algn="ctr"/>
            <a:r>
              <a:rPr lang="en-US" sz="4800" b="1">
                <a:latin typeface="Times New Roman" panose="02020603050405020304" pitchFamily="18" charset="0"/>
                <a:cs typeface="Times New Roman" panose="02020603050405020304" pitchFamily="18" charset="0"/>
              </a:rPr>
              <a:t>NHIỆM VỤ VỀ NHÀ</a:t>
            </a:r>
            <a:endParaRPr lang="en-GB" sz="4800">
              <a:latin typeface="Times New Roman" panose="02020603050405020304" pitchFamily="18" charset="0"/>
              <a:cs typeface="Times New Roman" panose="02020603050405020304" pitchFamily="18" charset="0"/>
            </a:endParaRPr>
          </a:p>
          <a:p>
            <a:pPr algn="just"/>
            <a:r>
              <a:rPr lang="en-US" sz="4800">
                <a:latin typeface="Times New Roman" panose="02020603050405020304" pitchFamily="18" charset="0"/>
                <a:cs typeface="Times New Roman" panose="02020603050405020304" pitchFamily="18" charset="0"/>
              </a:rPr>
              <a:t>- Tìm đọc các văn bản </a:t>
            </a:r>
            <a:r>
              <a:rPr lang="vi-VN" sz="4800">
                <a:latin typeface="Times New Roman" panose="02020603050405020304" pitchFamily="18" charset="0"/>
                <a:cs typeface="Times New Roman" panose="02020603050405020304" pitchFamily="18" charset="0"/>
              </a:rPr>
              <a:t>nghị luận khác bàn về </a:t>
            </a:r>
            <a:r>
              <a:rPr lang="en-US" sz="4800">
                <a:latin typeface="Times New Roman" panose="02020603050405020304" pitchFamily="18" charset="0"/>
                <a:cs typeface="Times New Roman" panose="02020603050405020304" pitchFamily="18" charset="0"/>
              </a:rPr>
              <a:t>ý nghĩa của văn chương.</a:t>
            </a:r>
            <a:endParaRPr lang="en-GB" sz="4800">
              <a:latin typeface="Times New Roman" panose="02020603050405020304" pitchFamily="18" charset="0"/>
              <a:cs typeface="Times New Roman" panose="02020603050405020304" pitchFamily="18" charset="0"/>
            </a:endParaRPr>
          </a:p>
          <a:p>
            <a:pPr algn="just"/>
            <a:r>
              <a:rPr lang="en-US" sz="4800">
                <a:latin typeface="Times New Roman" panose="02020603050405020304" pitchFamily="18" charset="0"/>
                <a:cs typeface="Times New Roman" panose="02020603050405020304" pitchFamily="18" charset="0"/>
              </a:rPr>
              <a:t>- Chuẩn bị VB đọc kết nối chủ điểm: </a:t>
            </a:r>
            <a:r>
              <a:rPr lang="en-US" sz="4800" i="1">
                <a:latin typeface="Times New Roman" panose="02020603050405020304" pitchFamily="18" charset="0"/>
                <a:cs typeface="Times New Roman" panose="02020603050405020304" pitchFamily="18" charset="0"/>
              </a:rPr>
              <a:t>Thơ ca </a:t>
            </a:r>
            <a:r>
              <a:rPr lang="en-US" sz="4800">
                <a:latin typeface="Times New Roman" panose="02020603050405020304" pitchFamily="18" charset="0"/>
                <a:cs typeface="Times New Roman" panose="02020603050405020304" pitchFamily="18" charset="0"/>
              </a:rPr>
              <a:t>(Ra-xun Gam-za-tốp)</a:t>
            </a:r>
            <a:endParaRPr lang="en-GB" sz="4800">
              <a:latin typeface="Times New Roman" panose="02020603050405020304" pitchFamily="18" charset="0"/>
              <a:cs typeface="Times New Roman" panose="02020603050405020304" pitchFamily="18" charset="0"/>
            </a:endParaRPr>
          </a:p>
          <a:p>
            <a:r>
              <a:rPr lang="en-US" sz="2800" b="1"/>
              <a:t> </a:t>
            </a:r>
            <a:endParaRPr lang="en-GB"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EEAE5"/>
        </a:solidFill>
        <a:effectLst/>
      </p:bgPr>
    </p:bg>
    <p:spTree>
      <p:nvGrpSpPr>
        <p:cNvPr id="1" name=""/>
        <p:cNvGrpSpPr/>
        <p:nvPr/>
      </p:nvGrpSpPr>
      <p:grpSpPr>
        <a:xfrm>
          <a:off x="0" y="0"/>
          <a:ext cx="0" cy="0"/>
          <a:chOff x="0" y="0"/>
          <a:chExt cx="0" cy="0"/>
        </a:xfrm>
      </p:grpSpPr>
      <p:sp>
        <p:nvSpPr>
          <p:cNvPr id="2" name="Freeform 2"/>
          <p:cNvSpPr/>
          <p:nvPr/>
        </p:nvSpPr>
        <p:spPr>
          <a:xfrm>
            <a:off x="2715576" y="-642081"/>
            <a:ext cx="12856848" cy="11571163"/>
          </a:xfrm>
          <a:custGeom>
            <a:avLst/>
            <a:gdLst/>
            <a:ahLst/>
            <a:cxnLst/>
            <a:rect l="l" t="t" r="r" b="b"/>
            <a:pathLst>
              <a:path w="12856848" h="11571163">
                <a:moveTo>
                  <a:pt x="0" y="0"/>
                </a:moveTo>
                <a:lnTo>
                  <a:pt x="12856848" y="0"/>
                </a:lnTo>
                <a:lnTo>
                  <a:pt x="12856848" y="11571162"/>
                </a:lnTo>
                <a:lnTo>
                  <a:pt x="0" y="115711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038259" y="3902910"/>
            <a:ext cx="10211482" cy="1529780"/>
          </a:xfrm>
          <a:prstGeom prst="rect">
            <a:avLst/>
          </a:prstGeom>
        </p:spPr>
        <p:txBody>
          <a:bodyPr lIns="0" tIns="0" rIns="0" bIns="0" rtlCol="0" anchor="t">
            <a:spAutoFit/>
          </a:bodyPr>
          <a:lstStyle/>
          <a:p>
            <a:pPr algn="ctr">
              <a:lnSpc>
                <a:spcPts val="10838"/>
              </a:lnSpc>
            </a:pPr>
            <a:r>
              <a:rPr lang="en-US" sz="12603">
                <a:solidFill>
                  <a:srgbClr val="191A1A"/>
                </a:solidFill>
                <a:latin typeface="More Sugar"/>
                <a:ea typeface="More Sugar"/>
                <a:cs typeface="More Sugar"/>
                <a:sym typeface="More Sugar"/>
              </a:rPr>
              <a:t>Thank You </a:t>
            </a:r>
          </a:p>
        </p:txBody>
      </p:sp>
      <p:sp>
        <p:nvSpPr>
          <p:cNvPr id="4" name="TextBox 4"/>
          <p:cNvSpPr txBox="1"/>
          <p:nvPr/>
        </p:nvSpPr>
        <p:spPr>
          <a:xfrm>
            <a:off x="4608258" y="5727964"/>
            <a:ext cx="9071485" cy="1046651"/>
          </a:xfrm>
          <a:prstGeom prst="rect">
            <a:avLst/>
          </a:prstGeom>
        </p:spPr>
        <p:txBody>
          <a:bodyPr lIns="0" tIns="0" rIns="0" bIns="0" rtlCol="0" anchor="t">
            <a:spAutoFit/>
          </a:bodyPr>
          <a:lstStyle/>
          <a:p>
            <a:pPr algn="ctr">
              <a:lnSpc>
                <a:spcPts val="7627"/>
              </a:lnSpc>
            </a:pPr>
            <a:r>
              <a:rPr lang="en-US" sz="8869">
                <a:solidFill>
                  <a:srgbClr val="191A1A"/>
                </a:solidFill>
                <a:latin typeface="Bimbo"/>
                <a:ea typeface="Bimbo"/>
                <a:cs typeface="Bimbo"/>
                <a:sym typeface="Bimbo"/>
              </a:rPr>
              <a:t>for your attention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10633" y="3536012"/>
            <a:ext cx="1672506" cy="1505256"/>
          </a:xfrm>
          <a:custGeom>
            <a:avLst/>
            <a:gdLst/>
            <a:ahLst/>
            <a:cxnLst/>
            <a:rect l="l" t="t" r="r" b="b"/>
            <a:pathLst>
              <a:path w="1672506" h="1505256">
                <a:moveTo>
                  <a:pt x="0" y="0"/>
                </a:moveTo>
                <a:lnTo>
                  <a:pt x="1672506" y="0"/>
                </a:lnTo>
                <a:lnTo>
                  <a:pt x="1672506" y="1505255"/>
                </a:lnTo>
                <a:lnTo>
                  <a:pt x="0" y="150525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230838" y="3536012"/>
            <a:ext cx="1672506" cy="1505256"/>
          </a:xfrm>
          <a:custGeom>
            <a:avLst/>
            <a:gdLst/>
            <a:ahLst/>
            <a:cxnLst/>
            <a:rect l="l" t="t" r="r" b="b"/>
            <a:pathLst>
              <a:path w="1672506" h="1505256">
                <a:moveTo>
                  <a:pt x="0" y="0"/>
                </a:moveTo>
                <a:lnTo>
                  <a:pt x="1672506" y="0"/>
                </a:lnTo>
                <a:lnTo>
                  <a:pt x="1672506" y="1505255"/>
                </a:lnTo>
                <a:lnTo>
                  <a:pt x="0" y="150525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751043" y="3536012"/>
            <a:ext cx="1672506" cy="1505256"/>
          </a:xfrm>
          <a:custGeom>
            <a:avLst/>
            <a:gdLst/>
            <a:ahLst/>
            <a:cxnLst/>
            <a:rect l="l" t="t" r="r" b="b"/>
            <a:pathLst>
              <a:path w="1672506" h="1505256">
                <a:moveTo>
                  <a:pt x="0" y="0"/>
                </a:moveTo>
                <a:lnTo>
                  <a:pt x="1672506" y="0"/>
                </a:lnTo>
                <a:lnTo>
                  <a:pt x="1672506" y="1505255"/>
                </a:lnTo>
                <a:lnTo>
                  <a:pt x="0" y="150525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4038258" y="1197718"/>
            <a:ext cx="10211482" cy="1384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10838"/>
              </a:lnSpc>
            </a:pPr>
            <a:r>
              <a:rPr lang="vi-VN" sz="9600" b="1"/>
              <a:t> </a:t>
            </a:r>
            <a:r>
              <a:rPr lang="vi-VN" sz="8800" b="1">
                <a:latin typeface="Times New Roman" panose="02020603050405020304" pitchFamily="18" charset="0"/>
                <a:cs typeface="Times New Roman" panose="02020603050405020304" pitchFamily="18" charset="0"/>
              </a:rPr>
              <a:t>2. Văn bản</a:t>
            </a:r>
            <a:endParaRPr lang="en-US" sz="12603">
              <a:solidFill>
                <a:srgbClr val="191A1A"/>
              </a:solidFill>
              <a:latin typeface="Times New Roman" panose="02020603050405020304" pitchFamily="18" charset="0"/>
              <a:ea typeface="More Sugar"/>
              <a:cs typeface="Times New Roman" panose="02020603050405020304" pitchFamily="18" charset="0"/>
              <a:sym typeface="More Sugar"/>
            </a:endParaRPr>
          </a:p>
        </p:txBody>
      </p:sp>
      <p:sp>
        <p:nvSpPr>
          <p:cNvPr id="7" name="TextBox 7"/>
          <p:cNvSpPr txBox="1"/>
          <p:nvPr/>
        </p:nvSpPr>
        <p:spPr>
          <a:xfrm>
            <a:off x="2443344" y="3610054"/>
            <a:ext cx="2048788" cy="1107996"/>
          </a:xfrm>
          <a:prstGeom prst="rect">
            <a:avLst/>
          </a:prstGeom>
        </p:spPr>
        <p:txBody>
          <a:bodyPr lIns="0" tIns="0" rIns="0" bIns="0" rtlCol="0" anchor="t">
            <a:spAutoFit/>
          </a:bodyPr>
          <a:lstStyle/>
          <a:p>
            <a:pPr algn="ctr"/>
            <a:r>
              <a:rPr lang="vi-VN" sz="7200" b="1" smtClean="0">
                <a:solidFill>
                  <a:srgbClr val="191A1A"/>
                </a:solidFill>
                <a:latin typeface="Times New Roman" panose="02020603050405020304" pitchFamily="18" charset="0"/>
                <a:ea typeface="More Sugar"/>
                <a:cs typeface="Times New Roman" panose="02020603050405020304" pitchFamily="18" charset="0"/>
                <a:sym typeface="More Sugar"/>
              </a:rPr>
              <a:t>a</a:t>
            </a:r>
            <a:endParaRPr lang="en-US" sz="7200" b="1">
              <a:solidFill>
                <a:srgbClr val="191A1A"/>
              </a:solidFill>
              <a:latin typeface="Times New Roman" panose="02020603050405020304" pitchFamily="18" charset="0"/>
              <a:ea typeface="More Sugar"/>
              <a:cs typeface="Times New Roman" panose="02020603050405020304" pitchFamily="18" charset="0"/>
              <a:sym typeface="More Sugar"/>
            </a:endParaRPr>
          </a:p>
        </p:txBody>
      </p:sp>
      <p:sp>
        <p:nvSpPr>
          <p:cNvPr id="8" name="TextBox 8"/>
          <p:cNvSpPr txBox="1"/>
          <p:nvPr/>
        </p:nvSpPr>
        <p:spPr>
          <a:xfrm>
            <a:off x="1109291" y="5745391"/>
            <a:ext cx="4396817" cy="1231106"/>
          </a:xfrm>
          <a:prstGeom prst="rect">
            <a:avLst/>
          </a:prstGeom>
        </p:spPr>
        <p:txBody>
          <a:bodyPr lIns="0" tIns="0" rIns="0" bIns="0" rtlCol="0" anchor="t">
            <a:spAutoFit/>
          </a:bodyPr>
          <a:lstStyle/>
          <a:p>
            <a:pPr algn="ctr"/>
            <a:r>
              <a:rPr lang="vi-VN" sz="4000" b="1">
                <a:latin typeface="Times New Roman" panose="02020603050405020304" pitchFamily="18" charset="0"/>
                <a:cs typeface="Times New Roman" panose="02020603050405020304" pitchFamily="18" charset="0"/>
              </a:rPr>
              <a:t>Đọc văn bản, giải thích từ khó</a:t>
            </a:r>
            <a:endParaRPr lang="en-US" sz="4000">
              <a:solidFill>
                <a:srgbClr val="191A1A"/>
              </a:solidFill>
              <a:latin typeface="Times New Roman" panose="02020603050405020304" pitchFamily="18" charset="0"/>
              <a:ea typeface="Milk Tea Font TH"/>
              <a:cs typeface="Times New Roman" panose="02020603050405020304" pitchFamily="18" charset="0"/>
              <a:sym typeface="Milk Tea Font TH"/>
            </a:endParaRPr>
          </a:p>
        </p:txBody>
      </p:sp>
      <p:sp>
        <p:nvSpPr>
          <p:cNvPr id="9" name="TextBox 9"/>
          <p:cNvSpPr txBox="1"/>
          <p:nvPr/>
        </p:nvSpPr>
        <p:spPr>
          <a:xfrm>
            <a:off x="7963549" y="3610054"/>
            <a:ext cx="2048788" cy="1107996"/>
          </a:xfrm>
          <a:prstGeom prst="rect">
            <a:avLst/>
          </a:prstGeom>
        </p:spPr>
        <p:txBody>
          <a:bodyPr lIns="0" tIns="0" rIns="0" bIns="0" rtlCol="0" anchor="t">
            <a:spAutoFit/>
          </a:bodyPr>
          <a:lstStyle/>
          <a:p>
            <a:pPr algn="ctr"/>
            <a:r>
              <a:rPr lang="vi-VN" sz="7200" b="1" smtClean="0">
                <a:solidFill>
                  <a:srgbClr val="191A1A"/>
                </a:solidFill>
                <a:latin typeface="Times New Roman" panose="02020603050405020304" pitchFamily="18" charset="0"/>
                <a:ea typeface="More Sugar"/>
                <a:cs typeface="Times New Roman" panose="02020603050405020304" pitchFamily="18" charset="0"/>
                <a:sym typeface="More Sugar"/>
              </a:rPr>
              <a:t>b</a:t>
            </a:r>
            <a:endParaRPr lang="en-US" sz="7200" b="1">
              <a:solidFill>
                <a:srgbClr val="191A1A"/>
              </a:solidFill>
              <a:latin typeface="Times New Roman" panose="02020603050405020304" pitchFamily="18" charset="0"/>
              <a:ea typeface="More Sugar"/>
              <a:cs typeface="Times New Roman" panose="02020603050405020304" pitchFamily="18" charset="0"/>
              <a:sym typeface="More Sugar"/>
            </a:endParaRPr>
          </a:p>
        </p:txBody>
      </p:sp>
      <p:sp>
        <p:nvSpPr>
          <p:cNvPr id="10" name="TextBox 10"/>
          <p:cNvSpPr txBox="1"/>
          <p:nvPr/>
        </p:nvSpPr>
        <p:spPr>
          <a:xfrm>
            <a:off x="6465007" y="5686476"/>
            <a:ext cx="4396817" cy="2462213"/>
          </a:xfrm>
          <a:prstGeom prst="rect">
            <a:avLst/>
          </a:prstGeom>
        </p:spPr>
        <p:txBody>
          <a:bodyPr lIns="0" tIns="0" rIns="0" bIns="0" rtlCol="0" anchor="t">
            <a:spAutoFit/>
          </a:bodyPr>
          <a:lstStyle/>
          <a:p>
            <a:pPr algn="ctr"/>
            <a:r>
              <a:rPr lang="vi-VN" sz="4000" b="1" smtClean="0">
                <a:latin typeface="Times New Roman" panose="02020603050405020304" pitchFamily="18" charset="0"/>
                <a:cs typeface="Times New Roman" panose="02020603050405020304" pitchFamily="18" charset="0"/>
              </a:rPr>
              <a:t> </a:t>
            </a:r>
            <a:r>
              <a:rPr lang="vi-VN" sz="4000" b="1">
                <a:latin typeface="Times New Roman" panose="02020603050405020304" pitchFamily="18" charset="0"/>
                <a:cs typeface="Times New Roman" panose="02020603050405020304" pitchFamily="18" charset="0"/>
              </a:rPr>
              <a:t>Xuất xứ</a:t>
            </a:r>
            <a:endParaRPr lang="en-GB" sz="4000">
              <a:latin typeface="Times New Roman" panose="02020603050405020304" pitchFamily="18" charset="0"/>
              <a:cs typeface="Times New Roman" panose="02020603050405020304" pitchFamily="18" charset="0"/>
            </a:endParaRPr>
          </a:p>
          <a:p>
            <a:pPr algn="just"/>
            <a:r>
              <a:rPr lang="vi-VN" sz="4000" smtClean="0">
                <a:latin typeface="Times New Roman" panose="02020603050405020304" pitchFamily="18" charset="0"/>
                <a:cs typeface="Times New Roman" panose="02020603050405020304" pitchFamily="18" charset="0"/>
              </a:rPr>
              <a:t>In </a:t>
            </a:r>
            <a:r>
              <a:rPr lang="vi-VN" sz="4000">
                <a:latin typeface="Times New Roman" panose="02020603050405020304" pitchFamily="18" charset="0"/>
                <a:cs typeface="Times New Roman" panose="02020603050405020304" pitchFamily="18" charset="0"/>
              </a:rPr>
              <a:t>trong </a:t>
            </a:r>
            <a:r>
              <a:rPr lang="vi-VN" sz="4000" i="1">
                <a:latin typeface="Times New Roman" panose="02020603050405020304" pitchFamily="18" charset="0"/>
                <a:cs typeface="Times New Roman" panose="02020603050405020304" pitchFamily="18" charset="0"/>
              </a:rPr>
              <a:t>Bình luận văn chương, </a:t>
            </a:r>
            <a:r>
              <a:rPr lang="vi-VN" sz="4000">
                <a:latin typeface="Times New Roman" panose="02020603050405020304" pitchFamily="18" charset="0"/>
                <a:cs typeface="Times New Roman" panose="02020603050405020304" pitchFamily="18" charset="0"/>
              </a:rPr>
              <a:t>NXB Giáo dục, 1998)</a:t>
            </a:r>
            <a:endParaRPr lang="en-GB" sz="4000">
              <a:latin typeface="Times New Roman" panose="02020603050405020304" pitchFamily="18" charset="0"/>
              <a:cs typeface="Times New Roman" panose="02020603050405020304" pitchFamily="18" charset="0"/>
            </a:endParaRPr>
          </a:p>
        </p:txBody>
      </p:sp>
      <p:sp>
        <p:nvSpPr>
          <p:cNvPr id="11" name="TextBox 11"/>
          <p:cNvSpPr txBox="1"/>
          <p:nvPr/>
        </p:nvSpPr>
        <p:spPr>
          <a:xfrm>
            <a:off x="13483754" y="3610054"/>
            <a:ext cx="2048788" cy="1107996"/>
          </a:xfrm>
          <a:prstGeom prst="rect">
            <a:avLst/>
          </a:prstGeom>
        </p:spPr>
        <p:txBody>
          <a:bodyPr lIns="0" tIns="0" rIns="0" bIns="0" rtlCol="0" anchor="t">
            <a:spAutoFit/>
          </a:bodyPr>
          <a:lstStyle/>
          <a:p>
            <a:pPr algn="ctr"/>
            <a:r>
              <a:rPr lang="vi-VN" sz="7200" b="1" smtClean="0">
                <a:solidFill>
                  <a:srgbClr val="191A1A"/>
                </a:solidFill>
                <a:latin typeface="Times New Roman" panose="02020603050405020304" pitchFamily="18" charset="0"/>
                <a:ea typeface="More Sugar"/>
                <a:cs typeface="Times New Roman" panose="02020603050405020304" pitchFamily="18" charset="0"/>
                <a:sym typeface="More Sugar"/>
              </a:rPr>
              <a:t>c</a:t>
            </a:r>
            <a:endParaRPr lang="en-US" sz="7200" b="1">
              <a:solidFill>
                <a:srgbClr val="191A1A"/>
              </a:solidFill>
              <a:latin typeface="Times New Roman" panose="02020603050405020304" pitchFamily="18" charset="0"/>
              <a:ea typeface="More Sugar"/>
              <a:cs typeface="Times New Roman" panose="02020603050405020304" pitchFamily="18" charset="0"/>
              <a:sym typeface="More Sugar"/>
            </a:endParaRPr>
          </a:p>
        </p:txBody>
      </p:sp>
      <p:sp>
        <p:nvSpPr>
          <p:cNvPr id="12" name="TextBox 12"/>
          <p:cNvSpPr txBox="1"/>
          <p:nvPr/>
        </p:nvSpPr>
        <p:spPr>
          <a:xfrm>
            <a:off x="12039600" y="5636600"/>
            <a:ext cx="5779469" cy="3693319"/>
          </a:xfrm>
          <a:prstGeom prst="rect">
            <a:avLst/>
          </a:prstGeom>
        </p:spPr>
        <p:txBody>
          <a:bodyPr wrap="square" lIns="0" tIns="0" rIns="0" bIns="0" rtlCol="0" anchor="t">
            <a:spAutoFit/>
          </a:bodyPr>
          <a:lstStyle/>
          <a:p>
            <a:pPr algn="ctr"/>
            <a:r>
              <a:rPr lang="vi-VN" sz="4000" b="1" smtClean="0">
                <a:latin typeface="Times New Roman" panose="02020603050405020304" pitchFamily="18" charset="0"/>
                <a:cs typeface="Times New Roman" panose="02020603050405020304" pitchFamily="18" charset="0"/>
              </a:rPr>
              <a:t>Thể </a:t>
            </a:r>
            <a:r>
              <a:rPr lang="vi-VN" sz="4000" b="1">
                <a:latin typeface="Times New Roman" panose="02020603050405020304" pitchFamily="18" charset="0"/>
                <a:cs typeface="Times New Roman" panose="02020603050405020304" pitchFamily="18" charset="0"/>
              </a:rPr>
              <a:t>loại và phương thức biểu đạt </a:t>
            </a:r>
            <a:r>
              <a:rPr lang="vi-VN" sz="4000" b="1" smtClean="0">
                <a:latin typeface="Times New Roman" panose="02020603050405020304" pitchFamily="18" charset="0"/>
                <a:cs typeface="Times New Roman" panose="02020603050405020304" pitchFamily="18" charset="0"/>
              </a:rPr>
              <a:t>chính</a:t>
            </a:r>
            <a:endParaRPr lang="en-GB" sz="4000">
              <a:latin typeface="Times New Roman" panose="02020603050405020304" pitchFamily="18" charset="0"/>
              <a:cs typeface="Times New Roman" panose="02020603050405020304" pitchFamily="18" charset="0"/>
            </a:endParaRPr>
          </a:p>
          <a:p>
            <a:pPr algn="just"/>
            <a:r>
              <a:rPr lang="vi-VN" sz="4000" b="1">
                <a:latin typeface="Times New Roman" panose="02020603050405020304" pitchFamily="18" charset="0"/>
                <a:cs typeface="Times New Roman" panose="02020603050405020304" pitchFamily="18" charset="0"/>
              </a:rPr>
              <a:t> </a:t>
            </a:r>
            <a:r>
              <a:rPr lang="vi-VN" sz="4000" b="1" smtClean="0">
                <a:latin typeface="Times New Roman" panose="02020603050405020304" pitchFamily="18" charset="0"/>
                <a:cs typeface="Times New Roman" panose="02020603050405020304" pitchFamily="18" charset="0"/>
              </a:rPr>
              <a:t>- </a:t>
            </a:r>
            <a:r>
              <a:rPr lang="vi-VN" sz="4000" b="1" i="1">
                <a:latin typeface="Times New Roman" panose="02020603050405020304" pitchFamily="18" charset="0"/>
                <a:cs typeface="Times New Roman" panose="02020603050405020304" pitchFamily="18" charset="0"/>
              </a:rPr>
              <a:t>Thể loại</a:t>
            </a:r>
            <a:r>
              <a:rPr lang="vi-VN" sz="4000" b="1">
                <a:latin typeface="Times New Roman" panose="02020603050405020304" pitchFamily="18" charset="0"/>
                <a:cs typeface="Times New Roman" panose="02020603050405020304" pitchFamily="18" charset="0"/>
              </a:rPr>
              <a:t>:</a:t>
            </a:r>
            <a:r>
              <a:rPr lang="vi-VN" sz="4000">
                <a:latin typeface="Times New Roman" panose="02020603050405020304" pitchFamily="18" charset="0"/>
                <a:cs typeface="Times New Roman" panose="02020603050405020304" pitchFamily="18" charset="0"/>
              </a:rPr>
              <a:t> Văn bản nghị luận về một vấn đề văn học</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a:t>
            </a:r>
            <a:r>
              <a:rPr lang="vi-VN" sz="4000" smtClean="0">
                <a:latin typeface="Times New Roman" panose="02020603050405020304" pitchFamily="18" charset="0"/>
                <a:cs typeface="Times New Roman" panose="02020603050405020304" pitchFamily="18" charset="0"/>
              </a:rPr>
              <a:t>- </a:t>
            </a:r>
            <a:r>
              <a:rPr lang="vi-VN" sz="4000" b="1" i="1">
                <a:latin typeface="Times New Roman" panose="02020603050405020304" pitchFamily="18" charset="0"/>
                <a:cs typeface="Times New Roman" panose="02020603050405020304" pitchFamily="18" charset="0"/>
              </a:rPr>
              <a:t>Phương thức biểu đạt chính</a:t>
            </a:r>
            <a:r>
              <a:rPr lang="vi-VN" sz="4000" i="1">
                <a:latin typeface="Times New Roman" panose="02020603050405020304" pitchFamily="18" charset="0"/>
                <a:cs typeface="Times New Roman" panose="02020603050405020304" pitchFamily="18" charset="0"/>
              </a:rPr>
              <a:t>: </a:t>
            </a:r>
            <a:r>
              <a:rPr lang="vi-VN" sz="4000">
                <a:latin typeface="Times New Roman" panose="02020603050405020304" pitchFamily="18" charset="0"/>
                <a:cs typeface="Times New Roman" panose="02020603050405020304" pitchFamily="18" charset="0"/>
              </a:rPr>
              <a:t>Nghị luận</a:t>
            </a:r>
            <a:endParaRPr lang="en-US" sz="4000">
              <a:solidFill>
                <a:srgbClr val="191A1A"/>
              </a:solidFill>
              <a:latin typeface="Times New Roman" panose="02020603050405020304" pitchFamily="18" charset="0"/>
              <a:ea typeface="Milk Tea Font TH"/>
              <a:cs typeface="Times New Roman" panose="02020603050405020304" pitchFamily="18" charset="0"/>
              <a:sym typeface="Milk Tea Font TH"/>
            </a:endParaRPr>
          </a:p>
        </p:txBody>
      </p:sp>
    </p:spTree>
    <p:extLst>
      <p:ext uri="{BB962C8B-B14F-4D97-AF65-F5344CB8AC3E}">
        <p14:creationId xmlns:p14="http://schemas.microsoft.com/office/powerpoint/2010/main" val="232517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38400" y="-10858500"/>
            <a:ext cx="23189093" cy="23189093"/>
          </a:xfrm>
          <a:custGeom>
            <a:avLst/>
            <a:gdLst/>
            <a:ahLst/>
            <a:cxnLst/>
            <a:rect l="l" t="t" r="r" b="b"/>
            <a:pathLst>
              <a:path w="23189093" h="23189093">
                <a:moveTo>
                  <a:pt x="0" y="0"/>
                </a:moveTo>
                <a:lnTo>
                  <a:pt x="23189092" y="0"/>
                </a:lnTo>
                <a:lnTo>
                  <a:pt x="23189092" y="23189092"/>
                </a:lnTo>
                <a:lnTo>
                  <a:pt x="0" y="23189092"/>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28700" y="1409700"/>
            <a:ext cx="7137308" cy="7848600"/>
          </a:xfrm>
          <a:custGeom>
            <a:avLst/>
            <a:gdLst/>
            <a:ahLst/>
            <a:cxnLst/>
            <a:rect l="l" t="t" r="r" b="b"/>
            <a:pathLst>
              <a:path w="7137308" h="8229600">
                <a:moveTo>
                  <a:pt x="0" y="0"/>
                </a:moveTo>
                <a:lnTo>
                  <a:pt x="7137308" y="0"/>
                </a:lnTo>
                <a:lnTo>
                  <a:pt x="7137308" y="8229600"/>
                </a:lnTo>
                <a:lnTo>
                  <a:pt x="0" y="82296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839200" y="1409700"/>
            <a:ext cx="8420100" cy="7848600"/>
          </a:xfrm>
          <a:custGeom>
            <a:avLst/>
            <a:gdLst/>
            <a:ahLst/>
            <a:cxnLst/>
            <a:rect l="l" t="t" r="r" b="b"/>
            <a:pathLst>
              <a:path w="7137308" h="8229600">
                <a:moveTo>
                  <a:pt x="0" y="0"/>
                </a:moveTo>
                <a:lnTo>
                  <a:pt x="7137308" y="0"/>
                </a:lnTo>
                <a:lnTo>
                  <a:pt x="7137308" y="8229600"/>
                </a:lnTo>
                <a:lnTo>
                  <a:pt x="0" y="82296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2928332" y="2436628"/>
            <a:ext cx="4381447" cy="923330"/>
          </a:xfrm>
          <a:prstGeom prst="rect">
            <a:avLst/>
          </a:prstGeom>
        </p:spPr>
        <p:txBody>
          <a:bodyPr lIns="0" tIns="0" rIns="0" bIns="0" rtlCol="0" anchor="t">
            <a:spAutoFit/>
          </a:bodyPr>
          <a:lstStyle/>
          <a:p>
            <a:pPr algn="ctr"/>
            <a:r>
              <a:rPr lang="vi-VN" sz="6000" b="1">
                <a:latin typeface="Times New Roman" panose="02020603050405020304" pitchFamily="18" charset="0"/>
                <a:cs typeface="Times New Roman" panose="02020603050405020304" pitchFamily="18" charset="0"/>
              </a:rPr>
              <a:t>Phần 1</a:t>
            </a:r>
            <a:endParaRPr lang="en-US" sz="6000" b="1">
              <a:solidFill>
                <a:srgbClr val="191A1A"/>
              </a:solidFill>
              <a:latin typeface="Times New Roman" panose="02020603050405020304" pitchFamily="18" charset="0"/>
              <a:ea typeface="More Sugar"/>
              <a:cs typeface="Times New Roman" panose="02020603050405020304" pitchFamily="18" charset="0"/>
              <a:sym typeface="More Sugar"/>
            </a:endParaRPr>
          </a:p>
        </p:txBody>
      </p:sp>
      <p:sp>
        <p:nvSpPr>
          <p:cNvPr id="7" name="TextBox 7"/>
          <p:cNvSpPr txBox="1"/>
          <p:nvPr/>
        </p:nvSpPr>
        <p:spPr>
          <a:xfrm>
            <a:off x="2928332" y="4260369"/>
            <a:ext cx="4381447" cy="3693319"/>
          </a:xfrm>
          <a:prstGeom prst="rect">
            <a:avLst/>
          </a:prstGeom>
        </p:spPr>
        <p:txBody>
          <a:bodyPr lIns="0" tIns="0" rIns="0" bIns="0" rtlCol="0" anchor="t">
            <a:spAutoFit/>
          </a:bodyPr>
          <a:lstStyle/>
          <a:p>
            <a:pPr algn="just"/>
            <a:r>
              <a:rPr lang="vi-VN" sz="4000">
                <a:latin typeface="Times New Roman" panose="02020603050405020304" pitchFamily="18" charset="0"/>
                <a:cs typeface="Times New Roman" panose="02020603050405020304" pitchFamily="18" charset="0"/>
              </a:rPr>
              <a:t>Từ đầu đến </a:t>
            </a:r>
            <a:r>
              <a:rPr lang="vi-VN" sz="4000" i="1">
                <a:latin typeface="Times New Roman" panose="02020603050405020304" pitchFamily="18" charset="0"/>
                <a:cs typeface="Times New Roman" panose="02020603050405020304" pitchFamily="18" charset="0"/>
              </a:rPr>
              <a:t>“lòng vị tha”:</a:t>
            </a:r>
            <a:r>
              <a:rPr lang="vi-VN" sz="4000">
                <a:latin typeface="Times New Roman" panose="02020603050405020304" pitchFamily="18" charset="0"/>
                <a:cs typeface="Times New Roman" panose="02020603050405020304" pitchFamily="18" charset="0"/>
              </a:rPr>
              <a:t> Nguồn gốc cốt yếu của văn chương là lòng thương người, lòng thương muôn vật, muôn loài</a:t>
            </a:r>
            <a:endParaRPr lang="en-US" sz="4000">
              <a:solidFill>
                <a:srgbClr val="191A1A"/>
              </a:solidFill>
              <a:latin typeface="Times New Roman" panose="02020603050405020304" pitchFamily="18" charset="0"/>
              <a:ea typeface="Milk Tea Font TH"/>
              <a:cs typeface="Times New Roman" panose="02020603050405020304" pitchFamily="18" charset="0"/>
              <a:sym typeface="Milk Tea Font TH"/>
            </a:endParaRPr>
          </a:p>
        </p:txBody>
      </p:sp>
      <p:sp>
        <p:nvSpPr>
          <p:cNvPr id="8" name="TextBox 8"/>
          <p:cNvSpPr txBox="1"/>
          <p:nvPr/>
        </p:nvSpPr>
        <p:spPr>
          <a:xfrm>
            <a:off x="11633108" y="2436628"/>
            <a:ext cx="4381447" cy="923330"/>
          </a:xfrm>
          <a:prstGeom prst="rect">
            <a:avLst/>
          </a:prstGeom>
        </p:spPr>
        <p:txBody>
          <a:bodyPr lIns="0" tIns="0" rIns="0" bIns="0" rtlCol="0" anchor="t">
            <a:spAutoFit/>
          </a:bodyPr>
          <a:lstStyle/>
          <a:p>
            <a:pPr algn="ctr"/>
            <a:r>
              <a:rPr lang="vi-VN" sz="6000" b="1">
                <a:latin typeface="Times New Roman" panose="02020603050405020304" pitchFamily="18" charset="0"/>
                <a:cs typeface="Times New Roman" panose="02020603050405020304" pitchFamily="18" charset="0"/>
              </a:rPr>
              <a:t>Phần 2</a:t>
            </a:r>
            <a:endParaRPr lang="en-US" sz="6000" b="1">
              <a:solidFill>
                <a:srgbClr val="191A1A"/>
              </a:solidFill>
              <a:latin typeface="Times New Roman" panose="02020603050405020304" pitchFamily="18" charset="0"/>
              <a:ea typeface="More Sugar"/>
              <a:cs typeface="Times New Roman" panose="02020603050405020304" pitchFamily="18" charset="0"/>
              <a:sym typeface="More Sugar"/>
            </a:endParaRPr>
          </a:p>
        </p:txBody>
      </p:sp>
      <p:sp>
        <p:nvSpPr>
          <p:cNvPr id="9" name="TextBox 9"/>
          <p:cNvSpPr txBox="1"/>
          <p:nvPr/>
        </p:nvSpPr>
        <p:spPr>
          <a:xfrm>
            <a:off x="10972800" y="3644815"/>
            <a:ext cx="5867400" cy="4924425"/>
          </a:xfrm>
          <a:prstGeom prst="rect">
            <a:avLst/>
          </a:prstGeom>
        </p:spPr>
        <p:txBody>
          <a:bodyPr wrap="square" lIns="0" tIns="0" rIns="0" bIns="0" rtlCol="0" anchor="t">
            <a:spAutoFit/>
          </a:bodyPr>
          <a:lstStyle/>
          <a:p>
            <a:pPr algn="just"/>
            <a:r>
              <a:rPr lang="vi-VN" sz="4000">
                <a:latin typeface="Times New Roman" panose="02020603050405020304" pitchFamily="18" charset="0"/>
                <a:cs typeface="Times New Roman" panose="02020603050405020304" pitchFamily="18" charset="0"/>
              </a:rPr>
              <a:t>Còn lại: Văn chương gây cho ta những tình cảm ta không có, luyện những tình cảm ta sẵn có; cuộc đời phù phiếm và chật hẹp của cá nhân vì văn chương mà trở nên thâm trầm và rộng rãi đến nghìn lần</a:t>
            </a:r>
            <a:endParaRPr lang="en-US" sz="4000">
              <a:solidFill>
                <a:srgbClr val="191A1A"/>
              </a:solidFill>
              <a:latin typeface="Times New Roman" panose="02020603050405020304" pitchFamily="18" charset="0"/>
              <a:ea typeface="Milk Tea Font TH"/>
              <a:cs typeface="Times New Roman" panose="02020603050405020304" pitchFamily="18" charset="0"/>
              <a:sym typeface="Milk Tea Font TH"/>
            </a:endParaRPr>
          </a:p>
        </p:txBody>
      </p:sp>
      <p:sp>
        <p:nvSpPr>
          <p:cNvPr id="11" name="Rectangle 10"/>
          <p:cNvSpPr/>
          <p:nvPr/>
        </p:nvSpPr>
        <p:spPr>
          <a:xfrm>
            <a:off x="6618793" y="219397"/>
            <a:ext cx="3993401" cy="1200329"/>
          </a:xfrm>
          <a:prstGeom prst="rect">
            <a:avLst/>
          </a:prstGeom>
        </p:spPr>
        <p:txBody>
          <a:bodyPr wrap="none">
            <a:spAutoFit/>
          </a:bodyPr>
          <a:lstStyle/>
          <a:p>
            <a:r>
              <a:rPr lang="en-GB" sz="6000" b="1"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7200" b="1"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7200" b="1" i="1"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Bố cục</a:t>
            </a:r>
            <a:endParaRPr lang="en-GB" sz="6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73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2" name="Freeform 2"/>
          <p:cNvSpPr/>
          <p:nvPr/>
        </p:nvSpPr>
        <p:spPr>
          <a:xfrm>
            <a:off x="1028700" y="501216"/>
            <a:ext cx="8440517" cy="9284569"/>
          </a:xfrm>
          <a:custGeom>
            <a:avLst/>
            <a:gdLst/>
            <a:ahLst/>
            <a:cxnLst/>
            <a:rect l="l" t="t" r="r" b="b"/>
            <a:pathLst>
              <a:path w="8440517" h="9284569">
                <a:moveTo>
                  <a:pt x="0" y="0"/>
                </a:moveTo>
                <a:lnTo>
                  <a:pt x="8440517" y="0"/>
                </a:lnTo>
                <a:lnTo>
                  <a:pt x="8440517" y="9284568"/>
                </a:lnTo>
                <a:lnTo>
                  <a:pt x="0" y="92845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034150" y="1793658"/>
            <a:ext cx="7225150" cy="6699684"/>
          </a:xfrm>
          <a:custGeom>
            <a:avLst/>
            <a:gdLst/>
            <a:ahLst/>
            <a:cxnLst/>
            <a:rect l="l" t="t" r="r" b="b"/>
            <a:pathLst>
              <a:path w="7225150" h="6699684">
                <a:moveTo>
                  <a:pt x="0" y="0"/>
                </a:moveTo>
                <a:lnTo>
                  <a:pt x="7225150" y="0"/>
                </a:lnTo>
                <a:lnTo>
                  <a:pt x="7225150" y="6699684"/>
                </a:lnTo>
                <a:lnTo>
                  <a:pt x="0" y="669968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9534722" y="7188585"/>
            <a:ext cx="2659377" cy="2609514"/>
          </a:xfrm>
          <a:custGeom>
            <a:avLst/>
            <a:gdLst/>
            <a:ahLst/>
            <a:cxnLst/>
            <a:rect l="l" t="t" r="r" b="b"/>
            <a:pathLst>
              <a:path w="2659377" h="2609514">
                <a:moveTo>
                  <a:pt x="0" y="0"/>
                </a:moveTo>
                <a:lnTo>
                  <a:pt x="2659377" y="0"/>
                </a:lnTo>
                <a:lnTo>
                  <a:pt x="2659377" y="2609514"/>
                </a:lnTo>
                <a:lnTo>
                  <a:pt x="0" y="2609514"/>
                </a:lnTo>
                <a:lnTo>
                  <a:pt x="0" y="0"/>
                </a:lnTo>
                <a:close/>
              </a:path>
            </a:pathLst>
          </a:custGeom>
          <a:blipFill>
            <a:blip r:embed="rId6">
              <a:extLst>
                <a:ext uri="{96DAC541-7B7A-43D3-8B79-37D633B846F1}">
                  <asvg:svgBlip xmlns:asvg="http://schemas.microsoft.com/office/drawing/2016/SVG/main" xmlns="" r:embed="rId10"/>
                </a:ext>
              </a:extLst>
            </a:blip>
            <a:stretch>
              <a:fillRect/>
            </a:stretch>
          </a:blipFill>
        </p:spPr>
      </p:sp>
      <p:sp>
        <p:nvSpPr>
          <p:cNvPr id="9" name="TextBox 9"/>
          <p:cNvSpPr txBox="1"/>
          <p:nvPr/>
        </p:nvSpPr>
        <p:spPr>
          <a:xfrm>
            <a:off x="1553258" y="2552700"/>
            <a:ext cx="7391400" cy="6647974"/>
          </a:xfrm>
          <a:prstGeom prst="rect">
            <a:avLst/>
          </a:prstGeom>
        </p:spPr>
        <p:txBody>
          <a:bodyPr wrap="square" lIns="0" tIns="0" rIns="0" bIns="0" rtlCol="0" anchor="t">
            <a:spAutoFit/>
          </a:bodyPr>
          <a:lstStyle/>
          <a:p>
            <a:pPr algn="ctr"/>
            <a:r>
              <a:rPr lang="vi-VN" sz="5400" i="1">
                <a:latin typeface="+mj-lt"/>
              </a:rPr>
              <a:t>Khi thưởng thức một tác phẩm văn chương, bản thân em thu nhận được điều gì? Em hãy chứng minh điều đó qua một hoặc một vài tác phẩm văn chương mà em đã học hoặc được đọc. </a:t>
            </a:r>
            <a:endParaRPr lang="en-US" sz="4800">
              <a:solidFill>
                <a:srgbClr val="191A1A"/>
              </a:solidFill>
              <a:latin typeface="+mj-lt"/>
              <a:ea typeface="Milk Tea Font TH"/>
              <a:cs typeface="Milk Tea Font TH"/>
              <a:sym typeface="Milk Tea Font TH"/>
            </a:endParaRPr>
          </a:p>
        </p:txBody>
      </p:sp>
    </p:spTree>
    <p:extLst>
      <p:ext uri="{BB962C8B-B14F-4D97-AF65-F5344CB8AC3E}">
        <p14:creationId xmlns:p14="http://schemas.microsoft.com/office/powerpoint/2010/main" val="395685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2" name="Freeform 2"/>
          <p:cNvSpPr/>
          <p:nvPr/>
        </p:nvSpPr>
        <p:spPr>
          <a:xfrm>
            <a:off x="1358917" y="925400"/>
            <a:ext cx="15570167" cy="8436199"/>
          </a:xfrm>
          <a:custGeom>
            <a:avLst/>
            <a:gdLst/>
            <a:ahLst/>
            <a:cxnLst/>
            <a:rect l="l" t="t" r="r" b="b"/>
            <a:pathLst>
              <a:path w="15570167" h="8436199">
                <a:moveTo>
                  <a:pt x="0" y="0"/>
                </a:moveTo>
                <a:lnTo>
                  <a:pt x="15570166" y="0"/>
                </a:lnTo>
                <a:lnTo>
                  <a:pt x="15570166" y="8436200"/>
                </a:lnTo>
                <a:lnTo>
                  <a:pt x="0" y="84362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2822809" y="2899026"/>
            <a:ext cx="11963400" cy="4247317"/>
          </a:xfrm>
          <a:prstGeom prst="rect">
            <a:avLst/>
          </a:prstGeom>
        </p:spPr>
        <p:txBody>
          <a:bodyPr wrap="square" lIns="0" tIns="0" rIns="0" bIns="0" rtlCol="0" anchor="t">
            <a:spAutoFit/>
          </a:bodyPr>
          <a:lstStyle/>
          <a:p>
            <a:pPr algn="ctr"/>
            <a:r>
              <a:rPr lang="vi-VN" sz="13800" b="1" dirty="0"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II. </a:t>
            </a:r>
            <a:r>
              <a:rPr lang="vi-VN" sz="13800" b="1"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Suy ngẫm và phản hồi</a:t>
            </a:r>
            <a:endParaRPr lang="en-US" sz="18100" dirty="0">
              <a:solidFill>
                <a:srgbClr val="191A1A"/>
              </a:solidFill>
              <a:effectLst>
                <a:glow rad="101600">
                  <a:schemeClr val="accent2">
                    <a:satMod val="175000"/>
                    <a:alpha val="40000"/>
                  </a:schemeClr>
                </a:glow>
              </a:effectLst>
              <a:latin typeface="Times New Roman" panose="02020603050405020304" pitchFamily="18" charset="0"/>
              <a:ea typeface="More Sugar"/>
              <a:cs typeface="Times New Roman" panose="02020603050405020304" pitchFamily="18" charset="0"/>
              <a:sym typeface="More Sugar"/>
            </a:endParaRPr>
          </a:p>
        </p:txBody>
      </p:sp>
    </p:spTree>
    <p:extLst>
      <p:ext uri="{BB962C8B-B14F-4D97-AF65-F5344CB8AC3E}">
        <p14:creationId xmlns:p14="http://schemas.microsoft.com/office/powerpoint/2010/main" val="192230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2" name="Freeform 2"/>
          <p:cNvSpPr/>
          <p:nvPr/>
        </p:nvSpPr>
        <p:spPr>
          <a:xfrm>
            <a:off x="1828800" y="654393"/>
            <a:ext cx="14607822" cy="8924052"/>
          </a:xfrm>
          <a:custGeom>
            <a:avLst/>
            <a:gdLst/>
            <a:ahLst/>
            <a:cxnLst/>
            <a:rect l="l" t="t" r="r" b="b"/>
            <a:pathLst>
              <a:path w="14607822" h="8924052">
                <a:moveTo>
                  <a:pt x="0" y="0"/>
                </a:moveTo>
                <a:lnTo>
                  <a:pt x="14607822" y="0"/>
                </a:lnTo>
                <a:lnTo>
                  <a:pt x="14607822" y="8924052"/>
                </a:lnTo>
                <a:lnTo>
                  <a:pt x="0" y="892405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30327" y="7930498"/>
            <a:ext cx="5082652" cy="4713005"/>
          </a:xfrm>
          <a:custGeom>
            <a:avLst/>
            <a:gdLst/>
            <a:ahLst/>
            <a:cxnLst/>
            <a:rect l="l" t="t" r="r" b="b"/>
            <a:pathLst>
              <a:path w="5082652" h="4713005">
                <a:moveTo>
                  <a:pt x="0" y="0"/>
                </a:moveTo>
                <a:lnTo>
                  <a:pt x="5082652" y="0"/>
                </a:lnTo>
                <a:lnTo>
                  <a:pt x="5082652" y="4713004"/>
                </a:lnTo>
                <a:lnTo>
                  <a:pt x="0" y="47130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5867400" y="1515040"/>
            <a:ext cx="6853828" cy="2215991"/>
          </a:xfrm>
          <a:prstGeom prst="rect">
            <a:avLst/>
          </a:prstGeom>
        </p:spPr>
        <p:txBody>
          <a:bodyPr lIns="0" tIns="0" rIns="0" bIns="0" rtlCol="0" anchor="t">
            <a:spAutoFit/>
          </a:bodyPr>
          <a:lstStyle/>
          <a:p>
            <a:pPr algn="ctr"/>
            <a:r>
              <a:rPr lang="vi-VN" sz="7200" b="1"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1. Mục đích của văn bản</a:t>
            </a:r>
            <a:endParaRPr lang="en-GB" sz="72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5" name="TextBox 5"/>
          <p:cNvSpPr txBox="1"/>
          <p:nvPr/>
        </p:nvSpPr>
        <p:spPr>
          <a:xfrm>
            <a:off x="2667000" y="4100757"/>
            <a:ext cx="10210800" cy="2031325"/>
          </a:xfrm>
          <a:prstGeom prst="rect">
            <a:avLst/>
          </a:prstGeom>
        </p:spPr>
        <p:txBody>
          <a:bodyPr wrap="square" lIns="0" tIns="0" rIns="0" bIns="0" rtlCol="0" anchor="t">
            <a:spAutoFit/>
          </a:bodyPr>
          <a:lstStyle/>
          <a:p>
            <a:pPr algn="just"/>
            <a:r>
              <a:rPr lang="vi-VN" sz="4400">
                <a:latin typeface="Times New Roman" panose="02020603050405020304" pitchFamily="18" charset="0"/>
                <a:cs typeface="Times New Roman" panose="02020603050405020304" pitchFamily="18" charset="0"/>
              </a:rPr>
              <a:t>- Tác giả viết bài này để người đọc hiểu được về ý nghĩa của văn chương đối với đời sống con người.</a:t>
            </a:r>
            <a:endParaRPr lang="en-US" sz="4400">
              <a:solidFill>
                <a:srgbClr val="191A1A"/>
              </a:solidFill>
              <a:latin typeface="Times New Roman" panose="02020603050405020304" pitchFamily="18" charset="0"/>
              <a:ea typeface="Milk Tea Font TH"/>
              <a:cs typeface="Times New Roman" panose="02020603050405020304" pitchFamily="18" charset="0"/>
              <a:sym typeface="Milk Tea Font TH"/>
            </a:endParaRPr>
          </a:p>
        </p:txBody>
      </p:sp>
      <p:sp>
        <p:nvSpPr>
          <p:cNvPr id="7" name="Rectangle 6"/>
          <p:cNvSpPr/>
          <p:nvPr/>
        </p:nvSpPr>
        <p:spPr>
          <a:xfrm>
            <a:off x="2547092" y="6334707"/>
            <a:ext cx="8882908" cy="2123658"/>
          </a:xfrm>
          <a:prstGeom prst="rect">
            <a:avLst/>
          </a:prstGeom>
        </p:spPr>
        <p:txBody>
          <a:bodyPr wrap="square">
            <a:spAutoFit/>
          </a:bodyPr>
          <a:lstStyle/>
          <a:p>
            <a:pPr algn="just">
              <a:spcAft>
                <a:spcPts val="0"/>
              </a:spcAft>
            </a:pPr>
            <a:r>
              <a:rPr lang="vi-VN" sz="4400"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=&gt;Mục đích đó được triển khai qua hệ thống luận đề, luận điểm, lí lẽ, bằng chứng của VB</a:t>
            </a:r>
            <a:endParaRPr lang="en-GB" sz="44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214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20" name="Freeform 20"/>
          <p:cNvSpPr/>
          <p:nvPr/>
        </p:nvSpPr>
        <p:spPr>
          <a:xfrm>
            <a:off x="16190839" y="539897"/>
            <a:ext cx="1672506" cy="1505256"/>
          </a:xfrm>
          <a:custGeom>
            <a:avLst/>
            <a:gdLst/>
            <a:ahLst/>
            <a:cxnLst/>
            <a:rect l="l" t="t" r="r" b="b"/>
            <a:pathLst>
              <a:path w="1672506" h="1505256">
                <a:moveTo>
                  <a:pt x="0" y="0"/>
                </a:moveTo>
                <a:lnTo>
                  <a:pt x="1672507" y="0"/>
                </a:lnTo>
                <a:lnTo>
                  <a:pt x="1672507" y="1505256"/>
                </a:lnTo>
                <a:lnTo>
                  <a:pt x="0" y="1505256"/>
                </a:lnTo>
                <a:lnTo>
                  <a:pt x="0" y="0"/>
                </a:lnTo>
                <a:close/>
              </a:path>
            </a:pathLst>
          </a:custGeom>
          <a:blipFill>
            <a:blip r:embed="rId2">
              <a:extLst>
                <a:ext uri="{96DAC541-7B7A-43D3-8B79-37D633B846F1}">
                  <asvg:svgBlip xmlns:asvg="http://schemas.microsoft.com/office/drawing/2016/SVG/main" xmlns="" r:embed="rId11"/>
                </a:ext>
              </a:extLst>
            </a:blip>
            <a:stretch>
              <a:fillRect/>
            </a:stretch>
          </a:blipFill>
        </p:spPr>
      </p:sp>
      <p:sp>
        <p:nvSpPr>
          <p:cNvPr id="21" name="Freeform 21"/>
          <p:cNvSpPr/>
          <p:nvPr/>
        </p:nvSpPr>
        <p:spPr>
          <a:xfrm>
            <a:off x="16859985" y="2726716"/>
            <a:ext cx="798630" cy="718767"/>
          </a:xfrm>
          <a:custGeom>
            <a:avLst/>
            <a:gdLst/>
            <a:ahLst/>
            <a:cxnLst/>
            <a:rect l="l" t="t" r="r" b="b"/>
            <a:pathLst>
              <a:path w="798630" h="718767">
                <a:moveTo>
                  <a:pt x="0" y="0"/>
                </a:moveTo>
                <a:lnTo>
                  <a:pt x="798630" y="0"/>
                </a:lnTo>
                <a:lnTo>
                  <a:pt x="798630" y="718768"/>
                </a:lnTo>
                <a:lnTo>
                  <a:pt x="0" y="718768"/>
                </a:lnTo>
                <a:lnTo>
                  <a:pt x="0" y="0"/>
                </a:lnTo>
                <a:close/>
              </a:path>
            </a:pathLst>
          </a:custGeom>
          <a:blipFill>
            <a:blip r:embed="rId2">
              <a:extLst>
                <a:ext uri="{96DAC541-7B7A-43D3-8B79-37D633B846F1}">
                  <asvg:svgBlip xmlns:asvg="http://schemas.microsoft.com/office/drawing/2016/SVG/main" xmlns="" r:embed="rId11"/>
                </a:ext>
              </a:extLst>
            </a:blip>
            <a:stretch>
              <a:fillRect/>
            </a:stretch>
          </a:blipFill>
        </p:spPr>
      </p:sp>
      <p:sp>
        <p:nvSpPr>
          <p:cNvPr id="22" name="Freeform 22"/>
          <p:cNvSpPr/>
          <p:nvPr/>
        </p:nvSpPr>
        <p:spPr>
          <a:xfrm>
            <a:off x="236525" y="6841516"/>
            <a:ext cx="798630" cy="718767"/>
          </a:xfrm>
          <a:custGeom>
            <a:avLst/>
            <a:gdLst/>
            <a:ahLst/>
            <a:cxnLst/>
            <a:rect l="l" t="t" r="r" b="b"/>
            <a:pathLst>
              <a:path w="798630" h="718767">
                <a:moveTo>
                  <a:pt x="0" y="0"/>
                </a:moveTo>
                <a:lnTo>
                  <a:pt x="798630" y="0"/>
                </a:lnTo>
                <a:lnTo>
                  <a:pt x="798630" y="718768"/>
                </a:lnTo>
                <a:lnTo>
                  <a:pt x="0" y="718768"/>
                </a:lnTo>
                <a:lnTo>
                  <a:pt x="0" y="0"/>
                </a:lnTo>
                <a:close/>
              </a:path>
            </a:pathLst>
          </a:custGeom>
          <a:blipFill>
            <a:blip r:embed="rId2">
              <a:extLst>
                <a:ext uri="{96DAC541-7B7A-43D3-8B79-37D633B846F1}">
                  <asvg:svgBlip xmlns:asvg="http://schemas.microsoft.com/office/drawing/2016/SVG/main" xmlns="" r:embed="rId11"/>
                </a:ext>
              </a:extLst>
            </a:blip>
            <a:stretch>
              <a:fillRect/>
            </a:stretch>
          </a:blipFill>
        </p:spPr>
      </p:sp>
      <p:sp>
        <p:nvSpPr>
          <p:cNvPr id="24" name="Rectangle 23"/>
          <p:cNvSpPr/>
          <p:nvPr/>
        </p:nvSpPr>
        <p:spPr>
          <a:xfrm>
            <a:off x="3429000" y="1441656"/>
            <a:ext cx="12192000" cy="1409617"/>
          </a:xfrm>
          <a:prstGeom prst="rect">
            <a:avLst/>
          </a:prstGeom>
        </p:spPr>
        <p:txBody>
          <a:bodyPr wrap="square">
            <a:spAutoFit/>
          </a:bodyPr>
          <a:lstStyle/>
          <a:p>
            <a:pPr algn="ctr">
              <a:lnSpc>
                <a:spcPct val="107000"/>
              </a:lnSpc>
              <a:spcAft>
                <a:spcPts val="800"/>
              </a:spcAft>
            </a:pPr>
            <a:r>
              <a:rPr lang="vi-VN" sz="4000" b="1" kern="100">
                <a:latin typeface="Times New Roman" panose="02020603050405020304" pitchFamily="18" charset="0"/>
                <a:ea typeface="Times New Roman" panose="02020603050405020304" pitchFamily="18" charset="0"/>
                <a:cs typeface="Times New Roman" panose="02020603050405020304" pitchFamily="18" charset="0"/>
              </a:rPr>
              <a:t>PHIẾU HỌC TẬP 02: HỆ THỐNG LUẬN ĐỀ, LUẬN ĐIỂM, LÍ LẼ, BẰNG CHỨNG CỦA VĂN BẢN</a:t>
            </a:r>
            <a:endParaRPr lang="en-GB" sz="4000" kern="1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530900838"/>
              </p:ext>
            </p:extLst>
          </p:nvPr>
        </p:nvGraphicFramePr>
        <p:xfrm>
          <a:off x="1406007" y="3116082"/>
          <a:ext cx="16186045" cy="6744195"/>
        </p:xfrm>
        <a:graphic>
          <a:graphicData uri="http://schemas.openxmlformats.org/drawingml/2006/table">
            <a:tbl>
              <a:tblPr firstRow="1" firstCol="1" bandRow="1"/>
              <a:tblGrid>
                <a:gridCol w="5670445"/>
                <a:gridCol w="6477000"/>
                <a:gridCol w="2819400"/>
                <a:gridCol w="1219200"/>
              </a:tblGrid>
              <a:tr h="0">
                <a:tc gridSpan="4">
                  <a:txBody>
                    <a:bodyPr/>
                    <a:lstStyle/>
                    <a:p>
                      <a:pPr algn="ctr">
                        <a:lnSpc>
                          <a:spcPct val="100000"/>
                        </a:lnSpc>
                        <a:spcBef>
                          <a:spcPts val="600"/>
                        </a:spcBef>
                        <a:spcAft>
                          <a:spcPts val="600"/>
                        </a:spcAft>
                      </a:pP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LUẬN ĐỀ</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Bef>
                          <a:spcPts val="600"/>
                        </a:spcBef>
                        <a:spcAft>
                          <a:spcPts val="600"/>
                        </a:spcAft>
                      </a:pP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0">
                <a:tc gridSpan="2">
                  <a:txBody>
                    <a:bodyPr/>
                    <a:lstStyle/>
                    <a:p>
                      <a:pPr algn="ctr">
                        <a:lnSpc>
                          <a:spcPct val="100000"/>
                        </a:lnSpc>
                        <a:spcBef>
                          <a:spcPts val="600"/>
                        </a:spcBef>
                        <a:spcAft>
                          <a:spcPts val="600"/>
                        </a:spcAft>
                      </a:pP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Luận điểm</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00000"/>
                        </a:lnSpc>
                        <a:spcBef>
                          <a:spcPts val="600"/>
                        </a:spcBef>
                        <a:spcAft>
                          <a:spcPts val="600"/>
                        </a:spcAft>
                      </a:pP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Bằng chứng</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3600" b="1" kern="0">
                          <a:effectLst/>
                          <a:latin typeface="Times New Roman" panose="02020603050405020304" pitchFamily="18" charset="0"/>
                          <a:ea typeface="Calibri" panose="020F0502020204030204" pitchFamily="34" charset="0"/>
                          <a:cs typeface="Times New Roman" panose="02020603050405020304" pitchFamily="18" charset="0"/>
                        </a:rPr>
                        <a:t>Lí lẽ</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7239">
                <a:tc rowSpan="2">
                  <a:txBody>
                    <a:bodyPr/>
                    <a:lstStyle/>
                    <a:p>
                      <a:pPr algn="just">
                        <a:lnSpc>
                          <a:spcPct val="100000"/>
                        </a:lnSpc>
                        <a:spcAft>
                          <a:spcPts val="600"/>
                        </a:spcAft>
                      </a:pPr>
                      <a:r>
                        <a:rPr lang="vi-VN" sz="3600" b="1" kern="0">
                          <a:effectLst/>
                          <a:latin typeface="Times New Roman" panose="02020603050405020304" pitchFamily="18" charset="0"/>
                          <a:ea typeface="Calibri" panose="020F0502020204030204" pitchFamily="34" charset="0"/>
                          <a:cs typeface="Times New Roman" panose="02020603050405020304" pitchFamily="18" charset="0"/>
                        </a:rPr>
                        <a:t>Luận điểm 1</a:t>
                      </a:r>
                      <a:r>
                        <a:rPr lang="vi-VN" sz="3600" kern="0">
                          <a:effectLst/>
                          <a:latin typeface="Times New Roman" panose="02020603050405020304" pitchFamily="18" charset="0"/>
                          <a:ea typeface="Calibri" panose="020F0502020204030204" pitchFamily="34" charset="0"/>
                          <a:cs typeface="Times New Roman" panose="02020603050405020304" pitchFamily="18" charset="0"/>
                        </a:rPr>
                        <a:t>: Nguồn gốc cốt yếu của văn chương là lòng thương người, lòng thương muôn vật, muôn loài</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600"/>
                        </a:spcAft>
                      </a:pPr>
                      <a:r>
                        <a:rPr lang="vi-VN" sz="3600" b="1" kern="0">
                          <a:effectLst/>
                          <a:latin typeface="Times New Roman" panose="02020603050405020304" pitchFamily="18" charset="0"/>
                          <a:ea typeface="Calibri" panose="020F0502020204030204" pitchFamily="34" charset="0"/>
                          <a:cs typeface="Times New Roman" panose="02020603050405020304" pitchFamily="18" charset="0"/>
                        </a:rPr>
                        <a:t>Luận điểm 1.1</a:t>
                      </a:r>
                      <a:r>
                        <a:rPr lang="vi-VN" sz="3600" kern="0">
                          <a:effectLst/>
                          <a:latin typeface="Times New Roman" panose="02020603050405020304" pitchFamily="18" charset="0"/>
                          <a:ea typeface="Calibri" panose="020F0502020204030204" pitchFamily="34" charset="0"/>
                          <a:cs typeface="Times New Roman" panose="02020603050405020304" pitchFamily="18" charset="0"/>
                        </a:rPr>
                        <a:t>: Văn chương là hình dung của sự sống muôn hình vạn trạng</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600"/>
                        </a:spcAft>
                      </a:pPr>
                      <a:r>
                        <a:rPr lang="en-US" sz="3600" kern="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6516">
                <a:tc vMerge="1">
                  <a:txBody>
                    <a:bodyPr/>
                    <a:lstStyle/>
                    <a:p>
                      <a:endParaRPr lang="en-GB"/>
                    </a:p>
                  </a:txBody>
                  <a:tcPr/>
                </a:tc>
                <a:tc>
                  <a:txBody>
                    <a:bodyPr/>
                    <a:lstStyle/>
                    <a:p>
                      <a:pPr algn="just">
                        <a:lnSpc>
                          <a:spcPct val="100000"/>
                        </a:lnSpc>
                        <a:spcAft>
                          <a:spcPts val="600"/>
                        </a:spcAft>
                      </a:pPr>
                      <a:r>
                        <a:rPr lang="vi-VN" sz="3600" b="1" kern="0">
                          <a:effectLst/>
                          <a:latin typeface="Times New Roman" panose="02020603050405020304" pitchFamily="18" charset="0"/>
                          <a:ea typeface="Calibri" panose="020F0502020204030204" pitchFamily="34" charset="0"/>
                          <a:cs typeface="Times New Roman" panose="02020603050405020304" pitchFamily="18" charset="0"/>
                        </a:rPr>
                        <a:t>Luận điểm 1.2</a:t>
                      </a:r>
                      <a:r>
                        <a:rPr lang="vi-VN" sz="3600" kern="0">
                          <a:effectLst/>
                          <a:latin typeface="Times New Roman" panose="02020603050405020304" pitchFamily="18" charset="0"/>
                          <a:ea typeface="Calibri" panose="020F0502020204030204" pitchFamily="34" charset="0"/>
                          <a:cs typeface="Times New Roman" panose="02020603050405020304" pitchFamily="18" charset="0"/>
                        </a:rPr>
                        <a:t>: Văn chương còn sáng tạo ra sự sống</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600"/>
                        </a:spcAft>
                      </a:pPr>
                      <a:r>
                        <a:rPr lang="en-US" sz="3600" kern="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just">
                        <a:lnSpc>
                          <a:spcPct val="100000"/>
                        </a:lnSpc>
                        <a:spcAft>
                          <a:spcPts val="600"/>
                        </a:spcAft>
                      </a:pPr>
                      <a:r>
                        <a:rPr lang="vi-VN" sz="3600" b="1" kern="0">
                          <a:effectLst/>
                          <a:latin typeface="Times New Roman" panose="02020603050405020304" pitchFamily="18" charset="0"/>
                          <a:ea typeface="Calibri" panose="020F0502020204030204" pitchFamily="34" charset="0"/>
                          <a:cs typeface="Times New Roman" panose="02020603050405020304" pitchFamily="18" charset="0"/>
                        </a:rPr>
                        <a:t>Luận điểm 2: </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600"/>
                        </a:spcAft>
                      </a:pPr>
                      <a:r>
                        <a:rPr lang="vi-VN" sz="3600" kern="0">
                          <a:effectLst/>
                          <a:latin typeface="Times New Roman" panose="02020603050405020304" pitchFamily="18" charset="0"/>
                          <a:ea typeface="Calibri" panose="020F0502020204030204" pitchFamily="34" charset="0"/>
                          <a:cs typeface="Times New Roman" panose="02020603050405020304" pitchFamily="18" charset="0"/>
                        </a:rPr>
                        <a:t>Văn chương gây cho ta những tình cảm ta không có, luyện những tình cảm ta sẵn có; cuộc đời phù phiếm và chật hẹp</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just">
                        <a:lnSpc>
                          <a:spcPct val="100000"/>
                        </a:lnSpc>
                        <a:spcAft>
                          <a:spcPts val="600"/>
                        </a:spcAft>
                      </a:pPr>
                      <a:r>
                        <a:rPr lang="en-US" sz="3600" ker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600"/>
                        </a:spcAft>
                      </a:pPr>
                      <a:r>
                        <a:rPr lang="en-US" sz="3600" kern="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 name="Rectangle 25"/>
          <p:cNvSpPr/>
          <p:nvPr/>
        </p:nvSpPr>
        <p:spPr>
          <a:xfrm>
            <a:off x="2667000" y="401594"/>
            <a:ext cx="14961147" cy="829394"/>
          </a:xfrm>
          <a:prstGeom prst="rect">
            <a:avLst/>
          </a:prstGeom>
        </p:spPr>
        <p:txBody>
          <a:bodyPr wrap="none">
            <a:spAutoFit/>
          </a:bodyPr>
          <a:lstStyle/>
          <a:p>
            <a:pPr>
              <a:lnSpc>
                <a:spcPct val="107000"/>
              </a:lnSpc>
              <a:spcAft>
                <a:spcPts val="0"/>
              </a:spcAft>
            </a:pPr>
            <a:r>
              <a:rPr lang="vi-VN" sz="4800" b="1" kern="0">
                <a:latin typeface="Times New Roman" panose="02020603050405020304" pitchFamily="18" charset="0"/>
                <a:ea typeface="Times New Roman" panose="02020603050405020304" pitchFamily="18" charset="0"/>
                <a:cs typeface="Times New Roman" panose="02020603050405020304" pitchFamily="18" charset="0"/>
              </a:rPr>
              <a:t>2. Hệ thống luận đề, luận điểm, lí lẽ, bằng chứng của VB</a:t>
            </a:r>
            <a:endParaRPr lang="en-GB" sz="48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53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2150</Words>
  <Application>Microsoft Office PowerPoint</Application>
  <PresentationFormat>Custom</PresentationFormat>
  <Paragraphs>150</Paragraphs>
  <Slides>32</Slides>
  <Notes>1</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Green and Orange Illustrative Great Nature Presentation</dc:title>
  <cp:lastModifiedBy>LENOVO</cp:lastModifiedBy>
  <cp:revision>87</cp:revision>
  <dcterms:created xsi:type="dcterms:W3CDTF">2006-08-16T00:00:00Z</dcterms:created>
  <dcterms:modified xsi:type="dcterms:W3CDTF">2024-09-18T08:41:11Z</dcterms:modified>
  <dc:identifier>DAGKOUWvE0A</dc:identifier>
</cp:coreProperties>
</file>