
<file path=[Content_Types].xml><?xml version="1.0" encoding="utf-8"?>
<Types xmlns="http://schemas.openxmlformats.org/package/2006/content-types">
  <Default Extension="png" ContentType="image/png"/>
  <Default Extension="jfif" ContentType="image/jpe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 id="2147483710" r:id="rId6"/>
    <p:sldMasterId id="2147483722" r:id="rId7"/>
    <p:sldMasterId id="2147483734" r:id="rId8"/>
  </p:sldMasterIdLst>
  <p:notesMasterIdLst>
    <p:notesMasterId r:id="rId52"/>
  </p:notesMasterIdLst>
  <p:handoutMasterIdLst>
    <p:handoutMasterId r:id="rId53"/>
  </p:handoutMasterIdLst>
  <p:sldIdLst>
    <p:sldId id="355" r:id="rId9"/>
    <p:sldId id="356" r:id="rId10"/>
    <p:sldId id="364" r:id="rId11"/>
    <p:sldId id="368" r:id="rId12"/>
    <p:sldId id="358" r:id="rId13"/>
    <p:sldId id="367" r:id="rId14"/>
    <p:sldId id="365" r:id="rId15"/>
    <p:sldId id="366" r:id="rId16"/>
    <p:sldId id="405" r:id="rId17"/>
    <p:sldId id="406" r:id="rId18"/>
    <p:sldId id="369" r:id="rId19"/>
    <p:sldId id="370" r:id="rId20"/>
    <p:sldId id="372" r:id="rId21"/>
    <p:sldId id="373" r:id="rId22"/>
    <p:sldId id="375" r:id="rId23"/>
    <p:sldId id="376" r:id="rId24"/>
    <p:sldId id="377" r:id="rId25"/>
    <p:sldId id="378" r:id="rId26"/>
    <p:sldId id="381" r:id="rId27"/>
    <p:sldId id="382" r:id="rId28"/>
    <p:sldId id="383" r:id="rId29"/>
    <p:sldId id="384" r:id="rId30"/>
    <p:sldId id="386" r:id="rId31"/>
    <p:sldId id="385" r:id="rId32"/>
    <p:sldId id="387" r:id="rId33"/>
    <p:sldId id="389" r:id="rId34"/>
    <p:sldId id="390" r:id="rId35"/>
    <p:sldId id="391" r:id="rId36"/>
    <p:sldId id="392" r:id="rId37"/>
    <p:sldId id="393" r:id="rId38"/>
    <p:sldId id="394" r:id="rId39"/>
    <p:sldId id="395" r:id="rId40"/>
    <p:sldId id="396" r:id="rId41"/>
    <p:sldId id="397" r:id="rId42"/>
    <p:sldId id="398" r:id="rId43"/>
    <p:sldId id="399" r:id="rId44"/>
    <p:sldId id="400" r:id="rId45"/>
    <p:sldId id="401" r:id="rId46"/>
    <p:sldId id="267" r:id="rId47"/>
    <p:sldId id="403" r:id="rId48"/>
    <p:sldId id="278" r:id="rId49"/>
    <p:sldId id="404" r:id="rId50"/>
    <p:sldId id="361" r:id="rId5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刘思蜀" initials="刘思蜀"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B0D1CC"/>
    <a:srgbClr val="F5C683"/>
    <a:srgbClr val="D38731"/>
    <a:srgbClr val="E8ABB0"/>
    <a:srgbClr val="5F417E"/>
    <a:srgbClr val="8B2250"/>
    <a:srgbClr val="09194A"/>
    <a:srgbClr val="3F8D9A"/>
    <a:srgbClr val="BFE4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19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2024/9/18</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9366175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EC3F8A-9B42-4871-8097-5BEF1383BE18}" type="datetimeFigureOut">
              <a:rPr lang="zh-CN" altLang="en-US" smtClean="0"/>
              <a:t>2024/9/18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6603F6-4131-45EE-A262-EA5023B15A27}" type="slidenum">
              <a:rPr lang="zh-CN" altLang="en-US" smtClean="0"/>
              <a:t>‹#›</a:t>
            </a:fld>
            <a:endParaRPr lang="zh-CN" altLang="en-US"/>
          </a:p>
        </p:txBody>
      </p:sp>
    </p:spTree>
    <p:extLst>
      <p:ext uri="{BB962C8B-B14F-4D97-AF65-F5344CB8AC3E}">
        <p14:creationId xmlns:p14="http://schemas.microsoft.com/office/powerpoint/2010/main" val="694576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6603F6-4131-45EE-A262-EA5023B15A27}" type="slidenum">
              <a:rPr lang="zh-CN" altLang="en-US" smtClean="0"/>
              <a:t>1</a:t>
            </a:fld>
            <a:endParaRPr lang="zh-CN" altLang="en-US"/>
          </a:p>
        </p:txBody>
      </p:sp>
    </p:spTree>
    <p:extLst>
      <p:ext uri="{BB962C8B-B14F-4D97-AF65-F5344CB8AC3E}">
        <p14:creationId xmlns:p14="http://schemas.microsoft.com/office/powerpoint/2010/main" val="688443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F837B1-3942-4B36-A9A2-6AF914CEB0A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634302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715960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F837B1-3942-4B36-A9A2-6AF914CEB0A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453778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F837B1-3942-4B36-A9A2-6AF914CEB0A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373916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4012762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749810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3899123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3148668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solidFill>
                  <a:prstClr val="black"/>
                </a:solidFill>
              </a:rPr>
              <a:pPr/>
              <a:t>26</a:t>
            </a:fld>
            <a:endParaRPr lang="zh-CN" altLang="en-US">
              <a:solidFill>
                <a:prstClr val="black"/>
              </a:solidFill>
            </a:endParaRPr>
          </a:p>
        </p:txBody>
      </p:sp>
    </p:spTree>
    <p:extLst>
      <p:ext uri="{BB962C8B-B14F-4D97-AF65-F5344CB8AC3E}">
        <p14:creationId xmlns:p14="http://schemas.microsoft.com/office/powerpoint/2010/main" val="2347090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741709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426719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F837B1-3942-4B36-A9A2-6AF914CEB0AE}"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4054226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58D3D1-9635-4903-A0AA-623289BF2D16}" type="slidenum">
              <a:rPr lang="en-US" smtClean="0">
                <a:solidFill>
                  <a:prstClr val="black"/>
                </a:solidFill>
                <a:latin typeface="Calibri"/>
              </a:rPr>
              <a:pPr/>
              <a:t>31</a:t>
            </a:fld>
            <a:endParaRPr lang="en-US">
              <a:solidFill>
                <a:prstClr val="black"/>
              </a:solidFill>
              <a:latin typeface="Calibri"/>
            </a:endParaRPr>
          </a:p>
        </p:txBody>
      </p:sp>
    </p:spTree>
    <p:extLst>
      <p:ext uri="{BB962C8B-B14F-4D97-AF65-F5344CB8AC3E}">
        <p14:creationId xmlns:p14="http://schemas.microsoft.com/office/powerpoint/2010/main" val="13431873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t>39</a:t>
            </a:fld>
            <a:endParaRPr lang="zh-CN" altLang="en-US"/>
          </a:p>
        </p:txBody>
      </p:sp>
    </p:spTree>
    <p:extLst>
      <p:ext uri="{BB962C8B-B14F-4D97-AF65-F5344CB8AC3E}">
        <p14:creationId xmlns:p14="http://schemas.microsoft.com/office/powerpoint/2010/main" val="1052713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F837B1-3942-4B36-A9A2-6AF914CEB0AE}" type="slidenum">
              <a:rPr lang="zh-CN" altLang="en-US" smtClean="0"/>
              <a:t>41</a:t>
            </a:fld>
            <a:endParaRPr lang="zh-CN" altLang="en-US"/>
          </a:p>
        </p:txBody>
      </p:sp>
    </p:spTree>
    <p:extLst>
      <p:ext uri="{BB962C8B-B14F-4D97-AF65-F5344CB8AC3E}">
        <p14:creationId xmlns:p14="http://schemas.microsoft.com/office/powerpoint/2010/main" val="3115365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6603F6-4131-45EE-A262-EA5023B15A27}" type="slidenum">
              <a:rPr lang="zh-CN" altLang="en-US" smtClean="0"/>
              <a:t>43</a:t>
            </a:fld>
            <a:endParaRPr lang="zh-CN" altLang="en-US"/>
          </a:p>
        </p:txBody>
      </p:sp>
    </p:spTree>
    <p:extLst>
      <p:ext uri="{BB962C8B-B14F-4D97-AF65-F5344CB8AC3E}">
        <p14:creationId xmlns:p14="http://schemas.microsoft.com/office/powerpoint/2010/main" val="3310910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842189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2332570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18884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274262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789653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474590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E0E0E2-7263-44C4-AAA9-733DBA7BD205}"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921062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5F8E93-FA22-40EB-9FE6-E11613FA3D57}"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AB8683-B889-4AAD-A9D4-266FDF3360B3}"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5F8E93-FA22-40EB-9FE6-E11613FA3D57}"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AB8683-B889-4AAD-A9D4-266FDF3360B3}"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5F8E93-FA22-40EB-9FE6-E11613FA3D57}"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AB8683-B889-4AAD-A9D4-266FDF3360B3}"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2" name="图片 1" descr="gt"/>
          <p:cNvPicPr>
            <a:picLocks noChangeAspect="1"/>
          </p:cNvPicPr>
          <p:nvPr userDrawn="1"/>
        </p:nvPicPr>
        <p:blipFill>
          <a:blip r:embed="rId2"/>
          <a:stretch>
            <a:fillRect/>
          </a:stretch>
        </p:blipFill>
        <p:spPr>
          <a:xfrm rot="16200000">
            <a:off x="2635673" y="-2689013"/>
            <a:ext cx="6919807" cy="122351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619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03489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8028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8443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42523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926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5F8E93-FA22-40EB-9FE6-E11613FA3D57}"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AB8683-B889-4AAD-A9D4-266FDF3360B3}"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1042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422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876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1705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5697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636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485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44453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068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986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45F8E93-FA22-40EB-9FE6-E11613FA3D57}" type="datetimeFigureOut">
              <a:rPr lang="zh-CN" altLang="en-US" smtClean="0"/>
              <a:t>2024/9/18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EAB8683-B889-4AAD-A9D4-266FDF3360B3}"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141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081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111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113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7369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789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482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72650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39613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1750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5F8E93-FA22-40EB-9FE6-E11613FA3D57}" type="datetimeFigureOut">
              <a:rPr lang="zh-CN" altLang="en-US" smtClean="0"/>
              <a:t>2024/9/18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AB8683-B889-4AAD-A9D4-266FDF3360B3}"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9865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398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759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24100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7844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089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39760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24349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22625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383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5F8E93-FA22-40EB-9FE6-E11613FA3D57}" type="datetimeFigureOut">
              <a:rPr lang="zh-CN" altLang="en-US" smtClean="0"/>
              <a:t>2024/9/18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EAB8683-B889-4AAD-A9D4-266FDF3360B3}" type="slidenum">
              <a:rPr lang="zh-CN" altLang="en-US" smtClean="0"/>
              <a:t>‹#›</a:t>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0994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00155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1774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2505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168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1876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45745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41145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9065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594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5F8E93-FA22-40EB-9FE6-E11613FA3D57}" type="datetimeFigureOut">
              <a:rPr lang="zh-CN" altLang="en-US" smtClean="0"/>
              <a:t>2024/9/18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EAB8683-B889-4AAD-A9D4-266FDF3360B3}" type="slidenum">
              <a:rPr lang="zh-CN" altLang="en-US" smtClean="0"/>
              <a:t>‹#›</a:t>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71059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46866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26773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7495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7076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35329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23451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0264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6580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9237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5F8E93-FA22-40EB-9FE6-E11613FA3D57}" type="datetimeFigureOut">
              <a:rPr lang="zh-CN" altLang="en-US" smtClean="0"/>
              <a:t>2024/9/18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EAB8683-B889-4AAD-A9D4-266FDF3360B3}" type="slidenum">
              <a:rPr lang="zh-CN" altLang="en-US" smtClean="0"/>
              <a:t>‹#›</a:t>
            </a:fld>
            <a:endParaRPr lang="zh-CN" alt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4687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940768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5432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01583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09483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0133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319035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0835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195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110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45F8E93-FA22-40EB-9FE6-E11613FA3D57}" type="datetimeFigureOut">
              <a:rPr lang="zh-CN" altLang="en-US" smtClean="0"/>
              <a:t>2024/9/18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AB8683-B889-4AAD-A9D4-266FDF3360B3}" type="slidenum">
              <a:rPr lang="zh-CN" altLang="en-US" smtClean="0"/>
              <a:t>‹#›</a:t>
            </a:fld>
            <a:endParaRPr lang="zh-CN" alt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3600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54725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3802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3890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4328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9834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3258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93632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766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878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45F8E93-FA22-40EB-9FE6-E11613FA3D57}" type="datetimeFigureOut">
              <a:rPr lang="zh-CN" altLang="en-US" smtClean="0"/>
              <a:t>2024/9/18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EAB8683-B889-4AAD-A9D4-266FDF3360B3}" type="slidenum">
              <a:rPr lang="zh-CN" altLang="en-US" smtClean="0"/>
              <a:t>‹#›</a:t>
            </a:fld>
            <a:endParaRPr lang="zh-CN" alt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479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F8E93-FA22-40EB-9FE6-E11613FA3D57}" type="datetimeFigureOut">
              <a:rPr lang="zh-CN" altLang="en-US" smtClean="0"/>
              <a:t>2024/9/18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B8683-B889-4AAD-A9D4-266FDF3360B3}" type="slidenum">
              <a:rPr lang="zh-CN" altLang="en-US" smtClean="0"/>
              <a:t>‹#›</a:t>
            </a:fld>
            <a:endParaRPr lang="zh-CN" altLang="en-US"/>
          </a:p>
        </p:txBody>
      </p:sp>
      <p:pic>
        <p:nvPicPr>
          <p:cNvPr id="7" name="图片 6" descr="gt"/>
          <p:cNvPicPr>
            <a:picLocks noChangeAspect="1"/>
          </p:cNvPicPr>
          <p:nvPr userDrawn="1"/>
        </p:nvPicPr>
        <p:blipFill>
          <a:blip r:embed="rId15"/>
          <a:stretch>
            <a:fillRect/>
          </a:stretch>
        </p:blipFill>
        <p:spPr>
          <a:xfrm rot="16200000">
            <a:off x="2635673" y="-2689013"/>
            <a:ext cx="6919807" cy="1223518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03213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08008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56136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570071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326599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98305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D88A2-A8ED-4796-ABF9-3B8FE568CFA9}" type="datetimeFigureOut">
              <a:rPr lang="en-US" smtClean="0">
                <a:solidFill>
                  <a:prstClr val="black">
                    <a:tint val="75000"/>
                  </a:prstClr>
                </a:solidFill>
              </a:rPr>
              <a:pPr/>
              <a:t>9/18/2024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283802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0.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18.xml"/><Relationship Id="rId5" Type="http://schemas.openxmlformats.org/officeDocument/2006/relationships/slideLayout" Target="../slideLayouts/slideLayout20.xml"/><Relationship Id="rId4" Type="http://schemas.openxmlformats.org/officeDocument/2006/relationships/tags" Target="../tags/tag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5.xml"/><Relationship Id="rId7" Type="http://schemas.openxmlformats.org/officeDocument/2006/relationships/slide" Target="slide31.xml"/><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5.wdp"/><Relationship Id="rId18" Type="http://schemas.openxmlformats.org/officeDocument/2006/relationships/image" Target="../media/image25.png"/><Relationship Id="rId26" Type="http://schemas.openxmlformats.org/officeDocument/2006/relationships/slide" Target="slide37.xml"/><Relationship Id="rId3" Type="http://schemas.openxmlformats.org/officeDocument/2006/relationships/image" Target="../media/image18.jpg"/><Relationship Id="rId21" Type="http://schemas.openxmlformats.org/officeDocument/2006/relationships/image" Target="../media/image26.png"/><Relationship Id="rId7" Type="http://schemas.microsoft.com/office/2007/relationships/hdphoto" Target="../media/hdphoto3.wdp"/><Relationship Id="rId12" Type="http://schemas.openxmlformats.org/officeDocument/2006/relationships/image" Target="../media/image23.png"/><Relationship Id="rId17" Type="http://schemas.openxmlformats.org/officeDocument/2006/relationships/slide" Target="slide34.xml"/><Relationship Id="rId25" Type="http://schemas.microsoft.com/office/2007/relationships/hdphoto" Target="../media/hdphoto9.wdp"/><Relationship Id="rId2" Type="http://schemas.openxmlformats.org/officeDocument/2006/relationships/notesSlide" Target="../notesSlides/notesSlide21.xml"/><Relationship Id="rId16" Type="http://schemas.microsoft.com/office/2007/relationships/hdphoto" Target="../media/hdphoto6.wdp"/><Relationship Id="rId20" Type="http://schemas.openxmlformats.org/officeDocument/2006/relationships/slide" Target="slide35.xml"/><Relationship Id="rId29" Type="http://schemas.openxmlformats.org/officeDocument/2006/relationships/slide" Target="slide38.xml"/><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slide" Target="slide32.xml"/><Relationship Id="rId24" Type="http://schemas.openxmlformats.org/officeDocument/2006/relationships/image" Target="../media/image27.png"/><Relationship Id="rId32" Type="http://schemas.openxmlformats.org/officeDocument/2006/relationships/slide" Target="slide40.xml"/><Relationship Id="rId5" Type="http://schemas.microsoft.com/office/2007/relationships/hdphoto" Target="../media/hdphoto2.wdp"/><Relationship Id="rId15" Type="http://schemas.openxmlformats.org/officeDocument/2006/relationships/image" Target="../media/image24.png"/><Relationship Id="rId23" Type="http://schemas.openxmlformats.org/officeDocument/2006/relationships/slide" Target="slide36.xml"/><Relationship Id="rId28" Type="http://schemas.microsoft.com/office/2007/relationships/hdphoto" Target="../media/hdphoto10.wdp"/><Relationship Id="rId10" Type="http://schemas.openxmlformats.org/officeDocument/2006/relationships/image" Target="../media/image22.png"/><Relationship Id="rId19" Type="http://schemas.microsoft.com/office/2007/relationships/hdphoto" Target="../media/hdphoto7.wdp"/><Relationship Id="rId31" Type="http://schemas.openxmlformats.org/officeDocument/2006/relationships/image" Target="../media/image30.png"/><Relationship Id="rId4" Type="http://schemas.openxmlformats.org/officeDocument/2006/relationships/image" Target="../media/image19.png"/><Relationship Id="rId9" Type="http://schemas.microsoft.com/office/2007/relationships/hdphoto" Target="../media/hdphoto4.wdp"/><Relationship Id="rId14" Type="http://schemas.openxmlformats.org/officeDocument/2006/relationships/slide" Target="slide33.xml"/><Relationship Id="rId22" Type="http://schemas.microsoft.com/office/2007/relationships/hdphoto" Target="../media/hdphoto8.wdp"/><Relationship Id="rId27" Type="http://schemas.openxmlformats.org/officeDocument/2006/relationships/image" Target="../media/image28.png"/><Relationship Id="rId30"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31.jp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31.jpg"/><Relationship Id="rId1" Type="http://schemas.openxmlformats.org/officeDocument/2006/relationships/slideLayout" Target="../slideLayouts/slideLayout26.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31.jpg"/><Relationship Id="rId1" Type="http://schemas.openxmlformats.org/officeDocument/2006/relationships/slideLayout" Target="../slideLayouts/slideLayout37.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31.jpg"/><Relationship Id="rId1" Type="http://schemas.openxmlformats.org/officeDocument/2006/relationships/slideLayout" Target="../slideLayouts/slideLayout48.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31.jpg"/><Relationship Id="rId1" Type="http://schemas.openxmlformats.org/officeDocument/2006/relationships/slideLayout" Target="../slideLayouts/slideLayout59.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31.jpg"/><Relationship Id="rId1" Type="http://schemas.openxmlformats.org/officeDocument/2006/relationships/slideLayout" Target="../slideLayouts/slideLayout70.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31.jpg"/><Relationship Id="rId1" Type="http://schemas.openxmlformats.org/officeDocument/2006/relationships/slideLayout" Target="../slideLayouts/slideLayout8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6060" y="1245112"/>
            <a:ext cx="7240380" cy="3539430"/>
          </a:xfrm>
          <a:prstGeom prst="rect">
            <a:avLst/>
          </a:prstGeom>
          <a:noFill/>
        </p:spPr>
        <p:txBody>
          <a:bodyPr wrap="square" rtlCol="0">
            <a:spAutoFit/>
          </a:bodyPr>
          <a:lstStyle/>
          <a:p>
            <a:pPr algn="ctr">
              <a:lnSpc>
                <a:spcPct val="150000"/>
              </a:lnSpc>
            </a:pPr>
            <a:r>
              <a:rPr lang="vi-VN" sz="4800" b="1">
                <a:effectLst>
                  <a:outerShdw blurRad="38100" dist="38100" dir="2700000" algn="tl">
                    <a:srgbClr val="000000">
                      <a:alpha val="43137"/>
                    </a:srgbClr>
                  </a:outerShdw>
                </a:effectLst>
                <a:latin typeface="iCiel Helena" pitchFamily="2" charset="-93"/>
              </a:rPr>
              <a:t>VỀ HÌNH TƯỢNG BÀ TÚ TRONG BÀI </a:t>
            </a:r>
            <a:r>
              <a:rPr lang="vi-VN" sz="4800" b="1" i="1">
                <a:effectLst>
                  <a:outerShdw blurRad="38100" dist="38100" dir="2700000" algn="tl">
                    <a:srgbClr val="000000">
                      <a:alpha val="43137"/>
                    </a:srgbClr>
                  </a:outerShdw>
                </a:effectLst>
                <a:latin typeface="iCiel Helena" pitchFamily="2" charset="-93"/>
              </a:rPr>
              <a:t>THƯƠNG VỢ</a:t>
            </a:r>
            <a:endParaRPr lang="en-GB" sz="4800" b="1">
              <a:effectLst>
                <a:outerShdw blurRad="38100" dist="38100" dir="2700000" algn="tl">
                  <a:srgbClr val="000000">
                    <a:alpha val="43137"/>
                  </a:srgbClr>
                </a:outerShdw>
              </a:effectLst>
              <a:latin typeface="iCiel Helena" pitchFamily="2" charset="-93"/>
            </a:endParaRPr>
          </a:p>
          <a:p>
            <a:pPr algn="ctr"/>
            <a:r>
              <a:rPr lang="vi-VN" sz="4000" b="1">
                <a:effectLst>
                  <a:outerShdw blurRad="38100" dist="38100" dir="2700000" algn="tl">
                    <a:srgbClr val="000000">
                      <a:alpha val="43137"/>
                    </a:srgbClr>
                  </a:outerShdw>
                </a:effectLst>
                <a:latin typeface="#9Slide05 Angelline" pitchFamily="2" charset="-93"/>
              </a:rPr>
              <a:t>                                            </a:t>
            </a:r>
            <a:r>
              <a:rPr lang="vi-VN" sz="3200" b="1">
                <a:effectLst>
                  <a:outerShdw blurRad="38100" dist="38100" dir="2700000" algn="tl">
                    <a:srgbClr val="000000">
                      <a:alpha val="43137"/>
                    </a:srgbClr>
                  </a:outerShdw>
                </a:effectLst>
                <a:latin typeface="#9Slide05 Angelline" pitchFamily="2" charset="-93"/>
              </a:rPr>
              <a:t>- Chu Văn Sơn -  </a:t>
            </a:r>
            <a:r>
              <a:rPr lang="vi-VN"/>
              <a:t>            </a:t>
            </a:r>
            <a:endParaRPr lang="en-GB"/>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958" y="2542824"/>
            <a:ext cx="7620000" cy="4448175"/>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204" y="1245112"/>
            <a:ext cx="7015654" cy="379175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37877544"/>
              </p:ext>
            </p:extLst>
          </p:nvPr>
        </p:nvGraphicFramePr>
        <p:xfrm>
          <a:off x="249383" y="243417"/>
          <a:ext cx="11651672" cy="5852160"/>
        </p:xfrm>
        <a:graphic>
          <a:graphicData uri="http://schemas.openxmlformats.org/drawingml/2006/table">
            <a:tbl>
              <a:tblPr firstRow="1" firstCol="1" bandRow="1"/>
              <a:tblGrid>
                <a:gridCol w="11651672"/>
              </a:tblGrid>
              <a:tr h="2873724">
                <a:tc>
                  <a:txBody>
                    <a:bodyPr/>
                    <a:lstStyle/>
                    <a:p>
                      <a:pPr algn="just">
                        <a:lnSpc>
                          <a:spcPct val="100000"/>
                        </a:lnSpc>
                        <a:spcAft>
                          <a:spcPts val="0"/>
                        </a:spcAft>
                      </a:pPr>
                      <a:r>
                        <a:rPr lang="vi-VN" sz="24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BT2</a:t>
                      </a:r>
                      <a:r>
                        <a:rPr lang="vi-VN"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Xác định cách trình bày vấn đề khách quan và cách trình bày vấn đề chủ quan trong đoạn trích:</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400" i="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 các thi nhân, mùa thu lưu dấu ấn của mình trong những vần thơ đượm một vẻ riêng trong trẻo. </a:t>
                      </a:r>
                      <a:r>
                        <a:rPr lang="vi-VN" sz="24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400" i="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Nguyễn Du, Nguyễn Khuyến, Xuân Diệu, Huy Cận, Lưu Trọng Lư, Tế Hanh, Nguyễn Đình Thi,...đều có những câu thơ, bài thơ tuyệt đẹp. </a:t>
                      </a:r>
                      <a:r>
                        <a:rPr lang="vi-VN" sz="24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2400" i="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Đến lượt mình, Hữu Thỉnh lại làm cho mùa thu có thêm hương sắc mới</a:t>
                      </a:r>
                      <a:r>
                        <a:rPr lang="vi-VN" sz="2400" i="1" kern="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2400" i="0" kern="100" baseline="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Trích </a:t>
                      </a:r>
                      <a:r>
                        <a:rPr lang="vi-VN" sz="2400" i="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Thiên nhiên và hồn người lúc sang thu, </a:t>
                      </a:r>
                      <a:r>
                        <a:rPr lang="vi-VN" sz="24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Vũ Nho)</a:t>
                      </a:r>
                      <a:endParaRPr lang="en-GB" sz="24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 </a:t>
                      </a:r>
                      <a:r>
                        <a:rPr lang="vi-VN"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 </a:t>
                      </a:r>
                      <a:endParaRPr lang="en-US" sz="24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pPr>
                      <a:r>
                        <a:rPr lang="vi-VN" sz="24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 trình bày vấn đề khách quan:</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2400" kern="0" dirty="0">
                          <a:effectLst/>
                          <a:latin typeface="Times New Roman" panose="02020603050405020304" pitchFamily="18" charset="0"/>
                          <a:ea typeface="Times New Roman" panose="02020603050405020304" pitchFamily="18" charset="0"/>
                          <a:cs typeface="Times New Roman" panose="02020603050405020304" pitchFamily="18" charset="0"/>
                        </a:rPr>
                        <a:t>Thể hiện</a:t>
                      </a:r>
                      <a:r>
                        <a:rPr lang="vi-VN" sz="24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0" dirty="0">
                          <a:effectLst/>
                          <a:latin typeface="Times New Roman" panose="02020603050405020304" pitchFamily="18" charset="0"/>
                          <a:ea typeface="Times New Roman" panose="02020603050405020304" pitchFamily="18" charset="0"/>
                          <a:cs typeface="Times New Roman" panose="02020603050405020304" pitchFamily="18" charset="0"/>
                        </a:rPr>
                        <a:t>qua các bằng chứng khách quan:</a:t>
                      </a:r>
                      <a:r>
                        <a:rPr lang="vi-VN" sz="2400" i="1" kern="0" dirty="0">
                          <a:effectLst/>
                          <a:latin typeface="Times New Roman" panose="02020603050405020304" pitchFamily="18" charset="0"/>
                          <a:ea typeface="Times New Roman" panose="02020603050405020304" pitchFamily="18" charset="0"/>
                          <a:cs typeface="Times New Roman" panose="02020603050405020304" pitchFamily="18" charset="0"/>
                        </a:rPr>
                        <a:t> Nguyễn Du, Nguyễn Khuyến, Xuân Diệu, Huy Cận, Lưu Trọng Lư, Tế Hanh, Nguyễn Đình Thi,...</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2400" i="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Cách trình bày vấn đề chủ quan:</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vi-VN" sz="2400" kern="0" dirty="0">
                          <a:effectLst/>
                          <a:latin typeface="Times New Roman" panose="02020603050405020304" pitchFamily="18" charset="0"/>
                          <a:ea typeface="Times New Roman" panose="02020603050405020304" pitchFamily="18" charset="0"/>
                          <a:cs typeface="Times New Roman" panose="02020603050405020304" pitchFamily="18" charset="0"/>
                        </a:rPr>
                        <a:t>Thể hiện qua từ ngữ, câu văn, hình ảnh cho thấy tình cảm, đánh giá chủ quan: “</a:t>
                      </a:r>
                      <a:r>
                        <a:rPr lang="vi-VN" sz="2400" i="1" kern="0" dirty="0">
                          <a:effectLst/>
                          <a:latin typeface="Times New Roman" panose="02020603050405020304" pitchFamily="18" charset="0"/>
                          <a:ea typeface="Times New Roman" panose="02020603050405020304" pitchFamily="18" charset="0"/>
                          <a:cs typeface="Times New Roman" panose="02020603050405020304" pitchFamily="18" charset="0"/>
                        </a:rPr>
                        <a:t>Với các thi nhân, mùa thu lưu dấu ấn của mình trong những vần thơ đượm một vẻ riêng trong trẻo”, “những câu thơ, bài thơ tuyệt đẹp”, “đến lượt mình, Hữu Thỉnh lại làm cho mùa thu có thêm hương sắc mới.”</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7737411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reeform 24"/>
          <p:cNvSpPr/>
          <p:nvPr/>
        </p:nvSpPr>
        <p:spPr bwMode="auto">
          <a:xfrm rot="10800000">
            <a:off x="3182611" y="991486"/>
            <a:ext cx="696369" cy="951987"/>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D38731"/>
          </a:solidFill>
          <a:ln w="19050" cap="flat" cmpd="sng">
            <a:noFill/>
            <a:prstDash val="solid"/>
            <a:round/>
            <a:headEnd type="none" w="med" len="med"/>
            <a:tailEnd type="none" w="med" len="med"/>
          </a:ln>
          <a:effectLst/>
        </p:spPr>
        <p:txBody>
          <a:bodyPr/>
          <a:lstStyle/>
          <a:p>
            <a:pPr algn="just">
              <a:lnSpc>
                <a:spcPct val="120000"/>
              </a:lnSpc>
              <a:defRPr/>
            </a:pPr>
            <a:endParaRPr lang="da-DK" sz="760" kern="0">
              <a:solidFill>
                <a:prstClr val="black">
                  <a:lumMod val="95000"/>
                  <a:lumOff val="5000"/>
                </a:prstClr>
              </a:solidFill>
              <a:latin typeface="Arial" panose="020B0604020202020204"/>
              <a:ea typeface="微软雅黑" panose="020B0503020204020204" pitchFamily="34" charset="-122"/>
              <a:sym typeface="Arial" panose="020B0604020202020204"/>
            </a:endParaRPr>
          </a:p>
        </p:txBody>
      </p:sp>
      <p:sp>
        <p:nvSpPr>
          <p:cNvPr id="74" name="Freeform 24"/>
          <p:cNvSpPr/>
          <p:nvPr/>
        </p:nvSpPr>
        <p:spPr bwMode="auto">
          <a:xfrm rot="10800000">
            <a:off x="8401503" y="908357"/>
            <a:ext cx="640023" cy="979699"/>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3F8D9A"/>
          </a:solidFill>
          <a:ln w="19050" cap="flat" cmpd="sng">
            <a:noFill/>
            <a:prstDash val="solid"/>
            <a:round/>
            <a:headEnd type="none" w="med" len="med"/>
            <a:tailEnd type="none" w="med" len="med"/>
          </a:ln>
          <a:effectLst/>
        </p:spPr>
        <p:txBody>
          <a:bodyPr/>
          <a:lstStyle/>
          <a:p>
            <a:pPr algn="just">
              <a:lnSpc>
                <a:spcPct val="120000"/>
              </a:lnSpc>
              <a:defRPr/>
            </a:pPr>
            <a:endParaRPr lang="da-DK" sz="760" kern="0">
              <a:solidFill>
                <a:prstClr val="black">
                  <a:lumMod val="95000"/>
                  <a:lumOff val="5000"/>
                </a:prstClr>
              </a:solidFill>
              <a:latin typeface="Arial" panose="020B0604020202020204"/>
              <a:ea typeface="微软雅黑" panose="020B0503020204020204" pitchFamily="34" charset="-122"/>
              <a:sym typeface="Arial" panose="020B0604020202020204"/>
            </a:endParaRPr>
          </a:p>
        </p:txBody>
      </p:sp>
      <p:grpSp>
        <p:nvGrpSpPr>
          <p:cNvPr id="80" name="Group 129"/>
          <p:cNvGrpSpPr/>
          <p:nvPr/>
        </p:nvGrpSpPr>
        <p:grpSpPr>
          <a:xfrm>
            <a:off x="4416639" y="2567049"/>
            <a:ext cx="593976" cy="593976"/>
            <a:chOff x="3401741" y="4254550"/>
            <a:chExt cx="684000" cy="684000"/>
          </a:xfrm>
        </p:grpSpPr>
        <p:sp>
          <p:nvSpPr>
            <p:cNvPr id="81" name="Freeform 31"/>
            <p:cNvSpPr>
              <a:spLocks noChangeAspect="1" noEditPoints="1"/>
            </p:cNvSpPr>
            <p:nvPr/>
          </p:nvSpPr>
          <p:spPr bwMode="auto">
            <a:xfrm>
              <a:off x="3577110" y="4366532"/>
              <a:ext cx="333262" cy="4680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noFill/>
            <a:ln w="12700">
              <a:solidFill>
                <a:schemeClr val="bg1"/>
              </a:solidFill>
            </a:ln>
          </p:spPr>
          <p:txBody>
            <a:bodyPr vert="horz" wrap="square" lIns="79405" tIns="39703" rIns="79405" bIns="39703" numCol="1" anchor="t" anchorCtr="0" compatLnSpc="1"/>
            <a:lstStyle/>
            <a:p>
              <a:pPr algn="just">
                <a:lnSpc>
                  <a:spcPct val="120000"/>
                </a:lnSpc>
              </a:pPr>
              <a:endParaRPr lang="en-US" sz="760" dirty="0">
                <a:solidFill>
                  <a:prstClr val="white">
                    <a:lumMod val="65000"/>
                  </a:prstClr>
                </a:solidFill>
                <a:latin typeface="Arial" panose="020B0604020202020204"/>
                <a:ea typeface="微软雅黑" panose="020B0503020204020204" pitchFamily="34" charset="-122"/>
                <a:sym typeface="Arial" panose="020B0604020202020204"/>
              </a:endParaRPr>
            </a:p>
          </p:txBody>
        </p:sp>
        <p:sp>
          <p:nvSpPr>
            <p:cNvPr id="82" name="Oval 125"/>
            <p:cNvSpPr/>
            <p:nvPr/>
          </p:nvSpPr>
          <p:spPr>
            <a:xfrm>
              <a:off x="3401741" y="4254550"/>
              <a:ext cx="684000" cy="684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60">
                <a:solidFill>
                  <a:prstClr val="white"/>
                </a:solidFill>
                <a:latin typeface="Arial" panose="020B0604020202020204"/>
                <a:ea typeface="微软雅黑" panose="020B0503020204020204" pitchFamily="34" charset="-122"/>
                <a:sym typeface="Arial" panose="020B0604020202020204"/>
              </a:endParaRPr>
            </a:p>
          </p:txBody>
        </p:sp>
      </p:grpSp>
      <p:sp>
        <p:nvSpPr>
          <p:cNvPr id="3" name="Rectangle 2"/>
          <p:cNvSpPr/>
          <p:nvPr/>
        </p:nvSpPr>
        <p:spPr>
          <a:xfrm>
            <a:off x="1747167" y="2123591"/>
            <a:ext cx="3567256" cy="3970318"/>
          </a:xfrm>
          <a:prstGeom prst="rect">
            <a:avLst/>
          </a:prstGeom>
        </p:spPr>
        <p:txBody>
          <a:bodyPr wrap="squar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rPr>
              <a:t>Cách trình bày vấn đề khách quan chỉ đưa thông tin, nêu ra các bằng chứng khách quan. Cách trình bày này tạo ra cơ sở vững chắc, đảm bảo tính chính xác, đúng đắn cho lập luận.</a:t>
            </a:r>
            <a:endParaRPr lang="en-GB" sz="2800" dirty="0"/>
          </a:p>
        </p:txBody>
      </p:sp>
      <p:sp>
        <p:nvSpPr>
          <p:cNvPr id="4" name="Rectangle 3"/>
          <p:cNvSpPr/>
          <p:nvPr/>
        </p:nvSpPr>
        <p:spPr>
          <a:xfrm>
            <a:off x="6783895" y="1860343"/>
            <a:ext cx="4163822" cy="4401205"/>
          </a:xfrm>
          <a:prstGeom prst="rect">
            <a:avLst/>
          </a:prstGeom>
        </p:spPr>
        <p:txBody>
          <a:bodyPr wrap="square">
            <a:spAutoFit/>
          </a:bodyPr>
          <a:lstStyle/>
          <a:p>
            <a:pPr algn="just"/>
            <a:r>
              <a:rPr lang="vi-VN" sz="2800" dirty="0">
                <a:solidFill>
                  <a:srgbClr val="000000"/>
                </a:solidFill>
                <a:latin typeface="Times New Roman" panose="02020603050405020304" pitchFamily="18" charset="0"/>
                <a:ea typeface="Times New Roman" panose="02020603050405020304" pitchFamily="18" charset="0"/>
              </a:rPr>
              <a:t>Cách trình bày vấn đề chủ quan đưa ra ý kiến, đánh giá chủ quan, thể hiện rõ tình cảm, quan điểm của người viết. Cách trình bày này tác động đến cảm xúc của người đọc, khơi gợi sự đồng cảm, mối quan tâm của người đọc về những vấn đề được bàn luận.</a:t>
            </a:r>
            <a:endParaRPr lang="en-GB" sz="2800" dirty="0"/>
          </a:p>
        </p:txBody>
      </p:sp>
    </p:spTree>
    <p:extLst>
      <p:ext uri="{BB962C8B-B14F-4D97-AF65-F5344CB8AC3E}">
        <p14:creationId xmlns:p14="http://schemas.microsoft.com/office/powerpoint/2010/main" val="14175089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1000"/>
                                        <p:tgtEl>
                                          <p:spTgt spid="80"/>
                                        </p:tgtEl>
                                      </p:cBhvr>
                                    </p:animEffect>
                                    <p:anim calcmode="lin" valueType="num">
                                      <p:cBhvr>
                                        <p:cTn id="14" dur="1000" fill="hold"/>
                                        <p:tgtEl>
                                          <p:spTgt spid="80"/>
                                        </p:tgtEl>
                                        <p:attrNameLst>
                                          <p:attrName>ppt_w</p:attrName>
                                        </p:attrNameLst>
                                      </p:cBhvr>
                                      <p:tavLst>
                                        <p:tav tm="0" fmla="#ppt_w*sin(2.5*pi*$)">
                                          <p:val>
                                            <p:fltVal val="0"/>
                                          </p:val>
                                        </p:tav>
                                        <p:tav tm="100000">
                                          <p:val>
                                            <p:fltVal val="1"/>
                                          </p:val>
                                        </p:tav>
                                      </p:tavLst>
                                    </p:anim>
                                    <p:anim calcmode="lin" valueType="num">
                                      <p:cBhvr>
                                        <p:cTn id="15" dur="1000" fill="hold"/>
                                        <p:tgtEl>
                                          <p:spTgt spid="80"/>
                                        </p:tgtEl>
                                        <p:attrNameLst>
                                          <p:attrName>ppt_h</p:attrName>
                                        </p:attrNameLst>
                                      </p:cBhvr>
                                      <p:tavLst>
                                        <p:tav tm="0">
                                          <p:val>
                                            <p:strVal val="#ppt_h"/>
                                          </p:val>
                                        </p:tav>
                                        <p:tav tm="100000">
                                          <p:val>
                                            <p:strVal val="#ppt_h"/>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barn(inVertical)">
                                      <p:cBhvr>
                                        <p:cTn id="25" dur="500"/>
                                        <p:tgtEl>
                                          <p:spTgt spid="7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89804"/>
            <a:ext cx="12192000" cy="7152640"/>
          </a:xfrm>
        </p:spPr>
      </p:pic>
      <p:sp>
        <p:nvSpPr>
          <p:cNvPr id="5" name="Rectangle 4"/>
          <p:cNvSpPr/>
          <p:nvPr/>
        </p:nvSpPr>
        <p:spPr>
          <a:xfrm>
            <a:off x="435831" y="365125"/>
            <a:ext cx="7273145" cy="816827"/>
          </a:xfrm>
          <a:prstGeom prst="rect">
            <a:avLst/>
          </a:prstGeom>
        </p:spPr>
        <p:txBody>
          <a:bodyPr wrap="none">
            <a:spAutoFit/>
          </a:bodyPr>
          <a:lstStyle/>
          <a:p>
            <a:pPr>
              <a:lnSpc>
                <a:spcPct val="107000"/>
              </a:lnSpc>
              <a:spcAft>
                <a:spcPts val="0"/>
              </a:spcAft>
            </a:pPr>
            <a:r>
              <a:rPr lang="en-US" sz="4400" b="1" kern="0">
                <a:latin typeface="Times New Roman" panose="02020603050405020304" pitchFamily="18" charset="0"/>
                <a:ea typeface="Times New Roman" panose="02020603050405020304" pitchFamily="18" charset="0"/>
                <a:cs typeface="Times New Roman" panose="02020603050405020304" pitchFamily="18" charset="0"/>
              </a:rPr>
              <a:t>II. Trải nghiệm cùng văn bản</a:t>
            </a:r>
            <a:endParaRPr lang="en-GB" sz="44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84687" y="1367522"/>
            <a:ext cx="6694461" cy="646331"/>
          </a:xfrm>
          <a:prstGeom prst="rect">
            <a:avLst/>
          </a:prstGeom>
        </p:spPr>
        <p:txBody>
          <a:bodyPr wrap="none">
            <a:spAutoFit/>
          </a:bodyPr>
          <a:lstStyle/>
          <a:p>
            <a:r>
              <a:rPr lang="en-US" sz="3600" b="1" kern="0">
                <a:latin typeface="Times New Roman" panose="02020603050405020304" pitchFamily="18" charset="0"/>
                <a:ea typeface="Times New Roman" panose="02020603050405020304" pitchFamily="18" charset="0"/>
              </a:rPr>
              <a:t>1. Đọc văn bản, giải thích từ </a:t>
            </a:r>
            <a:r>
              <a:rPr lang="en-US" sz="3600" b="1" kern="0" smtClean="0">
                <a:latin typeface="Times New Roman" panose="02020603050405020304" pitchFamily="18" charset="0"/>
                <a:ea typeface="Times New Roman" panose="02020603050405020304" pitchFamily="18" charset="0"/>
              </a:rPr>
              <a:t>khó</a:t>
            </a:r>
            <a:endParaRPr lang="en-GB" sz="3600"/>
          </a:p>
        </p:txBody>
      </p:sp>
    </p:spTree>
    <p:extLst>
      <p:ext uri="{BB962C8B-B14F-4D97-AF65-F5344CB8AC3E}">
        <p14:creationId xmlns:p14="http://schemas.microsoft.com/office/powerpoint/2010/main" val="36676800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椭圆 55"/>
          <p:cNvSpPr/>
          <p:nvPr/>
        </p:nvSpPr>
        <p:spPr>
          <a:xfrm>
            <a:off x="4716805" y="745610"/>
            <a:ext cx="546793" cy="546793"/>
          </a:xfrm>
          <a:prstGeom prst="ellipse">
            <a:avLst/>
          </a:prstGeom>
          <a:solidFill>
            <a:srgbClr val="F5C68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兰亭黑简体" panose="02000000000000000000" pitchFamily="2" charset="-122"/>
              <a:ea typeface="方正兰亭黑简体" panose="02000000000000000000" pitchFamily="2" charset="-122"/>
            </a:endParaRPr>
          </a:p>
        </p:txBody>
      </p:sp>
      <p:sp>
        <p:nvSpPr>
          <p:cNvPr id="3" name="Rectangle 2"/>
          <p:cNvSpPr/>
          <p:nvPr/>
        </p:nvSpPr>
        <p:spPr>
          <a:xfrm>
            <a:off x="5414715" y="745610"/>
            <a:ext cx="4082986" cy="954107"/>
          </a:xfrm>
          <a:prstGeom prst="rect">
            <a:avLst/>
          </a:prstGeom>
        </p:spPr>
        <p:txBody>
          <a:bodyPr wrap="square">
            <a:spAutoFit/>
          </a:bodyPr>
          <a:lstStyle/>
          <a:p>
            <a:pPr algn="just"/>
            <a:r>
              <a:rPr lang="en-US" sz="2800" kern="0">
                <a:latin typeface="Times New Roman" panose="02020603050405020304" pitchFamily="18" charset="0"/>
                <a:ea typeface="Times New Roman" panose="02020603050405020304" pitchFamily="18" charset="0"/>
              </a:rPr>
              <a:t>Là nhà giáo, nhà phê bình văn học, nhà văn</a:t>
            </a:r>
            <a:endParaRPr lang="en-GB" sz="2800"/>
          </a:p>
        </p:txBody>
      </p:sp>
      <p:sp>
        <p:nvSpPr>
          <p:cNvPr id="4" name="Rectangle 3"/>
          <p:cNvSpPr/>
          <p:nvPr/>
        </p:nvSpPr>
        <p:spPr>
          <a:xfrm>
            <a:off x="5369358" y="2150622"/>
            <a:ext cx="4468462" cy="1384995"/>
          </a:xfrm>
          <a:prstGeom prst="rect">
            <a:avLst/>
          </a:prstGeom>
        </p:spPr>
        <p:txBody>
          <a:bodyPr wrap="square">
            <a:spAutoFit/>
          </a:bodyPr>
          <a:lstStyle/>
          <a:p>
            <a:pPr algn="just"/>
            <a:r>
              <a:rPr lang="en-US" sz="2800" kern="0">
                <a:latin typeface="Times New Roman" panose="02020603050405020304" pitchFamily="18" charset="0"/>
                <a:ea typeface="Times New Roman" panose="02020603050405020304" pitchFamily="18" charset="0"/>
              </a:rPr>
              <a:t>Ông có nhiều tác phẩm đặc sắc trên cả 2 lĩnh vực phê bình và sáng tác văn học.</a:t>
            </a:r>
            <a:endParaRPr lang="en-GB" sz="2800"/>
          </a:p>
        </p:txBody>
      </p:sp>
      <p:sp>
        <p:nvSpPr>
          <p:cNvPr id="5" name="Rectangle 4"/>
          <p:cNvSpPr/>
          <p:nvPr/>
        </p:nvSpPr>
        <p:spPr>
          <a:xfrm>
            <a:off x="5369358" y="3875526"/>
            <a:ext cx="4603982" cy="2246769"/>
          </a:xfrm>
          <a:prstGeom prst="rect">
            <a:avLst/>
          </a:prstGeom>
        </p:spPr>
        <p:txBody>
          <a:bodyPr wrap="square">
            <a:spAutoFit/>
          </a:bodyPr>
          <a:lstStyle/>
          <a:p>
            <a:pPr algn="just"/>
            <a:r>
              <a:rPr lang="en-US" sz="2800" kern="0">
                <a:latin typeface="Times New Roman" panose="02020603050405020304" pitchFamily="18" charset="0"/>
                <a:ea typeface="Times New Roman" panose="02020603050405020304" pitchFamily="18" charset="0"/>
              </a:rPr>
              <a:t>Tác phẩm tiêu biểu: </a:t>
            </a:r>
            <a:r>
              <a:rPr lang="en-US" sz="2800" i="1" kern="0">
                <a:latin typeface="Times New Roman" panose="02020603050405020304" pitchFamily="18" charset="0"/>
                <a:ea typeface="Times New Roman" panose="02020603050405020304" pitchFamily="18" charset="0"/>
              </a:rPr>
              <a:t>Thơ, điệu hồn và cấu trúc; Ba đỉnh cao thơ mới </a:t>
            </a:r>
            <a:r>
              <a:rPr lang="en-US" sz="2800" kern="0">
                <a:latin typeface="Times New Roman" panose="02020603050405020304" pitchFamily="18" charset="0"/>
                <a:ea typeface="Times New Roman" panose="02020603050405020304" pitchFamily="18" charset="0"/>
              </a:rPr>
              <a:t>(tiểu luận, phê bình văn học); </a:t>
            </a:r>
            <a:r>
              <a:rPr lang="en-US" sz="2800" i="1" kern="0">
                <a:latin typeface="Times New Roman" panose="02020603050405020304" pitchFamily="18" charset="0"/>
                <a:ea typeface="Times New Roman" panose="02020603050405020304" pitchFamily="18" charset="0"/>
              </a:rPr>
              <a:t>Tự tình cùng cái đẹp </a:t>
            </a:r>
            <a:r>
              <a:rPr lang="en-US" sz="2800" kern="0">
                <a:latin typeface="Times New Roman" panose="02020603050405020304" pitchFamily="18" charset="0"/>
                <a:ea typeface="Times New Roman" panose="02020603050405020304" pitchFamily="18" charset="0"/>
              </a:rPr>
              <a:t>(tuỳ bút, tản văn).</a:t>
            </a:r>
            <a:endParaRPr lang="en-GB" sz="280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6940" y="1940387"/>
            <a:ext cx="3095086" cy="3921397"/>
          </a:xfrm>
          <a:prstGeom prst="rect">
            <a:avLst/>
          </a:prstGeom>
        </p:spPr>
      </p:pic>
      <p:sp>
        <p:nvSpPr>
          <p:cNvPr id="9" name="椭圆 59"/>
          <p:cNvSpPr/>
          <p:nvPr/>
        </p:nvSpPr>
        <p:spPr>
          <a:xfrm>
            <a:off x="4716805" y="2136501"/>
            <a:ext cx="546793" cy="546793"/>
          </a:xfrm>
          <a:prstGeom prst="ellipse">
            <a:avLst/>
          </a:prstGeom>
          <a:solidFill>
            <a:srgbClr val="3F8D9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兰亭黑简体" panose="02000000000000000000" pitchFamily="2" charset="-122"/>
              <a:ea typeface="方正兰亭黑简体" panose="02000000000000000000" pitchFamily="2" charset="-122"/>
            </a:endParaRPr>
          </a:p>
        </p:txBody>
      </p:sp>
      <p:sp>
        <p:nvSpPr>
          <p:cNvPr id="10" name="椭圆 63"/>
          <p:cNvSpPr/>
          <p:nvPr/>
        </p:nvSpPr>
        <p:spPr>
          <a:xfrm>
            <a:off x="4804416" y="3901085"/>
            <a:ext cx="546793" cy="546793"/>
          </a:xfrm>
          <a:prstGeom prst="ellipse">
            <a:avLst/>
          </a:prstGeom>
          <a:solidFill>
            <a:srgbClr val="D3873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兰亭黑简体" panose="02000000000000000000" pitchFamily="2" charset="-122"/>
              <a:ea typeface="方正兰亭黑简体" panose="02000000000000000000" pitchFamily="2" charset="-122"/>
            </a:endParaRPr>
          </a:p>
        </p:txBody>
      </p:sp>
    </p:spTree>
    <p:extLst>
      <p:ext uri="{BB962C8B-B14F-4D97-AF65-F5344CB8AC3E}">
        <p14:creationId xmlns:p14="http://schemas.microsoft.com/office/powerpoint/2010/main" val="33166153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3" grpId="0"/>
      <p:bldP spid="4" grpId="0"/>
      <p:bldP spid="5" grpId="0"/>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6108" y="2649015"/>
            <a:ext cx="5966078" cy="1692771"/>
          </a:xfrm>
          <a:prstGeom prst="rect">
            <a:avLst/>
          </a:prstGeom>
        </p:spPr>
        <p:txBody>
          <a:bodyPr wrap="square">
            <a:spAutoFit/>
          </a:bodyPr>
          <a:lstStyle/>
          <a:p>
            <a:pPr algn="ctr">
              <a:lnSpc>
                <a:spcPct val="130000"/>
              </a:lnSpc>
              <a:spcAft>
                <a:spcPts val="0"/>
              </a:spcAft>
            </a:pPr>
            <a:r>
              <a:rPr lang="en-US" sz="4000" b="1" kern="0">
                <a:latin typeface="Times New Roman" panose="02020603050405020304" pitchFamily="18" charset="0"/>
                <a:ea typeface="Times New Roman" panose="02020603050405020304" pitchFamily="18" charset="0"/>
                <a:cs typeface="Times New Roman" panose="02020603050405020304" pitchFamily="18" charset="0"/>
              </a:rPr>
              <a:t>3. Tác giả Trần Tế Xương và bài thơ </a:t>
            </a:r>
            <a:r>
              <a:rPr lang="en-US" sz="4000" b="1" i="1" kern="0">
                <a:latin typeface="Times New Roman" panose="02020603050405020304" pitchFamily="18" charset="0"/>
                <a:ea typeface="Times New Roman" panose="02020603050405020304" pitchFamily="18" charset="0"/>
                <a:cs typeface="Times New Roman" panose="02020603050405020304" pitchFamily="18" charset="0"/>
              </a:rPr>
              <a:t>Thương vợ</a:t>
            </a:r>
            <a:endParaRPr lang="en-GB" sz="40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663" y="1024840"/>
            <a:ext cx="3542022" cy="43466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ctangle 1"/>
          <p:cNvSpPr/>
          <p:nvPr/>
        </p:nvSpPr>
        <p:spPr>
          <a:xfrm>
            <a:off x="7644246" y="5583497"/>
            <a:ext cx="2440092" cy="584775"/>
          </a:xfrm>
          <a:prstGeom prst="rect">
            <a:avLst/>
          </a:prstGeom>
        </p:spPr>
        <p:txBody>
          <a:bodyPr wrap="none">
            <a:spAutoFit/>
          </a:bodyPr>
          <a:lstStyle/>
          <a:p>
            <a:r>
              <a:rPr lang="en-US" sz="32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(1870- 1907) </a:t>
            </a:r>
            <a:endParaRPr lang="en-GB" sz="3200" b="1"/>
          </a:p>
        </p:txBody>
      </p:sp>
    </p:spTree>
    <p:extLst>
      <p:ext uri="{BB962C8B-B14F-4D97-AF65-F5344CB8AC3E}">
        <p14:creationId xmlns:p14="http://schemas.microsoft.com/office/powerpoint/2010/main" val="227636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5"/>
          <p:cNvSpPr/>
          <p:nvPr/>
        </p:nvSpPr>
        <p:spPr bwMode="auto">
          <a:xfrm>
            <a:off x="2141599" y="1417830"/>
            <a:ext cx="501644" cy="384240"/>
          </a:xfrm>
          <a:custGeom>
            <a:avLst/>
            <a:gdLst>
              <a:gd name="T0" fmla="*/ 36030 w 497"/>
              <a:gd name="T1" fmla="*/ 111308 h 382"/>
              <a:gd name="T2" fmla="*/ 36030 w 497"/>
              <a:gd name="T3" fmla="*/ 111308 h 382"/>
              <a:gd name="T4" fmla="*/ 71610 w 497"/>
              <a:gd name="T5" fmla="*/ 147214 h 382"/>
              <a:gd name="T6" fmla="*/ 111693 w 497"/>
              <a:gd name="T7" fmla="*/ 171001 h 382"/>
              <a:gd name="T8" fmla="*/ 151777 w 497"/>
              <a:gd name="T9" fmla="*/ 151253 h 382"/>
              <a:gd name="T10" fmla="*/ 175647 w 497"/>
              <a:gd name="T11" fmla="*/ 115796 h 382"/>
              <a:gd name="T12" fmla="*/ 111693 w 497"/>
              <a:gd name="T13" fmla="*/ 147214 h 382"/>
              <a:gd name="T14" fmla="*/ 36030 w 497"/>
              <a:gd name="T15" fmla="*/ 111308 h 382"/>
              <a:gd name="T16" fmla="*/ 219333 w 497"/>
              <a:gd name="T17" fmla="*/ 55654 h 382"/>
              <a:gd name="T18" fmla="*/ 219333 w 497"/>
              <a:gd name="T19" fmla="*/ 55654 h 382"/>
              <a:gd name="T20" fmla="*/ 123403 w 497"/>
              <a:gd name="T21" fmla="*/ 4039 h 382"/>
              <a:gd name="T22" fmla="*/ 99533 w 497"/>
              <a:gd name="T23" fmla="*/ 4039 h 382"/>
              <a:gd name="T24" fmla="*/ 4053 w 497"/>
              <a:gd name="T25" fmla="*/ 55654 h 382"/>
              <a:gd name="T26" fmla="*/ 4053 w 497"/>
              <a:gd name="T27" fmla="*/ 71812 h 382"/>
              <a:gd name="T28" fmla="*/ 99533 w 497"/>
              <a:gd name="T29" fmla="*/ 123426 h 382"/>
              <a:gd name="T30" fmla="*/ 123403 w 497"/>
              <a:gd name="T31" fmla="*/ 123426 h 382"/>
              <a:gd name="T32" fmla="*/ 183754 w 497"/>
              <a:gd name="T33" fmla="*/ 87520 h 382"/>
              <a:gd name="T34" fmla="*/ 119800 w 497"/>
              <a:gd name="T35" fmla="*/ 71812 h 382"/>
              <a:gd name="T36" fmla="*/ 111693 w 497"/>
              <a:gd name="T37" fmla="*/ 75402 h 382"/>
              <a:gd name="T38" fmla="*/ 91426 w 497"/>
              <a:gd name="T39" fmla="*/ 59693 h 382"/>
              <a:gd name="T40" fmla="*/ 111693 w 497"/>
              <a:gd name="T41" fmla="*/ 48024 h 382"/>
              <a:gd name="T42" fmla="*/ 131960 w 497"/>
              <a:gd name="T43" fmla="*/ 55654 h 382"/>
              <a:gd name="T44" fmla="*/ 199517 w 497"/>
              <a:gd name="T45" fmla="*/ 79441 h 382"/>
              <a:gd name="T46" fmla="*/ 219333 w 497"/>
              <a:gd name="T47" fmla="*/ 71812 h 382"/>
              <a:gd name="T48" fmla="*/ 219333 w 497"/>
              <a:gd name="T49" fmla="*/ 55654 h 382"/>
              <a:gd name="T50" fmla="*/ 191410 w 497"/>
              <a:gd name="T51" fmla="*/ 155292 h 382"/>
              <a:gd name="T52" fmla="*/ 191410 w 497"/>
              <a:gd name="T53" fmla="*/ 155292 h 382"/>
              <a:gd name="T54" fmla="*/ 207623 w 497"/>
              <a:gd name="T55" fmla="*/ 151253 h 382"/>
              <a:gd name="T56" fmla="*/ 199517 w 497"/>
              <a:gd name="T57" fmla="*/ 79441 h 382"/>
              <a:gd name="T58" fmla="*/ 183754 w 497"/>
              <a:gd name="T59" fmla="*/ 87520 h 382"/>
              <a:gd name="T60" fmla="*/ 191410 w 497"/>
              <a:gd name="T61" fmla="*/ 155292 h 3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rgbClr val="3F8D9A"/>
          </a:solidFill>
          <a:ln>
            <a:noFill/>
          </a:ln>
          <a:effectLst/>
        </p:spPr>
        <p:txBody>
          <a:bodyPr anchor="ctr"/>
          <a:lstStyle/>
          <a:p>
            <a:pPr algn="ctr"/>
            <a:endParaRPr>
              <a:solidFill>
                <a:prstClr val="black"/>
              </a:solidFill>
            </a:endParaRPr>
          </a:p>
        </p:txBody>
      </p:sp>
      <p:sp>
        <p:nvSpPr>
          <p:cNvPr id="12" name="任意多边形: 形状 11"/>
          <p:cNvSpPr/>
          <p:nvPr/>
        </p:nvSpPr>
        <p:spPr bwMode="auto">
          <a:xfrm>
            <a:off x="2056352" y="2459287"/>
            <a:ext cx="508760" cy="398471"/>
          </a:xfrm>
          <a:custGeom>
            <a:avLst/>
            <a:gdLst>
              <a:gd name="T0" fmla="*/ 194710 w 506"/>
              <a:gd name="T1" fmla="*/ 31193 h 399"/>
              <a:gd name="T2" fmla="*/ 194710 w 506"/>
              <a:gd name="T3" fmla="*/ 31193 h 399"/>
              <a:gd name="T4" fmla="*/ 75372 w 506"/>
              <a:gd name="T5" fmla="*/ 15596 h 399"/>
              <a:gd name="T6" fmla="*/ 4038 w 506"/>
              <a:gd name="T7" fmla="*/ 98481 h 399"/>
              <a:gd name="T8" fmla="*/ 87485 w 506"/>
              <a:gd name="T9" fmla="*/ 177354 h 399"/>
              <a:gd name="T10" fmla="*/ 170932 w 506"/>
              <a:gd name="T11" fmla="*/ 138140 h 399"/>
              <a:gd name="T12" fmla="*/ 162856 w 506"/>
              <a:gd name="T13" fmla="*/ 94470 h 399"/>
              <a:gd name="T14" fmla="*/ 210412 w 506"/>
              <a:gd name="T15" fmla="*/ 90460 h 399"/>
              <a:gd name="T16" fmla="*/ 194710 w 506"/>
              <a:gd name="T17" fmla="*/ 31193 h 399"/>
              <a:gd name="T18" fmla="*/ 122927 w 506"/>
              <a:gd name="T19" fmla="*/ 134130 h 399"/>
              <a:gd name="T20" fmla="*/ 122927 w 506"/>
              <a:gd name="T21" fmla="*/ 134130 h 399"/>
              <a:gd name="T22" fmla="*/ 107225 w 506"/>
              <a:gd name="T23" fmla="*/ 118088 h 399"/>
              <a:gd name="T24" fmla="*/ 122927 w 506"/>
              <a:gd name="T25" fmla="*/ 102491 h 399"/>
              <a:gd name="T26" fmla="*/ 138630 w 506"/>
              <a:gd name="T27" fmla="*/ 118088 h 399"/>
              <a:gd name="T28" fmla="*/ 122927 w 506"/>
              <a:gd name="T29" fmla="*/ 134130 h 3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506" h="399">
                <a:moveTo>
                  <a:pt x="434" y="70"/>
                </a:moveTo>
                <a:lnTo>
                  <a:pt x="434" y="70"/>
                </a:lnTo>
                <a:cubicBezTo>
                  <a:pt x="354" y="17"/>
                  <a:pt x="265" y="0"/>
                  <a:pt x="168" y="35"/>
                </a:cubicBezTo>
                <a:cubicBezTo>
                  <a:pt x="89" y="53"/>
                  <a:pt x="9" y="141"/>
                  <a:pt x="9" y="221"/>
                </a:cubicBezTo>
                <a:cubicBezTo>
                  <a:pt x="0" y="319"/>
                  <a:pt x="71" y="398"/>
                  <a:pt x="195" y="398"/>
                </a:cubicBezTo>
                <a:cubicBezTo>
                  <a:pt x="337" y="398"/>
                  <a:pt x="381" y="328"/>
                  <a:pt x="381" y="310"/>
                </a:cubicBezTo>
                <a:cubicBezTo>
                  <a:pt x="390" y="292"/>
                  <a:pt x="328" y="248"/>
                  <a:pt x="363" y="212"/>
                </a:cubicBezTo>
                <a:cubicBezTo>
                  <a:pt x="408" y="168"/>
                  <a:pt x="452" y="203"/>
                  <a:pt x="469" y="203"/>
                </a:cubicBezTo>
                <a:cubicBezTo>
                  <a:pt x="496" y="194"/>
                  <a:pt x="505" y="124"/>
                  <a:pt x="434" y="70"/>
                </a:cubicBezTo>
                <a:close/>
                <a:moveTo>
                  <a:pt x="274" y="301"/>
                </a:moveTo>
                <a:lnTo>
                  <a:pt x="274" y="301"/>
                </a:lnTo>
                <a:cubicBezTo>
                  <a:pt x="248" y="301"/>
                  <a:pt x="239" y="283"/>
                  <a:pt x="239" y="265"/>
                </a:cubicBezTo>
                <a:cubicBezTo>
                  <a:pt x="239" y="248"/>
                  <a:pt x="248" y="230"/>
                  <a:pt x="274" y="230"/>
                </a:cubicBezTo>
                <a:cubicBezTo>
                  <a:pt x="293" y="230"/>
                  <a:pt x="309" y="248"/>
                  <a:pt x="309" y="265"/>
                </a:cubicBezTo>
                <a:cubicBezTo>
                  <a:pt x="309" y="283"/>
                  <a:pt x="293" y="301"/>
                  <a:pt x="274" y="301"/>
                </a:cubicBezTo>
                <a:close/>
              </a:path>
            </a:pathLst>
          </a:custGeom>
          <a:solidFill>
            <a:srgbClr val="B0D1CC"/>
          </a:solidFill>
          <a:ln>
            <a:noFill/>
          </a:ln>
          <a:effectLst/>
        </p:spPr>
        <p:txBody>
          <a:bodyPr anchor="ctr"/>
          <a:lstStyle/>
          <a:p>
            <a:pPr algn="ctr"/>
            <a:endParaRPr>
              <a:solidFill>
                <a:prstClr val="black"/>
              </a:solidFill>
            </a:endParaRPr>
          </a:p>
        </p:txBody>
      </p:sp>
      <p:sp>
        <p:nvSpPr>
          <p:cNvPr id="15" name="任意多边形: 形状 14"/>
          <p:cNvSpPr/>
          <p:nvPr/>
        </p:nvSpPr>
        <p:spPr bwMode="auto">
          <a:xfrm>
            <a:off x="2141599" y="3655838"/>
            <a:ext cx="284623" cy="483856"/>
          </a:xfrm>
          <a:custGeom>
            <a:avLst/>
            <a:gdLst>
              <a:gd name="T0" fmla="*/ 67314 w 283"/>
              <a:gd name="T1" fmla="*/ 4057 h 479"/>
              <a:gd name="T2" fmla="*/ 67314 w 283"/>
              <a:gd name="T3" fmla="*/ 4057 h 479"/>
              <a:gd name="T4" fmla="*/ 59237 w 283"/>
              <a:gd name="T5" fmla="*/ 4057 h 479"/>
              <a:gd name="T6" fmla="*/ 0 w 283"/>
              <a:gd name="T7" fmla="*/ 155502 h 479"/>
              <a:gd name="T8" fmla="*/ 63276 w 283"/>
              <a:gd name="T9" fmla="*/ 215449 h 479"/>
              <a:gd name="T10" fmla="*/ 126551 w 283"/>
              <a:gd name="T11" fmla="*/ 155502 h 479"/>
              <a:gd name="T12" fmla="*/ 67314 w 283"/>
              <a:gd name="T13" fmla="*/ 4057 h 479"/>
              <a:gd name="T14" fmla="*/ 55198 w 283"/>
              <a:gd name="T15" fmla="*/ 91949 h 479"/>
              <a:gd name="T16" fmla="*/ 55198 w 283"/>
              <a:gd name="T17" fmla="*/ 91949 h 479"/>
              <a:gd name="T18" fmla="*/ 55198 w 283"/>
              <a:gd name="T19" fmla="*/ 99611 h 479"/>
              <a:gd name="T20" fmla="*/ 43530 w 283"/>
              <a:gd name="T21" fmla="*/ 151446 h 479"/>
              <a:gd name="T22" fmla="*/ 31413 w 283"/>
              <a:gd name="T23" fmla="*/ 167672 h 479"/>
              <a:gd name="T24" fmla="*/ 19746 w 283"/>
              <a:gd name="T25" fmla="*/ 155502 h 479"/>
              <a:gd name="T26" fmla="*/ 39491 w 283"/>
              <a:gd name="T27" fmla="*/ 99611 h 479"/>
              <a:gd name="T28" fmla="*/ 51159 w 283"/>
              <a:gd name="T29" fmla="*/ 87442 h 479"/>
              <a:gd name="T30" fmla="*/ 55198 w 283"/>
              <a:gd name="T31" fmla="*/ 87442 h 479"/>
              <a:gd name="T32" fmla="*/ 55198 w 283"/>
              <a:gd name="T33" fmla="*/ 91949 h 4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3" h="479">
                <a:moveTo>
                  <a:pt x="150" y="9"/>
                </a:moveTo>
                <a:lnTo>
                  <a:pt x="150" y="9"/>
                </a:lnTo>
                <a:cubicBezTo>
                  <a:pt x="150" y="0"/>
                  <a:pt x="141" y="0"/>
                  <a:pt x="132" y="9"/>
                </a:cubicBezTo>
                <a:cubicBezTo>
                  <a:pt x="114" y="185"/>
                  <a:pt x="0" y="221"/>
                  <a:pt x="0" y="345"/>
                </a:cubicBezTo>
                <a:cubicBezTo>
                  <a:pt x="0" y="416"/>
                  <a:pt x="70" y="478"/>
                  <a:pt x="141" y="478"/>
                </a:cubicBezTo>
                <a:cubicBezTo>
                  <a:pt x="220" y="478"/>
                  <a:pt x="282" y="416"/>
                  <a:pt x="282" y="345"/>
                </a:cubicBezTo>
                <a:cubicBezTo>
                  <a:pt x="282" y="221"/>
                  <a:pt x="167" y="185"/>
                  <a:pt x="150" y="9"/>
                </a:cubicBezTo>
                <a:close/>
                <a:moveTo>
                  <a:pt x="123" y="204"/>
                </a:moveTo>
                <a:lnTo>
                  <a:pt x="123" y="204"/>
                </a:lnTo>
                <a:cubicBezTo>
                  <a:pt x="123" y="204"/>
                  <a:pt x="123" y="213"/>
                  <a:pt x="123" y="221"/>
                </a:cubicBezTo>
                <a:cubicBezTo>
                  <a:pt x="114" y="257"/>
                  <a:pt x="97" y="292"/>
                  <a:pt x="97" y="336"/>
                </a:cubicBezTo>
                <a:cubicBezTo>
                  <a:pt x="97" y="363"/>
                  <a:pt x="88" y="372"/>
                  <a:pt x="70" y="372"/>
                </a:cubicBezTo>
                <a:cubicBezTo>
                  <a:pt x="53" y="372"/>
                  <a:pt x="44" y="363"/>
                  <a:pt x="44" y="345"/>
                </a:cubicBezTo>
                <a:cubicBezTo>
                  <a:pt x="44" y="292"/>
                  <a:pt x="70" y="257"/>
                  <a:pt x="88" y="221"/>
                </a:cubicBezTo>
                <a:cubicBezTo>
                  <a:pt x="97" y="213"/>
                  <a:pt x="106" y="204"/>
                  <a:pt x="114" y="194"/>
                </a:cubicBezTo>
                <a:lnTo>
                  <a:pt x="123" y="194"/>
                </a:lnTo>
                <a:lnTo>
                  <a:pt x="123" y="204"/>
                </a:lnTo>
                <a:close/>
              </a:path>
            </a:pathLst>
          </a:custGeom>
          <a:solidFill>
            <a:srgbClr val="D38731"/>
          </a:solidFill>
          <a:ln>
            <a:noFill/>
          </a:ln>
          <a:effectLst/>
        </p:spPr>
        <p:txBody>
          <a:bodyPr anchor="ctr"/>
          <a:lstStyle/>
          <a:p>
            <a:pPr algn="ctr"/>
            <a:endParaRPr>
              <a:solidFill>
                <a:prstClr val="black"/>
              </a:solidFill>
            </a:endParaRPr>
          </a:p>
        </p:txBody>
      </p:sp>
      <p:sp>
        <p:nvSpPr>
          <p:cNvPr id="198" name="任意多边形: 形状 5"/>
          <p:cNvSpPr/>
          <p:nvPr/>
        </p:nvSpPr>
        <p:spPr bwMode="auto">
          <a:xfrm>
            <a:off x="2090435" y="5393483"/>
            <a:ext cx="501644" cy="384240"/>
          </a:xfrm>
          <a:custGeom>
            <a:avLst/>
            <a:gdLst>
              <a:gd name="T0" fmla="*/ 36030 w 497"/>
              <a:gd name="T1" fmla="*/ 111308 h 382"/>
              <a:gd name="T2" fmla="*/ 36030 w 497"/>
              <a:gd name="T3" fmla="*/ 111308 h 382"/>
              <a:gd name="T4" fmla="*/ 71610 w 497"/>
              <a:gd name="T5" fmla="*/ 147214 h 382"/>
              <a:gd name="T6" fmla="*/ 111693 w 497"/>
              <a:gd name="T7" fmla="*/ 171001 h 382"/>
              <a:gd name="T8" fmla="*/ 151777 w 497"/>
              <a:gd name="T9" fmla="*/ 151253 h 382"/>
              <a:gd name="T10" fmla="*/ 175647 w 497"/>
              <a:gd name="T11" fmla="*/ 115796 h 382"/>
              <a:gd name="T12" fmla="*/ 111693 w 497"/>
              <a:gd name="T13" fmla="*/ 147214 h 382"/>
              <a:gd name="T14" fmla="*/ 36030 w 497"/>
              <a:gd name="T15" fmla="*/ 111308 h 382"/>
              <a:gd name="T16" fmla="*/ 219333 w 497"/>
              <a:gd name="T17" fmla="*/ 55654 h 382"/>
              <a:gd name="T18" fmla="*/ 219333 w 497"/>
              <a:gd name="T19" fmla="*/ 55654 h 382"/>
              <a:gd name="T20" fmla="*/ 123403 w 497"/>
              <a:gd name="T21" fmla="*/ 4039 h 382"/>
              <a:gd name="T22" fmla="*/ 99533 w 497"/>
              <a:gd name="T23" fmla="*/ 4039 h 382"/>
              <a:gd name="T24" fmla="*/ 4053 w 497"/>
              <a:gd name="T25" fmla="*/ 55654 h 382"/>
              <a:gd name="T26" fmla="*/ 4053 w 497"/>
              <a:gd name="T27" fmla="*/ 71812 h 382"/>
              <a:gd name="T28" fmla="*/ 99533 w 497"/>
              <a:gd name="T29" fmla="*/ 123426 h 382"/>
              <a:gd name="T30" fmla="*/ 123403 w 497"/>
              <a:gd name="T31" fmla="*/ 123426 h 382"/>
              <a:gd name="T32" fmla="*/ 183754 w 497"/>
              <a:gd name="T33" fmla="*/ 87520 h 382"/>
              <a:gd name="T34" fmla="*/ 119800 w 497"/>
              <a:gd name="T35" fmla="*/ 71812 h 382"/>
              <a:gd name="T36" fmla="*/ 111693 w 497"/>
              <a:gd name="T37" fmla="*/ 75402 h 382"/>
              <a:gd name="T38" fmla="*/ 91426 w 497"/>
              <a:gd name="T39" fmla="*/ 59693 h 382"/>
              <a:gd name="T40" fmla="*/ 111693 w 497"/>
              <a:gd name="T41" fmla="*/ 48024 h 382"/>
              <a:gd name="T42" fmla="*/ 131960 w 497"/>
              <a:gd name="T43" fmla="*/ 55654 h 382"/>
              <a:gd name="T44" fmla="*/ 199517 w 497"/>
              <a:gd name="T45" fmla="*/ 79441 h 382"/>
              <a:gd name="T46" fmla="*/ 219333 w 497"/>
              <a:gd name="T47" fmla="*/ 71812 h 382"/>
              <a:gd name="T48" fmla="*/ 219333 w 497"/>
              <a:gd name="T49" fmla="*/ 55654 h 382"/>
              <a:gd name="T50" fmla="*/ 191410 w 497"/>
              <a:gd name="T51" fmla="*/ 155292 h 382"/>
              <a:gd name="T52" fmla="*/ 191410 w 497"/>
              <a:gd name="T53" fmla="*/ 155292 h 382"/>
              <a:gd name="T54" fmla="*/ 207623 w 497"/>
              <a:gd name="T55" fmla="*/ 151253 h 382"/>
              <a:gd name="T56" fmla="*/ 199517 w 497"/>
              <a:gd name="T57" fmla="*/ 79441 h 382"/>
              <a:gd name="T58" fmla="*/ 183754 w 497"/>
              <a:gd name="T59" fmla="*/ 87520 h 382"/>
              <a:gd name="T60" fmla="*/ 191410 w 497"/>
              <a:gd name="T61" fmla="*/ 155292 h 3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rgbClr val="3F8D9A"/>
          </a:solidFill>
          <a:ln>
            <a:noFill/>
          </a:ln>
          <a:effectLst/>
        </p:spPr>
        <p:txBody>
          <a:bodyPr anchor="ctr"/>
          <a:lstStyle/>
          <a:p>
            <a:pPr algn="ctr"/>
            <a:endParaRPr>
              <a:solidFill>
                <a:prstClr val="black"/>
              </a:solidFill>
            </a:endParaRPr>
          </a:p>
        </p:txBody>
      </p:sp>
      <p:sp>
        <p:nvSpPr>
          <p:cNvPr id="2" name="Rectangle 1"/>
          <p:cNvSpPr/>
          <p:nvPr/>
        </p:nvSpPr>
        <p:spPr>
          <a:xfrm>
            <a:off x="3558484" y="322501"/>
            <a:ext cx="4961615" cy="646331"/>
          </a:xfrm>
          <a:prstGeom prst="rect">
            <a:avLst/>
          </a:prstGeom>
        </p:spPr>
        <p:txBody>
          <a:bodyPr wrap="none">
            <a:spAutoFit/>
          </a:bodyPr>
          <a:lstStyle/>
          <a:p>
            <a:r>
              <a:rPr lang="en-US" sz="3600" b="1" kern="0">
                <a:latin typeface="Times New Roman" panose="02020603050405020304" pitchFamily="18" charset="0"/>
                <a:ea typeface="Times New Roman" panose="02020603050405020304" pitchFamily="18" charset="0"/>
              </a:rPr>
              <a:t>Tác giả Trần Tế Xương </a:t>
            </a:r>
            <a:endParaRPr lang="en-GB" sz="3600" b="1"/>
          </a:p>
        </p:txBody>
      </p:sp>
      <p:sp>
        <p:nvSpPr>
          <p:cNvPr id="3" name="Rectangle 2"/>
          <p:cNvSpPr/>
          <p:nvPr/>
        </p:nvSpPr>
        <p:spPr>
          <a:xfrm>
            <a:off x="2785555" y="1281856"/>
            <a:ext cx="7041114" cy="830997"/>
          </a:xfrm>
          <a:prstGeom prst="rect">
            <a:avLst/>
          </a:prstGeom>
        </p:spPr>
        <p:txBody>
          <a:bodyPr wrap="square">
            <a:spAutoFit/>
          </a:bodyPr>
          <a:lstStyle/>
          <a:p>
            <a:pPr algn="just"/>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ên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thật là Trần Duy Uyên đến khi đi thi Hương mới đổi là Trần Tế Xương, sau đổi lại là Trần Cao Xương.</a:t>
            </a:r>
            <a:endParaRPr lang="en-GB" sz="2400">
              <a:latin typeface="Times New Roman" panose="02020603050405020304" pitchFamily="18" charset="0"/>
              <a:cs typeface="Times New Roman" panose="02020603050405020304" pitchFamily="18" charset="0"/>
            </a:endParaRPr>
          </a:p>
        </p:txBody>
      </p:sp>
      <p:sp>
        <p:nvSpPr>
          <p:cNvPr id="7" name="Rectangle 6"/>
          <p:cNvSpPr/>
          <p:nvPr/>
        </p:nvSpPr>
        <p:spPr>
          <a:xfrm>
            <a:off x="2677043" y="2327460"/>
            <a:ext cx="7126175" cy="1200329"/>
          </a:xfrm>
          <a:prstGeom prst="rect">
            <a:avLst/>
          </a:prstGeom>
        </p:spPr>
        <p:txBody>
          <a:bodyPr wrap="square">
            <a:spAutoFit/>
          </a:bodyPr>
          <a:lstStyle/>
          <a:p>
            <a:pPr algn="just"/>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Là người rất cá tính, ưa sống phóng túng, không thích khuôn sáo gò bó. Có lẽ vì vậy mà ông không thành công trên con đường khoa bảng, chỉ một lần thi đỗ tú tài.</a:t>
            </a:r>
            <a:endParaRPr lang="en-GB" sz="2400">
              <a:latin typeface="Times New Roman" panose="02020603050405020304" pitchFamily="18" charset="0"/>
              <a:cs typeface="Times New Roman" panose="02020603050405020304" pitchFamily="18" charset="0"/>
            </a:endParaRPr>
          </a:p>
        </p:txBody>
      </p:sp>
      <p:sp>
        <p:nvSpPr>
          <p:cNvPr id="8" name="Rectangle 7"/>
          <p:cNvSpPr/>
          <p:nvPr/>
        </p:nvSpPr>
        <p:spPr>
          <a:xfrm>
            <a:off x="2662986" y="3669454"/>
            <a:ext cx="7055171" cy="1569660"/>
          </a:xfrm>
          <a:prstGeom prst="rect">
            <a:avLst/>
          </a:prstGeom>
        </p:spPr>
        <p:txBody>
          <a:bodyPr wrap="square">
            <a:spAutoFit/>
          </a:bodyPr>
          <a:lstStyle/>
          <a:p>
            <a:pPr algn="just"/>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inh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ra và lớn lên trong buổi đầu của chế độ thực dân nửa phong kiến, Nam Định - quê hương ông là bức tranh điển hình cho xã hội Việt Nam lúc giao thời, xuất hiện nhiều cảnh nhố nhăng, ô hợp.</a:t>
            </a:r>
            <a:endParaRPr lang="en-GB" sz="2400">
              <a:latin typeface="Times New Roman" panose="02020603050405020304" pitchFamily="18" charset="0"/>
              <a:cs typeface="Times New Roman" panose="02020603050405020304" pitchFamily="18" charset="0"/>
            </a:endParaRPr>
          </a:p>
        </p:txBody>
      </p:sp>
      <p:sp>
        <p:nvSpPr>
          <p:cNvPr id="13" name="Rectangle 12"/>
          <p:cNvSpPr/>
          <p:nvPr/>
        </p:nvSpPr>
        <p:spPr>
          <a:xfrm>
            <a:off x="2592079" y="5362224"/>
            <a:ext cx="7077741" cy="830997"/>
          </a:xfrm>
          <a:prstGeom prst="rect">
            <a:avLst/>
          </a:prstGeom>
        </p:spPr>
        <p:txBody>
          <a:bodyPr wrap="square">
            <a:spAutoFit/>
          </a:bodyPr>
          <a:lstStyle/>
          <a:p>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 tác </a:t>
            </a:r>
            <a:r>
              <a:rPr lang="en-US" sz="240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gồm </a:t>
            </a:r>
            <a:r>
              <a:rPr lang="en-US" sz="2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hai mảng trào phúng và trữ tình; hiện còn khoảng </a:t>
            </a:r>
            <a:endParaRPr lang="en-GB"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03086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8"/>
                                        </p:tgtEl>
                                        <p:attrNameLst>
                                          <p:attrName>style.visibility</p:attrName>
                                        </p:attrNameLst>
                                      </p:cBhvr>
                                      <p:to>
                                        <p:strVal val="visible"/>
                                      </p:to>
                                    </p:set>
                                    <p:animEffect transition="in" filter="barn(inVertical)">
                                      <p:cBhvr>
                                        <p:cTn id="36" dur="500"/>
                                        <p:tgtEl>
                                          <p:spTgt spid="19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5" grpId="0" animBg="1"/>
      <p:bldP spid="198" grpId="0" animBg="1"/>
      <p:bldP spid="2" grpId="0"/>
      <p:bldP spid="3" grpId="0"/>
      <p:bldP spid="7" grpId="0"/>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2774" y="1541722"/>
            <a:ext cx="3903121" cy="359816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p:cNvSpPr/>
          <p:nvPr/>
        </p:nvSpPr>
        <p:spPr>
          <a:xfrm>
            <a:off x="1960421" y="1494146"/>
            <a:ext cx="5057067" cy="3693319"/>
          </a:xfrm>
          <a:prstGeom prst="rect">
            <a:avLst/>
          </a:prstGeom>
        </p:spPr>
        <p:txBody>
          <a:bodyPr wrap="square">
            <a:spAutoFit/>
          </a:bodyPr>
          <a:lstStyle/>
          <a:p>
            <a:pPr marL="30480" marR="30480" algn="ctr">
              <a:lnSpc>
                <a:spcPct val="130000"/>
              </a:lnSpc>
              <a:spcAft>
                <a:spcPts val="0"/>
              </a:spcAft>
            </a:pPr>
            <a:r>
              <a:rPr lang="en-US" sz="3600" b="1">
                <a:latin typeface="Times New Roman" panose="02020603050405020304" pitchFamily="18" charset="0"/>
                <a:ea typeface="Times New Roman" panose="02020603050405020304" pitchFamily="18" charset="0"/>
              </a:rPr>
              <a:t>Bài thơ </a:t>
            </a:r>
            <a:r>
              <a:rPr lang="en-US" sz="3600" b="1" i="1">
                <a:latin typeface="Times New Roman" panose="02020603050405020304" pitchFamily="18" charset="0"/>
                <a:ea typeface="Times New Roman" panose="02020603050405020304" pitchFamily="18" charset="0"/>
              </a:rPr>
              <a:t>Thương </a:t>
            </a:r>
            <a:r>
              <a:rPr lang="en-US" sz="3600" b="1" i="1" smtClean="0">
                <a:latin typeface="Times New Roman" panose="02020603050405020304" pitchFamily="18" charset="0"/>
                <a:ea typeface="Times New Roman" panose="02020603050405020304" pitchFamily="18" charset="0"/>
              </a:rPr>
              <a:t>vợ</a:t>
            </a:r>
            <a:endParaRPr lang="en-US" sz="3600" i="1" smtClean="0">
              <a:latin typeface="Times New Roman" panose="02020603050405020304" pitchFamily="18" charset="0"/>
              <a:ea typeface="Times New Roman" panose="02020603050405020304" pitchFamily="18" charset="0"/>
            </a:endParaRPr>
          </a:p>
          <a:p>
            <a:pPr marL="30480" marR="30480" algn="just">
              <a:lnSpc>
                <a:spcPct val="130000"/>
              </a:lnSpc>
              <a:spcAft>
                <a:spcPts val="0"/>
              </a:spcAft>
            </a:pPr>
            <a:r>
              <a:rPr lang="en-US" sz="3600">
                <a:solidFill>
                  <a:srgbClr val="000000"/>
                </a:solidFill>
                <a:latin typeface="Times New Roman" panose="02020603050405020304" pitchFamily="18" charset="0"/>
                <a:ea typeface="Times New Roman" panose="02020603050405020304" pitchFamily="18" charset="0"/>
              </a:rPr>
              <a:t>L</a:t>
            </a:r>
            <a:r>
              <a:rPr lang="en-US" sz="3600" smtClean="0">
                <a:solidFill>
                  <a:srgbClr val="000000"/>
                </a:solidFill>
                <a:latin typeface="Times New Roman" panose="02020603050405020304" pitchFamily="18" charset="0"/>
                <a:ea typeface="Times New Roman" panose="02020603050405020304" pitchFamily="18" charset="0"/>
              </a:rPr>
              <a:t>à </a:t>
            </a:r>
            <a:r>
              <a:rPr lang="en-US" sz="3600">
                <a:solidFill>
                  <a:srgbClr val="000000"/>
                </a:solidFill>
                <a:latin typeface="Times New Roman" panose="02020603050405020304" pitchFamily="18" charset="0"/>
                <a:ea typeface="Times New Roman" panose="02020603050405020304" pitchFamily="18" charset="0"/>
              </a:rPr>
              <a:t>bài thơ cảm động nhất trong chùm thơ văn và câu đối viết về bà Tú (vợ của Trần Tế Xương).</a:t>
            </a:r>
            <a:endParaRPr lang="en-GB" sz="3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088858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椭圆 62"/>
          <p:cNvSpPr/>
          <p:nvPr/>
        </p:nvSpPr>
        <p:spPr>
          <a:xfrm>
            <a:off x="3559743" y="1995372"/>
            <a:ext cx="546793" cy="546793"/>
          </a:xfrm>
          <a:prstGeom prst="ellipse">
            <a:avLst/>
          </a:prstGeom>
          <a:solidFill>
            <a:srgbClr val="D3873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64" name="标题 4"/>
          <p:cNvSpPr txBox="1"/>
          <p:nvPr/>
        </p:nvSpPr>
        <p:spPr>
          <a:xfrm>
            <a:off x="3588865" y="2089921"/>
            <a:ext cx="517670" cy="359947"/>
          </a:xfrm>
          <a:prstGeom prst="rect">
            <a:avLst/>
          </a:prstGeom>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altLang="zh-CN" sz="28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a</a:t>
            </a:r>
            <a:endParaRPr lang="en-US" altLang="zh-CN" sz="28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5" name="椭圆 64"/>
          <p:cNvSpPr/>
          <p:nvPr/>
        </p:nvSpPr>
        <p:spPr>
          <a:xfrm>
            <a:off x="4388880" y="3745337"/>
            <a:ext cx="546793" cy="546793"/>
          </a:xfrm>
          <a:prstGeom prst="ellipse">
            <a:avLst/>
          </a:prstGeom>
          <a:solidFill>
            <a:srgbClr val="B0D1C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66" name="标题 4"/>
          <p:cNvSpPr txBox="1"/>
          <p:nvPr/>
        </p:nvSpPr>
        <p:spPr>
          <a:xfrm>
            <a:off x="4418001" y="3839886"/>
            <a:ext cx="517670" cy="359947"/>
          </a:xfrm>
          <a:prstGeom prst="rect">
            <a:avLst/>
          </a:prstGeom>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altLang="zh-CN" sz="28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b</a:t>
            </a:r>
            <a:endParaRPr lang="en-US" altLang="zh-CN" sz="28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7" name="椭圆 66"/>
          <p:cNvSpPr/>
          <p:nvPr/>
        </p:nvSpPr>
        <p:spPr>
          <a:xfrm>
            <a:off x="5153280" y="5073236"/>
            <a:ext cx="546793" cy="546793"/>
          </a:xfrm>
          <a:prstGeom prst="ellipse">
            <a:avLst/>
          </a:prstGeom>
          <a:solidFill>
            <a:srgbClr val="3F8D9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pitchFamily="34" charset="-122"/>
              <a:ea typeface="微软雅黑" panose="020B0503020204020204" pitchFamily="34" charset="-122"/>
            </a:endParaRPr>
          </a:p>
        </p:txBody>
      </p:sp>
      <p:sp>
        <p:nvSpPr>
          <p:cNvPr id="68" name="标题 4"/>
          <p:cNvSpPr txBox="1"/>
          <p:nvPr/>
        </p:nvSpPr>
        <p:spPr>
          <a:xfrm>
            <a:off x="5182402" y="5167785"/>
            <a:ext cx="517670" cy="359947"/>
          </a:xfrm>
          <a:prstGeom prst="rect">
            <a:avLst/>
          </a:prstGeom>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altLang="zh-CN" sz="2800" b="1">
                <a:solidFill>
                  <a:prstClr val="white"/>
                </a:solidFill>
                <a:latin typeface="Times New Roman" panose="02020603050405020304" pitchFamily="18" charset="0"/>
                <a:ea typeface="微软雅黑" panose="020B0503020204020204" pitchFamily="34" charset="-122"/>
                <a:cs typeface="Times New Roman" panose="02020603050405020304" pitchFamily="18" charset="0"/>
              </a:rPr>
              <a:t>c</a:t>
            </a:r>
            <a:endParaRPr lang="en-US" altLang="zh-CN" sz="2800" b="1" dirty="0">
              <a:solidFill>
                <a:prstClr val="white"/>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1"/>
          <p:cNvSpPr/>
          <p:nvPr/>
        </p:nvSpPr>
        <p:spPr>
          <a:xfrm>
            <a:off x="2373978" y="352488"/>
            <a:ext cx="7451686" cy="1277914"/>
          </a:xfrm>
          <a:prstGeom prst="rect">
            <a:avLst/>
          </a:prstGeom>
        </p:spPr>
        <p:txBody>
          <a:bodyPr wrap="square">
            <a:spAutoFit/>
          </a:bodyPr>
          <a:lstStyle/>
          <a:p>
            <a:pPr algn="ctr">
              <a:lnSpc>
                <a:spcPct val="107000"/>
              </a:lnSpc>
              <a:spcAft>
                <a:spcPts val="0"/>
              </a:spcAft>
            </a:pPr>
            <a:r>
              <a:rPr lang="en-US" sz="3600" b="1" kern="0">
                <a:latin typeface="Times New Roman" panose="02020603050405020304" pitchFamily="18" charset="0"/>
                <a:ea typeface="Times New Roman" panose="02020603050405020304" pitchFamily="18" charset="0"/>
                <a:cs typeface="Times New Roman" panose="02020603050405020304" pitchFamily="18" charset="0"/>
              </a:rPr>
              <a:t>3</a:t>
            </a:r>
            <a:r>
              <a:rPr lang="vi-VN" sz="3600" b="1" kern="0">
                <a:latin typeface="Times New Roman" panose="02020603050405020304" pitchFamily="18" charset="0"/>
                <a:ea typeface="Times New Roman" panose="02020603050405020304" pitchFamily="18" charset="0"/>
                <a:cs typeface="Times New Roman" panose="02020603050405020304" pitchFamily="18" charset="0"/>
              </a:rPr>
              <a:t>. Văn bản</a:t>
            </a:r>
            <a:r>
              <a:rPr lang="en-US" sz="3600" b="1" kern="0">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kern="0">
                <a:latin typeface="Times New Roman" panose="02020603050405020304" pitchFamily="18" charset="0"/>
                <a:ea typeface="Times New Roman" panose="02020603050405020304" pitchFamily="18" charset="0"/>
                <a:cs typeface="Times New Roman" panose="02020603050405020304" pitchFamily="18" charset="0"/>
              </a:rPr>
              <a:t>Về hình tượng bà Tú trong bài “Thương vợ</a:t>
            </a:r>
            <a:r>
              <a:rPr lang="en-US" sz="3600" b="1" i="1" kern="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GB" sz="36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244903" y="1995372"/>
            <a:ext cx="6504613" cy="1384995"/>
          </a:xfrm>
          <a:prstGeom prst="rect">
            <a:avLst/>
          </a:prstGeom>
        </p:spPr>
        <p:txBody>
          <a:bodyPr wrap="square">
            <a:spAutoFit/>
          </a:bodyPr>
          <a:lstStyle/>
          <a:p>
            <a:pPr algn="just"/>
            <a:r>
              <a:rPr lang="en-US" sz="2800" b="1" i="1" kern="0">
                <a:latin typeface="Times New Roman" panose="02020603050405020304" pitchFamily="18" charset="0"/>
                <a:ea typeface="Times New Roman" panose="02020603050405020304" pitchFamily="18" charset="0"/>
              </a:rPr>
              <a:t>Xuất xứ: </a:t>
            </a:r>
            <a:r>
              <a:rPr lang="en-US" sz="2800" kern="0">
                <a:latin typeface="Times New Roman" panose="02020603050405020304" pitchFamily="18" charset="0"/>
                <a:ea typeface="Times New Roman" panose="02020603050405020304" pitchFamily="18" charset="0"/>
              </a:rPr>
              <a:t>In trong </a:t>
            </a:r>
            <a:r>
              <a:rPr lang="en-US" sz="2800" i="1" kern="0">
                <a:latin typeface="Times New Roman" panose="02020603050405020304" pitchFamily="18" charset="0"/>
                <a:ea typeface="Times New Roman" panose="02020603050405020304" pitchFamily="18" charset="0"/>
              </a:rPr>
              <a:t>Tác phẩm văn học trong nhà trường – Những vấn đề trao đổi, </a:t>
            </a:r>
            <a:r>
              <a:rPr lang="en-US" sz="2800" kern="0">
                <a:latin typeface="Times New Roman" panose="02020603050405020304" pitchFamily="18" charset="0"/>
                <a:ea typeface="Times New Roman" panose="02020603050405020304" pitchFamily="18" charset="0"/>
              </a:rPr>
              <a:t>tập 2, NXB Giáo dục Việt Nam, 2012.</a:t>
            </a:r>
            <a:endParaRPr lang="en-GB" sz="2800"/>
          </a:p>
        </p:txBody>
      </p:sp>
      <p:sp>
        <p:nvSpPr>
          <p:cNvPr id="4" name="Rectangle 3"/>
          <p:cNvSpPr/>
          <p:nvPr/>
        </p:nvSpPr>
        <p:spPr>
          <a:xfrm>
            <a:off x="4987237" y="3626242"/>
            <a:ext cx="6018507" cy="954107"/>
          </a:xfrm>
          <a:prstGeom prst="rect">
            <a:avLst/>
          </a:prstGeom>
        </p:spPr>
        <p:txBody>
          <a:bodyPr wrap="square">
            <a:spAutoFit/>
          </a:bodyPr>
          <a:lstStyle/>
          <a:p>
            <a:pPr algn="just"/>
            <a:r>
              <a:rPr lang="en-US" sz="2800" b="1" i="1" kern="0">
                <a:solidFill>
                  <a:srgbClr val="000000"/>
                </a:solidFill>
                <a:latin typeface="Times New Roman" panose="02020603050405020304" pitchFamily="18" charset="0"/>
                <a:ea typeface="Times New Roman" panose="02020603050405020304" pitchFamily="18" charset="0"/>
              </a:rPr>
              <a:t>Thể loại</a:t>
            </a:r>
            <a:r>
              <a:rPr lang="en-US" sz="2800" b="1" kern="0">
                <a:solidFill>
                  <a:srgbClr val="000000"/>
                </a:solidFill>
                <a:latin typeface="Times New Roman" panose="02020603050405020304" pitchFamily="18" charset="0"/>
                <a:ea typeface="Times New Roman" panose="02020603050405020304" pitchFamily="18" charset="0"/>
              </a:rPr>
              <a:t>:</a:t>
            </a:r>
            <a:r>
              <a:rPr lang="en-US" sz="2800" kern="0">
                <a:solidFill>
                  <a:srgbClr val="000000"/>
                </a:solidFill>
                <a:latin typeface="Times New Roman" panose="02020603050405020304" pitchFamily="18" charset="0"/>
                <a:ea typeface="Times New Roman" panose="02020603050405020304" pitchFamily="18" charset="0"/>
              </a:rPr>
              <a:t> Văn bản </a:t>
            </a:r>
            <a:r>
              <a:rPr lang="vi-VN" sz="2800" kern="0">
                <a:solidFill>
                  <a:srgbClr val="000000"/>
                </a:solidFill>
                <a:latin typeface="Times New Roman" panose="02020603050405020304" pitchFamily="18" charset="0"/>
                <a:ea typeface="Times New Roman" panose="02020603050405020304" pitchFamily="18" charset="0"/>
              </a:rPr>
              <a:t>nghị luận về một </a:t>
            </a:r>
            <a:r>
              <a:rPr lang="en-US" sz="2800" kern="0">
                <a:solidFill>
                  <a:srgbClr val="000000"/>
                </a:solidFill>
                <a:latin typeface="Times New Roman" panose="02020603050405020304" pitchFamily="18" charset="0"/>
                <a:ea typeface="Times New Roman" panose="02020603050405020304" pitchFamily="18" charset="0"/>
              </a:rPr>
              <a:t>tác phẩm văn học.</a:t>
            </a:r>
            <a:endParaRPr lang="en-GB" sz="2800"/>
          </a:p>
        </p:txBody>
      </p:sp>
      <p:sp>
        <p:nvSpPr>
          <p:cNvPr id="5" name="Rectangle 4"/>
          <p:cNvSpPr/>
          <p:nvPr/>
        </p:nvSpPr>
        <p:spPr>
          <a:xfrm>
            <a:off x="5729194" y="4812168"/>
            <a:ext cx="4781530" cy="954107"/>
          </a:xfrm>
          <a:prstGeom prst="rect">
            <a:avLst/>
          </a:prstGeom>
        </p:spPr>
        <p:txBody>
          <a:bodyPr wrap="square">
            <a:spAutoFit/>
          </a:bodyPr>
          <a:lstStyle/>
          <a:p>
            <a:pPr algn="just"/>
            <a:r>
              <a:rPr lang="en-US" sz="2800" b="1" i="1" kern="0">
                <a:solidFill>
                  <a:srgbClr val="000000"/>
                </a:solidFill>
                <a:latin typeface="Times New Roman" panose="02020603050405020304" pitchFamily="18" charset="0"/>
                <a:ea typeface="Times New Roman" panose="02020603050405020304" pitchFamily="18" charset="0"/>
              </a:rPr>
              <a:t>Phương thức biểu đạt chính</a:t>
            </a:r>
            <a:r>
              <a:rPr lang="en-US" sz="2800" i="1" kern="0">
                <a:solidFill>
                  <a:srgbClr val="000000"/>
                </a:solidFill>
                <a:latin typeface="Times New Roman" panose="02020603050405020304" pitchFamily="18" charset="0"/>
                <a:ea typeface="Times New Roman" panose="02020603050405020304" pitchFamily="18" charset="0"/>
              </a:rPr>
              <a:t>: </a:t>
            </a:r>
            <a:r>
              <a:rPr lang="vi-VN" sz="2800" kern="0">
                <a:solidFill>
                  <a:srgbClr val="000000"/>
                </a:solidFill>
                <a:latin typeface="Times New Roman" panose="02020603050405020304" pitchFamily="18" charset="0"/>
                <a:ea typeface="Times New Roman" panose="02020603050405020304" pitchFamily="18" charset="0"/>
              </a:rPr>
              <a:t>Nghị luận</a:t>
            </a:r>
            <a:endParaRPr lang="en-GB" sz="280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 y="2392324"/>
            <a:ext cx="4107651" cy="4810125"/>
          </a:xfrm>
          <a:prstGeom prst="rect">
            <a:avLst/>
          </a:prstGeom>
        </p:spPr>
      </p:pic>
    </p:spTree>
    <p:extLst>
      <p:ext uri="{BB962C8B-B14F-4D97-AF65-F5344CB8AC3E}">
        <p14:creationId xmlns:p14="http://schemas.microsoft.com/office/powerpoint/2010/main" val="32333770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wipe(down)">
                                      <p:cBhvr>
                                        <p:cTn id="14" dur="500"/>
                                        <p:tgtEl>
                                          <p:spTgt spid="6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down)">
                                      <p:cBhvr>
                                        <p:cTn id="17" dur="500"/>
                                        <p:tgtEl>
                                          <p:spTgt spid="63"/>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6"/>
                                        </p:tgtEl>
                                        <p:attrNameLst>
                                          <p:attrName>style.visibility</p:attrName>
                                        </p:attrNameLst>
                                      </p:cBhvr>
                                      <p:to>
                                        <p:strVal val="visible"/>
                                      </p:to>
                                    </p:set>
                                    <p:animEffect transition="in" filter="wipe(down)">
                                      <p:cBhvr>
                                        <p:cTn id="25" dur="500"/>
                                        <p:tgtEl>
                                          <p:spTgt spid="6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wipe(down)">
                                      <p:cBhvr>
                                        <p:cTn id="28" dur="500"/>
                                        <p:tgtEl>
                                          <p:spTgt spid="6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wipe(down)">
                                      <p:cBhvr>
                                        <p:cTn id="36" dur="500"/>
                                        <p:tgtEl>
                                          <p:spTgt spid="6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down)">
                                      <p:cBhvr>
                                        <p:cTn id="39" dur="500"/>
                                        <p:tgtEl>
                                          <p:spTgt spid="67"/>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p:bldP spid="65" grpId="0" animBg="1"/>
      <p:bldP spid="66" grpId="0"/>
      <p:bldP spid="67" grpId="0" animBg="1"/>
      <p:bldP spid="68" grpId="0"/>
      <p:bldP spid="2" grpId="0"/>
      <p:bldP spid="3"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千图设计师MC：ID 29795607库_组合 3"/>
          <p:cNvGrpSpPr/>
          <p:nvPr>
            <p:custDataLst>
              <p:tags r:id="rId1"/>
            </p:custDataLst>
          </p:nvPr>
        </p:nvGrpSpPr>
        <p:grpSpPr>
          <a:xfrm>
            <a:off x="4339584" y="1848472"/>
            <a:ext cx="3511329" cy="3502058"/>
            <a:chOff x="4344856" y="1848472"/>
            <a:chExt cx="3511329" cy="3502058"/>
          </a:xfrm>
        </p:grpSpPr>
        <p:sp>
          <p:nvSpPr>
            <p:cNvPr id="15" name="任意多边形: 形状 14"/>
            <p:cNvSpPr/>
            <p:nvPr/>
          </p:nvSpPr>
          <p:spPr>
            <a:xfrm rot="13446499">
              <a:off x="6397174" y="2281488"/>
              <a:ext cx="992880" cy="9928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09" y="2352"/>
                    <a:pt x="6901" y="3625"/>
                    <a:pt x="10800" y="3625"/>
                  </a:cubicBezTo>
                  <a:cubicBezTo>
                    <a:pt x="14699" y="3625"/>
                    <a:pt x="18491" y="2352"/>
                    <a:pt x="21600" y="0"/>
                  </a:cubicBezTo>
                  <a:lnTo>
                    <a:pt x="21600" y="21600"/>
                  </a:lnTo>
                  <a:lnTo>
                    <a:pt x="0" y="21600"/>
                  </a:lnTo>
                  <a:lnTo>
                    <a:pt x="0" y="0"/>
                  </a:lnTo>
                  <a:close/>
                </a:path>
              </a:pathLst>
            </a:custGeom>
            <a:solidFill>
              <a:srgbClr val="B0D1CC"/>
            </a:solidFill>
            <a:ln w="12700">
              <a:miter lim="400000"/>
            </a:ln>
          </p:spPr>
          <p:txBody>
            <a:bodyPr anchor="ctr"/>
            <a:lstStyle/>
            <a:p>
              <a:pPr algn="ctr"/>
              <a:endParaRPr>
                <a:solidFill>
                  <a:prstClr val="black"/>
                </a:solidFill>
              </a:endParaRPr>
            </a:p>
          </p:txBody>
        </p:sp>
        <p:sp>
          <p:nvSpPr>
            <p:cNvPr id="16" name="椭圆 15"/>
            <p:cNvSpPr/>
            <p:nvPr/>
          </p:nvSpPr>
          <p:spPr>
            <a:xfrm>
              <a:off x="6783676" y="1848472"/>
              <a:ext cx="1029055" cy="1024147"/>
            </a:xfrm>
            <a:prstGeom prst="ellipse">
              <a:avLst/>
            </a:prstGeom>
            <a:solidFill>
              <a:schemeClr val="bg1"/>
            </a:solidFill>
            <a:ln>
              <a:solidFill>
                <a:srgbClr val="CFCFCF"/>
              </a:solidFill>
              <a:miter lim="400000"/>
            </a:ln>
          </p:spPr>
          <p:txBody>
            <a:bodyPr lIns="25400" tIns="25400" rIns="25400" bIns="25400" anchor="ctr">
              <a:normAutofit/>
            </a:bodyPr>
            <a:lstStyle/>
            <a:p>
              <a:pPr algn="ctr" defTabSz="228600">
                <a:defRPr sz="3000">
                  <a:solidFill>
                    <a:srgbClr val="FFFFFF"/>
                  </a:solidFill>
                  <a:effectLst>
                    <a:outerShdw blurRad="38100" dist="12700" dir="5400000" rotWithShape="0">
                      <a:srgbClr val="000000">
                        <a:alpha val="50000"/>
                      </a:srgbClr>
                    </a:outerShdw>
                  </a:effectLst>
                </a:defRPr>
              </a:pPr>
              <a:r>
                <a:rPr lang="en-US" altLang="zh-CN" sz="3000" b="1">
                  <a:solidFill>
                    <a:prstClr val="black"/>
                  </a:solidFill>
                  <a:effectLst>
                    <a:outerShdw sx="1000" sy="1000" rotWithShape="0">
                      <a:srgbClr val="000000"/>
                    </a:outerShdw>
                  </a:effectLst>
                  <a:latin typeface="Times New Roman" panose="02020603050405020304" pitchFamily="18" charset="0"/>
                  <a:cs typeface="Times New Roman" panose="02020603050405020304" pitchFamily="18" charset="0"/>
                </a:rPr>
                <a:t>02</a:t>
              </a:r>
            </a:p>
          </p:txBody>
        </p:sp>
        <p:sp>
          <p:nvSpPr>
            <p:cNvPr id="17" name="任意多边形: 形状 16"/>
            <p:cNvSpPr/>
            <p:nvPr/>
          </p:nvSpPr>
          <p:spPr>
            <a:xfrm rot="18846498" flipH="1">
              <a:off x="6427835" y="3897068"/>
              <a:ext cx="992880" cy="9928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09" y="2352"/>
                    <a:pt x="6901" y="3625"/>
                    <a:pt x="10800" y="3625"/>
                  </a:cubicBezTo>
                  <a:cubicBezTo>
                    <a:pt x="14699" y="3625"/>
                    <a:pt x="18491" y="2352"/>
                    <a:pt x="21600" y="0"/>
                  </a:cubicBezTo>
                  <a:lnTo>
                    <a:pt x="21600" y="21600"/>
                  </a:lnTo>
                  <a:lnTo>
                    <a:pt x="0" y="21600"/>
                  </a:lnTo>
                  <a:lnTo>
                    <a:pt x="0" y="0"/>
                  </a:lnTo>
                  <a:close/>
                </a:path>
              </a:pathLst>
            </a:custGeom>
            <a:solidFill>
              <a:srgbClr val="D38731"/>
            </a:solidFill>
            <a:ln w="12700">
              <a:miter lim="400000"/>
            </a:ln>
          </p:spPr>
          <p:txBody>
            <a:bodyPr anchor="ctr"/>
            <a:lstStyle/>
            <a:p>
              <a:pPr algn="ctr"/>
              <a:endParaRPr>
                <a:solidFill>
                  <a:prstClr val="black"/>
                </a:solidFill>
              </a:endParaRPr>
            </a:p>
          </p:txBody>
        </p:sp>
        <p:sp>
          <p:nvSpPr>
            <p:cNvPr id="18" name="椭圆 17"/>
            <p:cNvSpPr/>
            <p:nvPr/>
          </p:nvSpPr>
          <p:spPr>
            <a:xfrm flipH="1">
              <a:off x="6827130" y="4286024"/>
              <a:ext cx="1029055" cy="1024147"/>
            </a:xfrm>
            <a:prstGeom prst="ellipse">
              <a:avLst/>
            </a:prstGeom>
            <a:solidFill>
              <a:schemeClr val="bg1"/>
            </a:solidFill>
            <a:ln>
              <a:solidFill>
                <a:srgbClr val="CFCFCF"/>
              </a:solidFill>
              <a:miter lim="400000"/>
            </a:ln>
          </p:spPr>
          <p:txBody>
            <a:bodyPr lIns="25400" tIns="25400" rIns="25400" bIns="25400" anchor="ctr">
              <a:normAutofit/>
            </a:bodyPr>
            <a:lstStyle/>
            <a:p>
              <a:pPr algn="ctr" defTabSz="228600">
                <a:defRPr sz="3000">
                  <a:solidFill>
                    <a:srgbClr val="FFFFFF"/>
                  </a:solidFill>
                  <a:effectLst>
                    <a:outerShdw blurRad="38100" dist="12700" dir="5400000" rotWithShape="0">
                      <a:srgbClr val="000000">
                        <a:alpha val="50000"/>
                      </a:srgbClr>
                    </a:outerShdw>
                  </a:effectLst>
                </a:defRPr>
              </a:pPr>
              <a:r>
                <a:rPr lang="en-US" altLang="zh-CN" sz="3000" b="1">
                  <a:solidFill>
                    <a:prstClr val="black"/>
                  </a:solidFill>
                  <a:effectLst>
                    <a:outerShdw sx="1000" sy="1000" rotWithShape="0">
                      <a:srgbClr val="000000"/>
                    </a:outerShdw>
                  </a:effectLst>
                  <a:latin typeface="Times New Roman" panose="02020603050405020304" pitchFamily="18" charset="0"/>
                  <a:cs typeface="Times New Roman" panose="02020603050405020304" pitchFamily="18" charset="0"/>
                </a:rPr>
                <a:t>04</a:t>
              </a:r>
            </a:p>
          </p:txBody>
        </p:sp>
        <p:sp>
          <p:nvSpPr>
            <p:cNvPr id="19" name="任意多边形: 形状 18"/>
            <p:cNvSpPr/>
            <p:nvPr/>
          </p:nvSpPr>
          <p:spPr>
            <a:xfrm rot="2646498">
              <a:off x="4798451" y="3924632"/>
              <a:ext cx="992880" cy="9928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09" y="2352"/>
                    <a:pt x="6901" y="3625"/>
                    <a:pt x="10800" y="3625"/>
                  </a:cubicBezTo>
                  <a:cubicBezTo>
                    <a:pt x="14699" y="3625"/>
                    <a:pt x="18491" y="2352"/>
                    <a:pt x="21600" y="0"/>
                  </a:cubicBezTo>
                  <a:lnTo>
                    <a:pt x="21600" y="21600"/>
                  </a:lnTo>
                  <a:lnTo>
                    <a:pt x="0" y="21600"/>
                  </a:lnTo>
                  <a:lnTo>
                    <a:pt x="0" y="0"/>
                  </a:lnTo>
                  <a:close/>
                </a:path>
              </a:pathLst>
            </a:custGeom>
            <a:solidFill>
              <a:srgbClr val="3F8D9A"/>
            </a:solidFill>
            <a:ln w="12700">
              <a:miter lim="400000"/>
            </a:ln>
          </p:spPr>
          <p:txBody>
            <a:bodyPr anchor="ctr"/>
            <a:lstStyle/>
            <a:p>
              <a:pPr algn="ctr"/>
              <a:endParaRPr>
                <a:solidFill>
                  <a:prstClr val="black"/>
                </a:solidFill>
              </a:endParaRPr>
            </a:p>
          </p:txBody>
        </p:sp>
        <p:sp>
          <p:nvSpPr>
            <p:cNvPr id="20" name="椭圆 19"/>
            <p:cNvSpPr/>
            <p:nvPr/>
          </p:nvSpPr>
          <p:spPr>
            <a:xfrm>
              <a:off x="4375774" y="4326383"/>
              <a:ext cx="1029055" cy="1024147"/>
            </a:xfrm>
            <a:prstGeom prst="ellipse">
              <a:avLst/>
            </a:prstGeom>
            <a:solidFill>
              <a:schemeClr val="bg1"/>
            </a:solidFill>
            <a:ln>
              <a:solidFill>
                <a:srgbClr val="CFCFCF"/>
              </a:solidFill>
              <a:miter lim="400000"/>
            </a:ln>
          </p:spPr>
          <p:txBody>
            <a:bodyPr lIns="25400" tIns="25400" rIns="25400" bIns="25400" anchor="ctr">
              <a:normAutofit/>
            </a:bodyPr>
            <a:lstStyle/>
            <a:p>
              <a:pPr algn="ctr" defTabSz="228600">
                <a:defRPr sz="3000">
                  <a:solidFill>
                    <a:srgbClr val="FFFFFF"/>
                  </a:solidFill>
                  <a:effectLst>
                    <a:outerShdw blurRad="38100" dist="12700" dir="5400000" rotWithShape="0">
                      <a:srgbClr val="000000">
                        <a:alpha val="50000"/>
                      </a:srgbClr>
                    </a:outerShdw>
                  </a:effectLst>
                </a:defRPr>
              </a:pPr>
              <a:r>
                <a:rPr lang="en-US" altLang="zh-CN" sz="3000" b="1">
                  <a:solidFill>
                    <a:prstClr val="black"/>
                  </a:solidFill>
                  <a:effectLst>
                    <a:outerShdw sx="1000" sy="1000" rotWithShape="0">
                      <a:srgbClr val="000000"/>
                    </a:outerShdw>
                  </a:effectLst>
                  <a:latin typeface="Times New Roman" panose="02020603050405020304" pitchFamily="18" charset="0"/>
                  <a:cs typeface="Times New Roman" panose="02020603050405020304" pitchFamily="18" charset="0"/>
                </a:rPr>
                <a:t>03</a:t>
              </a:r>
            </a:p>
          </p:txBody>
        </p:sp>
        <p:sp>
          <p:nvSpPr>
            <p:cNvPr id="21" name="任意多边形: 形状 20"/>
            <p:cNvSpPr/>
            <p:nvPr/>
          </p:nvSpPr>
          <p:spPr>
            <a:xfrm rot="8046499" flipH="1">
              <a:off x="4780326" y="2300057"/>
              <a:ext cx="992880" cy="9928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3109" y="2352"/>
                    <a:pt x="6901" y="3625"/>
                    <a:pt x="10800" y="3625"/>
                  </a:cubicBezTo>
                  <a:cubicBezTo>
                    <a:pt x="14699" y="3625"/>
                    <a:pt x="18491" y="2352"/>
                    <a:pt x="21600" y="0"/>
                  </a:cubicBezTo>
                  <a:lnTo>
                    <a:pt x="21600" y="21600"/>
                  </a:lnTo>
                  <a:lnTo>
                    <a:pt x="0" y="21600"/>
                  </a:lnTo>
                  <a:lnTo>
                    <a:pt x="0" y="0"/>
                  </a:lnTo>
                  <a:close/>
                </a:path>
              </a:pathLst>
            </a:custGeom>
            <a:solidFill>
              <a:srgbClr val="F5C683"/>
            </a:solidFill>
            <a:ln w="12700">
              <a:miter lim="400000"/>
            </a:ln>
          </p:spPr>
          <p:txBody>
            <a:bodyPr anchor="ctr"/>
            <a:lstStyle/>
            <a:p>
              <a:pPr algn="ctr"/>
              <a:endParaRPr>
                <a:solidFill>
                  <a:prstClr val="black"/>
                </a:solidFill>
              </a:endParaRPr>
            </a:p>
          </p:txBody>
        </p:sp>
        <p:sp>
          <p:nvSpPr>
            <p:cNvPr id="22" name="椭圆 21"/>
            <p:cNvSpPr/>
            <p:nvPr/>
          </p:nvSpPr>
          <p:spPr>
            <a:xfrm flipH="1">
              <a:off x="4344856" y="1879834"/>
              <a:ext cx="1029055" cy="1024147"/>
            </a:xfrm>
            <a:prstGeom prst="ellipse">
              <a:avLst/>
            </a:prstGeom>
            <a:solidFill>
              <a:schemeClr val="bg1"/>
            </a:solidFill>
            <a:ln>
              <a:solidFill>
                <a:srgbClr val="CFCFCF"/>
              </a:solidFill>
              <a:miter lim="400000"/>
            </a:ln>
          </p:spPr>
          <p:txBody>
            <a:bodyPr lIns="25400" tIns="25400" rIns="25400" bIns="25400" anchor="ctr">
              <a:normAutofit/>
            </a:bodyPr>
            <a:lstStyle/>
            <a:p>
              <a:pPr algn="ctr" defTabSz="228600">
                <a:defRPr sz="3000">
                  <a:solidFill>
                    <a:srgbClr val="FFFFFF"/>
                  </a:solidFill>
                  <a:effectLst>
                    <a:outerShdw blurRad="38100" dist="12700" dir="5400000" rotWithShape="0">
                      <a:srgbClr val="000000">
                        <a:alpha val="50000"/>
                      </a:srgbClr>
                    </a:outerShdw>
                  </a:effectLst>
                </a:defRPr>
              </a:pPr>
              <a:r>
                <a:rPr lang="en-US" altLang="zh-CN" sz="3000" b="1">
                  <a:solidFill>
                    <a:prstClr val="black"/>
                  </a:solidFill>
                  <a:effectLst>
                    <a:outerShdw sx="1000" sy="1000" rotWithShape="0">
                      <a:srgbClr val="000000"/>
                    </a:outerShdw>
                  </a:effectLst>
                  <a:latin typeface="Times New Roman" panose="02020603050405020304" pitchFamily="18" charset="0"/>
                  <a:cs typeface="Times New Roman" panose="02020603050405020304" pitchFamily="18" charset="0"/>
                </a:rPr>
                <a:t>01</a:t>
              </a:r>
            </a:p>
          </p:txBody>
        </p:sp>
        <p:sp>
          <p:nvSpPr>
            <p:cNvPr id="23" name="椭圆 22"/>
            <p:cNvSpPr/>
            <p:nvPr/>
          </p:nvSpPr>
          <p:spPr>
            <a:xfrm>
              <a:off x="5171738" y="2668600"/>
              <a:ext cx="1848524" cy="1848524"/>
            </a:xfrm>
            <a:prstGeom prst="ellipse">
              <a:avLst/>
            </a:prstGeom>
            <a:solidFill>
              <a:srgbClr val="FFFFFF"/>
            </a:solidFill>
            <a:ln>
              <a:solidFill>
                <a:srgbClr val="A6AAA9"/>
              </a:solidFill>
              <a:miter lim="400000"/>
            </a:ln>
          </p:spPr>
          <p:txBody>
            <a:bodyPr anchor="ctr"/>
            <a:lstStyle/>
            <a:p>
              <a:pPr algn="ctr"/>
              <a:endParaRPr>
                <a:solidFill>
                  <a:prstClr val="black"/>
                </a:solidFill>
              </a:endParaRPr>
            </a:p>
          </p:txBody>
        </p:sp>
        <p:sp>
          <p:nvSpPr>
            <p:cNvPr id="24" name="任意多边形: 形状 23"/>
            <p:cNvSpPr/>
            <p:nvPr/>
          </p:nvSpPr>
          <p:spPr>
            <a:xfrm>
              <a:off x="5624213" y="3250916"/>
              <a:ext cx="921956" cy="683891"/>
            </a:xfrm>
            <a:custGeom>
              <a:avLst/>
              <a:gdLst>
                <a:gd name="connsiteX0" fmla="*/ 9246 w 338138"/>
                <a:gd name="connsiteY0" fmla="*/ 217487 h 250825"/>
                <a:gd name="connsiteX1" fmla="*/ 328892 w 338138"/>
                <a:gd name="connsiteY1" fmla="*/ 217487 h 250825"/>
                <a:gd name="connsiteX2" fmla="*/ 338138 w 338138"/>
                <a:gd name="connsiteY2" fmla="*/ 226822 h 250825"/>
                <a:gd name="connsiteX3" fmla="*/ 314363 w 338138"/>
                <a:gd name="connsiteY3" fmla="*/ 250825 h 250825"/>
                <a:gd name="connsiteX4" fmla="*/ 23775 w 338138"/>
                <a:gd name="connsiteY4" fmla="*/ 250825 h 250825"/>
                <a:gd name="connsiteX5" fmla="*/ 0 w 338138"/>
                <a:gd name="connsiteY5" fmla="*/ 226822 h 250825"/>
                <a:gd name="connsiteX6" fmla="*/ 9246 w 338138"/>
                <a:gd name="connsiteY6" fmla="*/ 217487 h 250825"/>
                <a:gd name="connsiteX7" fmla="*/ 100182 w 338138"/>
                <a:gd name="connsiteY7" fmla="*/ 100012 h 250825"/>
                <a:gd name="connsiteX8" fmla="*/ 123655 w 338138"/>
                <a:gd name="connsiteY8" fmla="*/ 100012 h 250825"/>
                <a:gd name="connsiteX9" fmla="*/ 130175 w 338138"/>
                <a:gd name="connsiteY9" fmla="*/ 106705 h 250825"/>
                <a:gd name="connsiteX10" fmla="*/ 130175 w 338138"/>
                <a:gd name="connsiteY10" fmla="*/ 161583 h 250825"/>
                <a:gd name="connsiteX11" fmla="*/ 123655 w 338138"/>
                <a:gd name="connsiteY11" fmla="*/ 168275 h 250825"/>
                <a:gd name="connsiteX12" fmla="*/ 100182 w 338138"/>
                <a:gd name="connsiteY12" fmla="*/ 168275 h 250825"/>
                <a:gd name="connsiteX13" fmla="*/ 93662 w 338138"/>
                <a:gd name="connsiteY13" fmla="*/ 161583 h 250825"/>
                <a:gd name="connsiteX14" fmla="*/ 93662 w 338138"/>
                <a:gd name="connsiteY14" fmla="*/ 106705 h 250825"/>
                <a:gd name="connsiteX15" fmla="*/ 100182 w 338138"/>
                <a:gd name="connsiteY15" fmla="*/ 100012 h 250825"/>
                <a:gd name="connsiteX16" fmla="*/ 157332 w 338138"/>
                <a:gd name="connsiteY16" fmla="*/ 77787 h 250825"/>
                <a:gd name="connsiteX17" fmla="*/ 180805 w 338138"/>
                <a:gd name="connsiteY17" fmla="*/ 77787 h 250825"/>
                <a:gd name="connsiteX18" fmla="*/ 187325 w 338138"/>
                <a:gd name="connsiteY18" fmla="*/ 84441 h 250825"/>
                <a:gd name="connsiteX19" fmla="*/ 187325 w 338138"/>
                <a:gd name="connsiteY19" fmla="*/ 161622 h 250825"/>
                <a:gd name="connsiteX20" fmla="*/ 180805 w 338138"/>
                <a:gd name="connsiteY20" fmla="*/ 168275 h 250825"/>
                <a:gd name="connsiteX21" fmla="*/ 157332 w 338138"/>
                <a:gd name="connsiteY21" fmla="*/ 168275 h 250825"/>
                <a:gd name="connsiteX22" fmla="*/ 150812 w 338138"/>
                <a:gd name="connsiteY22" fmla="*/ 161622 h 250825"/>
                <a:gd name="connsiteX23" fmla="*/ 150812 w 338138"/>
                <a:gd name="connsiteY23" fmla="*/ 84441 h 250825"/>
                <a:gd name="connsiteX24" fmla="*/ 157332 w 338138"/>
                <a:gd name="connsiteY24" fmla="*/ 77787 h 250825"/>
                <a:gd name="connsiteX25" fmla="*/ 216070 w 338138"/>
                <a:gd name="connsiteY25" fmla="*/ 49212 h 250825"/>
                <a:gd name="connsiteX26" fmla="*/ 239543 w 338138"/>
                <a:gd name="connsiteY26" fmla="*/ 49212 h 250825"/>
                <a:gd name="connsiteX27" fmla="*/ 246063 w 338138"/>
                <a:gd name="connsiteY27" fmla="*/ 55827 h 250825"/>
                <a:gd name="connsiteX28" fmla="*/ 246063 w 338138"/>
                <a:gd name="connsiteY28" fmla="*/ 161661 h 250825"/>
                <a:gd name="connsiteX29" fmla="*/ 239543 w 338138"/>
                <a:gd name="connsiteY29" fmla="*/ 168275 h 250825"/>
                <a:gd name="connsiteX30" fmla="*/ 216070 w 338138"/>
                <a:gd name="connsiteY30" fmla="*/ 168275 h 250825"/>
                <a:gd name="connsiteX31" fmla="*/ 209550 w 338138"/>
                <a:gd name="connsiteY31" fmla="*/ 161661 h 250825"/>
                <a:gd name="connsiteX32" fmla="*/ 209550 w 338138"/>
                <a:gd name="connsiteY32" fmla="*/ 55827 h 250825"/>
                <a:gd name="connsiteX33" fmla="*/ 216070 w 338138"/>
                <a:gd name="connsiteY33" fmla="*/ 49212 h 250825"/>
                <a:gd name="connsiteX34" fmla="*/ 53428 w 338138"/>
                <a:gd name="connsiteY34" fmla="*/ 22225 h 250825"/>
                <a:gd name="connsiteX35" fmla="*/ 50800 w 338138"/>
                <a:gd name="connsiteY35" fmla="*/ 24858 h 250825"/>
                <a:gd name="connsiteX36" fmla="*/ 50800 w 338138"/>
                <a:gd name="connsiteY36" fmla="*/ 182834 h 250825"/>
                <a:gd name="connsiteX37" fmla="*/ 53428 w 338138"/>
                <a:gd name="connsiteY37" fmla="*/ 184150 h 250825"/>
                <a:gd name="connsiteX38" fmla="*/ 284710 w 338138"/>
                <a:gd name="connsiteY38" fmla="*/ 184150 h 250825"/>
                <a:gd name="connsiteX39" fmla="*/ 287338 w 338138"/>
                <a:gd name="connsiteY39" fmla="*/ 182834 h 250825"/>
                <a:gd name="connsiteX40" fmla="*/ 287338 w 338138"/>
                <a:gd name="connsiteY40" fmla="*/ 24858 h 250825"/>
                <a:gd name="connsiteX41" fmla="*/ 284710 w 338138"/>
                <a:gd name="connsiteY41" fmla="*/ 22225 h 250825"/>
                <a:gd name="connsiteX42" fmla="*/ 53428 w 338138"/>
                <a:gd name="connsiteY42" fmla="*/ 22225 h 250825"/>
                <a:gd name="connsiteX43" fmla="*/ 53663 w 338138"/>
                <a:gd name="connsiteY43" fmla="*/ 0 h 250825"/>
                <a:gd name="connsiteX44" fmla="*/ 286062 w 338138"/>
                <a:gd name="connsiteY44" fmla="*/ 0 h 250825"/>
                <a:gd name="connsiteX45" fmla="*/ 311150 w 338138"/>
                <a:gd name="connsiteY45" fmla="*/ 25008 h 250825"/>
                <a:gd name="connsiteX46" fmla="*/ 311150 w 338138"/>
                <a:gd name="connsiteY46" fmla="*/ 182955 h 250825"/>
                <a:gd name="connsiteX47" fmla="*/ 286062 w 338138"/>
                <a:gd name="connsiteY47" fmla="*/ 207963 h 250825"/>
                <a:gd name="connsiteX48" fmla="*/ 53663 w 338138"/>
                <a:gd name="connsiteY48" fmla="*/ 207963 h 250825"/>
                <a:gd name="connsiteX49" fmla="*/ 28575 w 338138"/>
                <a:gd name="connsiteY49" fmla="*/ 182955 h 250825"/>
                <a:gd name="connsiteX50" fmla="*/ 28575 w 338138"/>
                <a:gd name="connsiteY50" fmla="*/ 25008 h 250825"/>
                <a:gd name="connsiteX51" fmla="*/ 53663 w 338138"/>
                <a:gd name="connsiteY51" fmla="*/ 0 h 2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38138" h="250825">
                  <a:moveTo>
                    <a:pt x="9246" y="217487"/>
                  </a:moveTo>
                  <a:cubicBezTo>
                    <a:pt x="9246" y="217487"/>
                    <a:pt x="9246" y="217487"/>
                    <a:pt x="328892" y="217487"/>
                  </a:cubicBezTo>
                  <a:cubicBezTo>
                    <a:pt x="334176" y="217487"/>
                    <a:pt x="338138" y="221488"/>
                    <a:pt x="338138" y="226822"/>
                  </a:cubicBezTo>
                  <a:cubicBezTo>
                    <a:pt x="338138" y="240157"/>
                    <a:pt x="327571" y="250825"/>
                    <a:pt x="314363" y="250825"/>
                  </a:cubicBezTo>
                  <a:cubicBezTo>
                    <a:pt x="314363" y="250825"/>
                    <a:pt x="314363" y="250825"/>
                    <a:pt x="23775" y="250825"/>
                  </a:cubicBezTo>
                  <a:cubicBezTo>
                    <a:pt x="10567" y="250825"/>
                    <a:pt x="0" y="240157"/>
                    <a:pt x="0" y="226822"/>
                  </a:cubicBezTo>
                  <a:cubicBezTo>
                    <a:pt x="0" y="221488"/>
                    <a:pt x="3962" y="217487"/>
                    <a:pt x="9246" y="217487"/>
                  </a:cubicBezTo>
                  <a:close/>
                  <a:moveTo>
                    <a:pt x="100182" y="100012"/>
                  </a:moveTo>
                  <a:cubicBezTo>
                    <a:pt x="100182" y="100012"/>
                    <a:pt x="100182" y="100012"/>
                    <a:pt x="123655" y="100012"/>
                  </a:cubicBezTo>
                  <a:cubicBezTo>
                    <a:pt x="127567" y="100012"/>
                    <a:pt x="130175" y="102689"/>
                    <a:pt x="130175" y="106705"/>
                  </a:cubicBezTo>
                  <a:cubicBezTo>
                    <a:pt x="130175" y="106705"/>
                    <a:pt x="130175" y="106705"/>
                    <a:pt x="130175" y="161583"/>
                  </a:cubicBezTo>
                  <a:cubicBezTo>
                    <a:pt x="130175" y="165598"/>
                    <a:pt x="127567" y="168275"/>
                    <a:pt x="123655" y="168275"/>
                  </a:cubicBezTo>
                  <a:cubicBezTo>
                    <a:pt x="123655" y="168275"/>
                    <a:pt x="123655" y="168275"/>
                    <a:pt x="100182" y="168275"/>
                  </a:cubicBezTo>
                  <a:cubicBezTo>
                    <a:pt x="96270" y="168275"/>
                    <a:pt x="93662" y="165598"/>
                    <a:pt x="93662" y="161583"/>
                  </a:cubicBezTo>
                  <a:cubicBezTo>
                    <a:pt x="93662" y="161583"/>
                    <a:pt x="93662" y="161583"/>
                    <a:pt x="93662" y="106705"/>
                  </a:cubicBezTo>
                  <a:cubicBezTo>
                    <a:pt x="93662" y="102689"/>
                    <a:pt x="96270" y="100012"/>
                    <a:pt x="100182" y="100012"/>
                  </a:cubicBezTo>
                  <a:close/>
                  <a:moveTo>
                    <a:pt x="157332" y="77787"/>
                  </a:moveTo>
                  <a:cubicBezTo>
                    <a:pt x="157332" y="77787"/>
                    <a:pt x="157332" y="77787"/>
                    <a:pt x="180805" y="77787"/>
                  </a:cubicBezTo>
                  <a:cubicBezTo>
                    <a:pt x="184717" y="77787"/>
                    <a:pt x="187325" y="81779"/>
                    <a:pt x="187325" y="84441"/>
                  </a:cubicBezTo>
                  <a:cubicBezTo>
                    <a:pt x="187325" y="84441"/>
                    <a:pt x="187325" y="84441"/>
                    <a:pt x="187325" y="161622"/>
                  </a:cubicBezTo>
                  <a:cubicBezTo>
                    <a:pt x="187325" y="165614"/>
                    <a:pt x="184717" y="168275"/>
                    <a:pt x="180805" y="168275"/>
                  </a:cubicBezTo>
                  <a:cubicBezTo>
                    <a:pt x="180805" y="168275"/>
                    <a:pt x="180805" y="168275"/>
                    <a:pt x="157332" y="168275"/>
                  </a:cubicBezTo>
                  <a:cubicBezTo>
                    <a:pt x="153420" y="168275"/>
                    <a:pt x="150812" y="165614"/>
                    <a:pt x="150812" y="161622"/>
                  </a:cubicBezTo>
                  <a:cubicBezTo>
                    <a:pt x="150812" y="161622"/>
                    <a:pt x="150812" y="161622"/>
                    <a:pt x="150812" y="84441"/>
                  </a:cubicBezTo>
                  <a:cubicBezTo>
                    <a:pt x="150812" y="81779"/>
                    <a:pt x="153420" y="77787"/>
                    <a:pt x="157332" y="77787"/>
                  </a:cubicBezTo>
                  <a:close/>
                  <a:moveTo>
                    <a:pt x="216070" y="49212"/>
                  </a:moveTo>
                  <a:cubicBezTo>
                    <a:pt x="216070" y="49212"/>
                    <a:pt x="216070" y="49212"/>
                    <a:pt x="239543" y="49212"/>
                  </a:cubicBezTo>
                  <a:cubicBezTo>
                    <a:pt x="243455" y="49212"/>
                    <a:pt x="246063" y="51858"/>
                    <a:pt x="246063" y="55827"/>
                  </a:cubicBezTo>
                  <a:cubicBezTo>
                    <a:pt x="246063" y="55827"/>
                    <a:pt x="246063" y="55827"/>
                    <a:pt x="246063" y="161661"/>
                  </a:cubicBezTo>
                  <a:cubicBezTo>
                    <a:pt x="246063" y="165629"/>
                    <a:pt x="243455" y="168275"/>
                    <a:pt x="239543" y="168275"/>
                  </a:cubicBezTo>
                  <a:cubicBezTo>
                    <a:pt x="239543" y="168275"/>
                    <a:pt x="239543" y="168275"/>
                    <a:pt x="216070" y="168275"/>
                  </a:cubicBezTo>
                  <a:cubicBezTo>
                    <a:pt x="212158" y="168275"/>
                    <a:pt x="209550" y="165629"/>
                    <a:pt x="209550" y="161661"/>
                  </a:cubicBezTo>
                  <a:cubicBezTo>
                    <a:pt x="209550" y="161661"/>
                    <a:pt x="209550" y="161661"/>
                    <a:pt x="209550" y="55827"/>
                  </a:cubicBezTo>
                  <a:cubicBezTo>
                    <a:pt x="209550" y="51858"/>
                    <a:pt x="212158" y="49212"/>
                    <a:pt x="216070" y="49212"/>
                  </a:cubicBezTo>
                  <a:close/>
                  <a:moveTo>
                    <a:pt x="53428" y="22225"/>
                  </a:moveTo>
                  <a:cubicBezTo>
                    <a:pt x="52114" y="22225"/>
                    <a:pt x="50800" y="23541"/>
                    <a:pt x="50800" y="24858"/>
                  </a:cubicBezTo>
                  <a:lnTo>
                    <a:pt x="50800" y="182834"/>
                  </a:lnTo>
                  <a:cubicBezTo>
                    <a:pt x="50800" y="184150"/>
                    <a:pt x="52114" y="184150"/>
                    <a:pt x="53428" y="184150"/>
                  </a:cubicBezTo>
                  <a:cubicBezTo>
                    <a:pt x="53428" y="184150"/>
                    <a:pt x="53428" y="184150"/>
                    <a:pt x="284710" y="184150"/>
                  </a:cubicBezTo>
                  <a:cubicBezTo>
                    <a:pt x="286024" y="184150"/>
                    <a:pt x="287338" y="184150"/>
                    <a:pt x="287338" y="182834"/>
                  </a:cubicBezTo>
                  <a:cubicBezTo>
                    <a:pt x="287338" y="182834"/>
                    <a:pt x="287338" y="182834"/>
                    <a:pt x="287338" y="24858"/>
                  </a:cubicBezTo>
                  <a:cubicBezTo>
                    <a:pt x="287338" y="23541"/>
                    <a:pt x="286024" y="22225"/>
                    <a:pt x="284710" y="22225"/>
                  </a:cubicBezTo>
                  <a:cubicBezTo>
                    <a:pt x="284710" y="22225"/>
                    <a:pt x="284710" y="22225"/>
                    <a:pt x="53428" y="22225"/>
                  </a:cubicBezTo>
                  <a:close/>
                  <a:moveTo>
                    <a:pt x="53663" y="0"/>
                  </a:moveTo>
                  <a:cubicBezTo>
                    <a:pt x="53663" y="0"/>
                    <a:pt x="53663" y="0"/>
                    <a:pt x="286062" y="0"/>
                  </a:cubicBezTo>
                  <a:cubicBezTo>
                    <a:pt x="300587" y="0"/>
                    <a:pt x="311150" y="10530"/>
                    <a:pt x="311150" y="25008"/>
                  </a:cubicBezTo>
                  <a:cubicBezTo>
                    <a:pt x="311150" y="25008"/>
                    <a:pt x="311150" y="25008"/>
                    <a:pt x="311150" y="182955"/>
                  </a:cubicBezTo>
                  <a:cubicBezTo>
                    <a:pt x="311150" y="196117"/>
                    <a:pt x="300587" y="207963"/>
                    <a:pt x="286062" y="207963"/>
                  </a:cubicBezTo>
                  <a:cubicBezTo>
                    <a:pt x="286062" y="207963"/>
                    <a:pt x="286062" y="207963"/>
                    <a:pt x="53663" y="207963"/>
                  </a:cubicBezTo>
                  <a:cubicBezTo>
                    <a:pt x="39138" y="207963"/>
                    <a:pt x="28575" y="196117"/>
                    <a:pt x="28575" y="182955"/>
                  </a:cubicBezTo>
                  <a:cubicBezTo>
                    <a:pt x="28575" y="182955"/>
                    <a:pt x="28575" y="182955"/>
                    <a:pt x="28575" y="25008"/>
                  </a:cubicBezTo>
                  <a:cubicBezTo>
                    <a:pt x="28575" y="10530"/>
                    <a:pt x="39138" y="0"/>
                    <a:pt x="53663" y="0"/>
                  </a:cubicBezTo>
                  <a:close/>
                </a:path>
              </a:pathLst>
            </a:custGeom>
            <a:solidFill>
              <a:srgbClr val="2F3035"/>
            </a:solidFill>
            <a:ln w="12700">
              <a:miter lim="400000"/>
            </a:ln>
          </p:spPr>
          <p:txBody>
            <a:bodyPr anchor="ctr"/>
            <a:lstStyle/>
            <a:p>
              <a:pPr algn="ctr"/>
              <a:endParaRPr>
                <a:solidFill>
                  <a:prstClr val="black"/>
                </a:solidFill>
              </a:endParaRPr>
            </a:p>
          </p:txBody>
        </p:sp>
      </p:grpSp>
      <p:sp>
        <p:nvSpPr>
          <p:cNvPr id="2" name="Rectangle 1"/>
          <p:cNvSpPr/>
          <p:nvPr/>
        </p:nvSpPr>
        <p:spPr>
          <a:xfrm>
            <a:off x="3846118" y="697993"/>
            <a:ext cx="3961341" cy="707886"/>
          </a:xfrm>
          <a:prstGeom prst="rect">
            <a:avLst/>
          </a:prstGeom>
        </p:spPr>
        <p:txBody>
          <a:bodyPr wrap="none">
            <a:spAutoFit/>
          </a:bodyPr>
          <a:lstStyle/>
          <a:p>
            <a:r>
              <a:rPr lang="vi-VN" sz="4000" b="1" kern="0">
                <a:solidFill>
                  <a:srgbClr val="000000"/>
                </a:solidFill>
                <a:latin typeface="Times New Roman" panose="02020603050405020304" pitchFamily="18" charset="0"/>
                <a:ea typeface="Times New Roman" panose="02020603050405020304" pitchFamily="18" charset="0"/>
              </a:rPr>
              <a:t>d.</a:t>
            </a:r>
            <a:r>
              <a:rPr lang="vi-VN" sz="4000" b="1" i="1" kern="0">
                <a:solidFill>
                  <a:srgbClr val="000000"/>
                </a:solidFill>
                <a:latin typeface="Times New Roman" panose="02020603050405020304" pitchFamily="18" charset="0"/>
                <a:ea typeface="Times New Roman" panose="02020603050405020304" pitchFamily="18" charset="0"/>
              </a:rPr>
              <a:t> Bố cục</a:t>
            </a:r>
            <a:r>
              <a:rPr lang="vi-VN" sz="4000" kern="0">
                <a:latin typeface="Times New Roman" panose="02020603050405020304" pitchFamily="18" charset="0"/>
                <a:ea typeface="Times New Roman" panose="02020603050405020304" pitchFamily="18" charset="0"/>
              </a:rPr>
              <a:t>:</a:t>
            </a:r>
            <a:r>
              <a:rPr lang="vi-VN" sz="4000" b="1" kern="0">
                <a:latin typeface="Times New Roman" panose="02020603050405020304" pitchFamily="18" charset="0"/>
                <a:ea typeface="Times New Roman" panose="02020603050405020304" pitchFamily="18" charset="0"/>
              </a:rPr>
              <a:t> 4 phần</a:t>
            </a:r>
            <a:endParaRPr lang="en-GB" sz="4000"/>
          </a:p>
        </p:txBody>
      </p:sp>
      <p:sp>
        <p:nvSpPr>
          <p:cNvPr id="3" name="Rectangle 2"/>
          <p:cNvSpPr/>
          <p:nvPr/>
        </p:nvSpPr>
        <p:spPr>
          <a:xfrm>
            <a:off x="973073" y="1879834"/>
            <a:ext cx="3370196" cy="2308324"/>
          </a:xfrm>
          <a:prstGeom prst="rect">
            <a:avLst/>
          </a:prstGeom>
        </p:spPr>
        <p:txBody>
          <a:bodyPr wrap="square">
            <a:spAutoFit/>
          </a:bodyPr>
          <a:lstStyle/>
          <a:p>
            <a:pPr algn="just"/>
            <a:r>
              <a:rPr lang="vi-VN" sz="2400" b="1" kern="0">
                <a:latin typeface="Times New Roman" panose="02020603050405020304" pitchFamily="18" charset="0"/>
                <a:ea typeface="Times New Roman" panose="02020603050405020304" pitchFamily="18" charset="0"/>
              </a:rPr>
              <a:t>Phần 1</a:t>
            </a:r>
            <a:r>
              <a:rPr lang="vi-VN" sz="2400" kern="0">
                <a:latin typeface="Times New Roman" panose="02020603050405020304" pitchFamily="18" charset="0"/>
                <a:ea typeface="Times New Roman" panose="02020603050405020304" pitchFamily="18" charset="0"/>
              </a:rPr>
              <a:t>:</a:t>
            </a:r>
            <a:r>
              <a:rPr lang="vi-VN" sz="2400" b="1" kern="0">
                <a:latin typeface="Times New Roman" panose="02020603050405020304" pitchFamily="18" charset="0"/>
                <a:ea typeface="Times New Roman" panose="02020603050405020304" pitchFamily="18" charset="0"/>
              </a:rPr>
              <a:t> </a:t>
            </a:r>
            <a:r>
              <a:rPr lang="vi-VN" sz="2400" kern="0">
                <a:latin typeface="Times New Roman" panose="02020603050405020304" pitchFamily="18" charset="0"/>
                <a:ea typeface="Times New Roman" panose="02020603050405020304" pitchFamily="18" charset="0"/>
              </a:rPr>
              <a:t>Từ đầu đến </a:t>
            </a:r>
            <a:r>
              <a:rPr lang="vi-VN" sz="2400" i="1" kern="0">
                <a:latin typeface="Times New Roman" panose="02020603050405020304" pitchFamily="18" charset="0"/>
                <a:ea typeface="Times New Roman" panose="02020603050405020304" pitchFamily="18" charset="0"/>
              </a:rPr>
              <a:t>“Bươn chải đã thành số phận của bà”</a:t>
            </a:r>
            <a:r>
              <a:rPr lang="vi-VN" sz="2400" kern="0">
                <a:latin typeface="Times New Roman" panose="02020603050405020304" pitchFamily="18" charset="0"/>
                <a:ea typeface="Times New Roman" panose="02020603050405020304" pitchFamily="18" charset="0"/>
              </a:rPr>
              <a:t>: </a:t>
            </a:r>
            <a:r>
              <a:rPr lang="vi-VN" sz="2400" kern="0">
                <a:solidFill>
                  <a:srgbClr val="000000"/>
                </a:solidFill>
                <a:latin typeface="Times New Roman" panose="02020603050405020304" pitchFamily="18" charset="0"/>
                <a:ea typeface="Times New Roman" panose="02020603050405020304" pitchFamily="18" charset="0"/>
              </a:rPr>
              <a:t>Hình tượng bà Tú thuộc về kiểu gia đình nhà Nho theo ảnh hưởng Nho giáo</a:t>
            </a:r>
            <a:endParaRPr lang="en-GB" sz="2400"/>
          </a:p>
        </p:txBody>
      </p:sp>
      <p:sp>
        <p:nvSpPr>
          <p:cNvPr id="5" name="Rectangle 4"/>
          <p:cNvSpPr/>
          <p:nvPr/>
        </p:nvSpPr>
        <p:spPr>
          <a:xfrm>
            <a:off x="7780074" y="1976384"/>
            <a:ext cx="3054503" cy="1938992"/>
          </a:xfrm>
          <a:prstGeom prst="rect">
            <a:avLst/>
          </a:prstGeom>
        </p:spPr>
        <p:txBody>
          <a:bodyPr wrap="square">
            <a:spAutoFit/>
          </a:bodyPr>
          <a:lstStyle/>
          <a:p>
            <a:pPr algn="just"/>
            <a:r>
              <a:rPr lang="vi-VN" sz="2400" b="1" kern="0">
                <a:latin typeface="Times New Roman" panose="02020603050405020304" pitchFamily="18" charset="0"/>
                <a:ea typeface="Times New Roman" panose="02020603050405020304" pitchFamily="18" charset="0"/>
              </a:rPr>
              <a:t>Phần 2</a:t>
            </a:r>
            <a:r>
              <a:rPr lang="vi-VN" sz="2400" kern="0">
                <a:latin typeface="Times New Roman" panose="02020603050405020304" pitchFamily="18" charset="0"/>
                <a:ea typeface="Times New Roman" panose="02020603050405020304" pitchFamily="18" charset="0"/>
              </a:rPr>
              <a:t>: Tiếp đến </a:t>
            </a:r>
            <a:r>
              <a:rPr lang="vi-VN" sz="2400" i="1" kern="0">
                <a:latin typeface="Times New Roman" panose="02020603050405020304" pitchFamily="18" charset="0"/>
                <a:ea typeface="Times New Roman" panose="02020603050405020304" pitchFamily="18" charset="0"/>
              </a:rPr>
              <a:t>“Nó thật xứng đáng là cặp câu hay nhất của bài thơ”</a:t>
            </a:r>
            <a:r>
              <a:rPr lang="vi-VN" sz="2400" kern="0">
                <a:latin typeface="Times New Roman" panose="02020603050405020304" pitchFamily="18" charset="0"/>
                <a:ea typeface="Times New Roman" panose="02020603050405020304" pitchFamily="18" charset="0"/>
              </a:rPr>
              <a:t>: Hình tượng bà Tú trong hai câu đề.</a:t>
            </a:r>
            <a:endParaRPr lang="en-GB" sz="2400"/>
          </a:p>
        </p:txBody>
      </p:sp>
      <p:sp>
        <p:nvSpPr>
          <p:cNvPr id="6" name="Rectangle 5"/>
          <p:cNvSpPr/>
          <p:nvPr/>
        </p:nvSpPr>
        <p:spPr>
          <a:xfrm>
            <a:off x="950287" y="4630617"/>
            <a:ext cx="3345992" cy="1569660"/>
          </a:xfrm>
          <a:prstGeom prst="rect">
            <a:avLst/>
          </a:prstGeom>
        </p:spPr>
        <p:txBody>
          <a:bodyPr wrap="square">
            <a:spAutoFit/>
          </a:bodyPr>
          <a:lstStyle/>
          <a:p>
            <a:pPr algn="just"/>
            <a:r>
              <a:rPr lang="vi-VN" sz="2400" b="1" kern="0">
                <a:latin typeface="Times New Roman" panose="02020603050405020304" pitchFamily="18" charset="0"/>
                <a:ea typeface="Times New Roman" panose="02020603050405020304" pitchFamily="18" charset="0"/>
              </a:rPr>
              <a:t>Phần 3</a:t>
            </a:r>
            <a:r>
              <a:rPr lang="vi-VN" sz="2400" kern="0">
                <a:latin typeface="Times New Roman" panose="02020603050405020304" pitchFamily="18" charset="0"/>
                <a:ea typeface="Times New Roman" panose="02020603050405020304" pitchFamily="18" charset="0"/>
              </a:rPr>
              <a:t>: Tiếp đến “</a:t>
            </a:r>
            <a:r>
              <a:rPr lang="vi-VN" sz="2400" i="1" kern="0">
                <a:latin typeface="Times New Roman" panose="02020603050405020304" pitchFamily="18" charset="0"/>
                <a:ea typeface="Times New Roman" panose="02020603050405020304" pitchFamily="18" charset="0"/>
              </a:rPr>
              <a:t>lời chao giọng chát”</a:t>
            </a:r>
            <a:r>
              <a:rPr lang="vi-VN" sz="2400" kern="0">
                <a:latin typeface="Times New Roman" panose="02020603050405020304" pitchFamily="18" charset="0"/>
                <a:ea typeface="Times New Roman" panose="02020603050405020304" pitchFamily="18" charset="0"/>
              </a:rPr>
              <a:t>:  Hình tượng bà Tú trong hai câu thực</a:t>
            </a:r>
            <a:endParaRPr lang="en-GB" sz="2400"/>
          </a:p>
        </p:txBody>
      </p:sp>
      <p:sp>
        <p:nvSpPr>
          <p:cNvPr id="7" name="Rectangle 6"/>
          <p:cNvSpPr/>
          <p:nvPr/>
        </p:nvSpPr>
        <p:spPr>
          <a:xfrm>
            <a:off x="7833789" y="4505708"/>
            <a:ext cx="2688315" cy="1200329"/>
          </a:xfrm>
          <a:prstGeom prst="rect">
            <a:avLst/>
          </a:prstGeom>
        </p:spPr>
        <p:txBody>
          <a:bodyPr wrap="square">
            <a:spAutoFit/>
          </a:bodyPr>
          <a:lstStyle/>
          <a:p>
            <a:pPr algn="just"/>
            <a:r>
              <a:rPr lang="vi-VN" sz="2400" b="1" kern="0">
                <a:latin typeface="Times New Roman" panose="02020603050405020304" pitchFamily="18" charset="0"/>
                <a:ea typeface="Times New Roman" panose="02020603050405020304" pitchFamily="18" charset="0"/>
              </a:rPr>
              <a:t>Phần 4</a:t>
            </a:r>
            <a:r>
              <a:rPr lang="vi-VN" sz="2400" kern="0">
                <a:latin typeface="Times New Roman" panose="02020603050405020304" pitchFamily="18" charset="0"/>
                <a:ea typeface="Times New Roman" panose="02020603050405020304" pitchFamily="18" charset="0"/>
              </a:rPr>
              <a:t>: Còn lại: Hình tượng bà Tú trong hai câu luận.</a:t>
            </a:r>
            <a:endParaRPr lang="en-GB" sz="2400"/>
          </a:p>
        </p:txBody>
      </p:sp>
    </p:spTree>
    <p:extLst>
      <p:ext uri="{BB962C8B-B14F-4D97-AF65-F5344CB8AC3E}">
        <p14:creationId xmlns:p14="http://schemas.microsoft.com/office/powerpoint/2010/main" val="75679657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3843" y="811079"/>
            <a:ext cx="5918608" cy="718466"/>
          </a:xfrm>
          <a:prstGeom prst="rect">
            <a:avLst/>
          </a:prstGeom>
        </p:spPr>
        <p:txBody>
          <a:bodyPr wrap="none">
            <a:spAutoFit/>
          </a:bodyPr>
          <a:lstStyle/>
          <a:p>
            <a:pPr>
              <a:lnSpc>
                <a:spcPct val="107000"/>
              </a:lnSpc>
              <a:spcAft>
                <a:spcPts val="0"/>
              </a:spcAft>
            </a:pPr>
            <a:r>
              <a:rPr lang="vi-VN" sz="4000" b="1" kern="0">
                <a:latin typeface="Times New Roman" panose="02020603050405020304" pitchFamily="18" charset="0"/>
                <a:ea typeface="Times New Roman" panose="02020603050405020304" pitchFamily="18" charset="0"/>
                <a:cs typeface="Times New Roman" panose="02020603050405020304" pitchFamily="18" charset="0"/>
              </a:rPr>
              <a:t>III. Suy ngẫm và phản hồi</a:t>
            </a:r>
            <a:endParaRPr lang="en-GB" sz="4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4122518" y="1689223"/>
            <a:ext cx="5543505" cy="718466"/>
          </a:xfrm>
          <a:prstGeom prst="rect">
            <a:avLst/>
          </a:prstGeom>
        </p:spPr>
        <p:txBody>
          <a:bodyPr wrap="none">
            <a:spAutoFit/>
          </a:bodyPr>
          <a:lstStyle/>
          <a:p>
            <a:pPr>
              <a:lnSpc>
                <a:spcPct val="107000"/>
              </a:lnSpc>
              <a:spcAft>
                <a:spcPts val="0"/>
              </a:spcAft>
            </a:pPr>
            <a:r>
              <a:rPr lang="vi-VN" sz="4000" b="1" kern="0">
                <a:latin typeface="Times New Roman" panose="02020603050405020304" pitchFamily="18" charset="0"/>
                <a:ea typeface="Times New Roman" panose="02020603050405020304" pitchFamily="18" charset="0"/>
                <a:cs typeface="Times New Roman" panose="02020603050405020304" pitchFamily="18" charset="0"/>
              </a:rPr>
              <a:t>1. Mục đích của văn bản</a:t>
            </a:r>
            <a:endParaRPr lang="en-GB" sz="4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376132" y="2771721"/>
            <a:ext cx="6096000" cy="2554545"/>
          </a:xfrm>
          <a:prstGeom prst="rect">
            <a:avLst/>
          </a:prstGeom>
        </p:spPr>
        <p:txBody>
          <a:bodyPr>
            <a:spAutoFit/>
          </a:bodyPr>
          <a:lstStyle/>
          <a:p>
            <a:pPr algn="just"/>
            <a:r>
              <a:rPr lang="vi-VN" sz="3200" kern="0">
                <a:latin typeface="Times New Roman" panose="02020603050405020304" pitchFamily="18" charset="0"/>
                <a:ea typeface="Times New Roman" panose="02020603050405020304" pitchFamily="18" charset="0"/>
              </a:rPr>
              <a:t>Văn bản viết ra để thể hiện thái độ, quan điểm của người viết về hình tượng bà Tú trong bài thơ </a:t>
            </a:r>
            <a:r>
              <a:rPr lang="vi-VN" sz="3200" i="1" kern="0">
                <a:latin typeface="Times New Roman" panose="02020603050405020304" pitchFamily="18" charset="0"/>
                <a:ea typeface="Times New Roman" panose="02020603050405020304" pitchFamily="18" charset="0"/>
              </a:rPr>
              <a:t>Thương vợ </a:t>
            </a:r>
            <a:r>
              <a:rPr lang="vi-VN" sz="3200" kern="0">
                <a:latin typeface="Times New Roman" panose="02020603050405020304" pitchFamily="18" charset="0"/>
                <a:ea typeface="Times New Roman" panose="02020603050405020304" pitchFamily="18" charset="0"/>
              </a:rPr>
              <a:t>nói riêng và hình tượng người vợ nói chung.</a:t>
            </a:r>
            <a:endParaRPr lang="en-GB" sz="3200"/>
          </a:p>
        </p:txBody>
      </p:sp>
    </p:spTree>
    <p:extLst>
      <p:ext uri="{BB962C8B-B14F-4D97-AF65-F5344CB8AC3E}">
        <p14:creationId xmlns:p14="http://schemas.microsoft.com/office/powerpoint/2010/main" val="251786005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gt"/>
          <p:cNvPicPr>
            <a:picLocks noChangeAspect="1"/>
          </p:cNvPicPr>
          <p:nvPr/>
        </p:nvPicPr>
        <p:blipFill>
          <a:blip r:embed="rId5"/>
          <a:stretch>
            <a:fillRect/>
          </a:stretch>
        </p:blipFill>
        <p:spPr>
          <a:xfrm rot="16200000">
            <a:off x="2635673" y="-2689013"/>
            <a:ext cx="6919807" cy="12235180"/>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9299" y="488860"/>
            <a:ext cx="1812589" cy="1608792"/>
          </a:xfrm>
          <a:prstGeom prst="rect">
            <a:avLst/>
          </a:prstGeom>
        </p:spPr>
      </p:pic>
      <p:sp>
        <p:nvSpPr>
          <p:cNvPr id="2" name="Rectangle 1"/>
          <p:cNvSpPr/>
          <p:nvPr/>
        </p:nvSpPr>
        <p:spPr>
          <a:xfrm>
            <a:off x="3201888" y="347363"/>
            <a:ext cx="5942112" cy="1077218"/>
          </a:xfrm>
          <a:prstGeom prst="rect">
            <a:avLst/>
          </a:prstGeom>
        </p:spPr>
        <p:txBody>
          <a:bodyPr wrap="square">
            <a:spAutoFit/>
          </a:bodyPr>
          <a:lstStyle/>
          <a:p>
            <a:pPr algn="ctr"/>
            <a:r>
              <a:rPr lang="en-US" sz="3200" kern="0">
                <a:solidFill>
                  <a:srgbClr val="000000"/>
                </a:solidFill>
                <a:latin typeface="Times New Roman" panose="02020603050405020304" pitchFamily="18" charset="0"/>
                <a:ea typeface="Calibri" panose="020F0502020204030204" pitchFamily="34" charset="0"/>
              </a:rPr>
              <a:t>N</a:t>
            </a:r>
            <a:r>
              <a:rPr lang="vi-VN" sz="3200" kern="0" smtClean="0">
                <a:solidFill>
                  <a:srgbClr val="000000"/>
                </a:solidFill>
                <a:latin typeface="Times New Roman" panose="02020603050405020304" pitchFamily="18" charset="0"/>
                <a:ea typeface="Calibri" panose="020F0502020204030204" pitchFamily="34" charset="0"/>
              </a:rPr>
              <a:t>ghe </a:t>
            </a:r>
            <a:r>
              <a:rPr lang="vi-VN" sz="3200" kern="0">
                <a:solidFill>
                  <a:srgbClr val="000000"/>
                </a:solidFill>
                <a:latin typeface="Times New Roman" panose="02020603050405020304" pitchFamily="18" charset="0"/>
                <a:ea typeface="Calibri" panose="020F0502020204030204" pitchFamily="34" charset="0"/>
              </a:rPr>
              <a:t>video đọc bài thơ </a:t>
            </a:r>
            <a:r>
              <a:rPr lang="vi-VN" sz="3200" i="1" kern="0">
                <a:solidFill>
                  <a:srgbClr val="000000"/>
                </a:solidFill>
                <a:latin typeface="Times New Roman" panose="02020603050405020304" pitchFamily="18" charset="0"/>
                <a:ea typeface="Calibri" panose="020F0502020204030204" pitchFamily="34" charset="0"/>
              </a:rPr>
              <a:t>Thương vợ </a:t>
            </a:r>
            <a:r>
              <a:rPr lang="vi-VN" sz="3200" kern="0">
                <a:solidFill>
                  <a:srgbClr val="000000"/>
                </a:solidFill>
                <a:latin typeface="Times New Roman" panose="02020603050405020304" pitchFamily="18" charset="0"/>
                <a:ea typeface="Calibri" panose="020F0502020204030204" pitchFamily="34" charset="0"/>
              </a:rPr>
              <a:t>của nhà thơ Trần Tế Xương</a:t>
            </a:r>
            <a:endParaRPr lang="en-GB" sz="3200"/>
          </a:p>
        </p:txBody>
      </p:sp>
      <p:pic>
        <p:nvPicPr>
          <p:cNvPr id="3" name="Video bài 2.1.Đọc thơ- Thương Vợ - Tác giả- Trần Tế Xươ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89298" y="1684674"/>
            <a:ext cx="9034861" cy="4479201"/>
          </a:xfrm>
          <a:prstGeom prst="rect">
            <a:avLst/>
          </a:prstGeom>
        </p:spPr>
      </p:pic>
    </p:spTree>
  </p:cSld>
  <p:clrMapOvr>
    <a:masterClrMapping/>
  </p:clrMapOvr>
  <p:transition spd="slow">
    <p:blinds dir="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80860" y="2441648"/>
            <a:ext cx="5647121" cy="2230098"/>
          </a:xfrm>
          <a:prstGeom prst="rect">
            <a:avLst/>
          </a:prstGeom>
        </p:spPr>
        <p:txBody>
          <a:bodyPr wrap="square">
            <a:spAutoFit/>
          </a:bodyPr>
          <a:lstStyle/>
          <a:p>
            <a:pPr algn="ctr">
              <a:lnSpc>
                <a:spcPct val="107000"/>
              </a:lnSpc>
              <a:spcAft>
                <a:spcPts val="0"/>
              </a:spcAft>
            </a:pPr>
            <a:r>
              <a:rPr lang="vi-VN" sz="4400" b="1" kern="0">
                <a:latin typeface="Times New Roman" panose="02020603050405020304" pitchFamily="18" charset="0"/>
                <a:ea typeface="Times New Roman" panose="02020603050405020304" pitchFamily="18" charset="0"/>
                <a:cs typeface="Times New Roman" panose="02020603050405020304" pitchFamily="18" charset="0"/>
              </a:rPr>
              <a:t>2. Hệ thống luận đề, luận điểm, lí lẽ, bằng chứng của VB</a:t>
            </a:r>
            <a:endParaRPr lang="en-GB" sz="4400" kern="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841" y="1835519"/>
            <a:ext cx="4387165" cy="31861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77111091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36570319"/>
              </p:ext>
            </p:extLst>
          </p:nvPr>
        </p:nvGraphicFramePr>
        <p:xfrm>
          <a:off x="360218" y="410712"/>
          <a:ext cx="11471564" cy="5029200"/>
        </p:xfrm>
        <a:graphic>
          <a:graphicData uri="http://schemas.openxmlformats.org/drawingml/2006/table">
            <a:tbl>
              <a:tblPr firstRow="1" firstCol="1" bandRow="1"/>
              <a:tblGrid>
                <a:gridCol w="1668431"/>
                <a:gridCol w="2314946"/>
                <a:gridCol w="7488187"/>
              </a:tblGrid>
              <a:tr h="100031">
                <a:tc gridSpan="3">
                  <a:txBody>
                    <a:bodyPr/>
                    <a:lstStyle/>
                    <a:p>
                      <a:pPr algn="ctr">
                        <a:lnSpc>
                          <a:spcPct val="100000"/>
                        </a:lnSpc>
                        <a:spcAft>
                          <a:spcPts val="0"/>
                        </a:spcAft>
                      </a:pPr>
                      <a:r>
                        <a:rPr lang="vi-VN"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22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GB"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0000"/>
                        </a:lnSpc>
                        <a:spcAft>
                          <a:spcPts val="0"/>
                        </a:spcAft>
                      </a:pPr>
                      <a:r>
                        <a:rPr lang="vi-VN" sz="22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 tượng bà Tú trong bài thơ </a:t>
                      </a:r>
                      <a:r>
                        <a:rPr lang="vi-VN" sz="2200" b="1" i="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 vợ</a:t>
                      </a:r>
                      <a:endParaRPr lang="en-GB" sz="22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50015">
                <a:tc>
                  <a:txBody>
                    <a:bodyPr/>
                    <a:lstStyle/>
                    <a:p>
                      <a:pPr algn="ctr">
                        <a:lnSpc>
                          <a:spcPct val="100000"/>
                        </a:lnSpc>
                        <a:spcAft>
                          <a:spcPts val="0"/>
                        </a:spcAft>
                      </a:pPr>
                      <a:r>
                        <a:rPr lang="vi-VN" sz="2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2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ằng chứng</a:t>
                      </a:r>
                      <a:endParaRPr lang="en-GB" sz="2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93429">
                <a:tc>
                  <a:txBody>
                    <a:bodyPr/>
                    <a:lstStyle/>
                    <a:p>
                      <a:pPr algn="just">
                        <a:lnSpc>
                          <a:spcPct val="100000"/>
                        </a:lnSpc>
                        <a:spcAft>
                          <a:spcPts val="0"/>
                        </a:spcAft>
                      </a:pPr>
                      <a:endParaRPr lang="vi-VN" sz="2200" b="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l">
                        <a:lnSpc>
                          <a:spcPct val="100000"/>
                        </a:lnSpc>
                        <a:spcAft>
                          <a:spcPts val="0"/>
                        </a:spcAft>
                      </a:pPr>
                      <a:r>
                        <a:rPr lang="vi-VN" sz="22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22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 1:</a:t>
                      </a:r>
                      <a:r>
                        <a:rPr lang="vi-VN"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Hình tượng bà Tú thuộc về kiểu gia đình nhà Nho theo ảnh hưởng Nho </a:t>
                      </a:r>
                      <a:r>
                        <a:rPr lang="en-US" sz="2200" b="1" kern="0" dirty="0" smtClean="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giáo.</a:t>
                      </a:r>
                      <a:endParaRPr lang="en-GB" sz="22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giải, đánh giá, nhận xét về cuộc đời bà Tú trong bối cảnh thời đại: </a:t>
                      </a:r>
                      <a:r>
                        <a:rPr lang="en-US" sz="2200" i="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Đó là cuộc bươn chải không có kết thúc, bươn chải đã thành số phận của bà.</a:t>
                      </a:r>
                      <a:endParaRPr lang="en-GB" sz="22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r>
                        <a:rPr lang="en-US" sz="22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 cho thấy đặc điểm của gia đình Nho giáo: </a:t>
                      </a:r>
                      <a:r>
                        <a:rPr lang="en-US" sz="22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 coi trọng sản nghiệp, chỉ chú trọng danh vị, những gia đình như thế người chồng miệt mài đèn sách, còn người vợ nuôi sống gia đình với hi vọng một ngày kia chồng đỗ đạt làm quan, cả họ được nhờ, đổi thay phận vị,…</a:t>
                      </a:r>
                      <a:endParaRPr lang="en-GB"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Bằng chứng cho thấy ảnh hưởng của bối cảnh xã hội đến gia đình: </a:t>
                      </a:r>
                      <a:r>
                        <a:rPr lang="en-US" sz="22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nền tảng kiểu gia đình ấy đến hồi lung lay khi bước vào thời buổi Tây Tàu nhộn nhạo này…</a:t>
                      </a:r>
                      <a:endParaRPr lang="en-GB" sz="22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22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Bằng chứng cho thấy số phận của bà Tú: </a:t>
                      </a:r>
                      <a:r>
                        <a:rPr lang="en-US" sz="2200" i="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 mà đô thị hoá đã làm ra cái cảnh “phố nửa làng” ở đất Vị Xuyên này, thì bà Tú cũng bị dạt theo cuộc sống bươn chải nhất thời để đợi chồng thành đạt.</a:t>
                      </a:r>
                      <a:endParaRPr lang="en-GB" sz="22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107810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3846121"/>
              </p:ext>
            </p:extLst>
          </p:nvPr>
        </p:nvGraphicFramePr>
        <p:xfrm>
          <a:off x="360218" y="719056"/>
          <a:ext cx="11526983" cy="4643502"/>
        </p:xfrm>
        <a:graphic>
          <a:graphicData uri="http://schemas.openxmlformats.org/drawingml/2006/table">
            <a:tbl>
              <a:tblPr firstRow="1" firstCol="1" bandRow="1"/>
              <a:tblGrid>
                <a:gridCol w="3051258"/>
                <a:gridCol w="4982252"/>
                <a:gridCol w="3493473"/>
              </a:tblGrid>
              <a:tr h="100031">
                <a:tc gridSpan="3">
                  <a:txBody>
                    <a:bodyPr/>
                    <a:lstStyle/>
                    <a:p>
                      <a:pPr algn="ctr">
                        <a:lnSpc>
                          <a:spcPct val="107000"/>
                        </a:lnSpc>
                        <a:spcAft>
                          <a:spcPts val="0"/>
                        </a:spcAft>
                      </a:pPr>
                      <a:r>
                        <a:rPr lang="vi-VN"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24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vi-VN" sz="24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 tượng bà Tú trong bài thơ </a:t>
                      </a:r>
                      <a:r>
                        <a:rPr lang="vi-VN" sz="2400" b="1" i="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 vợ</a:t>
                      </a:r>
                      <a:endParaRPr lang="en-GB" sz="24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50015">
                <a:tc>
                  <a:txBody>
                    <a:bodyPr/>
                    <a:lstStyle/>
                    <a:p>
                      <a:pPr algn="ctr">
                        <a:lnSpc>
                          <a:spcPct val="107000"/>
                        </a:lnSpc>
                        <a:spcAft>
                          <a:spcPts val="0"/>
                        </a:spcAft>
                      </a:pPr>
                      <a:r>
                        <a:rPr lang="vi-VN" sz="24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24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ằng chứng</a:t>
                      </a:r>
                      <a:endParaRPr lang="en-GB"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0261">
                <a:tc>
                  <a:txBody>
                    <a:bodyPr/>
                    <a:lstStyle/>
                    <a:p>
                      <a:pPr algn="just">
                        <a:lnSpc>
                          <a:spcPct val="107000"/>
                        </a:lnSpc>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 2:</a:t>
                      </a: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Hình tượng bà Tú trong hai câu đề</a:t>
                      </a:r>
                      <a:endParaRPr lang="en-GB"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(Căn cứ xác định: </a:t>
                      </a:r>
                      <a:r>
                        <a:rPr lang="vi-VN" sz="2400" b="1" i="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Chỉ với hai câu đề, hình ảnh bà Tú đã hiện lên như chân dung một cuộc đời, một duyên phận).</a:t>
                      </a:r>
                      <a:endParaRPr lang="en-GB"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Nhận xét về ý nghĩa hình ảnh thời gian “</a:t>
                      </a:r>
                      <a:r>
                        <a:rPr lang="vi-VN" sz="2400"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quanh năm</a:t>
                      </a: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không gian “</a:t>
                      </a:r>
                      <a:r>
                        <a:rPr lang="vi-VN" sz="2400"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mom sông</a:t>
                      </a: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Phân tích bằng chứng để cho thấy gia cảnh “</a:t>
                      </a:r>
                      <a:r>
                        <a:rPr lang="vi-VN" sz="2400"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nuôi đủ năm con với một chồng</a:t>
                      </a: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của bà Tú, thái độ tự mỉa mai của ông Tú.</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Đánh giá chung về hai câu thơ đề </a:t>
                      </a:r>
                      <a:r>
                        <a:rPr lang="vi-VN" sz="2400"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“thật </a:t>
                      </a: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xứng đáng là cặp câu hay nhất bài thơ’.</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Phần trích dẫn hai câu đề bài thơ.</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bằng chứng dẫn ra từ hai câu đề: </a:t>
                      </a:r>
                      <a:r>
                        <a:rPr lang="vi-VN" sz="2400"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“quanh năm”, “mom sông”, “nuôi đủ năm con với một chồng”, “chồng”</a:t>
                      </a:r>
                      <a:endParaRPr lang="en-GB" sz="24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002666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85543897"/>
              </p:ext>
            </p:extLst>
          </p:nvPr>
        </p:nvGraphicFramePr>
        <p:xfrm>
          <a:off x="193965" y="836015"/>
          <a:ext cx="11623962" cy="4617149"/>
        </p:xfrm>
        <a:graphic>
          <a:graphicData uri="http://schemas.openxmlformats.org/drawingml/2006/table">
            <a:tbl>
              <a:tblPr firstRow="1" firstCol="1" bandRow="1"/>
              <a:tblGrid>
                <a:gridCol w="3510509"/>
                <a:gridCol w="3688664"/>
                <a:gridCol w="4424789"/>
              </a:tblGrid>
              <a:tr h="100031">
                <a:tc gridSpan="3">
                  <a:txBody>
                    <a:bodyPr/>
                    <a:lstStyle/>
                    <a:p>
                      <a:pPr algn="ctr">
                        <a:lnSpc>
                          <a:spcPct val="107000"/>
                        </a:lnSpc>
                        <a:spcAft>
                          <a:spcPts val="0"/>
                        </a:spcAft>
                      </a:pPr>
                      <a:r>
                        <a:rPr lang="vi-VN"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24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vi-VN" sz="24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 tượng bà Tú trong bài thơ </a:t>
                      </a:r>
                      <a:r>
                        <a:rPr lang="vi-VN" sz="2400" b="1" i="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 vợ</a:t>
                      </a:r>
                      <a:endParaRPr lang="en-GB" sz="24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50015">
                <a:tc>
                  <a:txBody>
                    <a:bodyPr/>
                    <a:lstStyle/>
                    <a:p>
                      <a:pPr algn="ctr">
                        <a:lnSpc>
                          <a:spcPct val="107000"/>
                        </a:lnSpc>
                        <a:spcAft>
                          <a:spcPts val="0"/>
                        </a:spcAft>
                      </a:pPr>
                      <a:r>
                        <a:rPr lang="vi-VN" sz="24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24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ằng chứng</a:t>
                      </a:r>
                      <a:endParaRPr lang="en-GB"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50231">
                <a:tc>
                  <a:txBody>
                    <a:bodyPr/>
                    <a:lstStyle/>
                    <a:p>
                      <a:pPr algn="just">
                        <a:lnSpc>
                          <a:spcPct val="107000"/>
                        </a:lnSpc>
                        <a:spcAft>
                          <a:spcPts val="0"/>
                        </a:spcAft>
                      </a:pPr>
                      <a:r>
                        <a:rPr lang="vi-VN"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 3</a:t>
                      </a: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Hình tượng bà Tú trong hai câu thực</a:t>
                      </a:r>
                      <a:endParaRPr lang="en-GB"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(Căn cứ xác định: </a:t>
                      </a:r>
                      <a:r>
                        <a:rPr lang="vi-VN" sz="2400" b="1" i="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Hai câu thực là bà Tú trong không gian xã hội, giữa cảnh chợ đời, là con người công việc: đảm đang tháo vát, thương khó tảo tần).</a:t>
                      </a:r>
                      <a:endParaRPr lang="en-GB"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sánh hình ảnh bà Tú với “</a:t>
                      </a:r>
                      <a:r>
                        <a:rPr lang="vi-VN" sz="2400"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cái cò</a:t>
                      </a: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trong ca dao xưa để cho thấy sự nhẫn nại, cam chịu của bà Tú.</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Phân tích hoàn cảnh lao động (“</a:t>
                      </a:r>
                      <a:r>
                        <a:rPr lang="vi-VN" sz="2400"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quãng vắng”, “eo sèo”</a:t>
                      </a: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để làm nổi bật lên những vất vả, bươn chải mà bà Tú phải chịu.</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Phần trích dẫn hai câu thực của bài thơ.</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bằng chứng dẫn ra từ hai câu thực: </a:t>
                      </a:r>
                      <a:r>
                        <a:rPr lang="vi-VN" sz="2400"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“lặn lội thân cò”, “khi quãng vắng”, “eo sèo”.</a:t>
                      </a:r>
                      <a:endParaRPr lang="en-GB" sz="24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bằng chứng dẫn ra từ ca dao để so sánh: </a:t>
                      </a:r>
                      <a:r>
                        <a:rPr lang="vi-VN" sz="2400"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“Cái cò lặn lội bờ sông”, “Gánh gạo đưa chồng tiếng khóc nỉ non”.</a:t>
                      </a:r>
                      <a:endParaRPr lang="en-GB" sz="2400"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820559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079531465"/>
              </p:ext>
            </p:extLst>
          </p:nvPr>
        </p:nvGraphicFramePr>
        <p:xfrm>
          <a:off x="318655" y="986101"/>
          <a:ext cx="11748654" cy="4278504"/>
        </p:xfrm>
        <a:graphic>
          <a:graphicData uri="http://schemas.openxmlformats.org/drawingml/2006/table">
            <a:tbl>
              <a:tblPr firstRow="1" firstCol="1" bandRow="1"/>
              <a:tblGrid>
                <a:gridCol w="3970134"/>
                <a:gridCol w="4264216"/>
                <a:gridCol w="3514304"/>
              </a:tblGrid>
              <a:tr h="100031">
                <a:tc gridSpan="3">
                  <a:txBody>
                    <a:bodyPr/>
                    <a:lstStyle/>
                    <a:p>
                      <a:pPr algn="ctr">
                        <a:lnSpc>
                          <a:spcPct val="107000"/>
                        </a:lnSpc>
                        <a:spcAft>
                          <a:spcPts val="0"/>
                        </a:spcAft>
                      </a:pPr>
                      <a:r>
                        <a:rPr lang="vi-VN"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a:t>
                      </a:r>
                      <a:r>
                        <a:rPr lang="vi-VN" sz="24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vi-VN" sz="24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Hình tượng bà Tú trong bài thơ </a:t>
                      </a:r>
                      <a:r>
                        <a:rPr lang="vi-VN" sz="2400" b="1" i="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Thương vợ</a:t>
                      </a:r>
                      <a:endParaRPr lang="en-GB" sz="2400" b="1" kern="1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r>
              <a:tr h="50015">
                <a:tc>
                  <a:txBody>
                    <a:bodyPr/>
                    <a:lstStyle/>
                    <a:p>
                      <a:pPr algn="ctr">
                        <a:lnSpc>
                          <a:spcPct val="107000"/>
                        </a:lnSpc>
                        <a:spcAft>
                          <a:spcPts val="0"/>
                        </a:spcAft>
                      </a:pPr>
                      <a:r>
                        <a:rPr lang="vi-VN" sz="24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24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ằng chứng</a:t>
                      </a:r>
                      <a:endParaRPr lang="en-GB"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00215">
                <a:tc>
                  <a:txBody>
                    <a:bodyPr/>
                    <a:lstStyle/>
                    <a:p>
                      <a:pPr algn="just">
                        <a:lnSpc>
                          <a:spcPct val="107000"/>
                        </a:lnSpc>
                        <a:spcAft>
                          <a:spcPts val="0"/>
                        </a:spcAft>
                      </a:pPr>
                      <a:r>
                        <a:rPr lang="vi-VN"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 4: </a:t>
                      </a:r>
                      <a:r>
                        <a:rPr lang="vi-VN" sz="2400" b="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Hình tượng bà Tú trong hai câu luận (Căn cứ xác định: </a:t>
                      </a:r>
                      <a:r>
                        <a:rPr lang="vi-VN" sz="2400" b="1" i="1" kern="0" dirty="0">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hai câu luận lại chính là bà Tú trong quan hệ gia đình, với nết ăn nết ở, là con người tình nghĩa, sâu đậm thuỷ chung, thảo hiền nhu thuận).</a:t>
                      </a:r>
                      <a:endParaRPr lang="en-GB" sz="2400" b="1" kern="100"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Phân tích bằng chứng để cho thấy thái độ chín chắn, độ lượng của bà Tú trước duyên phận và gia cảnh.</a:t>
                      </a:r>
                      <a:endParaRPr lang="en-GB" sz="24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Từ cặp câu luận, khái quát hình tượng bà Tú với ý nghĩa con người bổn phận, giàu đức hi sinh cao cả.</a:t>
                      </a:r>
                      <a:endParaRPr lang="en-GB" sz="24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Phần trích dẫn hai câu luận của bài thơ.</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Các bằng chứng dẫn ra từ hai câu luận: “âu đành phận”, “dám quản công”.</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6182" marR="1618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7950264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Freeform 24"/>
          <p:cNvSpPr/>
          <p:nvPr/>
        </p:nvSpPr>
        <p:spPr bwMode="auto">
          <a:xfrm rot="10800000">
            <a:off x="2009829" y="2183914"/>
            <a:ext cx="939807" cy="814467"/>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D38731"/>
          </a:solidFill>
          <a:ln w="19050" cap="flat" cmpd="sng">
            <a:noFill/>
            <a:prstDash val="solid"/>
            <a:round/>
            <a:headEnd type="none" w="med" len="med"/>
            <a:tailEnd type="none" w="med" len="med"/>
          </a:ln>
          <a:effectLst/>
        </p:spPr>
        <p:txBody>
          <a:bodyPr/>
          <a:lstStyle/>
          <a:p>
            <a:pPr algn="just">
              <a:lnSpc>
                <a:spcPct val="120000"/>
              </a:lnSpc>
              <a:defRPr/>
            </a:pPr>
            <a:endParaRPr lang="da-DK" sz="760" b="1" kern="0">
              <a:solidFill>
                <a:prstClr val="black">
                  <a:lumMod val="95000"/>
                  <a:lumOff val="5000"/>
                </a:prstClr>
              </a:solidFill>
              <a:latin typeface="Arial" panose="020B0604020202020204"/>
              <a:ea typeface="微软雅黑" panose="020B0503020204020204" pitchFamily="34" charset="-122"/>
              <a:sym typeface="Arial" panose="020B0604020202020204"/>
            </a:endParaRPr>
          </a:p>
        </p:txBody>
      </p:sp>
      <p:sp>
        <p:nvSpPr>
          <p:cNvPr id="74" name="Freeform 24"/>
          <p:cNvSpPr/>
          <p:nvPr/>
        </p:nvSpPr>
        <p:spPr bwMode="auto">
          <a:xfrm rot="10800000">
            <a:off x="6031101" y="2183913"/>
            <a:ext cx="970944" cy="814468"/>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3F8D9A"/>
          </a:solidFill>
          <a:ln w="19050" cap="flat" cmpd="sng">
            <a:noFill/>
            <a:prstDash val="solid"/>
            <a:round/>
            <a:headEnd type="none" w="med" len="med"/>
            <a:tailEnd type="none" w="med" len="med"/>
          </a:ln>
          <a:effectLst/>
        </p:spPr>
        <p:txBody>
          <a:bodyPr/>
          <a:lstStyle/>
          <a:p>
            <a:pPr algn="just">
              <a:lnSpc>
                <a:spcPct val="120000"/>
              </a:lnSpc>
              <a:defRPr/>
            </a:pPr>
            <a:endParaRPr lang="da-DK" sz="760" b="1" kern="0">
              <a:solidFill>
                <a:prstClr val="black">
                  <a:lumMod val="95000"/>
                  <a:lumOff val="5000"/>
                </a:prstClr>
              </a:solidFill>
              <a:latin typeface="Arial" panose="020B0604020202020204"/>
              <a:ea typeface="微软雅黑" panose="020B0503020204020204" pitchFamily="34" charset="-122"/>
              <a:sym typeface="Arial" panose="020B0604020202020204"/>
            </a:endParaRPr>
          </a:p>
        </p:txBody>
      </p:sp>
      <p:sp>
        <p:nvSpPr>
          <p:cNvPr id="3" name="Rectangle 2"/>
          <p:cNvSpPr/>
          <p:nvPr/>
        </p:nvSpPr>
        <p:spPr>
          <a:xfrm>
            <a:off x="3187305" y="666959"/>
            <a:ext cx="6923461" cy="1277914"/>
          </a:xfrm>
          <a:prstGeom prst="rect">
            <a:avLst/>
          </a:prstGeom>
        </p:spPr>
        <p:txBody>
          <a:bodyPr wrap="square">
            <a:spAutoFit/>
          </a:bodyPr>
          <a:lstStyle/>
          <a:p>
            <a:pPr algn="ctr">
              <a:lnSpc>
                <a:spcPct val="107000"/>
              </a:lnSpc>
              <a:spcAft>
                <a:spcPts val="0"/>
              </a:spcAft>
            </a:pPr>
            <a:r>
              <a:rPr lang="vi-VN" sz="3600" b="1" kern="0">
                <a:latin typeface="Times New Roman" panose="02020603050405020304" pitchFamily="18" charset="0"/>
                <a:ea typeface="Times New Roman" panose="02020603050405020304" pitchFamily="18" charset="0"/>
                <a:cs typeface="Times New Roman" panose="02020603050405020304" pitchFamily="18" charset="0"/>
              </a:rPr>
              <a:t>3. Nhận xét về nghệ thuật lập luận trong văn bản</a:t>
            </a:r>
            <a:endParaRPr lang="en-GB" sz="36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Freeform 24"/>
          <p:cNvSpPr/>
          <p:nvPr/>
        </p:nvSpPr>
        <p:spPr bwMode="auto">
          <a:xfrm rot="10800000">
            <a:off x="9552816" y="2183914"/>
            <a:ext cx="939807" cy="814467"/>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D38731"/>
          </a:solidFill>
          <a:ln w="19050" cap="flat" cmpd="sng">
            <a:noFill/>
            <a:prstDash val="solid"/>
            <a:round/>
            <a:headEnd type="none" w="med" len="med"/>
            <a:tailEnd type="none" w="med" len="med"/>
          </a:ln>
          <a:effectLst/>
        </p:spPr>
        <p:txBody>
          <a:bodyPr/>
          <a:lstStyle/>
          <a:p>
            <a:pPr algn="just">
              <a:lnSpc>
                <a:spcPct val="120000"/>
              </a:lnSpc>
              <a:defRPr/>
            </a:pPr>
            <a:endParaRPr lang="da-DK" sz="760" b="1" kern="0">
              <a:solidFill>
                <a:prstClr val="black">
                  <a:lumMod val="95000"/>
                  <a:lumOff val="5000"/>
                </a:prstClr>
              </a:solidFill>
              <a:latin typeface="Arial" panose="020B0604020202020204"/>
              <a:ea typeface="微软雅黑" panose="020B0503020204020204" pitchFamily="34" charset="-122"/>
              <a:sym typeface="Arial" panose="020B0604020202020204"/>
            </a:endParaRPr>
          </a:p>
        </p:txBody>
      </p:sp>
      <p:sp>
        <p:nvSpPr>
          <p:cNvPr id="4" name="Rectangle 3"/>
          <p:cNvSpPr/>
          <p:nvPr/>
        </p:nvSpPr>
        <p:spPr>
          <a:xfrm>
            <a:off x="554944" y="3129266"/>
            <a:ext cx="3315307" cy="2677656"/>
          </a:xfrm>
          <a:prstGeom prst="rect">
            <a:avLst/>
          </a:prstGeom>
        </p:spPr>
        <p:txBody>
          <a:bodyPr wrap="square">
            <a:spAutoFit/>
          </a:bodyPr>
          <a:lstStyle/>
          <a:p>
            <a:pPr algn="just"/>
            <a:r>
              <a:rPr lang="vi-VN" sz="2400" kern="0">
                <a:solidFill>
                  <a:srgbClr val="000000"/>
                </a:solidFill>
                <a:latin typeface="Times New Roman" panose="02020603050405020304" pitchFamily="18" charset="0"/>
                <a:ea typeface="Times New Roman" panose="02020603050405020304" pitchFamily="18" charset="0"/>
              </a:rPr>
              <a:t>Các lí lẽ, bằng chứng đều rất chặt chẽ, thuyết phục để làm rõ cho ý kiến, thái độ của người viết – đó là thái độ cảm thông, thấu hiểu đối với hình ảnh bà Tú trong bài thơ.</a:t>
            </a:r>
            <a:endParaRPr lang="en-GB" sz="2400"/>
          </a:p>
        </p:txBody>
      </p:sp>
      <p:sp>
        <p:nvSpPr>
          <p:cNvPr id="5" name="Rectangle 4"/>
          <p:cNvSpPr/>
          <p:nvPr/>
        </p:nvSpPr>
        <p:spPr>
          <a:xfrm>
            <a:off x="4852449" y="3140385"/>
            <a:ext cx="3276008" cy="2677656"/>
          </a:xfrm>
          <a:prstGeom prst="rect">
            <a:avLst/>
          </a:prstGeom>
        </p:spPr>
        <p:txBody>
          <a:bodyPr wrap="square">
            <a:spAutoFit/>
          </a:bodyPr>
          <a:lstStyle/>
          <a:p>
            <a:pPr algn="just"/>
            <a:r>
              <a:rPr lang="vi-VN" sz="2400" kern="0" dirty="0">
                <a:solidFill>
                  <a:srgbClr val="000000"/>
                </a:solidFill>
                <a:latin typeface="Times New Roman" panose="02020603050405020304" pitchFamily="18" charset="0"/>
                <a:ea typeface="Times New Roman" panose="02020603050405020304" pitchFamily="18" charset="0"/>
              </a:rPr>
              <a:t>Các ý kiến, lí lẽ, bằng chứng được sắp xếp theo trình tự hợp lí để người đọc nhận ra được những nét nổi bật về cuộc đời và vẻ đẹp tâm hồn của bà Tú trong bài thơ.</a:t>
            </a:r>
            <a:endParaRPr lang="en-GB" sz="2400" dirty="0"/>
          </a:p>
        </p:txBody>
      </p:sp>
      <p:sp>
        <p:nvSpPr>
          <p:cNvPr id="6" name="Rectangle 5"/>
          <p:cNvSpPr/>
          <p:nvPr/>
        </p:nvSpPr>
        <p:spPr>
          <a:xfrm>
            <a:off x="8734388" y="3313932"/>
            <a:ext cx="2755576" cy="1569660"/>
          </a:xfrm>
          <a:prstGeom prst="rect">
            <a:avLst/>
          </a:prstGeom>
        </p:spPr>
        <p:txBody>
          <a:bodyPr wrap="square">
            <a:spAutoFit/>
          </a:bodyPr>
          <a:lstStyle/>
          <a:p>
            <a:pPr algn="just"/>
            <a:r>
              <a:rPr lang="vi-VN" sz="2400" kern="0" dirty="0">
                <a:latin typeface="Times New Roman" panose="02020603050405020304" pitchFamily="18" charset="0"/>
                <a:ea typeface="Times New Roman" panose="02020603050405020304" pitchFamily="18" charset="0"/>
              </a:rPr>
              <a:t>Kết hợp cách trình bày vấn đề chủ quan và cách trình bày vấn đề khách quan</a:t>
            </a:r>
            <a:endParaRPr lang="en-GB" sz="2400" dirty="0"/>
          </a:p>
        </p:txBody>
      </p:sp>
    </p:spTree>
    <p:extLst>
      <p:ext uri="{BB962C8B-B14F-4D97-AF65-F5344CB8AC3E}">
        <p14:creationId xmlns:p14="http://schemas.microsoft.com/office/powerpoint/2010/main" val="2974424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barn(inVertical)">
                                      <p:cBhvr>
                                        <p:cTn id="14" dur="500"/>
                                        <p:tgtEl>
                                          <p:spTgt spid="7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barn(inVertical)">
                                      <p:cBhvr>
                                        <p:cTn id="22" dur="500"/>
                                        <p:tgtEl>
                                          <p:spTgt spid="7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4" grpId="0" animBg="1"/>
      <p:bldP spid="16" grpId="0" animBg="1"/>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千图设计师MC：ID 29795607库_组合 1"/>
          <p:cNvGrpSpPr/>
          <p:nvPr>
            <p:custDataLst>
              <p:tags r:id="rId1"/>
            </p:custDataLst>
          </p:nvPr>
        </p:nvGrpSpPr>
        <p:grpSpPr>
          <a:xfrm>
            <a:off x="8250442" y="1755390"/>
            <a:ext cx="489858" cy="489858"/>
            <a:chOff x="3578007" y="1653267"/>
            <a:chExt cx="489858" cy="489858"/>
          </a:xfrm>
        </p:grpSpPr>
        <p:sp>
          <p:nvSpPr>
            <p:cNvPr id="26" name="椭圆 25"/>
            <p:cNvSpPr/>
            <p:nvPr/>
          </p:nvSpPr>
          <p:spPr>
            <a:xfrm>
              <a:off x="3578007" y="1653267"/>
              <a:ext cx="489858" cy="489858"/>
            </a:xfrm>
            <a:prstGeom prst="ellipse">
              <a:avLst/>
            </a:prstGeom>
            <a:solidFill>
              <a:srgbClr val="3F8D9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prstClr val="white"/>
                </a:solidFill>
              </a:endParaRPr>
            </a:p>
          </p:txBody>
        </p:sp>
        <p:sp>
          <p:nvSpPr>
            <p:cNvPr id="27" name="任意多边形: 形状 26"/>
            <p:cNvSpPr/>
            <p:nvPr/>
          </p:nvSpPr>
          <p:spPr bwMode="auto">
            <a:xfrm>
              <a:off x="3732949" y="1804342"/>
              <a:ext cx="179973" cy="179973"/>
            </a:xfrm>
            <a:custGeom>
              <a:avLst/>
              <a:gdLst>
                <a:gd name="connsiteX0" fmla="*/ 221853 w 338138"/>
                <a:gd name="connsiteY0" fmla="*/ 169862 h 338138"/>
                <a:gd name="connsiteX1" fmla="*/ 243284 w 338138"/>
                <a:gd name="connsiteY1" fmla="*/ 169862 h 338138"/>
                <a:gd name="connsiteX2" fmla="*/ 254000 w 338138"/>
                <a:gd name="connsiteY2" fmla="*/ 180379 h 338138"/>
                <a:gd name="connsiteX3" fmla="*/ 254000 w 338138"/>
                <a:gd name="connsiteY3" fmla="*/ 243483 h 338138"/>
                <a:gd name="connsiteX4" fmla="*/ 243284 w 338138"/>
                <a:gd name="connsiteY4" fmla="*/ 254000 h 338138"/>
                <a:gd name="connsiteX5" fmla="*/ 221853 w 338138"/>
                <a:gd name="connsiteY5" fmla="*/ 254000 h 338138"/>
                <a:gd name="connsiteX6" fmla="*/ 211137 w 338138"/>
                <a:gd name="connsiteY6" fmla="*/ 243483 h 338138"/>
                <a:gd name="connsiteX7" fmla="*/ 211137 w 338138"/>
                <a:gd name="connsiteY7" fmla="*/ 180379 h 338138"/>
                <a:gd name="connsiteX8" fmla="*/ 221853 w 338138"/>
                <a:gd name="connsiteY8" fmla="*/ 169862 h 338138"/>
                <a:gd name="connsiteX9" fmla="*/ 94853 w 338138"/>
                <a:gd name="connsiteY9" fmla="*/ 127000 h 338138"/>
                <a:gd name="connsiteX10" fmla="*/ 116284 w 338138"/>
                <a:gd name="connsiteY10" fmla="*/ 127000 h 338138"/>
                <a:gd name="connsiteX11" fmla="*/ 127000 w 338138"/>
                <a:gd name="connsiteY11" fmla="*/ 137583 h 338138"/>
                <a:gd name="connsiteX12" fmla="*/ 127000 w 338138"/>
                <a:gd name="connsiteY12" fmla="*/ 243417 h 338138"/>
                <a:gd name="connsiteX13" fmla="*/ 116284 w 338138"/>
                <a:gd name="connsiteY13" fmla="*/ 254000 h 338138"/>
                <a:gd name="connsiteX14" fmla="*/ 94853 w 338138"/>
                <a:gd name="connsiteY14" fmla="*/ 254000 h 338138"/>
                <a:gd name="connsiteX15" fmla="*/ 84137 w 338138"/>
                <a:gd name="connsiteY15" fmla="*/ 243417 h 338138"/>
                <a:gd name="connsiteX16" fmla="*/ 84137 w 338138"/>
                <a:gd name="connsiteY16" fmla="*/ 137583 h 338138"/>
                <a:gd name="connsiteX17" fmla="*/ 94853 w 338138"/>
                <a:gd name="connsiteY17" fmla="*/ 127000 h 338138"/>
                <a:gd name="connsiteX18" fmla="*/ 285353 w 338138"/>
                <a:gd name="connsiteY18" fmla="*/ 85725 h 338138"/>
                <a:gd name="connsiteX19" fmla="*/ 306784 w 338138"/>
                <a:gd name="connsiteY19" fmla="*/ 85725 h 338138"/>
                <a:gd name="connsiteX20" fmla="*/ 317500 w 338138"/>
                <a:gd name="connsiteY20" fmla="*/ 96242 h 338138"/>
                <a:gd name="connsiteX21" fmla="*/ 317500 w 338138"/>
                <a:gd name="connsiteY21" fmla="*/ 243483 h 338138"/>
                <a:gd name="connsiteX22" fmla="*/ 306784 w 338138"/>
                <a:gd name="connsiteY22" fmla="*/ 254000 h 338138"/>
                <a:gd name="connsiteX23" fmla="*/ 285353 w 338138"/>
                <a:gd name="connsiteY23" fmla="*/ 254000 h 338138"/>
                <a:gd name="connsiteX24" fmla="*/ 274637 w 338138"/>
                <a:gd name="connsiteY24" fmla="*/ 243483 h 338138"/>
                <a:gd name="connsiteX25" fmla="*/ 274637 w 338138"/>
                <a:gd name="connsiteY25" fmla="*/ 96242 h 338138"/>
                <a:gd name="connsiteX26" fmla="*/ 285353 w 338138"/>
                <a:gd name="connsiteY26" fmla="*/ 85725 h 338138"/>
                <a:gd name="connsiteX27" fmla="*/ 158353 w 338138"/>
                <a:gd name="connsiteY27" fmla="*/ 42862 h 338138"/>
                <a:gd name="connsiteX28" fmla="*/ 179784 w 338138"/>
                <a:gd name="connsiteY28" fmla="*/ 42862 h 338138"/>
                <a:gd name="connsiteX29" fmla="*/ 190500 w 338138"/>
                <a:gd name="connsiteY29" fmla="*/ 53419 h 338138"/>
                <a:gd name="connsiteX30" fmla="*/ 190500 w 338138"/>
                <a:gd name="connsiteY30" fmla="*/ 243443 h 338138"/>
                <a:gd name="connsiteX31" fmla="*/ 179784 w 338138"/>
                <a:gd name="connsiteY31" fmla="*/ 254000 h 338138"/>
                <a:gd name="connsiteX32" fmla="*/ 158353 w 338138"/>
                <a:gd name="connsiteY32" fmla="*/ 254000 h 338138"/>
                <a:gd name="connsiteX33" fmla="*/ 147637 w 338138"/>
                <a:gd name="connsiteY33" fmla="*/ 243443 h 338138"/>
                <a:gd name="connsiteX34" fmla="*/ 147637 w 338138"/>
                <a:gd name="connsiteY34" fmla="*/ 53419 h 338138"/>
                <a:gd name="connsiteX35" fmla="*/ 158353 w 338138"/>
                <a:gd name="connsiteY35" fmla="*/ 42862 h 338138"/>
                <a:gd name="connsiteX36" fmla="*/ 0 w 338138"/>
                <a:gd name="connsiteY36" fmla="*/ 0 h 338138"/>
                <a:gd name="connsiteX37" fmla="*/ 42267 w 338138"/>
                <a:gd name="connsiteY37" fmla="*/ 0 h 338138"/>
                <a:gd name="connsiteX38" fmla="*/ 42267 w 338138"/>
                <a:gd name="connsiteY38" fmla="*/ 295871 h 338138"/>
                <a:gd name="connsiteX39" fmla="*/ 338138 w 338138"/>
                <a:gd name="connsiteY39" fmla="*/ 295871 h 338138"/>
                <a:gd name="connsiteX40" fmla="*/ 338138 w 338138"/>
                <a:gd name="connsiteY40" fmla="*/ 338138 h 338138"/>
                <a:gd name="connsiteX41" fmla="*/ 21133 w 338138"/>
                <a:gd name="connsiteY41" fmla="*/ 338138 h 338138"/>
                <a:gd name="connsiteX42" fmla="*/ 0 w 338138"/>
                <a:gd name="connsiteY42" fmla="*/ 317005 h 338138"/>
                <a:gd name="connsiteX43" fmla="*/ 0 w 338138"/>
                <a:gd name="connsiteY43"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38138" h="338138">
                  <a:moveTo>
                    <a:pt x="221853" y="169862"/>
                  </a:moveTo>
                  <a:cubicBezTo>
                    <a:pt x="221853" y="169862"/>
                    <a:pt x="221853" y="169862"/>
                    <a:pt x="243284" y="169862"/>
                  </a:cubicBezTo>
                  <a:cubicBezTo>
                    <a:pt x="248642" y="169862"/>
                    <a:pt x="254000" y="175121"/>
                    <a:pt x="254000" y="180379"/>
                  </a:cubicBezTo>
                  <a:cubicBezTo>
                    <a:pt x="254000" y="180379"/>
                    <a:pt x="254000" y="180379"/>
                    <a:pt x="254000" y="243483"/>
                  </a:cubicBezTo>
                  <a:cubicBezTo>
                    <a:pt x="254000" y="248742"/>
                    <a:pt x="248642" y="254000"/>
                    <a:pt x="243284" y="254000"/>
                  </a:cubicBezTo>
                  <a:cubicBezTo>
                    <a:pt x="243284" y="254000"/>
                    <a:pt x="243284" y="254000"/>
                    <a:pt x="221853" y="254000"/>
                  </a:cubicBezTo>
                  <a:cubicBezTo>
                    <a:pt x="216495" y="254000"/>
                    <a:pt x="211137" y="248742"/>
                    <a:pt x="211137" y="243483"/>
                  </a:cubicBezTo>
                  <a:cubicBezTo>
                    <a:pt x="211137" y="243483"/>
                    <a:pt x="211137" y="243483"/>
                    <a:pt x="211137" y="180379"/>
                  </a:cubicBezTo>
                  <a:cubicBezTo>
                    <a:pt x="211137" y="175121"/>
                    <a:pt x="216495" y="169862"/>
                    <a:pt x="221853" y="169862"/>
                  </a:cubicBezTo>
                  <a:close/>
                  <a:moveTo>
                    <a:pt x="94853" y="127000"/>
                  </a:moveTo>
                  <a:cubicBezTo>
                    <a:pt x="94853" y="127000"/>
                    <a:pt x="94853" y="127000"/>
                    <a:pt x="116284" y="127000"/>
                  </a:cubicBezTo>
                  <a:cubicBezTo>
                    <a:pt x="121642" y="127000"/>
                    <a:pt x="127000" y="132292"/>
                    <a:pt x="127000" y="137583"/>
                  </a:cubicBezTo>
                  <a:cubicBezTo>
                    <a:pt x="127000" y="137583"/>
                    <a:pt x="127000" y="137583"/>
                    <a:pt x="127000" y="243417"/>
                  </a:cubicBezTo>
                  <a:cubicBezTo>
                    <a:pt x="127000" y="248708"/>
                    <a:pt x="121642" y="254000"/>
                    <a:pt x="116284" y="254000"/>
                  </a:cubicBezTo>
                  <a:cubicBezTo>
                    <a:pt x="116284" y="254000"/>
                    <a:pt x="116284" y="254000"/>
                    <a:pt x="94853" y="254000"/>
                  </a:cubicBezTo>
                  <a:cubicBezTo>
                    <a:pt x="89495" y="254000"/>
                    <a:pt x="84137" y="248708"/>
                    <a:pt x="84137" y="243417"/>
                  </a:cubicBezTo>
                  <a:cubicBezTo>
                    <a:pt x="84137" y="243417"/>
                    <a:pt x="84137" y="243417"/>
                    <a:pt x="84137" y="137583"/>
                  </a:cubicBezTo>
                  <a:cubicBezTo>
                    <a:pt x="84137" y="132292"/>
                    <a:pt x="89495" y="127000"/>
                    <a:pt x="94853" y="127000"/>
                  </a:cubicBezTo>
                  <a:close/>
                  <a:moveTo>
                    <a:pt x="285353" y="85725"/>
                  </a:moveTo>
                  <a:cubicBezTo>
                    <a:pt x="285353" y="85725"/>
                    <a:pt x="285353" y="85725"/>
                    <a:pt x="306784" y="85725"/>
                  </a:cubicBezTo>
                  <a:cubicBezTo>
                    <a:pt x="312142" y="85725"/>
                    <a:pt x="317500" y="90984"/>
                    <a:pt x="317500" y="96242"/>
                  </a:cubicBezTo>
                  <a:cubicBezTo>
                    <a:pt x="317500" y="96242"/>
                    <a:pt x="317500" y="96242"/>
                    <a:pt x="317500" y="243483"/>
                  </a:cubicBezTo>
                  <a:cubicBezTo>
                    <a:pt x="317500" y="248742"/>
                    <a:pt x="312142" y="254000"/>
                    <a:pt x="306784" y="254000"/>
                  </a:cubicBezTo>
                  <a:cubicBezTo>
                    <a:pt x="306784" y="254000"/>
                    <a:pt x="306784" y="254000"/>
                    <a:pt x="285353" y="254000"/>
                  </a:cubicBezTo>
                  <a:cubicBezTo>
                    <a:pt x="279995" y="254000"/>
                    <a:pt x="274637" y="248742"/>
                    <a:pt x="274637" y="243483"/>
                  </a:cubicBezTo>
                  <a:cubicBezTo>
                    <a:pt x="274637" y="243483"/>
                    <a:pt x="274637" y="243483"/>
                    <a:pt x="274637" y="96242"/>
                  </a:cubicBezTo>
                  <a:cubicBezTo>
                    <a:pt x="274637" y="90984"/>
                    <a:pt x="279995" y="85725"/>
                    <a:pt x="285353" y="85725"/>
                  </a:cubicBezTo>
                  <a:close/>
                  <a:moveTo>
                    <a:pt x="158353" y="42862"/>
                  </a:moveTo>
                  <a:cubicBezTo>
                    <a:pt x="158353" y="42862"/>
                    <a:pt x="158353" y="42862"/>
                    <a:pt x="179784" y="42862"/>
                  </a:cubicBezTo>
                  <a:cubicBezTo>
                    <a:pt x="185142" y="42862"/>
                    <a:pt x="190500" y="48140"/>
                    <a:pt x="190500" y="53419"/>
                  </a:cubicBezTo>
                  <a:cubicBezTo>
                    <a:pt x="190500" y="53419"/>
                    <a:pt x="190500" y="53419"/>
                    <a:pt x="190500" y="243443"/>
                  </a:cubicBezTo>
                  <a:cubicBezTo>
                    <a:pt x="190500" y="248722"/>
                    <a:pt x="185142" y="254000"/>
                    <a:pt x="179784" y="254000"/>
                  </a:cubicBezTo>
                  <a:cubicBezTo>
                    <a:pt x="179784" y="254000"/>
                    <a:pt x="179784" y="254000"/>
                    <a:pt x="158353" y="254000"/>
                  </a:cubicBezTo>
                  <a:cubicBezTo>
                    <a:pt x="152995" y="254000"/>
                    <a:pt x="147637" y="248722"/>
                    <a:pt x="147637" y="243443"/>
                  </a:cubicBezTo>
                  <a:cubicBezTo>
                    <a:pt x="147637" y="243443"/>
                    <a:pt x="147637" y="243443"/>
                    <a:pt x="147637" y="53419"/>
                  </a:cubicBezTo>
                  <a:cubicBezTo>
                    <a:pt x="147637" y="48140"/>
                    <a:pt x="152995" y="42862"/>
                    <a:pt x="158353" y="42862"/>
                  </a:cubicBezTo>
                  <a:close/>
                  <a:moveTo>
                    <a:pt x="0" y="0"/>
                  </a:moveTo>
                  <a:cubicBezTo>
                    <a:pt x="0" y="0"/>
                    <a:pt x="0" y="0"/>
                    <a:pt x="42267" y="0"/>
                  </a:cubicBezTo>
                  <a:cubicBezTo>
                    <a:pt x="42267" y="0"/>
                    <a:pt x="42267" y="0"/>
                    <a:pt x="42267" y="295871"/>
                  </a:cubicBezTo>
                  <a:lnTo>
                    <a:pt x="338138" y="295871"/>
                  </a:lnTo>
                  <a:cubicBezTo>
                    <a:pt x="338138" y="295871"/>
                    <a:pt x="338138" y="295871"/>
                    <a:pt x="338138" y="338138"/>
                  </a:cubicBezTo>
                  <a:cubicBezTo>
                    <a:pt x="338138" y="338138"/>
                    <a:pt x="338138" y="338138"/>
                    <a:pt x="21133" y="338138"/>
                  </a:cubicBezTo>
                  <a:cubicBezTo>
                    <a:pt x="9246" y="338138"/>
                    <a:pt x="0" y="328892"/>
                    <a:pt x="0" y="317005"/>
                  </a:cubicBezTo>
                  <a:cubicBezTo>
                    <a:pt x="0" y="317005"/>
                    <a:pt x="0" y="317005"/>
                    <a:pt x="0" y="0"/>
                  </a:cubicBezTo>
                  <a:close/>
                </a:path>
              </a:pathLst>
            </a:custGeom>
            <a:solidFill>
              <a:srgbClr val="FFFFFF"/>
            </a:solidFill>
            <a:ln>
              <a:noFill/>
            </a:ln>
          </p:spPr>
          <p:txBody>
            <a:bodyPr anchor="ctr"/>
            <a:lstStyle/>
            <a:p>
              <a:pPr algn="ctr"/>
              <a:endParaRPr>
                <a:solidFill>
                  <a:prstClr val="black"/>
                </a:solidFill>
              </a:endParaRPr>
            </a:p>
          </p:txBody>
        </p:sp>
      </p:grpSp>
      <p:grpSp>
        <p:nvGrpSpPr>
          <p:cNvPr id="62" name="千图设计师MC：ID 29795607库_组合 61"/>
          <p:cNvGrpSpPr/>
          <p:nvPr>
            <p:custDataLst>
              <p:tags r:id="rId2"/>
            </p:custDataLst>
          </p:nvPr>
        </p:nvGrpSpPr>
        <p:grpSpPr>
          <a:xfrm>
            <a:off x="8250442" y="2909191"/>
            <a:ext cx="489858" cy="489858"/>
            <a:chOff x="3578007" y="3392284"/>
            <a:chExt cx="489858" cy="489858"/>
          </a:xfrm>
        </p:grpSpPr>
        <p:sp>
          <p:nvSpPr>
            <p:cNvPr id="24" name="椭圆 23"/>
            <p:cNvSpPr/>
            <p:nvPr/>
          </p:nvSpPr>
          <p:spPr>
            <a:xfrm>
              <a:off x="3578007" y="3392284"/>
              <a:ext cx="489858" cy="489858"/>
            </a:xfrm>
            <a:prstGeom prst="ellipse">
              <a:avLst/>
            </a:prstGeom>
            <a:solidFill>
              <a:srgbClr val="F5C68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prstClr val="white"/>
                </a:solidFill>
              </a:endParaRPr>
            </a:p>
          </p:txBody>
        </p:sp>
        <p:sp>
          <p:nvSpPr>
            <p:cNvPr id="25" name="任意多边形: 形状 24"/>
            <p:cNvSpPr/>
            <p:nvPr/>
          </p:nvSpPr>
          <p:spPr bwMode="auto">
            <a:xfrm>
              <a:off x="3684779" y="3528650"/>
              <a:ext cx="259868" cy="224200"/>
            </a:xfrm>
            <a:custGeom>
              <a:avLst/>
              <a:gdLst>
                <a:gd name="connsiteX0" fmla="*/ 19050 w 331788"/>
                <a:gd name="connsiteY0" fmla="*/ 213226 h 286251"/>
                <a:gd name="connsiteX1" fmla="*/ 151105 w 331788"/>
                <a:gd name="connsiteY1" fmla="*/ 213226 h 286251"/>
                <a:gd name="connsiteX2" fmla="*/ 151105 w 331788"/>
                <a:gd name="connsiteY2" fmla="*/ 278564 h 286251"/>
                <a:gd name="connsiteX3" fmla="*/ 152400 w 331788"/>
                <a:gd name="connsiteY3" fmla="*/ 286251 h 286251"/>
                <a:gd name="connsiteX4" fmla="*/ 25523 w 331788"/>
                <a:gd name="connsiteY4" fmla="*/ 286251 h 286251"/>
                <a:gd name="connsiteX5" fmla="*/ 19050 w 331788"/>
                <a:gd name="connsiteY5" fmla="*/ 278564 h 286251"/>
                <a:gd name="connsiteX6" fmla="*/ 19050 w 331788"/>
                <a:gd name="connsiteY6" fmla="*/ 213226 h 286251"/>
                <a:gd name="connsiteX7" fmla="*/ 185265 w 331788"/>
                <a:gd name="connsiteY7" fmla="*/ 165601 h 286251"/>
                <a:gd name="connsiteX8" fmla="*/ 308448 w 331788"/>
                <a:gd name="connsiteY8" fmla="*/ 165601 h 286251"/>
                <a:gd name="connsiteX9" fmla="*/ 313635 w 331788"/>
                <a:gd name="connsiteY9" fmla="*/ 165601 h 286251"/>
                <a:gd name="connsiteX10" fmla="*/ 331788 w 331788"/>
                <a:gd name="connsiteY10" fmla="*/ 187421 h 286251"/>
                <a:gd name="connsiteX11" fmla="*/ 331788 w 331788"/>
                <a:gd name="connsiteY11" fmla="*/ 278550 h 286251"/>
                <a:gd name="connsiteX12" fmla="*/ 324008 w 331788"/>
                <a:gd name="connsiteY12" fmla="*/ 286251 h 286251"/>
                <a:gd name="connsiteX13" fmla="*/ 169705 w 331788"/>
                <a:gd name="connsiteY13" fmla="*/ 286251 h 286251"/>
                <a:gd name="connsiteX14" fmla="*/ 161925 w 331788"/>
                <a:gd name="connsiteY14" fmla="*/ 278550 h 286251"/>
                <a:gd name="connsiteX15" fmla="*/ 161925 w 331788"/>
                <a:gd name="connsiteY15" fmla="*/ 187421 h 286251"/>
                <a:gd name="connsiteX16" fmla="*/ 168408 w 331788"/>
                <a:gd name="connsiteY16" fmla="*/ 173302 h 286251"/>
                <a:gd name="connsiteX17" fmla="*/ 174892 w 331788"/>
                <a:gd name="connsiteY17" fmla="*/ 166885 h 286251"/>
                <a:gd name="connsiteX18" fmla="*/ 185265 w 331788"/>
                <a:gd name="connsiteY18" fmla="*/ 165601 h 286251"/>
                <a:gd name="connsiteX19" fmla="*/ 59302 w 331788"/>
                <a:gd name="connsiteY19" fmla="*/ 117976 h 286251"/>
                <a:gd name="connsiteX20" fmla="*/ 78640 w 331788"/>
                <a:gd name="connsiteY20" fmla="*/ 117976 h 286251"/>
                <a:gd name="connsiteX21" fmla="*/ 86375 w 331788"/>
                <a:gd name="connsiteY21" fmla="*/ 123154 h 286251"/>
                <a:gd name="connsiteX22" fmla="*/ 94110 w 331788"/>
                <a:gd name="connsiteY22" fmla="*/ 160692 h 286251"/>
                <a:gd name="connsiteX23" fmla="*/ 95399 w 331788"/>
                <a:gd name="connsiteY23" fmla="*/ 165870 h 286251"/>
                <a:gd name="connsiteX24" fmla="*/ 96688 w 331788"/>
                <a:gd name="connsiteY24" fmla="*/ 169753 h 286251"/>
                <a:gd name="connsiteX25" fmla="*/ 96688 w 331788"/>
                <a:gd name="connsiteY25" fmla="*/ 172342 h 286251"/>
                <a:gd name="connsiteX26" fmla="*/ 103134 w 331788"/>
                <a:gd name="connsiteY26" fmla="*/ 172342 h 286251"/>
                <a:gd name="connsiteX27" fmla="*/ 103134 w 331788"/>
                <a:gd name="connsiteY27" fmla="*/ 165870 h 286251"/>
                <a:gd name="connsiteX28" fmla="*/ 103134 w 331788"/>
                <a:gd name="connsiteY28" fmla="*/ 164576 h 286251"/>
                <a:gd name="connsiteX29" fmla="*/ 104424 w 331788"/>
                <a:gd name="connsiteY29" fmla="*/ 160692 h 286251"/>
                <a:gd name="connsiteX30" fmla="*/ 112159 w 331788"/>
                <a:gd name="connsiteY30" fmla="*/ 134804 h 286251"/>
                <a:gd name="connsiteX31" fmla="*/ 107002 w 331788"/>
                <a:gd name="connsiteY31" fmla="*/ 121859 h 286251"/>
                <a:gd name="connsiteX32" fmla="*/ 109580 w 331788"/>
                <a:gd name="connsiteY32" fmla="*/ 117976 h 286251"/>
                <a:gd name="connsiteX33" fmla="*/ 121183 w 331788"/>
                <a:gd name="connsiteY33" fmla="*/ 117976 h 286251"/>
                <a:gd name="connsiteX34" fmla="*/ 125050 w 331788"/>
                <a:gd name="connsiteY34" fmla="*/ 121859 h 286251"/>
                <a:gd name="connsiteX35" fmla="*/ 118605 w 331788"/>
                <a:gd name="connsiteY35" fmla="*/ 134804 h 286251"/>
                <a:gd name="connsiteX36" fmla="*/ 126340 w 331788"/>
                <a:gd name="connsiteY36" fmla="*/ 160692 h 286251"/>
                <a:gd name="connsiteX37" fmla="*/ 126340 w 331788"/>
                <a:gd name="connsiteY37" fmla="*/ 165870 h 286251"/>
                <a:gd name="connsiteX38" fmla="*/ 127629 w 331788"/>
                <a:gd name="connsiteY38" fmla="*/ 165870 h 286251"/>
                <a:gd name="connsiteX39" fmla="*/ 127629 w 331788"/>
                <a:gd name="connsiteY39" fmla="*/ 172342 h 286251"/>
                <a:gd name="connsiteX40" fmla="*/ 134075 w 331788"/>
                <a:gd name="connsiteY40" fmla="*/ 172342 h 286251"/>
                <a:gd name="connsiteX41" fmla="*/ 134075 w 331788"/>
                <a:gd name="connsiteY41" fmla="*/ 169753 h 286251"/>
                <a:gd name="connsiteX42" fmla="*/ 135364 w 331788"/>
                <a:gd name="connsiteY42" fmla="*/ 165870 h 286251"/>
                <a:gd name="connsiteX43" fmla="*/ 136653 w 331788"/>
                <a:gd name="connsiteY43" fmla="*/ 160692 h 286251"/>
                <a:gd name="connsiteX44" fmla="*/ 144388 w 331788"/>
                <a:gd name="connsiteY44" fmla="*/ 123154 h 286251"/>
                <a:gd name="connsiteX45" fmla="*/ 152123 w 331788"/>
                <a:gd name="connsiteY45" fmla="*/ 117976 h 286251"/>
                <a:gd name="connsiteX46" fmla="*/ 171461 w 331788"/>
                <a:gd name="connsiteY46" fmla="*/ 117976 h 286251"/>
                <a:gd name="connsiteX47" fmla="*/ 192088 w 331788"/>
                <a:gd name="connsiteY47" fmla="*/ 138687 h 286251"/>
                <a:gd name="connsiteX48" fmla="*/ 192088 w 331788"/>
                <a:gd name="connsiteY48" fmla="*/ 152926 h 286251"/>
                <a:gd name="connsiteX49" fmla="*/ 184353 w 331788"/>
                <a:gd name="connsiteY49" fmla="*/ 152926 h 286251"/>
                <a:gd name="connsiteX50" fmla="*/ 163726 w 331788"/>
                <a:gd name="connsiteY50" fmla="*/ 160692 h 286251"/>
                <a:gd name="connsiteX51" fmla="*/ 158569 w 331788"/>
                <a:gd name="connsiteY51" fmla="*/ 165870 h 286251"/>
                <a:gd name="connsiteX52" fmla="*/ 154702 w 331788"/>
                <a:gd name="connsiteY52" fmla="*/ 172342 h 286251"/>
                <a:gd name="connsiteX53" fmla="*/ 150834 w 331788"/>
                <a:gd name="connsiteY53" fmla="*/ 186581 h 286251"/>
                <a:gd name="connsiteX54" fmla="*/ 150834 w 331788"/>
                <a:gd name="connsiteY54" fmla="*/ 202114 h 286251"/>
                <a:gd name="connsiteX55" fmla="*/ 10313 w 331788"/>
                <a:gd name="connsiteY55" fmla="*/ 202114 h 286251"/>
                <a:gd name="connsiteX56" fmla="*/ 0 w 331788"/>
                <a:gd name="connsiteY56" fmla="*/ 190464 h 286251"/>
                <a:gd name="connsiteX57" fmla="*/ 0 w 331788"/>
                <a:gd name="connsiteY57" fmla="*/ 182698 h 286251"/>
                <a:gd name="connsiteX58" fmla="*/ 10313 w 331788"/>
                <a:gd name="connsiteY58" fmla="*/ 172342 h 286251"/>
                <a:gd name="connsiteX59" fmla="*/ 38675 w 331788"/>
                <a:gd name="connsiteY59" fmla="*/ 172342 h 286251"/>
                <a:gd name="connsiteX60" fmla="*/ 38675 w 331788"/>
                <a:gd name="connsiteY60" fmla="*/ 138687 h 286251"/>
                <a:gd name="connsiteX61" fmla="*/ 59302 w 331788"/>
                <a:gd name="connsiteY61" fmla="*/ 117976 h 286251"/>
                <a:gd name="connsiteX62" fmla="*/ 206838 w 331788"/>
                <a:gd name="connsiteY62" fmla="*/ 33838 h 286251"/>
                <a:gd name="connsiteX63" fmla="*/ 208124 w 331788"/>
                <a:gd name="connsiteY63" fmla="*/ 33838 h 286251"/>
                <a:gd name="connsiteX64" fmla="*/ 278858 w 331788"/>
                <a:gd name="connsiteY64" fmla="*/ 48038 h 286251"/>
                <a:gd name="connsiteX65" fmla="*/ 296863 w 331788"/>
                <a:gd name="connsiteY65" fmla="*/ 69984 h 286251"/>
                <a:gd name="connsiteX66" fmla="*/ 296863 w 331788"/>
                <a:gd name="connsiteY66" fmla="*/ 99676 h 286251"/>
                <a:gd name="connsiteX67" fmla="*/ 246706 w 331788"/>
                <a:gd name="connsiteY67" fmla="*/ 151313 h 286251"/>
                <a:gd name="connsiteX68" fmla="*/ 195263 w 331788"/>
                <a:gd name="connsiteY68" fmla="*/ 99676 h 286251"/>
                <a:gd name="connsiteX69" fmla="*/ 195263 w 331788"/>
                <a:gd name="connsiteY69" fmla="*/ 45456 h 286251"/>
                <a:gd name="connsiteX70" fmla="*/ 206838 w 331788"/>
                <a:gd name="connsiteY70" fmla="*/ 33838 h 286251"/>
                <a:gd name="connsiteX71" fmla="*/ 150465 w 331788"/>
                <a:gd name="connsiteY71" fmla="*/ 198 h 286251"/>
                <a:gd name="connsiteX72" fmla="*/ 163513 w 331788"/>
                <a:gd name="connsiteY72" fmla="*/ 10479 h 286251"/>
                <a:gd name="connsiteX73" fmla="*/ 163513 w 331788"/>
                <a:gd name="connsiteY73" fmla="*/ 60599 h 286251"/>
                <a:gd name="connsiteX74" fmla="*/ 116540 w 331788"/>
                <a:gd name="connsiteY74" fmla="*/ 106863 h 286251"/>
                <a:gd name="connsiteX75" fmla="*/ 68263 w 331788"/>
                <a:gd name="connsiteY75" fmla="*/ 60599 h 286251"/>
                <a:gd name="connsiteX76" fmla="*/ 68263 w 331788"/>
                <a:gd name="connsiteY76" fmla="*/ 33611 h 286251"/>
                <a:gd name="connsiteX77" fmla="*/ 85225 w 331788"/>
                <a:gd name="connsiteY77" fmla="*/ 13049 h 286251"/>
                <a:gd name="connsiteX78" fmla="*/ 150465 w 331788"/>
                <a:gd name="connsiteY78" fmla="*/ 198 h 28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31788" h="286251">
                  <a:moveTo>
                    <a:pt x="19050" y="213226"/>
                  </a:moveTo>
                  <a:lnTo>
                    <a:pt x="151105" y="213226"/>
                  </a:lnTo>
                  <a:cubicBezTo>
                    <a:pt x="151105" y="213226"/>
                    <a:pt x="151105" y="213226"/>
                    <a:pt x="151105" y="278564"/>
                  </a:cubicBezTo>
                  <a:cubicBezTo>
                    <a:pt x="151105" y="281126"/>
                    <a:pt x="152400" y="283689"/>
                    <a:pt x="152400" y="286251"/>
                  </a:cubicBezTo>
                  <a:cubicBezTo>
                    <a:pt x="152400" y="286251"/>
                    <a:pt x="152400" y="286251"/>
                    <a:pt x="25523" y="286251"/>
                  </a:cubicBezTo>
                  <a:cubicBezTo>
                    <a:pt x="21639" y="286251"/>
                    <a:pt x="19050" y="282408"/>
                    <a:pt x="19050" y="278564"/>
                  </a:cubicBezTo>
                  <a:cubicBezTo>
                    <a:pt x="19050" y="278564"/>
                    <a:pt x="19050" y="278564"/>
                    <a:pt x="19050" y="213226"/>
                  </a:cubicBezTo>
                  <a:close/>
                  <a:moveTo>
                    <a:pt x="185265" y="165601"/>
                  </a:moveTo>
                  <a:lnTo>
                    <a:pt x="308448" y="165601"/>
                  </a:lnTo>
                  <a:cubicBezTo>
                    <a:pt x="309745" y="165601"/>
                    <a:pt x="312338" y="165601"/>
                    <a:pt x="313635" y="165601"/>
                  </a:cubicBezTo>
                  <a:cubicBezTo>
                    <a:pt x="324008" y="168168"/>
                    <a:pt x="331788" y="177153"/>
                    <a:pt x="331788" y="187421"/>
                  </a:cubicBezTo>
                  <a:cubicBezTo>
                    <a:pt x="331788" y="187421"/>
                    <a:pt x="331788" y="187421"/>
                    <a:pt x="331788" y="278550"/>
                  </a:cubicBezTo>
                  <a:cubicBezTo>
                    <a:pt x="331788" y="282401"/>
                    <a:pt x="327898" y="286251"/>
                    <a:pt x="324008" y="286251"/>
                  </a:cubicBezTo>
                  <a:cubicBezTo>
                    <a:pt x="324008" y="286251"/>
                    <a:pt x="324008" y="286251"/>
                    <a:pt x="169705" y="286251"/>
                  </a:cubicBezTo>
                  <a:cubicBezTo>
                    <a:pt x="165815" y="286251"/>
                    <a:pt x="161925" y="282401"/>
                    <a:pt x="161925" y="278550"/>
                  </a:cubicBezTo>
                  <a:cubicBezTo>
                    <a:pt x="161925" y="278550"/>
                    <a:pt x="161925" y="278550"/>
                    <a:pt x="161925" y="187421"/>
                  </a:cubicBezTo>
                  <a:cubicBezTo>
                    <a:pt x="161925" y="182287"/>
                    <a:pt x="164518" y="177153"/>
                    <a:pt x="168408" y="173302"/>
                  </a:cubicBezTo>
                  <a:cubicBezTo>
                    <a:pt x="169705" y="170735"/>
                    <a:pt x="172298" y="168168"/>
                    <a:pt x="174892" y="166885"/>
                  </a:cubicBezTo>
                  <a:cubicBezTo>
                    <a:pt x="177485" y="165601"/>
                    <a:pt x="181375" y="165601"/>
                    <a:pt x="185265" y="165601"/>
                  </a:cubicBezTo>
                  <a:close/>
                  <a:moveTo>
                    <a:pt x="59302" y="117976"/>
                  </a:moveTo>
                  <a:cubicBezTo>
                    <a:pt x="59302" y="117976"/>
                    <a:pt x="59302" y="117976"/>
                    <a:pt x="78640" y="117976"/>
                  </a:cubicBezTo>
                  <a:cubicBezTo>
                    <a:pt x="82507" y="117976"/>
                    <a:pt x="85086" y="120565"/>
                    <a:pt x="86375" y="123154"/>
                  </a:cubicBezTo>
                  <a:cubicBezTo>
                    <a:pt x="86375" y="123154"/>
                    <a:pt x="86375" y="123154"/>
                    <a:pt x="94110" y="160692"/>
                  </a:cubicBezTo>
                  <a:cubicBezTo>
                    <a:pt x="94110" y="160692"/>
                    <a:pt x="94110" y="160692"/>
                    <a:pt x="95399" y="165870"/>
                  </a:cubicBezTo>
                  <a:cubicBezTo>
                    <a:pt x="95399" y="165870"/>
                    <a:pt x="95399" y="165870"/>
                    <a:pt x="96688" y="169753"/>
                  </a:cubicBezTo>
                  <a:cubicBezTo>
                    <a:pt x="96688" y="171048"/>
                    <a:pt x="96688" y="171048"/>
                    <a:pt x="96688" y="172342"/>
                  </a:cubicBezTo>
                  <a:cubicBezTo>
                    <a:pt x="96688" y="172342"/>
                    <a:pt x="96688" y="172342"/>
                    <a:pt x="103134" y="172342"/>
                  </a:cubicBezTo>
                  <a:cubicBezTo>
                    <a:pt x="103134" y="169753"/>
                    <a:pt x="103134" y="168459"/>
                    <a:pt x="103134" y="165870"/>
                  </a:cubicBezTo>
                  <a:cubicBezTo>
                    <a:pt x="103134" y="165870"/>
                    <a:pt x="103134" y="165870"/>
                    <a:pt x="103134" y="164576"/>
                  </a:cubicBezTo>
                  <a:cubicBezTo>
                    <a:pt x="103134" y="164576"/>
                    <a:pt x="103134" y="164576"/>
                    <a:pt x="104424" y="160692"/>
                  </a:cubicBezTo>
                  <a:cubicBezTo>
                    <a:pt x="104424" y="160692"/>
                    <a:pt x="104424" y="160692"/>
                    <a:pt x="112159" y="134804"/>
                  </a:cubicBezTo>
                  <a:cubicBezTo>
                    <a:pt x="112159" y="134804"/>
                    <a:pt x="112159" y="134804"/>
                    <a:pt x="107002" y="121859"/>
                  </a:cubicBezTo>
                  <a:cubicBezTo>
                    <a:pt x="105713" y="120565"/>
                    <a:pt x="107002" y="117976"/>
                    <a:pt x="109580" y="117976"/>
                  </a:cubicBezTo>
                  <a:cubicBezTo>
                    <a:pt x="109580" y="117976"/>
                    <a:pt x="109580" y="117976"/>
                    <a:pt x="121183" y="117976"/>
                  </a:cubicBezTo>
                  <a:cubicBezTo>
                    <a:pt x="123761" y="117976"/>
                    <a:pt x="125050" y="120565"/>
                    <a:pt x="125050" y="121859"/>
                  </a:cubicBezTo>
                  <a:cubicBezTo>
                    <a:pt x="125050" y="121859"/>
                    <a:pt x="125050" y="121859"/>
                    <a:pt x="118605" y="134804"/>
                  </a:cubicBezTo>
                  <a:cubicBezTo>
                    <a:pt x="118605" y="134804"/>
                    <a:pt x="118605" y="134804"/>
                    <a:pt x="126340" y="160692"/>
                  </a:cubicBezTo>
                  <a:cubicBezTo>
                    <a:pt x="126340" y="160692"/>
                    <a:pt x="126340" y="160692"/>
                    <a:pt x="126340" y="165870"/>
                  </a:cubicBezTo>
                  <a:cubicBezTo>
                    <a:pt x="127629" y="165870"/>
                    <a:pt x="127629" y="165870"/>
                    <a:pt x="127629" y="165870"/>
                  </a:cubicBezTo>
                  <a:cubicBezTo>
                    <a:pt x="127629" y="168459"/>
                    <a:pt x="127629" y="169753"/>
                    <a:pt x="127629" y="172342"/>
                  </a:cubicBezTo>
                  <a:cubicBezTo>
                    <a:pt x="127629" y="172342"/>
                    <a:pt x="127629" y="172342"/>
                    <a:pt x="134075" y="172342"/>
                  </a:cubicBezTo>
                  <a:cubicBezTo>
                    <a:pt x="134075" y="171048"/>
                    <a:pt x="134075" y="171048"/>
                    <a:pt x="134075" y="169753"/>
                  </a:cubicBezTo>
                  <a:cubicBezTo>
                    <a:pt x="134075" y="169753"/>
                    <a:pt x="134075" y="169753"/>
                    <a:pt x="135364" y="165870"/>
                  </a:cubicBezTo>
                  <a:cubicBezTo>
                    <a:pt x="135364" y="165870"/>
                    <a:pt x="135364" y="165870"/>
                    <a:pt x="136653" y="160692"/>
                  </a:cubicBezTo>
                  <a:cubicBezTo>
                    <a:pt x="136653" y="160692"/>
                    <a:pt x="136653" y="160692"/>
                    <a:pt x="144388" y="123154"/>
                  </a:cubicBezTo>
                  <a:cubicBezTo>
                    <a:pt x="145677" y="120565"/>
                    <a:pt x="148256" y="117976"/>
                    <a:pt x="152123" y="117976"/>
                  </a:cubicBezTo>
                  <a:cubicBezTo>
                    <a:pt x="152123" y="117976"/>
                    <a:pt x="152123" y="117976"/>
                    <a:pt x="171461" y="117976"/>
                  </a:cubicBezTo>
                  <a:cubicBezTo>
                    <a:pt x="183064" y="117976"/>
                    <a:pt x="192088" y="127037"/>
                    <a:pt x="192088" y="138687"/>
                  </a:cubicBezTo>
                  <a:cubicBezTo>
                    <a:pt x="192088" y="138687"/>
                    <a:pt x="192088" y="138687"/>
                    <a:pt x="192088" y="152926"/>
                  </a:cubicBezTo>
                  <a:cubicBezTo>
                    <a:pt x="192088" y="152926"/>
                    <a:pt x="192088" y="152926"/>
                    <a:pt x="184353" y="152926"/>
                  </a:cubicBezTo>
                  <a:cubicBezTo>
                    <a:pt x="176618" y="152926"/>
                    <a:pt x="168883" y="156809"/>
                    <a:pt x="163726" y="160692"/>
                  </a:cubicBezTo>
                  <a:cubicBezTo>
                    <a:pt x="161148" y="161987"/>
                    <a:pt x="159858" y="164576"/>
                    <a:pt x="158569" y="165870"/>
                  </a:cubicBezTo>
                  <a:cubicBezTo>
                    <a:pt x="157280" y="168459"/>
                    <a:pt x="155991" y="169753"/>
                    <a:pt x="154702" y="172342"/>
                  </a:cubicBezTo>
                  <a:cubicBezTo>
                    <a:pt x="152123" y="176225"/>
                    <a:pt x="150834" y="181403"/>
                    <a:pt x="150834" y="186581"/>
                  </a:cubicBezTo>
                  <a:cubicBezTo>
                    <a:pt x="150834" y="186581"/>
                    <a:pt x="150834" y="186581"/>
                    <a:pt x="150834" y="202114"/>
                  </a:cubicBezTo>
                  <a:cubicBezTo>
                    <a:pt x="150834" y="202114"/>
                    <a:pt x="150834" y="202114"/>
                    <a:pt x="10313" y="202114"/>
                  </a:cubicBezTo>
                  <a:cubicBezTo>
                    <a:pt x="5157" y="202114"/>
                    <a:pt x="0" y="196936"/>
                    <a:pt x="0" y="190464"/>
                  </a:cubicBezTo>
                  <a:cubicBezTo>
                    <a:pt x="0" y="190464"/>
                    <a:pt x="0" y="190464"/>
                    <a:pt x="0" y="182698"/>
                  </a:cubicBezTo>
                  <a:cubicBezTo>
                    <a:pt x="0" y="176225"/>
                    <a:pt x="5157" y="172342"/>
                    <a:pt x="10313" y="172342"/>
                  </a:cubicBezTo>
                  <a:cubicBezTo>
                    <a:pt x="10313" y="172342"/>
                    <a:pt x="10313" y="172342"/>
                    <a:pt x="38675" y="172342"/>
                  </a:cubicBezTo>
                  <a:cubicBezTo>
                    <a:pt x="38675" y="172342"/>
                    <a:pt x="38675" y="172342"/>
                    <a:pt x="38675" y="138687"/>
                  </a:cubicBezTo>
                  <a:cubicBezTo>
                    <a:pt x="38675" y="127037"/>
                    <a:pt x="47700" y="117976"/>
                    <a:pt x="59302" y="117976"/>
                  </a:cubicBezTo>
                  <a:close/>
                  <a:moveTo>
                    <a:pt x="206838" y="33838"/>
                  </a:moveTo>
                  <a:cubicBezTo>
                    <a:pt x="206838" y="33838"/>
                    <a:pt x="208124" y="33838"/>
                    <a:pt x="208124" y="33838"/>
                  </a:cubicBezTo>
                  <a:cubicBezTo>
                    <a:pt x="223557" y="36420"/>
                    <a:pt x="258281" y="44166"/>
                    <a:pt x="278858" y="48038"/>
                  </a:cubicBezTo>
                  <a:cubicBezTo>
                    <a:pt x="289147" y="50620"/>
                    <a:pt x="296863" y="59657"/>
                    <a:pt x="296863" y="69984"/>
                  </a:cubicBezTo>
                  <a:cubicBezTo>
                    <a:pt x="296863" y="69984"/>
                    <a:pt x="296863" y="69984"/>
                    <a:pt x="296863" y="99676"/>
                  </a:cubicBezTo>
                  <a:cubicBezTo>
                    <a:pt x="296863" y="128076"/>
                    <a:pt x="275000" y="151313"/>
                    <a:pt x="246706" y="151313"/>
                  </a:cubicBezTo>
                  <a:cubicBezTo>
                    <a:pt x="218412" y="151313"/>
                    <a:pt x="195263" y="128076"/>
                    <a:pt x="195263" y="99676"/>
                  </a:cubicBezTo>
                  <a:cubicBezTo>
                    <a:pt x="195263" y="99676"/>
                    <a:pt x="195263" y="99676"/>
                    <a:pt x="195263" y="45456"/>
                  </a:cubicBezTo>
                  <a:cubicBezTo>
                    <a:pt x="195263" y="39002"/>
                    <a:pt x="200407" y="33838"/>
                    <a:pt x="206838" y="33838"/>
                  </a:cubicBezTo>
                  <a:close/>
                  <a:moveTo>
                    <a:pt x="150465" y="198"/>
                  </a:moveTo>
                  <a:cubicBezTo>
                    <a:pt x="156989" y="-1087"/>
                    <a:pt x="163513" y="4053"/>
                    <a:pt x="163513" y="10479"/>
                  </a:cubicBezTo>
                  <a:cubicBezTo>
                    <a:pt x="163513" y="10479"/>
                    <a:pt x="163513" y="10479"/>
                    <a:pt x="163513" y="60599"/>
                  </a:cubicBezTo>
                  <a:cubicBezTo>
                    <a:pt x="163513" y="86301"/>
                    <a:pt x="142636" y="106863"/>
                    <a:pt x="116540" y="106863"/>
                  </a:cubicBezTo>
                  <a:cubicBezTo>
                    <a:pt x="90444" y="106863"/>
                    <a:pt x="68263" y="86301"/>
                    <a:pt x="68263" y="60599"/>
                  </a:cubicBezTo>
                  <a:cubicBezTo>
                    <a:pt x="68263" y="60599"/>
                    <a:pt x="68263" y="60599"/>
                    <a:pt x="68263" y="33611"/>
                  </a:cubicBezTo>
                  <a:cubicBezTo>
                    <a:pt x="68263" y="23330"/>
                    <a:pt x="76092" y="14334"/>
                    <a:pt x="85225" y="13049"/>
                  </a:cubicBezTo>
                  <a:cubicBezTo>
                    <a:pt x="104797" y="9194"/>
                    <a:pt x="137417" y="2768"/>
                    <a:pt x="150465" y="198"/>
                  </a:cubicBezTo>
                  <a:close/>
                </a:path>
              </a:pathLst>
            </a:custGeom>
            <a:solidFill>
              <a:srgbClr val="FFFFFF"/>
            </a:solidFill>
            <a:ln>
              <a:noFill/>
            </a:ln>
          </p:spPr>
          <p:txBody>
            <a:bodyPr anchor="ctr"/>
            <a:lstStyle/>
            <a:p>
              <a:pPr algn="ctr"/>
              <a:endParaRPr>
                <a:solidFill>
                  <a:prstClr val="black"/>
                </a:solidFill>
              </a:endParaRPr>
            </a:p>
          </p:txBody>
        </p:sp>
      </p:grpSp>
      <p:grpSp>
        <p:nvGrpSpPr>
          <p:cNvPr id="63" name="千图设计师MC：ID 29795607库_组合 62"/>
          <p:cNvGrpSpPr/>
          <p:nvPr>
            <p:custDataLst>
              <p:tags r:id="rId3"/>
            </p:custDataLst>
          </p:nvPr>
        </p:nvGrpSpPr>
        <p:grpSpPr>
          <a:xfrm>
            <a:off x="8273802" y="4463807"/>
            <a:ext cx="489858" cy="489858"/>
            <a:chOff x="3578007" y="5074916"/>
            <a:chExt cx="489858" cy="489858"/>
          </a:xfrm>
        </p:grpSpPr>
        <p:sp>
          <p:nvSpPr>
            <p:cNvPr id="22" name="椭圆 21"/>
            <p:cNvSpPr/>
            <p:nvPr/>
          </p:nvSpPr>
          <p:spPr>
            <a:xfrm>
              <a:off x="3578007" y="5074916"/>
              <a:ext cx="489858" cy="489858"/>
            </a:xfrm>
            <a:prstGeom prst="ellipse">
              <a:avLst/>
            </a:prstGeom>
            <a:solidFill>
              <a:srgbClr val="B0D1C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prstClr val="white"/>
                </a:solidFill>
              </a:endParaRPr>
            </a:p>
          </p:txBody>
        </p:sp>
        <p:sp>
          <p:nvSpPr>
            <p:cNvPr id="23" name="任意多边形: 形状 22"/>
            <p:cNvSpPr/>
            <p:nvPr/>
          </p:nvSpPr>
          <p:spPr bwMode="auto">
            <a:xfrm>
              <a:off x="3732950" y="5225991"/>
              <a:ext cx="179973" cy="179973"/>
            </a:xfrm>
            <a:custGeom>
              <a:avLst/>
              <a:gdLst>
                <a:gd name="connsiteX0" fmla="*/ 65088 w 331788"/>
                <a:gd name="connsiteY0" fmla="*/ 223838 h 331788"/>
                <a:gd name="connsiteX1" fmla="*/ 276226 w 331788"/>
                <a:gd name="connsiteY1" fmla="*/ 223838 h 331788"/>
                <a:gd name="connsiteX2" fmla="*/ 276226 w 331788"/>
                <a:gd name="connsiteY2" fmla="*/ 265113 h 331788"/>
                <a:gd name="connsiteX3" fmla="*/ 65088 w 331788"/>
                <a:gd name="connsiteY3" fmla="*/ 265113 h 331788"/>
                <a:gd name="connsiteX4" fmla="*/ 65088 w 331788"/>
                <a:gd name="connsiteY4" fmla="*/ 157163 h 331788"/>
                <a:gd name="connsiteX5" fmla="*/ 163513 w 331788"/>
                <a:gd name="connsiteY5" fmla="*/ 157163 h 331788"/>
                <a:gd name="connsiteX6" fmla="*/ 163513 w 331788"/>
                <a:gd name="connsiteY6" fmla="*/ 198438 h 331788"/>
                <a:gd name="connsiteX7" fmla="*/ 65088 w 331788"/>
                <a:gd name="connsiteY7" fmla="*/ 198438 h 331788"/>
                <a:gd name="connsiteX8" fmla="*/ 65088 w 331788"/>
                <a:gd name="connsiteY8" fmla="*/ 90488 h 331788"/>
                <a:gd name="connsiteX9" fmla="*/ 209551 w 331788"/>
                <a:gd name="connsiteY9" fmla="*/ 90488 h 331788"/>
                <a:gd name="connsiteX10" fmla="*/ 209551 w 331788"/>
                <a:gd name="connsiteY10" fmla="*/ 133351 h 331788"/>
                <a:gd name="connsiteX11" fmla="*/ 65088 w 331788"/>
                <a:gd name="connsiteY11" fmla="*/ 133351 h 331788"/>
                <a:gd name="connsiteX12" fmla="*/ 65088 w 331788"/>
                <a:gd name="connsiteY12" fmla="*/ 25400 h 331788"/>
                <a:gd name="connsiteX13" fmla="*/ 142876 w 331788"/>
                <a:gd name="connsiteY13" fmla="*/ 25400 h 331788"/>
                <a:gd name="connsiteX14" fmla="*/ 142876 w 331788"/>
                <a:gd name="connsiteY14" fmla="*/ 66675 h 331788"/>
                <a:gd name="connsiteX15" fmla="*/ 65088 w 331788"/>
                <a:gd name="connsiteY15" fmla="*/ 66675 h 331788"/>
                <a:gd name="connsiteX16" fmla="*/ 0 w 331788"/>
                <a:gd name="connsiteY16" fmla="*/ 0 h 331788"/>
                <a:gd name="connsiteX17" fmla="*/ 38100 w 331788"/>
                <a:gd name="connsiteY17" fmla="*/ 0 h 331788"/>
                <a:gd name="connsiteX18" fmla="*/ 38100 w 331788"/>
                <a:gd name="connsiteY18" fmla="*/ 293688 h 331788"/>
                <a:gd name="connsiteX19" fmla="*/ 331788 w 331788"/>
                <a:gd name="connsiteY19" fmla="*/ 293688 h 331788"/>
                <a:gd name="connsiteX20" fmla="*/ 331788 w 331788"/>
                <a:gd name="connsiteY20" fmla="*/ 331788 h 331788"/>
                <a:gd name="connsiteX21" fmla="*/ 0 w 331788"/>
                <a:gd name="connsiteY21" fmla="*/ 331788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1788" h="331788">
                  <a:moveTo>
                    <a:pt x="65088" y="223838"/>
                  </a:moveTo>
                  <a:lnTo>
                    <a:pt x="276226" y="223838"/>
                  </a:lnTo>
                  <a:lnTo>
                    <a:pt x="276226" y="265113"/>
                  </a:lnTo>
                  <a:lnTo>
                    <a:pt x="65088" y="265113"/>
                  </a:lnTo>
                  <a:close/>
                  <a:moveTo>
                    <a:pt x="65088" y="157163"/>
                  </a:moveTo>
                  <a:lnTo>
                    <a:pt x="163513" y="157163"/>
                  </a:lnTo>
                  <a:lnTo>
                    <a:pt x="163513" y="198438"/>
                  </a:lnTo>
                  <a:lnTo>
                    <a:pt x="65088" y="198438"/>
                  </a:lnTo>
                  <a:close/>
                  <a:moveTo>
                    <a:pt x="65088" y="90488"/>
                  </a:moveTo>
                  <a:lnTo>
                    <a:pt x="209551" y="90488"/>
                  </a:lnTo>
                  <a:lnTo>
                    <a:pt x="209551" y="133351"/>
                  </a:lnTo>
                  <a:lnTo>
                    <a:pt x="65088" y="133351"/>
                  </a:lnTo>
                  <a:close/>
                  <a:moveTo>
                    <a:pt x="65088" y="25400"/>
                  </a:moveTo>
                  <a:lnTo>
                    <a:pt x="142876" y="25400"/>
                  </a:lnTo>
                  <a:lnTo>
                    <a:pt x="142876" y="66675"/>
                  </a:lnTo>
                  <a:lnTo>
                    <a:pt x="65088" y="66675"/>
                  </a:lnTo>
                  <a:close/>
                  <a:moveTo>
                    <a:pt x="0" y="0"/>
                  </a:moveTo>
                  <a:lnTo>
                    <a:pt x="38100" y="0"/>
                  </a:lnTo>
                  <a:lnTo>
                    <a:pt x="38100" y="293688"/>
                  </a:lnTo>
                  <a:lnTo>
                    <a:pt x="331788" y="293688"/>
                  </a:lnTo>
                  <a:lnTo>
                    <a:pt x="331788" y="331788"/>
                  </a:lnTo>
                  <a:lnTo>
                    <a:pt x="0" y="331788"/>
                  </a:lnTo>
                  <a:close/>
                </a:path>
              </a:pathLst>
            </a:custGeom>
            <a:solidFill>
              <a:srgbClr val="FFFFFF"/>
            </a:solidFill>
            <a:ln>
              <a:noFill/>
            </a:ln>
          </p:spPr>
          <p:txBody>
            <a:bodyPr anchor="ctr"/>
            <a:lstStyle/>
            <a:p>
              <a:pPr algn="ctr"/>
              <a:endParaRPr>
                <a:solidFill>
                  <a:prstClr val="black"/>
                </a:solidFill>
              </a:endParaRPr>
            </a:p>
          </p:txBody>
        </p:sp>
      </p:grpSp>
      <p:grpSp>
        <p:nvGrpSpPr>
          <p:cNvPr id="64" name="千图设计师MC：ID 29795607库_组合 63"/>
          <p:cNvGrpSpPr/>
          <p:nvPr>
            <p:custDataLst>
              <p:tags r:id="rId4"/>
            </p:custDataLst>
          </p:nvPr>
        </p:nvGrpSpPr>
        <p:grpSpPr>
          <a:xfrm>
            <a:off x="8740300" y="2000319"/>
            <a:ext cx="23360" cy="2708417"/>
            <a:chOff x="4067865" y="1898196"/>
            <a:chExt cx="23360" cy="2708417"/>
          </a:xfrm>
        </p:grpSpPr>
        <p:cxnSp>
          <p:nvCxnSpPr>
            <p:cNvPr id="8" name="连接符: 肘形 7"/>
            <p:cNvCxnSpPr>
              <a:stCxn id="26" idx="6"/>
              <a:endCxn id="22" idx="6"/>
            </p:cNvCxnSpPr>
            <p:nvPr/>
          </p:nvCxnSpPr>
          <p:spPr>
            <a:xfrm>
              <a:off x="4067865" y="1898196"/>
              <a:ext cx="23360" cy="2708417"/>
            </a:xfrm>
            <a:prstGeom prst="bentConnector3">
              <a:avLst>
                <a:gd name="adj1" fmla="val 1078596"/>
              </a:avLst>
            </a:prstGeom>
          </p:spPr>
          <p:style>
            <a:lnRef idx="1">
              <a:schemeClr val="accent1"/>
            </a:lnRef>
            <a:fillRef idx="0">
              <a:schemeClr val="accent1"/>
            </a:fillRef>
            <a:effectRef idx="0">
              <a:schemeClr val="accent1"/>
            </a:effectRef>
            <a:fontRef idx="minor">
              <a:schemeClr val="tx1"/>
            </a:fontRef>
          </p:style>
        </p:cxnSp>
        <p:cxnSp>
          <p:nvCxnSpPr>
            <p:cNvPr id="9" name="连接符: 肘形 8"/>
            <p:cNvCxnSpPr>
              <a:stCxn id="22" idx="6"/>
              <a:endCxn id="26" idx="6"/>
            </p:cNvCxnSpPr>
            <p:nvPr/>
          </p:nvCxnSpPr>
          <p:spPr>
            <a:xfrm flipH="1" flipV="1">
              <a:off x="4067865" y="1898196"/>
              <a:ext cx="23360" cy="2708417"/>
            </a:xfrm>
            <a:prstGeom prst="bentConnector3">
              <a:avLst>
                <a:gd name="adj1" fmla="val -978596"/>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连接符: 肘形 9"/>
            <p:cNvCxnSpPr>
              <a:stCxn id="24" idx="6"/>
              <a:endCxn id="26" idx="6"/>
            </p:cNvCxnSpPr>
            <p:nvPr/>
          </p:nvCxnSpPr>
          <p:spPr>
            <a:xfrm flipV="1">
              <a:off x="4067865" y="1898196"/>
              <a:ext cx="12700" cy="1153801"/>
            </a:xfrm>
            <a:prstGeom prst="bentConnector3">
              <a:avLst>
                <a:gd name="adj1" fmla="val 1800000"/>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 name="Rectangle 3"/>
          <p:cNvSpPr/>
          <p:nvPr/>
        </p:nvSpPr>
        <p:spPr>
          <a:xfrm>
            <a:off x="4489812" y="401111"/>
            <a:ext cx="2408032" cy="593304"/>
          </a:xfrm>
          <a:prstGeom prst="rect">
            <a:avLst/>
          </a:prstGeom>
        </p:spPr>
        <p:txBody>
          <a:bodyPr wrap="none">
            <a:spAutoFit/>
          </a:bodyPr>
          <a:lstStyle/>
          <a:p>
            <a:pPr algn="just">
              <a:lnSpc>
                <a:spcPct val="107000"/>
              </a:lnSpc>
              <a:spcAft>
                <a:spcPts val="0"/>
              </a:spcAft>
            </a:pPr>
            <a:r>
              <a:rPr lang="vi-VN" sz="3200" b="1" kern="0">
                <a:latin typeface="Times New Roman" panose="02020603050405020304" pitchFamily="18" charset="0"/>
                <a:ea typeface="Times New Roman" panose="02020603050405020304" pitchFamily="18" charset="0"/>
                <a:cs typeface="Times New Roman" panose="02020603050405020304" pitchFamily="18" charset="0"/>
              </a:rPr>
              <a:t>IV. Tổng kết</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489812" y="1061502"/>
            <a:ext cx="2645276" cy="593304"/>
          </a:xfrm>
          <a:prstGeom prst="rect">
            <a:avLst/>
          </a:prstGeom>
        </p:spPr>
        <p:txBody>
          <a:bodyPr wrap="none">
            <a:spAutoFit/>
          </a:bodyPr>
          <a:lstStyle/>
          <a:p>
            <a:pPr algn="just">
              <a:lnSpc>
                <a:spcPct val="107000"/>
              </a:lnSpc>
              <a:spcAft>
                <a:spcPts val="0"/>
              </a:spcAft>
            </a:pPr>
            <a:r>
              <a:rPr lang="vi-VN" sz="3200" b="1" kern="0">
                <a:latin typeface="Times New Roman" panose="02020603050405020304" pitchFamily="18" charset="0"/>
                <a:ea typeface="Times New Roman" panose="02020603050405020304" pitchFamily="18" charset="0"/>
                <a:cs typeface="Times New Roman" panose="02020603050405020304" pitchFamily="18" charset="0"/>
              </a:rPr>
              <a:t>1. Nghệ thuật </a:t>
            </a:r>
            <a:endParaRPr lang="en-GB" sz="32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042004" y="1696715"/>
            <a:ext cx="5331909" cy="523220"/>
          </a:xfrm>
          <a:prstGeom prst="rect">
            <a:avLst/>
          </a:prstGeom>
        </p:spPr>
        <p:txBody>
          <a:bodyPr wrap="none">
            <a:spAutoFit/>
          </a:bodyPr>
          <a:lstStyle/>
          <a:p>
            <a:r>
              <a:rPr lang="vi-VN" sz="2800" kern="0">
                <a:solidFill>
                  <a:srgbClr val="0D0D0D"/>
                </a:solidFill>
                <a:latin typeface="Times New Roman" panose="02020603050405020304" pitchFamily="18" charset="0"/>
                <a:ea typeface="MS Mincho"/>
              </a:rPr>
              <a:t>Bài viết nêu rõ vấn đề cần bàn luận.</a:t>
            </a:r>
            <a:endParaRPr lang="en-GB" sz="2800"/>
          </a:p>
        </p:txBody>
      </p:sp>
      <p:sp>
        <p:nvSpPr>
          <p:cNvPr id="7" name="Rectangle 6"/>
          <p:cNvSpPr/>
          <p:nvPr/>
        </p:nvSpPr>
        <p:spPr>
          <a:xfrm>
            <a:off x="2015385" y="2677066"/>
            <a:ext cx="6211697" cy="954107"/>
          </a:xfrm>
          <a:prstGeom prst="rect">
            <a:avLst/>
          </a:prstGeom>
        </p:spPr>
        <p:txBody>
          <a:bodyPr wrap="square">
            <a:spAutoFit/>
          </a:bodyPr>
          <a:lstStyle/>
          <a:p>
            <a:r>
              <a:rPr lang="vi-VN" sz="2800" kern="0">
                <a:solidFill>
                  <a:srgbClr val="0D0D0D"/>
                </a:solidFill>
                <a:latin typeface="Times New Roman" panose="02020603050405020304" pitchFamily="18" charset="0"/>
                <a:ea typeface="MS Mincho"/>
              </a:rPr>
              <a:t>Luận điểm rõ ràng, góp phần làm sáng tỏ luận đề.</a:t>
            </a:r>
            <a:endParaRPr lang="en-GB" sz="2800"/>
          </a:p>
        </p:txBody>
      </p:sp>
      <p:sp>
        <p:nvSpPr>
          <p:cNvPr id="13" name="Rectangle 12"/>
          <p:cNvSpPr/>
          <p:nvPr/>
        </p:nvSpPr>
        <p:spPr>
          <a:xfrm>
            <a:off x="2020824" y="4048103"/>
            <a:ext cx="6269532" cy="2246769"/>
          </a:xfrm>
          <a:prstGeom prst="rect">
            <a:avLst/>
          </a:prstGeom>
        </p:spPr>
        <p:txBody>
          <a:bodyPr wrap="square">
            <a:spAutoFit/>
          </a:bodyPr>
          <a:lstStyle/>
          <a:p>
            <a:pPr algn="just"/>
            <a:r>
              <a:rPr lang="vi-VN" sz="2800" kern="0">
                <a:solidFill>
                  <a:srgbClr val="0D0D0D"/>
                </a:solidFill>
                <a:latin typeface="Times New Roman" panose="02020603050405020304" pitchFamily="18" charset="0"/>
                <a:ea typeface="MS Mincho"/>
              </a:rPr>
              <a:t>Lí lẽ, bằng chứng cụ thể, thuyết phục giúp làm sáng tỏ luận điểm: kết hợp cách trình bày vấn đề khách quan và cách trình bày vấn đề chủ quan nhuần nhuyễn, khéo léo để tăng sức thuyết phục cho văn bản.</a:t>
            </a:r>
            <a:endParaRPr lang="en-GB" sz="2800"/>
          </a:p>
        </p:txBody>
      </p:sp>
    </p:spTree>
    <p:extLst>
      <p:ext uri="{BB962C8B-B14F-4D97-AF65-F5344CB8AC3E}">
        <p14:creationId xmlns:p14="http://schemas.microsoft.com/office/powerpoint/2010/main" val="168286356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p:tgtEl>
                                          <p:spTgt spid="64"/>
                                        </p:tgtEl>
                                        <p:attrNameLst>
                                          <p:attrName>ppt_x</p:attrName>
                                        </p:attrNameLst>
                                      </p:cBhvr>
                                      <p:tavLst>
                                        <p:tav tm="0">
                                          <p:val>
                                            <p:strVal val="#ppt_x+#ppt_w*1.125000"/>
                                          </p:val>
                                        </p:tav>
                                        <p:tav tm="100000">
                                          <p:val>
                                            <p:strVal val="#ppt_x"/>
                                          </p:val>
                                        </p:tav>
                                      </p:tavLst>
                                    </p:anim>
                                    <p:animEffect transition="in" filter="wipe(left)">
                                      <p:cBhvr>
                                        <p:cTn id="8" dur="500"/>
                                        <p:tgtEl>
                                          <p:spTgt spid="64"/>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fade">
                                      <p:cBhvr>
                                        <p:cTn id="38" dur="1000"/>
                                        <p:tgtEl>
                                          <p:spTgt spid="62"/>
                                        </p:tgtEl>
                                      </p:cBhvr>
                                    </p:animEffect>
                                    <p:anim calcmode="lin" valueType="num">
                                      <p:cBhvr>
                                        <p:cTn id="39" dur="1000" fill="hold"/>
                                        <p:tgtEl>
                                          <p:spTgt spid="62"/>
                                        </p:tgtEl>
                                        <p:attrNameLst>
                                          <p:attrName>ppt_x</p:attrName>
                                        </p:attrNameLst>
                                      </p:cBhvr>
                                      <p:tavLst>
                                        <p:tav tm="0">
                                          <p:val>
                                            <p:strVal val="#ppt_x"/>
                                          </p:val>
                                        </p:tav>
                                        <p:tav tm="100000">
                                          <p:val>
                                            <p:strVal val="#ppt_x"/>
                                          </p:val>
                                        </p:tav>
                                      </p:tavLst>
                                    </p:anim>
                                    <p:anim calcmode="lin" valueType="num">
                                      <p:cBhvr>
                                        <p:cTn id="40"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par>
                                <p:cTn id="46" presetID="16" presetClass="entr" presetSubtype="21" fill="hold"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barn(inVertical)">
                                      <p:cBhvr>
                                        <p:cTn id="48"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128"/>
          <p:cNvGrpSpPr/>
          <p:nvPr/>
        </p:nvGrpSpPr>
        <p:grpSpPr>
          <a:xfrm>
            <a:off x="2157487" y="2567049"/>
            <a:ext cx="593976" cy="593976"/>
            <a:chOff x="1316879" y="4254550"/>
            <a:chExt cx="684000" cy="684000"/>
          </a:xfrm>
        </p:grpSpPr>
        <p:sp>
          <p:nvSpPr>
            <p:cNvPr id="78" name="Freeform 49"/>
            <p:cNvSpPr>
              <a:spLocks noChangeAspect="1" noEditPoints="1"/>
            </p:cNvSpPr>
            <p:nvPr/>
          </p:nvSpPr>
          <p:spPr bwMode="auto">
            <a:xfrm>
              <a:off x="1467830" y="4412272"/>
              <a:ext cx="407999" cy="347492"/>
            </a:xfrm>
            <a:custGeom>
              <a:avLst/>
              <a:gdLst>
                <a:gd name="T0" fmla="*/ 182 w 400"/>
                <a:gd name="T1" fmla="*/ 180 h 340"/>
                <a:gd name="T2" fmla="*/ 218 w 400"/>
                <a:gd name="T3" fmla="*/ 180 h 340"/>
                <a:gd name="T4" fmla="*/ 218 w 400"/>
                <a:gd name="T5" fmla="*/ 220 h 340"/>
                <a:gd name="T6" fmla="*/ 400 w 400"/>
                <a:gd name="T7" fmla="*/ 220 h 340"/>
                <a:gd name="T8" fmla="*/ 396 w 400"/>
                <a:gd name="T9" fmla="*/ 103 h 340"/>
                <a:gd name="T10" fmla="*/ 356 w 400"/>
                <a:gd name="T11" fmla="*/ 60 h 340"/>
                <a:gd name="T12" fmla="*/ 292 w 400"/>
                <a:gd name="T13" fmla="*/ 60 h 340"/>
                <a:gd name="T14" fmla="*/ 268 w 400"/>
                <a:gd name="T15" fmla="*/ 15 h 340"/>
                <a:gd name="T16" fmla="*/ 244 w 400"/>
                <a:gd name="T17" fmla="*/ 0 h 340"/>
                <a:gd name="T18" fmla="*/ 155 w 400"/>
                <a:gd name="T19" fmla="*/ 0 h 340"/>
                <a:gd name="T20" fmla="*/ 132 w 400"/>
                <a:gd name="T21" fmla="*/ 15 h 340"/>
                <a:gd name="T22" fmla="*/ 108 w 400"/>
                <a:gd name="T23" fmla="*/ 60 h 340"/>
                <a:gd name="T24" fmla="*/ 44 w 400"/>
                <a:gd name="T25" fmla="*/ 60 h 340"/>
                <a:gd name="T26" fmla="*/ 4 w 400"/>
                <a:gd name="T27" fmla="*/ 103 h 340"/>
                <a:gd name="T28" fmla="*/ 0 w 400"/>
                <a:gd name="T29" fmla="*/ 220 h 340"/>
                <a:gd name="T30" fmla="*/ 182 w 400"/>
                <a:gd name="T31" fmla="*/ 220 h 340"/>
                <a:gd name="T32" fmla="*/ 182 w 400"/>
                <a:gd name="T33" fmla="*/ 180 h 340"/>
                <a:gd name="T34" fmla="*/ 153 w 400"/>
                <a:gd name="T35" fmla="*/ 38 h 340"/>
                <a:gd name="T36" fmla="*/ 169 w 400"/>
                <a:gd name="T37" fmla="*/ 28 h 340"/>
                <a:gd name="T38" fmla="*/ 230 w 400"/>
                <a:gd name="T39" fmla="*/ 28 h 340"/>
                <a:gd name="T40" fmla="*/ 247 w 400"/>
                <a:gd name="T41" fmla="*/ 38 h 340"/>
                <a:gd name="T42" fmla="*/ 258 w 400"/>
                <a:gd name="T43" fmla="*/ 60 h 340"/>
                <a:gd name="T44" fmla="*/ 141 w 400"/>
                <a:gd name="T45" fmla="*/ 60 h 340"/>
                <a:gd name="T46" fmla="*/ 153 w 400"/>
                <a:gd name="T47" fmla="*/ 38 h 340"/>
                <a:gd name="T48" fmla="*/ 218 w 400"/>
                <a:gd name="T49" fmla="*/ 280 h 340"/>
                <a:gd name="T50" fmla="*/ 182 w 400"/>
                <a:gd name="T51" fmla="*/ 280 h 340"/>
                <a:gd name="T52" fmla="*/ 182 w 400"/>
                <a:gd name="T53" fmla="*/ 240 h 340"/>
                <a:gd name="T54" fmla="*/ 10 w 400"/>
                <a:gd name="T55" fmla="*/ 240 h 340"/>
                <a:gd name="T56" fmla="*/ 14 w 400"/>
                <a:gd name="T57" fmla="*/ 306 h 340"/>
                <a:gd name="T58" fmla="*/ 50 w 400"/>
                <a:gd name="T59" fmla="*/ 340 h 340"/>
                <a:gd name="T60" fmla="*/ 350 w 400"/>
                <a:gd name="T61" fmla="*/ 340 h 340"/>
                <a:gd name="T62" fmla="*/ 386 w 400"/>
                <a:gd name="T63" fmla="*/ 306 h 340"/>
                <a:gd name="T64" fmla="*/ 390 w 400"/>
                <a:gd name="T65" fmla="*/ 240 h 340"/>
                <a:gd name="T66" fmla="*/ 218 w 400"/>
                <a:gd name="T67" fmla="*/ 240 h 340"/>
                <a:gd name="T68" fmla="*/ 218 w 400"/>
                <a:gd name="T69"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0" h="340">
                  <a:moveTo>
                    <a:pt x="182" y="180"/>
                  </a:moveTo>
                  <a:cubicBezTo>
                    <a:pt x="218" y="180"/>
                    <a:pt x="218" y="180"/>
                    <a:pt x="218" y="180"/>
                  </a:cubicBezTo>
                  <a:cubicBezTo>
                    <a:pt x="218" y="220"/>
                    <a:pt x="218" y="220"/>
                    <a:pt x="218" y="220"/>
                  </a:cubicBezTo>
                  <a:cubicBezTo>
                    <a:pt x="400" y="220"/>
                    <a:pt x="400" y="220"/>
                    <a:pt x="400" y="220"/>
                  </a:cubicBezTo>
                  <a:cubicBezTo>
                    <a:pt x="400" y="220"/>
                    <a:pt x="397" y="131"/>
                    <a:pt x="396" y="103"/>
                  </a:cubicBezTo>
                  <a:cubicBezTo>
                    <a:pt x="395" y="76"/>
                    <a:pt x="385" y="60"/>
                    <a:pt x="356" y="60"/>
                  </a:cubicBezTo>
                  <a:cubicBezTo>
                    <a:pt x="292" y="60"/>
                    <a:pt x="292" y="60"/>
                    <a:pt x="292" y="60"/>
                  </a:cubicBezTo>
                  <a:cubicBezTo>
                    <a:pt x="282" y="41"/>
                    <a:pt x="271" y="21"/>
                    <a:pt x="268" y="15"/>
                  </a:cubicBezTo>
                  <a:cubicBezTo>
                    <a:pt x="261" y="2"/>
                    <a:pt x="259" y="0"/>
                    <a:pt x="244" y="0"/>
                  </a:cubicBezTo>
                  <a:cubicBezTo>
                    <a:pt x="155" y="0"/>
                    <a:pt x="155" y="0"/>
                    <a:pt x="155" y="0"/>
                  </a:cubicBezTo>
                  <a:cubicBezTo>
                    <a:pt x="141" y="0"/>
                    <a:pt x="138" y="2"/>
                    <a:pt x="132" y="15"/>
                  </a:cubicBezTo>
                  <a:cubicBezTo>
                    <a:pt x="129" y="21"/>
                    <a:pt x="118" y="41"/>
                    <a:pt x="108" y="60"/>
                  </a:cubicBezTo>
                  <a:cubicBezTo>
                    <a:pt x="44" y="60"/>
                    <a:pt x="44" y="60"/>
                    <a:pt x="44" y="60"/>
                  </a:cubicBezTo>
                  <a:cubicBezTo>
                    <a:pt x="14" y="60"/>
                    <a:pt x="5" y="76"/>
                    <a:pt x="4" y="103"/>
                  </a:cubicBezTo>
                  <a:cubicBezTo>
                    <a:pt x="3" y="129"/>
                    <a:pt x="0" y="220"/>
                    <a:pt x="0" y="220"/>
                  </a:cubicBezTo>
                  <a:cubicBezTo>
                    <a:pt x="182" y="220"/>
                    <a:pt x="182" y="220"/>
                    <a:pt x="182" y="220"/>
                  </a:cubicBezTo>
                  <a:lnTo>
                    <a:pt x="182" y="180"/>
                  </a:lnTo>
                  <a:close/>
                  <a:moveTo>
                    <a:pt x="153" y="38"/>
                  </a:moveTo>
                  <a:cubicBezTo>
                    <a:pt x="157" y="30"/>
                    <a:pt x="159" y="28"/>
                    <a:pt x="169" y="28"/>
                  </a:cubicBezTo>
                  <a:cubicBezTo>
                    <a:pt x="230" y="28"/>
                    <a:pt x="230" y="28"/>
                    <a:pt x="230" y="28"/>
                  </a:cubicBezTo>
                  <a:cubicBezTo>
                    <a:pt x="241" y="28"/>
                    <a:pt x="242" y="30"/>
                    <a:pt x="247" y="38"/>
                  </a:cubicBezTo>
                  <a:cubicBezTo>
                    <a:pt x="248" y="41"/>
                    <a:pt x="253" y="50"/>
                    <a:pt x="258" y="60"/>
                  </a:cubicBezTo>
                  <a:cubicBezTo>
                    <a:pt x="141" y="60"/>
                    <a:pt x="141" y="60"/>
                    <a:pt x="141" y="60"/>
                  </a:cubicBezTo>
                  <a:cubicBezTo>
                    <a:pt x="146" y="50"/>
                    <a:pt x="151" y="41"/>
                    <a:pt x="153" y="38"/>
                  </a:cubicBezTo>
                  <a:close/>
                  <a:moveTo>
                    <a:pt x="218" y="280"/>
                  </a:moveTo>
                  <a:cubicBezTo>
                    <a:pt x="182" y="280"/>
                    <a:pt x="182" y="280"/>
                    <a:pt x="182" y="280"/>
                  </a:cubicBezTo>
                  <a:cubicBezTo>
                    <a:pt x="182" y="240"/>
                    <a:pt x="182" y="240"/>
                    <a:pt x="182" y="240"/>
                  </a:cubicBezTo>
                  <a:cubicBezTo>
                    <a:pt x="10" y="240"/>
                    <a:pt x="10" y="240"/>
                    <a:pt x="10" y="240"/>
                  </a:cubicBezTo>
                  <a:cubicBezTo>
                    <a:pt x="10" y="240"/>
                    <a:pt x="12" y="276"/>
                    <a:pt x="14" y="306"/>
                  </a:cubicBezTo>
                  <a:cubicBezTo>
                    <a:pt x="14" y="319"/>
                    <a:pt x="18" y="340"/>
                    <a:pt x="50" y="340"/>
                  </a:cubicBezTo>
                  <a:cubicBezTo>
                    <a:pt x="350" y="340"/>
                    <a:pt x="350" y="340"/>
                    <a:pt x="350" y="340"/>
                  </a:cubicBezTo>
                  <a:cubicBezTo>
                    <a:pt x="381" y="340"/>
                    <a:pt x="385" y="319"/>
                    <a:pt x="386" y="306"/>
                  </a:cubicBezTo>
                  <a:cubicBezTo>
                    <a:pt x="388" y="275"/>
                    <a:pt x="390" y="240"/>
                    <a:pt x="390" y="240"/>
                  </a:cubicBezTo>
                  <a:cubicBezTo>
                    <a:pt x="218" y="240"/>
                    <a:pt x="218" y="240"/>
                    <a:pt x="218" y="240"/>
                  </a:cubicBezTo>
                  <a:lnTo>
                    <a:pt x="218" y="280"/>
                  </a:lnTo>
                  <a:close/>
                </a:path>
              </a:pathLst>
            </a:custGeom>
            <a:noFill/>
            <a:ln w="12700">
              <a:solidFill>
                <a:schemeClr val="bg1"/>
              </a:solidFill>
            </a:ln>
          </p:spPr>
          <p:txBody>
            <a:bodyPr vert="horz" wrap="square" lIns="79405" tIns="39703" rIns="79405" bIns="39703" numCol="1" anchor="t" anchorCtr="0" compatLnSpc="1"/>
            <a:lstStyle/>
            <a:p>
              <a:pPr algn="just">
                <a:lnSpc>
                  <a:spcPct val="120000"/>
                </a:lnSpc>
              </a:pPr>
              <a:endParaRPr lang="en-US" sz="760" dirty="0">
                <a:solidFill>
                  <a:prstClr val="black"/>
                </a:solidFill>
                <a:latin typeface="Arial" panose="020B0604020202020204"/>
                <a:ea typeface="微软雅黑" panose="020B0503020204020204" pitchFamily="34" charset="-122"/>
                <a:sym typeface="Arial" panose="020B0604020202020204"/>
              </a:endParaRPr>
            </a:p>
          </p:txBody>
        </p:sp>
        <p:sp>
          <p:nvSpPr>
            <p:cNvPr id="79" name="Oval 124"/>
            <p:cNvSpPr/>
            <p:nvPr/>
          </p:nvSpPr>
          <p:spPr>
            <a:xfrm>
              <a:off x="1316879" y="4254550"/>
              <a:ext cx="684000" cy="684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60">
                <a:solidFill>
                  <a:prstClr val="white"/>
                </a:solidFill>
                <a:latin typeface="Arial" panose="020B0604020202020204"/>
                <a:ea typeface="微软雅黑" panose="020B0503020204020204" pitchFamily="34" charset="-122"/>
                <a:sym typeface="Arial" panose="020B0604020202020204"/>
              </a:endParaRPr>
            </a:p>
          </p:txBody>
        </p:sp>
      </p:grpSp>
      <p:grpSp>
        <p:nvGrpSpPr>
          <p:cNvPr id="80" name="Group 129"/>
          <p:cNvGrpSpPr/>
          <p:nvPr/>
        </p:nvGrpSpPr>
        <p:grpSpPr>
          <a:xfrm>
            <a:off x="4416639" y="2567049"/>
            <a:ext cx="593976" cy="593976"/>
            <a:chOff x="3401741" y="4254550"/>
            <a:chExt cx="684000" cy="684000"/>
          </a:xfrm>
        </p:grpSpPr>
        <p:sp>
          <p:nvSpPr>
            <p:cNvPr id="81" name="Freeform 31"/>
            <p:cNvSpPr>
              <a:spLocks noChangeAspect="1" noEditPoints="1"/>
            </p:cNvSpPr>
            <p:nvPr/>
          </p:nvSpPr>
          <p:spPr bwMode="auto">
            <a:xfrm>
              <a:off x="3577110" y="4366532"/>
              <a:ext cx="333262" cy="4680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noFill/>
            <a:ln w="12700">
              <a:solidFill>
                <a:schemeClr val="bg1"/>
              </a:solidFill>
            </a:ln>
          </p:spPr>
          <p:txBody>
            <a:bodyPr vert="horz" wrap="square" lIns="79405" tIns="39703" rIns="79405" bIns="39703" numCol="1" anchor="t" anchorCtr="0" compatLnSpc="1"/>
            <a:lstStyle/>
            <a:p>
              <a:pPr algn="just">
                <a:lnSpc>
                  <a:spcPct val="120000"/>
                </a:lnSpc>
              </a:pPr>
              <a:endParaRPr lang="en-US" sz="760" dirty="0">
                <a:solidFill>
                  <a:prstClr val="white">
                    <a:lumMod val="65000"/>
                  </a:prstClr>
                </a:solidFill>
                <a:latin typeface="Arial" panose="020B0604020202020204"/>
                <a:ea typeface="微软雅黑" panose="020B0503020204020204" pitchFamily="34" charset="-122"/>
                <a:sym typeface="Arial" panose="020B0604020202020204"/>
              </a:endParaRPr>
            </a:p>
          </p:txBody>
        </p:sp>
        <p:sp>
          <p:nvSpPr>
            <p:cNvPr id="82" name="Oval 125"/>
            <p:cNvSpPr/>
            <p:nvPr/>
          </p:nvSpPr>
          <p:spPr>
            <a:xfrm>
              <a:off x="3401741" y="4254550"/>
              <a:ext cx="684000" cy="684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60">
                <a:solidFill>
                  <a:prstClr val="white"/>
                </a:solidFill>
                <a:latin typeface="Arial" panose="020B0604020202020204"/>
                <a:ea typeface="微软雅黑" panose="020B0503020204020204" pitchFamily="34" charset="-122"/>
                <a:sym typeface="Arial" panose="020B0604020202020204"/>
              </a:endParaRPr>
            </a:p>
          </p:txBody>
        </p:sp>
      </p:grpSp>
      <p:sp>
        <p:nvSpPr>
          <p:cNvPr id="3" name="Rectangle 2"/>
          <p:cNvSpPr/>
          <p:nvPr/>
        </p:nvSpPr>
        <p:spPr>
          <a:xfrm>
            <a:off x="2774425" y="1062007"/>
            <a:ext cx="5900974" cy="843693"/>
          </a:xfrm>
          <a:prstGeom prst="rect">
            <a:avLst/>
          </a:prstGeom>
        </p:spPr>
        <p:txBody>
          <a:bodyPr wrap="none">
            <a:spAutoFit/>
          </a:bodyPr>
          <a:lstStyle/>
          <a:p>
            <a:pPr algn="just">
              <a:lnSpc>
                <a:spcPct val="107000"/>
              </a:lnSpc>
              <a:spcAft>
                <a:spcPts val="0"/>
              </a:spcAft>
            </a:pPr>
            <a:r>
              <a:rPr lang="vi-VN" sz="4800" b="1" kern="0">
                <a:latin typeface="Times New Roman" panose="02020603050405020304" pitchFamily="18" charset="0"/>
                <a:ea typeface="Times New Roman" panose="02020603050405020304" pitchFamily="18" charset="0"/>
                <a:cs typeface="Times New Roman" panose="02020603050405020304" pitchFamily="18" charset="0"/>
              </a:rPr>
              <a:t>2. Nội dung – Ý nghĩa</a:t>
            </a:r>
            <a:endParaRPr lang="en-GB" sz="4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1080654" y="2704013"/>
            <a:ext cx="10460181" cy="685124"/>
          </a:xfrm>
          <a:prstGeom prst="rect">
            <a:avLst/>
          </a:prstGeom>
        </p:spPr>
        <p:txBody>
          <a:bodyPr wrap="square">
            <a:spAutoFit/>
          </a:bodyPr>
          <a:lstStyle/>
          <a:p>
            <a:pPr algn="ctr">
              <a:lnSpc>
                <a:spcPct val="107000"/>
              </a:lnSpc>
              <a:spcAft>
                <a:spcPts val="0"/>
              </a:spcAft>
            </a:pPr>
            <a:r>
              <a:rPr lang="vi-VN" sz="3600" kern="0" dirty="0">
                <a:latin typeface="Times New Roman" panose="02020603050405020304" pitchFamily="18" charset="0"/>
                <a:ea typeface="Calibri" panose="020F0502020204030204" pitchFamily="34" charset="0"/>
                <a:cs typeface="Times New Roman" panose="02020603050405020304" pitchFamily="18" charset="0"/>
              </a:rPr>
              <a:t>Văn bản bàn về hình tượng bà Tú trong bài </a:t>
            </a:r>
            <a:r>
              <a:rPr lang="vi-VN" sz="3600" i="1" kern="0" dirty="0">
                <a:latin typeface="Times New Roman" panose="02020603050405020304" pitchFamily="18" charset="0"/>
                <a:ea typeface="Calibri" panose="020F0502020204030204" pitchFamily="34" charset="0"/>
                <a:cs typeface="Times New Roman" panose="02020603050405020304" pitchFamily="18" charset="0"/>
              </a:rPr>
              <a:t>Thương vợ</a:t>
            </a:r>
            <a:endParaRPr lang="en-GB"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81900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ppt_w</p:attrName>
                                        </p:attrNameLst>
                                      </p:cBhvr>
                                      <p:tavLst>
                                        <p:tav tm="0" fmla="#ppt_w*sin(2.5*pi*$)">
                                          <p:val>
                                            <p:fltVal val="0"/>
                                          </p:val>
                                        </p:tav>
                                        <p:tav tm="100000">
                                          <p:val>
                                            <p:fltVal val="1"/>
                                          </p:val>
                                        </p:tav>
                                      </p:tavLst>
                                    </p:anim>
                                    <p:anim calcmode="lin" valueType="num">
                                      <p:cBhvr>
                                        <p:cTn id="9" dur="1000" fill="hold"/>
                                        <p:tgtEl>
                                          <p:spTgt spid="77"/>
                                        </p:tgtEl>
                                        <p:attrNameLst>
                                          <p:attrName>ppt_h</p:attrName>
                                        </p:attrNameLst>
                                      </p:cBhvr>
                                      <p:tavLst>
                                        <p:tav tm="0">
                                          <p:val>
                                            <p:strVal val="#ppt_h"/>
                                          </p:val>
                                        </p:tav>
                                        <p:tav tm="100000">
                                          <p:val>
                                            <p:strVal val="#ppt_h"/>
                                          </p:val>
                                        </p:tav>
                                      </p:tavLst>
                                    </p:anim>
                                  </p:childTnLst>
                                </p:cTn>
                              </p:par>
                            </p:childTnLst>
                          </p:cTn>
                        </p:par>
                        <p:par>
                          <p:cTn id="10" fill="hold">
                            <p:stCondLst>
                              <p:cond delay="1000"/>
                            </p:stCondLst>
                            <p:childTnLst>
                              <p:par>
                                <p:cTn id="11" presetID="45" presetClass="entr" presetSubtype="0" fill="hold" nodeType="afterEffect">
                                  <p:stCondLst>
                                    <p:cond delay="0"/>
                                  </p:stCondLst>
                                  <p:childTnLst>
                                    <p:set>
                                      <p:cBhvr>
                                        <p:cTn id="12" dur="1" fill="hold">
                                          <p:stCondLst>
                                            <p:cond delay="0"/>
                                          </p:stCondLst>
                                        </p:cTn>
                                        <p:tgtEl>
                                          <p:spTgt spid="80"/>
                                        </p:tgtEl>
                                        <p:attrNameLst>
                                          <p:attrName>style.visibility</p:attrName>
                                        </p:attrNameLst>
                                      </p:cBhvr>
                                      <p:to>
                                        <p:strVal val="visible"/>
                                      </p:to>
                                    </p:set>
                                    <p:animEffect transition="in" filter="fade">
                                      <p:cBhvr>
                                        <p:cTn id="13" dur="1000"/>
                                        <p:tgtEl>
                                          <p:spTgt spid="80"/>
                                        </p:tgtEl>
                                      </p:cBhvr>
                                    </p:animEffect>
                                    <p:anim calcmode="lin" valueType="num">
                                      <p:cBhvr>
                                        <p:cTn id="14" dur="1000" fill="hold"/>
                                        <p:tgtEl>
                                          <p:spTgt spid="80"/>
                                        </p:tgtEl>
                                        <p:attrNameLst>
                                          <p:attrName>ppt_w</p:attrName>
                                        </p:attrNameLst>
                                      </p:cBhvr>
                                      <p:tavLst>
                                        <p:tav tm="0" fmla="#ppt_w*sin(2.5*pi*$)">
                                          <p:val>
                                            <p:fltVal val="0"/>
                                          </p:val>
                                        </p:tav>
                                        <p:tav tm="100000">
                                          <p:val>
                                            <p:fltVal val="1"/>
                                          </p:val>
                                        </p:tav>
                                      </p:tavLst>
                                    </p:anim>
                                    <p:anim calcmode="lin" valueType="num">
                                      <p:cBhvr>
                                        <p:cTn id="15" dur="1000" fill="hold"/>
                                        <p:tgtEl>
                                          <p:spTgt spid="80"/>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椭圆 55"/>
          <p:cNvSpPr/>
          <p:nvPr/>
        </p:nvSpPr>
        <p:spPr>
          <a:xfrm>
            <a:off x="1340715" y="1578513"/>
            <a:ext cx="546793" cy="546793"/>
          </a:xfrm>
          <a:prstGeom prst="ellipse">
            <a:avLst/>
          </a:prstGeom>
          <a:solidFill>
            <a:srgbClr val="F5C683"/>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兰亭黑简体" panose="02000000000000000000" pitchFamily="2" charset="-122"/>
              <a:ea typeface="方正兰亭黑简体" panose="02000000000000000000" pitchFamily="2" charset="-122"/>
            </a:endParaRPr>
          </a:p>
        </p:txBody>
      </p:sp>
      <p:sp>
        <p:nvSpPr>
          <p:cNvPr id="60" name="椭圆 59"/>
          <p:cNvSpPr/>
          <p:nvPr/>
        </p:nvSpPr>
        <p:spPr>
          <a:xfrm>
            <a:off x="1301091" y="2816206"/>
            <a:ext cx="546793" cy="546793"/>
          </a:xfrm>
          <a:prstGeom prst="ellipse">
            <a:avLst/>
          </a:prstGeom>
          <a:solidFill>
            <a:srgbClr val="3F8D9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兰亭黑简体" panose="02000000000000000000" pitchFamily="2" charset="-122"/>
              <a:ea typeface="方正兰亭黑简体" panose="02000000000000000000" pitchFamily="2" charset="-122"/>
            </a:endParaRPr>
          </a:p>
        </p:txBody>
      </p:sp>
      <p:sp>
        <p:nvSpPr>
          <p:cNvPr id="64" name="椭圆 63"/>
          <p:cNvSpPr/>
          <p:nvPr/>
        </p:nvSpPr>
        <p:spPr>
          <a:xfrm>
            <a:off x="1351128" y="3926715"/>
            <a:ext cx="546793" cy="546793"/>
          </a:xfrm>
          <a:prstGeom prst="ellipse">
            <a:avLst/>
          </a:prstGeom>
          <a:solidFill>
            <a:srgbClr val="D3873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兰亭黑简体" panose="02000000000000000000" pitchFamily="2" charset="-122"/>
              <a:ea typeface="方正兰亭黑简体" panose="02000000000000000000" pitchFamily="2" charset="-122"/>
            </a:endParaRPr>
          </a:p>
        </p:txBody>
      </p:sp>
      <p:sp>
        <p:nvSpPr>
          <p:cNvPr id="3" name="Rectangle 2"/>
          <p:cNvSpPr/>
          <p:nvPr/>
        </p:nvSpPr>
        <p:spPr>
          <a:xfrm>
            <a:off x="387927" y="284393"/>
            <a:ext cx="10914057" cy="619272"/>
          </a:xfrm>
          <a:prstGeom prst="rect">
            <a:avLst/>
          </a:prstGeom>
        </p:spPr>
        <p:txBody>
          <a:bodyPr wrap="square">
            <a:spAutoFit/>
          </a:bodyPr>
          <a:lstStyle/>
          <a:p>
            <a:pPr algn="ctr">
              <a:lnSpc>
                <a:spcPct val="107000"/>
              </a:lnSpc>
              <a:spcAft>
                <a:spcPts val="0"/>
              </a:spcAft>
            </a:pPr>
            <a:r>
              <a:rPr lang="vi-VN" sz="3200" b="1" kern="0" dirty="0">
                <a:latin typeface="Times New Roman" panose="02020603050405020304" pitchFamily="18" charset="0"/>
                <a:ea typeface="Calibri" panose="020F0502020204030204" pitchFamily="34" charset="0"/>
                <a:cs typeface="Times New Roman" panose="02020603050405020304" pitchFamily="18" charset="0"/>
              </a:rPr>
              <a:t>3. Cách đọc hiểu văn bản nghị luận về một vấn đề xã hội</a:t>
            </a:r>
            <a:endParaRPr lang="en-GB"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椭圆 59"/>
          <p:cNvSpPr/>
          <p:nvPr/>
        </p:nvSpPr>
        <p:spPr>
          <a:xfrm>
            <a:off x="1328801" y="5156883"/>
            <a:ext cx="546793" cy="546793"/>
          </a:xfrm>
          <a:prstGeom prst="ellipse">
            <a:avLst/>
          </a:prstGeom>
          <a:solidFill>
            <a:srgbClr val="3F8D9A"/>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方正兰亭黑简体" panose="02000000000000000000" pitchFamily="2" charset="-122"/>
              <a:ea typeface="方正兰亭黑简体" panose="02000000000000000000" pitchFamily="2" charset="-122"/>
            </a:endParaRPr>
          </a:p>
        </p:txBody>
      </p:sp>
      <p:sp>
        <p:nvSpPr>
          <p:cNvPr id="4" name="Rectangle 3"/>
          <p:cNvSpPr/>
          <p:nvPr/>
        </p:nvSpPr>
        <p:spPr>
          <a:xfrm>
            <a:off x="1966130" y="1520732"/>
            <a:ext cx="9335853" cy="830997"/>
          </a:xfrm>
          <a:prstGeom prst="rect">
            <a:avLst/>
          </a:prstGeom>
        </p:spPr>
        <p:txBody>
          <a:bodyPr wrap="square">
            <a:spAutoFit/>
          </a:bodyPr>
          <a:lstStyle/>
          <a:p>
            <a:pPr algn="just"/>
            <a:r>
              <a:rPr lang="vi-VN" sz="2400" kern="0" dirty="0">
                <a:solidFill>
                  <a:srgbClr val="0D0D0D"/>
                </a:solidFill>
                <a:latin typeface="Times New Roman" panose="02020603050405020304" pitchFamily="18" charset="0"/>
                <a:ea typeface="Times New Roman" panose="02020603050405020304" pitchFamily="18" charset="0"/>
              </a:rPr>
              <a:t>Xác định luận đề, luận điểm, lí lẽ, bằng chứng được nêu trong VB; vẽ sơ đồ thể hiện mối quan hệ giữa các yếu tố này.</a:t>
            </a:r>
            <a:endParaRPr lang="en-GB" sz="2400" dirty="0"/>
          </a:p>
        </p:txBody>
      </p:sp>
      <p:sp>
        <p:nvSpPr>
          <p:cNvPr id="5" name="Rectangle 4"/>
          <p:cNvSpPr/>
          <p:nvPr/>
        </p:nvSpPr>
        <p:spPr>
          <a:xfrm>
            <a:off x="1875594" y="2783021"/>
            <a:ext cx="9426390" cy="830997"/>
          </a:xfrm>
          <a:prstGeom prst="rect">
            <a:avLst/>
          </a:prstGeom>
        </p:spPr>
        <p:txBody>
          <a:bodyPr wrap="square">
            <a:spAutoFit/>
          </a:bodyPr>
          <a:lstStyle/>
          <a:p>
            <a:pPr algn="just"/>
            <a:r>
              <a:rPr lang="vi-VN" sz="2400" kern="0" dirty="0">
                <a:latin typeface="Times New Roman" panose="02020603050405020304" pitchFamily="18" charset="0"/>
                <a:ea typeface="Calibri" panose="020F0502020204030204" pitchFamily="34" charset="0"/>
              </a:rPr>
              <a:t>Chỉ ra mục đích viết của VB và mối quan hệ giữa mục đích viết với đặc điểm của VB</a:t>
            </a:r>
            <a:endParaRPr lang="en-GB" sz="2400" dirty="0"/>
          </a:p>
        </p:txBody>
      </p:sp>
      <p:sp>
        <p:nvSpPr>
          <p:cNvPr id="6" name="Rectangle 5"/>
          <p:cNvSpPr/>
          <p:nvPr/>
        </p:nvSpPr>
        <p:spPr>
          <a:xfrm>
            <a:off x="1870211" y="3864218"/>
            <a:ext cx="9282698" cy="830997"/>
          </a:xfrm>
          <a:prstGeom prst="rect">
            <a:avLst/>
          </a:prstGeom>
        </p:spPr>
        <p:txBody>
          <a:bodyPr wrap="square">
            <a:spAutoFit/>
          </a:bodyPr>
          <a:lstStyle/>
          <a:p>
            <a:pPr algn="just"/>
            <a:r>
              <a:rPr lang="vi-VN" sz="2400" kern="0" dirty="0">
                <a:latin typeface="Times New Roman" panose="02020603050405020304" pitchFamily="18" charset="0"/>
                <a:ea typeface="Calibri" panose="020F0502020204030204" pitchFamily="34" charset="0"/>
              </a:rPr>
              <a:t>Nhận biết lí lẽ, bằng chứng khách quan với ý kiến, đánh giá chủ quan của người viết.</a:t>
            </a:r>
            <a:endParaRPr lang="en-GB" sz="2400" dirty="0"/>
          </a:p>
        </p:txBody>
      </p:sp>
      <p:sp>
        <p:nvSpPr>
          <p:cNvPr id="7" name="Rectangle 6"/>
          <p:cNvSpPr/>
          <p:nvPr/>
        </p:nvSpPr>
        <p:spPr>
          <a:xfrm>
            <a:off x="1966130" y="5014780"/>
            <a:ext cx="9335854" cy="830997"/>
          </a:xfrm>
          <a:prstGeom prst="rect">
            <a:avLst/>
          </a:prstGeom>
        </p:spPr>
        <p:txBody>
          <a:bodyPr wrap="square">
            <a:spAutoFit/>
          </a:bodyPr>
          <a:lstStyle/>
          <a:p>
            <a:pPr algn="just"/>
            <a:r>
              <a:rPr lang="vi-VN" sz="2400" kern="0" dirty="0">
                <a:latin typeface="Times New Roman" panose="02020603050405020304" pitchFamily="18" charset="0"/>
                <a:ea typeface="Calibri" panose="020F0502020204030204" pitchFamily="34" charset="0"/>
              </a:rPr>
              <a:t>Xác định được cách trình bày vấn đề chủ quan và cách trình bày vấn đề khách quan</a:t>
            </a:r>
            <a:endParaRPr lang="en-GB" sz="2400" dirty="0"/>
          </a:p>
        </p:txBody>
      </p:sp>
    </p:spTree>
    <p:extLst>
      <p:ext uri="{BB962C8B-B14F-4D97-AF65-F5344CB8AC3E}">
        <p14:creationId xmlns:p14="http://schemas.microsoft.com/office/powerpoint/2010/main" val="36358309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barn(inVertical)">
                                      <p:cBhvr>
                                        <p:cTn id="12" dur="500"/>
                                        <p:tgtEl>
                                          <p:spTgt spid="5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barn(inVertical)">
                                      <p:cBhvr>
                                        <p:cTn id="20" dur="500"/>
                                        <p:tgtEl>
                                          <p:spTgt spid="6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barn(inVertical)">
                                      <p:cBhvr>
                                        <p:cTn id="28" dur="500"/>
                                        <p:tgtEl>
                                          <p:spTgt spid="6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0" grpId="0" animBg="1"/>
      <p:bldP spid="64" grpId="0" animBg="1"/>
      <p:bldP spid="16" grpId="0" animBg="1"/>
      <p:bldP spid="4"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99822"/>
          </a:xfrm>
          <a:prstGeom prst="rect">
            <a:avLst/>
          </a:prstGeom>
        </p:spPr>
      </p:pic>
      <p:sp>
        <p:nvSpPr>
          <p:cNvPr id="3" name="Rectangle 2"/>
          <p:cNvSpPr/>
          <p:nvPr/>
        </p:nvSpPr>
        <p:spPr>
          <a:xfrm>
            <a:off x="1386008" y="76380"/>
            <a:ext cx="4607352" cy="2200602"/>
          </a:xfrm>
          <a:prstGeom prst="rect">
            <a:avLst/>
          </a:prstGeom>
        </p:spPr>
        <p:txBody>
          <a:bodyPr wrap="none">
            <a:spAutoFit/>
          </a:bodyPr>
          <a:lstStyle/>
          <a:p>
            <a:pPr algn="ctr">
              <a:spcBef>
                <a:spcPts val="600"/>
              </a:spcBef>
              <a:spcAft>
                <a:spcPts val="0"/>
              </a:spcAft>
            </a:pPr>
            <a:r>
              <a:rPr lang="vi-VN" sz="6600" b="1" kern="0">
                <a:latin typeface="Times New Roman" panose="02020603050405020304" pitchFamily="18" charset="0"/>
                <a:ea typeface="Times New Roman" panose="02020603050405020304" pitchFamily="18" charset="0"/>
                <a:cs typeface="Times New Roman" panose="02020603050405020304" pitchFamily="18" charset="0"/>
              </a:rPr>
              <a:t>Hoạt động </a:t>
            </a:r>
            <a:r>
              <a:rPr lang="vi-VN" sz="6600" b="1" kern="0" smtClean="0">
                <a:latin typeface="Times New Roman" panose="02020603050405020304" pitchFamily="18" charset="0"/>
                <a:ea typeface="Times New Roman" panose="02020603050405020304" pitchFamily="18" charset="0"/>
                <a:cs typeface="Times New Roman" panose="02020603050405020304" pitchFamily="18" charset="0"/>
              </a:rPr>
              <a:t>3</a:t>
            </a:r>
            <a:endParaRPr lang="en-US" sz="6600" b="1" kern="0" smtClean="0">
              <a:latin typeface="Times New Roman" panose="02020603050405020304" pitchFamily="18" charset="0"/>
              <a:ea typeface="Times New Roman" panose="02020603050405020304" pitchFamily="18" charset="0"/>
              <a:cs typeface="Times New Roman" panose="02020603050405020304" pitchFamily="18" charset="0"/>
            </a:endParaRPr>
          </a:p>
          <a:p>
            <a:pPr algn="ctr">
              <a:spcBef>
                <a:spcPts val="600"/>
              </a:spcBef>
              <a:spcAft>
                <a:spcPts val="0"/>
              </a:spcAft>
            </a:pPr>
            <a:r>
              <a:rPr lang="vi-VN" sz="6600" b="1" kern="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6600" b="1" kern="0">
                <a:latin typeface="Times New Roman" panose="02020603050405020304" pitchFamily="18" charset="0"/>
                <a:ea typeface="Times New Roman" panose="02020603050405020304" pitchFamily="18" charset="0"/>
                <a:cs typeface="Times New Roman" panose="02020603050405020304" pitchFamily="18" charset="0"/>
              </a:rPr>
              <a:t>Luyện tập</a:t>
            </a:r>
            <a:endParaRPr lang="en-GB" sz="6600" kern="1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756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051"/>
            <a:ext cx="12192000" cy="6952484"/>
          </a:xfrm>
          <a:prstGeom prst="rect">
            <a:avLst/>
          </a:prstGeom>
        </p:spPr>
      </p:pic>
      <p:sp>
        <p:nvSpPr>
          <p:cNvPr id="5" name="Rectangle 4"/>
          <p:cNvSpPr/>
          <p:nvPr/>
        </p:nvSpPr>
        <p:spPr>
          <a:xfrm>
            <a:off x="2457600" y="285110"/>
            <a:ext cx="7276800" cy="14465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a:r>
              <a:rPr lang="vi-VN" sz="4400" b="1">
                <a:latin typeface="+mj-lt"/>
              </a:rPr>
              <a:t>HOẠT ĐỘNG </a:t>
            </a:r>
            <a:r>
              <a:rPr lang="vi-VN" sz="4400" b="1" smtClean="0">
                <a:latin typeface="+mj-lt"/>
              </a:rPr>
              <a:t>2</a:t>
            </a:r>
            <a:endParaRPr lang="en-US" sz="4400" b="1" smtClean="0">
              <a:latin typeface="+mj-lt"/>
            </a:endParaRPr>
          </a:p>
          <a:p>
            <a:pPr algn="ctr"/>
            <a:r>
              <a:rPr lang="vi-VN" sz="4400" b="1" smtClean="0">
                <a:latin typeface="+mj-lt"/>
              </a:rPr>
              <a:t>HÌNH </a:t>
            </a:r>
            <a:r>
              <a:rPr lang="vi-VN" sz="4400" b="1">
                <a:latin typeface="+mj-lt"/>
              </a:rPr>
              <a:t>THÀNH KIẾN THỨC</a:t>
            </a:r>
            <a:endParaRPr lang="en-GB" sz="4400">
              <a:latin typeface="+mj-lt"/>
            </a:endParaRPr>
          </a:p>
        </p:txBody>
      </p:sp>
    </p:spTree>
    <p:extLst>
      <p:ext uri="{BB962C8B-B14F-4D97-AF65-F5344CB8AC3E}">
        <p14:creationId xmlns:p14="http://schemas.microsoft.com/office/powerpoint/2010/main" val="3473296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4800599" y="3200400"/>
            <a:ext cx="6999973" cy="3124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5" name="TextBox 4"/>
          <p:cNvSpPr txBox="1"/>
          <p:nvPr/>
        </p:nvSpPr>
        <p:spPr>
          <a:xfrm>
            <a:off x="5001606" y="3200400"/>
            <a:ext cx="6597958" cy="3046988"/>
          </a:xfrm>
          <a:prstGeom prst="rect">
            <a:avLst/>
          </a:prstGeom>
          <a:noFill/>
        </p:spPr>
        <p:txBody>
          <a:bodyPr wrap="square" rtlCol="0">
            <a:spAutoFit/>
          </a:bodyPr>
          <a:lstStyle/>
          <a:p>
            <a:pPr algn="just"/>
            <a:r>
              <a:rPr lang="vi-VN" sz="2400">
                <a:latin typeface="Times New Roman" panose="02020603050405020304" pitchFamily="18" charset="0"/>
                <a:cs typeface="Times New Roman" panose="02020603050405020304" pitchFamily="18" charset="0"/>
              </a:rPr>
              <a:t>Lớp học được chia làm hai đội. Có 8 bông hoa trong đó có 7 bông chứa câu hỏi, ba bông hoa may mắn. Đội nào chọn được bông hoa may mắn sẽ được cộng mười điểm mà không cần phải trả lời câu hỏi. Chọn được bông hoa chứa câu hỏi phải trả lời câu hỏi đó, trả lời đúng được cộng 10 điểm, sai nhường quyền trả lời cho đội còn lại. Kết thúc trò chơi, đội nào được nhiều điểm hơn đội đó sẽ thắng. </a:t>
            </a:r>
            <a:endParaRPr lang="en-US" sz="2400">
              <a:solidFill>
                <a:prstClr val="black"/>
              </a:solidFill>
              <a:latin typeface="Times New Roman" pitchFamily="18" charset="0"/>
              <a:cs typeface="Times New Roman" pitchFamily="18" charset="0"/>
            </a:endParaRPr>
          </a:p>
        </p:txBody>
      </p:sp>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981201" y="3566825"/>
            <a:ext cx="1858351" cy="2391350"/>
          </a:xfrm>
          <a:prstGeom prst="rect">
            <a:avLst/>
          </a:prstGeom>
        </p:spPr>
      </p:pic>
      <p:pic>
        <p:nvPicPr>
          <p:cNvPr id="9" name="Picture 8">
            <a:hlinkClick r:id="rId7" action="ppaction://hlinksldjump"/>
          </p:cNvPr>
          <p:cNvPicPr>
            <a:picLocks noChangeAspect="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1388076" y="5280772"/>
            <a:ext cx="945897" cy="1577228"/>
          </a:xfrm>
          <a:prstGeom prst="rect">
            <a:avLst/>
          </a:prstGeom>
        </p:spPr>
      </p:pic>
      <p:pic>
        <p:nvPicPr>
          <p:cNvPr id="2" name="ChucMungSinhNhat-HoaTau-30890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24001" y="7258"/>
            <a:ext cx="373743" cy="373743"/>
          </a:xfrm>
          <a:prstGeom prst="rect">
            <a:avLst/>
          </a:prstGeom>
        </p:spPr>
      </p:pic>
    </p:spTree>
    <p:extLst>
      <p:ext uri="{BB962C8B-B14F-4D97-AF65-F5344CB8AC3E}">
        <p14:creationId xmlns:p14="http://schemas.microsoft.com/office/powerpoint/2010/main" val="42210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613634">
            <a:off x="6769241" y="797888"/>
            <a:ext cx="3379234" cy="1987710"/>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077" r="74308">
                        <a14:foregroundMark x1="23692" y1="44615" x2="68000" y2="44000"/>
                      </a14:backgroundRemoval>
                    </a14:imgEffect>
                  </a14:imgLayer>
                </a14:imgProps>
              </a:ext>
              <a:ext uri="{28A0092B-C50C-407E-A947-70E740481C1C}">
                <a14:useLocalDpi xmlns:a14="http://schemas.microsoft.com/office/drawing/2010/main" val="0"/>
              </a:ext>
            </a:extLst>
          </a:blip>
          <a:srcRect l="1717" t="26869" r="25758" b="10302"/>
          <a:stretch/>
        </p:blipFill>
        <p:spPr>
          <a:xfrm>
            <a:off x="7086600" y="3849171"/>
            <a:ext cx="3505200" cy="3036538"/>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7272700">
            <a:off x="7568005" y="1228443"/>
            <a:ext cx="3004873" cy="1767506"/>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8093873">
            <a:off x="7359040" y="1961830"/>
            <a:ext cx="3673210" cy="2160631"/>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996305">
            <a:off x="7074965" y="2175316"/>
            <a:ext cx="3673210" cy="2160631"/>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184390">
            <a:off x="6001455" y="1224125"/>
            <a:ext cx="3673210" cy="2160631"/>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754268">
            <a:off x="6578229" y="1727063"/>
            <a:ext cx="3673210" cy="2160631"/>
          </a:xfrm>
          <a:prstGeom prst="rect">
            <a:avLst/>
          </a:prstGeom>
        </p:spPr>
      </p:pic>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5" t="25630" r="24591" b="7220"/>
          <a:stretch/>
        </p:blipFill>
        <p:spPr>
          <a:xfrm rot="6996305">
            <a:off x="7159987" y="2217063"/>
            <a:ext cx="2821681" cy="2077135"/>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53069" r="60697" b="7220"/>
          <a:stretch/>
        </p:blipFill>
        <p:spPr>
          <a:xfrm rot="3966452">
            <a:off x="6825938" y="1746161"/>
            <a:ext cx="1374869" cy="1287986"/>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28750" b="94250" l="0" r="34000"/>
                    </a14:imgEffect>
                  </a14:imgLayer>
                </a14:imgProps>
              </a:ext>
              <a:ext uri="{28A0092B-C50C-407E-A947-70E740481C1C}">
                <a14:useLocalDpi xmlns:a14="http://schemas.microsoft.com/office/drawing/2010/main" val="0"/>
              </a:ext>
            </a:extLst>
          </a:blip>
          <a:srcRect t="29291" r="64893" b="4549"/>
          <a:stretch/>
        </p:blipFill>
        <p:spPr>
          <a:xfrm>
            <a:off x="8162391" y="2807378"/>
            <a:ext cx="1498358" cy="2823691"/>
          </a:xfrm>
          <a:prstGeom prst="rect">
            <a:avLst/>
          </a:prstGeom>
        </p:spPr>
      </p:pic>
      <p:pic>
        <p:nvPicPr>
          <p:cNvPr id="14" name="Hoa 1"/>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1891552" y="401838"/>
            <a:ext cx="1229405" cy="1153565"/>
          </a:xfrm>
          <a:prstGeom prst="rect">
            <a:avLst/>
          </a:prstGeom>
        </p:spPr>
      </p:pic>
      <p:pic>
        <p:nvPicPr>
          <p:cNvPr id="15" name="Hoa 7"/>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1655495" y="4778589"/>
            <a:ext cx="1229405" cy="1153565"/>
          </a:xfrm>
          <a:prstGeom prst="rect">
            <a:avLst/>
          </a:prstGeom>
        </p:spPr>
      </p:pic>
      <p:pic>
        <p:nvPicPr>
          <p:cNvPr id="16" name="Hoa 3"/>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796517" y="1743721"/>
            <a:ext cx="1229405" cy="1153565"/>
          </a:xfrm>
          <a:prstGeom prst="rect">
            <a:avLst/>
          </a:prstGeom>
        </p:spPr>
      </p:pic>
      <p:pic>
        <p:nvPicPr>
          <p:cNvPr id="17" name="Hoa 6"/>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327416" y="3534241"/>
            <a:ext cx="1229405" cy="1153565"/>
          </a:xfrm>
          <a:prstGeom prst="rect">
            <a:avLst/>
          </a:prstGeom>
        </p:spPr>
      </p:pic>
      <p:pic>
        <p:nvPicPr>
          <p:cNvPr id="18" name="Hoa 8"/>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4217096" y="4823480"/>
            <a:ext cx="1229405" cy="1153565"/>
          </a:xfrm>
          <a:prstGeom prst="rect">
            <a:avLst/>
          </a:prstGeom>
        </p:spPr>
      </p:pic>
      <p:pic>
        <p:nvPicPr>
          <p:cNvPr id="19" name="Hoa 4"/>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1629205" y="2938573"/>
            <a:ext cx="1229405" cy="1153565"/>
          </a:xfrm>
          <a:prstGeom prst="rect">
            <a:avLst/>
          </a:prstGeom>
        </p:spPr>
      </p:pic>
      <p:pic>
        <p:nvPicPr>
          <p:cNvPr id="20" name="Hoa 5"/>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4634752" y="3143998"/>
            <a:ext cx="1229405" cy="1153565"/>
          </a:xfrm>
          <a:prstGeom prst="rect">
            <a:avLst/>
          </a:prstGeom>
        </p:spPr>
      </p:pic>
      <p:pic>
        <p:nvPicPr>
          <p:cNvPr id="21" name="Hoa 2"/>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4151424" y="276275"/>
            <a:ext cx="1229405" cy="1153565"/>
          </a:xfrm>
          <a:prstGeom prst="rect">
            <a:avLst/>
          </a:prstGeom>
        </p:spPr>
      </p:pic>
      <p:pic>
        <p:nvPicPr>
          <p:cNvPr id="22" name="Picture 3" descr="C:\Users\ADMIN\Desktop\Tai nguyen thiet ke tro choi\Bảng gỗ\1.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38745" y="6083084"/>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Tai nguyen thiet ke tro choi\Bảng gỗ\2.jp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629776" y="612116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ADMIN\Desktop\Tai nguyen thiet ke tro choi\Bảng gỗ\3.jpg">
            <a:hlinkClick r:id="rId17"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780748" y="6080216"/>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Tai nguyen thiet ke tro choi\Bảng gỗ\4.jpg">
            <a:hlinkClick r:id="rId20" action="ppaction://hlinksldjump"/>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872535" y="6097283"/>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Tai nguyen thiet ke tro choi\Bảng gỗ\5.jpg">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5926907" y="6072472"/>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Tai nguyen thiet ke tro choi\Bảng gỗ\6.jpg">
            <a:hlinkClick r:id="rId26" action="ppaction://hlinksldjump"/>
          </p:cNvPr>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989617" y="6069573"/>
            <a:ext cx="788574" cy="8444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058056" y="6069574"/>
            <a:ext cx="853514" cy="1005927"/>
          </a:xfrm>
          <a:prstGeom prst="rect">
            <a:avLst/>
          </a:prstGeom>
        </p:spPr>
      </p:pic>
      <p:pic>
        <p:nvPicPr>
          <p:cNvPr id="29" name="Picture 28">
            <a:hlinkClick r:id="" action="ppaction://noaction"/>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151073" y="6069574"/>
            <a:ext cx="853514" cy="1005927"/>
          </a:xfrm>
          <a:prstGeom prst="rect">
            <a:avLst/>
          </a:prstGeom>
        </p:spPr>
      </p:pic>
      <p:sp>
        <p:nvSpPr>
          <p:cNvPr id="30" name="Rounded Rectangle 29">
            <a:hlinkClick r:id="rId32" action="ppaction://hlinksldjump"/>
          </p:cNvPr>
          <p:cNvSpPr/>
          <p:nvPr/>
        </p:nvSpPr>
        <p:spPr>
          <a:xfrm>
            <a:off x="9232647" y="42042"/>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427586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2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2" restart="whenNotActive" fill="hold" evtFilter="cancelBubble" nodeType="interactiveSeq">
                <p:stCondLst>
                  <p:cond evt="onClick" delay="0">
                    <p:tgtEl>
                      <p:spTgt spid="29"/>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4"/>
                                        </p:tgtEl>
                                        <p:attrNameLst>
                                          <p:attrName>style.visibility</p:attrName>
                                        </p:attrNameLst>
                                      </p:cBhvr>
                                      <p:to>
                                        <p:strVal val="hidden"/>
                                      </p:to>
                                    </p:set>
                                  </p:child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nextCondLst>
                <p:cond evt="onClick" delay="0">
                  <p:tgtEl>
                    <p:spTgt spid="14"/>
                  </p:tgtEl>
                </p:cond>
              </p:nextCondLst>
            </p:seq>
            <p:seq concurrent="1" nextAc="seek">
              <p:cTn id="56" restart="whenNotActive" fill="hold" evtFilter="cancelBubble" nodeType="interactiveSeq">
                <p:stCondLst>
                  <p:cond evt="onClick" delay="0">
                    <p:tgtEl>
                      <p:spTgt spid="21"/>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1"/>
                                        </p:tgtEl>
                                        <p:attrNameLst>
                                          <p:attrName>style.visibility</p:attrName>
                                        </p:attrNameLst>
                                      </p:cBhvr>
                                      <p:to>
                                        <p:strVal val="hidden"/>
                                      </p:to>
                                    </p:set>
                                  </p:childTnLst>
                                </p:cTn>
                              </p:par>
                            </p:childTnLst>
                          </p:cTn>
                        </p:par>
                        <p:par>
                          <p:cTn id="61" fill="hold">
                            <p:stCondLst>
                              <p:cond delay="0"/>
                            </p:stCondLst>
                            <p:childTnLst>
                              <p:par>
                                <p:cTn id="62" presetID="10" presetClass="entr" presetSubtype="0" fill="hold"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childTnLst>
                    </p:cTn>
                  </p:par>
                </p:childTnLst>
              </p:cTn>
              <p:nextCondLst>
                <p:cond evt="onClick" delay="0">
                  <p:tgtEl>
                    <p:spTgt spid="21"/>
                  </p:tgtEl>
                </p:cond>
              </p:nextCondLst>
            </p:seq>
            <p:seq concurrent="1" nextAc="seek">
              <p:cTn id="65" restart="whenNotActive" fill="hold" evtFilter="cancelBubble" nodeType="interactiveSeq">
                <p:stCondLst>
                  <p:cond evt="onClick" delay="0">
                    <p:tgtEl>
                      <p:spTgt spid="16"/>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6"/>
                                        </p:tgtEl>
                                        <p:attrNameLst>
                                          <p:attrName>style.visibility</p:attrName>
                                        </p:attrNameLst>
                                      </p:cBhvr>
                                      <p:to>
                                        <p:strVal val="hidden"/>
                                      </p:to>
                                    </p:set>
                                  </p:childTnLst>
                                </p:cTn>
                              </p:par>
                            </p:childTnLst>
                          </p:cTn>
                        </p:par>
                        <p:par>
                          <p:cTn id="70" fill="hold">
                            <p:stCondLst>
                              <p:cond delay="0"/>
                            </p:stCondLst>
                            <p:childTnLst>
                              <p:par>
                                <p:cTn id="71" presetID="10" presetClass="entr" presetSubtype="0" fill="hold" nodeType="after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9"/>
                                        </p:tgtEl>
                                        <p:attrNameLst>
                                          <p:attrName>style.visibility</p:attrName>
                                        </p:attrNameLst>
                                      </p:cBhvr>
                                      <p:to>
                                        <p:strVal val="hidden"/>
                                      </p:to>
                                    </p:set>
                                  </p:childTnLst>
                                </p:cTn>
                              </p:par>
                            </p:childTnLst>
                          </p:cTn>
                        </p:par>
                        <p:par>
                          <p:cTn id="79" fill="hold">
                            <p:stCondLst>
                              <p:cond delay="0"/>
                            </p:stCondLst>
                            <p:childTnLst>
                              <p:par>
                                <p:cTn id="80" presetID="10" presetClass="entr" presetSubtype="0" fill="hold" nodeType="after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500"/>
                                        <p:tgtEl>
                                          <p:spTgt spid="11"/>
                                        </p:tgtEl>
                                      </p:cBhvr>
                                    </p:animEffect>
                                  </p:childTnLst>
                                </p:cTn>
                              </p:par>
                            </p:childTnLst>
                          </p:cTn>
                        </p:par>
                      </p:childTnLst>
                    </p:cTn>
                  </p:par>
                </p:childTnLst>
              </p:cTn>
              <p:nextCondLst>
                <p:cond evt="onClick" delay="0">
                  <p:tgtEl>
                    <p:spTgt spid="19"/>
                  </p:tgtEl>
                </p:cond>
              </p:nextCondLst>
            </p:seq>
            <p:seq concurrent="1" nextAc="seek">
              <p:cTn id="83" restart="whenNotActive" fill="hold" evtFilter="cancelBubble" nodeType="interactiveSeq">
                <p:stCondLst>
                  <p:cond evt="onClick" delay="0">
                    <p:tgtEl>
                      <p:spTgt spid="20"/>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20"/>
                                        </p:tgtEl>
                                        <p:attrNameLst>
                                          <p:attrName>style.visibility</p:attrName>
                                        </p:attrNameLst>
                                      </p:cBhvr>
                                      <p:to>
                                        <p:strVal val="hidden"/>
                                      </p:to>
                                    </p:set>
                                  </p:childTnLst>
                                </p:cTn>
                              </p:par>
                            </p:childTnLst>
                          </p:cTn>
                        </p:par>
                        <p:par>
                          <p:cTn id="88" fill="hold">
                            <p:stCondLst>
                              <p:cond delay="0"/>
                            </p:stCondLst>
                            <p:childTnLst>
                              <p:par>
                                <p:cTn id="89" presetID="10" presetClass="entr" presetSubtype="0" fill="hold" nodeType="after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fade">
                                      <p:cBhvr>
                                        <p:cTn id="91" dur="500"/>
                                        <p:tgtEl>
                                          <p:spTgt spid="10"/>
                                        </p:tgtEl>
                                      </p:cBhvr>
                                    </p:animEffect>
                                  </p:childTnLst>
                                </p:cTn>
                              </p:par>
                            </p:childTnLst>
                          </p:cTn>
                        </p:par>
                      </p:childTnLst>
                    </p:cTn>
                  </p:par>
                </p:childTnLst>
              </p:cTn>
              <p:nextCondLst>
                <p:cond evt="onClick" delay="0">
                  <p:tgtEl>
                    <p:spTgt spid="20"/>
                  </p:tgtEl>
                </p:cond>
              </p:nextCondLst>
            </p:seq>
            <p:seq concurrent="1" nextAc="seek">
              <p:cTn id="92" restart="whenNotActive" fill="hold" evtFilter="cancelBubble" nodeType="interactiveSeq">
                <p:stCondLst>
                  <p:cond evt="onClick" delay="0">
                    <p:tgtEl>
                      <p:spTgt spid="17"/>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7"/>
                                        </p:tgtEl>
                                        <p:attrNameLst>
                                          <p:attrName>style.visibility</p:attrName>
                                        </p:attrNameLst>
                                      </p:cBhvr>
                                      <p:to>
                                        <p:strVal val="hidden"/>
                                      </p:to>
                                    </p:set>
                                  </p:childTnLst>
                                </p:cTn>
                              </p:par>
                            </p:childTnLst>
                          </p:cTn>
                        </p:par>
                        <p:par>
                          <p:cTn id="97" fill="hold">
                            <p:stCondLst>
                              <p:cond delay="0"/>
                            </p:stCondLst>
                            <p:childTnLst>
                              <p:par>
                                <p:cTn id="98" presetID="10" presetClass="entr" presetSubtype="0" fill="hold" nodeType="after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fade">
                                      <p:cBhvr>
                                        <p:cTn id="100" dur="500"/>
                                        <p:tgtEl>
                                          <p:spTgt spid="7"/>
                                        </p:tgtEl>
                                      </p:cBhvr>
                                    </p:animEffect>
                                  </p:childTnLst>
                                </p:cTn>
                              </p:par>
                            </p:childTnLst>
                          </p:cTn>
                        </p:par>
                      </p:childTnLst>
                    </p:cTn>
                  </p:par>
                </p:childTnLst>
              </p:cTn>
              <p:nextCondLst>
                <p:cond evt="onClick" delay="0">
                  <p:tgtEl>
                    <p:spTgt spid="17"/>
                  </p:tgtEl>
                </p:cond>
              </p:nextCondLst>
            </p:seq>
            <p:seq concurrent="1" nextAc="seek">
              <p:cTn id="101" restart="whenNotActive" fill="hold" evtFilter="cancelBubble" nodeType="interactiveSeq">
                <p:stCondLst>
                  <p:cond evt="onClick" delay="0">
                    <p:tgtEl>
                      <p:spTgt spid="18"/>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nodeType="clickEffect">
                                  <p:stCondLst>
                                    <p:cond delay="0"/>
                                  </p:stCondLst>
                                  <p:childTnLst>
                                    <p:set>
                                      <p:cBhvr>
                                        <p:cTn id="105" dur="1" fill="hold">
                                          <p:stCondLst>
                                            <p:cond delay="0"/>
                                          </p:stCondLst>
                                        </p:cTn>
                                        <p:tgtEl>
                                          <p:spTgt spid="18"/>
                                        </p:tgtEl>
                                        <p:attrNameLst>
                                          <p:attrName>style.visibility</p:attrName>
                                        </p:attrNameLst>
                                      </p:cBhvr>
                                      <p:to>
                                        <p:strVal val="hidden"/>
                                      </p:to>
                                    </p:set>
                                  </p:childTnLst>
                                </p:cTn>
                              </p:par>
                            </p:childTnLst>
                          </p:cTn>
                        </p:par>
                        <p:par>
                          <p:cTn id="106" fill="hold">
                            <p:stCondLst>
                              <p:cond delay="0"/>
                            </p:stCondLst>
                            <p:childTnLst>
                              <p:par>
                                <p:cTn id="107" presetID="10" presetClass="entr" presetSubtype="0" fill="hold" nodeType="after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fade">
                                      <p:cBhvr>
                                        <p:cTn id="109" dur="500"/>
                                        <p:tgtEl>
                                          <p:spTgt spid="13"/>
                                        </p:tgtEl>
                                      </p:cBhvr>
                                    </p:animEffect>
                                  </p:childTnLst>
                                </p:cTn>
                              </p:par>
                            </p:childTnLst>
                          </p:cTn>
                        </p:par>
                      </p:childTnLst>
                    </p:cTn>
                  </p:par>
                </p:childTnLst>
              </p:cTn>
              <p:nextCondLst>
                <p:cond evt="onClick" delay="0">
                  <p:tgtEl>
                    <p:spTgt spid="18"/>
                  </p:tgtEl>
                </p:cond>
              </p:nextCondLst>
            </p:seq>
            <p:seq concurrent="1" nextAc="seek">
              <p:cTn id="110" restart="whenNotActive" fill="hold" evtFilter="cancelBubble" nodeType="interactiveSeq">
                <p:stCondLst>
                  <p:cond evt="onClick" delay="0">
                    <p:tgtEl>
                      <p:spTgt spid="15"/>
                    </p:tgtEl>
                  </p:cond>
                </p:stCondLst>
                <p:endSync evt="end" delay="0">
                  <p:rtn val="all"/>
                </p:endSync>
                <p:childTnLst>
                  <p:par>
                    <p:cTn id="111" fill="hold">
                      <p:stCondLst>
                        <p:cond delay="0"/>
                      </p:stCondLst>
                      <p:childTnLst>
                        <p:par>
                          <p:cTn id="112" fill="hold">
                            <p:stCondLst>
                              <p:cond delay="0"/>
                            </p:stCondLst>
                            <p:childTnLst>
                              <p:par>
                                <p:cTn id="113" presetID="1" presetClass="exit" presetSubtype="0" fill="hold" nodeType="clickEffect">
                                  <p:stCondLst>
                                    <p:cond delay="0"/>
                                  </p:stCondLst>
                                  <p:childTnLst>
                                    <p:set>
                                      <p:cBhvr>
                                        <p:cTn id="114" dur="1" fill="hold">
                                          <p:stCondLst>
                                            <p:cond delay="0"/>
                                          </p:stCondLst>
                                        </p:cTn>
                                        <p:tgtEl>
                                          <p:spTgt spid="15"/>
                                        </p:tgtEl>
                                        <p:attrNameLst>
                                          <p:attrName>style.visibility</p:attrName>
                                        </p:attrNameLst>
                                      </p:cBhvr>
                                      <p:to>
                                        <p:strVal val="hidden"/>
                                      </p:to>
                                    </p:set>
                                  </p:childTnLst>
                                </p:cTn>
                              </p:par>
                            </p:childTnLst>
                          </p:cTn>
                        </p:par>
                        <p:par>
                          <p:cTn id="115" fill="hold">
                            <p:stCondLst>
                              <p:cond delay="0"/>
                            </p:stCondLst>
                            <p:childTnLst>
                              <p:par>
                                <p:cTn id="116" presetID="10" presetClass="entr" presetSubtype="0" fill="hold" nodeType="afterEffect">
                                  <p:stCondLst>
                                    <p:cond delay="0"/>
                                  </p:stCondLst>
                                  <p:childTnLst>
                                    <p:set>
                                      <p:cBhvr>
                                        <p:cTn id="117" dur="1" fill="hold">
                                          <p:stCondLst>
                                            <p:cond delay="0"/>
                                          </p:stCondLst>
                                        </p:cTn>
                                        <p:tgtEl>
                                          <p:spTgt spid="8"/>
                                        </p:tgtEl>
                                        <p:attrNameLst>
                                          <p:attrName>style.visibility</p:attrName>
                                        </p:attrNameLst>
                                      </p:cBhvr>
                                      <p:to>
                                        <p:strVal val="visible"/>
                                      </p:to>
                                    </p:set>
                                    <p:animEffect transition="in" filter="fade">
                                      <p:cBhvr>
                                        <p:cTn id="118" dur="500"/>
                                        <p:tgtEl>
                                          <p:spTgt spid="8"/>
                                        </p:tgtEl>
                                      </p:cBhvr>
                                    </p:animEffect>
                                  </p:childTnLst>
                                </p:cTn>
                              </p:par>
                            </p:childTnLst>
                          </p:cTn>
                        </p:par>
                      </p:childTnLst>
                    </p:cTn>
                  </p:par>
                </p:childTnLst>
              </p:cTn>
              <p:nextCondLst>
                <p:cond evt="onClick" delay="0">
                  <p:tgtEl>
                    <p:spTgt spid="1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886200" y="1524001"/>
            <a:ext cx="5660136" cy="175432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vi-VN" sz="3600" b="1">
                <a:latin typeface="Times New Roman" panose="02020603050405020304" pitchFamily="18" charset="0"/>
                <a:cs typeface="Times New Roman" panose="02020603050405020304" pitchFamily="18" charset="0"/>
              </a:rPr>
              <a:t>Câu </a:t>
            </a:r>
            <a:r>
              <a:rPr lang="vi-VN" sz="3600" b="1" smtClean="0">
                <a:latin typeface="Times New Roman" panose="02020603050405020304" pitchFamily="18" charset="0"/>
                <a:cs typeface="Times New Roman" panose="02020603050405020304" pitchFamily="18" charset="0"/>
              </a:rPr>
              <a:t>1</a:t>
            </a:r>
            <a:endParaRPr lang="en-US" sz="3600" b="1" smtClean="0">
              <a:latin typeface="Times New Roman" panose="02020603050405020304" pitchFamily="18" charset="0"/>
              <a:cs typeface="Times New Roman" panose="02020603050405020304" pitchFamily="18" charset="0"/>
            </a:endParaRPr>
          </a:p>
          <a:p>
            <a:pPr algn="just"/>
            <a:r>
              <a:rPr lang="vi-VN" sz="3600" smtClean="0">
                <a:latin typeface="Times New Roman" panose="02020603050405020304" pitchFamily="18" charset="0"/>
                <a:cs typeface="Times New Roman" panose="02020603050405020304" pitchFamily="18" charset="0"/>
              </a:rPr>
              <a:t>Xác </a:t>
            </a:r>
            <a:r>
              <a:rPr lang="vi-VN" sz="3600">
                <a:latin typeface="Times New Roman" panose="02020603050405020304" pitchFamily="18" charset="0"/>
                <a:cs typeface="Times New Roman" panose="02020603050405020304" pitchFamily="18" charset="0"/>
              </a:rPr>
              <a:t>định phương thức biểu đạt chính của văn bản.</a:t>
            </a:r>
            <a:endParaRPr lang="en-GB" sz="3600">
              <a:latin typeface="Times New Roman" panose="02020603050405020304" pitchFamily="18" charset="0"/>
              <a:cs typeface="Times New Roman" panose="02020603050405020304" pitchFamily="18" charset="0"/>
            </a:endParaRPr>
          </a:p>
        </p:txBody>
      </p:sp>
      <p:sp>
        <p:nvSpPr>
          <p:cNvPr id="5" name="TextBox 4"/>
          <p:cNvSpPr txBox="1"/>
          <p:nvPr/>
        </p:nvSpPr>
        <p:spPr>
          <a:xfrm>
            <a:off x="4583614" y="3957277"/>
            <a:ext cx="3875542" cy="6463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vi-VN" sz="3600">
                <a:latin typeface="Times New Roman" panose="02020603050405020304" pitchFamily="18" charset="0"/>
                <a:cs typeface="Times New Roman" panose="02020603050405020304" pitchFamily="18" charset="0"/>
              </a:rPr>
              <a:t>Nghị luận</a:t>
            </a:r>
            <a:endParaRPr lang="en-US" sz="340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59156" y="33043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850137" y="1681906"/>
            <a:ext cx="1858351" cy="2391350"/>
          </a:xfrm>
          <a:prstGeom prst="rect">
            <a:avLst/>
          </a:prstGeom>
        </p:spPr>
      </p:pic>
    </p:spTree>
    <p:extLst>
      <p:ext uri="{BB962C8B-B14F-4D97-AF65-F5344CB8AC3E}">
        <p14:creationId xmlns:p14="http://schemas.microsoft.com/office/powerpoint/2010/main" val="2104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2935224" y="1524001"/>
            <a:ext cx="6056376" cy="23083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vi-VN" sz="3600" b="1">
                <a:latin typeface="Times New Roman" panose="02020603050405020304" pitchFamily="18" charset="0"/>
                <a:cs typeface="Times New Roman" panose="02020603050405020304" pitchFamily="18" charset="0"/>
              </a:rPr>
              <a:t>Câu </a:t>
            </a:r>
            <a:r>
              <a:rPr lang="vi-VN" sz="3600" b="1" smtClean="0">
                <a:latin typeface="Times New Roman" panose="02020603050405020304" pitchFamily="18" charset="0"/>
                <a:cs typeface="Times New Roman" panose="02020603050405020304" pitchFamily="18" charset="0"/>
              </a:rPr>
              <a:t>2</a:t>
            </a:r>
            <a:endParaRPr lang="en-US" sz="3600" b="1" smtClean="0">
              <a:latin typeface="Times New Roman" panose="02020603050405020304" pitchFamily="18" charset="0"/>
              <a:cs typeface="Times New Roman" panose="02020603050405020304" pitchFamily="18" charset="0"/>
            </a:endParaRPr>
          </a:p>
          <a:p>
            <a:pPr algn="just"/>
            <a:r>
              <a:rPr lang="vi-VN" sz="3600" smtClean="0">
                <a:latin typeface="Times New Roman" panose="02020603050405020304" pitchFamily="18" charset="0"/>
                <a:cs typeface="Times New Roman" panose="02020603050405020304" pitchFamily="18" charset="0"/>
              </a:rPr>
              <a:t>Bài </a:t>
            </a:r>
            <a:r>
              <a:rPr lang="vi-VN" sz="3600">
                <a:latin typeface="Times New Roman" panose="02020603050405020304" pitchFamily="18" charset="0"/>
                <a:cs typeface="Times New Roman" panose="02020603050405020304" pitchFamily="18" charset="0"/>
              </a:rPr>
              <a:t>học đã đề cập đến những cách trình bày vấn đề nào trong văn nghị luận?</a:t>
            </a:r>
            <a:endParaRPr lang="en-GB" sz="3600">
              <a:latin typeface="Times New Roman" panose="02020603050405020304" pitchFamily="18" charset="0"/>
              <a:cs typeface="Times New Roman" panose="02020603050405020304" pitchFamily="18" charset="0"/>
            </a:endParaRPr>
          </a:p>
        </p:txBody>
      </p:sp>
      <p:sp>
        <p:nvSpPr>
          <p:cNvPr id="5" name="TextBox 4"/>
          <p:cNvSpPr txBox="1"/>
          <p:nvPr/>
        </p:nvSpPr>
        <p:spPr>
          <a:xfrm>
            <a:off x="3142439" y="4296350"/>
            <a:ext cx="5544361" cy="175432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3600">
                <a:latin typeface="Times New Roman" panose="02020603050405020304" pitchFamily="18" charset="0"/>
                <a:cs typeface="Times New Roman" panose="02020603050405020304" pitchFamily="18" charset="0"/>
              </a:rPr>
              <a:t>Cách trình bày vấn đề chủ quan và cách trình bày vấn đề khách quan</a:t>
            </a:r>
            <a:endParaRPr lang="en-US" sz="340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59156" y="33043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981457" y="1261282"/>
            <a:ext cx="1858351" cy="2391350"/>
          </a:xfrm>
          <a:prstGeom prst="rect">
            <a:avLst/>
          </a:prstGeom>
        </p:spPr>
      </p:pic>
    </p:spTree>
    <p:extLst>
      <p:ext uri="{BB962C8B-B14F-4D97-AF65-F5344CB8AC3E}">
        <p14:creationId xmlns:p14="http://schemas.microsoft.com/office/powerpoint/2010/main" val="172240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142439" y="1508470"/>
            <a:ext cx="5763768" cy="12003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vi-VN" sz="3600" b="1">
                <a:latin typeface="Times New Roman" panose="02020603050405020304" pitchFamily="18" charset="0"/>
                <a:cs typeface="Times New Roman" panose="02020603050405020304" pitchFamily="18" charset="0"/>
              </a:rPr>
              <a:t>Câu </a:t>
            </a:r>
            <a:r>
              <a:rPr lang="vi-VN" sz="3600" b="1" smtClean="0">
                <a:latin typeface="Times New Roman" panose="02020603050405020304" pitchFamily="18" charset="0"/>
                <a:cs typeface="Times New Roman" panose="02020603050405020304" pitchFamily="18" charset="0"/>
              </a:rPr>
              <a:t>3</a:t>
            </a:r>
            <a:endParaRPr lang="en-US" sz="3600" b="1" smtClean="0">
              <a:latin typeface="Times New Roman" panose="02020603050405020304" pitchFamily="18" charset="0"/>
              <a:cs typeface="Times New Roman" panose="02020603050405020304" pitchFamily="18" charset="0"/>
            </a:endParaRPr>
          </a:p>
          <a:p>
            <a:r>
              <a:rPr lang="vi-VN" sz="3600" smtClean="0">
                <a:latin typeface="Times New Roman" panose="02020603050405020304" pitchFamily="18" charset="0"/>
                <a:cs typeface="Times New Roman" panose="02020603050405020304" pitchFamily="18" charset="0"/>
              </a:rPr>
              <a:t>Xác </a:t>
            </a:r>
            <a:r>
              <a:rPr lang="vi-VN" sz="3600">
                <a:latin typeface="Times New Roman" panose="02020603050405020304" pitchFamily="18" charset="0"/>
                <a:cs typeface="Times New Roman" panose="02020603050405020304" pitchFamily="18" charset="0"/>
              </a:rPr>
              <a:t>định luận đề của văn bản</a:t>
            </a:r>
            <a:endParaRPr lang="en-GB" sz="3600">
              <a:latin typeface="Times New Roman" panose="02020603050405020304" pitchFamily="18" charset="0"/>
              <a:cs typeface="Times New Roman" panose="02020603050405020304" pitchFamily="18" charset="0"/>
            </a:endParaRPr>
          </a:p>
        </p:txBody>
      </p:sp>
      <p:sp>
        <p:nvSpPr>
          <p:cNvPr id="5" name="TextBox 4"/>
          <p:cNvSpPr txBox="1"/>
          <p:nvPr/>
        </p:nvSpPr>
        <p:spPr>
          <a:xfrm>
            <a:off x="3227832" y="3400238"/>
            <a:ext cx="5544361" cy="12003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3600">
                <a:latin typeface="Times New Roman" panose="02020603050405020304" pitchFamily="18" charset="0"/>
                <a:cs typeface="Times New Roman" panose="02020603050405020304" pitchFamily="18" charset="0"/>
              </a:rPr>
              <a:t>Hình tượng bà Tú trong bài thơ </a:t>
            </a:r>
            <a:r>
              <a:rPr lang="vi-VN" sz="3600" i="1">
                <a:latin typeface="Times New Roman" panose="02020603050405020304" pitchFamily="18" charset="0"/>
                <a:cs typeface="Times New Roman" panose="02020603050405020304" pitchFamily="18" charset="0"/>
              </a:rPr>
              <a:t>Thương vợ</a:t>
            </a:r>
            <a:r>
              <a:rPr lang="vi-VN" sz="3600">
                <a:latin typeface="Times New Roman" panose="02020603050405020304" pitchFamily="18" charset="0"/>
                <a:cs typeface="Times New Roman" panose="02020603050405020304" pitchFamily="18" charset="0"/>
              </a:rPr>
              <a:t>.</a:t>
            </a:r>
            <a:endParaRPr lang="en-US" sz="340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59156" y="33043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284088" y="2108635"/>
            <a:ext cx="1858351" cy="2391350"/>
          </a:xfrm>
          <a:prstGeom prst="rect">
            <a:avLst/>
          </a:prstGeom>
        </p:spPr>
      </p:pic>
    </p:spTree>
    <p:extLst>
      <p:ext uri="{BB962C8B-B14F-4D97-AF65-F5344CB8AC3E}">
        <p14:creationId xmlns:p14="http://schemas.microsoft.com/office/powerpoint/2010/main" val="366275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886200" y="1524001"/>
            <a:ext cx="5105400" cy="23083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vi-VN" sz="3600" b="1">
                <a:latin typeface="Times New Roman" panose="02020603050405020304" pitchFamily="18" charset="0"/>
                <a:cs typeface="Times New Roman" panose="02020603050405020304" pitchFamily="18" charset="0"/>
              </a:rPr>
              <a:t>Câu </a:t>
            </a:r>
            <a:r>
              <a:rPr lang="vi-VN" sz="3600" b="1" smtClean="0">
                <a:latin typeface="Times New Roman" panose="02020603050405020304" pitchFamily="18" charset="0"/>
                <a:cs typeface="Times New Roman" panose="02020603050405020304" pitchFamily="18" charset="0"/>
              </a:rPr>
              <a:t>4</a:t>
            </a:r>
            <a:endParaRPr lang="en-US" sz="3600" b="1" smtClean="0">
              <a:latin typeface="Times New Roman" panose="02020603050405020304" pitchFamily="18" charset="0"/>
              <a:cs typeface="Times New Roman" panose="02020603050405020304" pitchFamily="18" charset="0"/>
            </a:endParaRPr>
          </a:p>
          <a:p>
            <a:pPr algn="just"/>
            <a:r>
              <a:rPr lang="vi-VN" sz="3600" smtClean="0">
                <a:latin typeface="Times New Roman" panose="02020603050405020304" pitchFamily="18" charset="0"/>
                <a:cs typeface="Times New Roman" panose="02020603050405020304" pitchFamily="18" charset="0"/>
              </a:rPr>
              <a:t>Để </a:t>
            </a:r>
            <a:r>
              <a:rPr lang="vi-VN" sz="3600">
                <a:latin typeface="Times New Roman" panose="02020603050405020304" pitchFamily="18" charset="0"/>
                <a:cs typeface="Times New Roman" panose="02020603050405020304" pitchFamily="18" charset="0"/>
              </a:rPr>
              <a:t>làm sáng tỏ luận đề, bài viết đã sử dụng mấy luận điểm?</a:t>
            </a:r>
            <a:endParaRPr lang="en-GB" sz="3600">
              <a:latin typeface="Times New Roman" panose="02020603050405020304" pitchFamily="18" charset="0"/>
              <a:cs typeface="Times New Roman" panose="02020603050405020304" pitchFamily="18" charset="0"/>
            </a:endParaRPr>
          </a:p>
        </p:txBody>
      </p:sp>
      <p:sp>
        <p:nvSpPr>
          <p:cNvPr id="5" name="TextBox 4"/>
          <p:cNvSpPr txBox="1"/>
          <p:nvPr/>
        </p:nvSpPr>
        <p:spPr>
          <a:xfrm>
            <a:off x="5080967" y="4278062"/>
            <a:ext cx="2481121" cy="64633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3600">
                <a:latin typeface="Times New Roman" panose="02020603050405020304" pitchFamily="18" charset="0"/>
                <a:cs typeface="Times New Roman" panose="02020603050405020304" pitchFamily="18" charset="0"/>
              </a:rPr>
              <a:t>4 luận điểm</a:t>
            </a:r>
            <a:endParaRPr lang="en-US" sz="340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59156" y="33043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539241" y="1672988"/>
            <a:ext cx="1858351" cy="2391350"/>
          </a:xfrm>
          <a:prstGeom prst="rect">
            <a:avLst/>
          </a:prstGeom>
        </p:spPr>
      </p:pic>
    </p:spTree>
    <p:extLst>
      <p:ext uri="{BB962C8B-B14F-4D97-AF65-F5344CB8AC3E}">
        <p14:creationId xmlns:p14="http://schemas.microsoft.com/office/powerpoint/2010/main" val="200577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2873497" y="426721"/>
            <a:ext cx="6184392" cy="286232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vi-VN" sz="3600" b="1">
                <a:latin typeface="Times New Roman" panose="02020603050405020304" pitchFamily="18" charset="0"/>
                <a:cs typeface="Times New Roman" panose="02020603050405020304" pitchFamily="18" charset="0"/>
              </a:rPr>
              <a:t>Câu </a:t>
            </a:r>
            <a:r>
              <a:rPr lang="vi-VN" sz="3600" b="1" smtClean="0">
                <a:latin typeface="Times New Roman" panose="02020603050405020304" pitchFamily="18" charset="0"/>
                <a:cs typeface="Times New Roman" panose="02020603050405020304" pitchFamily="18" charset="0"/>
              </a:rPr>
              <a:t>5</a:t>
            </a:r>
            <a:endParaRPr lang="en-US" sz="3600" b="1" smtClean="0">
              <a:latin typeface="Times New Roman" panose="02020603050405020304" pitchFamily="18" charset="0"/>
              <a:cs typeface="Times New Roman" panose="02020603050405020304" pitchFamily="18" charset="0"/>
            </a:endParaRPr>
          </a:p>
          <a:p>
            <a:pPr algn="just"/>
            <a:r>
              <a:rPr lang="vi-VN" sz="3600" smtClean="0">
                <a:latin typeface="Times New Roman" panose="02020603050405020304" pitchFamily="18" charset="0"/>
                <a:cs typeface="Times New Roman" panose="02020603050405020304" pitchFamily="18" charset="0"/>
              </a:rPr>
              <a:t>Để </a:t>
            </a:r>
            <a:r>
              <a:rPr lang="vi-VN" sz="3600">
                <a:latin typeface="Times New Roman" panose="02020603050405020304" pitchFamily="18" charset="0"/>
                <a:cs typeface="Times New Roman" panose="02020603050405020304" pitchFamily="18" charset="0"/>
              </a:rPr>
              <a:t>làm sáng tỏ cho luận điểm </a:t>
            </a:r>
            <a:r>
              <a:rPr lang="vi-VN" sz="3600" i="1">
                <a:latin typeface="Times New Roman" panose="02020603050405020304" pitchFamily="18" charset="0"/>
                <a:cs typeface="Times New Roman" panose="02020603050405020304" pitchFamily="18" charset="0"/>
              </a:rPr>
              <a:t>Hình tượng bà Tú trong hai câu thực</a:t>
            </a:r>
            <a:r>
              <a:rPr lang="vi-VN" sz="3600">
                <a:latin typeface="Times New Roman" panose="02020603050405020304" pitchFamily="18" charset="0"/>
                <a:cs typeface="Times New Roman" panose="02020603050405020304" pitchFamily="18" charset="0"/>
              </a:rPr>
              <a:t>, tác giả đã sử dụng những bằng chứng nào?</a:t>
            </a:r>
            <a:endParaRPr lang="en-GB" sz="3600">
              <a:latin typeface="Times New Roman" panose="02020603050405020304" pitchFamily="18" charset="0"/>
              <a:cs typeface="Times New Roman" panose="02020603050405020304" pitchFamily="18" charset="0"/>
            </a:endParaRPr>
          </a:p>
        </p:txBody>
      </p:sp>
      <p:sp>
        <p:nvSpPr>
          <p:cNvPr id="5" name="TextBox 4"/>
          <p:cNvSpPr txBox="1"/>
          <p:nvPr/>
        </p:nvSpPr>
        <p:spPr>
          <a:xfrm>
            <a:off x="1881173" y="3637982"/>
            <a:ext cx="8184861" cy="304698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3200" b="1">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Phần trích dẫn hai câu thực của bài thơ.</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Các bằng chứng dẫn ra từ hai câu thực: “lặn lội thân cò”, “khi quãng vắng”, “eo sèo”.</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Các bằng chứng dẫn ra từ ca dao để so sánh: “Cái có lặn lội bờ sông”, “Gánh gạo đưa chồng tiếng khóc nỉ non”.</a:t>
            </a:r>
            <a:endParaRPr lang="en-GB" sz="3200">
              <a:latin typeface="Times New Roman" panose="02020603050405020304" pitchFamily="18" charset="0"/>
              <a:cs typeface="Times New Roman" panose="02020603050405020304"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0050212" y="30757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082041" y="1407586"/>
            <a:ext cx="1858351" cy="2391350"/>
          </a:xfrm>
          <a:prstGeom prst="rect">
            <a:avLst/>
          </a:prstGeom>
        </p:spPr>
      </p:pic>
    </p:spTree>
    <p:extLst>
      <p:ext uri="{BB962C8B-B14F-4D97-AF65-F5344CB8AC3E}">
        <p14:creationId xmlns:p14="http://schemas.microsoft.com/office/powerpoint/2010/main" val="341884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361918" y="591845"/>
            <a:ext cx="6465475" cy="286232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3600" b="1">
                <a:latin typeface="+mj-lt"/>
              </a:rPr>
              <a:t>Câu 6. </a:t>
            </a:r>
            <a:r>
              <a:rPr lang="vi-VN" sz="3600">
                <a:latin typeface="+mj-lt"/>
              </a:rPr>
              <a:t>Tác phẩm đã sử dụng lí lẽ nào để làm sáng tỏ cho luận điểm “Hình tượng bà Tú thuộc về kiểu gia đình nhà nho theo ảnh hưởng Nho giáo”?</a:t>
            </a:r>
            <a:endParaRPr lang="en-GB" sz="3600">
              <a:latin typeface="+mj-lt"/>
            </a:endParaRPr>
          </a:p>
        </p:txBody>
      </p:sp>
      <p:sp>
        <p:nvSpPr>
          <p:cNvPr id="5" name="TextBox 4"/>
          <p:cNvSpPr txBox="1"/>
          <p:nvPr/>
        </p:nvSpPr>
        <p:spPr>
          <a:xfrm>
            <a:off x="2690053" y="3680334"/>
            <a:ext cx="7483850"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3600">
                <a:latin typeface="+mj-lt"/>
              </a:rPr>
              <a:t>Lí giải, đánh giá, nhận xét về cuộc đời bà Tú trong bối cảnh thời đại: </a:t>
            </a:r>
            <a:r>
              <a:rPr lang="vi-VN" sz="3600" i="1">
                <a:latin typeface="+mj-lt"/>
              </a:rPr>
              <a:t>Đó là cuộc bươn chải không có kết thúc, bươn chải đã thành số phận của bà</a:t>
            </a:r>
            <a:endParaRPr lang="en-GB" sz="3600">
              <a:latin typeface="+mj-lt"/>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0297582" y="3174881"/>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178294" y="591845"/>
            <a:ext cx="1858351" cy="2391350"/>
          </a:xfrm>
          <a:prstGeom prst="rect">
            <a:avLst/>
          </a:prstGeom>
        </p:spPr>
      </p:pic>
    </p:spTree>
    <p:extLst>
      <p:ext uri="{BB962C8B-B14F-4D97-AF65-F5344CB8AC3E}">
        <p14:creationId xmlns:p14="http://schemas.microsoft.com/office/powerpoint/2010/main" val="15332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2080856" y="325442"/>
            <a:ext cx="9001672" cy="39703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2800" b="1">
                <a:latin typeface="Times New Roman" panose="02020603050405020304" pitchFamily="18" charset="0"/>
                <a:cs typeface="Times New Roman" panose="02020603050405020304" pitchFamily="18" charset="0"/>
              </a:rPr>
              <a:t>Câu 7. Đoạn văn sau sử dụng cách trình bày vấn đề chủ quan hay cách trình bày vấn đề khách quan: </a:t>
            </a:r>
            <a:r>
              <a:rPr lang="vi-VN" sz="2800" b="1" i="1">
                <a:latin typeface="Times New Roman" panose="02020603050405020304" pitchFamily="18" charset="0"/>
                <a:cs typeface="Times New Roman" panose="02020603050405020304" pitchFamily="18" charset="0"/>
              </a:rPr>
              <a:t>“</a:t>
            </a:r>
            <a:r>
              <a:rPr lang="vi-VN" sz="2800" i="1">
                <a:latin typeface="Times New Roman" panose="02020603050405020304" pitchFamily="18" charset="0"/>
                <a:cs typeface="Times New Roman" panose="02020603050405020304" pitchFamily="18" charset="0"/>
              </a:rPr>
              <a:t>Ba chữ “âu đành phận” không giống cái tắc lưỡi hời hợt của kẻ kệ đời đến đâu thì đến, cũng không giống tiếng thở dài cay đắng của kẻ hận đời trước thiên duyên ngang trái. Mà có lẽ đó là thái độ chín chắn trước duyên phận và cả độ lượng trước gia cảnh nữa. Cũng như thế, ba chữ “dám quản công” mới phải đạo làm sao. Không trách phận than thân, không phiền lòng phẫn chí, lặng lẽ an phận, ráng sức lo toan.”</a:t>
            </a:r>
            <a:r>
              <a:rPr lang="vi-VN" sz="2800">
                <a:latin typeface="Times New Roman" panose="02020603050405020304" pitchFamily="18" charset="0"/>
                <a:cs typeface="Times New Roman" panose="02020603050405020304" pitchFamily="18" charset="0"/>
              </a:rPr>
              <a:t>?</a:t>
            </a:r>
            <a:endParaRPr lang="en-GB" sz="2800">
              <a:latin typeface="Times New Roman" panose="02020603050405020304" pitchFamily="18" charset="0"/>
              <a:cs typeface="Times New Roman" panose="02020603050405020304" pitchFamily="18" charset="0"/>
            </a:endParaRPr>
          </a:p>
        </p:txBody>
      </p:sp>
      <p:sp>
        <p:nvSpPr>
          <p:cNvPr id="5" name="TextBox 4"/>
          <p:cNvSpPr txBox="1"/>
          <p:nvPr/>
        </p:nvSpPr>
        <p:spPr>
          <a:xfrm>
            <a:off x="2805075" y="4392603"/>
            <a:ext cx="7354872" cy="95410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r>
              <a:rPr lang="vi-VN" sz="2800" dirty="0">
                <a:latin typeface="Times New Roman" panose="02020603050405020304" pitchFamily="18" charset="0"/>
                <a:cs typeface="Times New Roman" panose="02020603050405020304" pitchFamily="18" charset="0"/>
              </a:rPr>
              <a:t>Kết hợp cả cách trình bày vấn đề chủ quan và cách trình bày vấn đề khách quan.</a:t>
            </a:r>
            <a:endParaRPr lang="en-US" sz="2800" dirty="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0388540" y="3174881"/>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597409" y="602914"/>
            <a:ext cx="1858351" cy="2391350"/>
          </a:xfrm>
          <a:prstGeom prst="rect">
            <a:avLst/>
          </a:prstGeom>
        </p:spPr>
      </p:pic>
    </p:spTree>
    <p:extLst>
      <p:ext uri="{BB962C8B-B14F-4D97-AF65-F5344CB8AC3E}">
        <p14:creationId xmlns:p14="http://schemas.microsoft.com/office/powerpoint/2010/main" val="21075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128"/>
          <p:cNvGrpSpPr/>
          <p:nvPr/>
        </p:nvGrpSpPr>
        <p:grpSpPr>
          <a:xfrm>
            <a:off x="2157487" y="2567049"/>
            <a:ext cx="593976" cy="593976"/>
            <a:chOff x="1316879" y="4254550"/>
            <a:chExt cx="684000" cy="684000"/>
          </a:xfrm>
        </p:grpSpPr>
        <p:sp>
          <p:nvSpPr>
            <p:cNvPr id="78" name="Freeform 49"/>
            <p:cNvSpPr>
              <a:spLocks noChangeAspect="1" noEditPoints="1"/>
            </p:cNvSpPr>
            <p:nvPr/>
          </p:nvSpPr>
          <p:spPr bwMode="auto">
            <a:xfrm>
              <a:off x="1467830" y="4412272"/>
              <a:ext cx="407999" cy="347492"/>
            </a:xfrm>
            <a:custGeom>
              <a:avLst/>
              <a:gdLst>
                <a:gd name="T0" fmla="*/ 182 w 400"/>
                <a:gd name="T1" fmla="*/ 180 h 340"/>
                <a:gd name="T2" fmla="*/ 218 w 400"/>
                <a:gd name="T3" fmla="*/ 180 h 340"/>
                <a:gd name="T4" fmla="*/ 218 w 400"/>
                <a:gd name="T5" fmla="*/ 220 h 340"/>
                <a:gd name="T6" fmla="*/ 400 w 400"/>
                <a:gd name="T7" fmla="*/ 220 h 340"/>
                <a:gd name="T8" fmla="*/ 396 w 400"/>
                <a:gd name="T9" fmla="*/ 103 h 340"/>
                <a:gd name="T10" fmla="*/ 356 w 400"/>
                <a:gd name="T11" fmla="*/ 60 h 340"/>
                <a:gd name="T12" fmla="*/ 292 w 400"/>
                <a:gd name="T13" fmla="*/ 60 h 340"/>
                <a:gd name="T14" fmla="*/ 268 w 400"/>
                <a:gd name="T15" fmla="*/ 15 h 340"/>
                <a:gd name="T16" fmla="*/ 244 w 400"/>
                <a:gd name="T17" fmla="*/ 0 h 340"/>
                <a:gd name="T18" fmla="*/ 155 w 400"/>
                <a:gd name="T19" fmla="*/ 0 h 340"/>
                <a:gd name="T20" fmla="*/ 132 w 400"/>
                <a:gd name="T21" fmla="*/ 15 h 340"/>
                <a:gd name="T22" fmla="*/ 108 w 400"/>
                <a:gd name="T23" fmla="*/ 60 h 340"/>
                <a:gd name="T24" fmla="*/ 44 w 400"/>
                <a:gd name="T25" fmla="*/ 60 h 340"/>
                <a:gd name="T26" fmla="*/ 4 w 400"/>
                <a:gd name="T27" fmla="*/ 103 h 340"/>
                <a:gd name="T28" fmla="*/ 0 w 400"/>
                <a:gd name="T29" fmla="*/ 220 h 340"/>
                <a:gd name="T30" fmla="*/ 182 w 400"/>
                <a:gd name="T31" fmla="*/ 220 h 340"/>
                <a:gd name="T32" fmla="*/ 182 w 400"/>
                <a:gd name="T33" fmla="*/ 180 h 340"/>
                <a:gd name="T34" fmla="*/ 153 w 400"/>
                <a:gd name="T35" fmla="*/ 38 h 340"/>
                <a:gd name="T36" fmla="*/ 169 w 400"/>
                <a:gd name="T37" fmla="*/ 28 h 340"/>
                <a:gd name="T38" fmla="*/ 230 w 400"/>
                <a:gd name="T39" fmla="*/ 28 h 340"/>
                <a:gd name="T40" fmla="*/ 247 w 400"/>
                <a:gd name="T41" fmla="*/ 38 h 340"/>
                <a:gd name="T42" fmla="*/ 258 w 400"/>
                <a:gd name="T43" fmla="*/ 60 h 340"/>
                <a:gd name="T44" fmla="*/ 141 w 400"/>
                <a:gd name="T45" fmla="*/ 60 h 340"/>
                <a:gd name="T46" fmla="*/ 153 w 400"/>
                <a:gd name="T47" fmla="*/ 38 h 340"/>
                <a:gd name="T48" fmla="*/ 218 w 400"/>
                <a:gd name="T49" fmla="*/ 280 h 340"/>
                <a:gd name="T50" fmla="*/ 182 w 400"/>
                <a:gd name="T51" fmla="*/ 280 h 340"/>
                <a:gd name="T52" fmla="*/ 182 w 400"/>
                <a:gd name="T53" fmla="*/ 240 h 340"/>
                <a:gd name="T54" fmla="*/ 10 w 400"/>
                <a:gd name="T55" fmla="*/ 240 h 340"/>
                <a:gd name="T56" fmla="*/ 14 w 400"/>
                <a:gd name="T57" fmla="*/ 306 h 340"/>
                <a:gd name="T58" fmla="*/ 50 w 400"/>
                <a:gd name="T59" fmla="*/ 340 h 340"/>
                <a:gd name="T60" fmla="*/ 350 w 400"/>
                <a:gd name="T61" fmla="*/ 340 h 340"/>
                <a:gd name="T62" fmla="*/ 386 w 400"/>
                <a:gd name="T63" fmla="*/ 306 h 340"/>
                <a:gd name="T64" fmla="*/ 390 w 400"/>
                <a:gd name="T65" fmla="*/ 240 h 340"/>
                <a:gd name="T66" fmla="*/ 218 w 400"/>
                <a:gd name="T67" fmla="*/ 240 h 340"/>
                <a:gd name="T68" fmla="*/ 218 w 400"/>
                <a:gd name="T69"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0" h="340">
                  <a:moveTo>
                    <a:pt x="182" y="180"/>
                  </a:moveTo>
                  <a:cubicBezTo>
                    <a:pt x="218" y="180"/>
                    <a:pt x="218" y="180"/>
                    <a:pt x="218" y="180"/>
                  </a:cubicBezTo>
                  <a:cubicBezTo>
                    <a:pt x="218" y="220"/>
                    <a:pt x="218" y="220"/>
                    <a:pt x="218" y="220"/>
                  </a:cubicBezTo>
                  <a:cubicBezTo>
                    <a:pt x="400" y="220"/>
                    <a:pt x="400" y="220"/>
                    <a:pt x="400" y="220"/>
                  </a:cubicBezTo>
                  <a:cubicBezTo>
                    <a:pt x="400" y="220"/>
                    <a:pt x="397" y="131"/>
                    <a:pt x="396" y="103"/>
                  </a:cubicBezTo>
                  <a:cubicBezTo>
                    <a:pt x="395" y="76"/>
                    <a:pt x="385" y="60"/>
                    <a:pt x="356" y="60"/>
                  </a:cubicBezTo>
                  <a:cubicBezTo>
                    <a:pt x="292" y="60"/>
                    <a:pt x="292" y="60"/>
                    <a:pt x="292" y="60"/>
                  </a:cubicBezTo>
                  <a:cubicBezTo>
                    <a:pt x="282" y="41"/>
                    <a:pt x="271" y="21"/>
                    <a:pt x="268" y="15"/>
                  </a:cubicBezTo>
                  <a:cubicBezTo>
                    <a:pt x="261" y="2"/>
                    <a:pt x="259" y="0"/>
                    <a:pt x="244" y="0"/>
                  </a:cubicBezTo>
                  <a:cubicBezTo>
                    <a:pt x="155" y="0"/>
                    <a:pt x="155" y="0"/>
                    <a:pt x="155" y="0"/>
                  </a:cubicBezTo>
                  <a:cubicBezTo>
                    <a:pt x="141" y="0"/>
                    <a:pt x="138" y="2"/>
                    <a:pt x="132" y="15"/>
                  </a:cubicBezTo>
                  <a:cubicBezTo>
                    <a:pt x="129" y="21"/>
                    <a:pt x="118" y="41"/>
                    <a:pt x="108" y="60"/>
                  </a:cubicBezTo>
                  <a:cubicBezTo>
                    <a:pt x="44" y="60"/>
                    <a:pt x="44" y="60"/>
                    <a:pt x="44" y="60"/>
                  </a:cubicBezTo>
                  <a:cubicBezTo>
                    <a:pt x="14" y="60"/>
                    <a:pt x="5" y="76"/>
                    <a:pt x="4" y="103"/>
                  </a:cubicBezTo>
                  <a:cubicBezTo>
                    <a:pt x="3" y="129"/>
                    <a:pt x="0" y="220"/>
                    <a:pt x="0" y="220"/>
                  </a:cubicBezTo>
                  <a:cubicBezTo>
                    <a:pt x="182" y="220"/>
                    <a:pt x="182" y="220"/>
                    <a:pt x="182" y="220"/>
                  </a:cubicBezTo>
                  <a:lnTo>
                    <a:pt x="182" y="180"/>
                  </a:lnTo>
                  <a:close/>
                  <a:moveTo>
                    <a:pt x="153" y="38"/>
                  </a:moveTo>
                  <a:cubicBezTo>
                    <a:pt x="157" y="30"/>
                    <a:pt x="159" y="28"/>
                    <a:pt x="169" y="28"/>
                  </a:cubicBezTo>
                  <a:cubicBezTo>
                    <a:pt x="230" y="28"/>
                    <a:pt x="230" y="28"/>
                    <a:pt x="230" y="28"/>
                  </a:cubicBezTo>
                  <a:cubicBezTo>
                    <a:pt x="241" y="28"/>
                    <a:pt x="242" y="30"/>
                    <a:pt x="247" y="38"/>
                  </a:cubicBezTo>
                  <a:cubicBezTo>
                    <a:pt x="248" y="41"/>
                    <a:pt x="253" y="50"/>
                    <a:pt x="258" y="60"/>
                  </a:cubicBezTo>
                  <a:cubicBezTo>
                    <a:pt x="141" y="60"/>
                    <a:pt x="141" y="60"/>
                    <a:pt x="141" y="60"/>
                  </a:cubicBezTo>
                  <a:cubicBezTo>
                    <a:pt x="146" y="50"/>
                    <a:pt x="151" y="41"/>
                    <a:pt x="153" y="38"/>
                  </a:cubicBezTo>
                  <a:close/>
                  <a:moveTo>
                    <a:pt x="218" y="280"/>
                  </a:moveTo>
                  <a:cubicBezTo>
                    <a:pt x="182" y="280"/>
                    <a:pt x="182" y="280"/>
                    <a:pt x="182" y="280"/>
                  </a:cubicBezTo>
                  <a:cubicBezTo>
                    <a:pt x="182" y="240"/>
                    <a:pt x="182" y="240"/>
                    <a:pt x="182" y="240"/>
                  </a:cubicBezTo>
                  <a:cubicBezTo>
                    <a:pt x="10" y="240"/>
                    <a:pt x="10" y="240"/>
                    <a:pt x="10" y="240"/>
                  </a:cubicBezTo>
                  <a:cubicBezTo>
                    <a:pt x="10" y="240"/>
                    <a:pt x="12" y="276"/>
                    <a:pt x="14" y="306"/>
                  </a:cubicBezTo>
                  <a:cubicBezTo>
                    <a:pt x="14" y="319"/>
                    <a:pt x="18" y="340"/>
                    <a:pt x="50" y="340"/>
                  </a:cubicBezTo>
                  <a:cubicBezTo>
                    <a:pt x="350" y="340"/>
                    <a:pt x="350" y="340"/>
                    <a:pt x="350" y="340"/>
                  </a:cubicBezTo>
                  <a:cubicBezTo>
                    <a:pt x="381" y="340"/>
                    <a:pt x="385" y="319"/>
                    <a:pt x="386" y="306"/>
                  </a:cubicBezTo>
                  <a:cubicBezTo>
                    <a:pt x="388" y="275"/>
                    <a:pt x="390" y="240"/>
                    <a:pt x="390" y="240"/>
                  </a:cubicBezTo>
                  <a:cubicBezTo>
                    <a:pt x="218" y="240"/>
                    <a:pt x="218" y="240"/>
                    <a:pt x="218" y="240"/>
                  </a:cubicBezTo>
                  <a:lnTo>
                    <a:pt x="218" y="280"/>
                  </a:lnTo>
                  <a:close/>
                </a:path>
              </a:pathLst>
            </a:custGeom>
            <a:noFill/>
            <a:ln w="12700">
              <a:solidFill>
                <a:schemeClr val="bg1"/>
              </a:solidFill>
            </a:ln>
          </p:spPr>
          <p:txBody>
            <a:bodyPr vert="horz" wrap="square" lIns="79405" tIns="39703" rIns="79405" bIns="39703" numCol="1" anchor="t" anchorCtr="0" compatLnSpc="1"/>
            <a:lstStyle/>
            <a:p>
              <a:pPr algn="just">
                <a:lnSpc>
                  <a:spcPct val="120000"/>
                </a:lnSpc>
              </a:pPr>
              <a:endParaRPr lang="en-US" sz="760" dirty="0">
                <a:latin typeface="Arial" panose="020B0604020202020204"/>
                <a:ea typeface="微软雅黑" panose="020B0503020204020204" pitchFamily="34" charset="-122"/>
                <a:cs typeface="+mn-ea"/>
                <a:sym typeface="Arial" panose="020B0604020202020204"/>
              </a:endParaRPr>
            </a:p>
          </p:txBody>
        </p:sp>
        <p:sp>
          <p:nvSpPr>
            <p:cNvPr id="79" name="Oval 124"/>
            <p:cNvSpPr/>
            <p:nvPr/>
          </p:nvSpPr>
          <p:spPr>
            <a:xfrm>
              <a:off x="1316879" y="4254550"/>
              <a:ext cx="684000" cy="684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60">
                <a:latin typeface="Arial" panose="020B0604020202020204"/>
                <a:ea typeface="微软雅黑" panose="020B0503020204020204" pitchFamily="34" charset="-122"/>
                <a:cs typeface="+mn-ea"/>
                <a:sym typeface="Arial" panose="020B0604020202020204"/>
              </a:endParaRPr>
            </a:p>
          </p:txBody>
        </p:sp>
      </p:grpSp>
      <p:sp>
        <p:nvSpPr>
          <p:cNvPr id="3" name="Rectangle 2"/>
          <p:cNvSpPr/>
          <p:nvPr/>
        </p:nvSpPr>
        <p:spPr>
          <a:xfrm>
            <a:off x="2712021" y="358371"/>
            <a:ext cx="6767958" cy="1464503"/>
          </a:xfrm>
          <a:prstGeom prst="rect">
            <a:avLst/>
          </a:prstGeom>
        </p:spPr>
        <p:txBody>
          <a:bodyPr wrap="square">
            <a:spAutoFit/>
          </a:bodyPr>
          <a:lstStyle/>
          <a:p>
            <a:pPr algn="ctr">
              <a:spcBef>
                <a:spcPts val="90"/>
              </a:spcBef>
              <a:spcAft>
                <a:spcPts val="1000"/>
              </a:spcAft>
            </a:pPr>
            <a:r>
              <a:rPr lang="vi-VN" sz="4000" b="1" kern="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Nhiệm vụ </a:t>
            </a:r>
            <a:endParaRPr lang="en-US" sz="4000" b="1" kern="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90"/>
              </a:spcBef>
              <a:spcAft>
                <a:spcPts val="1000"/>
              </a:spcAft>
            </a:pPr>
            <a:r>
              <a:rPr lang="vi-VN" sz="4000" b="1" kern="0" dirty="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vi-VN" sz="4000" b="1" kern="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 tập thảo luận</a:t>
            </a:r>
            <a:endParaRPr lang="en-GB"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2642872" y="2348377"/>
            <a:ext cx="5557852" cy="2839111"/>
          </a:xfrm>
          <a:prstGeom prst="rect">
            <a:avLst/>
          </a:prstGeom>
        </p:spPr>
        <p:txBody>
          <a:bodyPr wrap="square">
            <a:spAutoFit/>
          </a:bodyPr>
          <a:lstStyle/>
          <a:p>
            <a:pPr algn="just">
              <a:lnSpc>
                <a:spcPct val="107000"/>
              </a:lnSpc>
              <a:spcAft>
                <a:spcPts val="0"/>
              </a:spcAft>
            </a:pPr>
            <a:r>
              <a:rPr lang="en-GB" sz="2400" kern="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kern="0" dirty="0">
                <a:latin typeface="Times New Roman" panose="02020603050405020304" pitchFamily="18" charset="0"/>
                <a:ea typeface="Times New Roman" panose="02020603050405020304" pitchFamily="18" charset="0"/>
                <a:cs typeface="Times New Roman" panose="02020603050405020304" pitchFamily="18" charset="0"/>
              </a:rPr>
              <a:t>+ Nhóm 1, 2:</a:t>
            </a:r>
            <a:r>
              <a:rPr lang="vi-VN" sz="2400" kern="0" dirty="0">
                <a:latin typeface="Times New Roman" panose="02020603050405020304" pitchFamily="18" charset="0"/>
                <a:ea typeface="Times New Roman" panose="02020603050405020304" pitchFamily="18" charset="0"/>
                <a:cs typeface="Times New Roman" panose="02020603050405020304" pitchFamily="18" charset="0"/>
              </a:rPr>
              <a:t> Em ấn tượng với lí lẽ, bằng chứng nào nhất? Lí lẽ và bằng chứng ấy đã làm sáng tỏ luận đề như thế nào?</a:t>
            </a:r>
            <a:endParaRPr lang="en-GB" sz="2400" kern="1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kern="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b="1" kern="0" dirty="0">
                <a:latin typeface="Times New Roman" panose="02020603050405020304" pitchFamily="18" charset="0"/>
                <a:ea typeface="Times New Roman" panose="02020603050405020304" pitchFamily="18" charset="0"/>
                <a:cs typeface="Times New Roman" panose="02020603050405020304" pitchFamily="18" charset="0"/>
              </a:rPr>
              <a:t>Nhóm 3, 4: </a:t>
            </a:r>
            <a:r>
              <a:rPr lang="vi-VN" sz="2400" kern="0" dirty="0">
                <a:latin typeface="Times New Roman" panose="02020603050405020304" pitchFamily="18" charset="0"/>
                <a:ea typeface="Times New Roman" panose="02020603050405020304" pitchFamily="18" charset="0"/>
                <a:cs typeface="Times New Roman" panose="02020603050405020304" pitchFamily="18" charset="0"/>
              </a:rPr>
              <a:t>Tác giả bài viết cho rằng hai câu đề bài thơ </a:t>
            </a:r>
            <a:r>
              <a:rPr lang="vi-VN" sz="2400" i="1" kern="0" dirty="0">
                <a:latin typeface="Times New Roman" panose="02020603050405020304" pitchFamily="18" charset="0"/>
                <a:ea typeface="Times New Roman" panose="02020603050405020304" pitchFamily="18" charset="0"/>
                <a:cs typeface="Times New Roman" panose="02020603050405020304" pitchFamily="18" charset="0"/>
              </a:rPr>
              <a:t>Thương vợ </a:t>
            </a:r>
            <a:r>
              <a:rPr lang="vi-VN" sz="2400" kern="0" dirty="0">
                <a:latin typeface="Times New Roman" panose="02020603050405020304" pitchFamily="18" charset="0"/>
                <a:ea typeface="Times New Roman" panose="02020603050405020304" pitchFamily="18" charset="0"/>
                <a:cs typeface="Times New Roman" panose="02020603050405020304" pitchFamily="18" charset="0"/>
              </a:rPr>
              <a:t>là “cặp câu hay nhất bài thơ”. Em có đồng tình với ý kiến này không?Vì sao?</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1000"/>
                                        <p:tgtEl>
                                          <p:spTgt spid="77"/>
                                        </p:tgtEl>
                                      </p:cBhvr>
                                    </p:animEffect>
                                    <p:anim calcmode="lin" valueType="num">
                                      <p:cBhvr>
                                        <p:cTn id="8" dur="1000" fill="hold"/>
                                        <p:tgtEl>
                                          <p:spTgt spid="77"/>
                                        </p:tgtEl>
                                        <p:attrNameLst>
                                          <p:attrName>ppt_w</p:attrName>
                                        </p:attrNameLst>
                                      </p:cBhvr>
                                      <p:tavLst>
                                        <p:tav tm="0" fmla="#ppt_w*sin(2.5*pi*$)">
                                          <p:val>
                                            <p:fltVal val="0"/>
                                          </p:val>
                                        </p:tav>
                                        <p:tav tm="100000">
                                          <p:val>
                                            <p:fltVal val="1"/>
                                          </p:val>
                                        </p:tav>
                                      </p:tavLst>
                                    </p:anim>
                                    <p:anim calcmode="lin" valueType="num">
                                      <p:cBhvr>
                                        <p:cTn id="9" dur="1000" fill="hold"/>
                                        <p:tgtEl>
                                          <p:spTgt spid="7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98154" y="1877633"/>
            <a:ext cx="8111516" cy="718466"/>
          </a:xfrm>
          <a:prstGeom prst="rect">
            <a:avLst/>
          </a:prstGeom>
        </p:spPr>
        <p:txBody>
          <a:bodyPr wrap="none">
            <a:spAutoFit/>
          </a:bodyPr>
          <a:lstStyle/>
          <a:p>
            <a:pPr>
              <a:lnSpc>
                <a:spcPct val="107000"/>
              </a:lnSpc>
              <a:spcAft>
                <a:spcPts val="0"/>
              </a:spcAft>
            </a:pPr>
            <a:r>
              <a:rPr lang="vi-VN" sz="4000" b="1" kern="0">
                <a:latin typeface="Times New Roman" panose="02020603050405020304" pitchFamily="18" charset="0"/>
                <a:ea typeface="Times New Roman" panose="02020603050405020304" pitchFamily="18" charset="0"/>
                <a:cs typeface="Times New Roman" panose="02020603050405020304" pitchFamily="18" charset="0"/>
              </a:rPr>
              <a:t>I. Tri thức Ngữ văn về VB nghị luận</a:t>
            </a:r>
            <a:endParaRPr lang="en-GB" sz="40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514600" y="3030380"/>
            <a:ext cx="6618514" cy="1569660"/>
          </a:xfrm>
          <a:prstGeom prst="rect">
            <a:avLst/>
          </a:prstGeom>
        </p:spPr>
        <p:txBody>
          <a:bodyPr wrap="square">
            <a:spAutoFit/>
          </a:bodyPr>
          <a:lstStyle/>
          <a:p>
            <a:pPr algn="just"/>
            <a:r>
              <a:rPr lang="vi-VN" sz="3200" b="1" kern="0">
                <a:latin typeface="Times New Roman" panose="02020603050405020304" pitchFamily="18" charset="0"/>
                <a:ea typeface="Times New Roman" panose="02020603050405020304" pitchFamily="18" charset="0"/>
              </a:rPr>
              <a:t>* Cách trình bày vấn đề khách quan và cách trình bày vấn đề chủ quan trong văn bản nghị luận</a:t>
            </a:r>
            <a:endParaRPr lang="en-GB" sz="3200"/>
          </a:p>
        </p:txBody>
      </p:sp>
    </p:spTree>
    <p:extLst>
      <p:ext uri="{BB962C8B-B14F-4D97-AF65-F5344CB8AC3E}">
        <p14:creationId xmlns:p14="http://schemas.microsoft.com/office/powerpoint/2010/main" val="23974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503" y="-89802"/>
            <a:ext cx="12307503" cy="7220402"/>
          </a:xfrm>
        </p:spPr>
      </p:pic>
      <p:sp>
        <p:nvSpPr>
          <p:cNvPr id="5" name="Rectangle 4"/>
          <p:cNvSpPr/>
          <p:nvPr/>
        </p:nvSpPr>
        <p:spPr>
          <a:xfrm>
            <a:off x="1154767" y="515952"/>
            <a:ext cx="3801041" cy="175432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r>
              <a:rPr lang="vi-VN" sz="5400" b="1" kern="0" dirty="0">
                <a:latin typeface="Times New Roman" panose="02020603050405020304" pitchFamily="18" charset="0"/>
                <a:ea typeface="Times New Roman" panose="02020603050405020304" pitchFamily="18" charset="0"/>
              </a:rPr>
              <a:t>Hoạt động </a:t>
            </a:r>
            <a:r>
              <a:rPr lang="vi-VN" sz="5400" b="1" kern="0" dirty="0" smtClean="0">
                <a:latin typeface="Times New Roman" panose="02020603050405020304" pitchFamily="18" charset="0"/>
                <a:ea typeface="Times New Roman" panose="02020603050405020304" pitchFamily="18" charset="0"/>
              </a:rPr>
              <a:t>4</a:t>
            </a:r>
            <a:endParaRPr lang="en-US" sz="5400" b="1" kern="0" dirty="0" smtClean="0">
              <a:latin typeface="Times New Roman" panose="02020603050405020304" pitchFamily="18" charset="0"/>
              <a:ea typeface="Times New Roman" panose="02020603050405020304" pitchFamily="18" charset="0"/>
            </a:endParaRPr>
          </a:p>
          <a:p>
            <a:r>
              <a:rPr lang="vi-VN" sz="5400" b="1" kern="0" dirty="0" smtClean="0">
                <a:latin typeface="Times New Roman" panose="02020603050405020304" pitchFamily="18" charset="0"/>
                <a:ea typeface="Times New Roman" panose="02020603050405020304" pitchFamily="18" charset="0"/>
              </a:rPr>
              <a:t> </a:t>
            </a:r>
            <a:r>
              <a:rPr lang="vi-VN" sz="5400" b="1" kern="0" dirty="0">
                <a:latin typeface="Times New Roman" panose="02020603050405020304" pitchFamily="18" charset="0"/>
                <a:ea typeface="Times New Roman" panose="02020603050405020304" pitchFamily="18" charset="0"/>
              </a:rPr>
              <a:t>Vận dụng</a:t>
            </a:r>
            <a:endParaRPr lang="en-GB" sz="5400" dirty="0"/>
          </a:p>
        </p:txBody>
      </p:sp>
    </p:spTree>
    <p:extLst>
      <p:ext uri="{BB962C8B-B14F-4D97-AF65-F5344CB8AC3E}">
        <p14:creationId xmlns:p14="http://schemas.microsoft.com/office/powerpoint/2010/main" val="2948202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标题 4"/>
          <p:cNvSpPr txBox="1"/>
          <p:nvPr/>
        </p:nvSpPr>
        <p:spPr>
          <a:xfrm>
            <a:off x="6554096" y="2061686"/>
            <a:ext cx="517670" cy="359947"/>
          </a:xfrm>
          <a:prstGeom prst="rect">
            <a:avLst/>
          </a:prstGeom>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bg1"/>
                </a:solidFill>
                <a:latin typeface="方正兰亭黑简体" panose="02000000000000000000" pitchFamily="2" charset="-122"/>
                <a:ea typeface="方正兰亭黑简体" panose="02000000000000000000" pitchFamily="2" charset="-122"/>
              </a:rPr>
              <a:t>01</a:t>
            </a:r>
          </a:p>
        </p:txBody>
      </p:sp>
      <p:sp>
        <p:nvSpPr>
          <p:cNvPr id="61" name="标题 4"/>
          <p:cNvSpPr txBox="1"/>
          <p:nvPr/>
        </p:nvSpPr>
        <p:spPr>
          <a:xfrm>
            <a:off x="6871173" y="3238981"/>
            <a:ext cx="517670" cy="359947"/>
          </a:xfrm>
          <a:prstGeom prst="rect">
            <a:avLst/>
          </a:prstGeom>
        </p:spPr>
        <p:txBody>
          <a:bodyPr vert="horz" lIns="91416" tIns="45708" rIns="91416" bIns="457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bg1"/>
                </a:solidFill>
                <a:latin typeface="方正兰亭黑简体" panose="02000000000000000000" pitchFamily="2" charset="-122"/>
                <a:ea typeface="方正兰亭黑简体" panose="02000000000000000000" pitchFamily="2" charset="-122"/>
              </a:rPr>
              <a:t>0</a:t>
            </a:r>
            <a:r>
              <a:rPr lang="zh-CN" altLang="en-US" sz="1600" b="1" dirty="0">
                <a:solidFill>
                  <a:schemeClr val="bg1"/>
                </a:solidFill>
                <a:latin typeface="方正兰亭黑简体" panose="02000000000000000000" pitchFamily="2" charset="-122"/>
                <a:ea typeface="方正兰亭黑简体" panose="02000000000000000000" pitchFamily="2" charset="-122"/>
              </a:rPr>
              <a:t>２</a:t>
            </a:r>
            <a:endParaRPr lang="en-US" altLang="zh-CN" sz="1600" b="1" dirty="0">
              <a:solidFill>
                <a:schemeClr val="bg1"/>
              </a:solidFill>
              <a:latin typeface="方正兰亭黑简体" panose="02000000000000000000" pitchFamily="2" charset="-122"/>
              <a:ea typeface="方正兰亭黑简体" panose="02000000000000000000" pitchFamily="2" charset="-122"/>
            </a:endParaRPr>
          </a:p>
        </p:txBody>
      </p:sp>
      <p:sp>
        <p:nvSpPr>
          <p:cNvPr id="3" name="Rectangle 2"/>
          <p:cNvSpPr/>
          <p:nvPr/>
        </p:nvSpPr>
        <p:spPr>
          <a:xfrm>
            <a:off x="2688709" y="1156796"/>
            <a:ext cx="6843218" cy="2554545"/>
          </a:xfrm>
          <a:prstGeom prst="rect">
            <a:avLst/>
          </a:prstGeom>
        </p:spPr>
        <p:txBody>
          <a:bodyPr wrap="square">
            <a:spAutoFit/>
          </a:bodyPr>
          <a:lstStyle/>
          <a:p>
            <a:pPr algn="just"/>
            <a:r>
              <a:rPr lang="vi-VN" sz="3200" kern="0" dirty="0">
                <a:solidFill>
                  <a:srgbClr val="000000"/>
                </a:solidFill>
                <a:latin typeface="Times New Roman" panose="02020603050405020304" pitchFamily="18" charset="0"/>
                <a:ea typeface="Times New Roman" panose="02020603050405020304" pitchFamily="18" charset="0"/>
              </a:rPr>
              <a:t>Đề bài:</a:t>
            </a:r>
            <a:r>
              <a:rPr lang="vi-VN" sz="3200" i="1" kern="0" dirty="0">
                <a:solidFill>
                  <a:srgbClr val="000000"/>
                </a:solidFill>
                <a:latin typeface="Times New Roman" panose="02020603050405020304" pitchFamily="18" charset="0"/>
                <a:ea typeface="Times New Roman" panose="02020603050405020304" pitchFamily="18" charset="0"/>
              </a:rPr>
              <a:t> Theo em “suốt đời hi sinh cho chồng cho con” có phải là bổn phận của người phụ nữ? Từ ý kiến đó, em hãy nêu lên một số thông điệp về bình đẳng giới  trong xã hội hiện nay.</a:t>
            </a:r>
            <a:endParaRPr lang="en-GB" sz="3200" dirty="0"/>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1+#ppt_w/2"/>
                                          </p:val>
                                        </p:tav>
                                        <p:tav tm="100000">
                                          <p:val>
                                            <p:strVal val="#ppt_x"/>
                                          </p:val>
                                        </p:tav>
                                      </p:tavLst>
                                    </p:anim>
                                    <p:anim calcmode="lin" valueType="num">
                                      <p:cBhvr additive="base">
                                        <p:cTn id="8" dur="500" fill="hold"/>
                                        <p:tgtEl>
                                          <p:spTgt spid="5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1000"/>
                                  </p:stCondLst>
                                  <p:childTnLst>
                                    <p:set>
                                      <p:cBhvr>
                                        <p:cTn id="10" dur="1" fill="hold">
                                          <p:stCondLst>
                                            <p:cond delay="0"/>
                                          </p:stCondLst>
                                        </p:cTn>
                                        <p:tgtEl>
                                          <p:spTgt spid="61"/>
                                        </p:tgtEl>
                                        <p:attrNameLst>
                                          <p:attrName>style.visibility</p:attrName>
                                        </p:attrNameLst>
                                      </p:cBhvr>
                                      <p:to>
                                        <p:strVal val="visible"/>
                                      </p:to>
                                    </p:set>
                                    <p:anim calcmode="lin" valueType="num">
                                      <p:cBhvr additive="base">
                                        <p:cTn id="11" dur="500" fill="hold"/>
                                        <p:tgtEl>
                                          <p:spTgt spid="61"/>
                                        </p:tgtEl>
                                        <p:attrNameLst>
                                          <p:attrName>ppt_x</p:attrName>
                                        </p:attrNameLst>
                                      </p:cBhvr>
                                      <p:tavLst>
                                        <p:tav tm="0">
                                          <p:val>
                                            <p:strVal val="1+#ppt_w/2"/>
                                          </p:val>
                                        </p:tav>
                                        <p:tav tm="100000">
                                          <p:val>
                                            <p:strVal val="#ppt_x"/>
                                          </p:val>
                                        </p:tav>
                                      </p:tavLst>
                                    </p:anim>
                                    <p:anim calcmode="lin" valueType="num">
                                      <p:cBhvr additive="base">
                                        <p:cTn id="12"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1"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61373" y="1472535"/>
            <a:ext cx="6096000" cy="3898760"/>
          </a:xfrm>
          <a:prstGeom prst="rect">
            <a:avLst/>
          </a:prstGeom>
        </p:spPr>
        <p:txBody>
          <a:bodyPr>
            <a:spAutoFit/>
          </a:bodyPr>
          <a:lstStyle/>
          <a:p>
            <a:pPr marR="30480" algn="ctr">
              <a:lnSpc>
                <a:spcPct val="107000"/>
              </a:lnSpc>
              <a:spcAft>
                <a:spcPts val="1200"/>
              </a:spcAft>
            </a:pPr>
            <a:r>
              <a:rPr lang="vi-VN" sz="3200" b="1" kern="0" dirty="0">
                <a:solidFill>
                  <a:srgbClr val="7030A0"/>
                </a:solidFill>
                <a:latin typeface="+mj-lt"/>
                <a:ea typeface="Times New Roman" panose="02020603050405020304" pitchFamily="18" charset="0"/>
                <a:cs typeface="Times New Roman" panose="02020603050405020304" pitchFamily="18" charset="0"/>
              </a:rPr>
              <a:t>NHIỆM VỤ VỀ NHÀ</a:t>
            </a:r>
            <a:endParaRPr lang="en-GB" sz="3200" kern="100" dirty="0">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3200" kern="0" dirty="0">
                <a:solidFill>
                  <a:srgbClr val="000000"/>
                </a:solidFill>
                <a:latin typeface="+mj-lt"/>
                <a:ea typeface="Times New Roman" panose="02020603050405020304" pitchFamily="18" charset="0"/>
                <a:cs typeface="Times New Roman" panose="02020603050405020304" pitchFamily="18" charset="0"/>
              </a:rPr>
              <a:t>- Vẽ sơ đồ tư duy về các đơn vị kiến thức của bài học.</a:t>
            </a:r>
            <a:endParaRPr lang="en-GB" sz="3200" kern="100" dirty="0">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3200" kern="0" dirty="0">
                <a:solidFill>
                  <a:srgbClr val="000000"/>
                </a:solidFill>
                <a:latin typeface="+mj-lt"/>
                <a:ea typeface="Times New Roman" panose="02020603050405020304" pitchFamily="18" charset="0"/>
                <a:cs typeface="Times New Roman" panose="02020603050405020304" pitchFamily="18" charset="0"/>
              </a:rPr>
              <a:t>- Tìm đọc các văn bản nghị luận văn học khác.</a:t>
            </a:r>
            <a:endParaRPr lang="en-GB" sz="3200" kern="100" dirty="0">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3200" kern="0" dirty="0">
                <a:solidFill>
                  <a:srgbClr val="000000"/>
                </a:solidFill>
                <a:latin typeface="+mj-lt"/>
                <a:ea typeface="Times New Roman" panose="02020603050405020304" pitchFamily="18" charset="0"/>
                <a:cs typeface="Times New Roman" panose="02020603050405020304" pitchFamily="18" charset="0"/>
              </a:rPr>
              <a:t>- Chuẩn bị đọc hiểu VB2: </a:t>
            </a:r>
            <a:r>
              <a:rPr lang="vi-VN" sz="3200" i="1" kern="0" dirty="0">
                <a:solidFill>
                  <a:srgbClr val="000000"/>
                </a:solidFill>
                <a:latin typeface="+mj-lt"/>
                <a:ea typeface="Times New Roman" panose="02020603050405020304" pitchFamily="18" charset="0"/>
                <a:cs typeface="Times New Roman" panose="02020603050405020304" pitchFamily="18" charset="0"/>
              </a:rPr>
              <a:t>Ý nghĩa văn chương </a:t>
            </a:r>
            <a:r>
              <a:rPr lang="vi-VN" sz="3200" kern="0" dirty="0">
                <a:solidFill>
                  <a:srgbClr val="000000"/>
                </a:solidFill>
                <a:latin typeface="+mj-lt"/>
                <a:ea typeface="Times New Roman" panose="02020603050405020304" pitchFamily="18" charset="0"/>
                <a:cs typeface="Times New Roman" panose="02020603050405020304" pitchFamily="18" charset="0"/>
              </a:rPr>
              <a:t>(Hoài Thanh)</a:t>
            </a:r>
            <a:endParaRPr lang="en-GB" sz="3200" kern="1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499696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gfgfcf"/>
          <p:cNvPicPr>
            <a:picLocks noChangeAspect="1"/>
          </p:cNvPicPr>
          <p:nvPr/>
        </p:nvPicPr>
        <p:blipFill>
          <a:blip r:embed="rId3"/>
          <a:stretch>
            <a:fillRect/>
          </a:stretch>
        </p:blipFill>
        <p:spPr>
          <a:xfrm rot="16200000">
            <a:off x="2635250" y="-2691765"/>
            <a:ext cx="6922135" cy="12242165"/>
          </a:xfrm>
          <a:prstGeom prst="rect">
            <a:avLst/>
          </a:prstGeom>
        </p:spPr>
      </p:pic>
      <p:sp>
        <p:nvSpPr>
          <p:cNvPr id="3" name="文本框 2"/>
          <p:cNvSpPr txBox="1"/>
          <p:nvPr/>
        </p:nvSpPr>
        <p:spPr>
          <a:xfrm>
            <a:off x="1969769" y="2379980"/>
            <a:ext cx="7809497" cy="1200329"/>
          </a:xfrm>
          <a:prstGeom prst="rect">
            <a:avLst/>
          </a:prstGeom>
          <a:noFill/>
        </p:spPr>
        <p:txBody>
          <a:bodyPr wrap="square" rtlCol="0">
            <a:spAutoFit/>
          </a:bodyPr>
          <a:lstStyle/>
          <a:p>
            <a:r>
              <a:rPr lang="vi-VN" altLang="zh-CN" sz="7200" b="1" smtClean="0">
                <a:solidFill>
                  <a:srgbClr val="4C8C63"/>
                </a:solidFill>
              </a:rPr>
              <a:t>Thank you!!!</a:t>
            </a:r>
            <a:endParaRPr lang="zh-CN" altLang="en-US" sz="7200" b="1" dirty="0">
              <a:solidFill>
                <a:srgbClr val="4C8C6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29424486"/>
              </p:ext>
            </p:extLst>
          </p:nvPr>
        </p:nvGraphicFramePr>
        <p:xfrm>
          <a:off x="318654" y="264612"/>
          <a:ext cx="11651673" cy="6288596"/>
        </p:xfrm>
        <a:graphic>
          <a:graphicData uri="http://schemas.openxmlformats.org/drawingml/2006/table">
            <a:tbl>
              <a:tblPr firstRow="1" firstCol="1" bandRow="1"/>
              <a:tblGrid>
                <a:gridCol w="11651673"/>
              </a:tblGrid>
              <a:tr h="6288596">
                <a:tc>
                  <a:txBody>
                    <a:bodyPr/>
                    <a:lstStyle/>
                    <a:p>
                      <a:pPr algn="ctr">
                        <a:lnSpc>
                          <a:spcPct val="107000"/>
                        </a:lnSpc>
                        <a:spcAft>
                          <a:spcPts val="0"/>
                        </a:spcAft>
                      </a:pPr>
                      <a:r>
                        <a:rPr lang="vi-VN" sz="2800" b="1" kern="0" dirty="0">
                          <a:solidFill>
                            <a:srgbClr val="000000"/>
                          </a:solidFill>
                          <a:effectLst/>
                          <a:latin typeface="+mj-lt"/>
                          <a:ea typeface="Times New Roman" panose="02020603050405020304" pitchFamily="18" charset="0"/>
                          <a:cs typeface="Times New Roman" panose="02020603050405020304" pitchFamily="18" charset="0"/>
                        </a:rPr>
                        <a:t>PHT 01: ÔN TẬP TRI THỨC NGỮ VĂN </a:t>
                      </a:r>
                      <a:endParaRPr lang="vi-VN" sz="2800" b="1" kern="0" dirty="0" smtClean="0">
                        <a:solidFill>
                          <a:srgbClr val="000000"/>
                        </a:solidFill>
                        <a:effectLst/>
                        <a:latin typeface="+mj-lt"/>
                        <a:ea typeface="Times New Roman" panose="02020603050405020304" pitchFamily="18" charset="0"/>
                        <a:cs typeface="Times New Roman" panose="02020603050405020304" pitchFamily="18" charset="0"/>
                      </a:endParaRPr>
                    </a:p>
                    <a:p>
                      <a:pPr algn="ctr">
                        <a:lnSpc>
                          <a:spcPct val="107000"/>
                        </a:lnSpc>
                        <a:spcAft>
                          <a:spcPts val="0"/>
                        </a:spcAft>
                      </a:pPr>
                      <a:r>
                        <a:rPr lang="vi-VN" sz="2800" b="1" kern="0" dirty="0" smtClean="0">
                          <a:solidFill>
                            <a:srgbClr val="000000"/>
                          </a:solidFill>
                          <a:effectLst/>
                          <a:latin typeface="+mj-lt"/>
                          <a:ea typeface="Times New Roman" panose="02020603050405020304" pitchFamily="18" charset="0"/>
                          <a:cs typeface="Times New Roman" panose="02020603050405020304" pitchFamily="18" charset="0"/>
                        </a:rPr>
                        <a:t>VỀ </a:t>
                      </a:r>
                      <a:r>
                        <a:rPr lang="vi-VN" sz="2800" b="1" kern="0" dirty="0">
                          <a:solidFill>
                            <a:srgbClr val="000000"/>
                          </a:solidFill>
                          <a:effectLst/>
                          <a:latin typeface="+mj-lt"/>
                          <a:ea typeface="Times New Roman" panose="02020603050405020304" pitchFamily="18" charset="0"/>
                          <a:cs typeface="Times New Roman" panose="02020603050405020304" pitchFamily="18" charset="0"/>
                        </a:rPr>
                        <a:t>VĂN NGHỊ LUẬN LỚP 8</a:t>
                      </a:r>
                      <a:endParaRPr lang="en-GB" sz="2800" kern="100" dirty="0">
                        <a:effectLst/>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2800" b="1" kern="0" dirty="0">
                          <a:solidFill>
                            <a:srgbClr val="000000"/>
                          </a:solidFill>
                          <a:effectLst/>
                          <a:latin typeface="+mj-lt"/>
                          <a:ea typeface="Times New Roman" panose="02020603050405020304" pitchFamily="18" charset="0"/>
                          <a:cs typeface="Times New Roman" panose="02020603050405020304" pitchFamily="18" charset="0"/>
                        </a:rPr>
                        <a:t>BT1: Dựa vào kiến thức đã học về văn nghị luận ở chương trình lớp 8, em hãy điền từ thích hợp vào dấu “...” trong các câu sau:</a:t>
                      </a:r>
                      <a:endParaRPr lang="en-GB" sz="2800" kern="100" dirty="0">
                        <a:effectLst/>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2800" kern="0" dirty="0">
                          <a:solidFill>
                            <a:srgbClr val="002060"/>
                          </a:solidFill>
                          <a:effectLst/>
                          <a:latin typeface="+mj-lt"/>
                          <a:ea typeface="Times New Roman" panose="02020603050405020304" pitchFamily="18" charset="0"/>
                          <a:cs typeface="Times New Roman" panose="02020603050405020304" pitchFamily="18" charset="0"/>
                        </a:rPr>
                        <a:t>(1)... là vấn đề chính được nêu ra để bàn luận trong VB nghị luận.</a:t>
                      </a:r>
                      <a:endParaRPr lang="en-GB" sz="2800" kern="100" dirty="0">
                        <a:solidFill>
                          <a:srgbClr val="002060"/>
                        </a:solidFill>
                        <a:effectLst/>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2800" kern="0" dirty="0">
                          <a:solidFill>
                            <a:srgbClr val="002060"/>
                          </a:solidFill>
                          <a:effectLst/>
                          <a:latin typeface="+mj-lt"/>
                          <a:ea typeface="Times New Roman" panose="02020603050405020304" pitchFamily="18" charset="0"/>
                          <a:cs typeface="Times New Roman" panose="02020603050405020304" pitchFamily="18" charset="0"/>
                        </a:rPr>
                        <a:t>(2)... là những ý kiến thể hiện quan điểm của người viết về luận đề.</a:t>
                      </a:r>
                      <a:endParaRPr lang="en-GB" sz="2800" kern="100" dirty="0">
                        <a:solidFill>
                          <a:srgbClr val="002060"/>
                        </a:solidFill>
                        <a:effectLst/>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2800" kern="0" dirty="0">
                          <a:solidFill>
                            <a:srgbClr val="002060"/>
                          </a:solidFill>
                          <a:effectLst/>
                          <a:latin typeface="+mj-lt"/>
                          <a:ea typeface="Times New Roman" panose="02020603050405020304" pitchFamily="18" charset="0"/>
                          <a:cs typeface="Times New Roman" panose="02020603050405020304" pitchFamily="18" charset="0"/>
                        </a:rPr>
                        <a:t>(3)... là những thông tin khách quan, có thể kiểm chứng được trong thực tế.</a:t>
                      </a:r>
                      <a:endParaRPr lang="en-GB" sz="2800" kern="100" dirty="0">
                        <a:solidFill>
                          <a:srgbClr val="002060"/>
                        </a:solidFill>
                        <a:effectLst/>
                        <a:latin typeface="+mj-lt"/>
                        <a:ea typeface="Calibri" panose="020F0502020204030204" pitchFamily="34" charset="0"/>
                        <a:cs typeface="Times New Roman" panose="02020603050405020304" pitchFamily="18" charset="0"/>
                      </a:endParaRPr>
                    </a:p>
                    <a:p>
                      <a:pPr algn="just">
                        <a:lnSpc>
                          <a:spcPct val="107000"/>
                        </a:lnSpc>
                        <a:spcAft>
                          <a:spcPts val="0"/>
                        </a:spcAft>
                      </a:pPr>
                      <a:r>
                        <a:rPr lang="vi-VN" sz="2800" kern="0" dirty="0">
                          <a:solidFill>
                            <a:srgbClr val="002060"/>
                          </a:solidFill>
                          <a:effectLst/>
                          <a:latin typeface="+mj-lt"/>
                          <a:ea typeface="Times New Roman" panose="02020603050405020304" pitchFamily="18" charset="0"/>
                          <a:cs typeface="Times New Roman" panose="02020603050405020304" pitchFamily="18" charset="0"/>
                        </a:rPr>
                        <a:t>(4)... là những nhận định, suy nghĩ, phán đoán theo góc nhìn chủ quan của người viết, thường ít có cơ sở để kiểm chứng</a:t>
                      </a:r>
                      <a:r>
                        <a:rPr lang="vi-VN" sz="2800" kern="0" dirty="0" smtClean="0">
                          <a:solidFill>
                            <a:srgbClr val="002060"/>
                          </a:solidFill>
                          <a:effectLst/>
                          <a:latin typeface="+mj-lt"/>
                          <a:ea typeface="Times New Roman" panose="02020603050405020304" pitchFamily="18" charset="0"/>
                          <a:cs typeface="Times New Roman" panose="02020603050405020304" pitchFamily="18" charset="0"/>
                        </a:rPr>
                        <a:t>.</a:t>
                      </a:r>
                      <a:r>
                        <a:rPr lang="vi-VN" sz="13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217373891"/>
              </p:ext>
            </p:extLst>
          </p:nvPr>
        </p:nvGraphicFramePr>
        <p:xfrm>
          <a:off x="401782" y="1016803"/>
          <a:ext cx="11388436" cy="2708593"/>
        </p:xfrm>
        <a:graphic>
          <a:graphicData uri="http://schemas.openxmlformats.org/drawingml/2006/table">
            <a:tbl>
              <a:tblPr firstRow="1" firstCol="1" bandRow="1"/>
              <a:tblGrid>
                <a:gridCol w="11388436"/>
              </a:tblGrid>
              <a:tr h="0">
                <a:tc>
                  <a:txBody>
                    <a:bodyPr/>
                    <a:lstStyle/>
                    <a:p>
                      <a:pPr>
                        <a:lnSpc>
                          <a:spcPct val="107000"/>
                        </a:lnSpc>
                        <a:spcAft>
                          <a:spcPts val="0"/>
                        </a:spcAft>
                      </a:pPr>
                      <a:r>
                        <a:rPr lang="vi-VN" sz="2800" kern="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800" b="1" i="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đề</a:t>
                      </a:r>
                      <a:r>
                        <a:rPr lang="vi-VN" sz="28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 vấn đề chính được nêu ra để bàn luận trong VB nghị luận.</a:t>
                      </a:r>
                      <a:endParaRPr lang="en-GB"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800" b="1" i="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Luận điểm</a:t>
                      </a:r>
                      <a:r>
                        <a:rPr lang="vi-VN" sz="28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 những ý kiến thể hiện quan điểm của người viết về luận đề.</a:t>
                      </a:r>
                      <a:endParaRPr lang="en-GB"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2800" b="1" i="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Bằng chứng khách quan </a:t>
                      </a: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 những thông tin khách quan, có thể kiểm chứng được trong thực tế.</a:t>
                      </a:r>
                      <a:endParaRPr lang="en-GB"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vi-VN" sz="2800" b="1" i="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Ý kiến, đánh giá chủ quan</a:t>
                      </a:r>
                      <a:r>
                        <a:rPr lang="vi-VN" sz="2800" b="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là những nhận định, suy nghĩ, phán đoán theo góc nhìn chủ quan của người viết, thường ít có cơ sở để kiểm chứng.</a:t>
                      </a:r>
                      <a:endParaRPr lang="en-GB"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5198096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45827728"/>
              </p:ext>
            </p:extLst>
          </p:nvPr>
        </p:nvGraphicFramePr>
        <p:xfrm>
          <a:off x="415636" y="460904"/>
          <a:ext cx="11457709" cy="3029409"/>
        </p:xfrm>
        <a:graphic>
          <a:graphicData uri="http://schemas.openxmlformats.org/drawingml/2006/table">
            <a:tbl>
              <a:tblPr firstRow="1" firstCol="1" bandRow="1"/>
              <a:tblGrid>
                <a:gridCol w="11457709"/>
              </a:tblGrid>
              <a:tr h="3029409">
                <a:tc>
                  <a:txBody>
                    <a:bodyPr/>
                    <a:lstStyle/>
                    <a:p>
                      <a:pPr algn="just">
                        <a:lnSpc>
                          <a:spcPct val="107000"/>
                        </a:lnSpc>
                        <a:spcAft>
                          <a:spcPts val="0"/>
                        </a:spcAft>
                      </a:pPr>
                      <a:r>
                        <a:rPr lang="vi-VN" sz="2800" kern="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 chỉ đưa thông tin, nêu ra các bằng chứng khách quan. Cách trình bày này tạo ra cơ sở vững chắc, đảm bảo tính…, đúng đắn cho lập luận.</a:t>
                      </a:r>
                      <a:endParaRPr lang="en-GB"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 đưa ra ý kiến, đánh giá chủ quan, thể hiện rõ tình cảm, quan điểm của người viết. Cách trình bày này tác động đến cảm xúc của người đọc, khơi gợi sự …, mối quan tâm của người đọc về những vấn đề được bàn </a:t>
                      </a:r>
                      <a:r>
                        <a:rPr lang="vi-VN" sz="2800" kern="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endParaRPr lang="en-GB"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49" marR="541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5686182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94003609"/>
              </p:ext>
            </p:extLst>
          </p:nvPr>
        </p:nvGraphicFramePr>
        <p:xfrm>
          <a:off x="332508" y="899205"/>
          <a:ext cx="11513127" cy="3165158"/>
        </p:xfrm>
        <a:graphic>
          <a:graphicData uri="http://schemas.openxmlformats.org/drawingml/2006/table">
            <a:tbl>
              <a:tblPr firstRow="1" firstCol="1" bandRow="1"/>
              <a:tblGrid>
                <a:gridCol w="11513127"/>
              </a:tblGrid>
              <a:tr h="1719501">
                <a:tc>
                  <a:txBody>
                    <a:bodyPr/>
                    <a:lstStyle/>
                    <a:p>
                      <a:pPr algn="just">
                        <a:lnSpc>
                          <a:spcPct val="107000"/>
                        </a:lnSpc>
                        <a:spcAft>
                          <a:spcPts val="0"/>
                        </a:spcAft>
                      </a:pPr>
                      <a:r>
                        <a:rPr lang="vi-VN" sz="2800" kern="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vi-VN" sz="2800" b="1" i="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Cách trình bày vấn đề khách quan </a:t>
                      </a: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chỉ đưa thông tin, nêu ra các bằng chứng khách quan. Cách trình bày này tạo ra cơ sở vững chắc, đảm bảo tính </a:t>
                      </a:r>
                      <a:r>
                        <a:rPr lang="vi-VN" sz="2800" b="1" i="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chính xác</a:t>
                      </a:r>
                      <a:r>
                        <a:rPr lang="vi-VN" sz="2800" i="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đúng đắn cho lập luận.</a:t>
                      </a:r>
                      <a:endParaRPr lang="en-GB"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800" b="1" i="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Cách trình bày vấn đề chủ quan </a:t>
                      </a: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đưa ra ý kiến, đánh giá chủ quan, thể hiện rõ tình cảm, quan điểm của người viết. Cách trình bày này tác động đến cảm xúc của người đọc, khơi gợi sự </a:t>
                      </a:r>
                      <a:r>
                        <a:rPr lang="vi-VN" sz="2800" b="1" i="1" kern="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đồng cảm</a:t>
                      </a:r>
                      <a:r>
                        <a:rPr lang="vi-VN" sz="28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mối quan tâm của người đọc về những vấn đề được bàn luận</a:t>
                      </a:r>
                      <a:r>
                        <a:rPr lang="vi-VN" sz="2800" kern="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143" marR="5214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9831376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864648255"/>
              </p:ext>
            </p:extLst>
          </p:nvPr>
        </p:nvGraphicFramePr>
        <p:xfrm>
          <a:off x="568036" y="1024380"/>
          <a:ext cx="11083637" cy="3497489"/>
        </p:xfrm>
        <a:graphic>
          <a:graphicData uri="http://schemas.openxmlformats.org/drawingml/2006/table">
            <a:tbl>
              <a:tblPr firstRow="1" firstCol="1" bandRow="1"/>
              <a:tblGrid>
                <a:gridCol w="11083637"/>
              </a:tblGrid>
              <a:tr h="3497489">
                <a:tc>
                  <a:txBody>
                    <a:bodyPr/>
                    <a:lstStyle/>
                    <a:p>
                      <a:pPr algn="just">
                        <a:lnSpc>
                          <a:spcPct val="107000"/>
                        </a:lnSpc>
                        <a:spcAft>
                          <a:spcPts val="0"/>
                        </a:spcAft>
                      </a:pPr>
                      <a:r>
                        <a:rPr lang="vi-VN" sz="2400"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kern="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BT2</a:t>
                      </a:r>
                      <a:r>
                        <a:rPr lang="vi-VN" sz="24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Xác định cách trình bày vấn đề khách quan và cách trình bày vấn đề chủ quan trong đoạn trích:</a:t>
                      </a:r>
                      <a:endParaRPr lang="en-GB" sz="24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vi-VN" sz="2400" b="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2400" i="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Với các thi nhân, mùa thu lưu dấu ấn của mình trong những vần thơ đượm một vẻ riêng trong trẻo. </a:t>
                      </a:r>
                      <a:r>
                        <a:rPr lang="vi-VN" sz="24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400" i="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Nguyễn Du, Nguyễn Khuyến, Xuân Diệu, Huy Cận, Lưu Trọng Lư, Tế Hanh, Nguyễn Đình Thi,...đều có những câu thơ, bài thơ tuyệt đẹp. </a:t>
                      </a:r>
                      <a:r>
                        <a:rPr lang="vi-VN" sz="24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vi-VN" sz="2400" i="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Đến lượt mình, Hữu Thỉnh lại làm cho mùa thu có thêm hương sắc mới</a:t>
                      </a:r>
                      <a:r>
                        <a:rPr lang="vi-VN" sz="2400" i="1" kern="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2400" i="0" kern="100" baseline="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kern="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24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Trích </a:t>
                      </a:r>
                      <a:r>
                        <a:rPr lang="vi-VN" sz="2400" i="1"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Thiên nhiên và hồn người lúc sang thu, </a:t>
                      </a:r>
                      <a:r>
                        <a:rPr lang="vi-VN" sz="2400" kern="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Vũ Nho</a:t>
                      </a:r>
                      <a:r>
                        <a:rPr lang="vi-VN" sz="2400" kern="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400" kern="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4149" marR="541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51051952"/>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471">
      <a:dk1>
        <a:sysClr val="windowText" lastClr="000000"/>
      </a:dk1>
      <a:lt1>
        <a:sysClr val="window" lastClr="FFFFFF"/>
      </a:lt1>
      <a:dk2>
        <a:srgbClr val="44546A"/>
      </a:dk2>
      <a:lt2>
        <a:srgbClr val="E7E6E6"/>
      </a:lt2>
      <a:accent1>
        <a:srgbClr val="3F3F3F"/>
      </a:accent1>
      <a:accent2>
        <a:srgbClr val="268F92"/>
      </a:accent2>
      <a:accent3>
        <a:srgbClr val="3F3F3F"/>
      </a:accent3>
      <a:accent4>
        <a:srgbClr val="268F92"/>
      </a:accent4>
      <a:accent5>
        <a:srgbClr val="3F3F3F"/>
      </a:accent5>
      <a:accent6>
        <a:srgbClr val="268F92"/>
      </a:accent6>
      <a:hlink>
        <a:srgbClr val="3F3F3F"/>
      </a:hlink>
      <a:folHlink>
        <a:srgbClr val="268F9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TotalTime>
  <Words>2987</Words>
  <Application>Microsoft Office PowerPoint</Application>
  <PresentationFormat>Custom</PresentationFormat>
  <Paragraphs>191</Paragraphs>
  <Slides>43</Slides>
  <Notes>24</Notes>
  <HiddenSlides>0</HiddenSlides>
  <MMClips>2</MMClips>
  <ScaleCrop>false</ScaleCrop>
  <HeadingPairs>
    <vt:vector size="4" baseType="variant">
      <vt:variant>
        <vt:lpstr>Theme</vt:lpstr>
      </vt:variant>
      <vt:variant>
        <vt:i4>8</vt:i4>
      </vt:variant>
      <vt:variant>
        <vt:lpstr>Slide Titles</vt:lpstr>
      </vt:variant>
      <vt:variant>
        <vt:i4>43</vt:i4>
      </vt:variant>
    </vt:vector>
  </HeadingPairs>
  <TitlesOfParts>
    <vt:vector size="51" baseType="lpstr">
      <vt:lpstr>Office 主题​​</vt:lpstr>
      <vt:lpstr>Office Theme</vt:lpstr>
      <vt:lpstr>5_Office Theme</vt:lpstr>
      <vt:lpstr>4_Office Theme</vt:lpstr>
      <vt:lpstr>3_Office Theme</vt:lpstr>
      <vt:lpstr>2_Office Theme</vt:lpstr>
      <vt:lpstr>1_Office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教师节5</dc:title>
  <dc:creator>asus</dc:creator>
  <cp:lastModifiedBy>LENOVO</cp:lastModifiedBy>
  <cp:revision>153</cp:revision>
  <dcterms:created xsi:type="dcterms:W3CDTF">2018-03-19T01:08:00Z</dcterms:created>
  <dcterms:modified xsi:type="dcterms:W3CDTF">2024-09-18T08:09:48Z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2052-10.1.0.7469</vt:lpwstr>
  </property>
</Properties>
</file>