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1"/>
  </p:notesMasterIdLst>
  <p:sldIdLst>
    <p:sldId id="283" r:id="rId5"/>
    <p:sldId id="268" r:id="rId6"/>
    <p:sldId id="257" r:id="rId7"/>
    <p:sldId id="274" r:id="rId8"/>
    <p:sldId id="276" r:id="rId9"/>
    <p:sldId id="277" r:id="rId10"/>
    <p:sldId id="278" r:id="rId11"/>
    <p:sldId id="279" r:id="rId12"/>
    <p:sldId id="280" r:id="rId13"/>
    <p:sldId id="281"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3" r:id="rId29"/>
    <p:sldId id="200757795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92B7-0EB0-40B1-A9CB-3B96D4227ACA}"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D6953-A4D3-42D4-9471-7BFCBFE5B5FE}" type="slidenum">
              <a:rPr lang="en-US" smtClean="0"/>
              <a:t>‹#›</a:t>
            </a:fld>
            <a:endParaRPr lang="en-US"/>
          </a:p>
        </p:txBody>
      </p:sp>
    </p:spTree>
    <p:extLst>
      <p:ext uri="{BB962C8B-B14F-4D97-AF65-F5344CB8AC3E}">
        <p14:creationId xmlns:p14="http://schemas.microsoft.com/office/powerpoint/2010/main" val="368592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1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96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3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9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06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27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35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2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7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1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06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6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91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5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7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lợi</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từ</a:t>
            </a:r>
            <a:r>
              <a:rPr lang="en-US" baseline="0" dirty="0"/>
              <a:t> “</a:t>
            </a:r>
            <a:r>
              <a:rPr lang="en-US" baseline="0" dirty="0" err="1"/>
              <a:t>lợi</a:t>
            </a:r>
            <a:r>
              <a:rPr lang="en-US" baseline="0" dirty="0"/>
              <a:t>” ở </a:t>
            </a:r>
            <a:r>
              <a:rPr lang="en-US" baseline="0" dirty="0" err="1"/>
              <a:t>cuối</a:t>
            </a:r>
            <a:r>
              <a:rPr lang="en-US" baseline="0" dirty="0"/>
              <a:t> </a:t>
            </a:r>
            <a:r>
              <a:rPr lang="en-US" baseline="0" dirty="0" err="1"/>
              <a:t>bài</a:t>
            </a:r>
            <a:r>
              <a:rPr lang="en-US" baseline="0" dirty="0"/>
              <a:t> ca </a:t>
            </a:r>
            <a:r>
              <a:rPr lang="en-US" baseline="0" dirty="0" err="1"/>
              <a:t>dao</a:t>
            </a:r>
            <a:r>
              <a:rPr lang="en-US" baseline="0" dirty="0"/>
              <a:t> </a:t>
            </a:r>
            <a:r>
              <a:rPr lang="en-US" baseline="0" dirty="0" err="1"/>
              <a:t>là</a:t>
            </a:r>
            <a:r>
              <a:rPr lang="en-US" baseline="0" dirty="0"/>
              <a:t> </a:t>
            </a:r>
            <a:r>
              <a:rPr lang="en-US" baseline="0" dirty="0" err="1"/>
              <a:t>dựa</a:t>
            </a:r>
            <a:r>
              <a:rPr lang="en-US" baseline="0" dirty="0"/>
              <a:t> </a:t>
            </a:r>
            <a:r>
              <a:rPr lang="en-US" baseline="0" dirty="0" err="1"/>
              <a:t>vào</a:t>
            </a:r>
            <a:r>
              <a:rPr lang="en-US" baseline="0" dirty="0"/>
              <a:t> </a:t>
            </a:r>
            <a:r>
              <a:rPr lang="en-US" baseline="0" dirty="0" err="1"/>
              <a:t>hiện</a:t>
            </a:r>
            <a:r>
              <a:rPr lang="en-US" baseline="0" dirty="0"/>
              <a:t> </a:t>
            </a:r>
            <a:r>
              <a:rPr lang="en-US" baseline="0" dirty="0" err="1"/>
              <a:t>tượng</a:t>
            </a:r>
            <a:r>
              <a:rPr lang="en-US" baseline="0" dirty="0"/>
              <a:t> </a:t>
            </a:r>
            <a:r>
              <a:rPr lang="en-US" baseline="0" dirty="0" err="1"/>
              <a:t>gì</a:t>
            </a:r>
            <a:r>
              <a:rPr lang="en-US" baseline="0" dirty="0"/>
              <a:t> </a:t>
            </a:r>
            <a:r>
              <a:rPr lang="en-US" baseline="0" dirty="0" err="1"/>
              <a:t>của</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Tác</a:t>
            </a:r>
            <a:r>
              <a:rPr lang="en-US" baseline="0" dirty="0"/>
              <a:t> </a:t>
            </a:r>
            <a:r>
              <a:rPr lang="en-US" baseline="0" dirty="0" err="1"/>
              <a:t>dụng</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in </a:t>
            </a:r>
            <a:r>
              <a:rPr lang="en-US" baseline="0" dirty="0" err="1"/>
              <a:t>đậm</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6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5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0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Em </a:t>
            </a:r>
            <a:r>
              <a:rPr lang="en-US"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về</a:t>
            </a:r>
            <a:r>
              <a:rPr lang="en-US" baseline="0" dirty="0"/>
              <a:t> </a:t>
            </a:r>
            <a:r>
              <a:rPr lang="en-US" baseline="0" dirty="0" err="1"/>
              <a:t>thanh</a:t>
            </a:r>
            <a:r>
              <a:rPr lang="en-US" baseline="0" dirty="0"/>
              <a:t> </a:t>
            </a:r>
            <a:r>
              <a:rPr lang="en-US" baseline="0" dirty="0" err="1"/>
              <a:t>điệu</a:t>
            </a:r>
            <a:r>
              <a:rPr lang="en-US" baseline="0" dirty="0"/>
              <a:t> </a:t>
            </a:r>
            <a:r>
              <a:rPr lang="en-US" baseline="0" dirty="0" err="1"/>
              <a:t>trong</a:t>
            </a:r>
            <a:r>
              <a:rPr lang="en-US" baseline="0" dirty="0"/>
              <a:t> 2 </a:t>
            </a:r>
            <a:r>
              <a:rPr lang="en-US" baseline="0" dirty="0" err="1"/>
              <a:t>câu</a:t>
            </a:r>
            <a:r>
              <a:rPr lang="en-US" baseline="0" dirty="0"/>
              <a:t> </a:t>
            </a:r>
            <a:r>
              <a:rPr lang="en-US" baseline="0" dirty="0" err="1"/>
              <a:t>thơ</a:t>
            </a:r>
            <a:r>
              <a:rPr lang="en-US" baseline="0" dirty="0"/>
              <a:t> </a:t>
            </a:r>
            <a:r>
              <a:rPr lang="en-US" baseline="0" dirty="0" err="1"/>
              <a:t>trên</a:t>
            </a:r>
            <a:r>
              <a:rPr lang="en-US" baseline="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liên</a:t>
            </a:r>
            <a:r>
              <a:rPr lang="en-US" baseline="0" dirty="0"/>
              <a:t> </a:t>
            </a:r>
            <a:r>
              <a:rPr lang="en-US" baseline="0" dirty="0" err="1"/>
              <a:t>tiếp</a:t>
            </a:r>
            <a:r>
              <a:rPr lang="en-US" baseline="0" dirty="0"/>
              <a:t> </a:t>
            </a:r>
            <a:r>
              <a:rPr lang="en-US" baseline="0" dirty="0" err="1"/>
              <a:t>những</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2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1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2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05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1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C6268FA-B352-9B34-9A13-E9CBF306CEC3}"/>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180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65108D-B830-CCAC-2FE7-3D56B646EA90}"/>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01574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02A341-493C-B709-A1CD-20F0407375F5}"/>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83434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43464DD-374D-DCE6-469F-0288DA77B1AA}"/>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6" name="Footer Placeholder 5">
            <a:extLst>
              <a:ext uri="{FF2B5EF4-FFF2-40B4-BE49-F238E27FC236}">
                <a16:creationId xmlns:a16="http://schemas.microsoft.com/office/drawing/2014/main" xmlns=""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6405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29E4433-8A3D-CC27-6108-E97809FCBAC1}"/>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8" name="Footer Placeholder 7">
            <a:extLst>
              <a:ext uri="{FF2B5EF4-FFF2-40B4-BE49-F238E27FC236}">
                <a16:creationId xmlns:a16="http://schemas.microsoft.com/office/drawing/2014/main" xmlns=""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2030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C5941C-2013-C43A-F421-588F05DF333B}"/>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4" name="Footer Placeholder 3">
            <a:extLst>
              <a:ext uri="{FF2B5EF4-FFF2-40B4-BE49-F238E27FC236}">
                <a16:creationId xmlns:a16="http://schemas.microsoft.com/office/drawing/2014/main" xmlns=""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95573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6B0AEF-19A4-63C8-9E27-84C4771F74AE}"/>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3" name="Footer Placeholder 2">
            <a:extLst>
              <a:ext uri="{FF2B5EF4-FFF2-40B4-BE49-F238E27FC236}">
                <a16:creationId xmlns:a16="http://schemas.microsoft.com/office/drawing/2014/main" xmlns=""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232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E1929F-05F4-457E-6B0A-FCE6AE87C0FB}"/>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6" name="Footer Placeholder 5">
            <a:extLst>
              <a:ext uri="{FF2B5EF4-FFF2-40B4-BE49-F238E27FC236}">
                <a16:creationId xmlns:a16="http://schemas.microsoft.com/office/drawing/2014/main" xmlns=""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152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72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CD336D-24A7-A007-0637-5A60001558C3}"/>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6" name="Footer Placeholder 5">
            <a:extLst>
              <a:ext uri="{FF2B5EF4-FFF2-40B4-BE49-F238E27FC236}">
                <a16:creationId xmlns:a16="http://schemas.microsoft.com/office/drawing/2014/main" xmlns=""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050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41C5BB-BDB9-D7B0-87AC-07F0C4C76C52}"/>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5007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E53170-D9E2-D81B-ADF3-B41F982E2440}"/>
              </a:ext>
            </a:extLst>
          </p:cNvPr>
          <p:cNvSpPr>
            <a:spLocks noGrp="1"/>
          </p:cNvSpPr>
          <p:nvPr>
            <p:ph type="dt" sz="half" idx="10"/>
          </p:nvPr>
        </p:nvSpPr>
        <p:spPr/>
        <p:txBody>
          <a:body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7162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0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691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187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00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338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004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54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46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94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65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52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2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23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765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932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41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3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255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506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673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93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926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81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48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07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03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42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7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896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8/27/2024</a:t>
            </a:fld>
            <a:endParaRPr lang="en-US"/>
          </a:p>
        </p:txBody>
      </p:sp>
      <p:sp>
        <p:nvSpPr>
          <p:cNvPr id="5" name="Footer Placeholder 4">
            <a:extLst>
              <a:ext uri="{FF2B5EF4-FFF2-40B4-BE49-F238E27FC236}">
                <a16:creationId xmlns:a16="http://schemas.microsoft.com/office/drawing/2014/main" xmlns=""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88176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6069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62082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47.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5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3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7.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7">
            <a:extLst>
              <a:ext uri="{FF2B5EF4-FFF2-40B4-BE49-F238E27FC236}">
                <a16:creationId xmlns:a16="http://schemas.microsoft.com/office/drawing/2014/main" xmlns=""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2"/>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xmlns=""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2"/>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文本框 8">
            <a:extLst>
              <a:ext uri="{FF2B5EF4-FFF2-40B4-BE49-F238E27FC236}">
                <a16:creationId xmlns:a16="http://schemas.microsoft.com/office/drawing/2014/main" xmlns=""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9" name="Group 4">
            <a:extLst>
              <a:ext uri="{FF2B5EF4-FFF2-40B4-BE49-F238E27FC236}">
                <a16:creationId xmlns:a16="http://schemas.microsoft.com/office/drawing/2014/main" xmlns=""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xmlns=""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3">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xmlns=""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xtBox 27">
            <a:extLst>
              <a:ext uri="{FF2B5EF4-FFF2-40B4-BE49-F238E27FC236}">
                <a16:creationId xmlns:a16="http://schemas.microsoft.com/office/drawing/2014/main" xmlns="" id="{157F6532-D464-6EC3-FB58-89FF69263208}"/>
              </a:ext>
            </a:extLst>
          </p:cNvPr>
          <p:cNvSpPr txBox="1"/>
          <p:nvPr/>
        </p:nvSpPr>
        <p:spPr>
          <a:xfrm>
            <a:off x="698897" y="2792361"/>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0B490AD7-D317-8276-A7A0-30C6EE2C78DF}"/>
              </a:ext>
            </a:extLst>
          </p:cNvPr>
          <p:cNvSpPr txBox="1"/>
          <p:nvPr/>
        </p:nvSpPr>
        <p:spPr>
          <a:xfrm>
            <a:off x="777972" y="4432862"/>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8" grpId="0" animBg="1"/>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C5493C-ECEB-564D-CE0F-871AB0A00C6C}"/>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A78E124D-7D80-8E00-2A83-1EA07F1844F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Rectangle 4">
            <a:extLst>
              <a:ext uri="{FF2B5EF4-FFF2-40B4-BE49-F238E27FC236}">
                <a16:creationId xmlns:a16="http://schemas.microsoft.com/office/drawing/2014/main" xmlns="" id="{565210F7-821C-2670-E5AD-77994B7C1CDF}"/>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CE9F1AF-04E0-96B4-1B96-A9320A4133E2}"/>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F54494A-2BF0-B1F4-620E-F2FA3FE8FF57}"/>
              </a:ext>
            </a:extLst>
          </p:cNvPr>
          <p:cNvSpPr/>
          <p:nvPr/>
        </p:nvSpPr>
        <p:spPr>
          <a:xfrm>
            <a:off x="7162801" y="3160613"/>
            <a:ext cx="4216400"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2CB57030-A330-DA53-78EA-61E674BF79BB}"/>
              </a:ext>
            </a:extLst>
          </p:cNvPr>
          <p:cNvSpPr/>
          <p:nvPr/>
        </p:nvSpPr>
        <p:spPr>
          <a:xfrm>
            <a:off x="508000" y="2221831"/>
            <a:ext cx="3521242"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1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E0EC23-700C-63C2-8656-ECFA9FC63984}"/>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88FA3EAE-5646-C261-166F-485F95A28B7A}"/>
              </a:ext>
            </a:extLst>
          </p:cNvPr>
          <p:cNvSpPr/>
          <p:nvPr/>
        </p:nvSpPr>
        <p:spPr>
          <a:xfrm>
            <a:off x="1981200" y="1891030"/>
            <a:ext cx="7366000" cy="1446358"/>
          </a:xfrm>
          <a:prstGeom prst="rect">
            <a:avLst/>
          </a:prstGeom>
        </p:spPr>
        <p:txBody>
          <a:bodyPr wrap="square">
            <a:spAutoFit/>
          </a:bodyPr>
          <a:lstStyle/>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Lá bàng đang đỏ ngọn cây</a:t>
            </a:r>
          </a:p>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Sếu giang mang lạnh đang bay giữa trời</a:t>
            </a:r>
          </a:p>
          <a:p>
            <a:pPr algn="r" defTabSz="609630">
              <a:defRPr/>
            </a:pPr>
            <a:r>
              <a:rPr lang="nl-NL" sz="2933" dirty="0">
                <a:solidFill>
                  <a:prstClr val="black"/>
                </a:solidFill>
                <a:latin typeface="Times New Roman" panose="02020603050405020304" pitchFamily="18" charset="0"/>
                <a:cs typeface="Times New Roman" panose="02020603050405020304" pitchFamily="18" charset="0"/>
              </a:rPr>
              <a:t>(Tố Hữu</a:t>
            </a:r>
            <a:r>
              <a:rPr lang="nl-NL" sz="2933" i="1" dirty="0">
                <a:solidFill>
                  <a:prstClr val="black"/>
                </a:solidFill>
                <a:latin typeface="Times New Roman" panose="02020603050405020304" pitchFamily="18" charset="0"/>
                <a:cs typeface="Times New Roman" panose="02020603050405020304" pitchFamily="18" charset="0"/>
              </a:rPr>
              <a:t>, Tiếng hát sang xuân)</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DAB39FD3-4B07-EE62-8501-BB5B51CBA690}"/>
              </a:ext>
            </a:extLst>
          </p:cNvPr>
          <p:cNvSpPr/>
          <p:nvPr/>
        </p:nvSpPr>
        <p:spPr>
          <a:xfrm>
            <a:off x="1041400" y="3429000"/>
            <a:ext cx="10109200" cy="2296270"/>
          </a:xfrm>
          <a:prstGeom prst="rect">
            <a:avLst/>
          </a:prstGeom>
        </p:spPr>
        <p:txBody>
          <a:bodyPr wrap="square">
            <a:spAutoFit/>
          </a:bodyPr>
          <a:lstStyle/>
          <a:p>
            <a:pPr algn="just" defTabSz="609630">
              <a:lnSpc>
                <a:spcPct val="125000"/>
              </a:lnSpc>
            </a:pPr>
            <a:r>
              <a:rPr lang="en-US" sz="2933" b="1" dirty="0">
                <a:solidFill>
                  <a:prstClr val="black"/>
                </a:solidFill>
                <a:latin typeface="Times New Roman" panose="02020603050405020304" pitchFamily="18" charset="0"/>
                <a:cs typeface="Times New Roman" panose="02020603050405020304" pitchFamily="18" charset="0"/>
              </a:rPr>
              <a:t>“</a:t>
            </a:r>
            <a:r>
              <a:rPr lang="en-US" sz="2933" b="1" dirty="0" err="1">
                <a:solidFill>
                  <a:prstClr val="black"/>
                </a:solidFill>
                <a:latin typeface="Times New Roman" panose="02020603050405020304" pitchFamily="18" charset="0"/>
                <a:cs typeface="Times New Roman" panose="02020603050405020304" pitchFamily="18" charset="0"/>
              </a:rPr>
              <a:t>bàng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ang</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8286D0C0-51AA-A20D-4170-EAC3DB5841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7167" l="9961" r="98047">
                        <a14:foregroundMark x1="30273" y1="3000" x2="31445" y2="1667"/>
                        <a14:foregroundMark x1="39844" y1="2167" x2="43262" y2="2500"/>
                        <a14:foregroundMark x1="91699" y1="11333" x2="94531" y2="7333"/>
                        <a14:foregroundMark x1="94336" y1="19167" x2="91406" y2="4833"/>
                        <a14:foregroundMark x1="91406" y1="4833" x2="90039" y2="1667"/>
                        <a14:foregroundMark x1="97363" y1="10000" x2="96875" y2="3833"/>
                        <a14:foregroundMark x1="96777" y1="57167" x2="98047" y2="50833"/>
                        <a14:backgroundMark x1="59082" y1="99833" x2="62109" y2="99833"/>
                        <a14:backgroundMark x1="56055" y1="99833" x2="58691" y2="97333"/>
                        <a14:backgroundMark x1="57910" y1="97667" x2="59570" y2="94167"/>
                        <a14:backgroundMark x1="62012" y1="97667" x2="56348" y2="92667"/>
                      </a14:backgroundRemoval>
                    </a14:imgEffect>
                  </a14:imgLayer>
                </a14:imgProps>
              </a:ext>
            </a:extLst>
          </a:blip>
          <a:stretch>
            <a:fillRect/>
          </a:stretch>
        </p:blipFill>
        <p:spPr>
          <a:xfrm>
            <a:off x="7558969" y="0"/>
            <a:ext cx="4638379" cy="2717800"/>
          </a:xfrm>
          <a:prstGeom prst="rect">
            <a:avLst/>
          </a:prstGeom>
        </p:spPr>
      </p:pic>
    </p:spTree>
    <p:extLst>
      <p:ext uri="{BB962C8B-B14F-4D97-AF65-F5344CB8AC3E}">
        <p14:creationId xmlns:p14="http://schemas.microsoft.com/office/powerpoint/2010/main" val="2898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124DF53-CA79-D2F0-E137-72895731AF55}"/>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DA6E9F82-3062-6A7D-29CA-09CA4FF1A44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Rectangle 3">
            <a:extLst>
              <a:ext uri="{FF2B5EF4-FFF2-40B4-BE49-F238E27FC236}">
                <a16:creationId xmlns:a16="http://schemas.microsoft.com/office/drawing/2014/main" xmlns="" id="{09426776-5476-6ACD-3CBB-51EF298E8B52}"/>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A632A87-BD86-4565-412E-A87BB94540C7}"/>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7C81C1B1-47A3-99EA-DDAE-C9647BAE7BD6}"/>
              </a:ext>
            </a:extLst>
          </p:cNvPr>
          <p:cNvSpPr/>
          <p:nvPr/>
        </p:nvSpPr>
        <p:spPr>
          <a:xfrm>
            <a:off x="7162801" y="3160613"/>
            <a:ext cx="4216400" cy="1446358"/>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nhau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93E2BEC-6E62-8EFF-9936-95E669F2791D}"/>
              </a:ext>
            </a:extLst>
          </p:cNvPr>
          <p:cNvSpPr/>
          <p:nvPr/>
        </p:nvSpPr>
        <p:spPr>
          <a:xfrm>
            <a:off x="508000" y="2221831"/>
            <a:ext cx="3521242" cy="995016"/>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7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xmlns="" id="{055D1460-C244-736E-70C8-803D57D2789B}"/>
              </a:ext>
            </a:extLst>
          </p:cNvPr>
          <p:cNvSpPr txBox="1"/>
          <p:nvPr/>
        </p:nvSpPr>
        <p:spPr>
          <a:xfrm>
            <a:off x="-101600" y="2934990"/>
            <a:ext cx="8765507" cy="2359749"/>
          </a:xfrm>
          <a:prstGeom prst="rect">
            <a:avLst/>
          </a:prstGeom>
        </p:spPr>
        <p:txBody>
          <a:bodyPr wrap="square" lIns="0" tIns="0" rIns="0" bIns="0" rtlCol="0" anchor="t">
            <a:spAutoFit/>
          </a:bodyPr>
          <a:lstStyle/>
          <a:p>
            <a:pPr algn="ctr" defTabSz="609630"/>
            <a:r>
              <a:rPr lang="en-US" sz="7667" b="1" dirty="0">
                <a:solidFill>
                  <a:srgbClr val="605A35"/>
                </a:solidFill>
                <a:latin typeface="Times New Roman" panose="02020603050405020304" pitchFamily="18" charset="0"/>
                <a:cs typeface="Times New Roman" panose="02020603050405020304" pitchFamily="18" charset="0"/>
              </a:rPr>
              <a:t>II.</a:t>
            </a:r>
          </a:p>
          <a:p>
            <a:pPr algn="ctr" defTabSz="609630"/>
            <a:r>
              <a:rPr lang="en-US" sz="7667" b="1" dirty="0">
                <a:solidFill>
                  <a:srgbClr val="605A35"/>
                </a:solidFill>
                <a:latin typeface="Times New Roman" panose="02020603050405020304" pitchFamily="18" charset="0"/>
                <a:cs typeface="Times New Roman" panose="02020603050405020304" pitchFamily="18" charset="0"/>
              </a:rPr>
              <a:t>THỰC HÀNH</a:t>
            </a:r>
          </a:p>
        </p:txBody>
      </p:sp>
      <p:grpSp>
        <p:nvGrpSpPr>
          <p:cNvPr id="3" name="Group 19">
            <a:extLst>
              <a:ext uri="{FF2B5EF4-FFF2-40B4-BE49-F238E27FC236}">
                <a16:creationId xmlns:a16="http://schemas.microsoft.com/office/drawing/2014/main" xmlns=""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xmlns=""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a:ln>
              <a:solidFill>
                <a:schemeClr val="accent1">
                  <a:alpha val="28000"/>
                </a:schemeClr>
              </a:solidFill>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xmlns="" id="{3B562E8A-535F-DEF7-4763-D1EF663B0BA7}"/>
                </a:ext>
              </a:extLst>
            </p:cNvPr>
            <p:cNvSpPr txBox="1"/>
            <p:nvPr/>
          </p:nvSpPr>
          <p:spPr>
            <a:xfrm>
              <a:off x="0" y="-57150"/>
              <a:ext cx="1937678" cy="651014"/>
            </a:xfrm>
            <a:prstGeom prst="rect">
              <a:avLst/>
            </a:prstGeom>
            <a:grpFill/>
            <a:ln>
              <a:solidFill>
                <a:schemeClr val="accent1">
                  <a:alpha val="28000"/>
                </a:schemeClr>
              </a:solidFill>
            </a:ln>
            <a:scene3d>
              <a:camera prst="orthographicFront"/>
              <a:lightRig rig="threePt" dir="t"/>
            </a:scene3d>
            <a:sp3d>
              <a:bevelT/>
            </a:sp3d>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xmlns=""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2</a:t>
            </a:r>
          </a:p>
        </p:txBody>
      </p:sp>
      <p:sp>
        <p:nvSpPr>
          <p:cNvPr id="7" name="TextBox 27">
            <a:extLst>
              <a:ext uri="{FF2B5EF4-FFF2-40B4-BE49-F238E27FC236}">
                <a16:creationId xmlns:a16="http://schemas.microsoft.com/office/drawing/2014/main" xmlns=""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b="1" spc="93" dirty="0">
                <a:solidFill>
                  <a:prstClr val="black">
                    <a:lumMod val="95000"/>
                    <a:lumOff val="5000"/>
                  </a:prstClr>
                </a:solidFill>
                <a:latin typeface="Times New Roman" panose="02020603050405020304" pitchFamily="18" charset="0"/>
                <a:cs typeface="Times New Roman" panose="02020603050405020304" pitchFamily="18" charset="0"/>
              </a:rPr>
              <a:t>GIẢI MÃ BÀI TẬP</a:t>
            </a:r>
          </a:p>
        </p:txBody>
      </p:sp>
      <p:sp>
        <p:nvSpPr>
          <p:cNvPr id="10" name="AutoShape 9">
            <a:extLst>
              <a:ext uri="{FF2B5EF4-FFF2-40B4-BE49-F238E27FC236}">
                <a16:creationId xmlns:a16="http://schemas.microsoft.com/office/drawing/2014/main" xmlns=""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4">
            <a:extLst>
              <a:ext uri="{FF2B5EF4-FFF2-40B4-BE49-F238E27FC236}">
                <a16:creationId xmlns:a16="http://schemas.microsoft.com/office/drawing/2014/main" xmlns="" id="{C8F388D7-9B51-9483-EC7B-66AD049BCD89}"/>
              </a:ext>
            </a:extLst>
          </p:cNvPr>
          <p:cNvSpPr/>
          <p:nvPr/>
        </p:nvSpPr>
        <p:spPr>
          <a:xfrm>
            <a:off x="7264400" y="4254500"/>
            <a:ext cx="4775200" cy="2738628"/>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9008120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9F9D92B-40C5-1491-1173-A4A4AA05DC4D}"/>
              </a:ext>
            </a:extLst>
          </p:cNvPr>
          <p:cNvPicPr>
            <a:picLocks noChangeAspect="1"/>
          </p:cNvPicPr>
          <p:nvPr/>
        </p:nvPicPr>
        <p:blipFill>
          <a:blip r:embed="rId3"/>
          <a:stretch>
            <a:fillRect/>
          </a:stretch>
        </p:blipFill>
        <p:spPr>
          <a:xfrm>
            <a:off x="5994401" y="0"/>
            <a:ext cx="4773063" cy="6858000"/>
          </a:xfrm>
          <a:prstGeom prst="rect">
            <a:avLst/>
          </a:prstGeom>
        </p:spPr>
      </p:pic>
      <p:sp>
        <p:nvSpPr>
          <p:cNvPr id="7" name="Freeform 2">
            <a:extLst>
              <a:ext uri="{FF2B5EF4-FFF2-40B4-BE49-F238E27FC236}">
                <a16:creationId xmlns:a16="http://schemas.microsoft.com/office/drawing/2014/main" xmlns="" id="{F27E7841-E127-51BB-22EA-B4247BED8B5C}"/>
              </a:ext>
            </a:extLst>
          </p:cNvPr>
          <p:cNvSpPr/>
          <p:nvPr/>
        </p:nvSpPr>
        <p:spPr>
          <a:xfrm>
            <a:off x="1574800" y="2941598"/>
            <a:ext cx="3596701" cy="3846740"/>
          </a:xfrm>
          <a:custGeom>
            <a:avLst/>
            <a:gdLst/>
            <a:ahLst/>
            <a:cxnLst/>
            <a:rect l="l" t="t" r="r" b="b"/>
            <a:pathLst>
              <a:path w="3577751" h="3826472">
                <a:moveTo>
                  <a:pt x="0" y="0"/>
                </a:moveTo>
                <a:lnTo>
                  <a:pt x="3577752" y="0"/>
                </a:lnTo>
                <a:lnTo>
                  <a:pt x="3577752" y="3826472"/>
                </a:lnTo>
                <a:lnTo>
                  <a:pt x="0" y="382647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TextBox 27">
            <a:extLst>
              <a:ext uri="{FF2B5EF4-FFF2-40B4-BE49-F238E27FC236}">
                <a16:creationId xmlns:a16="http://schemas.microsoft.com/office/drawing/2014/main" xmlns="" id="{C2D90506-9806-9B0E-47F3-565359EE7117}"/>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9" name="文本框 17">
            <a:extLst>
              <a:ext uri="{FF2B5EF4-FFF2-40B4-BE49-F238E27FC236}">
                <a16:creationId xmlns:a16="http://schemas.microsoft.com/office/drawing/2014/main" xmlns="" id="{90DCC3E4-9415-33FB-59AE-2A01B3DE19AF}"/>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1</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8131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CA71AB5-EB34-9467-1746-67140434F310}"/>
              </a:ext>
            </a:extLst>
          </p:cNvPr>
          <p:cNvGraphicFramePr>
            <a:graphicFrameLocks noGrp="1"/>
          </p:cNvGraphicFramePr>
          <p:nvPr/>
        </p:nvGraphicFramePr>
        <p:xfrm>
          <a:off x="152401" y="177800"/>
          <a:ext cx="11937999" cy="597408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xmlns="" val="3644221962"/>
                    </a:ext>
                  </a:extLst>
                </a:gridCol>
                <a:gridCol w="5181600">
                  <a:extLst>
                    <a:ext uri="{9D8B030D-6E8A-4147-A177-3AD203B41FA5}">
                      <a16:colId xmlns:a16="http://schemas.microsoft.com/office/drawing/2014/main" xmlns="" val="1979733368"/>
                    </a:ext>
                  </a:extLst>
                </a:gridCol>
                <a:gridCol w="5537199">
                  <a:extLst>
                    <a:ext uri="{9D8B030D-6E8A-4147-A177-3AD203B41FA5}">
                      <a16:colId xmlns:a16="http://schemas.microsoft.com/office/drawing/2014/main" xmlns="" val="171628763"/>
                    </a:ext>
                  </a:extLst>
                </a:gridCol>
              </a:tblGrid>
              <a:tr h="89653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chơi</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chữ</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xmlns="" val="756198663"/>
                  </a:ext>
                </a:extLst>
              </a:tr>
              <a:tr h="1999070">
                <a:tc>
                  <a:txBody>
                    <a:bodyPr/>
                    <a:lstStyle/>
                    <a:p>
                      <a:pPr algn="just"/>
                      <a:r>
                        <a:rPr lang="vi-VN" sz="2900" dirty="0">
                          <a:latin typeface="Times New Roman" panose="02020603050405020304" pitchFamily="18" charset="0"/>
                          <a:cs typeface="Times New Roman" panose="02020603050405020304" pitchFamily="18" charset="0"/>
                        </a:rPr>
                        <a:t>a.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Đồng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cuốc</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nước</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nhà</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ý</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bản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138035186"/>
                  </a:ext>
                </a:extLst>
              </a:tr>
              <a:tr h="1676400">
                <a:tc>
                  <a:txBody>
                    <a:bodyPr/>
                    <a:lstStyle/>
                    <a:p>
                      <a:pPr algn="just"/>
                      <a:r>
                        <a:rPr lang="vi-VN" sz="2900" dirty="0">
                          <a:latin typeface="Times New Roman" panose="02020603050405020304" pitchFamily="18" charset="0"/>
                          <a:cs typeface="Times New Roman" panose="02020603050405020304" pitchFamily="18" charset="0"/>
                        </a:rPr>
                        <a:t>b.</a:t>
                      </a:r>
                      <a:r>
                        <a:rPr lang="en-US" sz="2900" dirty="0">
                          <a:latin typeface="Times New Roman" panose="02020603050405020304" pitchFamily="18" charset="0"/>
                          <a:cs typeface="Times New Roman" panose="02020603050405020304" pitchFamily="18" charset="0"/>
                        </a:rPr>
                        <a:t>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Nói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lái</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đối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cối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đá</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mút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những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gây</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ấn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tượng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người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đọc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197930010"/>
                  </a:ext>
                </a:extLst>
              </a:tr>
              <a:tr h="14020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900" dirty="0">
                          <a:latin typeface="Times New Roman" panose="02020603050405020304" pitchFamily="18" charset="0"/>
                          <a:cs typeface="Times New Roman" panose="02020603050405020304" pitchFamily="18" charset="0"/>
                        </a:rPr>
                        <a:t>c. </a:t>
                      </a:r>
                      <a:endParaRPr lang="vi-VN" sz="2900" b="0" i="0" dirty="0">
                        <a:solidFill>
                          <a:srgbClr val="333333"/>
                        </a:solidFill>
                        <a:effectLst/>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Đồng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dirty="0">
                          <a:latin typeface="Times New Roman" panose="02020603050405020304" pitchFamily="18" charset="0"/>
                          <a:cs typeface="Times New Roman" panose="02020603050405020304" pitchFamily="18" charset="0"/>
                        </a:rPr>
                        <a:t>:</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món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Khiến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diễn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đạt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trở</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342646271"/>
                  </a:ext>
                </a:extLst>
              </a:tr>
            </a:tbl>
          </a:graphicData>
        </a:graphic>
      </p:graphicFrame>
    </p:spTree>
    <p:extLst>
      <p:ext uri="{BB962C8B-B14F-4D97-AF65-F5344CB8AC3E}">
        <p14:creationId xmlns:p14="http://schemas.microsoft.com/office/powerpoint/2010/main" val="60899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68E2A33F-3530-8A18-74C6-8FE64304DDA2}"/>
              </a:ext>
            </a:extLst>
          </p:cNvPr>
          <p:cNvSpPr txBox="1"/>
          <p:nvPr/>
        </p:nvSpPr>
        <p:spPr>
          <a:xfrm>
            <a:off x="965201" y="46229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2</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1">
            <a:extLst>
              <a:ext uri="{FF2B5EF4-FFF2-40B4-BE49-F238E27FC236}">
                <a16:creationId xmlns:a16="http://schemas.microsoft.com/office/drawing/2014/main" xmlns="" id="{910EBA11-FBBB-A438-E2E4-63A4B7955C6B}"/>
              </a:ext>
            </a:extLst>
          </p:cNvPr>
          <p:cNvSpPr>
            <a:spLocks noChangeArrowheads="1"/>
          </p:cNvSpPr>
          <p:nvPr/>
        </p:nvSpPr>
        <p:spPr bwMode="auto">
          <a:xfrm>
            <a:off x="5855197" y="600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endParaRPr lang="en-US" altLang="en-US" sz="1200" dirty="0">
              <a:solidFill>
                <a:prstClr val="black"/>
              </a:solidFill>
            </a:endParaRPr>
          </a:p>
        </p:txBody>
      </p:sp>
      <p:sp>
        <p:nvSpPr>
          <p:cNvPr id="4" name="Rectangle 3">
            <a:extLst>
              <a:ext uri="{FF2B5EF4-FFF2-40B4-BE49-F238E27FC236}">
                <a16:creationId xmlns:a16="http://schemas.microsoft.com/office/drawing/2014/main" xmlns="" id="{9A52A6D8-2E2F-6B14-8100-81E726E978A0}"/>
              </a:ext>
            </a:extLst>
          </p:cNvPr>
          <p:cNvSpPr/>
          <p:nvPr/>
        </p:nvSpPr>
        <p:spPr>
          <a:xfrm>
            <a:off x="2236595" y="3175000"/>
            <a:ext cx="8025005" cy="3703065"/>
          </a:xfrm>
          <a:prstGeom prst="rect">
            <a:avLst/>
          </a:prstGeom>
        </p:spPr>
        <p:txBody>
          <a:bodyPr wrap="square">
            <a:spAutoFit/>
          </a:bodyPr>
          <a:lstStyle/>
          <a:p>
            <a:pPr algn="just" defTabSz="609630" eaLnBrk="0" fontAlgn="base" hangingPunct="0">
              <a:spcBef>
                <a:spcPct val="0"/>
              </a:spcBef>
              <a:spcAft>
                <a:spcPct val="0"/>
              </a:spcAft>
            </a:pP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BPTT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Đụng</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đúng</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già</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Gây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r>
            <a:b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b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FA24BCB-D894-9175-A12B-24D60945143E}"/>
              </a:ext>
            </a:extLst>
          </p:cNvPr>
          <p:cNvSpPr/>
          <p:nvPr/>
        </p:nvSpPr>
        <p:spPr>
          <a:xfrm>
            <a:off x="1016000" y="1244600"/>
            <a:ext cx="10668000" cy="1446358"/>
          </a:xfrm>
          <a:prstGeom prst="rect">
            <a:avLst/>
          </a:prstGeom>
        </p:spPr>
        <p:txBody>
          <a:bodyPr wrap="square">
            <a:spAutoFit/>
          </a:bodyPr>
          <a:lstStyle/>
          <a:p>
            <a:pPr algn="just" defTabSz="609630" eaLnBrk="0" fontAlgn="base" hangingPunct="0">
              <a:spcBef>
                <a:spcPct val="0"/>
              </a:spcBef>
              <a:spcAft>
                <a:spcPct val="0"/>
              </a:spcAft>
            </a:pP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Sưu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tầm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thân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này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mỗi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trường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10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A60984-04A2-6C04-935C-4489D20CD486}"/>
              </a:ext>
            </a:extLst>
          </p:cNvPr>
          <p:cNvPicPr>
            <a:picLocks noChangeAspect="1"/>
          </p:cNvPicPr>
          <p:nvPr/>
        </p:nvPicPr>
        <p:blipFill>
          <a:blip r:embed="rId3"/>
          <a:stretch>
            <a:fillRect/>
          </a:stretch>
        </p:blipFill>
        <p:spPr>
          <a:xfrm>
            <a:off x="6451600" y="9358"/>
            <a:ext cx="4757901" cy="6858000"/>
          </a:xfrm>
          <a:prstGeom prst="rect">
            <a:avLst/>
          </a:prstGeom>
        </p:spPr>
      </p:pic>
      <p:sp>
        <p:nvSpPr>
          <p:cNvPr id="5" name="TextBox 27">
            <a:extLst>
              <a:ext uri="{FF2B5EF4-FFF2-40B4-BE49-F238E27FC236}">
                <a16:creationId xmlns:a16="http://schemas.microsoft.com/office/drawing/2014/main" xmlns="" id="{8772F600-4C48-8557-00F0-11FDD253FEBD}"/>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6" name="文本框 17">
            <a:extLst>
              <a:ext uri="{FF2B5EF4-FFF2-40B4-BE49-F238E27FC236}">
                <a16:creationId xmlns:a16="http://schemas.microsoft.com/office/drawing/2014/main" xmlns="" id="{442F0549-72AC-BAD2-0629-1F2FBEBAE4DE}"/>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3</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7" name="Freeform 3">
            <a:extLst>
              <a:ext uri="{FF2B5EF4-FFF2-40B4-BE49-F238E27FC236}">
                <a16:creationId xmlns:a16="http://schemas.microsoft.com/office/drawing/2014/main" xmlns="" id="{02FC21FB-0D02-48A3-B07B-13F1D177A709}"/>
              </a:ext>
            </a:extLst>
          </p:cNvPr>
          <p:cNvSpPr/>
          <p:nvPr/>
        </p:nvSpPr>
        <p:spPr>
          <a:xfrm>
            <a:off x="982500" y="2717800"/>
            <a:ext cx="4287167" cy="37084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32228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C6BE71DF-3233-66A2-65C0-5368DF0AE4EC}"/>
              </a:ext>
            </a:extLst>
          </p:cNvPr>
          <p:cNvGraphicFramePr>
            <a:graphicFrameLocks noGrp="1"/>
          </p:cNvGraphicFramePr>
          <p:nvPr/>
        </p:nvGraphicFramePr>
        <p:xfrm>
          <a:off x="254000" y="431800"/>
          <a:ext cx="11684000" cy="5994400"/>
        </p:xfrm>
        <a:graphic>
          <a:graphicData uri="http://schemas.openxmlformats.org/drawingml/2006/table">
            <a:tbl>
              <a:tblPr firstRow="1" bandRow="1">
                <a:tableStyleId>{5940675A-B579-460E-94D1-54222C63F5DA}</a:tableStyleId>
              </a:tblPr>
              <a:tblGrid>
                <a:gridCol w="4446124">
                  <a:extLst>
                    <a:ext uri="{9D8B030D-6E8A-4147-A177-3AD203B41FA5}">
                      <a16:colId xmlns:a16="http://schemas.microsoft.com/office/drawing/2014/main" xmlns="" val="3644221962"/>
                    </a:ext>
                  </a:extLst>
                </a:gridCol>
                <a:gridCol w="2716676">
                  <a:extLst>
                    <a:ext uri="{9D8B030D-6E8A-4147-A177-3AD203B41FA5}">
                      <a16:colId xmlns:a16="http://schemas.microsoft.com/office/drawing/2014/main" xmlns="" val="1979733368"/>
                    </a:ext>
                  </a:extLst>
                </a:gridCol>
                <a:gridCol w="4521200">
                  <a:extLst>
                    <a:ext uri="{9D8B030D-6E8A-4147-A177-3AD203B41FA5}">
                      <a16:colId xmlns:a16="http://schemas.microsoft.com/office/drawing/2014/main" xmlns="" val="171628763"/>
                    </a:ext>
                  </a:extLst>
                </a:gridCol>
              </a:tblGrid>
              <a:tr h="95504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điệp</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thanh</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xmlns="" val="756198663"/>
                  </a:ext>
                </a:extLst>
              </a:tr>
              <a:tr h="229616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a.   Ô hay buồn vương cây ngô đồng</a:t>
                      </a:r>
                    </a:p>
                    <a:p>
                      <a:pPr algn="just"/>
                      <a:r>
                        <a:rPr lang="vi-VN" sz="2900" dirty="0">
                          <a:latin typeface="Times New Roman" panose="02020603050405020304" pitchFamily="18" charset="0"/>
                          <a:cs typeface="Times New Roman" panose="02020603050405020304" pitchFamily="18" charset="0"/>
                        </a:rPr>
                        <a:t>Vàng rơi! Vàng rơi: Thu mênh mông.</a:t>
                      </a:r>
                    </a:p>
                    <a:p>
                      <a:pPr algn="r"/>
                      <a:r>
                        <a:rPr lang="vi-VN" sz="2900" dirty="0">
                          <a:latin typeface="Times New Roman" panose="02020603050405020304" pitchFamily="18" charset="0"/>
                          <a:cs typeface="Times New Roman" panose="02020603050405020304" pitchFamily="18" charset="0"/>
                        </a:rPr>
                        <a:t>( Bích Khê, Tì bà)</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nhẹ</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nhàng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hình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gợi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mênh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nhiều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xúc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138035186"/>
                  </a:ext>
                </a:extLst>
              </a:tr>
              <a:tr h="274320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b.   Tài cao phận thấp chí khí uất</a:t>
                      </a:r>
                    </a:p>
                    <a:p>
                      <a:pPr algn="just"/>
                      <a:r>
                        <a:rPr lang="vi-VN" sz="2900" dirty="0">
                          <a:latin typeface="Times New Roman" panose="02020603050405020304" pitchFamily="18" charset="0"/>
                          <a:cs typeface="Times New Roman" panose="02020603050405020304" pitchFamily="18" charset="0"/>
                        </a:rPr>
                        <a:t>Giang hồ mê chơi quên quê hương.</a:t>
                      </a:r>
                    </a:p>
                    <a:p>
                      <a:pPr algn="r"/>
                      <a:r>
                        <a:rPr lang="vi-VN" sz="2900" dirty="0">
                          <a:latin typeface="Times New Roman" panose="02020603050405020304" pitchFamily="18" charset="0"/>
                          <a:cs typeface="Times New Roman" panose="02020603050405020304" pitchFamily="18" charset="0"/>
                        </a:rPr>
                        <a:t>( Tản Đà, Thăm mả cũ bên đường)</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1: 5/7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trắc</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lập</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góp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phần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thể</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hiện</a:t>
                      </a:r>
                      <a:r>
                        <a:rPr lang="en-US" sz="2900" baseline="0" dirty="0">
                          <a:latin typeface="Times New Roman" panose="02020603050405020304" pitchFamily="18" charset="0"/>
                          <a:cs typeface="Times New Roman" panose="02020603050405020304" pitchFamily="18" charset="0"/>
                        </a:rPr>
                        <a:t> ý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dòng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197930010"/>
                  </a:ext>
                </a:extLst>
              </a:tr>
            </a:tbl>
          </a:graphicData>
        </a:graphic>
      </p:graphicFrame>
    </p:spTree>
    <p:extLst>
      <p:ext uri="{BB962C8B-B14F-4D97-AF65-F5344CB8AC3E}">
        <p14:creationId xmlns:p14="http://schemas.microsoft.com/office/powerpoint/2010/main" val="72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2A568DC9-0ED2-6F35-1D72-D137E5362397}"/>
              </a:ext>
            </a:extLst>
          </p:cNvPr>
          <p:cNvSpPr txBox="1"/>
          <p:nvPr/>
        </p:nvSpPr>
        <p:spPr>
          <a:xfrm>
            <a:off x="5432630" y="30249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4</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xmlns="" id="{59F72694-E734-347A-54FA-8B7C50AE3931}"/>
              </a:ext>
            </a:extLst>
          </p:cNvPr>
          <p:cNvSpPr/>
          <p:nvPr/>
        </p:nvSpPr>
        <p:spPr>
          <a:xfrm>
            <a:off x="762000" y="1339188"/>
            <a:ext cx="10972800" cy="4154407"/>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Đọc đoạn trích sau:</a:t>
            </a:r>
          </a:p>
          <a:p>
            <a:pPr algn="just" defTabSz="609630"/>
            <a:r>
              <a:rPr lang="vi-VN" sz="2933" i="1" dirty="0">
                <a:solidFill>
                  <a:prstClr val="black">
                    <a:lumMod val="95000"/>
                    <a:lumOff val="5000"/>
                  </a:prstClr>
                </a:solidFill>
                <a:latin typeface="Times New Roman" panose="02020603050405020304" pitchFamily="18" charset="0"/>
              </a:rPr>
              <a:t>Thuyền tôi trôi trên Sông Đà. Cảnh ven sông ở đây lặng tờ. Hình như từ đời Trần đến Lê, quãng sông này cũng lặng tờ đến thế mà thôi. Thuyền tôi trôi qua một nương ngô nhú lên mấy lá ngô non đầu mùa. Mà tịnh không một bóng người.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Nguyễn Tuân, </a:t>
            </a:r>
            <a:r>
              <a:rPr lang="vi-VN" sz="2933" i="1" dirty="0">
                <a:solidFill>
                  <a:prstClr val="black">
                    <a:lumMod val="95000"/>
                    <a:lumOff val="5000"/>
                  </a:prstClr>
                </a:solidFill>
                <a:latin typeface="Times New Roman" panose="02020603050405020304" pitchFamily="18" charset="0"/>
              </a:rPr>
              <a:t>Người lái đò Sông Đà</a:t>
            </a:r>
            <a:r>
              <a:rPr lang="vi-VN" sz="2933" dirty="0">
                <a:solidFill>
                  <a:prstClr val="black">
                    <a:lumMod val="95000"/>
                    <a:lumOff val="5000"/>
                  </a:prstClr>
                </a:solidFill>
                <a:latin typeface="Times New Roman" panose="02020603050405020304" pitchFamily="18" charset="0"/>
              </a:rPr>
              <a:t>)</a:t>
            </a:r>
          </a:p>
          <a:p>
            <a:pPr algn="just" defTabSz="609630"/>
            <a:endParaRPr lang="en-US" sz="2933" dirty="0">
              <a:solidFill>
                <a:prstClr val="black">
                  <a:lumMod val="95000"/>
                  <a:lumOff val="5000"/>
                </a:prstClr>
              </a:solidFill>
              <a:latin typeface="Calibri"/>
            </a:endParaRPr>
          </a:p>
          <a:p>
            <a:pPr algn="just" defTabSz="609630"/>
            <a:r>
              <a:rPr lang="vi-VN" sz="2933" dirty="0">
                <a:solidFill>
                  <a:prstClr val="black">
                    <a:lumMod val="95000"/>
                    <a:lumOff val="5000"/>
                  </a:prstClr>
                </a:solidFill>
                <a:latin typeface="Times New Roman" panose="02020603050405020304" pitchFamily="18" charset="0"/>
              </a:rPr>
              <a:t>a. Em có nhận xét gì về thanh điệu của các âm tiết trong đoạn trích trên?</a:t>
            </a:r>
          </a:p>
          <a:p>
            <a:pPr algn="just" defTabSz="609630"/>
            <a:r>
              <a:rPr lang="vi-VN" sz="2933" dirty="0">
                <a:solidFill>
                  <a:prstClr val="black">
                    <a:lumMod val="95000"/>
                    <a:lumOff val="5000"/>
                  </a:prstClr>
                </a:solidFill>
                <a:latin typeface="Times New Roman" panose="02020603050405020304" pitchFamily="18" charset="0"/>
              </a:rPr>
              <a:t>b. Việc sử dụng thanh điệu như vậy có tác dụng gì?</a:t>
            </a:r>
          </a:p>
        </p:txBody>
      </p:sp>
      <p:sp>
        <p:nvSpPr>
          <p:cNvPr id="4" name="Freeform 4">
            <a:extLst>
              <a:ext uri="{FF2B5EF4-FFF2-40B4-BE49-F238E27FC236}">
                <a16:creationId xmlns:a16="http://schemas.microsoft.com/office/drawing/2014/main" xmlns=""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9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D15B16-19BA-E97A-4E22-BBEE07F386A1}"/>
              </a:ext>
            </a:extLst>
          </p:cNvPr>
          <p:cNvPicPr>
            <a:picLocks noChangeAspect="1"/>
          </p:cNvPicPr>
          <p:nvPr/>
        </p:nvPicPr>
        <p:blipFill>
          <a:blip r:embed="rId4"/>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xmlns=""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xmlns=""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5"/>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xmlns="" id="{BBBAC4B3-77D3-55BE-E63E-8905325BD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pic>
        <p:nvPicPr>
          <p:cNvPr id="31" name="图片 7">
            <a:extLst>
              <a:ext uri="{FF2B5EF4-FFF2-40B4-BE49-F238E27FC236}">
                <a16:creationId xmlns:a16="http://schemas.microsoft.com/office/drawing/2014/main" xmlns="" id="{3390AC21-EEB9-96BE-5C74-34A43A92E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 cua đá">
            <a:hlinkClick r:id="" action="ppaction://media"/>
            <a:extLst>
              <a:ext uri="{FF2B5EF4-FFF2-40B4-BE49-F238E27FC236}">
                <a16:creationId xmlns:a16="http://schemas.microsoft.com/office/drawing/2014/main" xmlns="" id="{AD5607BB-B688-B36C-3416-60D96C3A383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8253" y="475168"/>
            <a:ext cx="11306290" cy="6354823"/>
          </a:xfrm>
          <a:prstGeom prst="rect">
            <a:avLst/>
          </a:prstGeom>
        </p:spPr>
      </p:pic>
    </p:spTree>
    <p:extLst>
      <p:ext uri="{BB962C8B-B14F-4D97-AF65-F5344CB8AC3E}">
        <p14:creationId xmlns:p14="http://schemas.microsoft.com/office/powerpoint/2010/main"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9F72694-E734-347A-54FA-8B7C50AE3931}"/>
              </a:ext>
            </a:extLst>
          </p:cNvPr>
          <p:cNvSpPr/>
          <p:nvPr/>
        </p:nvSpPr>
        <p:spPr>
          <a:xfrm>
            <a:off x="762000" y="1339188"/>
            <a:ext cx="10972800" cy="2554545"/>
          </a:xfrm>
          <a:prstGeom prst="rect">
            <a:avLst/>
          </a:prstGeom>
        </p:spPr>
        <p:txBody>
          <a:bodyPr wrap="square">
            <a:spAutoFit/>
          </a:bodyPr>
          <a:lstStyle/>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cuối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luôn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tĩnh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vô</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cùng</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xmlns=""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3324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408947-0F5E-E179-281D-8B663C4D27FF}"/>
              </a:ext>
            </a:extLst>
          </p:cNvPr>
          <p:cNvSpPr/>
          <p:nvPr/>
        </p:nvSpPr>
        <p:spPr>
          <a:xfrm>
            <a:off x="889000" y="1346200"/>
            <a:ext cx="10414000" cy="2349041"/>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Nêu tác dụng của việc kết hợp biện pháp điệp thanh và điệp vần trong trường hợp sau:</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Sương nương theo trăng ngừng lưng trời,</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Tương tư nâng lòng lên chơi vơi...</a:t>
            </a:r>
          </a:p>
          <a:p>
            <a:pPr algn="r"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(Xuân Diệu, </a:t>
            </a:r>
            <a:r>
              <a:rPr lang="vi-VN" sz="2933" i="1" dirty="0">
                <a:solidFill>
                  <a:prstClr val="black">
                    <a:lumMod val="95000"/>
                    <a:lumOff val="5000"/>
                  </a:prstClr>
                </a:solidFill>
                <a:latin typeface="Times New Roman" panose="02020603050405020304" pitchFamily="18" charset="0"/>
              </a:rPr>
              <a:t>Nhị hổ</a:t>
            </a:r>
            <a:r>
              <a:rPr lang="vi-VN" sz="2933" dirty="0">
                <a:solidFill>
                  <a:prstClr val="black">
                    <a:lumMod val="95000"/>
                    <a:lumOff val="5000"/>
                  </a:prstClr>
                </a:solidFill>
                <a:latin typeface="Times New Roman" panose="02020603050405020304" pitchFamily="18" charset="0"/>
              </a:rPr>
              <a:t>)</a:t>
            </a:r>
          </a:p>
        </p:txBody>
      </p:sp>
      <p:sp>
        <p:nvSpPr>
          <p:cNvPr id="3" name="文本框 17">
            <a:extLst>
              <a:ext uri="{FF2B5EF4-FFF2-40B4-BE49-F238E27FC236}">
                <a16:creationId xmlns:a16="http://schemas.microsoft.com/office/drawing/2014/main" xmlns="" id="{73D0968C-58DF-440D-FD68-25FBC1B5E28D}"/>
              </a:ext>
            </a:extLst>
          </p:cNvPr>
          <p:cNvSpPr txBox="1"/>
          <p:nvPr/>
        </p:nvSpPr>
        <p:spPr>
          <a:xfrm>
            <a:off x="5432630" y="2794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5</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9134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9200" y="1229717"/>
            <a:ext cx="3200400"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thanh</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Hai </a:t>
            </a:r>
            <a:r>
              <a:rPr lang="en-US" sz="2933" dirty="0" err="1">
                <a:solidFill>
                  <a:prstClr val="black"/>
                </a:solidFill>
                <a:latin typeface="Times New Roman" panose="02020603050405020304" pitchFamily="18" charset="0"/>
                <a:cs typeface="Times New Roman" panose="02020603050405020304" pitchFamily="18" charset="0"/>
              </a:rPr>
              <a:t>câu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dụng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toàn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thanh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bằng</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729019" y="1229717"/>
            <a:ext cx="6345381"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vần</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lặp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âm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vần</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nương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tương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ngừng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lưng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chơi</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vơi</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59F72694-E734-347A-54FA-8B7C50AE3931}"/>
              </a:ext>
            </a:extLst>
          </p:cNvPr>
          <p:cNvSpPr/>
          <p:nvPr/>
        </p:nvSpPr>
        <p:spPr>
          <a:xfrm>
            <a:off x="1219200" y="4023718"/>
            <a:ext cx="9855200" cy="1569660"/>
          </a:xfrm>
          <a:prstGeom prst="rect">
            <a:avLst/>
          </a:prstGeom>
        </p:spPr>
        <p:txBody>
          <a:bodyPr wrap="square">
            <a:spAutoFit/>
          </a:bodyPr>
          <a:lstStyle/>
          <a:p>
            <a:pPr algn="just" defTabSz="609630"/>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dòng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đầy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887B453B-270A-54BC-2ADD-99FE14BDD9E6}"/>
              </a:ext>
            </a:extLst>
          </p:cNvPr>
          <p:cNvSpPr txBox="1"/>
          <p:nvPr/>
        </p:nvSpPr>
        <p:spPr>
          <a:xfrm>
            <a:off x="5432631" y="3302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6</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xmlns="" id="{C6CD3877-4E0F-54F0-ACB4-D5B83132A26F}"/>
              </a:ext>
            </a:extLst>
          </p:cNvPr>
          <p:cNvSpPr/>
          <p:nvPr/>
        </p:nvSpPr>
        <p:spPr>
          <a:xfrm>
            <a:off x="685800" y="14478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pic>
        <p:nvPicPr>
          <p:cNvPr id="5" name="Picture 4" descr="A black background with a musical note&#10;&#10;Description automatically generated">
            <a:extLst>
              <a:ext uri="{FF2B5EF4-FFF2-40B4-BE49-F238E27FC236}">
                <a16:creationId xmlns:a16="http://schemas.microsoft.com/office/drawing/2014/main" xmlns="" id="{3994C406-8DF3-5A74-B5B7-D7459EBE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921000"/>
            <a:ext cx="6858000" cy="6858000"/>
          </a:xfrm>
          <a:prstGeom prst="rect">
            <a:avLst/>
          </a:prstGeom>
        </p:spPr>
      </p:pic>
    </p:spTree>
    <p:extLst>
      <p:ext uri="{BB962C8B-B14F-4D97-AF65-F5344CB8AC3E}">
        <p14:creationId xmlns:p14="http://schemas.microsoft.com/office/powerpoint/2010/main" val="20634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3886200"/>
          <a:ext cx="11328400" cy="2479040"/>
        </p:xfrm>
        <a:graphic>
          <a:graphicData uri="http://schemas.openxmlformats.org/drawingml/2006/table">
            <a:tbl>
              <a:tblPr firstRow="1" bandRow="1">
                <a:tableStyleId>{5940675A-B579-460E-94D1-54222C63F5DA}</a:tableStyleId>
              </a:tblPr>
              <a:tblGrid>
                <a:gridCol w="1982470">
                  <a:extLst>
                    <a:ext uri="{9D8B030D-6E8A-4147-A177-3AD203B41FA5}">
                      <a16:colId xmlns:a16="http://schemas.microsoft.com/office/drawing/2014/main" xmlns="" val="236266253"/>
                    </a:ext>
                  </a:extLst>
                </a:gridCol>
                <a:gridCol w="9345930">
                  <a:extLst>
                    <a:ext uri="{9D8B030D-6E8A-4147-A177-3AD203B41FA5}">
                      <a16:colId xmlns:a16="http://schemas.microsoft.com/office/drawing/2014/main" xmlns="" val="1350721134"/>
                    </a:ext>
                  </a:extLst>
                </a:gridCol>
              </a:tblGrid>
              <a:tr h="508000">
                <a:tc>
                  <a:txBody>
                    <a:bodyPr/>
                    <a:lstStyle/>
                    <a:p>
                      <a:pPr algn="ctr"/>
                      <a:r>
                        <a:rPr lang="en-US" sz="2900" b="1" dirty="0" err="1">
                          <a:latin typeface="Times New Roman" panose="02020603050405020304" pitchFamily="18" charset="0"/>
                          <a:cs typeface="Times New Roman" panose="02020603050405020304" pitchFamily="18" charset="0"/>
                        </a:rPr>
                        <a:t>Nhịp</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thơ</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yếu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nhịp</a:t>
                      </a:r>
                      <a:r>
                        <a:rPr lang="en-US" sz="2900" baseline="0" dirty="0">
                          <a:latin typeface="Times New Roman" panose="02020603050405020304" pitchFamily="18" charset="0"/>
                          <a:cs typeface="Times New Roman" panose="02020603050405020304" pitchFamily="18" charset="0"/>
                        </a:rPr>
                        <a:t> 4/3</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3077325262"/>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Vần</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Lặp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tiết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có</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rồi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2388447519"/>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Thanh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điệu</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lặp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29264771"/>
                  </a:ext>
                </a:extLst>
              </a:tr>
              <a:tr h="955040">
                <a:tc>
                  <a:txBody>
                    <a:bodyPr/>
                    <a:lstStyle/>
                    <a:p>
                      <a:pPr algn="ctr"/>
                      <a:r>
                        <a:rPr lang="en-US" sz="2900" b="1" dirty="0" err="1">
                          <a:latin typeface="Times New Roman" panose="02020603050405020304" pitchFamily="18" charset="0"/>
                          <a:cs typeface="Times New Roman" panose="02020603050405020304" pitchFamily="18" charset="0"/>
                        </a:rPr>
                        <a:t>Tác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dụng</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sự</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hài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hoà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đoạn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876467396"/>
                  </a:ext>
                </a:extLst>
              </a:tr>
            </a:tbl>
          </a:graphicData>
        </a:graphic>
      </p:graphicFrame>
      <p:sp>
        <p:nvSpPr>
          <p:cNvPr id="4" name="Rectangle 3">
            <a:extLst>
              <a:ext uri="{FF2B5EF4-FFF2-40B4-BE49-F238E27FC236}">
                <a16:creationId xmlns:a16="http://schemas.microsoft.com/office/drawing/2014/main" xmlns="" id="{C6CD3877-4E0F-54F0-ACB4-D5B83132A26F}"/>
              </a:ext>
            </a:extLst>
          </p:cNvPr>
          <p:cNvSpPr/>
          <p:nvPr/>
        </p:nvSpPr>
        <p:spPr>
          <a:xfrm>
            <a:off x="592667" y="2794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spTree>
    <p:extLst>
      <p:ext uri="{BB962C8B-B14F-4D97-AF65-F5344CB8AC3E}">
        <p14:creationId xmlns:p14="http://schemas.microsoft.com/office/powerpoint/2010/main" val="39831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xmlns=""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xmlns=""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xmlns="" id="{3B562E8A-535F-DEF7-4763-D1EF663B0BA7}"/>
                </a:ext>
              </a:extLst>
            </p:cNvPr>
            <p:cNvSpPr txBox="1"/>
            <p:nvPr/>
          </p:nvSpPr>
          <p:spPr>
            <a:xfrm>
              <a:off x="0" y="-57150"/>
              <a:ext cx="1937678" cy="651014"/>
            </a:xfrm>
            <a:prstGeom prst="rect">
              <a:avLst/>
            </a:prstGeom>
            <a:grpFill/>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xmlns=""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3</a:t>
            </a:r>
          </a:p>
        </p:txBody>
      </p:sp>
      <p:sp>
        <p:nvSpPr>
          <p:cNvPr id="7" name="TextBox 27">
            <a:extLst>
              <a:ext uri="{FF2B5EF4-FFF2-40B4-BE49-F238E27FC236}">
                <a16:creationId xmlns:a16="http://schemas.microsoft.com/office/drawing/2014/main" xmlns=""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spc="93" dirty="0">
                <a:solidFill>
                  <a:prstClr val="black">
                    <a:lumMod val="95000"/>
                    <a:lumOff val="5000"/>
                  </a:prstClr>
                </a:solidFill>
                <a:latin typeface="Times New Roman" panose="02020603050405020304" pitchFamily="18" charset="0"/>
                <a:cs typeface="Times New Roman" panose="02020603050405020304" pitchFamily="18" charset="0"/>
              </a:rPr>
              <a:t>MẬT NGỮ TRÍ NHỚ</a:t>
            </a:r>
          </a:p>
        </p:txBody>
      </p:sp>
      <p:sp>
        <p:nvSpPr>
          <p:cNvPr id="10" name="AutoShape 9">
            <a:extLst>
              <a:ext uri="{FF2B5EF4-FFF2-40B4-BE49-F238E27FC236}">
                <a16:creationId xmlns:a16="http://schemas.microsoft.com/office/drawing/2014/main" xmlns=""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20" name="Group 19">
            <a:extLst>
              <a:ext uri="{FF2B5EF4-FFF2-40B4-BE49-F238E27FC236}">
                <a16:creationId xmlns:a16="http://schemas.microsoft.com/office/drawing/2014/main" xmlns="" id="{C825BD31-AD0E-246C-F10B-7F2BF42D1068}"/>
              </a:ext>
            </a:extLst>
          </p:cNvPr>
          <p:cNvGrpSpPr/>
          <p:nvPr/>
        </p:nvGrpSpPr>
        <p:grpSpPr>
          <a:xfrm>
            <a:off x="673097" y="3886200"/>
            <a:ext cx="3545424" cy="1061165"/>
            <a:chOff x="2057400" y="4152900"/>
            <a:chExt cx="5318136" cy="1591747"/>
          </a:xfrm>
        </p:grpSpPr>
        <p:grpSp>
          <p:nvGrpSpPr>
            <p:cNvPr id="13" name="Group 8">
              <a:extLst>
                <a:ext uri="{FF2B5EF4-FFF2-40B4-BE49-F238E27FC236}">
                  <a16:creationId xmlns:a16="http://schemas.microsoft.com/office/drawing/2014/main" xmlns="" id="{88F53DDD-AAD6-9CB9-32A5-A49D8BC0833A}"/>
                </a:ext>
              </a:extLst>
            </p:cNvPr>
            <p:cNvGrpSpPr/>
            <p:nvPr/>
          </p:nvGrpSpPr>
          <p:grpSpPr>
            <a:xfrm>
              <a:off x="2057400" y="4152900"/>
              <a:ext cx="3505200" cy="1591747"/>
              <a:chOff x="0" y="0"/>
              <a:chExt cx="1500485" cy="709124"/>
            </a:xfrm>
          </p:grpSpPr>
          <p:sp>
            <p:nvSpPr>
              <p:cNvPr id="14" name="Freeform 9">
                <a:extLst>
                  <a:ext uri="{FF2B5EF4-FFF2-40B4-BE49-F238E27FC236}">
                    <a16:creationId xmlns:a16="http://schemas.microsoft.com/office/drawing/2014/main" xmlns="" id="{9DFBBB0A-165B-561D-60F3-244010D54EBD}"/>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15" name="TextBox 10">
                <a:extLst>
                  <a:ext uri="{FF2B5EF4-FFF2-40B4-BE49-F238E27FC236}">
                    <a16:creationId xmlns:a16="http://schemas.microsoft.com/office/drawing/2014/main" xmlns="" id="{F8AA12E8-791A-61F4-51BB-80700401133E}"/>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16" name="TextBox 22">
              <a:extLst>
                <a:ext uri="{FF2B5EF4-FFF2-40B4-BE49-F238E27FC236}">
                  <a16:creationId xmlns:a16="http://schemas.microsoft.com/office/drawing/2014/main" xmlns="" id="{395C4B13-E621-6C1B-2752-6ACEE9DFC2E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TRỜI CHO</a:t>
              </a:r>
            </a:p>
          </p:txBody>
        </p:sp>
      </p:grpSp>
      <p:grpSp>
        <p:nvGrpSpPr>
          <p:cNvPr id="26" name="Group 25">
            <a:extLst>
              <a:ext uri="{FF2B5EF4-FFF2-40B4-BE49-F238E27FC236}">
                <a16:creationId xmlns:a16="http://schemas.microsoft.com/office/drawing/2014/main" xmlns="" id="{56A2BDFB-DAD6-EF18-ABEA-AF5AE8B3EEA9}"/>
              </a:ext>
            </a:extLst>
          </p:cNvPr>
          <p:cNvGrpSpPr/>
          <p:nvPr/>
        </p:nvGrpSpPr>
        <p:grpSpPr>
          <a:xfrm>
            <a:off x="673097" y="5261455"/>
            <a:ext cx="3545424" cy="1061165"/>
            <a:chOff x="2057400" y="4152900"/>
            <a:chExt cx="5318136" cy="1591747"/>
          </a:xfrm>
        </p:grpSpPr>
        <p:grpSp>
          <p:nvGrpSpPr>
            <p:cNvPr id="27" name="Group 8">
              <a:extLst>
                <a:ext uri="{FF2B5EF4-FFF2-40B4-BE49-F238E27FC236}">
                  <a16:creationId xmlns:a16="http://schemas.microsoft.com/office/drawing/2014/main" xmlns="" id="{43D9735C-2B52-5E1C-85D8-D830D1EFF276}"/>
                </a:ext>
              </a:extLst>
            </p:cNvPr>
            <p:cNvGrpSpPr/>
            <p:nvPr/>
          </p:nvGrpSpPr>
          <p:grpSpPr>
            <a:xfrm>
              <a:off x="2057400" y="4152900"/>
              <a:ext cx="3505200" cy="1591747"/>
              <a:chOff x="0" y="0"/>
              <a:chExt cx="1500485" cy="709124"/>
            </a:xfrm>
          </p:grpSpPr>
          <p:sp>
            <p:nvSpPr>
              <p:cNvPr id="29" name="Freeform 9">
                <a:extLst>
                  <a:ext uri="{FF2B5EF4-FFF2-40B4-BE49-F238E27FC236}">
                    <a16:creationId xmlns:a16="http://schemas.microsoft.com/office/drawing/2014/main" xmlns="" id="{20837F4B-3ADF-81BE-C39F-973C622BEB92}"/>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0" name="TextBox 10">
                <a:extLst>
                  <a:ext uri="{FF2B5EF4-FFF2-40B4-BE49-F238E27FC236}">
                    <a16:creationId xmlns:a16="http://schemas.microsoft.com/office/drawing/2014/main" xmlns="" id="{FA5B5D3F-75C7-F006-E5DB-C41FDACEBF05}"/>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28" name="TextBox 22">
              <a:extLst>
                <a:ext uri="{FF2B5EF4-FFF2-40B4-BE49-F238E27FC236}">
                  <a16:creationId xmlns:a16="http://schemas.microsoft.com/office/drawing/2014/main" xmlns="" id="{2F304837-58AA-5DFA-8EB1-1946ACA2F272}"/>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NHỎ MỌN</a:t>
              </a:r>
            </a:p>
          </p:txBody>
        </p:sp>
      </p:grpSp>
      <p:grpSp>
        <p:nvGrpSpPr>
          <p:cNvPr id="31" name="Group 30">
            <a:extLst>
              <a:ext uri="{FF2B5EF4-FFF2-40B4-BE49-F238E27FC236}">
                <a16:creationId xmlns:a16="http://schemas.microsoft.com/office/drawing/2014/main" xmlns="" id="{BB8B8595-49B6-63D0-C47E-C5B769DC011B}"/>
              </a:ext>
            </a:extLst>
          </p:cNvPr>
          <p:cNvGrpSpPr/>
          <p:nvPr/>
        </p:nvGrpSpPr>
        <p:grpSpPr>
          <a:xfrm>
            <a:off x="6705600" y="3886200"/>
            <a:ext cx="3545424" cy="1061165"/>
            <a:chOff x="2057400" y="4152900"/>
            <a:chExt cx="5318136" cy="1591747"/>
          </a:xfrm>
        </p:grpSpPr>
        <p:grpSp>
          <p:nvGrpSpPr>
            <p:cNvPr id="32" name="Group 8">
              <a:extLst>
                <a:ext uri="{FF2B5EF4-FFF2-40B4-BE49-F238E27FC236}">
                  <a16:creationId xmlns:a16="http://schemas.microsoft.com/office/drawing/2014/main" xmlns="" id="{18DF7EAB-4EAF-D0C9-5C90-8C27C53ABC56}"/>
                </a:ext>
              </a:extLst>
            </p:cNvPr>
            <p:cNvGrpSpPr/>
            <p:nvPr/>
          </p:nvGrpSpPr>
          <p:grpSpPr>
            <a:xfrm>
              <a:off x="2057400" y="4152900"/>
              <a:ext cx="3505200" cy="1591747"/>
              <a:chOff x="0" y="0"/>
              <a:chExt cx="1500485" cy="709124"/>
            </a:xfrm>
          </p:grpSpPr>
          <p:sp>
            <p:nvSpPr>
              <p:cNvPr id="34" name="Freeform 9">
                <a:extLst>
                  <a:ext uri="{FF2B5EF4-FFF2-40B4-BE49-F238E27FC236}">
                    <a16:creationId xmlns:a16="http://schemas.microsoft.com/office/drawing/2014/main" xmlns="" id="{43E2A546-D5A3-7866-392F-C3A898E153C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5" name="TextBox 10">
                <a:extLst>
                  <a:ext uri="{FF2B5EF4-FFF2-40B4-BE49-F238E27FC236}">
                    <a16:creationId xmlns:a16="http://schemas.microsoft.com/office/drawing/2014/main" xmlns="" id="{F0D0680A-26BC-CFB4-6B43-BEB9A3A522AD}"/>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3" name="TextBox 22">
              <a:extLst>
                <a:ext uri="{FF2B5EF4-FFF2-40B4-BE49-F238E27FC236}">
                  <a16:creationId xmlns:a16="http://schemas.microsoft.com/office/drawing/2014/main" xmlns="" id="{BCE39014-9AA5-8004-20AB-2516A40D68F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BIỆT THỰ</a:t>
              </a:r>
            </a:p>
          </p:txBody>
        </p:sp>
      </p:grpSp>
      <p:grpSp>
        <p:nvGrpSpPr>
          <p:cNvPr id="36" name="Group 35">
            <a:extLst>
              <a:ext uri="{FF2B5EF4-FFF2-40B4-BE49-F238E27FC236}">
                <a16:creationId xmlns:a16="http://schemas.microsoft.com/office/drawing/2014/main" xmlns="" id="{E7F77027-8EBD-D5B2-4FC9-858A2F30148B}"/>
              </a:ext>
            </a:extLst>
          </p:cNvPr>
          <p:cNvGrpSpPr/>
          <p:nvPr/>
        </p:nvGrpSpPr>
        <p:grpSpPr>
          <a:xfrm>
            <a:off x="6705600" y="5190188"/>
            <a:ext cx="3545424" cy="1061165"/>
            <a:chOff x="2057400" y="4152900"/>
            <a:chExt cx="5318136" cy="1591747"/>
          </a:xfrm>
        </p:grpSpPr>
        <p:grpSp>
          <p:nvGrpSpPr>
            <p:cNvPr id="37" name="Group 8">
              <a:extLst>
                <a:ext uri="{FF2B5EF4-FFF2-40B4-BE49-F238E27FC236}">
                  <a16:creationId xmlns:a16="http://schemas.microsoft.com/office/drawing/2014/main" xmlns="" id="{AFA6AAFA-9C31-5FB8-DA49-D3BEEE751F1C}"/>
                </a:ext>
              </a:extLst>
            </p:cNvPr>
            <p:cNvGrpSpPr/>
            <p:nvPr/>
          </p:nvGrpSpPr>
          <p:grpSpPr>
            <a:xfrm>
              <a:off x="2057400" y="4152900"/>
              <a:ext cx="3505200" cy="1591747"/>
              <a:chOff x="0" y="0"/>
              <a:chExt cx="1500485" cy="709124"/>
            </a:xfrm>
          </p:grpSpPr>
          <p:sp>
            <p:nvSpPr>
              <p:cNvPr id="39" name="Freeform 9">
                <a:extLst>
                  <a:ext uri="{FF2B5EF4-FFF2-40B4-BE49-F238E27FC236}">
                    <a16:creationId xmlns:a16="http://schemas.microsoft.com/office/drawing/2014/main" xmlns="" id="{35BE0026-6BDC-CFBE-7B45-8DAE6476AC8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40" name="TextBox 10">
                <a:extLst>
                  <a:ext uri="{FF2B5EF4-FFF2-40B4-BE49-F238E27FC236}">
                    <a16:creationId xmlns:a16="http://schemas.microsoft.com/office/drawing/2014/main" xmlns="" id="{7D009BBD-A8F0-0678-0F39-1883943C1E08}"/>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8" name="TextBox 22">
              <a:extLst>
                <a:ext uri="{FF2B5EF4-FFF2-40B4-BE49-F238E27FC236}">
                  <a16:creationId xmlns:a16="http://schemas.microsoft.com/office/drawing/2014/main" xmlns="" id="{DB4450B6-CECD-442F-1391-B8B672123616}"/>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ĐẦU TIÊN</a:t>
              </a:r>
            </a:p>
          </p:txBody>
        </p:sp>
      </p:grpSp>
      <p:sp>
        <p:nvSpPr>
          <p:cNvPr id="41" name="TextBox 40">
            <a:extLst>
              <a:ext uri="{FF2B5EF4-FFF2-40B4-BE49-F238E27FC236}">
                <a16:creationId xmlns:a16="http://schemas.microsoft.com/office/drawing/2014/main" xmlns="" id="{5BA275A9-16A8-98FC-27F9-27E2EF941D3E}"/>
              </a:ext>
            </a:extLst>
          </p:cNvPr>
          <p:cNvSpPr txBox="1"/>
          <p:nvPr/>
        </p:nvSpPr>
        <p:spPr>
          <a:xfrm>
            <a:off x="1524001" y="2658343"/>
            <a:ext cx="8765507" cy="820866"/>
          </a:xfrm>
          <a:prstGeom prst="rect">
            <a:avLst/>
          </a:prstGeom>
        </p:spPr>
        <p:txBody>
          <a:bodyPr wrap="square" lIns="0" tIns="0" rIns="0" bIns="0" rtlCol="0" anchor="t">
            <a:spAutoFit/>
          </a:bodyPr>
          <a:lstStyle/>
          <a:p>
            <a:pPr algn="ctr" defTabSz="609630"/>
            <a:r>
              <a:rPr lang="en-US" sz="5334" b="1" dirty="0">
                <a:solidFill>
                  <a:srgbClr val="605A35"/>
                </a:solidFill>
                <a:latin typeface="#9Slide07 HLT Fall For You" panose="02000506000000020003" pitchFamily="2" charset="0"/>
                <a:cs typeface="Times New Roman" panose="02020603050405020304" pitchFamily="18" charset="0"/>
              </a:rPr>
              <a:t>“MẬT NGỮ” NHÍ NHỐ</a:t>
            </a:r>
          </a:p>
        </p:txBody>
      </p:sp>
      <p:sp>
        <p:nvSpPr>
          <p:cNvPr id="42" name="Equals 41">
            <a:extLst>
              <a:ext uri="{FF2B5EF4-FFF2-40B4-BE49-F238E27FC236}">
                <a16:creationId xmlns:a16="http://schemas.microsoft.com/office/drawing/2014/main" xmlns="" id="{6CC47260-0EB3-D710-1AA2-167FBE43BD14}"/>
              </a:ext>
            </a:extLst>
          </p:cNvPr>
          <p:cNvSpPr/>
          <p:nvPr/>
        </p:nvSpPr>
        <p:spPr>
          <a:xfrm>
            <a:off x="3242217" y="5473489"/>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3" name="Equals 42">
            <a:extLst>
              <a:ext uri="{FF2B5EF4-FFF2-40B4-BE49-F238E27FC236}">
                <a16:creationId xmlns:a16="http://schemas.microsoft.com/office/drawing/2014/main" xmlns="" id="{4BD873E4-BDB5-BE22-E37C-2A9CBBBB91FB}"/>
              </a:ext>
            </a:extLst>
          </p:cNvPr>
          <p:cNvSpPr/>
          <p:nvPr/>
        </p:nvSpPr>
        <p:spPr>
          <a:xfrm>
            <a:off x="3238266" y="4228748"/>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4" name="Equals 43">
            <a:extLst>
              <a:ext uri="{FF2B5EF4-FFF2-40B4-BE49-F238E27FC236}">
                <a16:creationId xmlns:a16="http://schemas.microsoft.com/office/drawing/2014/main" xmlns="" id="{B8F98EEF-9EA9-77F0-9E0D-CACA20574AC9}"/>
              </a:ext>
            </a:extLst>
          </p:cNvPr>
          <p:cNvSpPr/>
          <p:nvPr/>
        </p:nvSpPr>
        <p:spPr>
          <a:xfrm>
            <a:off x="9181061" y="4162782"/>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5" name="Equals 44">
            <a:extLst>
              <a:ext uri="{FF2B5EF4-FFF2-40B4-BE49-F238E27FC236}">
                <a16:creationId xmlns:a16="http://schemas.microsoft.com/office/drawing/2014/main" xmlns="" id="{7D2916D6-9F9B-C01C-C291-A9D7D38416CF}"/>
              </a:ext>
            </a:extLst>
          </p:cNvPr>
          <p:cNvSpPr/>
          <p:nvPr/>
        </p:nvSpPr>
        <p:spPr>
          <a:xfrm>
            <a:off x="9180935" y="5402221"/>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6" name="TextBox 22">
            <a:extLst>
              <a:ext uri="{FF2B5EF4-FFF2-40B4-BE49-F238E27FC236}">
                <a16:creationId xmlns:a16="http://schemas.microsoft.com/office/drawing/2014/main" xmlns="" id="{802F5E0A-210F-8EB8-6C50-F13799C64007}"/>
              </a:ext>
            </a:extLst>
          </p:cNvPr>
          <p:cNvSpPr txBox="1"/>
          <p:nvPr/>
        </p:nvSpPr>
        <p:spPr>
          <a:xfrm>
            <a:off x="4218522" y="4382076"/>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TRÒ CHƠI</a:t>
            </a:r>
          </a:p>
        </p:txBody>
      </p:sp>
      <p:sp>
        <p:nvSpPr>
          <p:cNvPr id="48" name="TextBox 22">
            <a:extLst>
              <a:ext uri="{FF2B5EF4-FFF2-40B4-BE49-F238E27FC236}">
                <a16:creationId xmlns:a16="http://schemas.microsoft.com/office/drawing/2014/main" xmlns="" id="{53477910-3523-97E7-1BFF-553139496FC6}"/>
              </a:ext>
            </a:extLst>
          </p:cNvPr>
          <p:cNvSpPr txBox="1"/>
          <p:nvPr/>
        </p:nvSpPr>
        <p:spPr>
          <a:xfrm>
            <a:off x="4195673" y="5622541"/>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MỎ NHỌN</a:t>
            </a:r>
          </a:p>
        </p:txBody>
      </p:sp>
      <p:sp>
        <p:nvSpPr>
          <p:cNvPr id="49" name="TextBox 22">
            <a:extLst>
              <a:ext uri="{FF2B5EF4-FFF2-40B4-BE49-F238E27FC236}">
                <a16:creationId xmlns:a16="http://schemas.microsoft.com/office/drawing/2014/main" xmlns="" id="{B6412508-907A-1FB0-F6EE-1772C09A5F37}"/>
              </a:ext>
            </a:extLst>
          </p:cNvPr>
          <p:cNvSpPr txBox="1"/>
          <p:nvPr/>
        </p:nvSpPr>
        <p:spPr>
          <a:xfrm>
            <a:off x="10104372" y="4278877"/>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BỰ THIỆT</a:t>
            </a:r>
          </a:p>
        </p:txBody>
      </p:sp>
      <p:sp>
        <p:nvSpPr>
          <p:cNvPr id="50" name="TextBox 22">
            <a:extLst>
              <a:ext uri="{FF2B5EF4-FFF2-40B4-BE49-F238E27FC236}">
                <a16:creationId xmlns:a16="http://schemas.microsoft.com/office/drawing/2014/main" xmlns="" id="{74C18319-4999-F239-1B07-BAB6EF284DD5}"/>
              </a:ext>
            </a:extLst>
          </p:cNvPr>
          <p:cNvSpPr txBox="1"/>
          <p:nvPr/>
        </p:nvSpPr>
        <p:spPr>
          <a:xfrm>
            <a:off x="10081524" y="5562600"/>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TIỀN ĐÂU</a:t>
            </a:r>
          </a:p>
        </p:txBody>
      </p:sp>
    </p:spTree>
    <p:extLst>
      <p:ext uri="{BB962C8B-B14F-4D97-AF65-F5344CB8AC3E}">
        <p14:creationId xmlns:p14="http://schemas.microsoft.com/office/powerpoint/2010/main" val="354525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9">
                                            <p:txEl>
                                              <p:pRg st="0" end="0"/>
                                            </p:txEl>
                                          </p:spTgt>
                                        </p:tgtEl>
                                        <p:attrNameLst>
                                          <p:attrName>style.visibility</p:attrName>
                                        </p:attrNameLst>
                                      </p:cBhvr>
                                      <p:to>
                                        <p:strVal val="visible"/>
                                      </p:to>
                                    </p:set>
                                    <p:animEffect transition="in" filter="barn(inVertical)">
                                      <p:cBhvr>
                                        <p:cTn id="50" dur="500"/>
                                        <p:tgtEl>
                                          <p:spTgt spid="4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p:bldP spid="48"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8">
            <a:extLst>
              <a:ext uri="{FF2B5EF4-FFF2-40B4-BE49-F238E27FC236}">
                <a16:creationId xmlns:a16="http://schemas.microsoft.com/office/drawing/2014/main" xmlns=""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41" name="Group 5">
            <a:extLst>
              <a:ext uri="{FF2B5EF4-FFF2-40B4-BE49-F238E27FC236}">
                <a16:creationId xmlns:a16="http://schemas.microsoft.com/office/drawing/2014/main" xmlns="" id="{DA24C2A8-C2E6-E669-32E5-1A16B61DF290}"/>
              </a:ext>
            </a:extLst>
          </p:cNvPr>
          <p:cNvGrpSpPr/>
          <p:nvPr/>
        </p:nvGrpSpPr>
        <p:grpSpPr>
          <a:xfrm>
            <a:off x="634015" y="1851276"/>
            <a:ext cx="11128493" cy="4389509"/>
            <a:chOff x="0" y="0"/>
            <a:chExt cx="2816250" cy="2167467"/>
          </a:xfrm>
        </p:grpSpPr>
        <p:sp>
          <p:nvSpPr>
            <p:cNvPr id="42" name="Freeform 6">
              <a:extLst>
                <a:ext uri="{FF2B5EF4-FFF2-40B4-BE49-F238E27FC236}">
                  <a16:creationId xmlns:a16="http://schemas.microsoft.com/office/drawing/2014/main" xmlns=""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xmlns=""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xmlns=""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xmlns=""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xmlns=""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xmlns=""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xmlns="" id="{66CF9086-9E99-3ECD-C945-BB398CBC1F3A}"/>
              </a:ext>
            </a:extLst>
          </p:cNvPr>
          <p:cNvSpPr txBox="1"/>
          <p:nvPr/>
        </p:nvSpPr>
        <p:spPr>
          <a:xfrm>
            <a:off x="841887" y="2802738"/>
            <a:ext cx="10685095" cy="203132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xmlns=""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Nguyễn</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nhâm</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0981.713.891-68</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69845" y="1091639"/>
            <a:ext cx="10847675" cy="661271"/>
          </a:xfrm>
          <a:prstGeom prst="rect">
            <a:avLst/>
          </a:prstGeom>
        </p:spPr>
        <p:txBody>
          <a:bodyPr wrap="square" lIns="0" tIns="0" rIns="0" bIns="0" rtlCol="0" anchor="t">
            <a:spAutoFit/>
          </a:bodyPr>
          <a:lstStyle/>
          <a:p>
            <a:pPr algn="ctr" defTabSz="609630">
              <a:lnSpc>
                <a:spcPts val="5006"/>
              </a:lnSpc>
            </a:pPr>
            <a:r>
              <a:rPr lang="en-US" sz="6000" b="1" dirty="0" err="1">
                <a:solidFill>
                  <a:srgbClr val="20669B"/>
                </a:solidFill>
                <a:latin typeface="Times New Roman" panose="02020603050405020304" pitchFamily="18" charset="0"/>
                <a:cs typeface="Times New Roman" panose="02020603050405020304" pitchFamily="18" charset="0"/>
              </a:rPr>
              <a:t>Thực</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hành</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tiếng</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Việt</a:t>
            </a:r>
            <a:endParaRPr lang="en-US" sz="6000" b="1" dirty="0">
              <a:solidFill>
                <a:srgbClr val="20669B"/>
              </a:solidFill>
              <a:latin typeface="Times New Roman" panose="02020603050405020304" pitchFamily="18" charset="0"/>
              <a:cs typeface="Times New Roman" panose="02020603050405020304" pitchFamily="18" charset="0"/>
            </a:endParaRPr>
          </a:p>
        </p:txBody>
      </p:sp>
      <p:sp>
        <p:nvSpPr>
          <p:cNvPr id="7" name="AutoShape 7"/>
          <p:cNvSpPr/>
          <p:nvPr/>
        </p:nvSpPr>
        <p:spPr>
          <a:xfrm flipV="1">
            <a:off x="6527841" y="685800"/>
            <a:ext cx="4978359" cy="9056"/>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11480805" y="660881"/>
            <a:ext cx="25441" cy="1461962"/>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flipV="1">
            <a:off x="685846" y="6134100"/>
            <a:ext cx="6981450" cy="12700"/>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flipH="1">
            <a:off x="685800" y="4947825"/>
            <a:ext cx="0" cy="1224375"/>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xmlns="" id="{00E8EAB9-4A04-C32A-4BED-B60B85E4DD6D}"/>
              </a:ext>
            </a:extLst>
          </p:cNvPr>
          <p:cNvSpPr txBox="1"/>
          <p:nvPr/>
        </p:nvSpPr>
        <p:spPr>
          <a:xfrm>
            <a:off x="841871" y="1960197"/>
            <a:ext cx="10283326" cy="2585323"/>
          </a:xfrm>
          <a:prstGeom prst="rect">
            <a:avLst/>
          </a:prstGeom>
          <a:noFill/>
          <a:scene3d>
            <a:camera prst="orthographicFront"/>
            <a:lightRig rig="threePt" dir="t"/>
          </a:scene3d>
          <a:sp3d>
            <a:bevelT prst="angle"/>
          </a:sp3d>
        </p:spPr>
        <p:txBody>
          <a:bodyPr wrap="square" rtlCol="0">
            <a:spAutoFit/>
          </a:bodyPr>
          <a:lstStyle/>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8429D27C-3044-28C9-934D-7C62AE7799B1}"/>
              </a:ext>
            </a:extLst>
          </p:cNvPr>
          <p:cNvSpPr/>
          <p:nvPr/>
        </p:nvSpPr>
        <p:spPr>
          <a:xfrm>
            <a:off x="3556000" y="2323592"/>
            <a:ext cx="5529766" cy="4534408"/>
          </a:xfrm>
          <a:custGeom>
            <a:avLst/>
            <a:gdLst/>
            <a:ahLst/>
            <a:cxnLst/>
            <a:rect l="l" t="t" r="r" b="b"/>
            <a:pathLst>
              <a:path w="4032310" h="3306494">
                <a:moveTo>
                  <a:pt x="0" y="0"/>
                </a:moveTo>
                <a:lnTo>
                  <a:pt x="4032310" y="0"/>
                </a:lnTo>
                <a:lnTo>
                  <a:pt x="4032310" y="3306494"/>
                </a:lnTo>
                <a:lnTo>
                  <a:pt x="0" y="330649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27">
            <a:extLst>
              <a:ext uri="{FF2B5EF4-FFF2-40B4-BE49-F238E27FC236}">
                <a16:creationId xmlns:a16="http://schemas.microsoft.com/office/drawing/2014/main" xmlns="" id="{239FD95C-E794-11EA-0220-D257CEE657FB}"/>
              </a:ext>
            </a:extLst>
          </p:cNvPr>
          <p:cNvSpPr txBox="1"/>
          <p:nvPr/>
        </p:nvSpPr>
        <p:spPr>
          <a:xfrm>
            <a:off x="1053584" y="4552372"/>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1</a:t>
            </a:r>
          </a:p>
        </p:txBody>
      </p:sp>
      <p:sp>
        <p:nvSpPr>
          <p:cNvPr id="4" name="TextBox 27">
            <a:extLst>
              <a:ext uri="{FF2B5EF4-FFF2-40B4-BE49-F238E27FC236}">
                <a16:creationId xmlns:a16="http://schemas.microsoft.com/office/drawing/2014/main" xmlns="" id="{492F59ED-5D7C-E84B-886A-E6FAB3493031}"/>
              </a:ext>
            </a:extLst>
          </p:cNvPr>
          <p:cNvSpPr txBox="1"/>
          <p:nvPr/>
        </p:nvSpPr>
        <p:spPr>
          <a:xfrm>
            <a:off x="1053584" y="5227088"/>
            <a:ext cx="3108081"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LÀM CHỦ KIẾN THỨC</a:t>
            </a:r>
          </a:p>
        </p:txBody>
      </p:sp>
      <p:sp>
        <p:nvSpPr>
          <p:cNvPr id="5" name="TextBox 27">
            <a:extLst>
              <a:ext uri="{FF2B5EF4-FFF2-40B4-BE49-F238E27FC236}">
                <a16:creationId xmlns:a16="http://schemas.microsoft.com/office/drawing/2014/main" xmlns="" id="{474A737D-AF12-048D-2021-8811362AD0F4}"/>
              </a:ext>
            </a:extLst>
          </p:cNvPr>
          <p:cNvSpPr txBox="1"/>
          <p:nvPr/>
        </p:nvSpPr>
        <p:spPr>
          <a:xfrm>
            <a:off x="1799060" y="161804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2</a:t>
            </a:r>
          </a:p>
        </p:txBody>
      </p:sp>
      <p:sp>
        <p:nvSpPr>
          <p:cNvPr id="6" name="TextBox 27">
            <a:extLst>
              <a:ext uri="{FF2B5EF4-FFF2-40B4-BE49-F238E27FC236}">
                <a16:creationId xmlns:a16="http://schemas.microsoft.com/office/drawing/2014/main" xmlns="" id="{C3361C37-8B79-AB21-EC17-38F731B74D4A}"/>
              </a:ext>
            </a:extLst>
          </p:cNvPr>
          <p:cNvSpPr txBox="1"/>
          <p:nvPr/>
        </p:nvSpPr>
        <p:spPr>
          <a:xfrm>
            <a:off x="2184701" y="2222144"/>
            <a:ext cx="2336800"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GIẢI MÃ BÀI TẬP</a:t>
            </a:r>
          </a:p>
        </p:txBody>
      </p:sp>
      <p:sp>
        <p:nvSpPr>
          <p:cNvPr id="7" name="TextBox 27">
            <a:extLst>
              <a:ext uri="{FF2B5EF4-FFF2-40B4-BE49-F238E27FC236}">
                <a16:creationId xmlns:a16="http://schemas.microsoft.com/office/drawing/2014/main" xmlns="" id="{7FE384E5-15C5-4F7B-1DA3-03D2EE2FA65D}"/>
              </a:ext>
            </a:extLst>
          </p:cNvPr>
          <p:cNvSpPr txBox="1"/>
          <p:nvPr/>
        </p:nvSpPr>
        <p:spPr>
          <a:xfrm>
            <a:off x="8137390" y="371061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3</a:t>
            </a:r>
          </a:p>
        </p:txBody>
      </p:sp>
      <p:sp>
        <p:nvSpPr>
          <p:cNvPr id="8" name="TextBox 27">
            <a:extLst>
              <a:ext uri="{FF2B5EF4-FFF2-40B4-BE49-F238E27FC236}">
                <a16:creationId xmlns:a16="http://schemas.microsoft.com/office/drawing/2014/main" xmlns="" id="{C695031D-578B-9B13-C7E2-01FC0EA7D7C4}"/>
              </a:ext>
            </a:extLst>
          </p:cNvPr>
          <p:cNvSpPr txBox="1"/>
          <p:nvPr/>
        </p:nvSpPr>
        <p:spPr>
          <a:xfrm>
            <a:off x="8560963" y="4447059"/>
            <a:ext cx="2260937"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MẬT NGỮ TRÍ NHỚ</a:t>
            </a:r>
          </a:p>
        </p:txBody>
      </p:sp>
      <p:sp>
        <p:nvSpPr>
          <p:cNvPr id="9" name="Freeform 6">
            <a:extLst>
              <a:ext uri="{FF2B5EF4-FFF2-40B4-BE49-F238E27FC236}">
                <a16:creationId xmlns:a16="http://schemas.microsoft.com/office/drawing/2014/main" xmlns="" id="{3015C318-7D26-E437-7BC9-8AA43A40FF8D}"/>
              </a:ext>
            </a:extLst>
          </p:cNvPr>
          <p:cNvSpPr/>
          <p:nvPr/>
        </p:nvSpPr>
        <p:spPr>
          <a:xfrm>
            <a:off x="4604309" y="2100284"/>
            <a:ext cx="1011463" cy="1019106"/>
          </a:xfrm>
          <a:custGeom>
            <a:avLst/>
            <a:gdLst/>
            <a:ahLst/>
            <a:cxnLst/>
            <a:rect l="l" t="t" r="r" b="b"/>
            <a:pathLst>
              <a:path w="2895388" h="2917267">
                <a:moveTo>
                  <a:pt x="0" y="0"/>
                </a:moveTo>
                <a:lnTo>
                  <a:pt x="2895388" y="0"/>
                </a:lnTo>
                <a:lnTo>
                  <a:pt x="2895388" y="2917268"/>
                </a:lnTo>
                <a:lnTo>
                  <a:pt x="0" y="29172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5">
            <a:extLst>
              <a:ext uri="{FF2B5EF4-FFF2-40B4-BE49-F238E27FC236}">
                <a16:creationId xmlns:a16="http://schemas.microsoft.com/office/drawing/2014/main" xmlns="" id="{857E4F40-08A0-4734-7C0E-FD6D672352D1}"/>
              </a:ext>
            </a:extLst>
          </p:cNvPr>
          <p:cNvSpPr/>
          <p:nvPr/>
        </p:nvSpPr>
        <p:spPr>
          <a:xfrm>
            <a:off x="3765158" y="4375423"/>
            <a:ext cx="897973" cy="846340"/>
          </a:xfrm>
          <a:custGeom>
            <a:avLst/>
            <a:gdLst/>
            <a:ahLst/>
            <a:cxnLst/>
            <a:rect l="l" t="t" r="r" b="b"/>
            <a:pathLst>
              <a:path w="2272634" h="2141958">
                <a:moveTo>
                  <a:pt x="0" y="0"/>
                </a:moveTo>
                <a:lnTo>
                  <a:pt x="2272634" y="0"/>
                </a:lnTo>
                <a:lnTo>
                  <a:pt x="2272634" y="2141957"/>
                </a:lnTo>
                <a:lnTo>
                  <a:pt x="0" y="214195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7">
            <a:extLst>
              <a:ext uri="{FF2B5EF4-FFF2-40B4-BE49-F238E27FC236}">
                <a16:creationId xmlns:a16="http://schemas.microsoft.com/office/drawing/2014/main" xmlns="" id="{A7712DAB-2275-37A8-3F0F-906582BC5217}"/>
              </a:ext>
            </a:extLst>
          </p:cNvPr>
          <p:cNvSpPr/>
          <p:nvPr/>
        </p:nvSpPr>
        <p:spPr>
          <a:xfrm>
            <a:off x="7691522" y="3628177"/>
            <a:ext cx="891737" cy="846340"/>
          </a:xfrm>
          <a:custGeom>
            <a:avLst/>
            <a:gdLst/>
            <a:ahLst/>
            <a:cxnLst/>
            <a:rect l="l" t="t" r="r" b="b"/>
            <a:pathLst>
              <a:path w="4335517" h="4114800">
                <a:moveTo>
                  <a:pt x="0" y="0"/>
                </a:moveTo>
                <a:lnTo>
                  <a:pt x="4335517" y="0"/>
                </a:lnTo>
                <a:lnTo>
                  <a:pt x="43355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xmlns="" id="{9E8C9802-8286-43DC-5F39-7CDEB6AC46EE}"/>
              </a:ext>
            </a:extLst>
          </p:cNvPr>
          <p:cNvSpPr txBox="1"/>
          <p:nvPr/>
        </p:nvSpPr>
        <p:spPr>
          <a:xfrm>
            <a:off x="-359228" y="60896"/>
            <a:ext cx="12910456" cy="1200329"/>
          </a:xfrm>
          <a:prstGeom prst="rect">
            <a:avLst/>
          </a:prstGeom>
          <a:noFill/>
          <a:scene3d>
            <a:camera prst="orthographicFront"/>
            <a:lightRig rig="threePt" dir="t"/>
          </a:scene3d>
          <a:sp3d>
            <a:bevelT prst="angle"/>
          </a:sp3d>
        </p:spPr>
        <p:txBody>
          <a:bodyPr wrap="square" rtlCol="0">
            <a:spAutoFit/>
          </a:bodyPr>
          <a:lstStyle/>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extLst>
      <p:ext uri="{BB962C8B-B14F-4D97-AF65-F5344CB8AC3E}">
        <p14:creationId xmlns:p14="http://schemas.microsoft.com/office/powerpoint/2010/main" val="37593133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99F13CE-29CC-E6E3-20BB-59A655E0D26C}"/>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5E162BE-079F-82D0-F046-5FB52480AFB6}"/>
              </a:ext>
            </a:extLst>
          </p:cNvPr>
          <p:cNvSpPr/>
          <p:nvPr/>
        </p:nvSpPr>
        <p:spPr>
          <a:xfrm>
            <a:off x="203200" y="1372635"/>
            <a:ext cx="7518400" cy="2349041"/>
          </a:xfrm>
          <a:prstGeom prst="rect">
            <a:avLst/>
          </a:prstGeom>
        </p:spPr>
        <p:txBody>
          <a:bodyPr wrap="square">
            <a:spAutoFit/>
          </a:bodyPr>
          <a:lstStyle/>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chợ</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Cầu</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Đông</a:t>
            </a:r>
            <a:endParaRPr lang="en-US" sz="2933" i="1" dirty="0">
              <a:solidFill>
                <a:prstClr val="black"/>
              </a:solidFill>
              <a:latin typeface="Times New Roman" panose="02020603050405020304" pitchFamily="18" charset="0"/>
              <a:cs typeface="Times New Roman" panose="02020603050405020304" pitchFamily="18" charset="0"/>
            </a:endParaRP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một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lấy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chồng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chăng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Thầy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rằng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thì</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có</a:t>
            </a:r>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nhưng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răng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không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còn</a:t>
            </a:r>
            <a:r>
              <a:rPr lang="en-US" sz="2933" i="1" dirty="0">
                <a:solidFill>
                  <a:prstClr val="black"/>
                </a:solidFill>
                <a:latin typeface="Times New Roman" panose="02020603050405020304" pitchFamily="18" charset="0"/>
                <a:cs typeface="Times New Roman" panose="02020603050405020304" pitchFamily="18" charset="0"/>
              </a:rPr>
              <a:t>?</a:t>
            </a:r>
          </a:p>
          <a:p>
            <a:pPr algn="r" defTabSz="609630">
              <a:defRPr/>
            </a:pPr>
            <a:r>
              <a:rPr lang="en-US" sz="2933" i="1" dirty="0">
                <a:solidFill>
                  <a:prstClr val="black"/>
                </a:solidFill>
                <a:latin typeface="Times New Roman" panose="02020603050405020304" pitchFamily="18" charset="0"/>
                <a:cs typeface="Times New Roman" panose="02020603050405020304" pitchFamily="18" charset="0"/>
              </a:rPr>
              <a:t>(Ca </a:t>
            </a:r>
            <a:r>
              <a:rPr lang="en-US" sz="2933" i="1" dirty="0" err="1">
                <a:solidFill>
                  <a:prstClr val="black"/>
                </a:solidFill>
                <a:latin typeface="Times New Roman" panose="02020603050405020304" pitchFamily="18" charset="0"/>
                <a:cs typeface="Times New Roman" panose="02020603050405020304" pitchFamily="18" charset="0"/>
              </a:rPr>
              <a:t>dao</a:t>
            </a:r>
            <a:r>
              <a:rPr lang="en-US" sz="2933" i="1" dirty="0">
                <a:solidFill>
                  <a:prstClr val="black"/>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C5D13986-DCF3-5000-3298-59F677A828C6}"/>
              </a:ext>
            </a:extLst>
          </p:cNvPr>
          <p:cNvSpPr/>
          <p:nvPr/>
        </p:nvSpPr>
        <p:spPr>
          <a:xfrm>
            <a:off x="762000" y="3839831"/>
            <a:ext cx="10363200" cy="2295821"/>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1</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ích</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2</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thịt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bao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quanh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răng</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endParaRPr lang="en-US" sz="2933" b="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xmlns="" id="{E756BCE0-C886-77FF-3174-AD371063D6B7}"/>
              </a:ext>
            </a:extLst>
          </p:cNvPr>
          <p:cNvGrpSpPr>
            <a:grpSpLocks noChangeAspect="1"/>
          </p:cNvGrpSpPr>
          <p:nvPr/>
        </p:nvGrpSpPr>
        <p:grpSpPr>
          <a:xfrm>
            <a:off x="7924800" y="1143246"/>
            <a:ext cx="3779957" cy="2617971"/>
            <a:chOff x="0" y="0"/>
            <a:chExt cx="3429000" cy="2374900"/>
          </a:xfrm>
        </p:grpSpPr>
        <p:sp>
          <p:nvSpPr>
            <p:cNvPr id="6" name="Freeform 3">
              <a:extLst>
                <a:ext uri="{FF2B5EF4-FFF2-40B4-BE49-F238E27FC236}">
                  <a16:creationId xmlns:a16="http://schemas.microsoft.com/office/drawing/2014/main" xmlns="" id="{3A9AF819-83A9-386D-D4A8-106C8297B712}"/>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720" b="-720"/>
              </a:stretch>
            </a:blipFill>
          </p:spPr>
          <p:txBody>
            <a:bodyPr/>
            <a:lstStyle/>
            <a:p>
              <a:pPr defTabSz="609630"/>
              <a:endParaRPr lang="en-US" sz="1200">
                <a:solidFill>
                  <a:prstClr val="black"/>
                </a:solidFill>
                <a:latin typeface="Calibri"/>
              </a:endParaRPr>
            </a:p>
          </p:txBody>
        </p:sp>
        <p:sp>
          <p:nvSpPr>
            <p:cNvPr id="7" name="Freeform 4">
              <a:extLst>
                <a:ext uri="{FF2B5EF4-FFF2-40B4-BE49-F238E27FC236}">
                  <a16:creationId xmlns:a16="http://schemas.microsoft.com/office/drawing/2014/main" xmlns="" id="{60943EAF-BAD3-2AF7-D2A5-D9F08B4C94AB}"/>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22405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F708315-21A6-F6E2-0A35-97D0EF9A38D9}"/>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0782EE7E-FAE4-AE86-09F6-9641C75617DD}"/>
              </a:ext>
            </a:extLst>
          </p:cNvPr>
          <p:cNvSpPr/>
          <p:nvPr/>
        </p:nvSpPr>
        <p:spPr>
          <a:xfrm>
            <a:off x="2082800" y="1397000"/>
            <a:ext cx="7823200" cy="1446358"/>
          </a:xfrm>
          <a:prstGeom prst="rect">
            <a:avLst/>
          </a:prstGeom>
        </p:spPr>
        <p:txBody>
          <a:bodyPr wrap="square">
            <a:spAutoFit/>
          </a:bodyPr>
          <a:lstStyle/>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cá đối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bỏ trong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cối đá</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mèo cái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nằm trên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mái kèo,</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Trách cha mẹ em nghèo, anh nỡ phụ duyên em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FC5524A9-E65F-9453-335A-DCE56C8F659A}"/>
              </a:ext>
            </a:extLst>
          </p:cNvPr>
          <p:cNvSpPr/>
          <p:nvPr/>
        </p:nvSpPr>
        <p:spPr>
          <a:xfrm>
            <a:off x="1930400" y="3604635"/>
            <a:ext cx="34036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xmlns="" id="{442D6A6B-2FA9-6AFB-1F84-FAB35545B2C4}"/>
              </a:ext>
            </a:extLst>
          </p:cNvPr>
          <p:cNvSpPr/>
          <p:nvPr/>
        </p:nvSpPr>
        <p:spPr>
          <a:xfrm>
            <a:off x="355600" y="3276600"/>
            <a:ext cx="1487447" cy="1714636"/>
          </a:xfrm>
          <a:custGeom>
            <a:avLst/>
            <a:gdLst/>
            <a:ahLst/>
            <a:cxnLst/>
            <a:rect l="l" t="t" r="r" b="b"/>
            <a:pathLst>
              <a:path w="2231170" h="2571954">
                <a:moveTo>
                  <a:pt x="0" y="0"/>
                </a:moveTo>
                <a:lnTo>
                  <a:pt x="2231170" y="0"/>
                </a:lnTo>
                <a:lnTo>
                  <a:pt x="2231170" y="2571953"/>
                </a:lnTo>
                <a:lnTo>
                  <a:pt x="0" y="257195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xmlns="" id="{8651684F-6FAE-AE5A-390B-A41A88B14016}"/>
              </a:ext>
            </a:extLst>
          </p:cNvPr>
          <p:cNvSpPr/>
          <p:nvPr/>
        </p:nvSpPr>
        <p:spPr>
          <a:xfrm>
            <a:off x="5558830" y="3502386"/>
            <a:ext cx="2191940" cy="1476819"/>
          </a:xfrm>
          <a:custGeom>
            <a:avLst/>
            <a:gdLst/>
            <a:ahLst/>
            <a:cxnLst/>
            <a:rect l="l" t="t" r="r" b="b"/>
            <a:pathLst>
              <a:path w="6107310" h="4114800">
                <a:moveTo>
                  <a:pt x="0" y="0"/>
                </a:moveTo>
                <a:lnTo>
                  <a:pt x="6107310" y="0"/>
                </a:lnTo>
                <a:lnTo>
                  <a:pt x="610731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7" name="Rectangle 6">
            <a:extLst>
              <a:ext uri="{FF2B5EF4-FFF2-40B4-BE49-F238E27FC236}">
                <a16:creationId xmlns:a16="http://schemas.microsoft.com/office/drawing/2014/main" xmlns="" id="{85D1409C-DD92-EEAA-E484-D958E5AF5E24}"/>
              </a:ext>
            </a:extLst>
          </p:cNvPr>
          <p:cNvSpPr/>
          <p:nvPr/>
        </p:nvSpPr>
        <p:spPr>
          <a:xfrm>
            <a:off x="1270000" y="5382534"/>
            <a:ext cx="103632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lối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móc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cô</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5AEEC7AA-E7A1-00D9-C107-2809773957B2}"/>
              </a:ext>
            </a:extLst>
          </p:cNvPr>
          <p:cNvSpPr/>
          <p:nvPr/>
        </p:nvSpPr>
        <p:spPr>
          <a:xfrm>
            <a:off x="7967579" y="3529016"/>
            <a:ext cx="3868821"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kèo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B7B8C514-07BF-7813-7A2B-6E443ADB5D89}"/>
              </a:ext>
            </a:extLst>
          </p:cNvPr>
          <p:cNvSpPr/>
          <p:nvPr/>
        </p:nvSpPr>
        <p:spPr>
          <a:xfrm>
            <a:off x="4724400" y="18542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3" name="Rectangle 2">
            <a:extLst>
              <a:ext uri="{FF2B5EF4-FFF2-40B4-BE49-F238E27FC236}">
                <a16:creationId xmlns:a16="http://schemas.microsoft.com/office/drawing/2014/main" xmlns="" id="{53238571-5E32-CDE6-AD7A-756BF778A7C7}"/>
              </a:ext>
            </a:extLst>
          </p:cNvPr>
          <p:cNvSpPr/>
          <p:nvPr/>
        </p:nvSpPr>
        <p:spPr>
          <a:xfrm>
            <a:off x="5384800" y="2616200"/>
            <a:ext cx="1422400" cy="1077218"/>
          </a:xfrm>
          <a:prstGeom prst="rect">
            <a:avLst/>
          </a:prstGeom>
        </p:spPr>
        <p:txBody>
          <a:bodyPr wrap="square">
            <a:spAutoFit/>
          </a:bodyPr>
          <a:lstStyle/>
          <a:p>
            <a:pPr algn="ctr" defTabSz="609630"/>
            <a:r>
              <a:rPr lang="en-US" sz="3200" b="1" dirty="0" err="1">
                <a:solidFill>
                  <a:srgbClr val="333333"/>
                </a:solidFill>
                <a:latin typeface="Times New Roman" panose="02020603050405020304" pitchFamily="18" charset="0"/>
                <a:cs typeface="Times New Roman" panose="02020603050405020304" pitchFamily="18" charset="0"/>
              </a:rPr>
              <a:t>Chơi</a:t>
            </a:r>
            <a:r>
              <a:rPr lang="en-US" sz="3200" b="1" dirty="0">
                <a:solidFill>
                  <a:srgbClr val="333333"/>
                </a:solidFill>
                <a:latin typeface="Times New Roman" panose="02020603050405020304" pitchFamily="18" charset="0"/>
                <a:cs typeface="Times New Roman" panose="02020603050405020304" pitchFamily="18" charset="0"/>
              </a:rPr>
              <a:t> </a:t>
            </a:r>
            <a:r>
              <a:rPr lang="en-US" sz="3200" b="1" dirty="0" err="1">
                <a:solidFill>
                  <a:srgbClr val="333333"/>
                </a:solidFill>
                <a:latin typeface="Times New Roman" panose="02020603050405020304" pitchFamily="18" charset="0"/>
                <a:cs typeface="Times New Roman" panose="02020603050405020304" pitchFamily="18" charset="0"/>
              </a:rPr>
              <a:t>chữ</a:t>
            </a:r>
            <a:endParaRPr lang="vi-VN" sz="3200" b="1" dirty="0">
              <a:solidFill>
                <a:srgbClr val="333333"/>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6E9EF321-652A-25B0-8596-6A45413622C8}"/>
              </a:ext>
            </a:extLst>
          </p:cNvPr>
          <p:cNvSpPr/>
          <p:nvPr/>
        </p:nvSpPr>
        <p:spPr>
          <a:xfrm>
            <a:off x="457200" y="920611"/>
            <a:ext cx="4165600" cy="1897699"/>
          </a:xfrm>
          <a:prstGeom prst="rect">
            <a:avLst/>
          </a:prstGeom>
        </p:spPr>
        <p:txBody>
          <a:bodyPr wrap="square">
            <a:spAutoFit/>
          </a:bodyPr>
          <a:lstStyle/>
          <a:p>
            <a:pPr algn="just" defTabSz="609630"/>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Khái</a:t>
            </a:r>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niệm</a:t>
            </a:r>
            <a:r>
              <a:rPr lang="en-US" sz="2933" dirty="0">
                <a:solidFill>
                  <a:srgbClr val="F2981B"/>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BPTT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7AB8BC6-9229-E766-D13C-BE7E4D523B35}"/>
              </a:ext>
            </a:extLst>
          </p:cNvPr>
          <p:cNvSpPr/>
          <p:nvPr/>
        </p:nvSpPr>
        <p:spPr>
          <a:xfrm>
            <a:off x="7740316" y="920610"/>
            <a:ext cx="3994484" cy="1897699"/>
          </a:xfrm>
          <a:prstGeom prst="rect">
            <a:avLst/>
          </a:prstGeom>
        </p:spPr>
        <p:txBody>
          <a:bodyPr wrap="square">
            <a:spAutoFit/>
          </a:bodyPr>
          <a:lstStyle/>
          <a:p>
            <a:pPr algn="just" defTabSz="609630"/>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Tác</a:t>
            </a:r>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dụng</a:t>
            </a:r>
            <a:r>
              <a:rPr lang="en-US" sz="2933" b="1" dirty="0">
                <a:solidFill>
                  <a:srgbClr val="F05556"/>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ngờ</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thú</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3EA92456-7ACA-51D5-A758-D7E9FE413417}"/>
              </a:ext>
            </a:extLst>
          </p:cNvPr>
          <p:cNvSpPr/>
          <p:nvPr/>
        </p:nvSpPr>
        <p:spPr>
          <a:xfrm>
            <a:off x="7740316" y="3581400"/>
            <a:ext cx="4096084" cy="2800382"/>
          </a:xfrm>
          <a:prstGeom prst="rect">
            <a:avLst/>
          </a:prstGeom>
        </p:spPr>
        <p:txBody>
          <a:bodyPr wrap="square">
            <a:spAutoFit/>
          </a:bodyPr>
          <a:lstStyle/>
          <a:p>
            <a:pPr algn="just" defTabSz="609630"/>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Phân</a:t>
            </a:r>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loại</a:t>
            </a:r>
            <a:endParaRPr lang="en-US" sz="2933" b="1" dirty="0">
              <a:solidFill>
                <a:srgbClr val="2E8799"/>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tượng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lái</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46986F62-9FC6-B698-7322-2978D5D76D9C}"/>
              </a:ext>
            </a:extLst>
          </p:cNvPr>
          <p:cNvSpPr/>
          <p:nvPr/>
        </p:nvSpPr>
        <p:spPr>
          <a:xfrm>
            <a:off x="457200" y="3784601"/>
            <a:ext cx="4165600" cy="3251724"/>
          </a:xfrm>
          <a:prstGeom prst="rect">
            <a:avLst/>
          </a:prstGeom>
        </p:spPr>
        <p:txBody>
          <a:bodyPr wrap="square">
            <a:spAutoFit/>
          </a:bodyPr>
          <a:lstStyle/>
          <a:p>
            <a:pPr algn="just" defTabSz="609630"/>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Phạm</a:t>
            </a:r>
            <a:r>
              <a:rPr lang="en-US" sz="2933" b="1" dirty="0">
                <a:solidFill>
                  <a:srgbClr val="30ADDB"/>
                </a:solidFill>
                <a:latin typeface="Times New Roman" panose="02020603050405020304" pitchFamily="18" charset="0"/>
                <a:cs typeface="Times New Roman" panose="02020603050405020304" pitchFamily="18" charset="0"/>
              </a:rPr>
              <a:t> vi </a:t>
            </a:r>
            <a:r>
              <a:rPr lang="en-US" sz="2933" b="1" dirty="0" err="1">
                <a:solidFill>
                  <a:srgbClr val="30ADDB"/>
                </a:solidFill>
                <a:latin typeface="Times New Roman" panose="02020603050405020304" pitchFamily="18" charset="0"/>
                <a:cs typeface="Times New Roman" panose="02020603050405020304" pitchFamily="18" charset="0"/>
              </a:rPr>
              <a:t>sử</a:t>
            </a:r>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dụng</a:t>
            </a:r>
            <a:r>
              <a:rPr lang="en-US" sz="2933" b="1" dirty="0">
                <a:solidFill>
                  <a:srgbClr val="30ADDB"/>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chương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trào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phúng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cuộc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ngày</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163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CD56DE8-358E-F61A-028E-643B611AFDF7}"/>
              </a:ext>
            </a:extLst>
          </p:cNvPr>
          <p:cNvPicPr>
            <a:picLocks noChangeAspect="1"/>
          </p:cNvPicPr>
          <p:nvPr/>
        </p:nvPicPr>
        <p:blipFill rotWithShape="1">
          <a:blip r:embed="rId3"/>
          <a:srcRect t="-4358" b="13725"/>
          <a:stretch/>
        </p:blipFill>
        <p:spPr>
          <a:xfrm>
            <a:off x="3308498" y="912695"/>
            <a:ext cx="8370277" cy="5689600"/>
          </a:xfrm>
          <a:prstGeom prst="rect">
            <a:avLst/>
          </a:prstGeom>
        </p:spPr>
      </p:pic>
      <p:sp>
        <p:nvSpPr>
          <p:cNvPr id="4" name="Freeform 2">
            <a:extLst>
              <a:ext uri="{FF2B5EF4-FFF2-40B4-BE49-F238E27FC236}">
                <a16:creationId xmlns:a16="http://schemas.microsoft.com/office/drawing/2014/main" xmlns="" id="{6F1DE4DC-2018-64A5-9586-590192C04FDA}"/>
              </a:ext>
            </a:extLst>
          </p:cNvPr>
          <p:cNvSpPr/>
          <p:nvPr/>
        </p:nvSpPr>
        <p:spPr>
          <a:xfrm>
            <a:off x="203200" y="2260600"/>
            <a:ext cx="3086582" cy="2743200"/>
          </a:xfrm>
          <a:custGeom>
            <a:avLst/>
            <a:gdLst/>
            <a:ahLst/>
            <a:cxnLst/>
            <a:rect l="l" t="t" r="r" b="b"/>
            <a:pathLst>
              <a:path w="4629873" h="4114800">
                <a:moveTo>
                  <a:pt x="0" y="0"/>
                </a:moveTo>
                <a:lnTo>
                  <a:pt x="4629873" y="0"/>
                </a:lnTo>
                <a:lnTo>
                  <a:pt x="462987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4325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81FD6947-73FB-F516-168F-A0299DBE749D}"/>
              </a:ext>
            </a:extLst>
          </p:cNvPr>
          <p:cNvSpPr/>
          <p:nvPr/>
        </p:nvSpPr>
        <p:spPr>
          <a:xfrm>
            <a:off x="2794000" y="1701800"/>
            <a:ext cx="7366000" cy="1446358"/>
          </a:xfrm>
          <a:prstGeom prst="rect">
            <a:avLst/>
          </a:prstGeom>
        </p:spPr>
        <p:txBody>
          <a:bodyPr wrap="square">
            <a:spAutoFit/>
          </a:bodyPr>
          <a:lstStyle/>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tơ</a:t>
            </a:r>
          </a:p>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thơ.</a:t>
            </a:r>
          </a:p>
          <a:p>
            <a:pPr algn="r"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(Xuân Diệu)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FF2E6A1F-B353-BD76-A417-2175AAFFC571}"/>
              </a:ext>
            </a:extLst>
          </p:cNvPr>
          <p:cNvSpPr/>
          <p:nvPr/>
        </p:nvSpPr>
        <p:spPr>
          <a:xfrm>
            <a:off x="762000" y="3412167"/>
            <a:ext cx="10363200" cy="1732077"/>
          </a:xfrm>
          <a:prstGeom prst="rect">
            <a:avLst/>
          </a:prstGeom>
        </p:spPr>
        <p:txBody>
          <a:bodyPr wrap="square">
            <a:spAutoFit/>
          </a:bodyPr>
          <a:lstStyle/>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đều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góp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đoạn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4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510</TotalTime>
  <Words>1467</Words>
  <Application>Microsoft Office PowerPoint</Application>
  <PresentationFormat>Custom</PresentationFormat>
  <Paragraphs>207</Paragraphs>
  <Slides>26</Slides>
  <Notes>23</Notes>
  <HiddenSlides>0</HiddenSlides>
  <MMClips>1</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Thanh</dc:creator>
  <cp:lastModifiedBy>LENOVO</cp:lastModifiedBy>
  <cp:revision>5</cp:revision>
  <dcterms:created xsi:type="dcterms:W3CDTF">2024-07-05T11:47:08Z</dcterms:created>
  <dcterms:modified xsi:type="dcterms:W3CDTF">2024-08-27T01:16:18Z</dcterms:modified>
</cp:coreProperties>
</file>