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61" r:id="rId2"/>
    <p:sldId id="267" r:id="rId3"/>
    <p:sldId id="258" r:id="rId4"/>
    <p:sldId id="259" r:id="rId5"/>
    <p:sldId id="271" r:id="rId6"/>
    <p:sldId id="304" r:id="rId7"/>
    <p:sldId id="257" r:id="rId8"/>
    <p:sldId id="278" r:id="rId9"/>
    <p:sldId id="310" r:id="rId10"/>
    <p:sldId id="311" r:id="rId11"/>
    <p:sldId id="312" r:id="rId12"/>
    <p:sldId id="309" r:id="rId13"/>
    <p:sldId id="272" r:id="rId14"/>
    <p:sldId id="256" r:id="rId15"/>
    <p:sldId id="313" r:id="rId16"/>
    <p:sldId id="274" r:id="rId17"/>
    <p:sldId id="275" r:id="rId18"/>
    <p:sldId id="281" r:id="rId19"/>
    <p:sldId id="276" r:id="rId2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996600"/>
    <a:srgbClr val="663300"/>
    <a:srgbClr val="FFFF99"/>
    <a:srgbClr val="0066CC"/>
    <a:srgbClr val="FF3399"/>
    <a:srgbClr val="FF00FF"/>
    <a:srgbClr val="FFFFCC"/>
    <a:srgbClr val="EFDDEF"/>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7A370-0BCE-4190-B901-5101031EF8ED}" type="datetimeFigureOut">
              <a:rPr lang="vi-VN" smtClean="0"/>
              <a:t>27/08/2024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1A905-4ABA-4864-A6BE-79859E872B80}" type="slidenum">
              <a:rPr lang="vi-VN" smtClean="0"/>
              <a:t>‹#›</a:t>
            </a:fld>
            <a:endParaRPr lang="vi-VN"/>
          </a:p>
        </p:txBody>
      </p:sp>
    </p:spTree>
    <p:extLst>
      <p:ext uri="{BB962C8B-B14F-4D97-AF65-F5344CB8AC3E}">
        <p14:creationId xmlns:p14="http://schemas.microsoft.com/office/powerpoint/2010/main" val="699470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07d9d9f2e2_0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8" name="Google Shape;788;g107d9d9f2e2_0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250C2E-DB7C-4368-96F4-CFC42D241058}" type="slidenum">
              <a:rPr lang="zh-CN" altLang="en-US" smtClean="0"/>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381454" y="-154402"/>
            <a:ext cx="13624412" cy="7012956"/>
            <a:chOff x="-286091" y="-115802"/>
            <a:chExt cx="10218309" cy="5259717"/>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286091" y="-115802"/>
              <a:ext cx="1909038" cy="1346534"/>
            </a:xfrm>
            <a:prstGeom prst="rect">
              <a:avLst/>
            </a:prstGeom>
          </p:spPr>
        </p:pic>
        <p:pic>
          <p:nvPicPr>
            <p:cNvPr id="5" name="图片 4"/>
            <p:cNvPicPr>
              <a:picLocks noChangeAspect="1"/>
            </p:cNvPicPr>
            <p:nvPr/>
          </p:nvPicPr>
          <p:blipFill>
            <a:blip r:embed="rId4"/>
            <a:stretch>
              <a:fillRect/>
            </a:stretch>
          </p:blipFill>
          <p:spPr>
            <a:xfrm>
              <a:off x="7505128" y="3598643"/>
              <a:ext cx="2427090" cy="1545272"/>
            </a:xfrm>
            <a:prstGeom prst="rect">
              <a:avLst/>
            </a:prstGeom>
          </p:spPr>
        </p:pic>
      </p:grpSp>
    </p:spTree>
    <p:extLst>
      <p:ext uri="{BB962C8B-B14F-4D97-AF65-F5344CB8AC3E}">
        <p14:creationId xmlns:p14="http://schemas.microsoft.com/office/powerpoint/2010/main" val="3813911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grpSp>
        <p:nvGrpSpPr>
          <p:cNvPr id="2" name="组合 1"/>
          <p:cNvGrpSpPr/>
          <p:nvPr userDrawn="1"/>
        </p:nvGrpSpPr>
        <p:grpSpPr>
          <a:xfrm>
            <a:off x="-43088" y="254136"/>
            <a:ext cx="13221877" cy="6702627"/>
            <a:chOff x="-32316" y="190601"/>
            <a:chExt cx="9916408" cy="5026970"/>
          </a:xfrm>
        </p:grpSpPr>
        <p:pic>
          <p:nvPicPr>
            <p:cNvPr id="3" name="图片 2"/>
            <p:cNvPicPr>
              <a:picLocks noChangeAspect="1"/>
            </p:cNvPicPr>
            <p:nvPr/>
          </p:nvPicPr>
          <p:blipFill>
            <a:blip r:embed="rId2"/>
            <a:stretch>
              <a:fillRect/>
            </a:stretch>
          </p:blipFill>
          <p:spPr>
            <a:xfrm>
              <a:off x="179962" y="200024"/>
              <a:ext cx="8784076" cy="4743452"/>
            </a:xfrm>
            <a:prstGeom prst="rect">
              <a:avLst/>
            </a:prstGeom>
          </p:spPr>
        </p:pic>
        <p:pic>
          <p:nvPicPr>
            <p:cNvPr id="4" name="图片 3"/>
            <p:cNvPicPr>
              <a:picLocks noChangeAspect="1"/>
            </p:cNvPicPr>
            <p:nvPr/>
          </p:nvPicPr>
          <p:blipFill>
            <a:blip r:embed="rId3" cstate="screen"/>
            <a:stretch>
              <a:fillRect/>
            </a:stretch>
          </p:blipFill>
          <p:spPr>
            <a:xfrm>
              <a:off x="-32316" y="3871037"/>
              <a:ext cx="1909038" cy="1346534"/>
            </a:xfrm>
            <a:prstGeom prst="rect">
              <a:avLst/>
            </a:prstGeom>
          </p:spPr>
        </p:pic>
        <p:pic>
          <p:nvPicPr>
            <p:cNvPr id="5" name="图片 4"/>
            <p:cNvPicPr>
              <a:picLocks noChangeAspect="1"/>
            </p:cNvPicPr>
            <p:nvPr/>
          </p:nvPicPr>
          <p:blipFill>
            <a:blip r:embed="rId4"/>
            <a:stretch>
              <a:fillRect/>
            </a:stretch>
          </p:blipFill>
          <p:spPr>
            <a:xfrm>
              <a:off x="7457002" y="190601"/>
              <a:ext cx="2427090" cy="1545272"/>
            </a:xfrm>
            <a:prstGeom prst="rect">
              <a:avLst/>
            </a:prstGeom>
          </p:spPr>
        </p:pic>
      </p:grpSp>
    </p:spTree>
    <p:extLst>
      <p:ext uri="{BB962C8B-B14F-4D97-AF65-F5344CB8AC3E}">
        <p14:creationId xmlns:p14="http://schemas.microsoft.com/office/powerpoint/2010/main" val="186177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25955B6-CFEC-40A4-BA29-00CEB06D7BC7}" type="datetimeFigureOut">
              <a:rPr lang="vi-VN" smtClean="0"/>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955B6-CFEC-40A4-BA29-00CEB06D7BC7}" type="datetimeFigureOut">
              <a:rPr lang="vi-VN" smtClean="0"/>
              <a:t>27/08/2024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25955B6-CFEC-40A4-BA29-00CEB06D7BC7}" type="datetimeFigureOut">
              <a:rPr lang="vi-VN" smtClean="0"/>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25955B6-CFEC-40A4-BA29-00CEB06D7BC7}" type="datetimeFigureOut">
              <a:rPr lang="vi-VN" smtClean="0"/>
              <a:t>27/08/2024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25955B6-CFEC-40A4-BA29-00CEB06D7BC7}" type="datetimeFigureOut">
              <a:rPr lang="vi-VN" smtClean="0"/>
              <a:t>27/08/2024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955B6-CFEC-40A4-BA29-00CEB06D7BC7}" type="datetimeFigureOut">
              <a:rPr lang="vi-VN" smtClean="0"/>
              <a:t>27/08/2024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955B6-CFEC-40A4-BA29-00CEB06D7BC7}" type="datetimeFigureOut">
              <a:rPr lang="vi-VN" smtClean="0"/>
              <a:t>27/08/2024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13D8DDB-8782-4C8C-AC45-F035CDEA0F42}"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955B6-CFEC-40A4-BA29-00CEB06D7BC7}" type="datetimeFigureOut">
              <a:rPr lang="vi-VN" smtClean="0"/>
              <a:t>27/08/2024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3D8DDB-8782-4C8C-AC45-F035CDEA0F42}"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slideLayout" Target="../slideLayouts/slideLayout7.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image" Target="../media/image14.png"/><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Shape 789"/>
        <p:cNvGrpSpPr/>
        <p:nvPr/>
      </p:nvGrpSpPr>
      <p:grpSpPr>
        <a:xfrm>
          <a:off x="0" y="0"/>
          <a:ext cx="0" cy="0"/>
          <a:chOff x="0" y="0"/>
          <a:chExt cx="0" cy="0"/>
        </a:xfrm>
      </p:grpSpPr>
      <p:sp>
        <p:nvSpPr>
          <p:cNvPr id="854" name="Google Shape;854;p14"/>
          <p:cNvSpPr/>
          <p:nvPr/>
        </p:nvSpPr>
        <p:spPr>
          <a:xfrm rot="-516939">
            <a:off x="1075289" y="4144015"/>
            <a:ext cx="515803" cy="840680"/>
          </a:xfrm>
          <a:custGeom>
            <a:avLst/>
            <a:gdLst/>
            <a:ahLst/>
            <a:cxnLst/>
            <a:rect l="l" t="t" r="r" b="b"/>
            <a:pathLst>
              <a:path w="772701" h="1259384" extrusionOk="0">
                <a:moveTo>
                  <a:pt x="770855" y="824944"/>
                </a:moveTo>
                <a:cubicBezTo>
                  <a:pt x="733870" y="244947"/>
                  <a:pt x="231382" y="-57650"/>
                  <a:pt x="28283" y="9122"/>
                </a:cubicBezTo>
                <a:cubicBezTo>
                  <a:pt x="-168240" y="73726"/>
                  <a:pt x="727482" y="239169"/>
                  <a:pt x="623047" y="1021907"/>
                </a:cubicBezTo>
                <a:cubicBezTo>
                  <a:pt x="613919" y="1090309"/>
                  <a:pt x="572995" y="1221380"/>
                  <a:pt x="611557" y="1251925"/>
                </a:cubicBezTo>
                <a:cubicBezTo>
                  <a:pt x="673208" y="1300754"/>
                  <a:pt x="788675" y="1104315"/>
                  <a:pt x="770855" y="824944"/>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855" name="Google Shape;855;p14"/>
          <p:cNvSpPr/>
          <p:nvPr/>
        </p:nvSpPr>
        <p:spPr>
          <a:xfrm rot="-516939">
            <a:off x="1448448" y="5068199"/>
            <a:ext cx="97149" cy="950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5" name="Google Shape;854;p14"/>
          <p:cNvSpPr/>
          <p:nvPr/>
        </p:nvSpPr>
        <p:spPr>
          <a:xfrm rot="-516939">
            <a:off x="892963" y="4286211"/>
            <a:ext cx="546357" cy="836148"/>
          </a:xfrm>
          <a:custGeom>
            <a:avLst/>
            <a:gdLst/>
            <a:ahLst/>
            <a:cxnLst/>
            <a:rect l="l" t="t" r="r" b="b"/>
            <a:pathLst>
              <a:path w="772701" h="1259384" extrusionOk="0">
                <a:moveTo>
                  <a:pt x="770855" y="824944"/>
                </a:moveTo>
                <a:cubicBezTo>
                  <a:pt x="733870" y="244947"/>
                  <a:pt x="231382" y="-57650"/>
                  <a:pt x="28283" y="9122"/>
                </a:cubicBezTo>
                <a:cubicBezTo>
                  <a:pt x="-168240" y="73726"/>
                  <a:pt x="727482" y="239169"/>
                  <a:pt x="623047" y="1021907"/>
                </a:cubicBezTo>
                <a:cubicBezTo>
                  <a:pt x="613919" y="1090309"/>
                  <a:pt x="572995" y="1221380"/>
                  <a:pt x="611557" y="1251925"/>
                </a:cubicBezTo>
                <a:cubicBezTo>
                  <a:pt x="673208" y="1300754"/>
                  <a:pt x="788675" y="1104315"/>
                  <a:pt x="770855" y="824944"/>
                </a:cubicBezTo>
                <a:close/>
              </a:path>
            </a:pathLst>
          </a:custGeom>
          <a:solidFill>
            <a:srgbClr val="FFFFFF"/>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6" name="Google Shape;855;p14"/>
          <p:cNvSpPr/>
          <p:nvPr/>
        </p:nvSpPr>
        <p:spPr>
          <a:xfrm rot="-516939">
            <a:off x="1341774" y="5164239"/>
            <a:ext cx="90081" cy="136769"/>
          </a:xfrm>
          <a:custGeom>
            <a:avLst/>
            <a:gdLst/>
            <a:ahLst/>
            <a:cxnLst/>
            <a:rect l="l" t="t" r="r" b="b"/>
            <a:pathLst>
              <a:path w="145534" h="142418" extrusionOk="0">
                <a:moveTo>
                  <a:pt x="109109" y="3411"/>
                </a:moveTo>
                <a:cubicBezTo>
                  <a:pt x="62982" y="19433"/>
                  <a:pt x="7050" y="59611"/>
                  <a:pt x="437" y="110907"/>
                </a:cubicBezTo>
                <a:cubicBezTo>
                  <a:pt x="-6496" y="164648"/>
                  <a:pt x="71107" y="137058"/>
                  <a:pt x="89843" y="119828"/>
                </a:cubicBezTo>
                <a:cubicBezTo>
                  <a:pt x="146566" y="67673"/>
                  <a:pt x="171254" y="-18170"/>
                  <a:pt x="109109" y="3411"/>
                </a:cubicBezTo>
                <a:close/>
              </a:path>
            </a:pathLst>
          </a:custGeom>
          <a:solidFill>
            <a:srgbClr val="FFFFFF"/>
          </a:solidFill>
          <a:ln>
            <a:noFill/>
          </a:ln>
        </p:spPr>
        <p:txBody>
          <a:bodyPr spcFirstLastPara="1" wrap="square" lIns="45725" tIns="22850" rIns="45725"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l" rtl="0">
              <a:spcBef>
                <a:spcPts val="0"/>
              </a:spcBef>
              <a:spcAft>
                <a:spcPts val="0"/>
              </a:spcAft>
              <a:buNone/>
            </a:pPr>
            <a:endParaRPr sz="9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9" name="TextBox 28"/>
          <p:cNvSpPr txBox="1"/>
          <p:nvPr/>
        </p:nvSpPr>
        <p:spPr>
          <a:xfrm>
            <a:off x="1441593" y="1750468"/>
            <a:ext cx="10459462" cy="1999715"/>
          </a:xfrm>
          <a:prstGeom prst="rect">
            <a:avLst/>
          </a:prstGeom>
          <a:noFill/>
        </p:spPr>
        <p:txBody>
          <a:bodyPr wrap="square" rtlCol="0">
            <a:spAutoFit/>
          </a:bodyPr>
          <a:lstStyle/>
          <a:p>
            <a:pPr algn="ctr">
              <a:lnSpc>
                <a:spcPct val="120000"/>
              </a:lnSpc>
            </a:pPr>
            <a:r>
              <a:rPr lang="en-US" sz="5400" b="1" dirty="0">
                <a:solidFill>
                  <a:srgbClr val="00B050"/>
                </a:solidFill>
                <a:latin typeface="Times New Roman" pitchFamily="18" charset="0"/>
                <a:ea typeface="#9Slide07 All Over Again" pitchFamily="2" charset="-79"/>
                <a:cs typeface="Times New Roman" pitchFamily="18" charset="0"/>
              </a:rPr>
              <a:t>Viết đoạn văn ghi lại cảm nghĩ về một bài thơ </a:t>
            </a:r>
            <a:r>
              <a:rPr lang="en-US" sz="5400" b="1" dirty="0" smtClean="0">
                <a:solidFill>
                  <a:srgbClr val="00B050"/>
                </a:solidFill>
                <a:latin typeface="Times New Roman" pitchFamily="18" charset="0"/>
                <a:ea typeface="#9Slide07 All Over Again" pitchFamily="2" charset="-79"/>
                <a:cs typeface="Times New Roman" pitchFamily="18" charset="0"/>
              </a:rPr>
              <a:t>tám </a:t>
            </a:r>
            <a:r>
              <a:rPr lang="en-US" sz="5400" b="1" dirty="0">
                <a:solidFill>
                  <a:srgbClr val="00B050"/>
                </a:solidFill>
                <a:latin typeface="Times New Roman" pitchFamily="18" charset="0"/>
                <a:ea typeface="#9Slide07 All Over Again" pitchFamily="2" charset="-79"/>
                <a:cs typeface="Times New Roman" pitchFamily="18" charset="0"/>
              </a:rPr>
              <a:t>chữ</a:t>
            </a:r>
            <a:endParaRPr lang="vi-VN" sz="5400" b="1" dirty="0">
              <a:solidFill>
                <a:srgbClr val="00B050"/>
              </a:solidFill>
              <a:latin typeface="Times New Roman" pitchFamily="18" charset="0"/>
              <a:ea typeface="#9Slide07 All Over Again" pitchFamily="2" charset="-79"/>
              <a:cs typeface="Times New Roman" pitchFamily="18" charset="0"/>
            </a:endParaRPr>
          </a:p>
        </p:txBody>
      </p:sp>
      <p:sp>
        <p:nvSpPr>
          <p:cNvPr id="32" name="Google Shape;793;p14"/>
          <p:cNvSpPr/>
          <p:nvPr/>
        </p:nvSpPr>
        <p:spPr>
          <a:xfrm rot="260811">
            <a:off x="3254484" y="1309667"/>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0" name="Picture 9">
            <a:extLst>
              <a:ext uri="{FF2B5EF4-FFF2-40B4-BE49-F238E27FC236}">
                <a16:creationId xmlns:a16="http://schemas.microsoft.com/office/drawing/2014/main" xmlns="" id="{B239A369-42E4-F249-49A1-979ACECE8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9782" y="-52143"/>
            <a:ext cx="1510642" cy="1510642"/>
          </a:xfrm>
          <a:prstGeom prst="rect">
            <a:avLst/>
          </a:prstGeom>
        </p:spPr>
      </p:pic>
      <p:sp>
        <p:nvSpPr>
          <p:cNvPr id="11" name="Google Shape;793;p14">
            <a:extLst>
              <a:ext uri="{FF2B5EF4-FFF2-40B4-BE49-F238E27FC236}">
                <a16:creationId xmlns:a16="http://schemas.microsoft.com/office/drawing/2014/main" xmlns="" id="{21F862F8-A3FC-37C6-9680-D3014A2D2EBB}"/>
              </a:ext>
            </a:extLst>
          </p:cNvPr>
          <p:cNvSpPr/>
          <p:nvPr/>
        </p:nvSpPr>
        <p:spPr>
          <a:xfrm rot="260811">
            <a:off x="2905946" y="5719202"/>
            <a:ext cx="3566239" cy="36540"/>
          </a:xfrm>
          <a:custGeom>
            <a:avLst/>
            <a:gdLst/>
            <a:ahLst/>
            <a:cxnLst/>
            <a:rect l="l" t="t" r="r" b="b"/>
            <a:pathLst>
              <a:path w="5254082" h="53234" extrusionOk="0">
                <a:moveTo>
                  <a:pt x="5251559" y="53235"/>
                </a:moveTo>
                <a:cubicBezTo>
                  <a:pt x="5250146" y="53250"/>
                  <a:pt x="9313" y="35490"/>
                  <a:pt x="7458" y="35475"/>
                </a:cubicBezTo>
                <a:cubicBezTo>
                  <a:pt x="7458" y="-18526"/>
                  <a:pt x="-370719" y="191"/>
                  <a:pt x="4258757" y="19615"/>
                </a:cubicBezTo>
                <a:cubicBezTo>
                  <a:pt x="5360480" y="23856"/>
                  <a:pt x="5250264" y="7539"/>
                  <a:pt x="5251559" y="53235"/>
                </a:cubicBezTo>
                <a:close/>
              </a:path>
            </a:pathLst>
          </a:custGeom>
          <a:solidFill>
            <a:schemeClr val="bg1"/>
          </a:solidFill>
          <a:ln>
            <a:noFill/>
          </a:ln>
        </p:spPr>
        <p:txBody>
          <a:bodyPr spcFirstLastPara="1" wrap="square" lIns="60967" tIns="30467" rIns="60967" bIns="30467" anchor="ctr" anchorCtr="0">
            <a:noAutofit/>
          </a:bodyPr>
          <a:lstStyle/>
          <a:p>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anim calcmode="lin" valueType="num">
                                      <p:cBhvr>
                                        <p:cTn id="8" dur="2000" fill="hold"/>
                                        <p:tgtEl>
                                          <p:spTgt spid="29"/>
                                        </p:tgtEl>
                                        <p:attrNameLst>
                                          <p:attrName>ppt_x</p:attrName>
                                        </p:attrNameLst>
                                      </p:cBhvr>
                                      <p:tavLst>
                                        <p:tav tm="0">
                                          <p:val>
                                            <p:strVal val="#ppt_x"/>
                                          </p:val>
                                        </p:tav>
                                        <p:tav tm="100000">
                                          <p:val>
                                            <p:strVal val="#ppt_x"/>
                                          </p:val>
                                        </p:tav>
                                      </p:tavLst>
                                    </p:anim>
                                    <p:anim calcmode="lin" valueType="num">
                                      <p:cBhvr>
                                        <p:cTn id="9" dur="1800" decel="100000" fill="hold"/>
                                        <p:tgtEl>
                                          <p:spTgt spid="29"/>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8" y="895088"/>
            <a:ext cx="7130143" cy="584775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2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919355" y="3716159"/>
            <a:ext cx="4065817" cy="2823915"/>
          </a:xfrm>
          <a:prstGeom prst="rect">
            <a:avLst/>
          </a:prstGeom>
          <a:ln w="38100">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Cách trình bày đoạn văn theo hình thức tổng phân hợp: có câu chủ đề nằm ở đầu đoạn và cuối đoạn.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 cho văn bản trở nên logic, mạch lạc hơn.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924799" y="1569816"/>
            <a:ext cx="4065817" cy="1903663"/>
          </a:xfrm>
          <a:prstGeom prst="rect">
            <a:avLst/>
          </a:prstGeom>
          <a:ln w="38100">
            <a:prstDash val="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Nghệ thuật liệt kê</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pP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 để nhấn mạnh ý, diễn đạt đầy đủ và sâu sắc hơn nội dung của văn bản.</a:t>
            </a:r>
            <a:endParaRPr lang="vi-VN" sz="2600" dirty="0">
              <a:effectLst/>
              <a:latin typeface="Calibri" panose="020F0502020204030204" pitchFamily="34" charset="0"/>
              <a:ea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3C8CEF7D-7AB6-6022-899B-969016D4C592}"/>
              </a:ext>
            </a:extLst>
          </p:cNvPr>
          <p:cNvCxnSpPr>
            <a:cxnSpLocks/>
          </p:cNvCxnSpPr>
          <p:nvPr/>
        </p:nvCxnSpPr>
        <p:spPr>
          <a:xfrm>
            <a:off x="3624942" y="3265806"/>
            <a:ext cx="3592286"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BEC8DC24-FE93-0909-6686-71976F45AE91}"/>
              </a:ext>
            </a:extLst>
          </p:cNvPr>
          <p:cNvCxnSpPr>
            <a:cxnSpLocks/>
          </p:cNvCxnSpPr>
          <p:nvPr/>
        </p:nvCxnSpPr>
        <p:spPr>
          <a:xfrm>
            <a:off x="283030" y="3602093"/>
            <a:ext cx="693419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0AFBC808-A12A-1B90-B0A8-97B2EE4FDD77}"/>
              </a:ext>
            </a:extLst>
          </p:cNvPr>
          <p:cNvCxnSpPr>
            <a:cxnSpLocks/>
          </p:cNvCxnSpPr>
          <p:nvPr/>
        </p:nvCxnSpPr>
        <p:spPr>
          <a:xfrm>
            <a:off x="283030" y="3928801"/>
            <a:ext cx="3047999"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3" name="Left Bracket 22">
            <a:extLst>
              <a:ext uri="{FF2B5EF4-FFF2-40B4-BE49-F238E27FC236}">
                <a16:creationId xmlns:a16="http://schemas.microsoft.com/office/drawing/2014/main" xmlns="" id="{83530E06-3FC5-CA7E-683B-39D3BBC7D00F}"/>
              </a:ext>
            </a:extLst>
          </p:cNvPr>
          <p:cNvSpPr/>
          <p:nvPr/>
        </p:nvSpPr>
        <p:spPr>
          <a:xfrm>
            <a:off x="914400" y="953477"/>
            <a:ext cx="152400" cy="356762"/>
          </a:xfrm>
          <a:prstGeom prst="lef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4" name="Left Bracket 23">
            <a:extLst>
              <a:ext uri="{FF2B5EF4-FFF2-40B4-BE49-F238E27FC236}">
                <a16:creationId xmlns:a16="http://schemas.microsoft.com/office/drawing/2014/main" xmlns="" id="{8991F6F5-122B-958B-EAE0-AB6530F6C4C9}"/>
              </a:ext>
            </a:extLst>
          </p:cNvPr>
          <p:cNvSpPr/>
          <p:nvPr/>
        </p:nvSpPr>
        <p:spPr>
          <a:xfrm>
            <a:off x="6219696" y="5293902"/>
            <a:ext cx="152400" cy="356762"/>
          </a:xfrm>
          <a:prstGeom prst="lef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5" name="Right Bracket 24">
            <a:extLst>
              <a:ext uri="{FF2B5EF4-FFF2-40B4-BE49-F238E27FC236}">
                <a16:creationId xmlns:a16="http://schemas.microsoft.com/office/drawing/2014/main" xmlns="" id="{701F88A5-7EEF-7E54-1F59-5438A1459DB9}"/>
              </a:ext>
            </a:extLst>
          </p:cNvPr>
          <p:cNvSpPr/>
          <p:nvPr/>
        </p:nvSpPr>
        <p:spPr>
          <a:xfrm>
            <a:off x="2820292" y="1652946"/>
            <a:ext cx="155663" cy="312750"/>
          </a:xfrm>
          <a:prstGeom prst="righ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26" name="Right Bracket 25">
            <a:extLst>
              <a:ext uri="{FF2B5EF4-FFF2-40B4-BE49-F238E27FC236}">
                <a16:creationId xmlns:a16="http://schemas.microsoft.com/office/drawing/2014/main" xmlns="" id="{EAD1D77A-DD91-6B72-470F-1B19CC5D6DE4}"/>
              </a:ext>
            </a:extLst>
          </p:cNvPr>
          <p:cNvSpPr/>
          <p:nvPr/>
        </p:nvSpPr>
        <p:spPr>
          <a:xfrm>
            <a:off x="3721802" y="6303779"/>
            <a:ext cx="155663" cy="312750"/>
          </a:xfrm>
          <a:prstGeom prst="rightBracket">
            <a:avLst/>
          </a:prstGeom>
          <a:ln w="28575">
            <a:solidFill>
              <a:srgbClr val="FF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28" name="Connector: Curved 27">
            <a:extLst>
              <a:ext uri="{FF2B5EF4-FFF2-40B4-BE49-F238E27FC236}">
                <a16:creationId xmlns:a16="http://schemas.microsoft.com/office/drawing/2014/main" xmlns="" id="{2AA47623-4B93-200B-D2E3-0E84C265B742}"/>
              </a:ext>
            </a:extLst>
          </p:cNvPr>
          <p:cNvCxnSpPr>
            <a:cxnSpLocks/>
          </p:cNvCxnSpPr>
          <p:nvPr/>
        </p:nvCxnSpPr>
        <p:spPr>
          <a:xfrm rot="5400000" flipH="1" flipV="1">
            <a:off x="7111091" y="2653393"/>
            <a:ext cx="1034144" cy="517072"/>
          </a:xfrm>
          <a:prstGeom prst="curvedConnector3">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29" name="Connector: Curved 28">
            <a:extLst>
              <a:ext uri="{FF2B5EF4-FFF2-40B4-BE49-F238E27FC236}">
                <a16:creationId xmlns:a16="http://schemas.microsoft.com/office/drawing/2014/main" xmlns="" id="{A6B10FE7-A29A-F643-51EB-F4EA491F10F8}"/>
              </a:ext>
            </a:extLst>
          </p:cNvPr>
          <p:cNvCxnSpPr>
            <a:cxnSpLocks/>
          </p:cNvCxnSpPr>
          <p:nvPr/>
        </p:nvCxnSpPr>
        <p:spPr>
          <a:xfrm rot="16200000" flipH="1">
            <a:off x="5756014" y="3054584"/>
            <a:ext cx="3719804" cy="427263"/>
          </a:xfrm>
          <a:prstGeom prst="curvedConnector3">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xmlns="" id="{D710DD28-EC9C-E85E-837F-04322E38C251}"/>
              </a:ext>
            </a:extLst>
          </p:cNvPr>
          <p:cNvCxnSpPr>
            <a:cxnSpLocks/>
          </p:cNvCxnSpPr>
          <p:nvPr/>
        </p:nvCxnSpPr>
        <p:spPr>
          <a:xfrm rot="5400000" flipH="1" flipV="1">
            <a:off x="7238176" y="5375385"/>
            <a:ext cx="728274" cy="454473"/>
          </a:xfrm>
          <a:prstGeom prst="curvedConnector3">
            <a:avLst/>
          </a:prstGeom>
          <a:ln w="28575">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910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1000"/>
                                        <p:tgtEl>
                                          <p:spTgt spid="28"/>
                                        </p:tgtEl>
                                      </p:cBhvr>
                                    </p:animEffect>
                                  </p:childTnLst>
                                </p:cTn>
                              </p:par>
                            </p:childTnLst>
                          </p:cTn>
                        </p:par>
                        <p:par>
                          <p:cTn id="24" fill="hold">
                            <p:stCondLst>
                              <p:cond delay="2000"/>
                            </p:stCondLst>
                            <p:childTnLst>
                              <p:par>
                                <p:cTn id="25" presetID="21"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2)">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000" fill="hold"/>
                                        <p:tgtEl>
                                          <p:spTgt spid="23"/>
                                        </p:tgtEl>
                                        <p:attrNameLst>
                                          <p:attrName>ppt_x</p:attrName>
                                        </p:attrNameLst>
                                      </p:cBhvr>
                                      <p:tavLst>
                                        <p:tav tm="0">
                                          <p:val>
                                            <p:strVal val="#ppt_x"/>
                                          </p:val>
                                        </p:tav>
                                        <p:tav tm="100000">
                                          <p:val>
                                            <p:strVal val="#ppt_x"/>
                                          </p:val>
                                        </p:tav>
                                      </p:tavLst>
                                    </p:anim>
                                    <p:anim calcmode="lin" valueType="num">
                                      <p:cBhvr additive="base">
                                        <p:cTn id="33" dur="1000" fill="hold"/>
                                        <p:tgtEl>
                                          <p:spTgt spid="23"/>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000" fill="hold"/>
                                        <p:tgtEl>
                                          <p:spTgt spid="25"/>
                                        </p:tgtEl>
                                        <p:attrNameLst>
                                          <p:attrName>ppt_x</p:attrName>
                                        </p:attrNameLst>
                                      </p:cBhvr>
                                      <p:tavLst>
                                        <p:tav tm="0">
                                          <p:val>
                                            <p:strVal val="#ppt_x"/>
                                          </p:val>
                                        </p:tav>
                                        <p:tav tm="100000">
                                          <p:val>
                                            <p:strVal val="#ppt_x"/>
                                          </p:val>
                                        </p:tav>
                                      </p:tavLst>
                                    </p:anim>
                                    <p:anim calcmode="lin" valueType="num">
                                      <p:cBhvr additive="base">
                                        <p:cTn id="37" dur="10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additive="base">
                                        <p:cTn id="40" dur="1000" fill="hold"/>
                                        <p:tgtEl>
                                          <p:spTgt spid="24"/>
                                        </p:tgtEl>
                                        <p:attrNameLst>
                                          <p:attrName>ppt_x</p:attrName>
                                        </p:attrNameLst>
                                      </p:cBhvr>
                                      <p:tavLst>
                                        <p:tav tm="0">
                                          <p:val>
                                            <p:strVal val="#ppt_x"/>
                                          </p:val>
                                        </p:tav>
                                        <p:tav tm="100000">
                                          <p:val>
                                            <p:strVal val="#ppt_x"/>
                                          </p:val>
                                        </p:tav>
                                      </p:tavLst>
                                    </p:anim>
                                    <p:anim calcmode="lin" valueType="num">
                                      <p:cBhvr additive="base">
                                        <p:cTn id="41" dur="1000" fill="hold"/>
                                        <p:tgtEl>
                                          <p:spTgt spid="24"/>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1000" fill="hold"/>
                                        <p:tgtEl>
                                          <p:spTgt spid="26"/>
                                        </p:tgtEl>
                                        <p:attrNameLst>
                                          <p:attrName>ppt_x</p:attrName>
                                        </p:attrNameLst>
                                      </p:cBhvr>
                                      <p:tavLst>
                                        <p:tav tm="0">
                                          <p:val>
                                            <p:strVal val="#ppt_x"/>
                                          </p:val>
                                        </p:tav>
                                        <p:tav tm="100000">
                                          <p:val>
                                            <p:strVal val="#ppt_x"/>
                                          </p:val>
                                        </p:tav>
                                      </p:tavLst>
                                    </p:anim>
                                    <p:anim calcmode="lin" valueType="num">
                                      <p:cBhvr additive="base">
                                        <p:cTn id="45" dur="1000" fill="hold"/>
                                        <p:tgtEl>
                                          <p:spTgt spid="26"/>
                                        </p:tgtEl>
                                        <p:attrNameLst>
                                          <p:attrName>ppt_y</p:attrName>
                                        </p:attrNameLst>
                                      </p:cBhvr>
                                      <p:tavLst>
                                        <p:tav tm="0">
                                          <p:val>
                                            <p:strVal val="1+#ppt_h/2"/>
                                          </p:val>
                                        </p:tav>
                                        <p:tav tm="100000">
                                          <p:val>
                                            <p:strVal val="#ppt_y"/>
                                          </p:val>
                                        </p:tav>
                                      </p:tavLst>
                                    </p:anim>
                                  </p:childTnLst>
                                </p:cTn>
                              </p:par>
                              <p:par>
                                <p:cTn id="46" presetID="22" presetClass="entr" presetSubtype="4" fill="hold"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down)">
                                      <p:cBhvr>
                                        <p:cTn id="48" dur="1000"/>
                                        <p:tgtEl>
                                          <p:spTgt spid="29"/>
                                        </p:tgtEl>
                                      </p:cBhvr>
                                    </p:animEffect>
                                  </p:childTnLst>
                                </p:cTn>
                              </p:par>
                              <p:par>
                                <p:cTn id="49" presetID="2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1000"/>
                                        <p:tgtEl>
                                          <p:spTgt spid="32"/>
                                        </p:tgtEl>
                                      </p:cBhvr>
                                    </p:animEffect>
                                  </p:childTnLst>
                                </p:cTn>
                              </p:par>
                            </p:childTnLst>
                          </p:cTn>
                        </p:par>
                        <p:par>
                          <p:cTn id="52" fill="hold">
                            <p:stCondLst>
                              <p:cond delay="1000"/>
                            </p:stCondLst>
                            <p:childTnLst>
                              <p:par>
                                <p:cTn id="53" presetID="21" presetClass="entr" presetSubtype="2"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heel(2)">
                                      <p:cBhvr>
                                        <p:cTn id="5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23" grpId="0" animBg="1"/>
      <p:bldP spid="24"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75"/>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195943" y="60819"/>
            <a:ext cx="7053943" cy="6370975"/>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mj-lt"/>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a:t>
            </a:r>
            <a:r>
              <a:rPr lang="vi-VN" sz="2400" dirty="0" smtClean="0">
                <a:latin typeface="+mj-lt"/>
                <a:cs typeface="#9Slide03 Arima Madurai ExtraBo" panose="00000900000000000000" pitchFamily="2" charset="0"/>
              </a:rPr>
              <a:t>cảm </a:t>
            </a:r>
            <a:r>
              <a:rPr lang="vi-VN" sz="2400" dirty="0">
                <a:latin typeface="+mj-lt"/>
                <a:cs typeface="#9Slide03 Arima Madurai ExtraBo" panose="00000900000000000000" pitchFamily="2" charset="0"/>
              </a:rPr>
              <a:t>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2" name="TextBox 1">
            <a:extLst>
              <a:ext uri="{FF2B5EF4-FFF2-40B4-BE49-F238E27FC236}">
                <a16:creationId xmlns:a16="http://schemas.microsoft.com/office/drawing/2014/main" xmlns="" id="{51F76491-3AE9-B8CC-2546-3C4EC9005E44}"/>
              </a:ext>
            </a:extLst>
          </p:cNvPr>
          <p:cNvSpPr txBox="1"/>
          <p:nvPr/>
        </p:nvSpPr>
        <p:spPr>
          <a:xfrm>
            <a:off x="7641770" y="2009603"/>
            <a:ext cx="4365170" cy="1012585"/>
          </a:xfrm>
          <a:prstGeom prst="rect">
            <a:avLst/>
          </a:prstGeom>
          <a:ln w="28575">
            <a:solidFill>
              <a:srgbClr val="FF3399"/>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lặp: </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“qua”,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nhà</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thơ</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cảm</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xúc</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ngôi</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 </a:t>
            </a:r>
            <a:r>
              <a:rPr lang="en-US" sz="2600" dirty="0" err="1">
                <a:solidFill>
                  <a:srgbClr val="0066CC"/>
                </a:solidFill>
                <a:effectLst/>
                <a:latin typeface="Times New Roman" panose="02020603050405020304" pitchFamily="18" charset="0"/>
                <a:ea typeface="TimesNewRomanPSMT"/>
                <a:cs typeface="Times New Roman" panose="02020603050405020304" pitchFamily="18" charset="0"/>
              </a:rPr>
              <a:t>trường</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a:t>
            </a:r>
            <a:endParaRPr lang="vi-VN" sz="2600" dirty="0">
              <a:solidFill>
                <a:srgbClr val="0066CC"/>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7641771" y="516472"/>
            <a:ext cx="4343400" cy="1012585"/>
          </a:xfrm>
          <a:prstGeom prst="rect">
            <a:avLst/>
          </a:prstGeom>
          <a:ln w="28575">
            <a:solidFill>
              <a:srgbClr val="00B050"/>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just">
              <a:lnSpc>
                <a:spcPct val="115000"/>
              </a:lnSpc>
              <a:spcBef>
                <a:spcPts val="0"/>
              </a:spcBef>
              <a:spcAft>
                <a:spcPts val="0"/>
              </a:spcAft>
            </a:pPr>
            <a:r>
              <a:rPr lang="vi-VN" sz="2600" dirty="0">
                <a:solidFill>
                  <a:srgbClr val="FF0000"/>
                </a:solidFill>
                <a:effectLst/>
                <a:latin typeface="Times New Roman" panose="02020603050405020304" pitchFamily="18" charset="0"/>
                <a:ea typeface="TimesNewRomanPSMT"/>
                <a:cs typeface="Times New Roman" panose="02020603050405020304" pitchFamily="18" charset="0"/>
              </a:rPr>
              <a:t>Phép liên kết được sử dụng trong đoạn văn</a:t>
            </a:r>
            <a:r>
              <a:rPr lang="en-US" sz="2600" dirty="0">
                <a:solidFill>
                  <a:srgbClr val="FF0000"/>
                </a:solidFill>
                <a:effectLst/>
                <a:latin typeface="Times New Roman" panose="02020603050405020304" pitchFamily="18" charset="0"/>
                <a:ea typeface="TimesNewRomanPSMT"/>
                <a:cs typeface="Times New Roman" panose="02020603050405020304" pitchFamily="18" charset="0"/>
              </a:rPr>
              <a:t>:</a:t>
            </a:r>
            <a:endParaRPr lang="vi-VN" sz="26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0BAFA1B-5D05-9071-1E9C-4DFA420786D6}"/>
              </a:ext>
            </a:extLst>
          </p:cNvPr>
          <p:cNvSpPr txBox="1"/>
          <p:nvPr/>
        </p:nvSpPr>
        <p:spPr>
          <a:xfrm>
            <a:off x="7641770" y="3351023"/>
            <a:ext cx="4365169" cy="1012585"/>
          </a:xfrm>
          <a:prstGeom prst="rect">
            <a:avLst/>
          </a:prstGeom>
          <a:ln w="28575">
            <a:solidFill>
              <a:srgbClr val="0070C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2600" dirty="0">
                <a:effectLst/>
                <a:latin typeface="Times New Roman" panose="02020603050405020304" pitchFamily="18" charset="0"/>
                <a:ea typeface="TimesNewRomanPSMT"/>
                <a:cs typeface="Times New Roman" panose="02020603050405020304" pitchFamily="18" charset="0"/>
              </a:rPr>
              <a:t>+ P</a:t>
            </a:r>
            <a:r>
              <a:rPr lang="vi-VN" sz="2600" dirty="0">
                <a:effectLst/>
                <a:latin typeface="Times New Roman" panose="02020603050405020304" pitchFamily="18" charset="0"/>
                <a:ea typeface="TimesNewRomanPSMT"/>
                <a:cs typeface="Times New Roman" panose="02020603050405020304" pitchFamily="18" charset="0"/>
              </a:rPr>
              <a:t>hép thế: </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a:t>
            </a:r>
            <a:r>
              <a:rPr lang="vi-VN" sz="2600" dirty="0">
                <a:solidFill>
                  <a:srgbClr val="0066CC"/>
                </a:solidFill>
                <a:effectLst/>
                <a:latin typeface="Times New Roman" panose="02020603050405020304" pitchFamily="18" charset="0"/>
                <a:ea typeface="TimesNewRomanPSMT"/>
                <a:cs typeface="Times New Roman" panose="02020603050405020304" pitchFamily="18" charset="0"/>
              </a:rPr>
              <a:t>chàng trai tuổi mười lăm</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a:t>
            </a:r>
            <a:r>
              <a:rPr lang="en-US" sz="2600" dirty="0">
                <a:solidFill>
                  <a:srgbClr val="0066CC"/>
                </a:solidFill>
                <a:latin typeface="Times New Roman" panose="02020603050405020304" pitchFamily="18" charset="0"/>
                <a:ea typeface="TimesNewRomanPSMT"/>
                <a:cs typeface="Times New Roman" panose="02020603050405020304" pitchFamily="18" charset="0"/>
              </a:rPr>
              <a:t> - </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a:t>
            </a:r>
            <a:r>
              <a:rPr lang="vi-VN" sz="2600" dirty="0">
                <a:solidFill>
                  <a:srgbClr val="0066CC"/>
                </a:solidFill>
                <a:effectLst/>
                <a:latin typeface="Times New Roman" panose="02020603050405020304" pitchFamily="18" charset="0"/>
                <a:ea typeface="TimesNewRomanPSMT"/>
                <a:cs typeface="Times New Roman" panose="02020603050405020304" pitchFamily="18" charset="0"/>
              </a:rPr>
              <a:t>nhân vật trữ tình</a:t>
            </a:r>
            <a:r>
              <a:rPr lang="en-US" sz="2600" dirty="0">
                <a:solidFill>
                  <a:srgbClr val="0066CC"/>
                </a:solidFill>
                <a:effectLst/>
                <a:latin typeface="Times New Roman" panose="02020603050405020304" pitchFamily="18" charset="0"/>
                <a:ea typeface="TimesNewRomanPSMT"/>
                <a:cs typeface="Times New Roman" panose="02020603050405020304" pitchFamily="18" charset="0"/>
              </a:rPr>
              <a:t>”</a:t>
            </a:r>
            <a:endParaRPr lang="vi-VN" sz="2600" dirty="0">
              <a:solidFill>
                <a:srgbClr val="0066CC"/>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5D932FE4-CB28-C08B-D397-01AECBA18506}"/>
              </a:ext>
            </a:extLst>
          </p:cNvPr>
          <p:cNvSpPr txBox="1"/>
          <p:nvPr/>
        </p:nvSpPr>
        <p:spPr>
          <a:xfrm>
            <a:off x="7641770" y="4941832"/>
            <a:ext cx="4365170" cy="1692771"/>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600" dirty="0">
                <a:effectLst/>
                <a:latin typeface="Times New Roman" panose="02020603050405020304" pitchFamily="18" charset="0"/>
                <a:ea typeface="TimesNewRomanPSMT"/>
              </a:rPr>
              <a:t>+ P</a:t>
            </a:r>
            <a:r>
              <a:rPr lang="vi-VN" sz="2600" dirty="0">
                <a:effectLst/>
                <a:latin typeface="Times New Roman" panose="02020603050405020304" pitchFamily="18" charset="0"/>
                <a:ea typeface="TimesNewRomanPSMT"/>
              </a:rPr>
              <a:t>hép liên tưởng: </a:t>
            </a:r>
            <a:r>
              <a:rPr lang="en-US" sz="2600" dirty="0">
                <a:solidFill>
                  <a:srgbClr val="0066CC"/>
                </a:solidFill>
                <a:effectLst/>
                <a:latin typeface="Times New Roman" panose="02020603050405020304" pitchFamily="18" charset="0"/>
                <a:ea typeface="TimesNewRomanPSMT"/>
              </a:rPr>
              <a:t>“</a:t>
            </a:r>
            <a:r>
              <a:rPr lang="vi-VN" sz="2600" dirty="0">
                <a:solidFill>
                  <a:srgbClr val="0066CC"/>
                </a:solidFill>
                <a:effectLst/>
                <a:latin typeface="Times New Roman" panose="02020603050405020304" pitchFamily="18" charset="0"/>
                <a:ea typeface="TimesNewRomanPSMT"/>
              </a:rPr>
              <a:t>thời áo trắng</a:t>
            </a:r>
            <a:r>
              <a:rPr lang="en-US" sz="2600" dirty="0">
                <a:solidFill>
                  <a:srgbClr val="0066CC"/>
                </a:solidFill>
                <a:effectLst/>
                <a:latin typeface="Times New Roman" panose="02020603050405020304" pitchFamily="18" charset="0"/>
                <a:ea typeface="TimesNewRomanPSMT"/>
              </a:rPr>
              <a:t>”, “</a:t>
            </a:r>
            <a:r>
              <a:rPr lang="vi-VN" sz="2600" dirty="0">
                <a:solidFill>
                  <a:srgbClr val="0066CC"/>
                </a:solidFill>
                <a:effectLst/>
                <a:latin typeface="Times New Roman" panose="02020603050405020304" pitchFamily="18" charset="0"/>
                <a:ea typeface="TimesNewRomanPSMT"/>
              </a:rPr>
              <a:t>chàng trai tuổi mười lăm</a:t>
            </a:r>
            <a:r>
              <a:rPr lang="en-US" sz="2600" dirty="0">
                <a:solidFill>
                  <a:srgbClr val="0066CC"/>
                </a:solidFill>
                <a:effectLst/>
                <a:latin typeface="Times New Roman" panose="02020603050405020304" pitchFamily="18" charset="0"/>
                <a:ea typeface="TimesNewRomanPSMT"/>
              </a:rPr>
              <a:t>”, “</a:t>
            </a:r>
            <a:r>
              <a:rPr lang="vi-VN" sz="2600" dirty="0">
                <a:solidFill>
                  <a:srgbClr val="0066CC"/>
                </a:solidFill>
                <a:effectLst/>
                <a:latin typeface="Times New Roman" panose="02020603050405020304" pitchFamily="18" charset="0"/>
                <a:ea typeface="TimesNewRomanPSMT"/>
              </a:rPr>
              <a:t>ngôi trường mới</a:t>
            </a:r>
            <a:r>
              <a:rPr lang="en-US" sz="2600" dirty="0">
                <a:solidFill>
                  <a:srgbClr val="0066CC"/>
                </a:solidFill>
                <a:latin typeface="Times New Roman" panose="02020603050405020304" pitchFamily="18" charset="0"/>
                <a:ea typeface="TimesNewRomanPSMT"/>
              </a:rPr>
              <a:t>”, </a:t>
            </a:r>
            <a:r>
              <a:rPr lang="en-US" sz="2600" dirty="0">
                <a:solidFill>
                  <a:srgbClr val="0066CC"/>
                </a:solidFill>
                <a:effectLst/>
                <a:latin typeface="Times New Roman" panose="02020603050405020304" pitchFamily="18" charset="0"/>
                <a:ea typeface="TimesNewRomanPSMT"/>
              </a:rPr>
              <a:t>“</a:t>
            </a:r>
            <a:r>
              <a:rPr lang="vi-VN" sz="2600" dirty="0">
                <a:solidFill>
                  <a:srgbClr val="0066CC"/>
                </a:solidFill>
                <a:effectLst/>
                <a:latin typeface="Times New Roman" panose="02020603050405020304" pitchFamily="18" charset="0"/>
                <a:ea typeface="TimesNewRomanPSMT"/>
              </a:rPr>
              <a:t>tuổi hoa niên</a:t>
            </a:r>
            <a:r>
              <a:rPr lang="en-US" sz="2600" dirty="0">
                <a:solidFill>
                  <a:srgbClr val="0066CC"/>
                </a:solidFill>
                <a:effectLst/>
                <a:latin typeface="Times New Roman" panose="02020603050405020304" pitchFamily="18" charset="0"/>
                <a:ea typeface="TimesNewRomanPSMT"/>
              </a:rPr>
              <a:t>”</a:t>
            </a:r>
            <a:endParaRPr lang="vi-VN" sz="2600" dirty="0">
              <a:solidFill>
                <a:srgbClr val="0066CC"/>
              </a:solidFill>
            </a:endParaRPr>
          </a:p>
        </p:txBody>
      </p:sp>
    </p:spTree>
    <p:extLst>
      <p:ext uri="{BB962C8B-B14F-4D97-AF65-F5344CB8AC3E}">
        <p14:creationId xmlns:p14="http://schemas.microsoft.com/office/powerpoint/2010/main" val="32459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96" name="图片 95"/>
          <p:cNvPicPr>
            <a:picLocks noChangeAspect="1"/>
          </p:cNvPicPr>
          <p:nvPr/>
        </p:nvPicPr>
        <p:blipFill>
          <a:blip r:embed="rId15" cstate="screen"/>
          <a:stretch>
            <a:fillRect/>
          </a:stretch>
        </p:blipFill>
        <p:spPr>
          <a:xfrm>
            <a:off x="2388618" y="1369675"/>
            <a:ext cx="4347456" cy="4347456"/>
          </a:xfrm>
          <a:prstGeom prst="rect">
            <a:avLst/>
          </a:prstGeom>
        </p:spPr>
      </p:pic>
      <p:pic>
        <p:nvPicPr>
          <p:cNvPr id="97" name="图片 96"/>
          <p:cNvPicPr>
            <a:picLocks noChangeAspect="1"/>
          </p:cNvPicPr>
          <p:nvPr/>
        </p:nvPicPr>
        <p:blipFill>
          <a:blip r:embed="rId15" cstate="screen"/>
          <a:stretch>
            <a:fillRect/>
          </a:stretch>
        </p:blipFill>
        <p:spPr>
          <a:xfrm>
            <a:off x="7894349" y="1152878"/>
            <a:ext cx="4884673" cy="5022141"/>
          </a:xfrm>
          <a:prstGeom prst="rect">
            <a:avLst/>
          </a:prstGeom>
        </p:spPr>
      </p:pic>
      <p:pic>
        <p:nvPicPr>
          <p:cNvPr id="4" name="图片 3"/>
          <p:cNvPicPr>
            <a:picLocks noChangeAspect="1"/>
          </p:cNvPicPr>
          <p:nvPr/>
        </p:nvPicPr>
        <p:blipFill>
          <a:blip r:embed="rId15" cstate="screen"/>
          <a:stretch>
            <a:fillRect/>
          </a:stretch>
        </p:blipFill>
        <p:spPr>
          <a:xfrm>
            <a:off x="-598188" y="967557"/>
            <a:ext cx="4665787" cy="4570527"/>
          </a:xfrm>
          <a:prstGeom prst="rect">
            <a:avLst/>
          </a:prstGeom>
        </p:spPr>
      </p:pic>
      <p:cxnSp>
        <p:nvCxnSpPr>
          <p:cNvPr id="68" name="直接连接符 67"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CxnSpPr/>
          <p:nvPr/>
        </p:nvCxnSpPr>
        <p:spPr>
          <a:xfrm>
            <a:off x="6015038" y="1241245"/>
            <a:ext cx="161925"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69"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7439534" y="1079610"/>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0"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4780154" y="657729"/>
            <a:ext cx="107951" cy="110067"/>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4"/>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71" name="Freeform 42"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EditPoints="1"/>
          </p:cNvSpPr>
          <p:nvPr/>
        </p:nvSpPr>
        <p:spPr bwMode="auto">
          <a:xfrm>
            <a:off x="7313431" y="577577"/>
            <a:ext cx="60959" cy="62153"/>
          </a:xfrm>
          <a:custGeom>
            <a:avLst/>
            <a:gdLst>
              <a:gd name="T0" fmla="*/ 20 w 39"/>
              <a:gd name="T1" fmla="*/ 40 h 40"/>
              <a:gd name="T2" fmla="*/ 0 w 39"/>
              <a:gd name="T3" fmla="*/ 20 h 40"/>
              <a:gd name="T4" fmla="*/ 20 w 39"/>
              <a:gd name="T5" fmla="*/ 0 h 40"/>
              <a:gd name="T6" fmla="*/ 39 w 39"/>
              <a:gd name="T7" fmla="*/ 20 h 40"/>
              <a:gd name="T8" fmla="*/ 39 w 39"/>
              <a:gd name="T9" fmla="*/ 20 h 40"/>
              <a:gd name="T10" fmla="*/ 20 w 39"/>
              <a:gd name="T11" fmla="*/ 40 h 40"/>
              <a:gd name="T12" fmla="*/ 20 w 39"/>
              <a:gd name="T13" fmla="*/ 40 h 40"/>
              <a:gd name="T14" fmla="*/ 20 w 39"/>
              <a:gd name="T15" fmla="*/ 12 h 40"/>
              <a:gd name="T16" fmla="*/ 11 w 39"/>
              <a:gd name="T17" fmla="*/ 20 h 40"/>
              <a:gd name="T18" fmla="*/ 20 w 39"/>
              <a:gd name="T19" fmla="*/ 28 h 40"/>
              <a:gd name="T20" fmla="*/ 28 w 39"/>
              <a:gd name="T21" fmla="*/ 20 h 40"/>
              <a:gd name="T22" fmla="*/ 20 w 39"/>
              <a:gd name="T23"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0">
                <a:moveTo>
                  <a:pt x="20" y="40"/>
                </a:moveTo>
                <a:cubicBezTo>
                  <a:pt x="9" y="40"/>
                  <a:pt x="0" y="31"/>
                  <a:pt x="0" y="20"/>
                </a:cubicBezTo>
                <a:cubicBezTo>
                  <a:pt x="0" y="9"/>
                  <a:pt x="9" y="0"/>
                  <a:pt x="20" y="0"/>
                </a:cubicBezTo>
                <a:cubicBezTo>
                  <a:pt x="30" y="0"/>
                  <a:pt x="39" y="9"/>
                  <a:pt x="39" y="20"/>
                </a:cubicBezTo>
                <a:cubicBezTo>
                  <a:pt x="39" y="20"/>
                  <a:pt x="39" y="20"/>
                  <a:pt x="39" y="20"/>
                </a:cubicBezTo>
                <a:cubicBezTo>
                  <a:pt x="39" y="31"/>
                  <a:pt x="31" y="40"/>
                  <a:pt x="20" y="40"/>
                </a:cubicBezTo>
                <a:cubicBezTo>
                  <a:pt x="20" y="40"/>
                  <a:pt x="20" y="40"/>
                  <a:pt x="20" y="40"/>
                </a:cubicBezTo>
                <a:close/>
                <a:moveTo>
                  <a:pt x="20" y="12"/>
                </a:moveTo>
                <a:cubicBezTo>
                  <a:pt x="15" y="12"/>
                  <a:pt x="11" y="15"/>
                  <a:pt x="11" y="20"/>
                </a:cubicBezTo>
                <a:cubicBezTo>
                  <a:pt x="11" y="24"/>
                  <a:pt x="15" y="28"/>
                  <a:pt x="20" y="28"/>
                </a:cubicBezTo>
                <a:cubicBezTo>
                  <a:pt x="24" y="28"/>
                  <a:pt x="28" y="24"/>
                  <a:pt x="28" y="20"/>
                </a:cubicBezTo>
                <a:cubicBezTo>
                  <a:pt x="28" y="15"/>
                  <a:pt x="24" y="12"/>
                  <a:pt x="20" y="1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prstClr val="black"/>
              </a:solidFill>
            </a:endParaRPr>
          </a:p>
        </p:txBody>
      </p:sp>
      <p:sp>
        <p:nvSpPr>
          <p:cNvPr id="72" name="Freeform 35"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p:nvPr/>
        </p:nvSpPr>
        <p:spPr bwMode="auto">
          <a:xfrm>
            <a:off x="4655106" y="1220979"/>
            <a:ext cx="97367" cy="97367"/>
          </a:xfrm>
          <a:custGeom>
            <a:avLst/>
            <a:gdLst>
              <a:gd name="T0" fmla="*/ 30 w 35"/>
              <a:gd name="T1" fmla="*/ 12 h 35"/>
              <a:gd name="T2" fmla="*/ 24 w 35"/>
              <a:gd name="T3" fmla="*/ 12 h 35"/>
              <a:gd name="T4" fmla="*/ 24 w 35"/>
              <a:gd name="T5" fmla="*/ 6 h 35"/>
              <a:gd name="T6" fmla="*/ 18 w 35"/>
              <a:gd name="T7" fmla="*/ 0 h 35"/>
              <a:gd name="T8" fmla="*/ 12 w 35"/>
              <a:gd name="T9" fmla="*/ 6 h 35"/>
              <a:gd name="T10" fmla="*/ 12 w 35"/>
              <a:gd name="T11" fmla="*/ 12 h 35"/>
              <a:gd name="T12" fmla="*/ 6 w 35"/>
              <a:gd name="T13" fmla="*/ 12 h 35"/>
              <a:gd name="T14" fmla="*/ 0 w 35"/>
              <a:gd name="T15" fmla="*/ 18 h 35"/>
              <a:gd name="T16" fmla="*/ 6 w 35"/>
              <a:gd name="T17" fmla="*/ 24 h 35"/>
              <a:gd name="T18" fmla="*/ 12 w 35"/>
              <a:gd name="T19" fmla="*/ 24 h 35"/>
              <a:gd name="T20" fmla="*/ 12 w 35"/>
              <a:gd name="T21" fmla="*/ 30 h 35"/>
              <a:gd name="T22" fmla="*/ 18 w 35"/>
              <a:gd name="T23" fmla="*/ 35 h 35"/>
              <a:gd name="T24" fmla="*/ 24 w 35"/>
              <a:gd name="T25" fmla="*/ 30 h 35"/>
              <a:gd name="T26" fmla="*/ 24 w 35"/>
              <a:gd name="T27" fmla="*/ 24 h 35"/>
              <a:gd name="T28" fmla="*/ 30 w 35"/>
              <a:gd name="T29" fmla="*/ 24 h 35"/>
              <a:gd name="T30" fmla="*/ 35 w 35"/>
              <a:gd name="T31" fmla="*/ 18 h 35"/>
              <a:gd name="T32" fmla="*/ 30 w 35"/>
              <a:gd name="T33" fmla="*/ 1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 h="35">
                <a:moveTo>
                  <a:pt x="30" y="12"/>
                </a:moveTo>
                <a:cubicBezTo>
                  <a:pt x="24" y="12"/>
                  <a:pt x="24" y="12"/>
                  <a:pt x="24" y="12"/>
                </a:cubicBezTo>
                <a:cubicBezTo>
                  <a:pt x="24" y="6"/>
                  <a:pt x="24" y="6"/>
                  <a:pt x="24" y="6"/>
                </a:cubicBezTo>
                <a:cubicBezTo>
                  <a:pt x="24" y="3"/>
                  <a:pt x="21" y="0"/>
                  <a:pt x="18" y="0"/>
                </a:cubicBezTo>
                <a:cubicBezTo>
                  <a:pt x="15" y="0"/>
                  <a:pt x="12" y="3"/>
                  <a:pt x="12" y="6"/>
                </a:cubicBezTo>
                <a:cubicBezTo>
                  <a:pt x="12" y="12"/>
                  <a:pt x="12" y="12"/>
                  <a:pt x="12" y="12"/>
                </a:cubicBezTo>
                <a:cubicBezTo>
                  <a:pt x="6" y="12"/>
                  <a:pt x="6" y="12"/>
                  <a:pt x="6" y="12"/>
                </a:cubicBezTo>
                <a:cubicBezTo>
                  <a:pt x="3" y="12"/>
                  <a:pt x="0" y="15"/>
                  <a:pt x="0" y="18"/>
                </a:cubicBezTo>
                <a:cubicBezTo>
                  <a:pt x="0" y="21"/>
                  <a:pt x="3" y="24"/>
                  <a:pt x="6" y="24"/>
                </a:cubicBezTo>
                <a:cubicBezTo>
                  <a:pt x="12" y="24"/>
                  <a:pt x="12" y="24"/>
                  <a:pt x="12" y="24"/>
                </a:cubicBezTo>
                <a:cubicBezTo>
                  <a:pt x="12" y="30"/>
                  <a:pt x="12" y="30"/>
                  <a:pt x="12" y="30"/>
                </a:cubicBezTo>
                <a:cubicBezTo>
                  <a:pt x="12" y="33"/>
                  <a:pt x="15" y="35"/>
                  <a:pt x="18" y="35"/>
                </a:cubicBezTo>
                <a:cubicBezTo>
                  <a:pt x="21" y="35"/>
                  <a:pt x="24" y="33"/>
                  <a:pt x="24" y="30"/>
                </a:cubicBezTo>
                <a:cubicBezTo>
                  <a:pt x="24" y="24"/>
                  <a:pt x="24" y="24"/>
                  <a:pt x="24" y="24"/>
                </a:cubicBezTo>
                <a:cubicBezTo>
                  <a:pt x="30" y="24"/>
                  <a:pt x="30" y="24"/>
                  <a:pt x="30" y="24"/>
                </a:cubicBezTo>
                <a:cubicBezTo>
                  <a:pt x="33" y="24"/>
                  <a:pt x="35" y="21"/>
                  <a:pt x="35" y="18"/>
                </a:cubicBezTo>
                <a:cubicBezTo>
                  <a:pt x="35" y="15"/>
                  <a:pt x="33" y="12"/>
                  <a:pt x="30" y="12"/>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solidFill>
                <a:prstClr val="black"/>
              </a:solidFill>
            </a:endParaRPr>
          </a:p>
        </p:txBody>
      </p:sp>
      <p:sp>
        <p:nvSpPr>
          <p:cNvPr id="122"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1"/>
            </p:custDataLst>
          </p:nvPr>
        </p:nvSpPr>
        <p:spPr>
          <a:xfrm>
            <a:off x="911934" y="3390501"/>
            <a:ext cx="1829336" cy="1643527"/>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Chuẩn bị trước khi viết</a:t>
            </a:r>
            <a:endParaRPr lang="zh-CN" altLang="en-US" sz="2800" b="1" dirty="0">
              <a:solidFill>
                <a:schemeClr val="tx1">
                  <a:lumMod val="85000"/>
                  <a:lumOff val="15000"/>
                </a:schemeClr>
              </a:solidFill>
              <a:latin typeface="#9Slide04 Spectral Bold" panose="02020802060000000000" pitchFamily="18" charset="0"/>
            </a:endParaRPr>
          </a:p>
        </p:txBody>
      </p:sp>
      <p:sp>
        <p:nvSpPr>
          <p:cNvPr id="123"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2"/>
            </p:custDataLst>
          </p:nvPr>
        </p:nvSpPr>
        <p:spPr bwMode="auto">
          <a:xfrm>
            <a:off x="1158391" y="2729600"/>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Times New Roman" pitchFamily="18" charset="0"/>
                <a:ea typeface="Calibri" panose="020F0502020204030204" pitchFamily="34" charset="0"/>
                <a:cs typeface="Times New Roman" pitchFamily="18" charset="0"/>
              </a:rPr>
              <a:t>Bước 1</a:t>
            </a:r>
            <a:endParaRPr lang="zh-CN" altLang="en-US" sz="2800" dirty="0">
              <a:solidFill>
                <a:srgbClr val="0070C0"/>
              </a:solidFill>
              <a:latin typeface="Times New Roman" pitchFamily="18" charset="0"/>
              <a:ea typeface="+mj-ea"/>
              <a:cs typeface="Times New Roman" pitchFamily="18" charset="0"/>
            </a:endParaRPr>
          </a:p>
        </p:txBody>
      </p:sp>
      <p:cxnSp>
        <p:nvCxnSpPr>
          <p:cNvPr id="124"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3"/>
            </p:custDataLst>
          </p:nvPr>
        </p:nvCxnSpPr>
        <p:spPr>
          <a:xfrm>
            <a:off x="1464100" y="3207664"/>
            <a:ext cx="50582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PA_库_矩形 14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4"/>
            </p:custDataLst>
          </p:nvPr>
        </p:nvSpPr>
        <p:spPr>
          <a:xfrm>
            <a:off x="3828514" y="3596144"/>
            <a:ext cx="1667958"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Tìm ý, lập dàn ý</a:t>
            </a:r>
            <a:endParaRPr lang="zh-CN" altLang="en-US" sz="2800" b="1" dirty="0">
              <a:solidFill>
                <a:schemeClr val="tx1">
                  <a:lumMod val="85000"/>
                  <a:lumOff val="15000"/>
                </a:schemeClr>
              </a:solidFill>
              <a:latin typeface="#9Slide04 Spectral Bold" panose="02020802060000000000" pitchFamily="18" charset="0"/>
            </a:endParaRPr>
          </a:p>
        </p:txBody>
      </p:sp>
      <p:sp>
        <p:nvSpPr>
          <p:cNvPr id="151"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5"/>
            </p:custDataLst>
          </p:nvPr>
        </p:nvSpPr>
        <p:spPr bwMode="auto">
          <a:xfrm>
            <a:off x="4006234" y="3023147"/>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Times New Roman" pitchFamily="18" charset="0"/>
                <a:ea typeface="Calibri" panose="020F0502020204030204" pitchFamily="34" charset="0"/>
                <a:cs typeface="Times New Roman" pitchFamily="18" charset="0"/>
              </a:rPr>
              <a:t>Bước 2</a:t>
            </a:r>
            <a:endParaRPr lang="zh-CN" altLang="en-US" sz="2800" dirty="0">
              <a:solidFill>
                <a:srgbClr val="0070C0"/>
              </a:solidFill>
              <a:latin typeface="Times New Roman" pitchFamily="18" charset="0"/>
              <a:ea typeface="+mj-ea"/>
              <a:cs typeface="Times New Roman" pitchFamily="18" charset="0"/>
            </a:endParaRPr>
          </a:p>
        </p:txBody>
      </p:sp>
      <p:cxnSp>
        <p:nvCxnSpPr>
          <p:cNvPr id="152" name="PA_库_直接连接符 15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6"/>
            </p:custDataLst>
          </p:nvPr>
        </p:nvCxnSpPr>
        <p:spPr>
          <a:xfrm>
            <a:off x="4348946" y="3492074"/>
            <a:ext cx="48518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8" name="PA_库_矩形 177"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p:nvPr>
            <p:custDataLst>
              <p:tags r:id="rId7"/>
            </p:custDataLst>
          </p:nvPr>
        </p:nvSpPr>
        <p:spPr>
          <a:xfrm>
            <a:off x="9417112" y="3543238"/>
            <a:ext cx="2015077" cy="2160591"/>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Xem lại và chỉnh sửa, rút kinh nghiệm</a:t>
            </a:r>
            <a:endParaRPr lang="vi-VN" sz="2800" b="1" dirty="0">
              <a:latin typeface="#9Slide04 Spectral Bold" panose="02020802060000000000" pitchFamily="18" charset="0"/>
            </a:endParaRPr>
          </a:p>
        </p:txBody>
      </p:sp>
      <p:sp>
        <p:nvSpPr>
          <p:cNvPr id="179"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SpPr txBox="1">
            <a:spLocks noChangeArrowheads="1"/>
          </p:cNvSpPr>
          <p:nvPr>
            <p:custDataLst>
              <p:tags r:id="rId8"/>
            </p:custDataLst>
          </p:nvPr>
        </p:nvSpPr>
        <p:spPr bwMode="auto">
          <a:xfrm>
            <a:off x="9752081" y="3071268"/>
            <a:ext cx="1292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Times New Roman" pitchFamily="18" charset="0"/>
                <a:ea typeface="Calibri" panose="020F0502020204030204" pitchFamily="34" charset="0"/>
                <a:cs typeface="Times New Roman" pitchFamily="18" charset="0"/>
              </a:rPr>
              <a:t>Bước 4</a:t>
            </a:r>
            <a:endParaRPr lang="zh-CN" altLang="en-US" sz="2800" dirty="0">
              <a:solidFill>
                <a:srgbClr val="0070C0"/>
              </a:solidFill>
              <a:latin typeface="Times New Roman" pitchFamily="18" charset="0"/>
              <a:ea typeface="+mj-ea"/>
              <a:cs typeface="Times New Roman" pitchFamily="18" charset="0"/>
            </a:endParaRPr>
          </a:p>
        </p:txBody>
      </p:sp>
      <p:cxnSp>
        <p:nvCxnSpPr>
          <p:cNvPr id="180" name="PA_库_直接连接符 179"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p:cNvCxnSpPr>
            <a:cxnSpLocks/>
          </p:cNvCxnSpPr>
          <p:nvPr>
            <p:custDataLst>
              <p:tags r:id="rId9"/>
            </p:custDataLst>
          </p:nvPr>
        </p:nvCxnSpPr>
        <p:spPr>
          <a:xfrm flipV="1">
            <a:off x="10058400" y="3530806"/>
            <a:ext cx="612853" cy="12597"/>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灯片编号占位符 1" descr="e7d195523061f1c09e9d68d7cf438b91ef959ecb14fc25d26BBA7F7DBC18E55DFF4014AF651F0BF2569D4B6C1DA7F1A4683A481403BD872FC687266AD13265C1DE7C373772FD8728ABDD69ADD03BFF5BE2862BC891DBB79EEBC94C9DFDC16E04954ED45554D0F6FE8331708ABC4FEC3D44E4750B2445BF76F30C399F0AE1E8D2CAFA469BFF6E14A2A3EF8352258366A5"/>
          <p:cNvSpPr>
            <a:spLocks noGrp="1"/>
          </p:cNvSpPr>
          <p:nvPr>
            <p:ph type="sldNum" sz="quarter" idx="12"/>
          </p:nvPr>
        </p:nvSpPr>
        <p:spPr>
          <a:prstGeom prst="rect">
            <a:avLst/>
          </a:prstGeom>
        </p:spPr>
        <p:txBody>
          <a:bodyPr/>
          <a:lstStyle/>
          <a:p>
            <a:fld id="{7C8C0B6A-A0DA-4824-8E85-40739B53C733}" type="slidenum">
              <a:rPr lang="zh-CN" altLang="en-US" smtClean="0"/>
              <a:t>12</a:t>
            </a:fld>
            <a:endParaRPr lang="zh-CN" altLang="en-US"/>
          </a:p>
        </p:txBody>
      </p:sp>
      <p:sp>
        <p:nvSpPr>
          <p:cNvPr id="5" name="TextBox 4">
            <a:extLst>
              <a:ext uri="{FF2B5EF4-FFF2-40B4-BE49-F238E27FC236}">
                <a16:creationId xmlns:a16="http://schemas.microsoft.com/office/drawing/2014/main" xmlns="" id="{AFEF7AD6-7DAB-C2F8-5E41-D6CE3FD5960D}"/>
              </a:ext>
            </a:extLst>
          </p:cNvPr>
          <p:cNvSpPr txBox="1"/>
          <p:nvPr/>
        </p:nvSpPr>
        <p:spPr>
          <a:xfrm>
            <a:off x="2180843" y="462553"/>
            <a:ext cx="7697403" cy="769441"/>
          </a:xfrm>
          <a:prstGeom prst="rect">
            <a:avLst/>
          </a:prstGeom>
          <a:noFill/>
        </p:spPr>
        <p:txBody>
          <a:bodyPr wrap="square">
            <a:spAutoFit/>
          </a:bodyPr>
          <a:lstStyle/>
          <a:p>
            <a:r>
              <a:rPr lang="en-US" sz="4400" b="1" dirty="0">
                <a:solidFill>
                  <a:srgbClr val="FF0000"/>
                </a:solidFill>
                <a:effectLst/>
                <a:latin typeface="Times New Roman" pitchFamily="18" charset="0"/>
                <a:ea typeface="Calibri" panose="020F0502020204030204" pitchFamily="34" charset="0"/>
                <a:cs typeface="Times New Roman" pitchFamily="18" charset="0"/>
              </a:rPr>
              <a:t>III</a:t>
            </a:r>
            <a:r>
              <a:rPr lang="vi-VN" sz="4400" b="1" dirty="0">
                <a:solidFill>
                  <a:srgbClr val="FF0000"/>
                </a:solidFill>
                <a:effectLst/>
                <a:latin typeface="Times New Roman" panose="02020603050405020304" pitchFamily="18" charset="0"/>
                <a:ea typeface="Calibri" panose="020F0502020204030204" pitchFamily="34" charset="0"/>
                <a:cs typeface="Times New Roman" pitchFamily="18" charset="0"/>
              </a:rPr>
              <a:t>. </a:t>
            </a:r>
            <a:r>
              <a:rPr lang="en-US" sz="4400" b="1" dirty="0" err="1">
                <a:solidFill>
                  <a:srgbClr val="FF0000"/>
                </a:solidFill>
                <a:effectLst/>
                <a:latin typeface="Times New Roman" pitchFamily="18" charset="0"/>
                <a:ea typeface="Calibri" panose="020F0502020204030204" pitchFamily="34" charset="0"/>
                <a:cs typeface="Times New Roman" pitchFamily="18" charset="0"/>
              </a:rPr>
              <a:t>Hướng</a:t>
            </a:r>
            <a:r>
              <a:rPr lang="en-US" sz="4400" b="1" dirty="0">
                <a:solidFill>
                  <a:srgbClr val="FF0000"/>
                </a:solidFill>
                <a:effectLst/>
                <a:latin typeface="Times New Roman" pitchFamily="18" charset="0"/>
                <a:ea typeface="Calibri" panose="020F0502020204030204" pitchFamily="34" charset="0"/>
                <a:cs typeface="Times New Roman" pitchFamily="18" charset="0"/>
              </a:rPr>
              <a:t> </a:t>
            </a:r>
            <a:r>
              <a:rPr lang="en-US" sz="4400" b="1" dirty="0" err="1">
                <a:solidFill>
                  <a:srgbClr val="FF0000"/>
                </a:solidFill>
                <a:effectLst/>
                <a:latin typeface="Times New Roman" pitchFamily="18" charset="0"/>
                <a:ea typeface="Calibri" panose="020F0502020204030204" pitchFamily="34" charset="0"/>
                <a:cs typeface="Times New Roman" pitchFamily="18" charset="0"/>
              </a:rPr>
              <a:t>dẫn</a:t>
            </a:r>
            <a:r>
              <a:rPr lang="en-US" sz="4400" b="1" dirty="0">
                <a:solidFill>
                  <a:srgbClr val="FF0000"/>
                </a:solidFill>
                <a:effectLst/>
                <a:latin typeface="Times New Roman" pitchFamily="18" charset="0"/>
                <a:ea typeface="Calibri" panose="020F0502020204030204" pitchFamily="34" charset="0"/>
                <a:cs typeface="Times New Roman" pitchFamily="18" charset="0"/>
              </a:rPr>
              <a:t> </a:t>
            </a:r>
            <a:r>
              <a:rPr lang="en-US" sz="4400" b="1" dirty="0" err="1">
                <a:solidFill>
                  <a:srgbClr val="FF0000"/>
                </a:solidFill>
                <a:effectLst/>
                <a:latin typeface="Times New Roman" pitchFamily="18" charset="0"/>
                <a:ea typeface="Calibri" panose="020F0502020204030204" pitchFamily="34" charset="0"/>
                <a:cs typeface="Times New Roman" pitchFamily="18" charset="0"/>
              </a:rPr>
              <a:t>quy</a:t>
            </a:r>
            <a:r>
              <a:rPr lang="en-US" sz="4400" b="1" dirty="0">
                <a:solidFill>
                  <a:srgbClr val="FF0000"/>
                </a:solidFill>
                <a:effectLst/>
                <a:latin typeface="Times New Roman" pitchFamily="18" charset="0"/>
                <a:ea typeface="Calibri" panose="020F0502020204030204" pitchFamily="34" charset="0"/>
                <a:cs typeface="Times New Roman" pitchFamily="18" charset="0"/>
              </a:rPr>
              <a:t> </a:t>
            </a:r>
            <a:r>
              <a:rPr lang="en-US" sz="4400" b="1" dirty="0" err="1">
                <a:solidFill>
                  <a:srgbClr val="FF0000"/>
                </a:solidFill>
                <a:effectLst/>
                <a:latin typeface="Times New Roman" pitchFamily="18" charset="0"/>
                <a:ea typeface="Calibri" panose="020F0502020204030204" pitchFamily="34" charset="0"/>
                <a:cs typeface="Times New Roman" pitchFamily="18" charset="0"/>
              </a:rPr>
              <a:t>trình</a:t>
            </a:r>
            <a:r>
              <a:rPr lang="en-US" sz="4400" b="1" dirty="0">
                <a:solidFill>
                  <a:srgbClr val="FF0000"/>
                </a:solidFill>
                <a:effectLst/>
                <a:latin typeface="Times New Roman" pitchFamily="18" charset="0"/>
                <a:ea typeface="Calibri" panose="020F0502020204030204" pitchFamily="34" charset="0"/>
                <a:cs typeface="Times New Roman" pitchFamily="18" charset="0"/>
              </a:rPr>
              <a:t> </a:t>
            </a:r>
            <a:r>
              <a:rPr lang="en-US" sz="4400" b="1" dirty="0" err="1">
                <a:solidFill>
                  <a:srgbClr val="FF0000"/>
                </a:solidFill>
                <a:effectLst/>
                <a:latin typeface="Times New Roman" pitchFamily="18" charset="0"/>
                <a:ea typeface="Calibri" panose="020F0502020204030204" pitchFamily="34" charset="0"/>
                <a:cs typeface="Times New Roman" pitchFamily="18" charset="0"/>
              </a:rPr>
              <a:t>viết</a:t>
            </a:r>
            <a:endParaRPr lang="vi-VN" sz="4400" dirty="0">
              <a:solidFill>
                <a:srgbClr val="FF0000"/>
              </a:solidFill>
              <a:latin typeface="Times New Roman" pitchFamily="18" charset="0"/>
              <a:cs typeface="Times New Roman" pitchFamily="18" charset="0"/>
            </a:endParaRPr>
          </a:p>
        </p:txBody>
      </p:sp>
      <p:pic>
        <p:nvPicPr>
          <p:cNvPr id="6" name="图片 3">
            <a:extLst>
              <a:ext uri="{FF2B5EF4-FFF2-40B4-BE49-F238E27FC236}">
                <a16:creationId xmlns:a16="http://schemas.microsoft.com/office/drawing/2014/main" xmlns="" id="{E12A78A3-56A6-9568-14E9-BED3D63950F9}"/>
              </a:ext>
            </a:extLst>
          </p:cNvPr>
          <p:cNvPicPr>
            <a:picLocks noChangeAspect="1"/>
          </p:cNvPicPr>
          <p:nvPr/>
        </p:nvPicPr>
        <p:blipFill>
          <a:blip r:embed="rId15" cstate="screen"/>
          <a:stretch>
            <a:fillRect/>
          </a:stretch>
        </p:blipFill>
        <p:spPr>
          <a:xfrm>
            <a:off x="5222569" y="1318346"/>
            <a:ext cx="4347456" cy="4347456"/>
          </a:xfrm>
          <a:prstGeom prst="rect">
            <a:avLst/>
          </a:prstGeom>
        </p:spPr>
      </p:pic>
      <p:sp>
        <p:nvSpPr>
          <p:cNvPr id="7" name="PA_库_矩形 121"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FCD57C5C-E96F-CCC3-95AB-A0CD786BB32E}"/>
              </a:ext>
            </a:extLst>
          </p:cNvPr>
          <p:cNvSpPr/>
          <p:nvPr>
            <p:custDataLst>
              <p:tags r:id="rId10"/>
            </p:custDataLst>
          </p:nvPr>
        </p:nvSpPr>
        <p:spPr>
          <a:xfrm>
            <a:off x="6824285" y="3722204"/>
            <a:ext cx="1327863" cy="1126462"/>
          </a:xfrm>
          <a:prstGeom prst="rect">
            <a:avLst/>
          </a:prstGeom>
        </p:spPr>
        <p:txBody>
          <a:bodyPr wrap="square">
            <a:spAutoFit/>
          </a:bodyPr>
          <a:lstStyle/>
          <a:p>
            <a:pPr algn="ctr">
              <a:lnSpc>
                <a:spcPct val="120000"/>
              </a:lnSpc>
            </a:pPr>
            <a:r>
              <a:rPr lang="vi-VN" sz="2800" b="1" dirty="0">
                <a:latin typeface="#9Slide04 Spectral Bold" panose="02020802060000000000" pitchFamily="18" charset="0"/>
                <a:ea typeface="Calibri" panose="020F0502020204030204" pitchFamily="34" charset="0"/>
              </a:rPr>
              <a:t>Viết đoạn</a:t>
            </a:r>
            <a:endParaRPr lang="vi-VN" sz="2800" b="1" dirty="0">
              <a:latin typeface="#9Slide04 Spectral Bold" panose="02020802060000000000" pitchFamily="18" charset="0"/>
            </a:endParaRPr>
          </a:p>
        </p:txBody>
      </p:sp>
      <p:sp>
        <p:nvSpPr>
          <p:cNvPr id="8" name="PA_库_文本框 6"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A58E8B74-8C80-FCA9-0828-5999C6E50C57}"/>
              </a:ext>
            </a:extLst>
          </p:cNvPr>
          <p:cNvSpPr txBox="1">
            <a:spLocks noChangeArrowheads="1"/>
          </p:cNvSpPr>
          <p:nvPr>
            <p:custDataLst>
              <p:tags r:id="rId11"/>
            </p:custDataLst>
          </p:nvPr>
        </p:nvSpPr>
        <p:spPr bwMode="auto">
          <a:xfrm>
            <a:off x="6828250" y="3003384"/>
            <a:ext cx="12650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685783" fontAlgn="base">
              <a:spcBef>
                <a:spcPct val="0"/>
              </a:spcBef>
              <a:spcAft>
                <a:spcPct val="0"/>
              </a:spcAft>
              <a:defRPr/>
            </a:pPr>
            <a:r>
              <a:rPr lang="vi-VN" sz="2800" b="1" dirty="0">
                <a:solidFill>
                  <a:srgbClr val="0070C0"/>
                </a:solidFill>
                <a:latin typeface="Times New Roman" pitchFamily="18" charset="0"/>
                <a:ea typeface="Calibri" panose="020F0502020204030204" pitchFamily="34" charset="0"/>
                <a:cs typeface="Times New Roman" pitchFamily="18" charset="0"/>
              </a:rPr>
              <a:t>Bước 3</a:t>
            </a:r>
            <a:endParaRPr lang="zh-CN" altLang="en-US" sz="2800" dirty="0">
              <a:solidFill>
                <a:srgbClr val="0070C0"/>
              </a:solidFill>
              <a:latin typeface="Times New Roman" pitchFamily="18" charset="0"/>
              <a:ea typeface="+mj-ea"/>
              <a:cs typeface="Times New Roman" pitchFamily="18" charset="0"/>
            </a:endParaRPr>
          </a:p>
        </p:txBody>
      </p:sp>
      <p:cxnSp>
        <p:nvCxnSpPr>
          <p:cNvPr id="9" name="PA_库_直接连接符 123" descr="e7d195523061f1c09e9d68d7cf438b91ef959ecb14fc25d26BBA7F7DBC18E55DFF4014AF651F0BF2569D4B6C1DA7F1A4683A481403BD872FC687266AD13265C1DE7C373772FD8728ABDD69ADD03BFF5BE2862BC891DBB79E18FD61712FE23F670D602A332950CB5EC6E6732879E5EF3A14F9D4CF03EEDD9B1B11C039589F903859E45F1985EFBDDB2870384474B44C95">
            <a:extLst>
              <a:ext uri="{FF2B5EF4-FFF2-40B4-BE49-F238E27FC236}">
                <a16:creationId xmlns:a16="http://schemas.microsoft.com/office/drawing/2014/main" xmlns="" id="{65130C3D-B906-9443-631C-3D559898A693}"/>
              </a:ext>
            </a:extLst>
          </p:cNvPr>
          <p:cNvCxnSpPr>
            <a:cxnSpLocks/>
          </p:cNvCxnSpPr>
          <p:nvPr>
            <p:custDataLst>
              <p:tags r:id="rId12"/>
            </p:custDataLst>
          </p:nvPr>
        </p:nvCxnSpPr>
        <p:spPr>
          <a:xfrm flipV="1">
            <a:off x="7206170" y="3492074"/>
            <a:ext cx="445378" cy="40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EFE7BED8-9C9B-3D27-121F-6842017F59D9}"/>
              </a:ext>
            </a:extLst>
          </p:cNvPr>
          <p:cNvSpPr txBox="1"/>
          <p:nvPr/>
        </p:nvSpPr>
        <p:spPr>
          <a:xfrm>
            <a:off x="2274023" y="1102752"/>
            <a:ext cx="6903154" cy="369332"/>
          </a:xfrm>
          <a:prstGeom prst="rect">
            <a:avLst/>
          </a:prstGeom>
          <a:noFill/>
        </p:spPr>
        <p:txBody>
          <a:bodyPr wrap="square">
            <a:spAutoFit/>
          </a:bodyPr>
          <a:lstStyle/>
          <a:p>
            <a:r>
              <a:rPr lang="vi-VN" sz="1800" b="1" dirty="0">
                <a:effectLst/>
                <a:latin typeface="Times New Roman" panose="02020603050405020304" pitchFamily="18" charset="0"/>
                <a:ea typeface="Calibri" panose="020F0502020204030204" pitchFamily="34" charset="0"/>
              </a:rPr>
              <a:t>:</a:t>
            </a:r>
            <a:endParaRPr lang="vi-VN" dirty="0"/>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additive="base">
                                        <p:cTn id="7" dur="1000" fill="hold"/>
                                        <p:tgtEl>
                                          <p:spTgt spid="123"/>
                                        </p:tgtEl>
                                        <p:attrNameLst>
                                          <p:attrName>ppt_x</p:attrName>
                                        </p:attrNameLst>
                                      </p:cBhvr>
                                      <p:tavLst>
                                        <p:tav tm="0">
                                          <p:val>
                                            <p:strVal val="#ppt_x"/>
                                          </p:val>
                                        </p:tav>
                                        <p:tav tm="100000">
                                          <p:val>
                                            <p:strVal val="#ppt_x"/>
                                          </p:val>
                                        </p:tav>
                                      </p:tavLst>
                                    </p:anim>
                                    <p:anim calcmode="lin" valueType="num">
                                      <p:cBhvr additive="base">
                                        <p:cTn id="8" dur="1000" fill="hold"/>
                                        <p:tgtEl>
                                          <p:spTgt spid="12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 calcmode="lin" valueType="num">
                                      <p:cBhvr additive="base">
                                        <p:cTn id="11" dur="1000" fill="hold"/>
                                        <p:tgtEl>
                                          <p:spTgt spid="124"/>
                                        </p:tgtEl>
                                        <p:attrNameLst>
                                          <p:attrName>ppt_x</p:attrName>
                                        </p:attrNameLst>
                                      </p:cBhvr>
                                      <p:tavLst>
                                        <p:tav tm="0">
                                          <p:val>
                                            <p:strVal val="#ppt_x"/>
                                          </p:val>
                                        </p:tav>
                                        <p:tav tm="100000">
                                          <p:val>
                                            <p:strVal val="#ppt_x"/>
                                          </p:val>
                                        </p:tav>
                                      </p:tavLst>
                                    </p:anim>
                                    <p:anim calcmode="lin" valueType="num">
                                      <p:cBhvr additive="base">
                                        <p:cTn id="12" dur="1000" fill="hold"/>
                                        <p:tgtEl>
                                          <p:spTgt spid="1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151"/>
                                        </p:tgtEl>
                                        <p:attrNameLst>
                                          <p:attrName>style.visibility</p:attrName>
                                        </p:attrNameLst>
                                      </p:cBhvr>
                                      <p:to>
                                        <p:strVal val="visible"/>
                                      </p:to>
                                    </p:set>
                                    <p:anim calcmode="lin" valueType="num">
                                      <p:cBhvr additive="base">
                                        <p:cTn id="16" dur="1000" fill="hold"/>
                                        <p:tgtEl>
                                          <p:spTgt spid="151"/>
                                        </p:tgtEl>
                                        <p:attrNameLst>
                                          <p:attrName>ppt_x</p:attrName>
                                        </p:attrNameLst>
                                      </p:cBhvr>
                                      <p:tavLst>
                                        <p:tav tm="0">
                                          <p:val>
                                            <p:strVal val="#ppt_x"/>
                                          </p:val>
                                        </p:tav>
                                        <p:tav tm="100000">
                                          <p:val>
                                            <p:strVal val="#ppt_x"/>
                                          </p:val>
                                        </p:tav>
                                      </p:tavLst>
                                    </p:anim>
                                    <p:anim calcmode="lin" valueType="num">
                                      <p:cBhvr additive="base">
                                        <p:cTn id="17" dur="1000" fill="hold"/>
                                        <p:tgtEl>
                                          <p:spTgt spid="151"/>
                                        </p:tgtEl>
                                        <p:attrNameLst>
                                          <p:attrName>ppt_y</p:attrName>
                                        </p:attrNameLst>
                                      </p:cBhvr>
                                      <p:tavLst>
                                        <p:tav tm="0">
                                          <p:val>
                                            <p:strVal val="1+#ppt_h/2"/>
                                          </p:val>
                                        </p:tav>
                                        <p:tav tm="100000">
                                          <p:val>
                                            <p:strVal val="#ppt_y"/>
                                          </p:val>
                                        </p:tav>
                                      </p:tavLst>
                                    </p:anim>
                                  </p:childTnLst>
                                </p:cTn>
                              </p:par>
                              <p:par>
                                <p:cTn id="18" presetID="2" presetClass="entr" presetSubtype="4" decel="100000" fill="hold" nodeType="withEffect">
                                  <p:stCondLst>
                                    <p:cond delay="250"/>
                                  </p:stCondLst>
                                  <p:childTnLst>
                                    <p:set>
                                      <p:cBhvr>
                                        <p:cTn id="19" dur="1" fill="hold">
                                          <p:stCondLst>
                                            <p:cond delay="0"/>
                                          </p:stCondLst>
                                        </p:cTn>
                                        <p:tgtEl>
                                          <p:spTgt spid="152"/>
                                        </p:tgtEl>
                                        <p:attrNameLst>
                                          <p:attrName>style.visibility</p:attrName>
                                        </p:attrNameLst>
                                      </p:cBhvr>
                                      <p:to>
                                        <p:strVal val="visible"/>
                                      </p:to>
                                    </p:set>
                                    <p:anim calcmode="lin" valueType="num">
                                      <p:cBhvr additive="base">
                                        <p:cTn id="20" dur="1000" fill="hold"/>
                                        <p:tgtEl>
                                          <p:spTgt spid="152"/>
                                        </p:tgtEl>
                                        <p:attrNameLst>
                                          <p:attrName>ppt_x</p:attrName>
                                        </p:attrNameLst>
                                      </p:cBhvr>
                                      <p:tavLst>
                                        <p:tav tm="0">
                                          <p:val>
                                            <p:strVal val="#ppt_x"/>
                                          </p:val>
                                        </p:tav>
                                        <p:tav tm="100000">
                                          <p:val>
                                            <p:strVal val="#ppt_x"/>
                                          </p:val>
                                        </p:tav>
                                      </p:tavLst>
                                    </p:anim>
                                    <p:anim calcmode="lin" valueType="num">
                                      <p:cBhvr additive="base">
                                        <p:cTn id="21" dur="1000" fill="hold"/>
                                        <p:tgtEl>
                                          <p:spTgt spid="152"/>
                                        </p:tgtEl>
                                        <p:attrNameLst>
                                          <p:attrName>ppt_y</p:attrName>
                                        </p:attrNameLst>
                                      </p:cBhvr>
                                      <p:tavLst>
                                        <p:tav tm="0">
                                          <p:val>
                                            <p:strVal val="1+#ppt_h/2"/>
                                          </p:val>
                                        </p:tav>
                                        <p:tav tm="100000">
                                          <p:val>
                                            <p:strVal val="#ppt_y"/>
                                          </p:val>
                                        </p:tav>
                                      </p:tavLst>
                                    </p:anim>
                                  </p:childTnLst>
                                </p:cTn>
                              </p:par>
                            </p:childTnLst>
                          </p:cTn>
                        </p:par>
                        <p:par>
                          <p:cTn id="22" fill="hold">
                            <p:stCondLst>
                              <p:cond delay="2250"/>
                            </p:stCondLst>
                            <p:childTnLst>
                              <p:par>
                                <p:cTn id="23" presetID="2" presetClass="entr" presetSubtype="4" decel="10000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5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decel="100000" fill="hold" grpId="0" nodeType="afterEffect">
                                  <p:stCondLst>
                                    <p:cond delay="0"/>
                                  </p:stCondLst>
                                  <p:childTnLst>
                                    <p:set>
                                      <p:cBhvr>
                                        <p:cTn id="33" dur="1" fill="hold">
                                          <p:stCondLst>
                                            <p:cond delay="0"/>
                                          </p:stCondLst>
                                        </p:cTn>
                                        <p:tgtEl>
                                          <p:spTgt spid="179"/>
                                        </p:tgtEl>
                                        <p:attrNameLst>
                                          <p:attrName>style.visibility</p:attrName>
                                        </p:attrNameLst>
                                      </p:cBhvr>
                                      <p:to>
                                        <p:strVal val="visible"/>
                                      </p:to>
                                    </p:set>
                                    <p:anim calcmode="lin" valueType="num">
                                      <p:cBhvr additive="base">
                                        <p:cTn id="34" dur="1000" fill="hold"/>
                                        <p:tgtEl>
                                          <p:spTgt spid="179"/>
                                        </p:tgtEl>
                                        <p:attrNameLst>
                                          <p:attrName>ppt_x</p:attrName>
                                        </p:attrNameLst>
                                      </p:cBhvr>
                                      <p:tavLst>
                                        <p:tav tm="0">
                                          <p:val>
                                            <p:strVal val="#ppt_x"/>
                                          </p:val>
                                        </p:tav>
                                        <p:tav tm="100000">
                                          <p:val>
                                            <p:strVal val="#ppt_x"/>
                                          </p:val>
                                        </p:tav>
                                      </p:tavLst>
                                    </p:anim>
                                    <p:anim calcmode="lin" valueType="num">
                                      <p:cBhvr additive="base">
                                        <p:cTn id="35" dur="1000" fill="hold"/>
                                        <p:tgtEl>
                                          <p:spTgt spid="179"/>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decel="100000" fill="hold" nodeType="afterEffect">
                                  <p:stCondLst>
                                    <p:cond delay="0"/>
                                  </p:stCondLst>
                                  <p:childTnLst>
                                    <p:set>
                                      <p:cBhvr>
                                        <p:cTn id="38" dur="1" fill="hold">
                                          <p:stCondLst>
                                            <p:cond delay="0"/>
                                          </p:stCondLst>
                                        </p:cTn>
                                        <p:tgtEl>
                                          <p:spTgt spid="180"/>
                                        </p:tgtEl>
                                        <p:attrNameLst>
                                          <p:attrName>style.visibility</p:attrName>
                                        </p:attrNameLst>
                                      </p:cBhvr>
                                      <p:to>
                                        <p:strVal val="visible"/>
                                      </p:to>
                                    </p:set>
                                    <p:anim calcmode="lin" valueType="num">
                                      <p:cBhvr additive="base">
                                        <p:cTn id="39" dur="1000" fill="hold"/>
                                        <p:tgtEl>
                                          <p:spTgt spid="180"/>
                                        </p:tgtEl>
                                        <p:attrNameLst>
                                          <p:attrName>ppt_x</p:attrName>
                                        </p:attrNameLst>
                                      </p:cBhvr>
                                      <p:tavLst>
                                        <p:tav tm="0">
                                          <p:val>
                                            <p:strVal val="#ppt_x"/>
                                          </p:val>
                                        </p:tav>
                                        <p:tav tm="100000">
                                          <p:val>
                                            <p:strVal val="#ppt_x"/>
                                          </p:val>
                                        </p:tav>
                                      </p:tavLst>
                                    </p:anim>
                                    <p:anim calcmode="lin" valueType="num">
                                      <p:cBhvr additive="base">
                                        <p:cTn id="40" dur="1000" fill="hold"/>
                                        <p:tgtEl>
                                          <p:spTgt spid="18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decel="100000" fill="hold" grpId="0" nodeType="click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additive="base">
                                        <p:cTn id="45" dur="1000" fill="hold"/>
                                        <p:tgtEl>
                                          <p:spTgt spid="122"/>
                                        </p:tgtEl>
                                        <p:attrNameLst>
                                          <p:attrName>ppt_x</p:attrName>
                                        </p:attrNameLst>
                                      </p:cBhvr>
                                      <p:tavLst>
                                        <p:tav tm="0">
                                          <p:val>
                                            <p:strVal val="#ppt_x"/>
                                          </p:val>
                                        </p:tav>
                                        <p:tav tm="100000">
                                          <p:val>
                                            <p:strVal val="#ppt_x"/>
                                          </p:val>
                                        </p:tav>
                                      </p:tavLst>
                                    </p:anim>
                                    <p:anim calcmode="lin" valueType="num">
                                      <p:cBhvr additive="base">
                                        <p:cTn id="46" dur="10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decel="100000" fill="hold" grpId="0" nodeType="clickEffect">
                                  <p:stCondLst>
                                    <p:cond delay="0"/>
                                  </p:stCondLst>
                                  <p:childTnLst>
                                    <p:set>
                                      <p:cBhvr>
                                        <p:cTn id="50" dur="1" fill="hold">
                                          <p:stCondLst>
                                            <p:cond delay="0"/>
                                          </p:stCondLst>
                                        </p:cTn>
                                        <p:tgtEl>
                                          <p:spTgt spid="150"/>
                                        </p:tgtEl>
                                        <p:attrNameLst>
                                          <p:attrName>style.visibility</p:attrName>
                                        </p:attrNameLst>
                                      </p:cBhvr>
                                      <p:to>
                                        <p:strVal val="visible"/>
                                      </p:to>
                                    </p:set>
                                    <p:anim calcmode="lin" valueType="num">
                                      <p:cBhvr additive="base">
                                        <p:cTn id="51" dur="1000" fill="hold"/>
                                        <p:tgtEl>
                                          <p:spTgt spid="150"/>
                                        </p:tgtEl>
                                        <p:attrNameLst>
                                          <p:attrName>ppt_x</p:attrName>
                                        </p:attrNameLst>
                                      </p:cBhvr>
                                      <p:tavLst>
                                        <p:tav tm="0">
                                          <p:val>
                                            <p:strVal val="#ppt_x"/>
                                          </p:val>
                                        </p:tav>
                                        <p:tav tm="100000">
                                          <p:val>
                                            <p:strVal val="#ppt_x"/>
                                          </p:val>
                                        </p:tav>
                                      </p:tavLst>
                                    </p:anim>
                                    <p:anim calcmode="lin" valueType="num">
                                      <p:cBhvr additive="base">
                                        <p:cTn id="52"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decel="10000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1000" fill="hold"/>
                                        <p:tgtEl>
                                          <p:spTgt spid="7"/>
                                        </p:tgtEl>
                                        <p:attrNameLst>
                                          <p:attrName>ppt_x</p:attrName>
                                        </p:attrNameLst>
                                      </p:cBhvr>
                                      <p:tavLst>
                                        <p:tav tm="0">
                                          <p:val>
                                            <p:strVal val="#ppt_x"/>
                                          </p:val>
                                        </p:tav>
                                        <p:tav tm="100000">
                                          <p:val>
                                            <p:strVal val="#ppt_x"/>
                                          </p:val>
                                        </p:tav>
                                      </p:tavLst>
                                    </p:anim>
                                    <p:anim calcmode="lin" valueType="num">
                                      <p:cBhvr additive="base">
                                        <p:cTn id="5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78"/>
                                        </p:tgtEl>
                                        <p:attrNameLst>
                                          <p:attrName>style.visibility</p:attrName>
                                        </p:attrNameLst>
                                      </p:cBhvr>
                                      <p:to>
                                        <p:strVal val="visible"/>
                                      </p:to>
                                    </p:set>
                                    <p:anim calcmode="lin" valueType="num">
                                      <p:cBhvr additive="base">
                                        <p:cTn id="63" dur="1000" fill="hold"/>
                                        <p:tgtEl>
                                          <p:spTgt spid="178"/>
                                        </p:tgtEl>
                                        <p:attrNameLst>
                                          <p:attrName>ppt_x</p:attrName>
                                        </p:attrNameLst>
                                      </p:cBhvr>
                                      <p:tavLst>
                                        <p:tav tm="0">
                                          <p:val>
                                            <p:strVal val="#ppt_x"/>
                                          </p:val>
                                        </p:tav>
                                        <p:tav tm="100000">
                                          <p:val>
                                            <p:strVal val="#ppt_x"/>
                                          </p:val>
                                        </p:tav>
                                      </p:tavLst>
                                    </p:anim>
                                    <p:anim calcmode="lin" valueType="num">
                                      <p:cBhvr additive="base">
                                        <p:cTn id="64" dur="1000" fill="hold"/>
                                        <p:tgtEl>
                                          <p:spTgt spid="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utoUpdateAnimBg="0"/>
      <p:bldP spid="123" grpId="0" autoUpdateAnimBg="0"/>
      <p:bldP spid="150" grpId="0" autoUpdateAnimBg="0"/>
      <p:bldP spid="151" grpId="0" autoUpdateAnimBg="0"/>
      <p:bldP spid="178" grpId="0" autoUpdateAnimBg="0"/>
      <p:bldP spid="179" grpId="0" autoUpdateAnimBg="0"/>
      <p:bldP spid="7" grpId="0" autoUpdateAnimBg="0"/>
      <p:bldP spid="8"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65C2313C-E501-77F6-8B13-9F9FBAAF8583}"/>
              </a:ext>
            </a:extLst>
          </p:cNvPr>
          <p:cNvSpPr txBox="1"/>
          <p:nvPr/>
        </p:nvSpPr>
        <p:spPr>
          <a:xfrm>
            <a:off x="526474" y="221122"/>
            <a:ext cx="11111344" cy="1077218"/>
          </a:xfrm>
          <a:prstGeom prst="rect">
            <a:avLst/>
          </a:prstGeom>
          <a:solidFill>
            <a:srgbClr val="996600"/>
          </a:solidFill>
        </p:spPr>
        <p:txBody>
          <a:bodyPr wrap="square">
            <a:spAutoFit/>
          </a:bodyPr>
          <a:lstStyle/>
          <a:p>
            <a:r>
              <a:rPr lang="en-US" sz="3200" b="1" i="1" u="sng" dirty="0" err="1">
                <a:solidFill>
                  <a:srgbClr val="FFFF00"/>
                </a:solidFill>
                <a:effectLst/>
                <a:latin typeface="Times New Roman" pitchFamily="18" charset="0"/>
                <a:ea typeface="Calibri" panose="020F0502020204030204" pitchFamily="34" charset="0"/>
                <a:cs typeface="Times New Roman" pitchFamily="18" charset="0"/>
              </a:rPr>
              <a:t>Đề</a:t>
            </a:r>
            <a:r>
              <a:rPr lang="en-US" sz="3200" b="1" i="1" u="sng" dirty="0">
                <a:solidFill>
                  <a:srgbClr val="FFFF00"/>
                </a:solidFill>
                <a:effectLst/>
                <a:latin typeface="Times New Roman" pitchFamily="18" charset="0"/>
                <a:ea typeface="Calibri" panose="020F0502020204030204" pitchFamily="34" charset="0"/>
                <a:cs typeface="Times New Roman" pitchFamily="18" charset="0"/>
              </a:rPr>
              <a:t> </a:t>
            </a:r>
            <a:r>
              <a:rPr lang="en-US" sz="3200" b="1" i="1" u="sng" dirty="0" err="1">
                <a:solidFill>
                  <a:srgbClr val="FFFF00"/>
                </a:solidFill>
                <a:effectLst/>
                <a:latin typeface="Times New Roman" pitchFamily="18" charset="0"/>
                <a:ea typeface="Calibri" panose="020F0502020204030204" pitchFamily="34" charset="0"/>
                <a:cs typeface="Times New Roman" pitchFamily="18" charset="0"/>
              </a:rPr>
              <a:t>bài</a:t>
            </a:r>
            <a:r>
              <a:rPr lang="en-US" sz="3200" b="1" i="1" u="sng" dirty="0">
                <a:solidFill>
                  <a:srgbClr val="FFFF00"/>
                </a:solidFill>
                <a:effectLst/>
                <a:latin typeface="Times New Roman" pitchFamily="18" charset="0"/>
                <a:ea typeface="Calibri" panose="020F0502020204030204" pitchFamily="34" charset="0"/>
                <a:cs typeface="Times New Roman" pitchFamily="18" charset="0"/>
              </a:rPr>
              <a:t>:</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Chọn</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một</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bài</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thơ</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mà</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em</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yêu</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thích</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viết</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đoạn</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văn</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ghi</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lại</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cảm</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nghĩ</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của</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em</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về</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bài</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thơ</a:t>
            </a:r>
            <a:r>
              <a:rPr lang="en-US" sz="3200" b="1" dirty="0">
                <a:solidFill>
                  <a:srgbClr val="FFFF00"/>
                </a:solidFill>
                <a:effectLst/>
                <a:latin typeface="Times New Roman" pitchFamily="18" charset="0"/>
                <a:ea typeface="Calibri" panose="020F0502020204030204" pitchFamily="34" charset="0"/>
                <a:cs typeface="Times New Roman" pitchFamily="18" charset="0"/>
              </a:rPr>
              <a:t> </a:t>
            </a:r>
            <a:r>
              <a:rPr lang="en-US" sz="3200" b="1" dirty="0" err="1">
                <a:solidFill>
                  <a:srgbClr val="FFFF00"/>
                </a:solidFill>
                <a:effectLst/>
                <a:latin typeface="Times New Roman" pitchFamily="18" charset="0"/>
                <a:ea typeface="Calibri" panose="020F0502020204030204" pitchFamily="34" charset="0"/>
                <a:cs typeface="Times New Roman" pitchFamily="18" charset="0"/>
              </a:rPr>
              <a:t>đó</a:t>
            </a:r>
            <a:r>
              <a:rPr lang="en-US" sz="3200" b="1" dirty="0">
                <a:solidFill>
                  <a:srgbClr val="FFFF00"/>
                </a:solidFill>
                <a:effectLst/>
                <a:latin typeface="Times New Roman" pitchFamily="18" charset="0"/>
                <a:ea typeface="Calibri" panose="020F0502020204030204" pitchFamily="34" charset="0"/>
                <a:cs typeface="Times New Roman" pitchFamily="18" charset="0"/>
              </a:rPr>
              <a:t>.</a:t>
            </a:r>
            <a:endParaRPr lang="vi-VN" sz="3200" b="1" dirty="0">
              <a:solidFill>
                <a:srgbClr val="FFFF00"/>
              </a:solidFill>
              <a:latin typeface="Times New Roman" pitchFamily="18" charset="0"/>
              <a:cs typeface="Times New Roman" pitchFamily="18" charset="0"/>
            </a:endParaRPr>
          </a:p>
        </p:txBody>
      </p:sp>
      <p:graphicFrame>
        <p:nvGraphicFramePr>
          <p:cNvPr id="4" name="Table 3">
            <a:extLst>
              <a:ext uri="{FF2B5EF4-FFF2-40B4-BE49-F238E27FC236}">
                <a16:creationId xmlns:a16="http://schemas.microsoft.com/office/drawing/2014/main" xmlns="" id="{F0B9A14A-234A-F568-ABE6-3F1EBCAC8C8E}"/>
              </a:ext>
            </a:extLst>
          </p:cNvPr>
          <p:cNvGraphicFramePr>
            <a:graphicFrameLocks noGrp="1"/>
          </p:cNvGraphicFramePr>
          <p:nvPr>
            <p:extLst>
              <p:ext uri="{D42A27DB-BD31-4B8C-83A1-F6EECF244321}">
                <p14:modId xmlns:p14="http://schemas.microsoft.com/office/powerpoint/2010/main" val="1369594074"/>
              </p:ext>
            </p:extLst>
          </p:nvPr>
        </p:nvGraphicFramePr>
        <p:xfrm>
          <a:off x="783772" y="2177143"/>
          <a:ext cx="10112828" cy="4289957"/>
        </p:xfrm>
        <a:graphic>
          <a:graphicData uri="http://schemas.openxmlformats.org/drawingml/2006/table">
            <a:tbl>
              <a:tblPr>
                <a:tableStyleId>{E8B1032C-EA38-4F05-BA0D-38AFFFC7BED3}</a:tableStyleId>
              </a:tblPr>
              <a:tblGrid>
                <a:gridCol w="1633053">
                  <a:extLst>
                    <a:ext uri="{9D8B030D-6E8A-4147-A177-3AD203B41FA5}">
                      <a16:colId xmlns:a16="http://schemas.microsoft.com/office/drawing/2014/main" xmlns="" val="3844175037"/>
                    </a:ext>
                  </a:extLst>
                </a:gridCol>
                <a:gridCol w="1409316">
                  <a:extLst>
                    <a:ext uri="{9D8B030D-6E8A-4147-A177-3AD203B41FA5}">
                      <a16:colId xmlns:a16="http://schemas.microsoft.com/office/drawing/2014/main" xmlns="" val="800951001"/>
                    </a:ext>
                  </a:extLst>
                </a:gridCol>
                <a:gridCol w="1478526">
                  <a:extLst>
                    <a:ext uri="{9D8B030D-6E8A-4147-A177-3AD203B41FA5}">
                      <a16:colId xmlns:a16="http://schemas.microsoft.com/office/drawing/2014/main" xmlns="" val="2010426396"/>
                    </a:ext>
                  </a:extLst>
                </a:gridCol>
                <a:gridCol w="2342687">
                  <a:extLst>
                    <a:ext uri="{9D8B030D-6E8A-4147-A177-3AD203B41FA5}">
                      <a16:colId xmlns:a16="http://schemas.microsoft.com/office/drawing/2014/main" xmlns="" val="1162888231"/>
                    </a:ext>
                  </a:extLst>
                </a:gridCol>
                <a:gridCol w="3249246">
                  <a:extLst>
                    <a:ext uri="{9D8B030D-6E8A-4147-A177-3AD203B41FA5}">
                      <a16:colId xmlns:a16="http://schemas.microsoft.com/office/drawing/2014/main" xmlns="" val="1646725121"/>
                    </a:ext>
                  </a:extLst>
                </a:gridCol>
              </a:tblGrid>
              <a:tr h="868273">
                <a:tc gridSpan="5">
                  <a:txBody>
                    <a:bodyPr/>
                    <a:lstStyle/>
                    <a:p>
                      <a:pPr algn="ctr">
                        <a:lnSpc>
                          <a:spcPct val="114000"/>
                        </a:lnSpc>
                        <a:spcBef>
                          <a:spcPts val="0"/>
                        </a:spcBef>
                        <a:spcAft>
                          <a:spcPts val="0"/>
                        </a:spcAft>
                      </a:pPr>
                      <a:r>
                        <a:rPr lang="vi-VN" sz="2800" b="1" dirty="0">
                          <a:solidFill>
                            <a:srgbClr val="FF0000"/>
                          </a:solidFill>
                          <a:effectLst/>
                          <a:latin typeface="Times New Roman" pitchFamily="18" charset="0"/>
                          <a:cs typeface="Times New Roman" pitchFamily="18" charset="0"/>
                        </a:rPr>
                        <a:t>PHIẾU THU THẬP TƯ LIỆU  </a:t>
                      </a:r>
                    </a:p>
                    <a:p>
                      <a:pPr algn="ctr">
                        <a:lnSpc>
                          <a:spcPct val="114000"/>
                        </a:lnSpc>
                        <a:spcBef>
                          <a:spcPts val="0"/>
                        </a:spcBef>
                        <a:spcAft>
                          <a:spcPts val="0"/>
                        </a:spcAft>
                      </a:pPr>
                      <a:r>
                        <a:rPr lang="vi-VN" sz="2800" b="1" dirty="0">
                          <a:solidFill>
                            <a:srgbClr val="FF0000"/>
                          </a:solidFill>
                          <a:effectLst/>
                          <a:latin typeface="Times New Roman" pitchFamily="18" charset="0"/>
                          <a:cs typeface="Times New Roman" pitchFamily="18" charset="0"/>
                        </a:rPr>
                        <a:t>ĐOẠN VĂN GHI LẠI CẢM NGHĨ VỀ BÀI THƠ TÁM CHỮ</a:t>
                      </a:r>
                      <a:endParaRPr lang="vi-VN" sz="2400" b="1" dirty="0">
                        <a:solidFill>
                          <a:srgbClr val="FF0000"/>
                        </a:solidFill>
                        <a:effectLst/>
                        <a:latin typeface="Times New Roman" pitchFamily="18" charset="0"/>
                        <a:ea typeface="Times New Roman" panose="02020603050405020304" pitchFamily="18" charset="0"/>
                        <a:cs typeface="Times New Roman" pitchFamily="18" charset="0"/>
                      </a:endParaRPr>
                    </a:p>
                  </a:txBody>
                  <a:tcPr marL="68580" marR="68580"/>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xmlns="" val="1679765327"/>
                  </a:ext>
                </a:extLst>
              </a:tr>
              <a:tr h="1259508">
                <a:tc>
                  <a:txBody>
                    <a:bodyPr/>
                    <a:lstStyle/>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Tên bài thơ</a:t>
                      </a:r>
                      <a:endParaRPr lang="vi-VN" sz="2400" b="1" dirty="0">
                        <a:solidFill>
                          <a:srgbClr val="0070C0"/>
                        </a:solidFill>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Thể thơ</a:t>
                      </a:r>
                      <a:endParaRPr lang="vi-VN" sz="2400" b="1" dirty="0">
                        <a:solidFill>
                          <a:srgbClr val="0070C0"/>
                        </a:solidFill>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Tên tác giả</a:t>
                      </a:r>
                      <a:endParaRPr lang="vi-VN" sz="2400" b="1" dirty="0">
                        <a:solidFill>
                          <a:srgbClr val="0070C0"/>
                        </a:solidFill>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Nguồn</a:t>
                      </a:r>
                    </a:p>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(Nhà xuất bản/ trang Web)</a:t>
                      </a:r>
                      <a:endParaRPr lang="vi-VN" sz="2400" b="1" dirty="0">
                        <a:solidFill>
                          <a:srgbClr val="0070C0"/>
                        </a:solidFill>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400" b="1" dirty="0">
                          <a:solidFill>
                            <a:srgbClr val="0070C0"/>
                          </a:solidFill>
                          <a:effectLst/>
                          <a:latin typeface="Times New Roman" pitchFamily="18" charset="0"/>
                          <a:cs typeface="Times New Roman" pitchFamily="18" charset="0"/>
                        </a:rPr>
                        <a:t>Nội dung</a:t>
                      </a:r>
                      <a:endParaRPr lang="vi-VN" sz="2400" b="1" dirty="0">
                        <a:solidFill>
                          <a:srgbClr val="0070C0"/>
                        </a:solidFill>
                        <a:effectLst/>
                        <a:latin typeface="Times New Roman" pitchFamily="18" charset="0"/>
                        <a:ea typeface="Times New Roman" panose="02020603050405020304" pitchFamily="18" charset="0"/>
                        <a:cs typeface="Times New Roman" pitchFamily="18" charset="0"/>
                      </a:endParaRPr>
                    </a:p>
                  </a:txBody>
                  <a:tcPr marL="68580" marR="68580"/>
                </a:tc>
                <a:extLst>
                  <a:ext uri="{0D108BD9-81ED-4DB2-BD59-A6C34878D82A}">
                    <a16:rowId xmlns:a16="http://schemas.microsoft.com/office/drawing/2014/main" xmlns="" val="4134004923"/>
                  </a:ext>
                </a:extLst>
              </a:tr>
              <a:tr h="1954363">
                <a:tc>
                  <a:txBody>
                    <a:bodyPr/>
                    <a:lstStyle/>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p>
                    <a:p>
                      <a:pPr algn="ctr">
                        <a:lnSpc>
                          <a:spcPct val="114000"/>
                        </a:lnSpc>
                        <a:spcBef>
                          <a:spcPts val="0"/>
                        </a:spcBef>
                        <a:spcAft>
                          <a:spcPts val="0"/>
                        </a:spcAft>
                      </a:pPr>
                      <a:r>
                        <a:rPr lang="vi-VN" sz="2000" b="1" dirty="0">
                          <a:effectLst/>
                        </a:rPr>
                        <a:t>...................</a:t>
                      </a:r>
                      <a:endParaRPr lang="vi-VN" sz="2000" b="1" dirty="0">
                        <a:effectLst/>
                        <a:latin typeface="#9Slide04 Spectral Bold" panose="02020802060000000000" pitchFamily="18" charset="0"/>
                        <a:ea typeface="Times New Roman" panose="02020603050405020304" pitchFamily="18" charset="0"/>
                        <a:cs typeface="Times New Roman" panose="02020603050405020304" pitchFamily="18" charset="0"/>
                      </a:endParaRPr>
                    </a:p>
                  </a:txBody>
                  <a:tcPr marL="68580" marR="68580"/>
                </a:tc>
                <a:tc>
                  <a:txBody>
                    <a:bodyPr/>
                    <a:lstStyle/>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endParaRPr lang="vi-VN" sz="2000" b="1" dirty="0">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000" b="1">
                          <a:effectLst/>
                          <a:latin typeface="Times New Roman" pitchFamily="18" charset="0"/>
                          <a:cs typeface="Times New Roman" pitchFamily="18" charset="0"/>
                        </a:rPr>
                        <a:t>...............</a:t>
                      </a:r>
                    </a:p>
                    <a:p>
                      <a:pPr algn="ctr">
                        <a:lnSpc>
                          <a:spcPct val="114000"/>
                        </a:lnSpc>
                        <a:spcBef>
                          <a:spcPts val="0"/>
                        </a:spcBef>
                        <a:spcAft>
                          <a:spcPts val="0"/>
                        </a:spcAft>
                      </a:pPr>
                      <a:r>
                        <a:rPr lang="vi-VN" sz="2000" b="1">
                          <a:effectLst/>
                          <a:latin typeface="Times New Roman" pitchFamily="18" charset="0"/>
                          <a:cs typeface="Times New Roman" pitchFamily="18" charset="0"/>
                        </a:rPr>
                        <a:t>...............</a:t>
                      </a:r>
                    </a:p>
                    <a:p>
                      <a:pPr algn="ctr">
                        <a:lnSpc>
                          <a:spcPct val="114000"/>
                        </a:lnSpc>
                        <a:spcBef>
                          <a:spcPts val="0"/>
                        </a:spcBef>
                        <a:spcAft>
                          <a:spcPts val="0"/>
                        </a:spcAft>
                      </a:pPr>
                      <a:r>
                        <a:rPr lang="vi-VN" sz="2000" b="1">
                          <a:effectLst/>
                          <a:latin typeface="Times New Roman" pitchFamily="18" charset="0"/>
                          <a:cs typeface="Times New Roman" pitchFamily="18" charset="0"/>
                        </a:rPr>
                        <a:t>...............</a:t>
                      </a:r>
                    </a:p>
                    <a:p>
                      <a:pPr algn="ctr">
                        <a:lnSpc>
                          <a:spcPct val="114000"/>
                        </a:lnSpc>
                        <a:spcBef>
                          <a:spcPts val="0"/>
                        </a:spcBef>
                        <a:spcAft>
                          <a:spcPts val="0"/>
                        </a:spcAft>
                      </a:pPr>
                      <a:r>
                        <a:rPr lang="vi-VN" sz="2000" b="1">
                          <a:effectLst/>
                          <a:latin typeface="Times New Roman" pitchFamily="18" charset="0"/>
                          <a:cs typeface="Times New Roman" pitchFamily="18" charset="0"/>
                        </a:rPr>
                        <a:t>...............</a:t>
                      </a:r>
                      <a:endParaRPr lang="vi-VN" sz="2000" b="1">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endParaRPr lang="vi-VN" sz="2000" b="1" dirty="0">
                        <a:effectLst/>
                        <a:latin typeface="Times New Roman" pitchFamily="18" charset="0"/>
                        <a:ea typeface="Times New Roman" panose="02020603050405020304" pitchFamily="18" charset="0"/>
                        <a:cs typeface="Times New Roman" pitchFamily="18" charset="0"/>
                      </a:endParaRPr>
                    </a:p>
                  </a:txBody>
                  <a:tcPr marL="68580" marR="68580"/>
                </a:tc>
                <a:tc>
                  <a:txBody>
                    <a:bodyPr/>
                    <a:lstStyle/>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p>
                    <a:p>
                      <a:pPr algn="ctr">
                        <a:lnSpc>
                          <a:spcPct val="114000"/>
                        </a:lnSpc>
                        <a:spcBef>
                          <a:spcPts val="0"/>
                        </a:spcBef>
                        <a:spcAft>
                          <a:spcPts val="0"/>
                        </a:spcAft>
                      </a:pPr>
                      <a:r>
                        <a:rPr lang="vi-VN" sz="2000" b="1" dirty="0">
                          <a:effectLst/>
                          <a:latin typeface="Times New Roman" pitchFamily="18" charset="0"/>
                          <a:cs typeface="Times New Roman" pitchFamily="18" charset="0"/>
                        </a:rPr>
                        <a:t>........................................</a:t>
                      </a:r>
                      <a:endParaRPr lang="vi-VN" sz="2000" b="1" dirty="0">
                        <a:effectLst/>
                        <a:latin typeface="Times New Roman" pitchFamily="18" charset="0"/>
                        <a:ea typeface="Times New Roman" panose="02020603050405020304" pitchFamily="18" charset="0"/>
                        <a:cs typeface="Times New Roman" pitchFamily="18" charset="0"/>
                      </a:endParaRPr>
                    </a:p>
                  </a:txBody>
                  <a:tcPr marL="68580" marR="68580"/>
                </a:tc>
                <a:extLst>
                  <a:ext uri="{0D108BD9-81ED-4DB2-BD59-A6C34878D82A}">
                    <a16:rowId xmlns:a16="http://schemas.microsoft.com/office/drawing/2014/main" xmlns="" val="3310534705"/>
                  </a:ext>
                </a:extLst>
              </a:tr>
            </a:tbl>
          </a:graphicData>
        </a:graphic>
      </p:graphicFrame>
      <p:sp>
        <p:nvSpPr>
          <p:cNvPr id="5" name="TextBox 4">
            <a:extLst>
              <a:ext uri="{FF2B5EF4-FFF2-40B4-BE49-F238E27FC236}">
                <a16:creationId xmlns:a16="http://schemas.microsoft.com/office/drawing/2014/main" xmlns="" id="{3538ADC7-E8B4-06F0-13C4-4632C979EAB3}"/>
              </a:ext>
            </a:extLst>
          </p:cNvPr>
          <p:cNvSpPr txBox="1"/>
          <p:nvPr/>
        </p:nvSpPr>
        <p:spPr>
          <a:xfrm>
            <a:off x="4191000" y="1334079"/>
            <a:ext cx="60960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Bước 1: </a:t>
            </a:r>
            <a:r>
              <a:rPr lang="vi-VN" sz="2800" b="1" i="1" dirty="0">
                <a:effectLst/>
                <a:latin typeface="Times New Roman" panose="02020603050405020304" pitchFamily="18" charset="0"/>
                <a:ea typeface="Calibri" panose="020F0502020204030204" pitchFamily="34" charset="0"/>
              </a:rPr>
              <a:t>Chuẩn bị trước khi viết</a:t>
            </a:r>
            <a:endParaRPr lang="vi-VN" sz="2800" dirty="0"/>
          </a:p>
        </p:txBody>
      </p:sp>
    </p:spTree>
    <p:extLst>
      <p:ext uri="{BB962C8B-B14F-4D97-AF65-F5344CB8AC3E}">
        <p14:creationId xmlns:p14="http://schemas.microsoft.com/office/powerpoint/2010/main" val="11730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par>
                          <p:cTn id="11" fill="hold">
                            <p:stCondLst>
                              <p:cond delay="8100"/>
                            </p:stCondLst>
                            <p:childTnLst>
                              <p:par>
                                <p:cTn id="12" presetID="1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plus(in)">
                                      <p:cBhvr>
                                        <p:cTn id="14" dur="1000"/>
                                        <p:tgtEl>
                                          <p:spTgt spid="5"/>
                                        </p:tgtEl>
                                      </p:cBhvr>
                                    </p:animEffect>
                                  </p:childTnLst>
                                </p:cTn>
                              </p:par>
                            </p:childTnLst>
                          </p:cTn>
                        </p:par>
                        <p:par>
                          <p:cTn id="15" fill="hold">
                            <p:stCondLst>
                              <p:cond delay="9100"/>
                            </p:stCondLst>
                            <p:childTnLst>
                              <p:par>
                                <p:cTn id="16" presetID="14" presetClass="entr" presetSubtype="1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9">
            <a:extLst>
              <a:ext uri="{FF2B5EF4-FFF2-40B4-BE49-F238E27FC236}">
                <a16:creationId xmlns:a16="http://schemas.microsoft.com/office/drawing/2014/main" xmlns="" id="{E1F09969-513E-6BD7-48A8-0872EE984FB7}"/>
              </a:ext>
            </a:extLst>
          </p:cNvPr>
          <p:cNvGraphicFramePr>
            <a:graphicFrameLocks noGrp="1"/>
          </p:cNvGraphicFramePr>
          <p:nvPr>
            <p:extLst>
              <p:ext uri="{D42A27DB-BD31-4B8C-83A1-F6EECF244321}">
                <p14:modId xmlns:p14="http://schemas.microsoft.com/office/powerpoint/2010/main" val="3317457807"/>
              </p:ext>
            </p:extLst>
          </p:nvPr>
        </p:nvGraphicFramePr>
        <p:xfrm>
          <a:off x="1164771" y="1232812"/>
          <a:ext cx="9862457" cy="5648198"/>
        </p:xfrm>
        <a:graphic>
          <a:graphicData uri="http://schemas.openxmlformats.org/drawingml/2006/table">
            <a:tbl>
              <a:tblPr>
                <a:tableStyleId>{E8B1032C-EA38-4F05-BA0D-38AFFFC7BED3}</a:tableStyleId>
              </a:tblPr>
              <a:tblGrid>
                <a:gridCol w="9862457">
                  <a:extLst>
                    <a:ext uri="{9D8B030D-6E8A-4147-A177-3AD203B41FA5}">
                      <a16:colId xmlns:a16="http://schemas.microsoft.com/office/drawing/2014/main" xmlns="" val="3720740613"/>
                    </a:ext>
                  </a:extLst>
                </a:gridCol>
              </a:tblGrid>
              <a:tr h="4934423">
                <a:tc>
                  <a:txBody>
                    <a:bodyPr/>
                    <a:lstStyle/>
                    <a:p>
                      <a:pPr algn="ctr">
                        <a:lnSpc>
                          <a:spcPct val="114000"/>
                        </a:lnSpc>
                        <a:spcBef>
                          <a:spcPts val="0"/>
                        </a:spcBef>
                        <a:spcAft>
                          <a:spcPts val="0"/>
                        </a:spcAft>
                      </a:pPr>
                      <a:r>
                        <a:rPr lang="vi-VN" sz="3000" dirty="0">
                          <a:solidFill>
                            <a:srgbClr val="FF0000"/>
                          </a:solidFill>
                          <a:effectLst/>
                          <a:latin typeface="Times New Roman" pitchFamily="18" charset="0"/>
                          <a:cs typeface="Times New Roman" pitchFamily="18" charset="0"/>
                        </a:rPr>
                        <a:t>PHIẾU TÌM Ý  </a:t>
                      </a:r>
                    </a:p>
                    <a:p>
                      <a:pPr algn="ctr">
                        <a:lnSpc>
                          <a:spcPct val="114000"/>
                        </a:lnSpc>
                        <a:spcBef>
                          <a:spcPts val="0"/>
                        </a:spcBef>
                        <a:spcAft>
                          <a:spcPts val="0"/>
                        </a:spcAft>
                      </a:pPr>
                      <a:r>
                        <a:rPr lang="vi-VN" sz="3000" dirty="0">
                          <a:solidFill>
                            <a:srgbClr val="00B050"/>
                          </a:solidFill>
                          <a:effectLst/>
                          <a:latin typeface="Times New Roman" pitchFamily="18" charset="0"/>
                          <a:cs typeface="Times New Roman" pitchFamily="18" charset="0"/>
                        </a:rPr>
                        <a:t>ĐOẠN VĂN GHI LẠI CẢM NGHĨ VỀ BÀI THƠ </a:t>
                      </a:r>
                      <a:r>
                        <a:rPr lang="vi-VN" sz="2800" dirty="0">
                          <a:solidFill>
                            <a:srgbClr val="00B050"/>
                          </a:solidFill>
                          <a:effectLst/>
                          <a:latin typeface="Times New Roman" pitchFamily="18" charset="0"/>
                          <a:cs typeface="Times New Roman" pitchFamily="18" charset="0"/>
                        </a:rPr>
                        <a:t>.........................</a:t>
                      </a:r>
                    </a:p>
                    <a:p>
                      <a:pPr algn="just">
                        <a:lnSpc>
                          <a:spcPct val="114000"/>
                        </a:lnSpc>
                        <a:spcBef>
                          <a:spcPts val="0"/>
                        </a:spcBef>
                        <a:spcAft>
                          <a:spcPts val="0"/>
                        </a:spcAft>
                      </a:pPr>
                      <a:r>
                        <a:rPr lang="vi-VN" sz="2600" dirty="0">
                          <a:effectLst/>
                          <a:latin typeface="Times New Roman" pitchFamily="18" charset="0"/>
                          <a:cs typeface="Times New Roman" pitchFamily="18" charset="0"/>
                        </a:rPr>
                        <a:t>1. Một số nét độc đáo về hình thức nghệ thuật của bài thơ là: </a:t>
                      </a:r>
                    </a:p>
                    <a:p>
                      <a:pPr algn="just">
                        <a:lnSpc>
                          <a:spcPct val="114000"/>
                        </a:lnSpc>
                        <a:spcBef>
                          <a:spcPts val="0"/>
                        </a:spcBef>
                        <a:spcAft>
                          <a:spcPts val="0"/>
                        </a:spcAft>
                      </a:pPr>
                      <a:r>
                        <a:rPr lang="vi-VN" sz="2600" dirty="0">
                          <a:effectLst/>
                          <a:latin typeface="Times New Roman" pitchFamily="18" charset="0"/>
                          <a:cs typeface="Times New Roman" pitchFamily="18" charset="0"/>
                        </a:rPr>
                        <a:t>.........................................................................................................</a:t>
                      </a:r>
                    </a:p>
                    <a:p>
                      <a:pPr algn="just">
                        <a:lnSpc>
                          <a:spcPct val="114000"/>
                        </a:lnSpc>
                        <a:spcBef>
                          <a:spcPts val="0"/>
                        </a:spcBef>
                        <a:spcAft>
                          <a:spcPts val="0"/>
                        </a:spcAft>
                      </a:pPr>
                      <a:r>
                        <a:rPr lang="vi-VN" sz="2600" dirty="0">
                          <a:effectLst/>
                          <a:latin typeface="Times New Roman" pitchFamily="18" charset="0"/>
                          <a:cs typeface="Times New Roman" pitchFamily="18" charset="0"/>
                        </a:rPr>
                        <a:t>.........................................................................................................</a:t>
                      </a:r>
                    </a:p>
                    <a:p>
                      <a:pPr algn="just">
                        <a:lnSpc>
                          <a:spcPct val="114000"/>
                        </a:lnSpc>
                        <a:spcBef>
                          <a:spcPts val="0"/>
                        </a:spcBef>
                        <a:spcAft>
                          <a:spcPts val="0"/>
                        </a:spcAft>
                      </a:pPr>
                      <a:r>
                        <a:rPr lang="vi-VN" sz="2600" dirty="0">
                          <a:effectLst/>
                          <a:latin typeface="Times New Roman" pitchFamily="18" charset="0"/>
                          <a:cs typeface="Times New Roman" pitchFamily="18" charset="0"/>
                        </a:rPr>
                        <a:t>2. Cảm xúc của tôi khi đọc bài thơ này là:</a:t>
                      </a:r>
                    </a:p>
                    <a:p>
                      <a:pPr algn="just">
                        <a:lnSpc>
                          <a:spcPct val="114000"/>
                        </a:lnSpc>
                        <a:spcBef>
                          <a:spcPts val="0"/>
                        </a:spcBef>
                        <a:spcAft>
                          <a:spcPts val="0"/>
                        </a:spcAft>
                      </a:pPr>
                      <a:r>
                        <a:rPr lang="vi-VN" sz="2600" dirty="0">
                          <a:effectLst/>
                          <a:latin typeface="Times New Roman" pitchFamily="18" charset="0"/>
                          <a:cs typeface="Times New Roman" pitchFamily="18" charset="0"/>
                        </a:rPr>
                        <a:t>.........................................................................................................</a:t>
                      </a:r>
                    </a:p>
                    <a:p>
                      <a:pPr algn="just">
                        <a:lnSpc>
                          <a:spcPct val="114000"/>
                        </a:lnSpc>
                        <a:spcBef>
                          <a:spcPts val="0"/>
                        </a:spcBef>
                        <a:spcAft>
                          <a:spcPts val="0"/>
                        </a:spcAft>
                      </a:pPr>
                      <a:r>
                        <a:rPr lang="vi-VN" sz="2600" dirty="0">
                          <a:effectLst/>
                          <a:latin typeface="Times New Roman" pitchFamily="18" charset="0"/>
                          <a:cs typeface="Times New Roman" pitchFamily="18" charset="0"/>
                        </a:rPr>
                        <a:t>.........................................................................................................</a:t>
                      </a:r>
                    </a:p>
                    <a:p>
                      <a:pPr algn="just">
                        <a:lnSpc>
                          <a:spcPct val="114000"/>
                        </a:lnSpc>
                        <a:spcBef>
                          <a:spcPts val="0"/>
                        </a:spcBef>
                        <a:spcAft>
                          <a:spcPts val="0"/>
                        </a:spcAft>
                      </a:pPr>
                      <a:r>
                        <a:rPr lang="vi-VN" sz="2600" dirty="0">
                          <a:effectLst/>
                          <a:latin typeface="Times New Roman" pitchFamily="18" charset="0"/>
                          <a:cs typeface="Times New Roman" pitchFamily="18" charset="0"/>
                        </a:rPr>
                        <a:t>3. Bài thơ này gợi cho tôi những suy nghĩ về</a:t>
                      </a:r>
                    </a:p>
                    <a:p>
                      <a:pPr algn="just">
                        <a:lnSpc>
                          <a:spcPct val="114000"/>
                        </a:lnSpc>
                        <a:spcBef>
                          <a:spcPts val="0"/>
                        </a:spcBef>
                        <a:spcAft>
                          <a:spcPts val="0"/>
                        </a:spcAft>
                      </a:pPr>
                      <a:r>
                        <a:rPr lang="vi-VN" sz="2600" dirty="0">
                          <a:effectLst/>
                          <a:latin typeface="Times New Roman" pitchFamily="18" charset="0"/>
                          <a:cs typeface="Times New Roman" pitchFamily="18" charset="0"/>
                        </a:rPr>
                        <a:t>...............................................................................</a:t>
                      </a:r>
                      <a:r>
                        <a:rPr lang="vi-VN" sz="2600" dirty="0">
                          <a:effectLst/>
                        </a:rPr>
                        <a:t>..........................</a:t>
                      </a:r>
                    </a:p>
                    <a:p>
                      <a:pPr algn="just">
                        <a:lnSpc>
                          <a:spcPct val="114000"/>
                        </a:lnSpc>
                        <a:spcBef>
                          <a:spcPts val="0"/>
                        </a:spcBef>
                        <a:spcAft>
                          <a:spcPts val="0"/>
                        </a:spcAft>
                      </a:pPr>
                      <a:r>
                        <a:rPr lang="vi-VN" sz="2600" dirty="0">
                          <a:effectLst/>
                        </a:rPr>
                        <a:t>.........................................................................................................</a:t>
                      </a:r>
                      <a:endParaRPr lang="vi-VN" sz="26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a:tc>
                <a:extLst>
                  <a:ext uri="{0D108BD9-81ED-4DB2-BD59-A6C34878D82A}">
                    <a16:rowId xmlns:a16="http://schemas.microsoft.com/office/drawing/2014/main" xmlns="" val="2625756995"/>
                  </a:ext>
                </a:extLst>
              </a:tr>
            </a:tbl>
          </a:graphicData>
        </a:graphic>
      </p:graphicFrame>
      <p:sp>
        <p:nvSpPr>
          <p:cNvPr id="7" name="TextBox 6">
            <a:extLst>
              <a:ext uri="{FF2B5EF4-FFF2-40B4-BE49-F238E27FC236}">
                <a16:creationId xmlns:a16="http://schemas.microsoft.com/office/drawing/2014/main" xmlns="" id="{D079B07D-55A3-391C-0457-3F70142DFC73}"/>
              </a:ext>
            </a:extLst>
          </p:cNvPr>
          <p:cNvSpPr txBox="1"/>
          <p:nvPr/>
        </p:nvSpPr>
        <p:spPr>
          <a:xfrm>
            <a:off x="1719942" y="338663"/>
            <a:ext cx="6096000" cy="707886"/>
          </a:xfrm>
          <a:prstGeom prst="rect">
            <a:avLst/>
          </a:prstGeom>
          <a:noFill/>
        </p:spPr>
        <p:txBody>
          <a:bodyPr wrap="square">
            <a:spAutoFit/>
          </a:bodyPr>
          <a:lstStyle/>
          <a:p>
            <a:r>
              <a:rPr lang="vi-VN" sz="4000" b="1" dirty="0">
                <a:solidFill>
                  <a:srgbClr val="0070C0"/>
                </a:solidFill>
                <a:effectLst/>
                <a:latin typeface="Times New Roman" panose="02020603050405020304" pitchFamily="18" charset="0"/>
                <a:ea typeface="Calibri" panose="020F0502020204030204" pitchFamily="34" charset="0"/>
              </a:rPr>
              <a:t>Bước 2: </a:t>
            </a:r>
            <a:r>
              <a:rPr lang="vi-VN" sz="4000" b="1" i="1" dirty="0">
                <a:solidFill>
                  <a:srgbClr val="0070C0"/>
                </a:solidFill>
                <a:effectLst/>
                <a:latin typeface="Times New Roman" panose="02020603050405020304" pitchFamily="18" charset="0"/>
                <a:ea typeface="Calibri" panose="020F0502020204030204" pitchFamily="34" charset="0"/>
              </a:rPr>
              <a:t>Tìm ý, lập dàn ý</a:t>
            </a:r>
            <a:endParaRPr lang="vi-VN" sz="4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567A75C-0D1C-93A7-48A7-CE01E6D4C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28" y="781757"/>
            <a:ext cx="9884229" cy="5956499"/>
          </a:xfrm>
          <a:prstGeom prst="rect">
            <a:avLst/>
          </a:prstGeom>
          <a:solidFill>
            <a:schemeClr val="bg2">
              <a:alpha val="54000"/>
            </a:schemeClr>
          </a:solidFill>
        </p:spPr>
      </p:pic>
    </p:spTree>
    <p:extLst>
      <p:ext uri="{BB962C8B-B14F-4D97-AF65-F5344CB8AC3E}">
        <p14:creationId xmlns:p14="http://schemas.microsoft.com/office/powerpoint/2010/main" val="146530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C603230F-CA50-93EE-A1F0-246993931F26}"/>
              </a:ext>
            </a:extLst>
          </p:cNvPr>
          <p:cNvGraphicFramePr>
            <a:graphicFrameLocks noGrp="1"/>
          </p:cNvGraphicFramePr>
          <p:nvPr>
            <p:extLst>
              <p:ext uri="{D42A27DB-BD31-4B8C-83A1-F6EECF244321}">
                <p14:modId xmlns:p14="http://schemas.microsoft.com/office/powerpoint/2010/main" val="4289931244"/>
              </p:ext>
            </p:extLst>
          </p:nvPr>
        </p:nvGraphicFramePr>
        <p:xfrm>
          <a:off x="1061357" y="914553"/>
          <a:ext cx="10374086" cy="5333177"/>
        </p:xfrm>
        <a:graphic>
          <a:graphicData uri="http://schemas.openxmlformats.org/drawingml/2006/table">
            <a:tbl>
              <a:tblPr firstRow="1" firstCol="1" bandRow="1">
                <a:tableStyleId>{91EBBBCC-DAD2-459C-BE2E-F6DE35CF9A28}</a:tableStyleId>
              </a:tblPr>
              <a:tblGrid>
                <a:gridCol w="1288707">
                  <a:extLst>
                    <a:ext uri="{9D8B030D-6E8A-4147-A177-3AD203B41FA5}">
                      <a16:colId xmlns:a16="http://schemas.microsoft.com/office/drawing/2014/main" xmlns="" val="1607712553"/>
                    </a:ext>
                  </a:extLst>
                </a:gridCol>
                <a:gridCol w="6538122">
                  <a:extLst>
                    <a:ext uri="{9D8B030D-6E8A-4147-A177-3AD203B41FA5}">
                      <a16:colId xmlns:a16="http://schemas.microsoft.com/office/drawing/2014/main" xmlns="" val="3735007410"/>
                    </a:ext>
                  </a:extLst>
                </a:gridCol>
                <a:gridCol w="865414">
                  <a:extLst>
                    <a:ext uri="{9D8B030D-6E8A-4147-A177-3AD203B41FA5}">
                      <a16:colId xmlns:a16="http://schemas.microsoft.com/office/drawing/2014/main" xmlns="" val="1532752551"/>
                    </a:ext>
                  </a:extLst>
                </a:gridCol>
                <a:gridCol w="1681843">
                  <a:extLst>
                    <a:ext uri="{9D8B030D-6E8A-4147-A177-3AD203B41FA5}">
                      <a16:colId xmlns:a16="http://schemas.microsoft.com/office/drawing/2014/main" xmlns="" val="2309573702"/>
                    </a:ext>
                  </a:extLst>
                </a:gridCol>
              </a:tblGrid>
              <a:tr h="214763">
                <a:tc gridSpan="2">
                  <a:txBody>
                    <a:bodyPr/>
                    <a:lstStyle/>
                    <a:p>
                      <a:pPr marL="0" marR="0" algn="ctr">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Tiêu</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chí</a:t>
                      </a:r>
                      <a:endParaRPr lang="vi-VN" sz="2800" dirty="0">
                        <a:solidFill>
                          <a:schemeClr val="tx1"/>
                        </a:solidFill>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hMerge="1">
                  <a:txBody>
                    <a:bodyPr/>
                    <a:lstStyle/>
                    <a:p>
                      <a:endParaRPr lang="vi-VN"/>
                    </a:p>
                  </a:txBody>
                  <a:tcPr/>
                </a:tc>
                <a:tc>
                  <a:txBody>
                    <a:bodyPr/>
                    <a:lstStyle/>
                    <a:p>
                      <a:pPr marL="0" marR="0" algn="ctr">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Đạt</a:t>
                      </a:r>
                      <a:endParaRPr lang="vi-VN" sz="2800" dirty="0">
                        <a:solidFill>
                          <a:schemeClr val="tx1"/>
                        </a:solidFill>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tc>
                  <a:txBody>
                    <a:bodyPr/>
                    <a:lstStyle/>
                    <a:p>
                      <a:pPr marL="0" marR="0" algn="ctr">
                        <a:lnSpc>
                          <a:spcPct val="115000"/>
                        </a:lnSpc>
                        <a:spcBef>
                          <a:spcPts val="0"/>
                        </a:spcBef>
                        <a:spcAft>
                          <a:spcPts val="0"/>
                        </a:spcAft>
                      </a:pPr>
                      <a:r>
                        <a:rPr lang="en-US" sz="2800" dirty="0" err="1">
                          <a:solidFill>
                            <a:schemeClr val="tx1"/>
                          </a:solidFill>
                          <a:effectLst/>
                          <a:latin typeface="Times New Roman" pitchFamily="18" charset="0"/>
                          <a:cs typeface="Times New Roman" pitchFamily="18" charset="0"/>
                        </a:rPr>
                        <a:t>Chưa</a:t>
                      </a:r>
                      <a:r>
                        <a:rPr lang="en-US" sz="2800" dirty="0">
                          <a:solidFill>
                            <a:schemeClr val="tx1"/>
                          </a:solidFill>
                          <a:effectLst/>
                          <a:latin typeface="Times New Roman" pitchFamily="18" charset="0"/>
                          <a:cs typeface="Times New Roman" pitchFamily="18" charset="0"/>
                        </a:rPr>
                        <a:t> </a:t>
                      </a:r>
                      <a:r>
                        <a:rPr lang="en-US" sz="2800" dirty="0" err="1">
                          <a:solidFill>
                            <a:schemeClr val="tx1"/>
                          </a:solidFill>
                          <a:effectLst/>
                          <a:latin typeface="Times New Roman" pitchFamily="18" charset="0"/>
                          <a:cs typeface="Times New Roman" pitchFamily="18" charset="0"/>
                        </a:rPr>
                        <a:t>đạt</a:t>
                      </a:r>
                      <a:endParaRPr lang="vi-VN" sz="2800" dirty="0">
                        <a:solidFill>
                          <a:schemeClr val="tx1"/>
                        </a:solidFill>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alpha val="63000"/>
                      </a:schemeClr>
                    </a:solidFill>
                  </a:tcPr>
                </a:tc>
                <a:extLst>
                  <a:ext uri="{0D108BD9-81ED-4DB2-BD59-A6C34878D82A}">
                    <a16:rowId xmlns:a16="http://schemas.microsoft.com/office/drawing/2014/main" xmlns="" val="347816956"/>
                  </a:ext>
                </a:extLst>
              </a:tr>
              <a:tr h="214763">
                <a:tc rowSpan="3">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Times New Roman" pitchFamily="18" charset="0"/>
                          <a:cs typeface="Times New Roman" pitchFamily="18" charset="0"/>
                        </a:rPr>
                        <a:t>Mở</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đoạn</a:t>
                      </a:r>
                      <a:endParaRPr lang="vi-VN" sz="2400" b="1"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Mở</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đoạn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bằng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chữ</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viết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lùi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vào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đầu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dòng</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275641847"/>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Dùng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ngôi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nhất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để</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594194080"/>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Có</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câu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chủ</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nêu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tên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tên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tác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giả</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và</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chung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747155242"/>
                  </a:ext>
                </a:extLst>
              </a:tr>
              <a:tr h="444065">
                <a:tc rowSpan="2">
                  <a:txBody>
                    <a:bodyPr/>
                    <a:lstStyle/>
                    <a:p>
                      <a:pPr marL="0" marR="0" algn="ctr">
                        <a:lnSpc>
                          <a:spcPct val="115000"/>
                        </a:lnSpc>
                        <a:spcBef>
                          <a:spcPts val="0"/>
                        </a:spcBef>
                        <a:spcAft>
                          <a:spcPts val="0"/>
                        </a:spcAft>
                      </a:pPr>
                      <a:r>
                        <a:rPr lang="en-US" sz="2400" b="1" dirty="0">
                          <a:effectLst/>
                          <a:latin typeface="#9Slide03 Arima Madurai Bold" panose="00000800000000000000" pitchFamily="2" charset="0"/>
                          <a:cs typeface="#9Slide03 Arima Madurai Bold" panose="00000800000000000000" pitchFamily="2" charset="0"/>
                        </a:rPr>
                        <a:t> </a:t>
                      </a:r>
                      <a:endParaRPr lang="vi-VN" sz="2400" b="1" dirty="0">
                        <a:effectLst/>
                        <a:latin typeface="#9Slide03 Arima Madurai Bold" panose="00000800000000000000" pitchFamily="2" charset="0"/>
                        <a:cs typeface="#9Slide03 Arima Madurai Bold" panose="00000800000000000000" pitchFamily="2" charset="0"/>
                      </a:endParaRPr>
                    </a:p>
                    <a:p>
                      <a:pPr marL="0" marR="0" algn="ctr">
                        <a:lnSpc>
                          <a:spcPct val="115000"/>
                        </a:lnSpc>
                        <a:spcBef>
                          <a:spcPts val="0"/>
                        </a:spcBef>
                        <a:spcAft>
                          <a:spcPts val="0"/>
                        </a:spcAft>
                      </a:pPr>
                      <a:r>
                        <a:rPr lang="en-US" sz="2400" b="1" dirty="0" err="1">
                          <a:effectLst/>
                          <a:latin typeface="Times New Roman" pitchFamily="18" charset="0"/>
                          <a:cs typeface="Times New Roman" pitchFamily="18" charset="0"/>
                        </a:rPr>
                        <a:t>Thân</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đoạn</a:t>
                      </a:r>
                      <a:endParaRPr lang="vi-VN" sz="2400" b="1"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Trình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xúc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suy</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về</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một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hoặc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nét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độc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đáo</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3115167901"/>
                  </a:ext>
                </a:extLst>
              </a:tr>
              <a:tr h="444065">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Làm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rõ</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tác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dụng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những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biện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pháp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từ</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được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sử</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dụng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trong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089058724"/>
                  </a:ext>
                </a:extLst>
              </a:tr>
              <a:tr h="444065">
                <a:tc rowSpan="2">
                  <a:txBody>
                    <a:bodyPr/>
                    <a:lstStyle/>
                    <a:p>
                      <a:pPr marL="0" marR="0" algn="ctr">
                        <a:lnSpc>
                          <a:spcPct val="115000"/>
                        </a:lnSpc>
                        <a:spcBef>
                          <a:spcPts val="0"/>
                        </a:spcBef>
                        <a:spcAft>
                          <a:spcPts val="0"/>
                        </a:spcAft>
                      </a:pPr>
                      <a:r>
                        <a:rPr lang="en-US" sz="2400" b="1" dirty="0" err="1">
                          <a:effectLst/>
                          <a:latin typeface="Times New Roman" pitchFamily="18" charset="0"/>
                          <a:cs typeface="Times New Roman" pitchFamily="18" charset="0"/>
                        </a:rPr>
                        <a:t>Kết</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đoạn</a:t>
                      </a:r>
                      <a:endParaRPr lang="vi-VN" sz="2400" b="1"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Khẳng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định</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lại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cảm</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nghĩ</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và</a:t>
                      </a:r>
                      <a:r>
                        <a:rPr lang="en-US" sz="2200" dirty="0">
                          <a:effectLst/>
                          <a:latin typeface="Times New Roman" pitchFamily="18" charset="0"/>
                          <a:cs typeface="Times New Roman" pitchFamily="18" charset="0"/>
                        </a:rPr>
                        <a:t> ý </a:t>
                      </a:r>
                      <a:r>
                        <a:rPr lang="en-US" sz="2200" dirty="0" err="1">
                          <a:effectLst/>
                          <a:latin typeface="Times New Roman" pitchFamily="18" charset="0"/>
                          <a:cs typeface="Times New Roman" pitchFamily="18" charset="0"/>
                        </a:rPr>
                        <a:t>nghĩa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của</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bài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thơ</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đối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với</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bản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thân</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567636314"/>
                  </a:ext>
                </a:extLst>
              </a:tr>
              <a:tr h="214763">
                <a:tc vMerge="1">
                  <a:txBody>
                    <a:bodyPr/>
                    <a:lstStyle/>
                    <a:p>
                      <a:endParaRPr lang="vi-VN"/>
                    </a:p>
                  </a:txBody>
                  <a:tcPr/>
                </a:tc>
                <a:tc>
                  <a:txBody>
                    <a:bodyPr/>
                    <a:lstStyle/>
                    <a:p>
                      <a:pPr marL="0" marR="0" algn="just">
                        <a:lnSpc>
                          <a:spcPct val="114000"/>
                        </a:lnSpc>
                        <a:spcBef>
                          <a:spcPts val="0"/>
                        </a:spcBef>
                        <a:spcAft>
                          <a:spcPts val="0"/>
                        </a:spcAft>
                      </a:pPr>
                      <a:r>
                        <a:rPr lang="en-US" sz="2200" dirty="0" err="1">
                          <a:effectLst/>
                          <a:latin typeface="Times New Roman" pitchFamily="18" charset="0"/>
                          <a:cs typeface="Times New Roman" pitchFamily="18" charset="0"/>
                        </a:rPr>
                        <a:t>Dùng</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dấu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câu</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phù</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hợp</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để</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kết</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thúc</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đoạn</a:t>
                      </a:r>
                      <a:r>
                        <a:rPr lang="en-US" sz="2200" dirty="0">
                          <a:effectLst/>
                          <a:latin typeface="Times New Roman" pitchFamily="18" charset="0"/>
                          <a:cs typeface="Times New Roman" pitchFamily="18" charset="0"/>
                        </a:rPr>
                        <a:t> </a:t>
                      </a:r>
                      <a:r>
                        <a:rPr lang="en-US" sz="2200" dirty="0" err="1">
                          <a:effectLst/>
                          <a:latin typeface="Times New Roman" pitchFamily="18" charset="0"/>
                          <a:cs typeface="Times New Roman" pitchFamily="18" charset="0"/>
                        </a:rPr>
                        <a:t>văn</a:t>
                      </a:r>
                      <a:endParaRPr lang="vi-VN" sz="2200"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dirty="0">
                          <a:effectLst/>
                          <a:latin typeface="#9Slide03 Arima Madurai Bold" panose="00000800000000000000" pitchFamily="2" charset="0"/>
                          <a:cs typeface="#9Slide03 Arima Madurai Bold" panose="00000800000000000000" pitchFamily="2" charset="0"/>
                        </a:rPr>
                        <a:t> </a:t>
                      </a: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marL="0" marR="0" algn="just">
                        <a:lnSpc>
                          <a:spcPct val="115000"/>
                        </a:lnSpc>
                        <a:spcBef>
                          <a:spcPts val="0"/>
                        </a:spcBef>
                        <a:spcAft>
                          <a:spcPts val="0"/>
                        </a:spcAft>
                      </a:pPr>
                      <a:r>
                        <a:rPr lang="en-US" sz="2000">
                          <a:effectLst/>
                          <a:latin typeface="#9Slide03 Arima Madurai Bold" panose="00000800000000000000" pitchFamily="2" charset="0"/>
                          <a:cs typeface="#9Slide03 Arima Madurai Bold" panose="00000800000000000000" pitchFamily="2" charset="0"/>
                        </a:rPr>
                        <a:t> </a:t>
                      </a:r>
                      <a:endParaRPr lang="vi-VN" sz="20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2997087246"/>
                  </a:ext>
                </a:extLst>
              </a:tr>
              <a:tr h="214763">
                <a:tc rowSpan="2">
                  <a:txBody>
                    <a:bodyPr/>
                    <a:lstStyle/>
                    <a:p>
                      <a:pPr marL="0" marR="0" algn="ctr">
                        <a:lnSpc>
                          <a:spcPct val="115000"/>
                        </a:lnSpc>
                        <a:spcBef>
                          <a:spcPts val="0"/>
                        </a:spcBef>
                        <a:spcAft>
                          <a:spcPts val="0"/>
                        </a:spcAft>
                      </a:pPr>
                      <a:r>
                        <a:rPr lang="en-US" sz="2400" b="1" dirty="0" err="1">
                          <a:effectLst/>
                          <a:latin typeface="Times New Roman" pitchFamily="18" charset="0"/>
                          <a:cs typeface="Times New Roman" pitchFamily="18" charset="0"/>
                        </a:rPr>
                        <a:t>Diễn</a:t>
                      </a:r>
                      <a:r>
                        <a:rPr lang="en-US" sz="2400" b="1" dirty="0">
                          <a:effectLst/>
                          <a:latin typeface="Times New Roman" pitchFamily="18" charset="0"/>
                          <a:cs typeface="Times New Roman" pitchFamily="18" charset="0"/>
                        </a:rPr>
                        <a:t> </a:t>
                      </a:r>
                      <a:r>
                        <a:rPr lang="en-US" sz="2400" b="1" dirty="0" err="1">
                          <a:effectLst/>
                          <a:latin typeface="Times New Roman" pitchFamily="18" charset="0"/>
                          <a:cs typeface="Times New Roman" pitchFamily="18" charset="0"/>
                        </a:rPr>
                        <a:t>đạt</a:t>
                      </a:r>
                      <a:endParaRPr lang="vi-VN" sz="2400" b="1" dirty="0">
                        <a:effectLst/>
                        <a:latin typeface="Times New Roman" pitchFamily="18" charset="0"/>
                        <a:ea typeface="Times New Roman" panose="02020603050405020304" pitchFamily="18" charset="0"/>
                        <a:cs typeface="Times New Roman" pitchFamily="18"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2200" dirty="0">
                          <a:effectLst/>
                          <a:latin typeface="Times New Roman" pitchFamily="18" charset="0"/>
                          <a:ea typeface="Calibri" panose="020F0502020204030204" pitchFamily="34" charset="0"/>
                          <a:cs typeface="Times New Roman" pitchFamily="18" charset="0"/>
                        </a:rPr>
                        <a:t>Sử dụng một vài phép liên kết phù hợp</a:t>
                      </a:r>
                      <a:endParaRPr lang="vi-VN" sz="2200" dirty="0">
                        <a:effectLst/>
                        <a:latin typeface="Times New Roman" pitchFamily="18" charset="0"/>
                        <a:ea typeface="Times New Roman" panose="02020603050405020304" pitchFamily="18" charset="0"/>
                        <a:cs typeface="Times New Roman"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20000"/>
                        <a:alpha val="63000"/>
                      </a:schemeClr>
                    </a:solidFill>
                  </a:tcPr>
                </a:tc>
                <a:extLst>
                  <a:ext uri="{0D108BD9-81ED-4DB2-BD59-A6C34878D82A}">
                    <a16:rowId xmlns:a16="http://schemas.microsoft.com/office/drawing/2014/main" xmlns="" val="1223607932"/>
                  </a:ext>
                </a:extLst>
              </a:tr>
              <a:tr h="214763">
                <a:tc vMerge="1">
                  <a:txBody>
                    <a:bodyPr/>
                    <a:lstStyle/>
                    <a:p>
                      <a:pPr marL="0" marR="0" algn="ctr">
                        <a:lnSpc>
                          <a:spcPct val="115000"/>
                        </a:lnSpc>
                        <a:spcBef>
                          <a:spcPts val="0"/>
                        </a:spcBef>
                        <a:spcAft>
                          <a:spcPts val="0"/>
                        </a:spcAft>
                      </a:pPr>
                      <a:endParaRPr lang="vi-VN"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4091" marR="6409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4000"/>
                        </a:lnSpc>
                        <a:spcBef>
                          <a:spcPts val="0"/>
                        </a:spcBef>
                        <a:spcAft>
                          <a:spcPts val="0"/>
                        </a:spcAft>
                      </a:pPr>
                      <a:r>
                        <a:rPr lang="vi-VN" sz="2200" dirty="0">
                          <a:effectLst/>
                          <a:latin typeface="Times New Roman" pitchFamily="18" charset="0"/>
                          <a:ea typeface="Calibri" panose="020F0502020204030204" pitchFamily="34" charset="0"/>
                          <a:cs typeface="Times New Roman" pitchFamily="18" charset="0"/>
                        </a:rPr>
                        <a:t>Không mắc lỗi chính tả, dùng từ, viết câu</a:t>
                      </a:r>
                      <a:endParaRPr lang="vi-VN" sz="2200" dirty="0">
                        <a:effectLst/>
                        <a:latin typeface="Times New Roman" pitchFamily="18" charset="0"/>
                        <a:ea typeface="Times New Roman" panose="02020603050405020304" pitchFamily="18" charset="0"/>
                        <a:cs typeface="Times New Roman"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r>
                        <a:rPr lang="vi-VN" sz="1400">
                          <a:effectLst/>
                          <a:latin typeface="Calibri Light" panose="020F0302020204030204" pitchFamily="34" charset="0"/>
                          <a:ea typeface="Calibri" panose="020F0502020204030204" pitchFamily="34" charset="0"/>
                          <a:cs typeface="Times New Roman" panose="02020603050405020304" pitchFamily="18" charset="0"/>
                        </a:rPr>
                        <a:t> </a:t>
                      </a:r>
                      <a:endParaRPr lang="vi-VN"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tc>
                  <a:txBody>
                    <a:bodyPr/>
                    <a:lstStyle/>
                    <a:p>
                      <a:pPr algn="just">
                        <a:lnSpc>
                          <a:spcPct val="114000"/>
                        </a:lnSpc>
                        <a:spcBef>
                          <a:spcPts val="0"/>
                        </a:spcBef>
                        <a:spcAft>
                          <a:spcPts val="0"/>
                        </a:spcAft>
                      </a:pPr>
                      <a:endParaRPr lang="vi-VN" sz="14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tint val="40000"/>
                        <a:alpha val="63000"/>
                      </a:schemeClr>
                    </a:solidFill>
                  </a:tcPr>
                </a:tc>
                <a:extLst>
                  <a:ext uri="{0D108BD9-81ED-4DB2-BD59-A6C34878D82A}">
                    <a16:rowId xmlns:a16="http://schemas.microsoft.com/office/drawing/2014/main" xmlns="" val="4125470365"/>
                  </a:ext>
                </a:extLst>
              </a:tr>
            </a:tbl>
          </a:graphicData>
        </a:graphic>
      </p:graphicFrame>
      <p:sp>
        <p:nvSpPr>
          <p:cNvPr id="11" name="TextBox 10">
            <a:extLst>
              <a:ext uri="{FF2B5EF4-FFF2-40B4-BE49-F238E27FC236}">
                <a16:creationId xmlns:a16="http://schemas.microsoft.com/office/drawing/2014/main" xmlns="" id="{4D063E69-4CE0-74D2-91AF-E918C0C92285}"/>
              </a:ext>
            </a:extLst>
          </p:cNvPr>
          <p:cNvSpPr txBox="1"/>
          <p:nvPr/>
        </p:nvSpPr>
        <p:spPr>
          <a:xfrm>
            <a:off x="1899557" y="164889"/>
            <a:ext cx="8392886" cy="584775"/>
          </a:xfrm>
          <a:prstGeom prst="rect">
            <a:avLst/>
          </a:prstGeom>
          <a:noFill/>
        </p:spPr>
        <p:txBody>
          <a:bodyPr wrap="square">
            <a:spAutoFit/>
          </a:bodyPr>
          <a:lstStyle/>
          <a:p>
            <a:r>
              <a:rPr lang="vi-VN" sz="3200" b="1" dirty="0">
                <a:solidFill>
                  <a:srgbClr val="0070C0"/>
                </a:solidFill>
                <a:effectLst/>
                <a:latin typeface="Times New Roman" panose="02020603050405020304" pitchFamily="18" charset="0"/>
                <a:ea typeface="Calibri" panose="020F0502020204030204" pitchFamily="34" charset="0"/>
              </a:rPr>
              <a:t>Bước 4:  </a:t>
            </a:r>
            <a:r>
              <a:rPr lang="vi-VN" sz="3200" b="1" i="1" dirty="0">
                <a:solidFill>
                  <a:srgbClr val="0070C0"/>
                </a:solidFill>
                <a:effectLst/>
                <a:latin typeface="Times New Roman" panose="02020603050405020304" pitchFamily="18" charset="0"/>
                <a:ea typeface="Calibri" panose="020F0502020204030204" pitchFamily="34" charset="0"/>
              </a:rPr>
              <a:t>Xem lại và chỉnh sửa, rút kinh nghiệm</a:t>
            </a:r>
            <a:endParaRPr lang="vi-VN" sz="3200" dirty="0">
              <a:solidFill>
                <a:srgbClr val="0070C0"/>
              </a:solidFill>
            </a:endParaRPr>
          </a:p>
        </p:txBody>
      </p:sp>
    </p:spTree>
    <p:extLst>
      <p:ext uri="{BB962C8B-B14F-4D97-AF65-F5344CB8AC3E}">
        <p14:creationId xmlns:p14="http://schemas.microsoft.com/office/powerpoint/2010/main" val="1680443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02C3CB1-F5F6-6EF0-11F6-A16AD5B6AF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466EF0CF-33D7-4653-E917-84CC8BC59D6F}"/>
              </a:ext>
            </a:extLst>
          </p:cNvPr>
          <p:cNvSpPr txBox="1"/>
          <p:nvPr/>
        </p:nvSpPr>
        <p:spPr>
          <a:xfrm>
            <a:off x="1719943" y="25792"/>
            <a:ext cx="10254344" cy="6494085"/>
          </a:xfrm>
          <a:prstGeom prst="rect">
            <a:avLst/>
          </a:prstGeom>
          <a:solidFill>
            <a:schemeClr val="bg2">
              <a:alpha val="62000"/>
            </a:schemeClr>
          </a:solidFill>
        </p:spPr>
        <p:txBody>
          <a:bodyPr wrap="square">
            <a:spAutoFit/>
          </a:bodyPr>
          <a:lstStyle/>
          <a:p>
            <a:pPr indent="804863" algn="just"/>
            <a:r>
              <a:rPr lang="vi-VN" sz="2600" dirty="0">
                <a:solidFill>
                  <a:srgbClr val="000000"/>
                </a:solidFill>
                <a:effectLst/>
                <a:latin typeface="Times New Roman" pitchFamily="18" charset="0"/>
                <a:ea typeface="Times New Roman" pitchFamily="18" charset="0"/>
                <a:cs typeface="Times New Roman" pitchFamily="18" charset="0"/>
              </a:rPr>
              <a:t>Bài thơ </a:t>
            </a:r>
            <a:r>
              <a:rPr lang="vi-VN" sz="2600" i="1" dirty="0">
                <a:solidFill>
                  <a:srgbClr val="000000"/>
                </a:solidFill>
                <a:effectLst/>
                <a:latin typeface="Times New Roman" pitchFamily="18" charset="0"/>
                <a:ea typeface="Times New Roman" pitchFamily="18" charset="0"/>
                <a:cs typeface="Times New Roman" pitchFamily="18" charset="0"/>
              </a:rPr>
              <a:t>Quê hương</a:t>
            </a:r>
            <a:r>
              <a:rPr lang="vi-VN" sz="2600" dirty="0">
                <a:solidFill>
                  <a:srgbClr val="000000"/>
                </a:solidFill>
                <a:effectLst/>
                <a:latin typeface="Times New Roman" pitchFamily="18" charset="0"/>
                <a:ea typeface="Times New Roman" pitchFamily="18" charset="0"/>
                <a:cs typeface="Times New Roman" pitchFamily="18" charset="0"/>
              </a:rPr>
              <a:t> của Tế Hanh gợi cho tôi nhiều cảm xúc, ấn tượng. Những câu thơ mở đầu là lời giới thiệu hết sức đơn giản về quê hương của nhân vật trữ tình. Đó là một làng chài có truyền thống lâu đời, nằm gần biển. Sau đó, tác giả tiếp tục khắc họa công việc quen thuộc của người dân quê hương đó là ra khơi đánh bắt cá. Hình ảnh con thuyền ra khơi đầy dũng mãnh, hứa hẹn về một vụ mùa bội thu. Nhưng có lẽ với tôi, ấn tượng nhất phải là khung cảnh đoàn thuyền khi trở về. Bến đỗ trở nên tấp nập, sôi động cho thấy một chuyến ra khơi bội thu. Người dân chài lưới đầy khỏe khoắn đang làm công việc thu hoạch cá. Con thuyền thì trở về nằm nghỉ ngơi sau hành trình lao động vất vả. Đến khổ thơ cuối, Tế Hanh đã bộc lộ trực tiếp nỗi nhớ quê hương khi phải xa cách. Tác giả nhớ những hình ảnh quen thuộc của quê hương “màu nước xanh”, “cá bạc”, “chiếc buồm vôi”, “con thuyền rẽ sóng”… Câu thơ cuối thốt lên gửi gắm tình cảm, nỗi nhớ da diết: “Tôi thấy nhớ cái mùi nồng mặn quá!”. Tác phẩm có âm điệu khoẻ khoắn, hình ảnh sinh động cùng với ngôn từ giản dị. Tôi thực sự yêu thích bài thơ </a:t>
            </a:r>
            <a:r>
              <a:rPr lang="vi-VN" sz="2600" i="1" dirty="0">
                <a:solidFill>
                  <a:srgbClr val="000000"/>
                </a:solidFill>
                <a:effectLst/>
                <a:latin typeface="Times New Roman" pitchFamily="18" charset="0"/>
                <a:ea typeface="Times New Roman" pitchFamily="18" charset="0"/>
                <a:cs typeface="Times New Roman" pitchFamily="18" charset="0"/>
              </a:rPr>
              <a:t>Quê hương</a:t>
            </a:r>
            <a:r>
              <a:rPr lang="vi-VN" sz="2600" dirty="0">
                <a:solidFill>
                  <a:srgbClr val="000000"/>
                </a:solidFill>
                <a:effectLst/>
                <a:latin typeface="Times New Roman" pitchFamily="18" charset="0"/>
                <a:ea typeface="Times New Roman" pitchFamily="18" charset="0"/>
                <a:cs typeface="Times New Roman" pitchFamily="18" charset="0"/>
              </a:rPr>
              <a:t>.</a:t>
            </a:r>
            <a:endParaRPr lang="vi-VN" sz="2600" dirty="0">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6D6E5D4-19CD-0820-EAFD-C7826CE47FC4}"/>
              </a:ext>
            </a:extLst>
          </p:cNvPr>
          <p:cNvSpPr txBox="1"/>
          <p:nvPr/>
        </p:nvSpPr>
        <p:spPr>
          <a:xfrm>
            <a:off x="108857" y="258424"/>
            <a:ext cx="1502229" cy="2321726"/>
          </a:xfrm>
          <a:prstGeom prst="rect">
            <a:avLst/>
          </a:prstGeom>
          <a:solidFill>
            <a:srgbClr val="FFFF00">
              <a:alpha val="51000"/>
            </a:srgbClr>
          </a:solidFill>
        </p:spPr>
        <p:txBody>
          <a:bodyPr wrap="square">
            <a:spAutoFit/>
          </a:bodyPr>
          <a:lstStyle/>
          <a:p>
            <a:pPr marL="0" marR="0" algn="ctr">
              <a:lnSpc>
                <a:spcPct val="115000"/>
              </a:lnSpc>
              <a:spcBef>
                <a:spcPts val="0"/>
              </a:spcBef>
              <a:spcAft>
                <a:spcPts val="0"/>
              </a:spcAft>
            </a:pP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3200" b="1" i="1"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i="1" u="sng" dirty="0" err="1">
                <a:effectLst/>
                <a:latin typeface="Times New Roman" panose="02020603050405020304" pitchFamily="18" charset="0"/>
                <a:ea typeface="Calibri" panose="020F0502020204030204" pitchFamily="34" charset="0"/>
                <a:cs typeface="Times New Roman" panose="02020603050405020304" pitchFamily="18" charset="0"/>
              </a:rPr>
              <a:t>khảo</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56940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35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grpSp>
        <p:nvGrpSpPr>
          <p:cNvPr id="4" name="组合 62">
            <a:extLst>
              <a:ext uri="{FF2B5EF4-FFF2-40B4-BE49-F238E27FC236}">
                <a16:creationId xmlns:a16="http://schemas.microsoft.com/office/drawing/2014/main" xmlns="" id="{8AFC6476-95F2-8C3F-C200-18CDC37F10EE}"/>
              </a:ext>
            </a:extLst>
          </p:cNvPr>
          <p:cNvGrpSpPr/>
          <p:nvPr/>
        </p:nvGrpSpPr>
        <p:grpSpPr>
          <a:xfrm>
            <a:off x="337185" y="-2316480"/>
            <a:ext cx="12204700" cy="11490960"/>
            <a:chOff x="-2" y="-3353"/>
            <a:chExt cx="19220" cy="18096"/>
          </a:xfrm>
        </p:grpSpPr>
        <p:grpSp>
          <p:nvGrpSpPr>
            <p:cNvPr id="18" name="组合 47">
              <a:extLst>
                <a:ext uri="{FF2B5EF4-FFF2-40B4-BE49-F238E27FC236}">
                  <a16:creationId xmlns:a16="http://schemas.microsoft.com/office/drawing/2014/main" xmlns="" id="{7A9A5F83-12E9-A1B8-BEF5-060D71783C2B}"/>
                </a:ext>
              </a:extLst>
            </p:cNvPr>
            <p:cNvGrpSpPr/>
            <p:nvPr/>
          </p:nvGrpSpPr>
          <p:grpSpPr>
            <a:xfrm rot="5400000">
              <a:off x="560" y="-3915"/>
              <a:ext cx="18096" cy="19220"/>
              <a:chOff x="613" y="266"/>
              <a:chExt cx="18096" cy="11143"/>
            </a:xfrm>
          </p:grpSpPr>
          <p:cxnSp>
            <p:nvCxnSpPr>
              <p:cNvPr id="34" name="直接连接符 48">
                <a:extLst>
                  <a:ext uri="{FF2B5EF4-FFF2-40B4-BE49-F238E27FC236}">
                    <a16:creationId xmlns:a16="http://schemas.microsoft.com/office/drawing/2014/main" xmlns="" id="{8F187D50-956C-1FED-014B-56D0DF22AF32}"/>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49">
                <a:extLst>
                  <a:ext uri="{FF2B5EF4-FFF2-40B4-BE49-F238E27FC236}">
                    <a16:creationId xmlns:a16="http://schemas.microsoft.com/office/drawing/2014/main" xmlns="" id="{2A53D9D6-D501-4FFF-66E3-03177B970597}"/>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50">
                <a:extLst>
                  <a:ext uri="{FF2B5EF4-FFF2-40B4-BE49-F238E27FC236}">
                    <a16:creationId xmlns:a16="http://schemas.microsoft.com/office/drawing/2014/main" xmlns="" id="{CF97B250-AEAE-9A4F-F08D-6B5C20A2D24F}"/>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51">
                <a:extLst>
                  <a:ext uri="{FF2B5EF4-FFF2-40B4-BE49-F238E27FC236}">
                    <a16:creationId xmlns:a16="http://schemas.microsoft.com/office/drawing/2014/main" xmlns="" id="{43C52930-B062-0FA1-52A7-888627640080}"/>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接连接符 52">
                <a:extLst>
                  <a:ext uri="{FF2B5EF4-FFF2-40B4-BE49-F238E27FC236}">
                    <a16:creationId xmlns:a16="http://schemas.microsoft.com/office/drawing/2014/main" xmlns="" id="{E113324E-5D32-9663-414A-97E44AEF0934}"/>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53">
                <a:extLst>
                  <a:ext uri="{FF2B5EF4-FFF2-40B4-BE49-F238E27FC236}">
                    <a16:creationId xmlns:a16="http://schemas.microsoft.com/office/drawing/2014/main" xmlns="" id="{EE474324-EA37-B0C7-40E5-51389665BD4F}"/>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54">
                <a:extLst>
                  <a:ext uri="{FF2B5EF4-FFF2-40B4-BE49-F238E27FC236}">
                    <a16:creationId xmlns:a16="http://schemas.microsoft.com/office/drawing/2014/main" xmlns="" id="{77C9A413-5FB9-5739-9ABE-D61101F4D484}"/>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55">
                <a:extLst>
                  <a:ext uri="{FF2B5EF4-FFF2-40B4-BE49-F238E27FC236}">
                    <a16:creationId xmlns:a16="http://schemas.microsoft.com/office/drawing/2014/main" xmlns="" id="{382E5969-A250-B871-7EC5-3DEFF7869F65}"/>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56">
                <a:extLst>
                  <a:ext uri="{FF2B5EF4-FFF2-40B4-BE49-F238E27FC236}">
                    <a16:creationId xmlns:a16="http://schemas.microsoft.com/office/drawing/2014/main" xmlns="" id="{3BD82713-D2E3-CE9D-DA77-6978EC4416C2}"/>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57">
                <a:extLst>
                  <a:ext uri="{FF2B5EF4-FFF2-40B4-BE49-F238E27FC236}">
                    <a16:creationId xmlns:a16="http://schemas.microsoft.com/office/drawing/2014/main" xmlns="" id="{CD3B426A-1C9E-8CA4-71B9-D2D286959934}"/>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58">
                <a:extLst>
                  <a:ext uri="{FF2B5EF4-FFF2-40B4-BE49-F238E27FC236}">
                    <a16:creationId xmlns:a16="http://schemas.microsoft.com/office/drawing/2014/main" xmlns="" id="{46F61114-97C0-668B-8527-3DB138418EAA}"/>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59">
                <a:extLst>
                  <a:ext uri="{FF2B5EF4-FFF2-40B4-BE49-F238E27FC236}">
                    <a16:creationId xmlns:a16="http://schemas.microsoft.com/office/drawing/2014/main" xmlns="" id="{28D4EFCD-D4B8-8BB5-0A68-E4CE4BC9C354}"/>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60">
                <a:extLst>
                  <a:ext uri="{FF2B5EF4-FFF2-40B4-BE49-F238E27FC236}">
                    <a16:creationId xmlns:a16="http://schemas.microsoft.com/office/drawing/2014/main" xmlns="" id="{0B761E09-3BB6-700A-CED2-0C197E7B31A5}"/>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61">
                <a:extLst>
                  <a:ext uri="{FF2B5EF4-FFF2-40B4-BE49-F238E27FC236}">
                    <a16:creationId xmlns:a16="http://schemas.microsoft.com/office/drawing/2014/main" xmlns="" id="{E9CF4D44-29FF-FB43-4401-63B00961DCDD}"/>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46">
              <a:extLst>
                <a:ext uri="{FF2B5EF4-FFF2-40B4-BE49-F238E27FC236}">
                  <a16:creationId xmlns:a16="http://schemas.microsoft.com/office/drawing/2014/main" xmlns="" id="{4473745A-42FF-AA99-F745-C1602AAFE7BE}"/>
                </a:ext>
              </a:extLst>
            </p:cNvPr>
            <p:cNvGrpSpPr/>
            <p:nvPr/>
          </p:nvGrpSpPr>
          <p:grpSpPr>
            <a:xfrm>
              <a:off x="499" y="-76"/>
              <a:ext cx="18096" cy="11143"/>
              <a:chOff x="613" y="266"/>
              <a:chExt cx="18096" cy="11143"/>
            </a:xfrm>
          </p:grpSpPr>
          <p:cxnSp>
            <p:nvCxnSpPr>
              <p:cNvPr id="20" name="直接连接符 23">
                <a:extLst>
                  <a:ext uri="{FF2B5EF4-FFF2-40B4-BE49-F238E27FC236}">
                    <a16:creationId xmlns:a16="http://schemas.microsoft.com/office/drawing/2014/main" xmlns="" id="{F598B433-B206-443C-A51A-4FF9AD40E477}"/>
                  </a:ext>
                </a:extLst>
              </p:cNvPr>
              <p:cNvCxnSpPr/>
              <p:nvPr/>
            </p:nvCxnSpPr>
            <p:spPr>
              <a:xfrm>
                <a:off x="61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5">
                <a:extLst>
                  <a:ext uri="{FF2B5EF4-FFF2-40B4-BE49-F238E27FC236}">
                    <a16:creationId xmlns:a16="http://schemas.microsoft.com/office/drawing/2014/main" xmlns="" id="{EEFF854B-5642-1CDF-742D-C12FE211EFCB}"/>
                  </a:ext>
                </a:extLst>
              </p:cNvPr>
              <p:cNvCxnSpPr/>
              <p:nvPr/>
            </p:nvCxnSpPr>
            <p:spPr>
              <a:xfrm>
                <a:off x="200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7">
                <a:extLst>
                  <a:ext uri="{FF2B5EF4-FFF2-40B4-BE49-F238E27FC236}">
                    <a16:creationId xmlns:a16="http://schemas.microsoft.com/office/drawing/2014/main" xmlns="" id="{6D6F94C3-5093-8CC7-650E-AD554BEE03D4}"/>
                  </a:ext>
                </a:extLst>
              </p:cNvPr>
              <p:cNvCxnSpPr/>
              <p:nvPr/>
            </p:nvCxnSpPr>
            <p:spPr>
              <a:xfrm>
                <a:off x="339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8">
                <a:extLst>
                  <a:ext uri="{FF2B5EF4-FFF2-40B4-BE49-F238E27FC236}">
                    <a16:creationId xmlns:a16="http://schemas.microsoft.com/office/drawing/2014/main" xmlns="" id="{319D8F40-E879-D1AA-E662-8C0613D1F0B6}"/>
                  </a:ext>
                </a:extLst>
              </p:cNvPr>
              <p:cNvCxnSpPr/>
              <p:nvPr/>
            </p:nvCxnSpPr>
            <p:spPr>
              <a:xfrm>
                <a:off x="478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9">
                <a:extLst>
                  <a:ext uri="{FF2B5EF4-FFF2-40B4-BE49-F238E27FC236}">
                    <a16:creationId xmlns:a16="http://schemas.microsoft.com/office/drawing/2014/main" xmlns="" id="{23FBF4E1-1556-A0B0-35CD-6601D57BE14E}"/>
                  </a:ext>
                </a:extLst>
              </p:cNvPr>
              <p:cNvCxnSpPr/>
              <p:nvPr/>
            </p:nvCxnSpPr>
            <p:spPr>
              <a:xfrm>
                <a:off x="618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30">
                <a:extLst>
                  <a:ext uri="{FF2B5EF4-FFF2-40B4-BE49-F238E27FC236}">
                    <a16:creationId xmlns:a16="http://schemas.microsoft.com/office/drawing/2014/main" xmlns="" id="{082CABE5-87A1-0310-06C7-26919C77C613}"/>
                  </a:ext>
                </a:extLst>
              </p:cNvPr>
              <p:cNvCxnSpPr/>
              <p:nvPr/>
            </p:nvCxnSpPr>
            <p:spPr>
              <a:xfrm>
                <a:off x="757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31">
                <a:extLst>
                  <a:ext uri="{FF2B5EF4-FFF2-40B4-BE49-F238E27FC236}">
                    <a16:creationId xmlns:a16="http://schemas.microsoft.com/office/drawing/2014/main" xmlns="" id="{A0716027-21A4-6DE3-7E4D-B237F49544CA}"/>
                  </a:ext>
                </a:extLst>
              </p:cNvPr>
              <p:cNvCxnSpPr/>
              <p:nvPr/>
            </p:nvCxnSpPr>
            <p:spPr>
              <a:xfrm>
                <a:off x="896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32">
                <a:extLst>
                  <a:ext uri="{FF2B5EF4-FFF2-40B4-BE49-F238E27FC236}">
                    <a16:creationId xmlns:a16="http://schemas.microsoft.com/office/drawing/2014/main" xmlns="" id="{93BAF3A0-B187-4CE3-E79B-006906AFFF60}"/>
                  </a:ext>
                </a:extLst>
              </p:cNvPr>
              <p:cNvCxnSpPr/>
              <p:nvPr/>
            </p:nvCxnSpPr>
            <p:spPr>
              <a:xfrm>
                <a:off x="1035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33">
                <a:extLst>
                  <a:ext uri="{FF2B5EF4-FFF2-40B4-BE49-F238E27FC236}">
                    <a16:creationId xmlns:a16="http://schemas.microsoft.com/office/drawing/2014/main" xmlns="" id="{A932873F-B326-93B7-4170-108752263411}"/>
                  </a:ext>
                </a:extLst>
              </p:cNvPr>
              <p:cNvCxnSpPr/>
              <p:nvPr/>
            </p:nvCxnSpPr>
            <p:spPr>
              <a:xfrm>
                <a:off x="1174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34">
                <a:extLst>
                  <a:ext uri="{FF2B5EF4-FFF2-40B4-BE49-F238E27FC236}">
                    <a16:creationId xmlns:a16="http://schemas.microsoft.com/office/drawing/2014/main" xmlns="" id="{C712791A-B75D-270B-40D4-EBE5DF0320C2}"/>
                  </a:ext>
                </a:extLst>
              </p:cNvPr>
              <p:cNvCxnSpPr/>
              <p:nvPr/>
            </p:nvCxnSpPr>
            <p:spPr>
              <a:xfrm>
                <a:off x="13141"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接连接符 35">
                <a:extLst>
                  <a:ext uri="{FF2B5EF4-FFF2-40B4-BE49-F238E27FC236}">
                    <a16:creationId xmlns:a16="http://schemas.microsoft.com/office/drawing/2014/main" xmlns="" id="{B37A61E7-08E8-B60C-6FAC-25438386F53F}"/>
                  </a:ext>
                </a:extLst>
              </p:cNvPr>
              <p:cNvCxnSpPr/>
              <p:nvPr/>
            </p:nvCxnSpPr>
            <p:spPr>
              <a:xfrm>
                <a:off x="14533"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42">
                <a:extLst>
                  <a:ext uri="{FF2B5EF4-FFF2-40B4-BE49-F238E27FC236}">
                    <a16:creationId xmlns:a16="http://schemas.microsoft.com/office/drawing/2014/main" xmlns="" id="{1C5FBEA5-3A73-3295-F9EE-B36B90A591F8}"/>
                  </a:ext>
                </a:extLst>
              </p:cNvPr>
              <p:cNvCxnSpPr/>
              <p:nvPr/>
            </p:nvCxnSpPr>
            <p:spPr>
              <a:xfrm>
                <a:off x="15925"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44">
                <a:extLst>
                  <a:ext uri="{FF2B5EF4-FFF2-40B4-BE49-F238E27FC236}">
                    <a16:creationId xmlns:a16="http://schemas.microsoft.com/office/drawing/2014/main" xmlns="" id="{94440F53-6840-2366-0641-3DEF09E0401F}"/>
                  </a:ext>
                </a:extLst>
              </p:cNvPr>
              <p:cNvCxnSpPr/>
              <p:nvPr/>
            </p:nvCxnSpPr>
            <p:spPr>
              <a:xfrm>
                <a:off x="17317"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45">
                <a:extLst>
                  <a:ext uri="{FF2B5EF4-FFF2-40B4-BE49-F238E27FC236}">
                    <a16:creationId xmlns:a16="http://schemas.microsoft.com/office/drawing/2014/main" xmlns="" id="{AB6581F8-0C37-C0F6-49E0-DF29EDE612B7}"/>
                  </a:ext>
                </a:extLst>
              </p:cNvPr>
              <p:cNvCxnSpPr/>
              <p:nvPr/>
            </p:nvCxnSpPr>
            <p:spPr>
              <a:xfrm>
                <a:off x="18709" y="266"/>
                <a:ext cx="0" cy="11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 name="圆角矩形 15">
            <a:extLst>
              <a:ext uri="{FF2B5EF4-FFF2-40B4-BE49-F238E27FC236}">
                <a16:creationId xmlns:a16="http://schemas.microsoft.com/office/drawing/2014/main" xmlns="" id="{A6DA8B45-DEC3-5A18-E84E-A7B23AF54A10}"/>
              </a:ext>
            </a:extLst>
          </p:cNvPr>
          <p:cNvSpPr/>
          <p:nvPr/>
        </p:nvSpPr>
        <p:spPr>
          <a:xfrm rot="240000">
            <a:off x="1636395" y="859155"/>
            <a:ext cx="9498965" cy="4632325"/>
          </a:xfrm>
          <a:prstGeom prst="roundRect">
            <a:avLst/>
          </a:prstGeom>
          <a:solidFill>
            <a:schemeClr val="bg1"/>
          </a:solidFill>
          <a:ln>
            <a:solidFill>
              <a:schemeClr val="tx1"/>
            </a:solidFill>
          </a:ln>
          <a:effectLst>
            <a:outerShdw dist="114300" dir="5400000" algn="t" rotWithShape="0">
              <a:prstClr val="black">
                <a:alpha val="10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p>
        </p:txBody>
      </p:sp>
      <p:sp>
        <p:nvSpPr>
          <p:cNvPr id="2" name="Text Box 1"/>
          <p:cNvSpPr txBox="1"/>
          <p:nvPr>
            <p:custDataLst>
              <p:tags r:id="rId1"/>
            </p:custDataLst>
          </p:nvPr>
        </p:nvSpPr>
        <p:spPr>
          <a:xfrm>
            <a:off x="3047703" y="1206190"/>
            <a:ext cx="6080627" cy="1200329"/>
          </a:xfrm>
          <a:prstGeom prst="rect">
            <a:avLst/>
          </a:prstGeom>
          <a:noFill/>
        </p:spPr>
        <p:txBody>
          <a:bodyPr wrap="square" rtlCol="0">
            <a:spAutoFit/>
          </a:bodyPr>
          <a:lstStyle/>
          <a:p>
            <a:r>
              <a:rPr lang="en-US" sz="7200" b="1" dirty="0" err="1">
                <a:solidFill>
                  <a:srgbClr val="FF0000"/>
                </a:solidFill>
                <a:latin typeface="#9Slide06 American Forkball Ero" pitchFamily="2" charset="0"/>
                <a:cs typeface="#9Slide03 Arima Madurai ExtraBo" panose="00000900000000000000" pitchFamily="2" charset="0"/>
              </a:rPr>
              <a:t>Luyện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tập</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vận</a:t>
            </a:r>
            <a:r>
              <a:rPr lang="en-US" sz="7200" b="1" dirty="0">
                <a:solidFill>
                  <a:srgbClr val="FF0000"/>
                </a:solidFill>
                <a:latin typeface="#9Slide06 American Forkball Ero" pitchFamily="2" charset="0"/>
                <a:cs typeface="#9Slide03 Arima Madurai ExtraBo" panose="00000900000000000000" pitchFamily="2" charset="0"/>
              </a:rPr>
              <a:t> </a:t>
            </a:r>
            <a:r>
              <a:rPr lang="en-US" sz="7200" b="1" dirty="0" err="1">
                <a:solidFill>
                  <a:srgbClr val="FF0000"/>
                </a:solidFill>
                <a:latin typeface="#9Slide06 American Forkball Ero" pitchFamily="2" charset="0"/>
                <a:cs typeface="#9Slide03 Arima Madurai ExtraBo" panose="00000900000000000000" pitchFamily="2" charset="0"/>
              </a:rPr>
              <a:t>dụng</a:t>
            </a:r>
            <a:endParaRPr lang="en-US" sz="7200" b="1" dirty="0">
              <a:solidFill>
                <a:srgbClr val="FF0000"/>
              </a:solidFill>
              <a:latin typeface="#9Slide06 American Forkball Ero" pitchFamily="2" charset="0"/>
              <a:cs typeface="#9Slide03 Arima Madurai ExtraBo" panose="00000900000000000000" pitchFamily="2" charset="0"/>
            </a:endParaRPr>
          </a:p>
        </p:txBody>
      </p:sp>
      <p:sp>
        <p:nvSpPr>
          <p:cNvPr id="3" name="Text Box 1">
            <a:extLst>
              <a:ext uri="{FF2B5EF4-FFF2-40B4-BE49-F238E27FC236}">
                <a16:creationId xmlns:a16="http://schemas.microsoft.com/office/drawing/2014/main" xmlns="" id="{DB7BCDDD-0DE5-6580-CE59-91FD3AC26CC9}"/>
              </a:ext>
            </a:extLst>
          </p:cNvPr>
          <p:cNvSpPr txBox="1"/>
          <p:nvPr>
            <p:custDataLst>
              <p:tags r:id="rId2"/>
            </p:custDataLst>
          </p:nvPr>
        </p:nvSpPr>
        <p:spPr>
          <a:xfrm>
            <a:off x="2973556" y="2916926"/>
            <a:ext cx="6735022" cy="1446550"/>
          </a:xfrm>
          <a:prstGeom prst="rect">
            <a:avLst/>
          </a:prstGeom>
          <a:noFill/>
        </p:spPr>
        <p:txBody>
          <a:bodyPr wrap="square" rtlCol="0">
            <a:spAutoFit/>
          </a:bodyPr>
          <a:lstStyle/>
          <a:p>
            <a:pPr algn="ctr"/>
            <a:r>
              <a:rPr lang="en-US" sz="4400" b="1" dirty="0">
                <a:effectLst/>
                <a:latin typeface="#9Slide03 SVN-Neusa Bold" panose="00000800000000000000" pitchFamily="2" charset="0"/>
                <a:ea typeface="Times New Roman" panose="02020603050405020304" pitchFamily="18" charset="0"/>
              </a:rPr>
              <a:t>GV </a:t>
            </a:r>
            <a:r>
              <a:rPr lang="en-US" sz="4400" b="1" dirty="0" err="1">
                <a:effectLst/>
                <a:latin typeface="#9Slide03 SVN-Neusa Bold" panose="00000800000000000000" pitchFamily="2" charset="0"/>
                <a:ea typeface="Times New Roman" panose="02020603050405020304" pitchFamily="18" charset="0"/>
              </a:rPr>
              <a:t>tạo</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đường</a:t>
            </a:r>
            <a:r>
              <a:rPr lang="en-US" sz="4400" b="1" dirty="0">
                <a:effectLst/>
                <a:latin typeface="#9Slide03 SVN-Neusa Bold" panose="00000800000000000000" pitchFamily="2" charset="0"/>
                <a:ea typeface="Times New Roman" panose="02020603050405020304" pitchFamily="18" charset="0"/>
              </a:rPr>
              <a:t> link Padlet, </a:t>
            </a:r>
          </a:p>
          <a:p>
            <a:pPr algn="ctr"/>
            <a:r>
              <a:rPr lang="en-US" sz="4400" b="1" dirty="0">
                <a:effectLst/>
                <a:latin typeface="#9Slide03 SVN-Neusa Bold" panose="00000800000000000000" pitchFamily="2" charset="0"/>
                <a:ea typeface="Times New Roman" panose="02020603050405020304" pitchFamily="18" charset="0"/>
              </a:rPr>
              <a:t>HS </a:t>
            </a:r>
            <a:r>
              <a:rPr lang="en-US" sz="4400" b="1" dirty="0" err="1">
                <a:effectLst/>
                <a:latin typeface="#9Slide03 SVN-Neusa Bold" panose="00000800000000000000" pitchFamily="2" charset="0"/>
                <a:ea typeface="Times New Roman" panose="02020603050405020304" pitchFamily="18" charset="0"/>
              </a:rPr>
              <a:t>đăng</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bài</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làm</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hoàn</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chỉnh</a:t>
            </a:r>
            <a:r>
              <a:rPr lang="en-US" sz="4400" b="1" dirty="0">
                <a:effectLst/>
                <a:latin typeface="#9Slide03 SVN-Neusa Bold" panose="00000800000000000000" pitchFamily="2" charset="0"/>
                <a:ea typeface="Times New Roman" panose="02020603050405020304" pitchFamily="18" charset="0"/>
              </a:rPr>
              <a:t> </a:t>
            </a:r>
            <a:r>
              <a:rPr lang="en-US" sz="4400" b="1" dirty="0" err="1">
                <a:effectLst/>
                <a:latin typeface="#9Slide03 SVN-Neusa Bold" panose="00000800000000000000" pitchFamily="2" charset="0"/>
                <a:ea typeface="Times New Roman" panose="02020603050405020304" pitchFamily="18" charset="0"/>
              </a:rPr>
              <a:t>lên</a:t>
            </a:r>
            <a:r>
              <a:rPr lang="en-US" sz="4400" b="1" dirty="0">
                <a:effectLst/>
                <a:latin typeface="#9Slide03 SVN-Neusa Bold" panose="00000800000000000000" pitchFamily="2" charset="0"/>
                <a:ea typeface="Times New Roman" panose="02020603050405020304" pitchFamily="18" charset="0"/>
              </a:rPr>
              <a:t>.</a:t>
            </a:r>
            <a:endParaRPr lang="en-US" sz="8000" b="1" dirty="0">
              <a:latin typeface="#9Slide03 SVN-Neusa Bold" panose="00000800000000000000" pitchFamily="2" charset="0"/>
              <a:cs typeface="#9Slide03 Arima Madurai ExtraBo" panose="00000900000000000000" pitchFamily="2" charset="0"/>
            </a:endParaRPr>
          </a:p>
        </p:txBody>
      </p:sp>
    </p:spTree>
    <p:extLst>
      <p:ext uri="{BB962C8B-B14F-4D97-AF65-F5344CB8AC3E}">
        <p14:creationId xmlns:p14="http://schemas.microsoft.com/office/powerpoint/2010/main" val="1090830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D8061EE-AFF6-2464-061B-0274054E1E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94536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7A025BD-945E-9D39-D9E4-C4876C6B6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1B935A0A-AD30-ED72-1CD0-EAFB3CFD524B}"/>
              </a:ext>
            </a:extLst>
          </p:cNvPr>
          <p:cNvSpPr txBox="1"/>
          <p:nvPr/>
        </p:nvSpPr>
        <p:spPr>
          <a:xfrm>
            <a:off x="1338945" y="1947430"/>
            <a:ext cx="9993088" cy="3595921"/>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Là đơn vị trực tiếp tạo nên văn bản.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Thường do nhiều câu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thành, bắt đầu bằng chữ viết hoa lùi đầu dòng, kết thúc bằng dấu chấm xuống dòng.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Thường biểu đạt một ý trọn vẹn.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Tất cả đáp án trên.</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5DDCBC94-C2F3-284D-1181-7B83CA3AE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8531" y="4956830"/>
            <a:ext cx="891721" cy="619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42B9281-E3FD-BF87-6069-E8FA6F422B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BB48EFFA-D449-797C-22B2-23C4F4B9D700}"/>
              </a:ext>
            </a:extLst>
          </p:cNvPr>
          <p:cNvSpPr txBox="1"/>
          <p:nvPr/>
        </p:nvSpPr>
        <p:spPr>
          <a:xfrm>
            <a:off x="1763485" y="1990972"/>
            <a:ext cx="9111344" cy="3595921"/>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Việt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năm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bát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511175" marR="0" algn="just">
              <a:lnSpc>
                <a:spcPct val="120000"/>
              </a:lnSpc>
              <a:spcBef>
                <a:spcPts val="0"/>
              </a:spcBef>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sáu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chữ</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4E8B0C29-0CC3-74F2-DA45-96DDE1FBB7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4279" y="3788932"/>
            <a:ext cx="891721" cy="619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B284667-2197-88A0-5B14-68BB23208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4E6C9943-D663-3EB1-D137-EFE8F4D34367}"/>
              </a:ext>
            </a:extLst>
          </p:cNvPr>
          <p:cNvSpPr txBox="1"/>
          <p:nvPr/>
        </p:nvSpPr>
        <p:spPr>
          <a:xfrm>
            <a:off x="1393371" y="1341841"/>
            <a:ext cx="9405258" cy="4777783"/>
          </a:xfrm>
          <a:prstGeom prst="rect">
            <a:avLst/>
          </a:prstGeom>
          <a:noFill/>
        </p:spPr>
        <p:txBody>
          <a:bodyPr wrap="square">
            <a:spAutoFit/>
          </a:bodyPr>
          <a:lstStyle/>
          <a:p>
            <a:pPr marL="0" marR="0" algn="just">
              <a:lnSpc>
                <a:spcPct val="120000"/>
              </a:lnSpc>
              <a:spcBef>
                <a:spcPts val="0"/>
              </a:spcBef>
              <a:spcAft>
                <a:spcPts val="0"/>
              </a:spcAft>
            </a:pP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tám chữ, khổ thơ dài ngắn khác nhau và có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chia khổ và 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M</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ỗi dòng có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bảy</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chữ, khổ thơ dài ngắn khác nhau</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ngắt nhịp đa dạng.</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20000"/>
              </a:lnSpc>
              <a:spcBef>
                <a:spcPts val="0"/>
              </a:spcBef>
              <a:spcAft>
                <a:spcPts val="0"/>
              </a:spcAft>
            </a:pP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sai</a:t>
            </a:r>
            <a:endParaRPr lang="vi-VN"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92E0C3E5-92F7-68F5-21AB-1767866355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445" y="2499284"/>
            <a:ext cx="891721" cy="619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52E8C2F-6037-1E0E-E17A-009260958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810890" cy="6858000"/>
          </a:xfrm>
          <a:prstGeom prst="rect">
            <a:avLst/>
          </a:prstGeom>
        </p:spPr>
      </p:pic>
      <p:sp>
        <p:nvSpPr>
          <p:cNvPr id="5" name="TextBox 4">
            <a:extLst>
              <a:ext uri="{FF2B5EF4-FFF2-40B4-BE49-F238E27FC236}">
                <a16:creationId xmlns:a16="http://schemas.microsoft.com/office/drawing/2014/main" xmlns="" id="{546999F4-A9F2-4029-B029-C1C426077B7E}"/>
              </a:ext>
            </a:extLst>
          </p:cNvPr>
          <p:cNvSpPr txBox="1"/>
          <p:nvPr/>
        </p:nvSpPr>
        <p:spPr>
          <a:xfrm>
            <a:off x="1719942" y="1954303"/>
            <a:ext cx="9590315" cy="3369064"/>
          </a:xfrm>
          <a:prstGeom prst="rect">
            <a:avLst/>
          </a:prstGeom>
          <a:noFill/>
        </p:spPr>
        <p:txBody>
          <a:bodyPr wrap="square">
            <a:spAutoFit/>
          </a:bodyPr>
          <a:lstStyle/>
          <a:p>
            <a:pPr marL="0" marR="0" algn="just">
              <a:lnSpc>
                <a:spcPct val="120000"/>
              </a:lnSpc>
              <a:spcBef>
                <a:spcPts val="0"/>
              </a:spcBef>
              <a:spcAft>
                <a:spcPts val="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Liệt</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kê</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tám</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chữ</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Quê</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Tế</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Hanh</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Bếp</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Việt</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C. A, 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đúng</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a:p>
            <a:pPr marL="860425" marR="0" algn="just">
              <a:lnSpc>
                <a:spcPct val="120000"/>
              </a:lnSpc>
              <a:spcBef>
                <a:spcPts val="0"/>
              </a:spcBef>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D. A, B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sai</a:t>
            </a:r>
            <a:endParaRPr lang="vi-VN" sz="3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xmlns="" id="{B9B5C412-092A-170F-0DB7-DA80F35B89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622" y="4045056"/>
            <a:ext cx="891721" cy="6198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2" name="Picture 1" descr="Screenshot 2024-07-10 093449"/>
          <p:cNvPicPr>
            <a:picLocks noChangeAspect="1"/>
          </p:cNvPicPr>
          <p:nvPr/>
        </p:nvPicPr>
        <p:blipFill rotWithShape="1">
          <a:blip r:embed="rId5"/>
          <a:srcRect t="7479" r="9433" b="8945"/>
          <a:stretch/>
        </p:blipFill>
        <p:spPr>
          <a:xfrm>
            <a:off x="784416" y="1230086"/>
            <a:ext cx="9948898" cy="5018313"/>
          </a:xfrm>
          <a:prstGeom prst="rect">
            <a:avLst/>
          </a:prstGeom>
        </p:spPr>
      </p:pic>
      <p:sp>
        <p:nvSpPr>
          <p:cNvPr id="3" name="Text Box 1">
            <a:extLst>
              <a:ext uri="{FF2B5EF4-FFF2-40B4-BE49-F238E27FC236}">
                <a16:creationId xmlns:a16="http://schemas.microsoft.com/office/drawing/2014/main" xmlns="" id="{DB7BCDDD-0DE5-6580-CE59-91FD3AC26CC9}"/>
              </a:ext>
            </a:extLst>
          </p:cNvPr>
          <p:cNvSpPr txBox="1"/>
          <p:nvPr>
            <p:custDataLst>
              <p:tags r:id="rId1"/>
            </p:custDataLst>
          </p:nvPr>
        </p:nvSpPr>
        <p:spPr>
          <a:xfrm>
            <a:off x="2540906" y="366431"/>
            <a:ext cx="6435917" cy="830997"/>
          </a:xfrm>
          <a:prstGeom prst="rect">
            <a:avLst/>
          </a:prstGeom>
          <a:noFill/>
        </p:spPr>
        <p:txBody>
          <a:bodyPr wrap="square" rtlCol="0">
            <a:spAutoFit/>
          </a:bodyPr>
          <a:lstStyle/>
          <a:p>
            <a:r>
              <a:rPr lang="en-US" sz="4800" b="1" dirty="0">
                <a:solidFill>
                  <a:srgbClr val="00B050"/>
                </a:solidFill>
                <a:effectLst/>
                <a:latin typeface="#9Slide03 SVN-Neusa Bold" panose="00000800000000000000" pitchFamily="2" charset="0"/>
                <a:ea typeface="Times New Roman" panose="02020603050405020304" pitchFamily="18" charset="0"/>
              </a:rPr>
              <a:t>I. </a:t>
            </a:r>
            <a:r>
              <a:rPr lang="en-US" sz="4800" b="1" dirty="0" err="1">
                <a:solidFill>
                  <a:srgbClr val="00B050"/>
                </a:solidFill>
                <a:effectLst/>
                <a:latin typeface="#9Slide03 SVN-Neusa Bold" panose="00000800000000000000" pitchFamily="2" charset="0"/>
                <a:ea typeface="Times New Roman" panose="02020603050405020304" pitchFamily="18" charset="0"/>
              </a:rPr>
              <a:t>Tìm</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hiểu</a:t>
            </a:r>
            <a:r>
              <a:rPr lang="en-US" sz="4800" b="1" dirty="0">
                <a:solidFill>
                  <a:srgbClr val="00B050"/>
                </a:solidFill>
                <a:effectLst/>
                <a:latin typeface="#9Slide03 SVN-Neusa Bold" panose="00000800000000000000" pitchFamily="2" charset="0"/>
                <a:ea typeface="Times New Roman" panose="02020603050405020304" pitchFamily="18" charset="0"/>
              </a:rPr>
              <a:t> tri </a:t>
            </a:r>
            <a:r>
              <a:rPr lang="en-US" sz="4800" b="1" dirty="0" err="1">
                <a:solidFill>
                  <a:srgbClr val="00B050"/>
                </a:solidFill>
                <a:effectLst/>
                <a:latin typeface="#9Slide03 SVN-Neusa Bold" panose="00000800000000000000" pitchFamily="2" charset="0"/>
                <a:ea typeface="Times New Roman" panose="02020603050405020304" pitchFamily="18" charset="0"/>
              </a:rPr>
              <a:t>thức</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về</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kiểu</a:t>
            </a:r>
            <a:r>
              <a:rPr lang="en-US" sz="4800" b="1" dirty="0">
                <a:solidFill>
                  <a:srgbClr val="00B050"/>
                </a:solidFill>
                <a:effectLst/>
                <a:latin typeface="#9Slide03 SVN-Neusa Bold" panose="00000800000000000000" pitchFamily="2" charset="0"/>
                <a:ea typeface="Times New Roman" panose="02020603050405020304" pitchFamily="18" charset="0"/>
              </a:rPr>
              <a:t> </a:t>
            </a:r>
            <a:r>
              <a:rPr lang="en-US" sz="4800" b="1" dirty="0" err="1">
                <a:solidFill>
                  <a:srgbClr val="00B050"/>
                </a:solidFill>
                <a:effectLst/>
                <a:latin typeface="#9Slide03 SVN-Neusa Bold" panose="00000800000000000000" pitchFamily="2" charset="0"/>
                <a:ea typeface="Times New Roman" panose="02020603050405020304" pitchFamily="18" charset="0"/>
              </a:rPr>
              <a:t>bài</a:t>
            </a:r>
            <a:endParaRPr lang="en-US" sz="8800" b="1" dirty="0">
              <a:solidFill>
                <a:srgbClr val="00B050"/>
              </a:solidFill>
              <a:latin typeface="#9Slide03 SVN-Neusa Bold" panose="00000800000000000000" pitchFamily="2" charset="0"/>
              <a:cs typeface="#9Slide03 Arima Madurai ExtraBo" panose="00000900000000000000" pitchFamily="2" charset="0"/>
            </a:endParaRPr>
          </a:p>
        </p:txBody>
      </p:sp>
      <p:pic>
        <p:nvPicPr>
          <p:cNvPr id="9" name="图片 7">
            <a:extLst>
              <a:ext uri="{FF2B5EF4-FFF2-40B4-BE49-F238E27FC236}">
                <a16:creationId xmlns:a16="http://schemas.microsoft.com/office/drawing/2014/main" xmlns="" id="{FB1E8A63-B7B2-56F0-FD20-FC786DB406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7087" y="4702629"/>
            <a:ext cx="4845056" cy="2155371"/>
          </a:xfrm>
          <a:prstGeom prst="rect">
            <a:avLst/>
          </a:prstGeom>
        </p:spPr>
      </p:pic>
      <p:pic>
        <p:nvPicPr>
          <p:cNvPr id="4" name="PA_库_图片 56"/>
          <p:cNvPicPr>
            <a:picLocks noChangeAspect="1"/>
          </p:cNvPicPr>
          <p:nvPr>
            <p:custDataLst>
              <p:tags r:id="rId2"/>
            </p:custDataLst>
          </p:nvPr>
        </p:nvPicPr>
        <p:blipFill>
          <a:blip r:embed="rId7" cstate="screen"/>
          <a:stretch>
            <a:fillRect/>
          </a:stretch>
        </p:blipFill>
        <p:spPr>
          <a:xfrm>
            <a:off x="10156372" y="-239485"/>
            <a:ext cx="2677372" cy="2677372"/>
          </a:xfrm>
          <a:prstGeom prst="rect">
            <a:avLst/>
          </a:prstGeom>
        </p:spPr>
      </p:pic>
      <p:pic>
        <p:nvPicPr>
          <p:cNvPr id="6" name="Picture 5">
            <a:extLst>
              <a:ext uri="{FF2B5EF4-FFF2-40B4-BE49-F238E27FC236}">
                <a16:creationId xmlns:a16="http://schemas.microsoft.com/office/drawing/2014/main" xmlns="" id="{76151C38-F4D5-04AC-6EA7-A21A2825994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28378">
            <a:off x="8560151" y="1171628"/>
            <a:ext cx="2650579" cy="1406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500" fill="hold"/>
                                        <p:tgtEl>
                                          <p:spTgt spid="4"/>
                                        </p:tgtEl>
                                        <p:attrNameLst>
                                          <p:attrName>ppt_x</p:attrName>
                                        </p:attrNameLst>
                                      </p:cBhvr>
                                      <p:tavLst>
                                        <p:tav tm="0">
                                          <p:val>
                                            <p:strVal val="#ppt_x"/>
                                          </p:val>
                                        </p:tav>
                                        <p:tav tm="100000">
                                          <p:val>
                                            <p:strVal val="#ppt_x"/>
                                          </p:val>
                                        </p:tav>
                                      </p:tavLst>
                                    </p:anim>
                                    <p:anim calcmode="lin" valueType="num">
                                      <p:cBhvr additive="base">
                                        <p:cTn id="8" dur="1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A0B51904-71FB-92A0-6F4D-AAE6F867EDA0}"/>
              </a:ext>
            </a:extLst>
          </p:cNvPr>
          <p:cNvSpPr txBox="1"/>
          <p:nvPr/>
        </p:nvSpPr>
        <p:spPr>
          <a:xfrm>
            <a:off x="221574" y="901606"/>
            <a:ext cx="5649685" cy="5262979"/>
          </a:xfrm>
          <a:prstGeom prst="rect">
            <a:avLst/>
          </a:prstGeom>
          <a:blipFill>
            <a:blip r:embed="rId2"/>
            <a:tile tx="0" ty="0" sx="100000" sy="100000" flip="none" algn="tl"/>
          </a:blipFill>
        </p:spPr>
        <p:txBody>
          <a:bodyPr wrap="square">
            <a:spAutoFit/>
          </a:bodyPr>
          <a:lstStyle/>
          <a:p>
            <a:r>
              <a:rPr lang="vi-VN" sz="2400" dirty="0">
                <a:latin typeface="+mj-lt"/>
              </a:rPr>
              <a:t>Giờ náo nức của một thời trẻ dại!</a:t>
            </a:r>
            <a:br>
              <a:rPr lang="vi-VN" sz="2400" dirty="0">
                <a:latin typeface="+mj-lt"/>
              </a:rPr>
            </a:br>
            <a:r>
              <a:rPr lang="vi-VN" sz="2400" dirty="0">
                <a:latin typeface="+mj-lt"/>
              </a:rPr>
              <a:t>Hỡi ngói nâu, hỡi tường trắng, cửa gương!</a:t>
            </a:r>
            <a:br>
              <a:rPr lang="vi-VN" sz="2400" dirty="0">
                <a:latin typeface="+mj-lt"/>
              </a:rPr>
            </a:br>
            <a:r>
              <a:rPr lang="vi-VN" sz="2400" dirty="0">
                <a:latin typeface="+mj-lt"/>
              </a:rPr>
              <a:t>Những chàng trai mười lăm tuổi vào trường,</a:t>
            </a:r>
            <a:br>
              <a:rPr lang="vi-VN" sz="2400" dirty="0">
                <a:latin typeface="+mj-lt"/>
              </a:rPr>
            </a:br>
            <a:r>
              <a:rPr lang="vi-VN" sz="2400" dirty="0">
                <a:latin typeface="+mj-lt"/>
              </a:rPr>
              <a:t>Rương nhỏ nhỏ với linh hồn bằng ngọc</a:t>
            </a:r>
            <a:r>
              <a:rPr lang="vi-VN" sz="2400" dirty="0" smtClean="0">
                <a:latin typeface="+mj-lt"/>
              </a:rPr>
              <a:t>.</a:t>
            </a:r>
            <a:endParaRPr lang="en-US" sz="2400" dirty="0" smtClean="0">
              <a:latin typeface="+mj-lt"/>
            </a:endParaRPr>
          </a:p>
          <a:p>
            <a:r>
              <a:rPr lang="vi-VN" sz="2400" dirty="0">
                <a:latin typeface="+mj-lt"/>
              </a:rPr>
              <a:t/>
            </a:r>
            <a:br>
              <a:rPr lang="vi-VN" sz="2400" dirty="0">
                <a:latin typeface="+mj-lt"/>
              </a:rPr>
            </a:br>
            <a:r>
              <a:rPr lang="vi-VN" sz="2400" dirty="0">
                <a:latin typeface="+mj-lt"/>
              </a:rPr>
              <a:t>Sắp hạnh phúc như chương trình lớp học,</a:t>
            </a:r>
            <a:br>
              <a:rPr lang="vi-VN" sz="2400" dirty="0">
                <a:latin typeface="+mj-lt"/>
              </a:rPr>
            </a:br>
            <a:r>
              <a:rPr lang="vi-VN" sz="2400" dirty="0">
                <a:latin typeface="+mj-lt"/>
              </a:rPr>
              <a:t>Buổi chiều đầu họ tìm bạn kết duyên;</a:t>
            </a:r>
            <a:br>
              <a:rPr lang="vi-VN" sz="2400" dirty="0">
                <a:latin typeface="+mj-lt"/>
              </a:rPr>
            </a:br>
            <a:r>
              <a:rPr lang="vi-VN" sz="2400" dirty="0">
                <a:latin typeface="+mj-lt"/>
              </a:rPr>
              <a:t>Trong sân trường tưởng dạo giữa Đào viên;</a:t>
            </a:r>
            <a:br>
              <a:rPr lang="vi-VN" sz="2400" dirty="0">
                <a:latin typeface="+mj-lt"/>
              </a:rPr>
            </a:br>
            <a:r>
              <a:rPr lang="vi-VN" sz="2400" dirty="0">
                <a:latin typeface="+mj-lt"/>
              </a:rPr>
              <a:t>Quần áo trắng đẹp như lòng mới mẻ</a:t>
            </a:r>
            <a:r>
              <a:rPr lang="vi-VN" sz="2400" dirty="0" smtClean="0">
                <a:latin typeface="+mj-lt"/>
              </a:rPr>
              <a:t>.</a:t>
            </a:r>
            <a:endParaRPr lang="en-US" sz="2400" dirty="0" smtClean="0">
              <a:latin typeface="+mj-lt"/>
            </a:endParaRPr>
          </a:p>
          <a:p>
            <a:r>
              <a:rPr lang="vi-VN" sz="2400" dirty="0">
                <a:latin typeface="+mj-lt"/>
              </a:rPr>
              <a:t/>
            </a:r>
            <a:br>
              <a:rPr lang="vi-VN" sz="2400" dirty="0">
                <a:latin typeface="+mj-lt"/>
              </a:rPr>
            </a:br>
            <a:r>
              <a:rPr lang="vi-VN" sz="2400" dirty="0">
                <a:latin typeface="+mj-lt"/>
              </a:rPr>
              <a:t>Chân non dại ngập ngừng từng bước nhẹ;</a:t>
            </a:r>
            <a:br>
              <a:rPr lang="vi-VN" sz="2400" dirty="0">
                <a:latin typeface="+mj-lt"/>
              </a:rPr>
            </a:br>
            <a:r>
              <a:rPr lang="vi-VN" sz="2400" dirty="0">
                <a:latin typeface="+mj-lt"/>
              </a:rPr>
              <a:t>Tim run run trăm tình cảm rụt rè;</a:t>
            </a:r>
            <a:br>
              <a:rPr lang="vi-VN" sz="2400" dirty="0">
                <a:latin typeface="+mj-lt"/>
              </a:rPr>
            </a:br>
            <a:r>
              <a:rPr lang="vi-VN" sz="2400" dirty="0">
                <a:latin typeface="+mj-lt"/>
              </a:rPr>
              <a:t>Tuổi mười lăm gấp sách lại, đứng nghe</a:t>
            </a:r>
            <a:br>
              <a:rPr lang="vi-VN" sz="2400" dirty="0">
                <a:latin typeface="+mj-lt"/>
              </a:rPr>
            </a:br>
            <a:r>
              <a:rPr lang="vi-VN" sz="2400" dirty="0">
                <a:latin typeface="+mj-lt"/>
              </a:rPr>
              <a:t>Lòng mới mở giữa tay đời ấm áp.</a:t>
            </a:r>
          </a:p>
        </p:txBody>
      </p:sp>
      <p:sp>
        <p:nvSpPr>
          <p:cNvPr id="8" name="TextBox 7">
            <a:extLst>
              <a:ext uri="{FF2B5EF4-FFF2-40B4-BE49-F238E27FC236}">
                <a16:creationId xmlns:a16="http://schemas.microsoft.com/office/drawing/2014/main" xmlns="" id="{996A1729-8505-2231-EF90-F3BA5831C15A}"/>
              </a:ext>
            </a:extLst>
          </p:cNvPr>
          <p:cNvSpPr txBox="1"/>
          <p:nvPr/>
        </p:nvSpPr>
        <p:spPr>
          <a:xfrm>
            <a:off x="3433825" y="58875"/>
            <a:ext cx="6052456" cy="556434"/>
          </a:xfrm>
          <a:prstGeom prst="rect">
            <a:avLst/>
          </a:prstGeom>
          <a:noFill/>
        </p:spPr>
        <p:txBody>
          <a:bodyPr wrap="square">
            <a:spAutoFit/>
          </a:bodyPr>
          <a:lstStyle/>
          <a:p>
            <a:pPr marL="0" marR="0" algn="ctr">
              <a:lnSpc>
                <a:spcPct val="115000"/>
              </a:lnSpc>
              <a:spcBef>
                <a:spcPts val="0"/>
              </a:spcBef>
              <a:spcAft>
                <a:spcPts val="0"/>
              </a:spcAft>
            </a:pPr>
            <a:r>
              <a:rPr lang="vi-VN"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 thơ “Tựu trường” của Huy Cận</a:t>
            </a:r>
            <a:endParaRPr lang="vi-VN" sz="28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6421591A-E187-2FE2-DEF2-7D5BB9E30EFC}"/>
              </a:ext>
            </a:extLst>
          </p:cNvPr>
          <p:cNvSpPr txBox="1"/>
          <p:nvPr/>
        </p:nvSpPr>
        <p:spPr>
          <a:xfrm>
            <a:off x="6460053" y="1645479"/>
            <a:ext cx="5459805" cy="3416320"/>
          </a:xfrm>
          <a:prstGeom prst="rect">
            <a:avLst/>
          </a:prstGeom>
          <a:blipFill>
            <a:blip r:embed="rId2"/>
            <a:tile tx="0" ty="0" sx="100000" sy="100000" flip="none" algn="tl"/>
          </a:blipFill>
        </p:spPr>
        <p:txBody>
          <a:bodyPr wrap="square">
            <a:spAutoFit/>
          </a:bodyPr>
          <a:lstStyle/>
          <a:p>
            <a:r>
              <a:rPr lang="vi-VN" sz="2400" dirty="0">
                <a:latin typeface="+mj-lt"/>
              </a:rPr>
              <a:t>Tựu trường đó, lòng tôi vừa bắt gặp</a:t>
            </a:r>
            <a:br>
              <a:rPr lang="vi-VN" sz="2400" dirty="0">
                <a:latin typeface="+mj-lt"/>
              </a:rPr>
            </a:br>
            <a:r>
              <a:rPr lang="vi-VN" sz="2400" dirty="0">
                <a:latin typeface="+mj-lt"/>
              </a:rPr>
              <a:t>Nỗi xôn xao thầm lặng ở trong rương</a:t>
            </a:r>
            <a:br>
              <a:rPr lang="vi-VN" sz="2400" dirty="0">
                <a:latin typeface="+mj-lt"/>
              </a:rPr>
            </a:br>
            <a:r>
              <a:rPr lang="vi-VN" sz="2400" dirty="0">
                <a:latin typeface="+mj-lt"/>
              </a:rPr>
              <a:t>Của chàng trai mười lăm tuổi vào trường,</a:t>
            </a:r>
            <a:br>
              <a:rPr lang="vi-VN" sz="2400" dirty="0">
                <a:latin typeface="+mj-lt"/>
              </a:rPr>
            </a:br>
            <a:r>
              <a:rPr lang="vi-VN" sz="2400" dirty="0">
                <a:latin typeface="+mj-lt"/>
              </a:rPr>
              <a:t>Mắt tin cậy và tóc vừa dưỡng rẽ.</a:t>
            </a:r>
            <a:br>
              <a:rPr lang="vi-VN" sz="2400" dirty="0">
                <a:latin typeface="+mj-lt"/>
              </a:rPr>
            </a:br>
            <a:r>
              <a:rPr lang="vi-VN" sz="2400" dirty="0">
                <a:latin typeface="+mj-lt"/>
              </a:rPr>
              <a:t/>
            </a:r>
            <a:br>
              <a:rPr lang="vi-VN" sz="2400" dirty="0">
                <a:latin typeface="+mj-lt"/>
              </a:rPr>
            </a:br>
            <a:r>
              <a:rPr lang="vi-VN" sz="2400" dirty="0">
                <a:latin typeface="+mj-lt"/>
              </a:rPr>
              <a:t>Người bạn nhỏ! Cho lòng tôi theo ghé</a:t>
            </a:r>
            <a:br>
              <a:rPr lang="vi-VN" sz="2400" dirty="0">
                <a:latin typeface="+mj-lt"/>
              </a:rPr>
            </a:br>
            <a:r>
              <a:rPr lang="vi-VN" sz="2400" dirty="0">
                <a:latin typeface="+mj-lt"/>
              </a:rPr>
              <a:t>Không nỗi gì có thể vuốt ve hơn</a:t>
            </a:r>
            <a:br>
              <a:rPr lang="vi-VN" sz="2400" dirty="0">
                <a:latin typeface="+mj-lt"/>
              </a:rPr>
            </a:br>
            <a:r>
              <a:rPr lang="vi-VN" sz="2400" dirty="0">
                <a:latin typeface="+mj-lt"/>
              </a:rPr>
              <a:t>Đêm tựu trường mùi cửa sổ mới sơn,</a:t>
            </a:r>
            <a:br>
              <a:rPr lang="vi-VN" sz="2400" dirty="0">
                <a:latin typeface="+mj-lt"/>
              </a:rPr>
            </a:br>
            <a:r>
              <a:rPr lang="vi-VN" sz="2400" dirty="0">
                <a:latin typeface="+mj-lt"/>
              </a:rPr>
              <a:t>Tủ mới đánh, và lòng trai thơm ngát.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E170AA7E-231F-DED6-AC9F-235D43919287}"/>
              </a:ext>
            </a:extLst>
          </p:cNvPr>
          <p:cNvSpPr txBox="1"/>
          <p:nvPr/>
        </p:nvSpPr>
        <p:spPr>
          <a:xfrm>
            <a:off x="9078685" y="5697426"/>
            <a:ext cx="2960914" cy="975716"/>
          </a:xfrm>
          <a:prstGeom prst="rect">
            <a:avLst/>
          </a:prstGeom>
          <a:ln w="28575">
            <a:solidFill>
              <a:srgbClr val="00B050"/>
            </a:solidFill>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5000"/>
              </a:lnSpc>
              <a:spcBef>
                <a:spcPts val="0"/>
              </a:spcBef>
              <a:spcAft>
                <a:spcPts val="0"/>
              </a:spcAft>
            </a:pPr>
            <a:r>
              <a:rPr lang="en-US" sz="2600" dirty="0">
                <a:latin typeface="Times New Roman" panose="02020603050405020304" pitchFamily="18" charset="0"/>
                <a:ea typeface="Times" panose="020B0500000000000000" pitchFamily="34"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ea typeface="Times" panose="020B0500000000000000" pitchFamily="34" charset="0"/>
                <a:cs typeface="Times New Roman" panose="02020603050405020304" pitchFamily="18" charset="0"/>
              </a:rPr>
              <a:t> Ý</a:t>
            </a:r>
            <a:r>
              <a:rPr lang="vi-VN" sz="2600" dirty="0">
                <a:latin typeface="Times New Roman" panose="02020603050405020304" pitchFamily="18" charset="0"/>
                <a:ea typeface="Times" panose="020B0500000000000000" pitchFamily="34" charset="0"/>
                <a:cs typeface="Times New Roman" panose="02020603050405020304" pitchFamily="18" charset="0"/>
              </a:rPr>
              <a:t> nghĩa của bài thơ đối với bản thân.</a:t>
            </a:r>
          </a:p>
        </p:txBody>
      </p:sp>
      <p:sp>
        <p:nvSpPr>
          <p:cNvPr id="12" name="TextBox 11">
            <a:extLst>
              <a:ext uri="{FF2B5EF4-FFF2-40B4-BE49-F238E27FC236}">
                <a16:creationId xmlns:a16="http://schemas.microsoft.com/office/drawing/2014/main" xmlns="" id="{A255A048-E82C-A8AD-8F23-387397E95EBA}"/>
              </a:ext>
            </a:extLst>
          </p:cNvPr>
          <p:cNvSpPr txBox="1"/>
          <p:nvPr/>
        </p:nvSpPr>
        <p:spPr>
          <a:xfrm>
            <a:off x="9948859" y="1826755"/>
            <a:ext cx="1927453" cy="523220"/>
          </a:xfrm>
          <a:prstGeom prst="rect">
            <a:avLst/>
          </a:prstGeom>
          <a:noFill/>
        </p:spPr>
        <p:txBody>
          <a:bodyPr wrap="square">
            <a:spAutoFit/>
          </a:bodyPr>
          <a:lstStyle/>
          <a:p>
            <a:r>
              <a:rPr lang="en-US" sz="2800" b="1" dirty="0">
                <a:solidFill>
                  <a:srgbClr val="0070C0"/>
                </a:solidFill>
                <a:latin typeface="Times New Roman" panose="02020603050405020304" pitchFamily="18" charset="0"/>
                <a:cs typeface="Times New Roman" panose="02020603050405020304" pitchFamily="18" charset="0"/>
              </a:rPr>
              <a:t>C</a:t>
            </a:r>
            <a:r>
              <a:rPr lang="vi-VN" sz="2800" b="1" dirty="0">
                <a:solidFill>
                  <a:srgbClr val="0070C0"/>
                </a:solidFill>
                <a:latin typeface="Times New Roman" panose="02020603050405020304" pitchFamily="18" charset="0"/>
                <a:cs typeface="Times New Roman" panose="02020603050405020304" pitchFamily="18" charset="0"/>
              </a:rPr>
              <a:t>âu chủ đề</a:t>
            </a:r>
          </a:p>
        </p:txBody>
      </p:sp>
      <p:sp>
        <p:nvSpPr>
          <p:cNvPr id="14" name="TextBox 13">
            <a:extLst>
              <a:ext uri="{FF2B5EF4-FFF2-40B4-BE49-F238E27FC236}">
                <a16:creationId xmlns:a16="http://schemas.microsoft.com/office/drawing/2014/main" xmlns="" id="{F1A0C81C-3467-1653-0988-DBC78E9DEE49}"/>
              </a:ext>
            </a:extLst>
          </p:cNvPr>
          <p:cNvSpPr txBox="1"/>
          <p:nvPr/>
        </p:nvSpPr>
        <p:spPr>
          <a:xfrm>
            <a:off x="8948055" y="2356645"/>
            <a:ext cx="3091544" cy="2261068"/>
          </a:xfrm>
          <a:prstGeom prst="rect">
            <a:avLst/>
          </a:prstGeom>
          <a:ln w="28575">
            <a:prstDash val="dash"/>
          </a:ln>
        </p:spPr>
        <p:style>
          <a:lnRef idx="2">
            <a:schemeClr val="accent4"/>
          </a:lnRef>
          <a:fillRef idx="1">
            <a:schemeClr val="lt1"/>
          </a:fillRef>
          <a:effectRef idx="0">
            <a:schemeClr val="accent4"/>
          </a:effectRef>
          <a:fontRef idx="minor">
            <a:schemeClr val="dk1"/>
          </a:fontRef>
        </p:style>
        <p:txBody>
          <a:bodyPr wrap="square">
            <a:spAutoFit/>
          </a:bodyPr>
          <a:lstStyle/>
          <a:p>
            <a:pPr marL="0" marR="0" algn="just">
              <a:lnSpc>
                <a:spcPct val="110000"/>
              </a:lnSpc>
              <a:spcBef>
                <a:spcPts val="0"/>
              </a:spcBef>
              <a:spcAft>
                <a:spcPts val="0"/>
              </a:spcAft>
            </a:pPr>
            <a:r>
              <a:rPr lang="en-US" sz="2600" dirty="0">
                <a:latin typeface="Times New Roman" panose="02020603050405020304" pitchFamily="18" charset="0"/>
                <a:cs typeface="Times New Roman" panose="02020603050405020304" pitchFamily="18" charset="0"/>
                <a:sym typeface="Wingdings" panose="05000000000000000000" pitchFamily="2" charset="2"/>
              </a:rPr>
              <a:t></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Nội dung</a:t>
            </a:r>
            <a:r>
              <a:rPr lang="en-US" sz="2600" dirty="0">
                <a:latin typeface="Times New Roman" panose="02020603050405020304" pitchFamily="18" charset="0"/>
                <a:cs typeface="Times New Roman" panose="02020603050405020304" pitchFamily="18" charset="0"/>
              </a:rPr>
              <a:t>: G</a:t>
            </a:r>
            <a:r>
              <a:rPr lang="vi-VN" sz="2600" dirty="0">
                <a:latin typeface="Times New Roman" panose="02020603050405020304" pitchFamily="18" charset="0"/>
                <a:cs typeface="Times New Roman" panose="02020603050405020304" pitchFamily="18" charset="0"/>
              </a:rPr>
              <a:t>iới thiệu nhan đề bài thơ, tên tác giả và cảm nghĩ chung của người viết về bài thơ. </a:t>
            </a:r>
          </a:p>
        </p:txBody>
      </p:sp>
      <p:sp>
        <p:nvSpPr>
          <p:cNvPr id="16" name="TextBox 15">
            <a:extLst>
              <a:ext uri="{FF2B5EF4-FFF2-40B4-BE49-F238E27FC236}">
                <a16:creationId xmlns:a16="http://schemas.microsoft.com/office/drawing/2014/main" xmlns="" id="{2826EE0D-52F0-9F0C-F6EE-96862C08A384}"/>
              </a:ext>
            </a:extLst>
          </p:cNvPr>
          <p:cNvSpPr txBox="1"/>
          <p:nvPr/>
        </p:nvSpPr>
        <p:spPr>
          <a:xfrm>
            <a:off x="9894429" y="4895959"/>
            <a:ext cx="2243141" cy="523220"/>
          </a:xfrm>
          <a:prstGeom prst="rect">
            <a:avLst/>
          </a:prstGeom>
          <a:noFill/>
        </p:spPr>
        <p:txBody>
          <a:bodyPr wrap="square">
            <a:spAutoFit/>
          </a:bodyPr>
          <a:lstStyle/>
          <a:p>
            <a:r>
              <a:rPr lang="vi-VN" sz="2800" b="1" dirty="0">
                <a:solidFill>
                  <a:srgbClr val="0070C0"/>
                </a:solidFill>
                <a:latin typeface="Times New Roman" panose="02020603050405020304" pitchFamily="18" charset="0"/>
                <a:cs typeface="Times New Roman" panose="02020603050405020304" pitchFamily="18" charset="0"/>
              </a:rPr>
              <a:t>Câu kết đoạn</a:t>
            </a:r>
          </a:p>
        </p:txBody>
      </p:sp>
      <p:cxnSp>
        <p:nvCxnSpPr>
          <p:cNvPr id="19" name="Straight Connector 18">
            <a:extLst>
              <a:ext uri="{FF2B5EF4-FFF2-40B4-BE49-F238E27FC236}">
                <a16:creationId xmlns:a16="http://schemas.microsoft.com/office/drawing/2014/main" xmlns="" id="{ACFDCF34-3692-4FBB-5893-54C1CAB1CEE2}"/>
              </a:ext>
            </a:extLst>
          </p:cNvPr>
          <p:cNvCxnSpPr/>
          <p:nvPr/>
        </p:nvCxnSpPr>
        <p:spPr>
          <a:xfrm flipV="1">
            <a:off x="1012370" y="1329944"/>
            <a:ext cx="7717971" cy="1626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xmlns="" id="{3015701E-9B21-045F-AE40-D7F8456AE7F5}"/>
              </a:ext>
            </a:extLst>
          </p:cNvPr>
          <p:cNvCxnSpPr>
            <a:cxnSpLocks/>
          </p:cNvCxnSpPr>
          <p:nvPr/>
        </p:nvCxnSpPr>
        <p:spPr>
          <a:xfrm>
            <a:off x="293916" y="1732719"/>
            <a:ext cx="841465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xmlns="" id="{9E174EA2-E337-2AA8-EDF7-BC280060279F}"/>
              </a:ext>
            </a:extLst>
          </p:cNvPr>
          <p:cNvCxnSpPr>
            <a:cxnSpLocks/>
          </p:cNvCxnSpPr>
          <p:nvPr/>
        </p:nvCxnSpPr>
        <p:spPr>
          <a:xfrm>
            <a:off x="315688" y="2044580"/>
            <a:ext cx="1665512" cy="0"/>
          </a:xfrm>
          <a:prstGeom prst="line">
            <a:avLst/>
          </a:prstGeom>
          <a:ln w="28575"/>
        </p:spPr>
        <p:style>
          <a:lnRef idx="1">
            <a:schemeClr val="accent2"/>
          </a:lnRef>
          <a:fillRef idx="0">
            <a:schemeClr val="accent2"/>
          </a:fillRef>
          <a:effectRef idx="0">
            <a:schemeClr val="accent2"/>
          </a:effectRef>
          <a:fontRef idx="minor">
            <a:schemeClr val="tx1"/>
          </a:fontRef>
        </p:style>
      </p:cxnSp>
      <p:pic>
        <p:nvPicPr>
          <p:cNvPr id="25" name="Picture 24">
            <a:extLst>
              <a:ext uri="{FF2B5EF4-FFF2-40B4-BE49-F238E27FC236}">
                <a16:creationId xmlns:a16="http://schemas.microsoft.com/office/drawing/2014/main" xmlns="" id="{F7509060-7063-4825-46C6-212A1323B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462763">
            <a:off x="9079521" y="1349577"/>
            <a:ext cx="585475" cy="1390008"/>
          </a:xfrm>
          <a:prstGeom prst="rect">
            <a:avLst/>
          </a:prstGeom>
        </p:spPr>
      </p:pic>
      <p:pic>
        <p:nvPicPr>
          <p:cNvPr id="26" name="Picture 25">
            <a:extLst>
              <a:ext uri="{FF2B5EF4-FFF2-40B4-BE49-F238E27FC236}">
                <a16:creationId xmlns:a16="http://schemas.microsoft.com/office/drawing/2014/main" xmlns="" id="{F8816770-7C9E-A83B-4691-BE85AD3D9B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5204450">
            <a:off x="9144089" y="4731397"/>
            <a:ext cx="456337" cy="1438417"/>
          </a:xfrm>
          <a:prstGeom prst="rect">
            <a:avLst/>
          </a:prstGeom>
        </p:spPr>
      </p:pic>
      <p:cxnSp>
        <p:nvCxnSpPr>
          <p:cNvPr id="27" name="Straight Connector 26">
            <a:extLst>
              <a:ext uri="{FF2B5EF4-FFF2-40B4-BE49-F238E27FC236}">
                <a16:creationId xmlns:a16="http://schemas.microsoft.com/office/drawing/2014/main" xmlns="" id="{78DA5E60-4BA3-7DFD-8ACB-3448BAED8323}"/>
              </a:ext>
            </a:extLst>
          </p:cNvPr>
          <p:cNvCxnSpPr>
            <a:cxnSpLocks/>
          </p:cNvCxnSpPr>
          <p:nvPr/>
        </p:nvCxnSpPr>
        <p:spPr>
          <a:xfrm>
            <a:off x="4636902" y="5752846"/>
            <a:ext cx="4052409"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0" name="Straight Connector 29">
            <a:extLst>
              <a:ext uri="{FF2B5EF4-FFF2-40B4-BE49-F238E27FC236}">
                <a16:creationId xmlns:a16="http://schemas.microsoft.com/office/drawing/2014/main" xmlns="" id="{A066EFC6-5C56-8D55-3F91-F1BF5EECAD91}"/>
              </a:ext>
            </a:extLst>
          </p:cNvPr>
          <p:cNvCxnSpPr>
            <a:cxnSpLocks/>
          </p:cNvCxnSpPr>
          <p:nvPr/>
        </p:nvCxnSpPr>
        <p:spPr>
          <a:xfrm>
            <a:off x="293916" y="6121152"/>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a:extLst>
              <a:ext uri="{FF2B5EF4-FFF2-40B4-BE49-F238E27FC236}">
                <a16:creationId xmlns:a16="http://schemas.microsoft.com/office/drawing/2014/main" xmlns="" id="{812D7959-6246-7D0C-FCED-3386B94A0DD7}"/>
              </a:ext>
            </a:extLst>
          </p:cNvPr>
          <p:cNvCxnSpPr>
            <a:cxnSpLocks/>
          </p:cNvCxnSpPr>
          <p:nvPr/>
        </p:nvCxnSpPr>
        <p:spPr>
          <a:xfrm>
            <a:off x="293916" y="6504337"/>
            <a:ext cx="6771902"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343525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1000"/>
                                        <p:tgtEl>
                                          <p:spTgt spid="25"/>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Left)">
                                      <p:cBhvr>
                                        <p:cTn id="28" dur="1000"/>
                                        <p:tgtEl>
                                          <p:spTgt spid="12"/>
                                        </p:tgtEl>
                                      </p:cBhvr>
                                    </p:animEffect>
                                  </p:childTnLst>
                                </p:cTn>
                              </p:par>
                            </p:childTnLst>
                          </p:cTn>
                        </p:par>
                        <p:par>
                          <p:cTn id="29" fill="hold">
                            <p:stCondLst>
                              <p:cond delay="2000"/>
                            </p:stCondLst>
                            <p:childTnLst>
                              <p:par>
                                <p:cTn id="30" presetID="18" presetClass="entr" presetSubtype="12"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1000"/>
                                        <p:tgtEl>
                                          <p:spTgt spid="32"/>
                                        </p:tgtEl>
                                      </p:cBhvr>
                                    </p:animEffect>
                                    <p:anim calcmode="lin" valueType="num">
                                      <p:cBhvr>
                                        <p:cTn id="48" dur="1000" fill="hold"/>
                                        <p:tgtEl>
                                          <p:spTgt spid="32"/>
                                        </p:tgtEl>
                                        <p:attrNameLst>
                                          <p:attrName>ppt_x</p:attrName>
                                        </p:attrNameLst>
                                      </p:cBhvr>
                                      <p:tavLst>
                                        <p:tav tm="0">
                                          <p:val>
                                            <p:strVal val="#ppt_x"/>
                                          </p:val>
                                        </p:tav>
                                        <p:tav tm="100000">
                                          <p:val>
                                            <p:strVal val="#ppt_x"/>
                                          </p:val>
                                        </p:tav>
                                      </p:tavLst>
                                    </p:anim>
                                    <p:anim calcmode="lin" valueType="num">
                                      <p:cBhvr>
                                        <p:cTn id="4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1000" fill="hold"/>
                                        <p:tgtEl>
                                          <p:spTgt spid="26"/>
                                        </p:tgtEl>
                                        <p:attrNameLst>
                                          <p:attrName>ppt_w</p:attrName>
                                        </p:attrNameLst>
                                      </p:cBhvr>
                                      <p:tavLst>
                                        <p:tav tm="0">
                                          <p:val>
                                            <p:strVal val="#ppt_w*0.70"/>
                                          </p:val>
                                        </p:tav>
                                        <p:tav tm="100000">
                                          <p:val>
                                            <p:strVal val="#ppt_w"/>
                                          </p:val>
                                        </p:tav>
                                      </p:tavLst>
                                    </p:anim>
                                    <p:anim calcmode="lin" valueType="num">
                                      <p:cBhvr>
                                        <p:cTn id="55" dur="1000" fill="hold"/>
                                        <p:tgtEl>
                                          <p:spTgt spid="26"/>
                                        </p:tgtEl>
                                        <p:attrNameLst>
                                          <p:attrName>ppt_h</p:attrName>
                                        </p:attrNameLst>
                                      </p:cBhvr>
                                      <p:tavLst>
                                        <p:tav tm="0">
                                          <p:val>
                                            <p:strVal val="#ppt_h"/>
                                          </p:val>
                                        </p:tav>
                                        <p:tav tm="100000">
                                          <p:val>
                                            <p:strVal val="#ppt_h"/>
                                          </p:val>
                                        </p:tav>
                                      </p:tavLst>
                                    </p:anim>
                                    <p:animEffect transition="in" filter="fade">
                                      <p:cBhvr>
                                        <p:cTn id="56" dur="1000"/>
                                        <p:tgtEl>
                                          <p:spTgt spid="26"/>
                                        </p:tgtEl>
                                      </p:cBhvr>
                                    </p:animEffect>
                                  </p:childTnLst>
                                </p:cTn>
                              </p:par>
                            </p:childTnLst>
                          </p:cTn>
                        </p:par>
                        <p:par>
                          <p:cTn id="57" fill="hold">
                            <p:stCondLst>
                              <p:cond delay="1000"/>
                            </p:stCondLst>
                            <p:childTnLst>
                              <p:par>
                                <p:cTn id="58" presetID="55"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strVal val="#ppt_w*0.70"/>
                                          </p:val>
                                        </p:tav>
                                        <p:tav tm="100000">
                                          <p:val>
                                            <p:strVal val="#ppt_w"/>
                                          </p:val>
                                        </p:tav>
                                      </p:tavLst>
                                    </p:anim>
                                    <p:anim calcmode="lin" valueType="num">
                                      <p:cBhvr>
                                        <p:cTn id="61" dur="1000" fill="hold"/>
                                        <p:tgtEl>
                                          <p:spTgt spid="16"/>
                                        </p:tgtEl>
                                        <p:attrNameLst>
                                          <p:attrName>ppt_h</p:attrName>
                                        </p:attrNameLst>
                                      </p:cBhvr>
                                      <p:tavLst>
                                        <p:tav tm="0">
                                          <p:val>
                                            <p:strVal val="#ppt_h"/>
                                          </p:val>
                                        </p:tav>
                                        <p:tav tm="100000">
                                          <p:val>
                                            <p:strVal val="#ppt_h"/>
                                          </p:val>
                                        </p:tav>
                                      </p:tavLst>
                                    </p:anim>
                                    <p:animEffect transition="in" filter="fade">
                                      <p:cBhvr>
                                        <p:cTn id="62" dur="1000"/>
                                        <p:tgtEl>
                                          <p:spTgt spid="16"/>
                                        </p:tgtEl>
                                      </p:cBhvr>
                                    </p:animEffect>
                                  </p:childTnLst>
                                </p:cTn>
                              </p:par>
                            </p:childTnLst>
                          </p:cTn>
                        </p:par>
                        <p:par>
                          <p:cTn id="63" fill="hold">
                            <p:stCondLst>
                              <p:cond delay="2000"/>
                            </p:stCondLst>
                            <p:childTnLst>
                              <p:par>
                                <p:cTn id="64" presetID="55"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 calcmode="lin" valueType="num">
                                      <p:cBhvr>
                                        <p:cTn id="66" dur="1000" fill="hold"/>
                                        <p:tgtEl>
                                          <p:spTgt spid="8"/>
                                        </p:tgtEl>
                                        <p:attrNameLst>
                                          <p:attrName>ppt_w</p:attrName>
                                        </p:attrNameLst>
                                      </p:cBhvr>
                                      <p:tavLst>
                                        <p:tav tm="0">
                                          <p:val>
                                            <p:strVal val="#ppt_w*0.70"/>
                                          </p:val>
                                        </p:tav>
                                        <p:tav tm="100000">
                                          <p:val>
                                            <p:strVal val="#ppt_w"/>
                                          </p:val>
                                        </p:tav>
                                      </p:tavLst>
                                    </p:anim>
                                    <p:anim calcmode="lin" valueType="num">
                                      <p:cBhvr>
                                        <p:cTn id="67" dur="1000" fill="hold"/>
                                        <p:tgtEl>
                                          <p:spTgt spid="8"/>
                                        </p:tgtEl>
                                        <p:attrNameLst>
                                          <p:attrName>ppt_h</p:attrName>
                                        </p:attrNameLst>
                                      </p:cBhvr>
                                      <p:tavLst>
                                        <p:tav tm="0">
                                          <p:val>
                                            <p:strVal val="#ppt_h"/>
                                          </p:val>
                                        </p:tav>
                                        <p:tav tm="100000">
                                          <p:val>
                                            <p:strVal val="#ppt_h"/>
                                          </p:val>
                                        </p:tav>
                                      </p:tavLst>
                                    </p:anim>
                                    <p:animEffect transition="in" filter="fade">
                                      <p:cBhvr>
                                        <p:cTn id="6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4"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014D08-59A9-9A18-DA1F-BB12FD3C9B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83CCA0FB-C4FF-F091-AF10-4B622E2DC347}"/>
              </a:ext>
            </a:extLst>
          </p:cNvPr>
          <p:cNvSpPr txBox="1"/>
          <p:nvPr/>
        </p:nvSpPr>
        <p:spPr>
          <a:xfrm>
            <a:off x="206829" y="982176"/>
            <a:ext cx="8588828" cy="5632311"/>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indent="685800" algn="just"/>
            <a:r>
              <a:rPr lang="vi-VN" sz="2400" dirty="0">
                <a:latin typeface="#9Slide03 Arima Madurai ExtraBo" panose="00000900000000000000" pitchFamily="2" charset="0"/>
                <a:cs typeface="#9Slide03 Arima Madurai ExtraBo" panose="00000900000000000000" pitchFamily="2" charset="0"/>
              </a:rPr>
              <a:t>Lòng tôi chợt bồi hồi, xao xuyến vì gặp lại những cảm xúc của thời áo trắng khi đọc bài thơ “Tựu trường” của nhà thơ Huy Cận. Nổi bật trong không gian tươi mới mà gần gũi, thân thuộc của ngôi trường là hình ảnh “chàng trai tuổi mười lăm” trong bộ quần áo trắng tinh khôi, mái tóc rẽ ngôi ngay ngắn với tâm hồn trong sáng và mong manh như ngọc. Những sắc thái cảm xúc của nhân vật trữ tình như háo hức, xôn xao, hi vọng, tin tưởng ở ngôi trường mới được nhà thơ khắc họa tài tình qua bước chân “ngập ngừng”, qua hành động “gấp sách lại”, “đứng nghe”, qua ánh mắt “tin cậy”. Tôi rất ấn tượng về nghệ thuật sáng tạo những hình ảnh độc đáo, cụ thể hóa cái vô hình thành cái hữu hình “linh hồn bằng ngọc”, “tay đời ấm áp”, “lòng trai thơm ngát”. Cảm ơn nhà thơ đã giúp ta thêm trân trọng từng giây phút của tuổi hoa niên, giúp ta lưu giữ kí ức đẹp trong hành trình trưởng thành của mỗi người!</a:t>
            </a:r>
          </a:p>
        </p:txBody>
      </p:sp>
      <p:sp>
        <p:nvSpPr>
          <p:cNvPr id="3" name="TextBox 2">
            <a:extLst>
              <a:ext uri="{FF2B5EF4-FFF2-40B4-BE49-F238E27FC236}">
                <a16:creationId xmlns:a16="http://schemas.microsoft.com/office/drawing/2014/main" xmlns="" id="{C58202F6-81A1-E339-30F9-F2191AF5298A}"/>
              </a:ext>
            </a:extLst>
          </p:cNvPr>
          <p:cNvSpPr txBox="1"/>
          <p:nvPr/>
        </p:nvSpPr>
        <p:spPr>
          <a:xfrm>
            <a:off x="119743" y="214882"/>
            <a:ext cx="10047514" cy="55643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marR="0" algn="just">
              <a:lnSpc>
                <a:spcPct val="115000"/>
              </a:lnSpc>
              <a:spcBef>
                <a:spcPts val="0"/>
              </a:spcBef>
              <a:spcAft>
                <a:spcPts val="0"/>
              </a:spcAft>
            </a:pP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chia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sẻ</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Tựu</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(SGK/26)</a:t>
            </a:r>
            <a:endParaRPr lang="vi-VN" sz="2800" b="1"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51F76491-3AE9-B8CC-2546-3C4EC9005E44}"/>
              </a:ext>
            </a:extLst>
          </p:cNvPr>
          <p:cNvSpPr txBox="1"/>
          <p:nvPr/>
        </p:nvSpPr>
        <p:spPr>
          <a:xfrm>
            <a:off x="8904515" y="3321370"/>
            <a:ext cx="3287486" cy="3312638"/>
          </a:xfrm>
          <a:prstGeom prst="rect">
            <a:avLst/>
          </a:prstGeom>
          <a:ln w="28575">
            <a:solidFill>
              <a:srgbClr val="00B050"/>
            </a:solidFill>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a:lnSpc>
                <a:spcPct val="110000"/>
              </a:lnSpc>
            </a:pPr>
            <a:r>
              <a:rPr lang="en-US" sz="2400" dirty="0">
                <a:effectLst/>
                <a:latin typeface="Times New Roman" panose="02020603050405020304" pitchFamily="18" charset="0"/>
                <a:ea typeface="TimesNewRomanPSMT"/>
              </a:rPr>
              <a:t>- </a:t>
            </a:r>
            <a:r>
              <a:rPr lang="vi-VN" sz="2400" dirty="0">
                <a:effectLst/>
                <a:latin typeface="Times New Roman" panose="02020603050405020304" pitchFamily="18" charset="0"/>
                <a:ea typeface="TimesNewRomanPSMT"/>
              </a:rPr>
              <a:t>Cảm xúc và suy nghĩ được thể hiện kết hợp trong đoạn văn: cảm xúc bồi hồi, xao xuyến xen lẫn những suy ngẫm của tác giả đoạn văn về cách nhà thơ thể hiện hình ảnh nhân vật trữ tình.</a:t>
            </a:r>
            <a:endParaRPr lang="vi-VN" sz="2400" dirty="0"/>
          </a:p>
        </p:txBody>
      </p:sp>
      <p:sp>
        <p:nvSpPr>
          <p:cNvPr id="11" name="TextBox 10">
            <a:extLst>
              <a:ext uri="{FF2B5EF4-FFF2-40B4-BE49-F238E27FC236}">
                <a16:creationId xmlns:a16="http://schemas.microsoft.com/office/drawing/2014/main" xmlns="" id="{1C5AE49C-33B7-FCC4-C730-821E9550175A}"/>
              </a:ext>
            </a:extLst>
          </p:cNvPr>
          <p:cNvSpPr txBox="1"/>
          <p:nvPr/>
        </p:nvSpPr>
        <p:spPr>
          <a:xfrm>
            <a:off x="9002485" y="1803578"/>
            <a:ext cx="2895600" cy="1339662"/>
          </a:xfrm>
          <a:prstGeom prst="rect">
            <a:avLst/>
          </a:prstGeom>
          <a:ln w="28575">
            <a:solidFill>
              <a:srgbClr val="FF3399"/>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pPr marL="0" marR="0" algn="ctr">
              <a:lnSpc>
                <a:spcPct val="110000"/>
              </a:lnSpc>
              <a:spcBef>
                <a:spcPts val="0"/>
              </a:spcBef>
              <a:spcAft>
                <a:spcPts val="0"/>
              </a:spcAft>
            </a:pPr>
            <a:r>
              <a:rPr lang="en-US" sz="2400" dirty="0">
                <a:effectLst/>
                <a:latin typeface="Times New Roman" panose="02020603050405020304" pitchFamily="18" charset="0"/>
                <a:ea typeface="TimesNewRomanPSMT"/>
                <a:cs typeface="Times New Roman" panose="02020603050405020304" pitchFamily="18" charset="0"/>
              </a:rPr>
              <a:t>- </a:t>
            </a:r>
            <a:r>
              <a:rPr lang="vi-VN" sz="2400" dirty="0">
                <a:effectLst/>
                <a:latin typeface="Times New Roman" panose="02020603050405020304" pitchFamily="18" charset="0"/>
                <a:ea typeface="TimesNewRomanPSMT"/>
                <a:cs typeface="Times New Roman" panose="02020603050405020304" pitchFamily="18" charset="0"/>
              </a:rPr>
              <a:t>Người viết dùng ngôi thứ nhất để chia sẻ cảm nghĩ. </a:t>
            </a:r>
            <a:endParaRPr lang="vi-VN"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ABB149-B0AF-EE7D-6220-A0B9206F42D7}"/>
              </a:ext>
            </a:extLst>
          </p:cNvPr>
          <p:cNvSpPr/>
          <p:nvPr/>
        </p:nvSpPr>
        <p:spPr>
          <a:xfrm>
            <a:off x="1709057" y="937913"/>
            <a:ext cx="457197" cy="433676"/>
          </a:xfrm>
          <a:prstGeom prst="rect">
            <a:avLst/>
          </a:prstGeom>
          <a:noFill/>
          <a:ln w="28575">
            <a:solidFill>
              <a:srgbClr val="FF33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8" name="Straight Connector 7">
            <a:extLst>
              <a:ext uri="{FF2B5EF4-FFF2-40B4-BE49-F238E27FC236}">
                <a16:creationId xmlns:a16="http://schemas.microsoft.com/office/drawing/2014/main" xmlns="" id="{3D0F8EB9-6E0B-BE7A-AE4B-0049094CA1D7}"/>
              </a:ext>
            </a:extLst>
          </p:cNvPr>
          <p:cNvCxnSpPr>
            <a:cxnSpLocks/>
          </p:cNvCxnSpPr>
          <p:nvPr/>
        </p:nvCxnSpPr>
        <p:spPr>
          <a:xfrm>
            <a:off x="7805057" y="3186955"/>
            <a:ext cx="903512"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xmlns="" id="{CB90236F-BC1C-290A-9950-8B02026E2319}"/>
              </a:ext>
            </a:extLst>
          </p:cNvPr>
          <p:cNvCxnSpPr>
            <a:cxnSpLocks/>
          </p:cNvCxnSpPr>
          <p:nvPr/>
        </p:nvCxnSpPr>
        <p:spPr>
          <a:xfrm>
            <a:off x="6553198" y="4657513"/>
            <a:ext cx="2155371"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xmlns="" id="{355A10C4-8817-C22D-360D-7C562BF81C53}"/>
              </a:ext>
            </a:extLst>
          </p:cNvPr>
          <p:cNvCxnSpPr>
            <a:cxnSpLocks/>
          </p:cNvCxnSpPr>
          <p:nvPr/>
        </p:nvCxnSpPr>
        <p:spPr>
          <a:xfrm>
            <a:off x="293916" y="3570926"/>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cxnSp>
        <p:nvCxnSpPr>
          <p:cNvPr id="12" name="Straight Connector 11">
            <a:extLst>
              <a:ext uri="{FF2B5EF4-FFF2-40B4-BE49-F238E27FC236}">
                <a16:creationId xmlns:a16="http://schemas.microsoft.com/office/drawing/2014/main" xmlns="" id="{FE52D8BE-DC11-3256-1BEF-9AFA85488081}"/>
              </a:ext>
            </a:extLst>
          </p:cNvPr>
          <p:cNvCxnSpPr>
            <a:cxnSpLocks/>
          </p:cNvCxnSpPr>
          <p:nvPr/>
        </p:nvCxnSpPr>
        <p:spPr>
          <a:xfrm>
            <a:off x="293916" y="5023880"/>
            <a:ext cx="8414653" cy="0"/>
          </a:xfrm>
          <a:prstGeom prst="line">
            <a:avLst/>
          </a:prstGeom>
          <a:ln w="38100">
            <a:solidFill>
              <a:srgbClr val="00B05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25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par>
                          <p:cTn id="8" fill="hold">
                            <p:stCondLst>
                              <p:cond delay="10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6" presetClass="entr" presetSubtype="16"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TotalTime>
  <Words>2089</Words>
  <Application>Microsoft Office PowerPoint</Application>
  <PresentationFormat>Custom</PresentationFormat>
  <Paragraphs>144</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 User</dc:creator>
  <cp:lastModifiedBy>LENOVO</cp:lastModifiedBy>
  <cp:revision>25</cp:revision>
  <dcterms:created xsi:type="dcterms:W3CDTF">2024-07-09T12:23:00Z</dcterms:created>
  <dcterms:modified xsi:type="dcterms:W3CDTF">2024-08-27T02:00:12Z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A2C88DE61BAD46D1ABDE9B210893CF2B_12</vt:lpwstr>
  </property>
  <property fmtid="{D5CDD505-2E9C-101B-9397-08002B2CF9AE}" pid="3" name="KSOProductBuildVer">
    <vt:lpwstr>1033-12.2.0.17153</vt:lpwstr>
  </property>
</Properties>
</file>