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300149" r:id="rId2"/>
    <p:sldId id="263" r:id="rId3"/>
    <p:sldId id="5300123" r:id="rId4"/>
    <p:sldId id="5300124" r:id="rId5"/>
    <p:sldId id="5300145" r:id="rId6"/>
    <p:sldId id="5300151" r:id="rId7"/>
    <p:sldId id="5300152" r:id="rId8"/>
    <p:sldId id="5300154" r:id="rId9"/>
    <p:sldId id="5300153" r:id="rId10"/>
    <p:sldId id="5300137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76E"/>
    <a:srgbClr val="F39679"/>
    <a:srgbClr val="7A5A49"/>
    <a:srgbClr val="EBD8C3"/>
    <a:srgbClr val="644B3D"/>
    <a:srgbClr val="F2E8DC"/>
    <a:srgbClr val="634A3C"/>
    <a:srgbClr val="3A1E1C"/>
    <a:srgbClr val="E7D0B7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8"/>
    <p:restoredTop sz="91810" autoAdjust="0"/>
  </p:normalViewPr>
  <p:slideViewPr>
    <p:cSldViewPr>
      <p:cViewPr varScale="1">
        <p:scale>
          <a:sx n="67" d="100"/>
          <a:sy n="67" d="100"/>
        </p:scale>
        <p:origin x="-6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3" d="100"/>
          <a:sy n="123" d="100"/>
        </p:scale>
        <p:origin x="49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80ED6D-A15D-4DD0-91C5-E10EE0EC1CA2}" type="datetimeFigureOut">
              <a:rPr lang="zh-CN" altLang="en-US"/>
              <a:t>2024/8/27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D857B-CB84-4D50-AB6B-377002D1CB9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6061D6-068F-4AF1-89DC-FD0BBDA577C0}" type="datetimeFigureOut">
              <a:rPr lang="zh-CN" altLang="en-US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FB874C-D56D-4B8A-A23F-C902E897D8C9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64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49DC2-6D12-4ECE-B595-35CFCF05F9F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245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10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5568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DD1059-245B-4B9E-8C07-D420D1EC6642}" type="slidenum">
              <a:rPr lang="zh-CN" altLang="en-US" smtClean="0">
                <a:latin typeface="等线" panose="02010600030101010101" pitchFamily="2" charset="-122"/>
              </a:rPr>
              <a:t>2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6F6481-8FB1-4D23-9C5D-CCB473F8D6BC}" type="slidenum">
              <a:rPr lang="zh-CN" altLang="en-US" smtClean="0">
                <a:latin typeface="等线" panose="02010600030101010101" pitchFamily="2" charset="-122"/>
              </a:rPr>
              <a:t>3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854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702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358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6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442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7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24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8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346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5C69F8-C026-4560-B410-DBC014C7D48C}" type="slidenum">
              <a:rPr lang="zh-CN" altLang="en-US" smtClean="0">
                <a:latin typeface="等线" panose="02010600030101010101" pitchFamily="2" charset="-122"/>
              </a:rPr>
              <a:t>9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627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E8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2065-2E76-4155-970F-09C68C1694B7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F685B-3B0A-4673-B7A6-34227C1673F3}"/>
              </a:ext>
            </a:extLst>
          </p:cNvPr>
          <p:cNvSpPr txBox="1"/>
          <p:nvPr userDrawn="1"/>
        </p:nvSpPr>
        <p:spPr>
          <a:xfrm>
            <a:off x="11018912" y="6597352"/>
            <a:ext cx="117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3">
                    <a:lumMod val="20000"/>
                    <a:lumOff val="80000"/>
                  </a:schemeClr>
                </a:solidFill>
              </a:rPr>
              <a:t>Ms. Ngoc Phan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30C6-EAC0-4175-9C44-5EBF1BD1249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7DE2-E91D-459F-91FA-690BCFDF032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62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950-5A03-4F87-8D24-3FAA79F9EF9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5391-EA0F-4189-801B-0CF241232E6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046A-B11C-43B4-ABA0-9DF2461868D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1B3C-6248-4F61-94D2-2F11746B269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C60A7-83EC-4140-ACEC-8D2862BF207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409F-BEA5-403B-8CBF-BC8F610B124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CB8-49B1-4CBF-814A-6A3FB5A4224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2CFEF-EE6B-43CB-9ECD-CD02389A5231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6241-0DBB-4490-B1B3-F7D57AEA63E9}" type="slidenum">
              <a:rPr lang="zh-CN" altLang="zh-CN"/>
              <a:t>‹#›</a:t>
            </a:fld>
            <a:endParaRPr lang="zh-CN" altLang="zh-C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2D9599-96EE-4DC3-B077-4960037C035E}"/>
              </a:ext>
            </a:extLst>
          </p:cNvPr>
          <p:cNvSpPr txBox="1"/>
          <p:nvPr userDrawn="1"/>
        </p:nvSpPr>
        <p:spPr>
          <a:xfrm>
            <a:off x="11115600" y="6608385"/>
            <a:ext cx="11730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bg1">
                    <a:lumMod val="85000"/>
                  </a:schemeClr>
                </a:solidFill>
              </a:rPr>
              <a:t>Ms. Ngoc Phan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7B5FC80-8EB5-CB46-9A06-498F5E0F5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3"/>
            <a:ext cx="1215606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57B0CB-1608-4DED-AF70-E2101F6C4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8969" y="4346742"/>
            <a:ext cx="1843031" cy="2515195"/>
          </a:xfrm>
          <a:prstGeom prst="rect">
            <a:avLst/>
          </a:prstGeom>
        </p:spPr>
      </p:pic>
      <p:pic>
        <p:nvPicPr>
          <p:cNvPr id="3" name="Picture 6" descr="Vector du lịch Việt Nam miễn phí tuyệt đẹp">
            <a:extLst>
              <a:ext uri="{FF2B5EF4-FFF2-40B4-BE49-F238E27FC236}">
                <a16:creationId xmlns:a16="http://schemas.microsoft.com/office/drawing/2014/main" xmlns="" id="{542553F5-4E08-444E-8FF1-B483C2E81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034" b="92380" l="938" r="96952">
                        <a14:foregroundMark x1="9496" y1="42087" x2="21923" y2="44080"/>
                        <a14:foregroundMark x1="21923" y1="44080" x2="26260" y2="46307"/>
                        <a14:foregroundMark x1="13716" y1="33177" x2="22626" y2="36108"/>
                        <a14:foregroundMark x1="22626" y1="36108" x2="22626" y2="36108"/>
                        <a14:foregroundMark x1="89449" y1="38335" x2="87808" y2="43376"/>
                        <a14:foregroundMark x1="90152" y1="45604" x2="89449" y2="48183"/>
                        <a14:foregroundMark x1="92380" y1="52755" x2="90152" y2="54865"/>
                        <a14:foregroundMark x1="96131" y1="58382" x2="90387" y2="61665"/>
                        <a14:foregroundMark x1="96249" y1="68113" x2="96249" y2="68113"/>
                        <a14:foregroundMark x1="97069" y1="65885" x2="97069" y2="65885"/>
                        <a14:foregroundMark x1="95428" y1="56506" x2="95428" y2="56506"/>
                        <a14:foregroundMark x1="93552" y1="47948" x2="93552" y2="47948"/>
                        <a14:foregroundMark x1="91090" y1="36108" x2="91090" y2="39273"/>
                        <a14:foregroundMark x1="91090" y1="25909" x2="93200" y2="26143"/>
                        <a14:foregroundMark x1="66706" y1="7034" x2="66706" y2="7034"/>
                        <a14:foregroundMark x1="4572" y1="45721" x2="23095" y2="46659"/>
                        <a14:foregroundMark x1="3751" y1="68113" x2="3751" y2="65533"/>
                        <a14:foregroundMark x1="18757" y1="33177" x2="18757" y2="33177"/>
                        <a14:foregroundMark x1="21102" y1="30363" x2="21102" y2="30363"/>
                        <a14:foregroundMark x1="22392" y1="31301" x2="21805" y2="30129"/>
                        <a14:foregroundMark x1="27081" y1="38335" x2="27784" y2="41266"/>
                        <a14:foregroundMark x1="50528" y1="33177" x2="59906" y2="30363"/>
                        <a14:foregroundMark x1="59906" y1="30363" x2="58968" y2="41032"/>
                        <a14:foregroundMark x1="58968" y1="41032" x2="57796" y2="41618"/>
                        <a14:foregroundMark x1="58851" y1="28722" x2="58851" y2="28722"/>
                        <a14:foregroundMark x1="54982" y1="28136" x2="55686" y2="34584"/>
                        <a14:foregroundMark x1="21336" y1="30012" x2="26964" y2="40680"/>
                        <a14:foregroundMark x1="26964" y1="40680" x2="31536" y2="41149"/>
                        <a14:foregroundMark x1="15240" y1="30012" x2="13365" y2="27198"/>
                        <a14:foregroundMark x1="10903" y1="33177" x2="15240" y2="36694"/>
                        <a14:foregroundMark x1="938" y1="47362" x2="13247" y2="44431"/>
                        <a14:foregroundMark x1="13247" y1="44431" x2="17585" y2="44666"/>
                        <a14:foregroundMark x1="68347" y1="15592" x2="75498" y2="16530"/>
                        <a14:backgroundMark x1="14771" y1="77960" x2="91208" y2="81125"/>
                        <a14:backgroundMark x1="32591" y1="81712" x2="78898" y2="83705"/>
                        <a14:backgroundMark x1="21454" y1="82298" x2="76436" y2="84994"/>
                        <a14:backgroundMark x1="24267" y1="83822" x2="92966" y2="88042"/>
                        <a14:backgroundMark x1="34467" y1="86401" x2="66002" y2="88511"/>
                        <a14:backgroundMark x1="66002" y1="88511" x2="41852" y2="88277"/>
                        <a14:backgroundMark x1="41852" y1="88277" x2="72450" y2="90387"/>
                        <a14:backgroundMark x1="39508" y1="79719" x2="28722" y2="83353"/>
                        <a14:backgroundMark x1="28722" y1="83353" x2="41032" y2="97421"/>
                        <a14:backgroundMark x1="41032" y1="97421" x2="36342" y2="85463"/>
                        <a14:backgroundMark x1="36342" y1="85463" x2="21571" y2="83118"/>
                        <a14:backgroundMark x1="21571" y1="83118" x2="25557" y2="93904"/>
                        <a14:backgroundMark x1="25557" y1="93904" x2="29543" y2="94842"/>
                        <a14:backgroundMark x1="62720" y1="87808" x2="51348" y2="87573"/>
                        <a14:backgroundMark x1="51348" y1="87573" x2="60492" y2="96366"/>
                        <a14:backgroundMark x1="60492" y1="96366" x2="86166" y2="97538"/>
                        <a14:backgroundMark x1="86166" y1="97538" x2="71395" y2="92497"/>
                        <a14:backgroundMark x1="71395" y1="92497" x2="54982" y2="9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33" y="3553272"/>
            <a:ext cx="4291689" cy="42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7">
            <a:extLst>
              <a:ext uri="{FF2B5EF4-FFF2-40B4-BE49-F238E27FC236}">
                <a16:creationId xmlns:a16="http://schemas.microsoft.com/office/drawing/2014/main" xmlns="" id="{2F126EEB-7A2E-48DA-B208-BF255B979AD3}"/>
              </a:ext>
            </a:extLst>
          </p:cNvPr>
          <p:cNvSpPr/>
          <p:nvPr/>
        </p:nvSpPr>
        <p:spPr>
          <a:xfrm>
            <a:off x="4392243" y="1257542"/>
            <a:ext cx="3371577" cy="5278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achen" panose="02020500000000000000" pitchFamily="18" charset="0"/>
                <a:cs typeface="Times New Roman" pitchFamily="18" charset="0"/>
                <a:sym typeface="+mn-lt"/>
              </a:rPr>
              <a:t>Phần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achen" panose="02020500000000000000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Aachen" panose="02020500000000000000" pitchFamily="18" charset="0"/>
                <a:cs typeface="Times New Roman" pitchFamily="18" charset="0"/>
                <a:sym typeface="+mn-lt"/>
              </a:rPr>
              <a:t>viết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Aachen" panose="02020500000000000000" pitchFamily="18" charset="0"/>
              <a:cs typeface="Times New Roman" pitchFamily="18" charset="0"/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F54DA43B-CEBC-433F-ADBF-51ADD2281EED}"/>
              </a:ext>
            </a:extLst>
          </p:cNvPr>
          <p:cNvSpPr txBox="1"/>
          <p:nvPr/>
        </p:nvSpPr>
        <p:spPr>
          <a:xfrm>
            <a:off x="722113" y="2262942"/>
            <a:ext cx="10711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7200" b="1" dirty="0">
                <a:solidFill>
                  <a:srgbClr val="DB87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Làm một bài thơ </a:t>
            </a:r>
          </a:p>
          <a:p>
            <a:pPr algn="ctr"/>
            <a:r>
              <a:rPr lang="vi-VN" altLang="zh-CN" sz="7200" b="1" dirty="0">
                <a:solidFill>
                  <a:srgbClr val="DB87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+mn-lt"/>
              </a:rPr>
              <a:t>tám chữ</a:t>
            </a:r>
            <a:endParaRPr lang="zh-CN" altLang="en-US" sz="7200" b="1" dirty="0">
              <a:solidFill>
                <a:srgbClr val="DB87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61DEF9A-CAD8-4AD5-8D63-F129E8DDF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61" y="97299"/>
            <a:ext cx="1843029" cy="146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86504"/>
            <a:ext cx="2999656" cy="583373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1F62DAA-1906-4EBC-A9B9-41799FD10A73}"/>
              </a:ext>
            </a:extLst>
          </p:cNvPr>
          <p:cNvGrpSpPr/>
          <p:nvPr/>
        </p:nvGrpSpPr>
        <p:grpSpPr>
          <a:xfrm>
            <a:off x="983432" y="1215608"/>
            <a:ext cx="924455" cy="1503490"/>
            <a:chOff x="983432" y="1215608"/>
            <a:chExt cx="924455" cy="1503490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62EE1BE-5EBB-432A-830E-42FB6AD5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215608"/>
              <a:ext cx="924455" cy="859159"/>
            </a:xfrm>
            <a:prstGeom prst="rect">
              <a:avLst/>
            </a:prstGeom>
          </p:spPr>
        </p:pic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xmlns="" id="{95D40588-D735-4134-9E7F-374754A34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0221" y="1395659"/>
              <a:ext cx="759214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III.</a:t>
              </a:r>
              <a:endParaRPr lang="vi-VN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endParaRPr>
            </a:p>
          </p:txBody>
        </p:sp>
      </p:grpSp>
      <p:sp>
        <p:nvSpPr>
          <p:cNvPr id="23" name="文本框 8">
            <a:extLst>
              <a:ext uri="{FF2B5EF4-FFF2-40B4-BE49-F238E27FC236}">
                <a16:creationId xmlns:a16="http://schemas.microsoft.com/office/drawing/2014/main" xmlns="" id="{55CAFD06-9689-48DC-ABC1-E9595009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99" y="2188979"/>
            <a:ext cx="28341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Thực hành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E858348-3B9C-498F-9EE0-4D381F0DD2DD}"/>
              </a:ext>
            </a:extLst>
          </p:cNvPr>
          <p:cNvGrpSpPr/>
          <p:nvPr/>
        </p:nvGrpSpPr>
        <p:grpSpPr>
          <a:xfrm>
            <a:off x="3536298" y="1638648"/>
            <a:ext cx="7168214" cy="2654448"/>
            <a:chOff x="3647729" y="1297596"/>
            <a:chExt cx="6984776" cy="1790352"/>
          </a:xfrm>
        </p:grpSpPr>
        <p:sp>
          <p:nvSpPr>
            <p:cNvPr id="24" name="矩形 1">
              <a:extLst>
                <a:ext uri="{FF2B5EF4-FFF2-40B4-BE49-F238E27FC236}">
                  <a16:creationId xmlns:a16="http://schemas.microsoft.com/office/drawing/2014/main" xmlns="" id="{32C9C72A-52FA-40B9-B5E0-3E7B91C45B44}"/>
                </a:ext>
              </a:extLst>
            </p:cNvPr>
            <p:cNvSpPr/>
            <p:nvPr/>
          </p:nvSpPr>
          <p:spPr>
            <a:xfrm>
              <a:off x="3647729" y="1297596"/>
              <a:ext cx="6984776" cy="1790352"/>
            </a:xfrm>
            <a:prstGeom prst="rect">
              <a:avLst/>
            </a:prstGeom>
            <a:solidFill>
              <a:srgbClr val="EBD8C3"/>
            </a:solidFill>
            <a:ln>
              <a:solidFill>
                <a:srgbClr val="634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7DD3A6D-C569-49BB-B3F4-D25856A5F298}"/>
                </a:ext>
              </a:extLst>
            </p:cNvPr>
            <p:cNvSpPr txBox="1"/>
            <p:nvPr/>
          </p:nvSpPr>
          <p:spPr>
            <a:xfrm>
              <a:off x="3983284" y="1320792"/>
              <a:ext cx="549253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Nắm chắc luật thơ.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Tìm ý tưởng, biểu đạt cảm xúc.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vi-VN" sz="3200" dirty="0">
                  <a:latin typeface="SVN-KG Ten Thousand Reasons" panose="02040603050506020204" pitchFamily="18" charset="0"/>
                </a:rPr>
                <a:t> Làm thơ theo quy trình.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4BF6A4-343F-4880-BC68-FDDB03BB8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3169" y="4149364"/>
            <a:ext cx="2862320" cy="190821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2CE954F-CDC5-4A3F-A75A-C63BEB8167B2}"/>
              </a:ext>
            </a:extLst>
          </p:cNvPr>
          <p:cNvGrpSpPr/>
          <p:nvPr/>
        </p:nvGrpSpPr>
        <p:grpSpPr>
          <a:xfrm>
            <a:off x="3508336" y="529893"/>
            <a:ext cx="2160240" cy="1445644"/>
            <a:chOff x="7635905" y="1859404"/>
            <a:chExt cx="3873600" cy="144564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53FBAF3E-8A0F-4163-BACD-556DC998B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97" b="14747"/>
            <a:stretch/>
          </p:blipFill>
          <p:spPr>
            <a:xfrm>
              <a:off x="7635905" y="1859404"/>
              <a:ext cx="3873600" cy="1009746"/>
            </a:xfrm>
            <a:prstGeom prst="rect">
              <a:avLst/>
            </a:prstGeom>
          </p:spPr>
        </p:pic>
        <p:sp>
          <p:nvSpPr>
            <p:cNvPr id="39" name="文本框 8">
              <a:extLst>
                <a:ext uri="{FF2B5EF4-FFF2-40B4-BE49-F238E27FC236}">
                  <a16:creationId xmlns:a16="http://schemas.microsoft.com/office/drawing/2014/main" xmlns="" id="{CAEC7610-CE42-4BE7-95A9-4CBF411B55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0211" y="1981609"/>
              <a:ext cx="244498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Lưu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ý</a:t>
              </a:r>
              <a:endParaRPr lang="vi-VN" sz="40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04571"/>
      </p:ext>
    </p:extLst>
  </p:cSld>
  <p:clrMapOvr>
    <a:masterClrMapping/>
  </p:clrMapOvr>
  <p:transition spd="slow" advTm="432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6291" y="2204864"/>
            <a:ext cx="12192000" cy="3671888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271" name="图片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097053"/>
            <a:ext cx="4238972" cy="424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Google Shape;109;p3">
            <a:extLst>
              <a:ext uri="{FF2B5EF4-FFF2-40B4-BE49-F238E27FC236}">
                <a16:creationId xmlns:a16="http://schemas.microsoft.com/office/drawing/2014/main" xmlns="" id="{4D1CA9AD-62B0-475D-86A5-1B438987A2D9}"/>
              </a:ext>
            </a:extLst>
          </p:cNvPr>
          <p:cNvSpPr txBox="1"/>
          <p:nvPr/>
        </p:nvSpPr>
        <p:spPr>
          <a:xfrm>
            <a:off x="551384" y="689103"/>
            <a:ext cx="49685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latin typeface="SVN-Clementine" panose="020F0502020204030203" pitchFamily="34" charset="0"/>
                <a:ea typeface="Arial"/>
                <a:cs typeface="Arial"/>
                <a:sym typeface="Arial"/>
              </a:rPr>
              <a:t>YÊU CẦU CẦN ĐẠT</a:t>
            </a:r>
            <a:endParaRPr lang="en-US" sz="5400" b="1">
              <a:latin typeface="SVN-Clementine" panose="020F0502020204030203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10;p3">
            <a:extLst>
              <a:ext uri="{FF2B5EF4-FFF2-40B4-BE49-F238E27FC236}">
                <a16:creationId xmlns:a16="http://schemas.microsoft.com/office/drawing/2014/main" xmlns="" id="{CBC4A844-8423-4CB8-961D-FAB8881391FE}"/>
              </a:ext>
            </a:extLst>
          </p:cNvPr>
          <p:cNvSpPr txBox="1"/>
          <p:nvPr/>
        </p:nvSpPr>
        <p:spPr>
          <a:xfrm>
            <a:off x="1834003" y="2862088"/>
            <a:ext cx="77903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500"/>
            </a:pP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biết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nhận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xét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được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những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đặc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điểm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của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một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thơ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tám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chữ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về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nội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dung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và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nghệ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thuật</a:t>
            </a:r>
            <a:r>
              <a:rPr lang="en-US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.</a:t>
            </a:r>
            <a:endParaRPr sz="3200" dirty="0">
              <a:latin typeface="SVN-KG Ten Thousand Reasons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5140FD-61D0-47B1-B7B3-5AC90EB855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9" y="2996881"/>
            <a:ext cx="818826" cy="545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6A20A-8166-405A-ADA4-E18A2A5FE3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79" y="4358236"/>
            <a:ext cx="818826" cy="545884"/>
          </a:xfrm>
          <a:prstGeom prst="rect">
            <a:avLst/>
          </a:prstGeom>
        </p:spPr>
      </p:pic>
      <p:sp>
        <p:nvSpPr>
          <p:cNvPr id="9" name="Google Shape;110;p3">
            <a:extLst>
              <a:ext uri="{FF2B5EF4-FFF2-40B4-BE49-F238E27FC236}">
                <a16:creationId xmlns:a16="http://schemas.microsoft.com/office/drawing/2014/main" xmlns="" id="{F9A7150F-790D-40BC-9EFF-8B8AB55C33FD}"/>
              </a:ext>
            </a:extLst>
          </p:cNvPr>
          <p:cNvSpPr txBox="1"/>
          <p:nvPr/>
        </p:nvSpPr>
        <p:spPr>
          <a:xfrm>
            <a:off x="1834003" y="4213578"/>
            <a:ext cx="649424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ts val="2500"/>
            </a:pPr>
            <a:r>
              <a:rPr lang="vi-VN" sz="3200" dirty="0">
                <a:latin typeface="SVN-KG Ten Thousand Reasons" panose="02040603050506020204" pitchFamily="18" charset="0"/>
                <a:ea typeface="Arial"/>
                <a:cs typeface="Arial"/>
                <a:sym typeface="Arial"/>
              </a:rPr>
              <a:t>Vận dụng được quy trình viết để làm một bài thơ tám chữ.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12">
        <p:blinds dir="vert"/>
      </p:transition>
    </mc:Choice>
    <mc:Fallback xmlns="">
      <p:transition spd="slow" advTm="3012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2" descr="400266277">
            <a:extLst>
              <a:ext uri="{FF2B5EF4-FFF2-40B4-BE49-F238E27FC236}">
                <a16:creationId xmlns:a16="http://schemas.microsoft.com/office/drawing/2014/main" xmlns="" id="{EFF19AD8-BC8B-46E3-9B83-548DAAD5E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906" y="3189308"/>
            <a:ext cx="6766510" cy="4367227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0"/>
            <a:ext cx="5448300" cy="6858000"/>
          </a:xfrm>
          <a:prstGeom prst="rect">
            <a:avLst/>
          </a:prstGeom>
          <a:solidFill>
            <a:srgbClr val="EBD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9" y="1363755"/>
            <a:ext cx="6492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06" y="2784002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87" y="4182602"/>
            <a:ext cx="6492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B984F31-95C2-409A-B207-17F197233690}"/>
              </a:ext>
            </a:extLst>
          </p:cNvPr>
          <p:cNvGrpSpPr/>
          <p:nvPr/>
        </p:nvGrpSpPr>
        <p:grpSpPr>
          <a:xfrm>
            <a:off x="6096000" y="1628292"/>
            <a:ext cx="4194010" cy="1077218"/>
            <a:chOff x="6126807" y="583625"/>
            <a:chExt cx="4194010" cy="1077218"/>
          </a:xfrm>
        </p:grpSpPr>
        <p:sp>
          <p:nvSpPr>
            <p:cNvPr id="10" name="矩形 9"/>
            <p:cNvSpPr/>
            <p:nvPr/>
          </p:nvSpPr>
          <p:spPr>
            <a:xfrm>
              <a:off x="6126807" y="591344"/>
              <a:ext cx="4004093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17" name="文本框 8"/>
            <p:cNvSpPr txBox="1">
              <a:spLocks noChangeArrowheads="1"/>
            </p:cNvSpPr>
            <p:nvPr/>
          </p:nvSpPr>
          <p:spPr bwMode="auto">
            <a:xfrm>
              <a:off x="6152565" y="583625"/>
              <a:ext cx="416825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I</a:t>
              </a:r>
              <a:r>
                <a:rPr lang="vi-VN" sz="32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. Tri thức về thơ tám chữ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EAD5CB-6A77-44EA-8250-DA1F675E339F}"/>
              </a:ext>
            </a:extLst>
          </p:cNvPr>
          <p:cNvSpPr txBox="1"/>
          <p:nvPr/>
        </p:nvSpPr>
        <p:spPr>
          <a:xfrm>
            <a:off x="988791" y="1484784"/>
            <a:ext cx="29968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TIẾN TRÌNH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BÀI HỌC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D9170D7-1479-4928-A50C-044F64949ABB}"/>
              </a:ext>
            </a:extLst>
          </p:cNvPr>
          <p:cNvGrpSpPr/>
          <p:nvPr/>
        </p:nvGrpSpPr>
        <p:grpSpPr>
          <a:xfrm>
            <a:off x="6073435" y="3065785"/>
            <a:ext cx="4577705" cy="1077218"/>
            <a:chOff x="6126807" y="583625"/>
            <a:chExt cx="4004093" cy="1077218"/>
          </a:xfrm>
        </p:grpSpPr>
        <p:sp>
          <p:nvSpPr>
            <p:cNvPr id="37" name="矩形 9">
              <a:extLst>
                <a:ext uri="{FF2B5EF4-FFF2-40B4-BE49-F238E27FC236}">
                  <a16:creationId xmlns:a16="http://schemas.microsoft.com/office/drawing/2014/main" xmlns="" id="{A261B49D-0A74-4ABA-90BF-A10B51D78164}"/>
                </a:ext>
              </a:extLst>
            </p:cNvPr>
            <p:cNvSpPr/>
            <p:nvPr/>
          </p:nvSpPr>
          <p:spPr>
            <a:xfrm>
              <a:off x="6126807" y="591344"/>
              <a:ext cx="4004093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文本框 8">
              <a:extLst>
                <a:ext uri="{FF2B5EF4-FFF2-40B4-BE49-F238E27FC236}">
                  <a16:creationId xmlns:a16="http://schemas.microsoft.com/office/drawing/2014/main" xmlns="" id="{BFA24EA1-0A4C-4E34-BE2C-BA7710EC7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64" y="583625"/>
              <a:ext cx="397833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II</a:t>
              </a:r>
              <a:r>
                <a:rPr lang="vi-VN" sz="32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. Hướng dẫn quy trình viết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8D00F04-78B6-4B0C-A7C7-716C7CD4305A}"/>
              </a:ext>
            </a:extLst>
          </p:cNvPr>
          <p:cNvGrpSpPr/>
          <p:nvPr/>
        </p:nvGrpSpPr>
        <p:grpSpPr>
          <a:xfrm>
            <a:off x="6132628" y="4449853"/>
            <a:ext cx="2639219" cy="584775"/>
            <a:chOff x="6126807" y="583625"/>
            <a:chExt cx="3588659" cy="584775"/>
          </a:xfrm>
        </p:grpSpPr>
        <p:sp>
          <p:nvSpPr>
            <p:cNvPr id="40" name="矩形 9">
              <a:extLst>
                <a:ext uri="{FF2B5EF4-FFF2-40B4-BE49-F238E27FC236}">
                  <a16:creationId xmlns:a16="http://schemas.microsoft.com/office/drawing/2014/main" xmlns="" id="{94C16229-9FFA-4066-89D8-BFE96AA42FD0}"/>
                </a:ext>
              </a:extLst>
            </p:cNvPr>
            <p:cNvSpPr/>
            <p:nvPr/>
          </p:nvSpPr>
          <p:spPr>
            <a:xfrm>
              <a:off x="6126807" y="591344"/>
              <a:ext cx="3392834" cy="573881"/>
            </a:xfrm>
            <a:prstGeom prst="rect">
              <a:avLst/>
            </a:prstGeom>
            <a:solidFill>
              <a:srgbClr val="634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文本框 8">
              <a:extLst>
                <a:ext uri="{FF2B5EF4-FFF2-40B4-BE49-F238E27FC236}">
                  <a16:creationId xmlns:a16="http://schemas.microsoft.com/office/drawing/2014/main" xmlns="" id="{394BE347-D13D-42AB-8D36-A25EB3053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2565" y="583625"/>
              <a:ext cx="356290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III</a:t>
              </a:r>
              <a:r>
                <a:rPr lang="vi-VN" sz="32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. Thực hành </a:t>
              </a:r>
            </a:p>
          </p:txBody>
        </p:sp>
      </p:grpSp>
      <p:pic>
        <p:nvPicPr>
          <p:cNvPr id="23" name="图片 14">
            <a:extLst>
              <a:ext uri="{FF2B5EF4-FFF2-40B4-BE49-F238E27FC236}">
                <a16:creationId xmlns:a16="http://schemas.microsoft.com/office/drawing/2014/main" xmlns="" id="{02309C0A-AFD1-4F62-B198-E38479F3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972">
            <a:off x="10169944" y="1577488"/>
            <a:ext cx="989389" cy="77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77151"/>
      </p:ext>
    </p:extLst>
  </p:cSld>
  <p:clrMapOvr>
    <a:masterClrMapping/>
  </p:clrMapOvr>
  <p:transition spd="slow" advTm="9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360" y="404664"/>
            <a:ext cx="2999656" cy="6148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xmlns="" id="{4BFADED5-4F11-4659-9B6B-F08E94B5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4747" y="2204864"/>
            <a:ext cx="314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Tri thức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về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</a:pP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thơ tám chữ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CB6A90-B430-4383-A627-5A5C399ABBA9}"/>
              </a:ext>
            </a:extLst>
          </p:cNvPr>
          <p:cNvGrpSpPr/>
          <p:nvPr/>
        </p:nvGrpSpPr>
        <p:grpSpPr>
          <a:xfrm>
            <a:off x="983432" y="1215608"/>
            <a:ext cx="924455" cy="859159"/>
            <a:chOff x="983432" y="1215608"/>
            <a:chExt cx="924455" cy="85915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A62EE1BE-5EBB-432A-830E-42FB6AD5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2" y="1215608"/>
              <a:ext cx="924455" cy="859159"/>
            </a:xfrm>
            <a:prstGeom prst="rect">
              <a:avLst/>
            </a:prstGeom>
          </p:spPr>
        </p:pic>
        <p:sp>
          <p:nvSpPr>
            <p:cNvPr id="22" name="文本框 8">
              <a:extLst>
                <a:ext uri="{FF2B5EF4-FFF2-40B4-BE49-F238E27FC236}">
                  <a16:creationId xmlns:a16="http://schemas.microsoft.com/office/drawing/2014/main" xmlns="" id="{95D40588-D735-4134-9E7F-374754A34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1436" y="1366881"/>
              <a:ext cx="53678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>
                  <a:solidFill>
                    <a:srgbClr val="FF0000"/>
                  </a:solidFill>
                  <a:latin typeface="SVN-Clementine" panose="020F0502020204030203" pitchFamily="34" charset="0"/>
                  <a:ea typeface="Times New Roman"/>
                  <a:cs typeface="Times New Roman"/>
                  <a:sym typeface="Times New Roman"/>
                </a:rPr>
                <a:t>I.</a:t>
              </a:r>
              <a:endParaRPr lang="vi-VN" sz="4000">
                <a:solidFill>
                  <a:srgbClr val="FF0000"/>
                </a:solidFill>
                <a:latin typeface="SVN-Clementine" panose="020F0502020204030203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0" name="图片 15">
            <a:extLst>
              <a:ext uri="{FF2B5EF4-FFF2-40B4-BE49-F238E27FC236}">
                <a16:creationId xmlns:a16="http://schemas.microsoft.com/office/drawing/2014/main" xmlns="" id="{28A6BDC8-E1D7-4FAF-9DFF-6D3B2A07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625635"/>
            <a:ext cx="1539528" cy="292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0B957A-8598-4657-96DA-5A2EE1A594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47" y="-37496"/>
            <a:ext cx="1826853" cy="20822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246E0D-84F4-433F-B687-DAB4C64B6297}"/>
              </a:ext>
            </a:extLst>
          </p:cNvPr>
          <p:cNvGrpSpPr/>
          <p:nvPr/>
        </p:nvGrpSpPr>
        <p:grpSpPr>
          <a:xfrm>
            <a:off x="3858437" y="420648"/>
            <a:ext cx="6506710" cy="1173660"/>
            <a:chOff x="3791744" y="185877"/>
            <a:chExt cx="3193769" cy="7535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D375FA1-DE37-4CB4-B99D-D6BCCD2A6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185877"/>
              <a:ext cx="3193769" cy="548223"/>
            </a:xfrm>
            <a:prstGeom prst="rect">
              <a:avLst/>
            </a:prstGeom>
          </p:spPr>
        </p:pic>
        <p:sp>
          <p:nvSpPr>
            <p:cNvPr id="28" name="文本框 8">
              <a:extLst>
                <a:ext uri="{FF2B5EF4-FFF2-40B4-BE49-F238E27FC236}">
                  <a16:creationId xmlns:a16="http://schemas.microsoft.com/office/drawing/2014/main" xmlns="" id="{A74E4474-94A7-4183-A998-CE460A670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778" y="247795"/>
              <a:ext cx="2679452" cy="69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1.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Về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đặc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điểm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thể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loại</a:t>
              </a:r>
              <a:endParaRPr lang="en-US" sz="32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990EE99-E69D-4DEA-B52C-513E436A5BE8}"/>
              </a:ext>
            </a:extLst>
          </p:cNvPr>
          <p:cNvGrpSpPr/>
          <p:nvPr/>
        </p:nvGrpSpPr>
        <p:grpSpPr>
          <a:xfrm>
            <a:off x="4112271" y="3933056"/>
            <a:ext cx="3713727" cy="793362"/>
            <a:chOff x="3791744" y="185877"/>
            <a:chExt cx="2304256" cy="54822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6164690-6889-47C9-905E-803BF5908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744" y="185877"/>
              <a:ext cx="2304256" cy="548223"/>
            </a:xfrm>
            <a:prstGeom prst="rect">
              <a:avLst/>
            </a:prstGeom>
          </p:spPr>
        </p:pic>
        <p:sp>
          <p:nvSpPr>
            <p:cNvPr id="46" name="文本框 8">
              <a:extLst>
                <a:ext uri="{FF2B5EF4-FFF2-40B4-BE49-F238E27FC236}">
                  <a16:creationId xmlns:a16="http://schemas.microsoft.com/office/drawing/2014/main" xmlns="" id="{3937C258-517A-461D-B154-09DBDCA595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9778" y="247795"/>
              <a:ext cx="1992206" cy="40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3.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Về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nghệ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thuật</a:t>
              </a:r>
              <a:endParaRPr lang="en-US" sz="3200" b="1" dirty="0">
                <a:solidFill>
                  <a:schemeClr val="bg1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CDFB6E6-0D25-43B2-86B8-FBB2F16E50BA}"/>
              </a:ext>
            </a:extLst>
          </p:cNvPr>
          <p:cNvSpPr txBox="1"/>
          <p:nvPr/>
        </p:nvSpPr>
        <p:spPr>
          <a:xfrm>
            <a:off x="3875499" y="1319301"/>
            <a:ext cx="704051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mỗi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dòng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khổ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ngắn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khác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nhau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hoặc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không</a:t>
            </a:r>
            <a:r>
              <a:rPr lang="en-US" sz="2600" dirty="0">
                <a:latin typeface="SVN-KG Ten Thousand Reasons" panose="02040603050506020204" pitchFamily="18" charset="0"/>
              </a:rPr>
              <a:t> chia </a:t>
            </a:r>
            <a:r>
              <a:rPr lang="en-US" sz="2600" dirty="0" err="1">
                <a:latin typeface="SVN-KG Ten Thousand Reasons" panose="02040603050506020204" pitchFamily="18" charset="0"/>
              </a:rPr>
              <a:t>khổ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ngắt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nhịp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dạng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3DAEAE0-6124-4B23-960B-55BAA5702044}"/>
              </a:ext>
            </a:extLst>
          </p:cNvPr>
          <p:cNvSpPr txBox="1"/>
          <p:nvPr/>
        </p:nvSpPr>
        <p:spPr>
          <a:xfrm>
            <a:off x="3875499" y="4682301"/>
            <a:ext cx="704051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 Ngôn ngữ: hàm súc, gợi hình, gợi cảm.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Sử dụng các biện pháp tu từ để tạo nên những liên  tưởng độc đáo, thú vị.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vi-VN" sz="2600" dirty="0">
                <a:latin typeface="SVN-KG Ten Thousand Reasons" panose="02040603050506020204" pitchFamily="18" charset="0"/>
              </a:rPr>
              <a:t>   Sử dụng vần, nhịp một cách hợp lý để làm tăng giá trị biểu đạt của ngôn từ.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42EF08B-5573-9140-A66F-0C31A38E3A66}"/>
              </a:ext>
            </a:extLst>
          </p:cNvPr>
          <p:cNvSpPr txBox="1"/>
          <p:nvPr/>
        </p:nvSpPr>
        <p:spPr>
          <a:xfrm>
            <a:off x="3858437" y="2602312"/>
            <a:ext cx="738082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thường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chân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liền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thành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cặp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luân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phiên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trắc</a:t>
            </a:r>
            <a:r>
              <a:rPr lang="en-US" sz="2600" dirty="0">
                <a:latin typeface="SVN-KG Ten Thousand Reasons" panose="02040603050506020204" pitchFamily="18" charset="0"/>
              </a:rPr>
              <a:t>. (</a:t>
            </a:r>
            <a:r>
              <a:rPr lang="en-US" sz="2600" dirty="0" err="1">
                <a:latin typeface="SVN-KG Ten Thousand Reasons" panose="02040603050506020204" pitchFamily="18" charset="0"/>
              </a:rPr>
              <a:t>vd</a:t>
            </a:r>
            <a:r>
              <a:rPr lang="en-US" sz="2600" dirty="0">
                <a:latin typeface="SVN-KG Ten Thousand Reasons" panose="02040603050506020204" pitchFamily="18" charset="0"/>
              </a:rPr>
              <a:t>: </a:t>
            </a:r>
            <a:r>
              <a:rPr lang="en-US" sz="2600" dirty="0" err="1">
                <a:latin typeface="SVN-KG Ten Thousand Reasons" panose="02040603050506020204" pitchFamily="18" charset="0"/>
              </a:rPr>
              <a:t>sông-hồng</a:t>
            </a:r>
            <a:r>
              <a:rPr lang="en-US" sz="2600" dirty="0">
                <a:latin typeface="SVN-KG Ten Thousand Reasons" panose="02040603050506020204" pitchFamily="18" charset="0"/>
              </a:rPr>
              <a:t>; </a:t>
            </a:r>
            <a:r>
              <a:rPr lang="en-US" sz="2600" dirty="0" err="1">
                <a:latin typeface="SVN-KG Ten Thousand Reasons" panose="02040603050506020204" pitchFamily="18" charset="0"/>
              </a:rPr>
              <a:t>cá-mã</a:t>
            </a:r>
            <a:r>
              <a:rPr lang="en-US" sz="2600" dirty="0">
                <a:latin typeface="SVN-KG Ten Thousand Reasons" panose="02040603050506020204" pitchFamily="18" charset="0"/>
              </a:rPr>
              <a:t>; …)</a:t>
            </a:r>
          </a:p>
        </p:txBody>
      </p:sp>
    </p:spTree>
    <p:extLst>
      <p:ext uri="{BB962C8B-B14F-4D97-AF65-F5344CB8AC3E}">
        <p14:creationId xmlns:p14="http://schemas.microsoft.com/office/powerpoint/2010/main" val="3041607538"/>
      </p:ext>
    </p:extLst>
  </p:cSld>
  <p:clrMapOvr>
    <a:masterClrMapping/>
  </p:clrMapOvr>
  <p:transition spd="slow" advTm="40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/>
      <p:bldP spid="24" grpId="0"/>
      <p:bldP spid="3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CBC3CD82-584F-4509-8660-2B99AEB5FFD9}"/>
              </a:ext>
            </a:extLst>
          </p:cNvPr>
          <p:cNvGrpSpPr/>
          <p:nvPr/>
        </p:nvGrpSpPr>
        <p:grpSpPr>
          <a:xfrm>
            <a:off x="4041104" y="1867773"/>
            <a:ext cx="4554105" cy="1800000"/>
            <a:chOff x="7506784" y="1538307"/>
            <a:chExt cx="4554105" cy="18000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B60EDA7A-3ED2-44CF-AF12-51ABDE3D9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84" y="1538307"/>
              <a:ext cx="4554105" cy="1800000"/>
            </a:xfrm>
            <a:prstGeom prst="rect">
              <a:avLst/>
            </a:prstGeom>
          </p:spPr>
        </p:pic>
        <p:sp>
          <p:nvSpPr>
            <p:cNvPr id="55" name="文本框 8">
              <a:extLst>
                <a:ext uri="{FF2B5EF4-FFF2-40B4-BE49-F238E27FC236}">
                  <a16:creationId xmlns:a16="http://schemas.microsoft.com/office/drawing/2014/main" xmlns="" id="{8DCFDE11-630B-4EF3-86D7-E529F41F0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145919"/>
              <a:ext cx="35679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4027161" y="364008"/>
            <a:ext cx="4713741" cy="1696627"/>
            <a:chOff x="7557167" y="1704259"/>
            <a:chExt cx="3984980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097158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Bước 1. Chuẩn bị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78810C55-3EFD-49AF-8230-1DB3B3000260}"/>
              </a:ext>
            </a:extLst>
          </p:cNvPr>
          <p:cNvGrpSpPr/>
          <p:nvPr/>
        </p:nvGrpSpPr>
        <p:grpSpPr>
          <a:xfrm>
            <a:off x="4055047" y="3384463"/>
            <a:ext cx="4540161" cy="1800000"/>
            <a:chOff x="7506784" y="1538307"/>
            <a:chExt cx="4139551" cy="180000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xmlns="" id="{553CA55B-6ECE-4B15-90C6-D6F45E4E7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6784" y="1538307"/>
              <a:ext cx="4139551" cy="1800000"/>
            </a:xfrm>
            <a:prstGeom prst="rect">
              <a:avLst/>
            </a:prstGeom>
          </p:spPr>
        </p:pic>
        <p:sp>
          <p:nvSpPr>
            <p:cNvPr id="58" name="文本框 8">
              <a:extLst>
                <a:ext uri="{FF2B5EF4-FFF2-40B4-BE49-F238E27FC236}">
                  <a16:creationId xmlns:a16="http://schemas.microsoft.com/office/drawing/2014/main" xmlns="" id="{74C40DD4-EC06-4C18-983D-DC9A777D7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145919"/>
              <a:ext cx="35679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Bước 3. Chỉnh sửa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8833779" y="2140544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23439" y="2019952"/>
            <a:ext cx="1201596" cy="801064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D96E1E7F-E7D2-4E98-9D44-19BE3B269B2E}"/>
              </a:ext>
            </a:extLst>
          </p:cNvPr>
          <p:cNvGrpSpPr/>
          <p:nvPr/>
        </p:nvGrpSpPr>
        <p:grpSpPr>
          <a:xfrm>
            <a:off x="0" y="606275"/>
            <a:ext cx="2999656" cy="5833739"/>
            <a:chOff x="27360" y="719124"/>
            <a:chExt cx="2999656" cy="5833739"/>
          </a:xfrm>
          <a:solidFill>
            <a:schemeClr val="bg1"/>
          </a:solidFill>
        </p:grpSpPr>
        <p:sp>
          <p:nvSpPr>
            <p:cNvPr id="73" name="矩形 1">
              <a:extLst>
                <a:ext uri="{FF2B5EF4-FFF2-40B4-BE49-F238E27FC236}">
                  <a16:creationId xmlns:a16="http://schemas.microsoft.com/office/drawing/2014/main" xmlns="" id="{B71873A7-3478-45F4-85BF-54EC4D3E879A}"/>
                </a:ext>
              </a:extLst>
            </p:cNvPr>
            <p:cNvSpPr/>
            <p:nvPr/>
          </p:nvSpPr>
          <p:spPr>
            <a:xfrm>
              <a:off x="27360" y="719124"/>
              <a:ext cx="2999656" cy="58337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74" name="文本框 8">
              <a:extLst>
                <a:ext uri="{FF2B5EF4-FFF2-40B4-BE49-F238E27FC236}">
                  <a16:creationId xmlns:a16="http://schemas.microsoft.com/office/drawing/2014/main" xmlns="" id="{C800FBF1-C7D6-44AC-B3A7-8FB73D8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123" y="2074767"/>
              <a:ext cx="2834129" cy="193899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Hướng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dẫn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endParaRPr>
            </a:p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quy</a:t>
              </a:r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trình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endParaRPr>
            </a:p>
            <a:p>
              <a:pPr marR="0" lvl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 err="1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viết</a:t>
              </a:r>
              <a:endParaRPr lang="vi-VN" sz="40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xmlns="" id="{9B623C72-3086-4278-B712-09DA3FACB830}"/>
                </a:ext>
              </a:extLst>
            </p:cNvPr>
            <p:cNvGrpSpPr/>
            <p:nvPr/>
          </p:nvGrpSpPr>
          <p:grpSpPr>
            <a:xfrm>
              <a:off x="983432" y="1215608"/>
              <a:ext cx="924455" cy="887411"/>
              <a:chOff x="983432" y="1215608"/>
              <a:chExt cx="924455" cy="887411"/>
            </a:xfrm>
            <a:grpFill/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xmlns="" id="{E257545D-26A9-400B-A6DE-6BB16CA212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3432" y="1215608"/>
                <a:ext cx="924455" cy="859159"/>
              </a:xfrm>
              <a:prstGeom prst="rect">
                <a:avLst/>
              </a:prstGeom>
              <a:grpFill/>
            </p:spPr>
          </p:pic>
          <p:sp>
            <p:nvSpPr>
              <p:cNvPr id="78" name="文本框 8">
                <a:extLst>
                  <a:ext uri="{FF2B5EF4-FFF2-40B4-BE49-F238E27FC236}">
                    <a16:creationId xmlns:a16="http://schemas.microsoft.com/office/drawing/2014/main" xmlns="" id="{AE8C8DA1-B89B-498C-9B6E-EF845FA956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3995" y="1395133"/>
                <a:ext cx="759214" cy="707886"/>
              </a:xfrm>
              <a:prstGeom prst="rect">
                <a:avLst/>
              </a:prstGeom>
              <a:grp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R="0" lvl="0" algn="ctr" rt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  <a:sym typeface="Times New Roman"/>
                  </a:rPr>
                  <a:t>II.</a:t>
                </a:r>
                <a:endParaRPr lang="vi-VN" sz="4000" dirty="0">
                  <a:solidFill>
                    <a:srgbClr val="FF0000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endParaRPr>
              </a:p>
            </p:txBody>
          </p:sp>
        </p:grpSp>
        <p:pic>
          <p:nvPicPr>
            <p:cNvPr id="76" name="图片 15">
              <a:extLst>
                <a:ext uri="{FF2B5EF4-FFF2-40B4-BE49-F238E27FC236}">
                  <a16:creationId xmlns:a16="http://schemas.microsoft.com/office/drawing/2014/main" xmlns="" id="{468C422D-2DAA-4762-843C-D4793425E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238" y="3838115"/>
              <a:ext cx="1427778" cy="2714748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959258"/>
      </p:ext>
    </p:extLst>
  </p:cSld>
  <p:clrMapOvr>
    <a:masterClrMapping/>
  </p:clrMapOvr>
  <p:transition spd="slow" advTm="43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0" y="0"/>
            <a:ext cx="4713741" cy="1696627"/>
            <a:chOff x="7557167" y="1704259"/>
            <a:chExt cx="3984980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316" y="2097158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Bước 1. Chuẩn bị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123EB-41C9-BC4A-B109-B8E38EAFD916}"/>
              </a:ext>
            </a:extLst>
          </p:cNvPr>
          <p:cNvSpPr txBox="1"/>
          <p:nvPr/>
        </p:nvSpPr>
        <p:spPr>
          <a:xfrm>
            <a:off x="5339930" y="2017266"/>
            <a:ext cx="586204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lại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thích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học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hiện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cuộc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của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Quan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sát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về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cuộc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xung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quanh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…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Định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được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gợi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lên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sự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vật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hiện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tượng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mà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quan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sát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dung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người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này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của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em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2903797"/>
      </p:ext>
    </p:extLst>
  </p:cSld>
  <p:clrMapOvr>
    <a:masterClrMapping/>
  </p:clrMapOvr>
  <p:transition spd="slow" advTm="43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0" y="0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123EB-41C9-BC4A-B109-B8E38EAFD916}"/>
              </a:ext>
            </a:extLst>
          </p:cNvPr>
          <p:cNvSpPr txBox="1"/>
          <p:nvPr/>
        </p:nvSpPr>
        <p:spPr>
          <a:xfrm>
            <a:off x="4839387" y="990534"/>
            <a:ext cx="664744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Diễn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đạt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xúc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suy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ngẫm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ngữ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ảnh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động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gợi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Dùng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láy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biện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pháp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hình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ảnh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tượng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trưng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…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làm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tăng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hiệu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quả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biểu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đạt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</a:t>
            </a:r>
          </a:p>
          <a:p>
            <a:endParaRPr lang="en-US" sz="2600" dirty="0">
              <a:latin typeface="SVN-KG Ten Thousand Reasons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FE0AB2-DD7F-C24E-8198-876C34B2976C}"/>
              </a:ext>
            </a:extLst>
          </p:cNvPr>
          <p:cNvSpPr txBox="1"/>
          <p:nvPr/>
        </p:nvSpPr>
        <p:spPr>
          <a:xfrm>
            <a:off x="2746717" y="3092605"/>
            <a:ext cx="6365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x-none" dirty="0"/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2BCFA39B-A799-C34A-893A-6BCD2CE01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705" y="3284984"/>
            <a:ext cx="5930240" cy="3090930"/>
          </a:xfrm>
          <a:prstGeom prst="rect">
            <a:avLst/>
          </a:prstGeom>
        </p:spPr>
      </p:pic>
      <p:grpSp>
        <p:nvGrpSpPr>
          <p:cNvPr id="20" name="组合 4">
            <a:extLst>
              <a:ext uri="{FF2B5EF4-FFF2-40B4-BE49-F238E27FC236}">
                <a16:creationId xmlns:a16="http://schemas.microsoft.com/office/drawing/2014/main" xmlns="" id="{EDD49437-1B3D-C54F-8C5C-5640EE59F1A8}"/>
              </a:ext>
            </a:extLst>
          </p:cNvPr>
          <p:cNvGrpSpPr/>
          <p:nvPr/>
        </p:nvGrpSpPr>
        <p:grpSpPr>
          <a:xfrm>
            <a:off x="8163111" y="2605825"/>
            <a:ext cx="768163" cy="883997"/>
            <a:chOff x="6480295" y="1041329"/>
            <a:chExt cx="768163" cy="883997"/>
          </a:xfrm>
        </p:grpSpPr>
        <p:pic>
          <p:nvPicPr>
            <p:cNvPr id="21" name="图片 145">
              <a:extLst>
                <a:ext uri="{FF2B5EF4-FFF2-40B4-BE49-F238E27FC236}">
                  <a16:creationId xmlns:a16="http://schemas.microsoft.com/office/drawing/2014/main" xmlns="" id="{4C2EB81E-F7A5-5848-8439-1D539426E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22" name="文本框 125">
              <a:extLst>
                <a:ext uri="{FF2B5EF4-FFF2-40B4-BE49-F238E27FC236}">
                  <a16:creationId xmlns:a16="http://schemas.microsoft.com/office/drawing/2014/main" xmlns="" id="{FA5DFFD2-44D7-9744-8706-9FBB12D18BE9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BCECD93-E5BB-D842-B7F3-1E68FDFFB6FD}"/>
              </a:ext>
            </a:extLst>
          </p:cNvPr>
          <p:cNvSpPr/>
          <p:nvPr/>
        </p:nvSpPr>
        <p:spPr>
          <a:xfrm>
            <a:off x="5591944" y="4432112"/>
            <a:ext cx="6759237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  <a:t>Chiếc thuyền nhẹ hăng </a:t>
            </a:r>
            <a:r>
              <a:rPr lang="vi-VN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  <a:t> con tuấn mã</a:t>
            </a:r>
            <a:b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i="1" dirty="0">
                <a:solidFill>
                  <a:srgbClr val="7A5A49"/>
                </a:solidFill>
                <a:highlight>
                  <a:srgbClr val="F39679"/>
                </a:highlight>
                <a:latin typeface="Times New Roman" pitchFamily="18" charset="0"/>
                <a:cs typeface="Times New Roman" pitchFamily="18" charset="0"/>
              </a:rPr>
              <a:t>Phăng</a:t>
            </a:r>
            <a: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  <a:t> mái chèo </a:t>
            </a:r>
            <a:r>
              <a:rPr lang="vi-VN" sz="2400" i="1" dirty="0">
                <a:solidFill>
                  <a:srgbClr val="7A5A49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mạnh mẽ </a:t>
            </a:r>
            <a:r>
              <a:rPr lang="vi-VN" sz="2400" i="1" dirty="0">
                <a:solidFill>
                  <a:srgbClr val="7A5A49"/>
                </a:solidFill>
                <a:highlight>
                  <a:srgbClr val="F39679"/>
                </a:highlight>
                <a:latin typeface="Times New Roman" pitchFamily="18" charset="0"/>
                <a:cs typeface="Times New Roman" pitchFamily="18" charset="0"/>
              </a:rPr>
              <a:t>vượt </a:t>
            </a:r>
            <a:r>
              <a:rPr lang="vi-VN" sz="2400" i="1" dirty="0">
                <a:solidFill>
                  <a:srgbClr val="7A5A49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trường giang</a:t>
            </a:r>
            <a: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i="1" dirty="0">
                <a:solidFill>
                  <a:srgbClr val="7A5A49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Cánh buồm </a:t>
            </a:r>
            <a: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  <a:t>trương, to như </a:t>
            </a:r>
            <a:r>
              <a:rPr lang="vi-VN" sz="2400" i="1" dirty="0">
                <a:solidFill>
                  <a:srgbClr val="7A5A49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mảnh hồn làng</a:t>
            </a:r>
            <a: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i="1" dirty="0">
                <a:solidFill>
                  <a:srgbClr val="7A5A49"/>
                </a:solidFill>
                <a:highlight>
                  <a:srgbClr val="F39679"/>
                </a:highlight>
                <a:latin typeface="Times New Roman" pitchFamily="18" charset="0"/>
                <a:cs typeface="Times New Roman" pitchFamily="18" charset="0"/>
              </a:rPr>
              <a:t>Rướn</a:t>
            </a:r>
            <a:r>
              <a:rPr lang="vi-VN" sz="2400" i="1" dirty="0">
                <a:solidFill>
                  <a:srgbClr val="7A5A49"/>
                </a:solidFill>
                <a:latin typeface="Times New Roman" pitchFamily="18" charset="0"/>
                <a:cs typeface="Times New Roman" pitchFamily="18" charset="0"/>
              </a:rPr>
              <a:t> thân trắng bao la thâu góp gió...</a:t>
            </a:r>
            <a:endParaRPr lang="x-none" sz="2400" i="1" dirty="0">
              <a:solidFill>
                <a:srgbClr val="7A5A4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85116"/>
      </p:ext>
    </p:extLst>
  </p:cSld>
  <p:clrMapOvr>
    <a:masterClrMapping/>
  </p:clrMapOvr>
  <p:transition spd="slow" advTm="43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570424" y="425179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Bước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2.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thơ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D668C97-BA5F-43A2-A893-BDB5923C4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603" flipH="1" flipV="1">
            <a:off x="10140403" y="-129172"/>
            <a:ext cx="1390692" cy="927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F213488-511F-4650-A96D-4FB133DC83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90404" y="0"/>
            <a:ext cx="1201596" cy="80106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123EB-41C9-BC4A-B109-B8E38EAFD916}"/>
              </a:ext>
            </a:extLst>
          </p:cNvPr>
          <p:cNvSpPr txBox="1"/>
          <p:nvPr/>
        </p:nvSpPr>
        <p:spPr>
          <a:xfrm>
            <a:off x="134739" y="2339393"/>
            <a:ext cx="55989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Lựa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chọn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bổ</a:t>
            </a:r>
            <a:r>
              <a:rPr lang="en-US" sz="2600" dirty="0">
                <a:latin typeface="SVN-KG Ten Thousand Reasons" panose="02040603050506020204" pitchFamily="18" charset="0"/>
              </a:rPr>
              <a:t> sung </a:t>
            </a:r>
            <a:r>
              <a:rPr lang="en-US" sz="2600" dirty="0" err="1">
                <a:latin typeface="SVN-KG Ten Thousand Reasons" panose="02040603050506020204" pitchFamily="18" charset="0"/>
              </a:rPr>
              <a:t>hoặc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giảm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bớt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số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latin typeface="SVN-KG Ten Thousand Reasons" panose="02040603050506020204" pitchFamily="18" charset="0"/>
              </a:rPr>
              <a:t>đảm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bảo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mỗi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dòng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tám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chữ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Nên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gieo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vần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chân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,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theo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cặp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câu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Thay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thế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các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đã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có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bằng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những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từ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gần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âm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Sử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dụng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dấu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câu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linh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hoạt</a:t>
            </a:r>
            <a:r>
              <a:rPr lang="en-US" sz="2600" dirty="0">
                <a:latin typeface="SVN-KG Ten Thousand Reasons" panose="02040603050506020204" pitchFamily="18" charset="0"/>
              </a:rPr>
              <a:t>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Đọc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diễn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cảm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lắng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nghe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nhịp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điệu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solidFill>
                  <a:schemeClr val="accent2">
                    <a:lumMod val="50000"/>
                  </a:schemeClr>
                </a:solidFill>
                <a:latin typeface="SVN-KG Ten Thousand Reasons" panose="02040603050506020204" pitchFamily="18" charset="0"/>
              </a:rPr>
              <a:t>thơ</a:t>
            </a:r>
            <a:endParaRPr lang="en-US" sz="2600" dirty="0">
              <a:solidFill>
                <a:schemeClr val="accent2">
                  <a:lumMod val="50000"/>
                </a:schemeClr>
              </a:solidFill>
              <a:latin typeface="SVN-KG Ten Thousand Reasons" panose="02040603050506020204" pitchFamily="18" charset="0"/>
            </a:endParaRPr>
          </a:p>
          <a:p>
            <a:pPr marL="571500" indent="-571500">
              <a:buFont typeface="Wingdings" pitchFamily="2" charset="2"/>
              <a:buChar char="Ø"/>
            </a:pPr>
            <a:endParaRPr lang="en-US" sz="2600" dirty="0">
              <a:latin typeface="SVN-KG Ten Thousand Reasons" panose="02040603050506020204" pitchFamily="18" charset="0"/>
            </a:endParaRP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9A7FC517-BEDE-4D41-AA1E-EBA088FC35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829" y="1609421"/>
            <a:ext cx="5930240" cy="4321480"/>
          </a:xfrm>
          <a:prstGeom prst="rect">
            <a:avLst/>
          </a:prstGeom>
        </p:spPr>
      </p:pic>
      <p:grpSp>
        <p:nvGrpSpPr>
          <p:cNvPr id="11" name="组合 4">
            <a:extLst>
              <a:ext uri="{FF2B5EF4-FFF2-40B4-BE49-F238E27FC236}">
                <a16:creationId xmlns:a16="http://schemas.microsoft.com/office/drawing/2014/main" xmlns="" id="{7ED3B4C0-5AFC-1542-BC0C-67FAEA520E7E}"/>
              </a:ext>
            </a:extLst>
          </p:cNvPr>
          <p:cNvGrpSpPr/>
          <p:nvPr/>
        </p:nvGrpSpPr>
        <p:grpSpPr>
          <a:xfrm>
            <a:off x="8790147" y="908720"/>
            <a:ext cx="768163" cy="883997"/>
            <a:chOff x="6480295" y="1041329"/>
            <a:chExt cx="768163" cy="883997"/>
          </a:xfrm>
        </p:grpSpPr>
        <p:pic>
          <p:nvPicPr>
            <p:cNvPr id="12" name="图片 145">
              <a:extLst>
                <a:ext uri="{FF2B5EF4-FFF2-40B4-BE49-F238E27FC236}">
                  <a16:creationId xmlns:a16="http://schemas.microsoft.com/office/drawing/2014/main" xmlns="" id="{2326DEC6-4CC0-7A4D-BCE6-A046B09A1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80295" y="1041329"/>
              <a:ext cx="768163" cy="883997"/>
            </a:xfrm>
            <a:prstGeom prst="rect">
              <a:avLst/>
            </a:prstGeom>
          </p:spPr>
        </p:pic>
        <p:sp>
          <p:nvSpPr>
            <p:cNvPr id="13" name="文本框 125">
              <a:extLst>
                <a:ext uri="{FF2B5EF4-FFF2-40B4-BE49-F238E27FC236}">
                  <a16:creationId xmlns:a16="http://schemas.microsoft.com/office/drawing/2014/main" xmlns="" id="{45EAC26D-A4AD-DF4B-A9B7-37D3E6C74F37}"/>
                </a:ext>
              </a:extLst>
            </p:cNvPr>
            <p:cNvSpPr txBox="1"/>
            <p:nvPr/>
          </p:nvSpPr>
          <p:spPr>
            <a:xfrm>
              <a:off x="6635097" y="1059708"/>
              <a:ext cx="4834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F99B83-0309-5E4B-A76B-FFC2F1FB0AD7}"/>
              </a:ext>
            </a:extLst>
          </p:cNvPr>
          <p:cNvSpPr/>
          <p:nvPr/>
        </p:nvSpPr>
        <p:spPr>
          <a:xfrm>
            <a:off x="6785271" y="2397241"/>
            <a:ext cx="5546077" cy="34163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người hỏi cách làm thơ tám chữ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trả lời dễ lắm chứ ai </a:t>
            </a:r>
            <a:r>
              <a:rPr lang="vi-VN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ơi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Nghĩ làm sao thì cứ viết nên </a:t>
            </a:r>
            <a:r>
              <a:rPr lang="vi-VN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vần điệu không bó như thơ </a:t>
            </a:r>
            <a:r>
              <a:rPr lang="vi-VN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</a:p>
          <a:p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Cốt là nghe êm êm theo tiếng </a:t>
            </a:r>
            <a:r>
              <a:rPr lang="vi-VN" sz="2400" i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một vần chỉ phải một lần </a:t>
            </a:r>
            <a:r>
              <a:rPr lang="vi-VN" sz="2400" i="1" dirty="0">
                <a:highlight>
                  <a:srgbClr val="F3967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 hai câu lại được đổi âm </a:t>
            </a:r>
            <a:r>
              <a:rPr lang="vi-VN" sz="2400" i="1" dirty="0">
                <a:highlight>
                  <a:srgbClr val="F39679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rôì</a:t>
            </a:r>
          </a:p>
          <a:p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Bằng bằng hết lại đến phiên trắc trắc</a:t>
            </a:r>
            <a:endParaRPr lang="x-none" sz="2400" i="1" dirty="0">
              <a:solidFill>
                <a:srgbClr val="7A5A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Very Cute Cat Wearing Glasses Reading Book Wall Mural Buy, 47% OFF">
            <a:extLst>
              <a:ext uri="{FF2B5EF4-FFF2-40B4-BE49-F238E27FC236}">
                <a16:creationId xmlns:a16="http://schemas.microsoft.com/office/drawing/2014/main" xmlns="" id="{E4E15A79-850B-D140-AFF1-C8292BDB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455" r="96000">
                        <a14:foregroundMark x1="25455" y1="17455" x2="25455" y2="19273"/>
                        <a14:foregroundMark x1="25091" y1="19818" x2="21455" y2="33818"/>
                        <a14:foregroundMark x1="21455" y1="33818" x2="24000" y2="38909"/>
                        <a14:foregroundMark x1="9091" y1="41273" x2="9091" y2="41273"/>
                        <a14:foregroundMark x1="8727" y1="68909" x2="10000" y2="69091"/>
                        <a14:foregroundMark x1="5636" y1="73636" x2="10364" y2="73818"/>
                        <a14:foregroundMark x1="82545" y1="63818" x2="90545" y2="64545"/>
                        <a14:foregroundMark x1="90545" y1="64545" x2="90909" y2="65455"/>
                        <a14:foregroundMark x1="79818" y1="70364" x2="90727" y2="71455"/>
                        <a14:foregroundMark x1="93818" y1="72364" x2="94909" y2="74545"/>
                        <a14:foregroundMark x1="81091" y1="40545" x2="89273" y2="39091"/>
                        <a14:foregroundMark x1="89273" y1="39091" x2="96000" y2="41455"/>
                        <a14:foregroundMark x1="96000" y1="41455" x2="94364" y2="48727"/>
                        <a14:foregroundMark x1="94364" y1="48727" x2="89636" y2="54909"/>
                        <a14:foregroundMark x1="81091" y1="54545" x2="83636" y2="46727"/>
                        <a14:foregroundMark x1="83636" y1="46727" x2="88727" y2="43091"/>
                        <a14:foregroundMark x1="89273" y1="38000" x2="89455" y2="36364"/>
                        <a14:foregroundMark x1="83636" y1="36909" x2="79091" y2="38000"/>
                        <a14:foregroundMark x1="25273" y1="15636" x2="25273" y2="15636"/>
                        <a14:foregroundMark x1="26000" y1="14545" x2="26000" y2="1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151" y="5445223"/>
            <a:ext cx="1774665" cy="17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49460"/>
      </p:ext>
    </p:extLst>
  </p:cSld>
  <p:clrMapOvr>
    <a:masterClrMapping/>
  </p:clrMapOvr>
  <p:transition spd="slow" advTm="43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057EA9E-CE6B-4049-B575-E26FFE112FB2}"/>
              </a:ext>
            </a:extLst>
          </p:cNvPr>
          <p:cNvGrpSpPr/>
          <p:nvPr/>
        </p:nvGrpSpPr>
        <p:grpSpPr>
          <a:xfrm>
            <a:off x="0" y="0"/>
            <a:ext cx="5163227" cy="1696627"/>
            <a:chOff x="7557167" y="1704259"/>
            <a:chExt cx="4364974" cy="116974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30696936-BE11-44EE-A994-A3282747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7167" y="1704259"/>
              <a:ext cx="3873600" cy="1169741"/>
            </a:xfrm>
            <a:prstGeom prst="rect">
              <a:avLst/>
            </a:prstGeom>
          </p:spPr>
        </p:pic>
        <p:sp>
          <p:nvSpPr>
            <p:cNvPr id="47" name="文本框 8">
              <a:extLst>
                <a:ext uri="{FF2B5EF4-FFF2-40B4-BE49-F238E27FC236}">
                  <a16:creationId xmlns:a16="http://schemas.microsoft.com/office/drawing/2014/main" xmlns="" id="{A95404C1-63FB-437E-8643-D7DD74CA5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310" y="2066323"/>
              <a:ext cx="3768831" cy="4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dirty="0">
                  <a:solidFill>
                    <a:schemeClr val="bg1"/>
                  </a:solidFill>
                  <a:latin typeface="Times New Roman" pitchFamily="18" charset="0"/>
                  <a:ea typeface="Times New Roman"/>
                  <a:cs typeface="Times New Roman" pitchFamily="18" charset="0"/>
                  <a:sym typeface="Times New Roman"/>
                </a:rPr>
                <a:t>Bước 3. Chỉnh sửa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3D123EB-41C9-BC4A-B109-B8E38EAFD916}"/>
              </a:ext>
            </a:extLst>
          </p:cNvPr>
          <p:cNvSpPr txBox="1"/>
          <p:nvPr/>
        </p:nvSpPr>
        <p:spPr>
          <a:xfrm>
            <a:off x="5261576" y="548680"/>
            <a:ext cx="652305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600" dirty="0" err="1">
                <a:latin typeface="SVN-KG Ten Thousand Reasons" panose="02040603050506020204" pitchFamily="18" charset="0"/>
              </a:rPr>
              <a:t>Dùng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bảng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kiểm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sau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để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kiểm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tra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bài</a:t>
            </a:r>
            <a:r>
              <a:rPr lang="en-US" sz="2600" dirty="0">
                <a:latin typeface="SVN-KG Ten Thousand Reasons" panose="02040603050506020204" pitchFamily="18" charset="0"/>
              </a:rPr>
              <a:t> </a:t>
            </a:r>
            <a:r>
              <a:rPr lang="en-US" sz="2600" dirty="0" err="1">
                <a:latin typeface="SVN-KG Ten Thousand Reasons" panose="02040603050506020204" pitchFamily="18" charset="0"/>
              </a:rPr>
              <a:t>thơ</a:t>
            </a:r>
            <a:endParaRPr lang="en-US" sz="2600" dirty="0">
              <a:latin typeface="SVN-KG Ten Thousand Reasons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1D3200-A585-2C4D-A3FF-5715B844D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036" y="1770058"/>
            <a:ext cx="6878166" cy="3965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9493689"/>
      </p:ext>
    </p:extLst>
  </p:cSld>
  <p:clrMapOvr>
    <a:masterClrMapping/>
  </p:clrMapOvr>
  <p:transition spd="slow" advTm="43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3876</TotalTime>
  <Words>533</Words>
  <Application>Microsoft Office PowerPoint</Application>
  <PresentationFormat>Custom</PresentationFormat>
  <Paragraphs>69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www.freeppt7.com-Best powerpoint templates free download-slideshow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Ngọc Phan</Manager>
  <Company>vietlanglit.com</Company>
  <LinksUpToDate>false</LinksUpToDate>
  <SharedDoc>false</SharedDoc>
  <HyperlinkBase>vietlanglit.com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3. Làm một bài thơ lục bát</dc:title>
  <dc:subject>Bài 3. Làm một bài thơ lục bát</dc:subject>
  <dc:creator>Ngọc Phan</dc:creator>
  <cp:keywords>vietlanglit</cp:keywords>
  <dc:description>RP</dc:description>
  <cp:lastModifiedBy>LENOVO</cp:lastModifiedBy>
  <cp:revision>115</cp:revision>
  <dcterms:created xsi:type="dcterms:W3CDTF">2017-07-13T07:28:00Z</dcterms:created>
  <dcterms:modified xsi:type="dcterms:W3CDTF">2024-08-27T02:20:20Z</dcterms:modified>
  <cp:category>Ngữ văn 6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