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316" r:id="rId2"/>
    <p:sldId id="317" r:id="rId3"/>
    <p:sldId id="320" r:id="rId4"/>
    <p:sldId id="319" r:id="rId5"/>
    <p:sldId id="321" r:id="rId6"/>
    <p:sldId id="323" r:id="rId7"/>
    <p:sldId id="28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8FCF7"/>
    <a:srgbClr val="FFE2FD"/>
    <a:srgbClr val="4DFCFD"/>
    <a:srgbClr val="D5E3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AAB3EC-890E-4E03-BF6A-8EB2BB376C4E}" type="datetimeFigureOut">
              <a:rPr lang="en-US" smtClean="0"/>
              <a:t>8/27/2024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A133EA-2B55-427C-8E88-8F7D196F5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57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02982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51567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5701FA-A99B-4EA7-BD9A-49A04217BC0C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ea typeface="等线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8687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50801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446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2721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16763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525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0100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3137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80351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47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008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445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6BAB08-D03A-4FEF-8092-001CB785BBAB}" type="datetimeFigureOut">
              <a:rPr lang="zh-CN" altLang="en-US" smtClean="0"/>
              <a:t>2024/8/27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B37BB-E8A6-440B-8775-2A002C97BC5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7819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98245BC-E27D-4288-A381-7FD371E5F10D}"/>
              </a:ext>
            </a:extLst>
          </p:cNvPr>
          <p:cNvSpPr txBox="1"/>
          <p:nvPr/>
        </p:nvSpPr>
        <p:spPr>
          <a:xfrm>
            <a:off x="1855470" y="1359932"/>
            <a:ext cx="886968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normalizeH="0" baseline="0" noProof="0" dirty="0" err="1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Nói</a:t>
            </a:r>
            <a:r>
              <a:rPr kumimoji="0" lang="en-US" sz="3600" b="1" i="0" u="none" strike="noStrike" kern="1200" normalizeH="0" baseline="0" noProof="0" dirty="0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normalizeH="0" baseline="0" noProof="0" dirty="0" err="1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sz="3600" b="1" i="0" u="none" strike="noStrike" kern="1200" normalizeH="0" baseline="0" noProof="0" dirty="0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sz="3600" b="1" i="0" u="none" strike="noStrike" kern="1200" normalizeH="0" baseline="0" noProof="0" dirty="0" err="1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nghe</a:t>
            </a:r>
            <a:r>
              <a:rPr kumimoji="0" lang="en-US" sz="3600" b="1" i="0" u="none" strike="noStrike" kern="1200" normalizeH="0" baseline="0" noProof="0" dirty="0">
                <a:ln w="0"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50000"/>
              </a:lnSpc>
              <a:defRPr/>
            </a:pPr>
            <a:r>
              <a:rPr lang="en-GB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 LUẬN VỀ MỘT VẤN ĐỀ </a:t>
            </a:r>
          </a:p>
          <a:p>
            <a:pPr algn="ctr">
              <a:lnSpc>
                <a:spcPct val="150000"/>
              </a:lnSpc>
              <a:defRPr/>
            </a:pPr>
            <a:r>
              <a:rPr lang="en-GB" sz="36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ĐÁNG QUAN TÂM TRONG ĐỜI SỐNG </a:t>
            </a:r>
            <a:endParaRPr lang="x-none" sz="36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176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xmlns="" id="{42A4FC2C-047E-45A5-965D-8E1E3BF09BC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xmlns="" id="{AE91C828-CFC6-3C85-1A56-8AFAE1E7C868}"/>
              </a:ext>
            </a:extLst>
          </p:cNvPr>
          <p:cNvGrpSpPr/>
          <p:nvPr/>
        </p:nvGrpSpPr>
        <p:grpSpPr>
          <a:xfrm>
            <a:off x="142436" y="133354"/>
            <a:ext cx="5953564" cy="3206244"/>
            <a:chOff x="1683657" y="280821"/>
            <a:chExt cx="6545943" cy="3206244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33BFC144-AA5D-7CBA-1259-49BA2DE1ABA3}"/>
                </a:ext>
              </a:extLst>
            </p:cNvPr>
            <p:cNvSpPr/>
            <p:nvPr/>
          </p:nvSpPr>
          <p:spPr>
            <a:xfrm>
              <a:off x="1683657" y="1295400"/>
              <a:ext cx="6545943" cy="2133600"/>
            </a:xfrm>
            <a:prstGeom prst="rect">
              <a:avLst/>
            </a:prstGeom>
            <a:ln w="38100"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15" name="Rounded Rectangle 14">
              <a:extLst>
                <a:ext uri="{FF2B5EF4-FFF2-40B4-BE49-F238E27FC236}">
                  <a16:creationId xmlns:a16="http://schemas.microsoft.com/office/drawing/2014/main" xmlns="" id="{669E14F4-8A7B-D94F-6FD2-407165B5C614}"/>
                </a:ext>
              </a:extLst>
            </p:cNvPr>
            <p:cNvSpPr/>
            <p:nvPr/>
          </p:nvSpPr>
          <p:spPr>
            <a:xfrm>
              <a:off x="3348125" y="280821"/>
              <a:ext cx="2960915" cy="84182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xmlns="" id="{EC0C7BFB-52FA-EA0E-1155-0C73460AFEB3}"/>
                </a:ext>
              </a:extLst>
            </p:cNvPr>
            <p:cNvSpPr txBox="1"/>
            <p:nvPr/>
          </p:nvSpPr>
          <p:spPr>
            <a:xfrm>
              <a:off x="3565840" y="379278"/>
              <a:ext cx="297542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1: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Chuẩn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bị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x-none" sz="2400" dirty="0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C95F4B54-5EC0-BFCF-642E-731F846FADDC}"/>
                </a:ext>
              </a:extLst>
            </p:cNvPr>
            <p:cNvSpPr txBox="1"/>
            <p:nvPr/>
          </p:nvSpPr>
          <p:spPr>
            <a:xfrm>
              <a:off x="2133600" y="1188038"/>
              <a:ext cx="6096000" cy="229902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342900" indent="-34290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Thành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lập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endParaRPr>
            </a:p>
            <a:p>
              <a:pPr marL="342900" indent="-34290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đề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tài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endParaRPr>
            </a:p>
            <a:p>
              <a:pPr marL="342900" indent="-34290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  <a:sym typeface="Wingdings" pitchFamily="2" charset="2"/>
                </a:rPr>
                <a:t>T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hống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nhất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đề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tài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mục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tiêu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thời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gian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thảo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luận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endParaRPr>
            </a:p>
            <a:p>
              <a:pPr marL="342900" indent="-34290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ü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Chuẩn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bị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nội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dung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thảo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luận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.</a:t>
              </a:r>
              <a:endParaRPr lang="x-non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xmlns="" id="{1B496DF9-002F-58CD-5B94-6ABB92F29AEE}"/>
              </a:ext>
            </a:extLst>
          </p:cNvPr>
          <p:cNvGrpSpPr/>
          <p:nvPr/>
        </p:nvGrpSpPr>
        <p:grpSpPr>
          <a:xfrm>
            <a:off x="6629399" y="133649"/>
            <a:ext cx="4936431" cy="2591358"/>
            <a:chOff x="6514562" y="1010537"/>
            <a:chExt cx="5127302" cy="2591358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xmlns="" id="{A1A1043A-1BDA-602D-93A7-037DD637D6EF}"/>
                </a:ext>
              </a:extLst>
            </p:cNvPr>
            <p:cNvSpPr/>
            <p:nvPr/>
          </p:nvSpPr>
          <p:spPr>
            <a:xfrm>
              <a:off x="6514562" y="1468295"/>
              <a:ext cx="5127302" cy="2133600"/>
            </a:xfrm>
            <a:prstGeom prst="rect">
              <a:avLst/>
            </a:prstGeom>
            <a:ln w="38100">
              <a:solidFill>
                <a:schemeClr val="accent6">
                  <a:lumMod val="75000"/>
                </a:schemeClr>
              </a:solidFill>
              <a:prstDash val="dashDot"/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23" name="Rounded Rectangle 22">
              <a:extLst>
                <a:ext uri="{FF2B5EF4-FFF2-40B4-BE49-F238E27FC236}">
                  <a16:creationId xmlns:a16="http://schemas.microsoft.com/office/drawing/2014/main" xmlns="" id="{422CF6A8-B1CB-E2BB-582E-61CF95F789ED}"/>
                </a:ext>
              </a:extLst>
            </p:cNvPr>
            <p:cNvSpPr/>
            <p:nvPr/>
          </p:nvSpPr>
          <p:spPr>
            <a:xfrm>
              <a:off x="7679273" y="1010537"/>
              <a:ext cx="3037959" cy="84182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xmlns="" id="{F5709B59-219E-F746-A130-F11D8974D822}"/>
                </a:ext>
              </a:extLst>
            </p:cNvPr>
            <p:cNvSpPr txBox="1"/>
            <p:nvPr/>
          </p:nvSpPr>
          <p:spPr>
            <a:xfrm>
              <a:off x="7773207" y="1204741"/>
              <a:ext cx="2850090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2: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Thảo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luận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x-none" sz="2400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977EF102-D681-ABAD-873F-8A9DD4D9A0E2}"/>
                </a:ext>
              </a:extLst>
            </p:cNvPr>
            <p:cNvSpPr txBox="1"/>
            <p:nvPr/>
          </p:nvSpPr>
          <p:spPr>
            <a:xfrm>
              <a:off x="7185547" y="2219062"/>
              <a:ext cx="4260652" cy="135479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285750" indent="-28575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Ø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Thảo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luận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nhỏ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Wingdings" pitchFamily="2" charset="2"/>
              </a:endParaRPr>
            </a:p>
            <a:p>
              <a:pPr marL="285750" indent="-285750" algn="just">
                <a:lnSpc>
                  <a:spcPct val="107000"/>
                </a:lnSpc>
                <a:spcAft>
                  <a:spcPts val="600"/>
                </a:spcAft>
                <a:buFont typeface="Wingdings" pitchFamily="2" charset="2"/>
                <a:buChar char="Ø"/>
              </a:pP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Thảo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luận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giữa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nhóm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lớp</a:t>
              </a:r>
              <a:endParaRPr lang="x-none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CCDA63F7-A8D9-F0CE-032C-EAB69FD3E07E}"/>
              </a:ext>
            </a:extLst>
          </p:cNvPr>
          <p:cNvSpPr/>
          <p:nvPr/>
        </p:nvSpPr>
        <p:spPr>
          <a:xfrm>
            <a:off x="2815113" y="4367547"/>
            <a:ext cx="6852205" cy="1608803"/>
          </a:xfrm>
          <a:prstGeom prst="rect">
            <a:avLst/>
          </a:prstGeom>
          <a:ln w="38100">
            <a:solidFill>
              <a:schemeClr val="accent6">
                <a:lumMod val="50000"/>
              </a:schemeClr>
            </a:solidFill>
            <a:prstDash val="dashDot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xmlns="" id="{F0CD3AEA-F88E-9892-6A2C-A4FE95D5F126}"/>
              </a:ext>
            </a:extLst>
          </p:cNvPr>
          <p:cNvGrpSpPr/>
          <p:nvPr/>
        </p:nvGrpSpPr>
        <p:grpSpPr>
          <a:xfrm>
            <a:off x="4614028" y="3915646"/>
            <a:ext cx="2960915" cy="841829"/>
            <a:chOff x="3628634" y="4646041"/>
            <a:chExt cx="2960915" cy="841829"/>
          </a:xfrm>
        </p:grpSpPr>
        <p:sp>
          <p:nvSpPr>
            <p:cNvPr id="29" name="Rounded Rectangle 28">
              <a:extLst>
                <a:ext uri="{FF2B5EF4-FFF2-40B4-BE49-F238E27FC236}">
                  <a16:creationId xmlns:a16="http://schemas.microsoft.com/office/drawing/2014/main" xmlns="" id="{AF4F5658-4528-4CA7-E217-310461999FDC}"/>
                </a:ext>
              </a:extLst>
            </p:cNvPr>
            <p:cNvSpPr/>
            <p:nvPr/>
          </p:nvSpPr>
          <p:spPr>
            <a:xfrm>
              <a:off x="3628634" y="4646041"/>
              <a:ext cx="2960915" cy="8418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xmlns="" id="{59A8D638-9463-398C-7D1C-FDA5580E572A}"/>
                </a:ext>
              </a:extLst>
            </p:cNvPr>
            <p:cNvSpPr txBox="1"/>
            <p:nvPr/>
          </p:nvSpPr>
          <p:spPr>
            <a:xfrm>
              <a:off x="3737522" y="4656873"/>
              <a:ext cx="274313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3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: </a:t>
              </a:r>
            </a:p>
            <a:p>
              <a:pPr algn="ctr"/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Rút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kinh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nghiệm</a:t>
              </a:r>
              <a:endParaRPr lang="x-none" sz="2400" dirty="0"/>
            </a:p>
          </p:txBody>
        </p:sp>
      </p:grp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824F47E1-60FF-5C8C-7BB8-2E6A23630B44}"/>
              </a:ext>
            </a:extLst>
          </p:cNvPr>
          <p:cNvSpPr txBox="1"/>
          <p:nvPr/>
        </p:nvSpPr>
        <p:spPr>
          <a:xfrm>
            <a:off x="4760757" y="4954587"/>
            <a:ext cx="2960915" cy="959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ngẫm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  <a:sym typeface="Wingdings" pitchFamily="2" charset="2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Rút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kinh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nghiệm</a:t>
            </a:r>
            <a:endParaRPr lang="x-none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4656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354012" y="342900"/>
            <a:ext cx="11482388" cy="6173786"/>
          </a:xfrm>
          <a:prstGeom prst="rect">
            <a:avLst/>
          </a:prstGeom>
          <a:noFill/>
          <a:ln>
            <a:solidFill>
              <a:srgbClr val="57A97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字魂36号-正文宋楷" panose="00000500000000000000" pitchFamily="2" charset="-122"/>
              <a:ea typeface="字魂36号-正文宋楷" panose="00000500000000000000" pitchFamily="2" charset="-122"/>
              <a:cs typeface="+mn-cs"/>
              <a:sym typeface="字魂36号-正文宋楷" panose="00000500000000000000" pitchFamily="2" charset="-122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4770754" y="2055970"/>
            <a:ext cx="6588412" cy="184665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1">
                <a:ln>
                  <a:noFill/>
                </a:ln>
                <a:solidFill>
                  <a:srgbClr val="57A97D"/>
                </a:solidFill>
                <a:effectLst/>
                <a:uLnTx/>
                <a:uFillTx/>
                <a:latin typeface="Times New Roman" pitchFamily="18" charset="0"/>
                <a:ea typeface="字魂36号-正文宋楷" panose="00000500000000000000" pitchFamily="2" charset="-122"/>
                <a:cs typeface="Times New Roman" pitchFamily="18" charset="0"/>
                <a:sym typeface="字魂36号-正文宋楷" panose="00000500000000000000" pitchFamily="2" charset="-122"/>
              </a:rPr>
              <a:t>Luyện tập và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6000" b="1" i="0" u="none" strike="noStrike" kern="1200" cap="none" spc="0" normalizeH="0" baseline="0" noProof="1">
                <a:ln>
                  <a:noFill/>
                </a:ln>
                <a:solidFill>
                  <a:srgbClr val="57A97D"/>
                </a:solidFill>
                <a:effectLst/>
                <a:uLnTx/>
                <a:uFillTx/>
                <a:latin typeface="Times New Roman" pitchFamily="18" charset="0"/>
                <a:ea typeface="字魂36号-正文宋楷" panose="00000500000000000000" pitchFamily="2" charset="-122"/>
                <a:cs typeface="Times New Roman" pitchFamily="18" charset="0"/>
                <a:sym typeface="字魂36号-正文宋楷" panose="00000500000000000000" pitchFamily="2" charset="-122"/>
              </a:rPr>
              <a:t> vận dụng</a:t>
            </a:r>
            <a:endParaRPr kumimoji="0" lang="zh-CN" altLang="en-US" sz="6000" b="1" i="0" u="none" strike="noStrike" kern="1200" cap="none" spc="0" normalizeH="0" baseline="0" noProof="1">
              <a:ln>
                <a:noFill/>
              </a:ln>
              <a:solidFill>
                <a:srgbClr val="57A97D"/>
              </a:solidFill>
              <a:effectLst/>
              <a:uLnTx/>
              <a:uFillTx/>
              <a:latin typeface="Times New Roman" pitchFamily="18" charset="0"/>
              <a:ea typeface="字魂36号-正文宋楷" panose="00000500000000000000" pitchFamily="2" charset="-122"/>
              <a:cs typeface="Times New Roman" pitchFamily="18" charset="0"/>
              <a:sym typeface="字魂36号-正文宋楷" panose="00000500000000000000" pitchFamily="2" charset="-122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17290" y="1970478"/>
            <a:ext cx="4288638" cy="1932151"/>
            <a:chOff x="2802618" y="3136900"/>
            <a:chExt cx="6578600" cy="1018073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2802618" y="3136900"/>
              <a:ext cx="6578600" cy="0"/>
            </a:xfrm>
            <a:prstGeom prst="line">
              <a:avLst/>
            </a:prstGeom>
            <a:ln>
              <a:solidFill>
                <a:srgbClr val="57A9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/>
            <p:nvPr/>
          </p:nvCxnSpPr>
          <p:spPr>
            <a:xfrm>
              <a:off x="2802618" y="4154973"/>
              <a:ext cx="6578600" cy="0"/>
            </a:xfrm>
            <a:prstGeom prst="line">
              <a:avLst/>
            </a:prstGeom>
            <a:ln>
              <a:solidFill>
                <a:srgbClr val="57A97D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BA9F4621-0F71-1357-D5B1-37BD0867E9A2}"/>
              </a:ext>
            </a:extLst>
          </p:cNvPr>
          <p:cNvGrpSpPr/>
          <p:nvPr/>
        </p:nvGrpSpPr>
        <p:grpSpPr>
          <a:xfrm>
            <a:off x="3173360" y="2311791"/>
            <a:ext cx="1420388" cy="1335015"/>
            <a:chOff x="3110948" y="2151133"/>
            <a:chExt cx="1420388" cy="1335015"/>
          </a:xfrm>
        </p:grpSpPr>
        <p:sp>
          <p:nvSpPr>
            <p:cNvPr id="9" name="矩形 8"/>
            <p:cNvSpPr/>
            <p:nvPr/>
          </p:nvSpPr>
          <p:spPr>
            <a:xfrm>
              <a:off x="3110948" y="2151133"/>
              <a:ext cx="1420388" cy="1335015"/>
            </a:xfrm>
            <a:prstGeom prst="rect">
              <a:avLst/>
            </a:prstGeom>
            <a:solidFill>
              <a:srgbClr val="57A97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zh-CN" altLang="en-US" sz="6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字魂36号-正文宋楷" panose="00000500000000000000" pitchFamily="2" charset="-122"/>
                <a:ea typeface="字魂36号-正文宋楷" panose="00000500000000000000" pitchFamily="2" charset="-122"/>
                <a:cs typeface="+mn-cs"/>
                <a:sym typeface="字魂36号-正文宋楷" panose="00000500000000000000" pitchFamily="2" charset="-122"/>
              </a:endParaRPr>
            </a:p>
          </p:txBody>
        </p: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4FE0E070-7FF1-70E5-493D-A42564D45AC5}"/>
                </a:ext>
              </a:extLst>
            </p:cNvPr>
            <p:cNvSpPr txBox="1"/>
            <p:nvPr/>
          </p:nvSpPr>
          <p:spPr>
            <a:xfrm>
              <a:off x="3571005" y="2180161"/>
              <a:ext cx="786093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x-none" sz="6000" b="1" dirty="0">
                  <a:ln w="10160">
                    <a:solidFill>
                      <a:schemeClr val="accent5">
                        <a:lumMod val="75000"/>
                      </a:schemeClr>
                    </a:solidFill>
                    <a:prstDash val="solid"/>
                  </a:ln>
                  <a:solidFill>
                    <a:schemeClr val="bg1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69026638"/>
      </p:ext>
    </p:extLst>
  </p:cSld>
  <p:clrMapOvr>
    <a:masterClrMapping/>
  </p:clrMapOvr>
  <p:transition spd="slow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3717FDE2-CA2E-C00B-6F16-F616D747D13E}"/>
              </a:ext>
            </a:extLst>
          </p:cNvPr>
          <p:cNvGrpSpPr/>
          <p:nvPr/>
        </p:nvGrpSpPr>
        <p:grpSpPr>
          <a:xfrm>
            <a:off x="1084777" y="171166"/>
            <a:ext cx="2824168" cy="841829"/>
            <a:chOff x="1633417" y="582646"/>
            <a:chExt cx="2824168" cy="841829"/>
          </a:xfrm>
        </p:grpSpPr>
        <p:sp>
          <p:nvSpPr>
            <p:cNvPr id="2" name="Rounded Rectangle 1">
              <a:extLst>
                <a:ext uri="{FF2B5EF4-FFF2-40B4-BE49-F238E27FC236}">
                  <a16:creationId xmlns:a16="http://schemas.microsoft.com/office/drawing/2014/main" xmlns="" id="{31CD3ABC-B296-E369-F994-834B45FECA5F}"/>
                </a:ext>
              </a:extLst>
            </p:cNvPr>
            <p:cNvSpPr/>
            <p:nvPr/>
          </p:nvSpPr>
          <p:spPr>
            <a:xfrm>
              <a:off x="1633417" y="582646"/>
              <a:ext cx="2692965" cy="84182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xmlns="" id="{CCD5B50D-E71B-D537-669E-ECA98C4C4DCA}"/>
                </a:ext>
              </a:extLst>
            </p:cNvPr>
            <p:cNvSpPr txBox="1"/>
            <p:nvPr/>
          </p:nvSpPr>
          <p:spPr>
            <a:xfrm>
              <a:off x="1751420" y="772727"/>
              <a:ext cx="2706165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1: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Chuẩn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bị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x-none" sz="2400" dirty="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74513D8-0E1A-CC64-0D61-91B0582050BE}"/>
              </a:ext>
            </a:extLst>
          </p:cNvPr>
          <p:cNvSpPr txBox="1"/>
          <p:nvPr/>
        </p:nvSpPr>
        <p:spPr>
          <a:xfrm>
            <a:off x="5151549" y="237075"/>
            <a:ext cx="6188093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Mỗi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HS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liệt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kê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em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quan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tâm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và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chia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sẻ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nhóm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</a:p>
          <a:p>
            <a:pPr marL="285750" indent="-285750">
              <a:lnSpc>
                <a:spcPct val="150000"/>
              </a:lnSpc>
              <a:buFont typeface="Wingdings" pitchFamily="2" charset="2"/>
              <a:buChar char="ü"/>
            </a:pPr>
            <a:r>
              <a:rPr lang="en-GB" sz="240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hóm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thống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nhất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chọn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GB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GB" sz="240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tài</a:t>
            </a:r>
            <a:endParaRPr lang="x-none" sz="2400" dirty="0">
              <a:solidFill>
                <a:srgbClr val="C00000"/>
              </a:solidFill>
            </a:endParaRPr>
          </a:p>
        </p:txBody>
      </p:sp>
      <p:pic>
        <p:nvPicPr>
          <p:cNvPr id="12" name="Picture 11" descr="A card with text on it&#10;&#10;Description automatically generated">
            <a:extLst>
              <a:ext uri="{FF2B5EF4-FFF2-40B4-BE49-F238E27FC236}">
                <a16:creationId xmlns:a16="http://schemas.microsoft.com/office/drawing/2014/main" xmlns="" id="{79B966ED-EAE9-1A79-E3B3-A54C853B8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271" y="2378233"/>
            <a:ext cx="7186225" cy="42286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xmlns="" id="{A2D8F0CF-784C-9E0F-F703-C3CFE5E6E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5108335"/>
              </p:ext>
            </p:extLst>
          </p:nvPr>
        </p:nvGraphicFramePr>
        <p:xfrm>
          <a:off x="334755" y="1227500"/>
          <a:ext cx="4658516" cy="5366221"/>
        </p:xfrm>
        <a:graphic>
          <a:graphicData uri="http://schemas.openxmlformats.org/drawingml/2006/table">
            <a:tbl>
              <a:tblPr firstRow="1" firstCol="1" bandRow="1">
                <a:solidFill>
                  <a:srgbClr val="F8FCF7"/>
                </a:solidFill>
                <a:tableStyleId>{5C22544A-7EE6-4342-B048-85BDC9FD1C3A}</a:tableStyleId>
              </a:tblPr>
              <a:tblGrid>
                <a:gridCol w="4658516">
                  <a:extLst>
                    <a:ext uri="{9D8B030D-6E8A-4147-A177-3AD203B41FA5}">
                      <a16:colId xmlns:a16="http://schemas.microsoft.com/office/drawing/2014/main" xmlns="" val="266866347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CÁ NHÂN: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CHUẨN BỊ THẢO LUẬN NHÓM </a:t>
                      </a:r>
                      <a:endParaRPr lang="x-none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423340620"/>
                  </a:ext>
                </a:extLst>
              </a:tr>
              <a:tr h="461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Đề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tài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…………………..........................................................................................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Mục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tiêu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…………………..........................................................................................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US" sz="2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600"/>
                        </a:spcAft>
                      </a:pPr>
                      <a:r>
                        <a:rPr lang="en-US" sz="24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…………………..........................................................................................</a:t>
                      </a:r>
                      <a:endParaRPr lang="x-none" sz="2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06718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83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74513D8-0E1A-CC64-0D61-91B0582050BE}"/>
              </a:ext>
            </a:extLst>
          </p:cNvPr>
          <p:cNvSpPr txBox="1"/>
          <p:nvPr/>
        </p:nvSpPr>
        <p:spPr>
          <a:xfrm>
            <a:off x="5357612" y="359136"/>
            <a:ext cx="6490952" cy="19082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730"/>
              </a:spcBef>
              <a:spcAft>
                <a:spcPts val="600"/>
              </a:spcAft>
            </a:pP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Thảo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luận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trong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nhóm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nhỏ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endParaRPr lang="x-none" sz="24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ea typeface="Liberation Serif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trưởng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thảo</a:t>
            </a:r>
            <a:r>
              <a:rPr lang="en-GB" sz="2400" b="1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b="1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uận</a:t>
            </a:r>
            <a:endParaRPr lang="en-GB" sz="2400" spc="-3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hư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kí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ghi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chép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trên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mẫu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phiếu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học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tập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số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3.</a:t>
            </a:r>
            <a:endParaRPr lang="x-none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8881850-CA0A-CF4D-E851-3B527ACA73B6}"/>
              </a:ext>
            </a:extLst>
          </p:cNvPr>
          <p:cNvGrpSpPr/>
          <p:nvPr/>
        </p:nvGrpSpPr>
        <p:grpSpPr>
          <a:xfrm>
            <a:off x="1248352" y="164932"/>
            <a:ext cx="2924867" cy="841829"/>
            <a:chOff x="1248352" y="164932"/>
            <a:chExt cx="2924867" cy="841829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xmlns="" id="{63107800-B511-0156-6E8F-33E61B5682E8}"/>
                </a:ext>
              </a:extLst>
            </p:cNvPr>
            <p:cNvSpPr/>
            <p:nvPr/>
          </p:nvSpPr>
          <p:spPr>
            <a:xfrm>
              <a:off x="1248352" y="164932"/>
              <a:ext cx="2924867" cy="84182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63E4D134-5FB3-E90D-9FF6-67066DE13B25}"/>
                </a:ext>
              </a:extLst>
            </p:cNvPr>
            <p:cNvSpPr txBox="1"/>
            <p:nvPr/>
          </p:nvSpPr>
          <p:spPr>
            <a:xfrm>
              <a:off x="1338789" y="359136"/>
              <a:ext cx="274399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2: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Thảo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luận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x-none" sz="2400" dirty="0"/>
            </a:p>
          </p:txBody>
        </p:sp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xmlns="" id="{4256E591-1D6A-45B7-5DEE-EECBF51156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2283300"/>
              </p:ext>
            </p:extLst>
          </p:nvPr>
        </p:nvGraphicFramePr>
        <p:xfrm>
          <a:off x="2083883" y="2652753"/>
          <a:ext cx="8583930" cy="3048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15692">
                  <a:extLst>
                    <a:ext uri="{9D8B030D-6E8A-4147-A177-3AD203B41FA5}">
                      <a16:colId xmlns:a16="http://schemas.microsoft.com/office/drawing/2014/main" xmlns="" val="3331609419"/>
                    </a:ext>
                  </a:extLst>
                </a:gridCol>
                <a:gridCol w="4468238">
                  <a:extLst>
                    <a:ext uri="{9D8B030D-6E8A-4147-A177-3AD203B41FA5}">
                      <a16:colId xmlns:a16="http://schemas.microsoft.com/office/drawing/2014/main" xmlns="" val="2665138502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3: THỐNG NHẤT NỘI DUNG TRÌNH BÀY</a:t>
                      </a:r>
                      <a:endParaRPr lang="x-none" sz="20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x-non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996519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20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US" sz="2000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endParaRPr lang="x-none" sz="2000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US" sz="2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US" sz="2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phản</a:t>
                      </a:r>
                      <a:r>
                        <a:rPr lang="en-US" sz="2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000" b="1" dirty="0" err="1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hồi</a:t>
                      </a:r>
                      <a:r>
                        <a:rPr lang="en-US" sz="2000" b="1" dirty="0">
                          <a:solidFill>
                            <a:schemeClr val="accent2">
                              <a:lumMod val="60000"/>
                              <a:lumOff val="4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x-none" sz="2000" b="1" dirty="0">
                        <a:solidFill>
                          <a:schemeClr val="accent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665442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…………………………………..</a:t>
                      </a:r>
                      <a:endParaRPr lang="x-none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……………………………………..</a:t>
                      </a:r>
                      <a:endParaRPr lang="x-none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20867221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…………………………………..</a:t>
                      </a:r>
                      <a:endParaRPr lang="x-none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……………………………………..</a:t>
                      </a:r>
                      <a:endParaRPr lang="x-none" sz="20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6967639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…………………………………..</a:t>
                      </a:r>
                      <a:endParaRPr lang="x-none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1113" marR="0" lvl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err="1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Bạn</a:t>
                      </a:r>
                      <a:r>
                        <a:rPr lang="en-US" sz="20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 ……………………………………..</a:t>
                      </a:r>
                      <a:endParaRPr lang="x-none" sz="20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896982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31712282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74513D8-0E1A-CC64-0D61-91B0582050BE}"/>
              </a:ext>
            </a:extLst>
          </p:cNvPr>
          <p:cNvSpPr txBox="1"/>
          <p:nvPr/>
        </p:nvSpPr>
        <p:spPr>
          <a:xfrm>
            <a:off x="4829578" y="230061"/>
            <a:ext cx="5795492" cy="2539157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  <a:spcBef>
                <a:spcPts val="730"/>
              </a:spcBef>
              <a:spcAft>
                <a:spcPts val="600"/>
              </a:spcAft>
            </a:pP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Thảo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luận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giữa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các</a:t>
            </a:r>
            <a:r>
              <a:rPr lang="en-GB" sz="24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 </a:t>
            </a:r>
            <a:r>
              <a:rPr lang="en-GB" sz="2400" b="1" dirty="0" err="1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Times New Roman" panose="02020603050405020304" pitchFamily="18" charset="0"/>
                <a:ea typeface="Liberation Serif"/>
                <a:cs typeface="Times New Roman" panose="02020603050405020304" pitchFamily="18" charset="0"/>
              </a:rPr>
              <a:t>nhóm</a:t>
            </a:r>
            <a:endParaRPr lang="x-none" sz="24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Times New Roman" panose="02020603050405020304" pitchFamily="18" charset="0"/>
              <a:ea typeface="Liberation Serif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Mỗi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nhóm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cử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người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đại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diện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trình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bày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Một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bạn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sắm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điều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hành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buổi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đàm</a:t>
            </a:r>
            <a:r>
              <a:rPr lang="en-GB" sz="2400" spc="-3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itchFamily="2" charset="2"/>
              <a:buChar char="Ø"/>
            </a:pP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Dựa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vào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bảng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kiểm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để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nhận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xét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đánh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400" spc="-30" dirty="0" err="1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giá</a:t>
            </a:r>
            <a:r>
              <a:rPr lang="en-GB" sz="2400" spc="-30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x-none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xmlns="" id="{18881850-CA0A-CF4D-E851-3B527ACA73B6}"/>
              </a:ext>
            </a:extLst>
          </p:cNvPr>
          <p:cNvGrpSpPr/>
          <p:nvPr/>
        </p:nvGrpSpPr>
        <p:grpSpPr>
          <a:xfrm>
            <a:off x="1248352" y="164932"/>
            <a:ext cx="2924867" cy="841829"/>
            <a:chOff x="1248352" y="164932"/>
            <a:chExt cx="2924867" cy="841829"/>
          </a:xfrm>
        </p:grpSpPr>
        <p:sp>
          <p:nvSpPr>
            <p:cNvPr id="7" name="Rounded Rectangle 6">
              <a:extLst>
                <a:ext uri="{FF2B5EF4-FFF2-40B4-BE49-F238E27FC236}">
                  <a16:creationId xmlns:a16="http://schemas.microsoft.com/office/drawing/2014/main" xmlns="" id="{63107800-B511-0156-6E8F-33E61B5682E8}"/>
                </a:ext>
              </a:extLst>
            </p:cNvPr>
            <p:cNvSpPr/>
            <p:nvPr/>
          </p:nvSpPr>
          <p:spPr>
            <a:xfrm>
              <a:off x="1248352" y="164932"/>
              <a:ext cx="2924867" cy="841829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63E4D134-5FB3-E90D-9FF6-67066DE13B25}"/>
                </a:ext>
              </a:extLst>
            </p:cNvPr>
            <p:cNvSpPr txBox="1"/>
            <p:nvPr/>
          </p:nvSpPr>
          <p:spPr>
            <a:xfrm>
              <a:off x="1338789" y="359136"/>
              <a:ext cx="2743991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2: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Thảo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luận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endParaRPr lang="x-none" sz="2400" dirty="0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90A82F04-1389-6DC3-D23C-B869B023A81E}"/>
              </a:ext>
            </a:extLst>
          </p:cNvPr>
          <p:cNvSpPr txBox="1"/>
          <p:nvPr/>
        </p:nvSpPr>
        <p:spPr>
          <a:xfrm>
            <a:off x="1441659" y="3040427"/>
            <a:ext cx="9521190" cy="10685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sz="2800" b="1" spc="-30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GB" sz="2800" b="1" spc="-3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uổi</a:t>
            </a:r>
            <a:r>
              <a:rPr lang="en-GB" sz="2800" b="1" spc="-3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spc="-3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tọa</a:t>
            </a:r>
            <a:r>
              <a:rPr lang="en-GB" sz="2800" b="1" spc="-3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spc="-30" dirty="0" err="1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đàm</a:t>
            </a:r>
            <a:r>
              <a:rPr lang="en-GB" sz="2800" b="1" spc="-3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en-GB" sz="2800" b="1" spc="-3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NHỮNG VẤN ĐỀ ĐÁNG QUAN TÂM TRONG ĐỜI SỐNG</a:t>
            </a:r>
            <a:endParaRPr lang="x-none" sz="2800" b="1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9">
            <a:extLst>
              <a:ext uri="{FF2B5EF4-FFF2-40B4-BE49-F238E27FC236}">
                <a16:creationId xmlns:a16="http://schemas.microsoft.com/office/drawing/2014/main" xmlns="" id="{C9ACD253-7040-5C1A-3602-311C682979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862434"/>
              </p:ext>
            </p:extLst>
          </p:nvPr>
        </p:nvGraphicFramePr>
        <p:xfrm>
          <a:off x="1894840" y="4309048"/>
          <a:ext cx="8128000" cy="22459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0">
                  <a:extLst>
                    <a:ext uri="{9D8B030D-6E8A-4147-A177-3AD203B41FA5}">
                      <a16:colId xmlns:a16="http://schemas.microsoft.com/office/drawing/2014/main" xmlns="" val="3589797252"/>
                    </a:ext>
                  </a:extLst>
                </a:gridCol>
                <a:gridCol w="4064000">
                  <a:extLst>
                    <a:ext uri="{9D8B030D-6E8A-4147-A177-3AD203B41FA5}">
                      <a16:colId xmlns:a16="http://schemas.microsoft.com/office/drawing/2014/main" xmlns="" val="31203131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x-none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đề: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x-none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</a:t>
                      </a:r>
                      <a:endParaRPr lang="x-none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x-none" sz="24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Chủ đề: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x-none" sz="2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……………………………</a:t>
                      </a:r>
                      <a:endParaRPr lang="x-none" sz="2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5141854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x-none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</a:t>
                      </a:r>
                      <a:endParaRPr lang="x-none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x-none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</a:t>
                      </a:r>
                      <a:endParaRPr lang="x-none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x-none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</a:t>
                      </a:r>
                      <a:endParaRPr lang="x-none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x-none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x-none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:………………………</a:t>
                      </a:r>
                      <a:endParaRPr lang="x-none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2456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7207978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xmlns="" id="{0CA6927C-B069-97A9-890B-4339A4AB637A}"/>
              </a:ext>
            </a:extLst>
          </p:cNvPr>
          <p:cNvGrpSpPr/>
          <p:nvPr/>
        </p:nvGrpSpPr>
        <p:grpSpPr>
          <a:xfrm>
            <a:off x="4868907" y="217054"/>
            <a:ext cx="2960915" cy="841829"/>
            <a:chOff x="3628634" y="4646041"/>
            <a:chExt cx="2960915" cy="841829"/>
          </a:xfrm>
        </p:grpSpPr>
        <p:sp>
          <p:nvSpPr>
            <p:cNvPr id="6" name="Rounded Rectangle 5">
              <a:extLst>
                <a:ext uri="{FF2B5EF4-FFF2-40B4-BE49-F238E27FC236}">
                  <a16:creationId xmlns:a16="http://schemas.microsoft.com/office/drawing/2014/main" xmlns="" id="{C43339E6-1A8F-9135-2D27-07626DE80C1A}"/>
                </a:ext>
              </a:extLst>
            </p:cNvPr>
            <p:cNvSpPr/>
            <p:nvPr/>
          </p:nvSpPr>
          <p:spPr>
            <a:xfrm>
              <a:off x="3628634" y="4646041"/>
              <a:ext cx="2960915" cy="841829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AB700DC6-914D-A2EA-0326-646891EB504F}"/>
                </a:ext>
              </a:extLst>
            </p:cNvPr>
            <p:cNvSpPr txBox="1"/>
            <p:nvPr/>
          </p:nvSpPr>
          <p:spPr>
            <a:xfrm>
              <a:off x="3737522" y="4656873"/>
              <a:ext cx="2743138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Bước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>
                  <a:latin typeface="Times New Roman" panose="02020603050405020304" pitchFamily="18" charset="0"/>
                  <a:ea typeface="Calibri" panose="020F0502020204030204" pitchFamily="34" charset="0"/>
                </a:rPr>
                <a:t>3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: </a:t>
              </a:r>
            </a:p>
            <a:p>
              <a:pPr algn="ctr"/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Rút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kinh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 </a:t>
              </a:r>
              <a:r>
                <a:rPr lang="en-US" sz="2400" b="1" dirty="0" err="1">
                  <a:effectLst/>
                  <a:latin typeface="Times New Roman" panose="02020603050405020304" pitchFamily="18" charset="0"/>
                  <a:ea typeface="Calibri" panose="020F0502020204030204" pitchFamily="34" charset="0"/>
                </a:rPr>
                <a:t>nghiệm</a:t>
              </a:r>
              <a:endParaRPr lang="x-none" sz="2400" dirty="0"/>
            </a:p>
          </p:txBody>
        </p:sp>
      </p:grp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xmlns="" id="{C04F9F8B-D868-3E58-3DB7-40848E7933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281267"/>
              </p:ext>
            </p:extLst>
          </p:nvPr>
        </p:nvGraphicFramePr>
        <p:xfrm>
          <a:off x="489399" y="1275936"/>
          <a:ext cx="11243256" cy="4063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243256">
                  <a:extLst>
                    <a:ext uri="{9D8B030D-6E8A-4147-A177-3AD203B41FA5}">
                      <a16:colId xmlns:a16="http://schemas.microsoft.com/office/drawing/2014/main" xmlns="" val="249365269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PHIẾU HỌC TẬP SỐ 4: 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SUY NGẪM VÀ RÚT KINH NGHIỆM</a:t>
                      </a:r>
                      <a:endParaRPr lang="x-none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4333479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(1):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Ghi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điều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thấy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mình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làm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chưa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tốt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x-none" sz="2800" b="0" dirty="0">
                        <a:solidFill>
                          <a:srgbClr val="0033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………………….....................................................................................</a:t>
                      </a:r>
                      <a:endParaRPr lang="x-none" sz="2800" b="0" dirty="0">
                        <a:solidFill>
                          <a:srgbClr val="0033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(2): Qua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đã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rút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những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bài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nào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cho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thân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về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trình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bày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kiến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thảo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cách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b="0" dirty="0" err="1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luận</a:t>
                      </a:r>
                      <a:r>
                        <a:rPr lang="en-GB" sz="2800" b="0" dirty="0">
                          <a:solidFill>
                            <a:srgbClr val="0033CC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?</a:t>
                      </a:r>
                      <a:endParaRPr lang="x-none" sz="2800" b="0" dirty="0">
                        <a:solidFill>
                          <a:srgbClr val="0033CC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en-US" sz="28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…………………....................................................................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</a:t>
                      </a:r>
                      <a:endParaRPr lang="x-none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75000"/>
                        </a:scheme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125655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568709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358</Words>
  <Application>Microsoft Office PowerPoint</Application>
  <PresentationFormat>Custom</PresentationFormat>
  <Paragraphs>69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</dc:creator>
  <cp:lastModifiedBy>LENOVO</cp:lastModifiedBy>
  <cp:revision>50</cp:revision>
  <dcterms:created xsi:type="dcterms:W3CDTF">2021-12-01T01:34:38Z</dcterms:created>
  <dcterms:modified xsi:type="dcterms:W3CDTF">2024-08-27T01:26:13Z</dcterms:modified>
</cp:coreProperties>
</file>