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680" r:id="rId2"/>
    <p:sldMasterId id="2147483692" r:id="rId3"/>
  </p:sldMasterIdLst>
  <p:notesMasterIdLst>
    <p:notesMasterId r:id="rId258"/>
  </p:notesMasterIdLst>
  <p:sldIdLst>
    <p:sldId id="361" r:id="rId4"/>
    <p:sldId id="800" r:id="rId5"/>
    <p:sldId id="370" r:id="rId6"/>
    <p:sldId id="1351" r:id="rId7"/>
    <p:sldId id="1352" r:id="rId8"/>
    <p:sldId id="1353" r:id="rId9"/>
    <p:sldId id="1354" r:id="rId10"/>
    <p:sldId id="1355" r:id="rId11"/>
    <p:sldId id="1356" r:id="rId12"/>
    <p:sldId id="1357" r:id="rId13"/>
    <p:sldId id="1358" r:id="rId14"/>
    <p:sldId id="1359" r:id="rId15"/>
    <p:sldId id="1350" r:id="rId16"/>
    <p:sldId id="1059" r:id="rId17"/>
    <p:sldId id="377" r:id="rId18"/>
    <p:sldId id="816" r:id="rId19"/>
    <p:sldId id="1363" r:id="rId20"/>
    <p:sldId id="1413" r:id="rId21"/>
    <p:sldId id="1414" r:id="rId22"/>
    <p:sldId id="1415" r:id="rId23"/>
    <p:sldId id="1416" r:id="rId24"/>
    <p:sldId id="1360" r:id="rId25"/>
    <p:sldId id="1364" r:id="rId26"/>
    <p:sldId id="1361" r:id="rId27"/>
    <p:sldId id="1365" r:id="rId28"/>
    <p:sldId id="1366" r:id="rId29"/>
    <p:sldId id="1367" r:id="rId30"/>
    <p:sldId id="1368" r:id="rId31"/>
    <p:sldId id="1369" r:id="rId32"/>
    <p:sldId id="1370" r:id="rId33"/>
    <p:sldId id="1371" r:id="rId34"/>
    <p:sldId id="1372" r:id="rId35"/>
    <p:sldId id="1373" r:id="rId36"/>
    <p:sldId id="1374" r:id="rId37"/>
    <p:sldId id="1375" r:id="rId38"/>
    <p:sldId id="1376" r:id="rId39"/>
    <p:sldId id="1377" r:id="rId40"/>
    <p:sldId id="1378" r:id="rId41"/>
    <p:sldId id="1379" r:id="rId42"/>
    <p:sldId id="1380" r:id="rId43"/>
    <p:sldId id="1381" r:id="rId44"/>
    <p:sldId id="1382" r:id="rId45"/>
    <p:sldId id="1383" r:id="rId46"/>
    <p:sldId id="1384" r:id="rId47"/>
    <p:sldId id="1385" r:id="rId48"/>
    <p:sldId id="1386" r:id="rId49"/>
    <p:sldId id="1387" r:id="rId50"/>
    <p:sldId id="1388" r:id="rId51"/>
    <p:sldId id="1389" r:id="rId52"/>
    <p:sldId id="1390" r:id="rId53"/>
    <p:sldId id="1391" r:id="rId54"/>
    <p:sldId id="1392" r:id="rId55"/>
    <p:sldId id="1393" r:id="rId56"/>
    <p:sldId id="1394" r:id="rId57"/>
    <p:sldId id="1395" r:id="rId58"/>
    <p:sldId id="1396" r:id="rId59"/>
    <p:sldId id="1397" r:id="rId60"/>
    <p:sldId id="1398" r:id="rId61"/>
    <p:sldId id="1399" r:id="rId62"/>
    <p:sldId id="1400" r:id="rId63"/>
    <p:sldId id="1401" r:id="rId64"/>
    <p:sldId id="1402" r:id="rId65"/>
    <p:sldId id="1403" r:id="rId66"/>
    <p:sldId id="1404" r:id="rId67"/>
    <p:sldId id="1405" r:id="rId68"/>
    <p:sldId id="1406" r:id="rId69"/>
    <p:sldId id="1407" r:id="rId70"/>
    <p:sldId id="1408" r:id="rId71"/>
    <p:sldId id="1409" r:id="rId72"/>
    <p:sldId id="1283" r:id="rId73"/>
    <p:sldId id="1362" r:id="rId74"/>
    <p:sldId id="1410" r:id="rId75"/>
    <p:sldId id="1411" r:id="rId76"/>
    <p:sldId id="1417" r:id="rId77"/>
    <p:sldId id="1419" r:id="rId78"/>
    <p:sldId id="1418" r:id="rId79"/>
    <p:sldId id="1412" r:id="rId80"/>
    <p:sldId id="1138" r:id="rId81"/>
    <p:sldId id="1286" r:id="rId82"/>
    <p:sldId id="1287" r:id="rId83"/>
    <p:sldId id="1288" r:id="rId84"/>
    <p:sldId id="1016" r:id="rId85"/>
    <p:sldId id="1420" r:id="rId86"/>
    <p:sldId id="1163" r:id="rId87"/>
    <p:sldId id="1426" r:id="rId88"/>
    <p:sldId id="1427" r:id="rId89"/>
    <p:sldId id="1446" r:id="rId90"/>
    <p:sldId id="1429" r:id="rId91"/>
    <p:sldId id="1428" r:id="rId92"/>
    <p:sldId id="1447" r:id="rId93"/>
    <p:sldId id="1421" r:id="rId94"/>
    <p:sldId id="1430" r:id="rId95"/>
    <p:sldId id="1431" r:id="rId96"/>
    <p:sldId id="1448" r:id="rId97"/>
    <p:sldId id="1422" r:id="rId98"/>
    <p:sldId id="1432" r:id="rId99"/>
    <p:sldId id="1433" r:id="rId100"/>
    <p:sldId id="1449" r:id="rId101"/>
    <p:sldId id="1423" r:id="rId102"/>
    <p:sldId id="1434" r:id="rId103"/>
    <p:sldId id="1435" r:id="rId104"/>
    <p:sldId id="1436" r:id="rId105"/>
    <p:sldId id="1437" r:id="rId106"/>
    <p:sldId id="1451" r:id="rId107"/>
    <p:sldId id="1424" r:id="rId108"/>
    <p:sldId id="1438" r:id="rId109"/>
    <p:sldId id="1439" r:id="rId110"/>
    <p:sldId id="1452" r:id="rId111"/>
    <p:sldId id="1425" r:id="rId112"/>
    <p:sldId id="1440" r:id="rId113"/>
    <p:sldId id="1441" r:id="rId114"/>
    <p:sldId id="1442" r:id="rId115"/>
    <p:sldId id="1450" r:id="rId116"/>
    <p:sldId id="1011" r:id="rId117"/>
    <p:sldId id="1453" r:id="rId118"/>
    <p:sldId id="1454" r:id="rId119"/>
    <p:sldId id="1455" r:id="rId120"/>
    <p:sldId id="1456" r:id="rId121"/>
    <p:sldId id="1457" r:id="rId122"/>
    <p:sldId id="1168" r:id="rId123"/>
    <p:sldId id="1169" r:id="rId124"/>
    <p:sldId id="1170" r:id="rId125"/>
    <p:sldId id="1463" r:id="rId126"/>
    <p:sldId id="1481" r:id="rId127"/>
    <p:sldId id="1482" r:id="rId128"/>
    <p:sldId id="1458" r:id="rId129"/>
    <p:sldId id="1473" r:id="rId130"/>
    <p:sldId id="1459" r:id="rId131"/>
    <p:sldId id="1483" r:id="rId132"/>
    <p:sldId id="1484" r:id="rId133"/>
    <p:sldId id="1485" r:id="rId134"/>
    <p:sldId id="1486" r:id="rId135"/>
    <p:sldId id="1487" r:id="rId136"/>
    <p:sldId id="1464" r:id="rId137"/>
    <p:sldId id="1474" r:id="rId138"/>
    <p:sldId id="1488" r:id="rId139"/>
    <p:sldId id="1460" r:id="rId140"/>
    <p:sldId id="1489" r:id="rId141"/>
    <p:sldId id="1465" r:id="rId142"/>
    <p:sldId id="1475" r:id="rId143"/>
    <p:sldId id="1461" r:id="rId144"/>
    <p:sldId id="1466" r:id="rId145"/>
    <p:sldId id="1490" r:id="rId146"/>
    <p:sldId id="1476" r:id="rId147"/>
    <p:sldId id="1467" r:id="rId148"/>
    <p:sldId id="1462" r:id="rId149"/>
    <p:sldId id="1468" r:id="rId150"/>
    <p:sldId id="1469" r:id="rId151"/>
    <p:sldId id="1470" r:id="rId152"/>
    <p:sldId id="1471" r:id="rId153"/>
    <p:sldId id="1472" r:id="rId154"/>
    <p:sldId id="1477" r:id="rId155"/>
    <p:sldId id="1478" r:id="rId156"/>
    <p:sldId id="1479" r:id="rId157"/>
    <p:sldId id="1480" r:id="rId158"/>
    <p:sldId id="1491" r:id="rId159"/>
    <p:sldId id="1492" r:id="rId160"/>
    <p:sldId id="1493" r:id="rId161"/>
    <p:sldId id="1497" r:id="rId162"/>
    <p:sldId id="1498" r:id="rId163"/>
    <p:sldId id="1499" r:id="rId164"/>
    <p:sldId id="1500" r:id="rId165"/>
    <p:sldId id="1501" r:id="rId166"/>
    <p:sldId id="1502" r:id="rId167"/>
    <p:sldId id="1503" r:id="rId168"/>
    <p:sldId id="1504" r:id="rId169"/>
    <p:sldId id="1505" r:id="rId170"/>
    <p:sldId id="1494" r:id="rId171"/>
    <p:sldId id="1506" r:id="rId172"/>
    <p:sldId id="1495" r:id="rId173"/>
    <p:sldId id="1507" r:id="rId174"/>
    <p:sldId id="1511" r:id="rId175"/>
    <p:sldId id="1512" r:id="rId176"/>
    <p:sldId id="1508" r:id="rId177"/>
    <p:sldId id="1513" r:id="rId178"/>
    <p:sldId id="1509" r:id="rId179"/>
    <p:sldId id="1514" r:id="rId180"/>
    <p:sldId id="1515" r:id="rId181"/>
    <p:sldId id="1516" r:id="rId182"/>
    <p:sldId id="1517" r:id="rId183"/>
    <p:sldId id="1518" r:id="rId184"/>
    <p:sldId id="1519" r:id="rId185"/>
    <p:sldId id="1496" r:id="rId186"/>
    <p:sldId id="1510" r:id="rId187"/>
    <p:sldId id="1520" r:id="rId188"/>
    <p:sldId id="1521" r:id="rId189"/>
    <p:sldId id="1522" r:id="rId190"/>
    <p:sldId id="1523" r:id="rId191"/>
    <p:sldId id="1524" r:id="rId192"/>
    <p:sldId id="1525" r:id="rId193"/>
    <p:sldId id="1526" r:id="rId194"/>
    <p:sldId id="1527" r:id="rId195"/>
    <p:sldId id="1528" r:id="rId196"/>
    <p:sldId id="1529" r:id="rId197"/>
    <p:sldId id="1530" r:id="rId198"/>
    <p:sldId id="1531" r:id="rId199"/>
    <p:sldId id="1532" r:id="rId200"/>
    <p:sldId id="1533" r:id="rId201"/>
    <p:sldId id="1534" r:id="rId202"/>
    <p:sldId id="1538" r:id="rId203"/>
    <p:sldId id="1539" r:id="rId204"/>
    <p:sldId id="1540" r:id="rId205"/>
    <p:sldId id="1541" r:id="rId206"/>
    <p:sldId id="1542" r:id="rId207"/>
    <p:sldId id="1543" r:id="rId208"/>
    <p:sldId id="1544" r:id="rId209"/>
    <p:sldId id="1545" r:id="rId210"/>
    <p:sldId id="1546" r:id="rId211"/>
    <p:sldId id="1547" r:id="rId212"/>
    <p:sldId id="1535" r:id="rId213"/>
    <p:sldId id="1548" r:id="rId214"/>
    <p:sldId id="1549" r:id="rId215"/>
    <p:sldId id="1550" r:id="rId216"/>
    <p:sldId id="1551" r:id="rId217"/>
    <p:sldId id="1554" r:id="rId218"/>
    <p:sldId id="1536" r:id="rId219"/>
    <p:sldId id="1552" r:id="rId220"/>
    <p:sldId id="1556" r:id="rId221"/>
    <p:sldId id="1557" r:id="rId222"/>
    <p:sldId id="1553" r:id="rId223"/>
    <p:sldId id="1555" r:id="rId224"/>
    <p:sldId id="1558" r:id="rId225"/>
    <p:sldId id="1537" r:id="rId226"/>
    <p:sldId id="1559" r:id="rId227"/>
    <p:sldId id="1560" r:id="rId228"/>
    <p:sldId id="1561" r:id="rId229"/>
    <p:sldId id="1580" r:id="rId230"/>
    <p:sldId id="1562" r:id="rId231"/>
    <p:sldId id="1563" r:id="rId232"/>
    <p:sldId id="1564" r:id="rId233"/>
    <p:sldId id="1565" r:id="rId234"/>
    <p:sldId id="1566" r:id="rId235"/>
    <p:sldId id="1567" r:id="rId236"/>
    <p:sldId id="1568" r:id="rId237"/>
    <p:sldId id="1569" r:id="rId238"/>
    <p:sldId id="1570" r:id="rId239"/>
    <p:sldId id="1571" r:id="rId240"/>
    <p:sldId id="1572" r:id="rId241"/>
    <p:sldId id="1573" r:id="rId242"/>
    <p:sldId id="1574" r:id="rId243"/>
    <p:sldId id="1575" r:id="rId244"/>
    <p:sldId id="1576" r:id="rId245"/>
    <p:sldId id="1577" r:id="rId246"/>
    <p:sldId id="1578" r:id="rId247"/>
    <p:sldId id="1579" r:id="rId248"/>
    <p:sldId id="446" r:id="rId249"/>
    <p:sldId id="565" r:id="rId250"/>
    <p:sldId id="1015" r:id="rId251"/>
    <p:sldId id="1582" r:id="rId252"/>
    <p:sldId id="1581" r:id="rId253"/>
    <p:sldId id="1583" r:id="rId254"/>
    <p:sldId id="418" r:id="rId255"/>
    <p:sldId id="282" r:id="rId256"/>
    <p:sldId id="308" r:id="rId257"/>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430" autoAdjust="0"/>
    <p:restoredTop sz="95781" autoAdjust="0"/>
  </p:normalViewPr>
  <p:slideViewPr>
    <p:cSldViewPr snapToGrid="0">
      <p:cViewPr varScale="1">
        <p:scale>
          <a:sx n="56" d="100"/>
          <a:sy n="56" d="100"/>
        </p:scale>
        <p:origin x="54" y="4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226" Type="http://schemas.openxmlformats.org/officeDocument/2006/relationships/slide" Target="slides/slide223.xml"/><Relationship Id="rId247" Type="http://schemas.openxmlformats.org/officeDocument/2006/relationships/slide" Target="slides/slide244.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slide" Target="slides/slide178.xml"/><Relationship Id="rId216" Type="http://schemas.openxmlformats.org/officeDocument/2006/relationships/slide" Target="slides/slide213.xml"/><Relationship Id="rId237" Type="http://schemas.openxmlformats.org/officeDocument/2006/relationships/slide" Target="slides/slide234.xml"/><Relationship Id="rId258" Type="http://schemas.openxmlformats.org/officeDocument/2006/relationships/notesMaster" Target="notesMasters/notesMaster1.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92" Type="http://schemas.openxmlformats.org/officeDocument/2006/relationships/slide" Target="slides/slide189.xml"/><Relationship Id="rId206" Type="http://schemas.openxmlformats.org/officeDocument/2006/relationships/slide" Target="slides/slide203.xml"/><Relationship Id="rId227" Type="http://schemas.openxmlformats.org/officeDocument/2006/relationships/slide" Target="slides/slide224.xml"/><Relationship Id="rId248" Type="http://schemas.openxmlformats.org/officeDocument/2006/relationships/slide" Target="slides/slide245.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82" Type="http://schemas.openxmlformats.org/officeDocument/2006/relationships/slide" Target="slides/slide179.xml"/><Relationship Id="rId217" Type="http://schemas.openxmlformats.org/officeDocument/2006/relationships/slide" Target="slides/slide214.xml"/><Relationship Id="rId1" Type="http://schemas.openxmlformats.org/officeDocument/2006/relationships/slideMaster" Target="slideMasters/slideMaster1.xml"/><Relationship Id="rId6" Type="http://schemas.openxmlformats.org/officeDocument/2006/relationships/slide" Target="slides/slide3.xml"/><Relationship Id="rId212" Type="http://schemas.openxmlformats.org/officeDocument/2006/relationships/slide" Target="slides/slide209.xml"/><Relationship Id="rId233" Type="http://schemas.openxmlformats.org/officeDocument/2006/relationships/slide" Target="slides/slide230.xml"/><Relationship Id="rId238" Type="http://schemas.openxmlformats.org/officeDocument/2006/relationships/slide" Target="slides/slide235.xml"/><Relationship Id="rId254" Type="http://schemas.openxmlformats.org/officeDocument/2006/relationships/slide" Target="slides/slide251.xml"/><Relationship Id="rId259" Type="http://schemas.openxmlformats.org/officeDocument/2006/relationships/presProps" Target="presProps.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172" Type="http://schemas.openxmlformats.org/officeDocument/2006/relationships/slide" Target="slides/slide169.xml"/><Relationship Id="rId193" Type="http://schemas.openxmlformats.org/officeDocument/2006/relationships/slide" Target="slides/slide190.xml"/><Relationship Id="rId202" Type="http://schemas.openxmlformats.org/officeDocument/2006/relationships/slide" Target="slides/slide199.xml"/><Relationship Id="rId207" Type="http://schemas.openxmlformats.org/officeDocument/2006/relationships/slide" Target="slides/slide204.xml"/><Relationship Id="rId223" Type="http://schemas.openxmlformats.org/officeDocument/2006/relationships/slide" Target="slides/slide220.xml"/><Relationship Id="rId228" Type="http://schemas.openxmlformats.org/officeDocument/2006/relationships/slide" Target="slides/slide225.xml"/><Relationship Id="rId244" Type="http://schemas.openxmlformats.org/officeDocument/2006/relationships/slide" Target="slides/slide241.xml"/><Relationship Id="rId249" Type="http://schemas.openxmlformats.org/officeDocument/2006/relationships/slide" Target="slides/slide24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260" Type="http://schemas.openxmlformats.org/officeDocument/2006/relationships/viewProps" Target="view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183" Type="http://schemas.openxmlformats.org/officeDocument/2006/relationships/slide" Target="slides/slide180.xml"/><Relationship Id="rId213" Type="http://schemas.openxmlformats.org/officeDocument/2006/relationships/slide" Target="slides/slide210.xml"/><Relationship Id="rId218" Type="http://schemas.openxmlformats.org/officeDocument/2006/relationships/slide" Target="slides/slide215.xml"/><Relationship Id="rId234" Type="http://schemas.openxmlformats.org/officeDocument/2006/relationships/slide" Target="slides/slide231.xml"/><Relationship Id="rId239" Type="http://schemas.openxmlformats.org/officeDocument/2006/relationships/slide" Target="slides/slide236.xml"/><Relationship Id="rId2" Type="http://schemas.openxmlformats.org/officeDocument/2006/relationships/slideMaster" Target="slideMasters/slideMaster2.xml"/><Relationship Id="rId29" Type="http://schemas.openxmlformats.org/officeDocument/2006/relationships/slide" Target="slides/slide26.xml"/><Relationship Id="rId250" Type="http://schemas.openxmlformats.org/officeDocument/2006/relationships/slide" Target="slides/slide247.xml"/><Relationship Id="rId255" Type="http://schemas.openxmlformats.org/officeDocument/2006/relationships/slide" Target="slides/slide252.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199" Type="http://schemas.openxmlformats.org/officeDocument/2006/relationships/slide" Target="slides/slide196.xml"/><Relationship Id="rId203" Type="http://schemas.openxmlformats.org/officeDocument/2006/relationships/slide" Target="slides/slide200.xml"/><Relationship Id="rId208" Type="http://schemas.openxmlformats.org/officeDocument/2006/relationships/slide" Target="slides/slide205.xml"/><Relationship Id="rId229" Type="http://schemas.openxmlformats.org/officeDocument/2006/relationships/slide" Target="slides/slide226.xml"/><Relationship Id="rId19" Type="http://schemas.openxmlformats.org/officeDocument/2006/relationships/slide" Target="slides/slide16.xml"/><Relationship Id="rId224" Type="http://schemas.openxmlformats.org/officeDocument/2006/relationships/slide" Target="slides/slide221.xml"/><Relationship Id="rId240" Type="http://schemas.openxmlformats.org/officeDocument/2006/relationships/slide" Target="slides/slide237.xml"/><Relationship Id="rId245" Type="http://schemas.openxmlformats.org/officeDocument/2006/relationships/slide" Target="slides/slide242.xml"/><Relationship Id="rId261" Type="http://schemas.openxmlformats.org/officeDocument/2006/relationships/theme" Target="theme/theme1.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219" Type="http://schemas.openxmlformats.org/officeDocument/2006/relationships/slide" Target="slides/slide216.xml"/><Relationship Id="rId3" Type="http://schemas.openxmlformats.org/officeDocument/2006/relationships/slideMaster" Target="slideMasters/slideMaster3.xml"/><Relationship Id="rId214" Type="http://schemas.openxmlformats.org/officeDocument/2006/relationships/slide" Target="slides/slide211.xml"/><Relationship Id="rId230" Type="http://schemas.openxmlformats.org/officeDocument/2006/relationships/slide" Target="slides/slide227.xml"/><Relationship Id="rId235" Type="http://schemas.openxmlformats.org/officeDocument/2006/relationships/slide" Target="slides/slide232.xml"/><Relationship Id="rId251" Type="http://schemas.openxmlformats.org/officeDocument/2006/relationships/slide" Target="slides/slide248.xml"/><Relationship Id="rId256" Type="http://schemas.openxmlformats.org/officeDocument/2006/relationships/slide" Target="slides/slide25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209" Type="http://schemas.openxmlformats.org/officeDocument/2006/relationships/slide" Target="slides/slide206.xml"/><Relationship Id="rId190" Type="http://schemas.openxmlformats.org/officeDocument/2006/relationships/slide" Target="slides/slide187.xml"/><Relationship Id="rId204" Type="http://schemas.openxmlformats.org/officeDocument/2006/relationships/slide" Target="slides/slide201.xml"/><Relationship Id="rId220" Type="http://schemas.openxmlformats.org/officeDocument/2006/relationships/slide" Target="slides/slide217.xml"/><Relationship Id="rId225" Type="http://schemas.openxmlformats.org/officeDocument/2006/relationships/slide" Target="slides/slide222.xml"/><Relationship Id="rId241" Type="http://schemas.openxmlformats.org/officeDocument/2006/relationships/slide" Target="slides/slide238.xml"/><Relationship Id="rId246" Type="http://schemas.openxmlformats.org/officeDocument/2006/relationships/slide" Target="slides/slide243.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262"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10" Type="http://schemas.openxmlformats.org/officeDocument/2006/relationships/slide" Target="slides/slide207.xml"/><Relationship Id="rId215" Type="http://schemas.openxmlformats.org/officeDocument/2006/relationships/slide" Target="slides/slide212.xml"/><Relationship Id="rId236" Type="http://schemas.openxmlformats.org/officeDocument/2006/relationships/slide" Target="slides/slide233.xml"/><Relationship Id="rId257" Type="http://schemas.openxmlformats.org/officeDocument/2006/relationships/slide" Target="slides/slide254.xml"/><Relationship Id="rId26" Type="http://schemas.openxmlformats.org/officeDocument/2006/relationships/slide" Target="slides/slide23.xml"/><Relationship Id="rId231" Type="http://schemas.openxmlformats.org/officeDocument/2006/relationships/slide" Target="slides/slide228.xml"/><Relationship Id="rId252" Type="http://schemas.openxmlformats.org/officeDocument/2006/relationships/slide" Target="slides/slide249.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 Id="rId221" Type="http://schemas.openxmlformats.org/officeDocument/2006/relationships/slide" Target="slides/slide218.xml"/><Relationship Id="rId242" Type="http://schemas.openxmlformats.org/officeDocument/2006/relationships/slide" Target="slides/slide239.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211" Type="http://schemas.openxmlformats.org/officeDocument/2006/relationships/slide" Target="slides/slide208.xml"/><Relationship Id="rId232" Type="http://schemas.openxmlformats.org/officeDocument/2006/relationships/slide" Target="slides/slide229.xml"/><Relationship Id="rId253" Type="http://schemas.openxmlformats.org/officeDocument/2006/relationships/slide" Target="slides/slide250.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97" Type="http://schemas.openxmlformats.org/officeDocument/2006/relationships/slide" Target="slides/slide194.xml"/><Relationship Id="rId201" Type="http://schemas.openxmlformats.org/officeDocument/2006/relationships/slide" Target="slides/slide198.xml"/><Relationship Id="rId222" Type="http://schemas.openxmlformats.org/officeDocument/2006/relationships/slide" Target="slides/slide219.xml"/><Relationship Id="rId243" Type="http://schemas.openxmlformats.org/officeDocument/2006/relationships/slide" Target="slides/slide240.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87" Type="http://schemas.openxmlformats.org/officeDocument/2006/relationships/slide" Target="slides/slide18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hỗ dành sẵn cho Đầu trang 1">
            <a:extLst>
              <a:ext uri="{FF2B5EF4-FFF2-40B4-BE49-F238E27FC236}">
                <a16:creationId xmlns:a16="http://schemas.microsoft.com/office/drawing/2014/main" id="{12E3DDB1-E341-7584-9CDB-877C2D3948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Chỗ dành sẵn cho Ngày tháng 2">
            <a:extLst>
              <a:ext uri="{FF2B5EF4-FFF2-40B4-BE49-F238E27FC236}">
                <a16:creationId xmlns:a16="http://schemas.microsoft.com/office/drawing/2014/main" id="{0C51E259-3766-C784-1558-4C94B1386C0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6BD0594-5797-FA47-B4E3-358CCD011262}" type="datetimeFigureOut">
              <a:rPr lang="en-US"/>
              <a:pPr>
                <a:defRPr/>
              </a:pPr>
              <a:t>2/18/2025</a:t>
            </a:fld>
            <a:endParaRPr lang="en-US"/>
          </a:p>
        </p:txBody>
      </p:sp>
      <p:sp>
        <p:nvSpPr>
          <p:cNvPr id="4" name="Chỗ dành sẵn cho Hình ảnh của Bản chiếu 3">
            <a:extLst>
              <a:ext uri="{FF2B5EF4-FFF2-40B4-BE49-F238E27FC236}">
                <a16:creationId xmlns:a16="http://schemas.microsoft.com/office/drawing/2014/main" id="{6E143413-98BA-EDA4-2DF2-934C498F0B2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Chỗ dành sẵn cho Ghi chú 4">
            <a:extLst>
              <a:ext uri="{FF2B5EF4-FFF2-40B4-BE49-F238E27FC236}">
                <a16:creationId xmlns:a16="http://schemas.microsoft.com/office/drawing/2014/main" id="{81F973FD-A0FC-2972-3F7F-6B973CCA54F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noProof="0"/>
              <a:t>Bấm để chỉnh sửa kiểu văn bản của Bản cái</a:t>
            </a:r>
          </a:p>
          <a:p>
            <a:pPr lvl="1"/>
            <a:r>
              <a:rPr lang="vi-VN" noProof="0"/>
              <a:t>Mức hai</a:t>
            </a:r>
          </a:p>
          <a:p>
            <a:pPr lvl="2"/>
            <a:r>
              <a:rPr lang="vi-VN" noProof="0"/>
              <a:t>Mức ba</a:t>
            </a:r>
          </a:p>
          <a:p>
            <a:pPr lvl="3"/>
            <a:r>
              <a:rPr lang="vi-VN" noProof="0"/>
              <a:t>Mức bốn</a:t>
            </a:r>
          </a:p>
          <a:p>
            <a:pPr lvl="4"/>
            <a:r>
              <a:rPr lang="vi-VN" noProof="0"/>
              <a:t>Mức năm</a:t>
            </a:r>
            <a:endParaRPr lang="en-US" noProof="0"/>
          </a:p>
        </p:txBody>
      </p:sp>
      <p:sp>
        <p:nvSpPr>
          <p:cNvPr id="6" name="Chỗ dành sẵn cho Chân trang 5">
            <a:extLst>
              <a:ext uri="{FF2B5EF4-FFF2-40B4-BE49-F238E27FC236}">
                <a16:creationId xmlns:a16="http://schemas.microsoft.com/office/drawing/2014/main" id="{607C1190-63BF-F8FF-9C9C-63E7EB694D2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Chỗ dành sẵn cho Số hiệu Bản chiếu 6">
            <a:extLst>
              <a:ext uri="{FF2B5EF4-FFF2-40B4-BE49-F238E27FC236}">
                <a16:creationId xmlns:a16="http://schemas.microsoft.com/office/drawing/2014/main" id="{8AACD874-18CD-3585-976D-F699FB0D3B1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AAE6E0F-A684-1944-9AB9-7556AA009550}" type="slidenum">
              <a:rPr lang="en-US" altLang="en-VN"/>
              <a:pPr>
                <a:defRPr/>
              </a:pPr>
              <a:t>‹#›</a:t>
            </a:fld>
            <a:endParaRPr lang="en-US" altLang="en-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615BB4D1-AE01-2FC2-7D79-687F4120905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FA5470E1-8E2B-8E42-9718-FEAA6E55605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3</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08546" name="Rectangle 2">
            <a:extLst>
              <a:ext uri="{FF2B5EF4-FFF2-40B4-BE49-F238E27FC236}">
                <a16:creationId xmlns:a16="http://schemas.microsoft.com/office/drawing/2014/main" id="{DA9DBDCE-E7E2-99D6-FA1C-D36DEBD31A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a:extLst>
              <a:ext uri="{FF2B5EF4-FFF2-40B4-BE49-F238E27FC236}">
                <a16:creationId xmlns:a16="http://schemas.microsoft.com/office/drawing/2014/main" id="{E0AC0597-A80C-8141-50C9-B56645B1E8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615BB4D1-AE01-2FC2-7D79-687F4120905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FA5470E1-8E2B-8E42-9718-FEAA6E55605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12</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08546" name="Rectangle 2">
            <a:extLst>
              <a:ext uri="{FF2B5EF4-FFF2-40B4-BE49-F238E27FC236}">
                <a16:creationId xmlns:a16="http://schemas.microsoft.com/office/drawing/2014/main" id="{DA9DBDCE-E7E2-99D6-FA1C-D36DEBD31A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a:extLst>
              <a:ext uri="{FF2B5EF4-FFF2-40B4-BE49-F238E27FC236}">
                <a16:creationId xmlns:a16="http://schemas.microsoft.com/office/drawing/2014/main" id="{E0AC0597-A80C-8141-50C9-B56645B1E8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95876225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103</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88698068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7">
            <a:extLst>
              <a:ext uri="{FF2B5EF4-FFF2-40B4-BE49-F238E27FC236}">
                <a16:creationId xmlns:a16="http://schemas.microsoft.com/office/drawing/2014/main" id="{9D8A0830-9520-5FC3-FB3E-2913655B01E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C715F339-97BD-4D43-8D2E-FF8F1BFD23AE}"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104</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40642" name="Rectangle 2">
            <a:extLst>
              <a:ext uri="{FF2B5EF4-FFF2-40B4-BE49-F238E27FC236}">
                <a16:creationId xmlns:a16="http://schemas.microsoft.com/office/drawing/2014/main" id="{B21A8BD9-5652-DCDD-6EE4-4B27DE3AC1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Rectangle 3">
            <a:extLst>
              <a:ext uri="{FF2B5EF4-FFF2-40B4-BE49-F238E27FC236}">
                <a16:creationId xmlns:a16="http://schemas.microsoft.com/office/drawing/2014/main" id="{03C9B849-EFA5-D7F7-BDB7-533E883899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46683875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105</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9116799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106</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63845277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107</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96219120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7">
            <a:extLst>
              <a:ext uri="{FF2B5EF4-FFF2-40B4-BE49-F238E27FC236}">
                <a16:creationId xmlns:a16="http://schemas.microsoft.com/office/drawing/2014/main" id="{9D8A0830-9520-5FC3-FB3E-2913655B01E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C715F339-97BD-4D43-8D2E-FF8F1BFD23AE}"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108</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40642" name="Rectangle 2">
            <a:extLst>
              <a:ext uri="{FF2B5EF4-FFF2-40B4-BE49-F238E27FC236}">
                <a16:creationId xmlns:a16="http://schemas.microsoft.com/office/drawing/2014/main" id="{B21A8BD9-5652-DCDD-6EE4-4B27DE3AC1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Rectangle 3">
            <a:extLst>
              <a:ext uri="{FF2B5EF4-FFF2-40B4-BE49-F238E27FC236}">
                <a16:creationId xmlns:a16="http://schemas.microsoft.com/office/drawing/2014/main" id="{03C9B849-EFA5-D7F7-BDB7-533E883899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26906753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109</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2616369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110</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44926563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111</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9775908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112</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996886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615BB4D1-AE01-2FC2-7D79-687F4120905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FA5470E1-8E2B-8E42-9718-FEAA6E55605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13</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08546" name="Rectangle 2">
            <a:extLst>
              <a:ext uri="{FF2B5EF4-FFF2-40B4-BE49-F238E27FC236}">
                <a16:creationId xmlns:a16="http://schemas.microsoft.com/office/drawing/2014/main" id="{DA9DBDCE-E7E2-99D6-FA1C-D36DEBD31A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a:extLst>
              <a:ext uri="{FF2B5EF4-FFF2-40B4-BE49-F238E27FC236}">
                <a16:creationId xmlns:a16="http://schemas.microsoft.com/office/drawing/2014/main" id="{E0AC0597-A80C-8141-50C9-B56645B1E8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60889241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7">
            <a:extLst>
              <a:ext uri="{FF2B5EF4-FFF2-40B4-BE49-F238E27FC236}">
                <a16:creationId xmlns:a16="http://schemas.microsoft.com/office/drawing/2014/main" id="{9D8A0830-9520-5FC3-FB3E-2913655B01E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C715F339-97BD-4D43-8D2E-FF8F1BFD23AE}"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113</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40642" name="Rectangle 2">
            <a:extLst>
              <a:ext uri="{FF2B5EF4-FFF2-40B4-BE49-F238E27FC236}">
                <a16:creationId xmlns:a16="http://schemas.microsoft.com/office/drawing/2014/main" id="{B21A8BD9-5652-DCDD-6EE4-4B27DE3AC1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Rectangle 3">
            <a:extLst>
              <a:ext uri="{FF2B5EF4-FFF2-40B4-BE49-F238E27FC236}">
                <a16:creationId xmlns:a16="http://schemas.microsoft.com/office/drawing/2014/main" id="{03C9B849-EFA5-D7F7-BDB7-533E883899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17902583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a:extLst>
              <a:ext uri="{FF2B5EF4-FFF2-40B4-BE49-F238E27FC236}">
                <a16:creationId xmlns:a16="http://schemas.microsoft.com/office/drawing/2014/main" id="{F59D0DD1-8844-F9B5-01AD-CDAF16D45A6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2D6A94DD-9291-C545-A3C1-9A563011FF3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114</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78530" name="Rectangle 2">
            <a:extLst>
              <a:ext uri="{FF2B5EF4-FFF2-40B4-BE49-F238E27FC236}">
                <a16:creationId xmlns:a16="http://schemas.microsoft.com/office/drawing/2014/main" id="{4FBF4848-13CB-413D-E429-89B9A0D265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Rectangle 3">
            <a:extLst>
              <a:ext uri="{FF2B5EF4-FFF2-40B4-BE49-F238E27FC236}">
                <a16:creationId xmlns:a16="http://schemas.microsoft.com/office/drawing/2014/main" id="{66C112C2-82AF-7370-000A-0BCE2C6DD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a:extLst>
              <a:ext uri="{FF2B5EF4-FFF2-40B4-BE49-F238E27FC236}">
                <a16:creationId xmlns:a16="http://schemas.microsoft.com/office/drawing/2014/main" id="{F59D0DD1-8844-F9B5-01AD-CDAF16D45A6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2D6A94DD-9291-C545-A3C1-9A563011FF3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115</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78530" name="Rectangle 2">
            <a:extLst>
              <a:ext uri="{FF2B5EF4-FFF2-40B4-BE49-F238E27FC236}">
                <a16:creationId xmlns:a16="http://schemas.microsoft.com/office/drawing/2014/main" id="{4FBF4848-13CB-413D-E429-89B9A0D265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Rectangle 3">
            <a:extLst>
              <a:ext uri="{FF2B5EF4-FFF2-40B4-BE49-F238E27FC236}">
                <a16:creationId xmlns:a16="http://schemas.microsoft.com/office/drawing/2014/main" id="{66C112C2-82AF-7370-000A-0BCE2C6DD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6429166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a:extLst>
              <a:ext uri="{FF2B5EF4-FFF2-40B4-BE49-F238E27FC236}">
                <a16:creationId xmlns:a16="http://schemas.microsoft.com/office/drawing/2014/main" id="{F59D0DD1-8844-F9B5-01AD-CDAF16D45A6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2D6A94DD-9291-C545-A3C1-9A563011FF3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116</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78530" name="Rectangle 2">
            <a:extLst>
              <a:ext uri="{FF2B5EF4-FFF2-40B4-BE49-F238E27FC236}">
                <a16:creationId xmlns:a16="http://schemas.microsoft.com/office/drawing/2014/main" id="{4FBF4848-13CB-413D-E429-89B9A0D265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Rectangle 3">
            <a:extLst>
              <a:ext uri="{FF2B5EF4-FFF2-40B4-BE49-F238E27FC236}">
                <a16:creationId xmlns:a16="http://schemas.microsoft.com/office/drawing/2014/main" id="{66C112C2-82AF-7370-000A-0BCE2C6DD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04407074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a:extLst>
              <a:ext uri="{FF2B5EF4-FFF2-40B4-BE49-F238E27FC236}">
                <a16:creationId xmlns:a16="http://schemas.microsoft.com/office/drawing/2014/main" id="{F59D0DD1-8844-F9B5-01AD-CDAF16D45A6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2D6A94DD-9291-C545-A3C1-9A563011FF3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117</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78530" name="Rectangle 2">
            <a:extLst>
              <a:ext uri="{FF2B5EF4-FFF2-40B4-BE49-F238E27FC236}">
                <a16:creationId xmlns:a16="http://schemas.microsoft.com/office/drawing/2014/main" id="{4FBF4848-13CB-413D-E429-89B9A0D265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Rectangle 3">
            <a:extLst>
              <a:ext uri="{FF2B5EF4-FFF2-40B4-BE49-F238E27FC236}">
                <a16:creationId xmlns:a16="http://schemas.microsoft.com/office/drawing/2014/main" id="{66C112C2-82AF-7370-000A-0BCE2C6DD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51178316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a:extLst>
              <a:ext uri="{FF2B5EF4-FFF2-40B4-BE49-F238E27FC236}">
                <a16:creationId xmlns:a16="http://schemas.microsoft.com/office/drawing/2014/main" id="{F59D0DD1-8844-F9B5-01AD-CDAF16D45A6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2D6A94DD-9291-C545-A3C1-9A563011FF3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118</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78530" name="Rectangle 2">
            <a:extLst>
              <a:ext uri="{FF2B5EF4-FFF2-40B4-BE49-F238E27FC236}">
                <a16:creationId xmlns:a16="http://schemas.microsoft.com/office/drawing/2014/main" id="{4FBF4848-13CB-413D-E429-89B9A0D265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Rectangle 3">
            <a:extLst>
              <a:ext uri="{FF2B5EF4-FFF2-40B4-BE49-F238E27FC236}">
                <a16:creationId xmlns:a16="http://schemas.microsoft.com/office/drawing/2014/main" id="{66C112C2-82AF-7370-000A-0BCE2C6DD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82548561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a:extLst>
              <a:ext uri="{FF2B5EF4-FFF2-40B4-BE49-F238E27FC236}">
                <a16:creationId xmlns:a16="http://schemas.microsoft.com/office/drawing/2014/main" id="{F59D0DD1-8844-F9B5-01AD-CDAF16D45A6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2D6A94DD-9291-C545-A3C1-9A563011FF3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119</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78530" name="Rectangle 2">
            <a:extLst>
              <a:ext uri="{FF2B5EF4-FFF2-40B4-BE49-F238E27FC236}">
                <a16:creationId xmlns:a16="http://schemas.microsoft.com/office/drawing/2014/main" id="{4FBF4848-13CB-413D-E429-89B9A0D265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Rectangle 3">
            <a:extLst>
              <a:ext uri="{FF2B5EF4-FFF2-40B4-BE49-F238E27FC236}">
                <a16:creationId xmlns:a16="http://schemas.microsoft.com/office/drawing/2014/main" id="{66C112C2-82AF-7370-000A-0BCE2C6DD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58833698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7">
            <a:extLst>
              <a:ext uri="{FF2B5EF4-FFF2-40B4-BE49-F238E27FC236}">
                <a16:creationId xmlns:a16="http://schemas.microsoft.com/office/drawing/2014/main" id="{ABC7B4D2-9560-31B2-3B03-FFD34789B47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3BDE5B00-7C38-9C4F-A479-CE1CFE51E72C}"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121</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0818" name="Rectangle 2">
            <a:extLst>
              <a:ext uri="{FF2B5EF4-FFF2-40B4-BE49-F238E27FC236}">
                <a16:creationId xmlns:a16="http://schemas.microsoft.com/office/drawing/2014/main" id="{39149248-587C-3E6D-1DD1-A8C431950C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Rectangle 3">
            <a:extLst>
              <a:ext uri="{FF2B5EF4-FFF2-40B4-BE49-F238E27FC236}">
                <a16:creationId xmlns:a16="http://schemas.microsoft.com/office/drawing/2014/main" id="{DF0A9662-D92D-1578-89A5-C266B4EA52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122</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123</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55338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84A6C463-831C-632A-5FC6-28D0AD814C0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0259AA40-2EED-834B-8C46-BDFD3A785BBE}"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14</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09570" name="Rectangle 2">
            <a:extLst>
              <a:ext uri="{FF2B5EF4-FFF2-40B4-BE49-F238E27FC236}">
                <a16:creationId xmlns:a16="http://schemas.microsoft.com/office/drawing/2014/main" id="{AFD01E53-0F2A-57AC-1FC2-D117A95D78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3">
            <a:extLst>
              <a:ext uri="{FF2B5EF4-FFF2-40B4-BE49-F238E27FC236}">
                <a16:creationId xmlns:a16="http://schemas.microsoft.com/office/drawing/2014/main" id="{8DFAB47F-9EB1-AC0E-6AC8-B43697EBCF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124</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01220830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125</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83778529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126</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92728235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127</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27383986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128</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52442148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129</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87170668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130</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72323857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131</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3097683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132</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86399014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133</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266403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a:extLst>
              <a:ext uri="{FF2B5EF4-FFF2-40B4-BE49-F238E27FC236}">
                <a16:creationId xmlns:a16="http://schemas.microsoft.com/office/drawing/2014/main" id="{8AFAE679-0458-2EF6-3601-4BAD7AE4086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F72819E-1507-E949-98CB-790EDCC326DB}"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15</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0594" name="Rectangle 2">
            <a:extLst>
              <a:ext uri="{FF2B5EF4-FFF2-40B4-BE49-F238E27FC236}">
                <a16:creationId xmlns:a16="http://schemas.microsoft.com/office/drawing/2014/main" id="{6B76A7CF-AFC4-4E41-7602-2198EE85CE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a:extLst>
              <a:ext uri="{FF2B5EF4-FFF2-40B4-BE49-F238E27FC236}">
                <a16:creationId xmlns:a16="http://schemas.microsoft.com/office/drawing/2014/main" id="{DC272A93-BBD1-7CA3-0932-0676916628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134</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20033436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135</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86117137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136</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79101390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137</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17981607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138</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53983169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139</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53277800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140</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57433665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141</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02312107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142</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43136623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143</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086652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16</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144</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25416666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145</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00127488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146</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66669095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147</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79238785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148</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31288975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149</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56270049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150</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7691019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151</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13822939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152</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23810992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153</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355821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17</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23123333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154</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66338577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155</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46864480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7">
            <a:extLst>
              <a:ext uri="{FF2B5EF4-FFF2-40B4-BE49-F238E27FC236}">
                <a16:creationId xmlns:a16="http://schemas.microsoft.com/office/drawing/2014/main" id="{ABC7B4D2-9560-31B2-3B03-FFD34789B47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3BDE5B00-7C38-9C4F-A479-CE1CFE51E72C}"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157</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0818" name="Rectangle 2">
            <a:extLst>
              <a:ext uri="{FF2B5EF4-FFF2-40B4-BE49-F238E27FC236}">
                <a16:creationId xmlns:a16="http://schemas.microsoft.com/office/drawing/2014/main" id="{39149248-587C-3E6D-1DD1-A8C431950C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Rectangle 3">
            <a:extLst>
              <a:ext uri="{FF2B5EF4-FFF2-40B4-BE49-F238E27FC236}">
                <a16:creationId xmlns:a16="http://schemas.microsoft.com/office/drawing/2014/main" id="{DF0A9662-D92D-1578-89A5-C266B4EA52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14193515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158</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2945219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159</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83342633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160</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84739610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161</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77441050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162</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3724236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163</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517523660"/>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164</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82521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a:extLst>
              <a:ext uri="{FF2B5EF4-FFF2-40B4-BE49-F238E27FC236}">
                <a16:creationId xmlns:a16="http://schemas.microsoft.com/office/drawing/2014/main" id="{8AFAE679-0458-2EF6-3601-4BAD7AE4086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F72819E-1507-E949-98CB-790EDCC326DB}"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18</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0594" name="Rectangle 2">
            <a:extLst>
              <a:ext uri="{FF2B5EF4-FFF2-40B4-BE49-F238E27FC236}">
                <a16:creationId xmlns:a16="http://schemas.microsoft.com/office/drawing/2014/main" id="{6B76A7CF-AFC4-4E41-7602-2198EE85CE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a:extLst>
              <a:ext uri="{FF2B5EF4-FFF2-40B4-BE49-F238E27FC236}">
                <a16:creationId xmlns:a16="http://schemas.microsoft.com/office/drawing/2014/main" id="{DC272A93-BBD1-7CA3-0932-0676916628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23836187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165</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63840403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166</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90329256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167</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39706894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168</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13098094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169</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85816426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170</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677896585"/>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171</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792853119"/>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172</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736710856"/>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173</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30621898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174</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752536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a:extLst>
              <a:ext uri="{FF2B5EF4-FFF2-40B4-BE49-F238E27FC236}">
                <a16:creationId xmlns:a16="http://schemas.microsoft.com/office/drawing/2014/main" id="{8AFAE679-0458-2EF6-3601-4BAD7AE4086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F72819E-1507-E949-98CB-790EDCC326DB}"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19</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0594" name="Rectangle 2">
            <a:extLst>
              <a:ext uri="{FF2B5EF4-FFF2-40B4-BE49-F238E27FC236}">
                <a16:creationId xmlns:a16="http://schemas.microsoft.com/office/drawing/2014/main" id="{6B76A7CF-AFC4-4E41-7602-2198EE85CE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a:extLst>
              <a:ext uri="{FF2B5EF4-FFF2-40B4-BE49-F238E27FC236}">
                <a16:creationId xmlns:a16="http://schemas.microsoft.com/office/drawing/2014/main" id="{DC272A93-BBD1-7CA3-0932-0676916628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18788062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175</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02301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176</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563616509"/>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177</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546263008"/>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178</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67303042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179</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29378983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180</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106351289"/>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181</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46810649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182</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66723810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183</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419175904"/>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184</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813477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a:extLst>
              <a:ext uri="{FF2B5EF4-FFF2-40B4-BE49-F238E27FC236}">
                <a16:creationId xmlns:a16="http://schemas.microsoft.com/office/drawing/2014/main" id="{8AFAE679-0458-2EF6-3601-4BAD7AE4086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F72819E-1507-E949-98CB-790EDCC326DB}"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20</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0594" name="Rectangle 2">
            <a:extLst>
              <a:ext uri="{FF2B5EF4-FFF2-40B4-BE49-F238E27FC236}">
                <a16:creationId xmlns:a16="http://schemas.microsoft.com/office/drawing/2014/main" id="{6B76A7CF-AFC4-4E41-7602-2198EE85CE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a:extLst>
              <a:ext uri="{FF2B5EF4-FFF2-40B4-BE49-F238E27FC236}">
                <a16:creationId xmlns:a16="http://schemas.microsoft.com/office/drawing/2014/main" id="{DC272A93-BBD1-7CA3-0932-0676916628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194542748"/>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185</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514032410"/>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186</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091116746"/>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187</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79332088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188</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4362269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189</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72167327"/>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190</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64032714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191</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414448933"/>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192</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220728457"/>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193</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65111997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194</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235731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a:extLst>
              <a:ext uri="{FF2B5EF4-FFF2-40B4-BE49-F238E27FC236}">
                <a16:creationId xmlns:a16="http://schemas.microsoft.com/office/drawing/2014/main" id="{8AFAE679-0458-2EF6-3601-4BAD7AE4086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F72819E-1507-E949-98CB-790EDCC326DB}"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21</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0594" name="Rectangle 2">
            <a:extLst>
              <a:ext uri="{FF2B5EF4-FFF2-40B4-BE49-F238E27FC236}">
                <a16:creationId xmlns:a16="http://schemas.microsoft.com/office/drawing/2014/main" id="{6B76A7CF-AFC4-4E41-7602-2198EE85CE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a:extLst>
              <a:ext uri="{FF2B5EF4-FFF2-40B4-BE49-F238E27FC236}">
                <a16:creationId xmlns:a16="http://schemas.microsoft.com/office/drawing/2014/main" id="{DC272A93-BBD1-7CA3-0932-0676916628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52344065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195</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281338740"/>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196</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356406422"/>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7">
            <a:extLst>
              <a:ext uri="{FF2B5EF4-FFF2-40B4-BE49-F238E27FC236}">
                <a16:creationId xmlns:a16="http://schemas.microsoft.com/office/drawing/2014/main" id="{ABC7B4D2-9560-31B2-3B03-FFD34789B47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3BDE5B00-7C38-9C4F-A479-CE1CFE51E72C}"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198</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0818" name="Rectangle 2">
            <a:extLst>
              <a:ext uri="{FF2B5EF4-FFF2-40B4-BE49-F238E27FC236}">
                <a16:creationId xmlns:a16="http://schemas.microsoft.com/office/drawing/2014/main" id="{39149248-587C-3E6D-1DD1-A8C431950C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Rectangle 3">
            <a:extLst>
              <a:ext uri="{FF2B5EF4-FFF2-40B4-BE49-F238E27FC236}">
                <a16:creationId xmlns:a16="http://schemas.microsoft.com/office/drawing/2014/main" id="{DF0A9662-D92D-1578-89A5-C266B4EA52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20630850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199</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650531067"/>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200</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375488064"/>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201</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4557995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202</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866309877"/>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203</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811107359"/>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204</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909769115"/>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205</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914331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615BB4D1-AE01-2FC2-7D79-687F4120905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FA5470E1-8E2B-8E42-9718-FEAA6E55605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4</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08546" name="Rectangle 2">
            <a:extLst>
              <a:ext uri="{FF2B5EF4-FFF2-40B4-BE49-F238E27FC236}">
                <a16:creationId xmlns:a16="http://schemas.microsoft.com/office/drawing/2014/main" id="{DA9DBDCE-E7E2-99D6-FA1C-D36DEBD31A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a:extLst>
              <a:ext uri="{FF2B5EF4-FFF2-40B4-BE49-F238E27FC236}">
                <a16:creationId xmlns:a16="http://schemas.microsoft.com/office/drawing/2014/main" id="{E0AC0597-A80C-8141-50C9-B56645B1E8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956237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22</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527302206"/>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206</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373102354"/>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207</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011738916"/>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208</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930018077"/>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a:extLst>
              <a:ext uri="{FF2B5EF4-FFF2-40B4-BE49-F238E27FC236}">
                <a16:creationId xmlns:a16="http://schemas.microsoft.com/office/drawing/2014/main" id="{43871ECA-5DB4-280F-7B6E-B12F4A9D565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3C2B695C-DA97-D64A-AA9D-8F16A2561E12}"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209</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327682" name="Rectangle 2">
            <a:extLst>
              <a:ext uri="{FF2B5EF4-FFF2-40B4-BE49-F238E27FC236}">
                <a16:creationId xmlns:a16="http://schemas.microsoft.com/office/drawing/2014/main" id="{ED0DEC88-6805-AF3C-9072-C17B3EDEA9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Rectangle 3">
            <a:extLst>
              <a:ext uri="{FF2B5EF4-FFF2-40B4-BE49-F238E27FC236}">
                <a16:creationId xmlns:a16="http://schemas.microsoft.com/office/drawing/2014/main" id="{88A36C01-2E32-C32B-4615-9B3213B397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033225168"/>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210</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439686747"/>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211</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683649377"/>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212</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132774158"/>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213</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386408557"/>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214</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72007539"/>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a:extLst>
              <a:ext uri="{FF2B5EF4-FFF2-40B4-BE49-F238E27FC236}">
                <a16:creationId xmlns:a16="http://schemas.microsoft.com/office/drawing/2014/main" id="{43871ECA-5DB4-280F-7B6E-B12F4A9D565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3C2B695C-DA97-D64A-AA9D-8F16A2561E12}"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215</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327682" name="Rectangle 2">
            <a:extLst>
              <a:ext uri="{FF2B5EF4-FFF2-40B4-BE49-F238E27FC236}">
                <a16:creationId xmlns:a16="http://schemas.microsoft.com/office/drawing/2014/main" id="{ED0DEC88-6805-AF3C-9072-C17B3EDEA9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Rectangle 3">
            <a:extLst>
              <a:ext uri="{FF2B5EF4-FFF2-40B4-BE49-F238E27FC236}">
                <a16:creationId xmlns:a16="http://schemas.microsoft.com/office/drawing/2014/main" id="{88A36C01-2E32-C32B-4615-9B3213B397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246389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23</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24781938"/>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216</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90371502"/>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217</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502352064"/>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a:extLst>
              <a:ext uri="{FF2B5EF4-FFF2-40B4-BE49-F238E27FC236}">
                <a16:creationId xmlns:a16="http://schemas.microsoft.com/office/drawing/2014/main" id="{43871ECA-5DB4-280F-7B6E-B12F4A9D565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3C2B695C-DA97-D64A-AA9D-8F16A2561E12}"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218</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327682" name="Rectangle 2">
            <a:extLst>
              <a:ext uri="{FF2B5EF4-FFF2-40B4-BE49-F238E27FC236}">
                <a16:creationId xmlns:a16="http://schemas.microsoft.com/office/drawing/2014/main" id="{ED0DEC88-6805-AF3C-9072-C17B3EDEA9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Rectangle 3">
            <a:extLst>
              <a:ext uri="{FF2B5EF4-FFF2-40B4-BE49-F238E27FC236}">
                <a16:creationId xmlns:a16="http://schemas.microsoft.com/office/drawing/2014/main" id="{88A36C01-2E32-C32B-4615-9B3213B397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071667294"/>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219</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008684615"/>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220</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940879650"/>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a:extLst>
              <a:ext uri="{FF2B5EF4-FFF2-40B4-BE49-F238E27FC236}">
                <a16:creationId xmlns:a16="http://schemas.microsoft.com/office/drawing/2014/main" id="{43871ECA-5DB4-280F-7B6E-B12F4A9D565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3C2B695C-DA97-D64A-AA9D-8F16A2561E12}"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221</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327682" name="Rectangle 2">
            <a:extLst>
              <a:ext uri="{FF2B5EF4-FFF2-40B4-BE49-F238E27FC236}">
                <a16:creationId xmlns:a16="http://schemas.microsoft.com/office/drawing/2014/main" id="{ED0DEC88-6805-AF3C-9072-C17B3EDEA9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Rectangle 3">
            <a:extLst>
              <a:ext uri="{FF2B5EF4-FFF2-40B4-BE49-F238E27FC236}">
                <a16:creationId xmlns:a16="http://schemas.microsoft.com/office/drawing/2014/main" id="{88A36C01-2E32-C32B-4615-9B3213B397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06422638"/>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222</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35070834"/>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223</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070978500"/>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224</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8061047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225</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972650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24</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09732917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226</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522788041"/>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a:extLst>
              <a:ext uri="{FF2B5EF4-FFF2-40B4-BE49-F238E27FC236}">
                <a16:creationId xmlns:a16="http://schemas.microsoft.com/office/drawing/2014/main" id="{43871ECA-5DB4-280F-7B6E-B12F4A9D565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3C2B695C-DA97-D64A-AA9D-8F16A2561E12}"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227</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327682" name="Rectangle 2">
            <a:extLst>
              <a:ext uri="{FF2B5EF4-FFF2-40B4-BE49-F238E27FC236}">
                <a16:creationId xmlns:a16="http://schemas.microsoft.com/office/drawing/2014/main" id="{ED0DEC88-6805-AF3C-9072-C17B3EDEA9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Rectangle 3">
            <a:extLst>
              <a:ext uri="{FF2B5EF4-FFF2-40B4-BE49-F238E27FC236}">
                <a16:creationId xmlns:a16="http://schemas.microsoft.com/office/drawing/2014/main" id="{88A36C01-2E32-C32B-4615-9B3213B397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798060434"/>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228</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175103422"/>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229</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122021689"/>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230</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992534579"/>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231</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112197203"/>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232</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698281303"/>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233</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47859977"/>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234</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811225105"/>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235</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884421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25</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005295207"/>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236</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377243063"/>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237</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175160056"/>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238</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36058932"/>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239</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541059050"/>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240</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349132304"/>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241</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703730380"/>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242</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6310618"/>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243</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38833589"/>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244</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474619735"/>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23BCEA47-34F9-46B8-6A50-61F2C6F6BE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47A6620E-4D7E-E544-B134-9566C1AE7328}"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245</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92866" name="Rectangle 2">
            <a:extLst>
              <a:ext uri="{FF2B5EF4-FFF2-40B4-BE49-F238E27FC236}">
                <a16:creationId xmlns:a16="http://schemas.microsoft.com/office/drawing/2014/main" id="{60ACE6BD-7376-DBFC-0AD9-DDA280435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Rectangle 3">
            <a:extLst>
              <a:ext uri="{FF2B5EF4-FFF2-40B4-BE49-F238E27FC236}">
                <a16:creationId xmlns:a16="http://schemas.microsoft.com/office/drawing/2014/main" id="{332401A6-3C8A-2CD1-995B-894FD8FD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870381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26</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735216020"/>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7">
            <a:extLst>
              <a:ext uri="{FF2B5EF4-FFF2-40B4-BE49-F238E27FC236}">
                <a16:creationId xmlns:a16="http://schemas.microsoft.com/office/drawing/2014/main" id="{14247ABC-A2B4-C795-F318-A33DF951F75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2B9442ED-E70D-994E-942B-F9786B18E8CB}"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246</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325634" name="Rectangle 2">
            <a:extLst>
              <a:ext uri="{FF2B5EF4-FFF2-40B4-BE49-F238E27FC236}">
                <a16:creationId xmlns:a16="http://schemas.microsoft.com/office/drawing/2014/main" id="{AEF4F7B2-78AB-6BA8-346D-D992BE3D87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5635" name="Rectangle 3">
            <a:extLst>
              <a:ext uri="{FF2B5EF4-FFF2-40B4-BE49-F238E27FC236}">
                <a16:creationId xmlns:a16="http://schemas.microsoft.com/office/drawing/2014/main" id="{180DE4E1-7D87-1A19-8050-ABFEF3C96A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a:extLst>
              <a:ext uri="{FF2B5EF4-FFF2-40B4-BE49-F238E27FC236}">
                <a16:creationId xmlns:a16="http://schemas.microsoft.com/office/drawing/2014/main" id="{43871ECA-5DB4-280F-7B6E-B12F4A9D565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3C2B695C-DA97-D64A-AA9D-8F16A2561E12}"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247</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327682" name="Rectangle 2">
            <a:extLst>
              <a:ext uri="{FF2B5EF4-FFF2-40B4-BE49-F238E27FC236}">
                <a16:creationId xmlns:a16="http://schemas.microsoft.com/office/drawing/2014/main" id="{ED0DEC88-6805-AF3C-9072-C17B3EDEA9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Rectangle 3">
            <a:extLst>
              <a:ext uri="{FF2B5EF4-FFF2-40B4-BE49-F238E27FC236}">
                <a16:creationId xmlns:a16="http://schemas.microsoft.com/office/drawing/2014/main" id="{88A36C01-2E32-C32B-4615-9B3213B397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7">
            <a:extLst>
              <a:ext uri="{FF2B5EF4-FFF2-40B4-BE49-F238E27FC236}">
                <a16:creationId xmlns:a16="http://schemas.microsoft.com/office/drawing/2014/main" id="{DD274BA7-74F9-BBFA-E225-B260ED67D01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6B0031A5-63F0-3347-8217-AAC90D1FB4FA}"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248</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329730" name="Rectangle 2">
            <a:extLst>
              <a:ext uri="{FF2B5EF4-FFF2-40B4-BE49-F238E27FC236}">
                <a16:creationId xmlns:a16="http://schemas.microsoft.com/office/drawing/2014/main" id="{A26262F3-ACD7-1CF5-6910-751A025325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1" name="Rectangle 3">
            <a:extLst>
              <a:ext uri="{FF2B5EF4-FFF2-40B4-BE49-F238E27FC236}">
                <a16:creationId xmlns:a16="http://schemas.microsoft.com/office/drawing/2014/main" id="{F34D14F8-3F81-FE61-0A6D-C68954EFF2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7">
            <a:extLst>
              <a:ext uri="{FF2B5EF4-FFF2-40B4-BE49-F238E27FC236}">
                <a16:creationId xmlns:a16="http://schemas.microsoft.com/office/drawing/2014/main" id="{DD274BA7-74F9-BBFA-E225-B260ED67D01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6B0031A5-63F0-3347-8217-AAC90D1FB4FA}"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249</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329730" name="Rectangle 2">
            <a:extLst>
              <a:ext uri="{FF2B5EF4-FFF2-40B4-BE49-F238E27FC236}">
                <a16:creationId xmlns:a16="http://schemas.microsoft.com/office/drawing/2014/main" id="{A26262F3-ACD7-1CF5-6910-751A025325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1" name="Rectangle 3">
            <a:extLst>
              <a:ext uri="{FF2B5EF4-FFF2-40B4-BE49-F238E27FC236}">
                <a16:creationId xmlns:a16="http://schemas.microsoft.com/office/drawing/2014/main" id="{F34D14F8-3F81-FE61-0A6D-C68954EFF2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576759213"/>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7">
            <a:extLst>
              <a:ext uri="{FF2B5EF4-FFF2-40B4-BE49-F238E27FC236}">
                <a16:creationId xmlns:a16="http://schemas.microsoft.com/office/drawing/2014/main" id="{DD274BA7-74F9-BBFA-E225-B260ED67D01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6B0031A5-63F0-3347-8217-AAC90D1FB4FA}"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250</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329730" name="Rectangle 2">
            <a:extLst>
              <a:ext uri="{FF2B5EF4-FFF2-40B4-BE49-F238E27FC236}">
                <a16:creationId xmlns:a16="http://schemas.microsoft.com/office/drawing/2014/main" id="{A26262F3-ACD7-1CF5-6910-751A025325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1" name="Rectangle 3">
            <a:extLst>
              <a:ext uri="{FF2B5EF4-FFF2-40B4-BE49-F238E27FC236}">
                <a16:creationId xmlns:a16="http://schemas.microsoft.com/office/drawing/2014/main" id="{F34D14F8-3F81-FE61-0A6D-C68954EFF2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562077680"/>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7">
            <a:extLst>
              <a:ext uri="{FF2B5EF4-FFF2-40B4-BE49-F238E27FC236}">
                <a16:creationId xmlns:a16="http://schemas.microsoft.com/office/drawing/2014/main" id="{DD274BA7-74F9-BBFA-E225-B260ED67D01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6B0031A5-63F0-3347-8217-AAC90D1FB4FA}"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251</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329730" name="Rectangle 2">
            <a:extLst>
              <a:ext uri="{FF2B5EF4-FFF2-40B4-BE49-F238E27FC236}">
                <a16:creationId xmlns:a16="http://schemas.microsoft.com/office/drawing/2014/main" id="{A26262F3-ACD7-1CF5-6910-751A025325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1" name="Rectangle 3">
            <a:extLst>
              <a:ext uri="{FF2B5EF4-FFF2-40B4-BE49-F238E27FC236}">
                <a16:creationId xmlns:a16="http://schemas.microsoft.com/office/drawing/2014/main" id="{F34D14F8-3F81-FE61-0A6D-C68954EFF2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636901276"/>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Slide Image Placeholder 1">
            <a:extLst>
              <a:ext uri="{FF2B5EF4-FFF2-40B4-BE49-F238E27FC236}">
                <a16:creationId xmlns:a16="http://schemas.microsoft.com/office/drawing/2014/main" id="{4FA1D122-B9E1-7ECB-A5E3-242B13CA3E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826" name="Notes Placeholder 2">
            <a:extLst>
              <a:ext uri="{FF2B5EF4-FFF2-40B4-BE49-F238E27FC236}">
                <a16:creationId xmlns:a16="http://schemas.microsoft.com/office/drawing/2014/main" id="{158711EC-36B9-9C34-8E24-EB53EEABAB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3827" name="Slide Number Placeholder 3">
            <a:extLst>
              <a:ext uri="{FF2B5EF4-FFF2-40B4-BE49-F238E27FC236}">
                <a16:creationId xmlns:a16="http://schemas.microsoft.com/office/drawing/2014/main" id="{355AAC00-4173-B7B6-E7C3-5667589ABA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fld id="{01DDC0E8-894A-5045-9704-6911C7ABC7A0}" type="slidenum">
              <a:rPr lang="en-US" altLang="en-US" smtClean="0">
                <a:latin typeface="Calibri" panose="020F0502020204030204" pitchFamily="34" charset="0"/>
              </a:rPr>
              <a:pPr/>
              <a:t>252</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27</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441434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28</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703161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29</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8886845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30</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030026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31</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796429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615BB4D1-AE01-2FC2-7D79-687F4120905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FA5470E1-8E2B-8E42-9718-FEAA6E55605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5</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08546" name="Rectangle 2">
            <a:extLst>
              <a:ext uri="{FF2B5EF4-FFF2-40B4-BE49-F238E27FC236}">
                <a16:creationId xmlns:a16="http://schemas.microsoft.com/office/drawing/2014/main" id="{DA9DBDCE-E7E2-99D6-FA1C-D36DEBD31A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a:extLst>
              <a:ext uri="{FF2B5EF4-FFF2-40B4-BE49-F238E27FC236}">
                <a16:creationId xmlns:a16="http://schemas.microsoft.com/office/drawing/2014/main" id="{E0AC0597-A80C-8141-50C9-B56645B1E8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817424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32</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5746945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33</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071054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34</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407174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35</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292119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36</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6956648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37</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6940387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38</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4727534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39</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6920094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40</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0335392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41</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774789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615BB4D1-AE01-2FC2-7D79-687F4120905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FA5470E1-8E2B-8E42-9718-FEAA6E55605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6</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08546" name="Rectangle 2">
            <a:extLst>
              <a:ext uri="{FF2B5EF4-FFF2-40B4-BE49-F238E27FC236}">
                <a16:creationId xmlns:a16="http://schemas.microsoft.com/office/drawing/2014/main" id="{DA9DBDCE-E7E2-99D6-FA1C-D36DEBD31A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a:extLst>
              <a:ext uri="{FF2B5EF4-FFF2-40B4-BE49-F238E27FC236}">
                <a16:creationId xmlns:a16="http://schemas.microsoft.com/office/drawing/2014/main" id="{E0AC0597-A80C-8141-50C9-B56645B1E8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2081192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42</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029579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43</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7443850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44</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7032747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45</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2257740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46</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3627332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47</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5113238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48</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0529282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49</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1985780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50</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1230280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51</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695558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615BB4D1-AE01-2FC2-7D79-687F4120905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FA5470E1-8E2B-8E42-9718-FEAA6E55605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7</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08546" name="Rectangle 2">
            <a:extLst>
              <a:ext uri="{FF2B5EF4-FFF2-40B4-BE49-F238E27FC236}">
                <a16:creationId xmlns:a16="http://schemas.microsoft.com/office/drawing/2014/main" id="{DA9DBDCE-E7E2-99D6-FA1C-D36DEBD31A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a:extLst>
              <a:ext uri="{FF2B5EF4-FFF2-40B4-BE49-F238E27FC236}">
                <a16:creationId xmlns:a16="http://schemas.microsoft.com/office/drawing/2014/main" id="{E0AC0597-A80C-8141-50C9-B56645B1E8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010489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52</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0065159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53</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8918373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54</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969605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55</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6930153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56</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9688741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57</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9001289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58</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3354175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59</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7979134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60</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4642945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61</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770132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615BB4D1-AE01-2FC2-7D79-687F4120905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FA5470E1-8E2B-8E42-9718-FEAA6E55605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8</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08546" name="Rectangle 2">
            <a:extLst>
              <a:ext uri="{FF2B5EF4-FFF2-40B4-BE49-F238E27FC236}">
                <a16:creationId xmlns:a16="http://schemas.microsoft.com/office/drawing/2014/main" id="{DA9DBDCE-E7E2-99D6-FA1C-D36DEBD31A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a:extLst>
              <a:ext uri="{FF2B5EF4-FFF2-40B4-BE49-F238E27FC236}">
                <a16:creationId xmlns:a16="http://schemas.microsoft.com/office/drawing/2014/main" id="{E0AC0597-A80C-8141-50C9-B56645B1E8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2077638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62</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6155772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63</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9354697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64</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9260934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65</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9502233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66</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8750404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67</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1524761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68</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484725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69</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6815815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a:extLst>
              <a:ext uri="{FF2B5EF4-FFF2-40B4-BE49-F238E27FC236}">
                <a16:creationId xmlns:a16="http://schemas.microsoft.com/office/drawing/2014/main" id="{CC2C59C2-4333-3228-C920-4D21A3BF4B2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0C1DFDA2-79AA-314E-B5E4-20ACA11BAB5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70</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6738" name="Rectangle 2">
            <a:extLst>
              <a:ext uri="{FF2B5EF4-FFF2-40B4-BE49-F238E27FC236}">
                <a16:creationId xmlns:a16="http://schemas.microsoft.com/office/drawing/2014/main" id="{D0F6420F-1448-0A49-213D-FFD89E9C0D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a:extLst>
              <a:ext uri="{FF2B5EF4-FFF2-40B4-BE49-F238E27FC236}">
                <a16:creationId xmlns:a16="http://schemas.microsoft.com/office/drawing/2014/main" id="{C5304705-2EF2-125A-7E2E-8FD57B8C62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1033049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71</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757632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615BB4D1-AE01-2FC2-7D79-687F4120905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FA5470E1-8E2B-8E42-9718-FEAA6E55605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9</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08546" name="Rectangle 2">
            <a:extLst>
              <a:ext uri="{FF2B5EF4-FFF2-40B4-BE49-F238E27FC236}">
                <a16:creationId xmlns:a16="http://schemas.microsoft.com/office/drawing/2014/main" id="{DA9DBDCE-E7E2-99D6-FA1C-D36DEBD31A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a:extLst>
              <a:ext uri="{FF2B5EF4-FFF2-40B4-BE49-F238E27FC236}">
                <a16:creationId xmlns:a16="http://schemas.microsoft.com/office/drawing/2014/main" id="{E0AC0597-A80C-8141-50C9-B56645B1E8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3525697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72</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1540059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73</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7675254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a:extLst>
              <a:ext uri="{FF2B5EF4-FFF2-40B4-BE49-F238E27FC236}">
                <a16:creationId xmlns:a16="http://schemas.microsoft.com/office/drawing/2014/main" id="{8AFAE679-0458-2EF6-3601-4BAD7AE4086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F72819E-1507-E949-98CB-790EDCC326DB}"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74</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0594" name="Rectangle 2">
            <a:extLst>
              <a:ext uri="{FF2B5EF4-FFF2-40B4-BE49-F238E27FC236}">
                <a16:creationId xmlns:a16="http://schemas.microsoft.com/office/drawing/2014/main" id="{6B76A7CF-AFC4-4E41-7602-2198EE85CE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a:extLst>
              <a:ext uri="{FF2B5EF4-FFF2-40B4-BE49-F238E27FC236}">
                <a16:creationId xmlns:a16="http://schemas.microsoft.com/office/drawing/2014/main" id="{DC272A93-BBD1-7CA3-0932-0676916628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7869173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a:extLst>
              <a:ext uri="{FF2B5EF4-FFF2-40B4-BE49-F238E27FC236}">
                <a16:creationId xmlns:a16="http://schemas.microsoft.com/office/drawing/2014/main" id="{8AFAE679-0458-2EF6-3601-4BAD7AE4086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F72819E-1507-E949-98CB-790EDCC326DB}"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75</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0594" name="Rectangle 2">
            <a:extLst>
              <a:ext uri="{FF2B5EF4-FFF2-40B4-BE49-F238E27FC236}">
                <a16:creationId xmlns:a16="http://schemas.microsoft.com/office/drawing/2014/main" id="{6B76A7CF-AFC4-4E41-7602-2198EE85CE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a:extLst>
              <a:ext uri="{FF2B5EF4-FFF2-40B4-BE49-F238E27FC236}">
                <a16:creationId xmlns:a16="http://schemas.microsoft.com/office/drawing/2014/main" id="{DC272A93-BBD1-7CA3-0932-0676916628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6609517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a:extLst>
              <a:ext uri="{FF2B5EF4-FFF2-40B4-BE49-F238E27FC236}">
                <a16:creationId xmlns:a16="http://schemas.microsoft.com/office/drawing/2014/main" id="{8AFAE679-0458-2EF6-3601-4BAD7AE4086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F72819E-1507-E949-98CB-790EDCC326DB}"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76</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0594" name="Rectangle 2">
            <a:extLst>
              <a:ext uri="{FF2B5EF4-FFF2-40B4-BE49-F238E27FC236}">
                <a16:creationId xmlns:a16="http://schemas.microsoft.com/office/drawing/2014/main" id="{6B76A7CF-AFC4-4E41-7602-2198EE85CE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a:extLst>
              <a:ext uri="{FF2B5EF4-FFF2-40B4-BE49-F238E27FC236}">
                <a16:creationId xmlns:a16="http://schemas.microsoft.com/office/drawing/2014/main" id="{DC272A93-BBD1-7CA3-0932-0676916628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4267196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E17DAFE-6063-5CA0-4064-A4394342D1F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C84FA58-287A-B04E-A865-A7BDBD411E8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77</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2642" name="Rectangle 2">
            <a:extLst>
              <a:ext uri="{FF2B5EF4-FFF2-40B4-BE49-F238E27FC236}">
                <a16:creationId xmlns:a16="http://schemas.microsoft.com/office/drawing/2014/main" id="{B9C216A7-2DB2-901A-0F56-D88F7CE52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5706741F-9BA2-5885-380A-B4E45E863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7697469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a:extLst>
              <a:ext uri="{FF2B5EF4-FFF2-40B4-BE49-F238E27FC236}">
                <a16:creationId xmlns:a16="http://schemas.microsoft.com/office/drawing/2014/main" id="{DBF1F5AD-CD6D-6F83-6F1A-945F4755AFB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DD2E2DB0-1D63-B249-B433-FF01735AC452}"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78</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8786" name="Rectangle 2">
            <a:extLst>
              <a:ext uri="{FF2B5EF4-FFF2-40B4-BE49-F238E27FC236}">
                <a16:creationId xmlns:a16="http://schemas.microsoft.com/office/drawing/2014/main" id="{B3F75CEE-FAEC-6247-88C9-9CBD922B9A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a:extLst>
              <a:ext uri="{FF2B5EF4-FFF2-40B4-BE49-F238E27FC236}">
                <a16:creationId xmlns:a16="http://schemas.microsoft.com/office/drawing/2014/main" id="{24EDE8EB-93D4-5A4B-080B-09357C59C2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a:extLst>
              <a:ext uri="{FF2B5EF4-FFF2-40B4-BE49-F238E27FC236}">
                <a16:creationId xmlns:a16="http://schemas.microsoft.com/office/drawing/2014/main" id="{DBF1F5AD-CD6D-6F83-6F1A-945F4755AFB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DD2E2DB0-1D63-B249-B433-FF01735AC452}"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79</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8786" name="Rectangle 2">
            <a:extLst>
              <a:ext uri="{FF2B5EF4-FFF2-40B4-BE49-F238E27FC236}">
                <a16:creationId xmlns:a16="http://schemas.microsoft.com/office/drawing/2014/main" id="{B3F75CEE-FAEC-6247-88C9-9CBD922B9A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a:extLst>
              <a:ext uri="{FF2B5EF4-FFF2-40B4-BE49-F238E27FC236}">
                <a16:creationId xmlns:a16="http://schemas.microsoft.com/office/drawing/2014/main" id="{24EDE8EB-93D4-5A4B-080B-09357C59C2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1925708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a:extLst>
              <a:ext uri="{FF2B5EF4-FFF2-40B4-BE49-F238E27FC236}">
                <a16:creationId xmlns:a16="http://schemas.microsoft.com/office/drawing/2014/main" id="{DBF1F5AD-CD6D-6F83-6F1A-945F4755AFB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DD2E2DB0-1D63-B249-B433-FF01735AC452}"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80</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8786" name="Rectangle 2">
            <a:extLst>
              <a:ext uri="{FF2B5EF4-FFF2-40B4-BE49-F238E27FC236}">
                <a16:creationId xmlns:a16="http://schemas.microsoft.com/office/drawing/2014/main" id="{B3F75CEE-FAEC-6247-88C9-9CBD922B9A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a:extLst>
              <a:ext uri="{FF2B5EF4-FFF2-40B4-BE49-F238E27FC236}">
                <a16:creationId xmlns:a16="http://schemas.microsoft.com/office/drawing/2014/main" id="{24EDE8EB-93D4-5A4B-080B-09357C59C2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50029117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a:extLst>
              <a:ext uri="{FF2B5EF4-FFF2-40B4-BE49-F238E27FC236}">
                <a16:creationId xmlns:a16="http://schemas.microsoft.com/office/drawing/2014/main" id="{DBF1F5AD-CD6D-6F83-6F1A-945F4755AFB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DD2E2DB0-1D63-B249-B433-FF01735AC452}"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81</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8786" name="Rectangle 2">
            <a:extLst>
              <a:ext uri="{FF2B5EF4-FFF2-40B4-BE49-F238E27FC236}">
                <a16:creationId xmlns:a16="http://schemas.microsoft.com/office/drawing/2014/main" id="{B3F75CEE-FAEC-6247-88C9-9CBD922B9A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a:extLst>
              <a:ext uri="{FF2B5EF4-FFF2-40B4-BE49-F238E27FC236}">
                <a16:creationId xmlns:a16="http://schemas.microsoft.com/office/drawing/2014/main" id="{24EDE8EB-93D4-5A4B-080B-09357C59C2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137991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615BB4D1-AE01-2FC2-7D79-687F4120905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FA5470E1-8E2B-8E42-9718-FEAA6E55605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10</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08546" name="Rectangle 2">
            <a:extLst>
              <a:ext uri="{FF2B5EF4-FFF2-40B4-BE49-F238E27FC236}">
                <a16:creationId xmlns:a16="http://schemas.microsoft.com/office/drawing/2014/main" id="{DA9DBDCE-E7E2-99D6-FA1C-D36DEBD31A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a:extLst>
              <a:ext uri="{FF2B5EF4-FFF2-40B4-BE49-F238E27FC236}">
                <a16:creationId xmlns:a16="http://schemas.microsoft.com/office/drawing/2014/main" id="{E0AC0597-A80C-8141-50C9-B56645B1E8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9425646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a:extLst>
              <a:ext uri="{FF2B5EF4-FFF2-40B4-BE49-F238E27FC236}">
                <a16:creationId xmlns:a16="http://schemas.microsoft.com/office/drawing/2014/main" id="{8AFAE679-0458-2EF6-3601-4BAD7AE4086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1F72819E-1507-E949-98CB-790EDCC326DB}"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83</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10594" name="Rectangle 2">
            <a:extLst>
              <a:ext uri="{FF2B5EF4-FFF2-40B4-BE49-F238E27FC236}">
                <a16:creationId xmlns:a16="http://schemas.microsoft.com/office/drawing/2014/main" id="{6B76A7CF-AFC4-4E41-7602-2198EE85CE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a:extLst>
              <a:ext uri="{FF2B5EF4-FFF2-40B4-BE49-F238E27FC236}">
                <a16:creationId xmlns:a16="http://schemas.microsoft.com/office/drawing/2014/main" id="{DC272A93-BBD1-7CA3-0932-0676916628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64792407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84</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85</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87611858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86</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78800756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7">
            <a:extLst>
              <a:ext uri="{FF2B5EF4-FFF2-40B4-BE49-F238E27FC236}">
                <a16:creationId xmlns:a16="http://schemas.microsoft.com/office/drawing/2014/main" id="{9D8A0830-9520-5FC3-FB3E-2913655B01E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C715F339-97BD-4D43-8D2E-FF8F1BFD23AE}"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87</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40642" name="Rectangle 2">
            <a:extLst>
              <a:ext uri="{FF2B5EF4-FFF2-40B4-BE49-F238E27FC236}">
                <a16:creationId xmlns:a16="http://schemas.microsoft.com/office/drawing/2014/main" id="{B21A8BD9-5652-DCDD-6EE4-4B27DE3AC1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Rectangle 3">
            <a:extLst>
              <a:ext uri="{FF2B5EF4-FFF2-40B4-BE49-F238E27FC236}">
                <a16:creationId xmlns:a16="http://schemas.microsoft.com/office/drawing/2014/main" id="{03C9B849-EFA5-D7F7-BDB7-533E883899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9095568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88</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4784459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89</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1622986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7">
            <a:extLst>
              <a:ext uri="{FF2B5EF4-FFF2-40B4-BE49-F238E27FC236}">
                <a16:creationId xmlns:a16="http://schemas.microsoft.com/office/drawing/2014/main" id="{9D8A0830-9520-5FC3-FB3E-2913655B01E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C715F339-97BD-4D43-8D2E-FF8F1BFD23AE}"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90</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40642" name="Rectangle 2">
            <a:extLst>
              <a:ext uri="{FF2B5EF4-FFF2-40B4-BE49-F238E27FC236}">
                <a16:creationId xmlns:a16="http://schemas.microsoft.com/office/drawing/2014/main" id="{B21A8BD9-5652-DCDD-6EE4-4B27DE3AC1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Rectangle 3">
            <a:extLst>
              <a:ext uri="{FF2B5EF4-FFF2-40B4-BE49-F238E27FC236}">
                <a16:creationId xmlns:a16="http://schemas.microsoft.com/office/drawing/2014/main" id="{03C9B849-EFA5-D7F7-BDB7-533E883899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09562691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91</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24613265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92</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260738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615BB4D1-AE01-2FC2-7D79-687F4120905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FA5470E1-8E2B-8E42-9718-FEAA6E556057}"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11</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108546" name="Rectangle 2">
            <a:extLst>
              <a:ext uri="{FF2B5EF4-FFF2-40B4-BE49-F238E27FC236}">
                <a16:creationId xmlns:a16="http://schemas.microsoft.com/office/drawing/2014/main" id="{DA9DBDCE-E7E2-99D6-FA1C-D36DEBD31A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a:extLst>
              <a:ext uri="{FF2B5EF4-FFF2-40B4-BE49-F238E27FC236}">
                <a16:creationId xmlns:a16="http://schemas.microsoft.com/office/drawing/2014/main" id="{E0AC0597-A80C-8141-50C9-B56645B1E8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97604378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93</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4383408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7">
            <a:extLst>
              <a:ext uri="{FF2B5EF4-FFF2-40B4-BE49-F238E27FC236}">
                <a16:creationId xmlns:a16="http://schemas.microsoft.com/office/drawing/2014/main" id="{9D8A0830-9520-5FC3-FB3E-2913655B01E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C715F339-97BD-4D43-8D2E-FF8F1BFD23AE}"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94</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40642" name="Rectangle 2">
            <a:extLst>
              <a:ext uri="{FF2B5EF4-FFF2-40B4-BE49-F238E27FC236}">
                <a16:creationId xmlns:a16="http://schemas.microsoft.com/office/drawing/2014/main" id="{B21A8BD9-5652-DCDD-6EE4-4B27DE3AC1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Rectangle 3">
            <a:extLst>
              <a:ext uri="{FF2B5EF4-FFF2-40B4-BE49-F238E27FC236}">
                <a16:creationId xmlns:a16="http://schemas.microsoft.com/office/drawing/2014/main" id="{03C9B849-EFA5-D7F7-BDB7-533E883899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12147568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95</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38808849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96</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0124416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97</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00527694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7">
            <a:extLst>
              <a:ext uri="{FF2B5EF4-FFF2-40B4-BE49-F238E27FC236}">
                <a16:creationId xmlns:a16="http://schemas.microsoft.com/office/drawing/2014/main" id="{9D8A0830-9520-5FC3-FB3E-2913655B01E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C715F339-97BD-4D43-8D2E-FF8F1BFD23AE}"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98</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40642" name="Rectangle 2">
            <a:extLst>
              <a:ext uri="{FF2B5EF4-FFF2-40B4-BE49-F238E27FC236}">
                <a16:creationId xmlns:a16="http://schemas.microsoft.com/office/drawing/2014/main" id="{B21A8BD9-5652-DCDD-6EE4-4B27DE3AC1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Rectangle 3">
            <a:extLst>
              <a:ext uri="{FF2B5EF4-FFF2-40B4-BE49-F238E27FC236}">
                <a16:creationId xmlns:a16="http://schemas.microsoft.com/office/drawing/2014/main" id="{03C9B849-EFA5-D7F7-BDB7-533E883899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9104867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99</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6523369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100</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04819880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101</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73017927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7E26B11C-4AC7-E1E4-3F32-C91AD1865A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defTabSz="914400" eaLnBrk="1" hangingPunct="1"/>
            <a:fld id="{B93CBDCD-27CA-7E41-87E3-84CC5C129293}" type="slidenum">
              <a:rPr lang="en-US" altLang="en-US" sz="1200" b="1">
                <a:solidFill>
                  <a:srgbClr val="000000"/>
                </a:solidFill>
                <a:latin typeface="Arial" panose="020B0604020202020204" pitchFamily="34" charset="0"/>
                <a:cs typeface="Tahoma" panose="020B0604030504040204" pitchFamily="34" charset="0"/>
              </a:rPr>
              <a:pPr algn="r" defTabSz="914400" eaLnBrk="1" hangingPunct="1"/>
              <a:t>102</a:t>
            </a:fld>
            <a:endParaRPr lang="en-US" altLang="en-US" sz="1200" b="1">
              <a:solidFill>
                <a:srgbClr val="000000"/>
              </a:solidFill>
              <a:latin typeface="Arial" panose="020B0604020202020204" pitchFamily="34" charset="0"/>
              <a:cs typeface="Tahoma" panose="020B0604030504040204" pitchFamily="34" charset="0"/>
            </a:endParaRPr>
          </a:p>
        </p:txBody>
      </p:sp>
      <p:sp>
        <p:nvSpPr>
          <p:cNvPr id="236546" name="Rectangle 2">
            <a:extLst>
              <a:ext uri="{FF2B5EF4-FFF2-40B4-BE49-F238E27FC236}">
                <a16:creationId xmlns:a16="http://schemas.microsoft.com/office/drawing/2014/main" id="{3A718F09-0722-53FF-3E7B-FE1A54D87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DCE5D525-225A-FA80-739D-BB7D2D1B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622794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94D708-C0B7-3885-5C1D-A2B514E8E2C3}"/>
              </a:ext>
            </a:extLst>
          </p:cNvPr>
          <p:cNvSpPr>
            <a:spLocks noGrp="1"/>
          </p:cNvSpPr>
          <p:nvPr>
            <p:ph type="dt" sz="half" idx="10"/>
          </p:nvPr>
        </p:nvSpPr>
        <p:spPr/>
        <p:txBody>
          <a:bodyPr/>
          <a:lstStyle>
            <a:lvl1pPr>
              <a:defRPr/>
            </a:lvl1pPr>
          </a:lstStyle>
          <a:p>
            <a:pPr>
              <a:defRPr/>
            </a:pPr>
            <a:fld id="{BCC79736-78CB-F34A-A1D6-FE9B0A29F003}" type="datetimeFigureOut">
              <a:rPr lang="en-US"/>
              <a:pPr>
                <a:defRPr/>
              </a:pPr>
              <a:t>2/18/2025</a:t>
            </a:fld>
            <a:endParaRPr lang="en-US" dirty="0"/>
          </a:p>
        </p:txBody>
      </p:sp>
      <p:sp>
        <p:nvSpPr>
          <p:cNvPr id="5" name="Footer Placeholder 4">
            <a:extLst>
              <a:ext uri="{FF2B5EF4-FFF2-40B4-BE49-F238E27FC236}">
                <a16:creationId xmlns:a16="http://schemas.microsoft.com/office/drawing/2014/main" id="{2A92DD31-14BD-ADDD-6B42-9132DEC4533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F996A62-6920-AC74-036D-5393BFC407A6}"/>
              </a:ext>
            </a:extLst>
          </p:cNvPr>
          <p:cNvSpPr>
            <a:spLocks noGrp="1"/>
          </p:cNvSpPr>
          <p:nvPr>
            <p:ph type="sldNum" sz="quarter" idx="12"/>
          </p:nvPr>
        </p:nvSpPr>
        <p:spPr/>
        <p:txBody>
          <a:bodyPr/>
          <a:lstStyle>
            <a:lvl1pPr>
              <a:defRPr/>
            </a:lvl1pPr>
          </a:lstStyle>
          <a:p>
            <a:pPr>
              <a:defRPr/>
            </a:pPr>
            <a:fld id="{D0821501-5659-D147-BE3F-59C2FB4B3A67}" type="slidenum">
              <a:rPr lang="en-US" altLang="en-VN"/>
              <a:pPr>
                <a:defRPr/>
              </a:pPr>
              <a:t>‹#›</a:t>
            </a:fld>
            <a:endParaRPr lang="en-US" altLang="en-VN"/>
          </a:p>
        </p:txBody>
      </p:sp>
    </p:spTree>
    <p:extLst>
      <p:ext uri="{BB962C8B-B14F-4D97-AF65-F5344CB8AC3E}">
        <p14:creationId xmlns:p14="http://schemas.microsoft.com/office/powerpoint/2010/main" val="3546705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CE441-F6D6-69B1-3CE1-3C5164918A67}"/>
              </a:ext>
            </a:extLst>
          </p:cNvPr>
          <p:cNvSpPr>
            <a:spLocks noGrp="1"/>
          </p:cNvSpPr>
          <p:nvPr>
            <p:ph type="dt" sz="half" idx="10"/>
          </p:nvPr>
        </p:nvSpPr>
        <p:spPr/>
        <p:txBody>
          <a:bodyPr/>
          <a:lstStyle>
            <a:lvl1pPr>
              <a:defRPr/>
            </a:lvl1pPr>
          </a:lstStyle>
          <a:p>
            <a:pPr>
              <a:defRPr/>
            </a:pPr>
            <a:fld id="{26A362D9-F3A6-144E-95E1-128791C113CF}" type="datetimeFigureOut">
              <a:rPr lang="en-US"/>
              <a:pPr>
                <a:defRPr/>
              </a:pPr>
              <a:t>2/18/2025</a:t>
            </a:fld>
            <a:endParaRPr lang="en-US" dirty="0"/>
          </a:p>
        </p:txBody>
      </p:sp>
      <p:sp>
        <p:nvSpPr>
          <p:cNvPr id="5" name="Footer Placeholder 4">
            <a:extLst>
              <a:ext uri="{FF2B5EF4-FFF2-40B4-BE49-F238E27FC236}">
                <a16:creationId xmlns:a16="http://schemas.microsoft.com/office/drawing/2014/main" id="{01D30AF4-B5D3-86DD-D1FE-C1461D7D3EB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511B5BF-F491-1786-48AD-7B62E22BB003}"/>
              </a:ext>
            </a:extLst>
          </p:cNvPr>
          <p:cNvSpPr>
            <a:spLocks noGrp="1"/>
          </p:cNvSpPr>
          <p:nvPr>
            <p:ph type="sldNum" sz="quarter" idx="12"/>
          </p:nvPr>
        </p:nvSpPr>
        <p:spPr/>
        <p:txBody>
          <a:bodyPr/>
          <a:lstStyle>
            <a:lvl1pPr>
              <a:defRPr/>
            </a:lvl1pPr>
          </a:lstStyle>
          <a:p>
            <a:pPr>
              <a:defRPr/>
            </a:pPr>
            <a:fld id="{77D4EB0D-DF51-0440-A4A2-FC6B71004DB2}" type="slidenum">
              <a:rPr lang="en-US" altLang="en-VN"/>
              <a:pPr>
                <a:defRPr/>
              </a:pPr>
              <a:t>‹#›</a:t>
            </a:fld>
            <a:endParaRPr lang="en-US" altLang="en-VN"/>
          </a:p>
        </p:txBody>
      </p:sp>
    </p:spTree>
    <p:extLst>
      <p:ext uri="{BB962C8B-B14F-4D97-AF65-F5344CB8AC3E}">
        <p14:creationId xmlns:p14="http://schemas.microsoft.com/office/powerpoint/2010/main" val="3285267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DAFF3A-6EED-3067-AC68-D77FAC4DD644}"/>
              </a:ext>
            </a:extLst>
          </p:cNvPr>
          <p:cNvSpPr>
            <a:spLocks noGrp="1"/>
          </p:cNvSpPr>
          <p:nvPr>
            <p:ph type="dt" sz="half" idx="10"/>
          </p:nvPr>
        </p:nvSpPr>
        <p:spPr/>
        <p:txBody>
          <a:bodyPr/>
          <a:lstStyle>
            <a:lvl1pPr>
              <a:defRPr/>
            </a:lvl1pPr>
          </a:lstStyle>
          <a:p>
            <a:pPr>
              <a:defRPr/>
            </a:pPr>
            <a:fld id="{52F01E8C-21AA-074A-AD86-1B4EA14261F2}" type="datetimeFigureOut">
              <a:rPr lang="en-US"/>
              <a:pPr>
                <a:defRPr/>
              </a:pPr>
              <a:t>2/18/2025</a:t>
            </a:fld>
            <a:endParaRPr lang="en-US" dirty="0"/>
          </a:p>
        </p:txBody>
      </p:sp>
      <p:sp>
        <p:nvSpPr>
          <p:cNvPr id="5" name="Footer Placeholder 4">
            <a:extLst>
              <a:ext uri="{FF2B5EF4-FFF2-40B4-BE49-F238E27FC236}">
                <a16:creationId xmlns:a16="http://schemas.microsoft.com/office/drawing/2014/main" id="{150AFCE5-5652-8829-0F23-56950333FB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DBAB89-50D2-692C-DCB3-D6A4F59A28CB}"/>
              </a:ext>
            </a:extLst>
          </p:cNvPr>
          <p:cNvSpPr>
            <a:spLocks noGrp="1"/>
          </p:cNvSpPr>
          <p:nvPr>
            <p:ph type="sldNum" sz="quarter" idx="12"/>
          </p:nvPr>
        </p:nvSpPr>
        <p:spPr/>
        <p:txBody>
          <a:bodyPr/>
          <a:lstStyle>
            <a:lvl1pPr>
              <a:defRPr/>
            </a:lvl1pPr>
          </a:lstStyle>
          <a:p>
            <a:pPr>
              <a:defRPr/>
            </a:pPr>
            <a:fld id="{E4F0D823-CEDB-764C-A5B1-4CD597A931BE}" type="slidenum">
              <a:rPr lang="en-US" altLang="en-VN"/>
              <a:pPr>
                <a:defRPr/>
              </a:pPr>
              <a:t>‹#›</a:t>
            </a:fld>
            <a:endParaRPr lang="en-US" altLang="en-VN"/>
          </a:p>
        </p:txBody>
      </p:sp>
    </p:spTree>
    <p:extLst>
      <p:ext uri="{BB962C8B-B14F-4D97-AF65-F5344CB8AC3E}">
        <p14:creationId xmlns:p14="http://schemas.microsoft.com/office/powerpoint/2010/main" val="2199971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6FBCE0-7099-AF8F-0372-0A5C75D0343A}"/>
              </a:ext>
            </a:extLst>
          </p:cNvPr>
          <p:cNvSpPr>
            <a:spLocks noGrp="1"/>
          </p:cNvSpPr>
          <p:nvPr>
            <p:ph type="dt" sz="half" idx="10"/>
          </p:nvPr>
        </p:nvSpPr>
        <p:spPr/>
        <p:txBody>
          <a:bodyPr/>
          <a:lstStyle>
            <a:lvl1pPr>
              <a:defRPr/>
            </a:lvl1pPr>
          </a:lstStyle>
          <a:p>
            <a:pPr>
              <a:defRPr/>
            </a:pPr>
            <a:fld id="{7E4D3284-0249-FD42-841D-D3EC9A1BE580}" type="datetimeFigureOut">
              <a:rPr lang="en-US"/>
              <a:pPr>
                <a:defRPr/>
              </a:pPr>
              <a:t>2/18/2025</a:t>
            </a:fld>
            <a:endParaRPr lang="en-US"/>
          </a:p>
        </p:txBody>
      </p:sp>
      <p:sp>
        <p:nvSpPr>
          <p:cNvPr id="5" name="Footer Placeholder 4">
            <a:extLst>
              <a:ext uri="{FF2B5EF4-FFF2-40B4-BE49-F238E27FC236}">
                <a16:creationId xmlns:a16="http://schemas.microsoft.com/office/drawing/2014/main" id="{6EA826E8-6BDA-EB8B-9AF7-FD0DBA0FD0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43A060-E969-4AA7-6067-17D48AD728DA}"/>
              </a:ext>
            </a:extLst>
          </p:cNvPr>
          <p:cNvSpPr>
            <a:spLocks noGrp="1"/>
          </p:cNvSpPr>
          <p:nvPr>
            <p:ph type="sldNum" sz="quarter" idx="12"/>
          </p:nvPr>
        </p:nvSpPr>
        <p:spPr/>
        <p:txBody>
          <a:bodyPr/>
          <a:lstStyle>
            <a:lvl1pPr>
              <a:defRPr/>
            </a:lvl1pPr>
          </a:lstStyle>
          <a:p>
            <a:pPr>
              <a:defRPr/>
            </a:pPr>
            <a:fld id="{7A15A55C-7B72-364F-A8B6-A3D5A8B6BA9B}" type="slidenum">
              <a:rPr lang="en-US" altLang="en-VN"/>
              <a:pPr>
                <a:defRPr/>
              </a:pPr>
              <a:t>‹#›</a:t>
            </a:fld>
            <a:endParaRPr lang="en-US" altLang="en-VN"/>
          </a:p>
        </p:txBody>
      </p:sp>
    </p:spTree>
    <p:extLst>
      <p:ext uri="{BB962C8B-B14F-4D97-AF65-F5344CB8AC3E}">
        <p14:creationId xmlns:p14="http://schemas.microsoft.com/office/powerpoint/2010/main" val="1798044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A66399-946F-B2C0-F742-1955A8D48E07}"/>
              </a:ext>
            </a:extLst>
          </p:cNvPr>
          <p:cNvSpPr>
            <a:spLocks noGrp="1"/>
          </p:cNvSpPr>
          <p:nvPr>
            <p:ph type="dt" sz="half" idx="10"/>
          </p:nvPr>
        </p:nvSpPr>
        <p:spPr/>
        <p:txBody>
          <a:bodyPr/>
          <a:lstStyle>
            <a:lvl1pPr>
              <a:defRPr/>
            </a:lvl1pPr>
          </a:lstStyle>
          <a:p>
            <a:pPr>
              <a:defRPr/>
            </a:pPr>
            <a:fld id="{CE337F0F-9ACD-E64E-A728-09235C1F0BD0}" type="datetimeFigureOut">
              <a:rPr lang="en-US"/>
              <a:pPr>
                <a:defRPr/>
              </a:pPr>
              <a:t>2/18/2025</a:t>
            </a:fld>
            <a:endParaRPr lang="en-US"/>
          </a:p>
        </p:txBody>
      </p:sp>
      <p:sp>
        <p:nvSpPr>
          <p:cNvPr id="5" name="Footer Placeholder 4">
            <a:extLst>
              <a:ext uri="{FF2B5EF4-FFF2-40B4-BE49-F238E27FC236}">
                <a16:creationId xmlns:a16="http://schemas.microsoft.com/office/drawing/2014/main" id="{061370A6-AB7C-14C0-EB56-D680461433C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C2A6DDE-FAF8-7CBF-A8A3-0B9F830EA2E3}"/>
              </a:ext>
            </a:extLst>
          </p:cNvPr>
          <p:cNvSpPr>
            <a:spLocks noGrp="1"/>
          </p:cNvSpPr>
          <p:nvPr>
            <p:ph type="sldNum" sz="quarter" idx="12"/>
          </p:nvPr>
        </p:nvSpPr>
        <p:spPr/>
        <p:txBody>
          <a:bodyPr/>
          <a:lstStyle>
            <a:lvl1pPr>
              <a:defRPr/>
            </a:lvl1pPr>
          </a:lstStyle>
          <a:p>
            <a:pPr>
              <a:defRPr/>
            </a:pPr>
            <a:fld id="{D05A7A50-275D-5E4F-8A93-072A781B32CA}" type="slidenum">
              <a:rPr lang="en-US" altLang="en-VN"/>
              <a:pPr>
                <a:defRPr/>
              </a:pPr>
              <a:t>‹#›</a:t>
            </a:fld>
            <a:endParaRPr lang="en-US" altLang="en-VN"/>
          </a:p>
        </p:txBody>
      </p:sp>
    </p:spTree>
    <p:extLst>
      <p:ext uri="{BB962C8B-B14F-4D97-AF65-F5344CB8AC3E}">
        <p14:creationId xmlns:p14="http://schemas.microsoft.com/office/powerpoint/2010/main" val="924263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011F76-09EE-57E0-6F4E-F688609FE5EA}"/>
              </a:ext>
            </a:extLst>
          </p:cNvPr>
          <p:cNvSpPr>
            <a:spLocks noGrp="1"/>
          </p:cNvSpPr>
          <p:nvPr>
            <p:ph type="dt" sz="half" idx="10"/>
          </p:nvPr>
        </p:nvSpPr>
        <p:spPr/>
        <p:txBody>
          <a:bodyPr/>
          <a:lstStyle>
            <a:lvl1pPr>
              <a:defRPr/>
            </a:lvl1pPr>
          </a:lstStyle>
          <a:p>
            <a:pPr>
              <a:defRPr/>
            </a:pPr>
            <a:fld id="{D48D4B22-6431-A846-8EAF-0F4D73C81146}" type="datetimeFigureOut">
              <a:rPr lang="en-US"/>
              <a:pPr>
                <a:defRPr/>
              </a:pPr>
              <a:t>2/18/2025</a:t>
            </a:fld>
            <a:endParaRPr lang="en-US"/>
          </a:p>
        </p:txBody>
      </p:sp>
      <p:sp>
        <p:nvSpPr>
          <p:cNvPr id="5" name="Footer Placeholder 4">
            <a:extLst>
              <a:ext uri="{FF2B5EF4-FFF2-40B4-BE49-F238E27FC236}">
                <a16:creationId xmlns:a16="http://schemas.microsoft.com/office/drawing/2014/main" id="{CC97945D-4E50-9A06-446E-451DA9D913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3A5CC0-835F-DF82-00D8-31522D484A23}"/>
              </a:ext>
            </a:extLst>
          </p:cNvPr>
          <p:cNvSpPr>
            <a:spLocks noGrp="1"/>
          </p:cNvSpPr>
          <p:nvPr>
            <p:ph type="sldNum" sz="quarter" idx="12"/>
          </p:nvPr>
        </p:nvSpPr>
        <p:spPr/>
        <p:txBody>
          <a:bodyPr/>
          <a:lstStyle>
            <a:lvl1pPr>
              <a:defRPr/>
            </a:lvl1pPr>
          </a:lstStyle>
          <a:p>
            <a:pPr>
              <a:defRPr/>
            </a:pPr>
            <a:fld id="{1F29B03E-8373-0E46-82DF-393C2B3FBA13}" type="slidenum">
              <a:rPr lang="en-US" altLang="en-VN"/>
              <a:pPr>
                <a:defRPr/>
              </a:pPr>
              <a:t>‹#›</a:t>
            </a:fld>
            <a:endParaRPr lang="en-US" altLang="en-VN"/>
          </a:p>
        </p:txBody>
      </p:sp>
    </p:spTree>
    <p:extLst>
      <p:ext uri="{BB962C8B-B14F-4D97-AF65-F5344CB8AC3E}">
        <p14:creationId xmlns:p14="http://schemas.microsoft.com/office/powerpoint/2010/main" val="2720830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ABD185D-C9EA-A385-0410-0F6F27B41CE0}"/>
              </a:ext>
            </a:extLst>
          </p:cNvPr>
          <p:cNvSpPr>
            <a:spLocks noGrp="1"/>
          </p:cNvSpPr>
          <p:nvPr>
            <p:ph type="dt" sz="half" idx="10"/>
          </p:nvPr>
        </p:nvSpPr>
        <p:spPr/>
        <p:txBody>
          <a:bodyPr/>
          <a:lstStyle>
            <a:lvl1pPr>
              <a:defRPr/>
            </a:lvl1pPr>
          </a:lstStyle>
          <a:p>
            <a:pPr>
              <a:defRPr/>
            </a:pPr>
            <a:fld id="{CBE9E8BF-6AAA-6E46-8E58-1B2B6A21EB83}" type="datetimeFigureOut">
              <a:rPr lang="en-US"/>
              <a:pPr>
                <a:defRPr/>
              </a:pPr>
              <a:t>2/18/2025</a:t>
            </a:fld>
            <a:endParaRPr lang="en-US"/>
          </a:p>
        </p:txBody>
      </p:sp>
      <p:sp>
        <p:nvSpPr>
          <p:cNvPr id="6" name="Footer Placeholder 4">
            <a:extLst>
              <a:ext uri="{FF2B5EF4-FFF2-40B4-BE49-F238E27FC236}">
                <a16:creationId xmlns:a16="http://schemas.microsoft.com/office/drawing/2014/main" id="{9756FA81-7116-2E39-9DE5-1ABCC0AE2BA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6C05C4C-17CA-0CAF-490B-95A17B37E04E}"/>
              </a:ext>
            </a:extLst>
          </p:cNvPr>
          <p:cNvSpPr>
            <a:spLocks noGrp="1"/>
          </p:cNvSpPr>
          <p:nvPr>
            <p:ph type="sldNum" sz="quarter" idx="12"/>
          </p:nvPr>
        </p:nvSpPr>
        <p:spPr/>
        <p:txBody>
          <a:bodyPr/>
          <a:lstStyle>
            <a:lvl1pPr>
              <a:defRPr/>
            </a:lvl1pPr>
          </a:lstStyle>
          <a:p>
            <a:pPr>
              <a:defRPr/>
            </a:pPr>
            <a:fld id="{9B3FBD63-828F-1448-BB4D-1546E0F82081}" type="slidenum">
              <a:rPr lang="en-US" altLang="en-VN"/>
              <a:pPr>
                <a:defRPr/>
              </a:pPr>
              <a:t>‹#›</a:t>
            </a:fld>
            <a:endParaRPr lang="en-US" altLang="en-VN"/>
          </a:p>
        </p:txBody>
      </p:sp>
    </p:spTree>
    <p:extLst>
      <p:ext uri="{BB962C8B-B14F-4D97-AF65-F5344CB8AC3E}">
        <p14:creationId xmlns:p14="http://schemas.microsoft.com/office/powerpoint/2010/main" val="225862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37B8F4D-6A98-5BE4-AB15-134572C181DF}"/>
              </a:ext>
            </a:extLst>
          </p:cNvPr>
          <p:cNvSpPr>
            <a:spLocks noGrp="1"/>
          </p:cNvSpPr>
          <p:nvPr>
            <p:ph type="dt" sz="half" idx="10"/>
          </p:nvPr>
        </p:nvSpPr>
        <p:spPr/>
        <p:txBody>
          <a:bodyPr/>
          <a:lstStyle>
            <a:lvl1pPr>
              <a:defRPr/>
            </a:lvl1pPr>
          </a:lstStyle>
          <a:p>
            <a:pPr>
              <a:defRPr/>
            </a:pPr>
            <a:fld id="{0AC2E22E-3789-2045-8296-905F27248CF7}" type="datetimeFigureOut">
              <a:rPr lang="en-US"/>
              <a:pPr>
                <a:defRPr/>
              </a:pPr>
              <a:t>2/18/2025</a:t>
            </a:fld>
            <a:endParaRPr lang="en-US"/>
          </a:p>
        </p:txBody>
      </p:sp>
      <p:sp>
        <p:nvSpPr>
          <p:cNvPr id="8" name="Footer Placeholder 4">
            <a:extLst>
              <a:ext uri="{FF2B5EF4-FFF2-40B4-BE49-F238E27FC236}">
                <a16:creationId xmlns:a16="http://schemas.microsoft.com/office/drawing/2014/main" id="{67A0CBFC-2D9E-338A-005B-F156DFADD60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1E93BF3-7A36-8168-2EE6-EEA19A3A4E59}"/>
              </a:ext>
            </a:extLst>
          </p:cNvPr>
          <p:cNvSpPr>
            <a:spLocks noGrp="1"/>
          </p:cNvSpPr>
          <p:nvPr>
            <p:ph type="sldNum" sz="quarter" idx="12"/>
          </p:nvPr>
        </p:nvSpPr>
        <p:spPr/>
        <p:txBody>
          <a:bodyPr/>
          <a:lstStyle>
            <a:lvl1pPr>
              <a:defRPr/>
            </a:lvl1pPr>
          </a:lstStyle>
          <a:p>
            <a:pPr>
              <a:defRPr/>
            </a:pPr>
            <a:fld id="{ED5FEE96-E692-2642-9932-667919A4FDC4}" type="slidenum">
              <a:rPr lang="en-US" altLang="en-VN"/>
              <a:pPr>
                <a:defRPr/>
              </a:pPr>
              <a:t>‹#›</a:t>
            </a:fld>
            <a:endParaRPr lang="en-US" altLang="en-VN"/>
          </a:p>
        </p:txBody>
      </p:sp>
    </p:spTree>
    <p:extLst>
      <p:ext uri="{BB962C8B-B14F-4D97-AF65-F5344CB8AC3E}">
        <p14:creationId xmlns:p14="http://schemas.microsoft.com/office/powerpoint/2010/main" val="357453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D0123CC-DDA6-F6CB-8EA1-6C0A41C31B77}"/>
              </a:ext>
            </a:extLst>
          </p:cNvPr>
          <p:cNvSpPr>
            <a:spLocks noGrp="1"/>
          </p:cNvSpPr>
          <p:nvPr>
            <p:ph type="dt" sz="half" idx="10"/>
          </p:nvPr>
        </p:nvSpPr>
        <p:spPr/>
        <p:txBody>
          <a:bodyPr/>
          <a:lstStyle>
            <a:lvl1pPr>
              <a:defRPr/>
            </a:lvl1pPr>
          </a:lstStyle>
          <a:p>
            <a:pPr>
              <a:defRPr/>
            </a:pPr>
            <a:fld id="{296A9166-7CE9-DF40-8616-A9006DE32DBB}" type="datetimeFigureOut">
              <a:rPr lang="en-US"/>
              <a:pPr>
                <a:defRPr/>
              </a:pPr>
              <a:t>2/18/2025</a:t>
            </a:fld>
            <a:endParaRPr lang="en-US"/>
          </a:p>
        </p:txBody>
      </p:sp>
      <p:sp>
        <p:nvSpPr>
          <p:cNvPr id="4" name="Footer Placeholder 4">
            <a:extLst>
              <a:ext uri="{FF2B5EF4-FFF2-40B4-BE49-F238E27FC236}">
                <a16:creationId xmlns:a16="http://schemas.microsoft.com/office/drawing/2014/main" id="{B154848C-FC98-069D-7F4D-ACF45D867DC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C2DA6CD-20CB-A0D2-BE8E-251B9B3216D7}"/>
              </a:ext>
            </a:extLst>
          </p:cNvPr>
          <p:cNvSpPr>
            <a:spLocks noGrp="1"/>
          </p:cNvSpPr>
          <p:nvPr>
            <p:ph type="sldNum" sz="quarter" idx="12"/>
          </p:nvPr>
        </p:nvSpPr>
        <p:spPr/>
        <p:txBody>
          <a:bodyPr/>
          <a:lstStyle>
            <a:lvl1pPr>
              <a:defRPr/>
            </a:lvl1pPr>
          </a:lstStyle>
          <a:p>
            <a:pPr>
              <a:defRPr/>
            </a:pPr>
            <a:fld id="{FF5617A4-646D-F045-B39B-1AE952AFED7A}" type="slidenum">
              <a:rPr lang="en-US" altLang="en-VN"/>
              <a:pPr>
                <a:defRPr/>
              </a:pPr>
              <a:t>‹#›</a:t>
            </a:fld>
            <a:endParaRPr lang="en-US" altLang="en-VN"/>
          </a:p>
        </p:txBody>
      </p:sp>
    </p:spTree>
    <p:extLst>
      <p:ext uri="{BB962C8B-B14F-4D97-AF65-F5344CB8AC3E}">
        <p14:creationId xmlns:p14="http://schemas.microsoft.com/office/powerpoint/2010/main" val="3793678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1600040-44AB-49B2-8F31-0153F66EF2A7}"/>
              </a:ext>
            </a:extLst>
          </p:cNvPr>
          <p:cNvSpPr>
            <a:spLocks noGrp="1"/>
          </p:cNvSpPr>
          <p:nvPr>
            <p:ph type="dt" sz="half" idx="10"/>
          </p:nvPr>
        </p:nvSpPr>
        <p:spPr/>
        <p:txBody>
          <a:bodyPr/>
          <a:lstStyle>
            <a:lvl1pPr>
              <a:defRPr/>
            </a:lvl1pPr>
          </a:lstStyle>
          <a:p>
            <a:pPr>
              <a:defRPr/>
            </a:pPr>
            <a:fld id="{F8C6DC4B-5879-334F-97BD-65F0AFE21FE7}" type="datetimeFigureOut">
              <a:rPr lang="en-US"/>
              <a:pPr>
                <a:defRPr/>
              </a:pPr>
              <a:t>2/18/2025</a:t>
            </a:fld>
            <a:endParaRPr lang="en-US"/>
          </a:p>
        </p:txBody>
      </p:sp>
      <p:sp>
        <p:nvSpPr>
          <p:cNvPr id="3" name="Footer Placeholder 4">
            <a:extLst>
              <a:ext uri="{FF2B5EF4-FFF2-40B4-BE49-F238E27FC236}">
                <a16:creationId xmlns:a16="http://schemas.microsoft.com/office/drawing/2014/main" id="{8EBD5469-CF20-706D-37AB-F75C4BC752D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51A2159-3432-ADD2-7E0E-C2BB47BCD6EF}"/>
              </a:ext>
            </a:extLst>
          </p:cNvPr>
          <p:cNvSpPr>
            <a:spLocks noGrp="1"/>
          </p:cNvSpPr>
          <p:nvPr>
            <p:ph type="sldNum" sz="quarter" idx="12"/>
          </p:nvPr>
        </p:nvSpPr>
        <p:spPr/>
        <p:txBody>
          <a:bodyPr/>
          <a:lstStyle>
            <a:lvl1pPr>
              <a:defRPr/>
            </a:lvl1pPr>
          </a:lstStyle>
          <a:p>
            <a:pPr>
              <a:defRPr/>
            </a:pPr>
            <a:fld id="{8BDD0D94-6F73-D64D-8B87-9BC408AE29D4}" type="slidenum">
              <a:rPr lang="en-US" altLang="en-VN"/>
              <a:pPr>
                <a:defRPr/>
              </a:pPr>
              <a:t>‹#›</a:t>
            </a:fld>
            <a:endParaRPr lang="en-US" altLang="en-VN"/>
          </a:p>
        </p:txBody>
      </p:sp>
    </p:spTree>
    <p:extLst>
      <p:ext uri="{BB962C8B-B14F-4D97-AF65-F5344CB8AC3E}">
        <p14:creationId xmlns:p14="http://schemas.microsoft.com/office/powerpoint/2010/main" val="967861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830F647-D9B5-8061-AA94-69CD8E838A08}"/>
              </a:ext>
            </a:extLst>
          </p:cNvPr>
          <p:cNvSpPr>
            <a:spLocks noGrp="1"/>
          </p:cNvSpPr>
          <p:nvPr>
            <p:ph type="dt" sz="half" idx="10"/>
          </p:nvPr>
        </p:nvSpPr>
        <p:spPr/>
        <p:txBody>
          <a:bodyPr/>
          <a:lstStyle>
            <a:lvl1pPr>
              <a:defRPr/>
            </a:lvl1pPr>
          </a:lstStyle>
          <a:p>
            <a:pPr>
              <a:defRPr/>
            </a:pPr>
            <a:fld id="{4480D215-E8ED-A547-AF40-2DFC753EDA62}" type="datetimeFigureOut">
              <a:rPr lang="en-US"/>
              <a:pPr>
                <a:defRPr/>
              </a:pPr>
              <a:t>2/18/2025</a:t>
            </a:fld>
            <a:endParaRPr lang="en-US"/>
          </a:p>
        </p:txBody>
      </p:sp>
      <p:sp>
        <p:nvSpPr>
          <p:cNvPr id="6" name="Footer Placeholder 4">
            <a:extLst>
              <a:ext uri="{FF2B5EF4-FFF2-40B4-BE49-F238E27FC236}">
                <a16:creationId xmlns:a16="http://schemas.microsoft.com/office/drawing/2014/main" id="{C8E228F8-CBCF-6ACE-6CDD-88853C614B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9FC1983-75B4-8DAD-CB6D-6D201D70D674}"/>
              </a:ext>
            </a:extLst>
          </p:cNvPr>
          <p:cNvSpPr>
            <a:spLocks noGrp="1"/>
          </p:cNvSpPr>
          <p:nvPr>
            <p:ph type="sldNum" sz="quarter" idx="12"/>
          </p:nvPr>
        </p:nvSpPr>
        <p:spPr/>
        <p:txBody>
          <a:bodyPr/>
          <a:lstStyle>
            <a:lvl1pPr>
              <a:defRPr/>
            </a:lvl1pPr>
          </a:lstStyle>
          <a:p>
            <a:pPr>
              <a:defRPr/>
            </a:pPr>
            <a:fld id="{777C652E-4326-0D46-AC74-B8B6FC5E82FF}" type="slidenum">
              <a:rPr lang="en-US" altLang="en-VN"/>
              <a:pPr>
                <a:defRPr/>
              </a:pPr>
              <a:t>‹#›</a:t>
            </a:fld>
            <a:endParaRPr lang="en-US" altLang="en-VN"/>
          </a:p>
        </p:txBody>
      </p:sp>
    </p:spTree>
    <p:extLst>
      <p:ext uri="{BB962C8B-B14F-4D97-AF65-F5344CB8AC3E}">
        <p14:creationId xmlns:p14="http://schemas.microsoft.com/office/powerpoint/2010/main" val="469447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3F0CB-4190-F9BD-CA59-500AAF7ED64E}"/>
              </a:ext>
            </a:extLst>
          </p:cNvPr>
          <p:cNvSpPr>
            <a:spLocks noGrp="1"/>
          </p:cNvSpPr>
          <p:nvPr>
            <p:ph type="dt" sz="half" idx="10"/>
          </p:nvPr>
        </p:nvSpPr>
        <p:spPr/>
        <p:txBody>
          <a:bodyPr/>
          <a:lstStyle>
            <a:lvl1pPr>
              <a:defRPr/>
            </a:lvl1pPr>
          </a:lstStyle>
          <a:p>
            <a:pPr>
              <a:defRPr/>
            </a:pPr>
            <a:fld id="{4B28F8F8-3D40-164B-8043-1ECF0671176B}" type="datetimeFigureOut">
              <a:rPr lang="en-US"/>
              <a:pPr>
                <a:defRPr/>
              </a:pPr>
              <a:t>2/18/2025</a:t>
            </a:fld>
            <a:endParaRPr lang="en-US" dirty="0"/>
          </a:p>
        </p:txBody>
      </p:sp>
      <p:sp>
        <p:nvSpPr>
          <p:cNvPr id="5" name="Footer Placeholder 4">
            <a:extLst>
              <a:ext uri="{FF2B5EF4-FFF2-40B4-BE49-F238E27FC236}">
                <a16:creationId xmlns:a16="http://schemas.microsoft.com/office/drawing/2014/main" id="{E731A4A7-06A2-0146-4620-8414CCED80A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B441AFC-74B0-FF2E-DFF5-516237BE5999}"/>
              </a:ext>
            </a:extLst>
          </p:cNvPr>
          <p:cNvSpPr>
            <a:spLocks noGrp="1"/>
          </p:cNvSpPr>
          <p:nvPr>
            <p:ph type="sldNum" sz="quarter" idx="12"/>
          </p:nvPr>
        </p:nvSpPr>
        <p:spPr/>
        <p:txBody>
          <a:bodyPr/>
          <a:lstStyle>
            <a:lvl1pPr>
              <a:defRPr/>
            </a:lvl1pPr>
          </a:lstStyle>
          <a:p>
            <a:pPr>
              <a:defRPr/>
            </a:pPr>
            <a:fld id="{6BD0F244-84C2-FC46-BDDB-8B9AA73404C5}" type="slidenum">
              <a:rPr lang="en-US" altLang="en-VN"/>
              <a:pPr>
                <a:defRPr/>
              </a:pPr>
              <a:t>‹#›</a:t>
            </a:fld>
            <a:endParaRPr lang="en-US" altLang="en-VN"/>
          </a:p>
        </p:txBody>
      </p:sp>
    </p:spTree>
    <p:extLst>
      <p:ext uri="{BB962C8B-B14F-4D97-AF65-F5344CB8AC3E}">
        <p14:creationId xmlns:p14="http://schemas.microsoft.com/office/powerpoint/2010/main" val="2147128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96EB919-8F24-CF27-0BD3-617B6CE72D19}"/>
              </a:ext>
            </a:extLst>
          </p:cNvPr>
          <p:cNvSpPr>
            <a:spLocks noGrp="1"/>
          </p:cNvSpPr>
          <p:nvPr>
            <p:ph type="dt" sz="half" idx="10"/>
          </p:nvPr>
        </p:nvSpPr>
        <p:spPr/>
        <p:txBody>
          <a:bodyPr/>
          <a:lstStyle>
            <a:lvl1pPr>
              <a:defRPr/>
            </a:lvl1pPr>
          </a:lstStyle>
          <a:p>
            <a:pPr>
              <a:defRPr/>
            </a:pPr>
            <a:fld id="{B7C9B1B8-BB6B-0A42-87EF-730A1B438B69}" type="datetimeFigureOut">
              <a:rPr lang="en-US"/>
              <a:pPr>
                <a:defRPr/>
              </a:pPr>
              <a:t>2/18/2025</a:t>
            </a:fld>
            <a:endParaRPr lang="en-US"/>
          </a:p>
        </p:txBody>
      </p:sp>
      <p:sp>
        <p:nvSpPr>
          <p:cNvPr id="6" name="Footer Placeholder 4">
            <a:extLst>
              <a:ext uri="{FF2B5EF4-FFF2-40B4-BE49-F238E27FC236}">
                <a16:creationId xmlns:a16="http://schemas.microsoft.com/office/drawing/2014/main" id="{AFEA49FF-1BAE-1638-A75F-3A3DE76944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D179C91-BF5E-1507-FF24-2E6EB89D576E}"/>
              </a:ext>
            </a:extLst>
          </p:cNvPr>
          <p:cNvSpPr>
            <a:spLocks noGrp="1"/>
          </p:cNvSpPr>
          <p:nvPr>
            <p:ph type="sldNum" sz="quarter" idx="12"/>
          </p:nvPr>
        </p:nvSpPr>
        <p:spPr/>
        <p:txBody>
          <a:bodyPr/>
          <a:lstStyle>
            <a:lvl1pPr>
              <a:defRPr/>
            </a:lvl1pPr>
          </a:lstStyle>
          <a:p>
            <a:pPr>
              <a:defRPr/>
            </a:pPr>
            <a:fld id="{B22D0D5A-E340-A342-9655-E8406BF77C58}" type="slidenum">
              <a:rPr lang="en-US" altLang="en-VN"/>
              <a:pPr>
                <a:defRPr/>
              </a:pPr>
              <a:t>‹#›</a:t>
            </a:fld>
            <a:endParaRPr lang="en-US" altLang="en-VN"/>
          </a:p>
        </p:txBody>
      </p:sp>
    </p:spTree>
    <p:extLst>
      <p:ext uri="{BB962C8B-B14F-4D97-AF65-F5344CB8AC3E}">
        <p14:creationId xmlns:p14="http://schemas.microsoft.com/office/powerpoint/2010/main" val="1082567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19151E-A064-92F5-B408-214BC485E7C4}"/>
              </a:ext>
            </a:extLst>
          </p:cNvPr>
          <p:cNvSpPr>
            <a:spLocks noGrp="1"/>
          </p:cNvSpPr>
          <p:nvPr>
            <p:ph type="dt" sz="half" idx="10"/>
          </p:nvPr>
        </p:nvSpPr>
        <p:spPr/>
        <p:txBody>
          <a:bodyPr/>
          <a:lstStyle>
            <a:lvl1pPr>
              <a:defRPr/>
            </a:lvl1pPr>
          </a:lstStyle>
          <a:p>
            <a:pPr>
              <a:defRPr/>
            </a:pPr>
            <a:fld id="{D48F6B89-5418-FF40-B5BA-D263EB1F758A}" type="datetimeFigureOut">
              <a:rPr lang="en-US"/>
              <a:pPr>
                <a:defRPr/>
              </a:pPr>
              <a:t>2/18/2025</a:t>
            </a:fld>
            <a:endParaRPr lang="en-US"/>
          </a:p>
        </p:txBody>
      </p:sp>
      <p:sp>
        <p:nvSpPr>
          <p:cNvPr id="5" name="Footer Placeholder 4">
            <a:extLst>
              <a:ext uri="{FF2B5EF4-FFF2-40B4-BE49-F238E27FC236}">
                <a16:creationId xmlns:a16="http://schemas.microsoft.com/office/drawing/2014/main" id="{701A5733-9592-88FE-0899-900A56F2903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21A0E5-8134-BBD9-4280-4CAEF0B81938}"/>
              </a:ext>
            </a:extLst>
          </p:cNvPr>
          <p:cNvSpPr>
            <a:spLocks noGrp="1"/>
          </p:cNvSpPr>
          <p:nvPr>
            <p:ph type="sldNum" sz="quarter" idx="12"/>
          </p:nvPr>
        </p:nvSpPr>
        <p:spPr/>
        <p:txBody>
          <a:bodyPr/>
          <a:lstStyle>
            <a:lvl1pPr>
              <a:defRPr/>
            </a:lvl1pPr>
          </a:lstStyle>
          <a:p>
            <a:pPr>
              <a:defRPr/>
            </a:pPr>
            <a:fld id="{6DAC5403-B566-FE42-BE06-6749BA775162}" type="slidenum">
              <a:rPr lang="en-US" altLang="en-VN"/>
              <a:pPr>
                <a:defRPr/>
              </a:pPr>
              <a:t>‹#›</a:t>
            </a:fld>
            <a:endParaRPr lang="en-US" altLang="en-VN"/>
          </a:p>
        </p:txBody>
      </p:sp>
    </p:spTree>
    <p:extLst>
      <p:ext uri="{BB962C8B-B14F-4D97-AF65-F5344CB8AC3E}">
        <p14:creationId xmlns:p14="http://schemas.microsoft.com/office/powerpoint/2010/main" val="2285686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608414-CE14-D2AB-D803-5DB3E65D3A0F}"/>
              </a:ext>
            </a:extLst>
          </p:cNvPr>
          <p:cNvSpPr>
            <a:spLocks noGrp="1"/>
          </p:cNvSpPr>
          <p:nvPr>
            <p:ph type="dt" sz="half" idx="10"/>
          </p:nvPr>
        </p:nvSpPr>
        <p:spPr/>
        <p:txBody>
          <a:bodyPr/>
          <a:lstStyle>
            <a:lvl1pPr>
              <a:defRPr/>
            </a:lvl1pPr>
          </a:lstStyle>
          <a:p>
            <a:pPr>
              <a:defRPr/>
            </a:pPr>
            <a:fld id="{9F34B973-74E1-9541-A036-C6DE258C3D4C}" type="datetimeFigureOut">
              <a:rPr lang="en-US"/>
              <a:pPr>
                <a:defRPr/>
              </a:pPr>
              <a:t>2/18/2025</a:t>
            </a:fld>
            <a:endParaRPr lang="en-US"/>
          </a:p>
        </p:txBody>
      </p:sp>
      <p:sp>
        <p:nvSpPr>
          <p:cNvPr id="5" name="Footer Placeholder 4">
            <a:extLst>
              <a:ext uri="{FF2B5EF4-FFF2-40B4-BE49-F238E27FC236}">
                <a16:creationId xmlns:a16="http://schemas.microsoft.com/office/drawing/2014/main" id="{12DBB626-E296-EE35-3109-FBDBD3A424D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B9C563-F5DB-BA0F-CCEC-BA1F0194EAC5}"/>
              </a:ext>
            </a:extLst>
          </p:cNvPr>
          <p:cNvSpPr>
            <a:spLocks noGrp="1"/>
          </p:cNvSpPr>
          <p:nvPr>
            <p:ph type="sldNum" sz="quarter" idx="12"/>
          </p:nvPr>
        </p:nvSpPr>
        <p:spPr/>
        <p:txBody>
          <a:bodyPr/>
          <a:lstStyle>
            <a:lvl1pPr>
              <a:defRPr/>
            </a:lvl1pPr>
          </a:lstStyle>
          <a:p>
            <a:pPr>
              <a:defRPr/>
            </a:pPr>
            <a:fld id="{E6D8AB1E-B33D-6741-8F0F-17196B74640E}" type="slidenum">
              <a:rPr lang="en-US" altLang="en-VN"/>
              <a:pPr>
                <a:defRPr/>
              </a:pPr>
              <a:t>‹#›</a:t>
            </a:fld>
            <a:endParaRPr lang="en-US" altLang="en-VN"/>
          </a:p>
        </p:txBody>
      </p:sp>
    </p:spTree>
    <p:extLst>
      <p:ext uri="{BB962C8B-B14F-4D97-AF65-F5344CB8AC3E}">
        <p14:creationId xmlns:p14="http://schemas.microsoft.com/office/powerpoint/2010/main" val="3667268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42742" indent="0" algn="ctr">
              <a:buNone/>
              <a:defRPr/>
            </a:lvl2pPr>
            <a:lvl3pPr marL="1085484" indent="0" algn="ctr">
              <a:buNone/>
              <a:defRPr/>
            </a:lvl3pPr>
            <a:lvl4pPr marL="1628226" indent="0" algn="ctr">
              <a:buNone/>
              <a:defRPr/>
            </a:lvl4pPr>
            <a:lvl5pPr marL="2170969" indent="0" algn="ctr">
              <a:buNone/>
              <a:defRPr/>
            </a:lvl5pPr>
            <a:lvl6pPr marL="2713711" indent="0" algn="ctr">
              <a:buNone/>
              <a:defRPr/>
            </a:lvl6pPr>
            <a:lvl7pPr marL="3256453" indent="0" algn="ctr">
              <a:buNone/>
              <a:defRPr/>
            </a:lvl7pPr>
            <a:lvl8pPr marL="3799195" indent="0" algn="ctr">
              <a:buNone/>
              <a:defRPr/>
            </a:lvl8pPr>
            <a:lvl9pPr marL="4341937"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ECE46BB-0A75-9B44-4DB4-1928295DAD3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C2075AD-9CFD-17F6-589C-7F097027DB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252B2ED-CBE4-8175-CA81-B4281B6025FB}"/>
              </a:ext>
            </a:extLst>
          </p:cNvPr>
          <p:cNvSpPr>
            <a:spLocks noGrp="1" noChangeArrowheads="1"/>
          </p:cNvSpPr>
          <p:nvPr>
            <p:ph type="sldNum" sz="quarter" idx="12"/>
          </p:nvPr>
        </p:nvSpPr>
        <p:spPr>
          <a:ln/>
        </p:spPr>
        <p:txBody>
          <a:bodyPr/>
          <a:lstStyle>
            <a:lvl1pPr>
              <a:defRPr/>
            </a:lvl1pPr>
          </a:lstStyle>
          <a:p>
            <a:pPr>
              <a:defRPr/>
            </a:pPr>
            <a:fld id="{1ABB6499-F4F7-D349-BD79-D1C3A4576EA8}" type="slidenum">
              <a:rPr lang="en-US" altLang="en-US"/>
              <a:pPr>
                <a:defRPr/>
              </a:pPr>
              <a:t>‹#›</a:t>
            </a:fld>
            <a:endParaRPr lang="en-US" altLang="en-US"/>
          </a:p>
        </p:txBody>
      </p:sp>
    </p:spTree>
    <p:extLst>
      <p:ext uri="{BB962C8B-B14F-4D97-AF65-F5344CB8AC3E}">
        <p14:creationId xmlns:p14="http://schemas.microsoft.com/office/powerpoint/2010/main" val="4063478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71A94E1-C4B6-9E3C-41BA-E04AA8A657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BEFC1F4-2285-8A79-F218-852DAF4BBF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5E9446B-0D0F-CD9B-CDDA-030359E5E7F3}"/>
              </a:ext>
            </a:extLst>
          </p:cNvPr>
          <p:cNvSpPr>
            <a:spLocks noGrp="1" noChangeArrowheads="1"/>
          </p:cNvSpPr>
          <p:nvPr>
            <p:ph type="sldNum" sz="quarter" idx="12"/>
          </p:nvPr>
        </p:nvSpPr>
        <p:spPr>
          <a:ln/>
        </p:spPr>
        <p:txBody>
          <a:bodyPr/>
          <a:lstStyle>
            <a:lvl1pPr>
              <a:defRPr/>
            </a:lvl1pPr>
          </a:lstStyle>
          <a:p>
            <a:pPr>
              <a:defRPr/>
            </a:pPr>
            <a:fld id="{68F7C94E-8367-1049-8307-19CEC5207D3F}" type="slidenum">
              <a:rPr lang="en-US" altLang="en-US"/>
              <a:pPr>
                <a:defRPr/>
              </a:pPr>
              <a:t>‹#›</a:t>
            </a:fld>
            <a:endParaRPr lang="en-US" altLang="en-US"/>
          </a:p>
        </p:txBody>
      </p:sp>
    </p:spTree>
    <p:extLst>
      <p:ext uri="{BB962C8B-B14F-4D97-AF65-F5344CB8AC3E}">
        <p14:creationId xmlns:p14="http://schemas.microsoft.com/office/powerpoint/2010/main" val="1299187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0"/>
            <a:ext cx="10363200" cy="1362075"/>
          </a:xfrm>
        </p:spPr>
        <p:txBody>
          <a:bodyPr anchor="t"/>
          <a:lstStyle>
            <a:lvl1pPr algn="l">
              <a:defRPr sz="4725" b="1" cap="all"/>
            </a:lvl1pPr>
          </a:lstStyle>
          <a:p>
            <a:r>
              <a:rPr lang="en-US"/>
              <a:t>Click to edit Master title style</a:t>
            </a:r>
          </a:p>
        </p:txBody>
      </p:sp>
      <p:sp>
        <p:nvSpPr>
          <p:cNvPr id="3" name="Text Placeholder 2"/>
          <p:cNvSpPr>
            <a:spLocks noGrp="1"/>
          </p:cNvSpPr>
          <p:nvPr>
            <p:ph type="body" idx="1"/>
          </p:nvPr>
        </p:nvSpPr>
        <p:spPr>
          <a:xfrm>
            <a:off x="963085" y="2906714"/>
            <a:ext cx="10363200" cy="1500187"/>
          </a:xfrm>
        </p:spPr>
        <p:txBody>
          <a:bodyPr anchor="b"/>
          <a:lstStyle>
            <a:lvl1pPr marL="0" indent="0">
              <a:buNone/>
              <a:defRPr sz="2400"/>
            </a:lvl1pPr>
            <a:lvl2pPr marL="542742" indent="0">
              <a:buNone/>
              <a:defRPr sz="2100"/>
            </a:lvl2pPr>
            <a:lvl3pPr marL="1085484" indent="0">
              <a:buNone/>
              <a:defRPr sz="1875"/>
            </a:lvl3pPr>
            <a:lvl4pPr marL="1628226" indent="0">
              <a:buNone/>
              <a:defRPr sz="1650"/>
            </a:lvl4pPr>
            <a:lvl5pPr marL="2170969" indent="0">
              <a:buNone/>
              <a:defRPr sz="1650"/>
            </a:lvl5pPr>
            <a:lvl6pPr marL="2713711" indent="0">
              <a:buNone/>
              <a:defRPr sz="1650"/>
            </a:lvl6pPr>
            <a:lvl7pPr marL="3256453" indent="0">
              <a:buNone/>
              <a:defRPr sz="1650"/>
            </a:lvl7pPr>
            <a:lvl8pPr marL="3799195" indent="0">
              <a:buNone/>
              <a:defRPr sz="1650"/>
            </a:lvl8pPr>
            <a:lvl9pPr marL="4341937" indent="0">
              <a:buNone/>
              <a:defRPr sz="1650"/>
            </a:lvl9pPr>
          </a:lstStyle>
          <a:p>
            <a:pPr lvl="0"/>
            <a:r>
              <a:rPr lang="en-US"/>
              <a:t>Click to edit Master text styles</a:t>
            </a:r>
          </a:p>
        </p:txBody>
      </p:sp>
      <p:sp>
        <p:nvSpPr>
          <p:cNvPr id="4" name="Rectangle 4">
            <a:extLst>
              <a:ext uri="{FF2B5EF4-FFF2-40B4-BE49-F238E27FC236}">
                <a16:creationId xmlns:a16="http://schemas.microsoft.com/office/drawing/2014/main" id="{E8C34F48-433C-E334-F407-6DE2B97EC45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FC363E0-48F0-8178-CA72-352E42AD6A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563730F-5D95-15E5-1F7F-799A3DDC9D95}"/>
              </a:ext>
            </a:extLst>
          </p:cNvPr>
          <p:cNvSpPr>
            <a:spLocks noGrp="1" noChangeArrowheads="1"/>
          </p:cNvSpPr>
          <p:nvPr>
            <p:ph type="sldNum" sz="quarter" idx="12"/>
          </p:nvPr>
        </p:nvSpPr>
        <p:spPr>
          <a:ln/>
        </p:spPr>
        <p:txBody>
          <a:bodyPr/>
          <a:lstStyle>
            <a:lvl1pPr>
              <a:defRPr/>
            </a:lvl1pPr>
          </a:lstStyle>
          <a:p>
            <a:pPr>
              <a:defRPr/>
            </a:pPr>
            <a:fld id="{505EACF4-B985-C34E-B264-8C7086AC69D5}" type="slidenum">
              <a:rPr lang="en-US" altLang="en-US"/>
              <a:pPr>
                <a:defRPr/>
              </a:pPr>
              <a:t>‹#›</a:t>
            </a:fld>
            <a:endParaRPr lang="en-US" altLang="en-US"/>
          </a:p>
        </p:txBody>
      </p:sp>
    </p:spTree>
    <p:extLst>
      <p:ext uri="{BB962C8B-B14F-4D97-AF65-F5344CB8AC3E}">
        <p14:creationId xmlns:p14="http://schemas.microsoft.com/office/powerpoint/2010/main" val="3555459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300"/>
            </a:lvl1pPr>
            <a:lvl2pPr>
              <a:defRPr sz="285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300"/>
            </a:lvl1pPr>
            <a:lvl2pPr>
              <a:defRPr sz="285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2ED46C4-38F6-394F-4C2C-077E1F975F5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7248877-C8AD-D808-2631-055F79CF25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85EC0E6-DFCB-8AE5-E76C-A97A69327A7C}"/>
              </a:ext>
            </a:extLst>
          </p:cNvPr>
          <p:cNvSpPr>
            <a:spLocks noGrp="1" noChangeArrowheads="1"/>
          </p:cNvSpPr>
          <p:nvPr>
            <p:ph type="sldNum" sz="quarter" idx="12"/>
          </p:nvPr>
        </p:nvSpPr>
        <p:spPr>
          <a:ln/>
        </p:spPr>
        <p:txBody>
          <a:bodyPr/>
          <a:lstStyle>
            <a:lvl1pPr>
              <a:defRPr/>
            </a:lvl1pPr>
          </a:lstStyle>
          <a:p>
            <a:pPr>
              <a:defRPr/>
            </a:pPr>
            <a:fld id="{92C3FDF3-3564-E041-87FC-0BADC3AEF0E4}" type="slidenum">
              <a:rPr lang="en-US" altLang="en-US"/>
              <a:pPr>
                <a:defRPr/>
              </a:pPr>
              <a:t>‹#›</a:t>
            </a:fld>
            <a:endParaRPr lang="en-US" altLang="en-US"/>
          </a:p>
        </p:txBody>
      </p:sp>
    </p:spTree>
    <p:extLst>
      <p:ext uri="{BB962C8B-B14F-4D97-AF65-F5344CB8AC3E}">
        <p14:creationId xmlns:p14="http://schemas.microsoft.com/office/powerpoint/2010/main" val="2573758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50" b="1"/>
            </a:lvl1pPr>
            <a:lvl2pPr marL="542742" indent="0">
              <a:buNone/>
              <a:defRPr sz="2400" b="1"/>
            </a:lvl2pPr>
            <a:lvl3pPr marL="1085484" indent="0">
              <a:buNone/>
              <a:defRPr sz="2100" b="1"/>
            </a:lvl3pPr>
            <a:lvl4pPr marL="1628226" indent="0">
              <a:buNone/>
              <a:defRPr sz="1875" b="1"/>
            </a:lvl4pPr>
            <a:lvl5pPr marL="2170969" indent="0">
              <a:buNone/>
              <a:defRPr sz="1875" b="1"/>
            </a:lvl5pPr>
            <a:lvl6pPr marL="2713711" indent="0">
              <a:buNone/>
              <a:defRPr sz="1875" b="1"/>
            </a:lvl6pPr>
            <a:lvl7pPr marL="3256453" indent="0">
              <a:buNone/>
              <a:defRPr sz="1875" b="1"/>
            </a:lvl7pPr>
            <a:lvl8pPr marL="3799195" indent="0">
              <a:buNone/>
              <a:defRPr sz="1875" b="1"/>
            </a:lvl8pPr>
            <a:lvl9pPr marL="4341937" indent="0">
              <a:buNone/>
              <a:defRPr sz="1875"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50"/>
            </a:lvl1pPr>
            <a:lvl2pPr>
              <a:defRPr sz="2400"/>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50" b="1"/>
            </a:lvl1pPr>
            <a:lvl2pPr marL="542742" indent="0">
              <a:buNone/>
              <a:defRPr sz="2400" b="1"/>
            </a:lvl2pPr>
            <a:lvl3pPr marL="1085484" indent="0">
              <a:buNone/>
              <a:defRPr sz="2100" b="1"/>
            </a:lvl3pPr>
            <a:lvl4pPr marL="1628226" indent="0">
              <a:buNone/>
              <a:defRPr sz="1875" b="1"/>
            </a:lvl4pPr>
            <a:lvl5pPr marL="2170969" indent="0">
              <a:buNone/>
              <a:defRPr sz="1875" b="1"/>
            </a:lvl5pPr>
            <a:lvl6pPr marL="2713711" indent="0">
              <a:buNone/>
              <a:defRPr sz="1875" b="1"/>
            </a:lvl6pPr>
            <a:lvl7pPr marL="3256453" indent="0">
              <a:buNone/>
              <a:defRPr sz="1875" b="1"/>
            </a:lvl7pPr>
            <a:lvl8pPr marL="3799195" indent="0">
              <a:buNone/>
              <a:defRPr sz="1875" b="1"/>
            </a:lvl8pPr>
            <a:lvl9pPr marL="4341937" indent="0">
              <a:buNone/>
              <a:defRPr sz="1875"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850"/>
            </a:lvl1pPr>
            <a:lvl2pPr>
              <a:defRPr sz="2400"/>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F4B6597-F3B4-27BF-35F0-3AB397985E1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5DA244E-CF66-352A-F961-F4E3A2FECF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690F984-63F1-100B-ACF3-0CD6F781CF7E}"/>
              </a:ext>
            </a:extLst>
          </p:cNvPr>
          <p:cNvSpPr>
            <a:spLocks noGrp="1" noChangeArrowheads="1"/>
          </p:cNvSpPr>
          <p:nvPr>
            <p:ph type="sldNum" sz="quarter" idx="12"/>
          </p:nvPr>
        </p:nvSpPr>
        <p:spPr>
          <a:ln/>
        </p:spPr>
        <p:txBody>
          <a:bodyPr/>
          <a:lstStyle>
            <a:lvl1pPr>
              <a:defRPr/>
            </a:lvl1pPr>
          </a:lstStyle>
          <a:p>
            <a:pPr>
              <a:defRPr/>
            </a:pPr>
            <a:fld id="{BA68B5A0-B967-9848-8961-FBEBE2B03EC8}" type="slidenum">
              <a:rPr lang="en-US" altLang="en-US"/>
              <a:pPr>
                <a:defRPr/>
              </a:pPr>
              <a:t>‹#›</a:t>
            </a:fld>
            <a:endParaRPr lang="en-US" altLang="en-US"/>
          </a:p>
        </p:txBody>
      </p:sp>
    </p:spTree>
    <p:extLst>
      <p:ext uri="{BB962C8B-B14F-4D97-AF65-F5344CB8AC3E}">
        <p14:creationId xmlns:p14="http://schemas.microsoft.com/office/powerpoint/2010/main" val="2756864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03D5924-6091-8178-A3E3-02661CBB58E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F9FA0DF-6BAD-5223-0D36-1C40834697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A72E9D9-E9EC-F18F-88E4-F3458782FD07}"/>
              </a:ext>
            </a:extLst>
          </p:cNvPr>
          <p:cNvSpPr>
            <a:spLocks noGrp="1" noChangeArrowheads="1"/>
          </p:cNvSpPr>
          <p:nvPr>
            <p:ph type="sldNum" sz="quarter" idx="12"/>
          </p:nvPr>
        </p:nvSpPr>
        <p:spPr>
          <a:ln/>
        </p:spPr>
        <p:txBody>
          <a:bodyPr/>
          <a:lstStyle>
            <a:lvl1pPr>
              <a:defRPr/>
            </a:lvl1pPr>
          </a:lstStyle>
          <a:p>
            <a:pPr>
              <a:defRPr/>
            </a:pPr>
            <a:fld id="{607F427C-573B-364C-BF21-397E2904CF67}" type="slidenum">
              <a:rPr lang="en-US" altLang="en-US"/>
              <a:pPr>
                <a:defRPr/>
              </a:pPr>
              <a:t>‹#›</a:t>
            </a:fld>
            <a:endParaRPr lang="en-US" altLang="en-US"/>
          </a:p>
        </p:txBody>
      </p:sp>
    </p:spTree>
    <p:extLst>
      <p:ext uri="{BB962C8B-B14F-4D97-AF65-F5344CB8AC3E}">
        <p14:creationId xmlns:p14="http://schemas.microsoft.com/office/powerpoint/2010/main" val="423297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A84DA7E-30D0-4C55-0695-33A804ACDD0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6852079-7DBC-4E19-C2EA-CCDE1E38AD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7A0D9B0-F0BC-E4C3-F173-8AC5BD969CF1}"/>
              </a:ext>
            </a:extLst>
          </p:cNvPr>
          <p:cNvSpPr>
            <a:spLocks noGrp="1" noChangeArrowheads="1"/>
          </p:cNvSpPr>
          <p:nvPr>
            <p:ph type="sldNum" sz="quarter" idx="12"/>
          </p:nvPr>
        </p:nvSpPr>
        <p:spPr>
          <a:ln/>
        </p:spPr>
        <p:txBody>
          <a:bodyPr/>
          <a:lstStyle>
            <a:lvl1pPr>
              <a:defRPr/>
            </a:lvl1pPr>
          </a:lstStyle>
          <a:p>
            <a:pPr>
              <a:defRPr/>
            </a:pPr>
            <a:fld id="{330D5951-B040-5645-BFB2-E779F76E80C0}" type="slidenum">
              <a:rPr lang="en-US" altLang="en-US"/>
              <a:pPr>
                <a:defRPr/>
              </a:pPr>
              <a:t>‹#›</a:t>
            </a:fld>
            <a:endParaRPr lang="en-US" altLang="en-US"/>
          </a:p>
        </p:txBody>
      </p:sp>
    </p:spTree>
    <p:extLst>
      <p:ext uri="{BB962C8B-B14F-4D97-AF65-F5344CB8AC3E}">
        <p14:creationId xmlns:p14="http://schemas.microsoft.com/office/powerpoint/2010/main" val="4013650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E65FF5-B3F1-9A9C-F919-750BD3D8D072}"/>
              </a:ext>
            </a:extLst>
          </p:cNvPr>
          <p:cNvSpPr>
            <a:spLocks noGrp="1"/>
          </p:cNvSpPr>
          <p:nvPr>
            <p:ph type="dt" sz="half" idx="10"/>
          </p:nvPr>
        </p:nvSpPr>
        <p:spPr/>
        <p:txBody>
          <a:bodyPr/>
          <a:lstStyle>
            <a:lvl1pPr>
              <a:defRPr/>
            </a:lvl1pPr>
          </a:lstStyle>
          <a:p>
            <a:pPr>
              <a:defRPr/>
            </a:pPr>
            <a:fld id="{8F00752C-C2A2-454D-809A-E25352D5FA0D}" type="datetimeFigureOut">
              <a:rPr lang="en-US"/>
              <a:pPr>
                <a:defRPr/>
              </a:pPr>
              <a:t>2/18/2025</a:t>
            </a:fld>
            <a:endParaRPr lang="en-US" dirty="0"/>
          </a:p>
        </p:txBody>
      </p:sp>
      <p:sp>
        <p:nvSpPr>
          <p:cNvPr id="5" name="Footer Placeholder 4">
            <a:extLst>
              <a:ext uri="{FF2B5EF4-FFF2-40B4-BE49-F238E27FC236}">
                <a16:creationId xmlns:a16="http://schemas.microsoft.com/office/drawing/2014/main" id="{6866E9C7-98FA-090D-1370-BB47AB9975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2295C21-23A2-5480-2415-09440A29BC3C}"/>
              </a:ext>
            </a:extLst>
          </p:cNvPr>
          <p:cNvSpPr>
            <a:spLocks noGrp="1"/>
          </p:cNvSpPr>
          <p:nvPr>
            <p:ph type="sldNum" sz="quarter" idx="12"/>
          </p:nvPr>
        </p:nvSpPr>
        <p:spPr/>
        <p:txBody>
          <a:bodyPr/>
          <a:lstStyle>
            <a:lvl1pPr>
              <a:defRPr/>
            </a:lvl1pPr>
          </a:lstStyle>
          <a:p>
            <a:pPr>
              <a:defRPr/>
            </a:pPr>
            <a:fld id="{C64E72EC-5F0A-904B-83A2-1D5F32082ABE}" type="slidenum">
              <a:rPr lang="en-US" altLang="en-VN"/>
              <a:pPr>
                <a:defRPr/>
              </a:pPr>
              <a:t>‹#›</a:t>
            </a:fld>
            <a:endParaRPr lang="en-US" altLang="en-VN"/>
          </a:p>
        </p:txBody>
      </p:sp>
    </p:spTree>
    <p:extLst>
      <p:ext uri="{BB962C8B-B14F-4D97-AF65-F5344CB8AC3E}">
        <p14:creationId xmlns:p14="http://schemas.microsoft.com/office/powerpoint/2010/main" val="1085593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734" y="273051"/>
            <a:ext cx="6815666" cy="5853113"/>
          </a:xfrm>
        </p:spPr>
        <p:txBody>
          <a:bodyPr/>
          <a:lstStyle>
            <a:lvl1pPr>
              <a:defRPr sz="3825"/>
            </a:lvl1pPr>
            <a:lvl2pPr>
              <a:defRPr sz="3300"/>
            </a:lvl2pPr>
            <a:lvl3pPr>
              <a:defRPr sz="285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50"/>
            </a:lvl1pPr>
            <a:lvl2pPr marL="542742" indent="0">
              <a:buNone/>
              <a:defRPr sz="1425"/>
            </a:lvl2pPr>
            <a:lvl3pPr marL="1085484" indent="0">
              <a:buNone/>
              <a:defRPr sz="1200"/>
            </a:lvl3pPr>
            <a:lvl4pPr marL="1628226" indent="0">
              <a:buNone/>
              <a:defRPr sz="1050"/>
            </a:lvl4pPr>
            <a:lvl5pPr marL="2170969" indent="0">
              <a:buNone/>
              <a:defRPr sz="1050"/>
            </a:lvl5pPr>
            <a:lvl6pPr marL="2713711" indent="0">
              <a:buNone/>
              <a:defRPr sz="1050"/>
            </a:lvl6pPr>
            <a:lvl7pPr marL="3256453" indent="0">
              <a:buNone/>
              <a:defRPr sz="1050"/>
            </a:lvl7pPr>
            <a:lvl8pPr marL="3799195" indent="0">
              <a:buNone/>
              <a:defRPr sz="1050"/>
            </a:lvl8pPr>
            <a:lvl9pPr marL="4341937" indent="0">
              <a:buNone/>
              <a:defRPr sz="1050"/>
            </a:lvl9pPr>
          </a:lstStyle>
          <a:p>
            <a:pPr lvl="0"/>
            <a:r>
              <a:rPr lang="en-US"/>
              <a:t>Click to edit Master text styles</a:t>
            </a:r>
          </a:p>
        </p:txBody>
      </p:sp>
      <p:sp>
        <p:nvSpPr>
          <p:cNvPr id="5" name="Rectangle 4">
            <a:extLst>
              <a:ext uri="{FF2B5EF4-FFF2-40B4-BE49-F238E27FC236}">
                <a16:creationId xmlns:a16="http://schemas.microsoft.com/office/drawing/2014/main" id="{EA8F73D8-8EF7-8EA7-D37A-669385C76C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61BA295-808D-A51B-FE8F-1E96B03127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B1A7B3C-F3EA-97EE-E72B-99A80416A87B}"/>
              </a:ext>
            </a:extLst>
          </p:cNvPr>
          <p:cNvSpPr>
            <a:spLocks noGrp="1" noChangeArrowheads="1"/>
          </p:cNvSpPr>
          <p:nvPr>
            <p:ph type="sldNum" sz="quarter" idx="12"/>
          </p:nvPr>
        </p:nvSpPr>
        <p:spPr>
          <a:ln/>
        </p:spPr>
        <p:txBody>
          <a:bodyPr/>
          <a:lstStyle>
            <a:lvl1pPr>
              <a:defRPr/>
            </a:lvl1pPr>
          </a:lstStyle>
          <a:p>
            <a:pPr>
              <a:defRPr/>
            </a:pPr>
            <a:fld id="{1E77A916-11A1-844C-A030-6C8FBD3F94A8}" type="slidenum">
              <a:rPr lang="en-US" altLang="en-US"/>
              <a:pPr>
                <a:defRPr/>
              </a:pPr>
              <a:t>‹#›</a:t>
            </a:fld>
            <a:endParaRPr lang="en-US" altLang="en-US"/>
          </a:p>
        </p:txBody>
      </p:sp>
    </p:spTree>
    <p:extLst>
      <p:ext uri="{BB962C8B-B14F-4D97-AF65-F5344CB8AC3E}">
        <p14:creationId xmlns:p14="http://schemas.microsoft.com/office/powerpoint/2010/main" val="1645674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825"/>
            </a:lvl1pPr>
            <a:lvl2pPr marL="542742" indent="0">
              <a:buNone/>
              <a:defRPr sz="3300"/>
            </a:lvl2pPr>
            <a:lvl3pPr marL="1085484" indent="0">
              <a:buNone/>
              <a:defRPr sz="2850"/>
            </a:lvl3pPr>
            <a:lvl4pPr marL="1628226" indent="0">
              <a:buNone/>
              <a:defRPr sz="2400"/>
            </a:lvl4pPr>
            <a:lvl5pPr marL="2170969" indent="0">
              <a:buNone/>
              <a:defRPr sz="2400"/>
            </a:lvl5pPr>
            <a:lvl6pPr marL="2713711" indent="0">
              <a:buNone/>
              <a:defRPr sz="2400"/>
            </a:lvl6pPr>
            <a:lvl7pPr marL="3256453" indent="0">
              <a:buNone/>
              <a:defRPr sz="2400"/>
            </a:lvl7pPr>
            <a:lvl8pPr marL="3799195" indent="0">
              <a:buNone/>
              <a:defRPr sz="2400"/>
            </a:lvl8pPr>
            <a:lvl9pPr marL="4341937" indent="0">
              <a:buNone/>
              <a:defRPr sz="2400"/>
            </a:lvl9pPr>
          </a:lstStyle>
          <a:p>
            <a:pPr lvl="0"/>
            <a:endParaRPr lang="en-US" noProof="0"/>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50"/>
            </a:lvl1pPr>
            <a:lvl2pPr marL="542742" indent="0">
              <a:buNone/>
              <a:defRPr sz="1425"/>
            </a:lvl2pPr>
            <a:lvl3pPr marL="1085484" indent="0">
              <a:buNone/>
              <a:defRPr sz="1200"/>
            </a:lvl3pPr>
            <a:lvl4pPr marL="1628226" indent="0">
              <a:buNone/>
              <a:defRPr sz="1050"/>
            </a:lvl4pPr>
            <a:lvl5pPr marL="2170969" indent="0">
              <a:buNone/>
              <a:defRPr sz="1050"/>
            </a:lvl5pPr>
            <a:lvl6pPr marL="2713711" indent="0">
              <a:buNone/>
              <a:defRPr sz="1050"/>
            </a:lvl6pPr>
            <a:lvl7pPr marL="3256453" indent="0">
              <a:buNone/>
              <a:defRPr sz="1050"/>
            </a:lvl7pPr>
            <a:lvl8pPr marL="3799195" indent="0">
              <a:buNone/>
              <a:defRPr sz="1050"/>
            </a:lvl8pPr>
            <a:lvl9pPr marL="4341937" indent="0">
              <a:buNone/>
              <a:defRPr sz="1050"/>
            </a:lvl9pPr>
          </a:lstStyle>
          <a:p>
            <a:pPr lvl="0"/>
            <a:r>
              <a:rPr lang="en-US"/>
              <a:t>Click to edit Master text styles</a:t>
            </a:r>
          </a:p>
        </p:txBody>
      </p:sp>
      <p:sp>
        <p:nvSpPr>
          <p:cNvPr id="5" name="Rectangle 4">
            <a:extLst>
              <a:ext uri="{FF2B5EF4-FFF2-40B4-BE49-F238E27FC236}">
                <a16:creationId xmlns:a16="http://schemas.microsoft.com/office/drawing/2014/main" id="{16DDF4A4-6B67-F5CF-5D5F-7B21498FEA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109D313-F399-AC17-7A9A-4ED5E67197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5702DF2-869D-00E8-64F5-C517D24CC07D}"/>
              </a:ext>
            </a:extLst>
          </p:cNvPr>
          <p:cNvSpPr>
            <a:spLocks noGrp="1" noChangeArrowheads="1"/>
          </p:cNvSpPr>
          <p:nvPr>
            <p:ph type="sldNum" sz="quarter" idx="12"/>
          </p:nvPr>
        </p:nvSpPr>
        <p:spPr>
          <a:ln/>
        </p:spPr>
        <p:txBody>
          <a:bodyPr/>
          <a:lstStyle>
            <a:lvl1pPr>
              <a:defRPr/>
            </a:lvl1pPr>
          </a:lstStyle>
          <a:p>
            <a:pPr>
              <a:defRPr/>
            </a:pPr>
            <a:fld id="{DB5166AC-74CA-5E4A-83E4-0CB692A07CC3}" type="slidenum">
              <a:rPr lang="en-US" altLang="en-US"/>
              <a:pPr>
                <a:defRPr/>
              </a:pPr>
              <a:t>‹#›</a:t>
            </a:fld>
            <a:endParaRPr lang="en-US" altLang="en-US"/>
          </a:p>
        </p:txBody>
      </p:sp>
    </p:spTree>
    <p:extLst>
      <p:ext uri="{BB962C8B-B14F-4D97-AF65-F5344CB8AC3E}">
        <p14:creationId xmlns:p14="http://schemas.microsoft.com/office/powerpoint/2010/main" val="1967926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F662C7E-4C5D-DFC8-C5DA-0751BFD59A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D21F01-F6E3-437D-68B1-4D7BE2EB68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DCECEC0-7E6A-A152-834D-72EC0D37FAE8}"/>
              </a:ext>
            </a:extLst>
          </p:cNvPr>
          <p:cNvSpPr>
            <a:spLocks noGrp="1" noChangeArrowheads="1"/>
          </p:cNvSpPr>
          <p:nvPr>
            <p:ph type="sldNum" sz="quarter" idx="12"/>
          </p:nvPr>
        </p:nvSpPr>
        <p:spPr>
          <a:ln/>
        </p:spPr>
        <p:txBody>
          <a:bodyPr/>
          <a:lstStyle>
            <a:lvl1pPr>
              <a:defRPr/>
            </a:lvl1pPr>
          </a:lstStyle>
          <a:p>
            <a:pPr>
              <a:defRPr/>
            </a:pPr>
            <a:fld id="{A2B6CCF4-9C29-8E4E-88B9-EB1ED35B2F74}" type="slidenum">
              <a:rPr lang="en-US" altLang="en-US"/>
              <a:pPr>
                <a:defRPr/>
              </a:pPr>
              <a:t>‹#›</a:t>
            </a:fld>
            <a:endParaRPr lang="en-US" altLang="en-US"/>
          </a:p>
        </p:txBody>
      </p:sp>
    </p:spTree>
    <p:extLst>
      <p:ext uri="{BB962C8B-B14F-4D97-AF65-F5344CB8AC3E}">
        <p14:creationId xmlns:p14="http://schemas.microsoft.com/office/powerpoint/2010/main" val="2396678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BE14A24-E47D-AA8C-1AA9-1250E895685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123724D-1A56-2A9F-E8E0-EE912DDED2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B9CEBFD-412F-A986-DD08-2DDEA896EABC}"/>
              </a:ext>
            </a:extLst>
          </p:cNvPr>
          <p:cNvSpPr>
            <a:spLocks noGrp="1" noChangeArrowheads="1"/>
          </p:cNvSpPr>
          <p:nvPr>
            <p:ph type="sldNum" sz="quarter" idx="12"/>
          </p:nvPr>
        </p:nvSpPr>
        <p:spPr>
          <a:ln/>
        </p:spPr>
        <p:txBody>
          <a:bodyPr/>
          <a:lstStyle>
            <a:lvl1pPr>
              <a:defRPr/>
            </a:lvl1pPr>
          </a:lstStyle>
          <a:p>
            <a:pPr>
              <a:defRPr/>
            </a:pPr>
            <a:fld id="{857D1E27-02DB-E147-9F17-B870B6BBCF80}" type="slidenum">
              <a:rPr lang="en-US" altLang="en-US"/>
              <a:pPr>
                <a:defRPr/>
              </a:pPr>
              <a:t>‹#›</a:t>
            </a:fld>
            <a:endParaRPr lang="en-US" altLang="en-US"/>
          </a:p>
        </p:txBody>
      </p:sp>
    </p:spTree>
    <p:extLst>
      <p:ext uri="{BB962C8B-B14F-4D97-AF65-F5344CB8AC3E}">
        <p14:creationId xmlns:p14="http://schemas.microsoft.com/office/powerpoint/2010/main" val="254561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B25742C-AE1B-49BB-EAA9-227F9E4FD8BD}"/>
              </a:ext>
            </a:extLst>
          </p:cNvPr>
          <p:cNvSpPr>
            <a:spLocks noGrp="1"/>
          </p:cNvSpPr>
          <p:nvPr>
            <p:ph type="dt" sz="half" idx="10"/>
          </p:nvPr>
        </p:nvSpPr>
        <p:spPr/>
        <p:txBody>
          <a:bodyPr/>
          <a:lstStyle>
            <a:lvl1pPr>
              <a:defRPr/>
            </a:lvl1pPr>
          </a:lstStyle>
          <a:p>
            <a:pPr>
              <a:defRPr/>
            </a:pPr>
            <a:fld id="{88D753E8-2C2D-0844-B328-CBE90C7DB7D1}" type="datetimeFigureOut">
              <a:rPr lang="en-US"/>
              <a:pPr>
                <a:defRPr/>
              </a:pPr>
              <a:t>2/18/2025</a:t>
            </a:fld>
            <a:endParaRPr lang="en-US" dirty="0"/>
          </a:p>
        </p:txBody>
      </p:sp>
      <p:sp>
        <p:nvSpPr>
          <p:cNvPr id="6" name="Footer Placeholder 4">
            <a:extLst>
              <a:ext uri="{FF2B5EF4-FFF2-40B4-BE49-F238E27FC236}">
                <a16:creationId xmlns:a16="http://schemas.microsoft.com/office/drawing/2014/main" id="{035246BF-AFC2-12F4-6EBC-1671237DB0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7A44B9F-FC83-FC07-5EC3-9D2D9E0D677E}"/>
              </a:ext>
            </a:extLst>
          </p:cNvPr>
          <p:cNvSpPr>
            <a:spLocks noGrp="1"/>
          </p:cNvSpPr>
          <p:nvPr>
            <p:ph type="sldNum" sz="quarter" idx="12"/>
          </p:nvPr>
        </p:nvSpPr>
        <p:spPr/>
        <p:txBody>
          <a:bodyPr/>
          <a:lstStyle>
            <a:lvl1pPr>
              <a:defRPr/>
            </a:lvl1pPr>
          </a:lstStyle>
          <a:p>
            <a:pPr>
              <a:defRPr/>
            </a:pPr>
            <a:fld id="{DA517D23-CF8A-A44E-B6C7-0AB42F7E54EF}" type="slidenum">
              <a:rPr lang="en-US" altLang="en-VN"/>
              <a:pPr>
                <a:defRPr/>
              </a:pPr>
              <a:t>‹#›</a:t>
            </a:fld>
            <a:endParaRPr lang="en-US" altLang="en-VN"/>
          </a:p>
        </p:txBody>
      </p:sp>
    </p:spTree>
    <p:extLst>
      <p:ext uri="{BB962C8B-B14F-4D97-AF65-F5344CB8AC3E}">
        <p14:creationId xmlns:p14="http://schemas.microsoft.com/office/powerpoint/2010/main" val="2076282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D0EC17E-D8BD-7AD4-7F83-181587A8D09B}"/>
              </a:ext>
            </a:extLst>
          </p:cNvPr>
          <p:cNvSpPr>
            <a:spLocks noGrp="1"/>
          </p:cNvSpPr>
          <p:nvPr>
            <p:ph type="dt" sz="half" idx="10"/>
          </p:nvPr>
        </p:nvSpPr>
        <p:spPr/>
        <p:txBody>
          <a:bodyPr/>
          <a:lstStyle>
            <a:lvl1pPr>
              <a:defRPr/>
            </a:lvl1pPr>
          </a:lstStyle>
          <a:p>
            <a:pPr>
              <a:defRPr/>
            </a:pPr>
            <a:fld id="{90DE8895-EAFA-CB4C-A61F-5A0B5B5A1E28}" type="datetimeFigureOut">
              <a:rPr lang="en-US"/>
              <a:pPr>
                <a:defRPr/>
              </a:pPr>
              <a:t>2/18/2025</a:t>
            </a:fld>
            <a:endParaRPr lang="en-US" dirty="0"/>
          </a:p>
        </p:txBody>
      </p:sp>
      <p:sp>
        <p:nvSpPr>
          <p:cNvPr id="8" name="Footer Placeholder 4">
            <a:extLst>
              <a:ext uri="{FF2B5EF4-FFF2-40B4-BE49-F238E27FC236}">
                <a16:creationId xmlns:a16="http://schemas.microsoft.com/office/drawing/2014/main" id="{ABD6AD51-7B3E-C93D-420D-BCFE0213DE0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FADF573-9EB6-CA7E-311E-8DA927D34BE5}"/>
              </a:ext>
            </a:extLst>
          </p:cNvPr>
          <p:cNvSpPr>
            <a:spLocks noGrp="1"/>
          </p:cNvSpPr>
          <p:nvPr>
            <p:ph type="sldNum" sz="quarter" idx="12"/>
          </p:nvPr>
        </p:nvSpPr>
        <p:spPr/>
        <p:txBody>
          <a:bodyPr/>
          <a:lstStyle>
            <a:lvl1pPr>
              <a:defRPr/>
            </a:lvl1pPr>
          </a:lstStyle>
          <a:p>
            <a:pPr>
              <a:defRPr/>
            </a:pPr>
            <a:fld id="{A56B7747-21A3-5541-A51D-36C198CD084E}" type="slidenum">
              <a:rPr lang="en-US" altLang="en-VN"/>
              <a:pPr>
                <a:defRPr/>
              </a:pPr>
              <a:t>‹#›</a:t>
            </a:fld>
            <a:endParaRPr lang="en-US" altLang="en-VN"/>
          </a:p>
        </p:txBody>
      </p:sp>
    </p:spTree>
    <p:extLst>
      <p:ext uri="{BB962C8B-B14F-4D97-AF65-F5344CB8AC3E}">
        <p14:creationId xmlns:p14="http://schemas.microsoft.com/office/powerpoint/2010/main" val="981359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3E24C66-8659-6802-BF81-2A856D195938}"/>
              </a:ext>
            </a:extLst>
          </p:cNvPr>
          <p:cNvSpPr>
            <a:spLocks noGrp="1"/>
          </p:cNvSpPr>
          <p:nvPr>
            <p:ph type="dt" sz="half" idx="10"/>
          </p:nvPr>
        </p:nvSpPr>
        <p:spPr/>
        <p:txBody>
          <a:bodyPr/>
          <a:lstStyle>
            <a:lvl1pPr>
              <a:defRPr/>
            </a:lvl1pPr>
          </a:lstStyle>
          <a:p>
            <a:pPr>
              <a:defRPr/>
            </a:pPr>
            <a:fld id="{81282EFA-6CDD-034C-BEBB-434FA739EF22}" type="datetimeFigureOut">
              <a:rPr lang="en-US"/>
              <a:pPr>
                <a:defRPr/>
              </a:pPr>
              <a:t>2/18/2025</a:t>
            </a:fld>
            <a:endParaRPr lang="en-US" dirty="0"/>
          </a:p>
        </p:txBody>
      </p:sp>
      <p:sp>
        <p:nvSpPr>
          <p:cNvPr id="4" name="Footer Placeholder 4">
            <a:extLst>
              <a:ext uri="{FF2B5EF4-FFF2-40B4-BE49-F238E27FC236}">
                <a16:creationId xmlns:a16="http://schemas.microsoft.com/office/drawing/2014/main" id="{F57C6DE2-C800-51D1-0E33-59640C713D5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4880DBF-8B82-C545-8CC7-E89A14F0C4D2}"/>
              </a:ext>
            </a:extLst>
          </p:cNvPr>
          <p:cNvSpPr>
            <a:spLocks noGrp="1"/>
          </p:cNvSpPr>
          <p:nvPr>
            <p:ph type="sldNum" sz="quarter" idx="12"/>
          </p:nvPr>
        </p:nvSpPr>
        <p:spPr/>
        <p:txBody>
          <a:bodyPr/>
          <a:lstStyle>
            <a:lvl1pPr>
              <a:defRPr/>
            </a:lvl1pPr>
          </a:lstStyle>
          <a:p>
            <a:pPr>
              <a:defRPr/>
            </a:pPr>
            <a:fld id="{3A49FDB0-5BD5-0C42-AD6F-86DF5130466A}" type="slidenum">
              <a:rPr lang="en-US" altLang="en-VN"/>
              <a:pPr>
                <a:defRPr/>
              </a:pPr>
              <a:t>‹#›</a:t>
            </a:fld>
            <a:endParaRPr lang="en-US" altLang="en-VN"/>
          </a:p>
        </p:txBody>
      </p:sp>
    </p:spTree>
    <p:extLst>
      <p:ext uri="{BB962C8B-B14F-4D97-AF65-F5344CB8AC3E}">
        <p14:creationId xmlns:p14="http://schemas.microsoft.com/office/powerpoint/2010/main" val="3034034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6C100B6-4D6D-3901-7CA8-778EAB666867}"/>
              </a:ext>
            </a:extLst>
          </p:cNvPr>
          <p:cNvSpPr>
            <a:spLocks noGrp="1"/>
          </p:cNvSpPr>
          <p:nvPr>
            <p:ph type="dt" sz="half" idx="10"/>
          </p:nvPr>
        </p:nvSpPr>
        <p:spPr/>
        <p:txBody>
          <a:bodyPr/>
          <a:lstStyle>
            <a:lvl1pPr>
              <a:defRPr/>
            </a:lvl1pPr>
          </a:lstStyle>
          <a:p>
            <a:pPr>
              <a:defRPr/>
            </a:pPr>
            <a:fld id="{75E4F6EF-13E7-1C4A-9B88-9D460FF305B5}" type="datetimeFigureOut">
              <a:rPr lang="en-US"/>
              <a:pPr>
                <a:defRPr/>
              </a:pPr>
              <a:t>2/18/2025</a:t>
            </a:fld>
            <a:endParaRPr lang="en-US" dirty="0"/>
          </a:p>
        </p:txBody>
      </p:sp>
      <p:sp>
        <p:nvSpPr>
          <p:cNvPr id="3" name="Footer Placeholder 4">
            <a:extLst>
              <a:ext uri="{FF2B5EF4-FFF2-40B4-BE49-F238E27FC236}">
                <a16:creationId xmlns:a16="http://schemas.microsoft.com/office/drawing/2014/main" id="{DCD15396-1FB4-0938-F20F-833B9902762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CB9ADB5-4306-8E98-301E-2D7BD7782056}"/>
              </a:ext>
            </a:extLst>
          </p:cNvPr>
          <p:cNvSpPr>
            <a:spLocks noGrp="1"/>
          </p:cNvSpPr>
          <p:nvPr>
            <p:ph type="sldNum" sz="quarter" idx="12"/>
          </p:nvPr>
        </p:nvSpPr>
        <p:spPr/>
        <p:txBody>
          <a:bodyPr/>
          <a:lstStyle>
            <a:lvl1pPr>
              <a:defRPr/>
            </a:lvl1pPr>
          </a:lstStyle>
          <a:p>
            <a:pPr>
              <a:defRPr/>
            </a:pPr>
            <a:fld id="{2B1242CA-FC85-E940-B6F1-7E49200D1828}" type="slidenum">
              <a:rPr lang="en-US" altLang="en-VN"/>
              <a:pPr>
                <a:defRPr/>
              </a:pPr>
              <a:t>‹#›</a:t>
            </a:fld>
            <a:endParaRPr lang="en-US" altLang="en-VN"/>
          </a:p>
        </p:txBody>
      </p:sp>
    </p:spTree>
    <p:extLst>
      <p:ext uri="{BB962C8B-B14F-4D97-AF65-F5344CB8AC3E}">
        <p14:creationId xmlns:p14="http://schemas.microsoft.com/office/powerpoint/2010/main" val="281613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89FAD44-EEBA-12B8-DE09-EF2CD2DD5618}"/>
              </a:ext>
            </a:extLst>
          </p:cNvPr>
          <p:cNvSpPr>
            <a:spLocks noGrp="1"/>
          </p:cNvSpPr>
          <p:nvPr>
            <p:ph type="dt" sz="half" idx="10"/>
          </p:nvPr>
        </p:nvSpPr>
        <p:spPr/>
        <p:txBody>
          <a:bodyPr/>
          <a:lstStyle>
            <a:lvl1pPr>
              <a:defRPr/>
            </a:lvl1pPr>
          </a:lstStyle>
          <a:p>
            <a:pPr>
              <a:defRPr/>
            </a:pPr>
            <a:fld id="{B6EC7D65-3663-7F48-917B-28B972946C35}" type="datetimeFigureOut">
              <a:rPr lang="en-US"/>
              <a:pPr>
                <a:defRPr/>
              </a:pPr>
              <a:t>2/18/2025</a:t>
            </a:fld>
            <a:endParaRPr lang="en-US" dirty="0"/>
          </a:p>
        </p:txBody>
      </p:sp>
      <p:sp>
        <p:nvSpPr>
          <p:cNvPr id="6" name="Footer Placeholder 4">
            <a:extLst>
              <a:ext uri="{FF2B5EF4-FFF2-40B4-BE49-F238E27FC236}">
                <a16:creationId xmlns:a16="http://schemas.microsoft.com/office/drawing/2014/main" id="{96394C40-57B2-CA66-A07D-24D6FE154F5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4824E6A-9F59-B29D-C332-941EF2A31270}"/>
              </a:ext>
            </a:extLst>
          </p:cNvPr>
          <p:cNvSpPr>
            <a:spLocks noGrp="1"/>
          </p:cNvSpPr>
          <p:nvPr>
            <p:ph type="sldNum" sz="quarter" idx="12"/>
          </p:nvPr>
        </p:nvSpPr>
        <p:spPr/>
        <p:txBody>
          <a:bodyPr/>
          <a:lstStyle>
            <a:lvl1pPr>
              <a:defRPr/>
            </a:lvl1pPr>
          </a:lstStyle>
          <a:p>
            <a:pPr>
              <a:defRPr/>
            </a:pPr>
            <a:fld id="{8E33BB08-53E5-DA47-9D28-9549E09AAE29}" type="slidenum">
              <a:rPr lang="en-US" altLang="en-VN"/>
              <a:pPr>
                <a:defRPr/>
              </a:pPr>
              <a:t>‹#›</a:t>
            </a:fld>
            <a:endParaRPr lang="en-US" altLang="en-VN"/>
          </a:p>
        </p:txBody>
      </p:sp>
    </p:spTree>
    <p:extLst>
      <p:ext uri="{BB962C8B-B14F-4D97-AF65-F5344CB8AC3E}">
        <p14:creationId xmlns:p14="http://schemas.microsoft.com/office/powerpoint/2010/main" val="2799861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19197F3-50B0-77F4-ACA0-A13F077518AC}"/>
              </a:ext>
            </a:extLst>
          </p:cNvPr>
          <p:cNvSpPr>
            <a:spLocks noGrp="1"/>
          </p:cNvSpPr>
          <p:nvPr>
            <p:ph type="dt" sz="half" idx="10"/>
          </p:nvPr>
        </p:nvSpPr>
        <p:spPr/>
        <p:txBody>
          <a:bodyPr/>
          <a:lstStyle>
            <a:lvl1pPr>
              <a:defRPr/>
            </a:lvl1pPr>
          </a:lstStyle>
          <a:p>
            <a:pPr>
              <a:defRPr/>
            </a:pPr>
            <a:fld id="{63A77367-50C2-F542-B3E4-6A97D7ACB3BB}" type="datetimeFigureOut">
              <a:rPr lang="en-US"/>
              <a:pPr>
                <a:defRPr/>
              </a:pPr>
              <a:t>2/18/2025</a:t>
            </a:fld>
            <a:endParaRPr lang="en-US" dirty="0"/>
          </a:p>
        </p:txBody>
      </p:sp>
      <p:sp>
        <p:nvSpPr>
          <p:cNvPr id="6" name="Footer Placeholder 4">
            <a:extLst>
              <a:ext uri="{FF2B5EF4-FFF2-40B4-BE49-F238E27FC236}">
                <a16:creationId xmlns:a16="http://schemas.microsoft.com/office/drawing/2014/main" id="{466428EC-A760-36C1-8F7B-2B681D3515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85580AB-2D4A-1C11-4CC0-35109D5783FA}"/>
              </a:ext>
            </a:extLst>
          </p:cNvPr>
          <p:cNvSpPr>
            <a:spLocks noGrp="1"/>
          </p:cNvSpPr>
          <p:nvPr>
            <p:ph type="sldNum" sz="quarter" idx="12"/>
          </p:nvPr>
        </p:nvSpPr>
        <p:spPr/>
        <p:txBody>
          <a:bodyPr/>
          <a:lstStyle>
            <a:lvl1pPr>
              <a:defRPr/>
            </a:lvl1pPr>
          </a:lstStyle>
          <a:p>
            <a:pPr>
              <a:defRPr/>
            </a:pPr>
            <a:fld id="{B2470C8C-2D97-9E43-B80F-39C7D2FA8E72}" type="slidenum">
              <a:rPr lang="en-US" altLang="en-VN"/>
              <a:pPr>
                <a:defRPr/>
              </a:pPr>
              <a:t>‹#›</a:t>
            </a:fld>
            <a:endParaRPr lang="en-US" altLang="en-VN"/>
          </a:p>
        </p:txBody>
      </p:sp>
    </p:spTree>
    <p:extLst>
      <p:ext uri="{BB962C8B-B14F-4D97-AF65-F5344CB8AC3E}">
        <p14:creationId xmlns:p14="http://schemas.microsoft.com/office/powerpoint/2010/main" val="4184655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Title Placeholder 1">
            <a:extLst>
              <a:ext uri="{FF2B5EF4-FFF2-40B4-BE49-F238E27FC236}">
                <a16:creationId xmlns:a16="http://schemas.microsoft.com/office/drawing/2014/main" id="{7ED0A6F2-CFFC-2754-5838-B0E8AE7DC6C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9091" name="Text Placeholder 2">
            <a:extLst>
              <a:ext uri="{FF2B5EF4-FFF2-40B4-BE49-F238E27FC236}">
                <a16:creationId xmlns:a16="http://schemas.microsoft.com/office/drawing/2014/main" id="{38EEA78F-D96C-EE65-F66A-076127876CF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DE5E295-9FC0-635D-47A2-33F49D19F7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CFB0BC9-3C4E-0740-94D8-9E4AB3B2520A}" type="datetimeFigureOut">
              <a:rPr lang="en-US"/>
              <a:pPr>
                <a:defRPr/>
              </a:pPr>
              <a:t>2/18/2025</a:t>
            </a:fld>
            <a:endParaRPr lang="en-US" dirty="0"/>
          </a:p>
        </p:txBody>
      </p:sp>
      <p:sp>
        <p:nvSpPr>
          <p:cNvPr id="5" name="Footer Placeholder 4">
            <a:extLst>
              <a:ext uri="{FF2B5EF4-FFF2-40B4-BE49-F238E27FC236}">
                <a16:creationId xmlns:a16="http://schemas.microsoft.com/office/drawing/2014/main" id="{6DA3855F-CB5E-0524-6BE8-974AB5E4C6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36A0502-546C-23C7-237C-DBA727AFB733}"/>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4BD683A-6DF1-7B4E-87B4-772F689787FA}" type="slidenum">
              <a:rPr lang="en-US" altLang="en-VN"/>
              <a:pPr>
                <a:defRPr/>
              </a:pPr>
              <a:t>‹#›</a:t>
            </a:fld>
            <a:endParaRPr lang="en-US" altLang="en-VN"/>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2pPr>
      <a:lvl3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3pPr>
      <a:lvl4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4pPr>
      <a:lvl5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0114" name="Title Placeholder 1">
            <a:extLst>
              <a:ext uri="{FF2B5EF4-FFF2-40B4-BE49-F238E27FC236}">
                <a16:creationId xmlns:a16="http://schemas.microsoft.com/office/drawing/2014/main" id="{E42DFE9D-04C2-BEAF-3724-CCDFBC9CD27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0115" name="Text Placeholder 2">
            <a:extLst>
              <a:ext uri="{FF2B5EF4-FFF2-40B4-BE49-F238E27FC236}">
                <a16:creationId xmlns:a16="http://schemas.microsoft.com/office/drawing/2014/main" id="{DEE4F9C7-2940-4530-86B4-98A37579708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3BA28FA-E198-44E9-FC4B-6FC83A0654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31FB159-9F46-214A-ADB0-B81200F3C0DC}" type="datetimeFigureOut">
              <a:rPr lang="en-US"/>
              <a:pPr>
                <a:defRPr/>
              </a:pPr>
              <a:t>2/18/2025</a:t>
            </a:fld>
            <a:endParaRPr lang="en-US"/>
          </a:p>
        </p:txBody>
      </p:sp>
      <p:sp>
        <p:nvSpPr>
          <p:cNvPr id="5" name="Footer Placeholder 4">
            <a:extLst>
              <a:ext uri="{FF2B5EF4-FFF2-40B4-BE49-F238E27FC236}">
                <a16:creationId xmlns:a16="http://schemas.microsoft.com/office/drawing/2014/main" id="{F31FFCF1-C96A-1F22-993A-27D7AC9ECE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581FA47-15AF-2E6B-F48B-3DA21973186B}"/>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9F233F5-8877-6840-B6FF-5366C7A92BDC}" type="slidenum">
              <a:rPr lang="en-US" altLang="en-VN"/>
              <a:pPr>
                <a:defRPr/>
              </a:pPr>
              <a:t>‹#›</a:t>
            </a:fld>
            <a:endParaRPr lang="en-US" altLang="en-VN"/>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700CC47C-DECF-74D7-1EFC-EB9D004CFB5A}"/>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731" tIns="72366" rIns="144731" bIns="72366" numCol="1" anchor="ctr" anchorCtr="0" compatLnSpc="1">
            <a:prstTxWarp prst="textNoShape">
              <a:avLst/>
            </a:prstTxWarp>
          </a:bodyPr>
          <a:lstStyle/>
          <a:p>
            <a:pPr lvl="0"/>
            <a:r>
              <a:rPr lang="en-US" altLang="en-US"/>
              <a:t>Click to edit Master title style</a:t>
            </a:r>
          </a:p>
        </p:txBody>
      </p:sp>
      <p:sp>
        <p:nvSpPr>
          <p:cNvPr id="91139" name="Rectangle 3">
            <a:extLst>
              <a:ext uri="{FF2B5EF4-FFF2-40B4-BE49-F238E27FC236}">
                <a16:creationId xmlns:a16="http://schemas.microsoft.com/office/drawing/2014/main" id="{B974BD63-EB94-94EC-A6C6-72C03DF5BBCF}"/>
              </a:ext>
            </a:extLst>
          </p:cNvPr>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731" tIns="72366" rIns="144731" bIns="7236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A9D319F-E524-E14F-8736-0A2F26109EB5}"/>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144731" tIns="72366" rIns="144731" bIns="72366" numCol="1" anchor="t" anchorCtr="0" compatLnSpc="1">
            <a:prstTxWarp prst="textNoShape">
              <a:avLst/>
            </a:prstTxWarp>
          </a:bodyPr>
          <a:lstStyle>
            <a:lvl1pPr eaLnBrk="1" fontAlgn="auto" hangingPunct="1">
              <a:spcBef>
                <a:spcPts val="0"/>
              </a:spcBef>
              <a:spcAft>
                <a:spcPts val="0"/>
              </a:spcAft>
              <a:defRPr sz="1650" b="0">
                <a:latin typeface="Arial" charset="0"/>
              </a:defRPr>
            </a:lvl1pPr>
          </a:lstStyle>
          <a:p>
            <a:pPr>
              <a:defRPr/>
            </a:pPr>
            <a:endParaRPr lang="en-US"/>
          </a:p>
        </p:txBody>
      </p:sp>
      <p:sp>
        <p:nvSpPr>
          <p:cNvPr id="1029" name="Rectangle 5">
            <a:extLst>
              <a:ext uri="{FF2B5EF4-FFF2-40B4-BE49-F238E27FC236}">
                <a16:creationId xmlns:a16="http://schemas.microsoft.com/office/drawing/2014/main" id="{8FD436DC-7D3E-7338-BA1B-4589CC746671}"/>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144731" tIns="72366" rIns="144731" bIns="72366" numCol="1" anchor="t" anchorCtr="0" compatLnSpc="1">
            <a:prstTxWarp prst="textNoShape">
              <a:avLst/>
            </a:prstTxWarp>
          </a:bodyPr>
          <a:lstStyle>
            <a:lvl1pPr algn="ctr" eaLnBrk="1" fontAlgn="auto" hangingPunct="1">
              <a:spcBef>
                <a:spcPts val="0"/>
              </a:spcBef>
              <a:spcAft>
                <a:spcPts val="0"/>
              </a:spcAft>
              <a:defRPr sz="1650" b="0">
                <a:latin typeface="Arial" charset="0"/>
              </a:defRPr>
            </a:lvl1pPr>
          </a:lstStyle>
          <a:p>
            <a:pPr>
              <a:defRPr/>
            </a:pPr>
            <a:endParaRPr lang="en-US"/>
          </a:p>
        </p:txBody>
      </p:sp>
      <p:sp>
        <p:nvSpPr>
          <p:cNvPr id="1030" name="Rectangle 6">
            <a:extLst>
              <a:ext uri="{FF2B5EF4-FFF2-40B4-BE49-F238E27FC236}">
                <a16:creationId xmlns:a16="http://schemas.microsoft.com/office/drawing/2014/main" id="{23004C1E-AF45-2E0F-67B5-23893217FC28}"/>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144731" tIns="72366" rIns="144731" bIns="72366" numCol="1" anchor="t" anchorCtr="0" compatLnSpc="1">
            <a:prstTxWarp prst="textNoShape">
              <a:avLst/>
            </a:prstTxWarp>
          </a:bodyPr>
          <a:lstStyle>
            <a:lvl1pPr algn="r" eaLnBrk="1" hangingPunct="1">
              <a:defRPr sz="1600">
                <a:latin typeface="Arial" panose="020B0604020202020204" pitchFamily="34" charset="0"/>
              </a:defRPr>
            </a:lvl1pPr>
          </a:lstStyle>
          <a:p>
            <a:pPr>
              <a:defRPr/>
            </a:pPr>
            <a:fld id="{775B41AD-7D63-9747-ACDC-34BA93506AE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eaLnBrk="0" fontAlgn="base" hangingPunct="0">
        <a:spcBef>
          <a:spcPct val="0"/>
        </a:spcBef>
        <a:spcAft>
          <a:spcPct val="0"/>
        </a:spcAft>
        <a:defRPr sz="5200">
          <a:solidFill>
            <a:schemeClr val="tx2"/>
          </a:solidFill>
          <a:latin typeface="+mj-lt"/>
          <a:ea typeface="+mj-ea"/>
          <a:cs typeface="+mj-cs"/>
        </a:defRPr>
      </a:lvl1pPr>
      <a:lvl2pPr algn="ctr" rtl="0" eaLnBrk="0" fontAlgn="base" hangingPunct="0">
        <a:spcBef>
          <a:spcPct val="0"/>
        </a:spcBef>
        <a:spcAft>
          <a:spcPct val="0"/>
        </a:spcAft>
        <a:defRPr sz="5200">
          <a:solidFill>
            <a:schemeClr val="tx2"/>
          </a:solidFill>
          <a:latin typeface="Arial" charset="0"/>
        </a:defRPr>
      </a:lvl2pPr>
      <a:lvl3pPr algn="ctr" rtl="0" eaLnBrk="0" fontAlgn="base" hangingPunct="0">
        <a:spcBef>
          <a:spcPct val="0"/>
        </a:spcBef>
        <a:spcAft>
          <a:spcPct val="0"/>
        </a:spcAft>
        <a:defRPr sz="5200">
          <a:solidFill>
            <a:schemeClr val="tx2"/>
          </a:solidFill>
          <a:latin typeface="Arial" charset="0"/>
        </a:defRPr>
      </a:lvl3pPr>
      <a:lvl4pPr algn="ctr" rtl="0" eaLnBrk="0" fontAlgn="base" hangingPunct="0">
        <a:spcBef>
          <a:spcPct val="0"/>
        </a:spcBef>
        <a:spcAft>
          <a:spcPct val="0"/>
        </a:spcAft>
        <a:defRPr sz="5200">
          <a:solidFill>
            <a:schemeClr val="tx2"/>
          </a:solidFill>
          <a:latin typeface="Arial" charset="0"/>
        </a:defRPr>
      </a:lvl4pPr>
      <a:lvl5pPr algn="ctr" rtl="0" eaLnBrk="0" fontAlgn="base" hangingPunct="0">
        <a:spcBef>
          <a:spcPct val="0"/>
        </a:spcBef>
        <a:spcAft>
          <a:spcPct val="0"/>
        </a:spcAft>
        <a:defRPr sz="5200">
          <a:solidFill>
            <a:schemeClr val="tx2"/>
          </a:solidFill>
          <a:latin typeface="Arial" charset="0"/>
        </a:defRPr>
      </a:lvl5pPr>
      <a:lvl6pPr marL="542742" algn="ctr" rtl="0" fontAlgn="base">
        <a:spcBef>
          <a:spcPct val="0"/>
        </a:spcBef>
        <a:spcAft>
          <a:spcPct val="0"/>
        </a:spcAft>
        <a:defRPr sz="5250">
          <a:solidFill>
            <a:schemeClr val="tx2"/>
          </a:solidFill>
          <a:latin typeface="Arial" charset="0"/>
        </a:defRPr>
      </a:lvl6pPr>
      <a:lvl7pPr marL="1085484" algn="ctr" rtl="0" fontAlgn="base">
        <a:spcBef>
          <a:spcPct val="0"/>
        </a:spcBef>
        <a:spcAft>
          <a:spcPct val="0"/>
        </a:spcAft>
        <a:defRPr sz="5250">
          <a:solidFill>
            <a:schemeClr val="tx2"/>
          </a:solidFill>
          <a:latin typeface="Arial" charset="0"/>
        </a:defRPr>
      </a:lvl7pPr>
      <a:lvl8pPr marL="1628226" algn="ctr" rtl="0" fontAlgn="base">
        <a:spcBef>
          <a:spcPct val="0"/>
        </a:spcBef>
        <a:spcAft>
          <a:spcPct val="0"/>
        </a:spcAft>
        <a:defRPr sz="5250">
          <a:solidFill>
            <a:schemeClr val="tx2"/>
          </a:solidFill>
          <a:latin typeface="Arial" charset="0"/>
        </a:defRPr>
      </a:lvl8pPr>
      <a:lvl9pPr marL="2170969" algn="ctr" rtl="0" fontAlgn="base">
        <a:spcBef>
          <a:spcPct val="0"/>
        </a:spcBef>
        <a:spcAft>
          <a:spcPct val="0"/>
        </a:spcAft>
        <a:defRPr sz="5250">
          <a:solidFill>
            <a:schemeClr val="tx2"/>
          </a:solidFill>
          <a:latin typeface="Arial" charset="0"/>
        </a:defRPr>
      </a:lvl9pPr>
    </p:titleStyle>
    <p:bodyStyle>
      <a:lvl1pPr marL="404813" indent="-404813" algn="l" rtl="0" eaLnBrk="0" fontAlgn="base" hangingPunct="0">
        <a:spcBef>
          <a:spcPct val="20000"/>
        </a:spcBef>
        <a:spcAft>
          <a:spcPct val="0"/>
        </a:spcAft>
        <a:buChar char="•"/>
        <a:defRPr sz="3800">
          <a:solidFill>
            <a:schemeClr val="tx1"/>
          </a:solidFill>
          <a:latin typeface="+mn-lt"/>
          <a:ea typeface="+mn-ea"/>
          <a:cs typeface="+mn-cs"/>
        </a:defRPr>
      </a:lvl1pPr>
      <a:lvl2pPr marL="881063" indent="-338138" algn="l" rtl="0" eaLnBrk="0" fontAlgn="base" hangingPunct="0">
        <a:spcBef>
          <a:spcPct val="20000"/>
        </a:spcBef>
        <a:spcAft>
          <a:spcPct val="0"/>
        </a:spcAft>
        <a:buChar char="–"/>
        <a:defRPr sz="3300">
          <a:solidFill>
            <a:schemeClr val="tx1"/>
          </a:solidFill>
          <a:latin typeface="+mn-lt"/>
        </a:defRPr>
      </a:lvl2pPr>
      <a:lvl3pPr marL="1355725" indent="-269875" algn="l" rtl="0" eaLnBrk="0" fontAlgn="base" hangingPunct="0">
        <a:spcBef>
          <a:spcPct val="20000"/>
        </a:spcBef>
        <a:spcAft>
          <a:spcPct val="0"/>
        </a:spcAft>
        <a:buChar char="•"/>
        <a:defRPr sz="2800">
          <a:solidFill>
            <a:schemeClr val="tx1"/>
          </a:solidFill>
          <a:latin typeface="+mn-lt"/>
        </a:defRPr>
      </a:lvl3pPr>
      <a:lvl4pPr marL="1898650" indent="-269875" algn="l" rtl="0" eaLnBrk="0" fontAlgn="base" hangingPunct="0">
        <a:spcBef>
          <a:spcPct val="20000"/>
        </a:spcBef>
        <a:spcAft>
          <a:spcPct val="0"/>
        </a:spcAft>
        <a:buChar char="–"/>
        <a:defRPr sz="2400">
          <a:solidFill>
            <a:schemeClr val="tx1"/>
          </a:solidFill>
          <a:latin typeface="+mn-lt"/>
        </a:defRPr>
      </a:lvl4pPr>
      <a:lvl5pPr marL="2441575" indent="-269875" algn="l" rtl="0" eaLnBrk="0" fontAlgn="base" hangingPunct="0">
        <a:spcBef>
          <a:spcPct val="20000"/>
        </a:spcBef>
        <a:spcAft>
          <a:spcPct val="0"/>
        </a:spcAft>
        <a:buChar char="»"/>
        <a:defRPr sz="2400">
          <a:solidFill>
            <a:schemeClr val="tx1"/>
          </a:solidFill>
          <a:latin typeface="+mn-lt"/>
        </a:defRPr>
      </a:lvl5pPr>
      <a:lvl6pPr marL="2985082" indent="-271371" algn="l" rtl="0" fontAlgn="base">
        <a:spcBef>
          <a:spcPct val="20000"/>
        </a:spcBef>
        <a:spcAft>
          <a:spcPct val="0"/>
        </a:spcAft>
        <a:buChar char="»"/>
        <a:defRPr sz="2400">
          <a:solidFill>
            <a:schemeClr val="tx1"/>
          </a:solidFill>
          <a:latin typeface="+mn-lt"/>
        </a:defRPr>
      </a:lvl6pPr>
      <a:lvl7pPr marL="3527824" indent="-271371" algn="l" rtl="0" fontAlgn="base">
        <a:spcBef>
          <a:spcPct val="20000"/>
        </a:spcBef>
        <a:spcAft>
          <a:spcPct val="0"/>
        </a:spcAft>
        <a:buChar char="»"/>
        <a:defRPr sz="2400">
          <a:solidFill>
            <a:schemeClr val="tx1"/>
          </a:solidFill>
          <a:latin typeface="+mn-lt"/>
        </a:defRPr>
      </a:lvl7pPr>
      <a:lvl8pPr marL="4070566" indent="-271371" algn="l" rtl="0" fontAlgn="base">
        <a:spcBef>
          <a:spcPct val="20000"/>
        </a:spcBef>
        <a:spcAft>
          <a:spcPct val="0"/>
        </a:spcAft>
        <a:buChar char="»"/>
        <a:defRPr sz="2400">
          <a:solidFill>
            <a:schemeClr val="tx1"/>
          </a:solidFill>
          <a:latin typeface="+mn-lt"/>
        </a:defRPr>
      </a:lvl8pPr>
      <a:lvl9pPr marL="4613308" indent="-271371" algn="l" rtl="0" fontAlgn="base">
        <a:spcBef>
          <a:spcPct val="20000"/>
        </a:spcBef>
        <a:spcAft>
          <a:spcPct val="0"/>
        </a:spcAft>
        <a:buChar char="»"/>
        <a:defRPr sz="2400">
          <a:solidFill>
            <a:schemeClr val="tx1"/>
          </a:solidFill>
          <a:latin typeface="+mn-lt"/>
        </a:defRPr>
      </a:lvl9pPr>
    </p:bodyStyle>
    <p:otherStyle>
      <a:defPPr>
        <a:defRPr lang="en-US"/>
      </a:defPPr>
      <a:lvl1pPr marL="0" algn="l" defTabSz="1085484" rtl="0" eaLnBrk="1" latinLnBrk="0" hangingPunct="1">
        <a:defRPr sz="2100" kern="1200">
          <a:solidFill>
            <a:schemeClr val="tx1"/>
          </a:solidFill>
          <a:latin typeface="+mn-lt"/>
          <a:ea typeface="+mn-ea"/>
          <a:cs typeface="+mn-cs"/>
        </a:defRPr>
      </a:lvl1pPr>
      <a:lvl2pPr marL="542742" algn="l" defTabSz="1085484" rtl="0" eaLnBrk="1" latinLnBrk="0" hangingPunct="1">
        <a:defRPr sz="2100" kern="1200">
          <a:solidFill>
            <a:schemeClr val="tx1"/>
          </a:solidFill>
          <a:latin typeface="+mn-lt"/>
          <a:ea typeface="+mn-ea"/>
          <a:cs typeface="+mn-cs"/>
        </a:defRPr>
      </a:lvl2pPr>
      <a:lvl3pPr marL="1085484" algn="l" defTabSz="1085484" rtl="0" eaLnBrk="1" latinLnBrk="0" hangingPunct="1">
        <a:defRPr sz="2100" kern="1200">
          <a:solidFill>
            <a:schemeClr val="tx1"/>
          </a:solidFill>
          <a:latin typeface="+mn-lt"/>
          <a:ea typeface="+mn-ea"/>
          <a:cs typeface="+mn-cs"/>
        </a:defRPr>
      </a:lvl3pPr>
      <a:lvl4pPr marL="1628226" algn="l" defTabSz="1085484" rtl="0" eaLnBrk="1" latinLnBrk="0" hangingPunct="1">
        <a:defRPr sz="2100" kern="1200">
          <a:solidFill>
            <a:schemeClr val="tx1"/>
          </a:solidFill>
          <a:latin typeface="+mn-lt"/>
          <a:ea typeface="+mn-ea"/>
          <a:cs typeface="+mn-cs"/>
        </a:defRPr>
      </a:lvl4pPr>
      <a:lvl5pPr marL="2170969" algn="l" defTabSz="1085484" rtl="0" eaLnBrk="1" latinLnBrk="0" hangingPunct="1">
        <a:defRPr sz="2100" kern="1200">
          <a:solidFill>
            <a:schemeClr val="tx1"/>
          </a:solidFill>
          <a:latin typeface="+mn-lt"/>
          <a:ea typeface="+mn-ea"/>
          <a:cs typeface="+mn-cs"/>
        </a:defRPr>
      </a:lvl5pPr>
      <a:lvl6pPr marL="2713711" algn="l" defTabSz="1085484" rtl="0" eaLnBrk="1" latinLnBrk="0" hangingPunct="1">
        <a:defRPr sz="2100" kern="1200">
          <a:solidFill>
            <a:schemeClr val="tx1"/>
          </a:solidFill>
          <a:latin typeface="+mn-lt"/>
          <a:ea typeface="+mn-ea"/>
          <a:cs typeface="+mn-cs"/>
        </a:defRPr>
      </a:lvl6pPr>
      <a:lvl7pPr marL="3256453" algn="l" defTabSz="1085484" rtl="0" eaLnBrk="1" latinLnBrk="0" hangingPunct="1">
        <a:defRPr sz="2100" kern="1200">
          <a:solidFill>
            <a:schemeClr val="tx1"/>
          </a:solidFill>
          <a:latin typeface="+mn-lt"/>
          <a:ea typeface="+mn-ea"/>
          <a:cs typeface="+mn-cs"/>
        </a:defRPr>
      </a:lvl7pPr>
      <a:lvl8pPr marL="3799195" algn="l" defTabSz="1085484" rtl="0" eaLnBrk="1" latinLnBrk="0" hangingPunct="1">
        <a:defRPr sz="2100" kern="1200">
          <a:solidFill>
            <a:schemeClr val="tx1"/>
          </a:solidFill>
          <a:latin typeface="+mn-lt"/>
          <a:ea typeface="+mn-ea"/>
          <a:cs typeface="+mn-cs"/>
        </a:defRPr>
      </a:lvl8pPr>
      <a:lvl9pPr marL="4341937" algn="l" defTabSz="1085484"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https://cdn.tgdd.vn/Files/2022/07/02/1444077/10-bai-bien-dep-nhat-viet-nam-ban-nen-den-thu-mot-lan-202207021242263205.jpg" TargetMode="External"/></Relationships>
</file>

<file path=ppt/slides/_rels/slide10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7.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8.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9.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0.xml"/><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2.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3.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4.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https://cdn.tgdd.vn/Files/2022/07/02/1444077/10-bai-bien-dep-nhat-viet-nam-ban-nen-den-thu-mot-lan-202207021242511893.jpg" TargetMode="External"/></Relationships>
</file>

<file path=ppt/slides/_rels/slide1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7.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8.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9.xml"/><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https://cdn.tgdd.vn/Files/2022/07/02/1444077/10-bai-bien-dep-nhat-viet-nam-ban-nen-den-thu-mot-lan-202207021243161348.jpg" TargetMode="External"/></Relationships>
</file>

<file path=ppt/slides/_rels/slide1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7.xml"/><Relationship Id="rId1" Type="http://schemas.openxmlformats.org/officeDocument/2006/relationships/slideLayout" Target="../slideLayouts/slideLayout2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4.xml"/></Relationships>
</file>

<file path=ppt/slides/_rels/slide1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0.xml"/><Relationship Id="rId1" Type="http://schemas.openxmlformats.org/officeDocument/2006/relationships/slideLayout" Target="../slideLayouts/slideLayout24.xml"/></Relationships>
</file>

<file path=ppt/slides/_rels/slide1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1.xml"/><Relationship Id="rId1" Type="http://schemas.openxmlformats.org/officeDocument/2006/relationships/slideLayout" Target="../slideLayouts/slideLayout2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4.xml"/></Relationships>
</file>

<file path=ppt/slides/_rels/slide1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5.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6.xml"/><Relationship Id="rId1" Type="http://schemas.openxmlformats.org/officeDocument/2006/relationships/slideLayout" Target="../slideLayouts/slideLayout24.xml"/></Relationships>
</file>

<file path=ppt/slides/_rels/slide1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7.xml"/><Relationship Id="rId1" Type="http://schemas.openxmlformats.org/officeDocument/2006/relationships/slideLayout" Target="../slideLayouts/slideLayout24.xml"/></Relationships>
</file>

<file path=ppt/slides/_rels/slide1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8.xml"/><Relationship Id="rId1" Type="http://schemas.openxmlformats.org/officeDocument/2006/relationships/slideLayout" Target="../slideLayouts/slideLayout24.xml"/></Relationships>
</file>

<file path=ppt/slides/_rels/slide1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9.xml"/><Relationship Id="rId1" Type="http://schemas.openxmlformats.org/officeDocument/2006/relationships/slideLayout" Target="../slideLayouts/slideLayout2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4.xml"/></Relationships>
</file>

<file path=ppt/slides/_rels/slide1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2.xml"/><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4.xml"/><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39.xml"/><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4.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4.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48.xml"/><Relationship Id="rId1" Type="http://schemas.openxmlformats.org/officeDocument/2006/relationships/slideLayout" Target="../slideLayouts/slideLayout24.xml"/><Relationship Id="rId4" Type="http://schemas.openxmlformats.org/officeDocument/2006/relationships/image" Target="../media/image54.jpeg"/></Relationships>
</file>

<file path=ppt/slides/_rels/slide1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49.xml"/><Relationship Id="rId1" Type="http://schemas.openxmlformats.org/officeDocument/2006/relationships/slideLayout" Target="../slideLayouts/slideLayout24.xml"/></Relationships>
</file>

<file path=ppt/slides/_rels/slide15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50.xml"/><Relationship Id="rId1" Type="http://schemas.openxmlformats.org/officeDocument/2006/relationships/slideLayout" Target="../slideLayouts/slideLayout24.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4.xml"/></Relationships>
</file>

<file path=ppt/slides/_rels/slide15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2.xml"/><Relationship Id="rId1" Type="http://schemas.openxmlformats.org/officeDocument/2006/relationships/slideLayout" Target="../slideLayouts/slideLayout24.xml"/></Relationships>
</file>

<file path=ppt/slides/_rels/slide1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3.xml"/><Relationship Id="rId1" Type="http://schemas.openxmlformats.org/officeDocument/2006/relationships/slideLayout" Target="../slideLayouts/slideLayout24.xml"/></Relationships>
</file>

<file path=ppt/slides/_rels/slide1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5.xml"/><Relationship Id="rId1" Type="http://schemas.openxmlformats.org/officeDocument/2006/relationships/slideLayout" Target="../slideLayouts/slideLayout24.xml"/></Relationships>
</file>

<file path=ppt/slides/_rels/slide16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56.xml"/><Relationship Id="rId1" Type="http://schemas.openxmlformats.org/officeDocument/2006/relationships/slideLayout" Target="../slideLayouts/slideLayout24.xml"/></Relationships>
</file>

<file path=ppt/slides/_rels/slide16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57.xml"/><Relationship Id="rId1" Type="http://schemas.openxmlformats.org/officeDocument/2006/relationships/slideLayout" Target="../slideLayouts/slideLayout24.xml"/></Relationships>
</file>

<file path=ppt/slides/_rels/slide1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8.xml"/><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59.xml"/><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0.xml"/><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61.xml"/><Relationship Id="rId1" Type="http://schemas.openxmlformats.org/officeDocument/2006/relationships/slideLayout" Target="../slideLayouts/slideLayout24.xml"/></Relationships>
</file>

<file path=ppt/slides/_rels/slide16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62.xml"/><Relationship Id="rId1" Type="http://schemas.openxmlformats.org/officeDocument/2006/relationships/slideLayout" Target="../slideLayouts/slideLayout24.xml"/></Relationships>
</file>

<file path=ppt/slides/_rels/slide1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3.xml"/><Relationship Id="rId1" Type="http://schemas.openxmlformats.org/officeDocument/2006/relationships/slideLayout" Target="../slideLayouts/slideLayout24.xml"/></Relationships>
</file>

<file path=ppt/slides/_rels/slide16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5.xml"/><Relationship Id="rId1" Type="http://schemas.openxmlformats.org/officeDocument/2006/relationships/slideLayout" Target="../slideLayouts/slideLayout24.xml"/></Relationships>
</file>

<file path=ppt/slides/_rels/slide17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6.xml"/><Relationship Id="rId1" Type="http://schemas.openxmlformats.org/officeDocument/2006/relationships/slideLayout" Target="../slideLayouts/slideLayout24.xml"/></Relationships>
</file>

<file path=ppt/slides/_rels/slide17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67.xml"/><Relationship Id="rId1" Type="http://schemas.openxmlformats.org/officeDocument/2006/relationships/slideLayout" Target="../slideLayouts/slideLayout24.xml"/></Relationships>
</file>

<file path=ppt/slides/_rels/slide17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68.xml"/><Relationship Id="rId1" Type="http://schemas.openxmlformats.org/officeDocument/2006/relationships/slideLayout" Target="../slideLayouts/slideLayout24.xml"/></Relationships>
</file>

<file path=ppt/slides/_rels/slide17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9.xml"/><Relationship Id="rId1" Type="http://schemas.openxmlformats.org/officeDocument/2006/relationships/slideLayout" Target="../slideLayouts/slideLayout24.xml"/></Relationships>
</file>

<file path=ppt/slides/_rels/slide17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70.xml"/><Relationship Id="rId1" Type="http://schemas.openxmlformats.org/officeDocument/2006/relationships/slideLayout" Target="../slideLayouts/slideLayout24.xml"/></Relationships>
</file>

<file path=ppt/slides/_rels/slide17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1.xml"/><Relationship Id="rId1" Type="http://schemas.openxmlformats.org/officeDocument/2006/relationships/slideLayout" Target="../slideLayouts/slideLayout24.xml"/></Relationships>
</file>

<file path=ppt/slides/_rels/slide17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72.xml"/><Relationship Id="rId1" Type="http://schemas.openxmlformats.org/officeDocument/2006/relationships/slideLayout" Target="../slideLayouts/slideLayout24.xml"/></Relationships>
</file>

<file path=ppt/slides/_rels/slide17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73.xml"/><Relationship Id="rId1" Type="http://schemas.openxmlformats.org/officeDocument/2006/relationships/slideLayout" Target="../slideLayouts/slideLayout24.xml"/></Relationships>
</file>

<file path=ppt/slides/_rels/slide17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7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75.xml"/><Relationship Id="rId1" Type="http://schemas.openxmlformats.org/officeDocument/2006/relationships/slideLayout" Target="../slideLayouts/slideLayout24.xml"/></Relationships>
</file>

<file path=ppt/slides/_rels/slide18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76.xml"/><Relationship Id="rId1" Type="http://schemas.openxmlformats.org/officeDocument/2006/relationships/slideLayout" Target="../slideLayouts/slideLayout24.xml"/></Relationships>
</file>

<file path=ppt/slides/_rels/slide18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77.xml"/><Relationship Id="rId1" Type="http://schemas.openxmlformats.org/officeDocument/2006/relationships/slideLayout" Target="../slideLayouts/slideLayout24.xml"/></Relationships>
</file>

<file path=ppt/slides/_rels/slide18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8.xml"/><Relationship Id="rId1" Type="http://schemas.openxmlformats.org/officeDocument/2006/relationships/slideLayout" Target="../slideLayouts/slideLayout24.xml"/></Relationships>
</file>

<file path=ppt/slides/_rels/slide18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9.xml"/><Relationship Id="rId1" Type="http://schemas.openxmlformats.org/officeDocument/2006/relationships/slideLayout" Target="../slideLayouts/slideLayout24.xml"/></Relationships>
</file>

<file path=ppt/slides/_rels/slide18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80.xml"/><Relationship Id="rId1" Type="http://schemas.openxmlformats.org/officeDocument/2006/relationships/slideLayout" Target="../slideLayouts/slideLayout24.xml"/><Relationship Id="rId4" Type="http://schemas.openxmlformats.org/officeDocument/2006/relationships/image" Target="https://kinhtevadubao.vn/stores/news_dataimages/kinhtevadubaovn/052020/24/14/kham-pha-4-noi-san-xuat-muoi-lon-nhat-viet-nam-06-.3773.jpg" TargetMode="Externa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4.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4.xml"/></Relationships>
</file>

<file path=ppt/slides/_rels/slide18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83.xml"/><Relationship Id="rId1" Type="http://schemas.openxmlformats.org/officeDocument/2006/relationships/slideLayout" Target="../slideLayouts/slideLayout24.xml"/><Relationship Id="rId4" Type="http://schemas.openxmlformats.org/officeDocument/2006/relationships/image" Target="https://kinhtevadubao.vn/stores/news_dataimages/kinhtevadubaovn/052020/24/14/kham-pha-4-noi-san-xuat-muoi-lon-nhat-viet-nam-06-.7354.jpg" TargetMode="Externa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4.xml"/></Relationships>
</file>

<file path=ppt/slides/_rels/slide19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86.xml"/><Relationship Id="rId1" Type="http://schemas.openxmlformats.org/officeDocument/2006/relationships/slideLayout" Target="../slideLayouts/slideLayout24.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4.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4.xml"/></Relationships>
</file>

<file path=ppt/slides/_rels/slide19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89.xml"/><Relationship Id="rId1" Type="http://schemas.openxmlformats.org/officeDocument/2006/relationships/slideLayout" Target="../slideLayouts/slideLayout24.xml"/><Relationship Id="rId4" Type="http://schemas.openxmlformats.org/officeDocument/2006/relationships/image" Target="https://kinhtevadubao.vn/stores/news_dataimages/kinhtevadubaovn/052020/24/14/kham-pha-4-noi-san-xuat-muoi-lon-nhat-viet-nam-06-.9132.jpg" TargetMode="Externa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4.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4.xml"/></Relationships>
</file>

<file path=ppt/slides/_rels/slide19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9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2.xml"/><Relationship Id="rId1" Type="http://schemas.openxmlformats.org/officeDocument/2006/relationships/slideLayout" Target="../slideLayouts/slideLayout24.xml"/></Relationships>
</file>

<file path=ppt/slides/_rels/slide19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0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4.xml"/><Relationship Id="rId1" Type="http://schemas.openxmlformats.org/officeDocument/2006/relationships/slideLayout" Target="../slideLayouts/slideLayout24.xml"/></Relationships>
</file>

<file path=ppt/slides/_rels/slide20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5.xml"/><Relationship Id="rId1" Type="http://schemas.openxmlformats.org/officeDocument/2006/relationships/slideLayout" Target="../slideLayouts/slideLayout24.xml"/></Relationships>
</file>

<file path=ppt/slides/_rels/slide20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96.xml"/><Relationship Id="rId1" Type="http://schemas.openxmlformats.org/officeDocument/2006/relationships/slideLayout" Target="../slideLayouts/slideLayout24.xml"/></Relationships>
</file>

<file path=ppt/slides/_rels/slide20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97.xml"/><Relationship Id="rId1" Type="http://schemas.openxmlformats.org/officeDocument/2006/relationships/slideLayout" Target="../slideLayouts/slideLayout24.xml"/></Relationships>
</file>

<file path=ppt/slides/_rels/slide20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98.xml"/><Relationship Id="rId1" Type="http://schemas.openxmlformats.org/officeDocument/2006/relationships/slideLayout" Target="../slideLayouts/slideLayout24.xml"/></Relationships>
</file>

<file path=ppt/slides/_rels/slide20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99.xml"/><Relationship Id="rId1" Type="http://schemas.openxmlformats.org/officeDocument/2006/relationships/slideLayout" Target="../slideLayouts/slideLayout24.xml"/></Relationships>
</file>

<file path=ppt/slides/_rels/slide20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00.xml"/><Relationship Id="rId1" Type="http://schemas.openxmlformats.org/officeDocument/2006/relationships/slideLayout" Target="../slideLayouts/slideLayout24.xml"/></Relationships>
</file>

<file path=ppt/slides/_rels/slide20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01.xml"/><Relationship Id="rId1" Type="http://schemas.openxmlformats.org/officeDocument/2006/relationships/slideLayout" Target="../slideLayouts/slideLayout24.xml"/></Relationships>
</file>

<file path=ppt/slides/_rels/slide20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02.xml"/><Relationship Id="rId1" Type="http://schemas.openxmlformats.org/officeDocument/2006/relationships/slideLayout" Target="../slideLayouts/slideLayout24.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4.xml"/><Relationship Id="rId1" Type="http://schemas.openxmlformats.org/officeDocument/2006/relationships/slideLayout" Target="../slideLayouts/slideLayout24.xml"/></Relationships>
</file>

<file path=ppt/slides/_rels/slide2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5.xml"/><Relationship Id="rId1" Type="http://schemas.openxmlformats.org/officeDocument/2006/relationships/slideLayout" Target="../slideLayouts/slideLayout24.xml"/></Relationships>
</file>

<file path=ppt/slides/_rels/slide21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06.xml"/><Relationship Id="rId1" Type="http://schemas.openxmlformats.org/officeDocument/2006/relationships/slideLayout" Target="../slideLayouts/slideLayout24.xml"/></Relationships>
</file>

<file path=ppt/slides/_rels/slide2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7.xml"/><Relationship Id="rId1" Type="http://schemas.openxmlformats.org/officeDocument/2006/relationships/slideLayout" Target="../slideLayouts/slideLayout24.xml"/></Relationships>
</file>

<file path=ppt/slides/_rels/slide21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08.xml"/><Relationship Id="rId1" Type="http://schemas.openxmlformats.org/officeDocument/2006/relationships/slideLayout" Target="../slideLayouts/slideLayout24.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4.xml"/></Relationships>
</file>

<file path=ppt/slides/_rels/slide2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0.xml"/><Relationship Id="rId1" Type="http://schemas.openxmlformats.org/officeDocument/2006/relationships/slideLayout" Target="../slideLayouts/slideLayout24.xml"/></Relationships>
</file>

<file path=ppt/slides/_rels/slide2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1.xml"/><Relationship Id="rId1" Type="http://schemas.openxmlformats.org/officeDocument/2006/relationships/slideLayout" Target="../slideLayouts/slideLayout24.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4.xml"/></Relationships>
</file>

<file path=ppt/slides/_rels/slide21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13.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4.xml"/><Relationship Id="rId1" Type="http://schemas.openxmlformats.org/officeDocument/2006/relationships/slideLayout" Target="../slideLayouts/slideLayout24.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4.xml"/></Relationships>
</file>

<file path=ppt/slides/_rels/slide22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16.xml"/><Relationship Id="rId1" Type="http://schemas.openxmlformats.org/officeDocument/2006/relationships/slideLayout" Target="../slideLayouts/slideLayout24.xml"/></Relationships>
</file>

<file path=ppt/slides/_rels/slide2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7.xml"/><Relationship Id="rId1" Type="http://schemas.openxmlformats.org/officeDocument/2006/relationships/slideLayout" Target="../slideLayouts/slideLayout24.xml"/></Relationships>
</file>

<file path=ppt/slides/_rels/slide2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8.xml"/><Relationship Id="rId1" Type="http://schemas.openxmlformats.org/officeDocument/2006/relationships/slideLayout" Target="../slideLayouts/slideLayout24.xml"/></Relationships>
</file>

<file path=ppt/slides/_rels/slide2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9.xml"/><Relationship Id="rId1" Type="http://schemas.openxmlformats.org/officeDocument/2006/relationships/slideLayout" Target="../slideLayouts/slideLayout24.xml"/></Relationships>
</file>

<file path=ppt/slides/_rels/slide2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0.xml"/><Relationship Id="rId1" Type="http://schemas.openxmlformats.org/officeDocument/2006/relationships/slideLayout" Target="../slideLayouts/slideLayout24.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4.xml"/></Relationships>
</file>

<file path=ppt/slides/_rels/slide22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22.xml"/><Relationship Id="rId1" Type="http://schemas.openxmlformats.org/officeDocument/2006/relationships/slideLayout" Target="../slideLayouts/slideLayout24.xml"/></Relationships>
</file>

<file path=ppt/slides/_rels/slide22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23.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24.xml"/><Relationship Id="rId1" Type="http://schemas.openxmlformats.org/officeDocument/2006/relationships/slideLayout" Target="../slideLayouts/slideLayout24.xml"/></Relationships>
</file>

<file path=ppt/slides/_rels/slide23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25.xml"/><Relationship Id="rId1" Type="http://schemas.openxmlformats.org/officeDocument/2006/relationships/slideLayout" Target="../slideLayouts/slideLayout24.xml"/></Relationships>
</file>

<file path=ppt/slides/_rels/slide23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26.xml"/><Relationship Id="rId1" Type="http://schemas.openxmlformats.org/officeDocument/2006/relationships/slideLayout" Target="../slideLayouts/slideLayout24.xml"/></Relationships>
</file>

<file path=ppt/slides/_rels/slide23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27.xml"/><Relationship Id="rId1" Type="http://schemas.openxmlformats.org/officeDocument/2006/relationships/slideLayout" Target="../slideLayouts/slideLayout24.xml"/></Relationships>
</file>

<file path=ppt/slides/_rels/slide23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28.xml"/><Relationship Id="rId1" Type="http://schemas.openxmlformats.org/officeDocument/2006/relationships/slideLayout" Target="../slideLayouts/slideLayout24.xml"/></Relationships>
</file>

<file path=ppt/slides/_rels/slide23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29.xml"/><Relationship Id="rId1" Type="http://schemas.openxmlformats.org/officeDocument/2006/relationships/slideLayout" Target="../slideLayouts/slideLayout24.xml"/></Relationships>
</file>

<file path=ppt/slides/_rels/slide236.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30.xml"/><Relationship Id="rId1" Type="http://schemas.openxmlformats.org/officeDocument/2006/relationships/slideLayout" Target="../slideLayouts/slideLayout24.xml"/></Relationships>
</file>

<file path=ppt/slides/_rels/slide23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31.xml"/><Relationship Id="rId1" Type="http://schemas.openxmlformats.org/officeDocument/2006/relationships/slideLayout" Target="../slideLayouts/slideLayout24.xml"/></Relationships>
</file>

<file path=ppt/slides/_rels/slide23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32.xml"/><Relationship Id="rId1" Type="http://schemas.openxmlformats.org/officeDocument/2006/relationships/slideLayout" Target="../slideLayouts/slideLayout24.xml"/></Relationships>
</file>

<file path=ppt/slides/_rels/slide239.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3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4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34.xml"/><Relationship Id="rId1" Type="http://schemas.openxmlformats.org/officeDocument/2006/relationships/slideLayout" Target="../slideLayouts/slideLayout24.xml"/></Relationships>
</file>

<file path=ppt/slides/_rels/slide24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35.xml"/><Relationship Id="rId1" Type="http://schemas.openxmlformats.org/officeDocument/2006/relationships/slideLayout" Target="../slideLayouts/slideLayout24.xml"/></Relationships>
</file>

<file path=ppt/slides/_rels/slide24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36.xml"/><Relationship Id="rId1" Type="http://schemas.openxmlformats.org/officeDocument/2006/relationships/slideLayout" Target="../slideLayouts/slideLayout24.xml"/></Relationships>
</file>

<file path=ppt/slides/_rels/slide24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37.xml"/><Relationship Id="rId1" Type="http://schemas.openxmlformats.org/officeDocument/2006/relationships/slideLayout" Target="../slideLayouts/slideLayout24.xml"/></Relationships>
</file>

<file path=ppt/slides/_rels/slide24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38.xml"/><Relationship Id="rId1" Type="http://schemas.openxmlformats.org/officeDocument/2006/relationships/slideLayout" Target="../slideLayouts/slideLayout24.xml"/></Relationships>
</file>

<file path=ppt/slides/_rels/slide24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39.xml"/><Relationship Id="rId1" Type="http://schemas.openxmlformats.org/officeDocument/2006/relationships/slideLayout" Target="../slideLayouts/slideLayout24.xml"/></Relationships>
</file>

<file path=ppt/slides/_rels/slide2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0.xml"/><Relationship Id="rId1" Type="http://schemas.openxmlformats.org/officeDocument/2006/relationships/slideLayout" Target="../slideLayouts/slideLayout24.xml"/><Relationship Id="rId4" Type="http://schemas.openxmlformats.org/officeDocument/2006/relationships/image" Target="../media/image94.jpeg"/></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4.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4.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https://ik.imagekit.io/tvlk/blog/2022/09/dao-o-viet-nam-1.jpg?tr=dpr-2,w-675" TargetMode="Externa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4.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4.xml"/></Relationships>
</file>

<file path=ppt/slides/_rels/slide252.xml.rels><?xml version="1.0" encoding="UTF-8" standalone="yes"?>
<Relationships xmlns="http://schemas.openxmlformats.org/package/2006/relationships"><Relationship Id="rId3" Type="http://schemas.openxmlformats.org/officeDocument/2006/relationships/image" Target="../media/image95.jpeg"/><Relationship Id="rId7" Type="http://schemas.openxmlformats.org/officeDocument/2006/relationships/image" Target="../media/image94.jpeg"/><Relationship Id="rId2" Type="http://schemas.openxmlformats.org/officeDocument/2006/relationships/notesSlide" Target="../notesSlides/notesSlide246.xml"/><Relationship Id="rId1" Type="http://schemas.openxmlformats.org/officeDocument/2006/relationships/slideLayout" Target="../slideLayouts/slideLayout23.xml"/><Relationship Id="rId6" Type="http://schemas.openxmlformats.org/officeDocument/2006/relationships/image" Target="../media/image3.emf"/><Relationship Id="rId5" Type="http://schemas.openxmlformats.org/officeDocument/2006/relationships/image" Target="../media/image97.png"/><Relationship Id="rId4" Type="http://schemas.openxmlformats.org/officeDocument/2006/relationships/image" Target="../media/image96.png"/></Relationships>
</file>

<file path=ppt/slides/_rels/slide25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https://ik.imagekit.io/tvlk/blog/2022/09/dao-o-viet-nam-4.jpg?tr=dpr-2,w-675"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https://ik.imagekit.io/tvlk/blog/2022/09/dao-o-viet-nam-4.jpg?tr=dpr-2,w-675"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https://ik.imagekit.io/tvlk/blog/2022/09/dao-o-viet-nam-5.jpg?tr=dpr-2,w-675"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https://ik.imagekit.io/tvlk/blog/2022/09/dao-o-viet-nam-5.jpg?tr=dpr-2,w-67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https://cdn.tgdd.vn/Files/2022/07/02/1444077/10-bai-bien-dep-nhat-viet-nam-ban-nen-den-thu-mot-lan-202207021237484992.jp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image" Target="https://ik.imagekit.io/tvlk/blog/2022/09/dao-o-viet-nam-7.jpg?tr=dpr-2,w-675"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image" Target="https://ik.imagekit.io/tvlk/blog/2022/09/dao-o-viet-nam-7.jpg?tr=dpr-2,w-675"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image" Target="https://ik.imagekit.io/tvlk/blog/2022/09/dao-o-viet-nam-8.jpg?tr=dpr-2,w-675"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4.xml"/><Relationship Id="rId4" Type="http://schemas.openxmlformats.org/officeDocument/2006/relationships/image" Target="https://ik.imagekit.io/tvlk/blog/2022/09/dao-o-viet-nam-8.jpg?tr=dpr-2,w-675"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4.xml"/><Relationship Id="rId4" Type="http://schemas.openxmlformats.org/officeDocument/2006/relationships/image" Target="https://ik.imagekit.io/tvlk/blog/2022/09/dao-o-viet-nam-10.jpg?tr=dpr-2,w-675"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4.xml"/><Relationship Id="rId4" Type="http://schemas.openxmlformats.org/officeDocument/2006/relationships/image" Target="https://ik.imagekit.io/tvlk/blog/2022/09/dao-o-viet-nam-10.jpg?tr=dpr-2,w-675"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4.xml"/><Relationship Id="rId4" Type="http://schemas.openxmlformats.org/officeDocument/2006/relationships/image" Target="https://ik.imagekit.io/tvlk/blog/2022/09/dao-o-viet-nam-11.jpg?tr=dpr-2,w-675"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24.xml"/><Relationship Id="rId4" Type="http://schemas.openxmlformats.org/officeDocument/2006/relationships/image" Target="https://ik.imagekit.io/tvlk/blog/2022/09/dao-o-viet-nam-11.jpg?tr=dpr-2,w-675"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4.xml"/><Relationship Id="rId4" Type="http://schemas.openxmlformats.org/officeDocument/2006/relationships/image" Target="https://ik.imagekit.io/tvlk/blog/2022/09/dao-o-viet-nam-14.jpg?tr=dpr-2,w-675"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24.xml"/><Relationship Id="rId4" Type="http://schemas.openxmlformats.org/officeDocument/2006/relationships/image" Target="https://ik.imagekit.io/tvlk/blog/2022/09/dao-o-viet-nam-14.jpg?tr=dpr-2,w-67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https://cdn.tgdd.vn/Files/2022/07/02/1444077/10-bai-bien-dep-nhat-viet-nam-ban-nen-den-thu-mot-lan-202207021238248677.jp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24.xml"/><Relationship Id="rId4" Type="http://schemas.openxmlformats.org/officeDocument/2006/relationships/image" Target="https://ik.imagekit.io/tvlk/blog/2022/09/dao-o-viet-nam-16.jpg?tr=dpr-2,w-675"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24.xml"/><Relationship Id="rId4" Type="http://schemas.openxmlformats.org/officeDocument/2006/relationships/image" Target="https://ik.imagekit.io/tvlk/blog/2022/09/dao-o-viet-nam-16.jpg?tr=dpr-2,w-675"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24.xml"/><Relationship Id="rId4" Type="http://schemas.openxmlformats.org/officeDocument/2006/relationships/image" Target="https://ik.imagekit.io/tvlk/blog/2022/09/dao-o-viet-nam-16.jpg?tr=dpr-2,w-675"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3.xml"/><Relationship Id="rId1" Type="http://schemas.openxmlformats.org/officeDocument/2006/relationships/slideLayout" Target="../slideLayouts/slideLayout24.xml"/><Relationship Id="rId4" Type="http://schemas.openxmlformats.org/officeDocument/2006/relationships/image" Target="https://ik.imagekit.io/tvlk/blog/2022/09/dao-o-viet-nam-18.jpg?tr=dpr-2,w-675"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24.xml"/><Relationship Id="rId4" Type="http://schemas.openxmlformats.org/officeDocument/2006/relationships/image" Target="https://ik.imagekit.io/tvlk/blog/2022/09/dao-o-viet-nam-18.jpg?tr=dpr-2,w-675"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24.xml"/><Relationship Id="rId4" Type="http://schemas.openxmlformats.org/officeDocument/2006/relationships/image" Target="https://ik.imagekit.io/tvlk/blog/2022/09/dao-o-viet-nam-18.jpg?tr=dpr-2,w-675"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https://cdn.tgdd.vn/Files/2022/07/02/1444077/10-bai-bien-dep-nhat-viet-nam-ban-nen-den-thu-mot-lan-202207021239020121.jpg"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8.xml"/><Relationship Id="rId1" Type="http://schemas.openxmlformats.org/officeDocument/2006/relationships/slideLayout" Target="../slideLayouts/slideLayout24.xml"/><Relationship Id="rId4" Type="http://schemas.openxmlformats.org/officeDocument/2006/relationships/image" Target="https://ik.imagekit.io/tvlk/blog/2022/09/dao-o-viet-nam-20.jpg?tr=dpr-2,w-675"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9.xml"/><Relationship Id="rId1" Type="http://schemas.openxmlformats.org/officeDocument/2006/relationships/slideLayout" Target="../slideLayouts/slideLayout24.xml"/><Relationship Id="rId4" Type="http://schemas.openxmlformats.org/officeDocument/2006/relationships/image" Target="https://ik.imagekit.io/tvlk/blog/2022/09/dao-o-viet-nam-20.jpg?tr=dpr-2,w-675"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https://cdn.tgdd.vn/Files/2022/07/02/1444077/10-bai-bien-dep-nhat-viet-nam-ban-nen-den-thu-mot-lan-202207021239320533.jpg"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8.xml"/><Relationship Id="rId1" Type="http://schemas.openxmlformats.org/officeDocument/2006/relationships/slideLayout" Target="../slideLayouts/slideLayout24.xml"/><Relationship Id="rId4" Type="http://schemas.openxmlformats.org/officeDocument/2006/relationships/image" Target="https://nqs.1cdn.vn/2024/01/30/i.ex-cdn.com-chatluongvacuocsong.vn-files-content-2024-01-30-_quan-dao-truong-sa-3-1013.jpg"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9.xml"/><Relationship Id="rId1" Type="http://schemas.openxmlformats.org/officeDocument/2006/relationships/slideLayout" Target="../slideLayouts/slideLayout24.xml"/><Relationship Id="rId4" Type="http://schemas.openxmlformats.org/officeDocument/2006/relationships/image" Target="https://nqs.1cdn.vn/2024/01/30/i.ex-cdn.com-chatluongvacuocsong.vn-files-content-2024-01-30-_quan-dao-truong-sa-3-1013.jpg"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0.xml"/><Relationship Id="rId1" Type="http://schemas.openxmlformats.org/officeDocument/2006/relationships/slideLayout" Target="../slideLayouts/slideLayout24.xml"/><Relationship Id="rId4" Type="http://schemas.openxmlformats.org/officeDocument/2006/relationships/image" Target="https://nqs.1cdn.vn/2024/01/30/i.ex-cdn.com-chatluongvacuocsong.vn-files-content-2024-01-30-_quan-dao-truong-sa-3-1013.jpg"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1.xml"/><Relationship Id="rId1" Type="http://schemas.openxmlformats.org/officeDocument/2006/relationships/slideLayout" Target="../slideLayouts/slideLayout24.xml"/><Relationship Id="rId4" Type="http://schemas.openxmlformats.org/officeDocument/2006/relationships/image" Target="https://nqs.1cdn.vn/2024/01/30/i.ex-cdn.com-chatluongvacuocsong.vn-files-content-2024-01-30-_quan-dao-truong-sa-3-1013.jpg"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2.xml"/><Relationship Id="rId1" Type="http://schemas.openxmlformats.org/officeDocument/2006/relationships/slideLayout" Target="../slideLayouts/slideLayout24.xml"/><Relationship Id="rId4" Type="http://schemas.openxmlformats.org/officeDocument/2006/relationships/image" Target="https://nqs.1cdn.vn/2024/01/30/i.ex-cdn.com-chatluongvacuocsong.vn-files-content-2024-01-30-_quan-dao-truong-sa-3-1013.jpg"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3.xml"/><Relationship Id="rId1" Type="http://schemas.openxmlformats.org/officeDocument/2006/relationships/slideLayout" Target="../slideLayouts/slideLayout24.xml"/><Relationship Id="rId4" Type="http://schemas.openxmlformats.org/officeDocument/2006/relationships/image" Target="https://nqs.1cdn.vn/2024/01/30/i.ex-cdn.com-chatluongvacuocsong.vn-files-content-2024-01-30-_quan-dao-truong-sa-3-1013.jpg"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4.xml"/><Relationship Id="rId1" Type="http://schemas.openxmlformats.org/officeDocument/2006/relationships/slideLayout" Target="../slideLayouts/slideLayout24.xml"/><Relationship Id="rId4" Type="http://schemas.openxmlformats.org/officeDocument/2006/relationships/image" Target="https://nqs.1cdn.vn/2024/01/30/i.ex-cdn.com-chatluongvacuocsong.vn-files-content-2024-01-30-_quan-dao-truong-sa-3-1013.jpg"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5.xml"/><Relationship Id="rId1" Type="http://schemas.openxmlformats.org/officeDocument/2006/relationships/slideLayout" Target="../slideLayouts/slideLayout24.xml"/><Relationship Id="rId4" Type="http://schemas.openxmlformats.org/officeDocument/2006/relationships/image" Target="https://nqs.1cdn.vn/2024/01/30/i.ex-cdn.com-chatluongvacuocsong.vn-files-content-2024-01-30-_quan-dao-truong-sa-3-1013.jpg"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6.xml"/><Relationship Id="rId1" Type="http://schemas.openxmlformats.org/officeDocument/2006/relationships/slideLayout" Target="../slideLayouts/slideLayout24.xml"/><Relationship Id="rId4" Type="http://schemas.openxmlformats.org/officeDocument/2006/relationships/image" Target="https://nqs.1cdn.vn/2024/01/30/i.ex-cdn.com-chatluongvacuocsong.vn-files-content-2024-01-30-_quan-dao-truong-sa-3-1013.jpg"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7.xml"/><Relationship Id="rId1" Type="http://schemas.openxmlformats.org/officeDocument/2006/relationships/slideLayout" Target="../slideLayouts/slideLayout24.xml"/><Relationship Id="rId4" Type="http://schemas.openxmlformats.org/officeDocument/2006/relationships/image" Target="https://nqs.1cdn.vn/2024/01/30/i.ex-cdn.com-chatluongvacuocsong.vn-files-content-2024-01-30-_quan-dao-truong-sa-3-1013.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https://cdn.tgdd.vn/Files/2022/07/02/1444077/10-bai-bien-dep-nhat-viet-nam-ban-nen-den-thu-mot-lan-202207021241002458.jpg"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0.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1.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2.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3.xml"/><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4.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5.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https://cdn.tgdd.vn/Files/2022/07/02/1444077/10-bai-bien-dep-nhat-viet-nam-ban-nen-den-thu-mot-lan-202207021241413378.jpg"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2.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3.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5.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https://cdn.tgdd.vn/Files/2022/07/02/1444077/10-bai-bien-dep-nhat-viet-nam-ban-nen-den-thu-mot-lan-202207021242045466.jpg"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8.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9.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0.xml"/><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2.xml"/><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3.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4.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a:extLst>
              <a:ext uri="{FF2B5EF4-FFF2-40B4-BE49-F238E27FC236}">
                <a16:creationId xmlns:a16="http://schemas.microsoft.com/office/drawing/2014/main" id="{CED1CD8F-47C0-A997-91BE-70187BD2AB9E}"/>
              </a:ext>
            </a:extLst>
          </p:cNvPr>
          <p:cNvSpPr>
            <a:spLocks noGrp="1" noChangeArrowheads="1"/>
          </p:cNvSpPr>
          <p:nvPr>
            <p:ph type="title"/>
          </p:nvPr>
        </p:nvSpPr>
        <p:spPr/>
        <p:txBody>
          <a:bodyPr/>
          <a:lstStyle/>
          <a:p>
            <a:pPr eaLnBrk="1" hangingPunct="1"/>
            <a:endParaRPr lang="en-US" altLang="en-US"/>
          </a:p>
        </p:txBody>
      </p:sp>
      <p:sp>
        <p:nvSpPr>
          <p:cNvPr id="93186" name="Content Placeholder 2">
            <a:extLst>
              <a:ext uri="{FF2B5EF4-FFF2-40B4-BE49-F238E27FC236}">
                <a16:creationId xmlns:a16="http://schemas.microsoft.com/office/drawing/2014/main" id="{90B29501-9744-21D6-5693-38888FA200FA}"/>
              </a:ext>
            </a:extLst>
          </p:cNvPr>
          <p:cNvSpPr>
            <a:spLocks noGrp="1" noChangeArrowheads="1"/>
          </p:cNvSpPr>
          <p:nvPr>
            <p:ph idx="1"/>
          </p:nvPr>
        </p:nvSpPr>
        <p:spPr/>
        <p:txBody>
          <a:bodyPr/>
          <a:lstStyle/>
          <a:p>
            <a:pPr eaLnBrk="1" hangingPunct="1"/>
            <a:endParaRPr lang="en-US" altLang="en-US"/>
          </a:p>
        </p:txBody>
      </p:sp>
      <p:pic>
        <p:nvPicPr>
          <p:cNvPr id="93187" name="Picture 2" descr="Hình ảnh Powerpoint - - Tổng hợp hình ảnh dành cho Powerpoint đẹp nhất">
            <a:extLst>
              <a:ext uri="{FF2B5EF4-FFF2-40B4-BE49-F238E27FC236}">
                <a16:creationId xmlns:a16="http://schemas.microsoft.com/office/drawing/2014/main" id="{40F5C33E-2B2C-BB90-D5E9-FAD608F859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285750"/>
            <a:ext cx="12755563"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TextBox 4">
            <a:extLst>
              <a:ext uri="{FF2B5EF4-FFF2-40B4-BE49-F238E27FC236}">
                <a16:creationId xmlns:a16="http://schemas.microsoft.com/office/drawing/2014/main" id="{B3866D7F-7F5C-5708-6137-D46E66B86679}"/>
              </a:ext>
            </a:extLst>
          </p:cNvPr>
          <p:cNvSpPr txBox="1">
            <a:spLocks noChangeArrowheads="1"/>
          </p:cNvSpPr>
          <p:nvPr/>
        </p:nvSpPr>
        <p:spPr bwMode="auto">
          <a:xfrm>
            <a:off x="47625" y="84138"/>
            <a:ext cx="118110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defRPr>
            </a:lvl9pPr>
          </a:lstStyle>
          <a:p>
            <a:pPr algn="ctr" eaLnBrk="1" hangingPunct="1">
              <a:lnSpc>
                <a:spcPct val="200000"/>
              </a:lnSpc>
              <a:spcBef>
                <a:spcPct val="0"/>
              </a:spcBef>
              <a:buFontTx/>
              <a:buNone/>
            </a:pPr>
            <a:endParaRPr lang="en-US" altLang="en-US" sz="3600" b="1">
              <a:solidFill>
                <a:srgbClr val="FF0000"/>
              </a:solidFill>
              <a:cs typeface="Times New Roman" panose="02020603050405020304" pitchFamily="18" charset="0"/>
            </a:endParaRPr>
          </a:p>
        </p:txBody>
      </p:sp>
      <p:sp>
        <p:nvSpPr>
          <p:cNvPr id="7" name="Rectangle 6">
            <a:extLst>
              <a:ext uri="{FF2B5EF4-FFF2-40B4-BE49-F238E27FC236}">
                <a16:creationId xmlns:a16="http://schemas.microsoft.com/office/drawing/2014/main" id="{BAF448E6-1657-D17C-7B16-6B79A8023F42}"/>
              </a:ext>
            </a:extLst>
          </p:cNvPr>
          <p:cNvSpPr/>
          <p:nvPr/>
        </p:nvSpPr>
        <p:spPr>
          <a:xfrm>
            <a:off x="2796208" y="883069"/>
            <a:ext cx="6599583" cy="1323439"/>
          </a:xfrm>
          <a:prstGeom prst="rect">
            <a:avLst/>
          </a:prstGeom>
          <a:noFill/>
        </p:spPr>
        <p:txBody>
          <a:bodyPr>
            <a:spAutoFit/>
          </a:bodyPr>
          <a:lstStyle/>
          <a:p>
            <a:pPr algn="ctr" eaLnBrk="1" fontAlgn="auto" hangingPunct="1">
              <a:spcBef>
                <a:spcPts val="0"/>
              </a:spcBef>
              <a:spcAft>
                <a:spcPts val="0"/>
              </a:spcAft>
              <a:defRPr/>
            </a:pPr>
            <a:r>
              <a:rPr lang="en-US" sz="8000" b="1" dirty="0">
                <a:ln w="22225">
                  <a:solidFill>
                    <a:schemeClr val="accent2"/>
                  </a:solidFill>
                  <a:prstDash val="solid"/>
                </a:ln>
                <a:solidFill>
                  <a:srgbClr val="C00000"/>
                </a:solidFill>
                <a:latin typeface="+mn-lt"/>
              </a:rPr>
              <a:t>ĐỊA LÍ 8</a:t>
            </a:r>
          </a:p>
        </p:txBody>
      </p:sp>
      <p:pic>
        <p:nvPicPr>
          <p:cNvPr id="93191" name="Picture 5" descr="POINSET2">
            <a:extLst>
              <a:ext uri="{FF2B5EF4-FFF2-40B4-BE49-F238E27FC236}">
                <a16:creationId xmlns:a16="http://schemas.microsoft.com/office/drawing/2014/main" id="{7C88CF05-1A7E-F2EB-99D1-E2D2C82B8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67481" y="-515144"/>
            <a:ext cx="2262188"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2" name="Picture 5" descr="POINSET2">
            <a:extLst>
              <a:ext uri="{FF2B5EF4-FFF2-40B4-BE49-F238E27FC236}">
                <a16:creationId xmlns:a16="http://schemas.microsoft.com/office/drawing/2014/main" id="{E3AB83C1-E8CF-8FCD-9928-564A45BE1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184607" y="-418307"/>
            <a:ext cx="2262188"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3" name="Picture 5" descr="POINSET2">
            <a:extLst>
              <a:ext uri="{FF2B5EF4-FFF2-40B4-BE49-F238E27FC236}">
                <a16:creationId xmlns:a16="http://schemas.microsoft.com/office/drawing/2014/main" id="{81C5506C-3153-9685-A8DD-196362E51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4769" y="4414044"/>
            <a:ext cx="2262187"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4" name="Picture 5" descr="POINSET2">
            <a:extLst>
              <a:ext uri="{FF2B5EF4-FFF2-40B4-BE49-F238E27FC236}">
                <a16:creationId xmlns:a16="http://schemas.microsoft.com/office/drawing/2014/main" id="{EB5DDE9C-CE93-EA4D-26B3-58D45904D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10073482" y="4418806"/>
            <a:ext cx="22606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9"/>
          <p:cNvSpPr txBox="1">
            <a:spLocks noChangeArrowheads="1"/>
          </p:cNvSpPr>
          <p:nvPr/>
        </p:nvSpPr>
        <p:spPr bwMode="auto">
          <a:xfrm>
            <a:off x="1995488" y="3105944"/>
            <a:ext cx="8201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defTabSz="457200"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ctr" eaLnBrk="1" hangingPunct="1"/>
            <a:r>
              <a:rPr lang="en-US" altLang="en-US" sz="3600" b="1" dirty="0">
                <a:solidFill>
                  <a:srgbClr val="6600CC"/>
                </a:solidFill>
                <a:cs typeface="Times New Roman" panose="02020603050405020304" pitchFamily="18" charset="0"/>
              </a:rPr>
              <a:t> </a:t>
            </a:r>
            <a:r>
              <a:rPr lang="en-US" altLang="en-US" sz="3600" b="1" dirty="0" err="1">
                <a:solidFill>
                  <a:srgbClr val="6600CC"/>
                </a:solidFill>
                <a:cs typeface="Times New Roman" panose="02020603050405020304" pitchFamily="18" charset="0"/>
              </a:rPr>
              <a:t>Giáo</a:t>
            </a:r>
            <a:r>
              <a:rPr lang="en-US" altLang="en-US" sz="3600" b="1" dirty="0">
                <a:solidFill>
                  <a:srgbClr val="6600CC"/>
                </a:solidFill>
                <a:cs typeface="Times New Roman" panose="02020603050405020304" pitchFamily="18" charset="0"/>
              </a:rPr>
              <a:t> </a:t>
            </a:r>
            <a:r>
              <a:rPr lang="en-US" altLang="en-US" sz="3600" b="1" dirty="0" err="1">
                <a:solidFill>
                  <a:srgbClr val="6600CC"/>
                </a:solidFill>
                <a:cs typeface="Times New Roman" panose="02020603050405020304" pitchFamily="18" charset="0"/>
              </a:rPr>
              <a:t>viên</a:t>
            </a:r>
            <a:r>
              <a:rPr lang="en-US" altLang="en-US" sz="3600" b="1" dirty="0">
                <a:solidFill>
                  <a:srgbClr val="6600CC"/>
                </a:solidFill>
                <a:cs typeface="Times New Roman" panose="02020603050405020304" pitchFamily="18" charset="0"/>
              </a:rPr>
              <a:t>: </a:t>
            </a:r>
            <a:r>
              <a:rPr lang="en-US" altLang="en-US" sz="3600" b="1" dirty="0" smtClean="0">
                <a:solidFill>
                  <a:srgbClr val="6600CC"/>
                </a:solidFill>
                <a:cs typeface="Times New Roman" panose="02020603050405020304" pitchFamily="18" charset="0"/>
              </a:rPr>
              <a:t>DƯƠNG THỊ BÍCH THỦY</a:t>
            </a:r>
            <a:endParaRPr lang="en-US" altLang="en-US" sz="3600" b="1" dirty="0">
              <a:solidFill>
                <a:srgbClr val="6600CC"/>
              </a:solidFill>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1" name="Rectangle 10">
            <a:extLst>
              <a:ext uri="{FF2B5EF4-FFF2-40B4-BE49-F238E27FC236}">
                <a16:creationId xmlns:a16="http://schemas.microsoft.com/office/drawing/2014/main" id="{7BF09944-D06F-1392-7999-784D129FE809}"/>
              </a:ext>
            </a:extLst>
          </p:cNvPr>
          <p:cNvSpPr>
            <a:spLocks noChangeArrowheads="1"/>
          </p:cNvSpPr>
          <p:nvPr/>
        </p:nvSpPr>
        <p:spPr bwMode="auto">
          <a:xfrm>
            <a:off x="256886" y="-62926"/>
            <a:ext cx="11436350"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432FF"/>
                </a:solidFill>
                <a:effectLst/>
                <a:latin typeface="Times New Roman" panose="02020603050405020304" pitchFamily="18" charset="0"/>
                <a:ea typeface="Times New Roman" panose="02020603050405020304" pitchFamily="18" charset="0"/>
              </a:rPr>
              <a:t>GV </a:t>
            </a:r>
            <a:r>
              <a:rPr lang="en-US" sz="4500" b="1" dirty="0" err="1">
                <a:solidFill>
                  <a:srgbClr val="0432FF"/>
                </a:solidFill>
                <a:effectLst/>
                <a:latin typeface="Times New Roman" panose="02020603050405020304" pitchFamily="18" charset="0"/>
                <a:ea typeface="Times New Roman" panose="02020603050405020304" pitchFamily="18" charset="0"/>
              </a:rPr>
              <a:t>cho</a:t>
            </a:r>
            <a:r>
              <a:rPr lang="en-US" sz="4500" b="1" dirty="0">
                <a:solidFill>
                  <a:srgbClr val="0432FF"/>
                </a:solidFill>
                <a:effectLst/>
                <a:latin typeface="Times New Roman" panose="02020603050405020304" pitchFamily="18" charset="0"/>
                <a:ea typeface="Times New Roman" panose="02020603050405020304" pitchFamily="18" charset="0"/>
              </a:rPr>
              <a:t> HS </a:t>
            </a:r>
            <a:r>
              <a:rPr lang="en-US" sz="4500" b="1" dirty="0" err="1">
                <a:solidFill>
                  <a:srgbClr val="0432FF"/>
                </a:solidFill>
                <a:effectLst/>
                <a:latin typeface="Times New Roman" panose="02020603050405020304" pitchFamily="18" charset="0"/>
                <a:ea typeface="Times New Roman" panose="02020603050405020304" pitchFamily="18" charset="0"/>
              </a:rPr>
              <a:t>chơi</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trò</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chơi</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Đuổi</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hình</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bắt</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chữ</a:t>
            </a:r>
            <a:r>
              <a:rPr lang="en-US" sz="4500" b="1" dirty="0">
                <a:solidFill>
                  <a:srgbClr val="0432FF"/>
                </a:solidFill>
                <a:effectLst/>
                <a:latin typeface="Times New Roman" panose="02020603050405020304" pitchFamily="18" charset="0"/>
                <a:ea typeface="Times New Roman" panose="02020603050405020304" pitchFamily="18" charset="0"/>
              </a:rPr>
              <a:t>” </a:t>
            </a:r>
            <a:endParaRPr lang="en-VN" sz="45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0101F150-1936-BA9B-772F-BD22A6F6083F}"/>
              </a:ext>
            </a:extLst>
          </p:cNvPr>
          <p:cNvSpPr>
            <a:spLocks noChangeArrowheads="1"/>
          </p:cNvSpPr>
          <p:nvPr/>
        </p:nvSpPr>
        <p:spPr bwMode="auto">
          <a:xfrm>
            <a:off x="665018" y="1206646"/>
            <a:ext cx="227324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TextBox 3">
            <a:extLst>
              <a:ext uri="{FF2B5EF4-FFF2-40B4-BE49-F238E27FC236}">
                <a16:creationId xmlns:a16="http://schemas.microsoft.com/office/drawing/2014/main" id="{9D72B274-8FD3-CC2D-90B5-42171ACABBF1}"/>
              </a:ext>
            </a:extLst>
          </p:cNvPr>
          <p:cNvSpPr txBox="1"/>
          <p:nvPr/>
        </p:nvSpPr>
        <p:spPr>
          <a:xfrm>
            <a:off x="7778750" y="1363866"/>
            <a:ext cx="4219286" cy="5216941"/>
          </a:xfrm>
          <a:prstGeom prst="rect">
            <a:avLst/>
          </a:prstGeom>
          <a:noFill/>
        </p:spPr>
        <p:txBody>
          <a:bodyPr wrap="square">
            <a:spAutoFit/>
          </a:bodyPr>
          <a:lstStyle/>
          <a:p>
            <a:pPr algn="just">
              <a:lnSpc>
                <a:spcPct val="150000"/>
              </a:lnSpc>
            </a:pPr>
            <a:r>
              <a:rPr lang="en-US" sz="2500" b="1" dirty="0">
                <a:solidFill>
                  <a:srgbClr val="0432FF"/>
                </a:solidFill>
                <a:effectLst/>
                <a:latin typeface="Times New Roman" panose="02020603050405020304" pitchFamily="18" charset="0"/>
                <a:ea typeface="Times New Roman" panose="02020603050405020304" pitchFamily="18" charset="0"/>
              </a:rPr>
              <a:t>L</a:t>
            </a:r>
            <a:r>
              <a:rPr lang="en-VN" sz="2500" b="1" dirty="0">
                <a:solidFill>
                  <a:srgbClr val="0432FF"/>
                </a:solidFill>
                <a:effectLst/>
                <a:latin typeface="Times New Roman" panose="02020603050405020304" pitchFamily="18" charset="0"/>
                <a:ea typeface="Times New Roman" panose="02020603050405020304" pitchFamily="18" charset="0"/>
              </a:rPr>
              <a:t>à viên ngọc quý của du lịch của Việt Nam và được công nhận bởi UNESCO, nổi tiếng trên khắp toàn thế giới với những mỏm đá nhấp nhô lượn sóng như đàn rồng hạ thủy. Cảnh đẹp nơi đây không chỉ hùng vĩ</a:t>
            </a:r>
            <a:r>
              <a:rPr lang="en-US" sz="2500" b="1" dirty="0">
                <a:solidFill>
                  <a:srgbClr val="0432FF"/>
                </a:solidFill>
                <a:effectLst/>
                <a:latin typeface="Times New Roman" panose="02020603050405020304" pitchFamily="18" charset="0"/>
                <a:ea typeface="Times New Roman" panose="02020603050405020304" pitchFamily="18" charset="0"/>
              </a:rPr>
              <a:t>,</a:t>
            </a:r>
            <a:r>
              <a:rPr lang="en-VN" sz="2500" b="1" dirty="0">
                <a:solidFill>
                  <a:srgbClr val="0432FF"/>
                </a:solidFill>
                <a:effectLst/>
                <a:latin typeface="Times New Roman" panose="02020603050405020304" pitchFamily="18" charset="0"/>
                <a:ea typeface="Times New Roman" panose="02020603050405020304" pitchFamily="18" charset="0"/>
              </a:rPr>
              <a:t> hoang sơ mà còn rất nên thơ trữ tình.</a:t>
            </a:r>
          </a:p>
        </p:txBody>
      </p:sp>
      <p:sp>
        <p:nvSpPr>
          <p:cNvPr id="6" name="TextBox 5">
            <a:extLst>
              <a:ext uri="{FF2B5EF4-FFF2-40B4-BE49-F238E27FC236}">
                <a16:creationId xmlns:a16="http://schemas.microsoft.com/office/drawing/2014/main" id="{DB1CCA89-A4BF-FBDC-E316-C3CE808ABD63}"/>
              </a:ext>
            </a:extLst>
          </p:cNvPr>
          <p:cNvSpPr txBox="1"/>
          <p:nvPr/>
        </p:nvSpPr>
        <p:spPr>
          <a:xfrm>
            <a:off x="822038" y="5874041"/>
            <a:ext cx="3819235" cy="784830"/>
          </a:xfrm>
          <a:prstGeom prst="rect">
            <a:avLst/>
          </a:prstGeom>
          <a:noFill/>
        </p:spPr>
        <p:txBody>
          <a:bodyPr wrap="square">
            <a:spAutoFit/>
          </a:bodyPr>
          <a:lstStyle/>
          <a:p>
            <a:r>
              <a:rPr lang="en-VN" sz="4500" b="1" dirty="0">
                <a:solidFill>
                  <a:srgbClr val="00B050"/>
                </a:solidFill>
              </a:rPr>
              <a:t>Vịnh Hạ Long</a:t>
            </a:r>
          </a:p>
        </p:txBody>
      </p:sp>
      <p:sp>
        <p:nvSpPr>
          <p:cNvPr id="3" name="Rectangle 2">
            <a:extLst>
              <a:ext uri="{FF2B5EF4-FFF2-40B4-BE49-F238E27FC236}">
                <a16:creationId xmlns:a16="http://schemas.microsoft.com/office/drawing/2014/main" id="{514EEDC2-8B84-E697-E738-BF219001823C}"/>
              </a:ext>
            </a:extLst>
          </p:cNvPr>
          <p:cNvSpPr>
            <a:spLocks noChangeArrowheads="1"/>
          </p:cNvSpPr>
          <p:nvPr/>
        </p:nvSpPr>
        <p:spPr bwMode="auto">
          <a:xfrm>
            <a:off x="193963" y="1206645"/>
            <a:ext cx="143314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9217" name="Picture 1" descr="Vịnh Hạ Long">
            <a:extLst>
              <a:ext uri="{FF2B5EF4-FFF2-40B4-BE49-F238E27FC236}">
                <a16:creationId xmlns:a16="http://schemas.microsoft.com/office/drawing/2014/main" id="{4FC136A1-6D96-8241-9E2A-A19972AC48E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93964" y="1206646"/>
            <a:ext cx="7398328" cy="435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2056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2524124" y="5029614"/>
            <a:ext cx="7377113" cy="182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000" b="1" dirty="0">
                <a:solidFill>
                  <a:srgbClr val="00B050"/>
                </a:solidFill>
              </a:rPr>
              <a:t>Hướng chảy của dòng biển ven bờ ở nước ta thay đổi theo mùa: </a:t>
            </a:r>
          </a:p>
        </p:txBody>
      </p:sp>
      <p:pic>
        <p:nvPicPr>
          <p:cNvPr id="4" name="Picture 3">
            <a:extLst>
              <a:ext uri="{FF2B5EF4-FFF2-40B4-BE49-F238E27FC236}">
                <a16:creationId xmlns:a16="http://schemas.microsoft.com/office/drawing/2014/main" id="{EC8371A4-720F-C1FA-C328-E94D53BA17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117384"/>
            <a:ext cx="8748713" cy="4847085"/>
          </a:xfrm>
          <a:prstGeom prst="rect">
            <a:avLst/>
          </a:prstGeom>
          <a:noFill/>
          <a:ln>
            <a:noFill/>
          </a:ln>
        </p:spPr>
      </p:pic>
    </p:spTree>
    <p:extLst>
      <p:ext uri="{BB962C8B-B14F-4D97-AF65-F5344CB8AC3E}">
        <p14:creationId xmlns:p14="http://schemas.microsoft.com/office/powerpoint/2010/main" val="16673582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414338" y="5486814"/>
            <a:ext cx="11601450" cy="86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3800" b="1" dirty="0">
                <a:solidFill>
                  <a:srgbClr val="00B050"/>
                </a:solidFill>
              </a:rPr>
              <a:t>+ Mùa đông, dòng biển có hướng: đông bắc - tây nam.</a:t>
            </a:r>
          </a:p>
        </p:txBody>
      </p:sp>
      <p:pic>
        <p:nvPicPr>
          <p:cNvPr id="4" name="Picture 3">
            <a:extLst>
              <a:ext uri="{FF2B5EF4-FFF2-40B4-BE49-F238E27FC236}">
                <a16:creationId xmlns:a16="http://schemas.microsoft.com/office/drawing/2014/main" id="{EC8371A4-720F-C1FA-C328-E94D53BA17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117384"/>
            <a:ext cx="8748713" cy="4847085"/>
          </a:xfrm>
          <a:prstGeom prst="rect">
            <a:avLst/>
          </a:prstGeom>
          <a:noFill/>
          <a:ln>
            <a:noFill/>
          </a:ln>
        </p:spPr>
      </p:pic>
    </p:spTree>
    <p:extLst>
      <p:ext uri="{BB962C8B-B14F-4D97-AF65-F5344CB8AC3E}">
        <p14:creationId xmlns:p14="http://schemas.microsoft.com/office/powerpoint/2010/main" val="11523983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404811" y="5772564"/>
            <a:ext cx="117871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r>
              <a:rPr lang="en-VN" sz="3600" b="1" dirty="0">
                <a:solidFill>
                  <a:srgbClr val="00B050"/>
                </a:solidFill>
              </a:rPr>
              <a:t>+ Mùa hạ, dòng biển chảy theo hướng tây nam - đông bắc.</a:t>
            </a:r>
          </a:p>
        </p:txBody>
      </p:sp>
      <p:pic>
        <p:nvPicPr>
          <p:cNvPr id="4" name="Picture 3">
            <a:extLst>
              <a:ext uri="{FF2B5EF4-FFF2-40B4-BE49-F238E27FC236}">
                <a16:creationId xmlns:a16="http://schemas.microsoft.com/office/drawing/2014/main" id="{EC8371A4-720F-C1FA-C328-E94D53BA17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6862" y="245972"/>
            <a:ext cx="8748713" cy="4847085"/>
          </a:xfrm>
          <a:prstGeom prst="rect">
            <a:avLst/>
          </a:prstGeom>
          <a:noFill/>
          <a:ln>
            <a:noFill/>
          </a:ln>
        </p:spPr>
      </p:pic>
    </p:spTree>
    <p:extLst>
      <p:ext uri="{BB962C8B-B14F-4D97-AF65-F5344CB8AC3E}">
        <p14:creationId xmlns:p14="http://schemas.microsoft.com/office/powerpoint/2010/main" val="31048158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962024" y="5672552"/>
            <a:ext cx="1026795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r>
              <a:rPr lang="en-VN" sz="4500" b="1" dirty="0">
                <a:solidFill>
                  <a:srgbClr val="00B050"/>
                </a:solidFill>
              </a:rPr>
              <a:t>Nguyên nhân: do hoạt động của gió mùa.</a:t>
            </a:r>
          </a:p>
        </p:txBody>
      </p:sp>
      <p:pic>
        <p:nvPicPr>
          <p:cNvPr id="4" name="Picture 3">
            <a:extLst>
              <a:ext uri="{FF2B5EF4-FFF2-40B4-BE49-F238E27FC236}">
                <a16:creationId xmlns:a16="http://schemas.microsoft.com/office/drawing/2014/main" id="{EC8371A4-720F-C1FA-C328-E94D53BA17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6862" y="245972"/>
            <a:ext cx="8748713" cy="4847085"/>
          </a:xfrm>
          <a:prstGeom prst="rect">
            <a:avLst/>
          </a:prstGeom>
          <a:noFill/>
          <a:ln>
            <a:noFill/>
          </a:ln>
        </p:spPr>
      </p:pic>
    </p:spTree>
    <p:extLst>
      <p:ext uri="{BB962C8B-B14F-4D97-AF65-F5344CB8AC3E}">
        <p14:creationId xmlns:p14="http://schemas.microsoft.com/office/powerpoint/2010/main" val="21583242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7" name="TextBox 2">
            <a:extLst>
              <a:ext uri="{FF2B5EF4-FFF2-40B4-BE49-F238E27FC236}">
                <a16:creationId xmlns:a16="http://schemas.microsoft.com/office/drawing/2014/main" id="{DDC8F8AC-7CC2-950A-A42B-2E2EC5EFBB0D}"/>
              </a:ext>
            </a:extLst>
          </p:cNvPr>
          <p:cNvSpPr txBox="1">
            <a:spLocks noChangeArrowheads="1"/>
          </p:cNvSpPr>
          <p:nvPr/>
        </p:nvSpPr>
        <p:spPr bwMode="auto">
          <a:xfrm>
            <a:off x="1136650" y="1257931"/>
            <a:ext cx="10179051" cy="457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nl-NL" sz="5000" b="1" dirty="0">
                <a:effectLst/>
                <a:latin typeface="Times New Roman" panose="02020603050405020304" pitchFamily="18" charset="0"/>
                <a:ea typeface="Times New Roman" panose="02020603050405020304" pitchFamily="18" charset="0"/>
              </a:rPr>
              <a:t>c. </a:t>
            </a:r>
            <a:r>
              <a:rPr lang="nl-NL" sz="5000" b="1" dirty="0" err="1">
                <a:effectLst/>
                <a:latin typeface="Times New Roman" panose="02020603050405020304" pitchFamily="18" charset="0"/>
                <a:ea typeface="Times New Roman" panose="02020603050405020304" pitchFamily="18" charset="0"/>
              </a:rPr>
              <a:t>Đặc</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điểm</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hải</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văn</a:t>
            </a:r>
            <a:endParaRPr lang="en-VN" sz="5000" b="1" dirty="0">
              <a:effectLst/>
              <a:latin typeface="Times New Roman" panose="02020603050405020304" pitchFamily="18" charset="0"/>
              <a:ea typeface="Times New Roman" panose="02020603050405020304" pitchFamily="18" charset="0"/>
            </a:endParaRPr>
          </a:p>
          <a:p>
            <a:pPr algn="just">
              <a:lnSpc>
                <a:spcPct val="150000"/>
              </a:lnSpc>
            </a:pP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Dòng</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biển</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dòng</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biển</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lạnh</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theo</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gió</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mùa</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đông</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và</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dòng</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biển</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nóng</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theo</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gió</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mùa</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hạ</a:t>
            </a:r>
            <a:r>
              <a:rPr lang="nl-NL" sz="5000" b="1" dirty="0">
                <a:effectLst/>
                <a:latin typeface="Times New Roman" panose="02020603050405020304" pitchFamily="18" charset="0"/>
                <a:ea typeface="Times New Roman" panose="02020603050405020304" pitchFamily="18" charset="0"/>
              </a:rPr>
              <a:t>.</a:t>
            </a:r>
            <a:endParaRPr lang="en-VN" sz="5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9890873"/>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623888" y="4964469"/>
            <a:ext cx="11234738" cy="169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3700" b="1" dirty="0">
                <a:solidFill>
                  <a:srgbClr val="0432FF"/>
                </a:solidFill>
              </a:rPr>
              <a:t>Nhiệt độ và độ muối của nước biển là bao nhiêu? Nhiệt độ và độ muối của nước biển thay đổi như thế nào? </a:t>
            </a:r>
          </a:p>
        </p:txBody>
      </p:sp>
      <p:pic>
        <p:nvPicPr>
          <p:cNvPr id="4" name="Picture 3">
            <a:extLst>
              <a:ext uri="{FF2B5EF4-FFF2-40B4-BE49-F238E27FC236}">
                <a16:creationId xmlns:a16="http://schemas.microsoft.com/office/drawing/2014/main" id="{EC8371A4-720F-C1FA-C328-E94D53BA17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117384"/>
            <a:ext cx="8748713" cy="4847085"/>
          </a:xfrm>
          <a:prstGeom prst="rect">
            <a:avLst/>
          </a:prstGeom>
          <a:noFill/>
          <a:ln>
            <a:noFill/>
          </a:ln>
        </p:spPr>
      </p:pic>
    </p:spTree>
    <p:extLst>
      <p:ext uri="{BB962C8B-B14F-4D97-AF65-F5344CB8AC3E}">
        <p14:creationId xmlns:p14="http://schemas.microsoft.com/office/powerpoint/2010/main" val="26818165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390524" y="4847085"/>
            <a:ext cx="11410951" cy="174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3800" b="1" dirty="0">
                <a:solidFill>
                  <a:srgbClr val="00B050"/>
                </a:solidFill>
              </a:rPr>
              <a:t>Nhiệt độ nước biển trung bình trên 23°C, có xu hướng tăng dần từ Bắc vào Nam và từ ven bờ ra ngoài khơi.</a:t>
            </a:r>
          </a:p>
        </p:txBody>
      </p:sp>
      <p:pic>
        <p:nvPicPr>
          <p:cNvPr id="4" name="Picture 3">
            <a:extLst>
              <a:ext uri="{FF2B5EF4-FFF2-40B4-BE49-F238E27FC236}">
                <a16:creationId xmlns:a16="http://schemas.microsoft.com/office/drawing/2014/main" id="{EC8371A4-720F-C1FA-C328-E94D53BA17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5437" y="0"/>
            <a:ext cx="8748713" cy="4847085"/>
          </a:xfrm>
          <a:prstGeom prst="rect">
            <a:avLst/>
          </a:prstGeom>
          <a:noFill/>
          <a:ln>
            <a:noFill/>
          </a:ln>
        </p:spPr>
      </p:pic>
    </p:spTree>
    <p:extLst>
      <p:ext uri="{BB962C8B-B14F-4D97-AF65-F5344CB8AC3E}">
        <p14:creationId xmlns:p14="http://schemas.microsoft.com/office/powerpoint/2010/main" val="7817326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876299" y="5004247"/>
            <a:ext cx="10439401" cy="174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3800" b="1" dirty="0">
                <a:solidFill>
                  <a:srgbClr val="00B050"/>
                </a:solidFill>
              </a:rPr>
              <a:t>Độ muối bình quân của Biển Đông là 30 - 33%</a:t>
            </a:r>
            <a:r>
              <a:rPr lang="en-VN" sz="3800" b="1" baseline="-25000" dirty="0">
                <a:solidFill>
                  <a:srgbClr val="00B050"/>
                </a:solidFill>
              </a:rPr>
              <a:t>0</a:t>
            </a:r>
            <a:r>
              <a:rPr lang="en-VN" sz="3800" b="1" dirty="0">
                <a:solidFill>
                  <a:srgbClr val="00B050"/>
                </a:solidFill>
              </a:rPr>
              <a:t>, thay đổi theo khu vực, theo mùa và theo độ sâu.</a:t>
            </a:r>
          </a:p>
        </p:txBody>
      </p:sp>
      <p:pic>
        <p:nvPicPr>
          <p:cNvPr id="4" name="Picture 3">
            <a:extLst>
              <a:ext uri="{FF2B5EF4-FFF2-40B4-BE49-F238E27FC236}">
                <a16:creationId xmlns:a16="http://schemas.microsoft.com/office/drawing/2014/main" id="{EC8371A4-720F-C1FA-C328-E94D53BA17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5437" y="0"/>
            <a:ext cx="8748713" cy="4847085"/>
          </a:xfrm>
          <a:prstGeom prst="rect">
            <a:avLst/>
          </a:prstGeom>
          <a:noFill/>
          <a:ln>
            <a:noFill/>
          </a:ln>
        </p:spPr>
      </p:pic>
    </p:spTree>
    <p:extLst>
      <p:ext uri="{BB962C8B-B14F-4D97-AF65-F5344CB8AC3E}">
        <p14:creationId xmlns:p14="http://schemas.microsoft.com/office/powerpoint/2010/main" val="10089135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7" name="TextBox 2">
            <a:extLst>
              <a:ext uri="{FF2B5EF4-FFF2-40B4-BE49-F238E27FC236}">
                <a16:creationId xmlns:a16="http://schemas.microsoft.com/office/drawing/2014/main" id="{DDC8F8AC-7CC2-950A-A42B-2E2EC5EFBB0D}"/>
              </a:ext>
            </a:extLst>
          </p:cNvPr>
          <p:cNvSpPr txBox="1">
            <a:spLocks noChangeArrowheads="1"/>
          </p:cNvSpPr>
          <p:nvPr/>
        </p:nvSpPr>
        <p:spPr bwMode="auto">
          <a:xfrm>
            <a:off x="1136650" y="1257931"/>
            <a:ext cx="10179051" cy="3682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5400" b="1" dirty="0">
                <a:effectLst/>
                <a:latin typeface="Times New Roman" panose="02020603050405020304" pitchFamily="18" charset="0"/>
                <a:ea typeface="Times New Roman" panose="02020603050405020304" pitchFamily="18" charset="0"/>
              </a:rPr>
              <a:t>- Nhiệt độ nước biển trung bình trên 23°C.</a:t>
            </a:r>
          </a:p>
          <a:p>
            <a:pPr algn="just">
              <a:lnSpc>
                <a:spcPct val="150000"/>
              </a:lnSpc>
            </a:pPr>
            <a:r>
              <a:rPr lang="en-VN" sz="5400" b="1" dirty="0">
                <a:effectLst/>
                <a:latin typeface="Times New Roman" panose="02020603050405020304" pitchFamily="18" charset="0"/>
                <a:ea typeface="Times New Roman" panose="02020603050405020304" pitchFamily="18" charset="0"/>
              </a:rPr>
              <a:t>- Độ muối bình quân là 3</a:t>
            </a:r>
            <a:r>
              <a:rPr lang="en-US" sz="5400" b="1" dirty="0">
                <a:effectLst/>
                <a:latin typeface="Times New Roman" panose="02020603050405020304" pitchFamily="18" charset="0"/>
                <a:ea typeface="Times New Roman" panose="02020603050405020304" pitchFamily="18" charset="0"/>
              </a:rPr>
              <a:t>2</a:t>
            </a:r>
            <a:r>
              <a:rPr lang="en-VN" sz="5400" b="1" dirty="0">
                <a:effectLst/>
                <a:latin typeface="Times New Roman" panose="02020603050405020304" pitchFamily="18" charset="0"/>
                <a:ea typeface="Times New Roman" panose="02020603050405020304" pitchFamily="18" charset="0"/>
              </a:rPr>
              <a:t> - 33%</a:t>
            </a:r>
            <a:r>
              <a:rPr lang="en-US" sz="5400" b="1" dirty="0">
                <a:effectLst/>
                <a:latin typeface="Times New Roman" panose="02020603050405020304" pitchFamily="18" charset="0"/>
                <a:ea typeface="Times New Roman" panose="02020603050405020304" pitchFamily="18" charset="0"/>
              </a:rPr>
              <a:t>0</a:t>
            </a:r>
            <a:endParaRPr lang="en-VN" sz="5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23157843"/>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1243012" y="5335944"/>
            <a:ext cx="9705975"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432FF"/>
                </a:solidFill>
              </a:rPr>
              <a:t>Nêu đặc điểm chế độ triều của nước ta. </a:t>
            </a:r>
          </a:p>
        </p:txBody>
      </p:sp>
      <p:pic>
        <p:nvPicPr>
          <p:cNvPr id="4" name="Picture 3">
            <a:extLst>
              <a:ext uri="{FF2B5EF4-FFF2-40B4-BE49-F238E27FC236}">
                <a16:creationId xmlns:a16="http://schemas.microsoft.com/office/drawing/2014/main" id="{EC8371A4-720F-C1FA-C328-E94D53BA17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117384"/>
            <a:ext cx="8748713" cy="4847085"/>
          </a:xfrm>
          <a:prstGeom prst="rect">
            <a:avLst/>
          </a:prstGeom>
          <a:noFill/>
          <a:ln>
            <a:noFill/>
          </a:ln>
        </p:spPr>
      </p:pic>
    </p:spTree>
    <p:extLst>
      <p:ext uri="{BB962C8B-B14F-4D97-AF65-F5344CB8AC3E}">
        <p14:creationId xmlns:p14="http://schemas.microsoft.com/office/powerpoint/2010/main" val="41509346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1" name="Rectangle 10">
            <a:extLst>
              <a:ext uri="{FF2B5EF4-FFF2-40B4-BE49-F238E27FC236}">
                <a16:creationId xmlns:a16="http://schemas.microsoft.com/office/drawing/2014/main" id="{7BF09944-D06F-1392-7999-784D129FE809}"/>
              </a:ext>
            </a:extLst>
          </p:cNvPr>
          <p:cNvSpPr>
            <a:spLocks noChangeArrowheads="1"/>
          </p:cNvSpPr>
          <p:nvPr/>
        </p:nvSpPr>
        <p:spPr bwMode="auto">
          <a:xfrm>
            <a:off x="256886" y="-62926"/>
            <a:ext cx="11436350"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432FF"/>
                </a:solidFill>
                <a:effectLst/>
                <a:latin typeface="Times New Roman" panose="02020603050405020304" pitchFamily="18" charset="0"/>
                <a:ea typeface="Times New Roman" panose="02020603050405020304" pitchFamily="18" charset="0"/>
              </a:rPr>
              <a:t>GV </a:t>
            </a:r>
            <a:r>
              <a:rPr lang="en-US" sz="4500" b="1" dirty="0" err="1">
                <a:solidFill>
                  <a:srgbClr val="0432FF"/>
                </a:solidFill>
                <a:effectLst/>
                <a:latin typeface="Times New Roman" panose="02020603050405020304" pitchFamily="18" charset="0"/>
                <a:ea typeface="Times New Roman" panose="02020603050405020304" pitchFamily="18" charset="0"/>
              </a:rPr>
              <a:t>cho</a:t>
            </a:r>
            <a:r>
              <a:rPr lang="en-US" sz="4500" b="1" dirty="0">
                <a:solidFill>
                  <a:srgbClr val="0432FF"/>
                </a:solidFill>
                <a:effectLst/>
                <a:latin typeface="Times New Roman" panose="02020603050405020304" pitchFamily="18" charset="0"/>
                <a:ea typeface="Times New Roman" panose="02020603050405020304" pitchFamily="18" charset="0"/>
              </a:rPr>
              <a:t> HS </a:t>
            </a:r>
            <a:r>
              <a:rPr lang="en-US" sz="4500" b="1" dirty="0" err="1">
                <a:solidFill>
                  <a:srgbClr val="0432FF"/>
                </a:solidFill>
                <a:effectLst/>
                <a:latin typeface="Times New Roman" panose="02020603050405020304" pitchFamily="18" charset="0"/>
                <a:ea typeface="Times New Roman" panose="02020603050405020304" pitchFamily="18" charset="0"/>
              </a:rPr>
              <a:t>chơi</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trò</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chơi</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Đuổi</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hình</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bắt</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chữ</a:t>
            </a:r>
            <a:r>
              <a:rPr lang="en-US" sz="4500" b="1" dirty="0">
                <a:solidFill>
                  <a:srgbClr val="0432FF"/>
                </a:solidFill>
                <a:effectLst/>
                <a:latin typeface="Times New Roman" panose="02020603050405020304" pitchFamily="18" charset="0"/>
                <a:ea typeface="Times New Roman" panose="02020603050405020304" pitchFamily="18" charset="0"/>
              </a:rPr>
              <a:t>” </a:t>
            </a:r>
            <a:endParaRPr lang="en-VN" sz="45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0101F150-1936-BA9B-772F-BD22A6F6083F}"/>
              </a:ext>
            </a:extLst>
          </p:cNvPr>
          <p:cNvSpPr>
            <a:spLocks noChangeArrowheads="1"/>
          </p:cNvSpPr>
          <p:nvPr/>
        </p:nvSpPr>
        <p:spPr bwMode="auto">
          <a:xfrm>
            <a:off x="665018" y="1206646"/>
            <a:ext cx="227324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TextBox 3">
            <a:extLst>
              <a:ext uri="{FF2B5EF4-FFF2-40B4-BE49-F238E27FC236}">
                <a16:creationId xmlns:a16="http://schemas.microsoft.com/office/drawing/2014/main" id="{9D72B274-8FD3-CC2D-90B5-42171ACABBF1}"/>
              </a:ext>
            </a:extLst>
          </p:cNvPr>
          <p:cNvSpPr txBox="1"/>
          <p:nvPr/>
        </p:nvSpPr>
        <p:spPr>
          <a:xfrm>
            <a:off x="7778751" y="1096096"/>
            <a:ext cx="4219286" cy="5367431"/>
          </a:xfrm>
          <a:prstGeom prst="rect">
            <a:avLst/>
          </a:prstGeom>
          <a:noFill/>
        </p:spPr>
        <p:txBody>
          <a:bodyPr wrap="square">
            <a:spAutoFit/>
          </a:bodyPr>
          <a:lstStyle/>
          <a:p>
            <a:pPr algn="just">
              <a:lnSpc>
                <a:spcPct val="150000"/>
              </a:lnSpc>
            </a:pPr>
            <a:r>
              <a:rPr lang="en-US" sz="2900" b="1" dirty="0">
                <a:solidFill>
                  <a:srgbClr val="0432FF"/>
                </a:solidFill>
                <a:effectLst/>
                <a:latin typeface="Times New Roman" panose="02020603050405020304" pitchFamily="18" charset="0"/>
                <a:ea typeface="Times New Roman" panose="02020603050405020304" pitchFamily="18" charset="0"/>
              </a:rPr>
              <a:t>L</a:t>
            </a:r>
            <a:r>
              <a:rPr lang="en-VN" sz="2900" b="1" dirty="0">
                <a:solidFill>
                  <a:srgbClr val="0432FF"/>
                </a:solidFill>
                <a:effectLst/>
                <a:latin typeface="Times New Roman" panose="02020603050405020304" pitchFamily="18" charset="0"/>
                <a:ea typeface="Times New Roman" panose="02020603050405020304" pitchFamily="18" charset="0"/>
              </a:rPr>
              <a:t>à bãi biển có làn nước trong xanh và bờ cát trắng đẹp tựa như những bãi biển bên bờ Địa Trung Hải trong huyền thoại, nhưng lại mang trong mình một cái hồn rất nên thơ và tự nhiên</a:t>
            </a:r>
            <a:r>
              <a:rPr lang="en-US" sz="2900" b="1" dirty="0">
                <a:solidFill>
                  <a:srgbClr val="0432FF"/>
                </a:solidFill>
                <a:effectLst/>
                <a:latin typeface="Times New Roman" panose="02020603050405020304" pitchFamily="18" charset="0"/>
                <a:ea typeface="Times New Roman" panose="02020603050405020304" pitchFamily="18" charset="0"/>
              </a:rPr>
              <a:t>.</a:t>
            </a:r>
            <a:endParaRPr lang="en-VN" sz="2900" b="1" dirty="0">
              <a:solidFill>
                <a:srgbClr val="0432FF"/>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DB1CCA89-A4BF-FBDC-E316-C3CE808ABD63}"/>
              </a:ext>
            </a:extLst>
          </p:cNvPr>
          <p:cNvSpPr txBox="1"/>
          <p:nvPr/>
        </p:nvSpPr>
        <p:spPr>
          <a:xfrm>
            <a:off x="822038" y="5874041"/>
            <a:ext cx="3591213" cy="784830"/>
          </a:xfrm>
          <a:prstGeom prst="rect">
            <a:avLst/>
          </a:prstGeom>
          <a:noFill/>
        </p:spPr>
        <p:txBody>
          <a:bodyPr wrap="square">
            <a:spAutoFit/>
          </a:bodyPr>
          <a:lstStyle/>
          <a:p>
            <a:r>
              <a:rPr lang="en-VN" sz="4500" b="1" dirty="0">
                <a:solidFill>
                  <a:srgbClr val="00B050"/>
                </a:solidFill>
              </a:rPr>
              <a:t>Biển Dốc Lết</a:t>
            </a:r>
          </a:p>
        </p:txBody>
      </p:sp>
      <p:sp>
        <p:nvSpPr>
          <p:cNvPr id="3" name="Rectangle 2">
            <a:extLst>
              <a:ext uri="{FF2B5EF4-FFF2-40B4-BE49-F238E27FC236}">
                <a16:creationId xmlns:a16="http://schemas.microsoft.com/office/drawing/2014/main" id="{807D0C2E-11FC-B510-405C-64B02421C085}"/>
              </a:ext>
            </a:extLst>
          </p:cNvPr>
          <p:cNvSpPr>
            <a:spLocks noChangeArrowheads="1"/>
          </p:cNvSpPr>
          <p:nvPr/>
        </p:nvSpPr>
        <p:spPr bwMode="auto">
          <a:xfrm>
            <a:off x="51953" y="1350070"/>
            <a:ext cx="143313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10241" name="Picture 1" descr="Biển Dốc Lết">
            <a:extLst>
              <a:ext uri="{FF2B5EF4-FFF2-40B4-BE49-F238E27FC236}">
                <a16:creationId xmlns:a16="http://schemas.microsoft.com/office/drawing/2014/main" id="{91C49814-5596-76DA-0B36-E184BA80F134}"/>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1954" y="1350070"/>
            <a:ext cx="7542182" cy="4267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2974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1104899" y="5004247"/>
            <a:ext cx="9239251" cy="169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3700" b="1" dirty="0">
                <a:solidFill>
                  <a:srgbClr val="00B050"/>
                </a:solidFill>
              </a:rPr>
              <a:t>- </a:t>
            </a:r>
            <a:r>
              <a:rPr lang="en-VN" sz="3700" b="1" dirty="0">
                <a:solidFill>
                  <a:srgbClr val="00B050"/>
                </a:solidFill>
              </a:rPr>
              <a:t>Chế độ thủy triều: Vùng biển ven bờ nước ta có nhiều chế độ thuỷ triều khác nhau:</a:t>
            </a:r>
          </a:p>
        </p:txBody>
      </p:sp>
      <p:pic>
        <p:nvPicPr>
          <p:cNvPr id="4" name="Picture 3">
            <a:extLst>
              <a:ext uri="{FF2B5EF4-FFF2-40B4-BE49-F238E27FC236}">
                <a16:creationId xmlns:a16="http://schemas.microsoft.com/office/drawing/2014/main" id="{EC8371A4-720F-C1FA-C328-E94D53BA17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5437" y="0"/>
            <a:ext cx="8748713" cy="4847085"/>
          </a:xfrm>
          <a:prstGeom prst="rect">
            <a:avLst/>
          </a:prstGeom>
          <a:noFill/>
          <a:ln>
            <a:noFill/>
          </a:ln>
        </p:spPr>
      </p:pic>
    </p:spTree>
    <p:extLst>
      <p:ext uri="{BB962C8B-B14F-4D97-AF65-F5344CB8AC3E}">
        <p14:creationId xmlns:p14="http://schemas.microsoft.com/office/powerpoint/2010/main" val="36316303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1819274" y="5029614"/>
            <a:ext cx="7824789" cy="182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4000" b="1" dirty="0">
                <a:solidFill>
                  <a:srgbClr val="00B050"/>
                </a:solidFill>
              </a:rPr>
              <a:t>+ </a:t>
            </a:r>
            <a:r>
              <a:rPr lang="en-VN" sz="4000" b="1" dirty="0">
                <a:solidFill>
                  <a:srgbClr val="00B050"/>
                </a:solidFill>
              </a:rPr>
              <a:t>Ở khu vực phía bắc, chế độ nhật triều được coi là điển hình nhất.</a:t>
            </a:r>
          </a:p>
        </p:txBody>
      </p:sp>
      <p:pic>
        <p:nvPicPr>
          <p:cNvPr id="4" name="Picture 3">
            <a:extLst>
              <a:ext uri="{FF2B5EF4-FFF2-40B4-BE49-F238E27FC236}">
                <a16:creationId xmlns:a16="http://schemas.microsoft.com/office/drawing/2014/main" id="{EC8371A4-720F-C1FA-C328-E94D53BA17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5437" y="0"/>
            <a:ext cx="8748713" cy="4847085"/>
          </a:xfrm>
          <a:prstGeom prst="rect">
            <a:avLst/>
          </a:prstGeom>
          <a:noFill/>
          <a:ln>
            <a:noFill/>
          </a:ln>
        </p:spPr>
      </p:pic>
    </p:spTree>
    <p:extLst>
      <p:ext uri="{BB962C8B-B14F-4D97-AF65-F5344CB8AC3E}">
        <p14:creationId xmlns:p14="http://schemas.microsoft.com/office/powerpoint/2010/main" val="23242044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1757362" y="5001039"/>
            <a:ext cx="8586788" cy="174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3800" b="1" dirty="0">
                <a:solidFill>
                  <a:srgbClr val="00B050"/>
                </a:solidFill>
              </a:rPr>
              <a:t>+ </a:t>
            </a:r>
            <a:r>
              <a:rPr lang="en-VN" sz="3800" b="1" dirty="0">
                <a:solidFill>
                  <a:srgbClr val="00B050"/>
                </a:solidFill>
              </a:rPr>
              <a:t>Ở khu vực phía nam, chế độ bán nhật triều xen kẽ với chế độ nhật triều.</a:t>
            </a:r>
          </a:p>
        </p:txBody>
      </p:sp>
      <p:pic>
        <p:nvPicPr>
          <p:cNvPr id="4" name="Picture 3">
            <a:extLst>
              <a:ext uri="{FF2B5EF4-FFF2-40B4-BE49-F238E27FC236}">
                <a16:creationId xmlns:a16="http://schemas.microsoft.com/office/drawing/2014/main" id="{EC8371A4-720F-C1FA-C328-E94D53BA17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5437" y="0"/>
            <a:ext cx="8748713" cy="4847085"/>
          </a:xfrm>
          <a:prstGeom prst="rect">
            <a:avLst/>
          </a:prstGeom>
          <a:noFill/>
          <a:ln>
            <a:noFill/>
          </a:ln>
        </p:spPr>
      </p:pic>
    </p:spTree>
    <p:extLst>
      <p:ext uri="{BB962C8B-B14F-4D97-AF65-F5344CB8AC3E}">
        <p14:creationId xmlns:p14="http://schemas.microsoft.com/office/powerpoint/2010/main" val="27978881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7" name="TextBox 2">
            <a:extLst>
              <a:ext uri="{FF2B5EF4-FFF2-40B4-BE49-F238E27FC236}">
                <a16:creationId xmlns:a16="http://schemas.microsoft.com/office/drawing/2014/main" id="{DDC8F8AC-7CC2-950A-A42B-2E2EC5EFBB0D}"/>
              </a:ext>
            </a:extLst>
          </p:cNvPr>
          <p:cNvSpPr txBox="1">
            <a:spLocks noChangeArrowheads="1"/>
          </p:cNvSpPr>
          <p:nvPr/>
        </p:nvSpPr>
        <p:spPr bwMode="auto">
          <a:xfrm>
            <a:off x="1822450" y="1972305"/>
            <a:ext cx="7835900" cy="247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5500" b="1" dirty="0">
                <a:effectLst/>
                <a:latin typeface="Times New Roman" panose="02020603050405020304" pitchFamily="18" charset="0"/>
                <a:ea typeface="Times New Roman" panose="02020603050405020304" pitchFamily="18" charset="0"/>
              </a:rPr>
              <a:t>-  Chế độ thủy triều: nhật tri</a:t>
            </a:r>
            <a:r>
              <a:rPr lang="en-US" sz="5500" b="1" dirty="0" err="1">
                <a:effectLst/>
                <a:latin typeface="Times New Roman" panose="02020603050405020304" pitchFamily="18" charset="0"/>
                <a:ea typeface="Times New Roman" panose="02020603050405020304" pitchFamily="18" charset="0"/>
              </a:rPr>
              <a:t>ề</a:t>
            </a:r>
            <a:r>
              <a:rPr lang="en-VN" sz="5500" b="1" dirty="0">
                <a:effectLst/>
                <a:latin typeface="Times New Roman" panose="02020603050405020304" pitchFamily="18" charset="0"/>
                <a:ea typeface="Times New Roman" panose="02020603050405020304" pitchFamily="18" charset="0"/>
              </a:rPr>
              <a:t>u và bán nhật triều.</a:t>
            </a:r>
            <a:r>
              <a:rPr lang="en-VN" sz="5500" b="1" dirty="0">
                <a:effectLst/>
              </a:rPr>
              <a:t> </a:t>
            </a:r>
            <a:endParaRPr lang="en-VN" sz="55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0462318"/>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7505" name="Rectangle 1">
            <a:extLst>
              <a:ext uri="{FF2B5EF4-FFF2-40B4-BE49-F238E27FC236}">
                <a16:creationId xmlns:a16="http://schemas.microsoft.com/office/drawing/2014/main" id="{87C266E7-CEFF-509D-9D93-93CB5B93B835}"/>
              </a:ext>
            </a:extLst>
          </p:cNvPr>
          <p:cNvSpPr>
            <a:spLocks noChangeArrowheads="1"/>
          </p:cNvSpPr>
          <p:nvPr/>
        </p:nvSpPr>
        <p:spPr bwMode="auto">
          <a:xfrm>
            <a:off x="701675" y="328613"/>
            <a:ext cx="10788650" cy="644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de-DE" sz="4000" b="1" dirty="0" err="1">
                <a:solidFill>
                  <a:srgbClr val="7030A0"/>
                </a:solidFill>
                <a:effectLst/>
                <a:latin typeface="Times New Roman" panose="02020603050405020304" pitchFamily="18" charset="0"/>
                <a:ea typeface="Times New Roman" panose="02020603050405020304" pitchFamily="18" charset="0"/>
              </a:rPr>
              <a:t>Thuỷ</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triều</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Việt</a:t>
            </a:r>
            <a:r>
              <a:rPr lang="de-DE" sz="4000" b="1" dirty="0">
                <a:solidFill>
                  <a:srgbClr val="7030A0"/>
                </a:solidFill>
                <a:effectLst/>
                <a:latin typeface="Times New Roman" panose="02020603050405020304" pitchFamily="18" charset="0"/>
                <a:ea typeface="Times New Roman" panose="02020603050405020304" pitchFamily="18" charset="0"/>
              </a:rPr>
              <a:t> Nam </a:t>
            </a:r>
            <a:r>
              <a:rPr lang="de-DE" sz="4000" b="1" dirty="0" err="1">
                <a:solidFill>
                  <a:srgbClr val="7030A0"/>
                </a:solidFill>
                <a:effectLst/>
                <a:latin typeface="Times New Roman" panose="02020603050405020304" pitchFamily="18" charset="0"/>
                <a:ea typeface="Times New Roman" panose="02020603050405020304" pitchFamily="18" charset="0"/>
              </a:rPr>
              <a:t>diễn</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biến</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khá</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đa</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dạng</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với</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chiều</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dài</a:t>
            </a:r>
            <a:r>
              <a:rPr lang="de-DE" sz="4000" b="1" dirty="0">
                <a:solidFill>
                  <a:srgbClr val="7030A0"/>
                </a:solidFill>
                <a:effectLst/>
                <a:latin typeface="Times New Roman" panose="02020603050405020304" pitchFamily="18" charset="0"/>
                <a:ea typeface="Times New Roman" panose="02020603050405020304" pitchFamily="18" charset="0"/>
              </a:rPr>
              <a:t> 3260km </a:t>
            </a:r>
            <a:r>
              <a:rPr lang="de-DE" sz="4000" b="1" dirty="0" err="1">
                <a:solidFill>
                  <a:srgbClr val="7030A0"/>
                </a:solidFill>
                <a:effectLst/>
                <a:latin typeface="Times New Roman" panose="02020603050405020304" pitchFamily="18" charset="0"/>
                <a:ea typeface="Times New Roman" panose="02020603050405020304" pitchFamily="18" charset="0"/>
              </a:rPr>
              <a:t>bờ</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biển</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có</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đủ</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các</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chế</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độ</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thuỷ</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triều</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của</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thế</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giới</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như</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nhật</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triều</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nhật</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triều</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không</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đều</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bán</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nhật</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triều</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và</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bán</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nhật</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triều</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không</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đều</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phân</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bố</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xen</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kẽ</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kế</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tiếp</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nhau</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Đặc</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biệt</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nhật</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triều</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ở</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đảo</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Hòn</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Dấu</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Đồ</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Sơn</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là</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điển</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hình</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trên</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thế</a:t>
            </a:r>
            <a:r>
              <a:rPr lang="de-DE" sz="4000" b="1" dirty="0">
                <a:solidFill>
                  <a:srgbClr val="7030A0"/>
                </a:solidFill>
                <a:effectLst/>
                <a:latin typeface="Times New Roman" panose="02020603050405020304" pitchFamily="18" charset="0"/>
                <a:ea typeface="Times New Roman" panose="02020603050405020304" pitchFamily="18" charset="0"/>
              </a:rPr>
              <a:t> </a:t>
            </a:r>
            <a:r>
              <a:rPr lang="de-DE" sz="4000" b="1" dirty="0" err="1">
                <a:solidFill>
                  <a:srgbClr val="7030A0"/>
                </a:solidFill>
                <a:effectLst/>
                <a:latin typeface="Times New Roman" panose="02020603050405020304" pitchFamily="18" charset="0"/>
                <a:ea typeface="Times New Roman" panose="02020603050405020304" pitchFamily="18" charset="0"/>
              </a:rPr>
              <a:t>giới</a:t>
            </a:r>
            <a:r>
              <a:rPr lang="de-DE" sz="4000" b="1" dirty="0">
                <a:solidFill>
                  <a:srgbClr val="7030A0"/>
                </a:solidFill>
                <a:effectLst/>
                <a:latin typeface="Times New Roman" panose="02020603050405020304" pitchFamily="18" charset="0"/>
                <a:ea typeface="Times New Roman" panose="02020603050405020304" pitchFamily="18" charset="0"/>
              </a:rPr>
              <a:t>.</a:t>
            </a:r>
            <a:endParaRPr lang="en-VN" sz="4000" b="1" dirty="0">
              <a:solidFill>
                <a:srgbClr val="7030A0"/>
              </a:solidFill>
              <a:effectLst/>
              <a:latin typeface="Times New Roman" panose="02020603050405020304" pitchFamily="18" charset="0"/>
              <a:ea typeface="Times New Roman" panose="02020603050405020304" pitchFamily="18" charset="0"/>
            </a:endParaRPr>
          </a:p>
        </p:txBody>
      </p:sp>
      <p:sp>
        <p:nvSpPr>
          <p:cNvPr id="277506" name="Rectangle 8">
            <a:extLst>
              <a:ext uri="{FF2B5EF4-FFF2-40B4-BE49-F238E27FC236}">
                <a16:creationId xmlns:a16="http://schemas.microsoft.com/office/drawing/2014/main" id="{07C2F94A-BD36-1654-533B-1F2D4BAB2D8C}"/>
              </a:ext>
            </a:extLst>
          </p:cNvPr>
          <p:cNvSpPr>
            <a:spLocks noChangeArrowheads="1"/>
          </p:cNvSpPr>
          <p:nvPr/>
        </p:nvSpPr>
        <p:spPr bwMode="auto">
          <a:xfrm>
            <a:off x="1920875" y="3167063"/>
            <a:ext cx="26115963"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endParaRPr lang="en-VN" altLang="en-VN"/>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7505" name="Rectangle 1">
            <a:extLst>
              <a:ext uri="{FF2B5EF4-FFF2-40B4-BE49-F238E27FC236}">
                <a16:creationId xmlns:a16="http://schemas.microsoft.com/office/drawing/2014/main" id="{87C266E7-CEFF-509D-9D93-93CB5B93B835}"/>
              </a:ext>
            </a:extLst>
          </p:cNvPr>
          <p:cNvSpPr>
            <a:spLocks noChangeArrowheads="1"/>
          </p:cNvSpPr>
          <p:nvPr/>
        </p:nvSpPr>
        <p:spPr bwMode="auto">
          <a:xfrm>
            <a:off x="701675" y="328613"/>
            <a:ext cx="10788650" cy="620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Vùng</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bờ</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biển</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Bắc</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Bộ</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và</a:t>
            </a:r>
            <a:r>
              <a:rPr lang="de-DE" sz="4500" b="1" dirty="0">
                <a:solidFill>
                  <a:srgbClr val="7030A0"/>
                </a:solidFill>
                <a:effectLst/>
                <a:latin typeface="Times New Roman" panose="02020603050405020304" pitchFamily="18" charset="0"/>
                <a:ea typeface="Times New Roman" panose="02020603050405020304" pitchFamily="18" charset="0"/>
              </a:rPr>
              <a:t> Thanh </a:t>
            </a:r>
            <a:r>
              <a:rPr lang="de-DE" sz="4500" b="1" dirty="0" err="1">
                <a:solidFill>
                  <a:srgbClr val="7030A0"/>
                </a:solidFill>
                <a:effectLst/>
                <a:latin typeface="Times New Roman" panose="02020603050405020304" pitchFamily="18" charset="0"/>
                <a:ea typeface="Times New Roman" panose="02020603050405020304" pitchFamily="18" charset="0"/>
              </a:rPr>
              <a:t>Hoá</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nhật</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triều</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Hòn</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Gai</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Hải</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Phòng</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thuộc</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nhật</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triều</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rất</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thuần</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nhất</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với</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số</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ngày</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nhật</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triều</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hầu</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hết</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trong</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tháng</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Độ</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lớn</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triều</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khoảng</a:t>
            </a:r>
            <a:r>
              <a:rPr lang="de-DE" sz="4500" b="1" dirty="0">
                <a:solidFill>
                  <a:srgbClr val="7030A0"/>
                </a:solidFill>
                <a:effectLst/>
                <a:latin typeface="Times New Roman" panose="02020603050405020304" pitchFamily="18" charset="0"/>
                <a:ea typeface="Times New Roman" panose="02020603050405020304" pitchFamily="18" charset="0"/>
              </a:rPr>
              <a:t> 3,6 - 2,6 m. </a:t>
            </a:r>
            <a:r>
              <a:rPr lang="de-DE" sz="4500" b="1" dirty="0" err="1">
                <a:solidFill>
                  <a:srgbClr val="7030A0"/>
                </a:solidFill>
                <a:effectLst/>
                <a:latin typeface="Times New Roman" panose="02020603050405020304" pitchFamily="18" charset="0"/>
                <a:ea typeface="Times New Roman" panose="02020603050405020304" pitchFamily="18" charset="0"/>
              </a:rPr>
              <a:t>Ở</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phía</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nam</a:t>
            </a:r>
            <a:r>
              <a:rPr lang="de-DE" sz="4500" b="1" dirty="0">
                <a:solidFill>
                  <a:srgbClr val="7030A0"/>
                </a:solidFill>
                <a:effectLst/>
                <a:latin typeface="Times New Roman" panose="02020603050405020304" pitchFamily="18" charset="0"/>
                <a:ea typeface="Times New Roman" panose="02020603050405020304" pitchFamily="18" charset="0"/>
              </a:rPr>
              <a:t> Thanh </a:t>
            </a:r>
            <a:r>
              <a:rPr lang="de-DE" sz="4500" b="1" dirty="0" err="1">
                <a:solidFill>
                  <a:srgbClr val="7030A0"/>
                </a:solidFill>
                <a:effectLst/>
                <a:latin typeface="Times New Roman" panose="02020603050405020304" pitchFamily="18" charset="0"/>
                <a:ea typeface="Times New Roman" panose="02020603050405020304" pitchFamily="18" charset="0"/>
              </a:rPr>
              <a:t>Hoá</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có</a:t>
            </a:r>
            <a:r>
              <a:rPr lang="de-DE" sz="4500" b="1" dirty="0">
                <a:solidFill>
                  <a:srgbClr val="7030A0"/>
                </a:solidFill>
                <a:effectLst/>
                <a:latin typeface="Times New Roman" panose="02020603050405020304" pitchFamily="18" charset="0"/>
                <a:ea typeface="Times New Roman" panose="02020603050405020304" pitchFamily="18" charset="0"/>
              </a:rPr>
              <a:t> 18 - 22 </a:t>
            </a:r>
            <a:r>
              <a:rPr lang="de-DE" sz="4500" b="1" dirty="0" err="1">
                <a:solidFill>
                  <a:srgbClr val="7030A0"/>
                </a:solidFill>
                <a:effectLst/>
                <a:latin typeface="Times New Roman" panose="02020603050405020304" pitchFamily="18" charset="0"/>
                <a:ea typeface="Times New Roman" panose="02020603050405020304" pitchFamily="18" charset="0"/>
              </a:rPr>
              <a:t>ngày</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nhật</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triều</a:t>
            </a:r>
            <a:r>
              <a:rPr lang="de-DE" sz="4500" b="1" dirty="0">
                <a:solidFill>
                  <a:srgbClr val="7030A0"/>
                </a:solidFill>
                <a:effectLst/>
                <a:latin typeface="Times New Roman" panose="02020603050405020304" pitchFamily="18" charset="0"/>
                <a:ea typeface="Times New Roman" panose="02020603050405020304" pitchFamily="18" charset="0"/>
              </a:rPr>
              <a:t>.</a:t>
            </a:r>
            <a:endParaRPr lang="en-VN" sz="4500" b="1" dirty="0">
              <a:solidFill>
                <a:srgbClr val="7030A0"/>
              </a:solidFill>
              <a:effectLst/>
              <a:latin typeface="Times New Roman" panose="02020603050405020304" pitchFamily="18" charset="0"/>
              <a:ea typeface="Times New Roman" panose="02020603050405020304" pitchFamily="18" charset="0"/>
            </a:endParaRPr>
          </a:p>
        </p:txBody>
      </p:sp>
      <p:sp>
        <p:nvSpPr>
          <p:cNvPr id="277506" name="Rectangle 8">
            <a:extLst>
              <a:ext uri="{FF2B5EF4-FFF2-40B4-BE49-F238E27FC236}">
                <a16:creationId xmlns:a16="http://schemas.microsoft.com/office/drawing/2014/main" id="{07C2F94A-BD36-1654-533B-1F2D4BAB2D8C}"/>
              </a:ext>
            </a:extLst>
          </p:cNvPr>
          <p:cNvSpPr>
            <a:spLocks noChangeArrowheads="1"/>
          </p:cNvSpPr>
          <p:nvPr/>
        </p:nvSpPr>
        <p:spPr bwMode="auto">
          <a:xfrm>
            <a:off x="1920875" y="3167063"/>
            <a:ext cx="26115963"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endParaRPr lang="en-VN" altLang="en-VN"/>
          </a:p>
        </p:txBody>
      </p:sp>
    </p:spTree>
    <p:extLst>
      <p:ext uri="{BB962C8B-B14F-4D97-AF65-F5344CB8AC3E}">
        <p14:creationId xmlns:p14="http://schemas.microsoft.com/office/powerpoint/2010/main" val="704319714"/>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7505" name="Rectangle 1">
            <a:extLst>
              <a:ext uri="{FF2B5EF4-FFF2-40B4-BE49-F238E27FC236}">
                <a16:creationId xmlns:a16="http://schemas.microsoft.com/office/drawing/2014/main" id="{87C266E7-CEFF-509D-9D93-93CB5B93B835}"/>
              </a:ext>
            </a:extLst>
          </p:cNvPr>
          <p:cNvSpPr>
            <a:spLocks noChangeArrowheads="1"/>
          </p:cNvSpPr>
          <p:nvPr/>
        </p:nvSpPr>
        <p:spPr bwMode="auto">
          <a:xfrm>
            <a:off x="701675" y="1143631"/>
            <a:ext cx="10788650" cy="457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Vùng</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bờ</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biển</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Trung</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Bộ</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từ</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Nghệ</a:t>
            </a:r>
            <a:r>
              <a:rPr lang="de-DE" sz="5000" b="1" dirty="0">
                <a:solidFill>
                  <a:srgbClr val="7030A0"/>
                </a:solidFill>
                <a:effectLst/>
                <a:latin typeface="Times New Roman" panose="02020603050405020304" pitchFamily="18" charset="0"/>
                <a:ea typeface="Times New Roman" panose="02020603050405020304" pitchFamily="18" charset="0"/>
              </a:rPr>
              <a:t> An </a:t>
            </a:r>
            <a:r>
              <a:rPr lang="de-DE" sz="5000" b="1" dirty="0" err="1">
                <a:solidFill>
                  <a:srgbClr val="7030A0"/>
                </a:solidFill>
                <a:effectLst/>
                <a:latin typeface="Times New Roman" panose="02020603050405020304" pitchFamily="18" charset="0"/>
                <a:ea typeface="Times New Roman" panose="02020603050405020304" pitchFamily="18" charset="0"/>
              </a:rPr>
              <a:t>đến</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Cửa</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Gianh</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nhật</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triều</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không</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đều</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số</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ngày</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nhật</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triều</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chiếm</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hơn</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nửa</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tháng</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Độ</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lớn</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triều</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khoảng</a:t>
            </a:r>
            <a:r>
              <a:rPr lang="de-DE" sz="5000" b="1" dirty="0">
                <a:solidFill>
                  <a:srgbClr val="7030A0"/>
                </a:solidFill>
                <a:effectLst/>
                <a:latin typeface="Times New Roman" panose="02020603050405020304" pitchFamily="18" charset="0"/>
                <a:ea typeface="Times New Roman" panose="02020603050405020304" pitchFamily="18" charset="0"/>
              </a:rPr>
              <a:t> 2,5 - 1,2 m.</a:t>
            </a:r>
            <a:endParaRPr lang="en-VN" sz="5000" b="1" dirty="0">
              <a:solidFill>
                <a:srgbClr val="7030A0"/>
              </a:solidFill>
              <a:effectLst/>
              <a:latin typeface="Times New Roman" panose="02020603050405020304" pitchFamily="18" charset="0"/>
              <a:ea typeface="Times New Roman" panose="02020603050405020304" pitchFamily="18" charset="0"/>
            </a:endParaRPr>
          </a:p>
        </p:txBody>
      </p:sp>
      <p:sp>
        <p:nvSpPr>
          <p:cNvPr id="277506" name="Rectangle 8">
            <a:extLst>
              <a:ext uri="{FF2B5EF4-FFF2-40B4-BE49-F238E27FC236}">
                <a16:creationId xmlns:a16="http://schemas.microsoft.com/office/drawing/2014/main" id="{07C2F94A-BD36-1654-533B-1F2D4BAB2D8C}"/>
              </a:ext>
            </a:extLst>
          </p:cNvPr>
          <p:cNvSpPr>
            <a:spLocks noChangeArrowheads="1"/>
          </p:cNvSpPr>
          <p:nvPr/>
        </p:nvSpPr>
        <p:spPr bwMode="auto">
          <a:xfrm>
            <a:off x="1920875" y="3167063"/>
            <a:ext cx="26115963"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endParaRPr lang="en-VN" altLang="en-VN"/>
          </a:p>
        </p:txBody>
      </p:sp>
    </p:spTree>
    <p:extLst>
      <p:ext uri="{BB962C8B-B14F-4D97-AF65-F5344CB8AC3E}">
        <p14:creationId xmlns:p14="http://schemas.microsoft.com/office/powerpoint/2010/main" val="2751460800"/>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7505" name="Rectangle 1">
            <a:extLst>
              <a:ext uri="{FF2B5EF4-FFF2-40B4-BE49-F238E27FC236}">
                <a16:creationId xmlns:a16="http://schemas.microsoft.com/office/drawing/2014/main" id="{87C266E7-CEFF-509D-9D93-93CB5B93B835}"/>
              </a:ext>
            </a:extLst>
          </p:cNvPr>
          <p:cNvSpPr>
            <a:spLocks noChangeArrowheads="1"/>
          </p:cNvSpPr>
          <p:nvPr/>
        </p:nvSpPr>
        <p:spPr bwMode="auto">
          <a:xfrm>
            <a:off x="701675" y="128986"/>
            <a:ext cx="10788650" cy="572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Vùng</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biển</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phía</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nam</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Cửa</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Gianh</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đến</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cửa</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Thuận</a:t>
            </a:r>
            <a:r>
              <a:rPr lang="de-DE" sz="5000" b="1" dirty="0">
                <a:solidFill>
                  <a:srgbClr val="7030A0"/>
                </a:solidFill>
                <a:effectLst/>
                <a:latin typeface="Times New Roman" panose="02020603050405020304" pitchFamily="18" charset="0"/>
                <a:ea typeface="Times New Roman" panose="02020603050405020304" pitchFamily="18" charset="0"/>
              </a:rPr>
              <a:t> An: </a:t>
            </a:r>
            <a:r>
              <a:rPr lang="de-DE" sz="5000" b="1" dirty="0" err="1">
                <a:solidFill>
                  <a:srgbClr val="7030A0"/>
                </a:solidFill>
                <a:effectLst/>
                <a:latin typeface="Times New Roman" panose="02020603050405020304" pitchFamily="18" charset="0"/>
                <a:ea typeface="Times New Roman" panose="02020603050405020304" pitchFamily="18" charset="0"/>
              </a:rPr>
              <a:t>bán</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nhật</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triều</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không</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đều</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Độ</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lớn</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triều</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khoảng</a:t>
            </a:r>
            <a:r>
              <a:rPr lang="de-DE" sz="5000" b="1" dirty="0">
                <a:solidFill>
                  <a:srgbClr val="7030A0"/>
                </a:solidFill>
                <a:effectLst/>
                <a:latin typeface="Times New Roman" panose="02020603050405020304" pitchFamily="18" charset="0"/>
                <a:ea typeface="Times New Roman" panose="02020603050405020304" pitchFamily="18" charset="0"/>
              </a:rPr>
              <a:t> 1,0 - 0,6 m.</a:t>
            </a:r>
          </a:p>
          <a:p>
            <a:pPr algn="just">
              <a:lnSpc>
                <a:spcPct val="150000"/>
              </a:lnSpc>
            </a:pP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Vùng</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biển</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Thuận</a:t>
            </a:r>
            <a:r>
              <a:rPr lang="de-DE" sz="5000" b="1" dirty="0">
                <a:solidFill>
                  <a:srgbClr val="7030A0"/>
                </a:solidFill>
                <a:effectLst/>
                <a:latin typeface="Times New Roman" panose="02020603050405020304" pitchFamily="18" charset="0"/>
                <a:ea typeface="Times New Roman" panose="02020603050405020304" pitchFamily="18" charset="0"/>
              </a:rPr>
              <a:t> An </a:t>
            </a:r>
            <a:r>
              <a:rPr lang="de-DE" sz="5000" b="1" dirty="0" err="1">
                <a:solidFill>
                  <a:srgbClr val="7030A0"/>
                </a:solidFill>
                <a:effectLst/>
                <a:latin typeface="Times New Roman" panose="02020603050405020304" pitchFamily="18" charset="0"/>
                <a:ea typeface="Times New Roman" panose="02020603050405020304" pitchFamily="18" charset="0"/>
              </a:rPr>
              <a:t>và</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lân</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cận</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bán</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nhật</a:t>
            </a:r>
            <a:r>
              <a:rPr lang="de-DE" sz="5000" b="1" dirty="0">
                <a:solidFill>
                  <a:srgbClr val="7030A0"/>
                </a:solidFill>
                <a:effectLst/>
                <a:latin typeface="Times New Roman" panose="02020603050405020304" pitchFamily="18" charset="0"/>
                <a:ea typeface="Times New Roman" panose="02020603050405020304" pitchFamily="18" charset="0"/>
              </a:rPr>
              <a:t> </a:t>
            </a:r>
            <a:r>
              <a:rPr lang="de-DE" sz="5000" b="1" dirty="0" err="1">
                <a:solidFill>
                  <a:srgbClr val="7030A0"/>
                </a:solidFill>
                <a:effectLst/>
                <a:latin typeface="Times New Roman" panose="02020603050405020304" pitchFamily="18" charset="0"/>
                <a:ea typeface="Times New Roman" panose="02020603050405020304" pitchFamily="18" charset="0"/>
              </a:rPr>
              <a:t>triều</a:t>
            </a:r>
            <a:r>
              <a:rPr lang="de-DE" sz="5000" b="1" dirty="0">
                <a:solidFill>
                  <a:srgbClr val="7030A0"/>
                </a:solidFill>
                <a:effectLst/>
                <a:latin typeface="Times New Roman" panose="02020603050405020304" pitchFamily="18" charset="0"/>
                <a:ea typeface="Times New Roman" panose="02020603050405020304" pitchFamily="18" charset="0"/>
              </a:rPr>
              <a:t>.</a:t>
            </a:r>
            <a:endParaRPr lang="en-VN" sz="5000" b="1" dirty="0">
              <a:solidFill>
                <a:srgbClr val="7030A0"/>
              </a:solidFill>
              <a:effectLst/>
              <a:latin typeface="Times New Roman" panose="02020603050405020304" pitchFamily="18" charset="0"/>
              <a:ea typeface="Times New Roman" panose="02020603050405020304" pitchFamily="18" charset="0"/>
            </a:endParaRPr>
          </a:p>
        </p:txBody>
      </p:sp>
      <p:sp>
        <p:nvSpPr>
          <p:cNvPr id="277506" name="Rectangle 8">
            <a:extLst>
              <a:ext uri="{FF2B5EF4-FFF2-40B4-BE49-F238E27FC236}">
                <a16:creationId xmlns:a16="http://schemas.microsoft.com/office/drawing/2014/main" id="{07C2F94A-BD36-1654-533B-1F2D4BAB2D8C}"/>
              </a:ext>
            </a:extLst>
          </p:cNvPr>
          <p:cNvSpPr>
            <a:spLocks noChangeArrowheads="1"/>
          </p:cNvSpPr>
          <p:nvPr/>
        </p:nvSpPr>
        <p:spPr bwMode="auto">
          <a:xfrm>
            <a:off x="1920875" y="3167063"/>
            <a:ext cx="26115963"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endParaRPr lang="en-VN" altLang="en-VN"/>
          </a:p>
        </p:txBody>
      </p:sp>
    </p:spTree>
    <p:extLst>
      <p:ext uri="{BB962C8B-B14F-4D97-AF65-F5344CB8AC3E}">
        <p14:creationId xmlns:p14="http://schemas.microsoft.com/office/powerpoint/2010/main" val="3728800838"/>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7505" name="Rectangle 1">
            <a:extLst>
              <a:ext uri="{FF2B5EF4-FFF2-40B4-BE49-F238E27FC236}">
                <a16:creationId xmlns:a16="http://schemas.microsoft.com/office/drawing/2014/main" id="{87C266E7-CEFF-509D-9D93-93CB5B93B835}"/>
              </a:ext>
            </a:extLst>
          </p:cNvPr>
          <p:cNvSpPr>
            <a:spLocks noChangeArrowheads="1"/>
          </p:cNvSpPr>
          <p:nvPr/>
        </p:nvSpPr>
        <p:spPr bwMode="auto">
          <a:xfrm>
            <a:off x="701675" y="328824"/>
            <a:ext cx="10788650" cy="620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de-DE" sz="4500" b="1" dirty="0">
                <a:solidFill>
                  <a:srgbClr val="7030A0"/>
                </a:solidFill>
                <a:effectLst/>
                <a:latin typeface="Times New Roman" panose="02020603050405020304" pitchFamily="18" charset="0"/>
                <a:ea typeface="Times New Roman" panose="02020603050405020304" pitchFamily="18" charset="0"/>
              </a:rPr>
              <a:t>- Nam </a:t>
            </a:r>
            <a:r>
              <a:rPr lang="de-DE" sz="4500" b="1" dirty="0" err="1">
                <a:solidFill>
                  <a:srgbClr val="7030A0"/>
                </a:solidFill>
                <a:effectLst/>
                <a:latin typeface="Times New Roman" panose="02020603050405020304" pitchFamily="18" charset="0"/>
                <a:ea typeface="Times New Roman" panose="02020603050405020304" pitchFamily="18" charset="0"/>
              </a:rPr>
              <a:t>Thuận</a:t>
            </a:r>
            <a:r>
              <a:rPr lang="de-DE" sz="4500" b="1" dirty="0">
                <a:solidFill>
                  <a:srgbClr val="7030A0"/>
                </a:solidFill>
                <a:effectLst/>
                <a:latin typeface="Times New Roman" panose="02020603050405020304" pitchFamily="18" charset="0"/>
                <a:ea typeface="Times New Roman" panose="02020603050405020304" pitchFamily="18" charset="0"/>
              </a:rPr>
              <a:t> An </a:t>
            </a:r>
            <a:r>
              <a:rPr lang="de-DE" sz="4500" b="1" dirty="0" err="1">
                <a:solidFill>
                  <a:srgbClr val="7030A0"/>
                </a:solidFill>
                <a:effectLst/>
                <a:latin typeface="Times New Roman" panose="02020603050405020304" pitchFamily="18" charset="0"/>
                <a:ea typeface="Times New Roman" panose="02020603050405020304" pitchFamily="18" charset="0"/>
              </a:rPr>
              <a:t>đến</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bắc</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Quảng</a:t>
            </a:r>
            <a:r>
              <a:rPr lang="de-DE" sz="4500" b="1" dirty="0">
                <a:solidFill>
                  <a:srgbClr val="7030A0"/>
                </a:solidFill>
                <a:effectLst/>
                <a:latin typeface="Times New Roman" panose="02020603050405020304" pitchFamily="18" charset="0"/>
                <a:ea typeface="Times New Roman" panose="02020603050405020304" pitchFamily="18" charset="0"/>
              </a:rPr>
              <a:t> Nam: </a:t>
            </a:r>
            <a:r>
              <a:rPr lang="de-DE" sz="4500" b="1" dirty="0" err="1">
                <a:solidFill>
                  <a:srgbClr val="7030A0"/>
                </a:solidFill>
                <a:effectLst/>
                <a:latin typeface="Times New Roman" panose="02020603050405020304" pitchFamily="18" charset="0"/>
                <a:ea typeface="Times New Roman" panose="02020603050405020304" pitchFamily="18" charset="0"/>
              </a:rPr>
              <a:t>bán</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nhật</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triều</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không</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đều</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độ</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lớn</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triều</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khoảng</a:t>
            </a:r>
            <a:r>
              <a:rPr lang="de-DE" sz="4500" b="1" dirty="0">
                <a:solidFill>
                  <a:srgbClr val="7030A0"/>
                </a:solidFill>
                <a:effectLst/>
                <a:latin typeface="Times New Roman" panose="02020603050405020304" pitchFamily="18" charset="0"/>
                <a:ea typeface="Times New Roman" panose="02020603050405020304" pitchFamily="18" charset="0"/>
              </a:rPr>
              <a:t> 1,2 - 0,8 m.</a:t>
            </a:r>
            <a:endParaRPr lang="en-VN" sz="4500" b="1" dirty="0">
              <a:solidFill>
                <a:srgbClr val="7030A0"/>
              </a:solidFill>
              <a:effectLst/>
              <a:latin typeface="Times New Roman" panose="02020603050405020304" pitchFamily="18" charset="0"/>
              <a:ea typeface="Times New Roman" panose="02020603050405020304" pitchFamily="18" charset="0"/>
            </a:endParaRPr>
          </a:p>
          <a:p>
            <a:pPr algn="just">
              <a:lnSpc>
                <a:spcPct val="150000"/>
              </a:lnSpc>
            </a:pP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Giữa</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Quảng</a:t>
            </a:r>
            <a:r>
              <a:rPr lang="de-DE" sz="4500" b="1" dirty="0">
                <a:solidFill>
                  <a:srgbClr val="7030A0"/>
                </a:solidFill>
                <a:effectLst/>
                <a:latin typeface="Times New Roman" panose="02020603050405020304" pitchFamily="18" charset="0"/>
                <a:ea typeface="Times New Roman" panose="02020603050405020304" pitchFamily="18" charset="0"/>
              </a:rPr>
              <a:t> Nam </a:t>
            </a:r>
            <a:r>
              <a:rPr lang="de-DE" sz="4500" b="1" dirty="0" err="1">
                <a:solidFill>
                  <a:srgbClr val="7030A0"/>
                </a:solidFill>
                <a:effectLst/>
                <a:latin typeface="Times New Roman" panose="02020603050405020304" pitchFamily="18" charset="0"/>
                <a:ea typeface="Times New Roman" panose="02020603050405020304" pitchFamily="18" charset="0"/>
              </a:rPr>
              <a:t>đến</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Bình</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Thuận</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nhật</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triều</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không</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đều</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Độ</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lớn</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triều</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khoảng</a:t>
            </a:r>
            <a:r>
              <a:rPr lang="de-DE" sz="4500" b="1" dirty="0">
                <a:solidFill>
                  <a:srgbClr val="7030A0"/>
                </a:solidFill>
                <a:effectLst/>
                <a:latin typeface="Times New Roman" panose="02020603050405020304" pitchFamily="18" charset="0"/>
                <a:ea typeface="Times New Roman" panose="02020603050405020304" pitchFamily="18" charset="0"/>
              </a:rPr>
              <a:t> 2,0 - 1,2 m.</a:t>
            </a:r>
            <a:endParaRPr lang="en-VN" sz="4500" b="1" dirty="0">
              <a:solidFill>
                <a:srgbClr val="7030A0"/>
              </a:solidFill>
              <a:effectLst/>
              <a:latin typeface="Times New Roman" panose="02020603050405020304" pitchFamily="18" charset="0"/>
              <a:ea typeface="Times New Roman" panose="02020603050405020304" pitchFamily="18" charset="0"/>
            </a:endParaRPr>
          </a:p>
        </p:txBody>
      </p:sp>
      <p:sp>
        <p:nvSpPr>
          <p:cNvPr id="277506" name="Rectangle 8">
            <a:extLst>
              <a:ext uri="{FF2B5EF4-FFF2-40B4-BE49-F238E27FC236}">
                <a16:creationId xmlns:a16="http://schemas.microsoft.com/office/drawing/2014/main" id="{07C2F94A-BD36-1654-533B-1F2D4BAB2D8C}"/>
              </a:ext>
            </a:extLst>
          </p:cNvPr>
          <p:cNvSpPr>
            <a:spLocks noChangeArrowheads="1"/>
          </p:cNvSpPr>
          <p:nvPr/>
        </p:nvSpPr>
        <p:spPr bwMode="auto">
          <a:xfrm>
            <a:off x="1920875" y="3167063"/>
            <a:ext cx="26115963"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endParaRPr lang="en-VN" altLang="en-VN"/>
          </a:p>
        </p:txBody>
      </p:sp>
    </p:spTree>
    <p:extLst>
      <p:ext uri="{BB962C8B-B14F-4D97-AF65-F5344CB8AC3E}">
        <p14:creationId xmlns:p14="http://schemas.microsoft.com/office/powerpoint/2010/main" val="2385285733"/>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7505" name="Rectangle 1">
            <a:extLst>
              <a:ext uri="{FF2B5EF4-FFF2-40B4-BE49-F238E27FC236}">
                <a16:creationId xmlns:a16="http://schemas.microsoft.com/office/drawing/2014/main" id="{87C266E7-CEFF-509D-9D93-93CB5B93B835}"/>
              </a:ext>
            </a:extLst>
          </p:cNvPr>
          <p:cNvSpPr>
            <a:spLocks noChangeArrowheads="1"/>
          </p:cNvSpPr>
          <p:nvPr/>
        </p:nvSpPr>
        <p:spPr bwMode="auto">
          <a:xfrm>
            <a:off x="1330325" y="374861"/>
            <a:ext cx="9985375" cy="620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Từ</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Hàm</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Tân</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đến</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gần</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mũi</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Cà</a:t>
            </a:r>
            <a:r>
              <a:rPr lang="de-DE" sz="4500" b="1" dirty="0">
                <a:solidFill>
                  <a:srgbClr val="7030A0"/>
                </a:solidFill>
                <a:effectLst/>
                <a:latin typeface="Times New Roman" panose="02020603050405020304" pitchFamily="18" charset="0"/>
                <a:ea typeface="Times New Roman" panose="02020603050405020304" pitchFamily="18" charset="0"/>
              </a:rPr>
              <a:t> Mau: </a:t>
            </a:r>
            <a:r>
              <a:rPr lang="de-DE" sz="4500" b="1" dirty="0" err="1">
                <a:solidFill>
                  <a:srgbClr val="7030A0"/>
                </a:solidFill>
                <a:effectLst/>
                <a:latin typeface="Times New Roman" panose="02020603050405020304" pitchFamily="18" charset="0"/>
                <a:ea typeface="Times New Roman" panose="02020603050405020304" pitchFamily="18" charset="0"/>
              </a:rPr>
              <a:t>bán</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nhật</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triều</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không</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đều</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Độ</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lớn</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khoảng</a:t>
            </a:r>
            <a:r>
              <a:rPr lang="de-DE" sz="4500" b="1" dirty="0">
                <a:solidFill>
                  <a:srgbClr val="7030A0"/>
                </a:solidFill>
                <a:effectLst/>
                <a:latin typeface="Times New Roman" panose="02020603050405020304" pitchFamily="18" charset="0"/>
                <a:ea typeface="Times New Roman" panose="02020603050405020304" pitchFamily="18" charset="0"/>
              </a:rPr>
              <a:t> 3,5 - 2,0 m.</a:t>
            </a:r>
            <a:endParaRPr lang="en-VN" sz="4500" b="1" dirty="0">
              <a:solidFill>
                <a:srgbClr val="7030A0"/>
              </a:solidFill>
              <a:effectLst/>
              <a:latin typeface="Times New Roman" panose="02020603050405020304" pitchFamily="18" charset="0"/>
              <a:ea typeface="Times New Roman" panose="02020603050405020304" pitchFamily="18" charset="0"/>
            </a:endParaRPr>
          </a:p>
          <a:p>
            <a:pPr algn="just">
              <a:lnSpc>
                <a:spcPct val="150000"/>
              </a:lnSpc>
            </a:pP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Từ</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mũi</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Cà</a:t>
            </a:r>
            <a:r>
              <a:rPr lang="de-DE" sz="4500" b="1" dirty="0">
                <a:solidFill>
                  <a:srgbClr val="7030A0"/>
                </a:solidFill>
                <a:effectLst/>
                <a:latin typeface="Times New Roman" panose="02020603050405020304" pitchFamily="18" charset="0"/>
                <a:ea typeface="Times New Roman" panose="02020603050405020304" pitchFamily="18" charset="0"/>
              </a:rPr>
              <a:t> Mau </a:t>
            </a:r>
            <a:r>
              <a:rPr lang="de-DE" sz="4500" b="1" dirty="0" err="1">
                <a:solidFill>
                  <a:srgbClr val="7030A0"/>
                </a:solidFill>
                <a:effectLst/>
                <a:latin typeface="Times New Roman" panose="02020603050405020304" pitchFamily="18" charset="0"/>
                <a:ea typeface="Times New Roman" panose="02020603050405020304" pitchFamily="18" charset="0"/>
              </a:rPr>
              <a:t>đến</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Hà</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Tiên</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nhật</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triều</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không</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đều</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Độ</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lớn</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triều</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khoảng</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trên</a:t>
            </a:r>
            <a:r>
              <a:rPr lang="de-DE" sz="4500" b="1" dirty="0">
                <a:solidFill>
                  <a:srgbClr val="7030A0"/>
                </a:solidFill>
                <a:effectLst/>
                <a:latin typeface="Times New Roman" panose="02020603050405020304" pitchFamily="18" charset="0"/>
                <a:ea typeface="Times New Roman" panose="02020603050405020304" pitchFamily="18" charset="0"/>
              </a:rPr>
              <a:t> </a:t>
            </a:r>
            <a:r>
              <a:rPr lang="de-DE" sz="4500" b="1" dirty="0" err="1">
                <a:solidFill>
                  <a:srgbClr val="7030A0"/>
                </a:solidFill>
                <a:effectLst/>
                <a:latin typeface="Times New Roman" panose="02020603050405020304" pitchFamily="18" charset="0"/>
                <a:ea typeface="Times New Roman" panose="02020603050405020304" pitchFamily="18" charset="0"/>
              </a:rPr>
              <a:t>duới</a:t>
            </a:r>
            <a:r>
              <a:rPr lang="de-DE" sz="4500" b="1" dirty="0">
                <a:solidFill>
                  <a:srgbClr val="7030A0"/>
                </a:solidFill>
                <a:effectLst/>
                <a:latin typeface="Times New Roman" panose="02020603050405020304" pitchFamily="18" charset="0"/>
                <a:ea typeface="Times New Roman" panose="02020603050405020304" pitchFamily="18" charset="0"/>
              </a:rPr>
              <a:t> 1 m.</a:t>
            </a:r>
            <a:r>
              <a:rPr lang="en-VN" sz="4500" b="1" dirty="0">
                <a:solidFill>
                  <a:srgbClr val="7030A0"/>
                </a:solidFill>
                <a:effectLst/>
              </a:rPr>
              <a:t> </a:t>
            </a:r>
            <a:endParaRPr lang="en-VN" sz="4500" b="1" dirty="0">
              <a:solidFill>
                <a:srgbClr val="7030A0"/>
              </a:solidFill>
              <a:effectLst/>
              <a:latin typeface="Times New Roman" panose="02020603050405020304" pitchFamily="18" charset="0"/>
              <a:ea typeface="Times New Roman" panose="02020603050405020304" pitchFamily="18" charset="0"/>
            </a:endParaRPr>
          </a:p>
        </p:txBody>
      </p:sp>
      <p:sp>
        <p:nvSpPr>
          <p:cNvPr id="277506" name="Rectangle 8">
            <a:extLst>
              <a:ext uri="{FF2B5EF4-FFF2-40B4-BE49-F238E27FC236}">
                <a16:creationId xmlns:a16="http://schemas.microsoft.com/office/drawing/2014/main" id="{07C2F94A-BD36-1654-533B-1F2D4BAB2D8C}"/>
              </a:ext>
            </a:extLst>
          </p:cNvPr>
          <p:cNvSpPr>
            <a:spLocks noChangeArrowheads="1"/>
          </p:cNvSpPr>
          <p:nvPr/>
        </p:nvSpPr>
        <p:spPr bwMode="auto">
          <a:xfrm>
            <a:off x="1920875" y="3167063"/>
            <a:ext cx="26115963"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endParaRPr lang="en-VN" altLang="en-VN"/>
          </a:p>
        </p:txBody>
      </p:sp>
    </p:spTree>
    <p:extLst>
      <p:ext uri="{BB962C8B-B14F-4D97-AF65-F5344CB8AC3E}">
        <p14:creationId xmlns:p14="http://schemas.microsoft.com/office/powerpoint/2010/main" val="183602008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1" name="Rectangle 10">
            <a:extLst>
              <a:ext uri="{FF2B5EF4-FFF2-40B4-BE49-F238E27FC236}">
                <a16:creationId xmlns:a16="http://schemas.microsoft.com/office/drawing/2014/main" id="{7BF09944-D06F-1392-7999-784D129FE809}"/>
              </a:ext>
            </a:extLst>
          </p:cNvPr>
          <p:cNvSpPr>
            <a:spLocks noChangeArrowheads="1"/>
          </p:cNvSpPr>
          <p:nvPr/>
        </p:nvSpPr>
        <p:spPr bwMode="auto">
          <a:xfrm>
            <a:off x="256886" y="-62926"/>
            <a:ext cx="11436350"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432FF"/>
                </a:solidFill>
                <a:effectLst/>
                <a:latin typeface="Times New Roman" panose="02020603050405020304" pitchFamily="18" charset="0"/>
                <a:ea typeface="Times New Roman" panose="02020603050405020304" pitchFamily="18" charset="0"/>
              </a:rPr>
              <a:t>GV </a:t>
            </a:r>
            <a:r>
              <a:rPr lang="en-US" sz="4500" b="1" dirty="0" err="1">
                <a:solidFill>
                  <a:srgbClr val="0432FF"/>
                </a:solidFill>
                <a:effectLst/>
                <a:latin typeface="Times New Roman" panose="02020603050405020304" pitchFamily="18" charset="0"/>
                <a:ea typeface="Times New Roman" panose="02020603050405020304" pitchFamily="18" charset="0"/>
              </a:rPr>
              <a:t>cho</a:t>
            </a:r>
            <a:r>
              <a:rPr lang="en-US" sz="4500" b="1" dirty="0">
                <a:solidFill>
                  <a:srgbClr val="0432FF"/>
                </a:solidFill>
                <a:effectLst/>
                <a:latin typeface="Times New Roman" panose="02020603050405020304" pitchFamily="18" charset="0"/>
                <a:ea typeface="Times New Roman" panose="02020603050405020304" pitchFamily="18" charset="0"/>
              </a:rPr>
              <a:t> HS </a:t>
            </a:r>
            <a:r>
              <a:rPr lang="en-US" sz="4500" b="1" dirty="0" err="1">
                <a:solidFill>
                  <a:srgbClr val="0432FF"/>
                </a:solidFill>
                <a:effectLst/>
                <a:latin typeface="Times New Roman" panose="02020603050405020304" pitchFamily="18" charset="0"/>
                <a:ea typeface="Times New Roman" panose="02020603050405020304" pitchFamily="18" charset="0"/>
              </a:rPr>
              <a:t>chơi</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trò</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chơi</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Đuổi</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hình</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bắt</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chữ</a:t>
            </a:r>
            <a:r>
              <a:rPr lang="en-US" sz="4500" b="1" dirty="0">
                <a:solidFill>
                  <a:srgbClr val="0432FF"/>
                </a:solidFill>
                <a:effectLst/>
                <a:latin typeface="Times New Roman" panose="02020603050405020304" pitchFamily="18" charset="0"/>
                <a:ea typeface="Times New Roman" panose="02020603050405020304" pitchFamily="18" charset="0"/>
              </a:rPr>
              <a:t>” </a:t>
            </a:r>
            <a:endParaRPr lang="en-VN" sz="45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0101F150-1936-BA9B-772F-BD22A6F6083F}"/>
              </a:ext>
            </a:extLst>
          </p:cNvPr>
          <p:cNvSpPr>
            <a:spLocks noChangeArrowheads="1"/>
          </p:cNvSpPr>
          <p:nvPr/>
        </p:nvSpPr>
        <p:spPr bwMode="auto">
          <a:xfrm>
            <a:off x="665018" y="1206646"/>
            <a:ext cx="227324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TextBox 3">
            <a:extLst>
              <a:ext uri="{FF2B5EF4-FFF2-40B4-BE49-F238E27FC236}">
                <a16:creationId xmlns:a16="http://schemas.microsoft.com/office/drawing/2014/main" id="{9D72B274-8FD3-CC2D-90B5-42171ACABBF1}"/>
              </a:ext>
            </a:extLst>
          </p:cNvPr>
          <p:cNvSpPr txBox="1"/>
          <p:nvPr/>
        </p:nvSpPr>
        <p:spPr>
          <a:xfrm>
            <a:off x="7778750" y="943696"/>
            <a:ext cx="4219286" cy="5731249"/>
          </a:xfrm>
          <a:prstGeom prst="rect">
            <a:avLst/>
          </a:prstGeom>
          <a:noFill/>
        </p:spPr>
        <p:txBody>
          <a:bodyPr wrap="square">
            <a:spAutoFit/>
          </a:bodyPr>
          <a:lstStyle/>
          <a:p>
            <a:pPr algn="just">
              <a:lnSpc>
                <a:spcPct val="150000"/>
              </a:lnSpc>
            </a:pPr>
            <a:r>
              <a:rPr lang="en-VN" sz="3100" b="1" dirty="0">
                <a:solidFill>
                  <a:srgbClr val="0432FF"/>
                </a:solidFill>
                <a:effectLst/>
                <a:latin typeface="Times New Roman" panose="02020603050405020304" pitchFamily="18" charset="0"/>
                <a:ea typeface="Times New Roman" panose="02020603050405020304" pitchFamily="18" charset="0"/>
              </a:rPr>
              <a:t>Lưng của bãi biển dựa vào núi, mặt hướng Đông có bãi biển với làn nước xanh và bờ cát trắng như thuỷ tinh, phong cảnh nơi đây đẹp trữ tình tự như trong truyện cổ tích.</a:t>
            </a:r>
          </a:p>
        </p:txBody>
      </p:sp>
      <p:sp>
        <p:nvSpPr>
          <p:cNvPr id="6" name="TextBox 5">
            <a:extLst>
              <a:ext uri="{FF2B5EF4-FFF2-40B4-BE49-F238E27FC236}">
                <a16:creationId xmlns:a16="http://schemas.microsoft.com/office/drawing/2014/main" id="{DB1CCA89-A4BF-FBDC-E316-C3CE808ABD63}"/>
              </a:ext>
            </a:extLst>
          </p:cNvPr>
          <p:cNvSpPr txBox="1"/>
          <p:nvPr/>
        </p:nvSpPr>
        <p:spPr>
          <a:xfrm>
            <a:off x="822038" y="5874041"/>
            <a:ext cx="3057235" cy="784830"/>
          </a:xfrm>
          <a:prstGeom prst="rect">
            <a:avLst/>
          </a:prstGeom>
          <a:noFill/>
        </p:spPr>
        <p:txBody>
          <a:bodyPr wrap="square">
            <a:spAutoFit/>
          </a:bodyPr>
          <a:lstStyle/>
          <a:p>
            <a:r>
              <a:rPr lang="en-VN" sz="4500" b="1" dirty="0">
                <a:solidFill>
                  <a:srgbClr val="00B050"/>
                </a:solidFill>
              </a:rPr>
              <a:t>Bãi Kỳ Co</a:t>
            </a:r>
          </a:p>
        </p:txBody>
      </p:sp>
      <p:sp>
        <p:nvSpPr>
          <p:cNvPr id="3" name="Rectangle 2">
            <a:extLst>
              <a:ext uri="{FF2B5EF4-FFF2-40B4-BE49-F238E27FC236}">
                <a16:creationId xmlns:a16="http://schemas.microsoft.com/office/drawing/2014/main" id="{F248DDDB-FF32-7725-CB76-FFCECFD0E1FE}"/>
              </a:ext>
            </a:extLst>
          </p:cNvPr>
          <p:cNvSpPr>
            <a:spLocks noChangeArrowheads="1"/>
          </p:cNvSpPr>
          <p:nvPr/>
        </p:nvSpPr>
        <p:spPr bwMode="auto">
          <a:xfrm>
            <a:off x="193964" y="1118971"/>
            <a:ext cx="159401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11265" name="Picture 1" descr="Bãi Kỳ Co">
            <a:extLst>
              <a:ext uri="{FF2B5EF4-FFF2-40B4-BE49-F238E27FC236}">
                <a16:creationId xmlns:a16="http://schemas.microsoft.com/office/drawing/2014/main" id="{4FF385FF-3EAA-7ECA-7722-A050561B294F}"/>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93964" y="1118971"/>
            <a:ext cx="7558683" cy="425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6886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Title 1">
            <a:extLst>
              <a:ext uri="{FF2B5EF4-FFF2-40B4-BE49-F238E27FC236}">
                <a16:creationId xmlns:a16="http://schemas.microsoft.com/office/drawing/2014/main" id="{4F83BF34-54FE-F3F2-4062-3CA63A0B1C7B}"/>
              </a:ext>
            </a:extLst>
          </p:cNvPr>
          <p:cNvSpPr>
            <a:spLocks noGrp="1" noChangeArrowheads="1"/>
          </p:cNvSpPr>
          <p:nvPr>
            <p:ph type="title"/>
          </p:nvPr>
        </p:nvSpPr>
        <p:spPr/>
        <p:txBody>
          <a:bodyPr/>
          <a:lstStyle/>
          <a:p>
            <a:pPr eaLnBrk="1" hangingPunct="1"/>
            <a:endParaRPr lang="en-US" altLang="en-US"/>
          </a:p>
        </p:txBody>
      </p:sp>
      <p:sp>
        <p:nvSpPr>
          <p:cNvPr id="289794" name="Content Placeholder 2">
            <a:extLst>
              <a:ext uri="{FF2B5EF4-FFF2-40B4-BE49-F238E27FC236}">
                <a16:creationId xmlns:a16="http://schemas.microsoft.com/office/drawing/2014/main" id="{51BF1AC9-B7D5-0A89-5915-1FAB4B83917A}"/>
              </a:ext>
            </a:extLst>
          </p:cNvPr>
          <p:cNvSpPr>
            <a:spLocks noGrp="1" noChangeArrowheads="1"/>
          </p:cNvSpPr>
          <p:nvPr>
            <p:ph idx="1"/>
          </p:nvPr>
        </p:nvSpPr>
        <p:spPr/>
        <p:txBody>
          <a:bodyPr/>
          <a:lstStyle/>
          <a:p>
            <a:pPr eaLnBrk="1" hangingPunct="1"/>
            <a:endParaRPr lang="en-US" altLang="en-US"/>
          </a:p>
        </p:txBody>
      </p:sp>
      <p:pic>
        <p:nvPicPr>
          <p:cNvPr id="289795" name="Picture 2" descr="Hình ảnh Powerpoint - - Tổng hợp hình ảnh dành cho Powerpoint đẹp nhất">
            <a:extLst>
              <a:ext uri="{FF2B5EF4-FFF2-40B4-BE49-F238E27FC236}">
                <a16:creationId xmlns:a16="http://schemas.microsoft.com/office/drawing/2014/main" id="{3672AFB4-9967-6180-8E2A-94B4157C8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285750"/>
            <a:ext cx="12755563"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796" name="TextBox 4">
            <a:extLst>
              <a:ext uri="{FF2B5EF4-FFF2-40B4-BE49-F238E27FC236}">
                <a16:creationId xmlns:a16="http://schemas.microsoft.com/office/drawing/2014/main" id="{886295CA-C07E-100A-2AD3-9E59D6C3B454}"/>
              </a:ext>
            </a:extLst>
          </p:cNvPr>
          <p:cNvSpPr txBox="1">
            <a:spLocks noChangeArrowheads="1"/>
          </p:cNvSpPr>
          <p:nvPr/>
        </p:nvSpPr>
        <p:spPr bwMode="auto">
          <a:xfrm>
            <a:off x="47625" y="84138"/>
            <a:ext cx="118110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200000"/>
              </a:lnSpc>
            </a:pPr>
            <a:endParaRPr lang="en-US" altLang="en-US" sz="3600" b="1">
              <a:solidFill>
                <a:srgbClr val="FF0000"/>
              </a:solidFill>
              <a:cs typeface="Times New Roman" panose="02020603050405020304" pitchFamily="18" charset="0"/>
            </a:endParaRPr>
          </a:p>
        </p:txBody>
      </p:sp>
      <p:sp>
        <p:nvSpPr>
          <p:cNvPr id="7" name="Rectangle 6">
            <a:extLst>
              <a:ext uri="{FF2B5EF4-FFF2-40B4-BE49-F238E27FC236}">
                <a16:creationId xmlns:a16="http://schemas.microsoft.com/office/drawing/2014/main" id="{75817F55-6DB5-65DA-E502-F128BB9B7044}"/>
              </a:ext>
            </a:extLst>
          </p:cNvPr>
          <p:cNvSpPr/>
          <p:nvPr/>
        </p:nvSpPr>
        <p:spPr>
          <a:xfrm>
            <a:off x="2729189" y="1834624"/>
            <a:ext cx="6599583" cy="1323439"/>
          </a:xfrm>
          <a:prstGeom prst="rect">
            <a:avLst/>
          </a:prstGeom>
          <a:noFill/>
        </p:spPr>
        <p:txBody>
          <a:bodyPr>
            <a:spAutoFit/>
          </a:bodyPr>
          <a:lstStyle/>
          <a:p>
            <a:pPr algn="ctr" eaLnBrk="1" fontAlgn="auto" hangingPunct="1">
              <a:spcBef>
                <a:spcPts val="0"/>
              </a:spcBef>
              <a:spcAft>
                <a:spcPts val="0"/>
              </a:spcAft>
              <a:defRPr/>
            </a:pPr>
            <a:r>
              <a:rPr lang="en-US" sz="8000" b="1" dirty="0">
                <a:ln w="22225">
                  <a:solidFill>
                    <a:schemeClr val="accent2"/>
                  </a:solidFill>
                  <a:prstDash val="solid"/>
                </a:ln>
                <a:solidFill>
                  <a:srgbClr val="C00000"/>
                </a:solidFill>
                <a:cs typeface="Times New Roman" panose="02020603050405020304" pitchFamily="18" charset="0"/>
              </a:rPr>
              <a:t>TIẾT 3</a:t>
            </a:r>
          </a:p>
        </p:txBody>
      </p:sp>
      <p:pic>
        <p:nvPicPr>
          <p:cNvPr id="289798" name="Picture 5" descr="POINSET2">
            <a:extLst>
              <a:ext uri="{FF2B5EF4-FFF2-40B4-BE49-F238E27FC236}">
                <a16:creationId xmlns:a16="http://schemas.microsoft.com/office/drawing/2014/main" id="{79CB57E5-7D61-23AC-CF41-2E1CE5CC11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67481" y="-515144"/>
            <a:ext cx="2262188"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799" name="Picture 5" descr="POINSET2">
            <a:extLst>
              <a:ext uri="{FF2B5EF4-FFF2-40B4-BE49-F238E27FC236}">
                <a16:creationId xmlns:a16="http://schemas.microsoft.com/office/drawing/2014/main" id="{E787541B-891A-1CC1-D662-A745A7F63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184607" y="-418307"/>
            <a:ext cx="2262188"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800" name="Picture 5" descr="POINSET2">
            <a:extLst>
              <a:ext uri="{FF2B5EF4-FFF2-40B4-BE49-F238E27FC236}">
                <a16:creationId xmlns:a16="http://schemas.microsoft.com/office/drawing/2014/main" id="{671DBFE8-0645-1732-AD13-022450A4C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4769" y="4414044"/>
            <a:ext cx="2262187"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801" name="Picture 5" descr="POINSET2">
            <a:extLst>
              <a:ext uri="{FF2B5EF4-FFF2-40B4-BE49-F238E27FC236}">
                <a16:creationId xmlns:a16="http://schemas.microsoft.com/office/drawing/2014/main" id="{49D263D0-ECAE-530B-E279-BE7FC7A7C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10073482" y="4418806"/>
            <a:ext cx="22606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D9BC1-0E6F-4435-9CA2-A46888CC3192}"/>
              </a:ext>
            </a:extLst>
          </p:cNvPr>
          <p:cNvSpPr/>
          <p:nvPr/>
        </p:nvSpPr>
        <p:spPr>
          <a:xfrm>
            <a:off x="544010" y="183235"/>
            <a:ext cx="11149226" cy="823752"/>
          </a:xfrm>
          <a:prstGeom prst="rect">
            <a:avLst/>
          </a:prstGeom>
          <a:noFill/>
        </p:spPr>
        <p:txBody>
          <a:bodyPr wrap="square">
            <a:spAutoFit/>
          </a:bodyPr>
          <a:lstStyle/>
          <a:p>
            <a:pPr algn="ctr" eaLnBrk="1" fontAlgn="auto" hangingPunct="1">
              <a:lnSpc>
                <a:spcPct val="150000"/>
              </a:lnSpc>
              <a:spcBef>
                <a:spcPts val="0"/>
              </a:spcBef>
              <a:spcAft>
                <a:spcPts val="0"/>
              </a:spcAft>
              <a:defRPr/>
            </a:pPr>
            <a:r>
              <a:rPr lang="en-US" sz="3600" b="1" dirty="0">
                <a:ln w="22225">
                  <a:solidFill>
                    <a:schemeClr val="accent2"/>
                  </a:solidFill>
                  <a:prstDash val="solid"/>
                </a:ln>
                <a:solidFill>
                  <a:srgbClr val="C00000"/>
                </a:solidFill>
                <a:cs typeface="Times New Roman" panose="02020603050405020304" pitchFamily="18" charset="0"/>
              </a:rPr>
              <a:t>2. MÔI TRƯỜNG BIỂN ĐẢO VIỆT NAM</a:t>
            </a:r>
          </a:p>
        </p:txBody>
      </p:sp>
      <p:pic>
        <p:nvPicPr>
          <p:cNvPr id="83972" name="Picture 4" descr="Chia sẻ kinh nghiệm du lịch Vịnh Bái Tử Long siêu hot - BestPrice">
            <a:extLst>
              <a:ext uri="{FF2B5EF4-FFF2-40B4-BE49-F238E27FC236}">
                <a16:creationId xmlns:a16="http://schemas.microsoft.com/office/drawing/2014/main" id="{740467C3-8BE5-634C-C00D-1146759B4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663" y="1333499"/>
            <a:ext cx="10532919" cy="53412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2376055" y="0"/>
            <a:ext cx="6610783" cy="110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5000" b="1" dirty="0">
                <a:solidFill>
                  <a:srgbClr val="0432FF"/>
                </a:solidFill>
              </a:rPr>
              <a:t>Môi trường biển là gì? </a:t>
            </a:r>
          </a:p>
        </p:txBody>
      </p:sp>
      <p:sp>
        <p:nvSpPr>
          <p:cNvPr id="5" name="TextBox 4">
            <a:extLst>
              <a:ext uri="{FF2B5EF4-FFF2-40B4-BE49-F238E27FC236}">
                <a16:creationId xmlns:a16="http://schemas.microsoft.com/office/drawing/2014/main" id="{E864891A-96D0-6005-C8DF-91069860A419}"/>
              </a:ext>
            </a:extLst>
          </p:cNvPr>
          <p:cNvSpPr txBox="1"/>
          <p:nvPr/>
        </p:nvSpPr>
        <p:spPr>
          <a:xfrm>
            <a:off x="1907380" y="2462898"/>
            <a:ext cx="8093870" cy="3416576"/>
          </a:xfrm>
          <a:prstGeom prst="rect">
            <a:avLst/>
          </a:prstGeom>
          <a:noFill/>
        </p:spPr>
        <p:txBody>
          <a:bodyPr wrap="square">
            <a:spAutoFit/>
          </a:bodyPr>
          <a:lstStyle/>
          <a:p>
            <a:pPr algn="just">
              <a:lnSpc>
                <a:spcPct val="150000"/>
              </a:lnSpc>
            </a:pPr>
            <a:r>
              <a:rPr lang="en-VN" sz="5000" b="1" dirty="0">
                <a:solidFill>
                  <a:srgbClr val="00B050"/>
                </a:solidFill>
                <a:effectLst/>
                <a:latin typeface="Times New Roman" panose="02020603050405020304" pitchFamily="18" charset="0"/>
                <a:ea typeface="Times New Roman" panose="02020603050405020304" pitchFamily="18" charset="0"/>
              </a:rPr>
              <a:t>Môi trường biển là một bộ phận quan trọng trong môi trường sống của chúng ta. </a:t>
            </a:r>
            <a:endParaRPr lang="en-VN" sz="5000" b="1" dirty="0">
              <a:solidFill>
                <a:srgbClr val="00B05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1852180" y="0"/>
            <a:ext cx="8954366" cy="226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5000" b="1" dirty="0">
                <a:solidFill>
                  <a:srgbClr val="0432FF"/>
                </a:solidFill>
              </a:rPr>
              <a:t>Bao gồm những yếu tố nào? Cho ví dụ.</a:t>
            </a:r>
          </a:p>
        </p:txBody>
      </p:sp>
      <p:sp>
        <p:nvSpPr>
          <p:cNvPr id="4" name="TextBox 3">
            <a:extLst>
              <a:ext uri="{FF2B5EF4-FFF2-40B4-BE49-F238E27FC236}">
                <a16:creationId xmlns:a16="http://schemas.microsoft.com/office/drawing/2014/main" id="{903F5AA5-1798-745C-1B71-85E26C5C1228}"/>
              </a:ext>
            </a:extLst>
          </p:cNvPr>
          <p:cNvSpPr txBox="1"/>
          <p:nvPr/>
        </p:nvSpPr>
        <p:spPr>
          <a:xfrm>
            <a:off x="1071563" y="2534157"/>
            <a:ext cx="10515600" cy="4122860"/>
          </a:xfrm>
          <a:prstGeom prst="rect">
            <a:avLst/>
          </a:prstGeom>
          <a:noFill/>
        </p:spPr>
        <p:txBody>
          <a:bodyPr wrap="square">
            <a:spAutoFit/>
          </a:bodyPr>
          <a:lstStyle/>
          <a:p>
            <a:pPr algn="just">
              <a:lnSpc>
                <a:spcPct val="150000"/>
              </a:lnSpc>
            </a:pPr>
            <a:r>
              <a:rPr lang="en-VN" sz="4500" b="1" dirty="0">
                <a:solidFill>
                  <a:srgbClr val="00B050"/>
                </a:solidFill>
                <a:effectLst/>
                <a:latin typeface="Times New Roman" panose="02020603050405020304" pitchFamily="18" charset="0"/>
                <a:ea typeface="Times New Roman" panose="02020603050405020304" pitchFamily="18" charset="0"/>
              </a:rPr>
              <a:t>Môi trường biển ở nước ta bao gồm: các yếu tố tự nhiên (ví dụ đa dạng sinh học biển) và các yếu tố vật chất nhân tạo (ví dụ giàn khoan dầu khí).</a:t>
            </a:r>
          </a:p>
        </p:txBody>
      </p:sp>
    </p:spTree>
    <p:extLst>
      <p:ext uri="{BB962C8B-B14F-4D97-AF65-F5344CB8AC3E}">
        <p14:creationId xmlns:p14="http://schemas.microsoft.com/office/powerpoint/2010/main" val="40101140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10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en-VN" sz="5000" b="1" dirty="0">
                <a:solidFill>
                  <a:srgbClr val="00B050"/>
                </a:solidFill>
                <a:ea typeface="Times New Roman" panose="02020603050405020304" pitchFamily="18" charset="0"/>
              </a:rPr>
              <a:t>Đa dạng sinh học biển</a:t>
            </a:r>
            <a:endParaRPr lang="en-VN" sz="5000" b="1" dirty="0"/>
          </a:p>
        </p:txBody>
      </p:sp>
      <p:pic>
        <p:nvPicPr>
          <p:cNvPr id="13314" name="Picture 2" descr="Vùng biển đặc thù – Giải pháp mới cho bảo tồn đa dạng sinh học biển">
            <a:extLst>
              <a:ext uri="{FF2B5EF4-FFF2-40B4-BE49-F238E27FC236}">
                <a16:creationId xmlns:a16="http://schemas.microsoft.com/office/drawing/2014/main" id="{CCAA78AB-9E18-333C-E703-C902BA382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574" y="1214436"/>
            <a:ext cx="10142539" cy="5414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524030"/>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10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en-VN" sz="5000" b="1" dirty="0">
                <a:solidFill>
                  <a:srgbClr val="00B050"/>
                </a:solidFill>
                <a:ea typeface="Times New Roman" panose="02020603050405020304" pitchFamily="18" charset="0"/>
              </a:rPr>
              <a:t>Giàn khoan dầu khí</a:t>
            </a:r>
            <a:endParaRPr lang="en-VN" sz="5000" b="1" dirty="0"/>
          </a:p>
        </p:txBody>
      </p:sp>
      <p:pic>
        <p:nvPicPr>
          <p:cNvPr id="14338" name="Picture 2" descr="Giàn Khoan Dầu Khí - Yếu Tố Quan Trọng Trong Ngành Dầu Khí | CNSG">
            <a:extLst>
              <a:ext uri="{FF2B5EF4-FFF2-40B4-BE49-F238E27FC236}">
                <a16:creationId xmlns:a16="http://schemas.microsoft.com/office/drawing/2014/main" id="{356390E3-203F-2F10-8F46-72E1A31F47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668" y="1411287"/>
            <a:ext cx="9364664" cy="5270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434315"/>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1688306" y="115529"/>
            <a:ext cx="8815387"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000" b="1" dirty="0">
                <a:solidFill>
                  <a:srgbClr val="0432FF"/>
                </a:solidFill>
              </a:rPr>
              <a:t>Nêu đặc điểm môi trường nước biển. </a:t>
            </a:r>
          </a:p>
        </p:txBody>
      </p:sp>
      <p:sp>
        <p:nvSpPr>
          <p:cNvPr id="2" name="TextBox 1">
            <a:extLst>
              <a:ext uri="{FF2B5EF4-FFF2-40B4-BE49-F238E27FC236}">
                <a16:creationId xmlns:a16="http://schemas.microsoft.com/office/drawing/2014/main" id="{78EEB29D-5018-1971-CA7D-1AD72BB14BDB}"/>
              </a:ext>
            </a:extLst>
          </p:cNvPr>
          <p:cNvSpPr txBox="1">
            <a:spLocks noChangeArrowheads="1"/>
          </p:cNvSpPr>
          <p:nvPr/>
        </p:nvSpPr>
        <p:spPr bwMode="auto">
          <a:xfrm>
            <a:off x="466726" y="1020585"/>
            <a:ext cx="11725274" cy="552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4000" b="1" dirty="0">
                <a:solidFill>
                  <a:srgbClr val="00B050"/>
                </a:solidFill>
              </a:rPr>
              <a:t>- </a:t>
            </a:r>
            <a:r>
              <a:rPr lang="en-VN" sz="4000" b="1" dirty="0">
                <a:solidFill>
                  <a:srgbClr val="00B050"/>
                </a:solidFill>
              </a:rPr>
              <a:t>Môi trường nước biển:</a:t>
            </a:r>
          </a:p>
          <a:p>
            <a:pPr algn="just">
              <a:lnSpc>
                <a:spcPct val="150000"/>
              </a:lnSpc>
            </a:pPr>
            <a:r>
              <a:rPr lang="en-US" sz="4000" b="1" dirty="0">
                <a:solidFill>
                  <a:srgbClr val="00B050"/>
                </a:solidFill>
              </a:rPr>
              <a:t>+ </a:t>
            </a:r>
            <a:r>
              <a:rPr lang="en-VN" sz="4000" b="1" dirty="0">
                <a:solidFill>
                  <a:srgbClr val="00B050"/>
                </a:solidFill>
              </a:rPr>
              <a:t>Chất lượng nước biển ven bờ còn khá tốt với hầu hết các chỉ số đặc trưng đều nằm trong giới hạn cho phép.</a:t>
            </a:r>
          </a:p>
          <a:p>
            <a:pPr algn="just">
              <a:lnSpc>
                <a:spcPct val="150000"/>
              </a:lnSpc>
            </a:pPr>
            <a:r>
              <a:rPr lang="en-US" sz="4000" b="1" dirty="0">
                <a:solidFill>
                  <a:srgbClr val="00B050"/>
                </a:solidFill>
              </a:rPr>
              <a:t>+ </a:t>
            </a:r>
            <a:r>
              <a:rPr lang="en-VN" sz="4000" b="1" dirty="0">
                <a:solidFill>
                  <a:srgbClr val="00B050"/>
                </a:solidFill>
              </a:rPr>
              <a:t>Đối với môi trường nước xa bờ, chất lượng nước biển tương đối ổn định và ít biến động qua các năm.</a:t>
            </a:r>
          </a:p>
        </p:txBody>
      </p:sp>
    </p:spTree>
    <p:extLst>
      <p:ext uri="{BB962C8B-B14F-4D97-AF65-F5344CB8AC3E}">
        <p14:creationId xmlns:p14="http://schemas.microsoft.com/office/powerpoint/2010/main" val="5711392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2" grpId="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EEB29D-5018-1971-CA7D-1AD72BB14BDB}"/>
              </a:ext>
            </a:extLst>
          </p:cNvPr>
          <p:cNvSpPr txBox="1">
            <a:spLocks noChangeArrowheads="1"/>
          </p:cNvSpPr>
          <p:nvPr/>
        </p:nvSpPr>
        <p:spPr bwMode="auto">
          <a:xfrm>
            <a:off x="571500" y="1477785"/>
            <a:ext cx="11049000" cy="412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nl-NL" sz="4500" b="1" dirty="0"/>
              <a:t>a. </a:t>
            </a:r>
            <a:r>
              <a:rPr lang="nl-NL" sz="4500" b="1" dirty="0" err="1"/>
              <a:t>Đặc</a:t>
            </a:r>
            <a:r>
              <a:rPr lang="nl-NL" sz="4500" b="1" dirty="0"/>
              <a:t> </a:t>
            </a:r>
            <a:r>
              <a:rPr lang="nl-NL" sz="4500" b="1" dirty="0" err="1"/>
              <a:t>điểm</a:t>
            </a:r>
            <a:r>
              <a:rPr lang="nl-NL" sz="4500" b="1" dirty="0"/>
              <a:t> </a:t>
            </a:r>
            <a:r>
              <a:rPr lang="nl-NL" sz="4500" b="1" dirty="0" err="1"/>
              <a:t>môi</a:t>
            </a:r>
            <a:r>
              <a:rPr lang="nl-NL" sz="4500" b="1" dirty="0"/>
              <a:t> </a:t>
            </a:r>
            <a:r>
              <a:rPr lang="nl-NL" sz="4500" b="1" dirty="0" err="1"/>
              <a:t>trường</a:t>
            </a:r>
            <a:r>
              <a:rPr lang="nl-NL" sz="4500" b="1" dirty="0"/>
              <a:t> </a:t>
            </a:r>
            <a:r>
              <a:rPr lang="nl-NL" sz="4500" b="1" dirty="0" err="1"/>
              <a:t>biển</a:t>
            </a:r>
            <a:r>
              <a:rPr lang="nl-NL" sz="4500" b="1" dirty="0"/>
              <a:t> </a:t>
            </a:r>
            <a:r>
              <a:rPr lang="nl-NL" sz="4500" b="1" dirty="0" err="1"/>
              <a:t>đảo</a:t>
            </a:r>
            <a:r>
              <a:rPr lang="nl-NL" sz="4500" b="1" dirty="0"/>
              <a:t> </a:t>
            </a:r>
            <a:r>
              <a:rPr lang="nl-NL" sz="4500" b="1" dirty="0" err="1"/>
              <a:t>Việt</a:t>
            </a:r>
            <a:r>
              <a:rPr lang="nl-NL" sz="4500" b="1" dirty="0"/>
              <a:t> Nam</a:t>
            </a:r>
            <a:endParaRPr lang="en-VN" sz="4500" b="1" dirty="0"/>
          </a:p>
          <a:p>
            <a:pPr algn="just">
              <a:lnSpc>
                <a:spcPct val="150000"/>
              </a:lnSpc>
            </a:pPr>
            <a:r>
              <a:rPr lang="en-VN" sz="4500" b="1" dirty="0"/>
              <a:t>- Môi trường nước biển: chất lượng nước biển ven bờ còn khá tốt, môi trường nước xa bờ, chất lượng nước biển tương đối ổn định.</a:t>
            </a:r>
          </a:p>
        </p:txBody>
      </p:sp>
    </p:spTree>
    <p:extLst>
      <p:ext uri="{BB962C8B-B14F-4D97-AF65-F5344CB8AC3E}">
        <p14:creationId xmlns:p14="http://schemas.microsoft.com/office/powerpoint/2010/main" val="565851231"/>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657225" y="106224"/>
            <a:ext cx="10844213"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432FF"/>
                </a:solidFill>
              </a:rPr>
              <a:t>Nêu đặc điểm môi trường bờ biển, bãi biển. </a:t>
            </a:r>
          </a:p>
        </p:txBody>
      </p:sp>
      <p:sp>
        <p:nvSpPr>
          <p:cNvPr id="2" name="TextBox 1">
            <a:extLst>
              <a:ext uri="{FF2B5EF4-FFF2-40B4-BE49-F238E27FC236}">
                <a16:creationId xmlns:a16="http://schemas.microsoft.com/office/drawing/2014/main" id="{78EEB29D-5018-1971-CA7D-1AD72BB14BDB}"/>
              </a:ext>
            </a:extLst>
          </p:cNvPr>
          <p:cNvSpPr txBox="1">
            <a:spLocks noChangeArrowheads="1"/>
          </p:cNvSpPr>
          <p:nvPr/>
        </p:nvSpPr>
        <p:spPr bwMode="auto">
          <a:xfrm>
            <a:off x="314325" y="1230072"/>
            <a:ext cx="11563350" cy="552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4000" b="1" dirty="0">
                <a:solidFill>
                  <a:srgbClr val="00B050"/>
                </a:solidFill>
              </a:rPr>
              <a:t>- </a:t>
            </a:r>
            <a:r>
              <a:rPr lang="en-VN" sz="4000" b="1" dirty="0">
                <a:solidFill>
                  <a:srgbClr val="00B050"/>
                </a:solidFill>
              </a:rPr>
              <a:t>Môi trường bờ biển, bãi biển:</a:t>
            </a:r>
          </a:p>
          <a:p>
            <a:pPr algn="just">
              <a:lnSpc>
                <a:spcPct val="150000"/>
              </a:lnSpc>
            </a:pPr>
            <a:r>
              <a:rPr lang="en-US" sz="4000" b="1" dirty="0">
                <a:solidFill>
                  <a:srgbClr val="00B050"/>
                </a:solidFill>
              </a:rPr>
              <a:t>+ </a:t>
            </a:r>
            <a:r>
              <a:rPr lang="en-VN" sz="4000" b="1" dirty="0">
                <a:solidFill>
                  <a:srgbClr val="00B050"/>
                </a:solidFill>
              </a:rPr>
              <a:t>Vùng bờ biển nước ta có nhiều dạng địa hình tiêu biểu như: các vịnh cửa sông, các tam giác châu có bãi triều rộng, các bãi cát phẳng, cồn cát, đầm phá,... tạo nên những cảnh quan đẹp và phân hoá đa dạng.</a:t>
            </a:r>
          </a:p>
        </p:txBody>
      </p:sp>
    </p:spTree>
    <p:extLst>
      <p:ext uri="{BB962C8B-B14F-4D97-AF65-F5344CB8AC3E}">
        <p14:creationId xmlns:p14="http://schemas.microsoft.com/office/powerpoint/2010/main" val="25280361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18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en-VN" sz="5400" b="1" dirty="0">
                <a:solidFill>
                  <a:srgbClr val="00B050"/>
                </a:solidFill>
              </a:rPr>
              <a:t>Các vịnh cửa sông</a:t>
            </a:r>
            <a:endParaRPr lang="en-VN" sz="5000" b="1" dirty="0"/>
          </a:p>
        </p:txBody>
      </p:sp>
      <p:pic>
        <p:nvPicPr>
          <p:cNvPr id="15362" name="Picture 2" descr="Vịnh Hà Tiên - iVIVU.com">
            <a:extLst>
              <a:ext uri="{FF2B5EF4-FFF2-40B4-BE49-F238E27FC236}">
                <a16:creationId xmlns:a16="http://schemas.microsoft.com/office/drawing/2014/main" id="{A6C9A2E3-C1B4-D003-38AC-0599F2C2E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474" y="1228725"/>
            <a:ext cx="9839326" cy="550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66077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1" name="Rectangle 10">
            <a:extLst>
              <a:ext uri="{FF2B5EF4-FFF2-40B4-BE49-F238E27FC236}">
                <a16:creationId xmlns:a16="http://schemas.microsoft.com/office/drawing/2014/main" id="{7BF09944-D06F-1392-7999-784D129FE809}"/>
              </a:ext>
            </a:extLst>
          </p:cNvPr>
          <p:cNvSpPr>
            <a:spLocks noChangeArrowheads="1"/>
          </p:cNvSpPr>
          <p:nvPr/>
        </p:nvSpPr>
        <p:spPr bwMode="auto">
          <a:xfrm>
            <a:off x="377825" y="643371"/>
            <a:ext cx="11436350" cy="591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3200" b="1" dirty="0">
                <a:solidFill>
                  <a:srgbClr val="7030A0"/>
                </a:solidFill>
                <a:effectLst/>
                <a:latin typeface="Times New Roman" panose="02020603050405020304" pitchFamily="18" charset="0"/>
                <a:ea typeface="Times New Roman" panose="02020603050405020304" pitchFamily="18" charset="0"/>
              </a:rPr>
              <a:t>Thiên nhiên vùng biển đảo Việt Nam có sự phân hoá đa dạng và giàu tiềm năng, nổi bật với hàng trăm bãi tắm đẹp thu hút nhiều du khách trong và ngoài nước, có thể giúp nước ta thực hiện được mục tiêu “trở thành quốc gia mạnh về biển”. Tuy nhiên, môi trường bi</a:t>
            </a:r>
            <a:r>
              <a:rPr lang="en-US" sz="3200" b="1" dirty="0" err="1">
                <a:solidFill>
                  <a:srgbClr val="7030A0"/>
                </a:solidFill>
                <a:effectLst/>
                <a:latin typeface="Times New Roman" panose="02020603050405020304" pitchFamily="18" charset="0"/>
                <a:ea typeface="Times New Roman" panose="02020603050405020304" pitchFamily="18" charset="0"/>
              </a:rPr>
              <a:t>ể</a:t>
            </a:r>
            <a:r>
              <a:rPr lang="en-VN" sz="3200" b="1" dirty="0">
                <a:solidFill>
                  <a:srgbClr val="7030A0"/>
                </a:solidFill>
                <a:effectLst/>
                <a:latin typeface="Times New Roman" panose="02020603050405020304" pitchFamily="18" charset="0"/>
                <a:ea typeface="Times New Roman" panose="02020603050405020304" pitchFamily="18" charset="0"/>
              </a:rPr>
              <a:t>n đảo rất nhạy cảm trước những tác động của con người, cần được quan tâm bảo vệ nhằm đảm bảo cho sự phát triển kinh tế bi</a:t>
            </a:r>
            <a:r>
              <a:rPr lang="en-US" sz="3200" b="1" dirty="0" err="1">
                <a:solidFill>
                  <a:srgbClr val="7030A0"/>
                </a:solidFill>
                <a:effectLst/>
                <a:latin typeface="Times New Roman" panose="02020603050405020304" pitchFamily="18" charset="0"/>
                <a:ea typeface="Times New Roman" panose="02020603050405020304" pitchFamily="18" charset="0"/>
              </a:rPr>
              <a:t>ể</a:t>
            </a:r>
            <a:r>
              <a:rPr lang="en-VN" sz="3200" b="1" dirty="0">
                <a:solidFill>
                  <a:srgbClr val="7030A0"/>
                </a:solidFill>
                <a:effectLst/>
                <a:latin typeface="Times New Roman" panose="02020603050405020304" pitchFamily="18" charset="0"/>
                <a:ea typeface="Times New Roman" panose="02020603050405020304" pitchFamily="18" charset="0"/>
              </a:rPr>
              <a:t>n một cách bền vững. Để biết được những điều này, lớp chúng ta cùng tìm hiểu qua bài học hôm nay. </a:t>
            </a:r>
          </a:p>
        </p:txBody>
      </p:sp>
    </p:spTree>
    <p:extLst>
      <p:ext uri="{BB962C8B-B14F-4D97-AF65-F5344CB8AC3E}">
        <p14:creationId xmlns:p14="http://schemas.microsoft.com/office/powerpoint/2010/main" val="3671421365"/>
      </p:ext>
    </p:extLst>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18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en-US" sz="5400" b="1" dirty="0">
                <a:solidFill>
                  <a:srgbClr val="00B050"/>
                </a:solidFill>
              </a:rPr>
              <a:t>C</a:t>
            </a:r>
            <a:r>
              <a:rPr lang="en-VN" sz="5400" b="1" dirty="0">
                <a:solidFill>
                  <a:srgbClr val="00B050"/>
                </a:solidFill>
              </a:rPr>
              <a:t>ác bãi triều rộng</a:t>
            </a:r>
            <a:endParaRPr lang="en-VN" sz="5000" b="1" dirty="0"/>
          </a:p>
        </p:txBody>
      </p:sp>
      <p:pic>
        <p:nvPicPr>
          <p:cNvPr id="16386" name="Picture 2" descr="ĐẢO PHÚ QUÝ – GÀNH HANG –LẶN NGẮM SAN HÔ HÒN TRANH – VỊNH TRIỀU DƯƠNG -  CÔNG TY TNHH DU LỊCH VÀ SỰ KIỆN J TRAVEL">
            <a:extLst>
              <a:ext uri="{FF2B5EF4-FFF2-40B4-BE49-F238E27FC236}">
                <a16:creationId xmlns:a16="http://schemas.microsoft.com/office/drawing/2014/main" id="{36A60F96-800F-CA6E-223E-7B00EEAA3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058" y="1316036"/>
            <a:ext cx="10479883" cy="5370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031715"/>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18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en-US" sz="5400" b="1" dirty="0">
                <a:solidFill>
                  <a:srgbClr val="00B050"/>
                </a:solidFill>
              </a:rPr>
              <a:t>C</a:t>
            </a:r>
            <a:r>
              <a:rPr lang="en-VN" sz="5400" b="1" dirty="0">
                <a:solidFill>
                  <a:srgbClr val="00B050"/>
                </a:solidFill>
              </a:rPr>
              <a:t>ác bãi cát phẳng</a:t>
            </a:r>
            <a:endParaRPr lang="en-VN" sz="5000" b="1" dirty="0"/>
          </a:p>
        </p:txBody>
      </p:sp>
      <p:pic>
        <p:nvPicPr>
          <p:cNvPr id="17410" name="Picture 2" descr="10 bãi biển phong cảnh hữu tình ở dải đất miền Trung">
            <a:extLst>
              <a:ext uri="{FF2B5EF4-FFF2-40B4-BE49-F238E27FC236}">
                <a16:creationId xmlns:a16="http://schemas.microsoft.com/office/drawing/2014/main" id="{C27E2F05-1754-0D29-1055-A3821D40A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950" y="1411288"/>
            <a:ext cx="9507538" cy="5237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07122"/>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18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en-US" sz="5400" b="1" dirty="0" err="1">
                <a:solidFill>
                  <a:srgbClr val="00B050"/>
                </a:solidFill>
              </a:rPr>
              <a:t>Cồn</a:t>
            </a:r>
            <a:r>
              <a:rPr lang="en-US" sz="5400" b="1" dirty="0">
                <a:solidFill>
                  <a:srgbClr val="00B050"/>
                </a:solidFill>
              </a:rPr>
              <a:t> </a:t>
            </a:r>
            <a:r>
              <a:rPr lang="en-US" sz="5400" b="1" dirty="0" err="1">
                <a:solidFill>
                  <a:srgbClr val="00B050"/>
                </a:solidFill>
              </a:rPr>
              <a:t>cát</a:t>
            </a:r>
            <a:endParaRPr lang="en-VN" sz="5000" b="1" dirty="0"/>
          </a:p>
        </p:txBody>
      </p:sp>
      <p:pic>
        <p:nvPicPr>
          <p:cNvPr id="18434" name="Picture 2" descr="Khám phá “tiểu sa mạc Sahara” của Việt Nam - Cục Du lịch Quốc Gia Việt Nam">
            <a:extLst>
              <a:ext uri="{FF2B5EF4-FFF2-40B4-BE49-F238E27FC236}">
                <a16:creationId xmlns:a16="http://schemas.microsoft.com/office/drawing/2014/main" id="{20D6B38C-B848-7EEE-4BFE-053ED18F3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412" y="1314450"/>
            <a:ext cx="10455175" cy="546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335118"/>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18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en-US" sz="5400" b="1" dirty="0" err="1">
                <a:solidFill>
                  <a:srgbClr val="00B050"/>
                </a:solidFill>
              </a:rPr>
              <a:t>Đầm</a:t>
            </a:r>
            <a:r>
              <a:rPr lang="en-US" sz="5400" b="1" dirty="0">
                <a:solidFill>
                  <a:srgbClr val="00B050"/>
                </a:solidFill>
              </a:rPr>
              <a:t> </a:t>
            </a:r>
            <a:r>
              <a:rPr lang="en-US" sz="5400" b="1" dirty="0" err="1">
                <a:solidFill>
                  <a:srgbClr val="00B050"/>
                </a:solidFill>
              </a:rPr>
              <a:t>phá</a:t>
            </a:r>
            <a:endParaRPr lang="en-US" sz="5400" b="1" dirty="0">
              <a:solidFill>
                <a:srgbClr val="00B050"/>
              </a:solidFill>
            </a:endParaRPr>
          </a:p>
        </p:txBody>
      </p:sp>
      <p:pic>
        <p:nvPicPr>
          <p:cNvPr id="19458" name="Picture 2" descr="Đầm phá vẫy gọi">
            <a:extLst>
              <a:ext uri="{FF2B5EF4-FFF2-40B4-BE49-F238E27FC236}">
                <a16:creationId xmlns:a16="http://schemas.microsoft.com/office/drawing/2014/main" id="{BC85B170-B0AD-6AEC-62CD-6FDFC4E5F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224" y="1373187"/>
            <a:ext cx="9821864" cy="5355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796881"/>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657225" y="106224"/>
            <a:ext cx="10844213"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432FF"/>
                </a:solidFill>
              </a:rPr>
              <a:t>Nêu đặc điểm môi trường bờ biển, bãi biển. </a:t>
            </a:r>
          </a:p>
        </p:txBody>
      </p:sp>
      <p:sp>
        <p:nvSpPr>
          <p:cNvPr id="2" name="TextBox 1">
            <a:extLst>
              <a:ext uri="{FF2B5EF4-FFF2-40B4-BE49-F238E27FC236}">
                <a16:creationId xmlns:a16="http://schemas.microsoft.com/office/drawing/2014/main" id="{78EEB29D-5018-1971-CA7D-1AD72BB14BDB}"/>
              </a:ext>
            </a:extLst>
          </p:cNvPr>
          <p:cNvSpPr txBox="1">
            <a:spLocks noChangeArrowheads="1"/>
          </p:cNvSpPr>
          <p:nvPr/>
        </p:nvSpPr>
        <p:spPr bwMode="auto">
          <a:xfrm>
            <a:off x="1466851" y="1949272"/>
            <a:ext cx="9548812" cy="412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4500" b="1" dirty="0">
                <a:solidFill>
                  <a:srgbClr val="00B050"/>
                </a:solidFill>
              </a:rPr>
              <a:t>+ </a:t>
            </a:r>
            <a:r>
              <a:rPr lang="en-VN" sz="4500" b="1" dirty="0">
                <a:solidFill>
                  <a:srgbClr val="00B050"/>
                </a:solidFill>
              </a:rPr>
              <a:t>Các hệ sinh thái vùng bờ biển cũng rất phong phú, nhất là rừng ngập mặn và hệ sinh thái vùng triều có tính đa dạng sinh học cao.</a:t>
            </a:r>
          </a:p>
        </p:txBody>
      </p:sp>
    </p:spTree>
    <p:extLst>
      <p:ext uri="{BB962C8B-B14F-4D97-AF65-F5344CB8AC3E}">
        <p14:creationId xmlns:p14="http://schemas.microsoft.com/office/powerpoint/2010/main" val="5165993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EEB29D-5018-1971-CA7D-1AD72BB14BDB}"/>
              </a:ext>
            </a:extLst>
          </p:cNvPr>
          <p:cNvSpPr txBox="1">
            <a:spLocks noChangeArrowheads="1"/>
          </p:cNvSpPr>
          <p:nvPr/>
        </p:nvSpPr>
        <p:spPr bwMode="auto">
          <a:xfrm>
            <a:off x="857250" y="1577797"/>
            <a:ext cx="10129838" cy="341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5000" b="1" dirty="0"/>
              <a:t>- Môi trường bờ biển, bãi biển: có nhiều dạng địa hình tạo nên những cảnh quan đẹp và phân hoá đa dạng.</a:t>
            </a:r>
          </a:p>
        </p:txBody>
      </p:sp>
    </p:spTree>
    <p:extLst>
      <p:ext uri="{BB962C8B-B14F-4D97-AF65-F5344CB8AC3E}">
        <p14:creationId xmlns:p14="http://schemas.microsoft.com/office/powerpoint/2010/main" val="3482666593"/>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18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en-US" sz="5400" b="1" dirty="0" err="1">
                <a:solidFill>
                  <a:srgbClr val="00B050"/>
                </a:solidFill>
              </a:rPr>
              <a:t>Rừng</a:t>
            </a:r>
            <a:r>
              <a:rPr lang="en-US" sz="5400" b="1" dirty="0">
                <a:solidFill>
                  <a:srgbClr val="00B050"/>
                </a:solidFill>
              </a:rPr>
              <a:t> </a:t>
            </a:r>
            <a:r>
              <a:rPr lang="en-US" sz="5400" b="1" dirty="0" err="1">
                <a:solidFill>
                  <a:srgbClr val="00B050"/>
                </a:solidFill>
              </a:rPr>
              <a:t>ngập</a:t>
            </a:r>
            <a:r>
              <a:rPr lang="en-US" sz="5400" b="1" dirty="0">
                <a:solidFill>
                  <a:srgbClr val="00B050"/>
                </a:solidFill>
              </a:rPr>
              <a:t> </a:t>
            </a:r>
            <a:r>
              <a:rPr lang="en-US" sz="5400" b="1" dirty="0" err="1">
                <a:solidFill>
                  <a:srgbClr val="00B050"/>
                </a:solidFill>
              </a:rPr>
              <a:t>mặn</a:t>
            </a:r>
            <a:endParaRPr lang="en-US" sz="5400" b="1" dirty="0">
              <a:solidFill>
                <a:srgbClr val="00B050"/>
              </a:solidFill>
            </a:endParaRPr>
          </a:p>
        </p:txBody>
      </p:sp>
      <p:pic>
        <p:nvPicPr>
          <p:cNvPr id="21506" name="Picture 2" descr="Rừng ngập mặn là gì? Hệ sinh thái rừng ngập mặn ở Việt Nam - KhoaHoc.tv">
            <a:extLst>
              <a:ext uri="{FF2B5EF4-FFF2-40B4-BE49-F238E27FC236}">
                <a16:creationId xmlns:a16="http://schemas.microsoft.com/office/drawing/2014/main" id="{98F43405-5263-2CD6-5DBC-F3806342B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49" y="1452561"/>
            <a:ext cx="9451975" cy="527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734217"/>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666750" y="0"/>
            <a:ext cx="11115675"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432FF"/>
                </a:solidFill>
              </a:rPr>
              <a:t>Nêu đặc điểm môi trường các đảo, cụm đảo. </a:t>
            </a:r>
          </a:p>
        </p:txBody>
      </p:sp>
      <p:sp>
        <p:nvSpPr>
          <p:cNvPr id="2" name="TextBox 1">
            <a:extLst>
              <a:ext uri="{FF2B5EF4-FFF2-40B4-BE49-F238E27FC236}">
                <a16:creationId xmlns:a16="http://schemas.microsoft.com/office/drawing/2014/main" id="{78EEB29D-5018-1971-CA7D-1AD72BB14BDB}"/>
              </a:ext>
            </a:extLst>
          </p:cNvPr>
          <p:cNvSpPr txBox="1">
            <a:spLocks noChangeArrowheads="1"/>
          </p:cNvSpPr>
          <p:nvPr/>
        </p:nvSpPr>
        <p:spPr bwMode="auto">
          <a:xfrm>
            <a:off x="1081087" y="1706385"/>
            <a:ext cx="10287000" cy="412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4500" b="1" dirty="0">
                <a:solidFill>
                  <a:srgbClr val="00B050"/>
                </a:solidFill>
              </a:rPr>
              <a:t>- </a:t>
            </a:r>
            <a:r>
              <a:rPr lang="en-VN" sz="4500" b="1" dirty="0">
                <a:solidFill>
                  <a:srgbClr val="00B050"/>
                </a:solidFill>
              </a:rPr>
              <a:t>Môi trường các đảo, cụm đảo:</a:t>
            </a:r>
          </a:p>
          <a:p>
            <a:pPr algn="just">
              <a:lnSpc>
                <a:spcPct val="150000"/>
              </a:lnSpc>
            </a:pPr>
            <a:r>
              <a:rPr lang="en-US" sz="4500" b="1" dirty="0">
                <a:solidFill>
                  <a:srgbClr val="00B050"/>
                </a:solidFill>
              </a:rPr>
              <a:t>+ </a:t>
            </a:r>
            <a:r>
              <a:rPr lang="en-VN" sz="4500" b="1" dirty="0">
                <a:solidFill>
                  <a:srgbClr val="00B050"/>
                </a:solidFill>
              </a:rPr>
              <a:t>Môi trường trên các đảo chưa bị tác động mạnh, nhiều đảo còn bảo tồn những khu rừng nguyên sinh.</a:t>
            </a:r>
          </a:p>
        </p:txBody>
      </p:sp>
    </p:spTree>
    <p:extLst>
      <p:ext uri="{BB962C8B-B14F-4D97-AF65-F5344CB8AC3E}">
        <p14:creationId xmlns:p14="http://schemas.microsoft.com/office/powerpoint/2010/main" val="28743129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18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en-US" sz="5400" b="1" dirty="0" err="1">
                <a:solidFill>
                  <a:srgbClr val="00B050"/>
                </a:solidFill>
              </a:rPr>
              <a:t>Rừng</a:t>
            </a:r>
            <a:r>
              <a:rPr lang="en-US" sz="5400" b="1" dirty="0">
                <a:solidFill>
                  <a:srgbClr val="00B050"/>
                </a:solidFill>
              </a:rPr>
              <a:t> </a:t>
            </a:r>
            <a:r>
              <a:rPr lang="en-US" sz="5400" b="1" dirty="0" err="1">
                <a:solidFill>
                  <a:srgbClr val="00B050"/>
                </a:solidFill>
              </a:rPr>
              <a:t>nguyên</a:t>
            </a:r>
            <a:r>
              <a:rPr lang="en-US" sz="5400" b="1" dirty="0">
                <a:solidFill>
                  <a:srgbClr val="00B050"/>
                </a:solidFill>
              </a:rPr>
              <a:t> </a:t>
            </a:r>
            <a:r>
              <a:rPr lang="en-US" sz="5400" b="1" dirty="0" err="1">
                <a:solidFill>
                  <a:srgbClr val="00B050"/>
                </a:solidFill>
              </a:rPr>
              <a:t>sinh</a:t>
            </a:r>
            <a:endParaRPr lang="en-US" sz="5400" b="1" dirty="0">
              <a:solidFill>
                <a:srgbClr val="00B050"/>
              </a:solidFill>
            </a:endParaRPr>
          </a:p>
        </p:txBody>
      </p:sp>
      <p:pic>
        <p:nvPicPr>
          <p:cNvPr id="23554" name="Picture 2" descr="Vườn quốc gia Cúc Phương: Rừng nguyên sinh đẹp nhất Việt Nam">
            <a:extLst>
              <a:ext uri="{FF2B5EF4-FFF2-40B4-BE49-F238E27FC236}">
                <a16:creationId xmlns:a16="http://schemas.microsoft.com/office/drawing/2014/main" id="{9F18699B-7D28-42A4-C09B-E6976FF4D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8556" y="1189493"/>
            <a:ext cx="9894888" cy="547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736356"/>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666750" y="0"/>
            <a:ext cx="11115675"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432FF"/>
                </a:solidFill>
              </a:rPr>
              <a:t>Nêu đặc điểm môi trường các đảo, cụm đảo. </a:t>
            </a:r>
          </a:p>
        </p:txBody>
      </p:sp>
      <p:sp>
        <p:nvSpPr>
          <p:cNvPr id="2" name="TextBox 1">
            <a:extLst>
              <a:ext uri="{FF2B5EF4-FFF2-40B4-BE49-F238E27FC236}">
                <a16:creationId xmlns:a16="http://schemas.microsoft.com/office/drawing/2014/main" id="{78EEB29D-5018-1971-CA7D-1AD72BB14BDB}"/>
              </a:ext>
            </a:extLst>
          </p:cNvPr>
          <p:cNvSpPr txBox="1">
            <a:spLocks noChangeArrowheads="1"/>
          </p:cNvSpPr>
          <p:nvPr/>
        </p:nvSpPr>
        <p:spPr bwMode="auto">
          <a:xfrm>
            <a:off x="1081087" y="2506485"/>
            <a:ext cx="10287000" cy="308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4500" b="1" dirty="0">
                <a:solidFill>
                  <a:srgbClr val="00B050"/>
                </a:solidFill>
              </a:rPr>
              <a:t>+ </a:t>
            </a:r>
            <a:r>
              <a:rPr lang="en-VN" sz="4500" b="1" dirty="0">
                <a:solidFill>
                  <a:srgbClr val="00B050"/>
                </a:solidFill>
              </a:rPr>
              <a:t>Chất lượng môi trường nước xung quanh đảo khá tốt, phần lớn các chỉ số môi trường nằm trong giới hạn cho phép.</a:t>
            </a:r>
          </a:p>
        </p:txBody>
      </p:sp>
    </p:spTree>
    <p:extLst>
      <p:ext uri="{BB962C8B-B14F-4D97-AF65-F5344CB8AC3E}">
        <p14:creationId xmlns:p14="http://schemas.microsoft.com/office/powerpoint/2010/main" val="17754781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496300B-CF56-8AE1-938B-123F4E9126F5}"/>
              </a:ext>
            </a:extLst>
          </p:cNvPr>
          <p:cNvSpPr/>
          <p:nvPr/>
        </p:nvSpPr>
        <p:spPr>
          <a:xfrm>
            <a:off x="378823" y="0"/>
            <a:ext cx="11522665" cy="1828386"/>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lnSpc>
                <a:spcPct val="150000"/>
              </a:lnSpc>
              <a:spcBef>
                <a:spcPts val="0"/>
              </a:spcBef>
              <a:spcAft>
                <a:spcPts val="0"/>
              </a:spcAft>
              <a:defRPr/>
            </a:pPr>
            <a:r>
              <a:rPr lang="en-US"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BÀI 15. ĐẶC ĐIỂM TỰ NHIÊN MÔI TRƯỜNG</a:t>
            </a:r>
          </a:p>
          <a:p>
            <a:pPr algn="ctr" fontAlgn="auto">
              <a:lnSpc>
                <a:spcPct val="150000"/>
              </a:lnSpc>
              <a:spcBef>
                <a:spcPts val="0"/>
              </a:spcBef>
              <a:spcAft>
                <a:spcPts val="0"/>
              </a:spcAft>
              <a:defRPr/>
            </a:pPr>
            <a:r>
              <a:rPr lang="en-US"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VÀ TÀI NGUYÊN VÙNG BIỂN ĐẢO VIỆT NAM</a:t>
            </a:r>
          </a:p>
        </p:txBody>
      </p:sp>
      <p:pic>
        <p:nvPicPr>
          <p:cNvPr id="1026" name="Picture 2" descr="Chiến lược khai thác, bảo vệ môi trường biển và hải đảo đến năm 2030, tầm  nhìn đến năm 2050">
            <a:extLst>
              <a:ext uri="{FF2B5EF4-FFF2-40B4-BE49-F238E27FC236}">
                <a16:creationId xmlns:a16="http://schemas.microsoft.com/office/drawing/2014/main" id="{775A1673-181D-6476-958F-07FA63C109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409" y="2061440"/>
            <a:ext cx="10599881" cy="47965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EEB29D-5018-1971-CA7D-1AD72BB14BDB}"/>
              </a:ext>
            </a:extLst>
          </p:cNvPr>
          <p:cNvSpPr txBox="1">
            <a:spLocks noChangeArrowheads="1"/>
          </p:cNvSpPr>
          <p:nvPr/>
        </p:nvSpPr>
        <p:spPr bwMode="auto">
          <a:xfrm>
            <a:off x="842962" y="1143631"/>
            <a:ext cx="10129838" cy="457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5000" b="1" dirty="0"/>
              <a:t>- Môi trường các đảo, cụm đảo: chưa bị tác động mạnh, chất lượng môi trường nước xung quanh đảo khá tốt.</a:t>
            </a:r>
          </a:p>
        </p:txBody>
      </p:sp>
    </p:spTree>
    <p:extLst>
      <p:ext uri="{BB962C8B-B14F-4D97-AF65-F5344CB8AC3E}">
        <p14:creationId xmlns:p14="http://schemas.microsoft.com/office/powerpoint/2010/main" val="2593328739"/>
      </p:ext>
    </p:extLst>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1181100" y="1720712"/>
            <a:ext cx="9091613" cy="341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5000" b="1" dirty="0">
                <a:solidFill>
                  <a:srgbClr val="0432FF"/>
                </a:solidFill>
              </a:rPr>
              <a:t>Chứng minh môi trường biển đang có xu hướng suy giảm về chất lượng. Nêu nguyên nhân. </a:t>
            </a:r>
          </a:p>
        </p:txBody>
      </p:sp>
    </p:spTree>
    <p:extLst>
      <p:ext uri="{BB962C8B-B14F-4D97-AF65-F5344CB8AC3E}">
        <p14:creationId xmlns:p14="http://schemas.microsoft.com/office/powerpoint/2010/main" val="28320885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1181100" y="1720712"/>
            <a:ext cx="9091613" cy="308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0B050"/>
                </a:solidFill>
              </a:rPr>
              <a:t>Môi trường biển đang có xu hướng suy giảm về chất lượng: nhiều vùng cửa sông ven biển đã bị ô nhiễm. </a:t>
            </a:r>
          </a:p>
        </p:txBody>
      </p:sp>
    </p:spTree>
    <p:extLst>
      <p:ext uri="{BB962C8B-B14F-4D97-AF65-F5344CB8AC3E}">
        <p14:creationId xmlns:p14="http://schemas.microsoft.com/office/powerpoint/2010/main" val="4154364722"/>
      </p:ext>
    </p:extLst>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en-VN" sz="4000" b="1" dirty="0">
                <a:solidFill>
                  <a:srgbClr val="00B050"/>
                </a:solidFill>
              </a:rPr>
              <a:t>Nhiều vùng cửa sông ven biển đã bị ô nhiễm</a:t>
            </a:r>
            <a:endParaRPr lang="en-US" sz="4000" b="1" dirty="0">
              <a:solidFill>
                <a:srgbClr val="00B050"/>
              </a:solidFill>
            </a:endParaRPr>
          </a:p>
        </p:txBody>
      </p:sp>
      <p:pic>
        <p:nvPicPr>
          <p:cNvPr id="24578" name="Picture 2" descr="Nhiều vùng ven biển ở Ninh Thuận đứng trước nguy cơ bị ô nhiễm">
            <a:extLst>
              <a:ext uri="{FF2B5EF4-FFF2-40B4-BE49-F238E27FC236}">
                <a16:creationId xmlns:a16="http://schemas.microsoft.com/office/drawing/2014/main" id="{B11C13EB-8280-2C8D-E838-983A450CE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363" y="905056"/>
            <a:ext cx="10707687" cy="5952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595300"/>
      </p:ext>
    </p:extLst>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EEB29D-5018-1971-CA7D-1AD72BB14BDB}"/>
              </a:ext>
            </a:extLst>
          </p:cNvPr>
          <p:cNvSpPr txBox="1">
            <a:spLocks noChangeArrowheads="1"/>
          </p:cNvSpPr>
          <p:nvPr/>
        </p:nvSpPr>
        <p:spPr bwMode="auto">
          <a:xfrm>
            <a:off x="1414462" y="2297793"/>
            <a:ext cx="8572501" cy="226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5000" b="1" dirty="0"/>
              <a:t>- Môi trường biển đang có xu hướng suy giảm về chất lượng.</a:t>
            </a:r>
          </a:p>
        </p:txBody>
      </p:sp>
    </p:spTree>
    <p:extLst>
      <p:ext uri="{BB962C8B-B14F-4D97-AF65-F5344CB8AC3E}">
        <p14:creationId xmlns:p14="http://schemas.microsoft.com/office/powerpoint/2010/main" val="853554648"/>
      </p:ext>
    </p:extLst>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650081" y="848197"/>
            <a:ext cx="10891838" cy="516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0B050"/>
                </a:solidFill>
              </a:rPr>
              <a:t>Nguyên nhân: sự gia tăng các nguồn thải từ đất liền, tình trạng xả thải ra biển chưa qua xử lí; các hệ sinh thái biển đang bị khai thác quá mức, thiếu tính bền vững dẫn đến tình trạng suy giảm đa dạng sinh học,...</a:t>
            </a:r>
          </a:p>
        </p:txBody>
      </p:sp>
    </p:spTree>
    <p:extLst>
      <p:ext uri="{BB962C8B-B14F-4D97-AF65-F5344CB8AC3E}">
        <p14:creationId xmlns:p14="http://schemas.microsoft.com/office/powerpoint/2010/main" val="1576252734"/>
      </p:ext>
    </p:extLst>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2209800" y="1249224"/>
            <a:ext cx="7477125" cy="412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432FF"/>
                </a:solidFill>
              </a:rPr>
              <a:t>Ô nhiễm môi trường biển gây ra những hậu quả gì?</a:t>
            </a:r>
          </a:p>
          <a:p>
            <a:pPr algn="just">
              <a:lnSpc>
                <a:spcPct val="150000"/>
              </a:lnSpc>
            </a:pPr>
            <a:r>
              <a:rPr lang="en-VN" sz="4500" b="1" dirty="0">
                <a:solidFill>
                  <a:srgbClr val="0432FF"/>
                </a:solidFill>
              </a:rPr>
              <a:t>Nêu các biện pháp bảo vệ môi trường biển đảo nước ta.</a:t>
            </a:r>
          </a:p>
        </p:txBody>
      </p:sp>
    </p:spTree>
    <p:extLst>
      <p:ext uri="{BB962C8B-B14F-4D97-AF65-F5344CB8AC3E}">
        <p14:creationId xmlns:p14="http://schemas.microsoft.com/office/powerpoint/2010/main" val="33970235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650081" y="1048222"/>
            <a:ext cx="10891838" cy="412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0B050"/>
                </a:solidFill>
              </a:rPr>
              <a:t>Hậu quả: Phá hoại môi trường sống của sinh vật, làm tuyệt chủng một số loại hải sản, sinh vật gần bờ. Gây mất mỹ quan, ảnh hưởng lớn đến ngành du lịch.</a:t>
            </a:r>
          </a:p>
        </p:txBody>
      </p:sp>
    </p:spTree>
    <p:extLst>
      <p:ext uri="{BB962C8B-B14F-4D97-AF65-F5344CB8AC3E}">
        <p14:creationId xmlns:p14="http://schemas.microsoft.com/office/powerpoint/2010/main" val="642161214"/>
      </p:ext>
    </p:extLst>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907256" y="1591147"/>
            <a:ext cx="9965532" cy="412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0B050"/>
                </a:solidFill>
              </a:rPr>
              <a:t>- </a:t>
            </a:r>
            <a:r>
              <a:rPr lang="en-US" sz="4500" b="1" dirty="0" err="1">
                <a:solidFill>
                  <a:srgbClr val="00B050"/>
                </a:solidFill>
              </a:rPr>
              <a:t>Biện</a:t>
            </a:r>
            <a:r>
              <a:rPr lang="en-US" sz="4500" b="1" dirty="0">
                <a:solidFill>
                  <a:srgbClr val="00B050"/>
                </a:solidFill>
              </a:rPr>
              <a:t> </a:t>
            </a:r>
            <a:r>
              <a:rPr lang="en-US" sz="4500" b="1" dirty="0" err="1">
                <a:solidFill>
                  <a:srgbClr val="00B050"/>
                </a:solidFill>
              </a:rPr>
              <a:t>pháp</a:t>
            </a:r>
            <a:r>
              <a:rPr lang="en-US" sz="4500" b="1" dirty="0">
                <a:solidFill>
                  <a:srgbClr val="00B050"/>
                </a:solidFill>
              </a:rPr>
              <a:t>:</a:t>
            </a:r>
            <a:endParaRPr lang="en-VN" sz="4500" b="1" dirty="0">
              <a:solidFill>
                <a:srgbClr val="00B050"/>
              </a:solidFill>
            </a:endParaRPr>
          </a:p>
          <a:p>
            <a:pPr algn="just">
              <a:lnSpc>
                <a:spcPct val="150000"/>
              </a:lnSpc>
            </a:pPr>
            <a:r>
              <a:rPr lang="en-VN" sz="4500" b="1" dirty="0">
                <a:solidFill>
                  <a:srgbClr val="00B050"/>
                </a:solidFill>
              </a:rPr>
              <a:t>+ Tham gia vào việc tuyên truyền nâng cao nhận thức của cộng đồng địa phương về bảo vệ môi trường biển, đảo</a:t>
            </a:r>
          </a:p>
        </p:txBody>
      </p:sp>
    </p:spTree>
    <p:extLst>
      <p:ext uri="{BB962C8B-B14F-4D97-AF65-F5344CB8AC3E}">
        <p14:creationId xmlns:p14="http://schemas.microsoft.com/office/powerpoint/2010/main" val="3637024077"/>
      </p:ext>
    </p:extLst>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907256" y="1262535"/>
            <a:ext cx="9965532" cy="457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5000" b="1" dirty="0">
                <a:solidFill>
                  <a:srgbClr val="00B050"/>
                </a:solidFill>
              </a:rPr>
              <a:t>+</a:t>
            </a:r>
            <a:r>
              <a:rPr lang="en-VN" sz="5000" b="1" dirty="0">
                <a:solidFill>
                  <a:srgbClr val="00B050"/>
                </a:solidFill>
              </a:rPr>
              <a:t> Thường xuyên và tích cực tham gia các hoạt động làm sạch bờ biển, làm đẹp cảnh quan, môi trường biển đảo…</a:t>
            </a:r>
          </a:p>
        </p:txBody>
      </p:sp>
    </p:spTree>
    <p:extLst>
      <p:ext uri="{BB962C8B-B14F-4D97-AF65-F5344CB8AC3E}">
        <p14:creationId xmlns:p14="http://schemas.microsoft.com/office/powerpoint/2010/main" val="195828725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FF3C65-72C6-07F5-A307-2A5097A59E1A}"/>
              </a:ext>
            </a:extLst>
          </p:cNvPr>
          <p:cNvSpPr/>
          <p:nvPr/>
        </p:nvSpPr>
        <p:spPr>
          <a:xfrm>
            <a:off x="1011237" y="183235"/>
            <a:ext cx="10204174" cy="823752"/>
          </a:xfrm>
          <a:prstGeom prst="rect">
            <a:avLst/>
          </a:prstGeom>
          <a:noFill/>
        </p:spPr>
        <p:txBody>
          <a:bodyPr>
            <a:spAutoFit/>
          </a:bodyPr>
          <a:lstStyle/>
          <a:p>
            <a:pPr marL="742950" indent="-742950" algn="ctr" eaLnBrk="1" fontAlgn="auto" hangingPunct="1">
              <a:lnSpc>
                <a:spcPct val="150000"/>
              </a:lnSpc>
              <a:spcBef>
                <a:spcPts val="0"/>
              </a:spcBef>
              <a:spcAft>
                <a:spcPts val="0"/>
              </a:spcAft>
              <a:buFontTx/>
              <a:buAutoNum type="arabicPeriod"/>
              <a:defRPr/>
            </a:pPr>
            <a:r>
              <a:rPr lang="en-US" sz="3600" b="1" dirty="0">
                <a:ln w="22225">
                  <a:solidFill>
                    <a:schemeClr val="accent2"/>
                  </a:solidFill>
                  <a:prstDash val="solid"/>
                </a:ln>
                <a:solidFill>
                  <a:srgbClr val="C00000"/>
                </a:solidFill>
                <a:cs typeface="Times New Roman" panose="02020603050405020304" pitchFamily="18" charset="0"/>
              </a:rPr>
              <a:t>ĐẶC ĐIỂM TỰ NHIÊN VÙNG BIỂN ĐẢO</a:t>
            </a:r>
          </a:p>
        </p:txBody>
      </p:sp>
      <p:pic>
        <p:nvPicPr>
          <p:cNvPr id="12290" name="Picture 2" descr="Biển, đảo Việt Nam - Bảo vệ không gian sinh tồn của dân tộc - Tạp chí Tuyên  giáo">
            <a:extLst>
              <a:ext uri="{FF2B5EF4-FFF2-40B4-BE49-F238E27FC236}">
                <a16:creationId xmlns:a16="http://schemas.microsoft.com/office/drawing/2014/main" id="{E91467C5-2D8D-2231-D149-007020C793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49" y="1295399"/>
            <a:ext cx="10722842" cy="53793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1464469" y="1143631"/>
            <a:ext cx="8636794" cy="457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5000" b="1" dirty="0">
                <a:solidFill>
                  <a:srgbClr val="00B050"/>
                </a:solidFill>
              </a:rPr>
              <a:t> Tích cực tham gia các hoạt động khắc phục và làm giảm nhẹ các thiệt hại do thiên tai gây ra tại địa phương.</a:t>
            </a:r>
          </a:p>
        </p:txBody>
      </p:sp>
    </p:spTree>
    <p:extLst>
      <p:ext uri="{BB962C8B-B14F-4D97-AF65-F5344CB8AC3E}">
        <p14:creationId xmlns:p14="http://schemas.microsoft.com/office/powerpoint/2010/main" val="1597642967"/>
      </p:ext>
    </p:extLst>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1464469" y="1143631"/>
            <a:ext cx="8636794" cy="457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5000" b="1" dirty="0">
                <a:solidFill>
                  <a:srgbClr val="00B050"/>
                </a:solidFill>
              </a:rPr>
              <a:t>+ Tổ chức học tập và thực hành các kĩ năng sống thích ứng với những thay đổi của tự nhiên vùng biển đảo…</a:t>
            </a:r>
          </a:p>
        </p:txBody>
      </p:sp>
    </p:spTree>
    <p:extLst>
      <p:ext uri="{BB962C8B-B14F-4D97-AF65-F5344CB8AC3E}">
        <p14:creationId xmlns:p14="http://schemas.microsoft.com/office/powerpoint/2010/main" val="2332292301"/>
      </p:ext>
    </p:extLst>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447675" y="100643"/>
            <a:ext cx="11744325" cy="191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nl-NL" sz="4200" b="1" dirty="0"/>
              <a:t>b. </a:t>
            </a:r>
            <a:r>
              <a:rPr lang="nl-NL" sz="4200" b="1" dirty="0" err="1"/>
              <a:t>Vấn</a:t>
            </a:r>
            <a:r>
              <a:rPr lang="nl-NL" sz="4200" b="1" dirty="0"/>
              <a:t> </a:t>
            </a:r>
            <a:r>
              <a:rPr lang="nl-NL" sz="4200" b="1" dirty="0" err="1"/>
              <a:t>đề</a:t>
            </a:r>
            <a:r>
              <a:rPr lang="nl-NL" sz="4200" b="1" dirty="0"/>
              <a:t> </a:t>
            </a:r>
            <a:r>
              <a:rPr lang="nl-NL" sz="4200" b="1" dirty="0" err="1"/>
              <a:t>bảo</a:t>
            </a:r>
            <a:r>
              <a:rPr lang="nl-NL" sz="4200" b="1" dirty="0"/>
              <a:t> </a:t>
            </a:r>
            <a:r>
              <a:rPr lang="nl-NL" sz="4200" b="1" dirty="0" err="1"/>
              <a:t>vệ</a:t>
            </a:r>
            <a:r>
              <a:rPr lang="nl-NL" sz="4200" b="1" dirty="0"/>
              <a:t> </a:t>
            </a:r>
            <a:r>
              <a:rPr lang="nl-NL" sz="4200" b="1" dirty="0" err="1"/>
              <a:t>môi</a:t>
            </a:r>
            <a:r>
              <a:rPr lang="nl-NL" sz="4200" b="1" dirty="0"/>
              <a:t> </a:t>
            </a:r>
            <a:r>
              <a:rPr lang="nl-NL" sz="4200" b="1" dirty="0" err="1"/>
              <a:t>trường</a:t>
            </a:r>
            <a:r>
              <a:rPr lang="nl-NL" sz="4200" b="1" dirty="0"/>
              <a:t> </a:t>
            </a:r>
            <a:r>
              <a:rPr lang="nl-NL" sz="4200" b="1" dirty="0" err="1"/>
              <a:t>biển</a:t>
            </a:r>
            <a:r>
              <a:rPr lang="nl-NL" sz="4200" b="1" dirty="0"/>
              <a:t> </a:t>
            </a:r>
            <a:r>
              <a:rPr lang="nl-NL" sz="4200" b="1" dirty="0" err="1"/>
              <a:t>đảo</a:t>
            </a:r>
            <a:r>
              <a:rPr lang="nl-NL" sz="4200" b="1" dirty="0"/>
              <a:t> </a:t>
            </a:r>
            <a:r>
              <a:rPr lang="nl-NL" sz="4200" b="1" dirty="0" err="1"/>
              <a:t>Việt</a:t>
            </a:r>
            <a:r>
              <a:rPr lang="nl-NL" sz="4200" b="1" dirty="0"/>
              <a:t> Nam</a:t>
            </a:r>
            <a:endParaRPr lang="en-VN" sz="4200" b="1" dirty="0"/>
          </a:p>
          <a:p>
            <a:pPr algn="just">
              <a:lnSpc>
                <a:spcPct val="150000"/>
              </a:lnSpc>
            </a:pPr>
            <a:r>
              <a:rPr lang="nl-NL" sz="4200" b="1" dirty="0"/>
              <a:t>- </a:t>
            </a:r>
            <a:r>
              <a:rPr lang="nl-NL" sz="4200" b="1" dirty="0" err="1"/>
              <a:t>Tuyên</a:t>
            </a:r>
            <a:r>
              <a:rPr lang="nl-NL" sz="4200" b="1" dirty="0"/>
              <a:t> </a:t>
            </a:r>
            <a:r>
              <a:rPr lang="nl-NL" sz="4200" b="1" dirty="0" err="1"/>
              <a:t>truyền</a:t>
            </a:r>
            <a:r>
              <a:rPr lang="nl-NL" sz="4200" b="1" dirty="0"/>
              <a:t> </a:t>
            </a:r>
            <a:r>
              <a:rPr lang="nl-NL" sz="4200" b="1" dirty="0" err="1"/>
              <a:t>nâng</a:t>
            </a:r>
            <a:r>
              <a:rPr lang="nl-NL" sz="4200" b="1" dirty="0"/>
              <a:t> cao </a:t>
            </a:r>
            <a:r>
              <a:rPr lang="nl-NL" sz="4200" b="1" dirty="0" err="1"/>
              <a:t>nhận</a:t>
            </a:r>
            <a:r>
              <a:rPr lang="nl-NL" sz="4200" b="1" dirty="0"/>
              <a:t> </a:t>
            </a:r>
            <a:r>
              <a:rPr lang="nl-NL" sz="4200" b="1" dirty="0" err="1"/>
              <a:t>thức</a:t>
            </a:r>
            <a:r>
              <a:rPr lang="nl-NL" sz="4200" b="1" dirty="0"/>
              <a:t> </a:t>
            </a:r>
            <a:r>
              <a:rPr lang="nl-NL" sz="4200" b="1" dirty="0" err="1"/>
              <a:t>của</a:t>
            </a:r>
            <a:r>
              <a:rPr lang="nl-NL" sz="4200" b="1" dirty="0"/>
              <a:t> </a:t>
            </a:r>
            <a:r>
              <a:rPr lang="nl-NL" sz="4200" b="1" dirty="0" err="1"/>
              <a:t>cộng</a:t>
            </a:r>
            <a:r>
              <a:rPr lang="nl-NL" sz="4200" b="1" dirty="0"/>
              <a:t> </a:t>
            </a:r>
            <a:r>
              <a:rPr lang="nl-NL" sz="4200" b="1" dirty="0" err="1"/>
              <a:t>đồng</a:t>
            </a:r>
            <a:r>
              <a:rPr lang="nl-NL" sz="4200" b="1" dirty="0"/>
              <a:t>.</a:t>
            </a:r>
            <a:endParaRPr lang="en-VN" sz="4200" b="1" dirty="0"/>
          </a:p>
        </p:txBody>
      </p:sp>
      <p:pic>
        <p:nvPicPr>
          <p:cNvPr id="9218" name="Picture 2" descr="Thay đổi nhận thức trong bảo vệ môi trường biển">
            <a:extLst>
              <a:ext uri="{FF2B5EF4-FFF2-40B4-BE49-F238E27FC236}">
                <a16:creationId xmlns:a16="http://schemas.microsoft.com/office/drawing/2014/main" id="{71337464-A26D-1AEF-95BD-BCB229BFF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 y="2790568"/>
            <a:ext cx="5710259" cy="381025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Bảo vệ môi trường và phát triển bền vững: Hành động cho tương lai">
            <a:extLst>
              <a:ext uri="{FF2B5EF4-FFF2-40B4-BE49-F238E27FC236}">
                <a16:creationId xmlns:a16="http://schemas.microsoft.com/office/drawing/2014/main" id="{24F24DCF-76C2-D280-27B6-E8AC9CCBB3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790568"/>
            <a:ext cx="5881688" cy="3810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238381"/>
      </p:ext>
    </p:extLst>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204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nl-NL" sz="4500" b="1" dirty="0"/>
              <a:t>- </a:t>
            </a:r>
            <a:r>
              <a:rPr lang="nl-NL" sz="4500" b="1" dirty="0" err="1"/>
              <a:t>Tham</a:t>
            </a:r>
            <a:r>
              <a:rPr lang="nl-NL" sz="4500" b="1" dirty="0"/>
              <a:t> </a:t>
            </a:r>
            <a:r>
              <a:rPr lang="nl-NL" sz="4500" b="1" dirty="0" err="1"/>
              <a:t>gia</a:t>
            </a:r>
            <a:r>
              <a:rPr lang="nl-NL" sz="4500" b="1" dirty="0"/>
              <a:t> </a:t>
            </a:r>
            <a:r>
              <a:rPr lang="nl-NL" sz="4500" b="1" dirty="0" err="1"/>
              <a:t>các</a:t>
            </a:r>
            <a:r>
              <a:rPr lang="nl-NL" sz="4500" b="1" dirty="0"/>
              <a:t> </a:t>
            </a:r>
            <a:r>
              <a:rPr lang="nl-NL" sz="4500" b="1" dirty="0" err="1"/>
              <a:t>hoạt</a:t>
            </a:r>
            <a:r>
              <a:rPr lang="nl-NL" sz="4500" b="1" dirty="0"/>
              <a:t> </a:t>
            </a:r>
            <a:r>
              <a:rPr lang="nl-NL" sz="4500" b="1" dirty="0" err="1"/>
              <a:t>động</a:t>
            </a:r>
            <a:r>
              <a:rPr lang="nl-NL" sz="4500" b="1" dirty="0"/>
              <a:t> </a:t>
            </a:r>
            <a:r>
              <a:rPr lang="nl-NL" sz="4500" b="1" dirty="0" err="1"/>
              <a:t>làm</a:t>
            </a:r>
            <a:r>
              <a:rPr lang="nl-NL" sz="4500" b="1" dirty="0"/>
              <a:t> </a:t>
            </a:r>
            <a:r>
              <a:rPr lang="nl-NL" sz="4500" b="1" dirty="0" err="1"/>
              <a:t>sạch</a:t>
            </a:r>
            <a:r>
              <a:rPr lang="nl-NL" sz="4500" b="1" dirty="0"/>
              <a:t> </a:t>
            </a:r>
            <a:r>
              <a:rPr lang="nl-NL" sz="4500" b="1" dirty="0" err="1"/>
              <a:t>bờ</a:t>
            </a:r>
            <a:r>
              <a:rPr lang="nl-NL" sz="4500" b="1" dirty="0"/>
              <a:t> </a:t>
            </a:r>
            <a:r>
              <a:rPr lang="nl-NL" sz="4500" b="1" dirty="0" err="1"/>
              <a:t>biển</a:t>
            </a:r>
            <a:r>
              <a:rPr lang="nl-NL" sz="4500" b="1" dirty="0"/>
              <a:t>, </a:t>
            </a:r>
            <a:r>
              <a:rPr lang="nl-NL" sz="4500" b="1" dirty="0" err="1"/>
              <a:t>làm</a:t>
            </a:r>
            <a:r>
              <a:rPr lang="nl-NL" sz="4500" b="1" dirty="0"/>
              <a:t> </a:t>
            </a:r>
            <a:r>
              <a:rPr lang="nl-NL" sz="4500" b="1" dirty="0" err="1"/>
              <a:t>đẹp</a:t>
            </a:r>
            <a:r>
              <a:rPr lang="nl-NL" sz="4500" b="1" dirty="0"/>
              <a:t> </a:t>
            </a:r>
            <a:r>
              <a:rPr lang="nl-NL" sz="4500" b="1" dirty="0" err="1"/>
              <a:t>cảnh</a:t>
            </a:r>
            <a:r>
              <a:rPr lang="nl-NL" sz="4500" b="1" dirty="0"/>
              <a:t> </a:t>
            </a:r>
            <a:r>
              <a:rPr lang="nl-NL" sz="4500" b="1" dirty="0" err="1"/>
              <a:t>quan</a:t>
            </a:r>
            <a:r>
              <a:rPr lang="nl-NL" sz="4500" b="1" dirty="0"/>
              <a:t>, </a:t>
            </a:r>
            <a:r>
              <a:rPr lang="nl-NL" sz="4500" b="1" dirty="0" err="1"/>
              <a:t>môi</a:t>
            </a:r>
            <a:r>
              <a:rPr lang="nl-NL" sz="4500" b="1" dirty="0"/>
              <a:t> </a:t>
            </a:r>
            <a:r>
              <a:rPr lang="nl-NL" sz="4500" b="1" dirty="0" err="1"/>
              <a:t>trường</a:t>
            </a:r>
            <a:r>
              <a:rPr lang="nl-NL" sz="4500" b="1" dirty="0"/>
              <a:t> </a:t>
            </a:r>
            <a:r>
              <a:rPr lang="nl-NL" sz="4500" b="1" dirty="0" err="1"/>
              <a:t>biển</a:t>
            </a:r>
            <a:r>
              <a:rPr lang="nl-NL" sz="4500" b="1" dirty="0"/>
              <a:t> </a:t>
            </a:r>
            <a:r>
              <a:rPr lang="nl-NL" sz="4500" b="1" dirty="0" err="1"/>
              <a:t>đảo</a:t>
            </a:r>
            <a:r>
              <a:rPr lang="nl-NL" sz="4500" b="1" dirty="0"/>
              <a:t>…</a:t>
            </a:r>
            <a:endParaRPr lang="en-VN" sz="4500" b="1" dirty="0"/>
          </a:p>
        </p:txBody>
      </p:sp>
      <p:pic>
        <p:nvPicPr>
          <p:cNvPr id="10242" name="Picture 2" descr="Một số giải pháp để bảo vệ môi trường biển">
            <a:extLst>
              <a:ext uri="{FF2B5EF4-FFF2-40B4-BE49-F238E27FC236}">
                <a16:creationId xmlns:a16="http://schemas.microsoft.com/office/drawing/2014/main" id="{07A2488C-BA80-96F0-E02D-B5F2B451D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224" y="2309811"/>
            <a:ext cx="8337551" cy="4340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900906"/>
      </p:ext>
    </p:extLst>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204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nl-NL" sz="4500" b="1" dirty="0"/>
              <a:t>- </a:t>
            </a:r>
            <a:r>
              <a:rPr lang="nl-NL" sz="4500" b="1" dirty="0" err="1"/>
              <a:t>Tham</a:t>
            </a:r>
            <a:r>
              <a:rPr lang="nl-NL" sz="4500" b="1" dirty="0"/>
              <a:t> </a:t>
            </a:r>
            <a:r>
              <a:rPr lang="nl-NL" sz="4500" b="1" dirty="0" err="1"/>
              <a:t>gia</a:t>
            </a:r>
            <a:r>
              <a:rPr lang="nl-NL" sz="4500" b="1" dirty="0"/>
              <a:t> </a:t>
            </a:r>
            <a:r>
              <a:rPr lang="nl-NL" sz="4500" b="1" dirty="0" err="1"/>
              <a:t>các</a:t>
            </a:r>
            <a:r>
              <a:rPr lang="nl-NL" sz="4500" b="1" dirty="0"/>
              <a:t> </a:t>
            </a:r>
            <a:r>
              <a:rPr lang="nl-NL" sz="4500" b="1" dirty="0" err="1"/>
              <a:t>hoạt</a:t>
            </a:r>
            <a:r>
              <a:rPr lang="nl-NL" sz="4500" b="1" dirty="0"/>
              <a:t> </a:t>
            </a:r>
            <a:r>
              <a:rPr lang="nl-NL" sz="4500" b="1" dirty="0" err="1"/>
              <a:t>động</a:t>
            </a:r>
            <a:r>
              <a:rPr lang="nl-NL" sz="4500" b="1" dirty="0"/>
              <a:t> </a:t>
            </a:r>
            <a:r>
              <a:rPr lang="nl-NL" sz="4500" b="1" dirty="0" err="1"/>
              <a:t>khắc</a:t>
            </a:r>
            <a:r>
              <a:rPr lang="nl-NL" sz="4500" b="1" dirty="0"/>
              <a:t> </a:t>
            </a:r>
            <a:r>
              <a:rPr lang="nl-NL" sz="4500" b="1" dirty="0" err="1"/>
              <a:t>phục</a:t>
            </a:r>
            <a:r>
              <a:rPr lang="nl-NL" sz="4500" b="1" dirty="0"/>
              <a:t> </a:t>
            </a:r>
            <a:r>
              <a:rPr lang="nl-NL" sz="4500" b="1" dirty="0" err="1"/>
              <a:t>và</a:t>
            </a:r>
            <a:r>
              <a:rPr lang="nl-NL" sz="4500" b="1" dirty="0"/>
              <a:t> </a:t>
            </a:r>
            <a:r>
              <a:rPr lang="nl-NL" sz="4500" b="1" dirty="0" err="1"/>
              <a:t>làm</a:t>
            </a:r>
            <a:r>
              <a:rPr lang="nl-NL" sz="4500" b="1" dirty="0"/>
              <a:t> </a:t>
            </a:r>
            <a:r>
              <a:rPr lang="nl-NL" sz="4500" b="1" dirty="0" err="1"/>
              <a:t>giảm</a:t>
            </a:r>
            <a:r>
              <a:rPr lang="nl-NL" sz="4500" b="1" dirty="0"/>
              <a:t> </a:t>
            </a:r>
            <a:r>
              <a:rPr lang="nl-NL" sz="4500" b="1" dirty="0" err="1"/>
              <a:t>nhẹ</a:t>
            </a:r>
            <a:r>
              <a:rPr lang="nl-NL" sz="4500" b="1" dirty="0"/>
              <a:t> </a:t>
            </a:r>
            <a:r>
              <a:rPr lang="nl-NL" sz="4500" b="1" dirty="0" err="1"/>
              <a:t>các</a:t>
            </a:r>
            <a:r>
              <a:rPr lang="nl-NL" sz="4500" b="1" dirty="0"/>
              <a:t> </a:t>
            </a:r>
            <a:r>
              <a:rPr lang="nl-NL" sz="4500" b="1" dirty="0" err="1"/>
              <a:t>thiệt</a:t>
            </a:r>
            <a:r>
              <a:rPr lang="nl-NL" sz="4500" b="1" dirty="0"/>
              <a:t> </a:t>
            </a:r>
            <a:r>
              <a:rPr lang="nl-NL" sz="4500" b="1" dirty="0" err="1"/>
              <a:t>hại</a:t>
            </a:r>
            <a:r>
              <a:rPr lang="nl-NL" sz="4500" b="1" dirty="0"/>
              <a:t> do </a:t>
            </a:r>
            <a:r>
              <a:rPr lang="nl-NL" sz="4500" b="1" dirty="0" err="1"/>
              <a:t>thiên</a:t>
            </a:r>
            <a:r>
              <a:rPr lang="nl-NL" sz="4500" b="1" dirty="0"/>
              <a:t> tai </a:t>
            </a:r>
            <a:r>
              <a:rPr lang="nl-NL" sz="4500" b="1" dirty="0" err="1"/>
              <a:t>gây</a:t>
            </a:r>
            <a:r>
              <a:rPr lang="nl-NL" sz="4500" b="1" dirty="0"/>
              <a:t> ra.</a:t>
            </a:r>
            <a:endParaRPr lang="en-VN" sz="4500" b="1" dirty="0"/>
          </a:p>
        </p:txBody>
      </p:sp>
      <p:pic>
        <p:nvPicPr>
          <p:cNvPr id="11268" name="Picture 4" descr="Tuyên truyền, nâng cao nhận thức về khai thác, sử dụng tài nguyên, bảo vệ  môi trường biển, hải đảo » Báo Phụ Nữ Việt Nam">
            <a:extLst>
              <a:ext uri="{FF2B5EF4-FFF2-40B4-BE49-F238E27FC236}">
                <a16:creationId xmlns:a16="http://schemas.microsoft.com/office/drawing/2014/main" id="{43663410-0AED-899A-E02A-6CC4B9282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031" y="2045368"/>
            <a:ext cx="8135938" cy="4717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545145"/>
      </p:ext>
    </p:extLst>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1092993" y="1728788"/>
            <a:ext cx="9479758" cy="308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nl-NL" sz="4500" b="1" dirty="0"/>
              <a:t>- </a:t>
            </a:r>
            <a:r>
              <a:rPr lang="nl-NL" sz="4500" b="1" dirty="0" err="1"/>
              <a:t>Tổ</a:t>
            </a:r>
            <a:r>
              <a:rPr lang="nl-NL" sz="4500" b="1" dirty="0"/>
              <a:t> </a:t>
            </a:r>
            <a:r>
              <a:rPr lang="nl-NL" sz="4500" b="1" dirty="0" err="1"/>
              <a:t>chức</a:t>
            </a:r>
            <a:r>
              <a:rPr lang="nl-NL" sz="4500" b="1" dirty="0"/>
              <a:t> </a:t>
            </a:r>
            <a:r>
              <a:rPr lang="nl-NL" sz="4500" b="1" dirty="0" err="1"/>
              <a:t>học</a:t>
            </a:r>
            <a:r>
              <a:rPr lang="nl-NL" sz="4500" b="1" dirty="0"/>
              <a:t> </a:t>
            </a:r>
            <a:r>
              <a:rPr lang="nl-NL" sz="4500" b="1" dirty="0" err="1"/>
              <a:t>tập</a:t>
            </a:r>
            <a:r>
              <a:rPr lang="nl-NL" sz="4500" b="1" dirty="0"/>
              <a:t> </a:t>
            </a:r>
            <a:r>
              <a:rPr lang="nl-NL" sz="4500" b="1" dirty="0" err="1"/>
              <a:t>và</a:t>
            </a:r>
            <a:r>
              <a:rPr lang="nl-NL" sz="4500" b="1" dirty="0"/>
              <a:t> </a:t>
            </a:r>
            <a:r>
              <a:rPr lang="nl-NL" sz="4500" b="1" dirty="0" err="1"/>
              <a:t>thực</a:t>
            </a:r>
            <a:r>
              <a:rPr lang="nl-NL" sz="4500" b="1" dirty="0"/>
              <a:t> </a:t>
            </a:r>
            <a:r>
              <a:rPr lang="nl-NL" sz="4500" b="1" dirty="0" err="1"/>
              <a:t>hành</a:t>
            </a:r>
            <a:r>
              <a:rPr lang="nl-NL" sz="4500" b="1" dirty="0"/>
              <a:t> </a:t>
            </a:r>
            <a:r>
              <a:rPr lang="nl-NL" sz="4500" b="1" dirty="0" err="1"/>
              <a:t>các</a:t>
            </a:r>
            <a:r>
              <a:rPr lang="nl-NL" sz="4500" b="1" dirty="0"/>
              <a:t> </a:t>
            </a:r>
            <a:r>
              <a:rPr lang="nl-NL" sz="4500" b="1" dirty="0" err="1"/>
              <a:t>kĩ</a:t>
            </a:r>
            <a:r>
              <a:rPr lang="nl-NL" sz="4500" b="1" dirty="0"/>
              <a:t> </a:t>
            </a:r>
            <a:r>
              <a:rPr lang="nl-NL" sz="4500" b="1" dirty="0" err="1"/>
              <a:t>năng</a:t>
            </a:r>
            <a:r>
              <a:rPr lang="nl-NL" sz="4500" b="1" dirty="0"/>
              <a:t> </a:t>
            </a:r>
            <a:r>
              <a:rPr lang="nl-NL" sz="4500" b="1" dirty="0" err="1"/>
              <a:t>sống</a:t>
            </a:r>
            <a:r>
              <a:rPr lang="nl-NL" sz="4500" b="1" dirty="0"/>
              <a:t> </a:t>
            </a:r>
            <a:r>
              <a:rPr lang="nl-NL" sz="4500" b="1" dirty="0" err="1"/>
              <a:t>thích</a:t>
            </a:r>
            <a:r>
              <a:rPr lang="nl-NL" sz="4500" b="1" dirty="0"/>
              <a:t> </a:t>
            </a:r>
            <a:r>
              <a:rPr lang="nl-NL" sz="4500" b="1" dirty="0" err="1"/>
              <a:t>ứng</a:t>
            </a:r>
            <a:r>
              <a:rPr lang="nl-NL" sz="4500" b="1" dirty="0"/>
              <a:t> </a:t>
            </a:r>
            <a:r>
              <a:rPr lang="nl-NL" sz="4500" b="1" dirty="0" err="1"/>
              <a:t>với</a:t>
            </a:r>
            <a:r>
              <a:rPr lang="nl-NL" sz="4500" b="1" dirty="0"/>
              <a:t> </a:t>
            </a:r>
            <a:r>
              <a:rPr lang="nl-NL" sz="4500" b="1" dirty="0" err="1"/>
              <a:t>những</a:t>
            </a:r>
            <a:r>
              <a:rPr lang="nl-NL" sz="4500" b="1" dirty="0"/>
              <a:t> </a:t>
            </a:r>
            <a:r>
              <a:rPr lang="nl-NL" sz="4500" b="1" dirty="0" err="1"/>
              <a:t>thay</a:t>
            </a:r>
            <a:r>
              <a:rPr lang="nl-NL" sz="4500" b="1" dirty="0"/>
              <a:t> </a:t>
            </a:r>
            <a:r>
              <a:rPr lang="nl-NL" sz="4500" b="1" dirty="0" err="1"/>
              <a:t>đổi</a:t>
            </a:r>
            <a:r>
              <a:rPr lang="nl-NL" sz="4500" b="1" dirty="0"/>
              <a:t> </a:t>
            </a:r>
            <a:r>
              <a:rPr lang="nl-NL" sz="4500" b="1" dirty="0" err="1"/>
              <a:t>của</a:t>
            </a:r>
            <a:r>
              <a:rPr lang="nl-NL" sz="4500" b="1" dirty="0"/>
              <a:t> </a:t>
            </a:r>
            <a:r>
              <a:rPr lang="nl-NL" sz="4500" b="1" dirty="0" err="1"/>
              <a:t>tự</a:t>
            </a:r>
            <a:r>
              <a:rPr lang="nl-NL" sz="4500" b="1" dirty="0"/>
              <a:t> </a:t>
            </a:r>
            <a:r>
              <a:rPr lang="nl-NL" sz="4500" b="1" dirty="0" err="1"/>
              <a:t>nhiên</a:t>
            </a:r>
            <a:r>
              <a:rPr lang="nl-NL" sz="4500" b="1" dirty="0"/>
              <a:t> </a:t>
            </a:r>
            <a:r>
              <a:rPr lang="nl-NL" sz="4500" b="1" dirty="0" err="1"/>
              <a:t>vùng</a:t>
            </a:r>
            <a:r>
              <a:rPr lang="nl-NL" sz="4500" b="1" dirty="0"/>
              <a:t> </a:t>
            </a:r>
            <a:r>
              <a:rPr lang="nl-NL" sz="4500" b="1" dirty="0" err="1"/>
              <a:t>biển</a:t>
            </a:r>
            <a:r>
              <a:rPr lang="nl-NL" sz="4500" b="1" dirty="0"/>
              <a:t> </a:t>
            </a:r>
            <a:r>
              <a:rPr lang="nl-NL" sz="4500" b="1" dirty="0" err="1"/>
              <a:t>đảo</a:t>
            </a:r>
            <a:r>
              <a:rPr lang="nl-NL" sz="4500" b="1" dirty="0"/>
              <a:t>…</a:t>
            </a:r>
            <a:r>
              <a:rPr lang="en-VN" sz="4500" b="1" dirty="0"/>
              <a:t> </a:t>
            </a:r>
          </a:p>
        </p:txBody>
      </p:sp>
    </p:spTree>
    <p:extLst>
      <p:ext uri="{BB962C8B-B14F-4D97-AF65-F5344CB8AC3E}">
        <p14:creationId xmlns:p14="http://schemas.microsoft.com/office/powerpoint/2010/main" val="1878116817"/>
      </p:ext>
    </p:extLst>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Title 1">
            <a:extLst>
              <a:ext uri="{FF2B5EF4-FFF2-40B4-BE49-F238E27FC236}">
                <a16:creationId xmlns:a16="http://schemas.microsoft.com/office/drawing/2014/main" id="{4F83BF34-54FE-F3F2-4062-3CA63A0B1C7B}"/>
              </a:ext>
            </a:extLst>
          </p:cNvPr>
          <p:cNvSpPr>
            <a:spLocks noGrp="1" noChangeArrowheads="1"/>
          </p:cNvSpPr>
          <p:nvPr>
            <p:ph type="title"/>
          </p:nvPr>
        </p:nvSpPr>
        <p:spPr/>
        <p:txBody>
          <a:bodyPr/>
          <a:lstStyle/>
          <a:p>
            <a:pPr eaLnBrk="1" hangingPunct="1"/>
            <a:endParaRPr lang="en-US" altLang="en-US"/>
          </a:p>
        </p:txBody>
      </p:sp>
      <p:sp>
        <p:nvSpPr>
          <p:cNvPr id="289794" name="Content Placeholder 2">
            <a:extLst>
              <a:ext uri="{FF2B5EF4-FFF2-40B4-BE49-F238E27FC236}">
                <a16:creationId xmlns:a16="http://schemas.microsoft.com/office/drawing/2014/main" id="{51BF1AC9-B7D5-0A89-5915-1FAB4B83917A}"/>
              </a:ext>
            </a:extLst>
          </p:cNvPr>
          <p:cNvSpPr>
            <a:spLocks noGrp="1" noChangeArrowheads="1"/>
          </p:cNvSpPr>
          <p:nvPr>
            <p:ph idx="1"/>
          </p:nvPr>
        </p:nvSpPr>
        <p:spPr/>
        <p:txBody>
          <a:bodyPr/>
          <a:lstStyle/>
          <a:p>
            <a:pPr eaLnBrk="1" hangingPunct="1"/>
            <a:endParaRPr lang="en-US" altLang="en-US"/>
          </a:p>
        </p:txBody>
      </p:sp>
      <p:pic>
        <p:nvPicPr>
          <p:cNvPr id="289795" name="Picture 2" descr="Hình ảnh Powerpoint - - Tổng hợp hình ảnh dành cho Powerpoint đẹp nhất">
            <a:extLst>
              <a:ext uri="{FF2B5EF4-FFF2-40B4-BE49-F238E27FC236}">
                <a16:creationId xmlns:a16="http://schemas.microsoft.com/office/drawing/2014/main" id="{3672AFB4-9967-6180-8E2A-94B4157C8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285750"/>
            <a:ext cx="12755563"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796" name="TextBox 4">
            <a:extLst>
              <a:ext uri="{FF2B5EF4-FFF2-40B4-BE49-F238E27FC236}">
                <a16:creationId xmlns:a16="http://schemas.microsoft.com/office/drawing/2014/main" id="{886295CA-C07E-100A-2AD3-9E59D6C3B454}"/>
              </a:ext>
            </a:extLst>
          </p:cNvPr>
          <p:cNvSpPr txBox="1">
            <a:spLocks noChangeArrowheads="1"/>
          </p:cNvSpPr>
          <p:nvPr/>
        </p:nvSpPr>
        <p:spPr bwMode="auto">
          <a:xfrm>
            <a:off x="47625" y="84138"/>
            <a:ext cx="118110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200000"/>
              </a:lnSpc>
            </a:pPr>
            <a:endParaRPr lang="en-US" altLang="en-US" sz="3600" b="1">
              <a:solidFill>
                <a:srgbClr val="FF0000"/>
              </a:solidFill>
              <a:cs typeface="Times New Roman" panose="02020603050405020304" pitchFamily="18" charset="0"/>
            </a:endParaRPr>
          </a:p>
        </p:txBody>
      </p:sp>
      <p:sp>
        <p:nvSpPr>
          <p:cNvPr id="7" name="Rectangle 6">
            <a:extLst>
              <a:ext uri="{FF2B5EF4-FFF2-40B4-BE49-F238E27FC236}">
                <a16:creationId xmlns:a16="http://schemas.microsoft.com/office/drawing/2014/main" id="{75817F55-6DB5-65DA-E502-F128BB9B7044}"/>
              </a:ext>
            </a:extLst>
          </p:cNvPr>
          <p:cNvSpPr/>
          <p:nvPr/>
        </p:nvSpPr>
        <p:spPr>
          <a:xfrm>
            <a:off x="2729189" y="1834624"/>
            <a:ext cx="6599583" cy="1323439"/>
          </a:xfrm>
          <a:prstGeom prst="rect">
            <a:avLst/>
          </a:prstGeom>
          <a:noFill/>
        </p:spPr>
        <p:txBody>
          <a:bodyPr>
            <a:spAutoFit/>
          </a:bodyPr>
          <a:lstStyle/>
          <a:p>
            <a:pPr algn="ctr" eaLnBrk="1" fontAlgn="auto" hangingPunct="1">
              <a:spcBef>
                <a:spcPts val="0"/>
              </a:spcBef>
              <a:spcAft>
                <a:spcPts val="0"/>
              </a:spcAft>
              <a:defRPr/>
            </a:pPr>
            <a:r>
              <a:rPr lang="en-US" sz="8000" b="1" dirty="0">
                <a:ln w="22225">
                  <a:solidFill>
                    <a:schemeClr val="accent2"/>
                  </a:solidFill>
                  <a:prstDash val="solid"/>
                </a:ln>
                <a:solidFill>
                  <a:srgbClr val="C00000"/>
                </a:solidFill>
                <a:cs typeface="Times New Roman" panose="02020603050405020304" pitchFamily="18" charset="0"/>
              </a:rPr>
              <a:t>TIẾT 4</a:t>
            </a:r>
          </a:p>
        </p:txBody>
      </p:sp>
      <p:pic>
        <p:nvPicPr>
          <p:cNvPr id="289798" name="Picture 5" descr="POINSET2">
            <a:extLst>
              <a:ext uri="{FF2B5EF4-FFF2-40B4-BE49-F238E27FC236}">
                <a16:creationId xmlns:a16="http://schemas.microsoft.com/office/drawing/2014/main" id="{79CB57E5-7D61-23AC-CF41-2E1CE5CC11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67481" y="-515144"/>
            <a:ext cx="2262188"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799" name="Picture 5" descr="POINSET2">
            <a:extLst>
              <a:ext uri="{FF2B5EF4-FFF2-40B4-BE49-F238E27FC236}">
                <a16:creationId xmlns:a16="http://schemas.microsoft.com/office/drawing/2014/main" id="{E787541B-891A-1CC1-D662-A745A7F63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184607" y="-418307"/>
            <a:ext cx="2262188"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800" name="Picture 5" descr="POINSET2">
            <a:extLst>
              <a:ext uri="{FF2B5EF4-FFF2-40B4-BE49-F238E27FC236}">
                <a16:creationId xmlns:a16="http://schemas.microsoft.com/office/drawing/2014/main" id="{671DBFE8-0645-1732-AD13-022450A4C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4769" y="4414044"/>
            <a:ext cx="2262187"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801" name="Picture 5" descr="POINSET2">
            <a:extLst>
              <a:ext uri="{FF2B5EF4-FFF2-40B4-BE49-F238E27FC236}">
                <a16:creationId xmlns:a16="http://schemas.microsoft.com/office/drawing/2014/main" id="{49D263D0-ECAE-530B-E279-BE7FC7A7C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10073482" y="4418806"/>
            <a:ext cx="22606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0064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D9BC1-0E6F-4435-9CA2-A46888CC3192}"/>
              </a:ext>
            </a:extLst>
          </p:cNvPr>
          <p:cNvSpPr/>
          <p:nvPr/>
        </p:nvSpPr>
        <p:spPr>
          <a:xfrm>
            <a:off x="544010" y="183235"/>
            <a:ext cx="11149226" cy="823752"/>
          </a:xfrm>
          <a:prstGeom prst="rect">
            <a:avLst/>
          </a:prstGeom>
          <a:noFill/>
        </p:spPr>
        <p:txBody>
          <a:bodyPr wrap="square">
            <a:spAutoFit/>
          </a:bodyPr>
          <a:lstStyle/>
          <a:p>
            <a:pPr algn="ctr" eaLnBrk="1" fontAlgn="auto" hangingPunct="1">
              <a:lnSpc>
                <a:spcPct val="150000"/>
              </a:lnSpc>
              <a:spcBef>
                <a:spcPts val="0"/>
              </a:spcBef>
              <a:spcAft>
                <a:spcPts val="0"/>
              </a:spcAft>
              <a:defRPr/>
            </a:pPr>
            <a:r>
              <a:rPr lang="en-US" sz="3600" b="1" dirty="0">
                <a:ln w="22225">
                  <a:solidFill>
                    <a:schemeClr val="accent2"/>
                  </a:solidFill>
                  <a:prstDash val="solid"/>
                </a:ln>
                <a:solidFill>
                  <a:srgbClr val="C00000"/>
                </a:solidFill>
                <a:cs typeface="Times New Roman" panose="02020603050405020304" pitchFamily="18" charset="0"/>
              </a:rPr>
              <a:t>3. TÀI NGUYÊN BIỂN VÀ THỀM LỤC ĐỊA</a:t>
            </a:r>
          </a:p>
        </p:txBody>
      </p:sp>
      <p:pic>
        <p:nvPicPr>
          <p:cNvPr id="25602" name="Picture 2" descr="Thềm lục địa – Wikipedia tiếng Việt">
            <a:extLst>
              <a:ext uri="{FF2B5EF4-FFF2-40B4-BE49-F238E27FC236}">
                <a16:creationId xmlns:a16="http://schemas.microsoft.com/office/drawing/2014/main" id="{6B25B59B-92B9-5DA8-D16D-804CF203B1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12" y="1552574"/>
            <a:ext cx="11027950" cy="5122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920372"/>
      </p:ext>
    </p:extLst>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7043738" y="1720712"/>
            <a:ext cx="4877118" cy="341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5000" b="1" dirty="0">
                <a:solidFill>
                  <a:srgbClr val="0432FF"/>
                </a:solidFill>
              </a:rPr>
              <a:t>Nêu đặc điểm tài nguyên sinh vật biển nước ta. </a:t>
            </a:r>
          </a:p>
        </p:txBody>
      </p:sp>
      <p:pic>
        <p:nvPicPr>
          <p:cNvPr id="4" name="Picture 3">
            <a:extLst>
              <a:ext uri="{FF2B5EF4-FFF2-40B4-BE49-F238E27FC236}">
                <a16:creationId xmlns:a16="http://schemas.microsoft.com/office/drawing/2014/main" id="{879BD69C-30A3-AAB7-1393-D8E64A298B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732" y="210609"/>
            <a:ext cx="6272531" cy="6518803"/>
          </a:xfrm>
          <a:prstGeom prst="rect">
            <a:avLst/>
          </a:prstGeom>
          <a:noFill/>
          <a:ln>
            <a:noFill/>
          </a:ln>
        </p:spPr>
      </p:pic>
    </p:spTree>
    <p:extLst>
      <p:ext uri="{BB962C8B-B14F-4D97-AF65-F5344CB8AC3E}">
        <p14:creationId xmlns:p14="http://schemas.microsoft.com/office/powerpoint/2010/main" val="11886333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6915150" y="369834"/>
            <a:ext cx="4877118" cy="620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t>a. Tài nguyên sinh vật</a:t>
            </a:r>
          </a:p>
          <a:p>
            <a:pPr algn="just">
              <a:lnSpc>
                <a:spcPct val="150000"/>
              </a:lnSpc>
            </a:pPr>
            <a:r>
              <a:rPr lang="en-VN" sz="4500" b="1" dirty="0"/>
              <a:t>- Tài nguyên sinh vật biển nước ta phong phú và đa dạng.</a:t>
            </a:r>
          </a:p>
        </p:txBody>
      </p:sp>
      <p:pic>
        <p:nvPicPr>
          <p:cNvPr id="4" name="Picture 3">
            <a:extLst>
              <a:ext uri="{FF2B5EF4-FFF2-40B4-BE49-F238E27FC236}">
                <a16:creationId xmlns:a16="http://schemas.microsoft.com/office/drawing/2014/main" id="{879BD69C-30A3-AAB7-1393-D8E64A298B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732" y="210609"/>
            <a:ext cx="6272531" cy="6518803"/>
          </a:xfrm>
          <a:prstGeom prst="rect">
            <a:avLst/>
          </a:prstGeom>
          <a:noFill/>
          <a:ln>
            <a:noFill/>
          </a:ln>
        </p:spPr>
      </p:pic>
    </p:spTree>
    <p:extLst>
      <p:ext uri="{BB962C8B-B14F-4D97-AF65-F5344CB8AC3E}">
        <p14:creationId xmlns:p14="http://schemas.microsoft.com/office/powerpoint/2010/main" val="4008097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6093097" y="1323109"/>
            <a:ext cx="5364163" cy="457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5000" b="1" dirty="0">
                <a:solidFill>
                  <a:srgbClr val="0432FF"/>
                </a:solidFill>
                <a:effectLst/>
                <a:latin typeface="Times New Roman" panose="02020603050405020304" pitchFamily="18" charset="0"/>
                <a:ea typeface="Times New Roman" panose="02020603050405020304" pitchFamily="18" charset="0"/>
              </a:rPr>
              <a:t>Địa hình ven biển nước ta gồm những dạng địa hình gì?</a:t>
            </a:r>
          </a:p>
        </p:txBody>
      </p:sp>
      <p:pic>
        <p:nvPicPr>
          <p:cNvPr id="3" name="Picture 2">
            <a:extLst>
              <a:ext uri="{FF2B5EF4-FFF2-40B4-BE49-F238E27FC236}">
                <a16:creationId xmlns:a16="http://schemas.microsoft.com/office/drawing/2014/main" id="{1FF9276A-0AD8-4DB1-A18A-6B9B25A5BD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282" y="296545"/>
            <a:ext cx="5364162" cy="6367491"/>
          </a:xfrm>
          <a:prstGeom prst="rect">
            <a:avLst/>
          </a:prstGeom>
          <a:noFill/>
          <a:ln>
            <a:noFill/>
          </a:ln>
        </p:spPr>
      </p:pic>
    </p:spTree>
  </p:cSld>
  <p:clrMapOvr>
    <a:masterClrMapping/>
  </p:clrMapOv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6915150" y="1886943"/>
            <a:ext cx="4877118" cy="308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t>- Thực vật: trên 600 loài rong biển, 400 loài tảo biển.</a:t>
            </a:r>
          </a:p>
        </p:txBody>
      </p:sp>
      <p:pic>
        <p:nvPicPr>
          <p:cNvPr id="4" name="Picture 3">
            <a:extLst>
              <a:ext uri="{FF2B5EF4-FFF2-40B4-BE49-F238E27FC236}">
                <a16:creationId xmlns:a16="http://schemas.microsoft.com/office/drawing/2014/main" id="{879BD69C-30A3-AAB7-1393-D8E64A298B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732" y="210609"/>
            <a:ext cx="6272531" cy="6518803"/>
          </a:xfrm>
          <a:prstGeom prst="rect">
            <a:avLst/>
          </a:prstGeom>
          <a:noFill/>
          <a:ln>
            <a:noFill/>
          </a:ln>
        </p:spPr>
      </p:pic>
    </p:spTree>
    <p:extLst>
      <p:ext uri="{BB962C8B-B14F-4D97-AF65-F5344CB8AC3E}">
        <p14:creationId xmlns:p14="http://schemas.microsoft.com/office/powerpoint/2010/main" val="32627885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a:solidFill>
                  <a:srgbClr val="00B050"/>
                </a:solidFill>
              </a:rPr>
              <a:t>RONG BIỂN</a:t>
            </a:r>
            <a:endParaRPr lang="en-VN" sz="4500" b="1" dirty="0">
              <a:solidFill>
                <a:srgbClr val="00B050"/>
              </a:solidFill>
            </a:endParaRPr>
          </a:p>
        </p:txBody>
      </p:sp>
      <p:pic>
        <p:nvPicPr>
          <p:cNvPr id="26628" name="Picture 4" descr="Cách ăn rong nho tươi">
            <a:extLst>
              <a:ext uri="{FF2B5EF4-FFF2-40B4-BE49-F238E27FC236}">
                <a16:creationId xmlns:a16="http://schemas.microsoft.com/office/drawing/2014/main" id="{686DC1D3-622B-7AA8-F420-3E76097E0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105" y="1006622"/>
            <a:ext cx="1049179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737108"/>
      </p:ext>
    </p:extLst>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a:solidFill>
                  <a:srgbClr val="00B050"/>
                </a:solidFill>
              </a:rPr>
              <a:t>TẢO BIỂN</a:t>
            </a:r>
            <a:endParaRPr lang="en-VN" sz="4500" b="1" dirty="0">
              <a:solidFill>
                <a:srgbClr val="00B050"/>
              </a:solidFill>
            </a:endParaRPr>
          </a:p>
        </p:txBody>
      </p:sp>
      <p:pic>
        <p:nvPicPr>
          <p:cNvPr id="27650" name="Picture 2" descr="Top 11 Tác Dụng Tuyệt Vời Của Tảo Biển Nhật Bản, Bạn Đã Biết Chưa?">
            <a:extLst>
              <a:ext uri="{FF2B5EF4-FFF2-40B4-BE49-F238E27FC236}">
                <a16:creationId xmlns:a16="http://schemas.microsoft.com/office/drawing/2014/main" id="{F2F922EA-8049-0ED6-21D2-B8244F00D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0" y="1346199"/>
            <a:ext cx="9937750" cy="531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526114"/>
      </p:ext>
    </p:extLst>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6915150" y="210609"/>
            <a:ext cx="4877118" cy="620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t>- Động vật: hơn 2000 loài cá, hàng nghìn loài giáp xác, nhuyễn thể, hàng trăm loài chim biển.</a:t>
            </a:r>
          </a:p>
        </p:txBody>
      </p:sp>
      <p:pic>
        <p:nvPicPr>
          <p:cNvPr id="4" name="Picture 3">
            <a:extLst>
              <a:ext uri="{FF2B5EF4-FFF2-40B4-BE49-F238E27FC236}">
                <a16:creationId xmlns:a16="http://schemas.microsoft.com/office/drawing/2014/main" id="{879BD69C-30A3-AAB7-1393-D8E64A298B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732" y="210609"/>
            <a:ext cx="6272531" cy="6518803"/>
          </a:xfrm>
          <a:prstGeom prst="rect">
            <a:avLst/>
          </a:prstGeom>
          <a:noFill/>
          <a:ln>
            <a:noFill/>
          </a:ln>
        </p:spPr>
      </p:pic>
    </p:spTree>
    <p:extLst>
      <p:ext uri="{BB962C8B-B14F-4D97-AF65-F5344CB8AC3E}">
        <p14:creationId xmlns:p14="http://schemas.microsoft.com/office/powerpoint/2010/main" val="28317932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a:solidFill>
                  <a:srgbClr val="00B050"/>
                </a:solidFill>
              </a:rPr>
              <a:t>CÁ BIỂN</a:t>
            </a:r>
            <a:endParaRPr lang="en-VN" sz="4500" b="1" dirty="0">
              <a:solidFill>
                <a:srgbClr val="00B050"/>
              </a:solidFill>
            </a:endParaRPr>
          </a:p>
        </p:txBody>
      </p:sp>
      <p:pic>
        <p:nvPicPr>
          <p:cNvPr id="28674" name="Picture 2" descr="Điểm qua các loài cá nước lợ phổ biến có thể bạn chưa biết">
            <a:extLst>
              <a:ext uri="{FF2B5EF4-FFF2-40B4-BE49-F238E27FC236}">
                <a16:creationId xmlns:a16="http://schemas.microsoft.com/office/drawing/2014/main" id="{82646E19-7E69-8EDC-7134-FB0E7E9DB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18" y="1106635"/>
            <a:ext cx="10774363" cy="561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590726"/>
      </p:ext>
    </p:extLst>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a:solidFill>
                  <a:srgbClr val="00B050"/>
                </a:solidFill>
              </a:rPr>
              <a:t>GIÁP XÁC</a:t>
            </a:r>
            <a:endParaRPr lang="en-VN" sz="4500" b="1" dirty="0">
              <a:solidFill>
                <a:srgbClr val="00B050"/>
              </a:solidFill>
            </a:endParaRPr>
          </a:p>
        </p:txBody>
      </p:sp>
      <p:pic>
        <p:nvPicPr>
          <p:cNvPr id="29698" name="Picture 2" descr="Động vật giáp xác – Wikipedia tiếng Việt">
            <a:extLst>
              <a:ext uri="{FF2B5EF4-FFF2-40B4-BE49-F238E27FC236}">
                <a16:creationId xmlns:a16="http://schemas.microsoft.com/office/drawing/2014/main" id="{9ECC0DB0-D30F-79A2-D6C0-C1CFB4AE2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962" y="1006622"/>
            <a:ext cx="9744075" cy="5851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746688"/>
      </p:ext>
    </p:extLst>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a:solidFill>
                  <a:srgbClr val="00B050"/>
                </a:solidFill>
              </a:rPr>
              <a:t>NHUYỄN THỂ</a:t>
            </a:r>
            <a:endParaRPr lang="en-VN" sz="4500" b="1" dirty="0">
              <a:solidFill>
                <a:srgbClr val="00B050"/>
              </a:solidFill>
            </a:endParaRPr>
          </a:p>
        </p:txBody>
      </p:sp>
      <p:pic>
        <p:nvPicPr>
          <p:cNvPr id="30722" name="Picture 2" descr="Quảng Ninh: Sản phẩm nhuyễn thể thiếu đầu ra | Nhà Nông Xanh">
            <a:extLst>
              <a:ext uri="{FF2B5EF4-FFF2-40B4-BE49-F238E27FC236}">
                <a16:creationId xmlns:a16="http://schemas.microsoft.com/office/drawing/2014/main" id="{D539D60E-1313-426A-F6D0-EBDC1CABF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105" y="1222375"/>
            <a:ext cx="10305143" cy="563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167878"/>
      </p:ext>
    </p:extLst>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400" b="1" dirty="0">
                <a:solidFill>
                  <a:srgbClr val="00B050"/>
                </a:solidFill>
              </a:rPr>
              <a:t>CHIM BIỂN</a:t>
            </a:r>
            <a:endParaRPr lang="en-VN" sz="4400" b="1" dirty="0">
              <a:solidFill>
                <a:srgbClr val="00B050"/>
              </a:solidFill>
            </a:endParaRPr>
          </a:p>
        </p:txBody>
      </p:sp>
      <p:pic>
        <p:nvPicPr>
          <p:cNvPr id="31749" name="Picture 5" descr="Các loài chim biển tìm thức ăn trên biển như thế nào? - KhoaHoc.tv">
            <a:extLst>
              <a:ext uri="{FF2B5EF4-FFF2-40B4-BE49-F238E27FC236}">
                <a16:creationId xmlns:a16="http://schemas.microsoft.com/office/drawing/2014/main" id="{4ECDBAB6-6525-C629-AA40-B752294199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0365" y="1301750"/>
            <a:ext cx="9571269" cy="544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93680"/>
      </p:ext>
    </p:extLst>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7043738" y="1720712"/>
            <a:ext cx="4877118" cy="412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432FF"/>
                </a:solidFill>
              </a:rPr>
              <a:t>Vì sao tài nguyên sinh vật biển nước ta phong phú đa dạng? </a:t>
            </a:r>
          </a:p>
        </p:txBody>
      </p:sp>
      <p:pic>
        <p:nvPicPr>
          <p:cNvPr id="4" name="Picture 3">
            <a:extLst>
              <a:ext uri="{FF2B5EF4-FFF2-40B4-BE49-F238E27FC236}">
                <a16:creationId xmlns:a16="http://schemas.microsoft.com/office/drawing/2014/main" id="{879BD69C-30A3-AAB7-1393-D8E64A298B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732" y="210609"/>
            <a:ext cx="6272531" cy="6518803"/>
          </a:xfrm>
          <a:prstGeom prst="rect">
            <a:avLst/>
          </a:prstGeom>
          <a:noFill/>
          <a:ln>
            <a:noFill/>
          </a:ln>
        </p:spPr>
      </p:pic>
    </p:spTree>
    <p:extLst>
      <p:ext uri="{BB962C8B-B14F-4D97-AF65-F5344CB8AC3E}">
        <p14:creationId xmlns:p14="http://schemas.microsoft.com/office/powerpoint/2010/main" val="20316298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6886576" y="284378"/>
            <a:ext cx="5120005" cy="644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000" b="1" dirty="0">
                <a:solidFill>
                  <a:srgbClr val="00B050"/>
                </a:solidFill>
              </a:rPr>
              <a:t>Do nhiệt độ cao nên sinh vật nhiệt đới phát triển mạnh, đồng thời các dòng biển hoạt động theo mùa mang theo các luồng sinh vật di cư tới</a:t>
            </a:r>
            <a:r>
              <a:rPr lang="en-US" sz="4000" b="1" dirty="0">
                <a:solidFill>
                  <a:srgbClr val="00B050"/>
                </a:solidFill>
              </a:rPr>
              <a:t>.</a:t>
            </a:r>
            <a:r>
              <a:rPr lang="en-VN" sz="4000" b="1" dirty="0">
                <a:solidFill>
                  <a:srgbClr val="00B050"/>
                </a:solidFill>
              </a:rPr>
              <a:t> </a:t>
            </a:r>
          </a:p>
        </p:txBody>
      </p:sp>
      <p:pic>
        <p:nvPicPr>
          <p:cNvPr id="4" name="Picture 3">
            <a:extLst>
              <a:ext uri="{FF2B5EF4-FFF2-40B4-BE49-F238E27FC236}">
                <a16:creationId xmlns:a16="http://schemas.microsoft.com/office/drawing/2014/main" id="{879BD69C-30A3-AAB7-1393-D8E64A298B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732" y="210609"/>
            <a:ext cx="6272531" cy="6518803"/>
          </a:xfrm>
          <a:prstGeom prst="rect">
            <a:avLst/>
          </a:prstGeom>
          <a:noFill/>
          <a:ln>
            <a:noFill/>
          </a:ln>
        </p:spPr>
      </p:pic>
    </p:spTree>
    <p:extLst>
      <p:ext uri="{BB962C8B-B14F-4D97-AF65-F5344CB8AC3E}">
        <p14:creationId xmlns:p14="http://schemas.microsoft.com/office/powerpoint/2010/main" val="23342939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5968406" y="206483"/>
            <a:ext cx="6015776" cy="644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nl-NL" sz="4000" b="1" dirty="0">
                <a:effectLst/>
                <a:latin typeface="Times New Roman" panose="02020603050405020304" pitchFamily="18" charset="0"/>
                <a:ea typeface="Times New Roman" panose="02020603050405020304" pitchFamily="18" charset="0"/>
              </a:rPr>
              <a:t>a. </a:t>
            </a:r>
            <a:r>
              <a:rPr lang="nl-NL" sz="4000" b="1" dirty="0" err="1">
                <a:effectLst/>
                <a:latin typeface="Times New Roman" panose="02020603050405020304" pitchFamily="18" charset="0"/>
                <a:ea typeface="Times New Roman" panose="02020603050405020304" pitchFamily="18" charset="0"/>
              </a:rPr>
              <a:t>Địa</a:t>
            </a:r>
            <a:r>
              <a:rPr lang="nl-NL" sz="4000" b="1" dirty="0">
                <a:effectLst/>
                <a:latin typeface="Times New Roman" panose="02020603050405020304" pitchFamily="18" charset="0"/>
                <a:ea typeface="Times New Roman" panose="02020603050405020304" pitchFamily="18" charset="0"/>
              </a:rPr>
              <a:t> </a:t>
            </a:r>
            <a:r>
              <a:rPr lang="nl-NL" sz="4000" b="1" dirty="0" err="1">
                <a:effectLst/>
                <a:latin typeface="Times New Roman" panose="02020603050405020304" pitchFamily="18" charset="0"/>
                <a:ea typeface="Times New Roman" panose="02020603050405020304" pitchFamily="18" charset="0"/>
              </a:rPr>
              <a:t>hình</a:t>
            </a:r>
            <a:endParaRPr lang="en-VN" sz="4000" b="1" dirty="0">
              <a:effectLst/>
              <a:latin typeface="Times New Roman" panose="02020603050405020304" pitchFamily="18" charset="0"/>
              <a:ea typeface="Times New Roman" panose="02020603050405020304" pitchFamily="18" charset="0"/>
            </a:endParaRPr>
          </a:p>
          <a:p>
            <a:pPr algn="just">
              <a:lnSpc>
                <a:spcPct val="150000"/>
              </a:lnSpc>
            </a:pPr>
            <a:r>
              <a:rPr lang="en-VN" sz="4000" b="1" dirty="0">
                <a:effectLst/>
                <a:latin typeface="Times New Roman" panose="02020603050405020304" pitchFamily="18" charset="0"/>
                <a:ea typeface="Times New Roman" panose="02020603050405020304" pitchFamily="18" charset="0"/>
              </a:rPr>
              <a:t>- Địa hình ven biển rất đa dạng, bao gồm: các dạng bờ biển bồi tụ, bờ biển mài mòn, vịnh cửa sông, bãi cát phẳng, đầm, phá, đảo ven bờ,...</a:t>
            </a:r>
          </a:p>
        </p:txBody>
      </p:sp>
      <p:pic>
        <p:nvPicPr>
          <p:cNvPr id="3" name="Picture 2">
            <a:extLst>
              <a:ext uri="{FF2B5EF4-FFF2-40B4-BE49-F238E27FC236}">
                <a16:creationId xmlns:a16="http://schemas.microsoft.com/office/drawing/2014/main" id="{1FF9276A-0AD8-4DB1-A18A-6B9B25A5BD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282" y="296545"/>
            <a:ext cx="5364162" cy="6367491"/>
          </a:xfrm>
          <a:prstGeom prst="rect">
            <a:avLst/>
          </a:prstGeom>
          <a:noFill/>
          <a:ln>
            <a:noFill/>
          </a:ln>
        </p:spPr>
      </p:pic>
    </p:spTree>
    <p:extLst>
      <p:ext uri="{BB962C8B-B14F-4D97-AF65-F5344CB8AC3E}">
        <p14:creationId xmlns:p14="http://schemas.microsoft.com/office/powerpoint/2010/main" val="270715424"/>
      </p:ext>
    </p:extLst>
  </p:cSld>
  <p:clrMapOvr>
    <a:masterClrMapping/>
  </p:clrMapOvr>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7043738" y="1720712"/>
            <a:ext cx="4877118" cy="412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432FF"/>
                </a:solidFill>
              </a:rPr>
              <a:t>Kể tên và xác định nơi phân bố một số mỏ khoáng sản của vùng biển nước ta. </a:t>
            </a:r>
          </a:p>
        </p:txBody>
      </p:sp>
      <p:pic>
        <p:nvPicPr>
          <p:cNvPr id="4" name="Picture 3">
            <a:extLst>
              <a:ext uri="{FF2B5EF4-FFF2-40B4-BE49-F238E27FC236}">
                <a16:creationId xmlns:a16="http://schemas.microsoft.com/office/drawing/2014/main" id="{879BD69C-30A3-AAB7-1393-D8E64A298B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732" y="210609"/>
            <a:ext cx="6272531" cy="6518803"/>
          </a:xfrm>
          <a:prstGeom prst="rect">
            <a:avLst/>
          </a:prstGeom>
          <a:noFill/>
          <a:ln>
            <a:noFill/>
          </a:ln>
        </p:spPr>
      </p:pic>
    </p:spTree>
    <p:extLst>
      <p:ext uri="{BB962C8B-B14F-4D97-AF65-F5344CB8AC3E}">
        <p14:creationId xmlns:p14="http://schemas.microsoft.com/office/powerpoint/2010/main" val="4175603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6096000" y="1129812"/>
            <a:ext cx="5910582" cy="459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000" b="1" dirty="0"/>
              <a:t>b. Tài nguyên khoáng sản</a:t>
            </a:r>
          </a:p>
          <a:p>
            <a:pPr algn="just">
              <a:lnSpc>
                <a:spcPct val="150000"/>
              </a:lnSpc>
            </a:pPr>
            <a:r>
              <a:rPr lang="nl-NL" sz="4000" b="1" dirty="0"/>
              <a:t>- </a:t>
            </a:r>
            <a:r>
              <a:rPr lang="nl-NL" sz="4000" b="1" dirty="0" err="1"/>
              <a:t>Dầu</a:t>
            </a:r>
            <a:r>
              <a:rPr lang="nl-NL" sz="4000" b="1" dirty="0"/>
              <a:t> </a:t>
            </a:r>
            <a:r>
              <a:rPr lang="nl-NL" sz="4000" b="1" dirty="0" err="1"/>
              <a:t>mỏ</a:t>
            </a:r>
            <a:r>
              <a:rPr lang="nl-NL" sz="4000" b="1" dirty="0"/>
              <a:t> </a:t>
            </a:r>
            <a:r>
              <a:rPr lang="nl-NL" sz="4000" b="1" dirty="0" err="1"/>
              <a:t>và</a:t>
            </a:r>
            <a:r>
              <a:rPr lang="nl-NL" sz="4000" b="1" dirty="0"/>
              <a:t> </a:t>
            </a:r>
            <a:r>
              <a:rPr lang="nl-NL" sz="4000" b="1" dirty="0" err="1"/>
              <a:t>khí</a:t>
            </a:r>
            <a:r>
              <a:rPr lang="nl-NL" sz="4000" b="1" dirty="0"/>
              <a:t> </a:t>
            </a:r>
            <a:r>
              <a:rPr lang="nl-NL" sz="4000" b="1" dirty="0" err="1"/>
              <a:t>tự</a:t>
            </a:r>
            <a:r>
              <a:rPr lang="nl-NL" sz="4000" b="1" dirty="0"/>
              <a:t> </a:t>
            </a:r>
            <a:r>
              <a:rPr lang="nl-NL" sz="4000" b="1" dirty="0" err="1"/>
              <a:t>nhiên</a:t>
            </a:r>
            <a:r>
              <a:rPr lang="nl-NL" sz="4000" b="1" dirty="0"/>
              <a:t>: </a:t>
            </a:r>
            <a:r>
              <a:rPr lang="nl-NL" sz="4000" b="1" dirty="0" err="1"/>
              <a:t>khoảng</a:t>
            </a:r>
            <a:r>
              <a:rPr lang="nl-NL" sz="4000" b="1" dirty="0"/>
              <a:t> </a:t>
            </a:r>
            <a:r>
              <a:rPr lang="nl-NL" sz="4000" b="1" dirty="0" err="1"/>
              <a:t>vài</a:t>
            </a:r>
            <a:r>
              <a:rPr lang="nl-NL" sz="4000" b="1" dirty="0"/>
              <a:t> </a:t>
            </a:r>
            <a:r>
              <a:rPr lang="nl-NL" sz="4000" b="1" dirty="0" err="1"/>
              <a:t>tỉ</a:t>
            </a:r>
            <a:r>
              <a:rPr lang="nl-NL" sz="4000" b="1" dirty="0"/>
              <a:t> </a:t>
            </a:r>
            <a:r>
              <a:rPr lang="nl-NL" sz="4000" b="1" dirty="0" err="1"/>
              <a:t>tấn</a:t>
            </a:r>
            <a:r>
              <a:rPr lang="nl-NL" sz="4000" b="1" dirty="0"/>
              <a:t> </a:t>
            </a:r>
            <a:r>
              <a:rPr lang="nl-NL" sz="4000" b="1" dirty="0" err="1"/>
              <a:t>dầu</a:t>
            </a:r>
            <a:r>
              <a:rPr lang="nl-NL" sz="4000" b="1" dirty="0"/>
              <a:t> </a:t>
            </a:r>
            <a:r>
              <a:rPr lang="nl-NL" sz="4000" b="1" dirty="0" err="1"/>
              <a:t>và</a:t>
            </a:r>
            <a:r>
              <a:rPr lang="nl-NL" sz="4000" b="1" dirty="0"/>
              <a:t> </a:t>
            </a:r>
            <a:r>
              <a:rPr lang="nl-NL" sz="4000" b="1" dirty="0" err="1"/>
              <a:t>hàng</a:t>
            </a:r>
            <a:r>
              <a:rPr lang="nl-NL" sz="4000" b="1" dirty="0"/>
              <a:t> </a:t>
            </a:r>
            <a:r>
              <a:rPr lang="nl-NL" sz="4000" b="1" dirty="0" err="1"/>
              <a:t>trăm</a:t>
            </a:r>
            <a:r>
              <a:rPr lang="nl-NL" sz="4000" b="1" dirty="0"/>
              <a:t> </a:t>
            </a:r>
            <a:r>
              <a:rPr lang="nl-NL" sz="4000" b="1" dirty="0" err="1"/>
              <a:t>tỉ</a:t>
            </a:r>
            <a:r>
              <a:rPr lang="nl-NL" sz="4000" b="1" dirty="0"/>
              <a:t> m</a:t>
            </a:r>
            <a:r>
              <a:rPr lang="nl-NL" sz="4000" b="1" baseline="30000" dirty="0"/>
              <a:t>3</a:t>
            </a:r>
            <a:r>
              <a:rPr lang="nl-NL" sz="4000" b="1" dirty="0"/>
              <a:t> </a:t>
            </a:r>
            <a:r>
              <a:rPr lang="nl-NL" sz="4000" b="1" dirty="0" err="1"/>
              <a:t>khí</a:t>
            </a:r>
            <a:r>
              <a:rPr lang="nl-NL" sz="4000" b="1" dirty="0"/>
              <a:t> </a:t>
            </a:r>
            <a:r>
              <a:rPr lang="nl-NL" sz="4000" b="1" dirty="0" err="1"/>
              <a:t>ở</a:t>
            </a:r>
            <a:r>
              <a:rPr lang="nl-NL" sz="4000" b="1" dirty="0"/>
              <a:t> </a:t>
            </a:r>
            <a:r>
              <a:rPr lang="nl-NL" sz="4000" b="1" dirty="0" err="1"/>
              <a:t>thềm</a:t>
            </a:r>
            <a:r>
              <a:rPr lang="nl-NL" sz="4000" b="1" dirty="0"/>
              <a:t> </a:t>
            </a:r>
            <a:r>
              <a:rPr lang="nl-NL" sz="4000" b="1" dirty="0" err="1"/>
              <a:t>lục</a:t>
            </a:r>
            <a:r>
              <a:rPr lang="nl-NL" sz="4000" b="1" dirty="0"/>
              <a:t> </a:t>
            </a:r>
            <a:r>
              <a:rPr lang="nl-NL" sz="4000" b="1" dirty="0" err="1"/>
              <a:t>địa</a:t>
            </a:r>
            <a:r>
              <a:rPr lang="nl-NL" sz="4000" b="1" dirty="0"/>
              <a:t> </a:t>
            </a:r>
            <a:r>
              <a:rPr lang="nl-NL" sz="4000" b="1" dirty="0" err="1"/>
              <a:t>phía</a:t>
            </a:r>
            <a:r>
              <a:rPr lang="nl-NL" sz="4000" b="1" dirty="0"/>
              <a:t> nam.</a:t>
            </a:r>
            <a:endParaRPr lang="en-VN" sz="4000" b="1" dirty="0"/>
          </a:p>
        </p:txBody>
      </p:sp>
      <p:pic>
        <p:nvPicPr>
          <p:cNvPr id="4" name="Picture 3">
            <a:extLst>
              <a:ext uri="{FF2B5EF4-FFF2-40B4-BE49-F238E27FC236}">
                <a16:creationId xmlns:a16="http://schemas.microsoft.com/office/drawing/2014/main" id="{879BD69C-30A3-AAB7-1393-D8E64A298B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418" y="169598"/>
            <a:ext cx="5696268" cy="6518803"/>
          </a:xfrm>
          <a:prstGeom prst="rect">
            <a:avLst/>
          </a:prstGeom>
          <a:noFill/>
          <a:ln>
            <a:noFill/>
          </a:ln>
        </p:spPr>
      </p:pic>
    </p:spTree>
    <p:extLst>
      <p:ext uri="{BB962C8B-B14F-4D97-AF65-F5344CB8AC3E}">
        <p14:creationId xmlns:p14="http://schemas.microsoft.com/office/powerpoint/2010/main" val="6919455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400" b="1" dirty="0">
                <a:solidFill>
                  <a:srgbClr val="00B050"/>
                </a:solidFill>
              </a:rPr>
              <a:t>DẦU MỎ</a:t>
            </a:r>
            <a:endParaRPr lang="en-VN" sz="4400" b="1" dirty="0">
              <a:solidFill>
                <a:srgbClr val="00B050"/>
              </a:solidFill>
            </a:endParaRPr>
          </a:p>
        </p:txBody>
      </p:sp>
      <p:pic>
        <p:nvPicPr>
          <p:cNvPr id="32770" name="Picture 2" descr="Dầu mỏ là gì?">
            <a:extLst>
              <a:ext uri="{FF2B5EF4-FFF2-40B4-BE49-F238E27FC236}">
                <a16:creationId xmlns:a16="http://schemas.microsoft.com/office/drawing/2014/main" id="{520E1F83-3809-9B56-079C-D7AE460D2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087" y="1168400"/>
            <a:ext cx="9863992" cy="557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979923"/>
      </p:ext>
    </p:extLst>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400" b="1" dirty="0">
                <a:solidFill>
                  <a:srgbClr val="00B050"/>
                </a:solidFill>
              </a:rPr>
              <a:t>KHÍ TỰ NHIÊN</a:t>
            </a:r>
            <a:endParaRPr lang="en-VN" sz="4400" b="1" dirty="0">
              <a:solidFill>
                <a:srgbClr val="00B050"/>
              </a:solidFill>
            </a:endParaRPr>
          </a:p>
        </p:txBody>
      </p:sp>
      <p:pic>
        <p:nvPicPr>
          <p:cNvPr id="33794" name="Picture 2" descr="Khí thiên nhiên là gì? Ứng dụng của khí thiên nhiên | Migco">
            <a:extLst>
              <a:ext uri="{FF2B5EF4-FFF2-40B4-BE49-F238E27FC236}">
                <a16:creationId xmlns:a16="http://schemas.microsoft.com/office/drawing/2014/main" id="{59831660-32D5-0369-9857-FCF5F0267E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6" y="1377950"/>
            <a:ext cx="9877427" cy="536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780134"/>
      </p:ext>
    </p:extLst>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6096000" y="1129812"/>
            <a:ext cx="5562600" cy="412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nl-NL" sz="4500" b="1" dirty="0"/>
              <a:t>- </a:t>
            </a:r>
            <a:r>
              <a:rPr lang="nl-NL" sz="4500" b="1" dirty="0" err="1"/>
              <a:t>Muối</a:t>
            </a:r>
            <a:r>
              <a:rPr lang="nl-NL" sz="4500" b="1" dirty="0"/>
              <a:t>: </a:t>
            </a:r>
            <a:r>
              <a:rPr lang="nl-NL" sz="4500" b="1" dirty="0" err="1"/>
              <a:t>phân</a:t>
            </a:r>
            <a:r>
              <a:rPr lang="nl-NL" sz="4500" b="1" dirty="0"/>
              <a:t> </a:t>
            </a:r>
            <a:r>
              <a:rPr lang="nl-NL" sz="4500" b="1" dirty="0" err="1"/>
              <a:t>bố</a:t>
            </a:r>
            <a:r>
              <a:rPr lang="nl-NL" sz="4500" b="1" dirty="0"/>
              <a:t> </a:t>
            </a:r>
            <a:r>
              <a:rPr lang="nl-NL" sz="4500" b="1" dirty="0" err="1"/>
              <a:t>chủ</a:t>
            </a:r>
            <a:r>
              <a:rPr lang="nl-NL" sz="4500" b="1" dirty="0"/>
              <a:t> </a:t>
            </a:r>
            <a:r>
              <a:rPr lang="nl-NL" sz="4500" b="1" dirty="0" err="1"/>
              <a:t>yếu</a:t>
            </a:r>
            <a:r>
              <a:rPr lang="nl-NL" sz="4500" b="1" dirty="0"/>
              <a:t> </a:t>
            </a:r>
            <a:r>
              <a:rPr lang="nl-NL" sz="4500" b="1" dirty="0" err="1"/>
              <a:t>ở</a:t>
            </a:r>
            <a:r>
              <a:rPr lang="nl-NL" sz="4500" b="1" dirty="0"/>
              <a:t> </a:t>
            </a:r>
            <a:r>
              <a:rPr lang="nl-NL" sz="4500" b="1" dirty="0" err="1"/>
              <a:t>các</a:t>
            </a:r>
            <a:r>
              <a:rPr lang="nl-NL" sz="4500" b="1" dirty="0"/>
              <a:t> </a:t>
            </a:r>
            <a:r>
              <a:rPr lang="nl-NL" sz="4500" b="1" dirty="0" err="1"/>
              <a:t>tỉnh</a:t>
            </a:r>
            <a:r>
              <a:rPr lang="nl-NL" sz="4500" b="1" dirty="0"/>
              <a:t> ven </a:t>
            </a:r>
            <a:r>
              <a:rPr lang="nl-NL" sz="4500" b="1" dirty="0" err="1"/>
              <a:t>biển</a:t>
            </a:r>
            <a:r>
              <a:rPr lang="nl-NL" sz="4500" b="1" dirty="0"/>
              <a:t> Nam </a:t>
            </a:r>
            <a:r>
              <a:rPr lang="nl-NL" sz="4500" b="1" dirty="0" err="1"/>
              <a:t>Trung</a:t>
            </a:r>
            <a:r>
              <a:rPr lang="nl-NL" sz="4500" b="1" dirty="0"/>
              <a:t> </a:t>
            </a:r>
            <a:r>
              <a:rPr lang="nl-NL" sz="4500" b="1" dirty="0" err="1"/>
              <a:t>Bộ</a:t>
            </a:r>
            <a:r>
              <a:rPr lang="nl-NL" sz="4500" b="1" dirty="0"/>
              <a:t> </a:t>
            </a:r>
            <a:r>
              <a:rPr lang="nl-NL" sz="4500" b="1" dirty="0" err="1"/>
              <a:t>và</a:t>
            </a:r>
            <a:r>
              <a:rPr lang="nl-NL" sz="4500" b="1" dirty="0"/>
              <a:t> Nam </a:t>
            </a:r>
            <a:r>
              <a:rPr lang="nl-NL" sz="4500" b="1" dirty="0" err="1"/>
              <a:t>Bộ</a:t>
            </a:r>
            <a:r>
              <a:rPr lang="nl-NL" sz="4500" b="1" dirty="0"/>
              <a:t>.</a:t>
            </a:r>
            <a:endParaRPr lang="en-VN" sz="4500" b="1" dirty="0"/>
          </a:p>
        </p:txBody>
      </p:sp>
      <p:pic>
        <p:nvPicPr>
          <p:cNvPr id="4" name="Picture 3">
            <a:extLst>
              <a:ext uri="{FF2B5EF4-FFF2-40B4-BE49-F238E27FC236}">
                <a16:creationId xmlns:a16="http://schemas.microsoft.com/office/drawing/2014/main" id="{879BD69C-30A3-AAB7-1393-D8E64A298B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418" y="169598"/>
            <a:ext cx="5696268" cy="6518803"/>
          </a:xfrm>
          <a:prstGeom prst="rect">
            <a:avLst/>
          </a:prstGeom>
          <a:noFill/>
          <a:ln>
            <a:noFill/>
          </a:ln>
        </p:spPr>
      </p:pic>
    </p:spTree>
    <p:extLst>
      <p:ext uri="{BB962C8B-B14F-4D97-AF65-F5344CB8AC3E}">
        <p14:creationId xmlns:p14="http://schemas.microsoft.com/office/powerpoint/2010/main" val="39001473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400" b="1" dirty="0">
                <a:solidFill>
                  <a:srgbClr val="00B050"/>
                </a:solidFill>
              </a:rPr>
              <a:t>MUỐI</a:t>
            </a:r>
            <a:endParaRPr lang="en-VN" sz="4400" b="1" dirty="0">
              <a:solidFill>
                <a:srgbClr val="00B050"/>
              </a:solidFill>
            </a:endParaRPr>
          </a:p>
        </p:txBody>
      </p:sp>
      <p:pic>
        <p:nvPicPr>
          <p:cNvPr id="34818" name="Picture 2" descr="Tăng giá trị cho hạt muối, cần đầu tư vào chế biến sâu, tạo ra nhiều sản  phẩm mới - Nhịp sống kinh tế Việt Nam &amp; Thế giới">
            <a:extLst>
              <a:ext uri="{FF2B5EF4-FFF2-40B4-BE49-F238E27FC236}">
                <a16:creationId xmlns:a16="http://schemas.microsoft.com/office/drawing/2014/main" id="{063CE060-2DC4-7F26-5FF9-596E512B6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1006622"/>
            <a:ext cx="10160000" cy="5781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216691"/>
      </p:ext>
    </p:extLst>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6096000" y="848196"/>
            <a:ext cx="5562600" cy="516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nl-NL" sz="4500" b="1" dirty="0"/>
              <a:t>- </a:t>
            </a:r>
            <a:r>
              <a:rPr lang="nl-NL" sz="4500" b="1" dirty="0" err="1"/>
              <a:t>Các</a:t>
            </a:r>
            <a:r>
              <a:rPr lang="nl-NL" sz="4500" b="1" dirty="0"/>
              <a:t> </a:t>
            </a:r>
            <a:r>
              <a:rPr lang="nl-NL" sz="4500" b="1" dirty="0" err="1"/>
              <a:t>tài</a:t>
            </a:r>
            <a:r>
              <a:rPr lang="nl-NL" sz="4500" b="1" dirty="0"/>
              <a:t> </a:t>
            </a:r>
            <a:r>
              <a:rPr lang="nl-NL" sz="4500" b="1" dirty="0" err="1"/>
              <a:t>nguyên</a:t>
            </a:r>
            <a:r>
              <a:rPr lang="nl-NL" sz="4500" b="1" dirty="0"/>
              <a:t> </a:t>
            </a:r>
            <a:r>
              <a:rPr lang="nl-NL" sz="4500" b="1" dirty="0" err="1"/>
              <a:t>khác</a:t>
            </a:r>
            <a:r>
              <a:rPr lang="nl-NL" sz="4500" b="1" dirty="0"/>
              <a:t>: titan, </a:t>
            </a:r>
            <a:r>
              <a:rPr lang="nl-NL" sz="4500" b="1" dirty="0" err="1"/>
              <a:t>cát</a:t>
            </a:r>
            <a:r>
              <a:rPr lang="nl-NL" sz="4500" b="1" dirty="0"/>
              <a:t> </a:t>
            </a:r>
            <a:r>
              <a:rPr lang="nl-NL" sz="4500" b="1" dirty="0" err="1"/>
              <a:t>thủy</a:t>
            </a:r>
            <a:r>
              <a:rPr lang="nl-NL" sz="4500" b="1" dirty="0"/>
              <a:t> </a:t>
            </a:r>
            <a:r>
              <a:rPr lang="nl-NL" sz="4500" b="1" dirty="0" err="1"/>
              <a:t>tinh</a:t>
            </a:r>
            <a:r>
              <a:rPr lang="nl-NL" sz="4500" b="1" dirty="0"/>
              <a:t>, </a:t>
            </a:r>
            <a:r>
              <a:rPr lang="nl-NL" sz="4500" b="1" dirty="0" err="1"/>
              <a:t>phốt</a:t>
            </a:r>
            <a:r>
              <a:rPr lang="nl-NL" sz="4500" b="1" dirty="0"/>
              <a:t> </a:t>
            </a:r>
            <a:r>
              <a:rPr lang="nl-NL" sz="4500" b="1" dirty="0" err="1"/>
              <a:t>pho</a:t>
            </a:r>
            <a:r>
              <a:rPr lang="nl-NL" sz="4500" b="1" dirty="0"/>
              <a:t>, </a:t>
            </a:r>
            <a:r>
              <a:rPr lang="nl-NL" sz="4500" b="1" dirty="0" err="1"/>
              <a:t>băng</a:t>
            </a:r>
            <a:r>
              <a:rPr lang="nl-NL" sz="4500" b="1" dirty="0"/>
              <a:t> </a:t>
            </a:r>
            <a:r>
              <a:rPr lang="nl-NL" sz="4500" b="1" dirty="0" err="1"/>
              <a:t>cháy</a:t>
            </a:r>
            <a:r>
              <a:rPr lang="nl-NL" sz="4500" b="1" dirty="0"/>
              <a:t>, </a:t>
            </a:r>
            <a:r>
              <a:rPr lang="nl-NL" sz="4500" b="1" dirty="0" err="1"/>
              <a:t>đồng</a:t>
            </a:r>
            <a:r>
              <a:rPr lang="nl-NL" sz="4500" b="1" dirty="0"/>
              <a:t>, </a:t>
            </a:r>
            <a:r>
              <a:rPr lang="nl-NL" sz="4500" b="1" dirty="0" err="1"/>
              <a:t>chì</a:t>
            </a:r>
            <a:r>
              <a:rPr lang="nl-NL" sz="4500" b="1" dirty="0"/>
              <a:t>, </a:t>
            </a:r>
            <a:r>
              <a:rPr lang="nl-NL" sz="4500" b="1" dirty="0" err="1"/>
              <a:t>kẽm</a:t>
            </a:r>
            <a:r>
              <a:rPr lang="nl-NL" sz="4500" b="1" dirty="0"/>
              <a:t>...</a:t>
            </a:r>
            <a:r>
              <a:rPr lang="en-VN" sz="4500" b="1" dirty="0"/>
              <a:t> </a:t>
            </a:r>
          </a:p>
        </p:txBody>
      </p:sp>
      <p:pic>
        <p:nvPicPr>
          <p:cNvPr id="4" name="Picture 3">
            <a:extLst>
              <a:ext uri="{FF2B5EF4-FFF2-40B4-BE49-F238E27FC236}">
                <a16:creationId xmlns:a16="http://schemas.microsoft.com/office/drawing/2014/main" id="{879BD69C-30A3-AAB7-1393-D8E64A298B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418" y="169598"/>
            <a:ext cx="5696268" cy="6518803"/>
          </a:xfrm>
          <a:prstGeom prst="rect">
            <a:avLst/>
          </a:prstGeom>
          <a:noFill/>
          <a:ln>
            <a:noFill/>
          </a:ln>
        </p:spPr>
      </p:pic>
    </p:spTree>
    <p:extLst>
      <p:ext uri="{BB962C8B-B14F-4D97-AF65-F5344CB8AC3E}">
        <p14:creationId xmlns:p14="http://schemas.microsoft.com/office/powerpoint/2010/main" val="35074827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400" b="1" dirty="0">
                <a:solidFill>
                  <a:srgbClr val="00B050"/>
                </a:solidFill>
              </a:rPr>
              <a:t>TITAN</a:t>
            </a:r>
            <a:endParaRPr lang="en-VN" sz="4400" b="1" dirty="0">
              <a:solidFill>
                <a:srgbClr val="00B050"/>
              </a:solidFill>
            </a:endParaRPr>
          </a:p>
        </p:txBody>
      </p:sp>
      <p:pic>
        <p:nvPicPr>
          <p:cNvPr id="35842" name="Picture 2" descr="Titan là gì? - Đặc tính và ứng dụng của titanium">
            <a:extLst>
              <a:ext uri="{FF2B5EF4-FFF2-40B4-BE49-F238E27FC236}">
                <a16:creationId xmlns:a16="http://schemas.microsoft.com/office/drawing/2014/main" id="{C5E60A39-F8FE-E63E-3F14-D9300FF81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224" y="1066800"/>
            <a:ext cx="9707564" cy="563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813734"/>
      </p:ext>
    </p:extLst>
  </p:cSld>
  <p:clrMapOvr>
    <a:masterClrMapping/>
  </p:clrMapOv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400" b="1" dirty="0">
                <a:solidFill>
                  <a:srgbClr val="00B050"/>
                </a:solidFill>
              </a:rPr>
              <a:t>CÁT THỦY TINH</a:t>
            </a:r>
            <a:endParaRPr lang="en-VN" sz="4400" b="1" dirty="0">
              <a:solidFill>
                <a:srgbClr val="00B050"/>
              </a:solidFill>
            </a:endParaRPr>
          </a:p>
        </p:txBody>
      </p:sp>
      <p:pic>
        <p:nvPicPr>
          <p:cNvPr id="36866" name="Picture 2" descr="4 lý do nên sử dụng cát thủy tinh trong tủ phun cát">
            <a:extLst>
              <a:ext uri="{FF2B5EF4-FFF2-40B4-BE49-F238E27FC236}">
                <a16:creationId xmlns:a16="http://schemas.microsoft.com/office/drawing/2014/main" id="{0CC9047A-8D36-CD13-A04C-44BABA58D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899" y="1214438"/>
            <a:ext cx="10236201"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581721"/>
      </p:ext>
    </p:extLst>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400" b="1" dirty="0">
                <a:solidFill>
                  <a:srgbClr val="00B050"/>
                </a:solidFill>
              </a:rPr>
              <a:t>PHỐT PHO</a:t>
            </a:r>
            <a:endParaRPr lang="en-VN" sz="4400" b="1" dirty="0">
              <a:solidFill>
                <a:srgbClr val="00B050"/>
              </a:solidFill>
            </a:endParaRPr>
          </a:p>
        </p:txBody>
      </p:sp>
      <p:pic>
        <p:nvPicPr>
          <p:cNvPr id="37890" name="Picture 2" descr="Quặng photphoric - Hóa học 11 - Bùi Quang Minh - Thư viện Tư liệu giáo dục">
            <a:extLst>
              <a:ext uri="{FF2B5EF4-FFF2-40B4-BE49-F238E27FC236}">
                <a16:creationId xmlns:a16="http://schemas.microsoft.com/office/drawing/2014/main" id="{2AFDF0A2-1FB3-BAB0-323F-3AAB79739B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499" y="1235222"/>
            <a:ext cx="9525002" cy="5622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02485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FF3C65-72C6-07F5-A307-2A5097A59E1A}"/>
              </a:ext>
            </a:extLst>
          </p:cNvPr>
          <p:cNvSpPr/>
          <p:nvPr/>
        </p:nvSpPr>
        <p:spPr>
          <a:xfrm>
            <a:off x="2797174" y="268960"/>
            <a:ext cx="3775076" cy="905056"/>
          </a:xfrm>
          <a:prstGeom prst="rect">
            <a:avLst/>
          </a:prstGeom>
          <a:noFill/>
        </p:spPr>
        <p:txBody>
          <a:bodyPr wrap="square">
            <a:spAutoFit/>
          </a:bodyPr>
          <a:lstStyle/>
          <a:p>
            <a:pPr algn="ctr" eaLnBrk="1" fontAlgn="auto" hangingPunct="1">
              <a:lnSpc>
                <a:spcPct val="150000"/>
              </a:lnSpc>
              <a:spcBef>
                <a:spcPts val="0"/>
              </a:spcBef>
              <a:spcAft>
                <a:spcPts val="0"/>
              </a:spcAft>
              <a:defRPr/>
            </a:pPr>
            <a:r>
              <a:rPr lang="en-US" sz="4000" b="1" dirty="0" err="1">
                <a:ln w="22225">
                  <a:solidFill>
                    <a:schemeClr val="accent2"/>
                  </a:solidFill>
                  <a:prstDash val="solid"/>
                </a:ln>
                <a:solidFill>
                  <a:srgbClr val="7030A0"/>
                </a:solidFill>
                <a:cs typeface="Times New Roman" panose="02020603050405020304" pitchFamily="18" charset="0"/>
              </a:rPr>
              <a:t>Bờ</a:t>
            </a:r>
            <a:r>
              <a:rPr lang="en-US" sz="4000" b="1" dirty="0">
                <a:ln w="22225">
                  <a:solidFill>
                    <a:schemeClr val="accent2"/>
                  </a:solidFill>
                  <a:prstDash val="solid"/>
                </a:ln>
                <a:solidFill>
                  <a:srgbClr val="7030A0"/>
                </a:solidFill>
                <a:cs typeface="Times New Roman" panose="02020603050405020304" pitchFamily="18" charset="0"/>
              </a:rPr>
              <a:t> </a:t>
            </a:r>
            <a:r>
              <a:rPr lang="en-US" sz="4000" b="1" dirty="0" err="1">
                <a:ln w="22225">
                  <a:solidFill>
                    <a:schemeClr val="accent2"/>
                  </a:solidFill>
                  <a:prstDash val="solid"/>
                </a:ln>
                <a:solidFill>
                  <a:srgbClr val="7030A0"/>
                </a:solidFill>
                <a:cs typeface="Times New Roman" panose="02020603050405020304" pitchFamily="18" charset="0"/>
              </a:rPr>
              <a:t>biển</a:t>
            </a:r>
            <a:r>
              <a:rPr lang="en-US" sz="4000" b="1" dirty="0">
                <a:ln w="22225">
                  <a:solidFill>
                    <a:schemeClr val="accent2"/>
                  </a:solidFill>
                  <a:prstDash val="solid"/>
                </a:ln>
                <a:solidFill>
                  <a:srgbClr val="7030A0"/>
                </a:solidFill>
                <a:cs typeface="Times New Roman" panose="02020603050405020304" pitchFamily="18" charset="0"/>
              </a:rPr>
              <a:t> </a:t>
            </a:r>
            <a:r>
              <a:rPr lang="en-US" sz="4000" b="1" dirty="0" err="1">
                <a:ln w="22225">
                  <a:solidFill>
                    <a:schemeClr val="accent2"/>
                  </a:solidFill>
                  <a:prstDash val="solid"/>
                </a:ln>
                <a:solidFill>
                  <a:srgbClr val="7030A0"/>
                </a:solidFill>
                <a:cs typeface="Times New Roman" panose="02020603050405020304" pitchFamily="18" charset="0"/>
              </a:rPr>
              <a:t>bồi</a:t>
            </a:r>
            <a:r>
              <a:rPr lang="en-US" sz="4000" b="1" dirty="0">
                <a:ln w="22225">
                  <a:solidFill>
                    <a:schemeClr val="accent2"/>
                  </a:solidFill>
                  <a:prstDash val="solid"/>
                </a:ln>
                <a:solidFill>
                  <a:srgbClr val="7030A0"/>
                </a:solidFill>
                <a:cs typeface="Times New Roman" panose="02020603050405020304" pitchFamily="18" charset="0"/>
              </a:rPr>
              <a:t> </a:t>
            </a:r>
            <a:r>
              <a:rPr lang="en-US" sz="4000" b="1" dirty="0" err="1">
                <a:ln w="22225">
                  <a:solidFill>
                    <a:schemeClr val="accent2"/>
                  </a:solidFill>
                  <a:prstDash val="solid"/>
                </a:ln>
                <a:solidFill>
                  <a:srgbClr val="7030A0"/>
                </a:solidFill>
                <a:cs typeface="Times New Roman" panose="02020603050405020304" pitchFamily="18" charset="0"/>
              </a:rPr>
              <a:t>tụ</a:t>
            </a:r>
            <a:endParaRPr lang="en-US" sz="4000" b="1" dirty="0">
              <a:ln w="22225">
                <a:solidFill>
                  <a:schemeClr val="accent2"/>
                </a:solidFill>
                <a:prstDash val="solid"/>
              </a:ln>
              <a:solidFill>
                <a:srgbClr val="7030A0"/>
              </a:solidFill>
              <a:cs typeface="Times New Roman" panose="02020603050405020304" pitchFamily="18" charset="0"/>
            </a:endParaRPr>
          </a:p>
        </p:txBody>
      </p:sp>
      <p:pic>
        <p:nvPicPr>
          <p:cNvPr id="1026" name="Picture 2" descr="Tín hiệu vui ở bờ biển Cửa Đại | BÁO QUẢNG NAM ONLINE - Tin tức mới nhất">
            <a:extLst>
              <a:ext uri="{FF2B5EF4-FFF2-40B4-BE49-F238E27FC236}">
                <a16:creationId xmlns:a16="http://schemas.microsoft.com/office/drawing/2014/main" id="{D1335252-0B5C-7F5F-B6B5-2B3107F7E7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36" y="1482724"/>
            <a:ext cx="8547102" cy="52154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3AE6702-7D66-ED8F-2C98-EBFB1E2D4D83}"/>
              </a:ext>
            </a:extLst>
          </p:cNvPr>
          <p:cNvSpPr/>
          <p:nvPr/>
        </p:nvSpPr>
        <p:spPr>
          <a:xfrm>
            <a:off x="9558338" y="2964535"/>
            <a:ext cx="2395539" cy="1828386"/>
          </a:xfrm>
          <a:prstGeom prst="rect">
            <a:avLst/>
          </a:prstGeom>
          <a:noFill/>
        </p:spPr>
        <p:txBody>
          <a:bodyPr wrap="square">
            <a:spAutoFit/>
          </a:bodyPr>
          <a:lstStyle/>
          <a:p>
            <a:pPr algn="ctr" eaLnBrk="1" fontAlgn="auto" hangingPunct="1">
              <a:lnSpc>
                <a:spcPct val="150000"/>
              </a:lnSpc>
              <a:spcBef>
                <a:spcPts val="0"/>
              </a:spcBef>
              <a:spcAft>
                <a:spcPts val="0"/>
              </a:spcAft>
              <a:defRPr/>
            </a:pPr>
            <a:r>
              <a:rPr lang="en-US" sz="4000" b="1" dirty="0" err="1">
                <a:ln w="22225">
                  <a:solidFill>
                    <a:schemeClr val="accent2"/>
                  </a:solidFill>
                  <a:prstDash val="solid"/>
                </a:ln>
                <a:solidFill>
                  <a:srgbClr val="00B050"/>
                </a:solidFill>
                <a:cs typeface="Times New Roman" panose="02020603050405020304" pitchFamily="18" charset="0"/>
              </a:rPr>
              <a:t>Bờ</a:t>
            </a:r>
            <a:r>
              <a:rPr lang="en-US" sz="4000" b="1" dirty="0">
                <a:ln w="22225">
                  <a:solidFill>
                    <a:schemeClr val="accent2"/>
                  </a:solidFill>
                  <a:prstDash val="solid"/>
                </a:ln>
                <a:solidFill>
                  <a:srgbClr val="00B050"/>
                </a:solidFill>
                <a:cs typeface="Times New Roman" panose="02020603050405020304" pitchFamily="18" charset="0"/>
              </a:rPr>
              <a:t> </a:t>
            </a:r>
            <a:r>
              <a:rPr lang="en-US" sz="4000" b="1" dirty="0" err="1">
                <a:ln w="22225">
                  <a:solidFill>
                    <a:schemeClr val="accent2"/>
                  </a:solidFill>
                  <a:prstDash val="solid"/>
                </a:ln>
                <a:solidFill>
                  <a:srgbClr val="00B050"/>
                </a:solidFill>
                <a:cs typeface="Times New Roman" panose="02020603050405020304" pitchFamily="18" charset="0"/>
              </a:rPr>
              <a:t>biển</a:t>
            </a:r>
            <a:r>
              <a:rPr lang="en-US" sz="4000" b="1" dirty="0">
                <a:ln w="22225">
                  <a:solidFill>
                    <a:schemeClr val="accent2"/>
                  </a:solidFill>
                  <a:prstDash val="solid"/>
                </a:ln>
                <a:solidFill>
                  <a:srgbClr val="00B050"/>
                </a:solidFill>
                <a:cs typeface="Times New Roman" panose="02020603050405020304" pitchFamily="18" charset="0"/>
              </a:rPr>
              <a:t> </a:t>
            </a:r>
            <a:r>
              <a:rPr lang="en-US" sz="4000" b="1" dirty="0" err="1">
                <a:ln w="22225">
                  <a:solidFill>
                    <a:schemeClr val="accent2"/>
                  </a:solidFill>
                  <a:prstDash val="solid"/>
                </a:ln>
                <a:solidFill>
                  <a:srgbClr val="00B050"/>
                </a:solidFill>
                <a:cs typeface="Times New Roman" panose="02020603050405020304" pitchFamily="18" charset="0"/>
              </a:rPr>
              <a:t>Cửa</a:t>
            </a:r>
            <a:r>
              <a:rPr lang="en-US" sz="4000" b="1" dirty="0">
                <a:ln w="22225">
                  <a:solidFill>
                    <a:schemeClr val="accent2"/>
                  </a:solidFill>
                  <a:prstDash val="solid"/>
                </a:ln>
                <a:solidFill>
                  <a:srgbClr val="00B050"/>
                </a:solidFill>
                <a:cs typeface="Times New Roman" panose="02020603050405020304" pitchFamily="18" charset="0"/>
              </a:rPr>
              <a:t> </a:t>
            </a:r>
            <a:r>
              <a:rPr lang="en-US" sz="4000" b="1" dirty="0" err="1">
                <a:ln w="22225">
                  <a:solidFill>
                    <a:schemeClr val="accent2"/>
                  </a:solidFill>
                  <a:prstDash val="solid"/>
                </a:ln>
                <a:solidFill>
                  <a:srgbClr val="00B050"/>
                </a:solidFill>
                <a:cs typeface="Times New Roman" panose="02020603050405020304" pitchFamily="18" charset="0"/>
              </a:rPr>
              <a:t>Đại</a:t>
            </a:r>
            <a:endParaRPr lang="en-US" sz="4000" b="1" dirty="0">
              <a:ln w="22225">
                <a:solidFill>
                  <a:schemeClr val="accent2"/>
                </a:solidFill>
                <a:prstDash val="solid"/>
              </a:ln>
              <a:solidFill>
                <a:srgbClr val="00B050"/>
              </a:solidFill>
              <a:cs typeface="Times New Roman" panose="02020603050405020304" pitchFamily="18" charset="0"/>
            </a:endParaRPr>
          </a:p>
        </p:txBody>
      </p:sp>
    </p:spTree>
    <p:extLst>
      <p:ext uri="{BB962C8B-B14F-4D97-AF65-F5344CB8AC3E}">
        <p14:creationId xmlns:p14="http://schemas.microsoft.com/office/powerpoint/2010/main" val="1723226148"/>
      </p:ext>
    </p:extLst>
  </p:cSld>
  <p:clrMapOvr>
    <a:masterClrMapping/>
  </p:clrMapOvr>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400" b="1" dirty="0">
                <a:solidFill>
                  <a:srgbClr val="00B050"/>
                </a:solidFill>
              </a:rPr>
              <a:t>ĐỒNG</a:t>
            </a:r>
            <a:endParaRPr lang="en-VN" sz="4400" b="1" dirty="0">
              <a:solidFill>
                <a:srgbClr val="00B050"/>
              </a:solidFill>
            </a:endParaRPr>
          </a:p>
        </p:txBody>
      </p:sp>
      <p:pic>
        <p:nvPicPr>
          <p:cNvPr id="38914" name="Picture 2" descr="Đồng đỏ là gì? Ưu điểm của đồng đỏ trong chế tác đồ mỹ nghệ">
            <a:extLst>
              <a:ext uri="{FF2B5EF4-FFF2-40B4-BE49-F238E27FC236}">
                <a16:creationId xmlns:a16="http://schemas.microsoft.com/office/drawing/2014/main" id="{92116FFD-F3A6-B492-C4A5-D78859139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1" y="1157288"/>
            <a:ext cx="9872662" cy="5605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535331"/>
      </p:ext>
    </p:extLst>
  </p:cSld>
  <p:clrMapOvr>
    <a:masterClrMapping/>
  </p:clrMapOv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400" b="1" dirty="0">
                <a:solidFill>
                  <a:srgbClr val="00B050"/>
                </a:solidFill>
              </a:rPr>
              <a:t>CHÌ</a:t>
            </a:r>
            <a:endParaRPr lang="en-VN" sz="4400" b="1" dirty="0">
              <a:solidFill>
                <a:srgbClr val="00B050"/>
              </a:solidFill>
            </a:endParaRPr>
          </a:p>
        </p:txBody>
      </p:sp>
      <p:pic>
        <p:nvPicPr>
          <p:cNvPr id="39938" name="Picture 2" descr="Giá Quặng Chì Phế Liệu Bao Nhiêu Tiền [ Mới Nhất Hôm Nay ] | CÔNG TY CỔ  PHẦN TẬP ĐOÀN NGỌC THIÊN GLOBAL">
            <a:extLst>
              <a:ext uri="{FF2B5EF4-FFF2-40B4-BE49-F238E27FC236}">
                <a16:creationId xmlns:a16="http://schemas.microsoft.com/office/drawing/2014/main" id="{978476FA-830B-7BE4-9EE8-40AC6CD9B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7" y="1006622"/>
            <a:ext cx="9958387"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61282"/>
      </p:ext>
    </p:extLst>
  </p:cSld>
  <p:clrMapOvr>
    <a:masterClrMapping/>
  </p:clrMapOv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400" b="1" dirty="0">
                <a:solidFill>
                  <a:srgbClr val="00B050"/>
                </a:solidFill>
              </a:rPr>
              <a:t>KẼM</a:t>
            </a:r>
            <a:endParaRPr lang="en-VN" sz="4400" b="1" dirty="0">
              <a:solidFill>
                <a:srgbClr val="00B050"/>
              </a:solidFill>
            </a:endParaRPr>
          </a:p>
        </p:txBody>
      </p:sp>
      <p:pic>
        <p:nvPicPr>
          <p:cNvPr id="40962" name="Picture 2" descr="Kẽm – Wikipedia Tiếng Việt, 49% OFF | cafecodiac.ca">
            <a:extLst>
              <a:ext uri="{FF2B5EF4-FFF2-40B4-BE49-F238E27FC236}">
                <a16:creationId xmlns:a16="http://schemas.microsoft.com/office/drawing/2014/main" id="{9F1E75D2-4BC8-27BF-6CC9-BB837B035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1006622"/>
            <a:ext cx="10810875" cy="5679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872854"/>
      </p:ext>
    </p:extLst>
  </p:cSld>
  <p:clrMapOvr>
    <a:masterClrMapping/>
  </p:clrMapOv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6915150" y="848197"/>
            <a:ext cx="4877118" cy="516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432FF"/>
                </a:solidFill>
              </a:rPr>
              <a:t>Vì sao các tỉnh ven biển Nam Trung Bộ và Nam Bộ lại phát triển mạnh nghề làm muối? </a:t>
            </a:r>
          </a:p>
        </p:txBody>
      </p:sp>
      <p:pic>
        <p:nvPicPr>
          <p:cNvPr id="4" name="Picture 3">
            <a:extLst>
              <a:ext uri="{FF2B5EF4-FFF2-40B4-BE49-F238E27FC236}">
                <a16:creationId xmlns:a16="http://schemas.microsoft.com/office/drawing/2014/main" id="{879BD69C-30A3-AAB7-1393-D8E64A298B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732" y="210609"/>
            <a:ext cx="6272531" cy="6518803"/>
          </a:xfrm>
          <a:prstGeom prst="rect">
            <a:avLst/>
          </a:prstGeom>
          <a:noFill/>
          <a:ln>
            <a:noFill/>
          </a:ln>
        </p:spPr>
      </p:pic>
    </p:spTree>
    <p:extLst>
      <p:ext uri="{BB962C8B-B14F-4D97-AF65-F5344CB8AC3E}">
        <p14:creationId xmlns:p14="http://schemas.microsoft.com/office/powerpoint/2010/main" val="11888062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6786563" y="848197"/>
            <a:ext cx="5120005" cy="516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0B050"/>
                </a:solidFill>
              </a:rPr>
              <a:t>Do có đường bờ biển dài, biển có độ muối trung bình cao, nền nhiệt độ cao và nhiều nắng. </a:t>
            </a:r>
          </a:p>
        </p:txBody>
      </p:sp>
      <p:pic>
        <p:nvPicPr>
          <p:cNvPr id="4" name="Picture 3">
            <a:extLst>
              <a:ext uri="{FF2B5EF4-FFF2-40B4-BE49-F238E27FC236}">
                <a16:creationId xmlns:a16="http://schemas.microsoft.com/office/drawing/2014/main" id="{879BD69C-30A3-AAB7-1393-D8E64A298B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732" y="210609"/>
            <a:ext cx="6272531" cy="6518803"/>
          </a:xfrm>
          <a:prstGeom prst="rect">
            <a:avLst/>
          </a:prstGeom>
          <a:noFill/>
          <a:ln>
            <a:noFill/>
          </a:ln>
        </p:spPr>
      </p:pic>
    </p:spTree>
    <p:extLst>
      <p:ext uri="{BB962C8B-B14F-4D97-AF65-F5344CB8AC3E}">
        <p14:creationId xmlns:p14="http://schemas.microsoft.com/office/powerpoint/2010/main" val="13584111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442914" y="0"/>
            <a:ext cx="6615112" cy="204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0B050"/>
                </a:solidFill>
              </a:rPr>
              <a:t>Khám phá 4 nơi sản xuất muối lớn nhất Việt Nam</a:t>
            </a:r>
            <a:endParaRPr lang="en-VN" sz="4500" dirty="0">
              <a:solidFill>
                <a:srgbClr val="00B050"/>
              </a:solidFill>
            </a:endParaRPr>
          </a:p>
        </p:txBody>
      </p:sp>
      <p:sp>
        <p:nvSpPr>
          <p:cNvPr id="4" name="TextBox 3">
            <a:extLst>
              <a:ext uri="{FF2B5EF4-FFF2-40B4-BE49-F238E27FC236}">
                <a16:creationId xmlns:a16="http://schemas.microsoft.com/office/drawing/2014/main" id="{933E0FEA-8484-CC5E-2179-D0895A4EAA69}"/>
              </a:ext>
            </a:extLst>
          </p:cNvPr>
          <p:cNvSpPr txBox="1"/>
          <p:nvPr/>
        </p:nvSpPr>
        <p:spPr>
          <a:xfrm>
            <a:off x="8193881" y="2679553"/>
            <a:ext cx="3536157" cy="2045368"/>
          </a:xfrm>
          <a:prstGeom prst="rect">
            <a:avLst/>
          </a:prstGeom>
          <a:noFill/>
        </p:spPr>
        <p:txBody>
          <a:bodyPr wrap="square">
            <a:spAutoFit/>
          </a:bodyPr>
          <a:lstStyle/>
          <a:p>
            <a:pPr algn="ctr">
              <a:lnSpc>
                <a:spcPct val="150000"/>
              </a:lnSpc>
            </a:pPr>
            <a:r>
              <a:rPr lang="en-VN" sz="4500" b="1" dirty="0">
                <a:solidFill>
                  <a:srgbClr val="7030A0"/>
                </a:solidFill>
                <a:effectLst/>
                <a:latin typeface="Times New Roman" panose="02020603050405020304" pitchFamily="18" charset="0"/>
                <a:ea typeface="Times New Roman" panose="02020603050405020304" pitchFamily="18" charset="0"/>
              </a:rPr>
              <a:t>Cà Ná </a:t>
            </a:r>
          </a:p>
          <a:p>
            <a:pPr algn="ctr">
              <a:lnSpc>
                <a:spcPct val="150000"/>
              </a:lnSpc>
            </a:pPr>
            <a:r>
              <a:rPr lang="en-VN" sz="4500" b="1" dirty="0">
                <a:solidFill>
                  <a:srgbClr val="7030A0"/>
                </a:solidFill>
                <a:effectLst/>
                <a:latin typeface="Times New Roman" panose="02020603050405020304" pitchFamily="18" charset="0"/>
                <a:ea typeface="Times New Roman" panose="02020603050405020304" pitchFamily="18" charset="0"/>
              </a:rPr>
              <a:t>(Ninh Thuận)</a:t>
            </a:r>
          </a:p>
        </p:txBody>
      </p:sp>
      <p:sp>
        <p:nvSpPr>
          <p:cNvPr id="5" name="Rectangle 2">
            <a:extLst>
              <a:ext uri="{FF2B5EF4-FFF2-40B4-BE49-F238E27FC236}">
                <a16:creationId xmlns:a16="http://schemas.microsoft.com/office/drawing/2014/main" id="{15F7B42E-3BEE-F45C-22F2-245AC3DF6991}"/>
              </a:ext>
            </a:extLst>
          </p:cNvPr>
          <p:cNvSpPr>
            <a:spLocks noChangeArrowheads="1"/>
          </p:cNvSpPr>
          <p:nvPr/>
        </p:nvSpPr>
        <p:spPr bwMode="auto">
          <a:xfrm>
            <a:off x="442914" y="2249152"/>
            <a:ext cx="2983043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41985" name="Picture 1">
            <a:extLst>
              <a:ext uri="{FF2B5EF4-FFF2-40B4-BE49-F238E27FC236}">
                <a16:creationId xmlns:a16="http://schemas.microsoft.com/office/drawing/2014/main" id="{6C664A44-5595-2F01-F558-62717D42714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42914" y="2249152"/>
            <a:ext cx="7258049" cy="449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888366"/>
      </p:ext>
    </p:extLst>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509587" y="668148"/>
            <a:ext cx="11172825" cy="552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000" b="1" dirty="0">
                <a:solidFill>
                  <a:srgbClr val="7030A0"/>
                </a:solidFill>
              </a:rPr>
              <a:t>Vùng biển Ninh Thuận luôn nổi tiếng với nghề làm muối di truyền từ đời này sang đời khác, đặc biệt là làng muối Cà Ná, một trong những nơi sản xuất muối lớn nhất Việt Nam. Bạn chỉ cần ra khỏi thành phố Phan Rang Tháp Chàm chừng 30km là đến được với làng chài nổi tiếng này.</a:t>
            </a:r>
          </a:p>
        </p:txBody>
      </p:sp>
    </p:spTree>
    <p:extLst>
      <p:ext uri="{BB962C8B-B14F-4D97-AF65-F5344CB8AC3E}">
        <p14:creationId xmlns:p14="http://schemas.microsoft.com/office/powerpoint/2010/main" val="18278692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328612" y="199558"/>
            <a:ext cx="11534776" cy="645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3500" b="1" dirty="0">
                <a:solidFill>
                  <a:srgbClr val="7030A0"/>
                </a:solidFill>
              </a:rPr>
              <a:t>Cà Ná sở hữu một khung cảnh yên bình, đẹp đẽ và rộng bát ngát với hơn một nghìn ha ruộng muối trải dài theo bờ biển, trở thành làng chài muối lớn nhất Việt Nam. Hàng ngày vào buổi sáng sớm, bạn sẽ được chiêm ngưỡng hàng ngàn ô ruộng muối được người dân đắp lên, mỗi ô có thể lên đến hàng ngàn ha đất. Loại muối được sản xuất ở nơi đây nhận được rất nhiều đánh giá cao từ giới chuyên môn và được cho rằng là loại muối ngon nhất ở Đông Nam Á.</a:t>
            </a:r>
          </a:p>
        </p:txBody>
      </p:sp>
    </p:spTree>
    <p:extLst>
      <p:ext uri="{BB962C8B-B14F-4D97-AF65-F5344CB8AC3E}">
        <p14:creationId xmlns:p14="http://schemas.microsoft.com/office/powerpoint/2010/main" val="16357299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442914" y="0"/>
            <a:ext cx="6615112" cy="204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0B050"/>
                </a:solidFill>
              </a:rPr>
              <a:t>Khám phá 4 nơi sản xuất muối lớn nhất Việt Nam</a:t>
            </a:r>
            <a:endParaRPr lang="en-VN" sz="4500" dirty="0">
              <a:solidFill>
                <a:srgbClr val="00B050"/>
              </a:solidFill>
            </a:endParaRPr>
          </a:p>
        </p:txBody>
      </p:sp>
      <p:sp>
        <p:nvSpPr>
          <p:cNvPr id="4" name="TextBox 3">
            <a:extLst>
              <a:ext uri="{FF2B5EF4-FFF2-40B4-BE49-F238E27FC236}">
                <a16:creationId xmlns:a16="http://schemas.microsoft.com/office/drawing/2014/main" id="{933E0FEA-8484-CC5E-2179-D0895A4EAA69}"/>
              </a:ext>
            </a:extLst>
          </p:cNvPr>
          <p:cNvSpPr txBox="1"/>
          <p:nvPr/>
        </p:nvSpPr>
        <p:spPr>
          <a:xfrm>
            <a:off x="8193881" y="2679553"/>
            <a:ext cx="3536157" cy="2045368"/>
          </a:xfrm>
          <a:prstGeom prst="rect">
            <a:avLst/>
          </a:prstGeom>
          <a:noFill/>
        </p:spPr>
        <p:txBody>
          <a:bodyPr wrap="square">
            <a:spAutoFit/>
          </a:bodyPr>
          <a:lstStyle/>
          <a:p>
            <a:pPr algn="ctr">
              <a:lnSpc>
                <a:spcPct val="150000"/>
              </a:lnSpc>
            </a:pPr>
            <a:r>
              <a:rPr lang="en-VN" sz="4500" b="1" dirty="0">
                <a:solidFill>
                  <a:srgbClr val="7030A0"/>
                </a:solidFill>
                <a:effectLst/>
                <a:latin typeface="Times New Roman" panose="02020603050405020304" pitchFamily="18" charset="0"/>
                <a:ea typeface="Times New Roman" panose="02020603050405020304" pitchFamily="18" charset="0"/>
              </a:rPr>
              <a:t>Phương Cựu</a:t>
            </a:r>
          </a:p>
          <a:p>
            <a:pPr algn="ctr">
              <a:lnSpc>
                <a:spcPct val="150000"/>
              </a:lnSpc>
            </a:pPr>
            <a:r>
              <a:rPr lang="en-VN" sz="4500" b="1" dirty="0">
                <a:solidFill>
                  <a:srgbClr val="7030A0"/>
                </a:solidFill>
                <a:effectLst/>
                <a:latin typeface="Times New Roman" panose="02020603050405020304" pitchFamily="18" charset="0"/>
                <a:ea typeface="Times New Roman" panose="02020603050405020304" pitchFamily="18" charset="0"/>
              </a:rPr>
              <a:t>(Ninh Thuận)</a:t>
            </a:r>
          </a:p>
        </p:txBody>
      </p:sp>
      <p:sp>
        <p:nvSpPr>
          <p:cNvPr id="5" name="Rectangle 2">
            <a:extLst>
              <a:ext uri="{FF2B5EF4-FFF2-40B4-BE49-F238E27FC236}">
                <a16:creationId xmlns:a16="http://schemas.microsoft.com/office/drawing/2014/main" id="{15F7B42E-3BEE-F45C-22F2-245AC3DF6991}"/>
              </a:ext>
            </a:extLst>
          </p:cNvPr>
          <p:cNvSpPr>
            <a:spLocks noChangeArrowheads="1"/>
          </p:cNvSpPr>
          <p:nvPr/>
        </p:nvSpPr>
        <p:spPr bwMode="auto">
          <a:xfrm>
            <a:off x="442914" y="2249152"/>
            <a:ext cx="2983043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2" name="Rectangle 2">
            <a:extLst>
              <a:ext uri="{FF2B5EF4-FFF2-40B4-BE49-F238E27FC236}">
                <a16:creationId xmlns:a16="http://schemas.microsoft.com/office/drawing/2014/main" id="{103B7788-E1B0-3D33-3EE3-0FD8E2EB5501}"/>
              </a:ext>
            </a:extLst>
          </p:cNvPr>
          <p:cNvSpPr>
            <a:spLocks noChangeArrowheads="1"/>
          </p:cNvSpPr>
          <p:nvPr/>
        </p:nvSpPr>
        <p:spPr bwMode="auto">
          <a:xfrm>
            <a:off x="257174" y="2045367"/>
            <a:ext cx="229033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43009" name="Picture 1">
            <a:extLst>
              <a:ext uri="{FF2B5EF4-FFF2-40B4-BE49-F238E27FC236}">
                <a16:creationId xmlns:a16="http://schemas.microsoft.com/office/drawing/2014/main" id="{18DAF43A-719F-9933-2E44-5C98C018E3C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7175" y="2045367"/>
            <a:ext cx="7658100" cy="4652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827616"/>
      </p:ext>
    </p:extLst>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638174" y="199558"/>
            <a:ext cx="11172825" cy="645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3500" b="1" dirty="0">
                <a:solidFill>
                  <a:srgbClr val="7030A0"/>
                </a:solidFill>
              </a:rPr>
              <a:t>Nằm cách thành phố Phan Rang chỉ 15km, Phương Cựu được xem như một trong những làng muối lớn nhất miền Trung. Tới đây, du khách sẽ được chiêm ngưỡng một cảnh đẹp huyền ảo, lung linh và bình yên dưới ánh nắng của bình minh lẫn hoàng hôn.</a:t>
            </a:r>
          </a:p>
          <a:p>
            <a:pPr algn="just">
              <a:lnSpc>
                <a:spcPct val="150000"/>
              </a:lnSpc>
            </a:pPr>
            <a:r>
              <a:rPr lang="en-VN" sz="3500" b="1" dirty="0">
                <a:solidFill>
                  <a:srgbClr val="7030A0"/>
                </a:solidFill>
              </a:rPr>
              <a:t>Trong tiếng sóng rầm rì của biển cả, bạn sẽ được nhìn thấy vẻ đẹp của cánh đồng muối sống động với sự chăm chỉ, cần cù của những người dân nơi đây. </a:t>
            </a:r>
          </a:p>
        </p:txBody>
      </p:sp>
    </p:spTree>
    <p:extLst>
      <p:ext uri="{BB962C8B-B14F-4D97-AF65-F5344CB8AC3E}">
        <p14:creationId xmlns:p14="http://schemas.microsoft.com/office/powerpoint/2010/main" val="36683951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FF3C65-72C6-07F5-A307-2A5097A59E1A}"/>
              </a:ext>
            </a:extLst>
          </p:cNvPr>
          <p:cNvSpPr/>
          <p:nvPr/>
        </p:nvSpPr>
        <p:spPr>
          <a:xfrm>
            <a:off x="2797174" y="268960"/>
            <a:ext cx="4346576" cy="905056"/>
          </a:xfrm>
          <a:prstGeom prst="rect">
            <a:avLst/>
          </a:prstGeom>
          <a:noFill/>
        </p:spPr>
        <p:txBody>
          <a:bodyPr wrap="square">
            <a:spAutoFit/>
          </a:bodyPr>
          <a:lstStyle/>
          <a:p>
            <a:pPr algn="ctr" eaLnBrk="1" fontAlgn="auto" hangingPunct="1">
              <a:lnSpc>
                <a:spcPct val="150000"/>
              </a:lnSpc>
              <a:spcBef>
                <a:spcPts val="0"/>
              </a:spcBef>
              <a:spcAft>
                <a:spcPts val="0"/>
              </a:spcAft>
              <a:defRPr/>
            </a:pPr>
            <a:r>
              <a:rPr lang="en-US" sz="4000" b="1" dirty="0" err="1">
                <a:ln w="22225">
                  <a:solidFill>
                    <a:schemeClr val="accent2"/>
                  </a:solidFill>
                  <a:prstDash val="solid"/>
                </a:ln>
                <a:solidFill>
                  <a:srgbClr val="7030A0"/>
                </a:solidFill>
                <a:cs typeface="Times New Roman" panose="02020603050405020304" pitchFamily="18" charset="0"/>
              </a:rPr>
              <a:t>Bờ</a:t>
            </a:r>
            <a:r>
              <a:rPr lang="en-US" sz="4000" b="1" dirty="0">
                <a:ln w="22225">
                  <a:solidFill>
                    <a:schemeClr val="accent2"/>
                  </a:solidFill>
                  <a:prstDash val="solid"/>
                </a:ln>
                <a:solidFill>
                  <a:srgbClr val="7030A0"/>
                </a:solidFill>
                <a:cs typeface="Times New Roman" panose="02020603050405020304" pitchFamily="18" charset="0"/>
              </a:rPr>
              <a:t> </a:t>
            </a:r>
            <a:r>
              <a:rPr lang="en-US" sz="4000" b="1" dirty="0" err="1">
                <a:ln w="22225">
                  <a:solidFill>
                    <a:schemeClr val="accent2"/>
                  </a:solidFill>
                  <a:prstDash val="solid"/>
                </a:ln>
                <a:solidFill>
                  <a:srgbClr val="7030A0"/>
                </a:solidFill>
                <a:cs typeface="Times New Roman" panose="02020603050405020304" pitchFamily="18" charset="0"/>
              </a:rPr>
              <a:t>biển</a:t>
            </a:r>
            <a:r>
              <a:rPr lang="en-US" sz="4000" b="1" dirty="0">
                <a:ln w="22225">
                  <a:solidFill>
                    <a:schemeClr val="accent2"/>
                  </a:solidFill>
                  <a:prstDash val="solid"/>
                </a:ln>
                <a:solidFill>
                  <a:srgbClr val="7030A0"/>
                </a:solidFill>
                <a:cs typeface="Times New Roman" panose="02020603050405020304" pitchFamily="18" charset="0"/>
              </a:rPr>
              <a:t> </a:t>
            </a:r>
            <a:r>
              <a:rPr lang="en-US" sz="4000" b="1" dirty="0" err="1">
                <a:ln w="22225">
                  <a:solidFill>
                    <a:schemeClr val="accent2"/>
                  </a:solidFill>
                  <a:prstDash val="solid"/>
                </a:ln>
                <a:solidFill>
                  <a:srgbClr val="7030A0"/>
                </a:solidFill>
                <a:cs typeface="Times New Roman" panose="02020603050405020304" pitchFamily="18" charset="0"/>
              </a:rPr>
              <a:t>mài</a:t>
            </a:r>
            <a:r>
              <a:rPr lang="en-US" sz="4000" b="1" dirty="0">
                <a:ln w="22225">
                  <a:solidFill>
                    <a:schemeClr val="accent2"/>
                  </a:solidFill>
                  <a:prstDash val="solid"/>
                </a:ln>
                <a:solidFill>
                  <a:srgbClr val="7030A0"/>
                </a:solidFill>
                <a:cs typeface="Times New Roman" panose="02020603050405020304" pitchFamily="18" charset="0"/>
              </a:rPr>
              <a:t> </a:t>
            </a:r>
            <a:r>
              <a:rPr lang="en-US" sz="4000" b="1" dirty="0" err="1">
                <a:ln w="22225">
                  <a:solidFill>
                    <a:schemeClr val="accent2"/>
                  </a:solidFill>
                  <a:prstDash val="solid"/>
                </a:ln>
                <a:solidFill>
                  <a:srgbClr val="7030A0"/>
                </a:solidFill>
                <a:cs typeface="Times New Roman" panose="02020603050405020304" pitchFamily="18" charset="0"/>
              </a:rPr>
              <a:t>mòn</a:t>
            </a:r>
            <a:endParaRPr lang="en-US" sz="4000" b="1" dirty="0">
              <a:ln w="22225">
                <a:solidFill>
                  <a:schemeClr val="accent2"/>
                </a:solidFill>
                <a:prstDash val="solid"/>
              </a:ln>
              <a:solidFill>
                <a:srgbClr val="7030A0"/>
              </a:solidFill>
              <a:cs typeface="Times New Roman" panose="02020603050405020304" pitchFamily="18" charset="0"/>
            </a:endParaRPr>
          </a:p>
        </p:txBody>
      </p:sp>
      <p:sp>
        <p:nvSpPr>
          <p:cNvPr id="4" name="Rectangle 3">
            <a:extLst>
              <a:ext uri="{FF2B5EF4-FFF2-40B4-BE49-F238E27FC236}">
                <a16:creationId xmlns:a16="http://schemas.microsoft.com/office/drawing/2014/main" id="{A3AE6702-7D66-ED8F-2C98-EBFB1E2D4D83}"/>
              </a:ext>
            </a:extLst>
          </p:cNvPr>
          <p:cNvSpPr/>
          <p:nvPr/>
        </p:nvSpPr>
        <p:spPr>
          <a:xfrm>
            <a:off x="9558338" y="2964535"/>
            <a:ext cx="2395539" cy="1828386"/>
          </a:xfrm>
          <a:prstGeom prst="rect">
            <a:avLst/>
          </a:prstGeom>
          <a:noFill/>
        </p:spPr>
        <p:txBody>
          <a:bodyPr wrap="square">
            <a:spAutoFit/>
          </a:bodyPr>
          <a:lstStyle/>
          <a:p>
            <a:pPr algn="ctr" eaLnBrk="1" fontAlgn="auto" hangingPunct="1">
              <a:lnSpc>
                <a:spcPct val="150000"/>
              </a:lnSpc>
              <a:spcBef>
                <a:spcPts val="0"/>
              </a:spcBef>
              <a:spcAft>
                <a:spcPts val="0"/>
              </a:spcAft>
              <a:defRPr/>
            </a:pPr>
            <a:r>
              <a:rPr lang="en-US" sz="4000" b="1" dirty="0" err="1">
                <a:ln w="22225">
                  <a:solidFill>
                    <a:schemeClr val="accent2"/>
                  </a:solidFill>
                  <a:prstDash val="solid"/>
                </a:ln>
                <a:solidFill>
                  <a:srgbClr val="00B050"/>
                </a:solidFill>
                <a:cs typeface="Times New Roman" panose="02020603050405020304" pitchFamily="18" charset="0"/>
              </a:rPr>
              <a:t>Ghềnh</a:t>
            </a:r>
            <a:r>
              <a:rPr lang="en-US" sz="4000" b="1" dirty="0">
                <a:ln w="22225">
                  <a:solidFill>
                    <a:schemeClr val="accent2"/>
                  </a:solidFill>
                  <a:prstDash val="solid"/>
                </a:ln>
                <a:solidFill>
                  <a:srgbClr val="00B050"/>
                </a:solidFill>
                <a:cs typeface="Times New Roman" panose="02020603050405020304" pitchFamily="18" charset="0"/>
              </a:rPr>
              <a:t> </a:t>
            </a:r>
            <a:r>
              <a:rPr lang="en-US" sz="4000" b="1" dirty="0" err="1">
                <a:ln w="22225">
                  <a:solidFill>
                    <a:schemeClr val="accent2"/>
                  </a:solidFill>
                  <a:prstDash val="solid"/>
                </a:ln>
                <a:solidFill>
                  <a:srgbClr val="00B050"/>
                </a:solidFill>
                <a:cs typeface="Times New Roman" panose="02020603050405020304" pitchFamily="18" charset="0"/>
              </a:rPr>
              <a:t>đá</a:t>
            </a:r>
            <a:r>
              <a:rPr lang="en-US" sz="4000" b="1" dirty="0">
                <a:ln w="22225">
                  <a:solidFill>
                    <a:schemeClr val="accent2"/>
                  </a:solidFill>
                  <a:prstDash val="solid"/>
                </a:ln>
                <a:solidFill>
                  <a:srgbClr val="00B050"/>
                </a:solidFill>
                <a:cs typeface="Times New Roman" panose="02020603050405020304" pitchFamily="18" charset="0"/>
              </a:rPr>
              <a:t> </a:t>
            </a:r>
            <a:r>
              <a:rPr lang="en-US" sz="4000" b="1" dirty="0" err="1">
                <a:ln w="22225">
                  <a:solidFill>
                    <a:schemeClr val="accent2"/>
                  </a:solidFill>
                  <a:prstDash val="solid"/>
                </a:ln>
                <a:solidFill>
                  <a:srgbClr val="00B050"/>
                </a:solidFill>
                <a:cs typeface="Times New Roman" panose="02020603050405020304" pitchFamily="18" charset="0"/>
              </a:rPr>
              <a:t>Bàn</a:t>
            </a:r>
            <a:r>
              <a:rPr lang="en-US" sz="4000" b="1" dirty="0">
                <a:ln w="22225">
                  <a:solidFill>
                    <a:schemeClr val="accent2"/>
                  </a:solidFill>
                  <a:prstDash val="solid"/>
                </a:ln>
                <a:solidFill>
                  <a:srgbClr val="00B050"/>
                </a:solidFill>
                <a:cs typeface="Times New Roman" panose="02020603050405020304" pitchFamily="18" charset="0"/>
              </a:rPr>
              <a:t> Than</a:t>
            </a:r>
          </a:p>
        </p:txBody>
      </p:sp>
      <p:pic>
        <p:nvPicPr>
          <p:cNvPr id="2050" name="Picture 2">
            <a:extLst>
              <a:ext uri="{FF2B5EF4-FFF2-40B4-BE49-F238E27FC236}">
                <a16:creationId xmlns:a16="http://schemas.microsoft.com/office/drawing/2014/main" id="{AA60C67F-4893-C394-7B79-BE666DC433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 y="1272297"/>
            <a:ext cx="8369300" cy="531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245440"/>
      </p:ext>
    </p:extLst>
  </p:cSld>
  <p:clrMapOvr>
    <a:masterClrMapping/>
  </p:clrMapOvr>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328612" y="199558"/>
            <a:ext cx="11534776" cy="644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000" b="1" dirty="0">
                <a:solidFill>
                  <a:srgbClr val="7030A0"/>
                </a:solidFill>
              </a:rPr>
              <a:t>Họ sẽ bắt đầu với việc dẫn nước biển vào những thửa ruộng, sau một thời gian bốc hơi để lại những hạt muối trên cánh đồng. Sau đấy, muối sẽ được cào thành gò nhỏ cho khô sau đó thu gom về các kho trữ muối thô, rồi được đưa về các nhà máy để làm sạch. Bạn sẽ được chứng kiến tất cả những công đoạn làm muối của người dân nơi đây.</a:t>
            </a:r>
          </a:p>
        </p:txBody>
      </p:sp>
    </p:spTree>
    <p:extLst>
      <p:ext uri="{BB962C8B-B14F-4D97-AF65-F5344CB8AC3E}">
        <p14:creationId xmlns:p14="http://schemas.microsoft.com/office/powerpoint/2010/main" val="14019966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442914" y="0"/>
            <a:ext cx="6615112" cy="204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0B050"/>
                </a:solidFill>
              </a:rPr>
              <a:t>Khám phá 4 nơi sản xuất muối lớn nhất Việt Nam</a:t>
            </a:r>
            <a:endParaRPr lang="en-VN" sz="4500" dirty="0">
              <a:solidFill>
                <a:srgbClr val="00B050"/>
              </a:solidFill>
            </a:endParaRPr>
          </a:p>
        </p:txBody>
      </p:sp>
      <p:sp>
        <p:nvSpPr>
          <p:cNvPr id="4" name="TextBox 3">
            <a:extLst>
              <a:ext uri="{FF2B5EF4-FFF2-40B4-BE49-F238E27FC236}">
                <a16:creationId xmlns:a16="http://schemas.microsoft.com/office/drawing/2014/main" id="{933E0FEA-8484-CC5E-2179-D0895A4EAA69}"/>
              </a:ext>
            </a:extLst>
          </p:cNvPr>
          <p:cNvSpPr txBox="1"/>
          <p:nvPr/>
        </p:nvSpPr>
        <p:spPr>
          <a:xfrm>
            <a:off x="8172696" y="3274243"/>
            <a:ext cx="3536157" cy="2045368"/>
          </a:xfrm>
          <a:prstGeom prst="rect">
            <a:avLst/>
          </a:prstGeom>
          <a:noFill/>
        </p:spPr>
        <p:txBody>
          <a:bodyPr wrap="square">
            <a:spAutoFit/>
          </a:bodyPr>
          <a:lstStyle/>
          <a:p>
            <a:pPr algn="ctr">
              <a:lnSpc>
                <a:spcPct val="150000"/>
              </a:lnSpc>
            </a:pPr>
            <a:r>
              <a:rPr lang="en-VN" sz="4500" b="1" dirty="0">
                <a:solidFill>
                  <a:srgbClr val="7030A0"/>
                </a:solidFill>
                <a:effectLst/>
                <a:latin typeface="Times New Roman" panose="02020603050405020304" pitchFamily="18" charset="0"/>
                <a:ea typeface="Times New Roman" panose="02020603050405020304" pitchFamily="18" charset="0"/>
              </a:rPr>
              <a:t>Diêm Điền</a:t>
            </a:r>
          </a:p>
          <a:p>
            <a:pPr algn="ctr">
              <a:lnSpc>
                <a:spcPct val="150000"/>
              </a:lnSpc>
            </a:pPr>
            <a:r>
              <a:rPr lang="en-VN" sz="4500" b="1" dirty="0">
                <a:solidFill>
                  <a:srgbClr val="7030A0"/>
                </a:solidFill>
                <a:effectLst/>
                <a:latin typeface="Times New Roman" panose="02020603050405020304" pitchFamily="18" charset="0"/>
                <a:ea typeface="Times New Roman" panose="02020603050405020304" pitchFamily="18" charset="0"/>
              </a:rPr>
              <a:t>(Thái Bình)</a:t>
            </a:r>
          </a:p>
        </p:txBody>
      </p:sp>
      <p:sp>
        <p:nvSpPr>
          <p:cNvPr id="5" name="Rectangle 2">
            <a:extLst>
              <a:ext uri="{FF2B5EF4-FFF2-40B4-BE49-F238E27FC236}">
                <a16:creationId xmlns:a16="http://schemas.microsoft.com/office/drawing/2014/main" id="{15F7B42E-3BEE-F45C-22F2-245AC3DF6991}"/>
              </a:ext>
            </a:extLst>
          </p:cNvPr>
          <p:cNvSpPr>
            <a:spLocks noChangeArrowheads="1"/>
          </p:cNvSpPr>
          <p:nvPr/>
        </p:nvSpPr>
        <p:spPr bwMode="auto">
          <a:xfrm>
            <a:off x="442914" y="2249152"/>
            <a:ext cx="2983043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2" name="Rectangle 2">
            <a:extLst>
              <a:ext uri="{FF2B5EF4-FFF2-40B4-BE49-F238E27FC236}">
                <a16:creationId xmlns:a16="http://schemas.microsoft.com/office/drawing/2014/main" id="{103B7788-E1B0-3D33-3EE3-0FD8E2EB5501}"/>
              </a:ext>
            </a:extLst>
          </p:cNvPr>
          <p:cNvSpPr>
            <a:spLocks noChangeArrowheads="1"/>
          </p:cNvSpPr>
          <p:nvPr/>
        </p:nvSpPr>
        <p:spPr bwMode="auto">
          <a:xfrm>
            <a:off x="257174" y="2045367"/>
            <a:ext cx="229033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6" name="Picture 5" descr="Du lịch Việt Nam: Vẻ đẹp của những cánh đồng muối Việt Nam">
            <a:extLst>
              <a:ext uri="{FF2B5EF4-FFF2-40B4-BE49-F238E27FC236}">
                <a16:creationId xmlns:a16="http://schemas.microsoft.com/office/drawing/2014/main" id="{81618359-6D95-423C-F905-E43158F154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174" y="2068226"/>
            <a:ext cx="7224713" cy="4638327"/>
          </a:xfrm>
          <a:prstGeom prst="rect">
            <a:avLst/>
          </a:prstGeom>
          <a:noFill/>
          <a:ln>
            <a:noFill/>
          </a:ln>
        </p:spPr>
      </p:pic>
    </p:spTree>
    <p:extLst>
      <p:ext uri="{BB962C8B-B14F-4D97-AF65-F5344CB8AC3E}">
        <p14:creationId xmlns:p14="http://schemas.microsoft.com/office/powerpoint/2010/main" val="396407015"/>
      </p:ext>
    </p:extLst>
  </p:cSld>
  <p:clrMapOvr>
    <a:masterClrMapping/>
  </p:clrMapOvr>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652461" y="1056808"/>
            <a:ext cx="11172825" cy="516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7030A0"/>
                </a:solidFill>
              </a:rPr>
              <a:t>Ở huyện Thái Thuỵ, tỉnh Thái Bình nằm cách thủ đô Hà Nội 110 km về hướng Đông Nam sẽ có một làng chài muối là một trong ba khu dự trữ sinh quyển lớn nhất vùng châu thổ sông Hồng mang tên Diêm Điền.</a:t>
            </a:r>
          </a:p>
        </p:txBody>
      </p:sp>
    </p:spTree>
    <p:extLst>
      <p:ext uri="{BB962C8B-B14F-4D97-AF65-F5344CB8AC3E}">
        <p14:creationId xmlns:p14="http://schemas.microsoft.com/office/powerpoint/2010/main" val="9327185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328612" y="328824"/>
            <a:ext cx="11534776" cy="620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7030A0"/>
                </a:solidFill>
              </a:rPr>
              <a:t>Khác với những làng nghề muối khác, Diêm Điền lại có thời gian thu hoạch muối là vào tháng 4 đến tháng 7. Vào khoảng thời gian này, Diêm Điền có gió nồm và nắng gắt, là thời điểm hoàn hảo để người dân thu hoạch được những hạt muối trắng to và đậm vị mặn mà.</a:t>
            </a:r>
          </a:p>
        </p:txBody>
      </p:sp>
    </p:spTree>
    <p:extLst>
      <p:ext uri="{BB962C8B-B14F-4D97-AF65-F5344CB8AC3E}">
        <p14:creationId xmlns:p14="http://schemas.microsoft.com/office/powerpoint/2010/main" val="6690795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442914" y="0"/>
            <a:ext cx="6615112" cy="204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0B050"/>
                </a:solidFill>
              </a:rPr>
              <a:t>Khám phá 4 nơi sản xuất muối lớn nhất Việt Nam</a:t>
            </a:r>
            <a:endParaRPr lang="en-VN" sz="4500" dirty="0">
              <a:solidFill>
                <a:srgbClr val="00B050"/>
              </a:solidFill>
            </a:endParaRPr>
          </a:p>
        </p:txBody>
      </p:sp>
      <p:sp>
        <p:nvSpPr>
          <p:cNvPr id="4" name="TextBox 3">
            <a:extLst>
              <a:ext uri="{FF2B5EF4-FFF2-40B4-BE49-F238E27FC236}">
                <a16:creationId xmlns:a16="http://schemas.microsoft.com/office/drawing/2014/main" id="{933E0FEA-8484-CC5E-2179-D0895A4EAA69}"/>
              </a:ext>
            </a:extLst>
          </p:cNvPr>
          <p:cNvSpPr txBox="1"/>
          <p:nvPr/>
        </p:nvSpPr>
        <p:spPr>
          <a:xfrm>
            <a:off x="8172696" y="3274243"/>
            <a:ext cx="3536157" cy="2045368"/>
          </a:xfrm>
          <a:prstGeom prst="rect">
            <a:avLst/>
          </a:prstGeom>
          <a:noFill/>
        </p:spPr>
        <p:txBody>
          <a:bodyPr wrap="square">
            <a:spAutoFit/>
          </a:bodyPr>
          <a:lstStyle/>
          <a:p>
            <a:pPr algn="ctr">
              <a:lnSpc>
                <a:spcPct val="150000"/>
              </a:lnSpc>
            </a:pPr>
            <a:r>
              <a:rPr lang="en-VN" sz="4500" b="1" dirty="0">
                <a:solidFill>
                  <a:srgbClr val="7030A0"/>
                </a:solidFill>
                <a:effectLst/>
                <a:latin typeface="Times New Roman" panose="02020603050405020304" pitchFamily="18" charset="0"/>
                <a:ea typeface="Times New Roman" panose="02020603050405020304" pitchFamily="18" charset="0"/>
              </a:rPr>
              <a:t>Sa Huỳnh</a:t>
            </a:r>
          </a:p>
          <a:p>
            <a:pPr algn="ctr">
              <a:lnSpc>
                <a:spcPct val="150000"/>
              </a:lnSpc>
            </a:pPr>
            <a:r>
              <a:rPr lang="en-VN" sz="4500" b="1" dirty="0">
                <a:solidFill>
                  <a:srgbClr val="7030A0"/>
                </a:solidFill>
                <a:effectLst/>
                <a:latin typeface="Times New Roman" panose="02020603050405020304" pitchFamily="18" charset="0"/>
                <a:ea typeface="Times New Roman" panose="02020603050405020304" pitchFamily="18" charset="0"/>
              </a:rPr>
              <a:t>(Quảng Ngãi)</a:t>
            </a:r>
          </a:p>
        </p:txBody>
      </p:sp>
      <p:sp>
        <p:nvSpPr>
          <p:cNvPr id="5" name="Rectangle 2">
            <a:extLst>
              <a:ext uri="{FF2B5EF4-FFF2-40B4-BE49-F238E27FC236}">
                <a16:creationId xmlns:a16="http://schemas.microsoft.com/office/drawing/2014/main" id="{15F7B42E-3BEE-F45C-22F2-245AC3DF6991}"/>
              </a:ext>
            </a:extLst>
          </p:cNvPr>
          <p:cNvSpPr>
            <a:spLocks noChangeArrowheads="1"/>
          </p:cNvSpPr>
          <p:nvPr/>
        </p:nvSpPr>
        <p:spPr bwMode="auto">
          <a:xfrm>
            <a:off x="442914" y="2249152"/>
            <a:ext cx="2983043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2" name="Rectangle 2">
            <a:extLst>
              <a:ext uri="{FF2B5EF4-FFF2-40B4-BE49-F238E27FC236}">
                <a16:creationId xmlns:a16="http://schemas.microsoft.com/office/drawing/2014/main" id="{103B7788-E1B0-3D33-3EE3-0FD8E2EB5501}"/>
              </a:ext>
            </a:extLst>
          </p:cNvPr>
          <p:cNvSpPr>
            <a:spLocks noChangeArrowheads="1"/>
          </p:cNvSpPr>
          <p:nvPr/>
        </p:nvSpPr>
        <p:spPr bwMode="auto">
          <a:xfrm>
            <a:off x="257174" y="2045367"/>
            <a:ext cx="229033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9FBD9B6F-3C9A-2CDA-FAC7-00F94C052646}"/>
              </a:ext>
            </a:extLst>
          </p:cNvPr>
          <p:cNvSpPr>
            <a:spLocks noChangeArrowheads="1"/>
          </p:cNvSpPr>
          <p:nvPr/>
        </p:nvSpPr>
        <p:spPr bwMode="auto">
          <a:xfrm>
            <a:off x="257174" y="2249151"/>
            <a:ext cx="196285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45057" name="Picture 1">
            <a:extLst>
              <a:ext uri="{FF2B5EF4-FFF2-40B4-BE49-F238E27FC236}">
                <a16:creationId xmlns:a16="http://schemas.microsoft.com/office/drawing/2014/main" id="{2EAE808A-68DE-F3A1-DAD4-16239143C41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7173" y="2249151"/>
            <a:ext cx="6951509" cy="4420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04433"/>
      </p:ext>
    </p:extLst>
  </p:cSld>
  <p:clrMapOvr>
    <a:masterClrMapping/>
  </p:clrMapOvr>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342899" y="0"/>
            <a:ext cx="11506202" cy="6762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200" b="1" dirty="0">
                <a:solidFill>
                  <a:srgbClr val="7030A0"/>
                </a:solidFill>
              </a:rPr>
              <a:t>Được hình thành từ thế kỷ 19, cánh đồng muối Sa Huỳnh trở thành một trong những vựa muối quan trọng ở miền Trung. Đến Sa Huỳnh vào khoảng thời gian từ tháng 12 năm này đến tháng 5 năm sau, bạn sẽ được nhìn thấy một vẻ đẹp mộc mạc, bình dị của những người dân làm nghề nơi đây. </a:t>
            </a:r>
          </a:p>
        </p:txBody>
      </p:sp>
    </p:spTree>
    <p:extLst>
      <p:ext uri="{BB962C8B-B14F-4D97-AF65-F5344CB8AC3E}">
        <p14:creationId xmlns:p14="http://schemas.microsoft.com/office/powerpoint/2010/main" val="40904639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328612" y="1000336"/>
            <a:ext cx="11534776" cy="516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7030A0"/>
                </a:solidFill>
              </a:rPr>
              <a:t>Họ chăm chỉ cần cù từ sáng đến chiều để cho ra những hạt muối trắng tinh đậm vị, đó là lý do vì sao nghề làm muối ở nơi đây vẫn được lưu truyền, giúp người dân kiếm sống, ổn định tài chính. </a:t>
            </a:r>
          </a:p>
        </p:txBody>
      </p:sp>
    </p:spTree>
    <p:extLst>
      <p:ext uri="{BB962C8B-B14F-4D97-AF65-F5344CB8AC3E}">
        <p14:creationId xmlns:p14="http://schemas.microsoft.com/office/powerpoint/2010/main" val="11793593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Title 1">
            <a:extLst>
              <a:ext uri="{FF2B5EF4-FFF2-40B4-BE49-F238E27FC236}">
                <a16:creationId xmlns:a16="http://schemas.microsoft.com/office/drawing/2014/main" id="{4F83BF34-54FE-F3F2-4062-3CA63A0B1C7B}"/>
              </a:ext>
            </a:extLst>
          </p:cNvPr>
          <p:cNvSpPr>
            <a:spLocks noGrp="1" noChangeArrowheads="1"/>
          </p:cNvSpPr>
          <p:nvPr>
            <p:ph type="title"/>
          </p:nvPr>
        </p:nvSpPr>
        <p:spPr/>
        <p:txBody>
          <a:bodyPr/>
          <a:lstStyle/>
          <a:p>
            <a:pPr eaLnBrk="1" hangingPunct="1"/>
            <a:endParaRPr lang="en-US" altLang="en-US"/>
          </a:p>
        </p:txBody>
      </p:sp>
      <p:sp>
        <p:nvSpPr>
          <p:cNvPr id="289794" name="Content Placeholder 2">
            <a:extLst>
              <a:ext uri="{FF2B5EF4-FFF2-40B4-BE49-F238E27FC236}">
                <a16:creationId xmlns:a16="http://schemas.microsoft.com/office/drawing/2014/main" id="{51BF1AC9-B7D5-0A89-5915-1FAB4B83917A}"/>
              </a:ext>
            </a:extLst>
          </p:cNvPr>
          <p:cNvSpPr>
            <a:spLocks noGrp="1" noChangeArrowheads="1"/>
          </p:cNvSpPr>
          <p:nvPr>
            <p:ph idx="1"/>
          </p:nvPr>
        </p:nvSpPr>
        <p:spPr/>
        <p:txBody>
          <a:bodyPr/>
          <a:lstStyle/>
          <a:p>
            <a:pPr eaLnBrk="1" hangingPunct="1"/>
            <a:endParaRPr lang="en-US" altLang="en-US"/>
          </a:p>
        </p:txBody>
      </p:sp>
      <p:pic>
        <p:nvPicPr>
          <p:cNvPr id="289795" name="Picture 2" descr="Hình ảnh Powerpoint - - Tổng hợp hình ảnh dành cho Powerpoint đẹp nhất">
            <a:extLst>
              <a:ext uri="{FF2B5EF4-FFF2-40B4-BE49-F238E27FC236}">
                <a16:creationId xmlns:a16="http://schemas.microsoft.com/office/drawing/2014/main" id="{3672AFB4-9967-6180-8E2A-94B4157C8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285750"/>
            <a:ext cx="12755563"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796" name="TextBox 4">
            <a:extLst>
              <a:ext uri="{FF2B5EF4-FFF2-40B4-BE49-F238E27FC236}">
                <a16:creationId xmlns:a16="http://schemas.microsoft.com/office/drawing/2014/main" id="{886295CA-C07E-100A-2AD3-9E59D6C3B454}"/>
              </a:ext>
            </a:extLst>
          </p:cNvPr>
          <p:cNvSpPr txBox="1">
            <a:spLocks noChangeArrowheads="1"/>
          </p:cNvSpPr>
          <p:nvPr/>
        </p:nvSpPr>
        <p:spPr bwMode="auto">
          <a:xfrm>
            <a:off x="47625" y="84138"/>
            <a:ext cx="118110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200000"/>
              </a:lnSpc>
            </a:pPr>
            <a:endParaRPr lang="en-US" altLang="en-US" sz="3600" b="1">
              <a:solidFill>
                <a:srgbClr val="FF0000"/>
              </a:solidFill>
              <a:cs typeface="Times New Roman" panose="02020603050405020304" pitchFamily="18" charset="0"/>
            </a:endParaRPr>
          </a:p>
        </p:txBody>
      </p:sp>
      <p:sp>
        <p:nvSpPr>
          <p:cNvPr id="7" name="Rectangle 6">
            <a:extLst>
              <a:ext uri="{FF2B5EF4-FFF2-40B4-BE49-F238E27FC236}">
                <a16:creationId xmlns:a16="http://schemas.microsoft.com/office/drawing/2014/main" id="{75817F55-6DB5-65DA-E502-F128BB9B7044}"/>
              </a:ext>
            </a:extLst>
          </p:cNvPr>
          <p:cNvSpPr/>
          <p:nvPr/>
        </p:nvSpPr>
        <p:spPr>
          <a:xfrm>
            <a:off x="2729189" y="1834624"/>
            <a:ext cx="6599583" cy="1323439"/>
          </a:xfrm>
          <a:prstGeom prst="rect">
            <a:avLst/>
          </a:prstGeom>
          <a:noFill/>
        </p:spPr>
        <p:txBody>
          <a:bodyPr>
            <a:spAutoFit/>
          </a:bodyPr>
          <a:lstStyle/>
          <a:p>
            <a:pPr algn="ctr" eaLnBrk="1" fontAlgn="auto" hangingPunct="1">
              <a:spcBef>
                <a:spcPts val="0"/>
              </a:spcBef>
              <a:spcAft>
                <a:spcPts val="0"/>
              </a:spcAft>
              <a:defRPr/>
            </a:pPr>
            <a:r>
              <a:rPr lang="en-US" sz="8000" b="1" dirty="0">
                <a:ln w="22225">
                  <a:solidFill>
                    <a:schemeClr val="accent2"/>
                  </a:solidFill>
                  <a:prstDash val="solid"/>
                </a:ln>
                <a:solidFill>
                  <a:srgbClr val="C00000"/>
                </a:solidFill>
                <a:cs typeface="Times New Roman" panose="02020603050405020304" pitchFamily="18" charset="0"/>
              </a:rPr>
              <a:t>TIẾT 5</a:t>
            </a:r>
          </a:p>
        </p:txBody>
      </p:sp>
      <p:pic>
        <p:nvPicPr>
          <p:cNvPr id="289798" name="Picture 5" descr="POINSET2">
            <a:extLst>
              <a:ext uri="{FF2B5EF4-FFF2-40B4-BE49-F238E27FC236}">
                <a16:creationId xmlns:a16="http://schemas.microsoft.com/office/drawing/2014/main" id="{79CB57E5-7D61-23AC-CF41-2E1CE5CC11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67481" y="-515144"/>
            <a:ext cx="2262188"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799" name="Picture 5" descr="POINSET2">
            <a:extLst>
              <a:ext uri="{FF2B5EF4-FFF2-40B4-BE49-F238E27FC236}">
                <a16:creationId xmlns:a16="http://schemas.microsoft.com/office/drawing/2014/main" id="{E787541B-891A-1CC1-D662-A745A7F63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184607" y="-418307"/>
            <a:ext cx="2262188"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800" name="Picture 5" descr="POINSET2">
            <a:extLst>
              <a:ext uri="{FF2B5EF4-FFF2-40B4-BE49-F238E27FC236}">
                <a16:creationId xmlns:a16="http://schemas.microsoft.com/office/drawing/2014/main" id="{671DBFE8-0645-1732-AD13-022450A4C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4769" y="4414044"/>
            <a:ext cx="2262187"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801" name="Picture 5" descr="POINSET2">
            <a:extLst>
              <a:ext uri="{FF2B5EF4-FFF2-40B4-BE49-F238E27FC236}">
                <a16:creationId xmlns:a16="http://schemas.microsoft.com/office/drawing/2014/main" id="{49D263D0-ECAE-530B-E279-BE7FC7A7C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10073482" y="4418806"/>
            <a:ext cx="22606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00480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D9BC1-0E6F-4435-9CA2-A46888CC3192}"/>
              </a:ext>
            </a:extLst>
          </p:cNvPr>
          <p:cNvSpPr/>
          <p:nvPr/>
        </p:nvSpPr>
        <p:spPr>
          <a:xfrm>
            <a:off x="544010" y="183235"/>
            <a:ext cx="11149226" cy="823752"/>
          </a:xfrm>
          <a:prstGeom prst="rect">
            <a:avLst/>
          </a:prstGeom>
          <a:noFill/>
        </p:spPr>
        <p:txBody>
          <a:bodyPr wrap="square">
            <a:spAutoFit/>
          </a:bodyPr>
          <a:lstStyle/>
          <a:p>
            <a:pPr algn="ctr" eaLnBrk="1" fontAlgn="auto" hangingPunct="1">
              <a:lnSpc>
                <a:spcPct val="150000"/>
              </a:lnSpc>
              <a:spcBef>
                <a:spcPts val="0"/>
              </a:spcBef>
              <a:spcAft>
                <a:spcPts val="0"/>
              </a:spcAft>
              <a:defRPr/>
            </a:pPr>
            <a:r>
              <a:rPr lang="en-US" sz="3600" b="1" dirty="0">
                <a:ln w="22225">
                  <a:solidFill>
                    <a:schemeClr val="accent2"/>
                  </a:solidFill>
                  <a:prstDash val="solid"/>
                </a:ln>
                <a:solidFill>
                  <a:srgbClr val="C00000"/>
                </a:solidFill>
                <a:cs typeface="Times New Roman" panose="02020603050405020304" pitchFamily="18" charset="0"/>
              </a:rPr>
              <a:t>3. TÀI NGUYÊN BIỂN VÀ THỀM LỤC ĐỊA</a:t>
            </a:r>
          </a:p>
        </p:txBody>
      </p:sp>
      <p:pic>
        <p:nvPicPr>
          <p:cNvPr id="25602" name="Picture 2" descr="Thềm lục địa – Wikipedia tiếng Việt">
            <a:extLst>
              <a:ext uri="{FF2B5EF4-FFF2-40B4-BE49-F238E27FC236}">
                <a16:creationId xmlns:a16="http://schemas.microsoft.com/office/drawing/2014/main" id="{6B25B59B-92B9-5DA8-D16D-804CF203B1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12" y="1552574"/>
            <a:ext cx="11027950" cy="5122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630731"/>
      </p:ext>
    </p:extLst>
  </p:cSld>
  <p:clrMapOvr>
    <a:masterClrMapping/>
  </p:clrMapOvr>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7258051" y="991072"/>
            <a:ext cx="4286249" cy="516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432FF"/>
                </a:solidFill>
              </a:rPr>
              <a:t>Nước ta có bao nhiêu bãi biển đẹp. Xác định các bãi biển đẹp của nước ta. </a:t>
            </a:r>
          </a:p>
        </p:txBody>
      </p:sp>
      <p:pic>
        <p:nvPicPr>
          <p:cNvPr id="2" name="Picture 1">
            <a:extLst>
              <a:ext uri="{FF2B5EF4-FFF2-40B4-BE49-F238E27FC236}">
                <a16:creationId xmlns:a16="http://schemas.microsoft.com/office/drawing/2014/main" id="{F33890DD-191E-ECEF-6FF5-53E2FCA14B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025" y="96678"/>
            <a:ext cx="6486525" cy="6664643"/>
          </a:xfrm>
          <a:prstGeom prst="rect">
            <a:avLst/>
          </a:prstGeom>
          <a:noFill/>
          <a:ln>
            <a:noFill/>
          </a:ln>
        </p:spPr>
      </p:pic>
    </p:spTree>
    <p:extLst>
      <p:ext uri="{BB962C8B-B14F-4D97-AF65-F5344CB8AC3E}">
        <p14:creationId xmlns:p14="http://schemas.microsoft.com/office/powerpoint/2010/main" val="37378024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58B6BD5E-F9B1-0EF1-274C-E2B08389A72B}"/>
              </a:ext>
            </a:extLst>
          </p:cNvPr>
          <p:cNvSpPr>
            <a:spLocks noGrp="1" noChangeArrowheads="1"/>
          </p:cNvSpPr>
          <p:nvPr>
            <p:ph type="title"/>
          </p:nvPr>
        </p:nvSpPr>
        <p:spPr/>
        <p:txBody>
          <a:bodyPr/>
          <a:lstStyle/>
          <a:p>
            <a:pPr eaLnBrk="1" hangingPunct="1"/>
            <a:endParaRPr lang="en-US" altLang="en-US"/>
          </a:p>
        </p:txBody>
      </p:sp>
      <p:sp>
        <p:nvSpPr>
          <p:cNvPr id="94210" name="Content Placeholder 2">
            <a:extLst>
              <a:ext uri="{FF2B5EF4-FFF2-40B4-BE49-F238E27FC236}">
                <a16:creationId xmlns:a16="http://schemas.microsoft.com/office/drawing/2014/main" id="{70769ECE-87AA-CD58-B371-1E285294FCC9}"/>
              </a:ext>
            </a:extLst>
          </p:cNvPr>
          <p:cNvSpPr>
            <a:spLocks noGrp="1" noChangeArrowheads="1"/>
          </p:cNvSpPr>
          <p:nvPr>
            <p:ph idx="1"/>
          </p:nvPr>
        </p:nvSpPr>
        <p:spPr/>
        <p:txBody>
          <a:bodyPr/>
          <a:lstStyle/>
          <a:p>
            <a:pPr eaLnBrk="1" hangingPunct="1"/>
            <a:endParaRPr lang="en-US" altLang="en-US"/>
          </a:p>
        </p:txBody>
      </p:sp>
      <p:pic>
        <p:nvPicPr>
          <p:cNvPr id="94211" name="Picture 2" descr="Hình ảnh Powerpoint - - Tổng hợp hình ảnh dành cho Powerpoint đẹp nhất">
            <a:extLst>
              <a:ext uri="{FF2B5EF4-FFF2-40B4-BE49-F238E27FC236}">
                <a16:creationId xmlns:a16="http://schemas.microsoft.com/office/drawing/2014/main" id="{A98C4757-0ECD-7AF7-3C2C-B58330371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285750"/>
            <a:ext cx="12755563"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TextBox 4">
            <a:extLst>
              <a:ext uri="{FF2B5EF4-FFF2-40B4-BE49-F238E27FC236}">
                <a16:creationId xmlns:a16="http://schemas.microsoft.com/office/drawing/2014/main" id="{4923C135-BCEF-FF6D-847D-D29B9AEC3DCD}"/>
              </a:ext>
            </a:extLst>
          </p:cNvPr>
          <p:cNvSpPr txBox="1">
            <a:spLocks noChangeArrowheads="1"/>
          </p:cNvSpPr>
          <p:nvPr/>
        </p:nvSpPr>
        <p:spPr bwMode="auto">
          <a:xfrm>
            <a:off x="47625" y="84138"/>
            <a:ext cx="118110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defRPr>
            </a:lvl9pPr>
          </a:lstStyle>
          <a:p>
            <a:pPr algn="ctr" eaLnBrk="1" hangingPunct="1">
              <a:lnSpc>
                <a:spcPct val="200000"/>
              </a:lnSpc>
              <a:spcBef>
                <a:spcPct val="0"/>
              </a:spcBef>
              <a:buFontTx/>
              <a:buNone/>
            </a:pPr>
            <a:endParaRPr lang="en-US" altLang="en-US" sz="3600" b="1">
              <a:solidFill>
                <a:srgbClr val="FF0000"/>
              </a:solidFill>
              <a:cs typeface="Times New Roman" panose="02020603050405020304" pitchFamily="18" charset="0"/>
            </a:endParaRPr>
          </a:p>
        </p:txBody>
      </p:sp>
      <p:sp>
        <p:nvSpPr>
          <p:cNvPr id="7" name="Rectangle 6">
            <a:extLst>
              <a:ext uri="{FF2B5EF4-FFF2-40B4-BE49-F238E27FC236}">
                <a16:creationId xmlns:a16="http://schemas.microsoft.com/office/drawing/2014/main" id="{F850B6BA-4DCE-A62F-9AB0-BD0C340425F6}"/>
              </a:ext>
            </a:extLst>
          </p:cNvPr>
          <p:cNvSpPr/>
          <p:nvPr/>
        </p:nvSpPr>
        <p:spPr>
          <a:xfrm>
            <a:off x="2729189" y="1834624"/>
            <a:ext cx="6599583" cy="1323439"/>
          </a:xfrm>
          <a:prstGeom prst="rect">
            <a:avLst/>
          </a:prstGeom>
          <a:noFill/>
        </p:spPr>
        <p:txBody>
          <a:bodyPr>
            <a:spAutoFit/>
          </a:bodyPr>
          <a:lstStyle/>
          <a:p>
            <a:pPr algn="ctr" eaLnBrk="1" fontAlgn="auto" hangingPunct="1">
              <a:spcBef>
                <a:spcPts val="0"/>
              </a:spcBef>
              <a:spcAft>
                <a:spcPts val="0"/>
              </a:spcAft>
              <a:defRPr/>
            </a:pPr>
            <a:r>
              <a:rPr lang="en-US" sz="8000" b="1" dirty="0">
                <a:ln w="22225">
                  <a:solidFill>
                    <a:schemeClr val="accent2"/>
                  </a:solidFill>
                  <a:prstDash val="solid"/>
                </a:ln>
                <a:solidFill>
                  <a:srgbClr val="C00000"/>
                </a:solidFill>
                <a:latin typeface="+mn-lt"/>
              </a:rPr>
              <a:t>TIẾT 1</a:t>
            </a:r>
          </a:p>
        </p:txBody>
      </p:sp>
      <p:pic>
        <p:nvPicPr>
          <p:cNvPr id="94214" name="Picture 5" descr="POINSET2">
            <a:extLst>
              <a:ext uri="{FF2B5EF4-FFF2-40B4-BE49-F238E27FC236}">
                <a16:creationId xmlns:a16="http://schemas.microsoft.com/office/drawing/2014/main" id="{F4A2D83E-BC19-F7F5-3363-FA75715781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67481" y="-515144"/>
            <a:ext cx="2262188"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5" name="Picture 5" descr="POINSET2">
            <a:extLst>
              <a:ext uri="{FF2B5EF4-FFF2-40B4-BE49-F238E27FC236}">
                <a16:creationId xmlns:a16="http://schemas.microsoft.com/office/drawing/2014/main" id="{3DC72DC8-76A5-B0E4-886D-A0A0BBD9E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184607" y="-418307"/>
            <a:ext cx="2262188"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6" name="Picture 5" descr="POINSET2">
            <a:extLst>
              <a:ext uri="{FF2B5EF4-FFF2-40B4-BE49-F238E27FC236}">
                <a16:creationId xmlns:a16="http://schemas.microsoft.com/office/drawing/2014/main" id="{C689E3FB-1B00-8BBE-1A6F-FBF5B3209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4769" y="4414044"/>
            <a:ext cx="2262187"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7" name="Picture 5" descr="POINSET2">
            <a:extLst>
              <a:ext uri="{FF2B5EF4-FFF2-40B4-BE49-F238E27FC236}">
                <a16:creationId xmlns:a16="http://schemas.microsoft.com/office/drawing/2014/main" id="{0AAEB7FD-40A9-E849-ADA9-44DB35EE8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10073482" y="4418806"/>
            <a:ext cx="22606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FF3C65-72C6-07F5-A307-2A5097A59E1A}"/>
              </a:ext>
            </a:extLst>
          </p:cNvPr>
          <p:cNvSpPr/>
          <p:nvPr/>
        </p:nvSpPr>
        <p:spPr>
          <a:xfrm>
            <a:off x="2797174" y="268960"/>
            <a:ext cx="4346576" cy="905056"/>
          </a:xfrm>
          <a:prstGeom prst="rect">
            <a:avLst/>
          </a:prstGeom>
          <a:noFill/>
        </p:spPr>
        <p:txBody>
          <a:bodyPr wrap="square">
            <a:spAutoFit/>
          </a:bodyPr>
          <a:lstStyle/>
          <a:p>
            <a:pPr algn="ctr" eaLnBrk="1" fontAlgn="auto" hangingPunct="1">
              <a:lnSpc>
                <a:spcPct val="150000"/>
              </a:lnSpc>
              <a:spcBef>
                <a:spcPts val="0"/>
              </a:spcBef>
              <a:spcAft>
                <a:spcPts val="0"/>
              </a:spcAft>
              <a:defRPr/>
            </a:pPr>
            <a:r>
              <a:rPr lang="en-US" sz="4000" b="1" dirty="0" err="1">
                <a:ln w="22225">
                  <a:solidFill>
                    <a:schemeClr val="accent2"/>
                  </a:solidFill>
                  <a:prstDash val="solid"/>
                </a:ln>
                <a:solidFill>
                  <a:srgbClr val="7030A0"/>
                </a:solidFill>
                <a:cs typeface="Times New Roman" panose="02020603050405020304" pitchFamily="18" charset="0"/>
              </a:rPr>
              <a:t>Vịnh</a:t>
            </a:r>
            <a:r>
              <a:rPr lang="en-US" sz="4000" b="1" dirty="0">
                <a:ln w="22225">
                  <a:solidFill>
                    <a:schemeClr val="accent2"/>
                  </a:solidFill>
                  <a:prstDash val="solid"/>
                </a:ln>
                <a:solidFill>
                  <a:srgbClr val="7030A0"/>
                </a:solidFill>
                <a:cs typeface="Times New Roman" panose="02020603050405020304" pitchFamily="18" charset="0"/>
              </a:rPr>
              <a:t> </a:t>
            </a:r>
            <a:r>
              <a:rPr lang="en-US" sz="4000" b="1" dirty="0" err="1">
                <a:ln w="22225">
                  <a:solidFill>
                    <a:schemeClr val="accent2"/>
                  </a:solidFill>
                  <a:prstDash val="solid"/>
                </a:ln>
                <a:solidFill>
                  <a:srgbClr val="7030A0"/>
                </a:solidFill>
                <a:cs typeface="Times New Roman" panose="02020603050405020304" pitchFamily="18" charset="0"/>
              </a:rPr>
              <a:t>cửa</a:t>
            </a:r>
            <a:r>
              <a:rPr lang="en-US" sz="4000" b="1" dirty="0">
                <a:ln w="22225">
                  <a:solidFill>
                    <a:schemeClr val="accent2"/>
                  </a:solidFill>
                  <a:prstDash val="solid"/>
                </a:ln>
                <a:solidFill>
                  <a:srgbClr val="7030A0"/>
                </a:solidFill>
                <a:cs typeface="Times New Roman" panose="02020603050405020304" pitchFamily="18" charset="0"/>
              </a:rPr>
              <a:t> </a:t>
            </a:r>
            <a:r>
              <a:rPr lang="en-US" sz="4000" b="1" dirty="0" err="1">
                <a:ln w="22225">
                  <a:solidFill>
                    <a:schemeClr val="accent2"/>
                  </a:solidFill>
                  <a:prstDash val="solid"/>
                </a:ln>
                <a:solidFill>
                  <a:srgbClr val="7030A0"/>
                </a:solidFill>
                <a:cs typeface="Times New Roman" panose="02020603050405020304" pitchFamily="18" charset="0"/>
              </a:rPr>
              <a:t>sông</a:t>
            </a:r>
            <a:endParaRPr lang="en-US" sz="4000" b="1" dirty="0">
              <a:ln w="22225">
                <a:solidFill>
                  <a:schemeClr val="accent2"/>
                </a:solidFill>
                <a:prstDash val="solid"/>
              </a:ln>
              <a:solidFill>
                <a:srgbClr val="7030A0"/>
              </a:solidFill>
              <a:cs typeface="Times New Roman" panose="02020603050405020304" pitchFamily="18" charset="0"/>
            </a:endParaRPr>
          </a:p>
        </p:txBody>
      </p:sp>
      <p:sp>
        <p:nvSpPr>
          <p:cNvPr id="4" name="Rectangle 3">
            <a:extLst>
              <a:ext uri="{FF2B5EF4-FFF2-40B4-BE49-F238E27FC236}">
                <a16:creationId xmlns:a16="http://schemas.microsoft.com/office/drawing/2014/main" id="{A3AE6702-7D66-ED8F-2C98-EBFB1E2D4D83}"/>
              </a:ext>
            </a:extLst>
          </p:cNvPr>
          <p:cNvSpPr/>
          <p:nvPr/>
        </p:nvSpPr>
        <p:spPr>
          <a:xfrm>
            <a:off x="9558338" y="2964535"/>
            <a:ext cx="2395539" cy="1828386"/>
          </a:xfrm>
          <a:prstGeom prst="rect">
            <a:avLst/>
          </a:prstGeom>
          <a:noFill/>
        </p:spPr>
        <p:txBody>
          <a:bodyPr wrap="square">
            <a:spAutoFit/>
          </a:bodyPr>
          <a:lstStyle/>
          <a:p>
            <a:pPr algn="ctr" eaLnBrk="1" fontAlgn="auto" hangingPunct="1">
              <a:lnSpc>
                <a:spcPct val="150000"/>
              </a:lnSpc>
              <a:spcBef>
                <a:spcPts val="0"/>
              </a:spcBef>
              <a:spcAft>
                <a:spcPts val="0"/>
              </a:spcAft>
              <a:defRPr/>
            </a:pPr>
            <a:r>
              <a:rPr lang="en-US" sz="4000" b="1" dirty="0" err="1">
                <a:ln w="22225">
                  <a:solidFill>
                    <a:schemeClr val="accent2"/>
                  </a:solidFill>
                  <a:prstDash val="solid"/>
                </a:ln>
                <a:solidFill>
                  <a:srgbClr val="00B050"/>
                </a:solidFill>
                <a:cs typeface="Times New Roman" panose="02020603050405020304" pitchFamily="18" charset="0"/>
              </a:rPr>
              <a:t>Vịnh</a:t>
            </a:r>
            <a:r>
              <a:rPr lang="en-US" sz="4000" b="1" dirty="0">
                <a:ln w="22225">
                  <a:solidFill>
                    <a:schemeClr val="accent2"/>
                  </a:solidFill>
                  <a:prstDash val="solid"/>
                </a:ln>
                <a:solidFill>
                  <a:srgbClr val="00B050"/>
                </a:solidFill>
                <a:cs typeface="Times New Roman" panose="02020603050405020304" pitchFamily="18" charset="0"/>
              </a:rPr>
              <a:t> </a:t>
            </a:r>
            <a:r>
              <a:rPr lang="en-US" sz="4000" b="1" dirty="0" err="1">
                <a:ln w="22225">
                  <a:solidFill>
                    <a:schemeClr val="accent2"/>
                  </a:solidFill>
                  <a:prstDash val="solid"/>
                </a:ln>
                <a:solidFill>
                  <a:srgbClr val="00B050"/>
                </a:solidFill>
                <a:cs typeface="Times New Roman" panose="02020603050405020304" pitchFamily="18" charset="0"/>
              </a:rPr>
              <a:t>Xuân</a:t>
            </a:r>
            <a:r>
              <a:rPr lang="en-US" sz="4000" b="1" dirty="0">
                <a:ln w="22225">
                  <a:solidFill>
                    <a:schemeClr val="accent2"/>
                  </a:solidFill>
                  <a:prstDash val="solid"/>
                </a:ln>
                <a:solidFill>
                  <a:srgbClr val="00B050"/>
                </a:solidFill>
                <a:cs typeface="Times New Roman" panose="02020603050405020304" pitchFamily="18" charset="0"/>
              </a:rPr>
              <a:t> </a:t>
            </a:r>
            <a:r>
              <a:rPr lang="en-US" sz="4000" b="1" dirty="0" err="1">
                <a:ln w="22225">
                  <a:solidFill>
                    <a:schemeClr val="accent2"/>
                  </a:solidFill>
                  <a:prstDash val="solid"/>
                </a:ln>
                <a:solidFill>
                  <a:srgbClr val="00B050"/>
                </a:solidFill>
                <a:cs typeface="Times New Roman" panose="02020603050405020304" pitchFamily="18" charset="0"/>
              </a:rPr>
              <a:t>Đài</a:t>
            </a:r>
            <a:endParaRPr lang="en-US" sz="4000" b="1" dirty="0">
              <a:ln w="22225">
                <a:solidFill>
                  <a:schemeClr val="accent2"/>
                </a:solidFill>
                <a:prstDash val="solid"/>
              </a:ln>
              <a:solidFill>
                <a:srgbClr val="00B050"/>
              </a:solidFill>
              <a:cs typeface="Times New Roman" panose="02020603050405020304" pitchFamily="18" charset="0"/>
            </a:endParaRPr>
          </a:p>
        </p:txBody>
      </p:sp>
      <p:pic>
        <p:nvPicPr>
          <p:cNvPr id="3074" name="Picture 2" descr="10 vịnh biển đẹp nhất ở Việt Nam - Hình 3">
            <a:extLst>
              <a:ext uri="{FF2B5EF4-FFF2-40B4-BE49-F238E27FC236}">
                <a16:creationId xmlns:a16="http://schemas.microsoft.com/office/drawing/2014/main" id="{B348E38A-F375-3D63-A0A7-E2D09080E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36" y="1368424"/>
            <a:ext cx="8851901" cy="5220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619426"/>
      </p:ext>
    </p:extLst>
  </p:cSld>
  <p:clrMapOvr>
    <a:masterClrMapping/>
  </p:clrMapOvr>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7029451" y="2019772"/>
            <a:ext cx="4586287" cy="308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0B050"/>
                </a:solidFill>
              </a:rPr>
              <a:t>Dọc bờ biển nước ta có khoảng hơn 120 bãi biển. </a:t>
            </a:r>
          </a:p>
        </p:txBody>
      </p:sp>
      <p:pic>
        <p:nvPicPr>
          <p:cNvPr id="2" name="Picture 1">
            <a:extLst>
              <a:ext uri="{FF2B5EF4-FFF2-40B4-BE49-F238E27FC236}">
                <a16:creationId xmlns:a16="http://schemas.microsoft.com/office/drawing/2014/main" id="{F33890DD-191E-ECEF-6FF5-53E2FCA14B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025" y="96678"/>
            <a:ext cx="6486525" cy="6664643"/>
          </a:xfrm>
          <a:prstGeom prst="rect">
            <a:avLst/>
          </a:prstGeom>
          <a:noFill/>
          <a:ln>
            <a:noFill/>
          </a:ln>
        </p:spPr>
      </p:pic>
    </p:spTree>
    <p:extLst>
      <p:ext uri="{BB962C8B-B14F-4D97-AF65-F5344CB8AC3E}">
        <p14:creationId xmlns:p14="http://schemas.microsoft.com/office/powerpoint/2010/main" val="8401255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6900863" y="328823"/>
            <a:ext cx="4586287" cy="620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0B050"/>
                </a:solidFill>
              </a:rPr>
              <a:t>Các bãi biển đẹp: Nha Trang, Vũng Tàu, Đà Nẵng, Phan Thiết, Phú Quốc, Sầm Sơn, Lăng Cô,… </a:t>
            </a:r>
          </a:p>
        </p:txBody>
      </p:sp>
      <p:pic>
        <p:nvPicPr>
          <p:cNvPr id="2" name="Picture 1">
            <a:extLst>
              <a:ext uri="{FF2B5EF4-FFF2-40B4-BE49-F238E27FC236}">
                <a16:creationId xmlns:a16="http://schemas.microsoft.com/office/drawing/2014/main" id="{F33890DD-191E-ECEF-6FF5-53E2FCA14B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025" y="96678"/>
            <a:ext cx="6486525" cy="6664643"/>
          </a:xfrm>
          <a:prstGeom prst="rect">
            <a:avLst/>
          </a:prstGeom>
          <a:noFill/>
          <a:ln>
            <a:noFill/>
          </a:ln>
        </p:spPr>
      </p:pic>
    </p:spTree>
    <p:extLst>
      <p:ext uri="{BB962C8B-B14F-4D97-AF65-F5344CB8AC3E}">
        <p14:creationId xmlns:p14="http://schemas.microsoft.com/office/powerpoint/2010/main" val="31758379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err="1">
                <a:solidFill>
                  <a:srgbClr val="00B050"/>
                </a:solidFill>
              </a:rPr>
              <a:t>Nha</a:t>
            </a:r>
            <a:r>
              <a:rPr lang="nl-NL" sz="4500" b="1" dirty="0">
                <a:solidFill>
                  <a:srgbClr val="00B050"/>
                </a:solidFill>
              </a:rPr>
              <a:t> </a:t>
            </a:r>
            <a:r>
              <a:rPr lang="nl-NL" sz="4500" b="1" dirty="0" err="1">
                <a:solidFill>
                  <a:srgbClr val="00B050"/>
                </a:solidFill>
              </a:rPr>
              <a:t>Trang</a:t>
            </a:r>
            <a:endParaRPr lang="en-VN" sz="4500" b="1" dirty="0">
              <a:solidFill>
                <a:srgbClr val="00B050"/>
              </a:solidFill>
            </a:endParaRPr>
          </a:p>
        </p:txBody>
      </p:sp>
      <p:pic>
        <p:nvPicPr>
          <p:cNvPr id="47106" name="Picture 2" descr="Cẩm nang du lịch Nha Trang từ A tới Z, tối ưu chi phí nhất 2022">
            <a:extLst>
              <a:ext uri="{FF2B5EF4-FFF2-40B4-BE49-F238E27FC236}">
                <a16:creationId xmlns:a16="http://schemas.microsoft.com/office/drawing/2014/main" id="{FBB83D2F-CDFE-6A8E-778F-686E35B12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705" y="1171574"/>
            <a:ext cx="10051258" cy="568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055149"/>
      </p:ext>
    </p:extLst>
  </p:cSld>
  <p:clrMapOvr>
    <a:masterClrMapping/>
  </p:clrMapOv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err="1">
                <a:solidFill>
                  <a:srgbClr val="00B050"/>
                </a:solidFill>
              </a:rPr>
              <a:t>Vũng</a:t>
            </a:r>
            <a:r>
              <a:rPr lang="nl-NL" sz="4500" b="1" dirty="0">
                <a:solidFill>
                  <a:srgbClr val="00B050"/>
                </a:solidFill>
              </a:rPr>
              <a:t> </a:t>
            </a:r>
            <a:r>
              <a:rPr lang="nl-NL" sz="4500" b="1" dirty="0" err="1">
                <a:solidFill>
                  <a:srgbClr val="00B050"/>
                </a:solidFill>
              </a:rPr>
              <a:t>Tàu</a:t>
            </a:r>
            <a:endParaRPr lang="en-VN" sz="4500" b="1" dirty="0">
              <a:solidFill>
                <a:srgbClr val="00B050"/>
              </a:solidFill>
            </a:endParaRPr>
          </a:p>
        </p:txBody>
      </p:sp>
      <p:pic>
        <p:nvPicPr>
          <p:cNvPr id="48130" name="Picture 2" descr="Du lịch Vũng Tàu: Cẩm nang từ A đến Z (Update thông tin mới nhất 2024)-  iVIVU.com">
            <a:extLst>
              <a:ext uri="{FF2B5EF4-FFF2-40B4-BE49-F238E27FC236}">
                <a16:creationId xmlns:a16="http://schemas.microsoft.com/office/drawing/2014/main" id="{E1DE8632-1098-0FE9-FFC5-5FA9CAE7C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349" y="1220934"/>
            <a:ext cx="10323302" cy="5637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481995"/>
      </p:ext>
    </p:extLst>
  </p:cSld>
  <p:clrMapOvr>
    <a:masterClrMapping/>
  </p:clrMapOv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err="1">
                <a:solidFill>
                  <a:srgbClr val="00B050"/>
                </a:solidFill>
              </a:rPr>
              <a:t>Đà</a:t>
            </a:r>
            <a:r>
              <a:rPr lang="nl-NL" sz="4500" b="1" dirty="0">
                <a:solidFill>
                  <a:srgbClr val="00B050"/>
                </a:solidFill>
              </a:rPr>
              <a:t> </a:t>
            </a:r>
            <a:r>
              <a:rPr lang="nl-NL" sz="4500" b="1" dirty="0" err="1">
                <a:solidFill>
                  <a:srgbClr val="00B050"/>
                </a:solidFill>
              </a:rPr>
              <a:t>Nẵng</a:t>
            </a:r>
            <a:endParaRPr lang="en-VN" sz="4500" b="1" dirty="0">
              <a:solidFill>
                <a:srgbClr val="00B050"/>
              </a:solidFill>
            </a:endParaRPr>
          </a:p>
        </p:txBody>
      </p:sp>
      <p:pic>
        <p:nvPicPr>
          <p:cNvPr id="49154" name="Picture 2" descr="10 bãi biển Đà Nẵng đẹp say lòng người">
            <a:extLst>
              <a:ext uri="{FF2B5EF4-FFF2-40B4-BE49-F238E27FC236}">
                <a16:creationId xmlns:a16="http://schemas.microsoft.com/office/drawing/2014/main" id="{233E59BE-9F5D-A219-27EF-0066DF5729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362" y="1214437"/>
            <a:ext cx="10121901" cy="550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305807"/>
      </p:ext>
    </p:extLst>
  </p:cSld>
  <p:clrMapOvr>
    <a:masterClrMapping/>
  </p:clrMapOvr>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a:solidFill>
                  <a:srgbClr val="00B050"/>
                </a:solidFill>
              </a:rPr>
              <a:t>Phan </a:t>
            </a:r>
            <a:r>
              <a:rPr lang="nl-NL" sz="4500" b="1" dirty="0" err="1">
                <a:solidFill>
                  <a:srgbClr val="00B050"/>
                </a:solidFill>
              </a:rPr>
              <a:t>Thiết</a:t>
            </a:r>
            <a:endParaRPr lang="en-VN" sz="4500" b="1" dirty="0">
              <a:solidFill>
                <a:srgbClr val="00B050"/>
              </a:solidFill>
            </a:endParaRPr>
          </a:p>
        </p:txBody>
      </p:sp>
      <p:pic>
        <p:nvPicPr>
          <p:cNvPr id="50178" name="Picture 2" descr="4 mẹo bỏ túi khi đi du lịch biển Phan Thiết - Du Lịch Suối Hồng">
            <a:extLst>
              <a:ext uri="{FF2B5EF4-FFF2-40B4-BE49-F238E27FC236}">
                <a16:creationId xmlns:a16="http://schemas.microsoft.com/office/drawing/2014/main" id="{29A8540A-BAEF-8CBD-433A-C6AC4DBA4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1" y="1181099"/>
            <a:ext cx="9729788" cy="553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666815"/>
      </p:ext>
    </p:extLst>
  </p:cSld>
  <p:clrMapOvr>
    <a:masterClrMapping/>
  </p:clrMapOvr>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err="1">
                <a:solidFill>
                  <a:srgbClr val="00B050"/>
                </a:solidFill>
              </a:rPr>
              <a:t>Phú</a:t>
            </a:r>
            <a:r>
              <a:rPr lang="nl-NL" sz="4500" b="1" dirty="0">
                <a:solidFill>
                  <a:srgbClr val="00B050"/>
                </a:solidFill>
              </a:rPr>
              <a:t> </a:t>
            </a:r>
            <a:r>
              <a:rPr lang="nl-NL" sz="4500" b="1" dirty="0" err="1">
                <a:solidFill>
                  <a:srgbClr val="00B050"/>
                </a:solidFill>
              </a:rPr>
              <a:t>Quốc</a:t>
            </a:r>
            <a:endParaRPr lang="en-VN" sz="4500" b="1" dirty="0">
              <a:solidFill>
                <a:srgbClr val="00B050"/>
              </a:solidFill>
            </a:endParaRPr>
          </a:p>
        </p:txBody>
      </p:sp>
      <p:pic>
        <p:nvPicPr>
          <p:cNvPr id="51202" name="Picture 2" descr="Diện tích đảo Phú Quốc &amp; những điều có thể bạn chưa biết">
            <a:extLst>
              <a:ext uri="{FF2B5EF4-FFF2-40B4-BE49-F238E27FC236}">
                <a16:creationId xmlns:a16="http://schemas.microsoft.com/office/drawing/2014/main" id="{7522C832-9632-775D-382A-EB5CF21F6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691" y="1252538"/>
            <a:ext cx="10130618" cy="546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325361"/>
      </p:ext>
    </p:extLst>
  </p:cSld>
  <p:clrMapOvr>
    <a:masterClrMapping/>
  </p:clrMapOvr>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err="1">
                <a:solidFill>
                  <a:srgbClr val="00B050"/>
                </a:solidFill>
              </a:rPr>
              <a:t>Sầm</a:t>
            </a:r>
            <a:r>
              <a:rPr lang="nl-NL" sz="4500" b="1" dirty="0">
                <a:solidFill>
                  <a:srgbClr val="00B050"/>
                </a:solidFill>
              </a:rPr>
              <a:t> </a:t>
            </a:r>
            <a:r>
              <a:rPr lang="nl-NL" sz="4500" b="1" dirty="0" err="1">
                <a:solidFill>
                  <a:srgbClr val="00B050"/>
                </a:solidFill>
              </a:rPr>
              <a:t>Sơn</a:t>
            </a:r>
            <a:endParaRPr lang="en-VN" sz="4500" b="1" dirty="0">
              <a:solidFill>
                <a:srgbClr val="00B050"/>
              </a:solidFill>
            </a:endParaRPr>
          </a:p>
        </p:txBody>
      </p:sp>
      <p:pic>
        <p:nvPicPr>
          <p:cNvPr id="52226" name="Picture 2" descr="Sầm Sơn - Điểm đến văn hóa tâm linh hấp dẫn | Tạp chí điện tử Thế giới Di  sản">
            <a:extLst>
              <a:ext uri="{FF2B5EF4-FFF2-40B4-BE49-F238E27FC236}">
                <a16:creationId xmlns:a16="http://schemas.microsoft.com/office/drawing/2014/main" id="{49364D21-EE50-FA8D-EF6F-E28839B2CA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063" y="1143001"/>
            <a:ext cx="10238350" cy="550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464448"/>
      </p:ext>
    </p:extLst>
  </p:cSld>
  <p:clrMapOvr>
    <a:masterClrMapping/>
  </p:clrMapOvr>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err="1">
                <a:solidFill>
                  <a:srgbClr val="00B050"/>
                </a:solidFill>
              </a:rPr>
              <a:t>Lăng</a:t>
            </a:r>
            <a:r>
              <a:rPr lang="nl-NL" sz="4500" b="1" dirty="0">
                <a:solidFill>
                  <a:srgbClr val="00B050"/>
                </a:solidFill>
              </a:rPr>
              <a:t> </a:t>
            </a:r>
            <a:r>
              <a:rPr lang="nl-NL" sz="4500" b="1" dirty="0" err="1">
                <a:solidFill>
                  <a:srgbClr val="00B050"/>
                </a:solidFill>
              </a:rPr>
              <a:t>Cô</a:t>
            </a:r>
            <a:endParaRPr lang="en-VN" sz="4500" b="1" dirty="0">
              <a:solidFill>
                <a:srgbClr val="00B050"/>
              </a:solidFill>
            </a:endParaRPr>
          </a:p>
        </p:txBody>
      </p:sp>
      <p:pic>
        <p:nvPicPr>
          <p:cNvPr id="53250" name="Picture 2" descr="Kinh nghiệm du lịch Lăng Cô cực kỳ hữu ích">
            <a:extLst>
              <a:ext uri="{FF2B5EF4-FFF2-40B4-BE49-F238E27FC236}">
                <a16:creationId xmlns:a16="http://schemas.microsoft.com/office/drawing/2014/main" id="{BA869653-B8B0-0676-4777-FF069DEBB9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061" y="1104899"/>
            <a:ext cx="9923463" cy="561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031541"/>
      </p:ext>
    </p:extLst>
  </p:cSld>
  <p:clrMapOvr>
    <a:masterClrMapping/>
  </p:clrMapOvr>
  <p:transition/>
</p:sld>
</file>

<file path=ppt/slides/slide2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6657" name="Rectangle 1">
            <a:extLst>
              <a:ext uri="{FF2B5EF4-FFF2-40B4-BE49-F238E27FC236}">
                <a16:creationId xmlns:a16="http://schemas.microsoft.com/office/drawing/2014/main" id="{3D033FD6-78FF-093B-5584-D7F8DCB6C011}"/>
              </a:ext>
            </a:extLst>
          </p:cNvPr>
          <p:cNvSpPr>
            <a:spLocks noChangeArrowheads="1"/>
          </p:cNvSpPr>
          <p:nvPr/>
        </p:nvSpPr>
        <p:spPr bwMode="auto">
          <a:xfrm>
            <a:off x="1722583" y="1264331"/>
            <a:ext cx="8071282" cy="412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nl-NL" sz="4500" b="1" dirty="0">
                <a:effectLst/>
                <a:latin typeface="Times New Roman" panose="02020603050405020304" pitchFamily="18" charset="0"/>
                <a:ea typeface="Times New Roman" panose="02020603050405020304" pitchFamily="18" charset="0"/>
              </a:rPr>
              <a:t>c. </a:t>
            </a:r>
            <a:r>
              <a:rPr lang="nl-NL" sz="4500" b="1" dirty="0" err="1">
                <a:effectLst/>
                <a:latin typeface="Times New Roman" panose="02020603050405020304" pitchFamily="18" charset="0"/>
                <a:ea typeface="Times New Roman" panose="02020603050405020304" pitchFamily="18" charset="0"/>
              </a:rPr>
              <a:t>Tài</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nguyên</a:t>
            </a:r>
            <a:r>
              <a:rPr lang="nl-NL" sz="4500" b="1" dirty="0">
                <a:effectLst/>
                <a:latin typeface="Times New Roman" panose="02020603050405020304" pitchFamily="18" charset="0"/>
                <a:ea typeface="Times New Roman" panose="02020603050405020304" pitchFamily="18" charset="0"/>
              </a:rPr>
              <a:t> du </a:t>
            </a:r>
            <a:r>
              <a:rPr lang="nl-NL" sz="4500" b="1" dirty="0" err="1">
                <a:effectLst/>
                <a:latin typeface="Times New Roman" panose="02020603050405020304" pitchFamily="18" charset="0"/>
                <a:ea typeface="Times New Roman" panose="02020603050405020304" pitchFamily="18" charset="0"/>
              </a:rPr>
              <a:t>lịch</a:t>
            </a:r>
            <a:endParaRPr lang="en-VN" sz="4500" b="1" dirty="0">
              <a:effectLst/>
              <a:latin typeface="Times New Roman" panose="02020603050405020304" pitchFamily="18" charset="0"/>
              <a:ea typeface="Times New Roman" panose="02020603050405020304" pitchFamily="18" charset="0"/>
            </a:endParaRPr>
          </a:p>
          <a:p>
            <a:pPr algn="just">
              <a:lnSpc>
                <a:spcPct val="150000"/>
              </a:lnSpc>
            </a:pP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Dọc</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bờ</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biển</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nước</a:t>
            </a:r>
            <a:r>
              <a:rPr lang="nl-NL" sz="4500" b="1" dirty="0">
                <a:effectLst/>
                <a:latin typeface="Times New Roman" panose="02020603050405020304" pitchFamily="18" charset="0"/>
                <a:ea typeface="Times New Roman" panose="02020603050405020304" pitchFamily="18" charset="0"/>
              </a:rPr>
              <a:t> ta có </a:t>
            </a:r>
            <a:r>
              <a:rPr lang="nl-NL" sz="4500" b="1" dirty="0" err="1">
                <a:effectLst/>
                <a:latin typeface="Times New Roman" panose="02020603050405020304" pitchFamily="18" charset="0"/>
                <a:ea typeface="Times New Roman" panose="02020603050405020304" pitchFamily="18" charset="0"/>
              </a:rPr>
              <a:t>khoảng</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hơn</a:t>
            </a:r>
            <a:r>
              <a:rPr lang="nl-NL" sz="4500" b="1" dirty="0">
                <a:effectLst/>
                <a:latin typeface="Times New Roman" panose="02020603050405020304" pitchFamily="18" charset="0"/>
                <a:ea typeface="Times New Roman" panose="02020603050405020304" pitchFamily="18" charset="0"/>
              </a:rPr>
              <a:t> 120 </a:t>
            </a:r>
            <a:r>
              <a:rPr lang="nl-NL" sz="4500" b="1" dirty="0" err="1">
                <a:effectLst/>
                <a:latin typeface="Times New Roman" panose="02020603050405020304" pitchFamily="18" charset="0"/>
                <a:ea typeface="Times New Roman" panose="02020603050405020304" pitchFamily="18" charset="0"/>
              </a:rPr>
              <a:t>bãi</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biển</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bãi</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cát</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phẳng</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nhiều</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bãi</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tắm</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đẹp</a:t>
            </a:r>
            <a:r>
              <a:rPr lang="nl-NL" sz="4500" b="1" dirty="0">
                <a:effectLst/>
                <a:latin typeface="Times New Roman" panose="02020603050405020304" pitchFamily="18" charset="0"/>
                <a:ea typeface="Times New Roman" panose="02020603050405020304" pitchFamily="18" charset="0"/>
              </a:rPr>
              <a:t>.</a:t>
            </a:r>
            <a:endParaRPr lang="en-VN" sz="4500" b="1" dirty="0">
              <a:effectLst/>
              <a:latin typeface="Times New Roman" panose="02020603050405020304" pitchFamily="18" charset="0"/>
              <a:ea typeface="Times New Roman" panose="02020603050405020304" pitchFamily="18" charset="0"/>
            </a:endParaRPr>
          </a:p>
        </p:txBody>
      </p:sp>
      <p:sp>
        <p:nvSpPr>
          <p:cNvPr id="326658" name="Rectangle 8">
            <a:extLst>
              <a:ext uri="{FF2B5EF4-FFF2-40B4-BE49-F238E27FC236}">
                <a16:creationId xmlns:a16="http://schemas.microsoft.com/office/drawing/2014/main" id="{25D950F9-3254-5010-28BB-A4C889727AC3}"/>
              </a:ext>
            </a:extLst>
          </p:cNvPr>
          <p:cNvSpPr>
            <a:spLocks noChangeArrowheads="1"/>
          </p:cNvSpPr>
          <p:nvPr/>
        </p:nvSpPr>
        <p:spPr bwMode="auto">
          <a:xfrm>
            <a:off x="1920875" y="3167063"/>
            <a:ext cx="26115963"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endParaRPr lang="en-VN" altLang="en-VN"/>
          </a:p>
        </p:txBody>
      </p:sp>
    </p:spTree>
    <p:extLst>
      <p:ext uri="{BB962C8B-B14F-4D97-AF65-F5344CB8AC3E}">
        <p14:creationId xmlns:p14="http://schemas.microsoft.com/office/powerpoint/2010/main" val="59657572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FF3C65-72C6-07F5-A307-2A5097A59E1A}"/>
              </a:ext>
            </a:extLst>
          </p:cNvPr>
          <p:cNvSpPr/>
          <p:nvPr/>
        </p:nvSpPr>
        <p:spPr>
          <a:xfrm>
            <a:off x="2797174" y="268960"/>
            <a:ext cx="4346576" cy="905056"/>
          </a:xfrm>
          <a:prstGeom prst="rect">
            <a:avLst/>
          </a:prstGeom>
          <a:noFill/>
        </p:spPr>
        <p:txBody>
          <a:bodyPr wrap="square">
            <a:spAutoFit/>
          </a:bodyPr>
          <a:lstStyle/>
          <a:p>
            <a:pPr algn="ctr" eaLnBrk="1" fontAlgn="auto" hangingPunct="1">
              <a:lnSpc>
                <a:spcPct val="150000"/>
              </a:lnSpc>
              <a:spcBef>
                <a:spcPts val="0"/>
              </a:spcBef>
              <a:spcAft>
                <a:spcPts val="0"/>
              </a:spcAft>
              <a:defRPr/>
            </a:pPr>
            <a:r>
              <a:rPr lang="en-US" sz="4000" b="1" dirty="0" err="1">
                <a:ln w="22225">
                  <a:solidFill>
                    <a:schemeClr val="accent2"/>
                  </a:solidFill>
                  <a:prstDash val="solid"/>
                </a:ln>
                <a:solidFill>
                  <a:srgbClr val="7030A0"/>
                </a:solidFill>
                <a:cs typeface="Times New Roman" panose="02020603050405020304" pitchFamily="18" charset="0"/>
              </a:rPr>
              <a:t>Bãi</a:t>
            </a:r>
            <a:r>
              <a:rPr lang="en-US" sz="4000" b="1" dirty="0">
                <a:ln w="22225">
                  <a:solidFill>
                    <a:schemeClr val="accent2"/>
                  </a:solidFill>
                  <a:prstDash val="solid"/>
                </a:ln>
                <a:solidFill>
                  <a:srgbClr val="7030A0"/>
                </a:solidFill>
                <a:cs typeface="Times New Roman" panose="02020603050405020304" pitchFamily="18" charset="0"/>
              </a:rPr>
              <a:t> </a:t>
            </a:r>
            <a:r>
              <a:rPr lang="en-US" sz="4000" b="1" dirty="0" err="1">
                <a:ln w="22225">
                  <a:solidFill>
                    <a:schemeClr val="accent2"/>
                  </a:solidFill>
                  <a:prstDash val="solid"/>
                </a:ln>
                <a:solidFill>
                  <a:srgbClr val="7030A0"/>
                </a:solidFill>
                <a:cs typeface="Times New Roman" panose="02020603050405020304" pitchFamily="18" charset="0"/>
              </a:rPr>
              <a:t>cát</a:t>
            </a:r>
            <a:r>
              <a:rPr lang="en-US" sz="4000" b="1" dirty="0">
                <a:ln w="22225">
                  <a:solidFill>
                    <a:schemeClr val="accent2"/>
                  </a:solidFill>
                  <a:prstDash val="solid"/>
                </a:ln>
                <a:solidFill>
                  <a:srgbClr val="7030A0"/>
                </a:solidFill>
                <a:cs typeface="Times New Roman" panose="02020603050405020304" pitchFamily="18" charset="0"/>
              </a:rPr>
              <a:t> </a:t>
            </a:r>
            <a:r>
              <a:rPr lang="en-US" sz="4000" b="1" dirty="0" err="1">
                <a:ln w="22225">
                  <a:solidFill>
                    <a:schemeClr val="accent2"/>
                  </a:solidFill>
                  <a:prstDash val="solid"/>
                </a:ln>
                <a:solidFill>
                  <a:srgbClr val="7030A0"/>
                </a:solidFill>
                <a:cs typeface="Times New Roman" panose="02020603050405020304" pitchFamily="18" charset="0"/>
              </a:rPr>
              <a:t>phẳng</a:t>
            </a:r>
            <a:endParaRPr lang="en-US" sz="4000" b="1" dirty="0">
              <a:ln w="22225">
                <a:solidFill>
                  <a:schemeClr val="accent2"/>
                </a:solidFill>
                <a:prstDash val="solid"/>
              </a:ln>
              <a:solidFill>
                <a:srgbClr val="7030A0"/>
              </a:solidFill>
              <a:cs typeface="Times New Roman" panose="02020603050405020304" pitchFamily="18" charset="0"/>
            </a:endParaRPr>
          </a:p>
        </p:txBody>
      </p:sp>
      <p:sp>
        <p:nvSpPr>
          <p:cNvPr id="4" name="Rectangle 3">
            <a:extLst>
              <a:ext uri="{FF2B5EF4-FFF2-40B4-BE49-F238E27FC236}">
                <a16:creationId xmlns:a16="http://schemas.microsoft.com/office/drawing/2014/main" id="{A3AE6702-7D66-ED8F-2C98-EBFB1E2D4D83}"/>
              </a:ext>
            </a:extLst>
          </p:cNvPr>
          <p:cNvSpPr/>
          <p:nvPr/>
        </p:nvSpPr>
        <p:spPr>
          <a:xfrm>
            <a:off x="9558338" y="2964535"/>
            <a:ext cx="2395539" cy="1828386"/>
          </a:xfrm>
          <a:prstGeom prst="rect">
            <a:avLst/>
          </a:prstGeom>
          <a:noFill/>
        </p:spPr>
        <p:txBody>
          <a:bodyPr wrap="square">
            <a:spAutoFit/>
          </a:bodyPr>
          <a:lstStyle/>
          <a:p>
            <a:pPr algn="ctr" eaLnBrk="1" fontAlgn="auto" hangingPunct="1">
              <a:lnSpc>
                <a:spcPct val="150000"/>
              </a:lnSpc>
              <a:spcBef>
                <a:spcPts val="0"/>
              </a:spcBef>
              <a:spcAft>
                <a:spcPts val="0"/>
              </a:spcAft>
              <a:defRPr/>
            </a:pPr>
            <a:r>
              <a:rPr lang="en-US" sz="4000" b="1" dirty="0">
                <a:ln w="22225">
                  <a:solidFill>
                    <a:schemeClr val="accent2"/>
                  </a:solidFill>
                  <a:prstDash val="solid"/>
                </a:ln>
                <a:solidFill>
                  <a:srgbClr val="00B050"/>
                </a:solidFill>
                <a:cs typeface="Times New Roman" panose="02020603050405020304" pitchFamily="18" charset="0"/>
              </a:rPr>
              <a:t>Quan </a:t>
            </a:r>
            <a:r>
              <a:rPr lang="en-US" sz="4000" b="1" dirty="0" err="1">
                <a:ln w="22225">
                  <a:solidFill>
                    <a:schemeClr val="accent2"/>
                  </a:solidFill>
                  <a:prstDash val="solid"/>
                </a:ln>
                <a:solidFill>
                  <a:srgbClr val="00B050"/>
                </a:solidFill>
                <a:cs typeface="Times New Roman" panose="02020603050405020304" pitchFamily="18" charset="0"/>
              </a:rPr>
              <a:t>Lạn</a:t>
            </a:r>
            <a:endParaRPr lang="en-US" sz="4000" b="1" dirty="0">
              <a:ln w="22225">
                <a:solidFill>
                  <a:schemeClr val="accent2"/>
                </a:solidFill>
                <a:prstDash val="solid"/>
              </a:ln>
              <a:solidFill>
                <a:srgbClr val="00B050"/>
              </a:solidFill>
              <a:cs typeface="Times New Roman" panose="02020603050405020304" pitchFamily="18" charset="0"/>
            </a:endParaRPr>
          </a:p>
        </p:txBody>
      </p:sp>
      <p:pic>
        <p:nvPicPr>
          <p:cNvPr id="4098" name="Picture 2" descr="Quan Lạn: Vẻ đẹp mê hoặc của những bãi cát trắng muốt trải dài bất tận">
            <a:extLst>
              <a:ext uri="{FF2B5EF4-FFF2-40B4-BE49-F238E27FC236}">
                <a16:creationId xmlns:a16="http://schemas.microsoft.com/office/drawing/2014/main" id="{F56BBF8D-F8EE-AB06-64FC-A7D3C86853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1" y="1358900"/>
            <a:ext cx="8543924" cy="5230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494781"/>
      </p:ext>
    </p:extLst>
  </p:cSld>
  <p:clrMapOvr>
    <a:masterClrMapping/>
  </p:clrMapOvr>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7058025" y="991072"/>
            <a:ext cx="4486275" cy="412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432FF"/>
                </a:solidFill>
              </a:rPr>
              <a:t>Chứng minh các đảo và quần đảo nước ta có giá trị du lịch rất lớn.</a:t>
            </a:r>
          </a:p>
        </p:txBody>
      </p:sp>
      <p:pic>
        <p:nvPicPr>
          <p:cNvPr id="2" name="Picture 1">
            <a:extLst>
              <a:ext uri="{FF2B5EF4-FFF2-40B4-BE49-F238E27FC236}">
                <a16:creationId xmlns:a16="http://schemas.microsoft.com/office/drawing/2014/main" id="{F33890DD-191E-ECEF-6FF5-53E2FCA14B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025" y="96678"/>
            <a:ext cx="6486525" cy="6664643"/>
          </a:xfrm>
          <a:prstGeom prst="rect">
            <a:avLst/>
          </a:prstGeom>
          <a:noFill/>
          <a:ln>
            <a:noFill/>
          </a:ln>
        </p:spPr>
      </p:pic>
    </p:spTree>
    <p:extLst>
      <p:ext uri="{BB962C8B-B14F-4D97-AF65-F5344CB8AC3E}">
        <p14:creationId xmlns:p14="http://schemas.microsoft.com/office/powerpoint/2010/main" val="25858199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7043737" y="519584"/>
            <a:ext cx="4486275" cy="552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000" b="1" dirty="0">
                <a:solidFill>
                  <a:srgbClr val="00B050"/>
                </a:solidFill>
              </a:rPr>
              <a:t>Vịnh Hạ Long là di sản thiên nhiên thế giới với khoàng 2000 hòn đảo lớn nhỏ cùng giá trị đa dạng sinh học cao. </a:t>
            </a:r>
          </a:p>
        </p:txBody>
      </p:sp>
      <p:pic>
        <p:nvPicPr>
          <p:cNvPr id="2" name="Picture 1">
            <a:extLst>
              <a:ext uri="{FF2B5EF4-FFF2-40B4-BE49-F238E27FC236}">
                <a16:creationId xmlns:a16="http://schemas.microsoft.com/office/drawing/2014/main" id="{F33890DD-191E-ECEF-6FF5-53E2FCA14B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025" y="96678"/>
            <a:ext cx="6486525" cy="6664643"/>
          </a:xfrm>
          <a:prstGeom prst="rect">
            <a:avLst/>
          </a:prstGeom>
          <a:noFill/>
          <a:ln>
            <a:noFill/>
          </a:ln>
        </p:spPr>
      </p:pic>
    </p:spTree>
    <p:extLst>
      <p:ext uri="{BB962C8B-B14F-4D97-AF65-F5344CB8AC3E}">
        <p14:creationId xmlns:p14="http://schemas.microsoft.com/office/powerpoint/2010/main" val="11368222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err="1">
                <a:solidFill>
                  <a:srgbClr val="00B050"/>
                </a:solidFill>
              </a:rPr>
              <a:t>Vịnh</a:t>
            </a:r>
            <a:r>
              <a:rPr lang="nl-NL" sz="4500" b="1" dirty="0">
                <a:solidFill>
                  <a:srgbClr val="00B050"/>
                </a:solidFill>
              </a:rPr>
              <a:t> </a:t>
            </a:r>
            <a:r>
              <a:rPr lang="nl-NL" sz="4500" b="1" dirty="0" err="1">
                <a:solidFill>
                  <a:srgbClr val="00B050"/>
                </a:solidFill>
              </a:rPr>
              <a:t>Hạ</a:t>
            </a:r>
            <a:r>
              <a:rPr lang="nl-NL" sz="4500" b="1" dirty="0">
                <a:solidFill>
                  <a:srgbClr val="00B050"/>
                </a:solidFill>
              </a:rPr>
              <a:t> Long</a:t>
            </a:r>
            <a:endParaRPr lang="en-VN" sz="4500" b="1" dirty="0">
              <a:solidFill>
                <a:srgbClr val="00B050"/>
              </a:solidFill>
            </a:endParaRPr>
          </a:p>
        </p:txBody>
      </p:sp>
      <p:pic>
        <p:nvPicPr>
          <p:cNvPr id="54274" name="Picture 2" descr="Du lịch vịnh Hạ Long - Vùng biển đảo CỰC PHẨM của Quảng Ninh">
            <a:extLst>
              <a:ext uri="{FF2B5EF4-FFF2-40B4-BE49-F238E27FC236}">
                <a16:creationId xmlns:a16="http://schemas.microsoft.com/office/drawing/2014/main" id="{56934D47-F535-0742-1E07-4963C9C9F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713" y="1104899"/>
            <a:ext cx="9701212" cy="561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766796"/>
      </p:ext>
    </p:extLst>
  </p:cSld>
  <p:clrMapOvr>
    <a:masterClrMapping/>
  </p:clrMapOvr>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7043737" y="519584"/>
            <a:ext cx="4486275" cy="552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000" b="1" dirty="0">
                <a:solidFill>
                  <a:srgbClr val="00B050"/>
                </a:solidFill>
              </a:rPr>
              <a:t>Phú Quốc là đảo lớn nhất nước ta với vị trí thuận lợi và nhiều cảnh quan đẹp, hệ thống rừng ngập mặn ven biển. </a:t>
            </a:r>
          </a:p>
        </p:txBody>
      </p:sp>
      <p:pic>
        <p:nvPicPr>
          <p:cNvPr id="2" name="Picture 1">
            <a:extLst>
              <a:ext uri="{FF2B5EF4-FFF2-40B4-BE49-F238E27FC236}">
                <a16:creationId xmlns:a16="http://schemas.microsoft.com/office/drawing/2014/main" id="{F33890DD-191E-ECEF-6FF5-53E2FCA14B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025" y="96678"/>
            <a:ext cx="6486525" cy="6664643"/>
          </a:xfrm>
          <a:prstGeom prst="rect">
            <a:avLst/>
          </a:prstGeom>
          <a:noFill/>
          <a:ln>
            <a:noFill/>
          </a:ln>
        </p:spPr>
      </p:pic>
    </p:spTree>
    <p:extLst>
      <p:ext uri="{BB962C8B-B14F-4D97-AF65-F5344CB8AC3E}">
        <p14:creationId xmlns:p14="http://schemas.microsoft.com/office/powerpoint/2010/main" val="31724171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err="1">
                <a:solidFill>
                  <a:srgbClr val="00B050"/>
                </a:solidFill>
              </a:rPr>
              <a:t>Phú</a:t>
            </a:r>
            <a:r>
              <a:rPr lang="nl-NL" sz="4500" b="1" dirty="0">
                <a:solidFill>
                  <a:srgbClr val="00B050"/>
                </a:solidFill>
              </a:rPr>
              <a:t> </a:t>
            </a:r>
            <a:r>
              <a:rPr lang="nl-NL" sz="4500" b="1" dirty="0" err="1">
                <a:solidFill>
                  <a:srgbClr val="00B050"/>
                </a:solidFill>
              </a:rPr>
              <a:t>Quốc</a:t>
            </a:r>
            <a:endParaRPr lang="en-VN" sz="4500" b="1" dirty="0">
              <a:solidFill>
                <a:srgbClr val="00B050"/>
              </a:solidFill>
            </a:endParaRPr>
          </a:p>
        </p:txBody>
      </p:sp>
      <p:pic>
        <p:nvPicPr>
          <p:cNvPr id="55298" name="Picture 2" descr="Sự chuyển mình từ đảo Phú Quốc đến “thành phố du lịch không ngủ”">
            <a:extLst>
              <a:ext uri="{FF2B5EF4-FFF2-40B4-BE49-F238E27FC236}">
                <a16:creationId xmlns:a16="http://schemas.microsoft.com/office/drawing/2014/main" id="{95B1CC8E-8C25-F3B5-FD1C-5755B5A86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445" y="1192358"/>
            <a:ext cx="9913109" cy="5551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554897"/>
      </p:ext>
    </p:extLst>
  </p:cSld>
  <p:clrMapOvr>
    <a:masterClrMapping/>
  </p:clrMapOvr>
  <p:transition/>
</p:sld>
</file>

<file path=ppt/slides/slide2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6657" name="Rectangle 1">
            <a:extLst>
              <a:ext uri="{FF2B5EF4-FFF2-40B4-BE49-F238E27FC236}">
                <a16:creationId xmlns:a16="http://schemas.microsoft.com/office/drawing/2014/main" id="{3D033FD6-78FF-093B-5584-D7F8DCB6C011}"/>
              </a:ext>
            </a:extLst>
          </p:cNvPr>
          <p:cNvSpPr>
            <a:spLocks noChangeArrowheads="1"/>
          </p:cNvSpPr>
          <p:nvPr/>
        </p:nvSpPr>
        <p:spPr bwMode="auto">
          <a:xfrm>
            <a:off x="1722583" y="1264331"/>
            <a:ext cx="8071282" cy="412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Các</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đảo</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và</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quần</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đảo</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của</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nước</a:t>
            </a:r>
            <a:r>
              <a:rPr lang="nl-NL" sz="4500" b="1" dirty="0">
                <a:effectLst/>
                <a:latin typeface="Times New Roman" panose="02020603050405020304" pitchFamily="18" charset="0"/>
                <a:ea typeface="Times New Roman" panose="02020603050405020304" pitchFamily="18" charset="0"/>
              </a:rPr>
              <a:t> ta </a:t>
            </a:r>
            <a:r>
              <a:rPr lang="nl-NL" sz="4500" b="1" dirty="0" err="1">
                <a:effectLst/>
                <a:latin typeface="Times New Roman" panose="02020603050405020304" pitchFamily="18" charset="0"/>
                <a:ea typeface="Times New Roman" panose="02020603050405020304" pitchFamily="18" charset="0"/>
              </a:rPr>
              <a:t>cũng</a:t>
            </a:r>
            <a:r>
              <a:rPr lang="nl-NL" sz="4500" b="1" dirty="0">
                <a:effectLst/>
                <a:latin typeface="Times New Roman" panose="02020603050405020304" pitchFamily="18" charset="0"/>
                <a:ea typeface="Times New Roman" panose="02020603050405020304" pitchFamily="18" charset="0"/>
              </a:rPr>
              <a:t> có </a:t>
            </a:r>
            <a:r>
              <a:rPr lang="nl-NL" sz="4500" b="1" dirty="0" err="1">
                <a:effectLst/>
                <a:latin typeface="Times New Roman" panose="02020603050405020304" pitchFamily="18" charset="0"/>
                <a:ea typeface="Times New Roman" panose="02020603050405020304" pitchFamily="18" charset="0"/>
              </a:rPr>
              <a:t>giá</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trị</a:t>
            </a:r>
            <a:r>
              <a:rPr lang="nl-NL" sz="4500" b="1" dirty="0">
                <a:effectLst/>
                <a:latin typeface="Times New Roman" panose="02020603050405020304" pitchFamily="18" charset="0"/>
                <a:ea typeface="Times New Roman" panose="02020603050405020304" pitchFamily="18" charset="0"/>
              </a:rPr>
              <a:t> du </a:t>
            </a:r>
            <a:r>
              <a:rPr lang="nl-NL" sz="4500" b="1" dirty="0" err="1">
                <a:effectLst/>
                <a:latin typeface="Times New Roman" panose="02020603050405020304" pitchFamily="18" charset="0"/>
                <a:ea typeface="Times New Roman" panose="02020603050405020304" pitchFamily="18" charset="0"/>
              </a:rPr>
              <a:t>lịch</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rất</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lớn</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như</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vịnh</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Hạ</a:t>
            </a:r>
            <a:r>
              <a:rPr lang="nl-NL" sz="4500" b="1" dirty="0">
                <a:effectLst/>
                <a:latin typeface="Times New Roman" panose="02020603050405020304" pitchFamily="18" charset="0"/>
                <a:ea typeface="Times New Roman" panose="02020603050405020304" pitchFamily="18" charset="0"/>
              </a:rPr>
              <a:t> Long, </a:t>
            </a:r>
            <a:r>
              <a:rPr lang="nl-NL" sz="4500" b="1" dirty="0" err="1">
                <a:effectLst/>
                <a:latin typeface="Times New Roman" panose="02020603050405020304" pitchFamily="18" charset="0"/>
                <a:ea typeface="Times New Roman" panose="02020603050405020304" pitchFamily="18" charset="0"/>
              </a:rPr>
              <a:t>đảo</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Phú</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Quốc</a:t>
            </a:r>
            <a:r>
              <a:rPr lang="nl-NL" sz="4500" b="1" dirty="0">
                <a:effectLst/>
                <a:latin typeface="Times New Roman" panose="02020603050405020304" pitchFamily="18" charset="0"/>
                <a:ea typeface="Times New Roman" panose="02020603050405020304" pitchFamily="18" charset="0"/>
              </a:rPr>
              <a:t>,…</a:t>
            </a:r>
            <a:endParaRPr lang="en-VN" sz="4500" b="1" dirty="0">
              <a:effectLst/>
              <a:latin typeface="Times New Roman" panose="02020603050405020304" pitchFamily="18" charset="0"/>
              <a:ea typeface="Times New Roman" panose="02020603050405020304" pitchFamily="18" charset="0"/>
            </a:endParaRPr>
          </a:p>
        </p:txBody>
      </p:sp>
      <p:sp>
        <p:nvSpPr>
          <p:cNvPr id="326658" name="Rectangle 8">
            <a:extLst>
              <a:ext uri="{FF2B5EF4-FFF2-40B4-BE49-F238E27FC236}">
                <a16:creationId xmlns:a16="http://schemas.microsoft.com/office/drawing/2014/main" id="{25D950F9-3254-5010-28BB-A4C889727AC3}"/>
              </a:ext>
            </a:extLst>
          </p:cNvPr>
          <p:cNvSpPr>
            <a:spLocks noChangeArrowheads="1"/>
          </p:cNvSpPr>
          <p:nvPr/>
        </p:nvSpPr>
        <p:spPr bwMode="auto">
          <a:xfrm>
            <a:off x="1920875" y="3167063"/>
            <a:ext cx="26115963"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endParaRPr lang="en-VN" altLang="en-VN"/>
          </a:p>
        </p:txBody>
      </p:sp>
    </p:spTree>
    <p:extLst>
      <p:ext uri="{BB962C8B-B14F-4D97-AF65-F5344CB8AC3E}">
        <p14:creationId xmlns:p14="http://schemas.microsoft.com/office/powerpoint/2010/main" val="1645611413"/>
      </p:ext>
    </p:extLst>
  </p:cSld>
  <p:clrMapOvr>
    <a:masterClrMapping/>
  </p:clrMapOvr>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7058025" y="991072"/>
            <a:ext cx="4700588" cy="516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432FF"/>
                </a:solidFill>
              </a:rPr>
              <a:t>Trình bày đặc điểm tài nguyên năng lượng gió và năng lượng thủy triều ở nước ta. </a:t>
            </a:r>
          </a:p>
        </p:txBody>
      </p:sp>
      <p:pic>
        <p:nvPicPr>
          <p:cNvPr id="2" name="Picture 1">
            <a:extLst>
              <a:ext uri="{FF2B5EF4-FFF2-40B4-BE49-F238E27FC236}">
                <a16:creationId xmlns:a16="http://schemas.microsoft.com/office/drawing/2014/main" id="{F33890DD-191E-ECEF-6FF5-53E2FCA14B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025" y="96678"/>
            <a:ext cx="6486525" cy="6664643"/>
          </a:xfrm>
          <a:prstGeom prst="rect">
            <a:avLst/>
          </a:prstGeom>
          <a:noFill/>
          <a:ln>
            <a:noFill/>
          </a:ln>
        </p:spPr>
      </p:pic>
    </p:spTree>
    <p:extLst>
      <p:ext uri="{BB962C8B-B14F-4D97-AF65-F5344CB8AC3E}">
        <p14:creationId xmlns:p14="http://schemas.microsoft.com/office/powerpoint/2010/main" val="26195707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7058025" y="991072"/>
            <a:ext cx="4700588" cy="308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0B050"/>
                </a:solidFill>
              </a:rPr>
              <a:t>Năng lượng gió: tốc độ trên 6m/s, có nơi trên 10m/s. </a:t>
            </a:r>
          </a:p>
        </p:txBody>
      </p:sp>
      <p:pic>
        <p:nvPicPr>
          <p:cNvPr id="2" name="Picture 1">
            <a:extLst>
              <a:ext uri="{FF2B5EF4-FFF2-40B4-BE49-F238E27FC236}">
                <a16:creationId xmlns:a16="http://schemas.microsoft.com/office/drawing/2014/main" id="{F33890DD-191E-ECEF-6FF5-53E2FCA14B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025" y="96678"/>
            <a:ext cx="6486525" cy="6664643"/>
          </a:xfrm>
          <a:prstGeom prst="rect">
            <a:avLst/>
          </a:prstGeom>
          <a:noFill/>
          <a:ln>
            <a:noFill/>
          </a:ln>
        </p:spPr>
      </p:pic>
    </p:spTree>
    <p:extLst>
      <p:ext uri="{BB962C8B-B14F-4D97-AF65-F5344CB8AC3E}">
        <p14:creationId xmlns:p14="http://schemas.microsoft.com/office/powerpoint/2010/main" val="25915684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6657" name="Rectangle 1">
            <a:extLst>
              <a:ext uri="{FF2B5EF4-FFF2-40B4-BE49-F238E27FC236}">
                <a16:creationId xmlns:a16="http://schemas.microsoft.com/office/drawing/2014/main" id="{3D033FD6-78FF-093B-5584-D7F8DCB6C011}"/>
              </a:ext>
            </a:extLst>
          </p:cNvPr>
          <p:cNvSpPr>
            <a:spLocks noChangeArrowheads="1"/>
          </p:cNvSpPr>
          <p:nvPr/>
        </p:nvSpPr>
        <p:spPr bwMode="auto">
          <a:xfrm>
            <a:off x="685079" y="1367570"/>
            <a:ext cx="10821842" cy="412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nl-NL" sz="4500" b="1" dirty="0">
                <a:effectLst/>
                <a:latin typeface="Times New Roman" panose="02020603050405020304" pitchFamily="18" charset="0"/>
                <a:ea typeface="Times New Roman" panose="02020603050405020304" pitchFamily="18" charset="0"/>
              </a:rPr>
              <a:t>d. </a:t>
            </a:r>
            <a:r>
              <a:rPr lang="nl-NL" sz="4500" b="1" dirty="0" err="1">
                <a:effectLst/>
                <a:latin typeface="Times New Roman" panose="02020603050405020304" pitchFamily="18" charset="0"/>
                <a:ea typeface="Times New Roman" panose="02020603050405020304" pitchFamily="18" charset="0"/>
              </a:rPr>
              <a:t>Các</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tài</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nguyên</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khác</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của</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vùng</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biển</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và</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thềm</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lục</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địa</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Việt</a:t>
            </a:r>
            <a:r>
              <a:rPr lang="nl-NL" sz="4500" b="1" dirty="0">
                <a:effectLst/>
                <a:latin typeface="Times New Roman" panose="02020603050405020304" pitchFamily="18" charset="0"/>
                <a:ea typeface="Times New Roman" panose="02020603050405020304" pitchFamily="18" charset="0"/>
              </a:rPr>
              <a:t> Nam</a:t>
            </a:r>
            <a:endParaRPr lang="en-VN" sz="4500" b="1" dirty="0">
              <a:effectLst/>
              <a:latin typeface="Times New Roman" panose="02020603050405020304" pitchFamily="18" charset="0"/>
              <a:ea typeface="Times New Roman" panose="02020603050405020304" pitchFamily="18" charset="0"/>
            </a:endParaRPr>
          </a:p>
          <a:p>
            <a:pPr algn="just">
              <a:lnSpc>
                <a:spcPct val="150000"/>
              </a:lnSpc>
            </a:pP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Năng</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lượng</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gió</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tốc</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độ</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trên</a:t>
            </a:r>
            <a:r>
              <a:rPr lang="nl-NL" sz="4500" b="1" dirty="0">
                <a:effectLst/>
                <a:latin typeface="Times New Roman" panose="02020603050405020304" pitchFamily="18" charset="0"/>
                <a:ea typeface="Times New Roman" panose="02020603050405020304" pitchFamily="18" charset="0"/>
              </a:rPr>
              <a:t> 6m/s, có </a:t>
            </a:r>
            <a:r>
              <a:rPr lang="nl-NL" sz="4500" b="1" dirty="0" err="1">
                <a:effectLst/>
                <a:latin typeface="Times New Roman" panose="02020603050405020304" pitchFamily="18" charset="0"/>
                <a:ea typeface="Times New Roman" panose="02020603050405020304" pitchFamily="18" charset="0"/>
              </a:rPr>
              <a:t>nơi</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trên</a:t>
            </a:r>
            <a:r>
              <a:rPr lang="nl-NL" sz="4500" b="1" dirty="0">
                <a:effectLst/>
                <a:latin typeface="Times New Roman" panose="02020603050405020304" pitchFamily="18" charset="0"/>
                <a:ea typeface="Times New Roman" panose="02020603050405020304" pitchFamily="18" charset="0"/>
              </a:rPr>
              <a:t> 10m/s.</a:t>
            </a:r>
            <a:endParaRPr lang="en-VN" sz="4500" b="1" dirty="0">
              <a:effectLst/>
              <a:latin typeface="Times New Roman" panose="02020603050405020304" pitchFamily="18" charset="0"/>
              <a:ea typeface="Times New Roman" panose="02020603050405020304" pitchFamily="18" charset="0"/>
            </a:endParaRPr>
          </a:p>
        </p:txBody>
      </p:sp>
      <p:sp>
        <p:nvSpPr>
          <p:cNvPr id="326658" name="Rectangle 8">
            <a:extLst>
              <a:ext uri="{FF2B5EF4-FFF2-40B4-BE49-F238E27FC236}">
                <a16:creationId xmlns:a16="http://schemas.microsoft.com/office/drawing/2014/main" id="{25D950F9-3254-5010-28BB-A4C889727AC3}"/>
              </a:ext>
            </a:extLst>
          </p:cNvPr>
          <p:cNvSpPr>
            <a:spLocks noChangeArrowheads="1"/>
          </p:cNvSpPr>
          <p:nvPr/>
        </p:nvSpPr>
        <p:spPr bwMode="auto">
          <a:xfrm>
            <a:off x="1920875" y="3167063"/>
            <a:ext cx="26115963"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endParaRPr lang="en-VN" altLang="en-VN"/>
          </a:p>
        </p:txBody>
      </p:sp>
    </p:spTree>
    <p:extLst>
      <p:ext uri="{BB962C8B-B14F-4D97-AF65-F5344CB8AC3E}">
        <p14:creationId xmlns:p14="http://schemas.microsoft.com/office/powerpoint/2010/main" val="2385398950"/>
      </p:ext>
    </p:extLst>
  </p:cSld>
  <p:clrMapOvr>
    <a:masterClrMapping/>
  </p:clrMapOvr>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err="1">
                <a:solidFill>
                  <a:srgbClr val="00B050"/>
                </a:solidFill>
              </a:rPr>
              <a:t>Năng</a:t>
            </a:r>
            <a:r>
              <a:rPr lang="nl-NL" sz="4500" b="1" dirty="0">
                <a:solidFill>
                  <a:srgbClr val="00B050"/>
                </a:solidFill>
              </a:rPr>
              <a:t> </a:t>
            </a:r>
            <a:r>
              <a:rPr lang="nl-NL" sz="4500" b="1" dirty="0" err="1">
                <a:solidFill>
                  <a:srgbClr val="00B050"/>
                </a:solidFill>
              </a:rPr>
              <a:t>lượng</a:t>
            </a:r>
            <a:r>
              <a:rPr lang="nl-NL" sz="4500" b="1" dirty="0">
                <a:solidFill>
                  <a:srgbClr val="00B050"/>
                </a:solidFill>
              </a:rPr>
              <a:t> </a:t>
            </a:r>
            <a:r>
              <a:rPr lang="nl-NL" sz="4500" b="1" dirty="0" err="1">
                <a:solidFill>
                  <a:srgbClr val="00B050"/>
                </a:solidFill>
              </a:rPr>
              <a:t>gió</a:t>
            </a:r>
            <a:endParaRPr lang="en-VN" sz="4500" b="1" dirty="0">
              <a:solidFill>
                <a:srgbClr val="00B050"/>
              </a:solidFill>
            </a:endParaRPr>
          </a:p>
        </p:txBody>
      </p:sp>
      <p:pic>
        <p:nvPicPr>
          <p:cNvPr id="57346" name="Picture 2" descr="Công nghệ Năng lượng gió: Phân tích qua biểu đồ sáng chế - TIN TỨC - SỰ  KIỆN QUỐC TẾ - CỤC SỞ HỮU TRÍ TUỆ">
            <a:extLst>
              <a:ext uri="{FF2B5EF4-FFF2-40B4-BE49-F238E27FC236}">
                <a16:creationId xmlns:a16="http://schemas.microsoft.com/office/drawing/2014/main" id="{6C8823F0-8E61-BCED-E300-EAAFAB241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075" y="1181099"/>
            <a:ext cx="9780588" cy="5548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84626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6093097" y="1323109"/>
            <a:ext cx="5364163" cy="226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5000" b="1" dirty="0">
                <a:solidFill>
                  <a:srgbClr val="0432FF"/>
                </a:solidFill>
                <a:effectLst/>
                <a:latin typeface="Times New Roman" panose="02020603050405020304" pitchFamily="18" charset="0"/>
                <a:ea typeface="Times New Roman" panose="02020603050405020304" pitchFamily="18" charset="0"/>
              </a:rPr>
              <a:t>Thềm lục địa nước ta có đặc điểm gì? </a:t>
            </a:r>
          </a:p>
        </p:txBody>
      </p:sp>
      <p:pic>
        <p:nvPicPr>
          <p:cNvPr id="3" name="Picture 2">
            <a:extLst>
              <a:ext uri="{FF2B5EF4-FFF2-40B4-BE49-F238E27FC236}">
                <a16:creationId xmlns:a16="http://schemas.microsoft.com/office/drawing/2014/main" id="{1FF9276A-0AD8-4DB1-A18A-6B9B25A5BD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282" y="296545"/>
            <a:ext cx="5364162" cy="6367491"/>
          </a:xfrm>
          <a:prstGeom prst="rect">
            <a:avLst/>
          </a:prstGeom>
          <a:noFill/>
          <a:ln>
            <a:noFill/>
          </a:ln>
        </p:spPr>
      </p:pic>
    </p:spTree>
    <p:extLst>
      <p:ext uri="{BB962C8B-B14F-4D97-AF65-F5344CB8AC3E}">
        <p14:creationId xmlns:p14="http://schemas.microsoft.com/office/powerpoint/2010/main" val="3241962084"/>
      </p:ext>
    </p:extLst>
  </p:cSld>
  <p:clrMapOvr>
    <a:masterClrMapping/>
  </p:clrMapOvr>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6705600" y="273741"/>
            <a:ext cx="5133975" cy="620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0B050"/>
                </a:solidFill>
              </a:rPr>
              <a:t>Năng lượng thủy tiều: 2 khu vực có tiềm năng lớn là Móng Cái đến Thanh Hóa, Mũi Ba Kiệm đến Cà Mau. </a:t>
            </a:r>
          </a:p>
        </p:txBody>
      </p:sp>
      <p:pic>
        <p:nvPicPr>
          <p:cNvPr id="2" name="Picture 1">
            <a:extLst>
              <a:ext uri="{FF2B5EF4-FFF2-40B4-BE49-F238E27FC236}">
                <a16:creationId xmlns:a16="http://schemas.microsoft.com/office/drawing/2014/main" id="{F33890DD-191E-ECEF-6FF5-53E2FCA14B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025" y="96678"/>
            <a:ext cx="6486525" cy="6664643"/>
          </a:xfrm>
          <a:prstGeom prst="rect">
            <a:avLst/>
          </a:prstGeom>
          <a:noFill/>
          <a:ln>
            <a:noFill/>
          </a:ln>
        </p:spPr>
      </p:pic>
    </p:spTree>
    <p:extLst>
      <p:ext uri="{BB962C8B-B14F-4D97-AF65-F5344CB8AC3E}">
        <p14:creationId xmlns:p14="http://schemas.microsoft.com/office/powerpoint/2010/main" val="34680478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6657" name="Rectangle 1">
            <a:extLst>
              <a:ext uri="{FF2B5EF4-FFF2-40B4-BE49-F238E27FC236}">
                <a16:creationId xmlns:a16="http://schemas.microsoft.com/office/drawing/2014/main" id="{3D033FD6-78FF-093B-5584-D7F8DCB6C011}"/>
              </a:ext>
            </a:extLst>
          </p:cNvPr>
          <p:cNvSpPr>
            <a:spLocks noChangeArrowheads="1"/>
          </p:cNvSpPr>
          <p:nvPr/>
        </p:nvSpPr>
        <p:spPr bwMode="auto">
          <a:xfrm>
            <a:off x="793895" y="1771650"/>
            <a:ext cx="10821842" cy="308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Năng</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lượng</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thủy</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triều</a:t>
            </a:r>
            <a:r>
              <a:rPr lang="nl-NL" sz="4500" b="1" dirty="0">
                <a:effectLst/>
                <a:latin typeface="Times New Roman" panose="02020603050405020304" pitchFamily="18" charset="0"/>
                <a:ea typeface="Times New Roman" panose="02020603050405020304" pitchFamily="18" charset="0"/>
              </a:rPr>
              <a:t>: 2 </a:t>
            </a:r>
            <a:r>
              <a:rPr lang="nl-NL" sz="4500" b="1" dirty="0" err="1">
                <a:effectLst/>
                <a:latin typeface="Times New Roman" panose="02020603050405020304" pitchFamily="18" charset="0"/>
                <a:ea typeface="Times New Roman" panose="02020603050405020304" pitchFamily="18" charset="0"/>
              </a:rPr>
              <a:t>khu</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vực</a:t>
            </a:r>
            <a:r>
              <a:rPr lang="nl-NL" sz="4500" b="1" dirty="0">
                <a:effectLst/>
                <a:latin typeface="Times New Roman" panose="02020603050405020304" pitchFamily="18" charset="0"/>
                <a:ea typeface="Times New Roman" panose="02020603050405020304" pitchFamily="18" charset="0"/>
              </a:rPr>
              <a:t> có </a:t>
            </a:r>
            <a:r>
              <a:rPr lang="nl-NL" sz="4500" b="1" dirty="0" err="1">
                <a:effectLst/>
                <a:latin typeface="Times New Roman" panose="02020603050405020304" pitchFamily="18" charset="0"/>
                <a:ea typeface="Times New Roman" panose="02020603050405020304" pitchFamily="18" charset="0"/>
              </a:rPr>
              <a:t>tiềm</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năng</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lớn</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là</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Móng</a:t>
            </a:r>
            <a:r>
              <a:rPr lang="nl-NL" sz="4500" b="1" dirty="0">
                <a:effectLst/>
                <a:latin typeface="Times New Roman" panose="02020603050405020304" pitchFamily="18" charset="0"/>
                <a:ea typeface="Times New Roman" panose="02020603050405020304" pitchFamily="18" charset="0"/>
              </a:rPr>
              <a:t> Cái </a:t>
            </a:r>
            <a:r>
              <a:rPr lang="nl-NL" sz="4500" b="1" dirty="0" err="1">
                <a:effectLst/>
                <a:latin typeface="Times New Roman" panose="02020603050405020304" pitchFamily="18" charset="0"/>
                <a:ea typeface="Times New Roman" panose="02020603050405020304" pitchFamily="18" charset="0"/>
              </a:rPr>
              <a:t>đến</a:t>
            </a:r>
            <a:r>
              <a:rPr lang="nl-NL" sz="4500" b="1" dirty="0">
                <a:effectLst/>
                <a:latin typeface="Times New Roman" panose="02020603050405020304" pitchFamily="18" charset="0"/>
                <a:ea typeface="Times New Roman" panose="02020603050405020304" pitchFamily="18" charset="0"/>
              </a:rPr>
              <a:t> Thanh </a:t>
            </a:r>
            <a:r>
              <a:rPr lang="nl-NL" sz="4500" b="1" dirty="0" err="1">
                <a:effectLst/>
                <a:latin typeface="Times New Roman" panose="02020603050405020304" pitchFamily="18" charset="0"/>
                <a:ea typeface="Times New Roman" panose="02020603050405020304" pitchFamily="18" charset="0"/>
              </a:rPr>
              <a:t>Hóa</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Mũi</a:t>
            </a:r>
            <a:r>
              <a:rPr lang="nl-NL" sz="4500" b="1" dirty="0">
                <a:effectLst/>
                <a:latin typeface="Times New Roman" panose="02020603050405020304" pitchFamily="18" charset="0"/>
                <a:ea typeface="Times New Roman" panose="02020603050405020304" pitchFamily="18" charset="0"/>
              </a:rPr>
              <a:t> Ba </a:t>
            </a:r>
            <a:r>
              <a:rPr lang="nl-NL" sz="4500" b="1" dirty="0" err="1">
                <a:effectLst/>
                <a:latin typeface="Times New Roman" panose="02020603050405020304" pitchFamily="18" charset="0"/>
                <a:ea typeface="Times New Roman" panose="02020603050405020304" pitchFamily="18" charset="0"/>
              </a:rPr>
              <a:t>Kiệm</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đến</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Cà</a:t>
            </a:r>
            <a:r>
              <a:rPr lang="nl-NL" sz="4500" b="1" dirty="0">
                <a:effectLst/>
                <a:latin typeface="Times New Roman" panose="02020603050405020304" pitchFamily="18" charset="0"/>
                <a:ea typeface="Times New Roman" panose="02020603050405020304" pitchFamily="18" charset="0"/>
              </a:rPr>
              <a:t> Mau.</a:t>
            </a:r>
            <a:endParaRPr lang="en-VN" sz="4500" b="1" dirty="0">
              <a:effectLst/>
              <a:latin typeface="Times New Roman" panose="02020603050405020304" pitchFamily="18" charset="0"/>
              <a:ea typeface="Times New Roman" panose="02020603050405020304" pitchFamily="18" charset="0"/>
            </a:endParaRPr>
          </a:p>
        </p:txBody>
      </p:sp>
      <p:sp>
        <p:nvSpPr>
          <p:cNvPr id="326658" name="Rectangle 8">
            <a:extLst>
              <a:ext uri="{FF2B5EF4-FFF2-40B4-BE49-F238E27FC236}">
                <a16:creationId xmlns:a16="http://schemas.microsoft.com/office/drawing/2014/main" id="{25D950F9-3254-5010-28BB-A4C889727AC3}"/>
              </a:ext>
            </a:extLst>
          </p:cNvPr>
          <p:cNvSpPr>
            <a:spLocks noChangeArrowheads="1"/>
          </p:cNvSpPr>
          <p:nvPr/>
        </p:nvSpPr>
        <p:spPr bwMode="auto">
          <a:xfrm>
            <a:off x="1920875" y="3167063"/>
            <a:ext cx="26115963"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endParaRPr lang="en-VN" altLang="en-VN"/>
          </a:p>
        </p:txBody>
      </p:sp>
    </p:spTree>
    <p:extLst>
      <p:ext uri="{BB962C8B-B14F-4D97-AF65-F5344CB8AC3E}">
        <p14:creationId xmlns:p14="http://schemas.microsoft.com/office/powerpoint/2010/main" val="424247421"/>
      </p:ext>
    </p:extLst>
  </p:cSld>
  <p:clrMapOvr>
    <a:masterClrMapping/>
  </p:clrMapOvr>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850105" y="0"/>
            <a:ext cx="10994231"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err="1">
                <a:solidFill>
                  <a:srgbClr val="00B050"/>
                </a:solidFill>
              </a:rPr>
              <a:t>Năng</a:t>
            </a:r>
            <a:r>
              <a:rPr lang="nl-NL" sz="4500" b="1" dirty="0">
                <a:solidFill>
                  <a:srgbClr val="00B050"/>
                </a:solidFill>
              </a:rPr>
              <a:t> </a:t>
            </a:r>
            <a:r>
              <a:rPr lang="nl-NL" sz="4500" b="1" dirty="0" err="1">
                <a:solidFill>
                  <a:srgbClr val="00B050"/>
                </a:solidFill>
              </a:rPr>
              <a:t>lượng</a:t>
            </a:r>
            <a:r>
              <a:rPr lang="nl-NL" sz="4500" b="1" dirty="0">
                <a:solidFill>
                  <a:srgbClr val="00B050"/>
                </a:solidFill>
              </a:rPr>
              <a:t> </a:t>
            </a:r>
            <a:r>
              <a:rPr lang="nl-NL" sz="4500" b="1" dirty="0" err="1">
                <a:solidFill>
                  <a:srgbClr val="00B050"/>
                </a:solidFill>
              </a:rPr>
              <a:t>thủy</a:t>
            </a:r>
            <a:r>
              <a:rPr lang="nl-NL" sz="4500" b="1" dirty="0">
                <a:solidFill>
                  <a:srgbClr val="00B050"/>
                </a:solidFill>
              </a:rPr>
              <a:t> </a:t>
            </a:r>
            <a:r>
              <a:rPr lang="nl-NL" sz="4500" b="1" dirty="0" err="1">
                <a:solidFill>
                  <a:srgbClr val="00B050"/>
                </a:solidFill>
              </a:rPr>
              <a:t>triều</a:t>
            </a:r>
            <a:endParaRPr lang="en-VN" sz="4500" b="1" dirty="0">
              <a:solidFill>
                <a:srgbClr val="00B050"/>
              </a:solidFill>
            </a:endParaRPr>
          </a:p>
        </p:txBody>
      </p:sp>
      <p:pic>
        <p:nvPicPr>
          <p:cNvPr id="58370" name="Picture 2" descr="Năng lượng thuỷ triều: Nguồn năng lượng tái tạo lớn đầy tiềm năng">
            <a:extLst>
              <a:ext uri="{FF2B5EF4-FFF2-40B4-BE49-F238E27FC236}">
                <a16:creationId xmlns:a16="http://schemas.microsoft.com/office/drawing/2014/main" id="{F8AFD977-75D5-F0C6-612E-01C6F4DDC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204" y="1270000"/>
            <a:ext cx="10084596" cy="5316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417469"/>
      </p:ext>
    </p:extLst>
  </p:cSld>
  <p:clrMapOvr>
    <a:masterClrMapping/>
  </p:clrMapOvr>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6843713" y="991072"/>
            <a:ext cx="4914900" cy="412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432FF"/>
                </a:solidFill>
              </a:rPr>
              <a:t>Nước ta có điều kiện thuận lợi gì để phát triển giao thông vận tải biển? </a:t>
            </a:r>
          </a:p>
        </p:txBody>
      </p:sp>
      <p:pic>
        <p:nvPicPr>
          <p:cNvPr id="2" name="Picture 1">
            <a:extLst>
              <a:ext uri="{FF2B5EF4-FFF2-40B4-BE49-F238E27FC236}">
                <a16:creationId xmlns:a16="http://schemas.microsoft.com/office/drawing/2014/main" id="{F33890DD-191E-ECEF-6FF5-53E2FCA14B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025" y="96678"/>
            <a:ext cx="6486525" cy="6664643"/>
          </a:xfrm>
          <a:prstGeom prst="rect">
            <a:avLst/>
          </a:prstGeom>
          <a:noFill/>
          <a:ln>
            <a:noFill/>
          </a:ln>
        </p:spPr>
      </p:pic>
    </p:spTree>
    <p:extLst>
      <p:ext uri="{BB962C8B-B14F-4D97-AF65-F5344CB8AC3E}">
        <p14:creationId xmlns:p14="http://schemas.microsoft.com/office/powerpoint/2010/main" val="34121914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7029451" y="1367570"/>
            <a:ext cx="4586287" cy="412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0B050"/>
                </a:solidFill>
              </a:rPr>
              <a:t>- Nhiều khu vực nước sâu thuận lợi xây dựng cảng biển.</a:t>
            </a:r>
          </a:p>
        </p:txBody>
      </p:sp>
      <p:pic>
        <p:nvPicPr>
          <p:cNvPr id="2" name="Picture 1">
            <a:extLst>
              <a:ext uri="{FF2B5EF4-FFF2-40B4-BE49-F238E27FC236}">
                <a16:creationId xmlns:a16="http://schemas.microsoft.com/office/drawing/2014/main" id="{F33890DD-191E-ECEF-6FF5-53E2FCA14B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025" y="96678"/>
            <a:ext cx="6486525" cy="6664643"/>
          </a:xfrm>
          <a:prstGeom prst="rect">
            <a:avLst/>
          </a:prstGeom>
          <a:noFill/>
          <a:ln>
            <a:noFill/>
          </a:ln>
        </p:spPr>
      </p:pic>
    </p:spTree>
    <p:extLst>
      <p:ext uri="{BB962C8B-B14F-4D97-AF65-F5344CB8AC3E}">
        <p14:creationId xmlns:p14="http://schemas.microsoft.com/office/powerpoint/2010/main" val="3622293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7029451" y="1367570"/>
            <a:ext cx="4586287" cy="516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0B050"/>
                </a:solidFill>
              </a:rPr>
              <a:t>- Biển ấm quanh năm.</a:t>
            </a:r>
          </a:p>
          <a:p>
            <a:pPr algn="just">
              <a:lnSpc>
                <a:spcPct val="150000"/>
              </a:lnSpc>
            </a:pPr>
            <a:r>
              <a:rPr lang="en-VN" sz="4500" b="1" dirty="0">
                <a:solidFill>
                  <a:srgbClr val="00B050"/>
                </a:solidFill>
              </a:rPr>
              <a:t>- Gần nhiều tuyến đường biển quốc tế.</a:t>
            </a:r>
          </a:p>
        </p:txBody>
      </p:sp>
      <p:pic>
        <p:nvPicPr>
          <p:cNvPr id="2" name="Picture 1">
            <a:extLst>
              <a:ext uri="{FF2B5EF4-FFF2-40B4-BE49-F238E27FC236}">
                <a16:creationId xmlns:a16="http://schemas.microsoft.com/office/drawing/2014/main" id="{F33890DD-191E-ECEF-6FF5-53E2FCA14B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025" y="96678"/>
            <a:ext cx="6486525" cy="6664643"/>
          </a:xfrm>
          <a:prstGeom prst="rect">
            <a:avLst/>
          </a:prstGeom>
          <a:noFill/>
          <a:ln>
            <a:noFill/>
          </a:ln>
        </p:spPr>
      </p:pic>
    </p:spTree>
    <p:extLst>
      <p:ext uri="{BB962C8B-B14F-4D97-AF65-F5344CB8AC3E}">
        <p14:creationId xmlns:p14="http://schemas.microsoft.com/office/powerpoint/2010/main" val="14885514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7000876" y="967520"/>
            <a:ext cx="4586287" cy="516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0B050"/>
                </a:solidFill>
              </a:rPr>
              <a:t>Bờ biển khúc khuỷu, có nhiều vũng vịnh sâu kín gió thuận lợi để xây dựng cảng. </a:t>
            </a:r>
          </a:p>
        </p:txBody>
      </p:sp>
      <p:pic>
        <p:nvPicPr>
          <p:cNvPr id="2" name="Picture 1">
            <a:extLst>
              <a:ext uri="{FF2B5EF4-FFF2-40B4-BE49-F238E27FC236}">
                <a16:creationId xmlns:a16="http://schemas.microsoft.com/office/drawing/2014/main" id="{F33890DD-191E-ECEF-6FF5-53E2FCA14B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025" y="96678"/>
            <a:ext cx="6486525" cy="6664643"/>
          </a:xfrm>
          <a:prstGeom prst="rect">
            <a:avLst/>
          </a:prstGeom>
          <a:noFill/>
          <a:ln>
            <a:noFill/>
          </a:ln>
        </p:spPr>
      </p:pic>
    </p:spTree>
    <p:extLst>
      <p:ext uri="{BB962C8B-B14F-4D97-AF65-F5344CB8AC3E}">
        <p14:creationId xmlns:p14="http://schemas.microsoft.com/office/powerpoint/2010/main" val="31389094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6657" name="Rectangle 1">
            <a:extLst>
              <a:ext uri="{FF2B5EF4-FFF2-40B4-BE49-F238E27FC236}">
                <a16:creationId xmlns:a16="http://schemas.microsoft.com/office/drawing/2014/main" id="{3D033FD6-78FF-093B-5584-D7F8DCB6C011}"/>
              </a:ext>
            </a:extLst>
          </p:cNvPr>
          <p:cNvSpPr>
            <a:spLocks noChangeArrowheads="1"/>
          </p:cNvSpPr>
          <p:nvPr/>
        </p:nvSpPr>
        <p:spPr bwMode="auto">
          <a:xfrm>
            <a:off x="1765445" y="2035856"/>
            <a:ext cx="8071282" cy="341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Nhiều</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khu</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vực</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nước</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sâu</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thuận</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lợi</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xây</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dựng</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cảng</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biển</a:t>
            </a:r>
            <a:r>
              <a:rPr lang="nl-NL" sz="5000" b="1" dirty="0">
                <a:effectLst/>
                <a:latin typeface="Times New Roman" panose="02020603050405020304" pitchFamily="18" charset="0"/>
                <a:ea typeface="Times New Roman" panose="02020603050405020304" pitchFamily="18" charset="0"/>
              </a:rPr>
              <a:t>.</a:t>
            </a:r>
            <a:r>
              <a:rPr lang="en-VN" sz="5000" b="1" dirty="0">
                <a:effectLst/>
              </a:rPr>
              <a:t> </a:t>
            </a:r>
            <a:endParaRPr lang="en-VN" altLang="en-VN" sz="5000" b="1" dirty="0">
              <a:solidFill>
                <a:srgbClr val="0432FF"/>
              </a:solidFill>
              <a:cs typeface="Times New Roman" panose="02020603050405020304" pitchFamily="18" charset="0"/>
            </a:endParaRPr>
          </a:p>
        </p:txBody>
      </p:sp>
      <p:sp>
        <p:nvSpPr>
          <p:cNvPr id="326658" name="Rectangle 8">
            <a:extLst>
              <a:ext uri="{FF2B5EF4-FFF2-40B4-BE49-F238E27FC236}">
                <a16:creationId xmlns:a16="http://schemas.microsoft.com/office/drawing/2014/main" id="{25D950F9-3254-5010-28BB-A4C889727AC3}"/>
              </a:ext>
            </a:extLst>
          </p:cNvPr>
          <p:cNvSpPr>
            <a:spLocks noChangeArrowheads="1"/>
          </p:cNvSpPr>
          <p:nvPr/>
        </p:nvSpPr>
        <p:spPr bwMode="auto">
          <a:xfrm>
            <a:off x="1920875" y="3167063"/>
            <a:ext cx="26115963"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endParaRPr lang="en-VN" altLang="en-VN"/>
          </a:p>
        </p:txBody>
      </p:sp>
    </p:spTree>
    <p:extLst>
      <p:ext uri="{BB962C8B-B14F-4D97-AF65-F5344CB8AC3E}">
        <p14:creationId xmlns:p14="http://schemas.microsoft.com/office/powerpoint/2010/main" val="2491284859"/>
      </p:ext>
    </p:extLst>
  </p:cSld>
  <p:clrMapOvr>
    <a:masterClrMapping/>
  </p:clrMapOvr>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16667" y="36365"/>
            <a:ext cx="6079333"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err="1">
                <a:solidFill>
                  <a:srgbClr val="00B050"/>
                </a:solidFill>
              </a:rPr>
              <a:t>Cảng</a:t>
            </a:r>
            <a:r>
              <a:rPr lang="nl-NL" sz="4500" b="1" dirty="0">
                <a:solidFill>
                  <a:srgbClr val="00B050"/>
                </a:solidFill>
              </a:rPr>
              <a:t> </a:t>
            </a:r>
            <a:r>
              <a:rPr lang="nl-NL" sz="4500" b="1" dirty="0" err="1">
                <a:solidFill>
                  <a:srgbClr val="00B050"/>
                </a:solidFill>
              </a:rPr>
              <a:t>biển</a:t>
            </a:r>
            <a:r>
              <a:rPr lang="nl-NL" sz="4500" b="1" dirty="0">
                <a:solidFill>
                  <a:srgbClr val="00B050"/>
                </a:solidFill>
              </a:rPr>
              <a:t> </a:t>
            </a:r>
            <a:r>
              <a:rPr lang="nl-NL" sz="4500" b="1" dirty="0" err="1">
                <a:solidFill>
                  <a:srgbClr val="00B050"/>
                </a:solidFill>
              </a:rPr>
              <a:t>Hải</a:t>
            </a:r>
            <a:r>
              <a:rPr lang="nl-NL" sz="4500" b="1" dirty="0">
                <a:solidFill>
                  <a:srgbClr val="00B050"/>
                </a:solidFill>
              </a:rPr>
              <a:t> </a:t>
            </a:r>
            <a:r>
              <a:rPr lang="nl-NL" sz="4500" b="1" dirty="0" err="1">
                <a:solidFill>
                  <a:srgbClr val="00B050"/>
                </a:solidFill>
              </a:rPr>
              <a:t>Phòng</a:t>
            </a:r>
            <a:endParaRPr lang="en-VN" sz="4500" b="1" dirty="0">
              <a:solidFill>
                <a:srgbClr val="00B050"/>
              </a:solidFill>
            </a:endParaRPr>
          </a:p>
        </p:txBody>
      </p:sp>
      <p:pic>
        <p:nvPicPr>
          <p:cNvPr id="59394" name="Picture 2" descr="Cảng Hải Phòng">
            <a:extLst>
              <a:ext uri="{FF2B5EF4-FFF2-40B4-BE49-F238E27FC236}">
                <a16:creationId xmlns:a16="http://schemas.microsoft.com/office/drawing/2014/main" id="{E0C02D5F-5968-7609-879A-5503AE585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3" y="1285874"/>
            <a:ext cx="6527800" cy="45291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FD1B41-22C5-D0C1-52F1-88988D6CC7AD}"/>
              </a:ext>
            </a:extLst>
          </p:cNvPr>
          <p:cNvSpPr txBox="1"/>
          <p:nvPr/>
        </p:nvSpPr>
        <p:spPr>
          <a:xfrm>
            <a:off x="7100886" y="442912"/>
            <a:ext cx="4732337" cy="6241837"/>
          </a:xfrm>
          <a:prstGeom prst="rect">
            <a:avLst/>
          </a:prstGeom>
          <a:noFill/>
        </p:spPr>
        <p:txBody>
          <a:bodyPr wrap="square">
            <a:spAutoFit/>
          </a:bodyPr>
          <a:lstStyle/>
          <a:p>
            <a:pPr algn="just">
              <a:lnSpc>
                <a:spcPct val="150000"/>
              </a:lnSpc>
            </a:pPr>
            <a:r>
              <a:rPr lang="vi-VN" sz="3000" b="1" i="0" dirty="0">
                <a:solidFill>
                  <a:srgbClr val="00B050"/>
                </a:solidFill>
                <a:effectLst/>
                <a:cs typeface="Times New Roman" panose="02020603050405020304" pitchFamily="18" charset="0"/>
              </a:rPr>
              <a:t>Hải Phòng luôn được biết đến là thành phố cảng biển lớn nhất ở Việt Nam. Cảng Hải Phòng được đầu tư với hệ thống thiết bị hiện đại, cơ sở hạ tầng đầy đủ, an toàn và phù hợp với phương thức vận tải, thương mại quốc tế</a:t>
            </a:r>
            <a:r>
              <a:rPr lang="vi-VN" sz="3000" b="1" dirty="0">
                <a:solidFill>
                  <a:srgbClr val="00B050"/>
                </a:solidFill>
                <a:cs typeface="Times New Roman" panose="02020603050405020304" pitchFamily="18" charset="0"/>
              </a:rPr>
              <a:t>.</a:t>
            </a:r>
            <a:endParaRPr lang="en-VN" sz="3000" b="1" dirty="0">
              <a:solidFill>
                <a:srgbClr val="00B050"/>
              </a:solidFill>
              <a:cs typeface="Times New Roman" panose="02020603050405020304" pitchFamily="18" charset="0"/>
            </a:endParaRPr>
          </a:p>
        </p:txBody>
      </p:sp>
    </p:spTree>
    <p:extLst>
      <p:ext uri="{BB962C8B-B14F-4D97-AF65-F5344CB8AC3E}">
        <p14:creationId xmlns:p14="http://schemas.microsoft.com/office/powerpoint/2010/main" val="4112548343"/>
      </p:ext>
    </p:extLst>
  </p:cSld>
  <p:clrMapOvr>
    <a:masterClrMapping/>
  </p:clrMapOvr>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16667" y="36365"/>
            <a:ext cx="6079333"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err="1">
                <a:solidFill>
                  <a:srgbClr val="00B050"/>
                </a:solidFill>
              </a:rPr>
              <a:t>Cảng</a:t>
            </a:r>
            <a:r>
              <a:rPr lang="nl-NL" sz="4500" b="1" dirty="0">
                <a:solidFill>
                  <a:srgbClr val="00B050"/>
                </a:solidFill>
              </a:rPr>
              <a:t> </a:t>
            </a:r>
            <a:r>
              <a:rPr lang="nl-NL" sz="4500" b="1" dirty="0" err="1">
                <a:solidFill>
                  <a:srgbClr val="00B050"/>
                </a:solidFill>
              </a:rPr>
              <a:t>biển</a:t>
            </a:r>
            <a:r>
              <a:rPr lang="nl-NL" sz="4500" b="1" dirty="0">
                <a:solidFill>
                  <a:srgbClr val="00B050"/>
                </a:solidFill>
              </a:rPr>
              <a:t> </a:t>
            </a:r>
            <a:r>
              <a:rPr lang="nl-NL" sz="4500" b="1" dirty="0" err="1">
                <a:solidFill>
                  <a:srgbClr val="00B050"/>
                </a:solidFill>
              </a:rPr>
              <a:t>Hải</a:t>
            </a:r>
            <a:r>
              <a:rPr lang="nl-NL" sz="4500" b="1" dirty="0">
                <a:solidFill>
                  <a:srgbClr val="00B050"/>
                </a:solidFill>
              </a:rPr>
              <a:t> </a:t>
            </a:r>
            <a:r>
              <a:rPr lang="nl-NL" sz="4500" b="1" dirty="0" err="1">
                <a:solidFill>
                  <a:srgbClr val="00B050"/>
                </a:solidFill>
              </a:rPr>
              <a:t>Phòng</a:t>
            </a:r>
            <a:endParaRPr lang="en-VN" sz="4500" b="1" dirty="0">
              <a:solidFill>
                <a:srgbClr val="00B050"/>
              </a:solidFill>
            </a:endParaRPr>
          </a:p>
        </p:txBody>
      </p:sp>
      <p:pic>
        <p:nvPicPr>
          <p:cNvPr id="59394" name="Picture 2" descr="Cảng Hải Phòng">
            <a:extLst>
              <a:ext uri="{FF2B5EF4-FFF2-40B4-BE49-F238E27FC236}">
                <a16:creationId xmlns:a16="http://schemas.microsoft.com/office/drawing/2014/main" id="{E0C02D5F-5968-7609-879A-5503AE585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3" y="1285874"/>
            <a:ext cx="6527800" cy="45291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FD1B41-22C5-D0C1-52F1-88988D6CC7AD}"/>
              </a:ext>
            </a:extLst>
          </p:cNvPr>
          <p:cNvSpPr txBox="1"/>
          <p:nvPr/>
        </p:nvSpPr>
        <p:spPr>
          <a:xfrm>
            <a:off x="7200900" y="117901"/>
            <a:ext cx="4732337" cy="6622197"/>
          </a:xfrm>
          <a:prstGeom prst="rect">
            <a:avLst/>
          </a:prstGeom>
          <a:noFill/>
        </p:spPr>
        <p:txBody>
          <a:bodyPr wrap="square">
            <a:spAutoFit/>
          </a:bodyPr>
          <a:lstStyle/>
          <a:p>
            <a:pPr algn="just">
              <a:lnSpc>
                <a:spcPct val="150000"/>
              </a:lnSpc>
            </a:pPr>
            <a:r>
              <a:rPr lang="vi-VN" sz="2600" b="1" i="0" dirty="0">
                <a:solidFill>
                  <a:srgbClr val="00B050"/>
                </a:solidFill>
                <a:effectLst/>
                <a:latin typeface="times new roman" panose="02020603050405020304" pitchFamily="18" charset="0"/>
              </a:rPr>
              <a:t>Đây cũng là cảng biển có lưu lượng hàng hóa lưu thông lớn nhất phía Bắc Việt Nam, với hệ thống thiết bị hiện đại, cơ sở hạ tầng đầy đủ, an toàn và phù hợp với phương thức vận tải, thương mại quốc tế. Cầu cảng Hải Phòng dài 2.567 mét với diện tích kho hàng 52.052 m2 và có thể xếp dỡ khoảng 10 triệu tấn hàng hóa mỗi năm.</a:t>
            </a:r>
            <a:endParaRPr lang="en-VN" sz="2600" b="1" dirty="0">
              <a:solidFill>
                <a:srgbClr val="00B050"/>
              </a:solidFill>
              <a:cs typeface="Times New Roman" panose="02020603050405020304" pitchFamily="18" charset="0"/>
            </a:endParaRPr>
          </a:p>
        </p:txBody>
      </p:sp>
    </p:spTree>
    <p:extLst>
      <p:ext uri="{BB962C8B-B14F-4D97-AF65-F5344CB8AC3E}">
        <p14:creationId xmlns:p14="http://schemas.microsoft.com/office/powerpoint/2010/main" val="269939738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6096000" y="899487"/>
            <a:ext cx="5364163" cy="516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effectLst/>
                <a:latin typeface="Times New Roman" panose="02020603050405020304" pitchFamily="18" charset="0"/>
                <a:ea typeface="Times New Roman" panose="02020603050405020304" pitchFamily="18" charset="0"/>
              </a:rPr>
              <a:t>- Vùng thềm lục địa rộng, bằng phẳng ở phía bắc và phía nam, hẹp và sâu ở miền Trung.</a:t>
            </a:r>
          </a:p>
        </p:txBody>
      </p:sp>
      <p:pic>
        <p:nvPicPr>
          <p:cNvPr id="3" name="Picture 2">
            <a:extLst>
              <a:ext uri="{FF2B5EF4-FFF2-40B4-BE49-F238E27FC236}">
                <a16:creationId xmlns:a16="http://schemas.microsoft.com/office/drawing/2014/main" id="{1FF9276A-0AD8-4DB1-A18A-6B9B25A5BD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282" y="296545"/>
            <a:ext cx="5364162" cy="6367491"/>
          </a:xfrm>
          <a:prstGeom prst="rect">
            <a:avLst/>
          </a:prstGeom>
          <a:noFill/>
          <a:ln>
            <a:noFill/>
          </a:ln>
        </p:spPr>
      </p:pic>
    </p:spTree>
    <p:extLst>
      <p:ext uri="{BB962C8B-B14F-4D97-AF65-F5344CB8AC3E}">
        <p14:creationId xmlns:p14="http://schemas.microsoft.com/office/powerpoint/2010/main" val="3012875803"/>
      </p:ext>
    </p:extLst>
  </p:cSld>
  <p:clrMapOvr>
    <a:masterClrMapping/>
  </p:clrMapOvr>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16667" y="36365"/>
            <a:ext cx="6079333"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err="1">
                <a:solidFill>
                  <a:srgbClr val="00B050"/>
                </a:solidFill>
              </a:rPr>
              <a:t>Cảng</a:t>
            </a:r>
            <a:r>
              <a:rPr lang="nl-NL" sz="4500" b="1" dirty="0">
                <a:solidFill>
                  <a:srgbClr val="00B050"/>
                </a:solidFill>
              </a:rPr>
              <a:t> </a:t>
            </a:r>
            <a:r>
              <a:rPr lang="nl-NL" sz="4500" b="1" dirty="0" err="1">
                <a:solidFill>
                  <a:srgbClr val="00B050"/>
                </a:solidFill>
              </a:rPr>
              <a:t>biển</a:t>
            </a:r>
            <a:r>
              <a:rPr lang="nl-NL" sz="4500" b="1" dirty="0">
                <a:solidFill>
                  <a:srgbClr val="00B050"/>
                </a:solidFill>
              </a:rPr>
              <a:t> </a:t>
            </a:r>
            <a:r>
              <a:rPr lang="nl-NL" sz="4500" b="1" dirty="0" err="1">
                <a:solidFill>
                  <a:srgbClr val="00B050"/>
                </a:solidFill>
              </a:rPr>
              <a:t>Hải</a:t>
            </a:r>
            <a:r>
              <a:rPr lang="nl-NL" sz="4500" b="1" dirty="0">
                <a:solidFill>
                  <a:srgbClr val="00B050"/>
                </a:solidFill>
              </a:rPr>
              <a:t> </a:t>
            </a:r>
            <a:r>
              <a:rPr lang="nl-NL" sz="4500" b="1" dirty="0" err="1">
                <a:solidFill>
                  <a:srgbClr val="00B050"/>
                </a:solidFill>
              </a:rPr>
              <a:t>Phòng</a:t>
            </a:r>
            <a:endParaRPr lang="en-VN" sz="4500" b="1" dirty="0">
              <a:solidFill>
                <a:srgbClr val="00B050"/>
              </a:solidFill>
            </a:endParaRPr>
          </a:p>
        </p:txBody>
      </p:sp>
      <p:pic>
        <p:nvPicPr>
          <p:cNvPr id="59394" name="Picture 2" descr="Cảng Hải Phòng">
            <a:extLst>
              <a:ext uri="{FF2B5EF4-FFF2-40B4-BE49-F238E27FC236}">
                <a16:creationId xmlns:a16="http://schemas.microsoft.com/office/drawing/2014/main" id="{E0C02D5F-5968-7609-879A-5503AE585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3" y="1285874"/>
            <a:ext cx="6527800" cy="45291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FD1B41-22C5-D0C1-52F1-88988D6CC7AD}"/>
              </a:ext>
            </a:extLst>
          </p:cNvPr>
          <p:cNvSpPr txBox="1"/>
          <p:nvPr/>
        </p:nvSpPr>
        <p:spPr>
          <a:xfrm>
            <a:off x="7200900" y="117901"/>
            <a:ext cx="4732337" cy="6622197"/>
          </a:xfrm>
          <a:prstGeom prst="rect">
            <a:avLst/>
          </a:prstGeom>
          <a:noFill/>
        </p:spPr>
        <p:txBody>
          <a:bodyPr wrap="square">
            <a:spAutoFit/>
          </a:bodyPr>
          <a:lstStyle/>
          <a:p>
            <a:pPr algn="just">
              <a:lnSpc>
                <a:spcPct val="150000"/>
              </a:lnSpc>
            </a:pPr>
            <a:r>
              <a:rPr lang="vi-VN" sz="2600" b="1" i="0" dirty="0">
                <a:solidFill>
                  <a:srgbClr val="00B050"/>
                </a:solidFill>
                <a:effectLst/>
                <a:latin typeface="times new roman" panose="02020603050405020304" pitchFamily="18" charset="0"/>
              </a:rPr>
              <a:t>Do cảng có luồng sa bồi lớn, tại đây chỉ tiếp nhận được tàu 6.000 - 7.000 DWT. Theo kế hoạch của Bộ Giao Thông Vận Tải thì cảng Hải Phòng sẽ được nâng cấp, hoàn thiện các trang thiết bị và xây dựng 2 bến tại Đình Vũ để tàu 20.000 DWT có thể thuận tiện lưu thông, đưa lượng hàng hóa thông quan lên tới 25 - 30 triệu tấn/năm.</a:t>
            </a:r>
            <a:endParaRPr lang="en-VN" sz="2600" b="1" dirty="0">
              <a:solidFill>
                <a:srgbClr val="00B050"/>
              </a:solidFill>
              <a:cs typeface="Times New Roman" panose="02020603050405020304" pitchFamily="18" charset="0"/>
            </a:endParaRPr>
          </a:p>
        </p:txBody>
      </p:sp>
    </p:spTree>
    <p:extLst>
      <p:ext uri="{BB962C8B-B14F-4D97-AF65-F5344CB8AC3E}">
        <p14:creationId xmlns:p14="http://schemas.microsoft.com/office/powerpoint/2010/main" val="1801424848"/>
      </p:ext>
    </p:extLst>
  </p:cSld>
  <p:clrMapOvr>
    <a:masterClrMapping/>
  </p:clrMapOvr>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16667" y="36365"/>
            <a:ext cx="6079333"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err="1">
                <a:solidFill>
                  <a:srgbClr val="00B050"/>
                </a:solidFill>
              </a:rPr>
              <a:t>Cảng</a:t>
            </a:r>
            <a:r>
              <a:rPr lang="nl-NL" sz="4500" b="1" dirty="0">
                <a:solidFill>
                  <a:srgbClr val="00B050"/>
                </a:solidFill>
              </a:rPr>
              <a:t> </a:t>
            </a:r>
            <a:r>
              <a:rPr lang="nl-NL" sz="4500" b="1" dirty="0" err="1">
                <a:solidFill>
                  <a:srgbClr val="00B050"/>
                </a:solidFill>
              </a:rPr>
              <a:t>biển</a:t>
            </a:r>
            <a:r>
              <a:rPr lang="nl-NL" sz="4500" b="1" dirty="0">
                <a:solidFill>
                  <a:srgbClr val="00B050"/>
                </a:solidFill>
              </a:rPr>
              <a:t> </a:t>
            </a:r>
            <a:r>
              <a:rPr lang="nl-NL" sz="4500" b="1" dirty="0" err="1">
                <a:solidFill>
                  <a:srgbClr val="00B050"/>
                </a:solidFill>
              </a:rPr>
              <a:t>Vũng</a:t>
            </a:r>
            <a:r>
              <a:rPr lang="nl-NL" sz="4500" b="1" dirty="0">
                <a:solidFill>
                  <a:srgbClr val="00B050"/>
                </a:solidFill>
              </a:rPr>
              <a:t> </a:t>
            </a:r>
            <a:r>
              <a:rPr lang="nl-NL" sz="4500" b="1" dirty="0" err="1">
                <a:solidFill>
                  <a:srgbClr val="00B050"/>
                </a:solidFill>
              </a:rPr>
              <a:t>Tàu</a:t>
            </a:r>
            <a:endParaRPr lang="en-VN" sz="4500" b="1" dirty="0">
              <a:solidFill>
                <a:srgbClr val="00B050"/>
              </a:solidFill>
            </a:endParaRPr>
          </a:p>
        </p:txBody>
      </p:sp>
      <p:sp>
        <p:nvSpPr>
          <p:cNvPr id="4" name="TextBox 3">
            <a:extLst>
              <a:ext uri="{FF2B5EF4-FFF2-40B4-BE49-F238E27FC236}">
                <a16:creationId xmlns:a16="http://schemas.microsoft.com/office/drawing/2014/main" id="{C2FD1B41-22C5-D0C1-52F1-88988D6CC7AD}"/>
              </a:ext>
            </a:extLst>
          </p:cNvPr>
          <p:cNvSpPr txBox="1"/>
          <p:nvPr/>
        </p:nvSpPr>
        <p:spPr>
          <a:xfrm>
            <a:off x="7200900" y="117901"/>
            <a:ext cx="4732337" cy="6651821"/>
          </a:xfrm>
          <a:prstGeom prst="rect">
            <a:avLst/>
          </a:prstGeom>
          <a:noFill/>
        </p:spPr>
        <p:txBody>
          <a:bodyPr wrap="square">
            <a:spAutoFit/>
          </a:bodyPr>
          <a:lstStyle/>
          <a:p>
            <a:pPr algn="just">
              <a:lnSpc>
                <a:spcPct val="150000"/>
              </a:lnSpc>
            </a:pPr>
            <a:r>
              <a:rPr lang="en-US" sz="3200" b="1" i="0" dirty="0" err="1">
                <a:solidFill>
                  <a:srgbClr val="00B050"/>
                </a:solidFill>
                <a:effectLst/>
                <a:latin typeface="times new roman" panose="02020603050405020304" pitchFamily="18" charset="0"/>
              </a:rPr>
              <a:t>Cảng</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Vũng</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Tàu</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tỉnh</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Bà</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Rịa</a:t>
            </a:r>
            <a:r>
              <a:rPr lang="en-US" sz="3200" b="1" i="0" dirty="0">
                <a:solidFill>
                  <a:srgbClr val="00B050"/>
                </a:solidFill>
                <a:effectLst/>
                <a:latin typeface="times new roman" panose="02020603050405020304" pitchFamily="18" charset="0"/>
              </a:rPr>
              <a:t> – </a:t>
            </a:r>
            <a:r>
              <a:rPr lang="en-US" sz="3200" b="1" i="0" dirty="0" err="1">
                <a:solidFill>
                  <a:srgbClr val="00B050"/>
                </a:solidFill>
                <a:effectLst/>
                <a:latin typeface="times new roman" panose="02020603050405020304" pitchFamily="18" charset="0"/>
              </a:rPr>
              <a:t>Vũng</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Tàu</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đứng</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trong</a:t>
            </a:r>
            <a:r>
              <a:rPr lang="en-US" sz="3200" b="1" i="0" dirty="0">
                <a:solidFill>
                  <a:srgbClr val="00B050"/>
                </a:solidFill>
                <a:effectLst/>
                <a:latin typeface="times new roman" panose="02020603050405020304" pitchFamily="18" charset="0"/>
              </a:rPr>
              <a:t> top 10 </a:t>
            </a:r>
            <a:r>
              <a:rPr lang="en-US" sz="3200" b="1" i="0" dirty="0" err="1">
                <a:solidFill>
                  <a:srgbClr val="00B050"/>
                </a:solidFill>
                <a:effectLst/>
                <a:latin typeface="times new roman" panose="02020603050405020304" pitchFamily="18" charset="0"/>
              </a:rPr>
              <a:t>cảng</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biển</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lớn</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nhất</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Việt</a:t>
            </a:r>
            <a:r>
              <a:rPr lang="en-US" sz="3200" b="1" i="0" dirty="0">
                <a:solidFill>
                  <a:srgbClr val="00B050"/>
                </a:solidFill>
                <a:effectLst/>
                <a:latin typeface="times new roman" panose="02020603050405020304" pitchFamily="18" charset="0"/>
              </a:rPr>
              <a:t> Nam </a:t>
            </a:r>
            <a:r>
              <a:rPr lang="en-US" sz="3200" b="1" i="0" dirty="0" err="1">
                <a:solidFill>
                  <a:srgbClr val="00B050"/>
                </a:solidFill>
                <a:effectLst/>
                <a:latin typeface="times new roman" panose="02020603050405020304" pitchFamily="18" charset="0"/>
              </a:rPr>
              <a:t>và</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cảng</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biển</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lớn</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ở</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Đông</a:t>
            </a:r>
            <a:r>
              <a:rPr lang="en-US" sz="3200" b="1" i="0" dirty="0">
                <a:solidFill>
                  <a:srgbClr val="00B050"/>
                </a:solidFill>
                <a:effectLst/>
                <a:latin typeface="times new roman" panose="02020603050405020304" pitchFamily="18" charset="0"/>
              </a:rPr>
              <a:t> Nam </a:t>
            </a:r>
            <a:r>
              <a:rPr lang="en-US" sz="3200" b="1" i="0" dirty="0" err="1">
                <a:solidFill>
                  <a:srgbClr val="00B050"/>
                </a:solidFill>
                <a:effectLst/>
                <a:latin typeface="times new roman" panose="02020603050405020304" pitchFamily="18" charset="0"/>
              </a:rPr>
              <a:t>Bộ</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Đây</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là</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một</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cụm</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cảng</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biển</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tổng</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hợp</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tầm</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quốc</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gia</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và</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là</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cảng</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đầu</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mối</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quốc</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tế</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của</a:t>
            </a:r>
            <a:r>
              <a:rPr lang="en-US" sz="3200" b="1" i="0" dirty="0">
                <a:solidFill>
                  <a:srgbClr val="00B050"/>
                </a:solidFill>
                <a:effectLst/>
                <a:latin typeface="times new roman" panose="02020603050405020304" pitchFamily="18" charset="0"/>
              </a:rPr>
              <a:t> </a:t>
            </a:r>
            <a:r>
              <a:rPr lang="en-US" sz="3200" b="1" i="0" dirty="0" err="1">
                <a:solidFill>
                  <a:srgbClr val="00B050"/>
                </a:solidFill>
                <a:effectLst/>
                <a:latin typeface="times new roman" panose="02020603050405020304" pitchFamily="18" charset="0"/>
              </a:rPr>
              <a:t>Việt</a:t>
            </a:r>
            <a:r>
              <a:rPr lang="en-US" sz="3200" b="1" i="0" dirty="0">
                <a:solidFill>
                  <a:srgbClr val="00B050"/>
                </a:solidFill>
                <a:effectLst/>
                <a:latin typeface="times new roman" panose="02020603050405020304" pitchFamily="18" charset="0"/>
              </a:rPr>
              <a:t> Nam. </a:t>
            </a:r>
            <a:endParaRPr lang="en-VN" sz="3200" b="1" dirty="0">
              <a:solidFill>
                <a:srgbClr val="00B050"/>
              </a:solidFill>
              <a:cs typeface="Times New Roman" panose="02020603050405020304" pitchFamily="18" charset="0"/>
            </a:endParaRPr>
          </a:p>
        </p:txBody>
      </p:sp>
      <p:pic>
        <p:nvPicPr>
          <p:cNvPr id="62466" name="Picture 2" descr="Cảng Vũng Tàu">
            <a:extLst>
              <a:ext uri="{FF2B5EF4-FFF2-40B4-BE49-F238E27FC236}">
                <a16:creationId xmlns:a16="http://schemas.microsoft.com/office/drawing/2014/main" id="{8C8FE07B-5967-DA24-2B96-E0862ECB9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3" y="1500187"/>
            <a:ext cx="6513512" cy="4268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535966"/>
      </p:ext>
    </p:extLst>
  </p:cSld>
  <p:clrMapOvr>
    <a:masterClrMapping/>
  </p:clrMapOvr>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16667" y="36365"/>
            <a:ext cx="6079333"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err="1">
                <a:solidFill>
                  <a:srgbClr val="00B050"/>
                </a:solidFill>
              </a:rPr>
              <a:t>Cảng</a:t>
            </a:r>
            <a:r>
              <a:rPr lang="nl-NL" sz="4500" b="1" dirty="0">
                <a:solidFill>
                  <a:srgbClr val="00B050"/>
                </a:solidFill>
              </a:rPr>
              <a:t> </a:t>
            </a:r>
            <a:r>
              <a:rPr lang="nl-NL" sz="4500" b="1" dirty="0" err="1">
                <a:solidFill>
                  <a:srgbClr val="00B050"/>
                </a:solidFill>
              </a:rPr>
              <a:t>biển</a:t>
            </a:r>
            <a:r>
              <a:rPr lang="nl-NL" sz="4500" b="1" dirty="0">
                <a:solidFill>
                  <a:srgbClr val="00B050"/>
                </a:solidFill>
              </a:rPr>
              <a:t> </a:t>
            </a:r>
            <a:r>
              <a:rPr lang="nl-NL" sz="4500" b="1" dirty="0" err="1">
                <a:solidFill>
                  <a:srgbClr val="00B050"/>
                </a:solidFill>
              </a:rPr>
              <a:t>Vũng</a:t>
            </a:r>
            <a:r>
              <a:rPr lang="nl-NL" sz="4500" b="1" dirty="0">
                <a:solidFill>
                  <a:srgbClr val="00B050"/>
                </a:solidFill>
              </a:rPr>
              <a:t> </a:t>
            </a:r>
            <a:r>
              <a:rPr lang="nl-NL" sz="4500" b="1" dirty="0" err="1">
                <a:solidFill>
                  <a:srgbClr val="00B050"/>
                </a:solidFill>
              </a:rPr>
              <a:t>Tàu</a:t>
            </a:r>
            <a:endParaRPr lang="en-VN" sz="4500" b="1" dirty="0">
              <a:solidFill>
                <a:srgbClr val="00B050"/>
              </a:solidFill>
            </a:endParaRPr>
          </a:p>
        </p:txBody>
      </p:sp>
      <p:sp>
        <p:nvSpPr>
          <p:cNvPr id="4" name="TextBox 3">
            <a:extLst>
              <a:ext uri="{FF2B5EF4-FFF2-40B4-BE49-F238E27FC236}">
                <a16:creationId xmlns:a16="http://schemas.microsoft.com/office/drawing/2014/main" id="{C2FD1B41-22C5-D0C1-52F1-88988D6CC7AD}"/>
              </a:ext>
            </a:extLst>
          </p:cNvPr>
          <p:cNvSpPr txBox="1"/>
          <p:nvPr/>
        </p:nvSpPr>
        <p:spPr>
          <a:xfrm>
            <a:off x="7200900" y="117901"/>
            <a:ext cx="4732337" cy="6276911"/>
          </a:xfrm>
          <a:prstGeom prst="rect">
            <a:avLst/>
          </a:prstGeom>
          <a:noFill/>
        </p:spPr>
        <p:txBody>
          <a:bodyPr wrap="square">
            <a:spAutoFit/>
          </a:bodyPr>
          <a:lstStyle/>
          <a:p>
            <a:pPr algn="just">
              <a:lnSpc>
                <a:spcPct val="150000"/>
              </a:lnSpc>
            </a:pPr>
            <a:r>
              <a:rPr lang="en-US" sz="3400" b="1" i="0" dirty="0" err="1">
                <a:solidFill>
                  <a:srgbClr val="00B050"/>
                </a:solidFill>
                <a:effectLst/>
                <a:latin typeface="times new roman" panose="02020603050405020304" pitchFamily="18" charset="0"/>
              </a:rPr>
              <a:t>Hiện</a:t>
            </a:r>
            <a:r>
              <a:rPr lang="en-US" sz="3400" b="1" i="0" dirty="0">
                <a:solidFill>
                  <a:srgbClr val="00B050"/>
                </a:solidFill>
                <a:effectLst/>
                <a:latin typeface="times new roman" panose="02020603050405020304" pitchFamily="18" charset="0"/>
              </a:rPr>
              <a:t> nay, </a:t>
            </a:r>
            <a:r>
              <a:rPr lang="en-US" sz="3400" b="1" i="0" dirty="0" err="1">
                <a:solidFill>
                  <a:srgbClr val="00B050"/>
                </a:solidFill>
                <a:effectLst/>
                <a:latin typeface="times new roman" panose="02020603050405020304" pitchFamily="18" charset="0"/>
              </a:rPr>
              <a:t>Cảng</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Vũng</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Tàu</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gồm</a:t>
            </a:r>
            <a:r>
              <a:rPr lang="en-US" sz="3400" b="1" i="0" dirty="0">
                <a:solidFill>
                  <a:srgbClr val="00B050"/>
                </a:solidFill>
                <a:effectLst/>
                <a:latin typeface="times new roman" panose="02020603050405020304" pitchFamily="18" charset="0"/>
              </a:rPr>
              <a:t> 4 </a:t>
            </a:r>
            <a:r>
              <a:rPr lang="en-US" sz="3400" b="1" i="0" dirty="0" err="1">
                <a:solidFill>
                  <a:srgbClr val="00B050"/>
                </a:solidFill>
                <a:effectLst/>
                <a:latin typeface="times new roman" panose="02020603050405020304" pitchFamily="18" charset="0"/>
              </a:rPr>
              <a:t>khu</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bến</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Khu</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bến</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Cái</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Mép</a:t>
            </a:r>
            <a:r>
              <a:rPr lang="en-US" sz="3400" b="1" i="0" dirty="0">
                <a:solidFill>
                  <a:srgbClr val="00B050"/>
                </a:solidFill>
                <a:effectLst/>
                <a:latin typeface="times new roman" panose="02020603050405020304" pitchFamily="18" charset="0"/>
              </a:rPr>
              <a:t>, Sao Mai, </a:t>
            </a:r>
            <a:r>
              <a:rPr lang="en-US" sz="3400" b="1" i="0" dirty="0" err="1">
                <a:solidFill>
                  <a:srgbClr val="00B050"/>
                </a:solidFill>
                <a:effectLst/>
                <a:latin typeface="times new roman" panose="02020603050405020304" pitchFamily="18" charset="0"/>
              </a:rPr>
              <a:t>Bến</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Đình</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Khu</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bến</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Phũ</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Mỹ</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Mỹ</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Xuân</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Khu</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bến</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sông</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Dinh</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Khu</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bến</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Đầm</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Côn</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Đảo</a:t>
            </a:r>
            <a:r>
              <a:rPr lang="en-US" sz="3400" b="1" i="0" dirty="0">
                <a:solidFill>
                  <a:srgbClr val="00B050"/>
                </a:solidFill>
                <a:effectLst/>
                <a:latin typeface="times new roman" panose="02020603050405020304" pitchFamily="18" charset="0"/>
              </a:rPr>
              <a:t>.</a:t>
            </a:r>
            <a:endParaRPr lang="en-VN" sz="3400" b="1" dirty="0">
              <a:solidFill>
                <a:srgbClr val="00B050"/>
              </a:solidFill>
              <a:cs typeface="Times New Roman" panose="02020603050405020304" pitchFamily="18" charset="0"/>
            </a:endParaRPr>
          </a:p>
        </p:txBody>
      </p:sp>
      <p:pic>
        <p:nvPicPr>
          <p:cNvPr id="62466" name="Picture 2" descr="Cảng Vũng Tàu">
            <a:extLst>
              <a:ext uri="{FF2B5EF4-FFF2-40B4-BE49-F238E27FC236}">
                <a16:creationId xmlns:a16="http://schemas.microsoft.com/office/drawing/2014/main" id="{8C8FE07B-5967-DA24-2B96-E0862ECB9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3" y="1500187"/>
            <a:ext cx="6513512" cy="4268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760509"/>
      </p:ext>
    </p:extLst>
  </p:cSld>
  <p:clrMapOvr>
    <a:masterClrMapping/>
  </p:clrMapOvr>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16667" y="36365"/>
            <a:ext cx="6079333"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err="1">
                <a:solidFill>
                  <a:srgbClr val="00B050"/>
                </a:solidFill>
              </a:rPr>
              <a:t>Cảng</a:t>
            </a:r>
            <a:r>
              <a:rPr lang="nl-NL" sz="4500" b="1" dirty="0">
                <a:solidFill>
                  <a:srgbClr val="00B050"/>
                </a:solidFill>
              </a:rPr>
              <a:t> </a:t>
            </a:r>
            <a:r>
              <a:rPr lang="nl-NL" sz="4500" b="1" dirty="0" err="1">
                <a:solidFill>
                  <a:srgbClr val="00B050"/>
                </a:solidFill>
              </a:rPr>
              <a:t>biển</a:t>
            </a:r>
            <a:r>
              <a:rPr lang="nl-NL" sz="4500" b="1" dirty="0">
                <a:solidFill>
                  <a:srgbClr val="00B050"/>
                </a:solidFill>
              </a:rPr>
              <a:t> </a:t>
            </a:r>
            <a:r>
              <a:rPr lang="nl-NL" sz="4500" b="1" dirty="0" err="1">
                <a:solidFill>
                  <a:srgbClr val="00B050"/>
                </a:solidFill>
              </a:rPr>
              <a:t>Vũng</a:t>
            </a:r>
            <a:r>
              <a:rPr lang="nl-NL" sz="4500" b="1" dirty="0">
                <a:solidFill>
                  <a:srgbClr val="00B050"/>
                </a:solidFill>
              </a:rPr>
              <a:t> </a:t>
            </a:r>
            <a:r>
              <a:rPr lang="nl-NL" sz="4500" b="1" dirty="0" err="1">
                <a:solidFill>
                  <a:srgbClr val="00B050"/>
                </a:solidFill>
              </a:rPr>
              <a:t>Tàu</a:t>
            </a:r>
            <a:endParaRPr lang="en-VN" sz="4500" b="1" dirty="0">
              <a:solidFill>
                <a:srgbClr val="00B050"/>
              </a:solidFill>
            </a:endParaRPr>
          </a:p>
        </p:txBody>
      </p:sp>
      <p:sp>
        <p:nvSpPr>
          <p:cNvPr id="4" name="TextBox 3">
            <a:extLst>
              <a:ext uri="{FF2B5EF4-FFF2-40B4-BE49-F238E27FC236}">
                <a16:creationId xmlns:a16="http://schemas.microsoft.com/office/drawing/2014/main" id="{C2FD1B41-22C5-D0C1-52F1-88988D6CC7AD}"/>
              </a:ext>
            </a:extLst>
          </p:cNvPr>
          <p:cNvSpPr txBox="1"/>
          <p:nvPr/>
        </p:nvSpPr>
        <p:spPr>
          <a:xfrm>
            <a:off x="6972300" y="360788"/>
            <a:ext cx="4960937" cy="5913157"/>
          </a:xfrm>
          <a:prstGeom prst="rect">
            <a:avLst/>
          </a:prstGeom>
          <a:noFill/>
        </p:spPr>
        <p:txBody>
          <a:bodyPr wrap="square">
            <a:spAutoFit/>
          </a:bodyPr>
          <a:lstStyle/>
          <a:p>
            <a:pPr algn="just">
              <a:lnSpc>
                <a:spcPct val="150000"/>
              </a:lnSpc>
            </a:pPr>
            <a:r>
              <a:rPr lang="vi-VN" sz="3200" b="1" i="0" dirty="0">
                <a:solidFill>
                  <a:srgbClr val="00B050"/>
                </a:solidFill>
                <a:effectLst/>
                <a:latin typeface="times new roman" panose="02020603050405020304" pitchFamily="18" charset="0"/>
              </a:rPr>
              <a:t>Theo kế hoạch từ nay đến năm 2020, sẽ xây dựng thêm 2 khu bến cảng Long Sơn - chuyên phục vụ công nghiệp lọc hóa dầu; khu bến khách Sao Mai, Bến Đình - chuyên phục vụ vận tải hành khách.</a:t>
            </a:r>
            <a:endParaRPr lang="en-VN" sz="3200" b="1" dirty="0">
              <a:solidFill>
                <a:srgbClr val="00B050"/>
              </a:solidFill>
              <a:cs typeface="Times New Roman" panose="02020603050405020304" pitchFamily="18" charset="0"/>
            </a:endParaRPr>
          </a:p>
        </p:txBody>
      </p:sp>
      <p:pic>
        <p:nvPicPr>
          <p:cNvPr id="62466" name="Picture 2" descr="Cảng Vũng Tàu">
            <a:extLst>
              <a:ext uri="{FF2B5EF4-FFF2-40B4-BE49-F238E27FC236}">
                <a16:creationId xmlns:a16="http://schemas.microsoft.com/office/drawing/2014/main" id="{8C8FE07B-5967-DA24-2B96-E0862ECB9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3" y="1500187"/>
            <a:ext cx="6513512" cy="4268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056179"/>
      </p:ext>
    </p:extLst>
  </p:cSld>
  <p:clrMapOvr>
    <a:masterClrMapping/>
  </p:clrMapOvr>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16667" y="36365"/>
            <a:ext cx="6079333"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err="1">
                <a:solidFill>
                  <a:srgbClr val="00B050"/>
                </a:solidFill>
              </a:rPr>
              <a:t>Cảng</a:t>
            </a:r>
            <a:r>
              <a:rPr lang="nl-NL" sz="4500" b="1" dirty="0">
                <a:solidFill>
                  <a:srgbClr val="00B050"/>
                </a:solidFill>
              </a:rPr>
              <a:t> </a:t>
            </a:r>
            <a:r>
              <a:rPr lang="nl-NL" sz="4500" b="1" dirty="0" err="1">
                <a:solidFill>
                  <a:srgbClr val="00B050"/>
                </a:solidFill>
              </a:rPr>
              <a:t>biển</a:t>
            </a:r>
            <a:r>
              <a:rPr lang="nl-NL" sz="4500" b="1" dirty="0">
                <a:solidFill>
                  <a:srgbClr val="00B050"/>
                </a:solidFill>
              </a:rPr>
              <a:t> </a:t>
            </a:r>
            <a:r>
              <a:rPr lang="nl-NL" sz="4500" b="1" dirty="0" err="1">
                <a:solidFill>
                  <a:srgbClr val="00B050"/>
                </a:solidFill>
              </a:rPr>
              <a:t>Vân</a:t>
            </a:r>
            <a:r>
              <a:rPr lang="nl-NL" sz="4500" b="1" dirty="0">
                <a:solidFill>
                  <a:srgbClr val="00B050"/>
                </a:solidFill>
              </a:rPr>
              <a:t> Phong</a:t>
            </a:r>
            <a:endParaRPr lang="en-VN" sz="4500" b="1" dirty="0">
              <a:solidFill>
                <a:srgbClr val="00B050"/>
              </a:solidFill>
            </a:endParaRPr>
          </a:p>
        </p:txBody>
      </p:sp>
      <p:sp>
        <p:nvSpPr>
          <p:cNvPr id="4" name="TextBox 3">
            <a:extLst>
              <a:ext uri="{FF2B5EF4-FFF2-40B4-BE49-F238E27FC236}">
                <a16:creationId xmlns:a16="http://schemas.microsoft.com/office/drawing/2014/main" id="{C2FD1B41-22C5-D0C1-52F1-88988D6CC7AD}"/>
              </a:ext>
            </a:extLst>
          </p:cNvPr>
          <p:cNvSpPr txBox="1"/>
          <p:nvPr/>
        </p:nvSpPr>
        <p:spPr>
          <a:xfrm>
            <a:off x="6972300" y="360788"/>
            <a:ext cx="4960937" cy="6276911"/>
          </a:xfrm>
          <a:prstGeom prst="rect">
            <a:avLst/>
          </a:prstGeom>
          <a:noFill/>
        </p:spPr>
        <p:txBody>
          <a:bodyPr wrap="square">
            <a:spAutoFit/>
          </a:bodyPr>
          <a:lstStyle/>
          <a:p>
            <a:pPr algn="just">
              <a:lnSpc>
                <a:spcPct val="150000"/>
              </a:lnSpc>
            </a:pPr>
            <a:r>
              <a:rPr lang="en-US" sz="3400" b="1" i="0" dirty="0" err="1">
                <a:solidFill>
                  <a:srgbClr val="00B050"/>
                </a:solidFill>
                <a:effectLst/>
                <a:cs typeface="Times New Roman" panose="02020603050405020304" pitchFamily="18" charset="0"/>
              </a:rPr>
              <a:t>Cảng</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Vân</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Phong</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thuộc</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Vịnh</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Vân</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Phong</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tỉnh</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Khánh</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Hòa</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là</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cảng</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biển</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lớn</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nhất</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ở</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Việt</a:t>
            </a:r>
            <a:r>
              <a:rPr lang="en-US" sz="3400" b="1" i="0" dirty="0">
                <a:solidFill>
                  <a:srgbClr val="00B050"/>
                </a:solidFill>
                <a:effectLst/>
                <a:cs typeface="Times New Roman" panose="02020603050405020304" pitchFamily="18" charset="0"/>
              </a:rPr>
              <a:t> Nam </a:t>
            </a:r>
            <a:r>
              <a:rPr lang="en-US" sz="3400" b="1" i="0" dirty="0" err="1">
                <a:solidFill>
                  <a:srgbClr val="00B050"/>
                </a:solidFill>
                <a:effectLst/>
                <a:cs typeface="Times New Roman" panose="02020603050405020304" pitchFamily="18" charset="0"/>
              </a:rPr>
              <a:t>và</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nó</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có</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tiềm</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năng</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lớn</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cho</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việc</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xây</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dựng</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thành</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cảng</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trung</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chuyển</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quốc</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tế</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lớn</a:t>
            </a:r>
            <a:r>
              <a:rPr lang="en-US" sz="3400" b="1" i="0" dirty="0">
                <a:solidFill>
                  <a:srgbClr val="00B050"/>
                </a:solidFill>
                <a:effectLst/>
                <a:cs typeface="Times New Roman" panose="02020603050405020304" pitchFamily="18" charset="0"/>
              </a:rPr>
              <a:t> </a:t>
            </a:r>
            <a:r>
              <a:rPr lang="en-US" sz="3400" b="1" i="0" dirty="0" err="1">
                <a:solidFill>
                  <a:srgbClr val="00B050"/>
                </a:solidFill>
                <a:effectLst/>
                <a:cs typeface="Times New Roman" panose="02020603050405020304" pitchFamily="18" charset="0"/>
              </a:rPr>
              <a:t>nhất</a:t>
            </a:r>
            <a:endParaRPr lang="en-VN" sz="3400" b="1" dirty="0">
              <a:solidFill>
                <a:srgbClr val="00B050"/>
              </a:solidFill>
              <a:cs typeface="Times New Roman" panose="02020603050405020304" pitchFamily="18" charset="0"/>
            </a:endParaRPr>
          </a:p>
        </p:txBody>
      </p:sp>
      <p:pic>
        <p:nvPicPr>
          <p:cNvPr id="65538" name="Picture 2" descr="Cảng Vân Phong">
            <a:extLst>
              <a:ext uri="{FF2B5EF4-FFF2-40B4-BE49-F238E27FC236}">
                <a16:creationId xmlns:a16="http://schemas.microsoft.com/office/drawing/2014/main" id="{7D926F0A-CD5C-B3DB-3442-5A9551016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7" y="1197769"/>
            <a:ext cx="6685336" cy="446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358271"/>
      </p:ext>
    </p:extLst>
  </p:cSld>
  <p:clrMapOvr>
    <a:masterClrMapping/>
  </p:clrMapOvr>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16667" y="36365"/>
            <a:ext cx="6079333"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err="1">
                <a:solidFill>
                  <a:srgbClr val="00B050"/>
                </a:solidFill>
              </a:rPr>
              <a:t>Cảng</a:t>
            </a:r>
            <a:r>
              <a:rPr lang="nl-NL" sz="4500" b="1" dirty="0">
                <a:solidFill>
                  <a:srgbClr val="00B050"/>
                </a:solidFill>
              </a:rPr>
              <a:t> </a:t>
            </a:r>
            <a:r>
              <a:rPr lang="nl-NL" sz="4500" b="1" dirty="0" err="1">
                <a:solidFill>
                  <a:srgbClr val="00B050"/>
                </a:solidFill>
              </a:rPr>
              <a:t>biển</a:t>
            </a:r>
            <a:r>
              <a:rPr lang="nl-NL" sz="4500" b="1" dirty="0">
                <a:solidFill>
                  <a:srgbClr val="00B050"/>
                </a:solidFill>
              </a:rPr>
              <a:t> </a:t>
            </a:r>
            <a:r>
              <a:rPr lang="nl-NL" sz="4500" b="1" dirty="0" err="1">
                <a:solidFill>
                  <a:srgbClr val="00B050"/>
                </a:solidFill>
              </a:rPr>
              <a:t>Vân</a:t>
            </a:r>
            <a:r>
              <a:rPr lang="nl-NL" sz="4500" b="1" dirty="0">
                <a:solidFill>
                  <a:srgbClr val="00B050"/>
                </a:solidFill>
              </a:rPr>
              <a:t> Phong</a:t>
            </a:r>
            <a:endParaRPr lang="en-VN" sz="4500" b="1" dirty="0">
              <a:solidFill>
                <a:srgbClr val="00B050"/>
              </a:solidFill>
            </a:endParaRPr>
          </a:p>
        </p:txBody>
      </p:sp>
      <p:sp>
        <p:nvSpPr>
          <p:cNvPr id="4" name="TextBox 3">
            <a:extLst>
              <a:ext uri="{FF2B5EF4-FFF2-40B4-BE49-F238E27FC236}">
                <a16:creationId xmlns:a16="http://schemas.microsoft.com/office/drawing/2014/main" id="{C2FD1B41-22C5-D0C1-52F1-88988D6CC7AD}"/>
              </a:ext>
            </a:extLst>
          </p:cNvPr>
          <p:cNvSpPr txBox="1"/>
          <p:nvPr/>
        </p:nvSpPr>
        <p:spPr>
          <a:xfrm>
            <a:off x="6972300" y="360788"/>
            <a:ext cx="4960937" cy="6241837"/>
          </a:xfrm>
          <a:prstGeom prst="rect">
            <a:avLst/>
          </a:prstGeom>
          <a:noFill/>
        </p:spPr>
        <p:txBody>
          <a:bodyPr wrap="square">
            <a:spAutoFit/>
          </a:bodyPr>
          <a:lstStyle/>
          <a:p>
            <a:pPr algn="just">
              <a:lnSpc>
                <a:spcPct val="150000"/>
              </a:lnSpc>
            </a:pPr>
            <a:r>
              <a:rPr lang="en-US" sz="3000" b="1" i="0" dirty="0" err="1">
                <a:solidFill>
                  <a:srgbClr val="00B050"/>
                </a:solidFill>
                <a:effectLst/>
                <a:latin typeface="times new roman" panose="02020603050405020304" pitchFamily="18" charset="0"/>
              </a:rPr>
              <a:t>Cảng</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Vân</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Phong</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gồm</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hai</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khu</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bến</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Khu</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bến</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Mỹ</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Giang</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nằm</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ở</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phía</a:t>
            </a:r>
            <a:r>
              <a:rPr lang="en-US" sz="3000" b="1" i="0" dirty="0">
                <a:solidFill>
                  <a:srgbClr val="00B050"/>
                </a:solidFill>
                <a:effectLst/>
                <a:latin typeface="times new roman" panose="02020603050405020304" pitchFamily="18" charset="0"/>
              </a:rPr>
              <a:t> Nam </a:t>
            </a:r>
            <a:r>
              <a:rPr lang="en-US" sz="3000" b="1" i="0" dirty="0" err="1">
                <a:solidFill>
                  <a:srgbClr val="00B050"/>
                </a:solidFill>
                <a:effectLst/>
                <a:latin typeface="times new roman" panose="02020603050405020304" pitchFamily="18" charset="0"/>
              </a:rPr>
              <a:t>Vịnh</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Vân</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Phong</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chuyên</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dùng</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cho</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dầu</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và</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các</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sản</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phẩm</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dầu</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Khả</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năng</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tiếp</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nhận</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tàu</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chở</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hàng</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lỏng</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đến</a:t>
            </a:r>
            <a:r>
              <a:rPr lang="en-US" sz="3000" b="1" i="0" dirty="0">
                <a:solidFill>
                  <a:srgbClr val="00B050"/>
                </a:solidFill>
                <a:effectLst/>
                <a:latin typeface="times new roman" panose="02020603050405020304" pitchFamily="18" charset="0"/>
              </a:rPr>
              <a:t> 350.000 DWT </a:t>
            </a:r>
            <a:r>
              <a:rPr lang="en-US" sz="3000" b="1" i="0" dirty="0" err="1">
                <a:solidFill>
                  <a:srgbClr val="00B050"/>
                </a:solidFill>
                <a:effectLst/>
                <a:latin typeface="times new roman" panose="02020603050405020304" pitchFamily="18" charset="0"/>
              </a:rPr>
              <a:t>và</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dự</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kiến</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là</a:t>
            </a:r>
            <a:r>
              <a:rPr lang="en-US" sz="3000" b="1" i="0" dirty="0">
                <a:solidFill>
                  <a:srgbClr val="00B050"/>
                </a:solidFill>
                <a:effectLst/>
                <a:latin typeface="times new roman" panose="02020603050405020304" pitchFamily="18" charset="0"/>
              </a:rPr>
              <a:t> 400.000 DWT </a:t>
            </a:r>
            <a:r>
              <a:rPr lang="en-US" sz="3000" b="1" i="0" dirty="0" err="1">
                <a:solidFill>
                  <a:srgbClr val="00B050"/>
                </a:solidFill>
                <a:effectLst/>
                <a:latin typeface="times new roman" panose="02020603050405020304" pitchFamily="18" charset="0"/>
              </a:rPr>
              <a:t>vào</a:t>
            </a:r>
            <a:r>
              <a:rPr lang="en-US" sz="3000" b="1" i="0" dirty="0">
                <a:solidFill>
                  <a:srgbClr val="00B050"/>
                </a:solidFill>
                <a:effectLst/>
                <a:latin typeface="times new roman" panose="02020603050405020304" pitchFamily="18" charset="0"/>
              </a:rPr>
              <a:t> </a:t>
            </a:r>
            <a:r>
              <a:rPr lang="en-US" sz="3000" b="1" i="0" dirty="0" err="1">
                <a:solidFill>
                  <a:srgbClr val="00B050"/>
                </a:solidFill>
                <a:effectLst/>
                <a:latin typeface="times new roman" panose="02020603050405020304" pitchFamily="18" charset="0"/>
              </a:rPr>
              <a:t>năm</a:t>
            </a:r>
            <a:r>
              <a:rPr lang="en-US" sz="3000" b="1" i="0" dirty="0">
                <a:solidFill>
                  <a:srgbClr val="00B050"/>
                </a:solidFill>
                <a:effectLst/>
                <a:latin typeface="times new roman" panose="02020603050405020304" pitchFamily="18" charset="0"/>
              </a:rPr>
              <a:t> 2020.</a:t>
            </a:r>
            <a:endParaRPr lang="en-VN" sz="3000" b="1" dirty="0">
              <a:solidFill>
                <a:srgbClr val="00B050"/>
              </a:solidFill>
              <a:cs typeface="Times New Roman" panose="02020603050405020304" pitchFamily="18" charset="0"/>
            </a:endParaRPr>
          </a:p>
        </p:txBody>
      </p:sp>
      <p:pic>
        <p:nvPicPr>
          <p:cNvPr id="65538" name="Picture 2" descr="Cảng Vân Phong">
            <a:extLst>
              <a:ext uri="{FF2B5EF4-FFF2-40B4-BE49-F238E27FC236}">
                <a16:creationId xmlns:a16="http://schemas.microsoft.com/office/drawing/2014/main" id="{7D926F0A-CD5C-B3DB-3442-5A9551016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7" y="1197769"/>
            <a:ext cx="6685336" cy="446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246853"/>
      </p:ext>
    </p:extLst>
  </p:cSld>
  <p:clrMapOvr>
    <a:masterClrMapping/>
  </p:clrMapOvr>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16667" y="36365"/>
            <a:ext cx="6079333"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err="1">
                <a:solidFill>
                  <a:srgbClr val="00B050"/>
                </a:solidFill>
              </a:rPr>
              <a:t>Cảng</a:t>
            </a:r>
            <a:r>
              <a:rPr lang="nl-NL" sz="4500" b="1" dirty="0">
                <a:solidFill>
                  <a:srgbClr val="00B050"/>
                </a:solidFill>
              </a:rPr>
              <a:t> </a:t>
            </a:r>
            <a:r>
              <a:rPr lang="nl-NL" sz="4500" b="1" dirty="0" err="1">
                <a:solidFill>
                  <a:srgbClr val="00B050"/>
                </a:solidFill>
              </a:rPr>
              <a:t>biển</a:t>
            </a:r>
            <a:r>
              <a:rPr lang="nl-NL" sz="4500" b="1" dirty="0">
                <a:solidFill>
                  <a:srgbClr val="00B050"/>
                </a:solidFill>
              </a:rPr>
              <a:t> </a:t>
            </a:r>
            <a:r>
              <a:rPr lang="nl-NL" sz="4500" b="1" dirty="0" err="1">
                <a:solidFill>
                  <a:srgbClr val="00B050"/>
                </a:solidFill>
              </a:rPr>
              <a:t>Vân</a:t>
            </a:r>
            <a:r>
              <a:rPr lang="nl-NL" sz="4500" b="1" dirty="0">
                <a:solidFill>
                  <a:srgbClr val="00B050"/>
                </a:solidFill>
              </a:rPr>
              <a:t> Phong</a:t>
            </a:r>
            <a:endParaRPr lang="en-VN" sz="4500" b="1" dirty="0">
              <a:solidFill>
                <a:srgbClr val="00B050"/>
              </a:solidFill>
            </a:endParaRPr>
          </a:p>
        </p:txBody>
      </p:sp>
      <p:sp>
        <p:nvSpPr>
          <p:cNvPr id="4" name="TextBox 3">
            <a:extLst>
              <a:ext uri="{FF2B5EF4-FFF2-40B4-BE49-F238E27FC236}">
                <a16:creationId xmlns:a16="http://schemas.microsoft.com/office/drawing/2014/main" id="{C2FD1B41-22C5-D0C1-52F1-88988D6CC7AD}"/>
              </a:ext>
            </a:extLst>
          </p:cNvPr>
          <p:cNvSpPr txBox="1"/>
          <p:nvPr/>
        </p:nvSpPr>
        <p:spPr>
          <a:xfrm>
            <a:off x="6986587" y="1411428"/>
            <a:ext cx="4960937" cy="4035144"/>
          </a:xfrm>
          <a:prstGeom prst="rect">
            <a:avLst/>
          </a:prstGeom>
          <a:noFill/>
        </p:spPr>
        <p:txBody>
          <a:bodyPr wrap="square">
            <a:spAutoFit/>
          </a:bodyPr>
          <a:lstStyle/>
          <a:p>
            <a:pPr algn="just">
              <a:lnSpc>
                <a:spcPct val="150000"/>
              </a:lnSpc>
            </a:pPr>
            <a:r>
              <a:rPr lang="en-US" sz="3500" b="1" i="0" dirty="0" err="1">
                <a:solidFill>
                  <a:srgbClr val="00B050"/>
                </a:solidFill>
                <a:effectLst/>
                <a:latin typeface="times new roman" panose="02020603050405020304" pitchFamily="18" charset="0"/>
              </a:rPr>
              <a:t>Khu</a:t>
            </a:r>
            <a:r>
              <a:rPr lang="en-US" sz="3500" b="1" i="0" dirty="0">
                <a:solidFill>
                  <a:srgbClr val="00B050"/>
                </a:solidFill>
                <a:effectLst/>
                <a:latin typeface="times new roman" panose="02020603050405020304" pitchFamily="18" charset="0"/>
              </a:rPr>
              <a:t> </a:t>
            </a:r>
            <a:r>
              <a:rPr lang="en-US" sz="3500" b="1" i="0" dirty="0" err="1">
                <a:solidFill>
                  <a:srgbClr val="00B050"/>
                </a:solidFill>
                <a:effectLst/>
                <a:latin typeface="times new roman" panose="02020603050405020304" pitchFamily="18" charset="0"/>
              </a:rPr>
              <a:t>vực</a:t>
            </a:r>
            <a:r>
              <a:rPr lang="en-US" sz="3500" b="1" i="0" dirty="0">
                <a:solidFill>
                  <a:srgbClr val="00B050"/>
                </a:solidFill>
                <a:effectLst/>
                <a:latin typeface="times new roman" panose="02020603050405020304" pitchFamily="18" charset="0"/>
              </a:rPr>
              <a:t> </a:t>
            </a:r>
            <a:r>
              <a:rPr lang="en-US" sz="3500" b="1" i="0" dirty="0" err="1">
                <a:solidFill>
                  <a:srgbClr val="00B050"/>
                </a:solidFill>
                <a:effectLst/>
                <a:latin typeface="times new roman" panose="02020603050405020304" pitchFamily="18" charset="0"/>
              </a:rPr>
              <a:t>bến</a:t>
            </a:r>
            <a:r>
              <a:rPr lang="en-US" sz="3500" b="1" i="0" dirty="0">
                <a:solidFill>
                  <a:srgbClr val="00B050"/>
                </a:solidFill>
                <a:effectLst/>
                <a:latin typeface="times new roman" panose="02020603050405020304" pitchFamily="18" charset="0"/>
              </a:rPr>
              <a:t> </a:t>
            </a:r>
            <a:r>
              <a:rPr lang="en-US" sz="3500" b="1" i="0" dirty="0" err="1">
                <a:solidFill>
                  <a:srgbClr val="00B050"/>
                </a:solidFill>
                <a:effectLst/>
                <a:latin typeface="times new roman" panose="02020603050405020304" pitchFamily="18" charset="0"/>
              </a:rPr>
              <a:t>Dốc</a:t>
            </a:r>
            <a:r>
              <a:rPr lang="en-US" sz="3500" b="1" i="0" dirty="0">
                <a:solidFill>
                  <a:srgbClr val="00B050"/>
                </a:solidFill>
                <a:effectLst/>
                <a:latin typeface="times new roman" panose="02020603050405020304" pitchFamily="18" charset="0"/>
              </a:rPr>
              <a:t> </a:t>
            </a:r>
            <a:r>
              <a:rPr lang="en-US" sz="3500" b="1" i="0" dirty="0" err="1">
                <a:solidFill>
                  <a:srgbClr val="00B050"/>
                </a:solidFill>
                <a:effectLst/>
                <a:latin typeface="times new roman" panose="02020603050405020304" pitchFamily="18" charset="0"/>
              </a:rPr>
              <a:t>Lết</a:t>
            </a:r>
            <a:r>
              <a:rPr lang="en-US" sz="3500" b="1" i="0" dirty="0">
                <a:solidFill>
                  <a:srgbClr val="00B050"/>
                </a:solidFill>
                <a:effectLst/>
                <a:latin typeface="times new roman" panose="02020603050405020304" pitchFamily="18" charset="0"/>
              </a:rPr>
              <a:t>, </a:t>
            </a:r>
            <a:r>
              <a:rPr lang="en-US" sz="3500" b="1" i="0" dirty="0" err="1">
                <a:solidFill>
                  <a:srgbClr val="00B050"/>
                </a:solidFill>
                <a:effectLst/>
                <a:latin typeface="times new roman" panose="02020603050405020304" pitchFamily="18" charset="0"/>
              </a:rPr>
              <a:t>Ninh</a:t>
            </a:r>
            <a:r>
              <a:rPr lang="en-US" sz="3500" b="1" i="0" dirty="0">
                <a:solidFill>
                  <a:srgbClr val="00B050"/>
                </a:solidFill>
                <a:effectLst/>
                <a:latin typeface="times new roman" panose="02020603050405020304" pitchFamily="18" charset="0"/>
              </a:rPr>
              <a:t> </a:t>
            </a:r>
            <a:r>
              <a:rPr lang="en-US" sz="3500" b="1" i="0" dirty="0" err="1">
                <a:solidFill>
                  <a:srgbClr val="00B050"/>
                </a:solidFill>
                <a:effectLst/>
                <a:latin typeface="times new roman" panose="02020603050405020304" pitchFamily="18" charset="0"/>
              </a:rPr>
              <a:t>Thủy</a:t>
            </a:r>
            <a:r>
              <a:rPr lang="en-US" sz="3500" b="1" i="0" dirty="0">
                <a:solidFill>
                  <a:srgbClr val="00B050"/>
                </a:solidFill>
                <a:effectLst/>
                <a:latin typeface="times new roman" panose="02020603050405020304" pitchFamily="18" charset="0"/>
              </a:rPr>
              <a:t> </a:t>
            </a:r>
            <a:r>
              <a:rPr lang="en-US" sz="3500" b="1" i="0" dirty="0" err="1">
                <a:solidFill>
                  <a:srgbClr val="00B050"/>
                </a:solidFill>
                <a:effectLst/>
                <a:latin typeface="times new roman" panose="02020603050405020304" pitchFamily="18" charset="0"/>
              </a:rPr>
              <a:t>nằm</a:t>
            </a:r>
            <a:r>
              <a:rPr lang="en-US" sz="3500" b="1" i="0" dirty="0">
                <a:solidFill>
                  <a:srgbClr val="00B050"/>
                </a:solidFill>
                <a:effectLst/>
                <a:latin typeface="times new roman" panose="02020603050405020304" pitchFamily="18" charset="0"/>
              </a:rPr>
              <a:t> </a:t>
            </a:r>
            <a:r>
              <a:rPr lang="en-US" sz="3500" b="1" i="0" dirty="0" err="1">
                <a:solidFill>
                  <a:srgbClr val="00B050"/>
                </a:solidFill>
                <a:effectLst/>
                <a:latin typeface="times new roman" panose="02020603050405020304" pitchFamily="18" charset="0"/>
              </a:rPr>
              <a:t>ở</a:t>
            </a:r>
            <a:r>
              <a:rPr lang="en-US" sz="3500" b="1" i="0" dirty="0">
                <a:solidFill>
                  <a:srgbClr val="00B050"/>
                </a:solidFill>
                <a:effectLst/>
                <a:latin typeface="times new roman" panose="02020603050405020304" pitchFamily="18" charset="0"/>
              </a:rPr>
              <a:t> </a:t>
            </a:r>
            <a:r>
              <a:rPr lang="en-US" sz="3500" b="1" i="0" dirty="0" err="1">
                <a:solidFill>
                  <a:srgbClr val="00B050"/>
                </a:solidFill>
                <a:effectLst/>
                <a:latin typeface="times new roman" panose="02020603050405020304" pitchFamily="18" charset="0"/>
              </a:rPr>
              <a:t>phía</a:t>
            </a:r>
            <a:r>
              <a:rPr lang="en-US" sz="3500" b="1" i="0" dirty="0">
                <a:solidFill>
                  <a:srgbClr val="00B050"/>
                </a:solidFill>
                <a:effectLst/>
                <a:latin typeface="times new roman" panose="02020603050405020304" pitchFamily="18" charset="0"/>
              </a:rPr>
              <a:t> </a:t>
            </a:r>
            <a:r>
              <a:rPr lang="en-US" sz="3500" b="1" i="0" dirty="0" err="1">
                <a:solidFill>
                  <a:srgbClr val="00B050"/>
                </a:solidFill>
                <a:effectLst/>
                <a:latin typeface="times new roman" panose="02020603050405020304" pitchFamily="18" charset="0"/>
              </a:rPr>
              <a:t>Tây</a:t>
            </a:r>
            <a:r>
              <a:rPr lang="en-US" sz="3500" b="1" i="0" dirty="0">
                <a:solidFill>
                  <a:srgbClr val="00B050"/>
                </a:solidFill>
                <a:effectLst/>
                <a:latin typeface="times new roman" panose="02020603050405020304" pitchFamily="18" charset="0"/>
              </a:rPr>
              <a:t> Nam </a:t>
            </a:r>
            <a:r>
              <a:rPr lang="en-US" sz="3500" b="1" i="0" dirty="0" err="1">
                <a:solidFill>
                  <a:srgbClr val="00B050"/>
                </a:solidFill>
                <a:effectLst/>
                <a:latin typeface="times new roman" panose="02020603050405020304" pitchFamily="18" charset="0"/>
              </a:rPr>
              <a:t>Vịnh</a:t>
            </a:r>
            <a:r>
              <a:rPr lang="en-US" sz="3500" b="1" i="0" dirty="0">
                <a:solidFill>
                  <a:srgbClr val="00B050"/>
                </a:solidFill>
                <a:effectLst/>
                <a:latin typeface="times new roman" panose="02020603050405020304" pitchFamily="18" charset="0"/>
              </a:rPr>
              <a:t> </a:t>
            </a:r>
            <a:r>
              <a:rPr lang="en-US" sz="3500" b="1" i="0" dirty="0" err="1">
                <a:solidFill>
                  <a:srgbClr val="00B050"/>
                </a:solidFill>
                <a:effectLst/>
                <a:latin typeface="times new roman" panose="02020603050405020304" pitchFamily="18" charset="0"/>
              </a:rPr>
              <a:t>Vân</a:t>
            </a:r>
            <a:r>
              <a:rPr lang="en-US" sz="3500" b="1" i="0" dirty="0">
                <a:solidFill>
                  <a:srgbClr val="00B050"/>
                </a:solidFill>
                <a:effectLst/>
                <a:latin typeface="times new roman" panose="02020603050405020304" pitchFamily="18" charset="0"/>
              </a:rPr>
              <a:t> </a:t>
            </a:r>
            <a:r>
              <a:rPr lang="en-US" sz="3500" b="1" i="0" dirty="0" err="1">
                <a:solidFill>
                  <a:srgbClr val="00B050"/>
                </a:solidFill>
                <a:effectLst/>
                <a:latin typeface="times new roman" panose="02020603050405020304" pitchFamily="18" charset="0"/>
              </a:rPr>
              <a:t>Phong</a:t>
            </a:r>
            <a:r>
              <a:rPr lang="en-US" sz="3500" b="1" i="0" dirty="0">
                <a:solidFill>
                  <a:srgbClr val="00B050"/>
                </a:solidFill>
                <a:effectLst/>
                <a:latin typeface="times new roman" panose="02020603050405020304" pitchFamily="18" charset="0"/>
              </a:rPr>
              <a:t>: </a:t>
            </a:r>
            <a:r>
              <a:rPr lang="en-US" sz="3500" b="1" i="0" dirty="0" err="1">
                <a:solidFill>
                  <a:srgbClr val="00B050"/>
                </a:solidFill>
                <a:effectLst/>
                <a:latin typeface="times new roman" panose="02020603050405020304" pitchFamily="18" charset="0"/>
              </a:rPr>
              <a:t>chuyên</a:t>
            </a:r>
            <a:r>
              <a:rPr lang="en-US" sz="3500" b="1" i="0" dirty="0">
                <a:solidFill>
                  <a:srgbClr val="00B050"/>
                </a:solidFill>
                <a:effectLst/>
                <a:latin typeface="times new roman" panose="02020603050405020304" pitchFamily="18" charset="0"/>
              </a:rPr>
              <a:t> </a:t>
            </a:r>
            <a:r>
              <a:rPr lang="en-US" sz="3500" b="1" i="0" dirty="0" err="1">
                <a:solidFill>
                  <a:srgbClr val="00B050"/>
                </a:solidFill>
                <a:effectLst/>
                <a:latin typeface="times new roman" panose="02020603050405020304" pitchFamily="18" charset="0"/>
              </a:rPr>
              <a:t>dùng</a:t>
            </a:r>
            <a:r>
              <a:rPr lang="en-US" sz="3500" b="1" i="0" dirty="0">
                <a:solidFill>
                  <a:srgbClr val="00B050"/>
                </a:solidFill>
                <a:effectLst/>
                <a:latin typeface="times new roman" panose="02020603050405020304" pitchFamily="18" charset="0"/>
              </a:rPr>
              <a:t> </a:t>
            </a:r>
            <a:r>
              <a:rPr lang="en-US" sz="3500" b="1" i="0" dirty="0" err="1">
                <a:solidFill>
                  <a:srgbClr val="00B050"/>
                </a:solidFill>
                <a:effectLst/>
                <a:latin typeface="times new roman" panose="02020603050405020304" pitchFamily="18" charset="0"/>
              </a:rPr>
              <a:t>để</a:t>
            </a:r>
            <a:r>
              <a:rPr lang="en-US" sz="3500" b="1" i="0" dirty="0">
                <a:solidFill>
                  <a:srgbClr val="00B050"/>
                </a:solidFill>
                <a:effectLst/>
                <a:latin typeface="times new roman" panose="02020603050405020304" pitchFamily="18" charset="0"/>
              </a:rPr>
              <a:t> </a:t>
            </a:r>
            <a:r>
              <a:rPr lang="en-US" sz="3500" b="1" i="0" dirty="0" err="1">
                <a:solidFill>
                  <a:srgbClr val="00B050"/>
                </a:solidFill>
                <a:effectLst/>
                <a:latin typeface="times new roman" panose="02020603050405020304" pitchFamily="18" charset="0"/>
              </a:rPr>
              <a:t>giao</a:t>
            </a:r>
            <a:r>
              <a:rPr lang="en-US" sz="3500" b="1" i="0" dirty="0">
                <a:solidFill>
                  <a:srgbClr val="00B050"/>
                </a:solidFill>
                <a:effectLst/>
                <a:latin typeface="times new roman" panose="02020603050405020304" pitchFamily="18" charset="0"/>
              </a:rPr>
              <a:t> </a:t>
            </a:r>
            <a:r>
              <a:rPr lang="en-US" sz="3500" b="1" i="0" dirty="0" err="1">
                <a:solidFill>
                  <a:srgbClr val="00B050"/>
                </a:solidFill>
                <a:effectLst/>
                <a:latin typeface="times new roman" panose="02020603050405020304" pitchFamily="18" charset="0"/>
              </a:rPr>
              <a:t>nhận</a:t>
            </a:r>
            <a:r>
              <a:rPr lang="en-US" sz="3500" b="1" i="0" dirty="0">
                <a:solidFill>
                  <a:srgbClr val="00B050"/>
                </a:solidFill>
                <a:effectLst/>
                <a:latin typeface="times new roman" panose="02020603050405020304" pitchFamily="18" charset="0"/>
              </a:rPr>
              <a:t> </a:t>
            </a:r>
            <a:r>
              <a:rPr lang="en-US" sz="3500" b="1" i="0" dirty="0" err="1">
                <a:solidFill>
                  <a:srgbClr val="00B050"/>
                </a:solidFill>
                <a:effectLst/>
                <a:latin typeface="times new roman" panose="02020603050405020304" pitchFamily="18" charset="0"/>
              </a:rPr>
              <a:t>hàng</a:t>
            </a:r>
            <a:r>
              <a:rPr lang="en-US" sz="3500" b="1" i="0" dirty="0">
                <a:solidFill>
                  <a:srgbClr val="00B050"/>
                </a:solidFill>
                <a:effectLst/>
                <a:latin typeface="times new roman" panose="02020603050405020304" pitchFamily="18" charset="0"/>
              </a:rPr>
              <a:t> </a:t>
            </a:r>
            <a:r>
              <a:rPr lang="en-US" sz="3500" b="1" i="0" dirty="0" err="1">
                <a:solidFill>
                  <a:srgbClr val="00B050"/>
                </a:solidFill>
                <a:effectLst/>
                <a:latin typeface="times new roman" panose="02020603050405020304" pitchFamily="18" charset="0"/>
              </a:rPr>
              <a:t>rời</a:t>
            </a:r>
            <a:r>
              <a:rPr lang="en-US" sz="3500" b="1" i="0" dirty="0">
                <a:solidFill>
                  <a:srgbClr val="00B050"/>
                </a:solidFill>
                <a:effectLst/>
                <a:latin typeface="times new roman" panose="02020603050405020304" pitchFamily="18" charset="0"/>
              </a:rPr>
              <a:t>.</a:t>
            </a:r>
            <a:endParaRPr lang="en-VN" sz="3500" b="1" dirty="0">
              <a:solidFill>
                <a:srgbClr val="00B050"/>
              </a:solidFill>
              <a:cs typeface="Times New Roman" panose="02020603050405020304" pitchFamily="18" charset="0"/>
            </a:endParaRPr>
          </a:p>
        </p:txBody>
      </p:sp>
      <p:pic>
        <p:nvPicPr>
          <p:cNvPr id="65538" name="Picture 2" descr="Cảng Vân Phong">
            <a:extLst>
              <a:ext uri="{FF2B5EF4-FFF2-40B4-BE49-F238E27FC236}">
                <a16:creationId xmlns:a16="http://schemas.microsoft.com/office/drawing/2014/main" id="{7D926F0A-CD5C-B3DB-3442-5A9551016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7" y="1197769"/>
            <a:ext cx="6685336" cy="446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100294"/>
      </p:ext>
    </p:extLst>
  </p:cSld>
  <p:clrMapOvr>
    <a:masterClrMapping/>
  </p:clrMapOvr>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16667" y="36365"/>
            <a:ext cx="6079333"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err="1">
                <a:solidFill>
                  <a:srgbClr val="00B050"/>
                </a:solidFill>
              </a:rPr>
              <a:t>Cảng</a:t>
            </a:r>
            <a:r>
              <a:rPr lang="nl-NL" sz="4500" b="1" dirty="0">
                <a:solidFill>
                  <a:srgbClr val="00B050"/>
                </a:solidFill>
              </a:rPr>
              <a:t> </a:t>
            </a:r>
            <a:r>
              <a:rPr lang="nl-NL" sz="4500" b="1" dirty="0" err="1">
                <a:solidFill>
                  <a:srgbClr val="00B050"/>
                </a:solidFill>
              </a:rPr>
              <a:t>biển</a:t>
            </a:r>
            <a:r>
              <a:rPr lang="nl-NL" sz="4500" b="1" dirty="0">
                <a:solidFill>
                  <a:srgbClr val="00B050"/>
                </a:solidFill>
              </a:rPr>
              <a:t> </a:t>
            </a:r>
            <a:r>
              <a:rPr lang="nl-NL" sz="4500" b="1" dirty="0" err="1">
                <a:solidFill>
                  <a:srgbClr val="00B050"/>
                </a:solidFill>
              </a:rPr>
              <a:t>Quy</a:t>
            </a:r>
            <a:r>
              <a:rPr lang="nl-NL" sz="4500" b="1" dirty="0">
                <a:solidFill>
                  <a:srgbClr val="00B050"/>
                </a:solidFill>
              </a:rPr>
              <a:t> </a:t>
            </a:r>
            <a:r>
              <a:rPr lang="nl-NL" sz="4500" b="1" dirty="0" err="1">
                <a:solidFill>
                  <a:srgbClr val="00B050"/>
                </a:solidFill>
              </a:rPr>
              <a:t>Nhơn</a:t>
            </a:r>
            <a:endParaRPr lang="en-VN" sz="4500" b="1" dirty="0">
              <a:solidFill>
                <a:srgbClr val="00B050"/>
              </a:solidFill>
            </a:endParaRPr>
          </a:p>
        </p:txBody>
      </p:sp>
      <p:sp>
        <p:nvSpPr>
          <p:cNvPr id="4" name="TextBox 3">
            <a:extLst>
              <a:ext uri="{FF2B5EF4-FFF2-40B4-BE49-F238E27FC236}">
                <a16:creationId xmlns:a16="http://schemas.microsoft.com/office/drawing/2014/main" id="{C2FD1B41-22C5-D0C1-52F1-88988D6CC7AD}"/>
              </a:ext>
            </a:extLst>
          </p:cNvPr>
          <p:cNvSpPr txBox="1"/>
          <p:nvPr/>
        </p:nvSpPr>
        <p:spPr>
          <a:xfrm>
            <a:off x="6972300" y="397016"/>
            <a:ext cx="4960937" cy="6276911"/>
          </a:xfrm>
          <a:prstGeom prst="rect">
            <a:avLst/>
          </a:prstGeom>
          <a:noFill/>
        </p:spPr>
        <p:txBody>
          <a:bodyPr wrap="square">
            <a:spAutoFit/>
          </a:bodyPr>
          <a:lstStyle/>
          <a:p>
            <a:pPr algn="just">
              <a:lnSpc>
                <a:spcPct val="150000"/>
              </a:lnSpc>
            </a:pPr>
            <a:r>
              <a:rPr lang="vi-VN" sz="3400" b="1" i="0" dirty="0">
                <a:solidFill>
                  <a:srgbClr val="00B050"/>
                </a:solidFill>
                <a:effectLst/>
                <a:latin typeface="times new roman" panose="02020603050405020304" pitchFamily="18" charset="0"/>
              </a:rPr>
              <a:t>Cảng Quy Nhơn ( tỉnh Bình Định) nằm trong khu vực Vịnh Quy Nhơn, được bán đảo Phương Mai che chắn, kín gió nên rất thuận lợi cho tàu neo đậu và xếp dỡ hàng hóa quanh năm. </a:t>
            </a:r>
            <a:endParaRPr lang="en-VN" sz="3400" b="1" dirty="0">
              <a:solidFill>
                <a:srgbClr val="00B050"/>
              </a:solidFill>
              <a:cs typeface="Times New Roman" panose="02020603050405020304" pitchFamily="18" charset="0"/>
            </a:endParaRPr>
          </a:p>
        </p:txBody>
      </p:sp>
      <p:pic>
        <p:nvPicPr>
          <p:cNvPr id="68610" name="Picture 2" descr="Cảng Quy Nhơn">
            <a:extLst>
              <a:ext uri="{FF2B5EF4-FFF2-40B4-BE49-F238E27FC236}">
                <a16:creationId xmlns:a16="http://schemas.microsoft.com/office/drawing/2014/main" id="{3E29C89A-10CA-DFC4-B6C1-8C0F8794F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2" y="1411428"/>
            <a:ext cx="6443344" cy="403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412241"/>
      </p:ext>
    </p:extLst>
  </p:cSld>
  <p:clrMapOvr>
    <a:masterClrMapping/>
  </p:clrMapOvr>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16667" y="36365"/>
            <a:ext cx="6079333"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err="1">
                <a:solidFill>
                  <a:srgbClr val="00B050"/>
                </a:solidFill>
              </a:rPr>
              <a:t>Cảng</a:t>
            </a:r>
            <a:r>
              <a:rPr lang="nl-NL" sz="4500" b="1" dirty="0">
                <a:solidFill>
                  <a:srgbClr val="00B050"/>
                </a:solidFill>
              </a:rPr>
              <a:t> </a:t>
            </a:r>
            <a:r>
              <a:rPr lang="nl-NL" sz="4500" b="1" dirty="0" err="1">
                <a:solidFill>
                  <a:srgbClr val="00B050"/>
                </a:solidFill>
              </a:rPr>
              <a:t>biển</a:t>
            </a:r>
            <a:r>
              <a:rPr lang="nl-NL" sz="4500" b="1" dirty="0">
                <a:solidFill>
                  <a:srgbClr val="00B050"/>
                </a:solidFill>
              </a:rPr>
              <a:t> </a:t>
            </a:r>
            <a:r>
              <a:rPr lang="nl-NL" sz="4500" b="1" dirty="0" err="1">
                <a:solidFill>
                  <a:srgbClr val="00B050"/>
                </a:solidFill>
              </a:rPr>
              <a:t>Quy</a:t>
            </a:r>
            <a:r>
              <a:rPr lang="nl-NL" sz="4500" b="1" dirty="0">
                <a:solidFill>
                  <a:srgbClr val="00B050"/>
                </a:solidFill>
              </a:rPr>
              <a:t> </a:t>
            </a:r>
            <a:r>
              <a:rPr lang="nl-NL" sz="4500" b="1" dirty="0" err="1">
                <a:solidFill>
                  <a:srgbClr val="00B050"/>
                </a:solidFill>
              </a:rPr>
              <a:t>Nhơn</a:t>
            </a:r>
            <a:endParaRPr lang="en-VN" sz="4500" b="1" dirty="0">
              <a:solidFill>
                <a:srgbClr val="00B050"/>
              </a:solidFill>
            </a:endParaRPr>
          </a:p>
        </p:txBody>
      </p:sp>
      <p:sp>
        <p:nvSpPr>
          <p:cNvPr id="4" name="TextBox 3">
            <a:extLst>
              <a:ext uri="{FF2B5EF4-FFF2-40B4-BE49-F238E27FC236}">
                <a16:creationId xmlns:a16="http://schemas.microsoft.com/office/drawing/2014/main" id="{C2FD1B41-22C5-D0C1-52F1-88988D6CC7AD}"/>
              </a:ext>
            </a:extLst>
          </p:cNvPr>
          <p:cNvSpPr txBox="1"/>
          <p:nvPr/>
        </p:nvSpPr>
        <p:spPr>
          <a:xfrm>
            <a:off x="6815138" y="103089"/>
            <a:ext cx="5118099" cy="6651821"/>
          </a:xfrm>
          <a:prstGeom prst="rect">
            <a:avLst/>
          </a:prstGeom>
          <a:noFill/>
        </p:spPr>
        <p:txBody>
          <a:bodyPr wrap="square">
            <a:spAutoFit/>
          </a:bodyPr>
          <a:lstStyle/>
          <a:p>
            <a:pPr algn="just">
              <a:lnSpc>
                <a:spcPct val="150000"/>
              </a:lnSpc>
            </a:pPr>
            <a:r>
              <a:rPr lang="vi-VN" sz="3200" b="1" i="0" dirty="0">
                <a:solidFill>
                  <a:srgbClr val="00B050"/>
                </a:solidFill>
                <a:effectLst/>
                <a:latin typeface="times new roman" panose="02020603050405020304" pitchFamily="18" charset="0"/>
              </a:rPr>
              <a:t>Nằm ở vị trí là cửa ngõ ra Biển Đông của khu vực Nam Trung Bộ, Tây Nguyên và các nước trong khu vực sông Mê Kông. Cảng Quy Nhơn nằm sát với đường hàng hải quốc tế nên rất thuận tiện cho các tàu hàng nước ngoài lưu thông. </a:t>
            </a:r>
            <a:endParaRPr lang="en-VN" sz="3200" b="1" dirty="0">
              <a:solidFill>
                <a:srgbClr val="00B050"/>
              </a:solidFill>
              <a:cs typeface="Times New Roman" panose="02020603050405020304" pitchFamily="18" charset="0"/>
            </a:endParaRPr>
          </a:p>
        </p:txBody>
      </p:sp>
      <p:pic>
        <p:nvPicPr>
          <p:cNvPr id="68610" name="Picture 2" descr="Cảng Quy Nhơn">
            <a:extLst>
              <a:ext uri="{FF2B5EF4-FFF2-40B4-BE49-F238E27FC236}">
                <a16:creationId xmlns:a16="http://schemas.microsoft.com/office/drawing/2014/main" id="{3E29C89A-10CA-DFC4-B6C1-8C0F8794F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2" y="1411428"/>
            <a:ext cx="6443344" cy="403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794746"/>
      </p:ext>
    </p:extLst>
  </p:cSld>
  <p:clrMapOvr>
    <a:masterClrMapping/>
  </p:clrMapOvr>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16667" y="36365"/>
            <a:ext cx="6079333"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err="1">
                <a:solidFill>
                  <a:srgbClr val="00B050"/>
                </a:solidFill>
              </a:rPr>
              <a:t>Cảng</a:t>
            </a:r>
            <a:r>
              <a:rPr lang="nl-NL" sz="4500" b="1" dirty="0">
                <a:solidFill>
                  <a:srgbClr val="00B050"/>
                </a:solidFill>
              </a:rPr>
              <a:t> </a:t>
            </a:r>
            <a:r>
              <a:rPr lang="nl-NL" sz="4500" b="1" dirty="0" err="1">
                <a:solidFill>
                  <a:srgbClr val="00B050"/>
                </a:solidFill>
              </a:rPr>
              <a:t>biển</a:t>
            </a:r>
            <a:r>
              <a:rPr lang="nl-NL" sz="4500" b="1" dirty="0">
                <a:solidFill>
                  <a:srgbClr val="00B050"/>
                </a:solidFill>
              </a:rPr>
              <a:t> </a:t>
            </a:r>
            <a:r>
              <a:rPr lang="nl-NL" sz="4500" b="1" dirty="0" err="1">
                <a:solidFill>
                  <a:srgbClr val="00B050"/>
                </a:solidFill>
              </a:rPr>
              <a:t>Quy</a:t>
            </a:r>
            <a:r>
              <a:rPr lang="nl-NL" sz="4500" b="1" dirty="0">
                <a:solidFill>
                  <a:srgbClr val="00B050"/>
                </a:solidFill>
              </a:rPr>
              <a:t> </a:t>
            </a:r>
            <a:r>
              <a:rPr lang="nl-NL" sz="4500" b="1" dirty="0" err="1">
                <a:solidFill>
                  <a:srgbClr val="00B050"/>
                </a:solidFill>
              </a:rPr>
              <a:t>Nhơn</a:t>
            </a:r>
            <a:endParaRPr lang="en-VN" sz="4500" b="1" dirty="0">
              <a:solidFill>
                <a:srgbClr val="00B050"/>
              </a:solidFill>
            </a:endParaRPr>
          </a:p>
        </p:txBody>
      </p:sp>
      <p:sp>
        <p:nvSpPr>
          <p:cNvPr id="4" name="TextBox 3">
            <a:extLst>
              <a:ext uri="{FF2B5EF4-FFF2-40B4-BE49-F238E27FC236}">
                <a16:creationId xmlns:a16="http://schemas.microsoft.com/office/drawing/2014/main" id="{C2FD1B41-22C5-D0C1-52F1-88988D6CC7AD}"/>
              </a:ext>
            </a:extLst>
          </p:cNvPr>
          <p:cNvSpPr txBox="1"/>
          <p:nvPr/>
        </p:nvSpPr>
        <p:spPr>
          <a:xfrm>
            <a:off x="6929439" y="1411428"/>
            <a:ext cx="5118099" cy="4147739"/>
          </a:xfrm>
          <a:prstGeom prst="rect">
            <a:avLst/>
          </a:prstGeom>
          <a:noFill/>
        </p:spPr>
        <p:txBody>
          <a:bodyPr wrap="square">
            <a:spAutoFit/>
          </a:bodyPr>
          <a:lstStyle/>
          <a:p>
            <a:pPr algn="just">
              <a:lnSpc>
                <a:spcPct val="150000"/>
              </a:lnSpc>
            </a:pPr>
            <a:r>
              <a:rPr lang="vi-VN" sz="3600" b="1" i="0" dirty="0">
                <a:solidFill>
                  <a:srgbClr val="00B050"/>
                </a:solidFill>
                <a:effectLst/>
                <a:latin typeface="times new roman" panose="02020603050405020304" pitchFamily="18" charset="0"/>
              </a:rPr>
              <a:t>Cảng có thể tiếp nhận được các loại tàu đến 30.000 DWT (lưu thông bình thường) và tàu 50.000 DWT (giảm tải).</a:t>
            </a:r>
            <a:endParaRPr lang="en-VN" sz="3600" b="1" dirty="0">
              <a:solidFill>
                <a:srgbClr val="00B050"/>
              </a:solidFill>
              <a:cs typeface="Times New Roman" panose="02020603050405020304" pitchFamily="18" charset="0"/>
            </a:endParaRPr>
          </a:p>
        </p:txBody>
      </p:sp>
      <p:pic>
        <p:nvPicPr>
          <p:cNvPr id="68610" name="Picture 2" descr="Cảng Quy Nhơn">
            <a:extLst>
              <a:ext uri="{FF2B5EF4-FFF2-40B4-BE49-F238E27FC236}">
                <a16:creationId xmlns:a16="http://schemas.microsoft.com/office/drawing/2014/main" id="{3E29C89A-10CA-DFC4-B6C1-8C0F8794F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2" y="1411428"/>
            <a:ext cx="6443344" cy="403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41152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6093097" y="1323109"/>
            <a:ext cx="5364163" cy="341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5000" b="1" dirty="0">
                <a:solidFill>
                  <a:srgbClr val="0432FF"/>
                </a:solidFill>
                <a:effectLst/>
                <a:latin typeface="Times New Roman" panose="02020603050405020304" pitchFamily="18" charset="0"/>
                <a:ea typeface="Times New Roman" panose="02020603050405020304" pitchFamily="18" charset="0"/>
              </a:rPr>
              <a:t>Xác định một số đảo và quần đảo của nước ta. </a:t>
            </a:r>
          </a:p>
        </p:txBody>
      </p:sp>
      <p:pic>
        <p:nvPicPr>
          <p:cNvPr id="3" name="Picture 2">
            <a:extLst>
              <a:ext uri="{FF2B5EF4-FFF2-40B4-BE49-F238E27FC236}">
                <a16:creationId xmlns:a16="http://schemas.microsoft.com/office/drawing/2014/main" id="{1FF9276A-0AD8-4DB1-A18A-6B9B25A5BD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282" y="296545"/>
            <a:ext cx="5364162" cy="6367491"/>
          </a:xfrm>
          <a:prstGeom prst="rect">
            <a:avLst/>
          </a:prstGeom>
          <a:noFill/>
          <a:ln>
            <a:noFill/>
          </a:ln>
        </p:spPr>
      </p:pic>
    </p:spTree>
    <p:extLst>
      <p:ext uri="{BB962C8B-B14F-4D97-AF65-F5344CB8AC3E}">
        <p14:creationId xmlns:p14="http://schemas.microsoft.com/office/powerpoint/2010/main" val="2842313767"/>
      </p:ext>
    </p:extLst>
  </p:cSld>
  <p:clrMapOvr>
    <a:masterClrMapping/>
  </p:clrMapOvr>
  <p:transition/>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16667" y="36365"/>
            <a:ext cx="6079333"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err="1">
                <a:solidFill>
                  <a:srgbClr val="00B050"/>
                </a:solidFill>
              </a:rPr>
              <a:t>Cảng</a:t>
            </a:r>
            <a:r>
              <a:rPr lang="nl-NL" sz="4500" b="1" dirty="0">
                <a:solidFill>
                  <a:srgbClr val="00B050"/>
                </a:solidFill>
              </a:rPr>
              <a:t> </a:t>
            </a:r>
            <a:r>
              <a:rPr lang="nl-NL" sz="4500" b="1" dirty="0" err="1">
                <a:solidFill>
                  <a:srgbClr val="00B050"/>
                </a:solidFill>
              </a:rPr>
              <a:t>biển</a:t>
            </a:r>
            <a:r>
              <a:rPr lang="nl-NL" sz="4500" b="1" dirty="0">
                <a:solidFill>
                  <a:srgbClr val="00B050"/>
                </a:solidFill>
              </a:rPr>
              <a:t> </a:t>
            </a:r>
            <a:r>
              <a:rPr lang="nl-NL" sz="4500" b="1" dirty="0" err="1">
                <a:solidFill>
                  <a:srgbClr val="00B050"/>
                </a:solidFill>
              </a:rPr>
              <a:t>Quy</a:t>
            </a:r>
            <a:r>
              <a:rPr lang="nl-NL" sz="4500" b="1" dirty="0">
                <a:solidFill>
                  <a:srgbClr val="00B050"/>
                </a:solidFill>
              </a:rPr>
              <a:t> </a:t>
            </a:r>
            <a:r>
              <a:rPr lang="nl-NL" sz="4500" b="1" dirty="0" err="1">
                <a:solidFill>
                  <a:srgbClr val="00B050"/>
                </a:solidFill>
              </a:rPr>
              <a:t>Nhơn</a:t>
            </a:r>
            <a:endParaRPr lang="en-VN" sz="4500" b="1" dirty="0">
              <a:solidFill>
                <a:srgbClr val="00B050"/>
              </a:solidFill>
            </a:endParaRPr>
          </a:p>
        </p:txBody>
      </p:sp>
      <p:sp>
        <p:nvSpPr>
          <p:cNvPr id="4" name="TextBox 3">
            <a:extLst>
              <a:ext uri="{FF2B5EF4-FFF2-40B4-BE49-F238E27FC236}">
                <a16:creationId xmlns:a16="http://schemas.microsoft.com/office/drawing/2014/main" id="{C2FD1B41-22C5-D0C1-52F1-88988D6CC7AD}"/>
              </a:ext>
            </a:extLst>
          </p:cNvPr>
          <p:cNvSpPr txBox="1"/>
          <p:nvPr/>
        </p:nvSpPr>
        <p:spPr>
          <a:xfrm>
            <a:off x="6929439" y="524134"/>
            <a:ext cx="5118099" cy="5809732"/>
          </a:xfrm>
          <a:prstGeom prst="rect">
            <a:avLst/>
          </a:prstGeom>
          <a:noFill/>
        </p:spPr>
        <p:txBody>
          <a:bodyPr wrap="square">
            <a:spAutoFit/>
          </a:bodyPr>
          <a:lstStyle/>
          <a:p>
            <a:pPr algn="just">
              <a:lnSpc>
                <a:spcPct val="150000"/>
              </a:lnSpc>
            </a:pPr>
            <a:r>
              <a:rPr lang="vi-VN" sz="3600" b="1" i="0" dirty="0">
                <a:solidFill>
                  <a:srgbClr val="00B050"/>
                </a:solidFill>
                <a:effectLst/>
                <a:latin typeface="times new roman" panose="02020603050405020304" pitchFamily="18" charset="0"/>
              </a:rPr>
              <a:t>Cảng Quy Nhơn nằm trong danh mục cảng biển Việt Nam có lưu lượng vận chuyển hàng hóa lớn được nhiều chủ tàu, chủ hàng trong và ngoài nước biết đến. </a:t>
            </a:r>
            <a:endParaRPr lang="en-VN" sz="3600" b="1" dirty="0">
              <a:solidFill>
                <a:srgbClr val="00B050"/>
              </a:solidFill>
              <a:cs typeface="Times New Roman" panose="02020603050405020304" pitchFamily="18" charset="0"/>
            </a:endParaRPr>
          </a:p>
        </p:txBody>
      </p:sp>
      <p:pic>
        <p:nvPicPr>
          <p:cNvPr id="68610" name="Picture 2" descr="Cảng Quy Nhơn">
            <a:extLst>
              <a:ext uri="{FF2B5EF4-FFF2-40B4-BE49-F238E27FC236}">
                <a16:creationId xmlns:a16="http://schemas.microsoft.com/office/drawing/2014/main" id="{3E29C89A-10CA-DFC4-B6C1-8C0F8794F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2" y="1411428"/>
            <a:ext cx="6443344" cy="403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169059"/>
      </p:ext>
    </p:extLst>
  </p:cSld>
  <p:clrMapOvr>
    <a:masterClrMapping/>
  </p:clrMapOvr>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16667" y="36365"/>
            <a:ext cx="6079333"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err="1">
                <a:solidFill>
                  <a:srgbClr val="00B050"/>
                </a:solidFill>
              </a:rPr>
              <a:t>Cảng</a:t>
            </a:r>
            <a:r>
              <a:rPr lang="nl-NL" sz="4500" b="1" dirty="0">
                <a:solidFill>
                  <a:srgbClr val="00B050"/>
                </a:solidFill>
              </a:rPr>
              <a:t> </a:t>
            </a:r>
            <a:r>
              <a:rPr lang="nl-NL" sz="4500" b="1" dirty="0" err="1">
                <a:solidFill>
                  <a:srgbClr val="00B050"/>
                </a:solidFill>
              </a:rPr>
              <a:t>biển</a:t>
            </a:r>
            <a:r>
              <a:rPr lang="nl-NL" sz="4500" b="1" dirty="0">
                <a:solidFill>
                  <a:srgbClr val="00B050"/>
                </a:solidFill>
              </a:rPr>
              <a:t> </a:t>
            </a:r>
            <a:r>
              <a:rPr lang="nl-NL" sz="4500" b="1" dirty="0" err="1">
                <a:solidFill>
                  <a:srgbClr val="00B050"/>
                </a:solidFill>
              </a:rPr>
              <a:t>Quy</a:t>
            </a:r>
            <a:r>
              <a:rPr lang="nl-NL" sz="4500" b="1" dirty="0">
                <a:solidFill>
                  <a:srgbClr val="00B050"/>
                </a:solidFill>
              </a:rPr>
              <a:t> </a:t>
            </a:r>
            <a:r>
              <a:rPr lang="nl-NL" sz="4500" b="1" dirty="0" err="1">
                <a:solidFill>
                  <a:srgbClr val="00B050"/>
                </a:solidFill>
              </a:rPr>
              <a:t>Nhơn</a:t>
            </a:r>
            <a:endParaRPr lang="en-VN" sz="4500" b="1" dirty="0">
              <a:solidFill>
                <a:srgbClr val="00B050"/>
              </a:solidFill>
            </a:endParaRPr>
          </a:p>
        </p:txBody>
      </p:sp>
      <p:sp>
        <p:nvSpPr>
          <p:cNvPr id="4" name="TextBox 3">
            <a:extLst>
              <a:ext uri="{FF2B5EF4-FFF2-40B4-BE49-F238E27FC236}">
                <a16:creationId xmlns:a16="http://schemas.microsoft.com/office/drawing/2014/main" id="{C2FD1B41-22C5-D0C1-52F1-88988D6CC7AD}"/>
              </a:ext>
            </a:extLst>
          </p:cNvPr>
          <p:cNvSpPr txBox="1"/>
          <p:nvPr/>
        </p:nvSpPr>
        <p:spPr>
          <a:xfrm>
            <a:off x="6929439" y="524134"/>
            <a:ext cx="5118099" cy="5913157"/>
          </a:xfrm>
          <a:prstGeom prst="rect">
            <a:avLst/>
          </a:prstGeom>
          <a:noFill/>
        </p:spPr>
        <p:txBody>
          <a:bodyPr wrap="square">
            <a:spAutoFit/>
          </a:bodyPr>
          <a:lstStyle/>
          <a:p>
            <a:pPr algn="just">
              <a:lnSpc>
                <a:spcPct val="150000"/>
              </a:lnSpc>
            </a:pPr>
            <a:r>
              <a:rPr lang="vi-VN" sz="3200" b="1" i="0" dirty="0">
                <a:solidFill>
                  <a:srgbClr val="00B050"/>
                </a:solidFill>
                <a:effectLst/>
                <a:latin typeface="times new roman" panose="02020603050405020304" pitchFamily="18" charset="0"/>
              </a:rPr>
              <a:t>Với năng suất và chất lượng giao nhận hàng hóa cao, đáp ứng được nhu cầu giải phóng tàu nhanh, cơ sở hạ tầng cùng trang thiết bị do đó cảng hoàn toàn đủ điều kiện tiếp nhận, xếp dỡ hàng hóa siêu trường, siêu trọng.</a:t>
            </a:r>
            <a:endParaRPr lang="en-VN" sz="3200" b="1" dirty="0">
              <a:solidFill>
                <a:srgbClr val="00B050"/>
              </a:solidFill>
              <a:cs typeface="Times New Roman" panose="02020603050405020304" pitchFamily="18" charset="0"/>
            </a:endParaRPr>
          </a:p>
        </p:txBody>
      </p:sp>
      <p:pic>
        <p:nvPicPr>
          <p:cNvPr id="68610" name="Picture 2" descr="Cảng Quy Nhơn">
            <a:extLst>
              <a:ext uri="{FF2B5EF4-FFF2-40B4-BE49-F238E27FC236}">
                <a16:creationId xmlns:a16="http://schemas.microsoft.com/office/drawing/2014/main" id="{3E29C89A-10CA-DFC4-B6C1-8C0F8794F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2" y="1411428"/>
            <a:ext cx="6443344" cy="403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086189"/>
      </p:ext>
    </p:extLst>
  </p:cSld>
  <p:clrMapOvr>
    <a:masterClrMapping/>
  </p:clrMapOvr>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16667" y="36365"/>
            <a:ext cx="6079333"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err="1">
                <a:solidFill>
                  <a:srgbClr val="00B050"/>
                </a:solidFill>
              </a:rPr>
              <a:t>Cảng</a:t>
            </a:r>
            <a:r>
              <a:rPr lang="nl-NL" sz="4500" b="1" dirty="0">
                <a:solidFill>
                  <a:srgbClr val="00B050"/>
                </a:solidFill>
              </a:rPr>
              <a:t> </a:t>
            </a:r>
            <a:r>
              <a:rPr lang="nl-NL" sz="4500" b="1" dirty="0" err="1">
                <a:solidFill>
                  <a:srgbClr val="00B050"/>
                </a:solidFill>
              </a:rPr>
              <a:t>biển</a:t>
            </a:r>
            <a:r>
              <a:rPr lang="nl-NL" sz="4500" b="1" dirty="0">
                <a:solidFill>
                  <a:srgbClr val="00B050"/>
                </a:solidFill>
              </a:rPr>
              <a:t> </a:t>
            </a:r>
            <a:r>
              <a:rPr lang="nl-NL" sz="4500" b="1" dirty="0" err="1">
                <a:solidFill>
                  <a:srgbClr val="00B050"/>
                </a:solidFill>
              </a:rPr>
              <a:t>Sài</a:t>
            </a:r>
            <a:r>
              <a:rPr lang="nl-NL" sz="4500" b="1" dirty="0">
                <a:solidFill>
                  <a:srgbClr val="00B050"/>
                </a:solidFill>
              </a:rPr>
              <a:t> </a:t>
            </a:r>
            <a:r>
              <a:rPr lang="nl-NL" sz="4500" b="1" dirty="0" err="1">
                <a:solidFill>
                  <a:srgbClr val="00B050"/>
                </a:solidFill>
              </a:rPr>
              <a:t>Gòn</a:t>
            </a:r>
            <a:endParaRPr lang="en-VN" sz="4500" b="1" dirty="0">
              <a:solidFill>
                <a:srgbClr val="00B050"/>
              </a:solidFill>
            </a:endParaRPr>
          </a:p>
        </p:txBody>
      </p:sp>
      <p:sp>
        <p:nvSpPr>
          <p:cNvPr id="4" name="TextBox 3">
            <a:extLst>
              <a:ext uri="{FF2B5EF4-FFF2-40B4-BE49-F238E27FC236}">
                <a16:creationId xmlns:a16="http://schemas.microsoft.com/office/drawing/2014/main" id="{C2FD1B41-22C5-D0C1-52F1-88988D6CC7AD}"/>
              </a:ext>
            </a:extLst>
          </p:cNvPr>
          <p:cNvSpPr txBox="1"/>
          <p:nvPr/>
        </p:nvSpPr>
        <p:spPr>
          <a:xfrm>
            <a:off x="6357938" y="308081"/>
            <a:ext cx="5689600" cy="6241837"/>
          </a:xfrm>
          <a:prstGeom prst="rect">
            <a:avLst/>
          </a:prstGeom>
          <a:noFill/>
        </p:spPr>
        <p:txBody>
          <a:bodyPr wrap="square">
            <a:spAutoFit/>
          </a:bodyPr>
          <a:lstStyle/>
          <a:p>
            <a:pPr algn="just">
              <a:lnSpc>
                <a:spcPct val="150000"/>
              </a:lnSpc>
            </a:pPr>
            <a:r>
              <a:rPr lang="vi-VN" sz="3000" b="1" i="0" dirty="0">
                <a:solidFill>
                  <a:srgbClr val="00B050"/>
                </a:solidFill>
                <a:effectLst/>
                <a:latin typeface="times new roman" panose="02020603050405020304" pitchFamily="18" charset="0"/>
              </a:rPr>
              <a:t>Cảng Sài Gòn là một hệ thống các cảng biển tại TP. Hồ Chí Minh (Tân Cảng Cát Lái, Cái Mép, Hiệp Phước,…) đóng vai trò là cửa ngõ trong các hoạt động xuất khẩu và nhập khẩu của miền Nam bao gồm cả vùng kinh tế Đông Nam Bộ và Đồng bằng sông Cửu Long..  </a:t>
            </a:r>
            <a:endParaRPr lang="en-VN" sz="3000" b="1" dirty="0">
              <a:solidFill>
                <a:srgbClr val="00B050"/>
              </a:solidFill>
              <a:cs typeface="Times New Roman" panose="02020603050405020304" pitchFamily="18" charset="0"/>
            </a:endParaRPr>
          </a:p>
        </p:txBody>
      </p:sp>
      <p:pic>
        <p:nvPicPr>
          <p:cNvPr id="73730" name="Picture 2" descr="Cảng Sài Gòn">
            <a:extLst>
              <a:ext uri="{FF2B5EF4-FFF2-40B4-BE49-F238E27FC236}">
                <a16:creationId xmlns:a16="http://schemas.microsoft.com/office/drawing/2014/main" id="{689E779E-BDD6-E306-5498-5433A157A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2" y="1343023"/>
            <a:ext cx="6079333" cy="390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219991"/>
      </p:ext>
    </p:extLst>
  </p:cSld>
  <p:clrMapOvr>
    <a:masterClrMapping/>
  </p:clrMapOvr>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16667" y="36365"/>
            <a:ext cx="6079333"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err="1">
                <a:solidFill>
                  <a:srgbClr val="00B050"/>
                </a:solidFill>
              </a:rPr>
              <a:t>Cảng</a:t>
            </a:r>
            <a:r>
              <a:rPr lang="nl-NL" sz="4500" b="1" dirty="0">
                <a:solidFill>
                  <a:srgbClr val="00B050"/>
                </a:solidFill>
              </a:rPr>
              <a:t> </a:t>
            </a:r>
            <a:r>
              <a:rPr lang="nl-NL" sz="4500" b="1" dirty="0" err="1">
                <a:solidFill>
                  <a:srgbClr val="00B050"/>
                </a:solidFill>
              </a:rPr>
              <a:t>biển</a:t>
            </a:r>
            <a:r>
              <a:rPr lang="nl-NL" sz="4500" b="1" dirty="0">
                <a:solidFill>
                  <a:srgbClr val="00B050"/>
                </a:solidFill>
              </a:rPr>
              <a:t> </a:t>
            </a:r>
            <a:r>
              <a:rPr lang="nl-NL" sz="4500" b="1" dirty="0" err="1">
                <a:solidFill>
                  <a:srgbClr val="00B050"/>
                </a:solidFill>
              </a:rPr>
              <a:t>Sài</a:t>
            </a:r>
            <a:r>
              <a:rPr lang="nl-NL" sz="4500" b="1" dirty="0">
                <a:solidFill>
                  <a:srgbClr val="00B050"/>
                </a:solidFill>
              </a:rPr>
              <a:t> </a:t>
            </a:r>
            <a:r>
              <a:rPr lang="nl-NL" sz="4500" b="1" dirty="0" err="1">
                <a:solidFill>
                  <a:srgbClr val="00B050"/>
                </a:solidFill>
              </a:rPr>
              <a:t>Gòn</a:t>
            </a:r>
            <a:endParaRPr lang="en-VN" sz="4500" b="1" dirty="0">
              <a:solidFill>
                <a:srgbClr val="00B050"/>
              </a:solidFill>
            </a:endParaRPr>
          </a:p>
        </p:txBody>
      </p:sp>
      <p:sp>
        <p:nvSpPr>
          <p:cNvPr id="4" name="TextBox 3">
            <a:extLst>
              <a:ext uri="{FF2B5EF4-FFF2-40B4-BE49-F238E27FC236}">
                <a16:creationId xmlns:a16="http://schemas.microsoft.com/office/drawing/2014/main" id="{C2FD1B41-22C5-D0C1-52F1-88988D6CC7AD}"/>
              </a:ext>
            </a:extLst>
          </p:cNvPr>
          <p:cNvSpPr txBox="1"/>
          <p:nvPr/>
        </p:nvSpPr>
        <p:spPr>
          <a:xfrm>
            <a:off x="6357938" y="765281"/>
            <a:ext cx="5689600" cy="4843057"/>
          </a:xfrm>
          <a:prstGeom prst="rect">
            <a:avLst/>
          </a:prstGeom>
          <a:noFill/>
        </p:spPr>
        <p:txBody>
          <a:bodyPr wrap="square">
            <a:spAutoFit/>
          </a:bodyPr>
          <a:lstStyle/>
          <a:p>
            <a:pPr algn="just">
              <a:lnSpc>
                <a:spcPct val="150000"/>
              </a:lnSpc>
            </a:pPr>
            <a:r>
              <a:rPr lang="vi-VN" sz="3500" b="1" i="0" dirty="0">
                <a:solidFill>
                  <a:srgbClr val="00B050"/>
                </a:solidFill>
                <a:effectLst/>
                <a:latin typeface="times new roman" panose="02020603050405020304" pitchFamily="18" charset="0"/>
              </a:rPr>
              <a:t>Cảng Sài Gòn gồm các khu cảng tổng hợp và cảng container bao gồm: Cảng Cát Lái trên sông Đồng Nai và Cảng Hiệp Phước trên sông Soài Rạp.</a:t>
            </a:r>
            <a:endParaRPr lang="en-VN" sz="3500" b="1" dirty="0">
              <a:solidFill>
                <a:srgbClr val="00B050"/>
              </a:solidFill>
              <a:cs typeface="Times New Roman" panose="02020603050405020304" pitchFamily="18" charset="0"/>
            </a:endParaRPr>
          </a:p>
        </p:txBody>
      </p:sp>
      <p:pic>
        <p:nvPicPr>
          <p:cNvPr id="73730" name="Picture 2" descr="Cảng Sài Gòn">
            <a:extLst>
              <a:ext uri="{FF2B5EF4-FFF2-40B4-BE49-F238E27FC236}">
                <a16:creationId xmlns:a16="http://schemas.microsoft.com/office/drawing/2014/main" id="{689E779E-BDD6-E306-5498-5433A157A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2" y="1343023"/>
            <a:ext cx="6079333" cy="390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546890"/>
      </p:ext>
    </p:extLst>
  </p:cSld>
  <p:clrMapOvr>
    <a:masterClrMapping/>
  </p:clrMapOvr>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16667" y="36365"/>
            <a:ext cx="6079333"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err="1">
                <a:solidFill>
                  <a:srgbClr val="00B050"/>
                </a:solidFill>
              </a:rPr>
              <a:t>Cảng</a:t>
            </a:r>
            <a:r>
              <a:rPr lang="nl-NL" sz="4500" b="1" dirty="0">
                <a:solidFill>
                  <a:srgbClr val="00B050"/>
                </a:solidFill>
              </a:rPr>
              <a:t> </a:t>
            </a:r>
            <a:r>
              <a:rPr lang="nl-NL" sz="4500" b="1" dirty="0" err="1">
                <a:solidFill>
                  <a:srgbClr val="00B050"/>
                </a:solidFill>
              </a:rPr>
              <a:t>biển</a:t>
            </a:r>
            <a:r>
              <a:rPr lang="nl-NL" sz="4500" b="1" dirty="0">
                <a:solidFill>
                  <a:srgbClr val="00B050"/>
                </a:solidFill>
              </a:rPr>
              <a:t> </a:t>
            </a:r>
            <a:r>
              <a:rPr lang="nl-NL" sz="4500" b="1" dirty="0" err="1">
                <a:solidFill>
                  <a:srgbClr val="00B050"/>
                </a:solidFill>
              </a:rPr>
              <a:t>Sài</a:t>
            </a:r>
            <a:r>
              <a:rPr lang="nl-NL" sz="4500" b="1" dirty="0">
                <a:solidFill>
                  <a:srgbClr val="00B050"/>
                </a:solidFill>
              </a:rPr>
              <a:t> </a:t>
            </a:r>
            <a:r>
              <a:rPr lang="nl-NL" sz="4500" b="1" dirty="0" err="1">
                <a:solidFill>
                  <a:srgbClr val="00B050"/>
                </a:solidFill>
              </a:rPr>
              <a:t>Gòn</a:t>
            </a:r>
            <a:endParaRPr lang="en-VN" sz="4500" b="1" dirty="0">
              <a:solidFill>
                <a:srgbClr val="00B050"/>
              </a:solidFill>
            </a:endParaRPr>
          </a:p>
        </p:txBody>
      </p:sp>
      <p:sp>
        <p:nvSpPr>
          <p:cNvPr id="4" name="TextBox 3">
            <a:extLst>
              <a:ext uri="{FF2B5EF4-FFF2-40B4-BE49-F238E27FC236}">
                <a16:creationId xmlns:a16="http://schemas.microsoft.com/office/drawing/2014/main" id="{C2FD1B41-22C5-D0C1-52F1-88988D6CC7AD}"/>
              </a:ext>
            </a:extLst>
          </p:cNvPr>
          <p:cNvSpPr txBox="1"/>
          <p:nvPr/>
        </p:nvSpPr>
        <p:spPr>
          <a:xfrm>
            <a:off x="6357938" y="408093"/>
            <a:ext cx="5689600" cy="6276911"/>
          </a:xfrm>
          <a:prstGeom prst="rect">
            <a:avLst/>
          </a:prstGeom>
          <a:noFill/>
        </p:spPr>
        <p:txBody>
          <a:bodyPr wrap="square">
            <a:spAutoFit/>
          </a:bodyPr>
          <a:lstStyle/>
          <a:p>
            <a:pPr algn="just">
              <a:lnSpc>
                <a:spcPct val="150000"/>
              </a:lnSpc>
            </a:pPr>
            <a:r>
              <a:rPr lang="en-US" sz="3400" b="1" i="0" dirty="0" err="1">
                <a:solidFill>
                  <a:srgbClr val="00B050"/>
                </a:solidFill>
                <a:effectLst/>
                <a:latin typeface="times new roman" panose="02020603050405020304" pitchFamily="18" charset="0"/>
              </a:rPr>
              <a:t>Cảng</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Sài</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Gòn</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có</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kế</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hoạch</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xây</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dựng</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thêm</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khu</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bến</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Gò</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Công</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bến</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Cần</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Giuộc</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trên</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sông</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Soài</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Rạp</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thuộc</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tỉnh</a:t>
            </a:r>
            <a:r>
              <a:rPr lang="en-US" sz="3400" b="1" i="0" dirty="0">
                <a:solidFill>
                  <a:srgbClr val="00B050"/>
                </a:solidFill>
                <a:effectLst/>
                <a:latin typeface="times new roman" panose="02020603050405020304" pitchFamily="18" charset="0"/>
              </a:rPr>
              <a:t> Long An </a:t>
            </a:r>
            <a:r>
              <a:rPr lang="en-US" sz="3400" b="1" i="0" dirty="0" err="1">
                <a:solidFill>
                  <a:srgbClr val="00B050"/>
                </a:solidFill>
                <a:effectLst/>
                <a:latin typeface="times new roman" panose="02020603050405020304" pitchFamily="18" charset="0"/>
              </a:rPr>
              <a:t>và</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Tiền</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Giang</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với</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mục</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tiêu</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là</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bến</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vệ</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tinh</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cho</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các</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khu</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bến</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chính</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bên</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trong</a:t>
            </a:r>
            <a:r>
              <a:rPr lang="en-US" sz="3400" b="1" i="0" dirty="0">
                <a:solidFill>
                  <a:srgbClr val="00B050"/>
                </a:solidFill>
                <a:effectLst/>
                <a:latin typeface="times new roman" panose="02020603050405020304" pitchFamily="18" charset="0"/>
              </a:rPr>
              <a:t> </a:t>
            </a:r>
            <a:r>
              <a:rPr lang="en-US" sz="3400" b="1" i="0" dirty="0" err="1">
                <a:solidFill>
                  <a:srgbClr val="00B050"/>
                </a:solidFill>
                <a:effectLst/>
                <a:latin typeface="times new roman" panose="02020603050405020304" pitchFamily="18" charset="0"/>
              </a:rPr>
              <a:t>cảng</a:t>
            </a:r>
            <a:r>
              <a:rPr lang="en-US" sz="3400" b="1" i="0" dirty="0">
                <a:solidFill>
                  <a:srgbClr val="00B050"/>
                </a:solidFill>
                <a:effectLst/>
                <a:latin typeface="times new roman" panose="02020603050405020304" pitchFamily="18" charset="0"/>
              </a:rPr>
              <a:t>.</a:t>
            </a:r>
            <a:endParaRPr lang="en-VN" sz="3400" b="1" dirty="0">
              <a:solidFill>
                <a:srgbClr val="00B050"/>
              </a:solidFill>
              <a:cs typeface="Times New Roman" panose="02020603050405020304" pitchFamily="18" charset="0"/>
            </a:endParaRPr>
          </a:p>
        </p:txBody>
      </p:sp>
      <p:pic>
        <p:nvPicPr>
          <p:cNvPr id="73730" name="Picture 2" descr="Cảng Sài Gòn">
            <a:extLst>
              <a:ext uri="{FF2B5EF4-FFF2-40B4-BE49-F238E27FC236}">
                <a16:creationId xmlns:a16="http://schemas.microsoft.com/office/drawing/2014/main" id="{689E779E-BDD6-E306-5498-5433A157A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2" y="1343023"/>
            <a:ext cx="6079333" cy="390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578248"/>
      </p:ext>
    </p:extLst>
  </p:cSld>
  <p:clrMapOvr>
    <a:masterClrMapping/>
  </p:clrMapOvr>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ED7-2A95-4721-A589-020757FDEB35}"/>
              </a:ext>
            </a:extLst>
          </p:cNvPr>
          <p:cNvSpPr txBox="1">
            <a:spLocks noChangeArrowheads="1"/>
          </p:cNvSpPr>
          <p:nvPr/>
        </p:nvSpPr>
        <p:spPr bwMode="auto">
          <a:xfrm>
            <a:off x="16667" y="36365"/>
            <a:ext cx="6079333"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500" b="1" dirty="0" err="1">
                <a:solidFill>
                  <a:srgbClr val="00B050"/>
                </a:solidFill>
              </a:rPr>
              <a:t>Cảng</a:t>
            </a:r>
            <a:r>
              <a:rPr lang="nl-NL" sz="4500" b="1" dirty="0">
                <a:solidFill>
                  <a:srgbClr val="00B050"/>
                </a:solidFill>
              </a:rPr>
              <a:t> </a:t>
            </a:r>
            <a:r>
              <a:rPr lang="nl-NL" sz="4500" b="1" dirty="0" err="1">
                <a:solidFill>
                  <a:srgbClr val="00B050"/>
                </a:solidFill>
              </a:rPr>
              <a:t>biển</a:t>
            </a:r>
            <a:r>
              <a:rPr lang="nl-NL" sz="4500" b="1" dirty="0">
                <a:solidFill>
                  <a:srgbClr val="00B050"/>
                </a:solidFill>
              </a:rPr>
              <a:t> </a:t>
            </a:r>
            <a:r>
              <a:rPr lang="nl-NL" sz="4500" b="1" dirty="0" err="1">
                <a:solidFill>
                  <a:srgbClr val="00B050"/>
                </a:solidFill>
              </a:rPr>
              <a:t>Sài</a:t>
            </a:r>
            <a:r>
              <a:rPr lang="nl-NL" sz="4500" b="1" dirty="0">
                <a:solidFill>
                  <a:srgbClr val="00B050"/>
                </a:solidFill>
              </a:rPr>
              <a:t> </a:t>
            </a:r>
            <a:r>
              <a:rPr lang="nl-NL" sz="4500" b="1" dirty="0" err="1">
                <a:solidFill>
                  <a:srgbClr val="00B050"/>
                </a:solidFill>
              </a:rPr>
              <a:t>Gòn</a:t>
            </a:r>
            <a:endParaRPr lang="en-VN" sz="4500" b="1" dirty="0">
              <a:solidFill>
                <a:srgbClr val="00B050"/>
              </a:solidFill>
            </a:endParaRPr>
          </a:p>
        </p:txBody>
      </p:sp>
      <p:sp>
        <p:nvSpPr>
          <p:cNvPr id="4" name="TextBox 3">
            <a:extLst>
              <a:ext uri="{FF2B5EF4-FFF2-40B4-BE49-F238E27FC236}">
                <a16:creationId xmlns:a16="http://schemas.microsoft.com/office/drawing/2014/main" id="{C2FD1B41-22C5-D0C1-52F1-88988D6CC7AD}"/>
              </a:ext>
            </a:extLst>
          </p:cNvPr>
          <p:cNvSpPr txBox="1"/>
          <p:nvPr/>
        </p:nvSpPr>
        <p:spPr>
          <a:xfrm>
            <a:off x="6357938" y="1343023"/>
            <a:ext cx="5689600" cy="3406317"/>
          </a:xfrm>
          <a:prstGeom prst="rect">
            <a:avLst/>
          </a:prstGeom>
          <a:noFill/>
        </p:spPr>
        <p:txBody>
          <a:bodyPr wrap="square">
            <a:spAutoFit/>
          </a:bodyPr>
          <a:lstStyle/>
          <a:p>
            <a:pPr algn="just">
              <a:lnSpc>
                <a:spcPct val="150000"/>
              </a:lnSpc>
            </a:pPr>
            <a:r>
              <a:rPr lang="vi-VN" sz="3700" b="1" i="0" dirty="0">
                <a:solidFill>
                  <a:srgbClr val="00B050"/>
                </a:solidFill>
                <a:effectLst/>
                <a:latin typeface="times new roman" panose="02020603050405020304" pitchFamily="18" charset="0"/>
              </a:rPr>
              <a:t>Năm 2015, Cảng Sài Gòn đã vinh dự được đứng trong top 25 cảng container của thế giới.</a:t>
            </a:r>
            <a:endParaRPr lang="en-VN" sz="3700" b="1" dirty="0">
              <a:solidFill>
                <a:srgbClr val="00B050"/>
              </a:solidFill>
              <a:cs typeface="Times New Roman" panose="02020603050405020304" pitchFamily="18" charset="0"/>
            </a:endParaRPr>
          </a:p>
        </p:txBody>
      </p:sp>
      <p:pic>
        <p:nvPicPr>
          <p:cNvPr id="73730" name="Picture 2" descr="Cảng Sài Gòn">
            <a:extLst>
              <a:ext uri="{FF2B5EF4-FFF2-40B4-BE49-F238E27FC236}">
                <a16:creationId xmlns:a16="http://schemas.microsoft.com/office/drawing/2014/main" id="{689E779E-BDD6-E306-5498-5433A157A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2" y="1343023"/>
            <a:ext cx="6079333" cy="390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975097"/>
      </p:ext>
    </p:extLst>
  </p:cSld>
  <p:clrMapOvr>
    <a:masterClrMapping/>
  </p:clrMapOvr>
  <p:transition/>
</p:sld>
</file>

<file path=ppt/slides/slide2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4609" name="Picture 5" descr="POINSET2">
            <a:extLst>
              <a:ext uri="{FF2B5EF4-FFF2-40B4-BE49-F238E27FC236}">
                <a16:creationId xmlns:a16="http://schemas.microsoft.com/office/drawing/2014/main" id="{3FA2428E-00E0-BE32-9A31-1092E1959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577512" y="195263"/>
            <a:ext cx="124142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610" name="Picture 5" descr="POINSET2">
            <a:extLst>
              <a:ext uri="{FF2B5EF4-FFF2-40B4-BE49-F238E27FC236}">
                <a16:creationId xmlns:a16="http://schemas.microsoft.com/office/drawing/2014/main" id="{DB788E93-F951-AD75-AB46-42AF6C621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353219" y="24606"/>
            <a:ext cx="11715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611" name="Picture 5" descr="POINSET2">
            <a:extLst>
              <a:ext uri="{FF2B5EF4-FFF2-40B4-BE49-F238E27FC236}">
                <a16:creationId xmlns:a16="http://schemas.microsoft.com/office/drawing/2014/main" id="{697A832C-B11F-7FCF-83DF-F2337D05B3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7501" y="5422900"/>
            <a:ext cx="1243012"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C66D34-E988-BA85-4889-C766F5A00215}"/>
              </a:ext>
            </a:extLst>
          </p:cNvPr>
          <p:cNvSpPr/>
          <p:nvPr/>
        </p:nvSpPr>
        <p:spPr>
          <a:xfrm>
            <a:off x="2770822" y="2357482"/>
            <a:ext cx="6720908" cy="1246495"/>
          </a:xfrm>
          <a:prstGeom prst="rect">
            <a:avLst/>
          </a:prstGeom>
          <a:noFill/>
        </p:spPr>
        <p:txBody>
          <a:bodyPr>
            <a:spAutoFit/>
          </a:bodyPr>
          <a:lstStyle/>
          <a:p>
            <a:pPr algn="ctr" eaLnBrk="1" fontAlgn="auto" hangingPunct="1">
              <a:lnSpc>
                <a:spcPct val="150000"/>
              </a:lnSpc>
              <a:spcBef>
                <a:spcPts val="0"/>
              </a:spcBef>
              <a:spcAft>
                <a:spcPts val="0"/>
              </a:spcAft>
              <a:defRPr/>
            </a:pPr>
            <a:r>
              <a:rPr lang="en-US" sz="5000" b="1" dirty="0" err="1">
                <a:ln w="22225">
                  <a:solidFill>
                    <a:schemeClr val="accent2"/>
                  </a:solidFill>
                  <a:prstDash val="solid"/>
                </a:ln>
                <a:solidFill>
                  <a:srgbClr val="C00000"/>
                </a:solidFill>
                <a:cs typeface="Times New Roman" panose="02020603050405020304" pitchFamily="18" charset="0"/>
              </a:rPr>
              <a:t>Luyện</a:t>
            </a:r>
            <a:r>
              <a:rPr lang="en-US" sz="5000" b="1" dirty="0">
                <a:ln w="22225">
                  <a:solidFill>
                    <a:schemeClr val="accent2"/>
                  </a:solidFill>
                  <a:prstDash val="solid"/>
                </a:ln>
                <a:solidFill>
                  <a:srgbClr val="C00000"/>
                </a:solidFill>
                <a:cs typeface="Times New Roman" panose="02020603050405020304" pitchFamily="18" charset="0"/>
              </a:rPr>
              <a:t> </a:t>
            </a:r>
            <a:r>
              <a:rPr lang="en-US" sz="5000" b="1" dirty="0" err="1">
                <a:ln w="22225">
                  <a:solidFill>
                    <a:schemeClr val="accent2"/>
                  </a:solidFill>
                  <a:prstDash val="solid"/>
                </a:ln>
                <a:solidFill>
                  <a:srgbClr val="C00000"/>
                </a:solidFill>
                <a:cs typeface="Times New Roman" panose="02020603050405020304" pitchFamily="18" charset="0"/>
              </a:rPr>
              <a:t>tập</a:t>
            </a:r>
            <a:r>
              <a:rPr lang="en-US" sz="5000" b="1" dirty="0">
                <a:ln w="22225">
                  <a:solidFill>
                    <a:schemeClr val="accent2"/>
                  </a:solidFill>
                  <a:prstDash val="solid"/>
                </a:ln>
                <a:solidFill>
                  <a:srgbClr val="C00000"/>
                </a:solidFill>
                <a:cs typeface="Times New Roman" panose="02020603050405020304" pitchFamily="18" charset="0"/>
              </a:rPr>
              <a:t> </a:t>
            </a:r>
            <a:r>
              <a:rPr lang="en-US" sz="5000" b="1" dirty="0" err="1">
                <a:ln w="22225">
                  <a:solidFill>
                    <a:schemeClr val="accent2"/>
                  </a:solidFill>
                  <a:prstDash val="solid"/>
                </a:ln>
                <a:solidFill>
                  <a:srgbClr val="C00000"/>
                </a:solidFill>
                <a:cs typeface="Times New Roman" panose="02020603050405020304" pitchFamily="18" charset="0"/>
              </a:rPr>
              <a:t>và</a:t>
            </a:r>
            <a:r>
              <a:rPr lang="en-US" sz="5000" b="1" dirty="0">
                <a:ln w="22225">
                  <a:solidFill>
                    <a:schemeClr val="accent2"/>
                  </a:solidFill>
                  <a:prstDash val="solid"/>
                </a:ln>
                <a:solidFill>
                  <a:srgbClr val="C00000"/>
                </a:solidFill>
                <a:cs typeface="Times New Roman" panose="02020603050405020304" pitchFamily="18" charset="0"/>
              </a:rPr>
              <a:t> </a:t>
            </a:r>
            <a:r>
              <a:rPr lang="en-US" sz="5000" b="1" dirty="0" err="1">
                <a:ln w="22225">
                  <a:solidFill>
                    <a:schemeClr val="accent2"/>
                  </a:solidFill>
                  <a:prstDash val="solid"/>
                </a:ln>
                <a:solidFill>
                  <a:srgbClr val="C00000"/>
                </a:solidFill>
                <a:cs typeface="Times New Roman" panose="02020603050405020304" pitchFamily="18" charset="0"/>
              </a:rPr>
              <a:t>vận</a:t>
            </a:r>
            <a:r>
              <a:rPr lang="en-US" sz="5000" b="1" dirty="0">
                <a:ln w="22225">
                  <a:solidFill>
                    <a:schemeClr val="accent2"/>
                  </a:solidFill>
                  <a:prstDash val="solid"/>
                </a:ln>
                <a:solidFill>
                  <a:srgbClr val="C00000"/>
                </a:solidFill>
                <a:cs typeface="Times New Roman" panose="02020603050405020304" pitchFamily="18" charset="0"/>
              </a:rPr>
              <a:t> </a:t>
            </a:r>
            <a:r>
              <a:rPr lang="en-US" sz="5000" b="1" dirty="0" err="1">
                <a:ln w="22225">
                  <a:solidFill>
                    <a:schemeClr val="accent2"/>
                  </a:solidFill>
                  <a:prstDash val="solid"/>
                </a:ln>
                <a:solidFill>
                  <a:srgbClr val="C00000"/>
                </a:solidFill>
                <a:cs typeface="Times New Roman" panose="02020603050405020304" pitchFamily="18" charset="0"/>
              </a:rPr>
              <a:t>dụng</a:t>
            </a:r>
            <a:endParaRPr lang="en-US" sz="5000" b="1" dirty="0">
              <a:ln w="22225">
                <a:solidFill>
                  <a:schemeClr val="accent2"/>
                </a:solidFill>
                <a:prstDash val="solid"/>
              </a:ln>
              <a:solidFill>
                <a:srgbClr val="C00000"/>
              </a:solidFill>
              <a:cs typeface="Times New Roman" panose="02020603050405020304" pitchFamily="18" charset="0"/>
            </a:endParaRPr>
          </a:p>
        </p:txBody>
      </p:sp>
      <p:pic>
        <p:nvPicPr>
          <p:cNvPr id="324613" name="Picture 6" descr="Diagram&#10;&#10;Description automatically generated">
            <a:extLst>
              <a:ext uri="{FF2B5EF4-FFF2-40B4-BE49-F238E27FC236}">
                <a16:creationId xmlns:a16="http://schemas.microsoft.com/office/drawing/2014/main" id="{56097E9F-D18D-22CB-373A-7CBFDD7796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8304"/>
          <a:stretch>
            <a:fillRect/>
          </a:stretch>
        </p:blipFill>
        <p:spPr bwMode="auto">
          <a:xfrm>
            <a:off x="10671175" y="5340350"/>
            <a:ext cx="1296988"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6657" name="Rectangle 1">
            <a:extLst>
              <a:ext uri="{FF2B5EF4-FFF2-40B4-BE49-F238E27FC236}">
                <a16:creationId xmlns:a16="http://schemas.microsoft.com/office/drawing/2014/main" id="{3D033FD6-78FF-093B-5584-D7F8DCB6C011}"/>
              </a:ext>
            </a:extLst>
          </p:cNvPr>
          <p:cNvSpPr>
            <a:spLocks noChangeArrowheads="1"/>
          </p:cNvSpPr>
          <p:nvPr/>
        </p:nvSpPr>
        <p:spPr bwMode="auto">
          <a:xfrm>
            <a:off x="1765445" y="2035856"/>
            <a:ext cx="8071282" cy="341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5000" b="1" dirty="0">
                <a:solidFill>
                  <a:srgbClr val="0432FF"/>
                </a:solidFill>
                <a:effectLst/>
                <a:latin typeface="Times New Roman" panose="02020603050405020304" pitchFamily="18" charset="0"/>
                <a:ea typeface="Times New Roman" panose="02020603050405020304" pitchFamily="18" charset="0"/>
              </a:rPr>
              <a:t>Em hãy cho ví dụ cụ thể về các tài nguyên du lịch biển đảo của nước ta</a:t>
            </a:r>
          </a:p>
        </p:txBody>
      </p:sp>
      <p:sp>
        <p:nvSpPr>
          <p:cNvPr id="326658" name="Rectangle 8">
            <a:extLst>
              <a:ext uri="{FF2B5EF4-FFF2-40B4-BE49-F238E27FC236}">
                <a16:creationId xmlns:a16="http://schemas.microsoft.com/office/drawing/2014/main" id="{25D950F9-3254-5010-28BB-A4C889727AC3}"/>
              </a:ext>
            </a:extLst>
          </p:cNvPr>
          <p:cNvSpPr>
            <a:spLocks noChangeArrowheads="1"/>
          </p:cNvSpPr>
          <p:nvPr/>
        </p:nvSpPr>
        <p:spPr bwMode="auto">
          <a:xfrm>
            <a:off x="1920875" y="3167063"/>
            <a:ext cx="26115963"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endParaRPr lang="en-VN" altLang="en-VN"/>
          </a:p>
        </p:txBody>
      </p:sp>
    </p:spTree>
  </p:cSld>
  <p:clrMapOvr>
    <a:masterClrMapping/>
  </p:clrMapOvr>
  <p:transition/>
</p:sld>
</file>

<file path=ppt/slides/slide2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8705" name="Rectangle 1">
            <a:extLst>
              <a:ext uri="{FF2B5EF4-FFF2-40B4-BE49-F238E27FC236}">
                <a16:creationId xmlns:a16="http://schemas.microsoft.com/office/drawing/2014/main" id="{4144A194-19CA-5075-06B7-1BFB48D350BD}"/>
              </a:ext>
            </a:extLst>
          </p:cNvPr>
          <p:cNvSpPr>
            <a:spLocks noChangeArrowheads="1"/>
          </p:cNvSpPr>
          <p:nvPr/>
        </p:nvSpPr>
        <p:spPr bwMode="auto">
          <a:xfrm>
            <a:off x="377825" y="206375"/>
            <a:ext cx="11436350" cy="644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000" b="1" dirty="0">
                <a:solidFill>
                  <a:srgbClr val="00B050"/>
                </a:solidFill>
                <a:effectLst/>
                <a:latin typeface="Times New Roman" panose="02020603050405020304" pitchFamily="18" charset="0"/>
                <a:ea typeface="Times New Roman" panose="02020603050405020304" pitchFamily="18" charset="0"/>
              </a:rPr>
              <a:t>Ví dụ 1</a:t>
            </a:r>
            <a:r>
              <a:rPr lang="en-US" sz="4000" b="1" dirty="0">
                <a:solidFill>
                  <a:srgbClr val="00B050"/>
                </a:solidFill>
                <a:effectLst/>
                <a:latin typeface="Times New Roman" panose="02020603050405020304" pitchFamily="18" charset="0"/>
                <a:ea typeface="Times New Roman" panose="02020603050405020304" pitchFamily="18" charset="0"/>
              </a:rPr>
              <a:t>: </a:t>
            </a:r>
            <a:r>
              <a:rPr lang="en-VN" sz="4000" b="1" dirty="0">
                <a:solidFill>
                  <a:srgbClr val="00B050"/>
                </a:solidFill>
                <a:effectLst/>
                <a:latin typeface="Times New Roman" panose="02020603050405020304" pitchFamily="18" charset="0"/>
                <a:ea typeface="Times New Roman" panose="02020603050405020304" pitchFamily="18" charset="0"/>
              </a:rPr>
              <a:t> Du lịch biển Nha Trang: Nha Trang được mệnh danh là điểm du lịch biển hấp dẫn nhất thế giới. Bãi biển Nha Trang có chiều dài gần 10km, khung cảnh thiên nhiên bát ngát say đắm lòng người. Đến với biển Nha Trang, bạn sẽ được khám phá những bãi tắm Nha Trang đẹp mê li, chìm đắm cùng làn nước biển trong vắt. </a:t>
            </a:r>
          </a:p>
        </p:txBody>
      </p:sp>
      <p:sp>
        <p:nvSpPr>
          <p:cNvPr id="328706" name="Rectangle 8">
            <a:extLst>
              <a:ext uri="{FF2B5EF4-FFF2-40B4-BE49-F238E27FC236}">
                <a16:creationId xmlns:a16="http://schemas.microsoft.com/office/drawing/2014/main" id="{0396777D-CE79-2D91-B640-13CF86CDB058}"/>
              </a:ext>
            </a:extLst>
          </p:cNvPr>
          <p:cNvSpPr>
            <a:spLocks noChangeArrowheads="1"/>
          </p:cNvSpPr>
          <p:nvPr/>
        </p:nvSpPr>
        <p:spPr bwMode="auto">
          <a:xfrm>
            <a:off x="1920875" y="3167063"/>
            <a:ext cx="26115963"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endParaRPr lang="en-VN" altLang="en-VN"/>
          </a:p>
        </p:txBody>
      </p:sp>
    </p:spTree>
  </p:cSld>
  <p:clrMapOvr>
    <a:masterClrMapping/>
  </p:clrMapOvr>
  <p:transition/>
</p:sld>
</file>

<file path=ppt/slides/slide2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8705" name="Rectangle 1">
            <a:extLst>
              <a:ext uri="{FF2B5EF4-FFF2-40B4-BE49-F238E27FC236}">
                <a16:creationId xmlns:a16="http://schemas.microsoft.com/office/drawing/2014/main" id="{4144A194-19CA-5075-06B7-1BFB48D350BD}"/>
              </a:ext>
            </a:extLst>
          </p:cNvPr>
          <p:cNvSpPr>
            <a:spLocks noChangeArrowheads="1"/>
          </p:cNvSpPr>
          <p:nvPr/>
        </p:nvSpPr>
        <p:spPr bwMode="auto">
          <a:xfrm>
            <a:off x="569912" y="668148"/>
            <a:ext cx="11052175" cy="552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000" b="1" dirty="0">
                <a:solidFill>
                  <a:srgbClr val="00B050"/>
                </a:solidFill>
                <a:effectLst/>
                <a:latin typeface="Times New Roman" panose="02020603050405020304" pitchFamily="18" charset="0"/>
                <a:ea typeface="Times New Roman" panose="02020603050405020304" pitchFamily="18" charset="0"/>
              </a:rPr>
              <a:t>Những rặng dừa rì rào hòa cùng tiếng sóng biển như một bản tình ca lay động bao tâm hồn du khách. Hơn hết, ở đây còn có rất nhiều hoạt động vui chơi như: lướt sóng, nhảy dù biển, bơi lội, khám phá san hô và hoạt động teambuilding vô cùng thú vị.</a:t>
            </a:r>
          </a:p>
        </p:txBody>
      </p:sp>
      <p:sp>
        <p:nvSpPr>
          <p:cNvPr id="328706" name="Rectangle 8">
            <a:extLst>
              <a:ext uri="{FF2B5EF4-FFF2-40B4-BE49-F238E27FC236}">
                <a16:creationId xmlns:a16="http://schemas.microsoft.com/office/drawing/2014/main" id="{0396777D-CE79-2D91-B640-13CF86CDB058}"/>
              </a:ext>
            </a:extLst>
          </p:cNvPr>
          <p:cNvSpPr>
            <a:spLocks noChangeArrowheads="1"/>
          </p:cNvSpPr>
          <p:nvPr/>
        </p:nvSpPr>
        <p:spPr bwMode="auto">
          <a:xfrm>
            <a:off x="1920875" y="3167063"/>
            <a:ext cx="26115963"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endParaRPr lang="en-VN" altLang="en-VN"/>
          </a:p>
        </p:txBody>
      </p:sp>
    </p:spTree>
    <p:extLst>
      <p:ext uri="{BB962C8B-B14F-4D97-AF65-F5344CB8AC3E}">
        <p14:creationId xmlns:p14="http://schemas.microsoft.com/office/powerpoint/2010/main" val="142444045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293238" y="5070763"/>
            <a:ext cx="6128904" cy="86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3800" b="1" dirty="0" err="1">
                <a:solidFill>
                  <a:srgbClr val="0432FF"/>
                </a:solidFill>
                <a:effectLst/>
                <a:latin typeface="Times New Roman" panose="02020603050405020304" pitchFamily="18" charset="0"/>
                <a:ea typeface="Times New Roman" panose="02020603050405020304" pitchFamily="18" charset="0"/>
              </a:rPr>
              <a:t>Đảo</a:t>
            </a:r>
            <a:r>
              <a:rPr lang="en-US" sz="3800" b="1" dirty="0">
                <a:solidFill>
                  <a:srgbClr val="0432FF"/>
                </a:solidFill>
                <a:effectLst/>
                <a:latin typeface="Times New Roman" panose="02020603050405020304" pitchFamily="18" charset="0"/>
                <a:ea typeface="Times New Roman" panose="02020603050405020304" pitchFamily="18" charset="0"/>
              </a:rPr>
              <a:t> </a:t>
            </a:r>
            <a:r>
              <a:rPr lang="en-US" sz="3800" b="1" dirty="0" err="1">
                <a:solidFill>
                  <a:srgbClr val="0432FF"/>
                </a:solidFill>
                <a:effectLst/>
                <a:latin typeface="Times New Roman" panose="02020603050405020304" pitchFamily="18" charset="0"/>
                <a:ea typeface="Times New Roman" panose="02020603050405020304" pitchFamily="18" charset="0"/>
              </a:rPr>
              <a:t>Phú</a:t>
            </a:r>
            <a:r>
              <a:rPr lang="en-US" sz="3800" b="1" dirty="0">
                <a:solidFill>
                  <a:srgbClr val="0432FF"/>
                </a:solidFill>
                <a:effectLst/>
                <a:latin typeface="Times New Roman" panose="02020603050405020304" pitchFamily="18" charset="0"/>
                <a:ea typeface="Times New Roman" panose="02020603050405020304" pitchFamily="18" charset="0"/>
              </a:rPr>
              <a:t> </a:t>
            </a:r>
            <a:r>
              <a:rPr lang="en-US" sz="3800" b="1" dirty="0" err="1">
                <a:solidFill>
                  <a:srgbClr val="0432FF"/>
                </a:solidFill>
                <a:effectLst/>
                <a:latin typeface="Times New Roman" panose="02020603050405020304" pitchFamily="18" charset="0"/>
                <a:ea typeface="Times New Roman" panose="02020603050405020304" pitchFamily="18" charset="0"/>
              </a:rPr>
              <a:t>Quốc</a:t>
            </a:r>
            <a:r>
              <a:rPr lang="en-US" sz="3800" b="1" dirty="0">
                <a:solidFill>
                  <a:srgbClr val="0432FF"/>
                </a:solidFill>
                <a:effectLst/>
                <a:latin typeface="Times New Roman" panose="02020603050405020304" pitchFamily="18" charset="0"/>
                <a:ea typeface="Times New Roman" panose="02020603050405020304" pitchFamily="18" charset="0"/>
              </a:rPr>
              <a:t> – </a:t>
            </a:r>
            <a:r>
              <a:rPr lang="en-US" sz="3800" b="1" dirty="0" err="1">
                <a:solidFill>
                  <a:srgbClr val="0432FF"/>
                </a:solidFill>
                <a:effectLst/>
                <a:latin typeface="Times New Roman" panose="02020603050405020304" pitchFamily="18" charset="0"/>
                <a:ea typeface="Times New Roman" panose="02020603050405020304" pitchFamily="18" charset="0"/>
              </a:rPr>
              <a:t>Kiên</a:t>
            </a:r>
            <a:r>
              <a:rPr lang="en-US" sz="3800" b="1" dirty="0">
                <a:solidFill>
                  <a:srgbClr val="0432FF"/>
                </a:solidFill>
                <a:effectLst/>
                <a:latin typeface="Times New Roman" panose="02020603050405020304" pitchFamily="18" charset="0"/>
                <a:ea typeface="Times New Roman" panose="02020603050405020304" pitchFamily="18" charset="0"/>
              </a:rPr>
              <a:t> </a:t>
            </a:r>
            <a:r>
              <a:rPr lang="en-US" sz="3800" b="1" dirty="0" err="1">
                <a:solidFill>
                  <a:srgbClr val="0432FF"/>
                </a:solidFill>
                <a:effectLst/>
                <a:latin typeface="Times New Roman" panose="02020603050405020304" pitchFamily="18" charset="0"/>
                <a:ea typeface="Times New Roman" panose="02020603050405020304" pitchFamily="18" charset="0"/>
              </a:rPr>
              <a:t>Giang</a:t>
            </a:r>
            <a:r>
              <a:rPr lang="en-VN" sz="3800" b="1" dirty="0">
                <a:solidFill>
                  <a:srgbClr val="0432FF"/>
                </a:solidFill>
                <a:effectLst/>
              </a:rPr>
              <a:t> </a:t>
            </a:r>
            <a:endParaRPr lang="en-VN" sz="38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13313" name="Picture 1" descr="Khám phá các hòn đảo ở Việt Nam">
            <a:extLst>
              <a:ext uri="{FF2B5EF4-FFF2-40B4-BE49-F238E27FC236}">
                <a16:creationId xmlns:a16="http://schemas.microsoft.com/office/drawing/2014/main" id="{7D654267-6766-9F43-F68F-5A94012AE0FD}"/>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3237" y="444499"/>
            <a:ext cx="6128904" cy="40859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E6E305F-CFCB-494C-6D9B-E6DC75785C0A}"/>
              </a:ext>
            </a:extLst>
          </p:cNvPr>
          <p:cNvSpPr txBox="1"/>
          <p:nvPr/>
        </p:nvSpPr>
        <p:spPr>
          <a:xfrm>
            <a:off x="6650181" y="444499"/>
            <a:ext cx="5278581" cy="6250173"/>
          </a:xfrm>
          <a:prstGeom prst="rect">
            <a:avLst/>
          </a:prstGeom>
          <a:noFill/>
        </p:spPr>
        <p:txBody>
          <a:bodyPr wrap="square">
            <a:spAutoFit/>
          </a:bodyPr>
          <a:lstStyle/>
          <a:p>
            <a:pPr algn="just">
              <a:lnSpc>
                <a:spcPct val="150000"/>
              </a:lnSpc>
            </a:pPr>
            <a:r>
              <a:rPr lang="en-VN" sz="2700" b="1" dirty="0">
                <a:solidFill>
                  <a:srgbClr val="00B050"/>
                </a:solidFill>
                <a:effectLst/>
                <a:latin typeface="Times New Roman" panose="02020603050405020304" pitchFamily="18" charset="0"/>
                <a:ea typeface="Times New Roman" panose="02020603050405020304" pitchFamily="18" charset="0"/>
              </a:rPr>
              <a:t>Phú Quốc là hòn đảo lớn nhất </a:t>
            </a:r>
            <a:r>
              <a:rPr lang="en-US" sz="2700" b="1" dirty="0" err="1">
                <a:solidFill>
                  <a:srgbClr val="00B050"/>
                </a:solidFill>
                <a:effectLst/>
                <a:latin typeface="Times New Roman" panose="02020603050405020304" pitchFamily="18" charset="0"/>
                <a:ea typeface="Times New Roman" panose="02020603050405020304" pitchFamily="18" charset="0"/>
              </a:rPr>
              <a:t>ở</a:t>
            </a:r>
            <a:r>
              <a:rPr lang="en-VN" sz="2700" b="1" dirty="0">
                <a:solidFill>
                  <a:srgbClr val="00B050"/>
                </a:solidFill>
                <a:effectLst/>
                <a:latin typeface="Times New Roman" panose="02020603050405020304" pitchFamily="18" charset="0"/>
                <a:ea typeface="Times New Roman" panose="02020603050405020304" pitchFamily="18" charset="0"/>
              </a:rPr>
              <a:t> nước ta, cùng với các đảo khác hình thành nên huyện đảo Phú Quốc, tỉnh Kiên Giang. Được mệnh danh là đảo Ngọc, Phú Quốc mang vẻ đẹp nguyên sơ và quyến rũ đến lạ thường. Cảnh sắc trên đảo là sự tổng hòa của làn nước trong xanh, bờ cát trắng mịn và những rặng dừa rợp mát.</a:t>
            </a:r>
          </a:p>
        </p:txBody>
      </p:sp>
    </p:spTree>
    <p:extLst>
      <p:ext uri="{BB962C8B-B14F-4D97-AF65-F5344CB8AC3E}">
        <p14:creationId xmlns:p14="http://schemas.microsoft.com/office/powerpoint/2010/main" val="58192371"/>
      </p:ext>
    </p:extLst>
  </p:cSld>
  <p:clrMapOvr>
    <a:masterClrMapping/>
  </p:clrMapOvr>
  <p:transition/>
</p:sld>
</file>

<file path=ppt/slides/slide2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FF2E6C-63C1-C726-DA8F-42F23C9059E8}"/>
              </a:ext>
            </a:extLst>
          </p:cNvPr>
          <p:cNvSpPr txBox="1"/>
          <p:nvPr/>
        </p:nvSpPr>
        <p:spPr>
          <a:xfrm>
            <a:off x="952500" y="206483"/>
            <a:ext cx="10287000" cy="6445034"/>
          </a:xfrm>
          <a:prstGeom prst="rect">
            <a:avLst/>
          </a:prstGeom>
          <a:noFill/>
        </p:spPr>
        <p:txBody>
          <a:bodyPr wrap="square">
            <a:spAutoFit/>
          </a:bodyPr>
          <a:lstStyle/>
          <a:p>
            <a:pPr algn="just">
              <a:lnSpc>
                <a:spcPct val="150000"/>
              </a:lnSpc>
            </a:pPr>
            <a:r>
              <a:rPr lang="en-US" sz="4000" b="1" dirty="0">
                <a:solidFill>
                  <a:srgbClr val="00B050"/>
                </a:solidFill>
                <a:effectLst/>
                <a:latin typeface="Times New Roman" panose="02020603050405020304" pitchFamily="18" charset="0"/>
                <a:ea typeface="Times New Roman" panose="02020603050405020304" pitchFamily="18" charset="0"/>
              </a:rPr>
              <a:t>- </a:t>
            </a:r>
            <a:r>
              <a:rPr lang="en-VN" sz="4000" b="1" dirty="0">
                <a:solidFill>
                  <a:srgbClr val="00B050"/>
                </a:solidFill>
                <a:effectLst/>
                <a:latin typeface="Times New Roman" panose="02020603050405020304" pitchFamily="18" charset="0"/>
                <a:ea typeface="Times New Roman" panose="02020603050405020304" pitchFamily="18" charset="0"/>
              </a:rPr>
              <a:t>Ví dụ 2 Du lịch đảo Phú Quốc: Quần đảo Phú Quốc nằm trong vịnh Thái Lan, cách TP HCM khoảng 400 km về hướng tây. Nơi đây thu hút du khách trong và ngoài nước bởi các loại hình du lịch đa dạng, với tài nguyên biển, đảo phong phú; hệ sinh thái rừng, biển đa dạng. </a:t>
            </a:r>
          </a:p>
        </p:txBody>
      </p:sp>
    </p:spTree>
    <p:extLst>
      <p:ext uri="{BB962C8B-B14F-4D97-AF65-F5344CB8AC3E}">
        <p14:creationId xmlns:p14="http://schemas.microsoft.com/office/powerpoint/2010/main" val="4099772157"/>
      </p:ext>
    </p:extLst>
  </p:cSld>
  <p:clrMapOvr>
    <a:masterClrMapping/>
  </p:clrMapOvr>
  <p:transition/>
</p:sld>
</file>

<file path=ppt/slides/slide2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FF2E6C-63C1-C726-DA8F-42F23C9059E8}"/>
              </a:ext>
            </a:extLst>
          </p:cNvPr>
          <p:cNvSpPr txBox="1"/>
          <p:nvPr/>
        </p:nvSpPr>
        <p:spPr>
          <a:xfrm>
            <a:off x="452437" y="524134"/>
            <a:ext cx="11287125" cy="5809732"/>
          </a:xfrm>
          <a:prstGeom prst="rect">
            <a:avLst/>
          </a:prstGeom>
          <a:noFill/>
        </p:spPr>
        <p:txBody>
          <a:bodyPr wrap="square">
            <a:spAutoFit/>
          </a:bodyPr>
          <a:lstStyle/>
          <a:p>
            <a:pPr algn="just">
              <a:lnSpc>
                <a:spcPct val="150000"/>
              </a:lnSpc>
            </a:pPr>
            <a:r>
              <a:rPr lang="en-VN" sz="3600" b="1" dirty="0">
                <a:solidFill>
                  <a:srgbClr val="00B050"/>
                </a:solidFill>
                <a:effectLst/>
                <a:latin typeface="Times New Roman" panose="02020603050405020304" pitchFamily="18" charset="0"/>
                <a:ea typeface="Times New Roman" panose="02020603050405020304" pitchFamily="18" charset="0"/>
              </a:rPr>
              <a:t>Bãi Sao là một trong những bãi biển đẹp nhất Phú Quốc, nơi đây có làn nước trong xanh, nổi bật trên dải cát màu trắng mịn dài hơn 7 km. Tới đây, du khách có thể thong dong trên những bờ cát, lắng nghe tiếng sóng rì rào vào bình minh hay tắm biển, lưu lại những bức ảnh đẹp. Ngoài ra, nơi này nước lặng, sóng êm nên có nhiều hoạt động thể thao dưới nước, nổi bật là chèo thuyền kayak.</a:t>
            </a:r>
          </a:p>
        </p:txBody>
      </p:sp>
    </p:spTree>
    <p:extLst>
      <p:ext uri="{BB962C8B-B14F-4D97-AF65-F5344CB8AC3E}">
        <p14:creationId xmlns:p14="http://schemas.microsoft.com/office/powerpoint/2010/main" val="1372895227"/>
      </p:ext>
    </p:extLst>
  </p:cSld>
  <p:clrMapOvr>
    <a:masterClrMapping/>
  </p:clrMapOvr>
  <p:transition/>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Title 1">
            <a:extLst>
              <a:ext uri="{FF2B5EF4-FFF2-40B4-BE49-F238E27FC236}">
                <a16:creationId xmlns:a16="http://schemas.microsoft.com/office/drawing/2014/main" id="{96322B9F-C78B-FAC5-CF7E-45B95CC8FE6B}"/>
              </a:ext>
            </a:extLst>
          </p:cNvPr>
          <p:cNvSpPr>
            <a:spLocks noGrp="1" noChangeArrowheads="1"/>
          </p:cNvSpPr>
          <p:nvPr>
            <p:ph type="ctrTitle"/>
          </p:nvPr>
        </p:nvSpPr>
        <p:spPr>
          <a:xfrm>
            <a:off x="-133350" y="65088"/>
            <a:ext cx="12161838" cy="1057275"/>
          </a:xfrm>
        </p:spPr>
        <p:txBody>
          <a:bodyPr/>
          <a:lstStyle/>
          <a:p>
            <a:pPr eaLnBrk="1" hangingPunct="1"/>
            <a:r>
              <a:rPr lang="en-US" altLang="en-US" sz="5300" b="1">
                <a:solidFill>
                  <a:srgbClr val="00B050"/>
                </a:solidFill>
                <a:latin typeface="Times New Roman" panose="02020603050405020304" pitchFamily="18" charset="0"/>
                <a:cs typeface="Times New Roman" panose="02020603050405020304" pitchFamily="18" charset="0"/>
              </a:rPr>
              <a:t>THỬ THÁCH CHO EM</a:t>
            </a:r>
          </a:p>
        </p:txBody>
      </p:sp>
      <p:pic>
        <p:nvPicPr>
          <p:cNvPr id="1026" name="Picture 2" descr="Analog Alarm Clock Icon Image Vector Illustration Design Royalty Free  Cliparts, Vectors, And Stock Illustration. Image 82032642.">
            <a:extLst>
              <a:ext uri="{FF2B5EF4-FFF2-40B4-BE49-F238E27FC236}">
                <a16:creationId xmlns:a16="http://schemas.microsoft.com/office/drawing/2014/main" id="{6B5887C2-CCEC-64A0-305B-12B932E5B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238" y="4445000"/>
            <a:ext cx="1611312"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UPSC Notes Only Pack">
            <a:extLst>
              <a:ext uri="{FF2B5EF4-FFF2-40B4-BE49-F238E27FC236}">
                <a16:creationId xmlns:a16="http://schemas.microsoft.com/office/drawing/2014/main" id="{AAB35D1A-4245-CB2F-0753-7A3564E3B5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 y="3078163"/>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DED6EABC-1C8A-E580-C8D2-18419FF09ED9}"/>
              </a:ext>
            </a:extLst>
          </p:cNvPr>
          <p:cNvSpPr txBox="1">
            <a:spLocks noChangeArrowheads="1"/>
          </p:cNvSpPr>
          <p:nvPr/>
        </p:nvSpPr>
        <p:spPr bwMode="auto">
          <a:xfrm>
            <a:off x="1892300" y="3568700"/>
            <a:ext cx="1012983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lvl1pPr marL="455613" indent="-455613">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ts val="1338"/>
              </a:spcBef>
              <a:buFont typeface="Wingdings" pitchFamily="2" charset="2"/>
              <a:buChar char="ü"/>
            </a:pPr>
            <a:r>
              <a:rPr lang="en-US" altLang="en-US" sz="3500" b="1" dirty="0" err="1">
                <a:solidFill>
                  <a:srgbClr val="7030A0"/>
                </a:solidFill>
                <a:cs typeface="Times New Roman" panose="02020603050405020304" pitchFamily="18" charset="0"/>
              </a:rPr>
              <a:t>Tìm</a:t>
            </a:r>
            <a:r>
              <a:rPr lang="en-US" altLang="en-US" sz="3500" b="1" dirty="0">
                <a:solidFill>
                  <a:srgbClr val="7030A0"/>
                </a:solidFill>
                <a:cs typeface="Times New Roman" panose="02020603050405020304" pitchFamily="18" charset="0"/>
              </a:rPr>
              <a:t> </a:t>
            </a:r>
            <a:r>
              <a:rPr lang="en-US" altLang="en-US" sz="3500" b="1" dirty="0" err="1">
                <a:solidFill>
                  <a:srgbClr val="7030A0"/>
                </a:solidFill>
                <a:cs typeface="Times New Roman" panose="02020603050405020304" pitchFamily="18" charset="0"/>
              </a:rPr>
              <a:t>kiếm</a:t>
            </a:r>
            <a:r>
              <a:rPr lang="en-US" altLang="en-US" sz="3500" b="1" dirty="0">
                <a:solidFill>
                  <a:srgbClr val="7030A0"/>
                </a:solidFill>
                <a:cs typeface="Times New Roman" panose="02020603050405020304" pitchFamily="18" charset="0"/>
              </a:rPr>
              <a:t> </a:t>
            </a:r>
            <a:r>
              <a:rPr lang="en-US" altLang="en-US" sz="3500" b="1" dirty="0" err="1">
                <a:solidFill>
                  <a:srgbClr val="7030A0"/>
                </a:solidFill>
                <a:cs typeface="Times New Roman" panose="02020603050405020304" pitchFamily="18" charset="0"/>
              </a:rPr>
              <a:t>thông</a:t>
            </a:r>
            <a:r>
              <a:rPr lang="en-US" altLang="en-US" sz="3500" b="1" dirty="0">
                <a:solidFill>
                  <a:srgbClr val="7030A0"/>
                </a:solidFill>
                <a:cs typeface="Times New Roman" panose="02020603050405020304" pitchFamily="18" charset="0"/>
              </a:rPr>
              <a:t> tin </a:t>
            </a:r>
            <a:r>
              <a:rPr lang="en-US" altLang="en-US" sz="3500" b="1" dirty="0" err="1">
                <a:solidFill>
                  <a:srgbClr val="7030A0"/>
                </a:solidFill>
                <a:cs typeface="Times New Roman" panose="02020603050405020304" pitchFamily="18" charset="0"/>
              </a:rPr>
              <a:t>trên</a:t>
            </a:r>
            <a:r>
              <a:rPr lang="en-US" altLang="en-US" sz="3500" b="1" dirty="0">
                <a:solidFill>
                  <a:srgbClr val="7030A0"/>
                </a:solidFill>
                <a:cs typeface="Times New Roman" panose="02020603050405020304" pitchFamily="18" charset="0"/>
              </a:rPr>
              <a:t> </a:t>
            </a:r>
            <a:r>
              <a:rPr lang="en-US" altLang="en-US" sz="3500" b="1" dirty="0" err="1">
                <a:solidFill>
                  <a:srgbClr val="7030A0"/>
                </a:solidFill>
                <a:cs typeface="Times New Roman" panose="02020603050405020304" pitchFamily="18" charset="0"/>
              </a:rPr>
              <a:t>sách</a:t>
            </a:r>
            <a:r>
              <a:rPr lang="en-US" altLang="en-US" sz="3500" b="1" dirty="0">
                <a:solidFill>
                  <a:srgbClr val="7030A0"/>
                </a:solidFill>
                <a:cs typeface="Times New Roman" panose="02020603050405020304" pitchFamily="18" charset="0"/>
              </a:rPr>
              <a:t>, </a:t>
            </a:r>
            <a:r>
              <a:rPr lang="en-US" altLang="en-US" sz="3500" b="1" dirty="0" err="1">
                <a:solidFill>
                  <a:srgbClr val="7030A0"/>
                </a:solidFill>
                <a:cs typeface="Times New Roman" panose="02020603050405020304" pitchFamily="18" charset="0"/>
              </a:rPr>
              <a:t>báo</a:t>
            </a:r>
            <a:r>
              <a:rPr lang="en-US" altLang="en-US" sz="3500" b="1" dirty="0">
                <a:solidFill>
                  <a:srgbClr val="7030A0"/>
                </a:solidFill>
                <a:cs typeface="Times New Roman" panose="02020603050405020304" pitchFamily="18" charset="0"/>
              </a:rPr>
              <a:t> </a:t>
            </a:r>
            <a:r>
              <a:rPr lang="en-US" altLang="en-US" sz="3500" b="1" dirty="0" err="1">
                <a:solidFill>
                  <a:srgbClr val="7030A0"/>
                </a:solidFill>
                <a:cs typeface="Times New Roman" panose="02020603050405020304" pitchFamily="18" charset="0"/>
              </a:rPr>
              <a:t>và</a:t>
            </a:r>
            <a:r>
              <a:rPr lang="en-US" altLang="en-US" sz="3500" b="1" dirty="0">
                <a:solidFill>
                  <a:srgbClr val="7030A0"/>
                </a:solidFill>
                <a:cs typeface="Times New Roman" panose="02020603050405020304" pitchFamily="18" charset="0"/>
              </a:rPr>
              <a:t> Internet </a:t>
            </a:r>
            <a:endParaRPr lang="en-US" altLang="en-US" sz="3500" b="1" dirty="0">
              <a:solidFill>
                <a:srgbClr val="7030A0"/>
              </a:solidFill>
              <a:ea typeface="Tahoma" panose="020B0604030504040204" pitchFamily="34" charset="0"/>
              <a:cs typeface="Times New Roman" panose="02020603050405020304" pitchFamily="18" charset="0"/>
            </a:endParaRPr>
          </a:p>
        </p:txBody>
      </p:sp>
      <p:sp>
        <p:nvSpPr>
          <p:cNvPr id="19" name="Frame 18">
            <a:extLst>
              <a:ext uri="{FF2B5EF4-FFF2-40B4-BE49-F238E27FC236}">
                <a16:creationId xmlns:a16="http://schemas.microsoft.com/office/drawing/2014/main" id="{C45312F0-933E-462E-EA88-45F8FE0CB7D7}"/>
              </a:ext>
            </a:extLst>
          </p:cNvPr>
          <p:cNvSpPr/>
          <p:nvPr/>
        </p:nvSpPr>
        <p:spPr>
          <a:xfrm>
            <a:off x="0" y="0"/>
            <a:ext cx="12192000" cy="6858000"/>
          </a:xfrm>
          <a:prstGeom prst="frame">
            <a:avLst>
              <a:gd name="adj1" fmla="val 2659"/>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eaLnBrk="1" fontAlgn="auto" hangingPunct="1">
              <a:spcBef>
                <a:spcPts val="0"/>
              </a:spcBef>
              <a:spcAft>
                <a:spcPts val="0"/>
              </a:spcAft>
              <a:defRPr/>
            </a:pPr>
            <a:endParaRPr lang="en-US">
              <a:solidFill>
                <a:schemeClr val="tx1"/>
              </a:solidFill>
            </a:endParaRPr>
          </a:p>
        </p:txBody>
      </p:sp>
      <p:sp>
        <p:nvSpPr>
          <p:cNvPr id="332806" name="Rectangle 2">
            <a:extLst>
              <a:ext uri="{FF2B5EF4-FFF2-40B4-BE49-F238E27FC236}">
                <a16:creationId xmlns:a16="http://schemas.microsoft.com/office/drawing/2014/main" id="{DAF24A76-15D7-0FD5-24FF-496FE68CE342}"/>
              </a:ext>
            </a:extLst>
          </p:cNvPr>
          <p:cNvSpPr>
            <a:spLocks noChangeArrowheads="1"/>
          </p:cNvSpPr>
          <p:nvPr/>
        </p:nvSpPr>
        <p:spPr bwMode="auto">
          <a:xfrm>
            <a:off x="1356519" y="1064581"/>
            <a:ext cx="9478962" cy="1969766"/>
          </a:xfrm>
          <a:prstGeom prst="rect">
            <a:avLst/>
          </a:prstGeom>
          <a:noFill/>
          <a:ln w="9525">
            <a:solidFill>
              <a:srgbClr val="00B0F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lIns="121917" tIns="60958" rIns="121917" bIns="60958">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en-VN" sz="4000" b="1" dirty="0">
                <a:solidFill>
                  <a:srgbClr val="0432FF"/>
                </a:solidFill>
                <a:effectLst/>
                <a:latin typeface="Times New Roman" panose="02020603050405020304" pitchFamily="18" charset="0"/>
                <a:ea typeface="Times New Roman" panose="02020603050405020304" pitchFamily="18" charset="0"/>
              </a:rPr>
              <a:t>Viết một đoạn văn ngắn (khoảng 150 chữ) để tuyên truyền bảo vệ môi trường và tài nguyên biển đảo Việt Nam.</a:t>
            </a:r>
            <a:r>
              <a:rPr lang="en-VN" sz="4000" b="1" dirty="0">
                <a:solidFill>
                  <a:srgbClr val="0432FF"/>
                </a:solidFill>
                <a:effectLst/>
              </a:rPr>
              <a:t> </a:t>
            </a:r>
            <a:endParaRPr lang="en-VN" sz="4000" b="1" dirty="0">
              <a:solidFill>
                <a:srgbClr val="0432FF"/>
              </a:solidFill>
              <a:effectLst/>
              <a:latin typeface="Times New Roman" panose="02020603050405020304" pitchFamily="18" charset="0"/>
              <a:ea typeface="Times New Roman" panose="02020603050405020304" pitchFamily="18" charset="0"/>
            </a:endParaRPr>
          </a:p>
        </p:txBody>
      </p:sp>
      <p:sp>
        <p:nvSpPr>
          <p:cNvPr id="8" name="Subtitle 2">
            <a:extLst>
              <a:ext uri="{FF2B5EF4-FFF2-40B4-BE49-F238E27FC236}">
                <a16:creationId xmlns:a16="http://schemas.microsoft.com/office/drawing/2014/main" id="{042B4AE4-C28B-BFB2-6564-ABCCE9C888DC}"/>
              </a:ext>
            </a:extLst>
          </p:cNvPr>
          <p:cNvSpPr txBox="1">
            <a:spLocks noChangeArrowheads="1"/>
          </p:cNvSpPr>
          <p:nvPr/>
        </p:nvSpPr>
        <p:spPr bwMode="auto">
          <a:xfrm>
            <a:off x="2060575" y="4906963"/>
            <a:ext cx="618331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lvl1pPr marL="455613" indent="-455613">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ts val="1338"/>
              </a:spcBef>
              <a:buFont typeface="Wingdings" pitchFamily="2" charset="2"/>
              <a:buChar char="ü"/>
            </a:pPr>
            <a:r>
              <a:rPr lang="vi-VN" altLang="en-US" sz="3500" b="1">
                <a:solidFill>
                  <a:srgbClr val="7030A0"/>
                </a:solidFill>
                <a:cs typeface="Times New Roman" panose="02020603050405020304" pitchFamily="18" charset="0"/>
              </a:rPr>
              <a:t>Thời gian 1 tuần</a:t>
            </a:r>
            <a:r>
              <a:rPr lang="en-US" altLang="en-US" sz="3500" b="1">
                <a:solidFill>
                  <a:srgbClr val="7030A0"/>
                </a:solidFill>
                <a:cs typeface="Times New Roman" panose="02020603050405020304" pitchFamily="18" charset="0"/>
              </a:rPr>
              <a:t> </a:t>
            </a:r>
            <a:endParaRPr lang="en-US" altLang="en-US" sz="3500" b="1">
              <a:solidFill>
                <a:srgbClr val="7030A0"/>
              </a:solidFill>
              <a:ea typeface="Tahoma" panose="020B060403050404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15640A2-FDFF-C329-65FF-13AA7AF12484}"/>
              </a:ext>
            </a:extLst>
          </p:cNvPr>
          <p:cNvSpPr txBox="1">
            <a:spLocks noChangeArrowheads="1"/>
          </p:cNvSpPr>
          <p:nvPr/>
        </p:nvSpPr>
        <p:spPr bwMode="auto">
          <a:xfrm>
            <a:off x="6662738" y="5813425"/>
            <a:ext cx="5529262"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marL="455613" indent="-455613">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buFont typeface="Wingdings" pitchFamily="2" charset="2"/>
              <a:buChar char="ü"/>
            </a:pPr>
            <a:r>
              <a:rPr lang="en-US" altLang="en-US" sz="3500" b="1">
                <a:solidFill>
                  <a:srgbClr val="7030A0"/>
                </a:solidFill>
                <a:cs typeface="Times New Roman" panose="02020603050405020304" pitchFamily="18" charset="0"/>
              </a:rPr>
              <a:t> Cá nhân</a:t>
            </a:r>
          </a:p>
        </p:txBody>
      </p:sp>
      <p:pic>
        <p:nvPicPr>
          <p:cNvPr id="11" name="Picture 4" descr="Chương trình đào tạo học sinh thi tuyển vào các đại học hàng đầu tại Mỹ">
            <a:extLst>
              <a:ext uri="{FF2B5EF4-FFF2-40B4-BE49-F238E27FC236}">
                <a16:creationId xmlns:a16="http://schemas.microsoft.com/office/drawing/2014/main" id="{B4701163-40BB-67C4-15BF-DCB2E09F9B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0467" t="13295" r="14207" b="13728"/>
          <a:stretch>
            <a:fillRect/>
          </a:stretch>
        </p:blipFill>
        <p:spPr bwMode="auto">
          <a:xfrm>
            <a:off x="5680075" y="5592763"/>
            <a:ext cx="83185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810" name="Picture 5" descr="POINSET2">
            <a:extLst>
              <a:ext uri="{FF2B5EF4-FFF2-40B4-BE49-F238E27FC236}">
                <a16:creationId xmlns:a16="http://schemas.microsoft.com/office/drawing/2014/main" id="{3C487B33-89E0-B2E1-EFE5-4476EF8927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353219" y="24606"/>
            <a:ext cx="11715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811" name="Picture 5" descr="POINSET2">
            <a:extLst>
              <a:ext uri="{FF2B5EF4-FFF2-40B4-BE49-F238E27FC236}">
                <a16:creationId xmlns:a16="http://schemas.microsoft.com/office/drawing/2014/main" id="{F00D80DF-8804-EEE3-28DD-1A3D99A320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17501" y="5422900"/>
            <a:ext cx="1243012"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812" name="Picture 5" descr="POINSET2">
            <a:extLst>
              <a:ext uri="{FF2B5EF4-FFF2-40B4-BE49-F238E27FC236}">
                <a16:creationId xmlns:a16="http://schemas.microsoft.com/office/drawing/2014/main" id="{AE6AC7E7-5DE3-0107-5313-CDA02F941A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0626725" y="77788"/>
            <a:ext cx="124142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813" name="Picture 6" descr="Diagram&#10;&#10;Description automatically generated">
            <a:extLst>
              <a:ext uri="{FF2B5EF4-FFF2-40B4-BE49-F238E27FC236}">
                <a16:creationId xmlns:a16="http://schemas.microsoft.com/office/drawing/2014/main" id="{F4F2EB0F-BC5E-3E54-8390-53C6984CBF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8304"/>
          <a:stretch>
            <a:fillRect/>
          </a:stretch>
        </p:blipFill>
        <p:spPr bwMode="auto">
          <a:xfrm>
            <a:off x="10671175" y="5340350"/>
            <a:ext cx="1296988"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left)">
                                      <p:cBhvr>
                                        <p:cTn id="7" dur="500"/>
                                        <p:tgtEl>
                                          <p:spTgt spid="1028"/>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left)">
                                      <p:cBhvr>
                                        <p:cTn id="15" dur="500"/>
                                        <p:tgtEl>
                                          <p:spTgt spid="1026"/>
                                        </p:tgtEl>
                                      </p:cBhvr>
                                    </p:animEffec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8"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9" grpId="0"/>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49" name="Picture 3">
            <a:extLst>
              <a:ext uri="{FF2B5EF4-FFF2-40B4-BE49-F238E27FC236}">
                <a16:creationId xmlns:a16="http://schemas.microsoft.com/office/drawing/2014/main" id="{41E6C0C7-FA59-FA65-B7CB-5724171E91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9013" y="4241800"/>
            <a:ext cx="6122987"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4850" name="Picture 8">
            <a:extLst>
              <a:ext uri="{FF2B5EF4-FFF2-40B4-BE49-F238E27FC236}">
                <a16:creationId xmlns:a16="http://schemas.microsoft.com/office/drawing/2014/main" id="{11750356-5560-80F7-E2A8-03AE3B79C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4241800"/>
            <a:ext cx="6122988"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B6B4DBB-D5DF-B1F6-30CA-A067C9EEAE57}"/>
              </a:ext>
            </a:extLst>
          </p:cNvPr>
          <p:cNvSpPr/>
          <p:nvPr/>
        </p:nvSpPr>
        <p:spPr>
          <a:xfrm>
            <a:off x="-270958" y="707205"/>
            <a:ext cx="12680576" cy="3046988"/>
          </a:xfrm>
          <a:prstGeom prst="rect">
            <a:avLst/>
          </a:prstGeom>
          <a:noFill/>
        </p:spPr>
        <p:txBody>
          <a:bodyPr>
            <a:spAutoFit/>
          </a:bodyPr>
          <a:lstStyle/>
          <a:p>
            <a:pPr algn="ctr" eaLnBrk="1" fontAlgn="auto" hangingPunct="1">
              <a:spcBef>
                <a:spcPts val="0"/>
              </a:spcBef>
              <a:spcAft>
                <a:spcPts val="0"/>
              </a:spcAft>
              <a:defRPr/>
            </a:pPr>
            <a:r>
              <a:rPr lang="en-US" sz="4800" b="1" dirty="0">
                <a:ln w="22225">
                  <a:solidFill>
                    <a:schemeClr val="accent2"/>
                  </a:solidFill>
                  <a:prstDash val="solid"/>
                </a:ln>
                <a:solidFill>
                  <a:srgbClr val="0000FF"/>
                </a:solidFill>
                <a:latin typeface="+mn-lt"/>
              </a:rPr>
              <a:t>XÂY DỰNG </a:t>
            </a:r>
          </a:p>
          <a:p>
            <a:pPr algn="ctr" eaLnBrk="1" fontAlgn="auto" hangingPunct="1">
              <a:spcBef>
                <a:spcPts val="0"/>
              </a:spcBef>
              <a:spcAft>
                <a:spcPts val="0"/>
              </a:spcAft>
              <a:defRPr/>
            </a:pPr>
            <a:r>
              <a:rPr lang="en-US" sz="4800" b="1" dirty="0">
                <a:ln w="22225">
                  <a:solidFill>
                    <a:schemeClr val="accent2"/>
                  </a:solidFill>
                  <a:prstDash val="solid"/>
                </a:ln>
                <a:solidFill>
                  <a:srgbClr val="0000FF"/>
                </a:solidFill>
                <a:latin typeface="+mn-lt"/>
              </a:rPr>
              <a:t>MÔI TR</a:t>
            </a:r>
            <a:r>
              <a:rPr lang="vi-VN" sz="4800" b="1" dirty="0">
                <a:ln w="22225">
                  <a:solidFill>
                    <a:schemeClr val="accent2"/>
                  </a:solidFill>
                  <a:prstDash val="solid"/>
                </a:ln>
                <a:solidFill>
                  <a:srgbClr val="0000FF"/>
                </a:solidFill>
                <a:latin typeface="+mn-lt"/>
              </a:rPr>
              <a:t>Ư</a:t>
            </a:r>
            <a:r>
              <a:rPr lang="en-US" sz="4800" b="1" dirty="0">
                <a:ln w="22225">
                  <a:solidFill>
                    <a:schemeClr val="accent2"/>
                  </a:solidFill>
                  <a:prstDash val="solid"/>
                </a:ln>
                <a:solidFill>
                  <a:srgbClr val="0000FF"/>
                </a:solidFill>
                <a:latin typeface="+mn-lt"/>
              </a:rPr>
              <a:t>ỜNG HỌC Đ</a:t>
            </a:r>
            <a:r>
              <a:rPr lang="vi-VN" sz="4800" b="1" dirty="0">
                <a:ln w="22225">
                  <a:solidFill>
                    <a:schemeClr val="accent2"/>
                  </a:solidFill>
                  <a:prstDash val="solid"/>
                </a:ln>
                <a:solidFill>
                  <a:srgbClr val="0000FF"/>
                </a:solidFill>
                <a:latin typeface="+mn-lt"/>
              </a:rPr>
              <a:t>Ư</a:t>
            </a:r>
            <a:r>
              <a:rPr lang="en-US" sz="4800" b="1" dirty="0">
                <a:ln w="22225">
                  <a:solidFill>
                    <a:schemeClr val="accent2"/>
                  </a:solidFill>
                  <a:prstDash val="solid"/>
                </a:ln>
                <a:solidFill>
                  <a:srgbClr val="0000FF"/>
                </a:solidFill>
                <a:latin typeface="+mn-lt"/>
              </a:rPr>
              <a:t>ỜNG </a:t>
            </a:r>
          </a:p>
          <a:p>
            <a:pPr algn="ctr" eaLnBrk="1" fontAlgn="auto" hangingPunct="1">
              <a:spcBef>
                <a:spcPts val="0"/>
              </a:spcBef>
              <a:spcAft>
                <a:spcPts val="0"/>
              </a:spcAft>
              <a:defRPr/>
            </a:pPr>
            <a:r>
              <a:rPr lang="en-US" sz="4800" b="1" dirty="0">
                <a:ln w="22225">
                  <a:solidFill>
                    <a:schemeClr val="accent2"/>
                  </a:solidFill>
                  <a:prstDash val="solid"/>
                </a:ln>
                <a:solidFill>
                  <a:srgbClr val="0000FF"/>
                </a:solidFill>
                <a:latin typeface="+mn-lt"/>
              </a:rPr>
              <a:t>HẠNH PHÚC, AN TOÀN, </a:t>
            </a:r>
          </a:p>
          <a:p>
            <a:pPr algn="ctr" eaLnBrk="1" fontAlgn="auto" hangingPunct="1">
              <a:spcBef>
                <a:spcPts val="0"/>
              </a:spcBef>
              <a:spcAft>
                <a:spcPts val="0"/>
              </a:spcAft>
              <a:defRPr/>
            </a:pPr>
            <a:r>
              <a:rPr lang="en-US" sz="4800" b="1" dirty="0">
                <a:ln w="22225">
                  <a:solidFill>
                    <a:schemeClr val="accent2"/>
                  </a:solidFill>
                  <a:prstDash val="solid"/>
                </a:ln>
                <a:solidFill>
                  <a:srgbClr val="0000FF"/>
                </a:solidFill>
                <a:latin typeface="+mn-lt"/>
              </a:rPr>
              <a:t>THÂN THIỆN VÀ VĂN MINH.</a:t>
            </a:r>
          </a:p>
        </p:txBody>
      </p:sp>
      <p:pic>
        <p:nvPicPr>
          <p:cNvPr id="334852" name="Picture 5" descr="POINSET2">
            <a:extLst>
              <a:ext uri="{FF2B5EF4-FFF2-40B4-BE49-F238E27FC236}">
                <a16:creationId xmlns:a16="http://schemas.microsoft.com/office/drawing/2014/main" id="{84312051-29AB-7BA0-7771-E72C1FDA4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52400" y="-103187"/>
            <a:ext cx="11715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4853" name="Picture 5" descr="POINSET2">
            <a:extLst>
              <a:ext uri="{FF2B5EF4-FFF2-40B4-BE49-F238E27FC236}">
                <a16:creationId xmlns:a16="http://schemas.microsoft.com/office/drawing/2014/main" id="{6CA7934B-7E27-81A5-28A3-4BB5A4462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48976" y="-63500"/>
            <a:ext cx="1243012"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3" name="Picture 4" descr="Tổng hợp 50 mẫu phông nền powerpoint chuyên nghiệp | ADV Solutions">
            <a:extLst>
              <a:ext uri="{FF2B5EF4-FFF2-40B4-BE49-F238E27FC236}">
                <a16:creationId xmlns:a16="http://schemas.microsoft.com/office/drawing/2014/main" id="{0E67D45C-714C-1832-B9A8-29FF7F751C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B417F1EF-22CD-4812-86D4-35E86D28D1FF}"/>
              </a:ext>
            </a:extLst>
          </p:cNvPr>
          <p:cNvSpPr/>
          <p:nvPr/>
        </p:nvSpPr>
        <p:spPr>
          <a:xfrm>
            <a:off x="2060575" y="2135188"/>
            <a:ext cx="8070850" cy="1938337"/>
          </a:xfrm>
          <a:prstGeom prst="rect">
            <a:avLst/>
          </a:prstGeom>
          <a:noFill/>
        </p:spPr>
        <p:txBody>
          <a:bodyPr>
            <a:spAutoFit/>
          </a:bodyPr>
          <a:lstStyle/>
          <a:p>
            <a:pPr algn="ctr" eaLnBrk="1" fontAlgn="auto" hangingPunct="1">
              <a:spcBef>
                <a:spcPts val="0"/>
              </a:spcBef>
              <a:spcAft>
                <a:spcPts val="0"/>
              </a:spcAft>
              <a:defRPr/>
            </a:pPr>
            <a:r>
              <a:rPr lang="en-US" sz="6000" b="1" dirty="0" err="1">
                <a:ln w="0"/>
                <a:solidFill>
                  <a:srgbClr val="6600CC"/>
                </a:solidFill>
                <a:effectLst>
                  <a:outerShdw blurRad="38100" dist="25400" dir="5400000" algn="ctr" rotWithShape="0">
                    <a:srgbClr val="6E747A">
                      <a:alpha val="43000"/>
                    </a:srgbClr>
                  </a:outerShdw>
                </a:effectLst>
                <a:latin typeface="+mn-lt"/>
              </a:rPr>
              <a:t>Chúc</a:t>
            </a:r>
            <a:r>
              <a:rPr lang="en-US" sz="6000" b="1" dirty="0">
                <a:ln w="0"/>
                <a:solidFill>
                  <a:srgbClr val="6600CC"/>
                </a:solidFill>
                <a:effectLst>
                  <a:outerShdw blurRad="38100" dist="25400" dir="5400000" algn="ctr" rotWithShape="0">
                    <a:srgbClr val="6E747A">
                      <a:alpha val="43000"/>
                    </a:srgbClr>
                  </a:outerShdw>
                </a:effectLst>
                <a:latin typeface="+mn-lt"/>
              </a:rPr>
              <a:t> </a:t>
            </a:r>
            <a:r>
              <a:rPr lang="en-US" sz="6000" b="1" dirty="0" err="1">
                <a:ln w="0"/>
                <a:solidFill>
                  <a:srgbClr val="6600CC"/>
                </a:solidFill>
                <a:effectLst>
                  <a:outerShdw blurRad="38100" dist="25400" dir="5400000" algn="ctr" rotWithShape="0">
                    <a:srgbClr val="6E747A">
                      <a:alpha val="43000"/>
                    </a:srgbClr>
                  </a:outerShdw>
                </a:effectLst>
                <a:latin typeface="+mn-lt"/>
              </a:rPr>
              <a:t>các</a:t>
            </a:r>
            <a:r>
              <a:rPr lang="en-US" sz="6000" b="1" dirty="0">
                <a:ln w="0"/>
                <a:solidFill>
                  <a:srgbClr val="6600CC"/>
                </a:solidFill>
                <a:effectLst>
                  <a:outerShdw blurRad="38100" dist="25400" dir="5400000" algn="ctr" rotWithShape="0">
                    <a:srgbClr val="6E747A">
                      <a:alpha val="43000"/>
                    </a:srgbClr>
                  </a:outerShdw>
                </a:effectLst>
                <a:latin typeface="+mn-lt"/>
              </a:rPr>
              <a:t> </a:t>
            </a:r>
            <a:r>
              <a:rPr lang="en-US" sz="6000" b="1" dirty="0" err="1">
                <a:ln w="0"/>
                <a:solidFill>
                  <a:srgbClr val="6600CC"/>
                </a:solidFill>
                <a:effectLst>
                  <a:outerShdw blurRad="38100" dist="25400" dir="5400000" algn="ctr" rotWithShape="0">
                    <a:srgbClr val="6E747A">
                      <a:alpha val="43000"/>
                    </a:srgbClr>
                  </a:outerShdw>
                </a:effectLst>
                <a:latin typeface="+mn-lt"/>
              </a:rPr>
              <a:t>em</a:t>
            </a:r>
            <a:endParaRPr lang="en-US" sz="6000" b="1" dirty="0">
              <a:ln w="0"/>
              <a:solidFill>
                <a:srgbClr val="6600CC"/>
              </a:solidFill>
              <a:effectLst>
                <a:outerShdw blurRad="38100" dist="25400" dir="5400000" algn="ctr" rotWithShape="0">
                  <a:srgbClr val="6E747A">
                    <a:alpha val="43000"/>
                  </a:srgbClr>
                </a:outerShdw>
              </a:effectLst>
              <a:latin typeface="+mn-lt"/>
            </a:endParaRPr>
          </a:p>
          <a:p>
            <a:pPr algn="ctr" eaLnBrk="1" fontAlgn="auto" hangingPunct="1">
              <a:spcBef>
                <a:spcPts val="0"/>
              </a:spcBef>
              <a:spcAft>
                <a:spcPts val="0"/>
              </a:spcAft>
              <a:defRPr/>
            </a:pPr>
            <a:r>
              <a:rPr lang="en-US" sz="6000" b="1" dirty="0">
                <a:ln w="0"/>
                <a:solidFill>
                  <a:srgbClr val="6600CC"/>
                </a:solidFill>
                <a:effectLst>
                  <a:outerShdw blurRad="38100" dist="25400" dir="5400000" algn="ctr" rotWithShape="0">
                    <a:srgbClr val="6E747A">
                      <a:alpha val="43000"/>
                    </a:srgbClr>
                  </a:outerShdw>
                </a:effectLst>
                <a:latin typeface="+mn-lt"/>
              </a:rPr>
              <a:t> </a:t>
            </a:r>
            <a:r>
              <a:rPr lang="en-US" sz="6000" b="1" dirty="0" err="1">
                <a:ln w="0"/>
                <a:solidFill>
                  <a:srgbClr val="6600CC"/>
                </a:solidFill>
                <a:effectLst>
                  <a:outerShdw blurRad="38100" dist="25400" dir="5400000" algn="ctr" rotWithShape="0">
                    <a:srgbClr val="6E747A">
                      <a:alpha val="43000"/>
                    </a:srgbClr>
                  </a:outerShdw>
                </a:effectLst>
                <a:latin typeface="+mn-lt"/>
              </a:rPr>
              <a:t>chăm</a:t>
            </a:r>
            <a:r>
              <a:rPr lang="en-US" sz="6000" b="1" dirty="0">
                <a:ln w="0"/>
                <a:solidFill>
                  <a:srgbClr val="6600CC"/>
                </a:solidFill>
                <a:effectLst>
                  <a:outerShdw blurRad="38100" dist="25400" dir="5400000" algn="ctr" rotWithShape="0">
                    <a:srgbClr val="6E747A">
                      <a:alpha val="43000"/>
                    </a:srgbClr>
                  </a:outerShdw>
                </a:effectLst>
                <a:latin typeface="+mn-lt"/>
              </a:rPr>
              <a:t> </a:t>
            </a:r>
            <a:r>
              <a:rPr lang="en-US" sz="6000" b="1" dirty="0" err="1">
                <a:ln w="0"/>
                <a:solidFill>
                  <a:srgbClr val="6600CC"/>
                </a:solidFill>
                <a:effectLst>
                  <a:outerShdw blurRad="38100" dist="25400" dir="5400000" algn="ctr" rotWithShape="0">
                    <a:srgbClr val="6E747A">
                      <a:alpha val="43000"/>
                    </a:srgbClr>
                  </a:outerShdw>
                </a:effectLst>
                <a:latin typeface="+mn-lt"/>
              </a:rPr>
              <a:t>ngoan</a:t>
            </a:r>
            <a:r>
              <a:rPr lang="en-US" sz="6000" b="1" dirty="0">
                <a:ln w="0"/>
                <a:solidFill>
                  <a:srgbClr val="6600CC"/>
                </a:solidFill>
                <a:effectLst>
                  <a:outerShdw blurRad="38100" dist="25400" dir="5400000" algn="ctr" rotWithShape="0">
                    <a:srgbClr val="6E747A">
                      <a:alpha val="43000"/>
                    </a:srgbClr>
                  </a:outerShdw>
                </a:effectLst>
                <a:latin typeface="+mn-lt"/>
              </a:rPr>
              <a:t>, </a:t>
            </a:r>
            <a:r>
              <a:rPr lang="en-US" sz="6000" b="1" dirty="0" err="1">
                <a:ln w="0"/>
                <a:solidFill>
                  <a:srgbClr val="6600CC"/>
                </a:solidFill>
                <a:effectLst>
                  <a:outerShdw blurRad="38100" dist="25400" dir="5400000" algn="ctr" rotWithShape="0">
                    <a:srgbClr val="6E747A">
                      <a:alpha val="43000"/>
                    </a:srgbClr>
                  </a:outerShdw>
                </a:effectLst>
                <a:latin typeface="+mn-lt"/>
              </a:rPr>
              <a:t>học</a:t>
            </a:r>
            <a:r>
              <a:rPr lang="en-US" sz="6000" b="1" dirty="0">
                <a:ln w="0"/>
                <a:solidFill>
                  <a:srgbClr val="6600CC"/>
                </a:solidFill>
                <a:effectLst>
                  <a:outerShdw blurRad="38100" dist="25400" dir="5400000" algn="ctr" rotWithShape="0">
                    <a:srgbClr val="6E747A">
                      <a:alpha val="43000"/>
                    </a:srgbClr>
                  </a:outerShdw>
                </a:effectLst>
                <a:latin typeface="+mn-lt"/>
              </a:rPr>
              <a:t> </a:t>
            </a:r>
            <a:r>
              <a:rPr lang="en-US" sz="6000" b="1" dirty="0" err="1">
                <a:ln w="0"/>
                <a:solidFill>
                  <a:srgbClr val="6600CC"/>
                </a:solidFill>
                <a:effectLst>
                  <a:outerShdw blurRad="38100" dist="25400" dir="5400000" algn="ctr" rotWithShape="0">
                    <a:srgbClr val="6E747A">
                      <a:alpha val="43000"/>
                    </a:srgbClr>
                  </a:outerShdw>
                </a:effectLst>
                <a:latin typeface="+mn-lt"/>
              </a:rPr>
              <a:t>giỏi</a:t>
            </a:r>
            <a:r>
              <a:rPr lang="en-US" sz="6000" b="1" dirty="0">
                <a:ln w="0"/>
                <a:solidFill>
                  <a:srgbClr val="6600CC"/>
                </a:solidFill>
                <a:effectLst>
                  <a:outerShdw blurRad="38100" dist="25400" dir="5400000" algn="ctr" rotWithShape="0">
                    <a:srgbClr val="6E747A">
                      <a:alpha val="43000"/>
                    </a:srgbClr>
                  </a:outerShdw>
                </a:effectLst>
                <a:latin typeface="+mn-lt"/>
              </a:rPr>
              <a:t>.</a:t>
            </a:r>
          </a:p>
        </p:txBody>
      </p:sp>
    </p:spTree>
  </p:cSld>
  <p:clrMapOvr>
    <a:masterClrMapping/>
  </p:clrMapOvr>
  <p:transition spd="slow" advClick="0" advTm="30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293238" y="5070763"/>
            <a:ext cx="6128904"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4000" b="1" dirty="0" err="1">
                <a:solidFill>
                  <a:srgbClr val="0432FF"/>
                </a:solidFill>
                <a:effectLst/>
                <a:latin typeface="Times New Roman" panose="02020603050405020304" pitchFamily="18" charset="0"/>
                <a:ea typeface="Times New Roman" panose="02020603050405020304" pitchFamily="18" charset="0"/>
              </a:rPr>
              <a:t>Đảo</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Cô</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Tô</a:t>
            </a:r>
            <a:r>
              <a:rPr lang="en-US" sz="4000" b="1" dirty="0">
                <a:solidFill>
                  <a:srgbClr val="0432FF"/>
                </a:solidFill>
                <a:effectLst/>
                <a:latin typeface="Times New Roman" panose="02020603050405020304" pitchFamily="18" charset="0"/>
                <a:ea typeface="Times New Roman" panose="02020603050405020304" pitchFamily="18" charset="0"/>
              </a:rPr>
              <a:t> – </a:t>
            </a:r>
            <a:r>
              <a:rPr lang="en-US" sz="4000" b="1" dirty="0" err="1">
                <a:solidFill>
                  <a:srgbClr val="0432FF"/>
                </a:solidFill>
                <a:effectLst/>
                <a:latin typeface="Times New Roman" panose="02020603050405020304" pitchFamily="18" charset="0"/>
                <a:ea typeface="Times New Roman" panose="02020603050405020304" pitchFamily="18" charset="0"/>
              </a:rPr>
              <a:t>Quảng</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Ninh</a:t>
            </a:r>
            <a:r>
              <a:rPr lang="en-VN" sz="4000" b="1" dirty="0">
                <a:solidFill>
                  <a:srgbClr val="0432FF"/>
                </a:solidFill>
                <a:effectLst/>
              </a:rPr>
              <a:t> </a:t>
            </a:r>
            <a:endParaRPr lang="en-VN" sz="40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50181" y="444499"/>
            <a:ext cx="5278581" cy="6276911"/>
          </a:xfrm>
          <a:prstGeom prst="rect">
            <a:avLst/>
          </a:prstGeom>
          <a:noFill/>
        </p:spPr>
        <p:txBody>
          <a:bodyPr wrap="square">
            <a:spAutoFit/>
          </a:bodyPr>
          <a:lstStyle/>
          <a:p>
            <a:pPr algn="just">
              <a:lnSpc>
                <a:spcPct val="150000"/>
              </a:lnSpc>
            </a:pPr>
            <a:r>
              <a:rPr lang="en-VN" sz="3400" b="1" dirty="0">
                <a:solidFill>
                  <a:srgbClr val="00B050"/>
                </a:solidFill>
                <a:effectLst/>
                <a:latin typeface="Times New Roman" panose="02020603050405020304" pitchFamily="18" charset="0"/>
                <a:ea typeface="Times New Roman" panose="02020603050405020304" pitchFamily="18" charset="0"/>
              </a:rPr>
              <a:t>Cô Tô là điểm đến tiếp theo mà bạn nên ghé trong hành trình khám phá thiên đường biển đảo Việt Nam. Cô Tô là quần đảo nằm ở phía đông đảo Vân Đồn - Quảng Ninh, cách cảng Vân Đồn tầm 60 km. </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14337" name="Picture 1" descr="Đảo Cô Tô">
            <a:extLst>
              <a:ext uri="{FF2B5EF4-FFF2-40B4-BE49-F238E27FC236}">
                <a16:creationId xmlns:a16="http://schemas.microsoft.com/office/drawing/2014/main" id="{22BA98AD-C8D8-B509-BE94-47FBD579723E}"/>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7654" y="575999"/>
            <a:ext cx="6304488" cy="418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57015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293238" y="5070763"/>
            <a:ext cx="6128904"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4000" b="1" dirty="0" err="1">
                <a:solidFill>
                  <a:srgbClr val="0432FF"/>
                </a:solidFill>
                <a:effectLst/>
                <a:latin typeface="Times New Roman" panose="02020603050405020304" pitchFamily="18" charset="0"/>
                <a:ea typeface="Times New Roman" panose="02020603050405020304" pitchFamily="18" charset="0"/>
              </a:rPr>
              <a:t>Đảo</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Cô</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Tô</a:t>
            </a:r>
            <a:r>
              <a:rPr lang="en-US" sz="4000" b="1" dirty="0">
                <a:solidFill>
                  <a:srgbClr val="0432FF"/>
                </a:solidFill>
                <a:effectLst/>
                <a:latin typeface="Times New Roman" panose="02020603050405020304" pitchFamily="18" charset="0"/>
                <a:ea typeface="Times New Roman" panose="02020603050405020304" pitchFamily="18" charset="0"/>
              </a:rPr>
              <a:t> – </a:t>
            </a:r>
            <a:r>
              <a:rPr lang="en-US" sz="4000" b="1" dirty="0" err="1">
                <a:solidFill>
                  <a:srgbClr val="0432FF"/>
                </a:solidFill>
                <a:effectLst/>
                <a:latin typeface="Times New Roman" panose="02020603050405020304" pitchFamily="18" charset="0"/>
                <a:ea typeface="Times New Roman" panose="02020603050405020304" pitchFamily="18" charset="0"/>
              </a:rPr>
              <a:t>Quảng</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Ninh</a:t>
            </a:r>
            <a:r>
              <a:rPr lang="en-VN" sz="4000" b="1" dirty="0">
                <a:solidFill>
                  <a:srgbClr val="0432FF"/>
                </a:solidFill>
                <a:effectLst/>
              </a:rPr>
              <a:t> </a:t>
            </a:r>
            <a:endParaRPr lang="en-VN" sz="40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20181" y="631030"/>
            <a:ext cx="5278581" cy="5650971"/>
          </a:xfrm>
          <a:prstGeom prst="rect">
            <a:avLst/>
          </a:prstGeom>
          <a:noFill/>
        </p:spPr>
        <p:txBody>
          <a:bodyPr wrap="square">
            <a:spAutoFit/>
          </a:bodyPr>
          <a:lstStyle/>
          <a:p>
            <a:pPr algn="just">
              <a:lnSpc>
                <a:spcPct val="150000"/>
              </a:lnSpc>
            </a:pPr>
            <a:r>
              <a:rPr lang="en-VN" sz="3500" b="1" dirty="0">
                <a:solidFill>
                  <a:srgbClr val="00B050"/>
                </a:solidFill>
                <a:effectLst/>
                <a:latin typeface="Times New Roman" panose="02020603050405020304" pitchFamily="18" charset="0"/>
                <a:ea typeface="Times New Roman" panose="02020603050405020304" pitchFamily="18" charset="0"/>
              </a:rPr>
              <a:t>Là hòn đảo đẹp nhất ở Vịnh Bắc Bộ, Cô Tô nổi tiếng với khung cảnh mộng mơ, bãi biển sạch và không khí mát mẻ, đầy đủ mọi yếu tố cho một chuyến du lịch nghỉ dưỡng.</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14337" name="Picture 1" descr="Đảo Cô Tô">
            <a:extLst>
              <a:ext uri="{FF2B5EF4-FFF2-40B4-BE49-F238E27FC236}">
                <a16:creationId xmlns:a16="http://schemas.microsoft.com/office/drawing/2014/main" id="{22BA98AD-C8D8-B509-BE94-47FBD579723E}"/>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7654" y="575999"/>
            <a:ext cx="6304488" cy="418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44279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293238" y="5070763"/>
            <a:ext cx="6128904" cy="86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3800" b="1" dirty="0" err="1">
                <a:solidFill>
                  <a:srgbClr val="0432FF"/>
                </a:solidFill>
                <a:effectLst/>
                <a:latin typeface="Times New Roman" panose="02020603050405020304" pitchFamily="18" charset="0"/>
                <a:ea typeface="Times New Roman" panose="02020603050405020304" pitchFamily="18" charset="0"/>
              </a:rPr>
              <a:t>Côn</a:t>
            </a:r>
            <a:r>
              <a:rPr lang="en-US" sz="3800" b="1" dirty="0">
                <a:solidFill>
                  <a:srgbClr val="0432FF"/>
                </a:solidFill>
                <a:effectLst/>
                <a:latin typeface="Times New Roman" panose="02020603050405020304" pitchFamily="18" charset="0"/>
                <a:ea typeface="Times New Roman" panose="02020603050405020304" pitchFamily="18" charset="0"/>
              </a:rPr>
              <a:t> </a:t>
            </a:r>
            <a:r>
              <a:rPr lang="en-US" sz="3800" b="1" dirty="0" err="1">
                <a:solidFill>
                  <a:srgbClr val="0432FF"/>
                </a:solidFill>
                <a:effectLst/>
                <a:latin typeface="Times New Roman" panose="02020603050405020304" pitchFamily="18" charset="0"/>
                <a:ea typeface="Times New Roman" panose="02020603050405020304" pitchFamily="18" charset="0"/>
              </a:rPr>
              <a:t>Đảo</a:t>
            </a:r>
            <a:r>
              <a:rPr lang="en-US" sz="3800" b="1" dirty="0">
                <a:solidFill>
                  <a:srgbClr val="0432FF"/>
                </a:solidFill>
                <a:effectLst/>
                <a:latin typeface="Times New Roman" panose="02020603050405020304" pitchFamily="18" charset="0"/>
                <a:ea typeface="Times New Roman" panose="02020603050405020304" pitchFamily="18" charset="0"/>
              </a:rPr>
              <a:t> – </a:t>
            </a:r>
            <a:r>
              <a:rPr lang="en-US" sz="3800" b="1" dirty="0" err="1">
                <a:solidFill>
                  <a:srgbClr val="0432FF"/>
                </a:solidFill>
                <a:effectLst/>
                <a:latin typeface="Times New Roman" panose="02020603050405020304" pitchFamily="18" charset="0"/>
                <a:ea typeface="Times New Roman" panose="02020603050405020304" pitchFamily="18" charset="0"/>
              </a:rPr>
              <a:t>Bà</a:t>
            </a:r>
            <a:r>
              <a:rPr lang="en-US" sz="3800" b="1" dirty="0">
                <a:solidFill>
                  <a:srgbClr val="0432FF"/>
                </a:solidFill>
                <a:effectLst/>
                <a:latin typeface="Times New Roman" panose="02020603050405020304" pitchFamily="18" charset="0"/>
                <a:ea typeface="Times New Roman" panose="02020603050405020304" pitchFamily="18" charset="0"/>
              </a:rPr>
              <a:t> </a:t>
            </a:r>
            <a:r>
              <a:rPr lang="en-US" sz="3800" b="1" dirty="0" err="1">
                <a:solidFill>
                  <a:srgbClr val="0432FF"/>
                </a:solidFill>
                <a:effectLst/>
                <a:latin typeface="Times New Roman" panose="02020603050405020304" pitchFamily="18" charset="0"/>
                <a:ea typeface="Times New Roman" panose="02020603050405020304" pitchFamily="18" charset="0"/>
              </a:rPr>
              <a:t>Rịa-Vũng</a:t>
            </a:r>
            <a:r>
              <a:rPr lang="en-US" sz="3800" b="1" dirty="0">
                <a:solidFill>
                  <a:srgbClr val="0432FF"/>
                </a:solidFill>
                <a:effectLst/>
                <a:latin typeface="Times New Roman" panose="02020603050405020304" pitchFamily="18" charset="0"/>
                <a:ea typeface="Times New Roman" panose="02020603050405020304" pitchFamily="18" charset="0"/>
              </a:rPr>
              <a:t> </a:t>
            </a:r>
            <a:r>
              <a:rPr lang="en-US" sz="3800" b="1" dirty="0" err="1">
                <a:solidFill>
                  <a:srgbClr val="0432FF"/>
                </a:solidFill>
                <a:effectLst/>
                <a:latin typeface="Times New Roman" panose="02020603050405020304" pitchFamily="18" charset="0"/>
                <a:ea typeface="Times New Roman" panose="02020603050405020304" pitchFamily="18" charset="0"/>
              </a:rPr>
              <a:t>Tàu</a:t>
            </a:r>
            <a:r>
              <a:rPr lang="en-VN" sz="3800" b="1" dirty="0">
                <a:solidFill>
                  <a:srgbClr val="0432FF"/>
                </a:solidFill>
                <a:effectLst/>
              </a:rPr>
              <a:t> </a:t>
            </a:r>
            <a:endParaRPr lang="en-VN" sz="38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50182" y="268545"/>
            <a:ext cx="5278581" cy="6127383"/>
          </a:xfrm>
          <a:prstGeom prst="rect">
            <a:avLst/>
          </a:prstGeom>
          <a:noFill/>
        </p:spPr>
        <p:txBody>
          <a:bodyPr wrap="square">
            <a:spAutoFit/>
          </a:bodyPr>
          <a:lstStyle/>
          <a:p>
            <a:pPr algn="just">
              <a:lnSpc>
                <a:spcPct val="150000"/>
              </a:lnSpc>
            </a:pPr>
            <a:r>
              <a:rPr lang="en-VN" sz="3800" b="1" dirty="0">
                <a:solidFill>
                  <a:srgbClr val="00B050"/>
                </a:solidFill>
                <a:effectLst/>
                <a:latin typeface="Times New Roman" panose="02020603050405020304" pitchFamily="18" charset="0"/>
                <a:ea typeface="Times New Roman" panose="02020603050405020304" pitchFamily="18" charset="0"/>
              </a:rPr>
              <a:t>Đảo Côn Sơn hay Côn Đảo là một hòn đảo ở Việt Nam, nằm ở ngoài khơi Nam Bộ, cách thành phố Vũng Tàu khoảng 97 hải lý theo đường biển. </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16385" name="Picture 1" descr="Côn Đảo ở Bà Rịa – Vũng Tàu">
            <a:extLst>
              <a:ext uri="{FF2B5EF4-FFF2-40B4-BE49-F238E27FC236}">
                <a16:creationId xmlns:a16="http://schemas.microsoft.com/office/drawing/2014/main" id="{A4B59470-EDD0-6179-2D94-C137FC0B578E}"/>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7654" y="549911"/>
            <a:ext cx="6304488" cy="4334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95809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293238" y="5070763"/>
            <a:ext cx="6128904" cy="86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3800" b="1" dirty="0" err="1">
                <a:solidFill>
                  <a:srgbClr val="0432FF"/>
                </a:solidFill>
                <a:effectLst/>
                <a:latin typeface="Times New Roman" panose="02020603050405020304" pitchFamily="18" charset="0"/>
                <a:ea typeface="Times New Roman" panose="02020603050405020304" pitchFamily="18" charset="0"/>
              </a:rPr>
              <a:t>Côn</a:t>
            </a:r>
            <a:r>
              <a:rPr lang="en-US" sz="3800" b="1" dirty="0">
                <a:solidFill>
                  <a:srgbClr val="0432FF"/>
                </a:solidFill>
                <a:effectLst/>
                <a:latin typeface="Times New Roman" panose="02020603050405020304" pitchFamily="18" charset="0"/>
                <a:ea typeface="Times New Roman" panose="02020603050405020304" pitchFamily="18" charset="0"/>
              </a:rPr>
              <a:t> </a:t>
            </a:r>
            <a:r>
              <a:rPr lang="en-US" sz="3800" b="1" dirty="0" err="1">
                <a:solidFill>
                  <a:srgbClr val="0432FF"/>
                </a:solidFill>
                <a:effectLst/>
                <a:latin typeface="Times New Roman" panose="02020603050405020304" pitchFamily="18" charset="0"/>
                <a:ea typeface="Times New Roman" panose="02020603050405020304" pitchFamily="18" charset="0"/>
              </a:rPr>
              <a:t>Đảo</a:t>
            </a:r>
            <a:r>
              <a:rPr lang="en-US" sz="3800" b="1" dirty="0">
                <a:solidFill>
                  <a:srgbClr val="0432FF"/>
                </a:solidFill>
                <a:effectLst/>
                <a:latin typeface="Times New Roman" panose="02020603050405020304" pitchFamily="18" charset="0"/>
                <a:ea typeface="Times New Roman" panose="02020603050405020304" pitchFamily="18" charset="0"/>
              </a:rPr>
              <a:t> – </a:t>
            </a:r>
            <a:r>
              <a:rPr lang="en-US" sz="3800" b="1" dirty="0" err="1">
                <a:solidFill>
                  <a:srgbClr val="0432FF"/>
                </a:solidFill>
                <a:effectLst/>
                <a:latin typeface="Times New Roman" panose="02020603050405020304" pitchFamily="18" charset="0"/>
                <a:ea typeface="Times New Roman" panose="02020603050405020304" pitchFamily="18" charset="0"/>
              </a:rPr>
              <a:t>Bà</a:t>
            </a:r>
            <a:r>
              <a:rPr lang="en-US" sz="3800" b="1" dirty="0">
                <a:solidFill>
                  <a:srgbClr val="0432FF"/>
                </a:solidFill>
                <a:effectLst/>
                <a:latin typeface="Times New Roman" panose="02020603050405020304" pitchFamily="18" charset="0"/>
                <a:ea typeface="Times New Roman" panose="02020603050405020304" pitchFamily="18" charset="0"/>
              </a:rPr>
              <a:t> </a:t>
            </a:r>
            <a:r>
              <a:rPr lang="en-US" sz="3800" b="1" dirty="0" err="1">
                <a:solidFill>
                  <a:srgbClr val="0432FF"/>
                </a:solidFill>
                <a:effectLst/>
                <a:latin typeface="Times New Roman" panose="02020603050405020304" pitchFamily="18" charset="0"/>
                <a:ea typeface="Times New Roman" panose="02020603050405020304" pitchFamily="18" charset="0"/>
              </a:rPr>
              <a:t>Rịa-Vũng</a:t>
            </a:r>
            <a:r>
              <a:rPr lang="en-US" sz="3800" b="1" dirty="0">
                <a:solidFill>
                  <a:srgbClr val="0432FF"/>
                </a:solidFill>
                <a:effectLst/>
                <a:latin typeface="Times New Roman" panose="02020603050405020304" pitchFamily="18" charset="0"/>
                <a:ea typeface="Times New Roman" panose="02020603050405020304" pitchFamily="18" charset="0"/>
              </a:rPr>
              <a:t> </a:t>
            </a:r>
            <a:r>
              <a:rPr lang="en-US" sz="3800" b="1" dirty="0" err="1">
                <a:solidFill>
                  <a:srgbClr val="0432FF"/>
                </a:solidFill>
                <a:effectLst/>
                <a:latin typeface="Times New Roman" panose="02020603050405020304" pitchFamily="18" charset="0"/>
                <a:ea typeface="Times New Roman" panose="02020603050405020304" pitchFamily="18" charset="0"/>
              </a:rPr>
              <a:t>Tàu</a:t>
            </a:r>
            <a:r>
              <a:rPr lang="en-VN" sz="3800" b="1" dirty="0">
                <a:solidFill>
                  <a:srgbClr val="0432FF"/>
                </a:solidFill>
                <a:effectLst/>
              </a:rPr>
              <a:t> </a:t>
            </a:r>
            <a:endParaRPr lang="en-VN" sz="38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20181" y="365308"/>
            <a:ext cx="5278581" cy="6127383"/>
          </a:xfrm>
          <a:prstGeom prst="rect">
            <a:avLst/>
          </a:prstGeom>
          <a:noFill/>
        </p:spPr>
        <p:txBody>
          <a:bodyPr wrap="square">
            <a:spAutoFit/>
          </a:bodyPr>
          <a:lstStyle/>
          <a:p>
            <a:pPr algn="just">
              <a:lnSpc>
                <a:spcPct val="150000"/>
              </a:lnSpc>
            </a:pPr>
            <a:r>
              <a:rPr lang="en-VN" sz="3800" b="1" dirty="0">
                <a:solidFill>
                  <a:srgbClr val="00B050"/>
                </a:solidFill>
                <a:effectLst/>
                <a:latin typeface="Times New Roman" panose="02020603050405020304" pitchFamily="18" charset="0"/>
                <a:ea typeface="Times New Roman" panose="02020603050405020304" pitchFamily="18" charset="0"/>
              </a:rPr>
              <a:t>Đặt chân lên hòn đảo này, du khách sẽ phải thốt lên kinh ngạc bởi khung cảnh thiên nhiên hữu tình, bãi biển trong xanh, bờ cát trắng mịn và không khí trong lành.</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16385" name="Picture 1" descr="Côn Đảo ở Bà Rịa – Vũng Tàu">
            <a:extLst>
              <a:ext uri="{FF2B5EF4-FFF2-40B4-BE49-F238E27FC236}">
                <a16:creationId xmlns:a16="http://schemas.microsoft.com/office/drawing/2014/main" id="{A4B59470-EDD0-6179-2D94-C137FC0B578E}"/>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7654" y="549911"/>
            <a:ext cx="6304488" cy="4334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62885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1" name="Rectangle 10">
            <a:extLst>
              <a:ext uri="{FF2B5EF4-FFF2-40B4-BE49-F238E27FC236}">
                <a16:creationId xmlns:a16="http://schemas.microsoft.com/office/drawing/2014/main" id="{7BF09944-D06F-1392-7999-784D129FE809}"/>
              </a:ext>
            </a:extLst>
          </p:cNvPr>
          <p:cNvSpPr>
            <a:spLocks noChangeArrowheads="1"/>
          </p:cNvSpPr>
          <p:nvPr/>
        </p:nvSpPr>
        <p:spPr bwMode="auto">
          <a:xfrm>
            <a:off x="256886" y="-62926"/>
            <a:ext cx="11436350"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432FF"/>
                </a:solidFill>
                <a:effectLst/>
                <a:latin typeface="Times New Roman" panose="02020603050405020304" pitchFamily="18" charset="0"/>
                <a:ea typeface="Times New Roman" panose="02020603050405020304" pitchFamily="18" charset="0"/>
              </a:rPr>
              <a:t>GV </a:t>
            </a:r>
            <a:r>
              <a:rPr lang="en-US" sz="4500" b="1" dirty="0" err="1">
                <a:solidFill>
                  <a:srgbClr val="0432FF"/>
                </a:solidFill>
                <a:effectLst/>
                <a:latin typeface="Times New Roman" panose="02020603050405020304" pitchFamily="18" charset="0"/>
                <a:ea typeface="Times New Roman" panose="02020603050405020304" pitchFamily="18" charset="0"/>
              </a:rPr>
              <a:t>cho</a:t>
            </a:r>
            <a:r>
              <a:rPr lang="en-US" sz="4500" b="1" dirty="0">
                <a:solidFill>
                  <a:srgbClr val="0432FF"/>
                </a:solidFill>
                <a:effectLst/>
                <a:latin typeface="Times New Roman" panose="02020603050405020304" pitchFamily="18" charset="0"/>
                <a:ea typeface="Times New Roman" panose="02020603050405020304" pitchFamily="18" charset="0"/>
              </a:rPr>
              <a:t> HS </a:t>
            </a:r>
            <a:r>
              <a:rPr lang="en-US" sz="4500" b="1" dirty="0" err="1">
                <a:solidFill>
                  <a:srgbClr val="0432FF"/>
                </a:solidFill>
                <a:effectLst/>
                <a:latin typeface="Times New Roman" panose="02020603050405020304" pitchFamily="18" charset="0"/>
                <a:ea typeface="Times New Roman" panose="02020603050405020304" pitchFamily="18" charset="0"/>
              </a:rPr>
              <a:t>chơi</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trò</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chơi</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Đuổi</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hình</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bắt</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chữ</a:t>
            </a:r>
            <a:r>
              <a:rPr lang="en-US" sz="4500" b="1" dirty="0">
                <a:solidFill>
                  <a:srgbClr val="0432FF"/>
                </a:solidFill>
                <a:effectLst/>
                <a:latin typeface="Times New Roman" panose="02020603050405020304" pitchFamily="18" charset="0"/>
                <a:ea typeface="Times New Roman" panose="02020603050405020304" pitchFamily="18" charset="0"/>
              </a:rPr>
              <a:t>” </a:t>
            </a:r>
            <a:endParaRPr lang="en-VN" sz="45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0101F150-1936-BA9B-772F-BD22A6F6083F}"/>
              </a:ext>
            </a:extLst>
          </p:cNvPr>
          <p:cNvSpPr>
            <a:spLocks noChangeArrowheads="1"/>
          </p:cNvSpPr>
          <p:nvPr/>
        </p:nvSpPr>
        <p:spPr bwMode="auto">
          <a:xfrm>
            <a:off x="665018" y="1206646"/>
            <a:ext cx="227324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2049" name="Picture 1" descr="Bãi Sao">
            <a:extLst>
              <a:ext uri="{FF2B5EF4-FFF2-40B4-BE49-F238E27FC236}">
                <a16:creationId xmlns:a16="http://schemas.microsoft.com/office/drawing/2014/main" id="{B50D15AE-6183-13B2-79DB-41B63D67DB2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1096095"/>
            <a:ext cx="7593395" cy="42656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D72B274-8FD3-CC2D-90B5-42171ACABBF1}"/>
              </a:ext>
            </a:extLst>
          </p:cNvPr>
          <p:cNvSpPr txBox="1"/>
          <p:nvPr/>
        </p:nvSpPr>
        <p:spPr>
          <a:xfrm>
            <a:off x="7778750" y="943696"/>
            <a:ext cx="4219286" cy="5549340"/>
          </a:xfrm>
          <a:prstGeom prst="rect">
            <a:avLst/>
          </a:prstGeom>
          <a:noFill/>
        </p:spPr>
        <p:txBody>
          <a:bodyPr wrap="square">
            <a:spAutoFit/>
          </a:bodyPr>
          <a:lstStyle/>
          <a:p>
            <a:pPr algn="just">
              <a:lnSpc>
                <a:spcPct val="150000"/>
              </a:lnSpc>
            </a:pPr>
            <a:r>
              <a:rPr lang="en-VN" sz="3000" b="1" dirty="0">
                <a:solidFill>
                  <a:srgbClr val="0432FF"/>
                </a:solidFill>
                <a:effectLst/>
                <a:latin typeface="Times New Roman" panose="02020603050405020304" pitchFamily="18" charset="0"/>
                <a:ea typeface="Times New Roman" panose="02020603050405020304" pitchFamily="18" charset="0"/>
              </a:rPr>
              <a:t>Bãi </a:t>
            </a:r>
            <a:r>
              <a:rPr lang="en-US" sz="3000" b="1" dirty="0" err="1">
                <a:solidFill>
                  <a:srgbClr val="0432FF"/>
                </a:solidFill>
                <a:effectLst/>
                <a:latin typeface="Times New Roman" panose="02020603050405020304" pitchFamily="18" charset="0"/>
                <a:ea typeface="Times New Roman" panose="02020603050405020304" pitchFamily="18" charset="0"/>
              </a:rPr>
              <a:t>biển</a:t>
            </a:r>
            <a:r>
              <a:rPr lang="en-US" sz="3000" b="1" dirty="0">
                <a:solidFill>
                  <a:srgbClr val="0432FF"/>
                </a:solidFill>
                <a:effectLst/>
                <a:latin typeface="Times New Roman" panose="02020603050405020304" pitchFamily="18" charset="0"/>
                <a:ea typeface="Times New Roman" panose="02020603050405020304" pitchFamily="18" charset="0"/>
              </a:rPr>
              <a:t> </a:t>
            </a:r>
            <a:r>
              <a:rPr lang="en-US" sz="3000" b="1" dirty="0" err="1">
                <a:solidFill>
                  <a:srgbClr val="0432FF"/>
                </a:solidFill>
                <a:effectLst/>
                <a:latin typeface="Times New Roman" panose="02020603050405020304" pitchFamily="18" charset="0"/>
                <a:ea typeface="Times New Roman" panose="02020603050405020304" pitchFamily="18" charset="0"/>
              </a:rPr>
              <a:t>này</a:t>
            </a:r>
            <a:r>
              <a:rPr lang="en-VN" sz="3000" b="1" dirty="0">
                <a:solidFill>
                  <a:srgbClr val="0432FF"/>
                </a:solidFill>
                <a:effectLst/>
                <a:latin typeface="Times New Roman" panose="02020603050405020304" pitchFamily="18" charset="0"/>
                <a:ea typeface="Times New Roman" panose="02020603050405020304" pitchFamily="18" charset="0"/>
              </a:rPr>
              <a:t> mang trong mình một nét đẹp hoang sơ, yên bình và trong lành. Nước biển trong vắt nổi bật trên nền cát trắng phau, tạo nên khung cảnh nên thơ, trữ tình vô cùng.</a:t>
            </a:r>
          </a:p>
        </p:txBody>
      </p:sp>
      <p:sp>
        <p:nvSpPr>
          <p:cNvPr id="6" name="TextBox 5">
            <a:extLst>
              <a:ext uri="{FF2B5EF4-FFF2-40B4-BE49-F238E27FC236}">
                <a16:creationId xmlns:a16="http://schemas.microsoft.com/office/drawing/2014/main" id="{DB1CCA89-A4BF-FBDC-E316-C3CE808ABD63}"/>
              </a:ext>
            </a:extLst>
          </p:cNvPr>
          <p:cNvSpPr txBox="1"/>
          <p:nvPr/>
        </p:nvSpPr>
        <p:spPr>
          <a:xfrm>
            <a:off x="2296969" y="5472259"/>
            <a:ext cx="2116282" cy="1006622"/>
          </a:xfrm>
          <a:prstGeom prst="rect">
            <a:avLst/>
          </a:prstGeom>
          <a:noFill/>
        </p:spPr>
        <p:txBody>
          <a:bodyPr wrap="square">
            <a:spAutoFit/>
          </a:bodyPr>
          <a:lstStyle/>
          <a:p>
            <a:pPr algn="just">
              <a:lnSpc>
                <a:spcPct val="150000"/>
              </a:lnSpc>
            </a:pPr>
            <a:r>
              <a:rPr lang="en-VN" sz="4500" b="1" dirty="0">
                <a:solidFill>
                  <a:srgbClr val="00B050"/>
                </a:solidFill>
                <a:effectLst/>
                <a:latin typeface="Times New Roman" panose="02020603050405020304" pitchFamily="18" charset="0"/>
                <a:ea typeface="Times New Roman" panose="02020603050405020304" pitchFamily="18" charset="0"/>
              </a:rPr>
              <a:t>Bãi Sao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293238" y="5070763"/>
            <a:ext cx="6128904"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4000" b="1" dirty="0" err="1">
                <a:solidFill>
                  <a:srgbClr val="0432FF"/>
                </a:solidFill>
                <a:effectLst/>
                <a:latin typeface="Times New Roman" panose="02020603050405020304" pitchFamily="18" charset="0"/>
                <a:ea typeface="Times New Roman" panose="02020603050405020304" pitchFamily="18" charset="0"/>
              </a:rPr>
              <a:t>Đảo</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Lý</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Sơn</a:t>
            </a:r>
            <a:r>
              <a:rPr lang="en-US" sz="4000" b="1" dirty="0">
                <a:solidFill>
                  <a:srgbClr val="0432FF"/>
                </a:solidFill>
                <a:effectLst/>
                <a:latin typeface="Times New Roman" panose="02020603050405020304" pitchFamily="18" charset="0"/>
                <a:ea typeface="Times New Roman" panose="02020603050405020304" pitchFamily="18" charset="0"/>
              </a:rPr>
              <a:t> – </a:t>
            </a:r>
            <a:r>
              <a:rPr lang="en-US" sz="4000" b="1" dirty="0" err="1">
                <a:solidFill>
                  <a:srgbClr val="0432FF"/>
                </a:solidFill>
                <a:effectLst/>
                <a:latin typeface="Times New Roman" panose="02020603050405020304" pitchFamily="18" charset="0"/>
                <a:ea typeface="Times New Roman" panose="02020603050405020304" pitchFamily="18" charset="0"/>
              </a:rPr>
              <a:t>Quảng</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Ngãi</a:t>
            </a:r>
            <a:r>
              <a:rPr lang="en-VN" sz="4000" b="1" dirty="0">
                <a:solidFill>
                  <a:srgbClr val="0432FF"/>
                </a:solidFill>
                <a:effectLst/>
              </a:rPr>
              <a:t> </a:t>
            </a:r>
            <a:endParaRPr lang="en-VN" sz="40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20181" y="245685"/>
            <a:ext cx="5278581" cy="6651821"/>
          </a:xfrm>
          <a:prstGeom prst="rect">
            <a:avLst/>
          </a:prstGeom>
          <a:noFill/>
        </p:spPr>
        <p:txBody>
          <a:bodyPr wrap="square">
            <a:spAutoFit/>
          </a:bodyPr>
          <a:lstStyle/>
          <a:p>
            <a:pPr algn="just">
              <a:lnSpc>
                <a:spcPct val="150000"/>
              </a:lnSpc>
            </a:pPr>
            <a:r>
              <a:rPr lang="en-VN" sz="3200" b="1" dirty="0">
                <a:solidFill>
                  <a:srgbClr val="00B050"/>
                </a:solidFill>
                <a:effectLst/>
                <a:latin typeface="Times New Roman" panose="02020603050405020304" pitchFamily="18" charset="0"/>
                <a:ea typeface="Times New Roman" panose="02020603050405020304" pitchFamily="18" charset="0"/>
              </a:rPr>
              <a:t>Lý Sơn là một hòn đảo nổi tiếng ở Việt Nam và cũng là hòn đảo duy nhất của tỉnh Quảng Ngãi. Hòn đảo hình thành từ hiện tượng núi lửa phun trào cách đây hàng triệu năm, nên mọi cảnh quan đều mang vẻ đẹp kỳ bí và hùng vĩ. </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18433" name="Picture 1" descr="Đảo Lý Sơn">
            <a:extLst>
              <a:ext uri="{FF2B5EF4-FFF2-40B4-BE49-F238E27FC236}">
                <a16:creationId xmlns:a16="http://schemas.microsoft.com/office/drawing/2014/main" id="{62465BC5-79C3-F4C9-7C31-79D65E61942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7655" y="625286"/>
            <a:ext cx="6304487" cy="4192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84196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293238" y="5070763"/>
            <a:ext cx="6128904"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4000" b="1" dirty="0" err="1">
                <a:solidFill>
                  <a:srgbClr val="0432FF"/>
                </a:solidFill>
                <a:effectLst/>
                <a:latin typeface="Times New Roman" panose="02020603050405020304" pitchFamily="18" charset="0"/>
                <a:ea typeface="Times New Roman" panose="02020603050405020304" pitchFamily="18" charset="0"/>
              </a:rPr>
              <a:t>Đảo</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Lý</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Sơn</a:t>
            </a:r>
            <a:r>
              <a:rPr lang="en-US" sz="4000" b="1" dirty="0">
                <a:solidFill>
                  <a:srgbClr val="0432FF"/>
                </a:solidFill>
                <a:effectLst/>
                <a:latin typeface="Times New Roman" panose="02020603050405020304" pitchFamily="18" charset="0"/>
                <a:ea typeface="Times New Roman" panose="02020603050405020304" pitchFamily="18" charset="0"/>
              </a:rPr>
              <a:t> – </a:t>
            </a:r>
            <a:r>
              <a:rPr lang="en-US" sz="4000" b="1" dirty="0" err="1">
                <a:solidFill>
                  <a:srgbClr val="0432FF"/>
                </a:solidFill>
                <a:effectLst/>
                <a:latin typeface="Times New Roman" panose="02020603050405020304" pitchFamily="18" charset="0"/>
                <a:ea typeface="Times New Roman" panose="02020603050405020304" pitchFamily="18" charset="0"/>
              </a:rPr>
              <a:t>Quảng</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Ngãi</a:t>
            </a:r>
            <a:r>
              <a:rPr lang="en-VN" sz="4000" b="1" dirty="0">
                <a:solidFill>
                  <a:srgbClr val="0432FF"/>
                </a:solidFill>
                <a:effectLst/>
              </a:rPr>
              <a:t> </a:t>
            </a:r>
            <a:endParaRPr lang="en-VN" sz="40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20181" y="131153"/>
            <a:ext cx="5278581" cy="6822637"/>
          </a:xfrm>
          <a:prstGeom prst="rect">
            <a:avLst/>
          </a:prstGeom>
          <a:noFill/>
        </p:spPr>
        <p:txBody>
          <a:bodyPr wrap="square">
            <a:spAutoFit/>
          </a:bodyPr>
          <a:lstStyle/>
          <a:p>
            <a:pPr algn="just">
              <a:lnSpc>
                <a:spcPct val="150000"/>
              </a:lnSpc>
            </a:pPr>
            <a:r>
              <a:rPr lang="en-VN" sz="3700" b="1" dirty="0">
                <a:solidFill>
                  <a:srgbClr val="00B050"/>
                </a:solidFill>
                <a:effectLst/>
                <a:latin typeface="Times New Roman" panose="02020603050405020304" pitchFamily="18" charset="0"/>
                <a:ea typeface="Times New Roman" panose="02020603050405020304" pitchFamily="18" charset="0"/>
              </a:rPr>
              <a:t>Đặc trưng của đảo là những vách đá nham thạch, bãi biển trong xanh màu ngọc bích, bờ cát trắng mịn trải dài tít tắp và những ngôi chùa cổ nằm ẩn mình sâu trong núi.</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18433" name="Picture 1" descr="Đảo Lý Sơn">
            <a:extLst>
              <a:ext uri="{FF2B5EF4-FFF2-40B4-BE49-F238E27FC236}">
                <a16:creationId xmlns:a16="http://schemas.microsoft.com/office/drawing/2014/main" id="{62465BC5-79C3-F4C9-7C31-79D65E61942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7655" y="625286"/>
            <a:ext cx="6304487" cy="4192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88703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293238" y="5070763"/>
            <a:ext cx="6128904"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000" b="1" dirty="0">
                <a:solidFill>
                  <a:srgbClr val="0432FF"/>
                </a:solidFill>
                <a:effectLst/>
                <a:latin typeface="Times New Roman" panose="02020603050405020304" pitchFamily="18" charset="0"/>
                <a:ea typeface="Times New Roman" panose="02020603050405020304" pitchFamily="18" charset="0"/>
              </a:rPr>
              <a:t>Đ</a:t>
            </a:r>
            <a:r>
              <a:rPr lang="en-US" sz="4000" b="1" dirty="0" err="1">
                <a:solidFill>
                  <a:srgbClr val="0432FF"/>
                </a:solidFill>
                <a:effectLst/>
                <a:latin typeface="Times New Roman" panose="02020603050405020304" pitchFamily="18" charset="0"/>
                <a:ea typeface="Times New Roman" panose="02020603050405020304" pitchFamily="18" charset="0"/>
              </a:rPr>
              <a:t>ảo</a:t>
            </a:r>
            <a:r>
              <a:rPr lang="en-US" sz="4000" b="1" dirty="0">
                <a:solidFill>
                  <a:srgbClr val="0432FF"/>
                </a:solidFill>
                <a:effectLst/>
                <a:latin typeface="Times New Roman" panose="02020603050405020304" pitchFamily="18" charset="0"/>
                <a:ea typeface="Times New Roman" panose="02020603050405020304" pitchFamily="18" charset="0"/>
              </a:rPr>
              <a:t> Nam Du – </a:t>
            </a:r>
            <a:r>
              <a:rPr lang="en-US" sz="4000" b="1" dirty="0" err="1">
                <a:solidFill>
                  <a:srgbClr val="0432FF"/>
                </a:solidFill>
                <a:effectLst/>
                <a:latin typeface="Times New Roman" panose="02020603050405020304" pitchFamily="18" charset="0"/>
                <a:ea typeface="Times New Roman" panose="02020603050405020304" pitchFamily="18" charset="0"/>
              </a:rPr>
              <a:t>Kiên</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Giang</a:t>
            </a:r>
            <a:r>
              <a:rPr lang="en-VN" sz="4000" b="1" dirty="0">
                <a:solidFill>
                  <a:srgbClr val="0432FF"/>
                </a:solidFill>
                <a:effectLst/>
              </a:rPr>
              <a:t> </a:t>
            </a:r>
            <a:endParaRPr lang="en-VN" sz="40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581745" y="604650"/>
            <a:ext cx="5278581" cy="5809732"/>
          </a:xfrm>
          <a:prstGeom prst="rect">
            <a:avLst/>
          </a:prstGeom>
          <a:noFill/>
        </p:spPr>
        <p:txBody>
          <a:bodyPr wrap="square">
            <a:spAutoFit/>
          </a:bodyPr>
          <a:lstStyle/>
          <a:p>
            <a:pPr algn="just">
              <a:lnSpc>
                <a:spcPct val="150000"/>
              </a:lnSpc>
            </a:pPr>
            <a:r>
              <a:rPr lang="en-VN" sz="3600" b="1" dirty="0">
                <a:solidFill>
                  <a:srgbClr val="00B050"/>
                </a:solidFill>
                <a:effectLst/>
                <a:latin typeface="Times New Roman" panose="02020603050405020304" pitchFamily="18" charset="0"/>
                <a:ea typeface="Times New Roman" panose="02020603050405020304" pitchFamily="18" charset="0"/>
              </a:rPr>
              <a:t>Nam Du là tên của một hòn đảo ở Việt Nam, thuộc địa phận tỉnh Kiên Giang. Vì chưa được khai thác nhiều nên nơi đây vẫn giữ được vẻ nguyên sơ và bí ẩn vốn có. </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20481" name="Picture 1" descr="Đảo Nam Du">
            <a:extLst>
              <a:ext uri="{FF2B5EF4-FFF2-40B4-BE49-F238E27FC236}">
                <a16:creationId xmlns:a16="http://schemas.microsoft.com/office/drawing/2014/main" id="{D2C824DF-9E3D-B16A-14AB-8EB4E1F8BBB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7654" y="827120"/>
            <a:ext cx="6464091" cy="393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31594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293238" y="5070763"/>
            <a:ext cx="6128904"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000" b="1" dirty="0">
                <a:solidFill>
                  <a:srgbClr val="0432FF"/>
                </a:solidFill>
                <a:effectLst/>
                <a:latin typeface="Times New Roman" panose="02020603050405020304" pitchFamily="18" charset="0"/>
                <a:ea typeface="Times New Roman" panose="02020603050405020304" pitchFamily="18" charset="0"/>
              </a:rPr>
              <a:t>Đ</a:t>
            </a:r>
            <a:r>
              <a:rPr lang="en-US" sz="4000" b="1" dirty="0" err="1">
                <a:solidFill>
                  <a:srgbClr val="0432FF"/>
                </a:solidFill>
                <a:effectLst/>
                <a:latin typeface="Times New Roman" panose="02020603050405020304" pitchFamily="18" charset="0"/>
                <a:ea typeface="Times New Roman" panose="02020603050405020304" pitchFamily="18" charset="0"/>
              </a:rPr>
              <a:t>ảo</a:t>
            </a:r>
            <a:r>
              <a:rPr lang="en-US" sz="4000" b="1" dirty="0">
                <a:solidFill>
                  <a:srgbClr val="0432FF"/>
                </a:solidFill>
                <a:effectLst/>
                <a:latin typeface="Times New Roman" panose="02020603050405020304" pitchFamily="18" charset="0"/>
                <a:ea typeface="Times New Roman" panose="02020603050405020304" pitchFamily="18" charset="0"/>
              </a:rPr>
              <a:t> Nam Du – </a:t>
            </a:r>
            <a:r>
              <a:rPr lang="en-US" sz="4000" b="1" dirty="0" err="1">
                <a:solidFill>
                  <a:srgbClr val="0432FF"/>
                </a:solidFill>
                <a:effectLst/>
                <a:latin typeface="Times New Roman" panose="02020603050405020304" pitchFamily="18" charset="0"/>
                <a:ea typeface="Times New Roman" panose="02020603050405020304" pitchFamily="18" charset="0"/>
              </a:rPr>
              <a:t>Kiên</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Giang</a:t>
            </a:r>
            <a:r>
              <a:rPr lang="en-VN" sz="4000" b="1" dirty="0">
                <a:solidFill>
                  <a:srgbClr val="0432FF"/>
                </a:solidFill>
                <a:effectLst/>
              </a:rPr>
              <a:t> </a:t>
            </a:r>
            <a:endParaRPr lang="en-VN" sz="40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50182" y="188345"/>
            <a:ext cx="5278581" cy="6446829"/>
          </a:xfrm>
          <a:prstGeom prst="rect">
            <a:avLst/>
          </a:prstGeom>
          <a:noFill/>
        </p:spPr>
        <p:txBody>
          <a:bodyPr wrap="square">
            <a:spAutoFit/>
          </a:bodyPr>
          <a:lstStyle/>
          <a:p>
            <a:pPr algn="just">
              <a:lnSpc>
                <a:spcPct val="150000"/>
              </a:lnSpc>
            </a:pPr>
            <a:r>
              <a:rPr lang="en-VN" sz="3100" b="1" dirty="0">
                <a:solidFill>
                  <a:srgbClr val="00B050"/>
                </a:solidFill>
                <a:effectLst/>
                <a:latin typeface="Times New Roman" panose="02020603050405020304" pitchFamily="18" charset="0"/>
                <a:ea typeface="Times New Roman" panose="02020603050405020304" pitchFamily="18" charset="0"/>
              </a:rPr>
              <a:t>Nam Du thu hút khách du lịch nhờ nét đẹp mộng mơ của bãi biển đầy nắng, những rạn san hô đầy màu sắc ẩn hiện dưới làn nước trong xanh. Với những điều đặc biệt đó, đảo Nam Du còn được du khách yên mến gọi bằng biệt danh “Vịnh Hạ Long thứ 2”.</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20481" name="Picture 1" descr="Đảo Nam Du">
            <a:extLst>
              <a:ext uri="{FF2B5EF4-FFF2-40B4-BE49-F238E27FC236}">
                <a16:creationId xmlns:a16="http://schemas.microsoft.com/office/drawing/2014/main" id="{D2C824DF-9E3D-B16A-14AB-8EB4E1F8BBB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7654" y="827120"/>
            <a:ext cx="6464091" cy="393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264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293238" y="5070763"/>
            <a:ext cx="6128904"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4000" b="1" dirty="0" err="1">
                <a:solidFill>
                  <a:srgbClr val="0432FF"/>
                </a:solidFill>
                <a:effectLst/>
                <a:latin typeface="Times New Roman" panose="02020603050405020304" pitchFamily="18" charset="0"/>
                <a:ea typeface="Times New Roman" panose="02020603050405020304" pitchFamily="18" charset="0"/>
              </a:rPr>
              <a:t>Đảo</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Bình</a:t>
            </a:r>
            <a:r>
              <a:rPr lang="en-US" sz="4000" b="1" dirty="0">
                <a:solidFill>
                  <a:srgbClr val="0432FF"/>
                </a:solidFill>
                <a:effectLst/>
                <a:latin typeface="Times New Roman" panose="02020603050405020304" pitchFamily="18" charset="0"/>
                <a:ea typeface="Times New Roman" panose="02020603050405020304" pitchFamily="18" charset="0"/>
              </a:rPr>
              <a:t> Ba – </a:t>
            </a:r>
            <a:r>
              <a:rPr lang="en-US" sz="4000" b="1" dirty="0" err="1">
                <a:solidFill>
                  <a:srgbClr val="0432FF"/>
                </a:solidFill>
                <a:effectLst/>
                <a:latin typeface="Times New Roman" panose="02020603050405020304" pitchFamily="18" charset="0"/>
                <a:ea typeface="Times New Roman" panose="02020603050405020304" pitchFamily="18" charset="0"/>
              </a:rPr>
              <a:t>Khánh</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Hòa</a:t>
            </a:r>
            <a:r>
              <a:rPr lang="en-VN" sz="4000" b="1" dirty="0">
                <a:solidFill>
                  <a:srgbClr val="0432FF"/>
                </a:solidFill>
                <a:effectLst/>
              </a:rPr>
              <a:t> </a:t>
            </a:r>
            <a:endParaRPr lang="en-VN" sz="40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92672" y="362403"/>
            <a:ext cx="5278581" cy="6241837"/>
          </a:xfrm>
          <a:prstGeom prst="rect">
            <a:avLst/>
          </a:prstGeom>
          <a:noFill/>
        </p:spPr>
        <p:txBody>
          <a:bodyPr wrap="square">
            <a:spAutoFit/>
          </a:bodyPr>
          <a:lstStyle/>
          <a:p>
            <a:pPr algn="just">
              <a:lnSpc>
                <a:spcPct val="150000"/>
              </a:lnSpc>
            </a:pPr>
            <a:r>
              <a:rPr lang="en-VN" sz="3000" b="1" dirty="0">
                <a:solidFill>
                  <a:srgbClr val="00B050"/>
                </a:solidFill>
                <a:effectLst/>
                <a:latin typeface="Times New Roman" panose="02020603050405020304" pitchFamily="18" charset="0"/>
                <a:ea typeface="Times New Roman" panose="02020603050405020304" pitchFamily="18" charset="0"/>
              </a:rPr>
              <a:t>Bình Ba là một tọa độ “siêu hot” cho những ai muốn khám phá các hòn đảo ở Việt Nam. Đảo Bình Ba cách thành phố Nha Trang tầm 60 km, là một hòn đảo còn rất đỗi hoang sơ. Nơi đây nổi tiếng với nhiều bãi tắm đẹp, nước trong veo và không khí cực kỳ yên tĩnh. </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22529" name="Picture 1" descr="Đảo Bình Ba">
            <a:extLst>
              <a:ext uri="{FF2B5EF4-FFF2-40B4-BE49-F238E27FC236}">
                <a16:creationId xmlns:a16="http://schemas.microsoft.com/office/drawing/2014/main" id="{0F4EAB9F-79A0-4223-8807-7D4F9F5E8B1A}"/>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7653" y="446570"/>
            <a:ext cx="6304489" cy="4624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85089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293238" y="5070763"/>
            <a:ext cx="6128904"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4000" b="1" dirty="0" err="1">
                <a:solidFill>
                  <a:srgbClr val="0432FF"/>
                </a:solidFill>
                <a:effectLst/>
                <a:latin typeface="Times New Roman" panose="02020603050405020304" pitchFamily="18" charset="0"/>
                <a:ea typeface="Times New Roman" panose="02020603050405020304" pitchFamily="18" charset="0"/>
              </a:rPr>
              <a:t>Đảo</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Bình</a:t>
            </a:r>
            <a:r>
              <a:rPr lang="en-US" sz="4000" b="1" dirty="0">
                <a:solidFill>
                  <a:srgbClr val="0432FF"/>
                </a:solidFill>
                <a:effectLst/>
                <a:latin typeface="Times New Roman" panose="02020603050405020304" pitchFamily="18" charset="0"/>
                <a:ea typeface="Times New Roman" panose="02020603050405020304" pitchFamily="18" charset="0"/>
              </a:rPr>
              <a:t> Ba – </a:t>
            </a:r>
            <a:r>
              <a:rPr lang="en-US" sz="4000" b="1" dirty="0" err="1">
                <a:solidFill>
                  <a:srgbClr val="0432FF"/>
                </a:solidFill>
                <a:effectLst/>
                <a:latin typeface="Times New Roman" panose="02020603050405020304" pitchFamily="18" charset="0"/>
                <a:ea typeface="Times New Roman" panose="02020603050405020304" pitchFamily="18" charset="0"/>
              </a:rPr>
              <a:t>Khánh</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Hòa</a:t>
            </a:r>
            <a:r>
              <a:rPr lang="en-VN" sz="4000" b="1" dirty="0">
                <a:solidFill>
                  <a:srgbClr val="0432FF"/>
                </a:solidFill>
                <a:effectLst/>
              </a:rPr>
              <a:t> </a:t>
            </a:r>
            <a:endParaRPr lang="en-VN" sz="40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50182" y="117901"/>
            <a:ext cx="5278581" cy="6622197"/>
          </a:xfrm>
          <a:prstGeom prst="rect">
            <a:avLst/>
          </a:prstGeom>
          <a:noFill/>
        </p:spPr>
        <p:txBody>
          <a:bodyPr wrap="square">
            <a:spAutoFit/>
          </a:bodyPr>
          <a:lstStyle/>
          <a:p>
            <a:pPr algn="just">
              <a:lnSpc>
                <a:spcPct val="150000"/>
              </a:lnSpc>
            </a:pPr>
            <a:r>
              <a:rPr lang="en-VN" sz="2600" b="1" dirty="0">
                <a:solidFill>
                  <a:srgbClr val="00B050"/>
                </a:solidFill>
                <a:effectLst/>
                <a:latin typeface="Times New Roman" panose="02020603050405020304" pitchFamily="18" charset="0"/>
                <a:ea typeface="Times New Roman" panose="02020603050405020304" pitchFamily="18" charset="0"/>
              </a:rPr>
              <a:t>Thú vị hơn, Bình Ba còn là một trong những điềm đầu tiên đón bình minh ở nước ta. Hội tụ đủ là yếu tố về cảnh sắc thiên nhiên và điều kiện thời tiết, đảo Bình Ba là điểm đến hấp dẫn cho các chuyến du lịch nghỉ dưỡng. Ngoài hoạt động bơi lội, tắm nắng hay thưởng thức hải sản, trên đảo còn có các khu rừng huyền bí, thách thức du khách khám phá và chinh phục.</a:t>
            </a:r>
            <a:r>
              <a:rPr lang="en-VN" sz="2600" b="1" dirty="0">
                <a:solidFill>
                  <a:srgbClr val="00B050"/>
                </a:solidFill>
                <a:effectLst/>
              </a:rPr>
              <a:t> </a:t>
            </a:r>
            <a:endParaRPr lang="en-VN" sz="2600" b="1" dirty="0">
              <a:solidFill>
                <a:srgbClr val="00B050"/>
              </a:solidFill>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22529" name="Picture 1" descr="Đảo Bình Ba">
            <a:extLst>
              <a:ext uri="{FF2B5EF4-FFF2-40B4-BE49-F238E27FC236}">
                <a16:creationId xmlns:a16="http://schemas.microsoft.com/office/drawing/2014/main" id="{0F4EAB9F-79A0-4223-8807-7D4F9F5E8B1A}"/>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7653" y="446570"/>
            <a:ext cx="6304489" cy="4624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02652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117652" y="5070763"/>
            <a:ext cx="6304490"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4000" b="1" dirty="0" err="1">
                <a:solidFill>
                  <a:srgbClr val="0432FF"/>
                </a:solidFill>
                <a:effectLst/>
                <a:latin typeface="Times New Roman" panose="02020603050405020304" pitchFamily="18" charset="0"/>
                <a:ea typeface="Times New Roman" panose="02020603050405020304" pitchFamily="18" charset="0"/>
              </a:rPr>
              <a:t>Đảo</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Phú</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Quý</a:t>
            </a:r>
            <a:r>
              <a:rPr lang="en-US" sz="4000" b="1" dirty="0">
                <a:solidFill>
                  <a:srgbClr val="0432FF"/>
                </a:solidFill>
                <a:effectLst/>
                <a:latin typeface="Times New Roman" panose="02020603050405020304" pitchFamily="18" charset="0"/>
                <a:ea typeface="Times New Roman" panose="02020603050405020304" pitchFamily="18" charset="0"/>
              </a:rPr>
              <a:t> – </a:t>
            </a:r>
            <a:r>
              <a:rPr lang="en-US" sz="4000" b="1" dirty="0" err="1">
                <a:solidFill>
                  <a:srgbClr val="0432FF"/>
                </a:solidFill>
                <a:effectLst/>
                <a:latin typeface="Times New Roman" panose="02020603050405020304" pitchFamily="18" charset="0"/>
                <a:ea typeface="Times New Roman" panose="02020603050405020304" pitchFamily="18" charset="0"/>
              </a:rPr>
              <a:t>Bình</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Thuận</a:t>
            </a:r>
            <a:r>
              <a:rPr lang="en-VN" sz="4000" b="1" dirty="0">
                <a:solidFill>
                  <a:srgbClr val="0432FF"/>
                </a:solidFill>
                <a:effectLst/>
              </a:rPr>
              <a:t> </a:t>
            </a:r>
            <a:endParaRPr lang="en-VN" sz="40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50182" y="117901"/>
            <a:ext cx="5278581" cy="6241837"/>
          </a:xfrm>
          <a:prstGeom prst="rect">
            <a:avLst/>
          </a:prstGeom>
          <a:noFill/>
        </p:spPr>
        <p:txBody>
          <a:bodyPr wrap="square">
            <a:spAutoFit/>
          </a:bodyPr>
          <a:lstStyle/>
          <a:p>
            <a:pPr algn="just">
              <a:lnSpc>
                <a:spcPct val="150000"/>
              </a:lnSpc>
            </a:pPr>
            <a:r>
              <a:rPr lang="en-VN" sz="3000" b="1" dirty="0">
                <a:solidFill>
                  <a:srgbClr val="00B050"/>
                </a:solidFill>
                <a:effectLst/>
                <a:latin typeface="Times New Roman" panose="02020603050405020304" pitchFamily="18" charset="0"/>
                <a:ea typeface="Times New Roman" panose="02020603050405020304" pitchFamily="18" charset="0"/>
              </a:rPr>
              <a:t>Đảo Phú Quý luôn nằm trong TOP những hòn đảo đẹp ở Việt Nam, thuộc địa phận tỉnh Bình Thuận, cách Phan Thiết khoảng 100 km. Nơi đây là cầu nối để du khách đi du ngoạn, khám phá các đảo nhỏ xinh đẹp khác như Hòn Tranh, Hòn Trứng, Hòn Đỏ…</a:t>
            </a:r>
            <a:r>
              <a:rPr lang="en-VN" sz="3000" b="1" dirty="0">
                <a:solidFill>
                  <a:srgbClr val="00B050"/>
                </a:solidFill>
                <a:effectLst/>
              </a:rPr>
              <a:t> </a:t>
            </a:r>
            <a:endParaRPr lang="en-VN" sz="3000" b="1" dirty="0">
              <a:solidFill>
                <a:srgbClr val="00B050"/>
              </a:solidFill>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24577" name="Picture 1" descr="Đảo Phú Quý">
            <a:extLst>
              <a:ext uri="{FF2B5EF4-FFF2-40B4-BE49-F238E27FC236}">
                <a16:creationId xmlns:a16="http://schemas.microsoft.com/office/drawing/2014/main" id="{5837BA59-81BD-73D5-A385-40C45E71024F}"/>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7653" y="905397"/>
            <a:ext cx="6312188" cy="383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24462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117652" y="5070763"/>
            <a:ext cx="6304490"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4000" b="1" dirty="0" err="1">
                <a:solidFill>
                  <a:srgbClr val="0432FF"/>
                </a:solidFill>
                <a:effectLst/>
                <a:latin typeface="Times New Roman" panose="02020603050405020304" pitchFamily="18" charset="0"/>
                <a:ea typeface="Times New Roman" panose="02020603050405020304" pitchFamily="18" charset="0"/>
              </a:rPr>
              <a:t>Đảo</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Phú</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Quý</a:t>
            </a:r>
            <a:r>
              <a:rPr lang="en-US" sz="4000" b="1" dirty="0">
                <a:solidFill>
                  <a:srgbClr val="0432FF"/>
                </a:solidFill>
                <a:effectLst/>
                <a:latin typeface="Times New Roman" panose="02020603050405020304" pitchFamily="18" charset="0"/>
                <a:ea typeface="Times New Roman" panose="02020603050405020304" pitchFamily="18" charset="0"/>
              </a:rPr>
              <a:t> – </a:t>
            </a:r>
            <a:r>
              <a:rPr lang="en-US" sz="4000" b="1" dirty="0" err="1">
                <a:solidFill>
                  <a:srgbClr val="0432FF"/>
                </a:solidFill>
                <a:effectLst/>
                <a:latin typeface="Times New Roman" panose="02020603050405020304" pitchFamily="18" charset="0"/>
                <a:ea typeface="Times New Roman" panose="02020603050405020304" pitchFamily="18" charset="0"/>
              </a:rPr>
              <a:t>Bình</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Thuận</a:t>
            </a:r>
            <a:r>
              <a:rPr lang="en-VN" sz="4000" b="1" dirty="0">
                <a:solidFill>
                  <a:srgbClr val="0432FF"/>
                </a:solidFill>
                <a:effectLst/>
              </a:rPr>
              <a:t> </a:t>
            </a:r>
            <a:endParaRPr lang="en-VN" sz="40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92673" y="365308"/>
            <a:ext cx="5278581" cy="6127383"/>
          </a:xfrm>
          <a:prstGeom prst="rect">
            <a:avLst/>
          </a:prstGeom>
          <a:noFill/>
        </p:spPr>
        <p:txBody>
          <a:bodyPr wrap="square">
            <a:spAutoFit/>
          </a:bodyPr>
          <a:lstStyle/>
          <a:p>
            <a:pPr algn="just">
              <a:lnSpc>
                <a:spcPct val="150000"/>
              </a:lnSpc>
            </a:pPr>
            <a:r>
              <a:rPr lang="en-VN" sz="3800" b="1" dirty="0">
                <a:solidFill>
                  <a:srgbClr val="00B050"/>
                </a:solidFill>
                <a:effectLst/>
                <a:latin typeface="Times New Roman" panose="02020603050405020304" pitchFamily="18" charset="0"/>
                <a:ea typeface="Times New Roman" panose="02020603050405020304" pitchFamily="18" charset="0"/>
              </a:rPr>
              <a:t>Dù là hòn đảo du lịch nổi tiếng nhưng Phú Quý vẫn giữ được nhiều đặc trưng tự nhiên, dưới lòng biển là những rạn san hô đầy hình thù, màu sắc.</a:t>
            </a:r>
            <a:r>
              <a:rPr lang="en-VN" sz="3800" b="1" dirty="0">
                <a:solidFill>
                  <a:srgbClr val="00B050"/>
                </a:solidFill>
                <a:effectLst/>
              </a:rPr>
              <a:t> </a:t>
            </a:r>
            <a:endParaRPr lang="en-VN" sz="3800" b="1" dirty="0">
              <a:solidFill>
                <a:srgbClr val="00B050"/>
              </a:solidFill>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24577" name="Picture 1" descr="Đảo Phú Quý">
            <a:extLst>
              <a:ext uri="{FF2B5EF4-FFF2-40B4-BE49-F238E27FC236}">
                <a16:creationId xmlns:a16="http://schemas.microsoft.com/office/drawing/2014/main" id="{5837BA59-81BD-73D5-A385-40C45E71024F}"/>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7653" y="905397"/>
            <a:ext cx="6312188" cy="383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27690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117652" y="5070763"/>
            <a:ext cx="6304490"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4000" b="1" dirty="0" err="1">
                <a:solidFill>
                  <a:srgbClr val="0432FF"/>
                </a:solidFill>
                <a:effectLst/>
                <a:latin typeface="Times New Roman" panose="02020603050405020304" pitchFamily="18" charset="0"/>
                <a:ea typeface="Times New Roman" panose="02020603050405020304" pitchFamily="18" charset="0"/>
              </a:rPr>
              <a:t>Đảo</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Kỳ</a:t>
            </a:r>
            <a:r>
              <a:rPr lang="en-US" sz="4000" b="1" dirty="0">
                <a:solidFill>
                  <a:srgbClr val="0432FF"/>
                </a:solidFill>
                <a:effectLst/>
                <a:latin typeface="Times New Roman" panose="02020603050405020304" pitchFamily="18" charset="0"/>
                <a:ea typeface="Times New Roman" panose="02020603050405020304" pitchFamily="18" charset="0"/>
              </a:rPr>
              <a:t> Co – </a:t>
            </a:r>
            <a:r>
              <a:rPr lang="en-US" sz="4000" b="1" dirty="0" err="1">
                <a:solidFill>
                  <a:srgbClr val="0432FF"/>
                </a:solidFill>
                <a:effectLst/>
                <a:latin typeface="Times New Roman" panose="02020603050405020304" pitchFamily="18" charset="0"/>
                <a:ea typeface="Times New Roman" panose="02020603050405020304" pitchFamily="18" charset="0"/>
              </a:rPr>
              <a:t>Bình</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Định</a:t>
            </a:r>
            <a:r>
              <a:rPr lang="en-VN" sz="4000" b="1" dirty="0">
                <a:solidFill>
                  <a:srgbClr val="0432FF"/>
                </a:solidFill>
                <a:effectLst/>
              </a:rPr>
              <a:t> </a:t>
            </a:r>
            <a:endParaRPr lang="en-VN" sz="40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92673" y="674467"/>
            <a:ext cx="5278581" cy="5650971"/>
          </a:xfrm>
          <a:prstGeom prst="rect">
            <a:avLst/>
          </a:prstGeom>
          <a:noFill/>
        </p:spPr>
        <p:txBody>
          <a:bodyPr wrap="square">
            <a:spAutoFit/>
          </a:bodyPr>
          <a:lstStyle/>
          <a:p>
            <a:pPr algn="just">
              <a:lnSpc>
                <a:spcPct val="150000"/>
              </a:lnSpc>
            </a:pPr>
            <a:r>
              <a:rPr lang="en-VN" sz="3500" b="1" dirty="0">
                <a:solidFill>
                  <a:srgbClr val="00B050"/>
                </a:solidFill>
                <a:effectLst/>
                <a:latin typeface="Times New Roman" panose="02020603050405020304" pitchFamily="18" charset="0"/>
                <a:ea typeface="Times New Roman" panose="02020603050405020304" pitchFamily="18" charset="0"/>
              </a:rPr>
              <a:t>Kỳ Co là cái tên không thiếu trong danh sách các hòn đảo đẹp ở Việt Nam. Đảo nằm cách thành phố Quy Nhơn chừng 25 km, là hòn đảo còn khá hoang sơ và có khí hậu ôn hòa. </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Rectangle 2">
            <a:extLst>
              <a:ext uri="{FF2B5EF4-FFF2-40B4-BE49-F238E27FC236}">
                <a16:creationId xmlns:a16="http://schemas.microsoft.com/office/drawing/2014/main" id="{38D4EEA1-5FE3-B990-BC8D-858B96D23EBC}"/>
              </a:ext>
            </a:extLst>
          </p:cNvPr>
          <p:cNvSpPr>
            <a:spLocks noChangeArrowheads="1"/>
          </p:cNvSpPr>
          <p:nvPr/>
        </p:nvSpPr>
        <p:spPr bwMode="auto">
          <a:xfrm>
            <a:off x="117653" y="754715"/>
            <a:ext cx="1839233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26625" name="Picture 1" descr="Đảo Kỳ Co">
            <a:extLst>
              <a:ext uri="{FF2B5EF4-FFF2-40B4-BE49-F238E27FC236}">
                <a16:creationId xmlns:a16="http://schemas.microsoft.com/office/drawing/2014/main" id="{4665C604-6298-8B33-2333-B19132E9060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7652" y="754715"/>
            <a:ext cx="6393057" cy="4277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30709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117652" y="5070763"/>
            <a:ext cx="6304490"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4000" b="1" dirty="0" err="1">
                <a:solidFill>
                  <a:srgbClr val="0432FF"/>
                </a:solidFill>
                <a:effectLst/>
                <a:latin typeface="Times New Roman" panose="02020603050405020304" pitchFamily="18" charset="0"/>
                <a:ea typeface="Times New Roman" panose="02020603050405020304" pitchFamily="18" charset="0"/>
              </a:rPr>
              <a:t>Đảo</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Kỳ</a:t>
            </a:r>
            <a:r>
              <a:rPr lang="en-US" sz="4000" b="1" dirty="0">
                <a:solidFill>
                  <a:srgbClr val="0432FF"/>
                </a:solidFill>
                <a:effectLst/>
                <a:latin typeface="Times New Roman" panose="02020603050405020304" pitchFamily="18" charset="0"/>
                <a:ea typeface="Times New Roman" panose="02020603050405020304" pitchFamily="18" charset="0"/>
              </a:rPr>
              <a:t> Co – </a:t>
            </a:r>
            <a:r>
              <a:rPr lang="en-US" sz="4000" b="1" dirty="0" err="1">
                <a:solidFill>
                  <a:srgbClr val="0432FF"/>
                </a:solidFill>
                <a:effectLst/>
                <a:latin typeface="Times New Roman" panose="02020603050405020304" pitchFamily="18" charset="0"/>
                <a:ea typeface="Times New Roman" panose="02020603050405020304" pitchFamily="18" charset="0"/>
              </a:rPr>
              <a:t>Bình</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Định</a:t>
            </a:r>
            <a:r>
              <a:rPr lang="en-VN" sz="4000" b="1" dirty="0">
                <a:solidFill>
                  <a:srgbClr val="0432FF"/>
                </a:solidFill>
                <a:effectLst/>
              </a:rPr>
              <a:t> </a:t>
            </a:r>
            <a:endParaRPr lang="en-VN" sz="40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92673" y="226020"/>
            <a:ext cx="5278581" cy="6651821"/>
          </a:xfrm>
          <a:prstGeom prst="rect">
            <a:avLst/>
          </a:prstGeom>
          <a:noFill/>
        </p:spPr>
        <p:txBody>
          <a:bodyPr wrap="square">
            <a:spAutoFit/>
          </a:bodyPr>
          <a:lstStyle/>
          <a:p>
            <a:pPr algn="just">
              <a:lnSpc>
                <a:spcPct val="150000"/>
              </a:lnSpc>
            </a:pPr>
            <a:r>
              <a:rPr lang="en-VN" sz="3200" b="1" dirty="0">
                <a:solidFill>
                  <a:srgbClr val="00B050"/>
                </a:solidFill>
                <a:effectLst/>
                <a:latin typeface="Times New Roman" panose="02020603050405020304" pitchFamily="18" charset="0"/>
                <a:ea typeface="Times New Roman" panose="02020603050405020304" pitchFamily="18" charset="0"/>
              </a:rPr>
              <a:t>Đến với hòn đảo này, bạn sẽ phải choáng ngợp bởi thiên nhiên kỳ vĩ và sự hòa quyện của biển, trời, núi non. Cây xanh trên đảo tạo thành nhiều tầng bóng mát, tạo ra bầu không khí trong lành, thích hợp cho nhu cầu nghỉ dưỡng.</a:t>
            </a:r>
            <a:r>
              <a:rPr lang="en-VN" sz="3200" b="1" dirty="0">
                <a:solidFill>
                  <a:srgbClr val="00B050"/>
                </a:solidFill>
                <a:effectLst/>
              </a:rPr>
              <a:t> </a:t>
            </a:r>
            <a:endParaRPr lang="en-VN" sz="3200" b="1" dirty="0">
              <a:solidFill>
                <a:srgbClr val="00B050"/>
              </a:solidFill>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Rectangle 2">
            <a:extLst>
              <a:ext uri="{FF2B5EF4-FFF2-40B4-BE49-F238E27FC236}">
                <a16:creationId xmlns:a16="http://schemas.microsoft.com/office/drawing/2014/main" id="{F43ADDE4-6022-5F8F-FACF-2C0C5DCB0DB7}"/>
              </a:ext>
            </a:extLst>
          </p:cNvPr>
          <p:cNvSpPr>
            <a:spLocks noChangeArrowheads="1"/>
          </p:cNvSpPr>
          <p:nvPr/>
        </p:nvSpPr>
        <p:spPr bwMode="auto">
          <a:xfrm>
            <a:off x="117653" y="492289"/>
            <a:ext cx="181902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27649" name="Picture 1" descr="Đảo Kỳ Co">
            <a:extLst>
              <a:ext uri="{FF2B5EF4-FFF2-40B4-BE49-F238E27FC236}">
                <a16:creationId xmlns:a16="http://schemas.microsoft.com/office/drawing/2014/main" id="{8DCFB604-78E9-882C-91EC-89C4343FDB8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7652" y="492289"/>
            <a:ext cx="6496769" cy="4347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55941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1" name="Rectangle 10">
            <a:extLst>
              <a:ext uri="{FF2B5EF4-FFF2-40B4-BE49-F238E27FC236}">
                <a16:creationId xmlns:a16="http://schemas.microsoft.com/office/drawing/2014/main" id="{7BF09944-D06F-1392-7999-784D129FE809}"/>
              </a:ext>
            </a:extLst>
          </p:cNvPr>
          <p:cNvSpPr>
            <a:spLocks noChangeArrowheads="1"/>
          </p:cNvSpPr>
          <p:nvPr/>
        </p:nvSpPr>
        <p:spPr bwMode="auto">
          <a:xfrm>
            <a:off x="256886" y="-62926"/>
            <a:ext cx="11436350"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432FF"/>
                </a:solidFill>
                <a:effectLst/>
                <a:latin typeface="Times New Roman" panose="02020603050405020304" pitchFamily="18" charset="0"/>
                <a:ea typeface="Times New Roman" panose="02020603050405020304" pitchFamily="18" charset="0"/>
              </a:rPr>
              <a:t>GV </a:t>
            </a:r>
            <a:r>
              <a:rPr lang="en-US" sz="4500" b="1" dirty="0" err="1">
                <a:solidFill>
                  <a:srgbClr val="0432FF"/>
                </a:solidFill>
                <a:effectLst/>
                <a:latin typeface="Times New Roman" panose="02020603050405020304" pitchFamily="18" charset="0"/>
                <a:ea typeface="Times New Roman" panose="02020603050405020304" pitchFamily="18" charset="0"/>
              </a:rPr>
              <a:t>cho</a:t>
            </a:r>
            <a:r>
              <a:rPr lang="en-US" sz="4500" b="1" dirty="0">
                <a:solidFill>
                  <a:srgbClr val="0432FF"/>
                </a:solidFill>
                <a:effectLst/>
                <a:latin typeface="Times New Roman" panose="02020603050405020304" pitchFamily="18" charset="0"/>
                <a:ea typeface="Times New Roman" panose="02020603050405020304" pitchFamily="18" charset="0"/>
              </a:rPr>
              <a:t> HS </a:t>
            </a:r>
            <a:r>
              <a:rPr lang="en-US" sz="4500" b="1" dirty="0" err="1">
                <a:solidFill>
                  <a:srgbClr val="0432FF"/>
                </a:solidFill>
                <a:effectLst/>
                <a:latin typeface="Times New Roman" panose="02020603050405020304" pitchFamily="18" charset="0"/>
                <a:ea typeface="Times New Roman" panose="02020603050405020304" pitchFamily="18" charset="0"/>
              </a:rPr>
              <a:t>chơi</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trò</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chơi</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Đuổi</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hình</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bắt</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chữ</a:t>
            </a:r>
            <a:r>
              <a:rPr lang="en-US" sz="4500" b="1" dirty="0">
                <a:solidFill>
                  <a:srgbClr val="0432FF"/>
                </a:solidFill>
                <a:effectLst/>
                <a:latin typeface="Times New Roman" panose="02020603050405020304" pitchFamily="18" charset="0"/>
                <a:ea typeface="Times New Roman" panose="02020603050405020304" pitchFamily="18" charset="0"/>
              </a:rPr>
              <a:t>” </a:t>
            </a:r>
            <a:endParaRPr lang="en-VN" sz="45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0101F150-1936-BA9B-772F-BD22A6F6083F}"/>
              </a:ext>
            </a:extLst>
          </p:cNvPr>
          <p:cNvSpPr>
            <a:spLocks noChangeArrowheads="1"/>
          </p:cNvSpPr>
          <p:nvPr/>
        </p:nvSpPr>
        <p:spPr bwMode="auto">
          <a:xfrm>
            <a:off x="665018" y="1206646"/>
            <a:ext cx="227324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TextBox 3">
            <a:extLst>
              <a:ext uri="{FF2B5EF4-FFF2-40B4-BE49-F238E27FC236}">
                <a16:creationId xmlns:a16="http://schemas.microsoft.com/office/drawing/2014/main" id="{9D72B274-8FD3-CC2D-90B5-42171ACABBF1}"/>
              </a:ext>
            </a:extLst>
          </p:cNvPr>
          <p:cNvSpPr txBox="1"/>
          <p:nvPr/>
        </p:nvSpPr>
        <p:spPr>
          <a:xfrm>
            <a:off x="7778750" y="943696"/>
            <a:ext cx="4219286" cy="5913157"/>
          </a:xfrm>
          <a:prstGeom prst="rect">
            <a:avLst/>
          </a:prstGeom>
          <a:noFill/>
        </p:spPr>
        <p:txBody>
          <a:bodyPr wrap="square">
            <a:spAutoFit/>
          </a:bodyPr>
          <a:lstStyle/>
          <a:p>
            <a:pPr algn="just">
              <a:lnSpc>
                <a:spcPct val="150000"/>
              </a:lnSpc>
            </a:pPr>
            <a:r>
              <a:rPr lang="en-US" sz="3200" b="1" dirty="0">
                <a:solidFill>
                  <a:srgbClr val="0432FF"/>
                </a:solidFill>
                <a:effectLst/>
                <a:latin typeface="Times New Roman" panose="02020603050405020304" pitchFamily="18" charset="0"/>
                <a:ea typeface="Times New Roman" panose="02020603050405020304" pitchFamily="18" charset="0"/>
              </a:rPr>
              <a:t>L</a:t>
            </a:r>
            <a:r>
              <a:rPr lang="en-VN" sz="3200" b="1" dirty="0">
                <a:solidFill>
                  <a:srgbClr val="0432FF"/>
                </a:solidFill>
                <a:effectLst/>
                <a:latin typeface="Times New Roman" panose="02020603050405020304" pitchFamily="18" charset="0"/>
                <a:ea typeface="Times New Roman" panose="02020603050405020304" pitchFamily="18" charset="0"/>
              </a:rPr>
              <a:t>à một bãi biển nổi tiếng với bờ biển dài, nước biển xanh trong vắt, nắng vàng được bao bọc bởi những tảng đá vôi khổng lồ cùng khung cảnh núi rừng xanh mát.</a:t>
            </a:r>
          </a:p>
        </p:txBody>
      </p:sp>
      <p:sp>
        <p:nvSpPr>
          <p:cNvPr id="6" name="TextBox 5">
            <a:extLst>
              <a:ext uri="{FF2B5EF4-FFF2-40B4-BE49-F238E27FC236}">
                <a16:creationId xmlns:a16="http://schemas.microsoft.com/office/drawing/2014/main" id="{DB1CCA89-A4BF-FBDC-E316-C3CE808ABD63}"/>
              </a:ext>
            </a:extLst>
          </p:cNvPr>
          <p:cNvSpPr txBox="1"/>
          <p:nvPr/>
        </p:nvSpPr>
        <p:spPr>
          <a:xfrm>
            <a:off x="822038" y="5874041"/>
            <a:ext cx="3591213" cy="784830"/>
          </a:xfrm>
          <a:prstGeom prst="rect">
            <a:avLst/>
          </a:prstGeom>
          <a:noFill/>
        </p:spPr>
        <p:txBody>
          <a:bodyPr wrap="square">
            <a:spAutoFit/>
          </a:bodyPr>
          <a:lstStyle/>
          <a:p>
            <a:r>
              <a:rPr lang="en-VN" sz="4500" b="1" dirty="0">
                <a:solidFill>
                  <a:srgbClr val="00B050"/>
                </a:solidFill>
              </a:rPr>
              <a:t>Biển Mũi Né</a:t>
            </a:r>
          </a:p>
        </p:txBody>
      </p:sp>
      <p:sp>
        <p:nvSpPr>
          <p:cNvPr id="3" name="Rectangle 2">
            <a:extLst>
              <a:ext uri="{FF2B5EF4-FFF2-40B4-BE49-F238E27FC236}">
                <a16:creationId xmlns:a16="http://schemas.microsoft.com/office/drawing/2014/main" id="{BB5DEEAB-08F3-8E1F-C75D-A93910CA3FA5}"/>
              </a:ext>
            </a:extLst>
          </p:cNvPr>
          <p:cNvSpPr>
            <a:spLocks noChangeArrowheads="1"/>
          </p:cNvSpPr>
          <p:nvPr/>
        </p:nvSpPr>
        <p:spPr bwMode="auto">
          <a:xfrm>
            <a:off x="193964" y="1082748"/>
            <a:ext cx="127450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3073" name="Picture 1" descr="Biển Mũi Né">
            <a:extLst>
              <a:ext uri="{FF2B5EF4-FFF2-40B4-BE49-F238E27FC236}">
                <a16:creationId xmlns:a16="http://schemas.microsoft.com/office/drawing/2014/main" id="{F0AE88AE-AC14-02A4-B14E-A46546895798}"/>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93964" y="1082748"/>
            <a:ext cx="7293842" cy="4692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943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117652" y="5070763"/>
            <a:ext cx="6304490" cy="94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4200" b="1" dirty="0" err="1">
                <a:solidFill>
                  <a:srgbClr val="0432FF"/>
                </a:solidFill>
                <a:effectLst/>
                <a:latin typeface="Times New Roman" panose="02020603050405020304" pitchFamily="18" charset="0"/>
                <a:ea typeface="Times New Roman" panose="02020603050405020304" pitchFamily="18" charset="0"/>
              </a:rPr>
              <a:t>Đảo</a:t>
            </a:r>
            <a:r>
              <a:rPr lang="en-US" sz="4200" b="1" dirty="0">
                <a:solidFill>
                  <a:srgbClr val="0432FF"/>
                </a:solidFill>
                <a:effectLst/>
                <a:latin typeface="Times New Roman" panose="02020603050405020304" pitchFamily="18" charset="0"/>
                <a:ea typeface="Times New Roman" panose="02020603050405020304" pitchFamily="18" charset="0"/>
              </a:rPr>
              <a:t> </a:t>
            </a:r>
            <a:r>
              <a:rPr lang="en-US" sz="4200" b="1" dirty="0" err="1">
                <a:solidFill>
                  <a:srgbClr val="0432FF"/>
                </a:solidFill>
                <a:effectLst/>
                <a:latin typeface="Times New Roman" panose="02020603050405020304" pitchFamily="18" charset="0"/>
                <a:ea typeface="Times New Roman" panose="02020603050405020304" pitchFamily="18" charset="0"/>
              </a:rPr>
              <a:t>Cát</a:t>
            </a:r>
            <a:r>
              <a:rPr lang="en-US" sz="4200" b="1" dirty="0">
                <a:solidFill>
                  <a:srgbClr val="0432FF"/>
                </a:solidFill>
                <a:effectLst/>
                <a:latin typeface="Times New Roman" panose="02020603050405020304" pitchFamily="18" charset="0"/>
                <a:ea typeface="Times New Roman" panose="02020603050405020304" pitchFamily="18" charset="0"/>
              </a:rPr>
              <a:t> </a:t>
            </a:r>
            <a:r>
              <a:rPr lang="en-US" sz="4200" b="1" dirty="0" err="1">
                <a:solidFill>
                  <a:srgbClr val="0432FF"/>
                </a:solidFill>
                <a:effectLst/>
                <a:latin typeface="Times New Roman" panose="02020603050405020304" pitchFamily="18" charset="0"/>
                <a:ea typeface="Times New Roman" panose="02020603050405020304" pitchFamily="18" charset="0"/>
              </a:rPr>
              <a:t>Bà</a:t>
            </a:r>
            <a:r>
              <a:rPr lang="en-US" sz="4200" b="1" dirty="0">
                <a:solidFill>
                  <a:srgbClr val="0432FF"/>
                </a:solidFill>
                <a:effectLst/>
                <a:latin typeface="Times New Roman" panose="02020603050405020304" pitchFamily="18" charset="0"/>
                <a:ea typeface="Times New Roman" panose="02020603050405020304" pitchFamily="18" charset="0"/>
              </a:rPr>
              <a:t> – </a:t>
            </a:r>
            <a:r>
              <a:rPr lang="en-US" sz="4200" b="1" dirty="0" err="1">
                <a:solidFill>
                  <a:srgbClr val="0432FF"/>
                </a:solidFill>
                <a:effectLst/>
                <a:latin typeface="Times New Roman" panose="02020603050405020304" pitchFamily="18" charset="0"/>
                <a:ea typeface="Times New Roman" panose="02020603050405020304" pitchFamily="18" charset="0"/>
              </a:rPr>
              <a:t>Hải</a:t>
            </a:r>
            <a:r>
              <a:rPr lang="en-US" sz="4200" b="1" dirty="0">
                <a:solidFill>
                  <a:srgbClr val="0432FF"/>
                </a:solidFill>
                <a:effectLst/>
                <a:latin typeface="Times New Roman" panose="02020603050405020304" pitchFamily="18" charset="0"/>
                <a:ea typeface="Times New Roman" panose="02020603050405020304" pitchFamily="18" charset="0"/>
              </a:rPr>
              <a:t> </a:t>
            </a:r>
            <a:r>
              <a:rPr lang="en-US" sz="4200" b="1" dirty="0" err="1">
                <a:solidFill>
                  <a:srgbClr val="0432FF"/>
                </a:solidFill>
                <a:effectLst/>
                <a:latin typeface="Times New Roman" panose="02020603050405020304" pitchFamily="18" charset="0"/>
                <a:ea typeface="Times New Roman" panose="02020603050405020304" pitchFamily="18" charset="0"/>
              </a:rPr>
              <a:t>Phòng</a:t>
            </a:r>
            <a:r>
              <a:rPr lang="en-VN" sz="4200" b="1" dirty="0">
                <a:solidFill>
                  <a:srgbClr val="0432FF"/>
                </a:solidFill>
                <a:effectLst/>
              </a:rPr>
              <a:t> </a:t>
            </a:r>
            <a:endParaRPr lang="en-VN" sz="42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92673" y="541948"/>
            <a:ext cx="5278581" cy="6036845"/>
          </a:xfrm>
          <a:prstGeom prst="rect">
            <a:avLst/>
          </a:prstGeom>
          <a:noFill/>
        </p:spPr>
        <p:txBody>
          <a:bodyPr wrap="square">
            <a:spAutoFit/>
          </a:bodyPr>
          <a:lstStyle/>
          <a:p>
            <a:pPr algn="just">
              <a:lnSpc>
                <a:spcPct val="150000"/>
              </a:lnSpc>
            </a:pPr>
            <a:r>
              <a:rPr lang="en-VN" sz="2900" b="1" dirty="0">
                <a:solidFill>
                  <a:srgbClr val="00B050"/>
                </a:solidFill>
                <a:effectLst/>
                <a:latin typeface="Times New Roman" panose="02020603050405020304" pitchFamily="18" charset="0"/>
                <a:ea typeface="Times New Roman" panose="02020603050405020304" pitchFamily="18" charset="0"/>
              </a:rPr>
              <a:t>Cát Bà sẽ là điểm đến thú vị trong tour du lịch khám phá các hòn đảo ở Việt Nam. Cát Bà là một quần đảo lớn với 367 hòn đảo nhỏ thuộc huyện Cát Hải, ngoài khơi Vịnh Bắc Bộ. Với hệ sinh thái đa dạng, nơi đây được UNESCO công nhận là Khu dự trữ sinh quyển thế giới. </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Rectangle 2">
            <a:extLst>
              <a:ext uri="{FF2B5EF4-FFF2-40B4-BE49-F238E27FC236}">
                <a16:creationId xmlns:a16="http://schemas.microsoft.com/office/drawing/2014/main" id="{C91F2B67-7B2E-B8C8-A5C1-1D605336D4F1}"/>
              </a:ext>
            </a:extLst>
          </p:cNvPr>
          <p:cNvSpPr>
            <a:spLocks noChangeArrowheads="1"/>
          </p:cNvSpPr>
          <p:nvPr/>
        </p:nvSpPr>
        <p:spPr bwMode="auto">
          <a:xfrm>
            <a:off x="117652" y="926913"/>
            <a:ext cx="18949861" cy="4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28673" name="Picture 1" descr="Đảo Cát Bà">
            <a:extLst>
              <a:ext uri="{FF2B5EF4-FFF2-40B4-BE49-F238E27FC236}">
                <a16:creationId xmlns:a16="http://schemas.microsoft.com/office/drawing/2014/main" id="{3EE66674-13C5-8A5A-411B-F1811DC82D4E}"/>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7653" y="926913"/>
            <a:ext cx="6486646" cy="406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96407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117652" y="5070763"/>
            <a:ext cx="6304490" cy="94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4200" b="1" dirty="0" err="1">
                <a:solidFill>
                  <a:srgbClr val="0432FF"/>
                </a:solidFill>
                <a:effectLst/>
                <a:latin typeface="Times New Roman" panose="02020603050405020304" pitchFamily="18" charset="0"/>
                <a:ea typeface="Times New Roman" panose="02020603050405020304" pitchFamily="18" charset="0"/>
              </a:rPr>
              <a:t>Đảo</a:t>
            </a:r>
            <a:r>
              <a:rPr lang="en-US" sz="4200" b="1" dirty="0">
                <a:solidFill>
                  <a:srgbClr val="0432FF"/>
                </a:solidFill>
                <a:effectLst/>
                <a:latin typeface="Times New Roman" panose="02020603050405020304" pitchFamily="18" charset="0"/>
                <a:ea typeface="Times New Roman" panose="02020603050405020304" pitchFamily="18" charset="0"/>
              </a:rPr>
              <a:t> </a:t>
            </a:r>
            <a:r>
              <a:rPr lang="en-US" sz="4200" b="1" dirty="0" err="1">
                <a:solidFill>
                  <a:srgbClr val="0432FF"/>
                </a:solidFill>
                <a:effectLst/>
                <a:latin typeface="Times New Roman" panose="02020603050405020304" pitchFamily="18" charset="0"/>
                <a:ea typeface="Times New Roman" panose="02020603050405020304" pitchFamily="18" charset="0"/>
              </a:rPr>
              <a:t>Cát</a:t>
            </a:r>
            <a:r>
              <a:rPr lang="en-US" sz="4200" b="1" dirty="0">
                <a:solidFill>
                  <a:srgbClr val="0432FF"/>
                </a:solidFill>
                <a:effectLst/>
                <a:latin typeface="Times New Roman" panose="02020603050405020304" pitchFamily="18" charset="0"/>
                <a:ea typeface="Times New Roman" panose="02020603050405020304" pitchFamily="18" charset="0"/>
              </a:rPr>
              <a:t> </a:t>
            </a:r>
            <a:r>
              <a:rPr lang="en-US" sz="4200" b="1" dirty="0" err="1">
                <a:solidFill>
                  <a:srgbClr val="0432FF"/>
                </a:solidFill>
                <a:effectLst/>
                <a:latin typeface="Times New Roman" panose="02020603050405020304" pitchFamily="18" charset="0"/>
                <a:ea typeface="Times New Roman" panose="02020603050405020304" pitchFamily="18" charset="0"/>
              </a:rPr>
              <a:t>Bà</a:t>
            </a:r>
            <a:r>
              <a:rPr lang="en-US" sz="4200" b="1" dirty="0">
                <a:solidFill>
                  <a:srgbClr val="0432FF"/>
                </a:solidFill>
                <a:effectLst/>
                <a:latin typeface="Times New Roman" panose="02020603050405020304" pitchFamily="18" charset="0"/>
                <a:ea typeface="Times New Roman" panose="02020603050405020304" pitchFamily="18" charset="0"/>
              </a:rPr>
              <a:t> – </a:t>
            </a:r>
            <a:r>
              <a:rPr lang="en-US" sz="4200" b="1" dirty="0" err="1">
                <a:solidFill>
                  <a:srgbClr val="0432FF"/>
                </a:solidFill>
                <a:effectLst/>
                <a:latin typeface="Times New Roman" panose="02020603050405020304" pitchFamily="18" charset="0"/>
                <a:ea typeface="Times New Roman" panose="02020603050405020304" pitchFamily="18" charset="0"/>
              </a:rPr>
              <a:t>Hải</a:t>
            </a:r>
            <a:r>
              <a:rPr lang="en-US" sz="4200" b="1" dirty="0">
                <a:solidFill>
                  <a:srgbClr val="0432FF"/>
                </a:solidFill>
                <a:effectLst/>
                <a:latin typeface="Times New Roman" panose="02020603050405020304" pitchFamily="18" charset="0"/>
                <a:ea typeface="Times New Roman" panose="02020603050405020304" pitchFamily="18" charset="0"/>
              </a:rPr>
              <a:t> </a:t>
            </a:r>
            <a:r>
              <a:rPr lang="en-US" sz="4200" b="1" dirty="0" err="1">
                <a:solidFill>
                  <a:srgbClr val="0432FF"/>
                </a:solidFill>
                <a:effectLst/>
                <a:latin typeface="Times New Roman" panose="02020603050405020304" pitchFamily="18" charset="0"/>
                <a:ea typeface="Times New Roman" panose="02020603050405020304" pitchFamily="18" charset="0"/>
              </a:rPr>
              <a:t>Phòng</a:t>
            </a:r>
            <a:r>
              <a:rPr lang="en-VN" sz="4200" b="1" dirty="0">
                <a:solidFill>
                  <a:srgbClr val="0432FF"/>
                </a:solidFill>
                <a:effectLst/>
              </a:rPr>
              <a:t> </a:t>
            </a:r>
            <a:endParaRPr lang="en-VN" sz="42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795764" y="728627"/>
            <a:ext cx="5278581" cy="5650971"/>
          </a:xfrm>
          <a:prstGeom prst="rect">
            <a:avLst/>
          </a:prstGeom>
          <a:noFill/>
        </p:spPr>
        <p:txBody>
          <a:bodyPr wrap="square">
            <a:spAutoFit/>
          </a:bodyPr>
          <a:lstStyle/>
          <a:p>
            <a:pPr algn="just">
              <a:lnSpc>
                <a:spcPct val="150000"/>
              </a:lnSpc>
            </a:pPr>
            <a:r>
              <a:rPr lang="en-VN" sz="3500" b="1" dirty="0">
                <a:solidFill>
                  <a:srgbClr val="00B050"/>
                </a:solidFill>
                <a:effectLst/>
                <a:latin typeface="Times New Roman" panose="02020603050405020304" pitchFamily="18" charset="0"/>
                <a:ea typeface="Times New Roman" panose="02020603050405020304" pitchFamily="18" charset="0"/>
              </a:rPr>
              <a:t>Đảo Cát Bà gây ấn tượng du khách bằng những khu rừng nguyên sinh trên núi đá vôi. Chúng trôi nổi trên mặt biển mênh mông tạo nên một khung cảnh non nước hữu tình. </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Rectangle 2">
            <a:extLst>
              <a:ext uri="{FF2B5EF4-FFF2-40B4-BE49-F238E27FC236}">
                <a16:creationId xmlns:a16="http://schemas.microsoft.com/office/drawing/2014/main" id="{C91F2B67-7B2E-B8C8-A5C1-1D605336D4F1}"/>
              </a:ext>
            </a:extLst>
          </p:cNvPr>
          <p:cNvSpPr>
            <a:spLocks noChangeArrowheads="1"/>
          </p:cNvSpPr>
          <p:nvPr/>
        </p:nvSpPr>
        <p:spPr bwMode="auto">
          <a:xfrm>
            <a:off x="117652" y="926913"/>
            <a:ext cx="18949861" cy="4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28673" name="Picture 1" descr="Đảo Cát Bà">
            <a:extLst>
              <a:ext uri="{FF2B5EF4-FFF2-40B4-BE49-F238E27FC236}">
                <a16:creationId xmlns:a16="http://schemas.microsoft.com/office/drawing/2014/main" id="{3EE66674-13C5-8A5A-411B-F1811DC82D4E}"/>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7653" y="926913"/>
            <a:ext cx="6486646" cy="406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56347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117652" y="5070763"/>
            <a:ext cx="6304490" cy="94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4200" b="1" dirty="0" err="1">
                <a:solidFill>
                  <a:srgbClr val="0432FF"/>
                </a:solidFill>
                <a:effectLst/>
                <a:latin typeface="Times New Roman" panose="02020603050405020304" pitchFamily="18" charset="0"/>
                <a:ea typeface="Times New Roman" panose="02020603050405020304" pitchFamily="18" charset="0"/>
              </a:rPr>
              <a:t>Đảo</a:t>
            </a:r>
            <a:r>
              <a:rPr lang="en-US" sz="4200" b="1" dirty="0">
                <a:solidFill>
                  <a:srgbClr val="0432FF"/>
                </a:solidFill>
                <a:effectLst/>
                <a:latin typeface="Times New Roman" panose="02020603050405020304" pitchFamily="18" charset="0"/>
                <a:ea typeface="Times New Roman" panose="02020603050405020304" pitchFamily="18" charset="0"/>
              </a:rPr>
              <a:t> </a:t>
            </a:r>
            <a:r>
              <a:rPr lang="en-US" sz="4200" b="1" dirty="0" err="1">
                <a:solidFill>
                  <a:srgbClr val="0432FF"/>
                </a:solidFill>
                <a:effectLst/>
                <a:latin typeface="Times New Roman" panose="02020603050405020304" pitchFamily="18" charset="0"/>
                <a:ea typeface="Times New Roman" panose="02020603050405020304" pitchFamily="18" charset="0"/>
              </a:rPr>
              <a:t>Cát</a:t>
            </a:r>
            <a:r>
              <a:rPr lang="en-US" sz="4200" b="1" dirty="0">
                <a:solidFill>
                  <a:srgbClr val="0432FF"/>
                </a:solidFill>
                <a:effectLst/>
                <a:latin typeface="Times New Roman" panose="02020603050405020304" pitchFamily="18" charset="0"/>
                <a:ea typeface="Times New Roman" panose="02020603050405020304" pitchFamily="18" charset="0"/>
              </a:rPr>
              <a:t> </a:t>
            </a:r>
            <a:r>
              <a:rPr lang="en-US" sz="4200" b="1" dirty="0" err="1">
                <a:solidFill>
                  <a:srgbClr val="0432FF"/>
                </a:solidFill>
                <a:effectLst/>
                <a:latin typeface="Times New Roman" panose="02020603050405020304" pitchFamily="18" charset="0"/>
                <a:ea typeface="Times New Roman" panose="02020603050405020304" pitchFamily="18" charset="0"/>
              </a:rPr>
              <a:t>Bà</a:t>
            </a:r>
            <a:r>
              <a:rPr lang="en-US" sz="4200" b="1" dirty="0">
                <a:solidFill>
                  <a:srgbClr val="0432FF"/>
                </a:solidFill>
                <a:effectLst/>
                <a:latin typeface="Times New Roman" panose="02020603050405020304" pitchFamily="18" charset="0"/>
                <a:ea typeface="Times New Roman" panose="02020603050405020304" pitchFamily="18" charset="0"/>
              </a:rPr>
              <a:t> – </a:t>
            </a:r>
            <a:r>
              <a:rPr lang="en-US" sz="4200" b="1" dirty="0" err="1">
                <a:solidFill>
                  <a:srgbClr val="0432FF"/>
                </a:solidFill>
                <a:effectLst/>
                <a:latin typeface="Times New Roman" panose="02020603050405020304" pitchFamily="18" charset="0"/>
                <a:ea typeface="Times New Roman" panose="02020603050405020304" pitchFamily="18" charset="0"/>
              </a:rPr>
              <a:t>Hải</a:t>
            </a:r>
            <a:r>
              <a:rPr lang="en-US" sz="4200" b="1" dirty="0">
                <a:solidFill>
                  <a:srgbClr val="0432FF"/>
                </a:solidFill>
                <a:effectLst/>
                <a:latin typeface="Times New Roman" panose="02020603050405020304" pitchFamily="18" charset="0"/>
                <a:ea typeface="Times New Roman" panose="02020603050405020304" pitchFamily="18" charset="0"/>
              </a:rPr>
              <a:t> </a:t>
            </a:r>
            <a:r>
              <a:rPr lang="en-US" sz="4200" b="1" dirty="0" err="1">
                <a:solidFill>
                  <a:srgbClr val="0432FF"/>
                </a:solidFill>
                <a:effectLst/>
                <a:latin typeface="Times New Roman" panose="02020603050405020304" pitchFamily="18" charset="0"/>
                <a:ea typeface="Times New Roman" panose="02020603050405020304" pitchFamily="18" charset="0"/>
              </a:rPr>
              <a:t>Phòng</a:t>
            </a:r>
            <a:r>
              <a:rPr lang="en-VN" sz="4200" b="1" dirty="0">
                <a:solidFill>
                  <a:srgbClr val="0432FF"/>
                </a:solidFill>
                <a:effectLst/>
              </a:rPr>
              <a:t> </a:t>
            </a:r>
            <a:endParaRPr lang="en-VN" sz="42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874830" y="108635"/>
            <a:ext cx="5278581" cy="6640729"/>
          </a:xfrm>
          <a:prstGeom prst="rect">
            <a:avLst/>
          </a:prstGeom>
          <a:noFill/>
        </p:spPr>
        <p:txBody>
          <a:bodyPr wrap="square">
            <a:spAutoFit/>
          </a:bodyPr>
          <a:lstStyle/>
          <a:p>
            <a:pPr algn="just">
              <a:lnSpc>
                <a:spcPct val="150000"/>
              </a:lnSpc>
            </a:pPr>
            <a:r>
              <a:rPr lang="en-VN" sz="3600" b="1" dirty="0">
                <a:solidFill>
                  <a:srgbClr val="00B050"/>
                </a:solidFill>
                <a:effectLst/>
                <a:latin typeface="Times New Roman" panose="02020603050405020304" pitchFamily="18" charset="0"/>
                <a:ea typeface="Times New Roman" panose="02020603050405020304" pitchFamily="18" charset="0"/>
              </a:rPr>
              <a:t>Sau khoảng thời gian lặn ngụp cùng biển xanh, cát trắng, nắng vàng, bạn có thể tham gia vào các trải nghiệm độc đáo như lặn ngắm san hô, chèo thuyền kayak hay ngủ lại qua đêm trên du thuyền.</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Rectangle 2">
            <a:extLst>
              <a:ext uri="{FF2B5EF4-FFF2-40B4-BE49-F238E27FC236}">
                <a16:creationId xmlns:a16="http://schemas.microsoft.com/office/drawing/2014/main" id="{C91F2B67-7B2E-B8C8-A5C1-1D605336D4F1}"/>
              </a:ext>
            </a:extLst>
          </p:cNvPr>
          <p:cNvSpPr>
            <a:spLocks noChangeArrowheads="1"/>
          </p:cNvSpPr>
          <p:nvPr/>
        </p:nvSpPr>
        <p:spPr bwMode="auto">
          <a:xfrm>
            <a:off x="117652" y="926913"/>
            <a:ext cx="18949861" cy="4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28673" name="Picture 1" descr="Đảo Cát Bà">
            <a:extLst>
              <a:ext uri="{FF2B5EF4-FFF2-40B4-BE49-F238E27FC236}">
                <a16:creationId xmlns:a16="http://schemas.microsoft.com/office/drawing/2014/main" id="{3EE66674-13C5-8A5A-411B-F1811DC82D4E}"/>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7653" y="926913"/>
            <a:ext cx="6486646" cy="406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46688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117652" y="5070763"/>
            <a:ext cx="6304490" cy="86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3800" b="1" dirty="0" err="1">
                <a:solidFill>
                  <a:srgbClr val="0432FF"/>
                </a:solidFill>
                <a:effectLst/>
                <a:latin typeface="Times New Roman" panose="02020603050405020304" pitchFamily="18" charset="0"/>
                <a:ea typeface="Times New Roman" panose="02020603050405020304" pitchFamily="18" charset="0"/>
              </a:rPr>
              <a:t>Đảo</a:t>
            </a:r>
            <a:r>
              <a:rPr lang="en-US" sz="3800" b="1" dirty="0">
                <a:solidFill>
                  <a:srgbClr val="0432FF"/>
                </a:solidFill>
                <a:effectLst/>
                <a:latin typeface="Times New Roman" panose="02020603050405020304" pitchFamily="18" charset="0"/>
                <a:ea typeface="Times New Roman" panose="02020603050405020304" pitchFamily="18" charset="0"/>
              </a:rPr>
              <a:t> Quan </a:t>
            </a:r>
            <a:r>
              <a:rPr lang="en-US" sz="3800" b="1" dirty="0" err="1">
                <a:solidFill>
                  <a:srgbClr val="0432FF"/>
                </a:solidFill>
                <a:effectLst/>
                <a:latin typeface="Times New Roman" panose="02020603050405020304" pitchFamily="18" charset="0"/>
                <a:ea typeface="Times New Roman" panose="02020603050405020304" pitchFamily="18" charset="0"/>
              </a:rPr>
              <a:t>Lạn</a:t>
            </a:r>
            <a:r>
              <a:rPr lang="en-US" sz="3800" b="1" dirty="0">
                <a:solidFill>
                  <a:srgbClr val="0432FF"/>
                </a:solidFill>
                <a:effectLst/>
                <a:latin typeface="Times New Roman" panose="02020603050405020304" pitchFamily="18" charset="0"/>
                <a:ea typeface="Times New Roman" panose="02020603050405020304" pitchFamily="18" charset="0"/>
              </a:rPr>
              <a:t> – </a:t>
            </a:r>
            <a:r>
              <a:rPr lang="en-US" sz="3800" b="1" dirty="0" err="1">
                <a:solidFill>
                  <a:srgbClr val="0432FF"/>
                </a:solidFill>
                <a:effectLst/>
                <a:latin typeface="Times New Roman" panose="02020603050405020304" pitchFamily="18" charset="0"/>
                <a:ea typeface="Times New Roman" panose="02020603050405020304" pitchFamily="18" charset="0"/>
              </a:rPr>
              <a:t>Quảng</a:t>
            </a:r>
            <a:r>
              <a:rPr lang="en-US" sz="3800" b="1" dirty="0">
                <a:solidFill>
                  <a:srgbClr val="0432FF"/>
                </a:solidFill>
                <a:effectLst/>
                <a:latin typeface="Times New Roman" panose="02020603050405020304" pitchFamily="18" charset="0"/>
                <a:ea typeface="Times New Roman" panose="02020603050405020304" pitchFamily="18" charset="0"/>
              </a:rPr>
              <a:t> </a:t>
            </a:r>
            <a:r>
              <a:rPr lang="en-US" sz="3800" b="1" dirty="0" err="1">
                <a:solidFill>
                  <a:srgbClr val="0432FF"/>
                </a:solidFill>
                <a:effectLst/>
                <a:latin typeface="Times New Roman" panose="02020603050405020304" pitchFamily="18" charset="0"/>
                <a:ea typeface="Times New Roman" panose="02020603050405020304" pitchFamily="18" charset="0"/>
              </a:rPr>
              <a:t>Ninh</a:t>
            </a:r>
            <a:r>
              <a:rPr lang="en-VN" sz="3800" b="1" dirty="0">
                <a:solidFill>
                  <a:srgbClr val="0432FF"/>
                </a:solidFill>
                <a:effectLst/>
              </a:rPr>
              <a:t> </a:t>
            </a:r>
            <a:endParaRPr lang="en-VN" sz="38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913419" y="498273"/>
            <a:ext cx="5278581" cy="5913157"/>
          </a:xfrm>
          <a:prstGeom prst="rect">
            <a:avLst/>
          </a:prstGeom>
          <a:noFill/>
        </p:spPr>
        <p:txBody>
          <a:bodyPr wrap="square">
            <a:spAutoFit/>
          </a:bodyPr>
          <a:lstStyle/>
          <a:p>
            <a:pPr algn="just">
              <a:lnSpc>
                <a:spcPct val="150000"/>
              </a:lnSpc>
            </a:pPr>
            <a:r>
              <a:rPr lang="en-VN" sz="3200" b="1" dirty="0">
                <a:solidFill>
                  <a:srgbClr val="00B050"/>
                </a:solidFill>
                <a:effectLst/>
                <a:latin typeface="Times New Roman" panose="02020603050405020304" pitchFamily="18" charset="0"/>
                <a:ea typeface="Times New Roman" panose="02020603050405020304" pitchFamily="18" charset="0"/>
              </a:rPr>
              <a:t>Đảo Quan Lạn là hòn đảo nổi tiếng ở Việt Nam, thuộc địa phận của tỉnh Quảng Ninh. Đến hòn đảo này, bạn sẽ được thả mình giữa những bãi biển cát trắng trải dài, cảm nhận hương vị biển cả và bầu không khí trong lành. </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Rectangle 2">
            <a:extLst>
              <a:ext uri="{FF2B5EF4-FFF2-40B4-BE49-F238E27FC236}">
                <a16:creationId xmlns:a16="http://schemas.microsoft.com/office/drawing/2014/main" id="{C91F2B67-7B2E-B8C8-A5C1-1D605336D4F1}"/>
              </a:ext>
            </a:extLst>
          </p:cNvPr>
          <p:cNvSpPr>
            <a:spLocks noChangeArrowheads="1"/>
          </p:cNvSpPr>
          <p:nvPr/>
        </p:nvSpPr>
        <p:spPr bwMode="auto">
          <a:xfrm>
            <a:off x="117652" y="926913"/>
            <a:ext cx="18949861" cy="4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11" name="Picture 10" descr="Kinh nghiệm du lịch Quan Lạn - hòn đảo thơ mộng của Quảng Ninh">
            <a:extLst>
              <a:ext uri="{FF2B5EF4-FFF2-40B4-BE49-F238E27FC236}">
                <a16:creationId xmlns:a16="http://schemas.microsoft.com/office/drawing/2014/main" id="{5FA09046-6FC6-C7EE-7E46-8FCEC4B112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652" y="647806"/>
            <a:ext cx="6546384" cy="4336702"/>
          </a:xfrm>
          <a:prstGeom prst="rect">
            <a:avLst/>
          </a:prstGeom>
          <a:noFill/>
          <a:ln>
            <a:noFill/>
          </a:ln>
        </p:spPr>
      </p:pic>
    </p:spTree>
    <p:extLst>
      <p:ext uri="{BB962C8B-B14F-4D97-AF65-F5344CB8AC3E}">
        <p14:creationId xmlns:p14="http://schemas.microsoft.com/office/powerpoint/2010/main" val="389704424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117652" y="5070763"/>
            <a:ext cx="6304490" cy="86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3800" b="1" dirty="0" err="1">
                <a:solidFill>
                  <a:srgbClr val="0432FF"/>
                </a:solidFill>
                <a:effectLst/>
                <a:latin typeface="Times New Roman" panose="02020603050405020304" pitchFamily="18" charset="0"/>
                <a:ea typeface="Times New Roman" panose="02020603050405020304" pitchFamily="18" charset="0"/>
              </a:rPr>
              <a:t>Đảo</a:t>
            </a:r>
            <a:r>
              <a:rPr lang="en-US" sz="3800" b="1" dirty="0">
                <a:solidFill>
                  <a:srgbClr val="0432FF"/>
                </a:solidFill>
                <a:effectLst/>
                <a:latin typeface="Times New Roman" panose="02020603050405020304" pitchFamily="18" charset="0"/>
                <a:ea typeface="Times New Roman" panose="02020603050405020304" pitchFamily="18" charset="0"/>
              </a:rPr>
              <a:t> Quan </a:t>
            </a:r>
            <a:r>
              <a:rPr lang="en-US" sz="3800" b="1" dirty="0" err="1">
                <a:solidFill>
                  <a:srgbClr val="0432FF"/>
                </a:solidFill>
                <a:effectLst/>
                <a:latin typeface="Times New Roman" panose="02020603050405020304" pitchFamily="18" charset="0"/>
                <a:ea typeface="Times New Roman" panose="02020603050405020304" pitchFamily="18" charset="0"/>
              </a:rPr>
              <a:t>Lạn</a:t>
            </a:r>
            <a:r>
              <a:rPr lang="en-US" sz="3800" b="1" dirty="0">
                <a:solidFill>
                  <a:srgbClr val="0432FF"/>
                </a:solidFill>
                <a:effectLst/>
                <a:latin typeface="Times New Roman" panose="02020603050405020304" pitchFamily="18" charset="0"/>
                <a:ea typeface="Times New Roman" panose="02020603050405020304" pitchFamily="18" charset="0"/>
              </a:rPr>
              <a:t> – </a:t>
            </a:r>
            <a:r>
              <a:rPr lang="en-US" sz="3800" b="1" dirty="0" err="1">
                <a:solidFill>
                  <a:srgbClr val="0432FF"/>
                </a:solidFill>
                <a:effectLst/>
                <a:latin typeface="Times New Roman" panose="02020603050405020304" pitchFamily="18" charset="0"/>
                <a:ea typeface="Times New Roman" panose="02020603050405020304" pitchFamily="18" charset="0"/>
              </a:rPr>
              <a:t>Quảng</a:t>
            </a:r>
            <a:r>
              <a:rPr lang="en-US" sz="3800" b="1" dirty="0">
                <a:solidFill>
                  <a:srgbClr val="0432FF"/>
                </a:solidFill>
                <a:effectLst/>
                <a:latin typeface="Times New Roman" panose="02020603050405020304" pitchFamily="18" charset="0"/>
                <a:ea typeface="Times New Roman" panose="02020603050405020304" pitchFamily="18" charset="0"/>
              </a:rPr>
              <a:t> </a:t>
            </a:r>
            <a:r>
              <a:rPr lang="en-US" sz="3800" b="1" dirty="0" err="1">
                <a:solidFill>
                  <a:srgbClr val="0432FF"/>
                </a:solidFill>
                <a:effectLst/>
                <a:latin typeface="Times New Roman" panose="02020603050405020304" pitchFamily="18" charset="0"/>
                <a:ea typeface="Times New Roman" panose="02020603050405020304" pitchFamily="18" charset="0"/>
              </a:rPr>
              <a:t>Ninh</a:t>
            </a:r>
            <a:r>
              <a:rPr lang="en-VN" sz="3800" b="1" dirty="0">
                <a:solidFill>
                  <a:srgbClr val="0432FF"/>
                </a:solidFill>
                <a:effectLst/>
              </a:rPr>
              <a:t> </a:t>
            </a:r>
            <a:endParaRPr lang="en-VN" sz="38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795764" y="103089"/>
            <a:ext cx="5278581" cy="6651821"/>
          </a:xfrm>
          <a:prstGeom prst="rect">
            <a:avLst/>
          </a:prstGeom>
          <a:noFill/>
        </p:spPr>
        <p:txBody>
          <a:bodyPr wrap="square">
            <a:spAutoFit/>
          </a:bodyPr>
          <a:lstStyle/>
          <a:p>
            <a:pPr algn="just">
              <a:lnSpc>
                <a:spcPct val="150000"/>
              </a:lnSpc>
            </a:pPr>
            <a:r>
              <a:rPr lang="en-VN" sz="3200" b="1" dirty="0">
                <a:solidFill>
                  <a:srgbClr val="00B050"/>
                </a:solidFill>
                <a:effectLst/>
                <a:latin typeface="Times New Roman" panose="02020603050405020304" pitchFamily="18" charset="0"/>
                <a:ea typeface="Times New Roman" panose="02020603050405020304" pitchFamily="18" charset="0"/>
              </a:rPr>
              <a:t>Đảo Quan Lạn có 3 bãi biển đẹp là Sơn Hào, Minh Châu và Quan Lạn. Mỗi bãi biển là một cảnh sắc riêng nhưng điểm chung là đều rất sạch, trong và có bãi cát phẳng. Rừng trầm trên bãi cát là nơi lý tưởng để du khách đi dạo và ngắm biển.</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Rectangle 2">
            <a:extLst>
              <a:ext uri="{FF2B5EF4-FFF2-40B4-BE49-F238E27FC236}">
                <a16:creationId xmlns:a16="http://schemas.microsoft.com/office/drawing/2014/main" id="{C91F2B67-7B2E-B8C8-A5C1-1D605336D4F1}"/>
              </a:ext>
            </a:extLst>
          </p:cNvPr>
          <p:cNvSpPr>
            <a:spLocks noChangeArrowheads="1"/>
          </p:cNvSpPr>
          <p:nvPr/>
        </p:nvSpPr>
        <p:spPr bwMode="auto">
          <a:xfrm>
            <a:off x="117652" y="926913"/>
            <a:ext cx="18949861" cy="4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11" name="Picture 10" descr="Kinh nghiệm du lịch Quan Lạn - hòn đảo thơ mộng của Quảng Ninh">
            <a:extLst>
              <a:ext uri="{FF2B5EF4-FFF2-40B4-BE49-F238E27FC236}">
                <a16:creationId xmlns:a16="http://schemas.microsoft.com/office/drawing/2014/main" id="{5FA09046-6FC6-C7EE-7E46-8FCEC4B112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652" y="647806"/>
            <a:ext cx="6546384" cy="4336702"/>
          </a:xfrm>
          <a:prstGeom prst="rect">
            <a:avLst/>
          </a:prstGeom>
          <a:noFill/>
          <a:ln>
            <a:noFill/>
          </a:ln>
        </p:spPr>
      </p:pic>
    </p:spTree>
    <p:extLst>
      <p:ext uri="{BB962C8B-B14F-4D97-AF65-F5344CB8AC3E}">
        <p14:creationId xmlns:p14="http://schemas.microsoft.com/office/powerpoint/2010/main" val="24137942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117652" y="5070763"/>
            <a:ext cx="6304490" cy="86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3800" b="1" dirty="0" err="1">
                <a:solidFill>
                  <a:srgbClr val="0432FF"/>
                </a:solidFill>
                <a:effectLst/>
                <a:latin typeface="Times New Roman" panose="02020603050405020304" pitchFamily="18" charset="0"/>
                <a:ea typeface="Times New Roman" panose="02020603050405020304" pitchFamily="18" charset="0"/>
              </a:rPr>
              <a:t>Đảo</a:t>
            </a:r>
            <a:r>
              <a:rPr lang="en-US" sz="3800" b="1" dirty="0">
                <a:solidFill>
                  <a:srgbClr val="0432FF"/>
                </a:solidFill>
                <a:effectLst/>
                <a:latin typeface="Times New Roman" panose="02020603050405020304" pitchFamily="18" charset="0"/>
                <a:ea typeface="Times New Roman" panose="02020603050405020304" pitchFamily="18" charset="0"/>
              </a:rPr>
              <a:t> </a:t>
            </a:r>
            <a:r>
              <a:rPr lang="en-US" sz="3800" b="1" dirty="0" err="1">
                <a:solidFill>
                  <a:srgbClr val="0432FF"/>
                </a:solidFill>
                <a:effectLst/>
                <a:latin typeface="Times New Roman" panose="02020603050405020304" pitchFamily="18" charset="0"/>
                <a:ea typeface="Times New Roman" panose="02020603050405020304" pitchFamily="18" charset="0"/>
              </a:rPr>
              <a:t>Bình</a:t>
            </a:r>
            <a:r>
              <a:rPr lang="en-US" sz="3800" b="1" dirty="0">
                <a:solidFill>
                  <a:srgbClr val="0432FF"/>
                </a:solidFill>
                <a:effectLst/>
                <a:latin typeface="Times New Roman" panose="02020603050405020304" pitchFamily="18" charset="0"/>
                <a:ea typeface="Times New Roman" panose="02020603050405020304" pitchFamily="18" charset="0"/>
              </a:rPr>
              <a:t> </a:t>
            </a:r>
            <a:r>
              <a:rPr lang="en-US" sz="3800" b="1" dirty="0" err="1">
                <a:solidFill>
                  <a:srgbClr val="0432FF"/>
                </a:solidFill>
                <a:effectLst/>
                <a:latin typeface="Times New Roman" panose="02020603050405020304" pitchFamily="18" charset="0"/>
                <a:ea typeface="Times New Roman" panose="02020603050405020304" pitchFamily="18" charset="0"/>
              </a:rPr>
              <a:t>Hưng</a:t>
            </a:r>
            <a:r>
              <a:rPr lang="en-US" sz="3800" b="1" dirty="0">
                <a:solidFill>
                  <a:srgbClr val="0432FF"/>
                </a:solidFill>
                <a:effectLst/>
                <a:latin typeface="Times New Roman" panose="02020603050405020304" pitchFamily="18" charset="0"/>
                <a:ea typeface="Times New Roman" panose="02020603050405020304" pitchFamily="18" charset="0"/>
              </a:rPr>
              <a:t> – </a:t>
            </a:r>
            <a:r>
              <a:rPr lang="en-US" sz="3800" b="1" dirty="0" err="1">
                <a:solidFill>
                  <a:srgbClr val="0432FF"/>
                </a:solidFill>
                <a:effectLst/>
                <a:latin typeface="Times New Roman" panose="02020603050405020304" pitchFamily="18" charset="0"/>
                <a:ea typeface="Times New Roman" panose="02020603050405020304" pitchFamily="18" charset="0"/>
              </a:rPr>
              <a:t>Khánh</a:t>
            </a:r>
            <a:r>
              <a:rPr lang="en-US" sz="3800" b="1" dirty="0">
                <a:solidFill>
                  <a:srgbClr val="0432FF"/>
                </a:solidFill>
                <a:effectLst/>
                <a:latin typeface="Times New Roman" panose="02020603050405020304" pitchFamily="18" charset="0"/>
                <a:ea typeface="Times New Roman" panose="02020603050405020304" pitchFamily="18" charset="0"/>
              </a:rPr>
              <a:t> </a:t>
            </a:r>
            <a:r>
              <a:rPr lang="en-US" sz="3800" b="1" dirty="0" err="1">
                <a:solidFill>
                  <a:srgbClr val="0432FF"/>
                </a:solidFill>
                <a:effectLst/>
                <a:latin typeface="Times New Roman" panose="02020603050405020304" pitchFamily="18" charset="0"/>
                <a:ea typeface="Times New Roman" panose="02020603050405020304" pitchFamily="18" charset="0"/>
              </a:rPr>
              <a:t>Hòa</a:t>
            </a:r>
            <a:r>
              <a:rPr lang="en-VN" sz="3800" b="1" dirty="0">
                <a:solidFill>
                  <a:srgbClr val="0432FF"/>
                </a:solidFill>
                <a:effectLst/>
              </a:rPr>
              <a:t> </a:t>
            </a:r>
            <a:endParaRPr lang="en-VN" sz="38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795764" y="103089"/>
            <a:ext cx="5278581" cy="6458884"/>
          </a:xfrm>
          <a:prstGeom prst="rect">
            <a:avLst/>
          </a:prstGeom>
          <a:noFill/>
        </p:spPr>
        <p:txBody>
          <a:bodyPr wrap="square">
            <a:spAutoFit/>
          </a:bodyPr>
          <a:lstStyle/>
          <a:p>
            <a:pPr algn="just">
              <a:lnSpc>
                <a:spcPct val="150000"/>
              </a:lnSpc>
            </a:pPr>
            <a:r>
              <a:rPr lang="en-VN" sz="3500" b="1" dirty="0">
                <a:solidFill>
                  <a:srgbClr val="00B050"/>
                </a:solidFill>
                <a:effectLst/>
                <a:latin typeface="Times New Roman" panose="02020603050405020304" pitchFamily="18" charset="0"/>
                <a:ea typeface="Times New Roman" panose="02020603050405020304" pitchFamily="18" charset="0"/>
              </a:rPr>
              <a:t>Đảo Bình Hưng nằm rất gần với đảo Bình Ba, là một trong những hòn đảo ở Việt Nam được dân phượt yêu thích. Cảnh vật trên đảo còn khá hoang sơ do chưa được khai thác nhiều. </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Rectangle 2">
            <a:extLst>
              <a:ext uri="{FF2B5EF4-FFF2-40B4-BE49-F238E27FC236}">
                <a16:creationId xmlns:a16="http://schemas.microsoft.com/office/drawing/2014/main" id="{C91F2B67-7B2E-B8C8-A5C1-1D605336D4F1}"/>
              </a:ext>
            </a:extLst>
          </p:cNvPr>
          <p:cNvSpPr>
            <a:spLocks noChangeArrowheads="1"/>
          </p:cNvSpPr>
          <p:nvPr/>
        </p:nvSpPr>
        <p:spPr bwMode="auto">
          <a:xfrm>
            <a:off x="117652" y="926913"/>
            <a:ext cx="18949861" cy="4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2" name="Rectangle 2">
            <a:extLst>
              <a:ext uri="{FF2B5EF4-FFF2-40B4-BE49-F238E27FC236}">
                <a16:creationId xmlns:a16="http://schemas.microsoft.com/office/drawing/2014/main" id="{3C21FC21-E3FA-06A1-1314-EC275B0F9746}"/>
              </a:ext>
            </a:extLst>
          </p:cNvPr>
          <p:cNvSpPr>
            <a:spLocks noChangeArrowheads="1"/>
          </p:cNvSpPr>
          <p:nvPr/>
        </p:nvSpPr>
        <p:spPr bwMode="auto">
          <a:xfrm>
            <a:off x="111543" y="492288"/>
            <a:ext cx="200506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33793" name="Picture 1" descr="Đảo Bình Hưng">
            <a:extLst>
              <a:ext uri="{FF2B5EF4-FFF2-40B4-BE49-F238E27FC236}">
                <a16:creationId xmlns:a16="http://schemas.microsoft.com/office/drawing/2014/main" id="{AEF6EF28-F0E2-94DA-217B-5E50AF5A2E22}"/>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1543" y="492289"/>
            <a:ext cx="6304490" cy="431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41965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117652" y="5070763"/>
            <a:ext cx="6304490" cy="86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3800" b="1" dirty="0" err="1">
                <a:solidFill>
                  <a:srgbClr val="0432FF"/>
                </a:solidFill>
                <a:effectLst/>
                <a:latin typeface="Times New Roman" panose="02020603050405020304" pitchFamily="18" charset="0"/>
                <a:ea typeface="Times New Roman" panose="02020603050405020304" pitchFamily="18" charset="0"/>
              </a:rPr>
              <a:t>Đảo</a:t>
            </a:r>
            <a:r>
              <a:rPr lang="en-US" sz="3800" b="1" dirty="0">
                <a:solidFill>
                  <a:srgbClr val="0432FF"/>
                </a:solidFill>
                <a:effectLst/>
                <a:latin typeface="Times New Roman" panose="02020603050405020304" pitchFamily="18" charset="0"/>
                <a:ea typeface="Times New Roman" panose="02020603050405020304" pitchFamily="18" charset="0"/>
              </a:rPr>
              <a:t> </a:t>
            </a:r>
            <a:r>
              <a:rPr lang="en-US" sz="3800" b="1" dirty="0" err="1">
                <a:solidFill>
                  <a:srgbClr val="0432FF"/>
                </a:solidFill>
                <a:effectLst/>
                <a:latin typeface="Times New Roman" panose="02020603050405020304" pitchFamily="18" charset="0"/>
                <a:ea typeface="Times New Roman" panose="02020603050405020304" pitchFamily="18" charset="0"/>
              </a:rPr>
              <a:t>Bình</a:t>
            </a:r>
            <a:r>
              <a:rPr lang="en-US" sz="3800" b="1" dirty="0">
                <a:solidFill>
                  <a:srgbClr val="0432FF"/>
                </a:solidFill>
                <a:effectLst/>
                <a:latin typeface="Times New Roman" panose="02020603050405020304" pitchFamily="18" charset="0"/>
                <a:ea typeface="Times New Roman" panose="02020603050405020304" pitchFamily="18" charset="0"/>
              </a:rPr>
              <a:t> </a:t>
            </a:r>
            <a:r>
              <a:rPr lang="en-US" sz="3800" b="1" dirty="0" err="1">
                <a:solidFill>
                  <a:srgbClr val="0432FF"/>
                </a:solidFill>
                <a:effectLst/>
                <a:latin typeface="Times New Roman" panose="02020603050405020304" pitchFamily="18" charset="0"/>
                <a:ea typeface="Times New Roman" panose="02020603050405020304" pitchFamily="18" charset="0"/>
              </a:rPr>
              <a:t>Hưng</a:t>
            </a:r>
            <a:r>
              <a:rPr lang="en-US" sz="3800" b="1" dirty="0">
                <a:solidFill>
                  <a:srgbClr val="0432FF"/>
                </a:solidFill>
                <a:effectLst/>
                <a:latin typeface="Times New Roman" panose="02020603050405020304" pitchFamily="18" charset="0"/>
                <a:ea typeface="Times New Roman" panose="02020603050405020304" pitchFamily="18" charset="0"/>
              </a:rPr>
              <a:t> – </a:t>
            </a:r>
            <a:r>
              <a:rPr lang="en-US" sz="3800" b="1" dirty="0" err="1">
                <a:solidFill>
                  <a:srgbClr val="0432FF"/>
                </a:solidFill>
                <a:effectLst/>
                <a:latin typeface="Times New Roman" panose="02020603050405020304" pitchFamily="18" charset="0"/>
                <a:ea typeface="Times New Roman" panose="02020603050405020304" pitchFamily="18" charset="0"/>
              </a:rPr>
              <a:t>Khánh</a:t>
            </a:r>
            <a:r>
              <a:rPr lang="en-US" sz="3800" b="1" dirty="0">
                <a:solidFill>
                  <a:srgbClr val="0432FF"/>
                </a:solidFill>
                <a:effectLst/>
                <a:latin typeface="Times New Roman" panose="02020603050405020304" pitchFamily="18" charset="0"/>
                <a:ea typeface="Times New Roman" panose="02020603050405020304" pitchFamily="18" charset="0"/>
              </a:rPr>
              <a:t> </a:t>
            </a:r>
            <a:r>
              <a:rPr lang="en-US" sz="3800" b="1" dirty="0" err="1">
                <a:solidFill>
                  <a:srgbClr val="0432FF"/>
                </a:solidFill>
                <a:effectLst/>
                <a:latin typeface="Times New Roman" panose="02020603050405020304" pitchFamily="18" charset="0"/>
                <a:ea typeface="Times New Roman" panose="02020603050405020304" pitchFamily="18" charset="0"/>
              </a:rPr>
              <a:t>Hòa</a:t>
            </a:r>
            <a:r>
              <a:rPr lang="en-VN" sz="3800" b="1" dirty="0">
                <a:solidFill>
                  <a:srgbClr val="0432FF"/>
                </a:solidFill>
                <a:effectLst/>
              </a:rPr>
              <a:t> </a:t>
            </a:r>
            <a:endParaRPr lang="en-VN" sz="38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795764" y="103089"/>
            <a:ext cx="5278581" cy="6640729"/>
          </a:xfrm>
          <a:prstGeom prst="rect">
            <a:avLst/>
          </a:prstGeom>
          <a:noFill/>
        </p:spPr>
        <p:txBody>
          <a:bodyPr wrap="square">
            <a:spAutoFit/>
          </a:bodyPr>
          <a:lstStyle/>
          <a:p>
            <a:pPr algn="just">
              <a:lnSpc>
                <a:spcPct val="150000"/>
              </a:lnSpc>
            </a:pPr>
            <a:r>
              <a:rPr lang="en-VN" sz="3600" b="1" dirty="0">
                <a:solidFill>
                  <a:srgbClr val="00B050"/>
                </a:solidFill>
                <a:effectLst/>
                <a:latin typeface="Times New Roman" panose="02020603050405020304" pitchFamily="18" charset="0"/>
                <a:ea typeface="Times New Roman" panose="02020603050405020304" pitchFamily="18" charset="0"/>
              </a:rPr>
              <a:t>Bãi Đá Trứng và Hải đăng Hòn Chút là những địa điểm check – in hot nhất tại hòn đảo này. Ngoài ra, đảo Bình Hưng còn nổi tiếng với bãi Kinh – nơi có 3 màu nước thay đổi và nền cát trắng mịn. </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Rectangle 2">
            <a:extLst>
              <a:ext uri="{FF2B5EF4-FFF2-40B4-BE49-F238E27FC236}">
                <a16:creationId xmlns:a16="http://schemas.microsoft.com/office/drawing/2014/main" id="{C91F2B67-7B2E-B8C8-A5C1-1D605336D4F1}"/>
              </a:ext>
            </a:extLst>
          </p:cNvPr>
          <p:cNvSpPr>
            <a:spLocks noChangeArrowheads="1"/>
          </p:cNvSpPr>
          <p:nvPr/>
        </p:nvSpPr>
        <p:spPr bwMode="auto">
          <a:xfrm>
            <a:off x="117652" y="926913"/>
            <a:ext cx="18949861" cy="4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2" name="Rectangle 2">
            <a:extLst>
              <a:ext uri="{FF2B5EF4-FFF2-40B4-BE49-F238E27FC236}">
                <a16:creationId xmlns:a16="http://schemas.microsoft.com/office/drawing/2014/main" id="{3C21FC21-E3FA-06A1-1314-EC275B0F9746}"/>
              </a:ext>
            </a:extLst>
          </p:cNvPr>
          <p:cNvSpPr>
            <a:spLocks noChangeArrowheads="1"/>
          </p:cNvSpPr>
          <p:nvPr/>
        </p:nvSpPr>
        <p:spPr bwMode="auto">
          <a:xfrm>
            <a:off x="111543" y="492288"/>
            <a:ext cx="200506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33793" name="Picture 1" descr="Đảo Bình Hưng">
            <a:extLst>
              <a:ext uri="{FF2B5EF4-FFF2-40B4-BE49-F238E27FC236}">
                <a16:creationId xmlns:a16="http://schemas.microsoft.com/office/drawing/2014/main" id="{AEF6EF28-F0E2-94DA-217B-5E50AF5A2E22}"/>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1543" y="492289"/>
            <a:ext cx="6304490" cy="431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95375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117652" y="5070763"/>
            <a:ext cx="6304490" cy="86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3800" b="1" dirty="0" err="1">
                <a:solidFill>
                  <a:srgbClr val="0432FF"/>
                </a:solidFill>
                <a:effectLst/>
                <a:latin typeface="Times New Roman" panose="02020603050405020304" pitchFamily="18" charset="0"/>
                <a:ea typeface="Times New Roman" panose="02020603050405020304" pitchFamily="18" charset="0"/>
              </a:rPr>
              <a:t>Đảo</a:t>
            </a:r>
            <a:r>
              <a:rPr lang="en-US" sz="3800" b="1" dirty="0">
                <a:solidFill>
                  <a:srgbClr val="0432FF"/>
                </a:solidFill>
                <a:effectLst/>
                <a:latin typeface="Times New Roman" panose="02020603050405020304" pitchFamily="18" charset="0"/>
                <a:ea typeface="Times New Roman" panose="02020603050405020304" pitchFamily="18" charset="0"/>
              </a:rPr>
              <a:t> </a:t>
            </a:r>
            <a:r>
              <a:rPr lang="en-US" sz="3800" b="1" dirty="0" err="1">
                <a:solidFill>
                  <a:srgbClr val="0432FF"/>
                </a:solidFill>
                <a:effectLst/>
                <a:latin typeface="Times New Roman" panose="02020603050405020304" pitchFamily="18" charset="0"/>
                <a:ea typeface="Times New Roman" panose="02020603050405020304" pitchFamily="18" charset="0"/>
              </a:rPr>
              <a:t>Bình</a:t>
            </a:r>
            <a:r>
              <a:rPr lang="en-US" sz="3800" b="1" dirty="0">
                <a:solidFill>
                  <a:srgbClr val="0432FF"/>
                </a:solidFill>
                <a:effectLst/>
                <a:latin typeface="Times New Roman" panose="02020603050405020304" pitchFamily="18" charset="0"/>
                <a:ea typeface="Times New Roman" panose="02020603050405020304" pitchFamily="18" charset="0"/>
              </a:rPr>
              <a:t> </a:t>
            </a:r>
            <a:r>
              <a:rPr lang="en-US" sz="3800" b="1" dirty="0" err="1">
                <a:solidFill>
                  <a:srgbClr val="0432FF"/>
                </a:solidFill>
                <a:effectLst/>
                <a:latin typeface="Times New Roman" panose="02020603050405020304" pitchFamily="18" charset="0"/>
                <a:ea typeface="Times New Roman" panose="02020603050405020304" pitchFamily="18" charset="0"/>
              </a:rPr>
              <a:t>Hưng</a:t>
            </a:r>
            <a:r>
              <a:rPr lang="en-US" sz="3800" b="1" dirty="0">
                <a:solidFill>
                  <a:srgbClr val="0432FF"/>
                </a:solidFill>
                <a:effectLst/>
                <a:latin typeface="Times New Roman" panose="02020603050405020304" pitchFamily="18" charset="0"/>
                <a:ea typeface="Times New Roman" panose="02020603050405020304" pitchFamily="18" charset="0"/>
              </a:rPr>
              <a:t> – </a:t>
            </a:r>
            <a:r>
              <a:rPr lang="en-US" sz="3800" b="1" dirty="0" err="1">
                <a:solidFill>
                  <a:srgbClr val="0432FF"/>
                </a:solidFill>
                <a:effectLst/>
                <a:latin typeface="Times New Roman" panose="02020603050405020304" pitchFamily="18" charset="0"/>
                <a:ea typeface="Times New Roman" panose="02020603050405020304" pitchFamily="18" charset="0"/>
              </a:rPr>
              <a:t>Khánh</a:t>
            </a:r>
            <a:r>
              <a:rPr lang="en-US" sz="3800" b="1" dirty="0">
                <a:solidFill>
                  <a:srgbClr val="0432FF"/>
                </a:solidFill>
                <a:effectLst/>
                <a:latin typeface="Times New Roman" panose="02020603050405020304" pitchFamily="18" charset="0"/>
                <a:ea typeface="Times New Roman" panose="02020603050405020304" pitchFamily="18" charset="0"/>
              </a:rPr>
              <a:t> </a:t>
            </a:r>
            <a:r>
              <a:rPr lang="en-US" sz="3800" b="1" dirty="0" err="1">
                <a:solidFill>
                  <a:srgbClr val="0432FF"/>
                </a:solidFill>
                <a:effectLst/>
                <a:latin typeface="Times New Roman" panose="02020603050405020304" pitchFamily="18" charset="0"/>
                <a:ea typeface="Times New Roman" panose="02020603050405020304" pitchFamily="18" charset="0"/>
              </a:rPr>
              <a:t>Hòa</a:t>
            </a:r>
            <a:r>
              <a:rPr lang="en-VN" sz="3800" b="1" dirty="0">
                <a:solidFill>
                  <a:srgbClr val="0432FF"/>
                </a:solidFill>
                <a:effectLst/>
              </a:rPr>
              <a:t> </a:t>
            </a:r>
            <a:endParaRPr lang="en-VN" sz="38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80453" y="905396"/>
            <a:ext cx="5278581" cy="4373057"/>
          </a:xfrm>
          <a:prstGeom prst="rect">
            <a:avLst/>
          </a:prstGeom>
          <a:noFill/>
        </p:spPr>
        <p:txBody>
          <a:bodyPr wrap="square">
            <a:spAutoFit/>
          </a:bodyPr>
          <a:lstStyle/>
          <a:p>
            <a:pPr algn="just">
              <a:lnSpc>
                <a:spcPct val="150000"/>
              </a:lnSpc>
            </a:pPr>
            <a:r>
              <a:rPr lang="en-VN" sz="3800" b="1" dirty="0">
                <a:solidFill>
                  <a:srgbClr val="00B050"/>
                </a:solidFill>
                <a:effectLst/>
                <a:latin typeface="Times New Roman" panose="02020603050405020304" pitchFamily="18" charset="0"/>
                <a:ea typeface="Times New Roman" panose="02020603050405020304" pitchFamily="18" charset="0"/>
              </a:rPr>
              <a:t>Bãi Nước Ngọt là bãi biển đặc biệt, có dòng nước ngọt chảy ở phía bên trong và nước biển ở bên ngoài.</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Rectangle 2">
            <a:extLst>
              <a:ext uri="{FF2B5EF4-FFF2-40B4-BE49-F238E27FC236}">
                <a16:creationId xmlns:a16="http://schemas.microsoft.com/office/drawing/2014/main" id="{C91F2B67-7B2E-B8C8-A5C1-1D605336D4F1}"/>
              </a:ext>
            </a:extLst>
          </p:cNvPr>
          <p:cNvSpPr>
            <a:spLocks noChangeArrowheads="1"/>
          </p:cNvSpPr>
          <p:nvPr/>
        </p:nvSpPr>
        <p:spPr bwMode="auto">
          <a:xfrm>
            <a:off x="117652" y="926913"/>
            <a:ext cx="18949861" cy="4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2" name="Rectangle 2">
            <a:extLst>
              <a:ext uri="{FF2B5EF4-FFF2-40B4-BE49-F238E27FC236}">
                <a16:creationId xmlns:a16="http://schemas.microsoft.com/office/drawing/2014/main" id="{3C21FC21-E3FA-06A1-1314-EC275B0F9746}"/>
              </a:ext>
            </a:extLst>
          </p:cNvPr>
          <p:cNvSpPr>
            <a:spLocks noChangeArrowheads="1"/>
          </p:cNvSpPr>
          <p:nvPr/>
        </p:nvSpPr>
        <p:spPr bwMode="auto">
          <a:xfrm>
            <a:off x="111543" y="492288"/>
            <a:ext cx="200506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33793" name="Picture 1" descr="Đảo Bình Hưng">
            <a:extLst>
              <a:ext uri="{FF2B5EF4-FFF2-40B4-BE49-F238E27FC236}">
                <a16:creationId xmlns:a16="http://schemas.microsoft.com/office/drawing/2014/main" id="{AEF6EF28-F0E2-94DA-217B-5E50AF5A2E22}"/>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1543" y="492289"/>
            <a:ext cx="6304490" cy="431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70573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117652" y="5070763"/>
            <a:ext cx="6304490" cy="82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3600" b="1" dirty="0" err="1">
                <a:solidFill>
                  <a:srgbClr val="0432FF"/>
                </a:solidFill>
                <a:effectLst/>
                <a:latin typeface="Times New Roman" panose="02020603050405020304" pitchFamily="18" charset="0"/>
                <a:ea typeface="Times New Roman" panose="02020603050405020304" pitchFamily="18" charset="0"/>
              </a:rPr>
              <a:t>Đảo</a:t>
            </a:r>
            <a:r>
              <a:rPr lang="en-US" sz="3600" b="1" dirty="0">
                <a:solidFill>
                  <a:srgbClr val="0432FF"/>
                </a:solidFill>
                <a:effectLst/>
                <a:latin typeface="Times New Roman" panose="02020603050405020304" pitchFamily="18" charset="0"/>
                <a:ea typeface="Times New Roman" panose="02020603050405020304" pitchFamily="18" charset="0"/>
              </a:rPr>
              <a:t> </a:t>
            </a:r>
            <a:r>
              <a:rPr lang="en-US" sz="3600" b="1" dirty="0" err="1">
                <a:solidFill>
                  <a:srgbClr val="0432FF"/>
                </a:solidFill>
                <a:effectLst/>
                <a:latin typeface="Times New Roman" panose="02020603050405020304" pitchFamily="18" charset="0"/>
                <a:ea typeface="Times New Roman" panose="02020603050405020304" pitchFamily="18" charset="0"/>
              </a:rPr>
              <a:t>Ngọc</a:t>
            </a:r>
            <a:r>
              <a:rPr lang="en-US" sz="3600" b="1" dirty="0">
                <a:solidFill>
                  <a:srgbClr val="0432FF"/>
                </a:solidFill>
                <a:effectLst/>
                <a:latin typeface="Times New Roman" panose="02020603050405020304" pitchFamily="18" charset="0"/>
                <a:ea typeface="Times New Roman" panose="02020603050405020304" pitchFamily="18" charset="0"/>
              </a:rPr>
              <a:t> </a:t>
            </a:r>
            <a:r>
              <a:rPr lang="en-US" sz="3600" b="1" dirty="0" err="1">
                <a:solidFill>
                  <a:srgbClr val="0432FF"/>
                </a:solidFill>
                <a:effectLst/>
                <a:latin typeface="Times New Roman" panose="02020603050405020304" pitchFamily="18" charset="0"/>
                <a:ea typeface="Times New Roman" panose="02020603050405020304" pitchFamily="18" charset="0"/>
              </a:rPr>
              <a:t>Vừng</a:t>
            </a:r>
            <a:r>
              <a:rPr lang="en-US" sz="3600" b="1" dirty="0">
                <a:solidFill>
                  <a:srgbClr val="0432FF"/>
                </a:solidFill>
                <a:effectLst/>
                <a:latin typeface="Times New Roman" panose="02020603050405020304" pitchFamily="18" charset="0"/>
                <a:ea typeface="Times New Roman" panose="02020603050405020304" pitchFamily="18" charset="0"/>
              </a:rPr>
              <a:t> – </a:t>
            </a:r>
            <a:r>
              <a:rPr lang="en-US" sz="3600" b="1" dirty="0" err="1">
                <a:solidFill>
                  <a:srgbClr val="0432FF"/>
                </a:solidFill>
                <a:effectLst/>
                <a:latin typeface="Times New Roman" panose="02020603050405020304" pitchFamily="18" charset="0"/>
                <a:ea typeface="Times New Roman" panose="02020603050405020304" pitchFamily="18" charset="0"/>
              </a:rPr>
              <a:t>Quảng</a:t>
            </a:r>
            <a:r>
              <a:rPr lang="en-US" sz="3600" b="1" dirty="0">
                <a:solidFill>
                  <a:srgbClr val="0432FF"/>
                </a:solidFill>
                <a:effectLst/>
                <a:latin typeface="Times New Roman" panose="02020603050405020304" pitchFamily="18" charset="0"/>
                <a:ea typeface="Times New Roman" panose="02020603050405020304" pitchFamily="18" charset="0"/>
              </a:rPr>
              <a:t> </a:t>
            </a:r>
            <a:r>
              <a:rPr lang="en-US" sz="3600" b="1" dirty="0" err="1">
                <a:solidFill>
                  <a:srgbClr val="0432FF"/>
                </a:solidFill>
                <a:effectLst/>
                <a:latin typeface="Times New Roman" panose="02020603050405020304" pitchFamily="18" charset="0"/>
                <a:ea typeface="Times New Roman" panose="02020603050405020304" pitchFamily="18" charset="0"/>
              </a:rPr>
              <a:t>Ninh</a:t>
            </a:r>
            <a:r>
              <a:rPr lang="en-VN" sz="3600" b="1" dirty="0">
                <a:solidFill>
                  <a:srgbClr val="0432FF"/>
                </a:solidFill>
                <a:effectLst/>
              </a:rPr>
              <a:t> </a:t>
            </a:r>
            <a:endParaRPr lang="en-VN" sz="36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50182" y="103089"/>
            <a:ext cx="5278581" cy="6651821"/>
          </a:xfrm>
          <a:prstGeom prst="rect">
            <a:avLst/>
          </a:prstGeom>
          <a:noFill/>
        </p:spPr>
        <p:txBody>
          <a:bodyPr wrap="square">
            <a:spAutoFit/>
          </a:bodyPr>
          <a:lstStyle/>
          <a:p>
            <a:pPr algn="just">
              <a:lnSpc>
                <a:spcPct val="150000"/>
              </a:lnSpc>
            </a:pPr>
            <a:r>
              <a:rPr lang="en-VN" sz="3200" b="1" dirty="0">
                <a:solidFill>
                  <a:srgbClr val="00B050"/>
                </a:solidFill>
                <a:effectLst/>
                <a:latin typeface="Times New Roman" panose="02020603050405020304" pitchFamily="18" charset="0"/>
                <a:ea typeface="Times New Roman" panose="02020603050405020304" pitchFamily="18" charset="0"/>
              </a:rPr>
              <a:t>Đảo Ngọc Vừng trực thuộc huyện Vân Đồn – Quảng Ninh, là hòn đảo ở Việt Nam nổi tiếng với ngọc trai quý. Bên cạnh các bãi biển trong xanh, nơi đây còn có nhiều điểm tham quan hấp dẫn như Hồ Nước Ngọt, Bến Cống Yên… </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Rectangle 2">
            <a:extLst>
              <a:ext uri="{FF2B5EF4-FFF2-40B4-BE49-F238E27FC236}">
                <a16:creationId xmlns:a16="http://schemas.microsoft.com/office/drawing/2014/main" id="{C91F2B67-7B2E-B8C8-A5C1-1D605336D4F1}"/>
              </a:ext>
            </a:extLst>
          </p:cNvPr>
          <p:cNvSpPr>
            <a:spLocks noChangeArrowheads="1"/>
          </p:cNvSpPr>
          <p:nvPr/>
        </p:nvSpPr>
        <p:spPr bwMode="auto">
          <a:xfrm>
            <a:off x="117652" y="926913"/>
            <a:ext cx="18949861" cy="4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2" name="Rectangle 2">
            <a:extLst>
              <a:ext uri="{FF2B5EF4-FFF2-40B4-BE49-F238E27FC236}">
                <a16:creationId xmlns:a16="http://schemas.microsoft.com/office/drawing/2014/main" id="{3C21FC21-E3FA-06A1-1314-EC275B0F9746}"/>
              </a:ext>
            </a:extLst>
          </p:cNvPr>
          <p:cNvSpPr>
            <a:spLocks noChangeArrowheads="1"/>
          </p:cNvSpPr>
          <p:nvPr/>
        </p:nvSpPr>
        <p:spPr bwMode="auto">
          <a:xfrm>
            <a:off x="111543" y="492288"/>
            <a:ext cx="200506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11" name="Picture 10" descr="Du lịch đảo Ngọc Vừng: Cẩm nang từ A đến Z - iVIVU.com">
            <a:extLst>
              <a:ext uri="{FF2B5EF4-FFF2-40B4-BE49-F238E27FC236}">
                <a16:creationId xmlns:a16="http://schemas.microsoft.com/office/drawing/2014/main" id="{45D93772-7F49-C877-4BE6-687978A261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345" y="981235"/>
            <a:ext cx="6235103" cy="3826580"/>
          </a:xfrm>
          <a:prstGeom prst="rect">
            <a:avLst/>
          </a:prstGeom>
          <a:noFill/>
          <a:ln>
            <a:noFill/>
          </a:ln>
        </p:spPr>
      </p:pic>
    </p:spTree>
    <p:extLst>
      <p:ext uri="{BB962C8B-B14F-4D97-AF65-F5344CB8AC3E}">
        <p14:creationId xmlns:p14="http://schemas.microsoft.com/office/powerpoint/2010/main" val="128233633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117652" y="5070763"/>
            <a:ext cx="6304490" cy="82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3600" b="1" dirty="0" err="1">
                <a:solidFill>
                  <a:srgbClr val="0432FF"/>
                </a:solidFill>
                <a:effectLst/>
                <a:latin typeface="Times New Roman" panose="02020603050405020304" pitchFamily="18" charset="0"/>
                <a:ea typeface="Times New Roman" panose="02020603050405020304" pitchFamily="18" charset="0"/>
              </a:rPr>
              <a:t>Đảo</a:t>
            </a:r>
            <a:r>
              <a:rPr lang="en-US" sz="3600" b="1" dirty="0">
                <a:solidFill>
                  <a:srgbClr val="0432FF"/>
                </a:solidFill>
                <a:effectLst/>
                <a:latin typeface="Times New Roman" panose="02020603050405020304" pitchFamily="18" charset="0"/>
                <a:ea typeface="Times New Roman" panose="02020603050405020304" pitchFamily="18" charset="0"/>
              </a:rPr>
              <a:t> </a:t>
            </a:r>
            <a:r>
              <a:rPr lang="en-US" sz="3600" b="1" dirty="0" err="1">
                <a:solidFill>
                  <a:srgbClr val="0432FF"/>
                </a:solidFill>
                <a:effectLst/>
                <a:latin typeface="Times New Roman" panose="02020603050405020304" pitchFamily="18" charset="0"/>
                <a:ea typeface="Times New Roman" panose="02020603050405020304" pitchFamily="18" charset="0"/>
              </a:rPr>
              <a:t>Ngọc</a:t>
            </a:r>
            <a:r>
              <a:rPr lang="en-US" sz="3600" b="1" dirty="0">
                <a:solidFill>
                  <a:srgbClr val="0432FF"/>
                </a:solidFill>
                <a:effectLst/>
                <a:latin typeface="Times New Roman" panose="02020603050405020304" pitchFamily="18" charset="0"/>
                <a:ea typeface="Times New Roman" panose="02020603050405020304" pitchFamily="18" charset="0"/>
              </a:rPr>
              <a:t> </a:t>
            </a:r>
            <a:r>
              <a:rPr lang="en-US" sz="3600" b="1" dirty="0" err="1">
                <a:solidFill>
                  <a:srgbClr val="0432FF"/>
                </a:solidFill>
                <a:effectLst/>
                <a:latin typeface="Times New Roman" panose="02020603050405020304" pitchFamily="18" charset="0"/>
                <a:ea typeface="Times New Roman" panose="02020603050405020304" pitchFamily="18" charset="0"/>
              </a:rPr>
              <a:t>Vừng</a:t>
            </a:r>
            <a:r>
              <a:rPr lang="en-US" sz="3600" b="1" dirty="0">
                <a:solidFill>
                  <a:srgbClr val="0432FF"/>
                </a:solidFill>
                <a:effectLst/>
                <a:latin typeface="Times New Roman" panose="02020603050405020304" pitchFamily="18" charset="0"/>
                <a:ea typeface="Times New Roman" panose="02020603050405020304" pitchFamily="18" charset="0"/>
              </a:rPr>
              <a:t> – </a:t>
            </a:r>
            <a:r>
              <a:rPr lang="en-US" sz="3600" b="1" dirty="0" err="1">
                <a:solidFill>
                  <a:srgbClr val="0432FF"/>
                </a:solidFill>
                <a:effectLst/>
                <a:latin typeface="Times New Roman" panose="02020603050405020304" pitchFamily="18" charset="0"/>
                <a:ea typeface="Times New Roman" panose="02020603050405020304" pitchFamily="18" charset="0"/>
              </a:rPr>
              <a:t>Quảng</a:t>
            </a:r>
            <a:r>
              <a:rPr lang="en-US" sz="3600" b="1" dirty="0">
                <a:solidFill>
                  <a:srgbClr val="0432FF"/>
                </a:solidFill>
                <a:effectLst/>
                <a:latin typeface="Times New Roman" panose="02020603050405020304" pitchFamily="18" charset="0"/>
                <a:ea typeface="Times New Roman" panose="02020603050405020304" pitchFamily="18" charset="0"/>
              </a:rPr>
              <a:t> </a:t>
            </a:r>
            <a:r>
              <a:rPr lang="en-US" sz="3600" b="1" dirty="0" err="1">
                <a:solidFill>
                  <a:srgbClr val="0432FF"/>
                </a:solidFill>
                <a:effectLst/>
                <a:latin typeface="Times New Roman" panose="02020603050405020304" pitchFamily="18" charset="0"/>
                <a:ea typeface="Times New Roman" panose="02020603050405020304" pitchFamily="18" charset="0"/>
              </a:rPr>
              <a:t>Ninh</a:t>
            </a:r>
            <a:r>
              <a:rPr lang="en-VN" sz="3600" b="1" dirty="0">
                <a:solidFill>
                  <a:srgbClr val="0432FF"/>
                </a:solidFill>
                <a:effectLst/>
              </a:rPr>
              <a:t> </a:t>
            </a:r>
            <a:endParaRPr lang="en-VN" sz="36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50182" y="290544"/>
            <a:ext cx="5278581" cy="6276911"/>
          </a:xfrm>
          <a:prstGeom prst="rect">
            <a:avLst/>
          </a:prstGeom>
          <a:noFill/>
        </p:spPr>
        <p:txBody>
          <a:bodyPr wrap="square">
            <a:spAutoFit/>
          </a:bodyPr>
          <a:lstStyle/>
          <a:p>
            <a:pPr algn="just">
              <a:lnSpc>
                <a:spcPct val="150000"/>
              </a:lnSpc>
            </a:pPr>
            <a:r>
              <a:rPr lang="en-VN" sz="3400" b="1" dirty="0">
                <a:solidFill>
                  <a:srgbClr val="00B050"/>
                </a:solidFill>
                <a:effectLst/>
                <a:latin typeface="Times New Roman" panose="02020603050405020304" pitchFamily="18" charset="0"/>
                <a:ea typeface="Times New Roman" panose="02020603050405020304" pitchFamily="18" charset="0"/>
              </a:rPr>
              <a:t>Ngoài ra, ẩm thực trên đảo cũng là một trong những yếu tố vẫy gọi du khách đến với đảo Ngọc Vừng. Sẽ thật thiếu sót nếu đến đây mà không thử qua món lẩu cá mú, mực nước, tôm he hay ghẹ xanh.</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Rectangle 2">
            <a:extLst>
              <a:ext uri="{FF2B5EF4-FFF2-40B4-BE49-F238E27FC236}">
                <a16:creationId xmlns:a16="http://schemas.microsoft.com/office/drawing/2014/main" id="{C91F2B67-7B2E-B8C8-A5C1-1D605336D4F1}"/>
              </a:ext>
            </a:extLst>
          </p:cNvPr>
          <p:cNvSpPr>
            <a:spLocks noChangeArrowheads="1"/>
          </p:cNvSpPr>
          <p:nvPr/>
        </p:nvSpPr>
        <p:spPr bwMode="auto">
          <a:xfrm>
            <a:off x="117652" y="926913"/>
            <a:ext cx="18949861" cy="4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2" name="Rectangle 2">
            <a:extLst>
              <a:ext uri="{FF2B5EF4-FFF2-40B4-BE49-F238E27FC236}">
                <a16:creationId xmlns:a16="http://schemas.microsoft.com/office/drawing/2014/main" id="{3C21FC21-E3FA-06A1-1314-EC275B0F9746}"/>
              </a:ext>
            </a:extLst>
          </p:cNvPr>
          <p:cNvSpPr>
            <a:spLocks noChangeArrowheads="1"/>
          </p:cNvSpPr>
          <p:nvPr/>
        </p:nvSpPr>
        <p:spPr bwMode="auto">
          <a:xfrm>
            <a:off x="111543" y="492288"/>
            <a:ext cx="200506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11" name="Picture 10" descr="Du lịch đảo Ngọc Vừng: Cẩm nang từ A đến Z - iVIVU.com">
            <a:extLst>
              <a:ext uri="{FF2B5EF4-FFF2-40B4-BE49-F238E27FC236}">
                <a16:creationId xmlns:a16="http://schemas.microsoft.com/office/drawing/2014/main" id="{45D93772-7F49-C877-4BE6-687978A261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345" y="981235"/>
            <a:ext cx="6235103" cy="3826580"/>
          </a:xfrm>
          <a:prstGeom prst="rect">
            <a:avLst/>
          </a:prstGeom>
          <a:noFill/>
          <a:ln>
            <a:noFill/>
          </a:ln>
        </p:spPr>
      </p:pic>
    </p:spTree>
    <p:extLst>
      <p:ext uri="{BB962C8B-B14F-4D97-AF65-F5344CB8AC3E}">
        <p14:creationId xmlns:p14="http://schemas.microsoft.com/office/powerpoint/2010/main" val="378985990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1" name="Rectangle 10">
            <a:extLst>
              <a:ext uri="{FF2B5EF4-FFF2-40B4-BE49-F238E27FC236}">
                <a16:creationId xmlns:a16="http://schemas.microsoft.com/office/drawing/2014/main" id="{7BF09944-D06F-1392-7999-784D129FE809}"/>
              </a:ext>
            </a:extLst>
          </p:cNvPr>
          <p:cNvSpPr>
            <a:spLocks noChangeArrowheads="1"/>
          </p:cNvSpPr>
          <p:nvPr/>
        </p:nvSpPr>
        <p:spPr bwMode="auto">
          <a:xfrm>
            <a:off x="256886" y="-62926"/>
            <a:ext cx="11436350"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432FF"/>
                </a:solidFill>
                <a:effectLst/>
                <a:latin typeface="Times New Roman" panose="02020603050405020304" pitchFamily="18" charset="0"/>
                <a:ea typeface="Times New Roman" panose="02020603050405020304" pitchFamily="18" charset="0"/>
              </a:rPr>
              <a:t>GV </a:t>
            </a:r>
            <a:r>
              <a:rPr lang="en-US" sz="4500" b="1" dirty="0" err="1">
                <a:solidFill>
                  <a:srgbClr val="0432FF"/>
                </a:solidFill>
                <a:effectLst/>
                <a:latin typeface="Times New Roman" panose="02020603050405020304" pitchFamily="18" charset="0"/>
                <a:ea typeface="Times New Roman" panose="02020603050405020304" pitchFamily="18" charset="0"/>
              </a:rPr>
              <a:t>cho</a:t>
            </a:r>
            <a:r>
              <a:rPr lang="en-US" sz="4500" b="1" dirty="0">
                <a:solidFill>
                  <a:srgbClr val="0432FF"/>
                </a:solidFill>
                <a:effectLst/>
                <a:latin typeface="Times New Roman" panose="02020603050405020304" pitchFamily="18" charset="0"/>
                <a:ea typeface="Times New Roman" panose="02020603050405020304" pitchFamily="18" charset="0"/>
              </a:rPr>
              <a:t> HS </a:t>
            </a:r>
            <a:r>
              <a:rPr lang="en-US" sz="4500" b="1" dirty="0" err="1">
                <a:solidFill>
                  <a:srgbClr val="0432FF"/>
                </a:solidFill>
                <a:effectLst/>
                <a:latin typeface="Times New Roman" panose="02020603050405020304" pitchFamily="18" charset="0"/>
                <a:ea typeface="Times New Roman" panose="02020603050405020304" pitchFamily="18" charset="0"/>
              </a:rPr>
              <a:t>chơi</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trò</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chơi</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Đuổi</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hình</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bắt</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chữ</a:t>
            </a:r>
            <a:r>
              <a:rPr lang="en-US" sz="4500" b="1" dirty="0">
                <a:solidFill>
                  <a:srgbClr val="0432FF"/>
                </a:solidFill>
                <a:effectLst/>
                <a:latin typeface="Times New Roman" panose="02020603050405020304" pitchFamily="18" charset="0"/>
                <a:ea typeface="Times New Roman" panose="02020603050405020304" pitchFamily="18" charset="0"/>
              </a:rPr>
              <a:t>” </a:t>
            </a:r>
            <a:endParaRPr lang="en-VN" sz="45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0101F150-1936-BA9B-772F-BD22A6F6083F}"/>
              </a:ext>
            </a:extLst>
          </p:cNvPr>
          <p:cNvSpPr>
            <a:spLocks noChangeArrowheads="1"/>
          </p:cNvSpPr>
          <p:nvPr/>
        </p:nvSpPr>
        <p:spPr bwMode="auto">
          <a:xfrm>
            <a:off x="665018" y="1206646"/>
            <a:ext cx="227324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TextBox 3">
            <a:extLst>
              <a:ext uri="{FF2B5EF4-FFF2-40B4-BE49-F238E27FC236}">
                <a16:creationId xmlns:a16="http://schemas.microsoft.com/office/drawing/2014/main" id="{9D72B274-8FD3-CC2D-90B5-42171ACABBF1}"/>
              </a:ext>
            </a:extLst>
          </p:cNvPr>
          <p:cNvSpPr txBox="1"/>
          <p:nvPr/>
        </p:nvSpPr>
        <p:spPr>
          <a:xfrm>
            <a:off x="7811979" y="1528494"/>
            <a:ext cx="4219286" cy="4122860"/>
          </a:xfrm>
          <a:prstGeom prst="rect">
            <a:avLst/>
          </a:prstGeom>
          <a:noFill/>
        </p:spPr>
        <p:txBody>
          <a:bodyPr wrap="square">
            <a:spAutoFit/>
          </a:bodyPr>
          <a:lstStyle/>
          <a:p>
            <a:pPr algn="just">
              <a:lnSpc>
                <a:spcPct val="150000"/>
              </a:lnSpc>
            </a:pPr>
            <a:r>
              <a:rPr lang="en-VN" sz="4500" b="1" dirty="0">
                <a:solidFill>
                  <a:srgbClr val="0432FF"/>
                </a:solidFill>
                <a:effectLst/>
                <a:latin typeface="Times New Roman" panose="02020603050405020304" pitchFamily="18" charset="0"/>
                <a:ea typeface="Times New Roman" panose="02020603050405020304" pitchFamily="18" charset="0"/>
              </a:rPr>
              <a:t>Đây là vùng biển sở hữu muôn vàn vịnh, hòn đảo đẹp. </a:t>
            </a:r>
          </a:p>
        </p:txBody>
      </p:sp>
      <p:sp>
        <p:nvSpPr>
          <p:cNvPr id="6" name="TextBox 5">
            <a:extLst>
              <a:ext uri="{FF2B5EF4-FFF2-40B4-BE49-F238E27FC236}">
                <a16:creationId xmlns:a16="http://schemas.microsoft.com/office/drawing/2014/main" id="{DB1CCA89-A4BF-FBDC-E316-C3CE808ABD63}"/>
              </a:ext>
            </a:extLst>
          </p:cNvPr>
          <p:cNvSpPr txBox="1"/>
          <p:nvPr/>
        </p:nvSpPr>
        <p:spPr>
          <a:xfrm>
            <a:off x="822038" y="5874041"/>
            <a:ext cx="4219286" cy="784830"/>
          </a:xfrm>
          <a:prstGeom prst="rect">
            <a:avLst/>
          </a:prstGeom>
          <a:noFill/>
        </p:spPr>
        <p:txBody>
          <a:bodyPr wrap="square">
            <a:spAutoFit/>
          </a:bodyPr>
          <a:lstStyle/>
          <a:p>
            <a:r>
              <a:rPr lang="en-VN" sz="4500" b="1" dirty="0">
                <a:solidFill>
                  <a:srgbClr val="00B050"/>
                </a:solidFill>
              </a:rPr>
              <a:t>Biển Nha Trang</a:t>
            </a:r>
          </a:p>
        </p:txBody>
      </p:sp>
      <p:sp>
        <p:nvSpPr>
          <p:cNvPr id="3" name="Rectangle 2">
            <a:extLst>
              <a:ext uri="{FF2B5EF4-FFF2-40B4-BE49-F238E27FC236}">
                <a16:creationId xmlns:a16="http://schemas.microsoft.com/office/drawing/2014/main" id="{4C3E784F-00EA-29BE-820F-350486C48FFB}"/>
              </a:ext>
            </a:extLst>
          </p:cNvPr>
          <p:cNvSpPr>
            <a:spLocks noChangeArrowheads="1"/>
          </p:cNvSpPr>
          <p:nvPr/>
        </p:nvSpPr>
        <p:spPr bwMode="auto">
          <a:xfrm>
            <a:off x="193964" y="1206645"/>
            <a:ext cx="138486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4097" name="Picture 1" descr="Biển Nha Trang">
            <a:extLst>
              <a:ext uri="{FF2B5EF4-FFF2-40B4-BE49-F238E27FC236}">
                <a16:creationId xmlns:a16="http://schemas.microsoft.com/office/drawing/2014/main" id="{2FB7FDB1-8471-6DF9-4A79-24DAB890B898}"/>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93964" y="1206646"/>
            <a:ext cx="7370618" cy="4444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9445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117652" y="5070763"/>
            <a:ext cx="6304490"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4000" b="1" dirty="0" err="1">
                <a:solidFill>
                  <a:srgbClr val="0432FF"/>
                </a:solidFill>
                <a:effectLst/>
                <a:latin typeface="Times New Roman" panose="02020603050405020304" pitchFamily="18" charset="0"/>
                <a:ea typeface="Times New Roman" panose="02020603050405020304" pitchFamily="18" charset="0"/>
              </a:rPr>
              <a:t>Đảo</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Hòn</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Nưa</a:t>
            </a:r>
            <a:r>
              <a:rPr lang="en-US" sz="4000" b="1" dirty="0">
                <a:solidFill>
                  <a:srgbClr val="0432FF"/>
                </a:solidFill>
                <a:effectLst/>
                <a:latin typeface="Times New Roman" panose="02020603050405020304" pitchFamily="18" charset="0"/>
                <a:ea typeface="Times New Roman" panose="02020603050405020304" pitchFamily="18" charset="0"/>
              </a:rPr>
              <a:t> – </a:t>
            </a:r>
            <a:r>
              <a:rPr lang="en-US" sz="4000" b="1" dirty="0" err="1">
                <a:solidFill>
                  <a:srgbClr val="0432FF"/>
                </a:solidFill>
                <a:effectLst/>
                <a:latin typeface="Times New Roman" panose="02020603050405020304" pitchFamily="18" charset="0"/>
                <a:ea typeface="Times New Roman" panose="02020603050405020304" pitchFamily="18" charset="0"/>
              </a:rPr>
              <a:t>Phú</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Yên</a:t>
            </a:r>
            <a:r>
              <a:rPr lang="en-VN" sz="4000" b="1" dirty="0">
                <a:solidFill>
                  <a:srgbClr val="0432FF"/>
                </a:solidFill>
                <a:effectLst/>
              </a:rPr>
              <a:t> </a:t>
            </a:r>
            <a:endParaRPr lang="en-VN" sz="40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50182" y="290544"/>
            <a:ext cx="5278581" cy="6458884"/>
          </a:xfrm>
          <a:prstGeom prst="rect">
            <a:avLst/>
          </a:prstGeom>
          <a:noFill/>
        </p:spPr>
        <p:txBody>
          <a:bodyPr wrap="square">
            <a:spAutoFit/>
          </a:bodyPr>
          <a:lstStyle/>
          <a:p>
            <a:pPr algn="just">
              <a:lnSpc>
                <a:spcPct val="150000"/>
              </a:lnSpc>
            </a:pPr>
            <a:r>
              <a:rPr lang="en-VN" sz="3500" b="1" dirty="0">
                <a:solidFill>
                  <a:srgbClr val="00B050"/>
                </a:solidFill>
                <a:effectLst/>
                <a:latin typeface="Times New Roman" panose="02020603050405020304" pitchFamily="18" charset="0"/>
                <a:ea typeface="Times New Roman" panose="02020603050405020304" pitchFamily="18" charset="0"/>
              </a:rPr>
              <a:t>Hòn Nưa là hòn đảo giáp ranh giữa 2 tỉnh Khánh Hòa và Phú Yên. Với phong cảnh tuyệt đẹp do tạo hóa ban tặng, Hòn Nưa luôn nằm trong danh sách những hòn đảo đẹp ở Việt Nam. </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Rectangle 2">
            <a:extLst>
              <a:ext uri="{FF2B5EF4-FFF2-40B4-BE49-F238E27FC236}">
                <a16:creationId xmlns:a16="http://schemas.microsoft.com/office/drawing/2014/main" id="{C91F2B67-7B2E-B8C8-A5C1-1D605336D4F1}"/>
              </a:ext>
            </a:extLst>
          </p:cNvPr>
          <p:cNvSpPr>
            <a:spLocks noChangeArrowheads="1"/>
          </p:cNvSpPr>
          <p:nvPr/>
        </p:nvSpPr>
        <p:spPr bwMode="auto">
          <a:xfrm>
            <a:off x="117652" y="926913"/>
            <a:ext cx="18949861" cy="4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2" name="Rectangle 2">
            <a:extLst>
              <a:ext uri="{FF2B5EF4-FFF2-40B4-BE49-F238E27FC236}">
                <a16:creationId xmlns:a16="http://schemas.microsoft.com/office/drawing/2014/main" id="{3C21FC21-E3FA-06A1-1314-EC275B0F9746}"/>
              </a:ext>
            </a:extLst>
          </p:cNvPr>
          <p:cNvSpPr>
            <a:spLocks noChangeArrowheads="1"/>
          </p:cNvSpPr>
          <p:nvPr/>
        </p:nvSpPr>
        <p:spPr bwMode="auto">
          <a:xfrm>
            <a:off x="111543" y="492288"/>
            <a:ext cx="200506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3" name="Rectangle 2">
            <a:extLst>
              <a:ext uri="{FF2B5EF4-FFF2-40B4-BE49-F238E27FC236}">
                <a16:creationId xmlns:a16="http://schemas.microsoft.com/office/drawing/2014/main" id="{02661EB7-A2B9-87CA-0752-6D3376FCDA93}"/>
              </a:ext>
            </a:extLst>
          </p:cNvPr>
          <p:cNvSpPr>
            <a:spLocks noChangeArrowheads="1"/>
          </p:cNvSpPr>
          <p:nvPr/>
        </p:nvSpPr>
        <p:spPr bwMode="auto">
          <a:xfrm>
            <a:off x="144295" y="446569"/>
            <a:ext cx="184516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38913" name="Picture 1" descr="Hòn Nưa">
            <a:extLst>
              <a:ext uri="{FF2B5EF4-FFF2-40B4-BE49-F238E27FC236}">
                <a16:creationId xmlns:a16="http://schemas.microsoft.com/office/drawing/2014/main" id="{BFB6B125-0E56-F03E-9B70-7E3BF90E410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4295" y="446569"/>
            <a:ext cx="6304490" cy="4624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68218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117652" y="5070763"/>
            <a:ext cx="6304490"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4000" b="1" dirty="0" err="1">
                <a:solidFill>
                  <a:srgbClr val="0432FF"/>
                </a:solidFill>
                <a:effectLst/>
                <a:latin typeface="Times New Roman" panose="02020603050405020304" pitchFamily="18" charset="0"/>
                <a:ea typeface="Times New Roman" panose="02020603050405020304" pitchFamily="18" charset="0"/>
              </a:rPr>
              <a:t>Đảo</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Hòn</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Nưa</a:t>
            </a:r>
            <a:r>
              <a:rPr lang="en-US" sz="4000" b="1" dirty="0">
                <a:solidFill>
                  <a:srgbClr val="0432FF"/>
                </a:solidFill>
                <a:effectLst/>
                <a:latin typeface="Times New Roman" panose="02020603050405020304" pitchFamily="18" charset="0"/>
                <a:ea typeface="Times New Roman" panose="02020603050405020304" pitchFamily="18" charset="0"/>
              </a:rPr>
              <a:t> – </a:t>
            </a:r>
            <a:r>
              <a:rPr lang="en-US" sz="4000" b="1" dirty="0" err="1">
                <a:solidFill>
                  <a:srgbClr val="0432FF"/>
                </a:solidFill>
                <a:effectLst/>
                <a:latin typeface="Times New Roman" panose="02020603050405020304" pitchFamily="18" charset="0"/>
                <a:ea typeface="Times New Roman" panose="02020603050405020304" pitchFamily="18" charset="0"/>
              </a:rPr>
              <a:t>Phú</a:t>
            </a:r>
            <a:r>
              <a:rPr lang="en-US" sz="4000" b="1" dirty="0">
                <a:solidFill>
                  <a:srgbClr val="0432FF"/>
                </a:solidFill>
                <a:effectLst/>
                <a:latin typeface="Times New Roman" panose="02020603050405020304" pitchFamily="18" charset="0"/>
                <a:ea typeface="Times New Roman" panose="02020603050405020304" pitchFamily="18" charset="0"/>
              </a:rPr>
              <a:t> </a:t>
            </a:r>
            <a:r>
              <a:rPr lang="en-US" sz="4000" b="1" dirty="0" err="1">
                <a:solidFill>
                  <a:srgbClr val="0432FF"/>
                </a:solidFill>
                <a:effectLst/>
                <a:latin typeface="Times New Roman" panose="02020603050405020304" pitchFamily="18" charset="0"/>
                <a:ea typeface="Times New Roman" panose="02020603050405020304" pitchFamily="18" charset="0"/>
              </a:rPr>
              <a:t>Yên</a:t>
            </a:r>
            <a:r>
              <a:rPr lang="en-VN" sz="4000" b="1" dirty="0">
                <a:solidFill>
                  <a:srgbClr val="0432FF"/>
                </a:solidFill>
                <a:effectLst/>
              </a:rPr>
              <a:t> </a:t>
            </a:r>
            <a:endParaRPr lang="en-VN" sz="40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50182" y="290544"/>
            <a:ext cx="5278581" cy="6446829"/>
          </a:xfrm>
          <a:prstGeom prst="rect">
            <a:avLst/>
          </a:prstGeom>
          <a:noFill/>
        </p:spPr>
        <p:txBody>
          <a:bodyPr wrap="square">
            <a:spAutoFit/>
          </a:bodyPr>
          <a:lstStyle/>
          <a:p>
            <a:pPr algn="just">
              <a:lnSpc>
                <a:spcPct val="150000"/>
              </a:lnSpc>
            </a:pPr>
            <a:r>
              <a:rPr lang="en-VN" sz="3100" b="1" dirty="0">
                <a:solidFill>
                  <a:srgbClr val="00B050"/>
                </a:solidFill>
                <a:effectLst/>
                <a:latin typeface="Times New Roman" panose="02020603050405020304" pitchFamily="18" charset="0"/>
                <a:ea typeface="Times New Roman" panose="02020603050405020304" pitchFamily="18" charset="0"/>
              </a:rPr>
              <a:t>Xung quanh hòn đảo là bờ cát trắng mịn trải dài và những ghềnh đá hùng vĩ hướng thẳng lên bầu trời. Làn nước trong vắt đến tận đáy, không khí trong lành, mát mẻ là những điểm cộng khiến nơi đây trở thành thiên đường du lịch nghỉ dưỡng.</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Rectangle 2">
            <a:extLst>
              <a:ext uri="{FF2B5EF4-FFF2-40B4-BE49-F238E27FC236}">
                <a16:creationId xmlns:a16="http://schemas.microsoft.com/office/drawing/2014/main" id="{C91F2B67-7B2E-B8C8-A5C1-1D605336D4F1}"/>
              </a:ext>
            </a:extLst>
          </p:cNvPr>
          <p:cNvSpPr>
            <a:spLocks noChangeArrowheads="1"/>
          </p:cNvSpPr>
          <p:nvPr/>
        </p:nvSpPr>
        <p:spPr bwMode="auto">
          <a:xfrm>
            <a:off x="117652" y="926913"/>
            <a:ext cx="18949861" cy="4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2" name="Rectangle 2">
            <a:extLst>
              <a:ext uri="{FF2B5EF4-FFF2-40B4-BE49-F238E27FC236}">
                <a16:creationId xmlns:a16="http://schemas.microsoft.com/office/drawing/2014/main" id="{3C21FC21-E3FA-06A1-1314-EC275B0F9746}"/>
              </a:ext>
            </a:extLst>
          </p:cNvPr>
          <p:cNvSpPr>
            <a:spLocks noChangeArrowheads="1"/>
          </p:cNvSpPr>
          <p:nvPr/>
        </p:nvSpPr>
        <p:spPr bwMode="auto">
          <a:xfrm>
            <a:off x="111543" y="492288"/>
            <a:ext cx="200506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3" name="Rectangle 2">
            <a:extLst>
              <a:ext uri="{FF2B5EF4-FFF2-40B4-BE49-F238E27FC236}">
                <a16:creationId xmlns:a16="http://schemas.microsoft.com/office/drawing/2014/main" id="{02661EB7-A2B9-87CA-0752-6D3376FCDA93}"/>
              </a:ext>
            </a:extLst>
          </p:cNvPr>
          <p:cNvSpPr>
            <a:spLocks noChangeArrowheads="1"/>
          </p:cNvSpPr>
          <p:nvPr/>
        </p:nvSpPr>
        <p:spPr bwMode="auto">
          <a:xfrm>
            <a:off x="144295" y="446569"/>
            <a:ext cx="184516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38913" name="Picture 1" descr="Hòn Nưa">
            <a:extLst>
              <a:ext uri="{FF2B5EF4-FFF2-40B4-BE49-F238E27FC236}">
                <a16:creationId xmlns:a16="http://schemas.microsoft.com/office/drawing/2014/main" id="{BFB6B125-0E56-F03E-9B70-7E3BF90E410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4295" y="446569"/>
            <a:ext cx="6304490" cy="4624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04141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144295" y="5326367"/>
            <a:ext cx="6304490"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000" b="1" dirty="0">
                <a:solidFill>
                  <a:srgbClr val="0432FF"/>
                </a:solidFill>
                <a:effectLst/>
                <a:latin typeface="Times New Roman" panose="02020603050405020304" pitchFamily="18" charset="0"/>
                <a:ea typeface="Times New Roman" panose="02020603050405020304" pitchFamily="18" charset="0"/>
              </a:rPr>
              <a:t>Đảo Robinson – Khánh Hòa</a:t>
            </a:r>
            <a:r>
              <a:rPr lang="en-VN" sz="4000" b="1" dirty="0">
                <a:solidFill>
                  <a:srgbClr val="0432FF"/>
                </a:solidFill>
                <a:effectLst/>
              </a:rPr>
              <a:t> </a:t>
            </a:r>
            <a:endParaRPr lang="en-VN" sz="40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702081" y="425437"/>
            <a:ext cx="5278581" cy="5913157"/>
          </a:xfrm>
          <a:prstGeom prst="rect">
            <a:avLst/>
          </a:prstGeom>
          <a:noFill/>
        </p:spPr>
        <p:txBody>
          <a:bodyPr wrap="square">
            <a:spAutoFit/>
          </a:bodyPr>
          <a:lstStyle/>
          <a:p>
            <a:pPr algn="just">
              <a:lnSpc>
                <a:spcPct val="150000"/>
              </a:lnSpc>
            </a:pPr>
            <a:r>
              <a:rPr lang="en-VN" sz="3200" b="1" dirty="0">
                <a:solidFill>
                  <a:srgbClr val="00B050"/>
                </a:solidFill>
                <a:effectLst/>
                <a:latin typeface="Times New Roman" panose="02020603050405020304" pitchFamily="18" charset="0"/>
                <a:ea typeface="Times New Roman" panose="02020603050405020304" pitchFamily="18" charset="0"/>
              </a:rPr>
              <a:t>Đảo Robinson nằm rất gần làng chài Bích Đầm, là tọa độ lý tưởng cho những ai đam mê biển xanh, cát trắng, nắng vàng. Không khí tĩnh lặng, bãi biển đẹp là những điều tạo nên thương hiệu cho hòn đảo này. </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Rectangle 2">
            <a:extLst>
              <a:ext uri="{FF2B5EF4-FFF2-40B4-BE49-F238E27FC236}">
                <a16:creationId xmlns:a16="http://schemas.microsoft.com/office/drawing/2014/main" id="{C91F2B67-7B2E-B8C8-A5C1-1D605336D4F1}"/>
              </a:ext>
            </a:extLst>
          </p:cNvPr>
          <p:cNvSpPr>
            <a:spLocks noChangeArrowheads="1"/>
          </p:cNvSpPr>
          <p:nvPr/>
        </p:nvSpPr>
        <p:spPr bwMode="auto">
          <a:xfrm>
            <a:off x="117652" y="926913"/>
            <a:ext cx="18949861" cy="4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2" name="Rectangle 2">
            <a:extLst>
              <a:ext uri="{FF2B5EF4-FFF2-40B4-BE49-F238E27FC236}">
                <a16:creationId xmlns:a16="http://schemas.microsoft.com/office/drawing/2014/main" id="{3C21FC21-E3FA-06A1-1314-EC275B0F9746}"/>
              </a:ext>
            </a:extLst>
          </p:cNvPr>
          <p:cNvSpPr>
            <a:spLocks noChangeArrowheads="1"/>
          </p:cNvSpPr>
          <p:nvPr/>
        </p:nvSpPr>
        <p:spPr bwMode="auto">
          <a:xfrm>
            <a:off x="111543" y="492288"/>
            <a:ext cx="200506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3" name="Rectangle 2">
            <a:extLst>
              <a:ext uri="{FF2B5EF4-FFF2-40B4-BE49-F238E27FC236}">
                <a16:creationId xmlns:a16="http://schemas.microsoft.com/office/drawing/2014/main" id="{02661EB7-A2B9-87CA-0752-6D3376FCDA93}"/>
              </a:ext>
            </a:extLst>
          </p:cNvPr>
          <p:cNvSpPr>
            <a:spLocks noChangeArrowheads="1"/>
          </p:cNvSpPr>
          <p:nvPr/>
        </p:nvSpPr>
        <p:spPr bwMode="auto">
          <a:xfrm>
            <a:off x="144295" y="446569"/>
            <a:ext cx="184516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14" name="Picture 13" descr="Đảo Robinson - Thỏa niềm đam mê - Báo Khánh Hòa điện tử">
            <a:extLst>
              <a:ext uri="{FF2B5EF4-FFF2-40B4-BE49-F238E27FC236}">
                <a16:creationId xmlns:a16="http://schemas.microsoft.com/office/drawing/2014/main" id="{B1182CD4-DC16-99BF-21F8-98E08C7DD6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71" y="647806"/>
            <a:ext cx="6486863" cy="4315360"/>
          </a:xfrm>
          <a:prstGeom prst="rect">
            <a:avLst/>
          </a:prstGeom>
          <a:noFill/>
          <a:ln>
            <a:noFill/>
          </a:ln>
        </p:spPr>
      </p:pic>
    </p:spTree>
    <p:extLst>
      <p:ext uri="{BB962C8B-B14F-4D97-AF65-F5344CB8AC3E}">
        <p14:creationId xmlns:p14="http://schemas.microsoft.com/office/powerpoint/2010/main" val="85786362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144295" y="5326367"/>
            <a:ext cx="6304490"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000" b="1" dirty="0">
                <a:solidFill>
                  <a:srgbClr val="0432FF"/>
                </a:solidFill>
                <a:effectLst/>
                <a:latin typeface="Times New Roman" panose="02020603050405020304" pitchFamily="18" charset="0"/>
                <a:ea typeface="Times New Roman" panose="02020603050405020304" pitchFamily="18" charset="0"/>
              </a:rPr>
              <a:t>Đảo Robinson – Khánh Hòa</a:t>
            </a:r>
            <a:r>
              <a:rPr lang="en-VN" sz="4000" b="1" dirty="0">
                <a:solidFill>
                  <a:srgbClr val="0432FF"/>
                </a:solidFill>
                <a:effectLst/>
              </a:rPr>
              <a:t> </a:t>
            </a:r>
            <a:endParaRPr lang="en-VN" sz="40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702082" y="716031"/>
            <a:ext cx="5278581" cy="5114477"/>
          </a:xfrm>
          <a:prstGeom prst="rect">
            <a:avLst/>
          </a:prstGeom>
          <a:noFill/>
        </p:spPr>
        <p:txBody>
          <a:bodyPr wrap="square">
            <a:spAutoFit/>
          </a:bodyPr>
          <a:lstStyle/>
          <a:p>
            <a:pPr algn="just">
              <a:lnSpc>
                <a:spcPct val="150000"/>
              </a:lnSpc>
            </a:pPr>
            <a:r>
              <a:rPr lang="en-VN" sz="3700" b="1" dirty="0">
                <a:solidFill>
                  <a:srgbClr val="00B050"/>
                </a:solidFill>
                <a:effectLst/>
                <a:latin typeface="Times New Roman" panose="02020603050405020304" pitchFamily="18" charset="0"/>
                <a:ea typeface="Times New Roman" panose="02020603050405020304" pitchFamily="18" charset="0"/>
              </a:rPr>
              <a:t>Đến đây, du khách sẽ có những phút giây thư giãn với cảnh sắc thiên nhiên tuyệt mỹ cùng các món ăn ngon chế biến từ hải sản.</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Rectangle 2">
            <a:extLst>
              <a:ext uri="{FF2B5EF4-FFF2-40B4-BE49-F238E27FC236}">
                <a16:creationId xmlns:a16="http://schemas.microsoft.com/office/drawing/2014/main" id="{C91F2B67-7B2E-B8C8-A5C1-1D605336D4F1}"/>
              </a:ext>
            </a:extLst>
          </p:cNvPr>
          <p:cNvSpPr>
            <a:spLocks noChangeArrowheads="1"/>
          </p:cNvSpPr>
          <p:nvPr/>
        </p:nvSpPr>
        <p:spPr bwMode="auto">
          <a:xfrm>
            <a:off x="117652" y="926913"/>
            <a:ext cx="18949861" cy="4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2" name="Rectangle 2">
            <a:extLst>
              <a:ext uri="{FF2B5EF4-FFF2-40B4-BE49-F238E27FC236}">
                <a16:creationId xmlns:a16="http://schemas.microsoft.com/office/drawing/2014/main" id="{3C21FC21-E3FA-06A1-1314-EC275B0F9746}"/>
              </a:ext>
            </a:extLst>
          </p:cNvPr>
          <p:cNvSpPr>
            <a:spLocks noChangeArrowheads="1"/>
          </p:cNvSpPr>
          <p:nvPr/>
        </p:nvSpPr>
        <p:spPr bwMode="auto">
          <a:xfrm>
            <a:off x="111543" y="492288"/>
            <a:ext cx="200506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3" name="Rectangle 2">
            <a:extLst>
              <a:ext uri="{FF2B5EF4-FFF2-40B4-BE49-F238E27FC236}">
                <a16:creationId xmlns:a16="http://schemas.microsoft.com/office/drawing/2014/main" id="{02661EB7-A2B9-87CA-0752-6D3376FCDA93}"/>
              </a:ext>
            </a:extLst>
          </p:cNvPr>
          <p:cNvSpPr>
            <a:spLocks noChangeArrowheads="1"/>
          </p:cNvSpPr>
          <p:nvPr/>
        </p:nvSpPr>
        <p:spPr bwMode="auto">
          <a:xfrm>
            <a:off x="144295" y="446569"/>
            <a:ext cx="184516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14" name="Picture 13" descr="Đảo Robinson - Thỏa niềm đam mê - Báo Khánh Hòa điện tử">
            <a:extLst>
              <a:ext uri="{FF2B5EF4-FFF2-40B4-BE49-F238E27FC236}">
                <a16:creationId xmlns:a16="http://schemas.microsoft.com/office/drawing/2014/main" id="{B6015B69-19F8-42E6-3BE5-C7B91DA16C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71" y="647806"/>
            <a:ext cx="6486863" cy="4315360"/>
          </a:xfrm>
          <a:prstGeom prst="rect">
            <a:avLst/>
          </a:prstGeom>
          <a:noFill/>
          <a:ln>
            <a:noFill/>
          </a:ln>
        </p:spPr>
      </p:pic>
    </p:spTree>
    <p:extLst>
      <p:ext uri="{BB962C8B-B14F-4D97-AF65-F5344CB8AC3E}">
        <p14:creationId xmlns:p14="http://schemas.microsoft.com/office/powerpoint/2010/main" val="138382371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144295" y="5326367"/>
            <a:ext cx="6304490" cy="82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nl-NL" sz="3600" b="1" dirty="0" err="1">
                <a:solidFill>
                  <a:srgbClr val="0432FF"/>
                </a:solidFill>
                <a:effectLst/>
                <a:latin typeface="Times New Roman" panose="02020603050405020304" pitchFamily="18" charset="0"/>
                <a:ea typeface="Times New Roman" panose="02020603050405020304" pitchFamily="18" charset="0"/>
              </a:rPr>
              <a:t>Quần</a:t>
            </a:r>
            <a:r>
              <a:rPr lang="nl-NL" sz="3600" b="1" dirty="0">
                <a:solidFill>
                  <a:srgbClr val="0432FF"/>
                </a:solidFill>
                <a:effectLst/>
                <a:latin typeface="Times New Roman" panose="02020603050405020304" pitchFamily="18" charset="0"/>
                <a:ea typeface="Times New Roman" panose="02020603050405020304" pitchFamily="18" charset="0"/>
              </a:rPr>
              <a:t> </a:t>
            </a:r>
            <a:r>
              <a:rPr lang="nl-NL" sz="3600" b="1" dirty="0" err="1">
                <a:solidFill>
                  <a:srgbClr val="0432FF"/>
                </a:solidFill>
                <a:effectLst/>
                <a:latin typeface="Times New Roman" panose="02020603050405020304" pitchFamily="18" charset="0"/>
                <a:ea typeface="Times New Roman" panose="02020603050405020304" pitchFamily="18" charset="0"/>
              </a:rPr>
              <a:t>đảo</a:t>
            </a:r>
            <a:r>
              <a:rPr lang="nl-NL" sz="3600" b="1" dirty="0">
                <a:solidFill>
                  <a:srgbClr val="0432FF"/>
                </a:solidFill>
                <a:effectLst/>
                <a:latin typeface="Times New Roman" panose="02020603050405020304" pitchFamily="18" charset="0"/>
                <a:ea typeface="Times New Roman" panose="02020603050405020304" pitchFamily="18" charset="0"/>
              </a:rPr>
              <a:t> </a:t>
            </a:r>
            <a:r>
              <a:rPr lang="nl-NL" sz="3600" b="1" dirty="0" err="1">
                <a:solidFill>
                  <a:srgbClr val="0432FF"/>
                </a:solidFill>
                <a:effectLst/>
                <a:latin typeface="Times New Roman" panose="02020603050405020304" pitchFamily="18" charset="0"/>
                <a:ea typeface="Times New Roman" panose="02020603050405020304" pitchFamily="18" charset="0"/>
              </a:rPr>
              <a:t>Hoàng</a:t>
            </a:r>
            <a:r>
              <a:rPr lang="nl-NL" sz="3600" b="1" dirty="0">
                <a:solidFill>
                  <a:srgbClr val="0432FF"/>
                </a:solidFill>
                <a:effectLst/>
                <a:latin typeface="Times New Roman" panose="02020603050405020304" pitchFamily="18" charset="0"/>
                <a:ea typeface="Times New Roman" panose="02020603050405020304" pitchFamily="18" charset="0"/>
              </a:rPr>
              <a:t> Sa - </a:t>
            </a:r>
            <a:r>
              <a:rPr lang="nl-NL" sz="3600" b="1" dirty="0" err="1">
                <a:solidFill>
                  <a:srgbClr val="0432FF"/>
                </a:solidFill>
                <a:effectLst/>
                <a:latin typeface="Times New Roman" panose="02020603050405020304" pitchFamily="18" charset="0"/>
                <a:ea typeface="Times New Roman" panose="02020603050405020304" pitchFamily="18" charset="0"/>
              </a:rPr>
              <a:t>Đà</a:t>
            </a:r>
            <a:r>
              <a:rPr lang="nl-NL" sz="3600" b="1" dirty="0">
                <a:solidFill>
                  <a:srgbClr val="0432FF"/>
                </a:solidFill>
                <a:effectLst/>
                <a:latin typeface="Times New Roman" panose="02020603050405020304" pitchFamily="18" charset="0"/>
                <a:ea typeface="Times New Roman" panose="02020603050405020304" pitchFamily="18" charset="0"/>
              </a:rPr>
              <a:t> </a:t>
            </a:r>
            <a:r>
              <a:rPr lang="nl-NL" sz="3600" b="1" dirty="0" err="1">
                <a:solidFill>
                  <a:srgbClr val="0432FF"/>
                </a:solidFill>
                <a:effectLst/>
                <a:latin typeface="Times New Roman" panose="02020603050405020304" pitchFamily="18" charset="0"/>
                <a:ea typeface="Times New Roman" panose="02020603050405020304" pitchFamily="18" charset="0"/>
              </a:rPr>
              <a:t>Nẵng</a:t>
            </a:r>
            <a:r>
              <a:rPr lang="en-VN" sz="3600" b="1" dirty="0">
                <a:solidFill>
                  <a:srgbClr val="0432FF"/>
                </a:solidFill>
                <a:effectLst/>
              </a:rPr>
              <a:t> </a:t>
            </a:r>
            <a:endParaRPr lang="en-VN" sz="36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702082" y="716031"/>
            <a:ext cx="5278581" cy="5913157"/>
          </a:xfrm>
          <a:prstGeom prst="rect">
            <a:avLst/>
          </a:prstGeom>
          <a:noFill/>
        </p:spPr>
        <p:txBody>
          <a:bodyPr wrap="square">
            <a:spAutoFit/>
          </a:bodyPr>
          <a:lstStyle/>
          <a:p>
            <a:pPr algn="just">
              <a:lnSpc>
                <a:spcPct val="150000"/>
              </a:lnSpc>
            </a:pPr>
            <a:r>
              <a:rPr lang="en-VN" sz="3200" b="1" dirty="0">
                <a:solidFill>
                  <a:srgbClr val="00B050"/>
                </a:solidFill>
                <a:effectLst/>
                <a:latin typeface="Times New Roman" panose="02020603050405020304" pitchFamily="18" charset="0"/>
                <a:ea typeface="Times New Roman" panose="02020603050405020304" pitchFamily="18" charset="0"/>
              </a:rPr>
              <a:t>Quần đảo Hoàng Sa là một nhóm đảo nằm ở biển Đông, thuộc tỉnh Quảng Ngãi của Việt Nam. Đây là một trong những quần đảo quan trọng của Việt Nam từ lâu đời, có giá trị lịch sử, chính trị và vị trí chiến lược quan trọng</a:t>
            </a:r>
            <a:r>
              <a:rPr lang="en-US" sz="3200" b="1" dirty="0">
                <a:solidFill>
                  <a:srgbClr val="00B050"/>
                </a:solidFill>
                <a:effectLst/>
                <a:latin typeface="Times New Roman" panose="02020603050405020304" pitchFamily="18" charset="0"/>
                <a:ea typeface="Times New Roman" panose="02020603050405020304" pitchFamily="18" charset="0"/>
              </a:rPr>
              <a:t>.</a:t>
            </a:r>
            <a:endParaRPr lang="en-VN" sz="3200" b="1" dirty="0">
              <a:solidFill>
                <a:srgbClr val="00B050"/>
              </a:solidFill>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Rectangle 2">
            <a:extLst>
              <a:ext uri="{FF2B5EF4-FFF2-40B4-BE49-F238E27FC236}">
                <a16:creationId xmlns:a16="http://schemas.microsoft.com/office/drawing/2014/main" id="{C91F2B67-7B2E-B8C8-A5C1-1D605336D4F1}"/>
              </a:ext>
            </a:extLst>
          </p:cNvPr>
          <p:cNvSpPr>
            <a:spLocks noChangeArrowheads="1"/>
          </p:cNvSpPr>
          <p:nvPr/>
        </p:nvSpPr>
        <p:spPr bwMode="auto">
          <a:xfrm>
            <a:off x="117652" y="926913"/>
            <a:ext cx="18949861" cy="4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2" name="Rectangle 2">
            <a:extLst>
              <a:ext uri="{FF2B5EF4-FFF2-40B4-BE49-F238E27FC236}">
                <a16:creationId xmlns:a16="http://schemas.microsoft.com/office/drawing/2014/main" id="{3C21FC21-E3FA-06A1-1314-EC275B0F9746}"/>
              </a:ext>
            </a:extLst>
          </p:cNvPr>
          <p:cNvSpPr>
            <a:spLocks noChangeArrowheads="1"/>
          </p:cNvSpPr>
          <p:nvPr/>
        </p:nvSpPr>
        <p:spPr bwMode="auto">
          <a:xfrm>
            <a:off x="111543" y="492288"/>
            <a:ext cx="200506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3" name="Rectangle 2">
            <a:extLst>
              <a:ext uri="{FF2B5EF4-FFF2-40B4-BE49-F238E27FC236}">
                <a16:creationId xmlns:a16="http://schemas.microsoft.com/office/drawing/2014/main" id="{02661EB7-A2B9-87CA-0752-6D3376FCDA93}"/>
              </a:ext>
            </a:extLst>
          </p:cNvPr>
          <p:cNvSpPr>
            <a:spLocks noChangeArrowheads="1"/>
          </p:cNvSpPr>
          <p:nvPr/>
        </p:nvSpPr>
        <p:spPr bwMode="auto">
          <a:xfrm>
            <a:off x="144295" y="446569"/>
            <a:ext cx="184516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11" name="Picture 10" descr="Quần đảo Hoàng Sa và Trường Sa có bao nhiêu đảo? | Thời Đại">
            <a:extLst>
              <a:ext uri="{FF2B5EF4-FFF2-40B4-BE49-F238E27FC236}">
                <a16:creationId xmlns:a16="http://schemas.microsoft.com/office/drawing/2014/main" id="{7918ECCB-A469-380A-A09C-7AC4664E4E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49" y="992951"/>
            <a:ext cx="6470182" cy="4267974"/>
          </a:xfrm>
          <a:prstGeom prst="rect">
            <a:avLst/>
          </a:prstGeom>
          <a:noFill/>
          <a:ln>
            <a:noFill/>
          </a:ln>
        </p:spPr>
      </p:pic>
    </p:spTree>
    <p:extLst>
      <p:ext uri="{BB962C8B-B14F-4D97-AF65-F5344CB8AC3E}">
        <p14:creationId xmlns:p14="http://schemas.microsoft.com/office/powerpoint/2010/main" val="305013838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144295" y="5326367"/>
            <a:ext cx="6304490" cy="82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nl-NL" sz="3600" b="1" dirty="0" err="1">
                <a:solidFill>
                  <a:srgbClr val="0432FF"/>
                </a:solidFill>
                <a:effectLst/>
                <a:latin typeface="Times New Roman" panose="02020603050405020304" pitchFamily="18" charset="0"/>
                <a:ea typeface="Times New Roman" panose="02020603050405020304" pitchFamily="18" charset="0"/>
              </a:rPr>
              <a:t>Quần</a:t>
            </a:r>
            <a:r>
              <a:rPr lang="nl-NL" sz="3600" b="1" dirty="0">
                <a:solidFill>
                  <a:srgbClr val="0432FF"/>
                </a:solidFill>
                <a:effectLst/>
                <a:latin typeface="Times New Roman" panose="02020603050405020304" pitchFamily="18" charset="0"/>
                <a:ea typeface="Times New Roman" panose="02020603050405020304" pitchFamily="18" charset="0"/>
              </a:rPr>
              <a:t> </a:t>
            </a:r>
            <a:r>
              <a:rPr lang="nl-NL" sz="3600" b="1" dirty="0" err="1">
                <a:solidFill>
                  <a:srgbClr val="0432FF"/>
                </a:solidFill>
                <a:effectLst/>
                <a:latin typeface="Times New Roman" panose="02020603050405020304" pitchFamily="18" charset="0"/>
                <a:ea typeface="Times New Roman" panose="02020603050405020304" pitchFamily="18" charset="0"/>
              </a:rPr>
              <a:t>đảo</a:t>
            </a:r>
            <a:r>
              <a:rPr lang="nl-NL" sz="3600" b="1" dirty="0">
                <a:solidFill>
                  <a:srgbClr val="0432FF"/>
                </a:solidFill>
                <a:effectLst/>
                <a:latin typeface="Times New Roman" panose="02020603050405020304" pitchFamily="18" charset="0"/>
                <a:ea typeface="Times New Roman" panose="02020603050405020304" pitchFamily="18" charset="0"/>
              </a:rPr>
              <a:t> </a:t>
            </a:r>
            <a:r>
              <a:rPr lang="nl-NL" sz="3600" b="1" dirty="0" err="1">
                <a:solidFill>
                  <a:srgbClr val="0432FF"/>
                </a:solidFill>
                <a:effectLst/>
                <a:latin typeface="Times New Roman" panose="02020603050405020304" pitchFamily="18" charset="0"/>
                <a:ea typeface="Times New Roman" panose="02020603050405020304" pitchFamily="18" charset="0"/>
              </a:rPr>
              <a:t>Hoàng</a:t>
            </a:r>
            <a:r>
              <a:rPr lang="nl-NL" sz="3600" b="1" dirty="0">
                <a:solidFill>
                  <a:srgbClr val="0432FF"/>
                </a:solidFill>
                <a:effectLst/>
                <a:latin typeface="Times New Roman" panose="02020603050405020304" pitchFamily="18" charset="0"/>
                <a:ea typeface="Times New Roman" panose="02020603050405020304" pitchFamily="18" charset="0"/>
              </a:rPr>
              <a:t> Sa - </a:t>
            </a:r>
            <a:r>
              <a:rPr lang="nl-NL" sz="3600" b="1" dirty="0" err="1">
                <a:solidFill>
                  <a:srgbClr val="0432FF"/>
                </a:solidFill>
                <a:effectLst/>
                <a:latin typeface="Times New Roman" panose="02020603050405020304" pitchFamily="18" charset="0"/>
                <a:ea typeface="Times New Roman" panose="02020603050405020304" pitchFamily="18" charset="0"/>
              </a:rPr>
              <a:t>Đà</a:t>
            </a:r>
            <a:r>
              <a:rPr lang="nl-NL" sz="3600" b="1" dirty="0">
                <a:solidFill>
                  <a:srgbClr val="0432FF"/>
                </a:solidFill>
                <a:effectLst/>
                <a:latin typeface="Times New Roman" panose="02020603050405020304" pitchFamily="18" charset="0"/>
                <a:ea typeface="Times New Roman" panose="02020603050405020304" pitchFamily="18" charset="0"/>
              </a:rPr>
              <a:t> </a:t>
            </a:r>
            <a:r>
              <a:rPr lang="nl-NL" sz="3600" b="1" dirty="0" err="1">
                <a:solidFill>
                  <a:srgbClr val="0432FF"/>
                </a:solidFill>
                <a:effectLst/>
                <a:latin typeface="Times New Roman" panose="02020603050405020304" pitchFamily="18" charset="0"/>
                <a:ea typeface="Times New Roman" panose="02020603050405020304" pitchFamily="18" charset="0"/>
              </a:rPr>
              <a:t>Nẵng</a:t>
            </a:r>
            <a:r>
              <a:rPr lang="en-VN" sz="3600" b="1" dirty="0">
                <a:solidFill>
                  <a:srgbClr val="0432FF"/>
                </a:solidFill>
                <a:effectLst/>
              </a:rPr>
              <a:t> </a:t>
            </a:r>
            <a:endParaRPr lang="en-VN" sz="36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50182" y="0"/>
            <a:ext cx="5278581" cy="6934334"/>
          </a:xfrm>
          <a:prstGeom prst="rect">
            <a:avLst/>
          </a:prstGeom>
          <a:noFill/>
        </p:spPr>
        <p:txBody>
          <a:bodyPr wrap="square">
            <a:spAutoFit/>
          </a:bodyPr>
          <a:lstStyle/>
          <a:p>
            <a:pPr algn="just">
              <a:lnSpc>
                <a:spcPct val="150000"/>
              </a:lnSpc>
            </a:pPr>
            <a:r>
              <a:rPr lang="en-VN" sz="3000" b="1" dirty="0">
                <a:solidFill>
                  <a:srgbClr val="00B050"/>
                </a:solidFill>
                <a:effectLst/>
                <a:latin typeface="Times New Roman" panose="02020603050405020304" pitchFamily="18" charset="0"/>
                <a:ea typeface="Times New Roman" panose="02020603050405020304" pitchFamily="18" charset="0"/>
              </a:rPr>
              <a:t>Bảo vệ Quyền Chủ Quyền</a:t>
            </a:r>
            <a:r>
              <a:rPr lang="en-US" sz="3000" b="1" dirty="0">
                <a:solidFill>
                  <a:srgbClr val="00B050"/>
                </a:solidFill>
                <a:effectLst/>
                <a:latin typeface="Times New Roman" panose="02020603050405020304" pitchFamily="18" charset="0"/>
                <a:ea typeface="Times New Roman" panose="02020603050405020304" pitchFamily="18" charset="0"/>
              </a:rPr>
              <a:t>: </a:t>
            </a:r>
            <a:r>
              <a:rPr lang="en-VN" sz="3000" b="1" dirty="0">
                <a:solidFill>
                  <a:srgbClr val="00B050"/>
                </a:solidFill>
                <a:effectLst/>
                <a:latin typeface="Times New Roman" panose="02020603050405020304" pitchFamily="18" charset="0"/>
                <a:ea typeface="Times New Roman" panose="02020603050405020304" pitchFamily="18" charset="0"/>
              </a:rPr>
              <a:t>Hoàng Sa đã và đang đóng một vai trò quan trọng trong việc bảo vệ quyền chủ quyền của Việt Nam đối với vùng biển này. Việc xây dựng và duy trì các cơ sở hạ tầng tại quần đảo này giúp thể hiện sự hiện diện và quản lý của Việt Nam ở khu vực biển Đông.</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Rectangle 2">
            <a:extLst>
              <a:ext uri="{FF2B5EF4-FFF2-40B4-BE49-F238E27FC236}">
                <a16:creationId xmlns:a16="http://schemas.microsoft.com/office/drawing/2014/main" id="{C91F2B67-7B2E-B8C8-A5C1-1D605336D4F1}"/>
              </a:ext>
            </a:extLst>
          </p:cNvPr>
          <p:cNvSpPr>
            <a:spLocks noChangeArrowheads="1"/>
          </p:cNvSpPr>
          <p:nvPr/>
        </p:nvSpPr>
        <p:spPr bwMode="auto">
          <a:xfrm>
            <a:off x="117652" y="926913"/>
            <a:ext cx="18949861" cy="4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2" name="Rectangle 2">
            <a:extLst>
              <a:ext uri="{FF2B5EF4-FFF2-40B4-BE49-F238E27FC236}">
                <a16:creationId xmlns:a16="http://schemas.microsoft.com/office/drawing/2014/main" id="{3C21FC21-E3FA-06A1-1314-EC275B0F9746}"/>
              </a:ext>
            </a:extLst>
          </p:cNvPr>
          <p:cNvSpPr>
            <a:spLocks noChangeArrowheads="1"/>
          </p:cNvSpPr>
          <p:nvPr/>
        </p:nvSpPr>
        <p:spPr bwMode="auto">
          <a:xfrm>
            <a:off x="111543" y="492288"/>
            <a:ext cx="200506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3" name="Rectangle 2">
            <a:extLst>
              <a:ext uri="{FF2B5EF4-FFF2-40B4-BE49-F238E27FC236}">
                <a16:creationId xmlns:a16="http://schemas.microsoft.com/office/drawing/2014/main" id="{02661EB7-A2B9-87CA-0752-6D3376FCDA93}"/>
              </a:ext>
            </a:extLst>
          </p:cNvPr>
          <p:cNvSpPr>
            <a:spLocks noChangeArrowheads="1"/>
          </p:cNvSpPr>
          <p:nvPr/>
        </p:nvSpPr>
        <p:spPr bwMode="auto">
          <a:xfrm>
            <a:off x="144295" y="446569"/>
            <a:ext cx="184516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11" name="Picture 10" descr="Quần đảo Hoàng Sa và Trường Sa có bao nhiêu đảo? | Thời Đại">
            <a:extLst>
              <a:ext uri="{FF2B5EF4-FFF2-40B4-BE49-F238E27FC236}">
                <a16:creationId xmlns:a16="http://schemas.microsoft.com/office/drawing/2014/main" id="{7918ECCB-A469-380A-A09C-7AC4664E4E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49" y="992951"/>
            <a:ext cx="6470182" cy="4267974"/>
          </a:xfrm>
          <a:prstGeom prst="rect">
            <a:avLst/>
          </a:prstGeom>
          <a:noFill/>
          <a:ln>
            <a:noFill/>
          </a:ln>
        </p:spPr>
      </p:pic>
    </p:spTree>
    <p:extLst>
      <p:ext uri="{BB962C8B-B14F-4D97-AF65-F5344CB8AC3E}">
        <p14:creationId xmlns:p14="http://schemas.microsoft.com/office/powerpoint/2010/main" val="135929100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144295" y="5326367"/>
            <a:ext cx="6304490" cy="82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nl-NL" sz="3600" b="1" dirty="0" err="1">
                <a:solidFill>
                  <a:srgbClr val="0432FF"/>
                </a:solidFill>
                <a:effectLst/>
                <a:latin typeface="Times New Roman" panose="02020603050405020304" pitchFamily="18" charset="0"/>
                <a:ea typeface="Times New Roman" panose="02020603050405020304" pitchFamily="18" charset="0"/>
              </a:rPr>
              <a:t>Quần</a:t>
            </a:r>
            <a:r>
              <a:rPr lang="nl-NL" sz="3600" b="1" dirty="0">
                <a:solidFill>
                  <a:srgbClr val="0432FF"/>
                </a:solidFill>
                <a:effectLst/>
                <a:latin typeface="Times New Roman" panose="02020603050405020304" pitchFamily="18" charset="0"/>
                <a:ea typeface="Times New Roman" panose="02020603050405020304" pitchFamily="18" charset="0"/>
              </a:rPr>
              <a:t> </a:t>
            </a:r>
            <a:r>
              <a:rPr lang="nl-NL" sz="3600" b="1" dirty="0" err="1">
                <a:solidFill>
                  <a:srgbClr val="0432FF"/>
                </a:solidFill>
                <a:effectLst/>
                <a:latin typeface="Times New Roman" panose="02020603050405020304" pitchFamily="18" charset="0"/>
                <a:ea typeface="Times New Roman" panose="02020603050405020304" pitchFamily="18" charset="0"/>
              </a:rPr>
              <a:t>đảo</a:t>
            </a:r>
            <a:r>
              <a:rPr lang="nl-NL" sz="3600" b="1" dirty="0">
                <a:solidFill>
                  <a:srgbClr val="0432FF"/>
                </a:solidFill>
                <a:effectLst/>
                <a:latin typeface="Times New Roman" panose="02020603050405020304" pitchFamily="18" charset="0"/>
                <a:ea typeface="Times New Roman" panose="02020603050405020304" pitchFamily="18" charset="0"/>
              </a:rPr>
              <a:t> </a:t>
            </a:r>
            <a:r>
              <a:rPr lang="nl-NL" sz="3600" b="1" dirty="0" err="1">
                <a:solidFill>
                  <a:srgbClr val="0432FF"/>
                </a:solidFill>
                <a:effectLst/>
                <a:latin typeface="Times New Roman" panose="02020603050405020304" pitchFamily="18" charset="0"/>
                <a:ea typeface="Times New Roman" panose="02020603050405020304" pitchFamily="18" charset="0"/>
              </a:rPr>
              <a:t>Hoàng</a:t>
            </a:r>
            <a:r>
              <a:rPr lang="nl-NL" sz="3600" b="1" dirty="0">
                <a:solidFill>
                  <a:srgbClr val="0432FF"/>
                </a:solidFill>
                <a:effectLst/>
                <a:latin typeface="Times New Roman" panose="02020603050405020304" pitchFamily="18" charset="0"/>
                <a:ea typeface="Times New Roman" panose="02020603050405020304" pitchFamily="18" charset="0"/>
              </a:rPr>
              <a:t> Sa - </a:t>
            </a:r>
            <a:r>
              <a:rPr lang="nl-NL" sz="3600" b="1" dirty="0" err="1">
                <a:solidFill>
                  <a:srgbClr val="0432FF"/>
                </a:solidFill>
                <a:effectLst/>
                <a:latin typeface="Times New Roman" panose="02020603050405020304" pitchFamily="18" charset="0"/>
                <a:ea typeface="Times New Roman" panose="02020603050405020304" pitchFamily="18" charset="0"/>
              </a:rPr>
              <a:t>Đà</a:t>
            </a:r>
            <a:r>
              <a:rPr lang="nl-NL" sz="3600" b="1" dirty="0">
                <a:solidFill>
                  <a:srgbClr val="0432FF"/>
                </a:solidFill>
                <a:effectLst/>
                <a:latin typeface="Times New Roman" panose="02020603050405020304" pitchFamily="18" charset="0"/>
                <a:ea typeface="Times New Roman" panose="02020603050405020304" pitchFamily="18" charset="0"/>
              </a:rPr>
              <a:t> </a:t>
            </a:r>
            <a:r>
              <a:rPr lang="nl-NL" sz="3600" b="1" dirty="0" err="1">
                <a:solidFill>
                  <a:srgbClr val="0432FF"/>
                </a:solidFill>
                <a:effectLst/>
                <a:latin typeface="Times New Roman" panose="02020603050405020304" pitchFamily="18" charset="0"/>
                <a:ea typeface="Times New Roman" panose="02020603050405020304" pitchFamily="18" charset="0"/>
              </a:rPr>
              <a:t>Nẵng</a:t>
            </a:r>
            <a:r>
              <a:rPr lang="en-VN" sz="3600" b="1" dirty="0">
                <a:solidFill>
                  <a:srgbClr val="0432FF"/>
                </a:solidFill>
                <a:effectLst/>
              </a:rPr>
              <a:t> </a:t>
            </a:r>
            <a:endParaRPr lang="en-VN" sz="36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50182" y="0"/>
            <a:ext cx="5278581" cy="6934334"/>
          </a:xfrm>
          <a:prstGeom prst="rect">
            <a:avLst/>
          </a:prstGeom>
          <a:noFill/>
        </p:spPr>
        <p:txBody>
          <a:bodyPr wrap="square">
            <a:spAutoFit/>
          </a:bodyPr>
          <a:lstStyle/>
          <a:p>
            <a:pPr algn="just">
              <a:lnSpc>
                <a:spcPct val="150000"/>
              </a:lnSpc>
            </a:pPr>
            <a:r>
              <a:rPr lang="en-VN" sz="3000" b="1" dirty="0">
                <a:solidFill>
                  <a:srgbClr val="00B050"/>
                </a:solidFill>
                <a:effectLst/>
                <a:latin typeface="Times New Roman" panose="02020603050405020304" pitchFamily="18" charset="0"/>
                <a:ea typeface="Times New Roman" panose="02020603050405020304" pitchFamily="18" charset="0"/>
              </a:rPr>
              <a:t>Nguồn Tài </a:t>
            </a:r>
            <a:r>
              <a:rPr lang="en-US" sz="3000" b="1" dirty="0">
                <a:solidFill>
                  <a:srgbClr val="00B050"/>
                </a:solidFill>
                <a:effectLst/>
                <a:latin typeface="Times New Roman" panose="02020603050405020304" pitchFamily="18" charset="0"/>
                <a:ea typeface="Times New Roman" panose="02020603050405020304" pitchFamily="18" charset="0"/>
              </a:rPr>
              <a:t>n</a:t>
            </a:r>
            <a:r>
              <a:rPr lang="en-VN" sz="3000" b="1" dirty="0">
                <a:solidFill>
                  <a:srgbClr val="00B050"/>
                </a:solidFill>
                <a:effectLst/>
                <a:latin typeface="Times New Roman" panose="02020603050405020304" pitchFamily="18" charset="0"/>
                <a:ea typeface="Times New Roman" panose="02020603050405020304" pitchFamily="18" charset="0"/>
              </a:rPr>
              <a:t>guyên </a:t>
            </a:r>
            <a:r>
              <a:rPr lang="en-US" sz="3000" b="1" dirty="0">
                <a:solidFill>
                  <a:srgbClr val="00B050"/>
                </a:solidFill>
                <a:effectLst/>
                <a:latin typeface="Times New Roman" panose="02020603050405020304" pitchFamily="18" charset="0"/>
                <a:ea typeface="Times New Roman" panose="02020603050405020304" pitchFamily="18" charset="0"/>
              </a:rPr>
              <a:t>t</a:t>
            </a:r>
            <a:r>
              <a:rPr lang="en-VN" sz="3000" b="1" dirty="0">
                <a:solidFill>
                  <a:srgbClr val="00B050"/>
                </a:solidFill>
                <a:effectLst/>
                <a:latin typeface="Times New Roman" panose="02020603050405020304" pitchFamily="18" charset="0"/>
                <a:ea typeface="Times New Roman" panose="02020603050405020304" pitchFamily="18" charset="0"/>
              </a:rPr>
              <a:t>ự </a:t>
            </a:r>
            <a:r>
              <a:rPr lang="en-US" sz="3000" b="1" dirty="0">
                <a:solidFill>
                  <a:srgbClr val="00B050"/>
                </a:solidFill>
                <a:effectLst/>
                <a:latin typeface="Times New Roman" panose="02020603050405020304" pitchFamily="18" charset="0"/>
                <a:ea typeface="Times New Roman" panose="02020603050405020304" pitchFamily="18" charset="0"/>
              </a:rPr>
              <a:t>n</a:t>
            </a:r>
            <a:r>
              <a:rPr lang="en-VN" sz="3000" b="1" dirty="0">
                <a:solidFill>
                  <a:srgbClr val="00B050"/>
                </a:solidFill>
                <a:effectLst/>
                <a:latin typeface="Times New Roman" panose="02020603050405020304" pitchFamily="18" charset="0"/>
                <a:ea typeface="Times New Roman" panose="02020603050405020304" pitchFamily="18" charset="0"/>
              </a:rPr>
              <a:t>hiên</a:t>
            </a:r>
            <a:r>
              <a:rPr lang="en-US" sz="3000" b="1" dirty="0">
                <a:solidFill>
                  <a:srgbClr val="00B050"/>
                </a:solidFill>
                <a:effectLst/>
                <a:latin typeface="Times New Roman" panose="02020603050405020304" pitchFamily="18" charset="0"/>
                <a:ea typeface="Times New Roman" panose="02020603050405020304" pitchFamily="18" charset="0"/>
              </a:rPr>
              <a:t>: </a:t>
            </a:r>
            <a:r>
              <a:rPr lang="en-VN" sz="3000" b="1" dirty="0">
                <a:solidFill>
                  <a:srgbClr val="00B050"/>
                </a:solidFill>
                <a:effectLst/>
                <a:latin typeface="Times New Roman" panose="02020603050405020304" pitchFamily="18" charset="0"/>
                <a:ea typeface="Times New Roman" panose="02020603050405020304" pitchFamily="18" charset="0"/>
              </a:rPr>
              <a:t>Quần đảo Hoàng Sa nằm trong khu vực được biết đến với sự đa dạng của tài nguyên biển, bao gồm cá, san hô, và nhiều loại tài nguyên khác. Điều này đã tạo ra cơ hội kinh tế quan trọng cho Việt Nam trong việc khai thác và quản lý tài nguyên biển.</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Rectangle 2">
            <a:extLst>
              <a:ext uri="{FF2B5EF4-FFF2-40B4-BE49-F238E27FC236}">
                <a16:creationId xmlns:a16="http://schemas.microsoft.com/office/drawing/2014/main" id="{C91F2B67-7B2E-B8C8-A5C1-1D605336D4F1}"/>
              </a:ext>
            </a:extLst>
          </p:cNvPr>
          <p:cNvSpPr>
            <a:spLocks noChangeArrowheads="1"/>
          </p:cNvSpPr>
          <p:nvPr/>
        </p:nvSpPr>
        <p:spPr bwMode="auto">
          <a:xfrm>
            <a:off x="117652" y="926913"/>
            <a:ext cx="18949861" cy="4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2" name="Rectangle 2">
            <a:extLst>
              <a:ext uri="{FF2B5EF4-FFF2-40B4-BE49-F238E27FC236}">
                <a16:creationId xmlns:a16="http://schemas.microsoft.com/office/drawing/2014/main" id="{3C21FC21-E3FA-06A1-1314-EC275B0F9746}"/>
              </a:ext>
            </a:extLst>
          </p:cNvPr>
          <p:cNvSpPr>
            <a:spLocks noChangeArrowheads="1"/>
          </p:cNvSpPr>
          <p:nvPr/>
        </p:nvSpPr>
        <p:spPr bwMode="auto">
          <a:xfrm>
            <a:off x="111543" y="492288"/>
            <a:ext cx="200506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3" name="Rectangle 2">
            <a:extLst>
              <a:ext uri="{FF2B5EF4-FFF2-40B4-BE49-F238E27FC236}">
                <a16:creationId xmlns:a16="http://schemas.microsoft.com/office/drawing/2014/main" id="{02661EB7-A2B9-87CA-0752-6D3376FCDA93}"/>
              </a:ext>
            </a:extLst>
          </p:cNvPr>
          <p:cNvSpPr>
            <a:spLocks noChangeArrowheads="1"/>
          </p:cNvSpPr>
          <p:nvPr/>
        </p:nvSpPr>
        <p:spPr bwMode="auto">
          <a:xfrm>
            <a:off x="144295" y="446569"/>
            <a:ext cx="184516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11" name="Picture 10" descr="Quần đảo Hoàng Sa và Trường Sa có bao nhiêu đảo? | Thời Đại">
            <a:extLst>
              <a:ext uri="{FF2B5EF4-FFF2-40B4-BE49-F238E27FC236}">
                <a16:creationId xmlns:a16="http://schemas.microsoft.com/office/drawing/2014/main" id="{7918ECCB-A469-380A-A09C-7AC4664E4E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49" y="992951"/>
            <a:ext cx="6470182" cy="4267974"/>
          </a:xfrm>
          <a:prstGeom prst="rect">
            <a:avLst/>
          </a:prstGeom>
          <a:noFill/>
          <a:ln>
            <a:noFill/>
          </a:ln>
        </p:spPr>
      </p:pic>
    </p:spTree>
    <p:extLst>
      <p:ext uri="{BB962C8B-B14F-4D97-AF65-F5344CB8AC3E}">
        <p14:creationId xmlns:p14="http://schemas.microsoft.com/office/powerpoint/2010/main" val="151394483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144295" y="5326367"/>
            <a:ext cx="6304490" cy="82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nl-NL" sz="3600" b="1" dirty="0" err="1">
                <a:solidFill>
                  <a:srgbClr val="0432FF"/>
                </a:solidFill>
                <a:effectLst/>
                <a:latin typeface="Times New Roman" panose="02020603050405020304" pitchFamily="18" charset="0"/>
                <a:ea typeface="Times New Roman" panose="02020603050405020304" pitchFamily="18" charset="0"/>
              </a:rPr>
              <a:t>Quần</a:t>
            </a:r>
            <a:r>
              <a:rPr lang="nl-NL" sz="3600" b="1" dirty="0">
                <a:solidFill>
                  <a:srgbClr val="0432FF"/>
                </a:solidFill>
                <a:effectLst/>
                <a:latin typeface="Times New Roman" panose="02020603050405020304" pitchFamily="18" charset="0"/>
                <a:ea typeface="Times New Roman" panose="02020603050405020304" pitchFamily="18" charset="0"/>
              </a:rPr>
              <a:t> </a:t>
            </a:r>
            <a:r>
              <a:rPr lang="nl-NL" sz="3600" b="1" dirty="0" err="1">
                <a:solidFill>
                  <a:srgbClr val="0432FF"/>
                </a:solidFill>
                <a:effectLst/>
                <a:latin typeface="Times New Roman" panose="02020603050405020304" pitchFamily="18" charset="0"/>
                <a:ea typeface="Times New Roman" panose="02020603050405020304" pitchFamily="18" charset="0"/>
              </a:rPr>
              <a:t>đảo</a:t>
            </a:r>
            <a:r>
              <a:rPr lang="nl-NL" sz="3600" b="1" dirty="0">
                <a:solidFill>
                  <a:srgbClr val="0432FF"/>
                </a:solidFill>
                <a:effectLst/>
                <a:latin typeface="Times New Roman" panose="02020603050405020304" pitchFamily="18" charset="0"/>
                <a:ea typeface="Times New Roman" panose="02020603050405020304" pitchFamily="18" charset="0"/>
              </a:rPr>
              <a:t> </a:t>
            </a:r>
            <a:r>
              <a:rPr lang="nl-NL" sz="3600" b="1" dirty="0" err="1">
                <a:solidFill>
                  <a:srgbClr val="0432FF"/>
                </a:solidFill>
                <a:effectLst/>
                <a:latin typeface="Times New Roman" panose="02020603050405020304" pitchFamily="18" charset="0"/>
                <a:ea typeface="Times New Roman" panose="02020603050405020304" pitchFamily="18" charset="0"/>
              </a:rPr>
              <a:t>Hoàng</a:t>
            </a:r>
            <a:r>
              <a:rPr lang="nl-NL" sz="3600" b="1" dirty="0">
                <a:solidFill>
                  <a:srgbClr val="0432FF"/>
                </a:solidFill>
                <a:effectLst/>
                <a:latin typeface="Times New Roman" panose="02020603050405020304" pitchFamily="18" charset="0"/>
                <a:ea typeface="Times New Roman" panose="02020603050405020304" pitchFamily="18" charset="0"/>
              </a:rPr>
              <a:t> Sa - </a:t>
            </a:r>
            <a:r>
              <a:rPr lang="nl-NL" sz="3600" b="1" dirty="0" err="1">
                <a:solidFill>
                  <a:srgbClr val="0432FF"/>
                </a:solidFill>
                <a:effectLst/>
                <a:latin typeface="Times New Roman" panose="02020603050405020304" pitchFamily="18" charset="0"/>
                <a:ea typeface="Times New Roman" panose="02020603050405020304" pitchFamily="18" charset="0"/>
              </a:rPr>
              <a:t>Đà</a:t>
            </a:r>
            <a:r>
              <a:rPr lang="nl-NL" sz="3600" b="1" dirty="0">
                <a:solidFill>
                  <a:srgbClr val="0432FF"/>
                </a:solidFill>
                <a:effectLst/>
                <a:latin typeface="Times New Roman" panose="02020603050405020304" pitchFamily="18" charset="0"/>
                <a:ea typeface="Times New Roman" panose="02020603050405020304" pitchFamily="18" charset="0"/>
              </a:rPr>
              <a:t> </a:t>
            </a:r>
            <a:r>
              <a:rPr lang="nl-NL" sz="3600" b="1" dirty="0" err="1">
                <a:solidFill>
                  <a:srgbClr val="0432FF"/>
                </a:solidFill>
                <a:effectLst/>
                <a:latin typeface="Times New Roman" panose="02020603050405020304" pitchFamily="18" charset="0"/>
                <a:ea typeface="Times New Roman" panose="02020603050405020304" pitchFamily="18" charset="0"/>
              </a:rPr>
              <a:t>Nẵng</a:t>
            </a:r>
            <a:r>
              <a:rPr lang="en-VN" sz="3600" b="1" dirty="0">
                <a:solidFill>
                  <a:srgbClr val="0432FF"/>
                </a:solidFill>
                <a:effectLst/>
              </a:rPr>
              <a:t> </a:t>
            </a:r>
            <a:endParaRPr lang="en-VN" sz="36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50182" y="0"/>
            <a:ext cx="5278581" cy="6934334"/>
          </a:xfrm>
          <a:prstGeom prst="rect">
            <a:avLst/>
          </a:prstGeom>
          <a:noFill/>
        </p:spPr>
        <p:txBody>
          <a:bodyPr wrap="square">
            <a:spAutoFit/>
          </a:bodyPr>
          <a:lstStyle/>
          <a:p>
            <a:pPr algn="just">
              <a:lnSpc>
                <a:spcPct val="150000"/>
              </a:lnSpc>
            </a:pPr>
            <a:r>
              <a:rPr lang="en-VN" sz="3000" b="1" dirty="0">
                <a:solidFill>
                  <a:srgbClr val="00B050"/>
                </a:solidFill>
                <a:effectLst/>
                <a:latin typeface="Times New Roman" panose="02020603050405020304" pitchFamily="18" charset="0"/>
                <a:ea typeface="Times New Roman" panose="02020603050405020304" pitchFamily="18" charset="0"/>
              </a:rPr>
              <a:t>Bảo tồn </a:t>
            </a:r>
            <a:r>
              <a:rPr lang="en-US" sz="3000" b="1" dirty="0">
                <a:solidFill>
                  <a:srgbClr val="00B050"/>
                </a:solidFill>
                <a:effectLst/>
                <a:latin typeface="Times New Roman" panose="02020603050405020304" pitchFamily="18" charset="0"/>
                <a:ea typeface="Times New Roman" panose="02020603050405020304" pitchFamily="18" charset="0"/>
              </a:rPr>
              <a:t>m</a:t>
            </a:r>
            <a:r>
              <a:rPr lang="en-VN" sz="3000" b="1" dirty="0">
                <a:solidFill>
                  <a:srgbClr val="00B050"/>
                </a:solidFill>
                <a:effectLst/>
                <a:latin typeface="Times New Roman" panose="02020603050405020304" pitchFamily="18" charset="0"/>
                <a:ea typeface="Times New Roman" panose="02020603050405020304" pitchFamily="18" charset="0"/>
              </a:rPr>
              <a:t>ôi trường và đa dạng </a:t>
            </a:r>
            <a:r>
              <a:rPr lang="en-US" sz="3000" b="1" dirty="0">
                <a:solidFill>
                  <a:srgbClr val="00B050"/>
                </a:solidFill>
                <a:effectLst/>
                <a:latin typeface="Times New Roman" panose="02020603050405020304" pitchFamily="18" charset="0"/>
                <a:ea typeface="Times New Roman" panose="02020603050405020304" pitchFamily="18" charset="0"/>
              </a:rPr>
              <a:t>s</a:t>
            </a:r>
            <a:r>
              <a:rPr lang="en-VN" sz="3000" b="1" dirty="0">
                <a:solidFill>
                  <a:srgbClr val="00B050"/>
                </a:solidFill>
                <a:effectLst/>
                <a:latin typeface="Times New Roman" panose="02020603050405020304" pitchFamily="18" charset="0"/>
                <a:ea typeface="Times New Roman" panose="02020603050405020304" pitchFamily="18" charset="0"/>
              </a:rPr>
              <a:t>inh học</a:t>
            </a:r>
            <a:r>
              <a:rPr lang="en-US" sz="3000" b="1" dirty="0">
                <a:solidFill>
                  <a:srgbClr val="00B050"/>
                </a:solidFill>
                <a:effectLst/>
                <a:latin typeface="Times New Roman" panose="02020603050405020304" pitchFamily="18" charset="0"/>
                <a:ea typeface="Times New Roman" panose="02020603050405020304" pitchFamily="18" charset="0"/>
              </a:rPr>
              <a:t>: </a:t>
            </a:r>
            <a:r>
              <a:rPr lang="en-VN" sz="3000" b="1" dirty="0">
                <a:solidFill>
                  <a:srgbClr val="00B050"/>
                </a:solidFill>
                <a:effectLst/>
                <a:latin typeface="Times New Roman" panose="02020603050405020304" pitchFamily="18" charset="0"/>
                <a:ea typeface="Times New Roman" panose="02020603050405020304" pitchFamily="18" charset="0"/>
              </a:rPr>
              <a:t>Quần đảo Hoàng Sa là một phần quan trọng của hệ thống san hô và môi trường biển ở khu vực biển Đông. Việc bảo vệ và duy trì môi trường tự nhiên tại đây đóng vai trò quan trọng trong việc bảo tồn đa dạng sinh học của biển Đông và thế giới.</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Rectangle 2">
            <a:extLst>
              <a:ext uri="{FF2B5EF4-FFF2-40B4-BE49-F238E27FC236}">
                <a16:creationId xmlns:a16="http://schemas.microsoft.com/office/drawing/2014/main" id="{C91F2B67-7B2E-B8C8-A5C1-1D605336D4F1}"/>
              </a:ext>
            </a:extLst>
          </p:cNvPr>
          <p:cNvSpPr>
            <a:spLocks noChangeArrowheads="1"/>
          </p:cNvSpPr>
          <p:nvPr/>
        </p:nvSpPr>
        <p:spPr bwMode="auto">
          <a:xfrm>
            <a:off x="117652" y="926913"/>
            <a:ext cx="18949861" cy="4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2" name="Rectangle 2">
            <a:extLst>
              <a:ext uri="{FF2B5EF4-FFF2-40B4-BE49-F238E27FC236}">
                <a16:creationId xmlns:a16="http://schemas.microsoft.com/office/drawing/2014/main" id="{3C21FC21-E3FA-06A1-1314-EC275B0F9746}"/>
              </a:ext>
            </a:extLst>
          </p:cNvPr>
          <p:cNvSpPr>
            <a:spLocks noChangeArrowheads="1"/>
          </p:cNvSpPr>
          <p:nvPr/>
        </p:nvSpPr>
        <p:spPr bwMode="auto">
          <a:xfrm>
            <a:off x="111543" y="492288"/>
            <a:ext cx="200506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3" name="Rectangle 2">
            <a:extLst>
              <a:ext uri="{FF2B5EF4-FFF2-40B4-BE49-F238E27FC236}">
                <a16:creationId xmlns:a16="http://schemas.microsoft.com/office/drawing/2014/main" id="{02661EB7-A2B9-87CA-0752-6D3376FCDA93}"/>
              </a:ext>
            </a:extLst>
          </p:cNvPr>
          <p:cNvSpPr>
            <a:spLocks noChangeArrowheads="1"/>
          </p:cNvSpPr>
          <p:nvPr/>
        </p:nvSpPr>
        <p:spPr bwMode="auto">
          <a:xfrm>
            <a:off x="144295" y="446569"/>
            <a:ext cx="184516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11" name="Picture 10" descr="Quần đảo Hoàng Sa và Trường Sa có bao nhiêu đảo? | Thời Đại">
            <a:extLst>
              <a:ext uri="{FF2B5EF4-FFF2-40B4-BE49-F238E27FC236}">
                <a16:creationId xmlns:a16="http://schemas.microsoft.com/office/drawing/2014/main" id="{7918ECCB-A469-380A-A09C-7AC4664E4E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49" y="992951"/>
            <a:ext cx="6470182" cy="4267974"/>
          </a:xfrm>
          <a:prstGeom prst="rect">
            <a:avLst/>
          </a:prstGeom>
          <a:noFill/>
          <a:ln>
            <a:noFill/>
          </a:ln>
        </p:spPr>
      </p:pic>
    </p:spTree>
    <p:extLst>
      <p:ext uri="{BB962C8B-B14F-4D97-AF65-F5344CB8AC3E}">
        <p14:creationId xmlns:p14="http://schemas.microsoft.com/office/powerpoint/2010/main" val="149184810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144295" y="5326367"/>
            <a:ext cx="6304490" cy="82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nl-NL" sz="3600" b="1" dirty="0" err="1">
                <a:solidFill>
                  <a:srgbClr val="0432FF"/>
                </a:solidFill>
                <a:effectLst/>
                <a:latin typeface="Times New Roman" panose="02020603050405020304" pitchFamily="18" charset="0"/>
                <a:ea typeface="Times New Roman" panose="02020603050405020304" pitchFamily="18" charset="0"/>
              </a:rPr>
              <a:t>Quần</a:t>
            </a:r>
            <a:r>
              <a:rPr lang="nl-NL" sz="3600" b="1" dirty="0">
                <a:solidFill>
                  <a:srgbClr val="0432FF"/>
                </a:solidFill>
                <a:effectLst/>
                <a:latin typeface="Times New Roman" panose="02020603050405020304" pitchFamily="18" charset="0"/>
                <a:ea typeface="Times New Roman" panose="02020603050405020304" pitchFamily="18" charset="0"/>
              </a:rPr>
              <a:t> </a:t>
            </a:r>
            <a:r>
              <a:rPr lang="nl-NL" sz="3600" b="1" dirty="0" err="1">
                <a:solidFill>
                  <a:srgbClr val="0432FF"/>
                </a:solidFill>
                <a:effectLst/>
                <a:latin typeface="Times New Roman" panose="02020603050405020304" pitchFamily="18" charset="0"/>
                <a:ea typeface="Times New Roman" panose="02020603050405020304" pitchFamily="18" charset="0"/>
              </a:rPr>
              <a:t>đảo</a:t>
            </a:r>
            <a:r>
              <a:rPr lang="nl-NL" sz="3600" b="1" dirty="0">
                <a:solidFill>
                  <a:srgbClr val="0432FF"/>
                </a:solidFill>
                <a:effectLst/>
                <a:latin typeface="Times New Roman" panose="02020603050405020304" pitchFamily="18" charset="0"/>
                <a:ea typeface="Times New Roman" panose="02020603050405020304" pitchFamily="18" charset="0"/>
              </a:rPr>
              <a:t> </a:t>
            </a:r>
            <a:r>
              <a:rPr lang="nl-NL" sz="3600" b="1" dirty="0" err="1">
                <a:solidFill>
                  <a:srgbClr val="0432FF"/>
                </a:solidFill>
                <a:effectLst/>
                <a:latin typeface="Times New Roman" panose="02020603050405020304" pitchFamily="18" charset="0"/>
                <a:ea typeface="Times New Roman" panose="02020603050405020304" pitchFamily="18" charset="0"/>
              </a:rPr>
              <a:t>Hoàng</a:t>
            </a:r>
            <a:r>
              <a:rPr lang="nl-NL" sz="3600" b="1" dirty="0">
                <a:solidFill>
                  <a:srgbClr val="0432FF"/>
                </a:solidFill>
                <a:effectLst/>
                <a:latin typeface="Times New Roman" panose="02020603050405020304" pitchFamily="18" charset="0"/>
                <a:ea typeface="Times New Roman" panose="02020603050405020304" pitchFamily="18" charset="0"/>
              </a:rPr>
              <a:t> Sa - </a:t>
            </a:r>
            <a:r>
              <a:rPr lang="nl-NL" sz="3600" b="1" dirty="0" err="1">
                <a:solidFill>
                  <a:srgbClr val="0432FF"/>
                </a:solidFill>
                <a:effectLst/>
                <a:latin typeface="Times New Roman" panose="02020603050405020304" pitchFamily="18" charset="0"/>
                <a:ea typeface="Times New Roman" panose="02020603050405020304" pitchFamily="18" charset="0"/>
              </a:rPr>
              <a:t>Đà</a:t>
            </a:r>
            <a:r>
              <a:rPr lang="nl-NL" sz="3600" b="1" dirty="0">
                <a:solidFill>
                  <a:srgbClr val="0432FF"/>
                </a:solidFill>
                <a:effectLst/>
                <a:latin typeface="Times New Roman" panose="02020603050405020304" pitchFamily="18" charset="0"/>
                <a:ea typeface="Times New Roman" panose="02020603050405020304" pitchFamily="18" charset="0"/>
              </a:rPr>
              <a:t> </a:t>
            </a:r>
            <a:r>
              <a:rPr lang="nl-NL" sz="3600" b="1" dirty="0" err="1">
                <a:solidFill>
                  <a:srgbClr val="0432FF"/>
                </a:solidFill>
                <a:effectLst/>
                <a:latin typeface="Times New Roman" panose="02020603050405020304" pitchFamily="18" charset="0"/>
                <a:ea typeface="Times New Roman" panose="02020603050405020304" pitchFamily="18" charset="0"/>
              </a:rPr>
              <a:t>Nẵng</a:t>
            </a:r>
            <a:r>
              <a:rPr lang="en-VN" sz="3600" b="1" dirty="0">
                <a:solidFill>
                  <a:srgbClr val="0432FF"/>
                </a:solidFill>
                <a:effectLst/>
              </a:rPr>
              <a:t> </a:t>
            </a:r>
            <a:endParaRPr lang="en-VN" sz="36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50182" y="0"/>
            <a:ext cx="5278581" cy="6934334"/>
          </a:xfrm>
          <a:prstGeom prst="rect">
            <a:avLst/>
          </a:prstGeom>
          <a:noFill/>
        </p:spPr>
        <p:txBody>
          <a:bodyPr wrap="square">
            <a:spAutoFit/>
          </a:bodyPr>
          <a:lstStyle/>
          <a:p>
            <a:pPr algn="just">
              <a:lnSpc>
                <a:spcPct val="150000"/>
              </a:lnSpc>
            </a:pPr>
            <a:r>
              <a:rPr lang="en-VN" sz="3000" b="1" dirty="0">
                <a:solidFill>
                  <a:srgbClr val="00B050"/>
                </a:solidFill>
                <a:effectLst/>
                <a:latin typeface="Times New Roman" panose="02020603050405020304" pitchFamily="18" charset="0"/>
                <a:ea typeface="Times New Roman" panose="02020603050405020304" pitchFamily="18" charset="0"/>
              </a:rPr>
              <a:t>Tình thần đoàn kết quốc tế</a:t>
            </a:r>
            <a:r>
              <a:rPr lang="en-US" sz="3000" b="1" dirty="0">
                <a:solidFill>
                  <a:srgbClr val="00B050"/>
                </a:solidFill>
                <a:effectLst/>
                <a:latin typeface="Times New Roman" panose="02020603050405020304" pitchFamily="18" charset="0"/>
                <a:ea typeface="Times New Roman" panose="02020603050405020304" pitchFamily="18" charset="0"/>
              </a:rPr>
              <a:t>: </a:t>
            </a:r>
            <a:r>
              <a:rPr lang="en-VN" sz="3000" b="1" dirty="0">
                <a:solidFill>
                  <a:srgbClr val="00B050"/>
                </a:solidFill>
                <a:effectLst/>
                <a:latin typeface="Times New Roman" panose="02020603050405020304" pitchFamily="18" charset="0"/>
                <a:ea typeface="Times New Roman" panose="02020603050405020304" pitchFamily="18" charset="0"/>
              </a:rPr>
              <a:t>Việc duy trì và phát triển quần đảo Hoàng Sa là một phần quan trọng của tình thần đoàn kết quốc tế trong việc duy trì hòa bình và ổn định ở khu vực biển Đông. Việc thúc đẩy hợp tác quốc tế và tuân thủ luật biển quốc tế là một phần quan trọng của vai trò này.</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Rectangle 2">
            <a:extLst>
              <a:ext uri="{FF2B5EF4-FFF2-40B4-BE49-F238E27FC236}">
                <a16:creationId xmlns:a16="http://schemas.microsoft.com/office/drawing/2014/main" id="{C91F2B67-7B2E-B8C8-A5C1-1D605336D4F1}"/>
              </a:ext>
            </a:extLst>
          </p:cNvPr>
          <p:cNvSpPr>
            <a:spLocks noChangeArrowheads="1"/>
          </p:cNvSpPr>
          <p:nvPr/>
        </p:nvSpPr>
        <p:spPr bwMode="auto">
          <a:xfrm>
            <a:off x="117652" y="926913"/>
            <a:ext cx="18949861" cy="4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2" name="Rectangle 2">
            <a:extLst>
              <a:ext uri="{FF2B5EF4-FFF2-40B4-BE49-F238E27FC236}">
                <a16:creationId xmlns:a16="http://schemas.microsoft.com/office/drawing/2014/main" id="{3C21FC21-E3FA-06A1-1314-EC275B0F9746}"/>
              </a:ext>
            </a:extLst>
          </p:cNvPr>
          <p:cNvSpPr>
            <a:spLocks noChangeArrowheads="1"/>
          </p:cNvSpPr>
          <p:nvPr/>
        </p:nvSpPr>
        <p:spPr bwMode="auto">
          <a:xfrm>
            <a:off x="111543" y="492288"/>
            <a:ext cx="200506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3" name="Rectangle 2">
            <a:extLst>
              <a:ext uri="{FF2B5EF4-FFF2-40B4-BE49-F238E27FC236}">
                <a16:creationId xmlns:a16="http://schemas.microsoft.com/office/drawing/2014/main" id="{02661EB7-A2B9-87CA-0752-6D3376FCDA93}"/>
              </a:ext>
            </a:extLst>
          </p:cNvPr>
          <p:cNvSpPr>
            <a:spLocks noChangeArrowheads="1"/>
          </p:cNvSpPr>
          <p:nvPr/>
        </p:nvSpPr>
        <p:spPr bwMode="auto">
          <a:xfrm>
            <a:off x="144295" y="446569"/>
            <a:ext cx="184516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11" name="Picture 10" descr="Quần đảo Hoàng Sa và Trường Sa có bao nhiêu đảo? | Thời Đại">
            <a:extLst>
              <a:ext uri="{FF2B5EF4-FFF2-40B4-BE49-F238E27FC236}">
                <a16:creationId xmlns:a16="http://schemas.microsoft.com/office/drawing/2014/main" id="{7918ECCB-A469-380A-A09C-7AC4664E4E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49" y="992951"/>
            <a:ext cx="6470182" cy="4267974"/>
          </a:xfrm>
          <a:prstGeom prst="rect">
            <a:avLst/>
          </a:prstGeom>
          <a:noFill/>
          <a:ln>
            <a:noFill/>
          </a:ln>
        </p:spPr>
      </p:pic>
    </p:spTree>
    <p:extLst>
      <p:ext uri="{BB962C8B-B14F-4D97-AF65-F5344CB8AC3E}">
        <p14:creationId xmlns:p14="http://schemas.microsoft.com/office/powerpoint/2010/main" val="70434189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144295" y="5326367"/>
            <a:ext cx="6304490" cy="82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nl-NL" sz="3600" b="1" dirty="0" err="1">
                <a:solidFill>
                  <a:srgbClr val="0432FF"/>
                </a:solidFill>
                <a:effectLst/>
                <a:latin typeface="Times New Roman" panose="02020603050405020304" pitchFamily="18" charset="0"/>
                <a:ea typeface="Times New Roman" panose="02020603050405020304" pitchFamily="18" charset="0"/>
              </a:rPr>
              <a:t>Quần</a:t>
            </a:r>
            <a:r>
              <a:rPr lang="nl-NL" sz="3600" b="1" dirty="0">
                <a:solidFill>
                  <a:srgbClr val="0432FF"/>
                </a:solidFill>
                <a:effectLst/>
                <a:latin typeface="Times New Roman" panose="02020603050405020304" pitchFamily="18" charset="0"/>
                <a:ea typeface="Times New Roman" panose="02020603050405020304" pitchFamily="18" charset="0"/>
              </a:rPr>
              <a:t> </a:t>
            </a:r>
            <a:r>
              <a:rPr lang="nl-NL" sz="3600" b="1" dirty="0" err="1">
                <a:solidFill>
                  <a:srgbClr val="0432FF"/>
                </a:solidFill>
                <a:effectLst/>
                <a:latin typeface="Times New Roman" panose="02020603050405020304" pitchFamily="18" charset="0"/>
                <a:ea typeface="Times New Roman" panose="02020603050405020304" pitchFamily="18" charset="0"/>
              </a:rPr>
              <a:t>đảo</a:t>
            </a:r>
            <a:r>
              <a:rPr lang="nl-NL" sz="3600" b="1" dirty="0">
                <a:solidFill>
                  <a:srgbClr val="0432FF"/>
                </a:solidFill>
                <a:effectLst/>
                <a:latin typeface="Times New Roman" panose="02020603050405020304" pitchFamily="18" charset="0"/>
                <a:ea typeface="Times New Roman" panose="02020603050405020304" pitchFamily="18" charset="0"/>
              </a:rPr>
              <a:t> </a:t>
            </a:r>
            <a:r>
              <a:rPr lang="nl-NL" sz="3600" b="1" dirty="0" err="1">
                <a:solidFill>
                  <a:srgbClr val="0432FF"/>
                </a:solidFill>
                <a:effectLst/>
                <a:latin typeface="Times New Roman" panose="02020603050405020304" pitchFamily="18" charset="0"/>
                <a:ea typeface="Times New Roman" panose="02020603050405020304" pitchFamily="18" charset="0"/>
              </a:rPr>
              <a:t>Hoàng</a:t>
            </a:r>
            <a:r>
              <a:rPr lang="nl-NL" sz="3600" b="1" dirty="0">
                <a:solidFill>
                  <a:srgbClr val="0432FF"/>
                </a:solidFill>
                <a:effectLst/>
                <a:latin typeface="Times New Roman" panose="02020603050405020304" pitchFamily="18" charset="0"/>
                <a:ea typeface="Times New Roman" panose="02020603050405020304" pitchFamily="18" charset="0"/>
              </a:rPr>
              <a:t> Sa - </a:t>
            </a:r>
            <a:r>
              <a:rPr lang="nl-NL" sz="3600" b="1" dirty="0" err="1">
                <a:solidFill>
                  <a:srgbClr val="0432FF"/>
                </a:solidFill>
                <a:effectLst/>
                <a:latin typeface="Times New Roman" panose="02020603050405020304" pitchFamily="18" charset="0"/>
                <a:ea typeface="Times New Roman" panose="02020603050405020304" pitchFamily="18" charset="0"/>
              </a:rPr>
              <a:t>Đà</a:t>
            </a:r>
            <a:r>
              <a:rPr lang="nl-NL" sz="3600" b="1" dirty="0">
                <a:solidFill>
                  <a:srgbClr val="0432FF"/>
                </a:solidFill>
                <a:effectLst/>
                <a:latin typeface="Times New Roman" panose="02020603050405020304" pitchFamily="18" charset="0"/>
                <a:ea typeface="Times New Roman" panose="02020603050405020304" pitchFamily="18" charset="0"/>
              </a:rPr>
              <a:t> </a:t>
            </a:r>
            <a:r>
              <a:rPr lang="nl-NL" sz="3600" b="1" dirty="0" err="1">
                <a:solidFill>
                  <a:srgbClr val="0432FF"/>
                </a:solidFill>
                <a:effectLst/>
                <a:latin typeface="Times New Roman" panose="02020603050405020304" pitchFamily="18" charset="0"/>
                <a:ea typeface="Times New Roman" panose="02020603050405020304" pitchFamily="18" charset="0"/>
              </a:rPr>
              <a:t>Nẵng</a:t>
            </a:r>
            <a:r>
              <a:rPr lang="en-VN" sz="3600" b="1" dirty="0">
                <a:solidFill>
                  <a:srgbClr val="0432FF"/>
                </a:solidFill>
                <a:effectLst/>
              </a:rPr>
              <a:t> </a:t>
            </a:r>
            <a:endParaRPr lang="en-VN" sz="36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50182" y="268545"/>
            <a:ext cx="5278581" cy="6651821"/>
          </a:xfrm>
          <a:prstGeom prst="rect">
            <a:avLst/>
          </a:prstGeom>
          <a:noFill/>
        </p:spPr>
        <p:txBody>
          <a:bodyPr wrap="square">
            <a:spAutoFit/>
          </a:bodyPr>
          <a:lstStyle/>
          <a:p>
            <a:pPr algn="just">
              <a:lnSpc>
                <a:spcPct val="150000"/>
              </a:lnSpc>
            </a:pPr>
            <a:r>
              <a:rPr lang="en-VN" sz="3200" b="1" dirty="0">
                <a:solidFill>
                  <a:srgbClr val="00B050"/>
                </a:solidFill>
                <a:effectLst/>
                <a:latin typeface="Times New Roman" panose="02020603050405020304" pitchFamily="18" charset="0"/>
                <a:ea typeface="Times New Roman" panose="02020603050405020304" pitchFamily="18" charset="0"/>
              </a:rPr>
              <a:t>Vai </a:t>
            </a:r>
            <a:r>
              <a:rPr lang="en-US" sz="3200" b="1" dirty="0">
                <a:solidFill>
                  <a:srgbClr val="00B050"/>
                </a:solidFill>
                <a:effectLst/>
                <a:latin typeface="Times New Roman" panose="02020603050405020304" pitchFamily="18" charset="0"/>
                <a:ea typeface="Times New Roman" panose="02020603050405020304" pitchFamily="18" charset="0"/>
              </a:rPr>
              <a:t>t</a:t>
            </a:r>
            <a:r>
              <a:rPr lang="en-VN" sz="3200" b="1" dirty="0">
                <a:solidFill>
                  <a:srgbClr val="00B050"/>
                </a:solidFill>
                <a:effectLst/>
                <a:latin typeface="Times New Roman" panose="02020603050405020304" pitchFamily="18" charset="0"/>
                <a:ea typeface="Times New Roman" panose="02020603050405020304" pitchFamily="18" charset="0"/>
              </a:rPr>
              <a:t>rò </a:t>
            </a:r>
            <a:r>
              <a:rPr lang="en-US" sz="3200" b="1" dirty="0">
                <a:solidFill>
                  <a:srgbClr val="00B050"/>
                </a:solidFill>
                <a:effectLst/>
                <a:latin typeface="Times New Roman" panose="02020603050405020304" pitchFamily="18" charset="0"/>
                <a:ea typeface="Times New Roman" panose="02020603050405020304" pitchFamily="18" charset="0"/>
              </a:rPr>
              <a:t>l</a:t>
            </a:r>
            <a:r>
              <a:rPr lang="en-VN" sz="3200" b="1" dirty="0">
                <a:solidFill>
                  <a:srgbClr val="00B050"/>
                </a:solidFill>
                <a:effectLst/>
                <a:latin typeface="Times New Roman" panose="02020603050405020304" pitchFamily="18" charset="0"/>
                <a:ea typeface="Times New Roman" panose="02020603050405020304" pitchFamily="18" charset="0"/>
              </a:rPr>
              <a:t>ịch </a:t>
            </a:r>
            <a:r>
              <a:rPr lang="en-US" sz="3200" b="1" dirty="0">
                <a:solidFill>
                  <a:srgbClr val="00B050"/>
                </a:solidFill>
                <a:effectLst/>
                <a:latin typeface="Times New Roman" panose="02020603050405020304" pitchFamily="18" charset="0"/>
                <a:ea typeface="Times New Roman" panose="02020603050405020304" pitchFamily="18" charset="0"/>
              </a:rPr>
              <a:t>s</a:t>
            </a:r>
            <a:r>
              <a:rPr lang="en-VN" sz="3200" b="1" dirty="0">
                <a:solidFill>
                  <a:srgbClr val="00B050"/>
                </a:solidFill>
                <a:effectLst/>
                <a:latin typeface="Times New Roman" panose="02020603050405020304" pitchFamily="18" charset="0"/>
                <a:ea typeface="Times New Roman" panose="02020603050405020304" pitchFamily="18" charset="0"/>
              </a:rPr>
              <a:t>ử và </a:t>
            </a:r>
            <a:r>
              <a:rPr lang="en-US" sz="3200" b="1" dirty="0">
                <a:solidFill>
                  <a:srgbClr val="00B050"/>
                </a:solidFill>
                <a:effectLst/>
                <a:latin typeface="Times New Roman" panose="02020603050405020304" pitchFamily="18" charset="0"/>
                <a:ea typeface="Times New Roman" panose="02020603050405020304" pitchFamily="18" charset="0"/>
              </a:rPr>
              <a:t>v</a:t>
            </a:r>
            <a:r>
              <a:rPr lang="en-VN" sz="3200" b="1" dirty="0">
                <a:solidFill>
                  <a:srgbClr val="00B050"/>
                </a:solidFill>
                <a:effectLst/>
                <a:latin typeface="Times New Roman" panose="02020603050405020304" pitchFamily="18" charset="0"/>
                <a:ea typeface="Times New Roman" panose="02020603050405020304" pitchFamily="18" charset="0"/>
              </a:rPr>
              <a:t>ăn </a:t>
            </a:r>
            <a:r>
              <a:rPr lang="en-US" sz="3200" b="1" dirty="0">
                <a:solidFill>
                  <a:srgbClr val="00B050"/>
                </a:solidFill>
                <a:effectLst/>
                <a:latin typeface="Times New Roman" panose="02020603050405020304" pitchFamily="18" charset="0"/>
                <a:ea typeface="Times New Roman" panose="02020603050405020304" pitchFamily="18" charset="0"/>
              </a:rPr>
              <a:t>h</a:t>
            </a:r>
            <a:r>
              <a:rPr lang="en-VN" sz="3200" b="1" dirty="0">
                <a:solidFill>
                  <a:srgbClr val="00B050"/>
                </a:solidFill>
                <a:effectLst/>
                <a:latin typeface="Times New Roman" panose="02020603050405020304" pitchFamily="18" charset="0"/>
                <a:ea typeface="Times New Roman" panose="02020603050405020304" pitchFamily="18" charset="0"/>
              </a:rPr>
              <a:t>óa</a:t>
            </a:r>
            <a:r>
              <a:rPr lang="en-US" sz="3200" b="1" dirty="0">
                <a:solidFill>
                  <a:srgbClr val="00B050"/>
                </a:solidFill>
                <a:effectLst/>
                <a:latin typeface="Times New Roman" panose="02020603050405020304" pitchFamily="18" charset="0"/>
                <a:ea typeface="Times New Roman" panose="02020603050405020304" pitchFamily="18" charset="0"/>
              </a:rPr>
              <a:t>: </a:t>
            </a:r>
            <a:r>
              <a:rPr lang="en-VN" sz="3200" b="1" dirty="0">
                <a:solidFill>
                  <a:srgbClr val="00B050"/>
                </a:solidFill>
                <a:effectLst/>
                <a:latin typeface="Times New Roman" panose="02020603050405020304" pitchFamily="18" charset="0"/>
                <a:ea typeface="Times New Roman" panose="02020603050405020304" pitchFamily="18" charset="0"/>
              </a:rPr>
              <a:t>Quần đảo Hoàng Sa cũng mang trong mình một giá trị lịch sử và văn hóa đặc biệt. Nó đã là một phần của văn hóa biển của người Việt và có những liên kết sâu sắc với lịch sử và truyền thống biển đảo của quốc gia.</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Rectangle 2">
            <a:extLst>
              <a:ext uri="{FF2B5EF4-FFF2-40B4-BE49-F238E27FC236}">
                <a16:creationId xmlns:a16="http://schemas.microsoft.com/office/drawing/2014/main" id="{C91F2B67-7B2E-B8C8-A5C1-1D605336D4F1}"/>
              </a:ext>
            </a:extLst>
          </p:cNvPr>
          <p:cNvSpPr>
            <a:spLocks noChangeArrowheads="1"/>
          </p:cNvSpPr>
          <p:nvPr/>
        </p:nvSpPr>
        <p:spPr bwMode="auto">
          <a:xfrm>
            <a:off x="117652" y="926913"/>
            <a:ext cx="18949861" cy="4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2" name="Rectangle 2">
            <a:extLst>
              <a:ext uri="{FF2B5EF4-FFF2-40B4-BE49-F238E27FC236}">
                <a16:creationId xmlns:a16="http://schemas.microsoft.com/office/drawing/2014/main" id="{3C21FC21-E3FA-06A1-1314-EC275B0F9746}"/>
              </a:ext>
            </a:extLst>
          </p:cNvPr>
          <p:cNvSpPr>
            <a:spLocks noChangeArrowheads="1"/>
          </p:cNvSpPr>
          <p:nvPr/>
        </p:nvSpPr>
        <p:spPr bwMode="auto">
          <a:xfrm>
            <a:off x="111543" y="492288"/>
            <a:ext cx="200506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3" name="Rectangle 2">
            <a:extLst>
              <a:ext uri="{FF2B5EF4-FFF2-40B4-BE49-F238E27FC236}">
                <a16:creationId xmlns:a16="http://schemas.microsoft.com/office/drawing/2014/main" id="{02661EB7-A2B9-87CA-0752-6D3376FCDA93}"/>
              </a:ext>
            </a:extLst>
          </p:cNvPr>
          <p:cNvSpPr>
            <a:spLocks noChangeArrowheads="1"/>
          </p:cNvSpPr>
          <p:nvPr/>
        </p:nvSpPr>
        <p:spPr bwMode="auto">
          <a:xfrm>
            <a:off x="144295" y="446569"/>
            <a:ext cx="184516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11" name="Picture 10" descr="Quần đảo Hoàng Sa và Trường Sa có bao nhiêu đảo? | Thời Đại">
            <a:extLst>
              <a:ext uri="{FF2B5EF4-FFF2-40B4-BE49-F238E27FC236}">
                <a16:creationId xmlns:a16="http://schemas.microsoft.com/office/drawing/2014/main" id="{7918ECCB-A469-380A-A09C-7AC4664E4E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49" y="992951"/>
            <a:ext cx="6470182" cy="4267974"/>
          </a:xfrm>
          <a:prstGeom prst="rect">
            <a:avLst/>
          </a:prstGeom>
          <a:noFill/>
          <a:ln>
            <a:noFill/>
          </a:ln>
        </p:spPr>
      </p:pic>
    </p:spTree>
    <p:extLst>
      <p:ext uri="{BB962C8B-B14F-4D97-AF65-F5344CB8AC3E}">
        <p14:creationId xmlns:p14="http://schemas.microsoft.com/office/powerpoint/2010/main" val="193898982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1" name="Rectangle 10">
            <a:extLst>
              <a:ext uri="{FF2B5EF4-FFF2-40B4-BE49-F238E27FC236}">
                <a16:creationId xmlns:a16="http://schemas.microsoft.com/office/drawing/2014/main" id="{7BF09944-D06F-1392-7999-784D129FE809}"/>
              </a:ext>
            </a:extLst>
          </p:cNvPr>
          <p:cNvSpPr>
            <a:spLocks noChangeArrowheads="1"/>
          </p:cNvSpPr>
          <p:nvPr/>
        </p:nvSpPr>
        <p:spPr bwMode="auto">
          <a:xfrm>
            <a:off x="256886" y="-62926"/>
            <a:ext cx="11436350"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432FF"/>
                </a:solidFill>
                <a:effectLst/>
                <a:latin typeface="Times New Roman" panose="02020603050405020304" pitchFamily="18" charset="0"/>
                <a:ea typeface="Times New Roman" panose="02020603050405020304" pitchFamily="18" charset="0"/>
              </a:rPr>
              <a:t>GV </a:t>
            </a:r>
            <a:r>
              <a:rPr lang="en-US" sz="4500" b="1" dirty="0" err="1">
                <a:solidFill>
                  <a:srgbClr val="0432FF"/>
                </a:solidFill>
                <a:effectLst/>
                <a:latin typeface="Times New Roman" panose="02020603050405020304" pitchFamily="18" charset="0"/>
                <a:ea typeface="Times New Roman" panose="02020603050405020304" pitchFamily="18" charset="0"/>
              </a:rPr>
              <a:t>cho</a:t>
            </a:r>
            <a:r>
              <a:rPr lang="en-US" sz="4500" b="1" dirty="0">
                <a:solidFill>
                  <a:srgbClr val="0432FF"/>
                </a:solidFill>
                <a:effectLst/>
                <a:latin typeface="Times New Roman" panose="02020603050405020304" pitchFamily="18" charset="0"/>
                <a:ea typeface="Times New Roman" panose="02020603050405020304" pitchFamily="18" charset="0"/>
              </a:rPr>
              <a:t> HS </a:t>
            </a:r>
            <a:r>
              <a:rPr lang="en-US" sz="4500" b="1" dirty="0" err="1">
                <a:solidFill>
                  <a:srgbClr val="0432FF"/>
                </a:solidFill>
                <a:effectLst/>
                <a:latin typeface="Times New Roman" panose="02020603050405020304" pitchFamily="18" charset="0"/>
                <a:ea typeface="Times New Roman" panose="02020603050405020304" pitchFamily="18" charset="0"/>
              </a:rPr>
              <a:t>chơi</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trò</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chơi</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Đuổi</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hình</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bắt</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chữ</a:t>
            </a:r>
            <a:r>
              <a:rPr lang="en-US" sz="4500" b="1" dirty="0">
                <a:solidFill>
                  <a:srgbClr val="0432FF"/>
                </a:solidFill>
                <a:effectLst/>
                <a:latin typeface="Times New Roman" panose="02020603050405020304" pitchFamily="18" charset="0"/>
                <a:ea typeface="Times New Roman" panose="02020603050405020304" pitchFamily="18" charset="0"/>
              </a:rPr>
              <a:t>” </a:t>
            </a:r>
            <a:endParaRPr lang="en-VN" sz="45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0101F150-1936-BA9B-772F-BD22A6F6083F}"/>
              </a:ext>
            </a:extLst>
          </p:cNvPr>
          <p:cNvSpPr>
            <a:spLocks noChangeArrowheads="1"/>
          </p:cNvSpPr>
          <p:nvPr/>
        </p:nvSpPr>
        <p:spPr bwMode="auto">
          <a:xfrm>
            <a:off x="665018" y="1206646"/>
            <a:ext cx="227324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TextBox 3">
            <a:extLst>
              <a:ext uri="{FF2B5EF4-FFF2-40B4-BE49-F238E27FC236}">
                <a16:creationId xmlns:a16="http://schemas.microsoft.com/office/drawing/2014/main" id="{9D72B274-8FD3-CC2D-90B5-42171ACABBF1}"/>
              </a:ext>
            </a:extLst>
          </p:cNvPr>
          <p:cNvSpPr txBox="1"/>
          <p:nvPr/>
        </p:nvSpPr>
        <p:spPr>
          <a:xfrm>
            <a:off x="7811979" y="1291440"/>
            <a:ext cx="4219286" cy="5367431"/>
          </a:xfrm>
          <a:prstGeom prst="rect">
            <a:avLst/>
          </a:prstGeom>
          <a:noFill/>
        </p:spPr>
        <p:txBody>
          <a:bodyPr wrap="square">
            <a:spAutoFit/>
          </a:bodyPr>
          <a:lstStyle/>
          <a:p>
            <a:pPr algn="just">
              <a:lnSpc>
                <a:spcPct val="150000"/>
              </a:lnSpc>
            </a:pPr>
            <a:r>
              <a:rPr lang="en-VN" sz="2900" b="1" dirty="0">
                <a:solidFill>
                  <a:srgbClr val="0432FF"/>
                </a:solidFill>
                <a:effectLst/>
                <a:latin typeface="Times New Roman" panose="02020603050405020304" pitchFamily="18" charset="0"/>
                <a:ea typeface="Times New Roman" panose="02020603050405020304" pitchFamily="18" charset="0"/>
              </a:rPr>
              <a:t>Năm 2006, biển </a:t>
            </a:r>
            <a:r>
              <a:rPr lang="en-US" sz="2900" b="1" dirty="0" err="1">
                <a:solidFill>
                  <a:srgbClr val="0432FF"/>
                </a:solidFill>
                <a:effectLst/>
                <a:latin typeface="Times New Roman" panose="02020603050405020304" pitchFamily="18" charset="0"/>
                <a:ea typeface="Times New Roman" panose="02020603050405020304" pitchFamily="18" charset="0"/>
              </a:rPr>
              <a:t>này</a:t>
            </a:r>
            <a:r>
              <a:rPr lang="en-VN" sz="2900" b="1" dirty="0">
                <a:solidFill>
                  <a:srgbClr val="0432FF"/>
                </a:solidFill>
                <a:effectLst/>
                <a:latin typeface="Times New Roman" panose="02020603050405020304" pitchFamily="18" charset="0"/>
                <a:ea typeface="Times New Roman" panose="02020603050405020304" pitchFamily="18" charset="0"/>
              </a:rPr>
              <a:t> đã được tạp chí Forbes của Mỹ bình chọn là một trong 6 bãi biển quyến rũ nhất hành tinh. Sở hữu đường bờ biển uốn lượn hình lưỡi liềm, không khí trong lành, thanh bình</a:t>
            </a:r>
            <a:r>
              <a:rPr lang="en-US" sz="2900" b="1" dirty="0">
                <a:solidFill>
                  <a:srgbClr val="0432FF"/>
                </a:solidFill>
                <a:effectLst/>
                <a:latin typeface="Times New Roman" panose="02020603050405020304" pitchFamily="18" charset="0"/>
                <a:ea typeface="Times New Roman" panose="02020603050405020304" pitchFamily="18" charset="0"/>
              </a:rPr>
              <a:t>.</a:t>
            </a:r>
            <a:endParaRPr lang="en-VN" sz="2900" b="1" dirty="0">
              <a:solidFill>
                <a:srgbClr val="0432FF"/>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DB1CCA89-A4BF-FBDC-E316-C3CE808ABD63}"/>
              </a:ext>
            </a:extLst>
          </p:cNvPr>
          <p:cNvSpPr txBox="1"/>
          <p:nvPr/>
        </p:nvSpPr>
        <p:spPr>
          <a:xfrm>
            <a:off x="822038" y="5874041"/>
            <a:ext cx="3591213" cy="784830"/>
          </a:xfrm>
          <a:prstGeom prst="rect">
            <a:avLst/>
          </a:prstGeom>
          <a:noFill/>
        </p:spPr>
        <p:txBody>
          <a:bodyPr wrap="square">
            <a:spAutoFit/>
          </a:bodyPr>
          <a:lstStyle/>
          <a:p>
            <a:r>
              <a:rPr lang="en-VN" sz="4500" b="1" dirty="0">
                <a:solidFill>
                  <a:srgbClr val="00B050"/>
                </a:solidFill>
              </a:rPr>
              <a:t>Biển Mỹ Khê</a:t>
            </a:r>
          </a:p>
        </p:txBody>
      </p:sp>
      <p:sp>
        <p:nvSpPr>
          <p:cNvPr id="3" name="Rectangle 2">
            <a:extLst>
              <a:ext uri="{FF2B5EF4-FFF2-40B4-BE49-F238E27FC236}">
                <a16:creationId xmlns:a16="http://schemas.microsoft.com/office/drawing/2014/main" id="{4964A345-05F8-B93F-DA50-B38ED1F2C5A1}"/>
              </a:ext>
            </a:extLst>
          </p:cNvPr>
          <p:cNvSpPr>
            <a:spLocks noChangeArrowheads="1"/>
          </p:cNvSpPr>
          <p:nvPr/>
        </p:nvSpPr>
        <p:spPr bwMode="auto">
          <a:xfrm>
            <a:off x="193964" y="1000414"/>
            <a:ext cx="146807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5121" name="Picture 1" descr="Biển Mỹ Khê">
            <a:extLst>
              <a:ext uri="{FF2B5EF4-FFF2-40B4-BE49-F238E27FC236}">
                <a16:creationId xmlns:a16="http://schemas.microsoft.com/office/drawing/2014/main" id="{BA29F6A1-70C4-BD81-07D9-E39DB1F7F8F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93964" y="1000414"/>
            <a:ext cx="7329054" cy="4650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1821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227141" y="4756103"/>
            <a:ext cx="6304490" cy="182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000" b="1" dirty="0" err="1">
                <a:solidFill>
                  <a:srgbClr val="0432FF"/>
                </a:solidFill>
                <a:effectLst/>
                <a:latin typeface="Times New Roman" panose="02020603050405020304" pitchFamily="18" charset="0"/>
                <a:ea typeface="Times New Roman" panose="02020603050405020304" pitchFamily="18" charset="0"/>
              </a:rPr>
              <a:t>Quần</a:t>
            </a:r>
            <a:r>
              <a:rPr lang="nl-NL" sz="4000" b="1" dirty="0">
                <a:solidFill>
                  <a:srgbClr val="0432FF"/>
                </a:solidFill>
                <a:effectLst/>
                <a:latin typeface="Times New Roman" panose="02020603050405020304" pitchFamily="18" charset="0"/>
                <a:ea typeface="Times New Roman" panose="02020603050405020304" pitchFamily="18" charset="0"/>
              </a:rPr>
              <a:t> </a:t>
            </a:r>
            <a:r>
              <a:rPr lang="nl-NL" sz="4000" b="1" dirty="0" err="1">
                <a:solidFill>
                  <a:srgbClr val="0432FF"/>
                </a:solidFill>
                <a:effectLst/>
                <a:latin typeface="Times New Roman" panose="02020603050405020304" pitchFamily="18" charset="0"/>
                <a:ea typeface="Times New Roman" panose="02020603050405020304" pitchFamily="18" charset="0"/>
              </a:rPr>
              <a:t>đảo</a:t>
            </a:r>
            <a:r>
              <a:rPr lang="nl-NL" sz="4000" b="1" dirty="0">
                <a:solidFill>
                  <a:srgbClr val="0432FF"/>
                </a:solidFill>
                <a:effectLst/>
                <a:latin typeface="Times New Roman" panose="02020603050405020304" pitchFamily="18" charset="0"/>
                <a:ea typeface="Times New Roman" panose="02020603050405020304" pitchFamily="18" charset="0"/>
              </a:rPr>
              <a:t> </a:t>
            </a:r>
            <a:r>
              <a:rPr lang="nl-NL" sz="4000" b="1" dirty="0" err="1">
                <a:solidFill>
                  <a:srgbClr val="0432FF"/>
                </a:solidFill>
                <a:effectLst/>
                <a:latin typeface="Times New Roman" panose="02020603050405020304" pitchFamily="18" charset="0"/>
                <a:ea typeface="Times New Roman" panose="02020603050405020304" pitchFamily="18" charset="0"/>
              </a:rPr>
              <a:t>Trường</a:t>
            </a:r>
            <a:r>
              <a:rPr lang="nl-NL" sz="4000" b="1" dirty="0">
                <a:solidFill>
                  <a:srgbClr val="0432FF"/>
                </a:solidFill>
                <a:effectLst/>
                <a:latin typeface="Times New Roman" panose="02020603050405020304" pitchFamily="18" charset="0"/>
                <a:ea typeface="Times New Roman" panose="02020603050405020304" pitchFamily="18" charset="0"/>
              </a:rPr>
              <a:t> Sa </a:t>
            </a:r>
          </a:p>
          <a:p>
            <a:pPr algn="ctr">
              <a:lnSpc>
                <a:spcPct val="150000"/>
              </a:lnSpc>
            </a:pPr>
            <a:r>
              <a:rPr lang="nl-NL" sz="4000" b="1" dirty="0" err="1">
                <a:solidFill>
                  <a:srgbClr val="0432FF"/>
                </a:solidFill>
                <a:effectLst/>
                <a:latin typeface="Times New Roman" panose="02020603050405020304" pitchFamily="18" charset="0"/>
                <a:ea typeface="Times New Roman" panose="02020603050405020304" pitchFamily="18" charset="0"/>
              </a:rPr>
              <a:t>Khánh</a:t>
            </a:r>
            <a:r>
              <a:rPr lang="nl-NL" sz="4000" b="1" dirty="0">
                <a:solidFill>
                  <a:srgbClr val="0432FF"/>
                </a:solidFill>
                <a:effectLst/>
                <a:latin typeface="Times New Roman" panose="02020603050405020304" pitchFamily="18" charset="0"/>
                <a:ea typeface="Times New Roman" panose="02020603050405020304" pitchFamily="18" charset="0"/>
              </a:rPr>
              <a:t> </a:t>
            </a:r>
            <a:r>
              <a:rPr lang="nl-NL" sz="4000" b="1" dirty="0" err="1">
                <a:solidFill>
                  <a:srgbClr val="0432FF"/>
                </a:solidFill>
                <a:effectLst/>
                <a:latin typeface="Times New Roman" panose="02020603050405020304" pitchFamily="18" charset="0"/>
                <a:ea typeface="Times New Roman" panose="02020603050405020304" pitchFamily="18" charset="0"/>
              </a:rPr>
              <a:t>Hòa</a:t>
            </a:r>
            <a:r>
              <a:rPr lang="en-VN" sz="4000" b="1" dirty="0">
                <a:solidFill>
                  <a:srgbClr val="0432FF"/>
                </a:solidFill>
                <a:effectLst/>
              </a:rPr>
              <a:t> </a:t>
            </a:r>
            <a:endParaRPr lang="en-VN" sz="40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50182" y="268545"/>
            <a:ext cx="5278581" cy="6276911"/>
          </a:xfrm>
          <a:prstGeom prst="rect">
            <a:avLst/>
          </a:prstGeom>
          <a:noFill/>
        </p:spPr>
        <p:txBody>
          <a:bodyPr wrap="square">
            <a:spAutoFit/>
          </a:bodyPr>
          <a:lstStyle/>
          <a:p>
            <a:pPr algn="just">
              <a:lnSpc>
                <a:spcPct val="150000"/>
              </a:lnSpc>
            </a:pPr>
            <a:r>
              <a:rPr lang="en-VN" sz="3400" b="1" dirty="0">
                <a:solidFill>
                  <a:srgbClr val="00B050"/>
                </a:solidFill>
                <a:effectLst/>
                <a:latin typeface="Times New Roman" panose="02020603050405020304" pitchFamily="18" charset="0"/>
                <a:ea typeface="Times New Roman" panose="02020603050405020304" pitchFamily="18" charset="0"/>
              </a:rPr>
              <a:t>Trường Sa nằm giữa biển Đông, về phía đông nam nước ta, phía bắc là quần đảo Hoàng Sa của Việt Nam, phía đông giáp biển Philippines, phía nam giáp biển Malaysia, Brunei và Indonesia.</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Rectangle 2">
            <a:extLst>
              <a:ext uri="{FF2B5EF4-FFF2-40B4-BE49-F238E27FC236}">
                <a16:creationId xmlns:a16="http://schemas.microsoft.com/office/drawing/2014/main" id="{C91F2B67-7B2E-B8C8-A5C1-1D605336D4F1}"/>
              </a:ext>
            </a:extLst>
          </p:cNvPr>
          <p:cNvSpPr>
            <a:spLocks noChangeArrowheads="1"/>
          </p:cNvSpPr>
          <p:nvPr/>
        </p:nvSpPr>
        <p:spPr bwMode="auto">
          <a:xfrm>
            <a:off x="117652" y="926913"/>
            <a:ext cx="18949861" cy="4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2" name="Rectangle 2">
            <a:extLst>
              <a:ext uri="{FF2B5EF4-FFF2-40B4-BE49-F238E27FC236}">
                <a16:creationId xmlns:a16="http://schemas.microsoft.com/office/drawing/2014/main" id="{3C21FC21-E3FA-06A1-1314-EC275B0F9746}"/>
              </a:ext>
            </a:extLst>
          </p:cNvPr>
          <p:cNvSpPr>
            <a:spLocks noChangeArrowheads="1"/>
          </p:cNvSpPr>
          <p:nvPr/>
        </p:nvSpPr>
        <p:spPr bwMode="auto">
          <a:xfrm>
            <a:off x="111543" y="492288"/>
            <a:ext cx="200506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3" name="Rectangle 2">
            <a:extLst>
              <a:ext uri="{FF2B5EF4-FFF2-40B4-BE49-F238E27FC236}">
                <a16:creationId xmlns:a16="http://schemas.microsoft.com/office/drawing/2014/main" id="{02661EB7-A2B9-87CA-0752-6D3376FCDA93}"/>
              </a:ext>
            </a:extLst>
          </p:cNvPr>
          <p:cNvSpPr>
            <a:spLocks noChangeArrowheads="1"/>
          </p:cNvSpPr>
          <p:nvPr/>
        </p:nvSpPr>
        <p:spPr bwMode="auto">
          <a:xfrm>
            <a:off x="144295" y="446569"/>
            <a:ext cx="184516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4" name="Rectangle 2">
            <a:extLst>
              <a:ext uri="{FF2B5EF4-FFF2-40B4-BE49-F238E27FC236}">
                <a16:creationId xmlns:a16="http://schemas.microsoft.com/office/drawing/2014/main" id="{CA6E1CAD-F484-AF98-E260-CB20A0EB7FEC}"/>
              </a:ext>
            </a:extLst>
          </p:cNvPr>
          <p:cNvSpPr>
            <a:spLocks noChangeArrowheads="1"/>
          </p:cNvSpPr>
          <p:nvPr/>
        </p:nvSpPr>
        <p:spPr bwMode="auto">
          <a:xfrm>
            <a:off x="144296" y="728626"/>
            <a:ext cx="225413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49153" name="Picture 1" descr="Căn cứ vào vị trí và khoảng cách giữa các đảo, quần đảo Trường Sa được chia thành 8 cụm">
            <a:extLst>
              <a:ext uri="{FF2B5EF4-FFF2-40B4-BE49-F238E27FC236}">
                <a16:creationId xmlns:a16="http://schemas.microsoft.com/office/drawing/2014/main" id="{15C1C0AE-4D85-1D93-E79F-86DA68F1D6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4295" y="728627"/>
            <a:ext cx="6291211" cy="3885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81140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227141" y="4756103"/>
            <a:ext cx="6304490" cy="182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000" b="1" dirty="0" err="1">
                <a:solidFill>
                  <a:srgbClr val="0432FF"/>
                </a:solidFill>
                <a:effectLst/>
                <a:latin typeface="Times New Roman" panose="02020603050405020304" pitchFamily="18" charset="0"/>
                <a:ea typeface="Times New Roman" panose="02020603050405020304" pitchFamily="18" charset="0"/>
              </a:rPr>
              <a:t>Quần</a:t>
            </a:r>
            <a:r>
              <a:rPr lang="nl-NL" sz="4000" b="1" dirty="0">
                <a:solidFill>
                  <a:srgbClr val="0432FF"/>
                </a:solidFill>
                <a:effectLst/>
                <a:latin typeface="Times New Roman" panose="02020603050405020304" pitchFamily="18" charset="0"/>
                <a:ea typeface="Times New Roman" panose="02020603050405020304" pitchFamily="18" charset="0"/>
              </a:rPr>
              <a:t> </a:t>
            </a:r>
            <a:r>
              <a:rPr lang="nl-NL" sz="4000" b="1" dirty="0" err="1">
                <a:solidFill>
                  <a:srgbClr val="0432FF"/>
                </a:solidFill>
                <a:effectLst/>
                <a:latin typeface="Times New Roman" panose="02020603050405020304" pitchFamily="18" charset="0"/>
                <a:ea typeface="Times New Roman" panose="02020603050405020304" pitchFamily="18" charset="0"/>
              </a:rPr>
              <a:t>đảo</a:t>
            </a:r>
            <a:r>
              <a:rPr lang="nl-NL" sz="4000" b="1" dirty="0">
                <a:solidFill>
                  <a:srgbClr val="0432FF"/>
                </a:solidFill>
                <a:effectLst/>
                <a:latin typeface="Times New Roman" panose="02020603050405020304" pitchFamily="18" charset="0"/>
                <a:ea typeface="Times New Roman" panose="02020603050405020304" pitchFamily="18" charset="0"/>
              </a:rPr>
              <a:t> </a:t>
            </a:r>
            <a:r>
              <a:rPr lang="nl-NL" sz="4000" b="1" dirty="0" err="1">
                <a:solidFill>
                  <a:srgbClr val="0432FF"/>
                </a:solidFill>
                <a:effectLst/>
                <a:latin typeface="Times New Roman" panose="02020603050405020304" pitchFamily="18" charset="0"/>
                <a:ea typeface="Times New Roman" panose="02020603050405020304" pitchFamily="18" charset="0"/>
              </a:rPr>
              <a:t>Trường</a:t>
            </a:r>
            <a:r>
              <a:rPr lang="nl-NL" sz="4000" b="1" dirty="0">
                <a:solidFill>
                  <a:srgbClr val="0432FF"/>
                </a:solidFill>
                <a:effectLst/>
                <a:latin typeface="Times New Roman" panose="02020603050405020304" pitchFamily="18" charset="0"/>
                <a:ea typeface="Times New Roman" panose="02020603050405020304" pitchFamily="18" charset="0"/>
              </a:rPr>
              <a:t> Sa </a:t>
            </a:r>
          </a:p>
          <a:p>
            <a:pPr algn="ctr">
              <a:lnSpc>
                <a:spcPct val="150000"/>
              </a:lnSpc>
            </a:pPr>
            <a:r>
              <a:rPr lang="nl-NL" sz="4000" b="1" dirty="0" err="1">
                <a:solidFill>
                  <a:srgbClr val="0432FF"/>
                </a:solidFill>
                <a:effectLst/>
                <a:latin typeface="Times New Roman" panose="02020603050405020304" pitchFamily="18" charset="0"/>
                <a:ea typeface="Times New Roman" panose="02020603050405020304" pitchFamily="18" charset="0"/>
              </a:rPr>
              <a:t>Khánh</a:t>
            </a:r>
            <a:r>
              <a:rPr lang="nl-NL" sz="4000" b="1" dirty="0">
                <a:solidFill>
                  <a:srgbClr val="0432FF"/>
                </a:solidFill>
                <a:effectLst/>
                <a:latin typeface="Times New Roman" panose="02020603050405020304" pitchFamily="18" charset="0"/>
                <a:ea typeface="Times New Roman" panose="02020603050405020304" pitchFamily="18" charset="0"/>
              </a:rPr>
              <a:t> </a:t>
            </a:r>
            <a:r>
              <a:rPr lang="nl-NL" sz="4000" b="1" dirty="0" err="1">
                <a:solidFill>
                  <a:srgbClr val="0432FF"/>
                </a:solidFill>
                <a:effectLst/>
                <a:latin typeface="Times New Roman" panose="02020603050405020304" pitchFamily="18" charset="0"/>
                <a:ea typeface="Times New Roman" panose="02020603050405020304" pitchFamily="18" charset="0"/>
              </a:rPr>
              <a:t>Hòa</a:t>
            </a:r>
            <a:r>
              <a:rPr lang="en-VN" sz="4000" b="1" dirty="0">
                <a:solidFill>
                  <a:srgbClr val="0432FF"/>
                </a:solidFill>
                <a:effectLst/>
              </a:rPr>
              <a:t> </a:t>
            </a:r>
            <a:endParaRPr lang="en-VN" sz="40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50182" y="268545"/>
            <a:ext cx="5278581" cy="6446829"/>
          </a:xfrm>
          <a:prstGeom prst="rect">
            <a:avLst/>
          </a:prstGeom>
          <a:noFill/>
        </p:spPr>
        <p:txBody>
          <a:bodyPr wrap="square">
            <a:spAutoFit/>
          </a:bodyPr>
          <a:lstStyle/>
          <a:p>
            <a:pPr algn="just">
              <a:lnSpc>
                <a:spcPct val="150000"/>
              </a:lnSpc>
            </a:pPr>
            <a:r>
              <a:rPr lang="en-VN" sz="3100" b="1" dirty="0">
                <a:solidFill>
                  <a:srgbClr val="00B050"/>
                </a:solidFill>
                <a:effectLst/>
                <a:latin typeface="Times New Roman" panose="02020603050405020304" pitchFamily="18" charset="0"/>
                <a:ea typeface="Times New Roman" panose="02020603050405020304" pitchFamily="18" charset="0"/>
              </a:rPr>
              <a:t>Quần đảo Trường Sa bây giờ như những thành phố trên biển. Đêm xuống, các đảo rực sáng ánh đèn điện. Cảm giác thật gần gũi khi ngắm nhìn. Không nơi nào còn cảnh đèn dầu bếp củi. Bước đi trên đảo mà như ngỡ mình đang ở đất liền thân thuộc.</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Rectangle 2">
            <a:extLst>
              <a:ext uri="{FF2B5EF4-FFF2-40B4-BE49-F238E27FC236}">
                <a16:creationId xmlns:a16="http://schemas.microsoft.com/office/drawing/2014/main" id="{C91F2B67-7B2E-B8C8-A5C1-1D605336D4F1}"/>
              </a:ext>
            </a:extLst>
          </p:cNvPr>
          <p:cNvSpPr>
            <a:spLocks noChangeArrowheads="1"/>
          </p:cNvSpPr>
          <p:nvPr/>
        </p:nvSpPr>
        <p:spPr bwMode="auto">
          <a:xfrm>
            <a:off x="117652" y="926913"/>
            <a:ext cx="18949861" cy="4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2" name="Rectangle 2">
            <a:extLst>
              <a:ext uri="{FF2B5EF4-FFF2-40B4-BE49-F238E27FC236}">
                <a16:creationId xmlns:a16="http://schemas.microsoft.com/office/drawing/2014/main" id="{3C21FC21-E3FA-06A1-1314-EC275B0F9746}"/>
              </a:ext>
            </a:extLst>
          </p:cNvPr>
          <p:cNvSpPr>
            <a:spLocks noChangeArrowheads="1"/>
          </p:cNvSpPr>
          <p:nvPr/>
        </p:nvSpPr>
        <p:spPr bwMode="auto">
          <a:xfrm>
            <a:off x="111543" y="492288"/>
            <a:ext cx="200506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3" name="Rectangle 2">
            <a:extLst>
              <a:ext uri="{FF2B5EF4-FFF2-40B4-BE49-F238E27FC236}">
                <a16:creationId xmlns:a16="http://schemas.microsoft.com/office/drawing/2014/main" id="{02661EB7-A2B9-87CA-0752-6D3376FCDA93}"/>
              </a:ext>
            </a:extLst>
          </p:cNvPr>
          <p:cNvSpPr>
            <a:spLocks noChangeArrowheads="1"/>
          </p:cNvSpPr>
          <p:nvPr/>
        </p:nvSpPr>
        <p:spPr bwMode="auto">
          <a:xfrm>
            <a:off x="144295" y="446569"/>
            <a:ext cx="184516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4" name="Rectangle 2">
            <a:extLst>
              <a:ext uri="{FF2B5EF4-FFF2-40B4-BE49-F238E27FC236}">
                <a16:creationId xmlns:a16="http://schemas.microsoft.com/office/drawing/2014/main" id="{CA6E1CAD-F484-AF98-E260-CB20A0EB7FEC}"/>
              </a:ext>
            </a:extLst>
          </p:cNvPr>
          <p:cNvSpPr>
            <a:spLocks noChangeArrowheads="1"/>
          </p:cNvSpPr>
          <p:nvPr/>
        </p:nvSpPr>
        <p:spPr bwMode="auto">
          <a:xfrm>
            <a:off x="144296" y="728626"/>
            <a:ext cx="225413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49153" name="Picture 1" descr="Căn cứ vào vị trí và khoảng cách giữa các đảo, quần đảo Trường Sa được chia thành 8 cụm">
            <a:extLst>
              <a:ext uri="{FF2B5EF4-FFF2-40B4-BE49-F238E27FC236}">
                <a16:creationId xmlns:a16="http://schemas.microsoft.com/office/drawing/2014/main" id="{15C1C0AE-4D85-1D93-E79F-86DA68F1D6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4295" y="728627"/>
            <a:ext cx="6291211" cy="3885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90919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227141" y="4756103"/>
            <a:ext cx="6304490" cy="182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000" b="1" dirty="0" err="1">
                <a:solidFill>
                  <a:srgbClr val="0432FF"/>
                </a:solidFill>
                <a:effectLst/>
                <a:latin typeface="Times New Roman" panose="02020603050405020304" pitchFamily="18" charset="0"/>
                <a:ea typeface="Times New Roman" panose="02020603050405020304" pitchFamily="18" charset="0"/>
              </a:rPr>
              <a:t>Quần</a:t>
            </a:r>
            <a:r>
              <a:rPr lang="nl-NL" sz="4000" b="1" dirty="0">
                <a:solidFill>
                  <a:srgbClr val="0432FF"/>
                </a:solidFill>
                <a:effectLst/>
                <a:latin typeface="Times New Roman" panose="02020603050405020304" pitchFamily="18" charset="0"/>
                <a:ea typeface="Times New Roman" panose="02020603050405020304" pitchFamily="18" charset="0"/>
              </a:rPr>
              <a:t> </a:t>
            </a:r>
            <a:r>
              <a:rPr lang="nl-NL" sz="4000" b="1" dirty="0" err="1">
                <a:solidFill>
                  <a:srgbClr val="0432FF"/>
                </a:solidFill>
                <a:effectLst/>
                <a:latin typeface="Times New Roman" panose="02020603050405020304" pitchFamily="18" charset="0"/>
                <a:ea typeface="Times New Roman" panose="02020603050405020304" pitchFamily="18" charset="0"/>
              </a:rPr>
              <a:t>đảo</a:t>
            </a:r>
            <a:r>
              <a:rPr lang="nl-NL" sz="4000" b="1" dirty="0">
                <a:solidFill>
                  <a:srgbClr val="0432FF"/>
                </a:solidFill>
                <a:effectLst/>
                <a:latin typeface="Times New Roman" panose="02020603050405020304" pitchFamily="18" charset="0"/>
                <a:ea typeface="Times New Roman" panose="02020603050405020304" pitchFamily="18" charset="0"/>
              </a:rPr>
              <a:t> </a:t>
            </a:r>
            <a:r>
              <a:rPr lang="nl-NL" sz="4000" b="1" dirty="0" err="1">
                <a:solidFill>
                  <a:srgbClr val="0432FF"/>
                </a:solidFill>
                <a:effectLst/>
                <a:latin typeface="Times New Roman" panose="02020603050405020304" pitchFamily="18" charset="0"/>
                <a:ea typeface="Times New Roman" panose="02020603050405020304" pitchFamily="18" charset="0"/>
              </a:rPr>
              <a:t>Trường</a:t>
            </a:r>
            <a:r>
              <a:rPr lang="nl-NL" sz="4000" b="1" dirty="0">
                <a:solidFill>
                  <a:srgbClr val="0432FF"/>
                </a:solidFill>
                <a:effectLst/>
                <a:latin typeface="Times New Roman" panose="02020603050405020304" pitchFamily="18" charset="0"/>
                <a:ea typeface="Times New Roman" panose="02020603050405020304" pitchFamily="18" charset="0"/>
              </a:rPr>
              <a:t> Sa </a:t>
            </a:r>
          </a:p>
          <a:p>
            <a:pPr algn="ctr">
              <a:lnSpc>
                <a:spcPct val="150000"/>
              </a:lnSpc>
            </a:pPr>
            <a:r>
              <a:rPr lang="nl-NL" sz="4000" b="1" dirty="0" err="1">
                <a:solidFill>
                  <a:srgbClr val="0432FF"/>
                </a:solidFill>
                <a:effectLst/>
                <a:latin typeface="Times New Roman" panose="02020603050405020304" pitchFamily="18" charset="0"/>
                <a:ea typeface="Times New Roman" panose="02020603050405020304" pitchFamily="18" charset="0"/>
              </a:rPr>
              <a:t>Khánh</a:t>
            </a:r>
            <a:r>
              <a:rPr lang="nl-NL" sz="4000" b="1" dirty="0">
                <a:solidFill>
                  <a:srgbClr val="0432FF"/>
                </a:solidFill>
                <a:effectLst/>
                <a:latin typeface="Times New Roman" panose="02020603050405020304" pitchFamily="18" charset="0"/>
                <a:ea typeface="Times New Roman" panose="02020603050405020304" pitchFamily="18" charset="0"/>
              </a:rPr>
              <a:t> </a:t>
            </a:r>
            <a:r>
              <a:rPr lang="nl-NL" sz="4000" b="1" dirty="0" err="1">
                <a:solidFill>
                  <a:srgbClr val="0432FF"/>
                </a:solidFill>
                <a:effectLst/>
                <a:latin typeface="Times New Roman" panose="02020603050405020304" pitchFamily="18" charset="0"/>
                <a:ea typeface="Times New Roman" panose="02020603050405020304" pitchFamily="18" charset="0"/>
              </a:rPr>
              <a:t>Hòa</a:t>
            </a:r>
            <a:r>
              <a:rPr lang="en-VN" sz="4000" b="1" dirty="0">
                <a:solidFill>
                  <a:srgbClr val="0432FF"/>
                </a:solidFill>
                <a:effectLst/>
              </a:rPr>
              <a:t> </a:t>
            </a:r>
            <a:endParaRPr lang="en-VN" sz="40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50182" y="268545"/>
            <a:ext cx="5278581" cy="6458884"/>
          </a:xfrm>
          <a:prstGeom prst="rect">
            <a:avLst/>
          </a:prstGeom>
          <a:noFill/>
        </p:spPr>
        <p:txBody>
          <a:bodyPr wrap="square">
            <a:spAutoFit/>
          </a:bodyPr>
          <a:lstStyle/>
          <a:p>
            <a:pPr algn="just">
              <a:lnSpc>
                <a:spcPct val="150000"/>
              </a:lnSpc>
            </a:pPr>
            <a:r>
              <a:rPr lang="en-VN" sz="3500" b="1" dirty="0">
                <a:solidFill>
                  <a:srgbClr val="00B050"/>
                </a:solidFill>
                <a:effectLst/>
                <a:latin typeface="Times New Roman" panose="02020603050405020304" pitchFamily="18" charset="0"/>
                <a:ea typeface="Times New Roman" panose="02020603050405020304" pitchFamily="18" charset="0"/>
              </a:rPr>
              <a:t>Ở các đảo, mỗi năm chỉ được vài tháng biển êm, thời gian còn lại là những mùa sóng gió. Mùa biển động, nước ngọt, rau xanh, điều kiện sinh hoạt… trở thành những thử thách đối với lính đảo. </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Rectangle 2">
            <a:extLst>
              <a:ext uri="{FF2B5EF4-FFF2-40B4-BE49-F238E27FC236}">
                <a16:creationId xmlns:a16="http://schemas.microsoft.com/office/drawing/2014/main" id="{C91F2B67-7B2E-B8C8-A5C1-1D605336D4F1}"/>
              </a:ext>
            </a:extLst>
          </p:cNvPr>
          <p:cNvSpPr>
            <a:spLocks noChangeArrowheads="1"/>
          </p:cNvSpPr>
          <p:nvPr/>
        </p:nvSpPr>
        <p:spPr bwMode="auto">
          <a:xfrm>
            <a:off x="117652" y="926913"/>
            <a:ext cx="18949861" cy="4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2" name="Rectangle 2">
            <a:extLst>
              <a:ext uri="{FF2B5EF4-FFF2-40B4-BE49-F238E27FC236}">
                <a16:creationId xmlns:a16="http://schemas.microsoft.com/office/drawing/2014/main" id="{3C21FC21-E3FA-06A1-1314-EC275B0F9746}"/>
              </a:ext>
            </a:extLst>
          </p:cNvPr>
          <p:cNvSpPr>
            <a:spLocks noChangeArrowheads="1"/>
          </p:cNvSpPr>
          <p:nvPr/>
        </p:nvSpPr>
        <p:spPr bwMode="auto">
          <a:xfrm>
            <a:off x="111543" y="492288"/>
            <a:ext cx="200506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3" name="Rectangle 2">
            <a:extLst>
              <a:ext uri="{FF2B5EF4-FFF2-40B4-BE49-F238E27FC236}">
                <a16:creationId xmlns:a16="http://schemas.microsoft.com/office/drawing/2014/main" id="{02661EB7-A2B9-87CA-0752-6D3376FCDA93}"/>
              </a:ext>
            </a:extLst>
          </p:cNvPr>
          <p:cNvSpPr>
            <a:spLocks noChangeArrowheads="1"/>
          </p:cNvSpPr>
          <p:nvPr/>
        </p:nvSpPr>
        <p:spPr bwMode="auto">
          <a:xfrm>
            <a:off x="144295" y="446569"/>
            <a:ext cx="184516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4" name="Rectangle 2">
            <a:extLst>
              <a:ext uri="{FF2B5EF4-FFF2-40B4-BE49-F238E27FC236}">
                <a16:creationId xmlns:a16="http://schemas.microsoft.com/office/drawing/2014/main" id="{CA6E1CAD-F484-AF98-E260-CB20A0EB7FEC}"/>
              </a:ext>
            </a:extLst>
          </p:cNvPr>
          <p:cNvSpPr>
            <a:spLocks noChangeArrowheads="1"/>
          </p:cNvSpPr>
          <p:nvPr/>
        </p:nvSpPr>
        <p:spPr bwMode="auto">
          <a:xfrm>
            <a:off x="144296" y="728626"/>
            <a:ext cx="225413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49153" name="Picture 1" descr="Căn cứ vào vị trí và khoảng cách giữa các đảo, quần đảo Trường Sa được chia thành 8 cụm">
            <a:extLst>
              <a:ext uri="{FF2B5EF4-FFF2-40B4-BE49-F238E27FC236}">
                <a16:creationId xmlns:a16="http://schemas.microsoft.com/office/drawing/2014/main" id="{15C1C0AE-4D85-1D93-E79F-86DA68F1D6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4295" y="728627"/>
            <a:ext cx="6291211" cy="3885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13006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227141" y="4756103"/>
            <a:ext cx="6304490" cy="182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000" b="1" dirty="0" err="1">
                <a:solidFill>
                  <a:srgbClr val="0432FF"/>
                </a:solidFill>
                <a:effectLst/>
                <a:latin typeface="Times New Roman" panose="02020603050405020304" pitchFamily="18" charset="0"/>
                <a:ea typeface="Times New Roman" panose="02020603050405020304" pitchFamily="18" charset="0"/>
              </a:rPr>
              <a:t>Quần</a:t>
            </a:r>
            <a:r>
              <a:rPr lang="nl-NL" sz="4000" b="1" dirty="0">
                <a:solidFill>
                  <a:srgbClr val="0432FF"/>
                </a:solidFill>
                <a:effectLst/>
                <a:latin typeface="Times New Roman" panose="02020603050405020304" pitchFamily="18" charset="0"/>
                <a:ea typeface="Times New Roman" panose="02020603050405020304" pitchFamily="18" charset="0"/>
              </a:rPr>
              <a:t> </a:t>
            </a:r>
            <a:r>
              <a:rPr lang="nl-NL" sz="4000" b="1" dirty="0" err="1">
                <a:solidFill>
                  <a:srgbClr val="0432FF"/>
                </a:solidFill>
                <a:effectLst/>
                <a:latin typeface="Times New Roman" panose="02020603050405020304" pitchFamily="18" charset="0"/>
                <a:ea typeface="Times New Roman" panose="02020603050405020304" pitchFamily="18" charset="0"/>
              </a:rPr>
              <a:t>đảo</a:t>
            </a:r>
            <a:r>
              <a:rPr lang="nl-NL" sz="4000" b="1" dirty="0">
                <a:solidFill>
                  <a:srgbClr val="0432FF"/>
                </a:solidFill>
                <a:effectLst/>
                <a:latin typeface="Times New Roman" panose="02020603050405020304" pitchFamily="18" charset="0"/>
                <a:ea typeface="Times New Roman" panose="02020603050405020304" pitchFamily="18" charset="0"/>
              </a:rPr>
              <a:t> </a:t>
            </a:r>
            <a:r>
              <a:rPr lang="nl-NL" sz="4000" b="1" dirty="0" err="1">
                <a:solidFill>
                  <a:srgbClr val="0432FF"/>
                </a:solidFill>
                <a:effectLst/>
                <a:latin typeface="Times New Roman" panose="02020603050405020304" pitchFamily="18" charset="0"/>
                <a:ea typeface="Times New Roman" panose="02020603050405020304" pitchFamily="18" charset="0"/>
              </a:rPr>
              <a:t>Trường</a:t>
            </a:r>
            <a:r>
              <a:rPr lang="nl-NL" sz="4000" b="1" dirty="0">
                <a:solidFill>
                  <a:srgbClr val="0432FF"/>
                </a:solidFill>
                <a:effectLst/>
                <a:latin typeface="Times New Roman" panose="02020603050405020304" pitchFamily="18" charset="0"/>
                <a:ea typeface="Times New Roman" panose="02020603050405020304" pitchFamily="18" charset="0"/>
              </a:rPr>
              <a:t> Sa </a:t>
            </a:r>
          </a:p>
          <a:p>
            <a:pPr algn="ctr">
              <a:lnSpc>
                <a:spcPct val="150000"/>
              </a:lnSpc>
            </a:pPr>
            <a:r>
              <a:rPr lang="nl-NL" sz="4000" b="1" dirty="0" err="1">
                <a:solidFill>
                  <a:srgbClr val="0432FF"/>
                </a:solidFill>
                <a:effectLst/>
                <a:latin typeface="Times New Roman" panose="02020603050405020304" pitchFamily="18" charset="0"/>
                <a:ea typeface="Times New Roman" panose="02020603050405020304" pitchFamily="18" charset="0"/>
              </a:rPr>
              <a:t>Khánh</a:t>
            </a:r>
            <a:r>
              <a:rPr lang="nl-NL" sz="4000" b="1" dirty="0">
                <a:solidFill>
                  <a:srgbClr val="0432FF"/>
                </a:solidFill>
                <a:effectLst/>
                <a:latin typeface="Times New Roman" panose="02020603050405020304" pitchFamily="18" charset="0"/>
                <a:ea typeface="Times New Roman" panose="02020603050405020304" pitchFamily="18" charset="0"/>
              </a:rPr>
              <a:t> </a:t>
            </a:r>
            <a:r>
              <a:rPr lang="nl-NL" sz="4000" b="1" dirty="0" err="1">
                <a:solidFill>
                  <a:srgbClr val="0432FF"/>
                </a:solidFill>
                <a:effectLst/>
                <a:latin typeface="Times New Roman" panose="02020603050405020304" pitchFamily="18" charset="0"/>
                <a:ea typeface="Times New Roman" panose="02020603050405020304" pitchFamily="18" charset="0"/>
              </a:rPr>
              <a:t>Hòa</a:t>
            </a:r>
            <a:r>
              <a:rPr lang="en-VN" sz="4000" b="1" dirty="0">
                <a:solidFill>
                  <a:srgbClr val="0432FF"/>
                </a:solidFill>
                <a:effectLst/>
              </a:rPr>
              <a:t> </a:t>
            </a:r>
            <a:endParaRPr lang="en-VN" sz="40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50182" y="268545"/>
            <a:ext cx="5278581" cy="6127383"/>
          </a:xfrm>
          <a:prstGeom prst="rect">
            <a:avLst/>
          </a:prstGeom>
          <a:noFill/>
        </p:spPr>
        <p:txBody>
          <a:bodyPr wrap="square">
            <a:spAutoFit/>
          </a:bodyPr>
          <a:lstStyle/>
          <a:p>
            <a:pPr algn="just">
              <a:lnSpc>
                <a:spcPct val="150000"/>
              </a:lnSpc>
            </a:pPr>
            <a:r>
              <a:rPr lang="en-VN" sz="3800" b="1" dirty="0">
                <a:solidFill>
                  <a:srgbClr val="00B050"/>
                </a:solidFill>
                <a:effectLst/>
                <a:latin typeface="Times New Roman" panose="02020603050405020304" pitchFamily="18" charset="0"/>
                <a:ea typeface="Times New Roman" panose="02020603050405020304" pitchFamily="18" charset="0"/>
              </a:rPr>
              <a:t>Thế nhưng, gian khó chỉ là chất xúc tác cho tinh thần lạc quan. Nhiều anh lính trẻ đã tình nguyện công tác năm này qua năm khác tại các đảo và điểm đảo.</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Rectangle 2">
            <a:extLst>
              <a:ext uri="{FF2B5EF4-FFF2-40B4-BE49-F238E27FC236}">
                <a16:creationId xmlns:a16="http://schemas.microsoft.com/office/drawing/2014/main" id="{C91F2B67-7B2E-B8C8-A5C1-1D605336D4F1}"/>
              </a:ext>
            </a:extLst>
          </p:cNvPr>
          <p:cNvSpPr>
            <a:spLocks noChangeArrowheads="1"/>
          </p:cNvSpPr>
          <p:nvPr/>
        </p:nvSpPr>
        <p:spPr bwMode="auto">
          <a:xfrm>
            <a:off x="117652" y="926913"/>
            <a:ext cx="18949861" cy="4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2" name="Rectangle 2">
            <a:extLst>
              <a:ext uri="{FF2B5EF4-FFF2-40B4-BE49-F238E27FC236}">
                <a16:creationId xmlns:a16="http://schemas.microsoft.com/office/drawing/2014/main" id="{3C21FC21-E3FA-06A1-1314-EC275B0F9746}"/>
              </a:ext>
            </a:extLst>
          </p:cNvPr>
          <p:cNvSpPr>
            <a:spLocks noChangeArrowheads="1"/>
          </p:cNvSpPr>
          <p:nvPr/>
        </p:nvSpPr>
        <p:spPr bwMode="auto">
          <a:xfrm>
            <a:off x="111543" y="492288"/>
            <a:ext cx="200506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3" name="Rectangle 2">
            <a:extLst>
              <a:ext uri="{FF2B5EF4-FFF2-40B4-BE49-F238E27FC236}">
                <a16:creationId xmlns:a16="http://schemas.microsoft.com/office/drawing/2014/main" id="{02661EB7-A2B9-87CA-0752-6D3376FCDA93}"/>
              </a:ext>
            </a:extLst>
          </p:cNvPr>
          <p:cNvSpPr>
            <a:spLocks noChangeArrowheads="1"/>
          </p:cNvSpPr>
          <p:nvPr/>
        </p:nvSpPr>
        <p:spPr bwMode="auto">
          <a:xfrm>
            <a:off x="144295" y="446569"/>
            <a:ext cx="184516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4" name="Rectangle 2">
            <a:extLst>
              <a:ext uri="{FF2B5EF4-FFF2-40B4-BE49-F238E27FC236}">
                <a16:creationId xmlns:a16="http://schemas.microsoft.com/office/drawing/2014/main" id="{CA6E1CAD-F484-AF98-E260-CB20A0EB7FEC}"/>
              </a:ext>
            </a:extLst>
          </p:cNvPr>
          <p:cNvSpPr>
            <a:spLocks noChangeArrowheads="1"/>
          </p:cNvSpPr>
          <p:nvPr/>
        </p:nvSpPr>
        <p:spPr bwMode="auto">
          <a:xfrm>
            <a:off x="144296" y="728626"/>
            <a:ext cx="225413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49153" name="Picture 1" descr="Căn cứ vào vị trí và khoảng cách giữa các đảo, quần đảo Trường Sa được chia thành 8 cụm">
            <a:extLst>
              <a:ext uri="{FF2B5EF4-FFF2-40B4-BE49-F238E27FC236}">
                <a16:creationId xmlns:a16="http://schemas.microsoft.com/office/drawing/2014/main" id="{15C1C0AE-4D85-1D93-E79F-86DA68F1D6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4295" y="728627"/>
            <a:ext cx="6291211" cy="3885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207989"/>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227141" y="4756103"/>
            <a:ext cx="6304490" cy="182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000" b="1" dirty="0" err="1">
                <a:solidFill>
                  <a:srgbClr val="0432FF"/>
                </a:solidFill>
                <a:effectLst/>
                <a:latin typeface="Times New Roman" panose="02020603050405020304" pitchFamily="18" charset="0"/>
                <a:ea typeface="Times New Roman" panose="02020603050405020304" pitchFamily="18" charset="0"/>
              </a:rPr>
              <a:t>Quần</a:t>
            </a:r>
            <a:r>
              <a:rPr lang="nl-NL" sz="4000" b="1" dirty="0">
                <a:solidFill>
                  <a:srgbClr val="0432FF"/>
                </a:solidFill>
                <a:effectLst/>
                <a:latin typeface="Times New Roman" panose="02020603050405020304" pitchFamily="18" charset="0"/>
                <a:ea typeface="Times New Roman" panose="02020603050405020304" pitchFamily="18" charset="0"/>
              </a:rPr>
              <a:t> </a:t>
            </a:r>
            <a:r>
              <a:rPr lang="nl-NL" sz="4000" b="1" dirty="0" err="1">
                <a:solidFill>
                  <a:srgbClr val="0432FF"/>
                </a:solidFill>
                <a:effectLst/>
                <a:latin typeface="Times New Roman" panose="02020603050405020304" pitchFamily="18" charset="0"/>
                <a:ea typeface="Times New Roman" panose="02020603050405020304" pitchFamily="18" charset="0"/>
              </a:rPr>
              <a:t>đảo</a:t>
            </a:r>
            <a:r>
              <a:rPr lang="nl-NL" sz="4000" b="1" dirty="0">
                <a:solidFill>
                  <a:srgbClr val="0432FF"/>
                </a:solidFill>
                <a:effectLst/>
                <a:latin typeface="Times New Roman" panose="02020603050405020304" pitchFamily="18" charset="0"/>
                <a:ea typeface="Times New Roman" panose="02020603050405020304" pitchFamily="18" charset="0"/>
              </a:rPr>
              <a:t> </a:t>
            </a:r>
            <a:r>
              <a:rPr lang="nl-NL" sz="4000" b="1" dirty="0" err="1">
                <a:solidFill>
                  <a:srgbClr val="0432FF"/>
                </a:solidFill>
                <a:effectLst/>
                <a:latin typeface="Times New Roman" panose="02020603050405020304" pitchFamily="18" charset="0"/>
                <a:ea typeface="Times New Roman" panose="02020603050405020304" pitchFamily="18" charset="0"/>
              </a:rPr>
              <a:t>Trường</a:t>
            </a:r>
            <a:r>
              <a:rPr lang="nl-NL" sz="4000" b="1" dirty="0">
                <a:solidFill>
                  <a:srgbClr val="0432FF"/>
                </a:solidFill>
                <a:effectLst/>
                <a:latin typeface="Times New Roman" panose="02020603050405020304" pitchFamily="18" charset="0"/>
                <a:ea typeface="Times New Roman" panose="02020603050405020304" pitchFamily="18" charset="0"/>
              </a:rPr>
              <a:t> Sa </a:t>
            </a:r>
          </a:p>
          <a:p>
            <a:pPr algn="ctr">
              <a:lnSpc>
                <a:spcPct val="150000"/>
              </a:lnSpc>
            </a:pPr>
            <a:r>
              <a:rPr lang="nl-NL" sz="4000" b="1" dirty="0" err="1">
                <a:solidFill>
                  <a:srgbClr val="0432FF"/>
                </a:solidFill>
                <a:effectLst/>
                <a:latin typeface="Times New Roman" panose="02020603050405020304" pitchFamily="18" charset="0"/>
                <a:ea typeface="Times New Roman" panose="02020603050405020304" pitchFamily="18" charset="0"/>
              </a:rPr>
              <a:t>Khánh</a:t>
            </a:r>
            <a:r>
              <a:rPr lang="nl-NL" sz="4000" b="1" dirty="0">
                <a:solidFill>
                  <a:srgbClr val="0432FF"/>
                </a:solidFill>
                <a:effectLst/>
                <a:latin typeface="Times New Roman" panose="02020603050405020304" pitchFamily="18" charset="0"/>
                <a:ea typeface="Times New Roman" panose="02020603050405020304" pitchFamily="18" charset="0"/>
              </a:rPr>
              <a:t> </a:t>
            </a:r>
            <a:r>
              <a:rPr lang="nl-NL" sz="4000" b="1" dirty="0" err="1">
                <a:solidFill>
                  <a:srgbClr val="0432FF"/>
                </a:solidFill>
                <a:effectLst/>
                <a:latin typeface="Times New Roman" panose="02020603050405020304" pitchFamily="18" charset="0"/>
                <a:ea typeface="Times New Roman" panose="02020603050405020304" pitchFamily="18" charset="0"/>
              </a:rPr>
              <a:t>Hòa</a:t>
            </a:r>
            <a:r>
              <a:rPr lang="en-VN" sz="4000" b="1" dirty="0">
                <a:solidFill>
                  <a:srgbClr val="0432FF"/>
                </a:solidFill>
                <a:effectLst/>
              </a:rPr>
              <a:t> </a:t>
            </a:r>
            <a:endParaRPr lang="en-VN" sz="40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50182" y="268545"/>
            <a:ext cx="5278581" cy="6458884"/>
          </a:xfrm>
          <a:prstGeom prst="rect">
            <a:avLst/>
          </a:prstGeom>
          <a:noFill/>
        </p:spPr>
        <p:txBody>
          <a:bodyPr wrap="square">
            <a:spAutoFit/>
          </a:bodyPr>
          <a:lstStyle/>
          <a:p>
            <a:pPr algn="just">
              <a:lnSpc>
                <a:spcPct val="150000"/>
              </a:lnSpc>
            </a:pPr>
            <a:r>
              <a:rPr lang="en-VN" sz="3500" b="1" dirty="0">
                <a:solidFill>
                  <a:srgbClr val="00B050"/>
                </a:solidFill>
                <a:effectLst/>
                <a:latin typeface="Times New Roman" panose="02020603050405020304" pitchFamily="18" charset="0"/>
                <a:ea typeface="Times New Roman" panose="02020603050405020304" pitchFamily="18" charset="0"/>
              </a:rPr>
              <a:t>Những người lính đảo có nước da rám nắng nhưng ánh mắt và nụ cười thì luôn rạng rỡ. Những bài học tiết kiệm nước, trữ nước, trồng rau xanh… những người lính như anh thuộc nằm lòng. </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Rectangle 2">
            <a:extLst>
              <a:ext uri="{FF2B5EF4-FFF2-40B4-BE49-F238E27FC236}">
                <a16:creationId xmlns:a16="http://schemas.microsoft.com/office/drawing/2014/main" id="{C91F2B67-7B2E-B8C8-A5C1-1D605336D4F1}"/>
              </a:ext>
            </a:extLst>
          </p:cNvPr>
          <p:cNvSpPr>
            <a:spLocks noChangeArrowheads="1"/>
          </p:cNvSpPr>
          <p:nvPr/>
        </p:nvSpPr>
        <p:spPr bwMode="auto">
          <a:xfrm>
            <a:off x="117652" y="926913"/>
            <a:ext cx="18949861" cy="4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2" name="Rectangle 2">
            <a:extLst>
              <a:ext uri="{FF2B5EF4-FFF2-40B4-BE49-F238E27FC236}">
                <a16:creationId xmlns:a16="http://schemas.microsoft.com/office/drawing/2014/main" id="{3C21FC21-E3FA-06A1-1314-EC275B0F9746}"/>
              </a:ext>
            </a:extLst>
          </p:cNvPr>
          <p:cNvSpPr>
            <a:spLocks noChangeArrowheads="1"/>
          </p:cNvSpPr>
          <p:nvPr/>
        </p:nvSpPr>
        <p:spPr bwMode="auto">
          <a:xfrm>
            <a:off x="111543" y="492288"/>
            <a:ext cx="200506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3" name="Rectangle 2">
            <a:extLst>
              <a:ext uri="{FF2B5EF4-FFF2-40B4-BE49-F238E27FC236}">
                <a16:creationId xmlns:a16="http://schemas.microsoft.com/office/drawing/2014/main" id="{02661EB7-A2B9-87CA-0752-6D3376FCDA93}"/>
              </a:ext>
            </a:extLst>
          </p:cNvPr>
          <p:cNvSpPr>
            <a:spLocks noChangeArrowheads="1"/>
          </p:cNvSpPr>
          <p:nvPr/>
        </p:nvSpPr>
        <p:spPr bwMode="auto">
          <a:xfrm>
            <a:off x="144295" y="446569"/>
            <a:ext cx="184516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4" name="Rectangle 2">
            <a:extLst>
              <a:ext uri="{FF2B5EF4-FFF2-40B4-BE49-F238E27FC236}">
                <a16:creationId xmlns:a16="http://schemas.microsoft.com/office/drawing/2014/main" id="{CA6E1CAD-F484-AF98-E260-CB20A0EB7FEC}"/>
              </a:ext>
            </a:extLst>
          </p:cNvPr>
          <p:cNvSpPr>
            <a:spLocks noChangeArrowheads="1"/>
          </p:cNvSpPr>
          <p:nvPr/>
        </p:nvSpPr>
        <p:spPr bwMode="auto">
          <a:xfrm>
            <a:off x="144296" y="728626"/>
            <a:ext cx="225413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49153" name="Picture 1" descr="Căn cứ vào vị trí và khoảng cách giữa các đảo, quần đảo Trường Sa được chia thành 8 cụm">
            <a:extLst>
              <a:ext uri="{FF2B5EF4-FFF2-40B4-BE49-F238E27FC236}">
                <a16:creationId xmlns:a16="http://schemas.microsoft.com/office/drawing/2014/main" id="{15C1C0AE-4D85-1D93-E79F-86DA68F1D6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4295" y="728627"/>
            <a:ext cx="6291211" cy="3885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43304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227141" y="4756103"/>
            <a:ext cx="6304490" cy="182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000" b="1" dirty="0" err="1">
                <a:solidFill>
                  <a:srgbClr val="0432FF"/>
                </a:solidFill>
                <a:effectLst/>
                <a:latin typeface="Times New Roman" panose="02020603050405020304" pitchFamily="18" charset="0"/>
                <a:ea typeface="Times New Roman" panose="02020603050405020304" pitchFamily="18" charset="0"/>
              </a:rPr>
              <a:t>Quần</a:t>
            </a:r>
            <a:r>
              <a:rPr lang="nl-NL" sz="4000" b="1" dirty="0">
                <a:solidFill>
                  <a:srgbClr val="0432FF"/>
                </a:solidFill>
                <a:effectLst/>
                <a:latin typeface="Times New Roman" panose="02020603050405020304" pitchFamily="18" charset="0"/>
                <a:ea typeface="Times New Roman" panose="02020603050405020304" pitchFamily="18" charset="0"/>
              </a:rPr>
              <a:t> </a:t>
            </a:r>
            <a:r>
              <a:rPr lang="nl-NL" sz="4000" b="1" dirty="0" err="1">
                <a:solidFill>
                  <a:srgbClr val="0432FF"/>
                </a:solidFill>
                <a:effectLst/>
                <a:latin typeface="Times New Roman" panose="02020603050405020304" pitchFamily="18" charset="0"/>
                <a:ea typeface="Times New Roman" panose="02020603050405020304" pitchFamily="18" charset="0"/>
              </a:rPr>
              <a:t>đảo</a:t>
            </a:r>
            <a:r>
              <a:rPr lang="nl-NL" sz="4000" b="1" dirty="0">
                <a:solidFill>
                  <a:srgbClr val="0432FF"/>
                </a:solidFill>
                <a:effectLst/>
                <a:latin typeface="Times New Roman" panose="02020603050405020304" pitchFamily="18" charset="0"/>
                <a:ea typeface="Times New Roman" panose="02020603050405020304" pitchFamily="18" charset="0"/>
              </a:rPr>
              <a:t> </a:t>
            </a:r>
            <a:r>
              <a:rPr lang="nl-NL" sz="4000" b="1" dirty="0" err="1">
                <a:solidFill>
                  <a:srgbClr val="0432FF"/>
                </a:solidFill>
                <a:effectLst/>
                <a:latin typeface="Times New Roman" panose="02020603050405020304" pitchFamily="18" charset="0"/>
                <a:ea typeface="Times New Roman" panose="02020603050405020304" pitchFamily="18" charset="0"/>
              </a:rPr>
              <a:t>Trường</a:t>
            </a:r>
            <a:r>
              <a:rPr lang="nl-NL" sz="4000" b="1" dirty="0">
                <a:solidFill>
                  <a:srgbClr val="0432FF"/>
                </a:solidFill>
                <a:effectLst/>
                <a:latin typeface="Times New Roman" panose="02020603050405020304" pitchFamily="18" charset="0"/>
                <a:ea typeface="Times New Roman" panose="02020603050405020304" pitchFamily="18" charset="0"/>
              </a:rPr>
              <a:t> Sa </a:t>
            </a:r>
          </a:p>
          <a:p>
            <a:pPr algn="ctr">
              <a:lnSpc>
                <a:spcPct val="150000"/>
              </a:lnSpc>
            </a:pPr>
            <a:r>
              <a:rPr lang="nl-NL" sz="4000" b="1" dirty="0" err="1">
                <a:solidFill>
                  <a:srgbClr val="0432FF"/>
                </a:solidFill>
                <a:effectLst/>
                <a:latin typeface="Times New Roman" panose="02020603050405020304" pitchFamily="18" charset="0"/>
                <a:ea typeface="Times New Roman" panose="02020603050405020304" pitchFamily="18" charset="0"/>
              </a:rPr>
              <a:t>Khánh</a:t>
            </a:r>
            <a:r>
              <a:rPr lang="nl-NL" sz="4000" b="1" dirty="0">
                <a:solidFill>
                  <a:srgbClr val="0432FF"/>
                </a:solidFill>
                <a:effectLst/>
                <a:latin typeface="Times New Roman" panose="02020603050405020304" pitchFamily="18" charset="0"/>
                <a:ea typeface="Times New Roman" panose="02020603050405020304" pitchFamily="18" charset="0"/>
              </a:rPr>
              <a:t> </a:t>
            </a:r>
            <a:r>
              <a:rPr lang="nl-NL" sz="4000" b="1" dirty="0" err="1">
                <a:solidFill>
                  <a:srgbClr val="0432FF"/>
                </a:solidFill>
                <a:effectLst/>
                <a:latin typeface="Times New Roman" panose="02020603050405020304" pitchFamily="18" charset="0"/>
                <a:ea typeface="Times New Roman" panose="02020603050405020304" pitchFamily="18" charset="0"/>
              </a:rPr>
              <a:t>Hòa</a:t>
            </a:r>
            <a:r>
              <a:rPr lang="en-VN" sz="4000" b="1" dirty="0">
                <a:solidFill>
                  <a:srgbClr val="0432FF"/>
                </a:solidFill>
                <a:effectLst/>
              </a:rPr>
              <a:t> </a:t>
            </a:r>
            <a:endParaRPr lang="en-VN" sz="40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50182" y="268545"/>
            <a:ext cx="5278581" cy="6276911"/>
          </a:xfrm>
          <a:prstGeom prst="rect">
            <a:avLst/>
          </a:prstGeom>
          <a:noFill/>
        </p:spPr>
        <p:txBody>
          <a:bodyPr wrap="square">
            <a:spAutoFit/>
          </a:bodyPr>
          <a:lstStyle/>
          <a:p>
            <a:pPr algn="just">
              <a:lnSpc>
                <a:spcPct val="150000"/>
              </a:lnSpc>
            </a:pPr>
            <a:r>
              <a:rPr lang="en-VN" sz="3400" b="1" dirty="0">
                <a:solidFill>
                  <a:srgbClr val="00B050"/>
                </a:solidFill>
                <a:effectLst/>
                <a:latin typeface="Times New Roman" panose="02020603050405020304" pitchFamily="18" charset="0"/>
                <a:ea typeface="Times New Roman" panose="02020603050405020304" pitchFamily="18" charset="0"/>
              </a:rPr>
              <a:t>Tôi xúc động khi nghe người trẻ thổ lộ, khi xác định được lý tưởng của mình thì sẽ đi đến cùng. Nó trở thành máu thịt, tình yêu hay đôi khi là nhịp thở khiến họ tự nguyện dấn thân một cách vô điều kiện.</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Rectangle 2">
            <a:extLst>
              <a:ext uri="{FF2B5EF4-FFF2-40B4-BE49-F238E27FC236}">
                <a16:creationId xmlns:a16="http://schemas.microsoft.com/office/drawing/2014/main" id="{C91F2B67-7B2E-B8C8-A5C1-1D605336D4F1}"/>
              </a:ext>
            </a:extLst>
          </p:cNvPr>
          <p:cNvSpPr>
            <a:spLocks noChangeArrowheads="1"/>
          </p:cNvSpPr>
          <p:nvPr/>
        </p:nvSpPr>
        <p:spPr bwMode="auto">
          <a:xfrm>
            <a:off x="117652" y="926913"/>
            <a:ext cx="18949861" cy="4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2" name="Rectangle 2">
            <a:extLst>
              <a:ext uri="{FF2B5EF4-FFF2-40B4-BE49-F238E27FC236}">
                <a16:creationId xmlns:a16="http://schemas.microsoft.com/office/drawing/2014/main" id="{3C21FC21-E3FA-06A1-1314-EC275B0F9746}"/>
              </a:ext>
            </a:extLst>
          </p:cNvPr>
          <p:cNvSpPr>
            <a:spLocks noChangeArrowheads="1"/>
          </p:cNvSpPr>
          <p:nvPr/>
        </p:nvSpPr>
        <p:spPr bwMode="auto">
          <a:xfrm>
            <a:off x="111543" y="492288"/>
            <a:ext cx="200506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3" name="Rectangle 2">
            <a:extLst>
              <a:ext uri="{FF2B5EF4-FFF2-40B4-BE49-F238E27FC236}">
                <a16:creationId xmlns:a16="http://schemas.microsoft.com/office/drawing/2014/main" id="{02661EB7-A2B9-87CA-0752-6D3376FCDA93}"/>
              </a:ext>
            </a:extLst>
          </p:cNvPr>
          <p:cNvSpPr>
            <a:spLocks noChangeArrowheads="1"/>
          </p:cNvSpPr>
          <p:nvPr/>
        </p:nvSpPr>
        <p:spPr bwMode="auto">
          <a:xfrm>
            <a:off x="144295" y="446569"/>
            <a:ext cx="184516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4" name="Rectangle 2">
            <a:extLst>
              <a:ext uri="{FF2B5EF4-FFF2-40B4-BE49-F238E27FC236}">
                <a16:creationId xmlns:a16="http://schemas.microsoft.com/office/drawing/2014/main" id="{CA6E1CAD-F484-AF98-E260-CB20A0EB7FEC}"/>
              </a:ext>
            </a:extLst>
          </p:cNvPr>
          <p:cNvSpPr>
            <a:spLocks noChangeArrowheads="1"/>
          </p:cNvSpPr>
          <p:nvPr/>
        </p:nvSpPr>
        <p:spPr bwMode="auto">
          <a:xfrm>
            <a:off x="144296" y="728626"/>
            <a:ext cx="225413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49153" name="Picture 1" descr="Căn cứ vào vị trí và khoảng cách giữa các đảo, quần đảo Trường Sa được chia thành 8 cụm">
            <a:extLst>
              <a:ext uri="{FF2B5EF4-FFF2-40B4-BE49-F238E27FC236}">
                <a16:creationId xmlns:a16="http://schemas.microsoft.com/office/drawing/2014/main" id="{15C1C0AE-4D85-1D93-E79F-86DA68F1D6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4295" y="728627"/>
            <a:ext cx="6291211" cy="3885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865711"/>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227141" y="4756103"/>
            <a:ext cx="6304490" cy="182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000" b="1" dirty="0" err="1">
                <a:solidFill>
                  <a:srgbClr val="0432FF"/>
                </a:solidFill>
                <a:effectLst/>
                <a:latin typeface="Times New Roman" panose="02020603050405020304" pitchFamily="18" charset="0"/>
                <a:ea typeface="Times New Roman" panose="02020603050405020304" pitchFamily="18" charset="0"/>
              </a:rPr>
              <a:t>Quần</a:t>
            </a:r>
            <a:r>
              <a:rPr lang="nl-NL" sz="4000" b="1" dirty="0">
                <a:solidFill>
                  <a:srgbClr val="0432FF"/>
                </a:solidFill>
                <a:effectLst/>
                <a:latin typeface="Times New Roman" panose="02020603050405020304" pitchFamily="18" charset="0"/>
                <a:ea typeface="Times New Roman" panose="02020603050405020304" pitchFamily="18" charset="0"/>
              </a:rPr>
              <a:t> </a:t>
            </a:r>
            <a:r>
              <a:rPr lang="nl-NL" sz="4000" b="1" dirty="0" err="1">
                <a:solidFill>
                  <a:srgbClr val="0432FF"/>
                </a:solidFill>
                <a:effectLst/>
                <a:latin typeface="Times New Roman" panose="02020603050405020304" pitchFamily="18" charset="0"/>
                <a:ea typeface="Times New Roman" panose="02020603050405020304" pitchFamily="18" charset="0"/>
              </a:rPr>
              <a:t>đảo</a:t>
            </a:r>
            <a:r>
              <a:rPr lang="nl-NL" sz="4000" b="1" dirty="0">
                <a:solidFill>
                  <a:srgbClr val="0432FF"/>
                </a:solidFill>
                <a:effectLst/>
                <a:latin typeface="Times New Roman" panose="02020603050405020304" pitchFamily="18" charset="0"/>
                <a:ea typeface="Times New Roman" panose="02020603050405020304" pitchFamily="18" charset="0"/>
              </a:rPr>
              <a:t> </a:t>
            </a:r>
            <a:r>
              <a:rPr lang="nl-NL" sz="4000" b="1" dirty="0" err="1">
                <a:solidFill>
                  <a:srgbClr val="0432FF"/>
                </a:solidFill>
                <a:effectLst/>
                <a:latin typeface="Times New Roman" panose="02020603050405020304" pitchFamily="18" charset="0"/>
                <a:ea typeface="Times New Roman" panose="02020603050405020304" pitchFamily="18" charset="0"/>
              </a:rPr>
              <a:t>Trường</a:t>
            </a:r>
            <a:r>
              <a:rPr lang="nl-NL" sz="4000" b="1" dirty="0">
                <a:solidFill>
                  <a:srgbClr val="0432FF"/>
                </a:solidFill>
                <a:effectLst/>
                <a:latin typeface="Times New Roman" panose="02020603050405020304" pitchFamily="18" charset="0"/>
                <a:ea typeface="Times New Roman" panose="02020603050405020304" pitchFamily="18" charset="0"/>
              </a:rPr>
              <a:t> Sa </a:t>
            </a:r>
          </a:p>
          <a:p>
            <a:pPr algn="ctr">
              <a:lnSpc>
                <a:spcPct val="150000"/>
              </a:lnSpc>
            </a:pPr>
            <a:r>
              <a:rPr lang="nl-NL" sz="4000" b="1" dirty="0" err="1">
                <a:solidFill>
                  <a:srgbClr val="0432FF"/>
                </a:solidFill>
                <a:effectLst/>
                <a:latin typeface="Times New Roman" panose="02020603050405020304" pitchFamily="18" charset="0"/>
                <a:ea typeface="Times New Roman" panose="02020603050405020304" pitchFamily="18" charset="0"/>
              </a:rPr>
              <a:t>Khánh</a:t>
            </a:r>
            <a:r>
              <a:rPr lang="nl-NL" sz="4000" b="1" dirty="0">
                <a:solidFill>
                  <a:srgbClr val="0432FF"/>
                </a:solidFill>
                <a:effectLst/>
                <a:latin typeface="Times New Roman" panose="02020603050405020304" pitchFamily="18" charset="0"/>
                <a:ea typeface="Times New Roman" panose="02020603050405020304" pitchFamily="18" charset="0"/>
              </a:rPr>
              <a:t> </a:t>
            </a:r>
            <a:r>
              <a:rPr lang="nl-NL" sz="4000" b="1" dirty="0" err="1">
                <a:solidFill>
                  <a:srgbClr val="0432FF"/>
                </a:solidFill>
                <a:effectLst/>
                <a:latin typeface="Times New Roman" panose="02020603050405020304" pitchFamily="18" charset="0"/>
                <a:ea typeface="Times New Roman" panose="02020603050405020304" pitchFamily="18" charset="0"/>
              </a:rPr>
              <a:t>Hòa</a:t>
            </a:r>
            <a:r>
              <a:rPr lang="en-VN" sz="4000" b="1" dirty="0">
                <a:solidFill>
                  <a:srgbClr val="0432FF"/>
                </a:solidFill>
                <a:effectLst/>
              </a:rPr>
              <a:t> </a:t>
            </a:r>
            <a:endParaRPr lang="en-VN" sz="40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50182" y="268545"/>
            <a:ext cx="5278581" cy="6651821"/>
          </a:xfrm>
          <a:prstGeom prst="rect">
            <a:avLst/>
          </a:prstGeom>
          <a:noFill/>
        </p:spPr>
        <p:txBody>
          <a:bodyPr wrap="square">
            <a:spAutoFit/>
          </a:bodyPr>
          <a:lstStyle/>
          <a:p>
            <a:pPr algn="just">
              <a:lnSpc>
                <a:spcPct val="150000"/>
              </a:lnSpc>
            </a:pPr>
            <a:r>
              <a:rPr lang="en-VN" sz="3200" b="1" dirty="0">
                <a:solidFill>
                  <a:srgbClr val="00B050"/>
                </a:solidFill>
                <a:effectLst/>
                <a:latin typeface="Times New Roman" panose="02020603050405020304" pitchFamily="18" charset="0"/>
                <a:ea typeface="Times New Roman" panose="02020603050405020304" pitchFamily="18" charset="0"/>
              </a:rPr>
              <a:t>Khu vực quần đảo Trường Sa vẫn quanh năm nắng, gió, bão bùng rất khắc nghiệt. Nhưng với sự quan tâm của Đảng, Nhà nước, sự nỗ lực của quân và dân, diện mạo của huyện đảo Trường Sa (tỉnh Khánh Hòa) đã đổi thay từng ngày. </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Rectangle 2">
            <a:extLst>
              <a:ext uri="{FF2B5EF4-FFF2-40B4-BE49-F238E27FC236}">
                <a16:creationId xmlns:a16="http://schemas.microsoft.com/office/drawing/2014/main" id="{C91F2B67-7B2E-B8C8-A5C1-1D605336D4F1}"/>
              </a:ext>
            </a:extLst>
          </p:cNvPr>
          <p:cNvSpPr>
            <a:spLocks noChangeArrowheads="1"/>
          </p:cNvSpPr>
          <p:nvPr/>
        </p:nvSpPr>
        <p:spPr bwMode="auto">
          <a:xfrm>
            <a:off x="117652" y="926913"/>
            <a:ext cx="18949861" cy="4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2" name="Rectangle 2">
            <a:extLst>
              <a:ext uri="{FF2B5EF4-FFF2-40B4-BE49-F238E27FC236}">
                <a16:creationId xmlns:a16="http://schemas.microsoft.com/office/drawing/2014/main" id="{3C21FC21-E3FA-06A1-1314-EC275B0F9746}"/>
              </a:ext>
            </a:extLst>
          </p:cNvPr>
          <p:cNvSpPr>
            <a:spLocks noChangeArrowheads="1"/>
          </p:cNvSpPr>
          <p:nvPr/>
        </p:nvSpPr>
        <p:spPr bwMode="auto">
          <a:xfrm>
            <a:off x="111543" y="492288"/>
            <a:ext cx="200506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3" name="Rectangle 2">
            <a:extLst>
              <a:ext uri="{FF2B5EF4-FFF2-40B4-BE49-F238E27FC236}">
                <a16:creationId xmlns:a16="http://schemas.microsoft.com/office/drawing/2014/main" id="{02661EB7-A2B9-87CA-0752-6D3376FCDA93}"/>
              </a:ext>
            </a:extLst>
          </p:cNvPr>
          <p:cNvSpPr>
            <a:spLocks noChangeArrowheads="1"/>
          </p:cNvSpPr>
          <p:nvPr/>
        </p:nvSpPr>
        <p:spPr bwMode="auto">
          <a:xfrm>
            <a:off x="144295" y="446569"/>
            <a:ext cx="184516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4" name="Rectangle 2">
            <a:extLst>
              <a:ext uri="{FF2B5EF4-FFF2-40B4-BE49-F238E27FC236}">
                <a16:creationId xmlns:a16="http://schemas.microsoft.com/office/drawing/2014/main" id="{CA6E1CAD-F484-AF98-E260-CB20A0EB7FEC}"/>
              </a:ext>
            </a:extLst>
          </p:cNvPr>
          <p:cNvSpPr>
            <a:spLocks noChangeArrowheads="1"/>
          </p:cNvSpPr>
          <p:nvPr/>
        </p:nvSpPr>
        <p:spPr bwMode="auto">
          <a:xfrm>
            <a:off x="144296" y="728626"/>
            <a:ext cx="225413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49153" name="Picture 1" descr="Căn cứ vào vị trí và khoảng cách giữa các đảo, quần đảo Trường Sa được chia thành 8 cụm">
            <a:extLst>
              <a:ext uri="{FF2B5EF4-FFF2-40B4-BE49-F238E27FC236}">
                <a16:creationId xmlns:a16="http://schemas.microsoft.com/office/drawing/2014/main" id="{15C1C0AE-4D85-1D93-E79F-86DA68F1D6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4295" y="728627"/>
            <a:ext cx="6291211" cy="3885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872628"/>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227141" y="4756103"/>
            <a:ext cx="6304490" cy="182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000" b="1" dirty="0" err="1">
                <a:solidFill>
                  <a:srgbClr val="0432FF"/>
                </a:solidFill>
                <a:effectLst/>
                <a:latin typeface="Times New Roman" panose="02020603050405020304" pitchFamily="18" charset="0"/>
                <a:ea typeface="Times New Roman" panose="02020603050405020304" pitchFamily="18" charset="0"/>
              </a:rPr>
              <a:t>Quần</a:t>
            </a:r>
            <a:r>
              <a:rPr lang="nl-NL" sz="4000" b="1" dirty="0">
                <a:solidFill>
                  <a:srgbClr val="0432FF"/>
                </a:solidFill>
                <a:effectLst/>
                <a:latin typeface="Times New Roman" panose="02020603050405020304" pitchFamily="18" charset="0"/>
                <a:ea typeface="Times New Roman" panose="02020603050405020304" pitchFamily="18" charset="0"/>
              </a:rPr>
              <a:t> </a:t>
            </a:r>
            <a:r>
              <a:rPr lang="nl-NL" sz="4000" b="1" dirty="0" err="1">
                <a:solidFill>
                  <a:srgbClr val="0432FF"/>
                </a:solidFill>
                <a:effectLst/>
                <a:latin typeface="Times New Roman" panose="02020603050405020304" pitchFamily="18" charset="0"/>
                <a:ea typeface="Times New Roman" panose="02020603050405020304" pitchFamily="18" charset="0"/>
              </a:rPr>
              <a:t>đảo</a:t>
            </a:r>
            <a:r>
              <a:rPr lang="nl-NL" sz="4000" b="1" dirty="0">
                <a:solidFill>
                  <a:srgbClr val="0432FF"/>
                </a:solidFill>
                <a:effectLst/>
                <a:latin typeface="Times New Roman" panose="02020603050405020304" pitchFamily="18" charset="0"/>
                <a:ea typeface="Times New Roman" panose="02020603050405020304" pitchFamily="18" charset="0"/>
              </a:rPr>
              <a:t> </a:t>
            </a:r>
            <a:r>
              <a:rPr lang="nl-NL" sz="4000" b="1" dirty="0" err="1">
                <a:solidFill>
                  <a:srgbClr val="0432FF"/>
                </a:solidFill>
                <a:effectLst/>
                <a:latin typeface="Times New Roman" panose="02020603050405020304" pitchFamily="18" charset="0"/>
                <a:ea typeface="Times New Roman" panose="02020603050405020304" pitchFamily="18" charset="0"/>
              </a:rPr>
              <a:t>Trường</a:t>
            </a:r>
            <a:r>
              <a:rPr lang="nl-NL" sz="4000" b="1" dirty="0">
                <a:solidFill>
                  <a:srgbClr val="0432FF"/>
                </a:solidFill>
                <a:effectLst/>
                <a:latin typeface="Times New Roman" panose="02020603050405020304" pitchFamily="18" charset="0"/>
                <a:ea typeface="Times New Roman" panose="02020603050405020304" pitchFamily="18" charset="0"/>
              </a:rPr>
              <a:t> Sa </a:t>
            </a:r>
          </a:p>
          <a:p>
            <a:pPr algn="ctr">
              <a:lnSpc>
                <a:spcPct val="150000"/>
              </a:lnSpc>
            </a:pPr>
            <a:r>
              <a:rPr lang="nl-NL" sz="4000" b="1" dirty="0" err="1">
                <a:solidFill>
                  <a:srgbClr val="0432FF"/>
                </a:solidFill>
                <a:effectLst/>
                <a:latin typeface="Times New Roman" panose="02020603050405020304" pitchFamily="18" charset="0"/>
                <a:ea typeface="Times New Roman" panose="02020603050405020304" pitchFamily="18" charset="0"/>
              </a:rPr>
              <a:t>Khánh</a:t>
            </a:r>
            <a:r>
              <a:rPr lang="nl-NL" sz="4000" b="1" dirty="0">
                <a:solidFill>
                  <a:srgbClr val="0432FF"/>
                </a:solidFill>
                <a:effectLst/>
                <a:latin typeface="Times New Roman" panose="02020603050405020304" pitchFamily="18" charset="0"/>
                <a:ea typeface="Times New Roman" panose="02020603050405020304" pitchFamily="18" charset="0"/>
              </a:rPr>
              <a:t> </a:t>
            </a:r>
            <a:r>
              <a:rPr lang="nl-NL" sz="4000" b="1" dirty="0" err="1">
                <a:solidFill>
                  <a:srgbClr val="0432FF"/>
                </a:solidFill>
                <a:effectLst/>
                <a:latin typeface="Times New Roman" panose="02020603050405020304" pitchFamily="18" charset="0"/>
                <a:ea typeface="Times New Roman" panose="02020603050405020304" pitchFamily="18" charset="0"/>
              </a:rPr>
              <a:t>Hòa</a:t>
            </a:r>
            <a:r>
              <a:rPr lang="en-VN" sz="4000" b="1" dirty="0">
                <a:solidFill>
                  <a:srgbClr val="0432FF"/>
                </a:solidFill>
                <a:effectLst/>
              </a:rPr>
              <a:t> </a:t>
            </a:r>
            <a:endParaRPr lang="en-VN" sz="40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50182" y="268545"/>
            <a:ext cx="5278581" cy="6127383"/>
          </a:xfrm>
          <a:prstGeom prst="rect">
            <a:avLst/>
          </a:prstGeom>
          <a:noFill/>
        </p:spPr>
        <p:txBody>
          <a:bodyPr wrap="square">
            <a:spAutoFit/>
          </a:bodyPr>
          <a:lstStyle/>
          <a:p>
            <a:pPr algn="just">
              <a:lnSpc>
                <a:spcPct val="150000"/>
              </a:lnSpc>
            </a:pPr>
            <a:r>
              <a:rPr lang="en-VN" sz="3800" b="1" dirty="0">
                <a:solidFill>
                  <a:srgbClr val="00B050"/>
                </a:solidFill>
                <a:effectLst/>
                <a:latin typeface="Times New Roman" panose="02020603050405020304" pitchFamily="18" charset="0"/>
                <a:ea typeface="Times New Roman" panose="02020603050405020304" pitchFamily="18" charset="0"/>
              </a:rPr>
              <a:t>Hiếm có nơi nào trên vùng biển Việt Nam có được môi trường và khí hậu trong lành, nhiều cảnh quan tự nhiên còn nguyên sơ như ở quần đảo Trường Sa.</a:t>
            </a: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Rectangle 2">
            <a:extLst>
              <a:ext uri="{FF2B5EF4-FFF2-40B4-BE49-F238E27FC236}">
                <a16:creationId xmlns:a16="http://schemas.microsoft.com/office/drawing/2014/main" id="{C91F2B67-7B2E-B8C8-A5C1-1D605336D4F1}"/>
              </a:ext>
            </a:extLst>
          </p:cNvPr>
          <p:cNvSpPr>
            <a:spLocks noChangeArrowheads="1"/>
          </p:cNvSpPr>
          <p:nvPr/>
        </p:nvSpPr>
        <p:spPr bwMode="auto">
          <a:xfrm>
            <a:off x="117652" y="926913"/>
            <a:ext cx="18949861" cy="4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2" name="Rectangle 2">
            <a:extLst>
              <a:ext uri="{FF2B5EF4-FFF2-40B4-BE49-F238E27FC236}">
                <a16:creationId xmlns:a16="http://schemas.microsoft.com/office/drawing/2014/main" id="{3C21FC21-E3FA-06A1-1314-EC275B0F9746}"/>
              </a:ext>
            </a:extLst>
          </p:cNvPr>
          <p:cNvSpPr>
            <a:spLocks noChangeArrowheads="1"/>
          </p:cNvSpPr>
          <p:nvPr/>
        </p:nvSpPr>
        <p:spPr bwMode="auto">
          <a:xfrm>
            <a:off x="111543" y="492288"/>
            <a:ext cx="200506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3" name="Rectangle 2">
            <a:extLst>
              <a:ext uri="{FF2B5EF4-FFF2-40B4-BE49-F238E27FC236}">
                <a16:creationId xmlns:a16="http://schemas.microsoft.com/office/drawing/2014/main" id="{02661EB7-A2B9-87CA-0752-6D3376FCDA93}"/>
              </a:ext>
            </a:extLst>
          </p:cNvPr>
          <p:cNvSpPr>
            <a:spLocks noChangeArrowheads="1"/>
          </p:cNvSpPr>
          <p:nvPr/>
        </p:nvSpPr>
        <p:spPr bwMode="auto">
          <a:xfrm>
            <a:off x="144295" y="446569"/>
            <a:ext cx="184516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4" name="Rectangle 2">
            <a:extLst>
              <a:ext uri="{FF2B5EF4-FFF2-40B4-BE49-F238E27FC236}">
                <a16:creationId xmlns:a16="http://schemas.microsoft.com/office/drawing/2014/main" id="{CA6E1CAD-F484-AF98-E260-CB20A0EB7FEC}"/>
              </a:ext>
            </a:extLst>
          </p:cNvPr>
          <p:cNvSpPr>
            <a:spLocks noChangeArrowheads="1"/>
          </p:cNvSpPr>
          <p:nvPr/>
        </p:nvSpPr>
        <p:spPr bwMode="auto">
          <a:xfrm>
            <a:off x="144296" y="728626"/>
            <a:ext cx="225413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49153" name="Picture 1" descr="Căn cứ vào vị trí và khoảng cách giữa các đảo, quần đảo Trường Sa được chia thành 8 cụm">
            <a:extLst>
              <a:ext uri="{FF2B5EF4-FFF2-40B4-BE49-F238E27FC236}">
                <a16:creationId xmlns:a16="http://schemas.microsoft.com/office/drawing/2014/main" id="{15C1C0AE-4D85-1D93-E79F-86DA68F1D6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4295" y="728627"/>
            <a:ext cx="6291211" cy="3885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992058"/>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227141" y="4756103"/>
            <a:ext cx="6304490" cy="182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000" b="1" dirty="0" err="1">
                <a:solidFill>
                  <a:srgbClr val="0432FF"/>
                </a:solidFill>
                <a:effectLst/>
                <a:latin typeface="Times New Roman" panose="02020603050405020304" pitchFamily="18" charset="0"/>
                <a:ea typeface="Times New Roman" panose="02020603050405020304" pitchFamily="18" charset="0"/>
              </a:rPr>
              <a:t>Quần</a:t>
            </a:r>
            <a:r>
              <a:rPr lang="nl-NL" sz="4000" b="1" dirty="0">
                <a:solidFill>
                  <a:srgbClr val="0432FF"/>
                </a:solidFill>
                <a:effectLst/>
                <a:latin typeface="Times New Roman" panose="02020603050405020304" pitchFamily="18" charset="0"/>
                <a:ea typeface="Times New Roman" panose="02020603050405020304" pitchFamily="18" charset="0"/>
              </a:rPr>
              <a:t> </a:t>
            </a:r>
            <a:r>
              <a:rPr lang="nl-NL" sz="4000" b="1" dirty="0" err="1">
                <a:solidFill>
                  <a:srgbClr val="0432FF"/>
                </a:solidFill>
                <a:effectLst/>
                <a:latin typeface="Times New Roman" panose="02020603050405020304" pitchFamily="18" charset="0"/>
                <a:ea typeface="Times New Roman" panose="02020603050405020304" pitchFamily="18" charset="0"/>
              </a:rPr>
              <a:t>đảo</a:t>
            </a:r>
            <a:r>
              <a:rPr lang="nl-NL" sz="4000" b="1" dirty="0">
                <a:solidFill>
                  <a:srgbClr val="0432FF"/>
                </a:solidFill>
                <a:effectLst/>
                <a:latin typeface="Times New Roman" panose="02020603050405020304" pitchFamily="18" charset="0"/>
                <a:ea typeface="Times New Roman" panose="02020603050405020304" pitchFamily="18" charset="0"/>
              </a:rPr>
              <a:t> </a:t>
            </a:r>
            <a:r>
              <a:rPr lang="nl-NL" sz="4000" b="1" dirty="0" err="1">
                <a:solidFill>
                  <a:srgbClr val="0432FF"/>
                </a:solidFill>
                <a:effectLst/>
                <a:latin typeface="Times New Roman" panose="02020603050405020304" pitchFamily="18" charset="0"/>
                <a:ea typeface="Times New Roman" panose="02020603050405020304" pitchFamily="18" charset="0"/>
              </a:rPr>
              <a:t>Trường</a:t>
            </a:r>
            <a:r>
              <a:rPr lang="nl-NL" sz="4000" b="1" dirty="0">
                <a:solidFill>
                  <a:srgbClr val="0432FF"/>
                </a:solidFill>
                <a:effectLst/>
                <a:latin typeface="Times New Roman" panose="02020603050405020304" pitchFamily="18" charset="0"/>
                <a:ea typeface="Times New Roman" panose="02020603050405020304" pitchFamily="18" charset="0"/>
              </a:rPr>
              <a:t> Sa </a:t>
            </a:r>
          </a:p>
          <a:p>
            <a:pPr algn="ctr">
              <a:lnSpc>
                <a:spcPct val="150000"/>
              </a:lnSpc>
            </a:pPr>
            <a:r>
              <a:rPr lang="nl-NL" sz="4000" b="1" dirty="0" err="1">
                <a:solidFill>
                  <a:srgbClr val="0432FF"/>
                </a:solidFill>
                <a:effectLst/>
                <a:latin typeface="Times New Roman" panose="02020603050405020304" pitchFamily="18" charset="0"/>
                <a:ea typeface="Times New Roman" panose="02020603050405020304" pitchFamily="18" charset="0"/>
              </a:rPr>
              <a:t>Khánh</a:t>
            </a:r>
            <a:r>
              <a:rPr lang="nl-NL" sz="4000" b="1" dirty="0">
                <a:solidFill>
                  <a:srgbClr val="0432FF"/>
                </a:solidFill>
                <a:effectLst/>
                <a:latin typeface="Times New Roman" panose="02020603050405020304" pitchFamily="18" charset="0"/>
                <a:ea typeface="Times New Roman" panose="02020603050405020304" pitchFamily="18" charset="0"/>
              </a:rPr>
              <a:t> </a:t>
            </a:r>
            <a:r>
              <a:rPr lang="nl-NL" sz="4000" b="1" dirty="0" err="1">
                <a:solidFill>
                  <a:srgbClr val="0432FF"/>
                </a:solidFill>
                <a:effectLst/>
                <a:latin typeface="Times New Roman" panose="02020603050405020304" pitchFamily="18" charset="0"/>
                <a:ea typeface="Times New Roman" panose="02020603050405020304" pitchFamily="18" charset="0"/>
              </a:rPr>
              <a:t>Hòa</a:t>
            </a:r>
            <a:r>
              <a:rPr lang="en-VN" sz="4000" b="1" dirty="0">
                <a:solidFill>
                  <a:srgbClr val="0432FF"/>
                </a:solidFill>
                <a:effectLst/>
              </a:rPr>
              <a:t> </a:t>
            </a:r>
            <a:endParaRPr lang="en-VN" sz="40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50182" y="268545"/>
            <a:ext cx="5278581" cy="6241837"/>
          </a:xfrm>
          <a:prstGeom prst="rect">
            <a:avLst/>
          </a:prstGeom>
          <a:noFill/>
        </p:spPr>
        <p:txBody>
          <a:bodyPr wrap="square">
            <a:spAutoFit/>
          </a:bodyPr>
          <a:lstStyle/>
          <a:p>
            <a:pPr algn="just">
              <a:lnSpc>
                <a:spcPct val="150000"/>
              </a:lnSpc>
            </a:pPr>
            <a:r>
              <a:rPr lang="en-VN" sz="3000" b="1" dirty="0">
                <a:solidFill>
                  <a:srgbClr val="00B050"/>
                </a:solidFill>
                <a:effectLst/>
                <a:latin typeface="Times New Roman" panose="02020603050405020304" pitchFamily="18" charset="0"/>
                <a:ea typeface="Times New Roman" panose="02020603050405020304" pitchFamily="18" charset="0"/>
              </a:rPr>
              <a:t>Trong những năm qua, nhiều đoàn đại biểu đại diện cho các tầng lớp nhân dân trên cả nước và kiều bào ta ở nước ngoài đã đến thăm và động viên cán bộ chiến sĩ và nhân dân trên quần đảo Trường Sa, cũng như chiêm ngưỡng vẻ đẹp của đất nước.</a:t>
            </a:r>
            <a:r>
              <a:rPr lang="en-VN" sz="3000" b="1" dirty="0">
                <a:solidFill>
                  <a:srgbClr val="00B050"/>
                </a:solidFill>
                <a:effectLst/>
              </a:rPr>
              <a:t> </a:t>
            </a:r>
            <a:endParaRPr lang="en-VN" sz="3000" b="1" dirty="0">
              <a:solidFill>
                <a:srgbClr val="00B050"/>
              </a:solidFill>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Rectangle 2">
            <a:extLst>
              <a:ext uri="{FF2B5EF4-FFF2-40B4-BE49-F238E27FC236}">
                <a16:creationId xmlns:a16="http://schemas.microsoft.com/office/drawing/2014/main" id="{C91F2B67-7B2E-B8C8-A5C1-1D605336D4F1}"/>
              </a:ext>
            </a:extLst>
          </p:cNvPr>
          <p:cNvSpPr>
            <a:spLocks noChangeArrowheads="1"/>
          </p:cNvSpPr>
          <p:nvPr/>
        </p:nvSpPr>
        <p:spPr bwMode="auto">
          <a:xfrm>
            <a:off x="117652" y="926913"/>
            <a:ext cx="18949861" cy="4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2" name="Rectangle 2">
            <a:extLst>
              <a:ext uri="{FF2B5EF4-FFF2-40B4-BE49-F238E27FC236}">
                <a16:creationId xmlns:a16="http://schemas.microsoft.com/office/drawing/2014/main" id="{3C21FC21-E3FA-06A1-1314-EC275B0F9746}"/>
              </a:ext>
            </a:extLst>
          </p:cNvPr>
          <p:cNvSpPr>
            <a:spLocks noChangeArrowheads="1"/>
          </p:cNvSpPr>
          <p:nvPr/>
        </p:nvSpPr>
        <p:spPr bwMode="auto">
          <a:xfrm>
            <a:off x="111543" y="492288"/>
            <a:ext cx="200506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3" name="Rectangle 2">
            <a:extLst>
              <a:ext uri="{FF2B5EF4-FFF2-40B4-BE49-F238E27FC236}">
                <a16:creationId xmlns:a16="http://schemas.microsoft.com/office/drawing/2014/main" id="{02661EB7-A2B9-87CA-0752-6D3376FCDA93}"/>
              </a:ext>
            </a:extLst>
          </p:cNvPr>
          <p:cNvSpPr>
            <a:spLocks noChangeArrowheads="1"/>
          </p:cNvSpPr>
          <p:nvPr/>
        </p:nvSpPr>
        <p:spPr bwMode="auto">
          <a:xfrm>
            <a:off x="144295" y="446569"/>
            <a:ext cx="184516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4" name="Rectangle 2">
            <a:extLst>
              <a:ext uri="{FF2B5EF4-FFF2-40B4-BE49-F238E27FC236}">
                <a16:creationId xmlns:a16="http://schemas.microsoft.com/office/drawing/2014/main" id="{CA6E1CAD-F484-AF98-E260-CB20A0EB7FEC}"/>
              </a:ext>
            </a:extLst>
          </p:cNvPr>
          <p:cNvSpPr>
            <a:spLocks noChangeArrowheads="1"/>
          </p:cNvSpPr>
          <p:nvPr/>
        </p:nvSpPr>
        <p:spPr bwMode="auto">
          <a:xfrm>
            <a:off x="144296" y="728626"/>
            <a:ext cx="225413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49153" name="Picture 1" descr="Căn cứ vào vị trí và khoảng cách giữa các đảo, quần đảo Trường Sa được chia thành 8 cụm">
            <a:extLst>
              <a:ext uri="{FF2B5EF4-FFF2-40B4-BE49-F238E27FC236}">
                <a16:creationId xmlns:a16="http://schemas.microsoft.com/office/drawing/2014/main" id="{15C1C0AE-4D85-1D93-E79F-86DA68F1D6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4295" y="728627"/>
            <a:ext cx="6291211" cy="3885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044010"/>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227141" y="4756103"/>
            <a:ext cx="6304490" cy="182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50000"/>
              </a:lnSpc>
            </a:pPr>
            <a:r>
              <a:rPr lang="nl-NL" sz="4000" b="1" dirty="0" err="1">
                <a:solidFill>
                  <a:srgbClr val="0432FF"/>
                </a:solidFill>
                <a:effectLst/>
                <a:latin typeface="Times New Roman" panose="02020603050405020304" pitchFamily="18" charset="0"/>
                <a:ea typeface="Times New Roman" panose="02020603050405020304" pitchFamily="18" charset="0"/>
              </a:rPr>
              <a:t>Quần</a:t>
            </a:r>
            <a:r>
              <a:rPr lang="nl-NL" sz="4000" b="1" dirty="0">
                <a:solidFill>
                  <a:srgbClr val="0432FF"/>
                </a:solidFill>
                <a:effectLst/>
                <a:latin typeface="Times New Roman" panose="02020603050405020304" pitchFamily="18" charset="0"/>
                <a:ea typeface="Times New Roman" panose="02020603050405020304" pitchFamily="18" charset="0"/>
              </a:rPr>
              <a:t> </a:t>
            </a:r>
            <a:r>
              <a:rPr lang="nl-NL" sz="4000" b="1" dirty="0" err="1">
                <a:solidFill>
                  <a:srgbClr val="0432FF"/>
                </a:solidFill>
                <a:effectLst/>
                <a:latin typeface="Times New Roman" panose="02020603050405020304" pitchFamily="18" charset="0"/>
                <a:ea typeface="Times New Roman" panose="02020603050405020304" pitchFamily="18" charset="0"/>
              </a:rPr>
              <a:t>đảo</a:t>
            </a:r>
            <a:r>
              <a:rPr lang="nl-NL" sz="4000" b="1" dirty="0">
                <a:solidFill>
                  <a:srgbClr val="0432FF"/>
                </a:solidFill>
                <a:effectLst/>
                <a:latin typeface="Times New Roman" panose="02020603050405020304" pitchFamily="18" charset="0"/>
                <a:ea typeface="Times New Roman" panose="02020603050405020304" pitchFamily="18" charset="0"/>
              </a:rPr>
              <a:t> </a:t>
            </a:r>
            <a:r>
              <a:rPr lang="nl-NL" sz="4000" b="1" dirty="0" err="1">
                <a:solidFill>
                  <a:srgbClr val="0432FF"/>
                </a:solidFill>
                <a:effectLst/>
                <a:latin typeface="Times New Roman" panose="02020603050405020304" pitchFamily="18" charset="0"/>
                <a:ea typeface="Times New Roman" panose="02020603050405020304" pitchFamily="18" charset="0"/>
              </a:rPr>
              <a:t>Trường</a:t>
            </a:r>
            <a:r>
              <a:rPr lang="nl-NL" sz="4000" b="1" dirty="0">
                <a:solidFill>
                  <a:srgbClr val="0432FF"/>
                </a:solidFill>
                <a:effectLst/>
                <a:latin typeface="Times New Roman" panose="02020603050405020304" pitchFamily="18" charset="0"/>
                <a:ea typeface="Times New Roman" panose="02020603050405020304" pitchFamily="18" charset="0"/>
              </a:rPr>
              <a:t> Sa </a:t>
            </a:r>
          </a:p>
          <a:p>
            <a:pPr algn="ctr">
              <a:lnSpc>
                <a:spcPct val="150000"/>
              </a:lnSpc>
            </a:pPr>
            <a:r>
              <a:rPr lang="nl-NL" sz="4000" b="1" dirty="0" err="1">
                <a:solidFill>
                  <a:srgbClr val="0432FF"/>
                </a:solidFill>
                <a:effectLst/>
                <a:latin typeface="Times New Roman" panose="02020603050405020304" pitchFamily="18" charset="0"/>
                <a:ea typeface="Times New Roman" panose="02020603050405020304" pitchFamily="18" charset="0"/>
              </a:rPr>
              <a:t>Khánh</a:t>
            </a:r>
            <a:r>
              <a:rPr lang="nl-NL" sz="4000" b="1" dirty="0">
                <a:solidFill>
                  <a:srgbClr val="0432FF"/>
                </a:solidFill>
                <a:effectLst/>
                <a:latin typeface="Times New Roman" panose="02020603050405020304" pitchFamily="18" charset="0"/>
                <a:ea typeface="Times New Roman" panose="02020603050405020304" pitchFamily="18" charset="0"/>
              </a:rPr>
              <a:t> </a:t>
            </a:r>
            <a:r>
              <a:rPr lang="nl-NL" sz="4000" b="1" dirty="0" err="1">
                <a:solidFill>
                  <a:srgbClr val="0432FF"/>
                </a:solidFill>
                <a:effectLst/>
                <a:latin typeface="Times New Roman" panose="02020603050405020304" pitchFamily="18" charset="0"/>
                <a:ea typeface="Times New Roman" panose="02020603050405020304" pitchFamily="18" charset="0"/>
              </a:rPr>
              <a:t>Hòa</a:t>
            </a:r>
            <a:r>
              <a:rPr lang="en-VN" sz="4000" b="1" dirty="0">
                <a:solidFill>
                  <a:srgbClr val="0432FF"/>
                </a:solidFill>
                <a:effectLst/>
              </a:rPr>
              <a:t> </a:t>
            </a:r>
            <a:endParaRPr lang="en-VN" sz="40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E468EE2F-C7B0-22B8-8E19-543C4516281F}"/>
              </a:ext>
            </a:extLst>
          </p:cNvPr>
          <p:cNvSpPr>
            <a:spLocks noChangeArrowheads="1"/>
          </p:cNvSpPr>
          <p:nvPr/>
        </p:nvSpPr>
        <p:spPr bwMode="auto">
          <a:xfrm>
            <a:off x="263237" y="222826"/>
            <a:ext cx="19898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5" name="TextBox 4">
            <a:extLst>
              <a:ext uri="{FF2B5EF4-FFF2-40B4-BE49-F238E27FC236}">
                <a16:creationId xmlns:a16="http://schemas.microsoft.com/office/drawing/2014/main" id="{EE6E305F-CFCB-494C-6D9B-E6DC75785C0A}"/>
              </a:ext>
            </a:extLst>
          </p:cNvPr>
          <p:cNvSpPr txBox="1"/>
          <p:nvPr/>
        </p:nvSpPr>
        <p:spPr>
          <a:xfrm>
            <a:off x="6650182" y="268545"/>
            <a:ext cx="5278581" cy="6458884"/>
          </a:xfrm>
          <a:prstGeom prst="rect">
            <a:avLst/>
          </a:prstGeom>
          <a:noFill/>
        </p:spPr>
        <p:txBody>
          <a:bodyPr wrap="square">
            <a:spAutoFit/>
          </a:bodyPr>
          <a:lstStyle/>
          <a:p>
            <a:pPr algn="just">
              <a:lnSpc>
                <a:spcPct val="150000"/>
              </a:lnSpc>
            </a:pPr>
            <a:r>
              <a:rPr lang="en-VN" sz="3500" b="1" dirty="0">
                <a:solidFill>
                  <a:srgbClr val="00B050"/>
                </a:solidFill>
                <a:effectLst/>
                <a:latin typeface="Times New Roman" panose="02020603050405020304" pitchFamily="18" charset="0"/>
                <a:ea typeface="Times New Roman" panose="02020603050405020304" pitchFamily="18" charset="0"/>
              </a:rPr>
              <a:t>Cuộc sống, sinh hoạt, môi trường sống, cảnh quan của các cán bộ, chiến sĩ, người dân trên các đảo, nhà giàn đã có nhiều thay đổi tích cực, đầy đủ hơn, rút ngắn khoảng cách và gần gũi hơn với đất liền.</a:t>
            </a:r>
            <a:r>
              <a:rPr lang="en-VN" sz="3500" b="1" dirty="0">
                <a:solidFill>
                  <a:srgbClr val="00B050"/>
                </a:solidFill>
                <a:effectLst/>
              </a:rPr>
              <a:t> </a:t>
            </a:r>
            <a:endParaRPr lang="en-VN" sz="3500" b="1" dirty="0">
              <a:solidFill>
                <a:srgbClr val="00B050"/>
              </a:solidFill>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FACC0483-C3ED-C7DB-2416-B010ACBF272A}"/>
              </a:ext>
            </a:extLst>
          </p:cNvPr>
          <p:cNvSpPr>
            <a:spLocks noChangeArrowheads="1"/>
          </p:cNvSpPr>
          <p:nvPr/>
        </p:nvSpPr>
        <p:spPr bwMode="auto">
          <a:xfrm>
            <a:off x="117654" y="575999"/>
            <a:ext cx="20943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Rectangle 2">
            <a:extLst>
              <a:ext uri="{FF2B5EF4-FFF2-40B4-BE49-F238E27FC236}">
                <a16:creationId xmlns:a16="http://schemas.microsoft.com/office/drawing/2014/main" id="{94F0F8CD-7BE2-30D4-B5E6-F5A8573FA1CE}"/>
              </a:ext>
            </a:extLst>
          </p:cNvPr>
          <p:cNvSpPr>
            <a:spLocks noChangeArrowheads="1"/>
          </p:cNvSpPr>
          <p:nvPr/>
        </p:nvSpPr>
        <p:spPr bwMode="auto">
          <a:xfrm>
            <a:off x="117654" y="549911"/>
            <a:ext cx="20437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6" name="Rectangle 2">
            <a:extLst>
              <a:ext uri="{FF2B5EF4-FFF2-40B4-BE49-F238E27FC236}">
                <a16:creationId xmlns:a16="http://schemas.microsoft.com/office/drawing/2014/main" id="{CA6CC5B5-D048-A87C-E572-839C6569074C}"/>
              </a:ext>
            </a:extLst>
          </p:cNvPr>
          <p:cNvSpPr>
            <a:spLocks noChangeArrowheads="1"/>
          </p:cNvSpPr>
          <p:nvPr/>
        </p:nvSpPr>
        <p:spPr bwMode="auto">
          <a:xfrm>
            <a:off x="-152877" y="625286"/>
            <a:ext cx="18020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7" name="Rectangle 2">
            <a:extLst>
              <a:ext uri="{FF2B5EF4-FFF2-40B4-BE49-F238E27FC236}">
                <a16:creationId xmlns:a16="http://schemas.microsoft.com/office/drawing/2014/main" id="{C7D72FDD-9CA7-89EA-5943-87B69076FF64}"/>
              </a:ext>
            </a:extLst>
          </p:cNvPr>
          <p:cNvSpPr>
            <a:spLocks noChangeArrowheads="1"/>
          </p:cNvSpPr>
          <p:nvPr/>
        </p:nvSpPr>
        <p:spPr bwMode="auto">
          <a:xfrm>
            <a:off x="117655" y="827120"/>
            <a:ext cx="21851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8" name="Rectangle 2">
            <a:extLst>
              <a:ext uri="{FF2B5EF4-FFF2-40B4-BE49-F238E27FC236}">
                <a16:creationId xmlns:a16="http://schemas.microsoft.com/office/drawing/2014/main" id="{5545BCFC-9E70-7825-8823-4AA7B2F64048}"/>
              </a:ext>
            </a:extLst>
          </p:cNvPr>
          <p:cNvSpPr>
            <a:spLocks noChangeArrowheads="1"/>
          </p:cNvSpPr>
          <p:nvPr/>
        </p:nvSpPr>
        <p:spPr bwMode="auto">
          <a:xfrm>
            <a:off x="117653" y="446570"/>
            <a:ext cx="13538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9" name="Rectangle 2">
            <a:extLst>
              <a:ext uri="{FF2B5EF4-FFF2-40B4-BE49-F238E27FC236}">
                <a16:creationId xmlns:a16="http://schemas.microsoft.com/office/drawing/2014/main" id="{F4CC001F-3FC8-9809-4A6C-22F8077987EE}"/>
              </a:ext>
            </a:extLst>
          </p:cNvPr>
          <p:cNvSpPr>
            <a:spLocks noChangeArrowheads="1"/>
          </p:cNvSpPr>
          <p:nvPr/>
        </p:nvSpPr>
        <p:spPr bwMode="auto">
          <a:xfrm>
            <a:off x="117652" y="905396"/>
            <a:ext cx="2189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Rectangle 2">
            <a:extLst>
              <a:ext uri="{FF2B5EF4-FFF2-40B4-BE49-F238E27FC236}">
                <a16:creationId xmlns:a16="http://schemas.microsoft.com/office/drawing/2014/main" id="{C91F2B67-7B2E-B8C8-A5C1-1D605336D4F1}"/>
              </a:ext>
            </a:extLst>
          </p:cNvPr>
          <p:cNvSpPr>
            <a:spLocks noChangeArrowheads="1"/>
          </p:cNvSpPr>
          <p:nvPr/>
        </p:nvSpPr>
        <p:spPr bwMode="auto">
          <a:xfrm>
            <a:off x="117652" y="926913"/>
            <a:ext cx="18949861" cy="4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2" name="Rectangle 2">
            <a:extLst>
              <a:ext uri="{FF2B5EF4-FFF2-40B4-BE49-F238E27FC236}">
                <a16:creationId xmlns:a16="http://schemas.microsoft.com/office/drawing/2014/main" id="{3C21FC21-E3FA-06A1-1314-EC275B0F9746}"/>
              </a:ext>
            </a:extLst>
          </p:cNvPr>
          <p:cNvSpPr>
            <a:spLocks noChangeArrowheads="1"/>
          </p:cNvSpPr>
          <p:nvPr/>
        </p:nvSpPr>
        <p:spPr bwMode="auto">
          <a:xfrm>
            <a:off x="111543" y="492288"/>
            <a:ext cx="200506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3" name="Rectangle 2">
            <a:extLst>
              <a:ext uri="{FF2B5EF4-FFF2-40B4-BE49-F238E27FC236}">
                <a16:creationId xmlns:a16="http://schemas.microsoft.com/office/drawing/2014/main" id="{02661EB7-A2B9-87CA-0752-6D3376FCDA93}"/>
              </a:ext>
            </a:extLst>
          </p:cNvPr>
          <p:cNvSpPr>
            <a:spLocks noChangeArrowheads="1"/>
          </p:cNvSpPr>
          <p:nvPr/>
        </p:nvSpPr>
        <p:spPr bwMode="auto">
          <a:xfrm>
            <a:off x="144295" y="446569"/>
            <a:ext cx="184516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4" name="Rectangle 2">
            <a:extLst>
              <a:ext uri="{FF2B5EF4-FFF2-40B4-BE49-F238E27FC236}">
                <a16:creationId xmlns:a16="http://schemas.microsoft.com/office/drawing/2014/main" id="{CA6E1CAD-F484-AF98-E260-CB20A0EB7FEC}"/>
              </a:ext>
            </a:extLst>
          </p:cNvPr>
          <p:cNvSpPr>
            <a:spLocks noChangeArrowheads="1"/>
          </p:cNvSpPr>
          <p:nvPr/>
        </p:nvSpPr>
        <p:spPr bwMode="auto">
          <a:xfrm>
            <a:off x="144296" y="728626"/>
            <a:ext cx="225413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49153" name="Picture 1" descr="Căn cứ vào vị trí và khoảng cách giữa các đảo, quần đảo Trường Sa được chia thành 8 cụm">
            <a:extLst>
              <a:ext uri="{FF2B5EF4-FFF2-40B4-BE49-F238E27FC236}">
                <a16:creationId xmlns:a16="http://schemas.microsoft.com/office/drawing/2014/main" id="{15C1C0AE-4D85-1D93-E79F-86DA68F1D6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4295" y="728627"/>
            <a:ext cx="6291211" cy="3885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40574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1" name="Rectangle 10">
            <a:extLst>
              <a:ext uri="{FF2B5EF4-FFF2-40B4-BE49-F238E27FC236}">
                <a16:creationId xmlns:a16="http://schemas.microsoft.com/office/drawing/2014/main" id="{7BF09944-D06F-1392-7999-784D129FE809}"/>
              </a:ext>
            </a:extLst>
          </p:cNvPr>
          <p:cNvSpPr>
            <a:spLocks noChangeArrowheads="1"/>
          </p:cNvSpPr>
          <p:nvPr/>
        </p:nvSpPr>
        <p:spPr bwMode="auto">
          <a:xfrm>
            <a:off x="256886" y="-62926"/>
            <a:ext cx="11436350"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432FF"/>
                </a:solidFill>
                <a:effectLst/>
                <a:latin typeface="Times New Roman" panose="02020603050405020304" pitchFamily="18" charset="0"/>
                <a:ea typeface="Times New Roman" panose="02020603050405020304" pitchFamily="18" charset="0"/>
              </a:rPr>
              <a:t>GV </a:t>
            </a:r>
            <a:r>
              <a:rPr lang="en-US" sz="4500" b="1" dirty="0" err="1">
                <a:solidFill>
                  <a:srgbClr val="0432FF"/>
                </a:solidFill>
                <a:effectLst/>
                <a:latin typeface="Times New Roman" panose="02020603050405020304" pitchFamily="18" charset="0"/>
                <a:ea typeface="Times New Roman" panose="02020603050405020304" pitchFamily="18" charset="0"/>
              </a:rPr>
              <a:t>cho</a:t>
            </a:r>
            <a:r>
              <a:rPr lang="en-US" sz="4500" b="1" dirty="0">
                <a:solidFill>
                  <a:srgbClr val="0432FF"/>
                </a:solidFill>
                <a:effectLst/>
                <a:latin typeface="Times New Roman" panose="02020603050405020304" pitchFamily="18" charset="0"/>
                <a:ea typeface="Times New Roman" panose="02020603050405020304" pitchFamily="18" charset="0"/>
              </a:rPr>
              <a:t> HS </a:t>
            </a:r>
            <a:r>
              <a:rPr lang="en-US" sz="4500" b="1" dirty="0" err="1">
                <a:solidFill>
                  <a:srgbClr val="0432FF"/>
                </a:solidFill>
                <a:effectLst/>
                <a:latin typeface="Times New Roman" panose="02020603050405020304" pitchFamily="18" charset="0"/>
                <a:ea typeface="Times New Roman" panose="02020603050405020304" pitchFamily="18" charset="0"/>
              </a:rPr>
              <a:t>chơi</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trò</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chơi</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Đuổi</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hình</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bắt</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chữ</a:t>
            </a:r>
            <a:r>
              <a:rPr lang="en-US" sz="4500" b="1" dirty="0">
                <a:solidFill>
                  <a:srgbClr val="0432FF"/>
                </a:solidFill>
                <a:effectLst/>
                <a:latin typeface="Times New Roman" panose="02020603050405020304" pitchFamily="18" charset="0"/>
                <a:ea typeface="Times New Roman" panose="02020603050405020304" pitchFamily="18" charset="0"/>
              </a:rPr>
              <a:t>” </a:t>
            </a:r>
            <a:endParaRPr lang="en-VN" sz="45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0101F150-1936-BA9B-772F-BD22A6F6083F}"/>
              </a:ext>
            </a:extLst>
          </p:cNvPr>
          <p:cNvSpPr>
            <a:spLocks noChangeArrowheads="1"/>
          </p:cNvSpPr>
          <p:nvPr/>
        </p:nvSpPr>
        <p:spPr bwMode="auto">
          <a:xfrm>
            <a:off x="665018" y="1206646"/>
            <a:ext cx="227324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TextBox 3">
            <a:extLst>
              <a:ext uri="{FF2B5EF4-FFF2-40B4-BE49-F238E27FC236}">
                <a16:creationId xmlns:a16="http://schemas.microsoft.com/office/drawing/2014/main" id="{9D72B274-8FD3-CC2D-90B5-42171ACABBF1}"/>
              </a:ext>
            </a:extLst>
          </p:cNvPr>
          <p:cNvSpPr txBox="1"/>
          <p:nvPr/>
        </p:nvSpPr>
        <p:spPr>
          <a:xfrm>
            <a:off x="7778750" y="943696"/>
            <a:ext cx="4219286" cy="5913157"/>
          </a:xfrm>
          <a:prstGeom prst="rect">
            <a:avLst/>
          </a:prstGeom>
          <a:noFill/>
        </p:spPr>
        <p:txBody>
          <a:bodyPr wrap="square">
            <a:spAutoFit/>
          </a:bodyPr>
          <a:lstStyle/>
          <a:p>
            <a:pPr algn="just">
              <a:lnSpc>
                <a:spcPct val="150000"/>
              </a:lnSpc>
            </a:pPr>
            <a:r>
              <a:rPr lang="en-US" sz="3200" b="1" dirty="0">
                <a:solidFill>
                  <a:srgbClr val="0432FF"/>
                </a:solidFill>
                <a:effectLst/>
                <a:latin typeface="Times New Roman" panose="02020603050405020304" pitchFamily="18" charset="0"/>
                <a:ea typeface="Times New Roman" panose="02020603050405020304" pitchFamily="18" charset="0"/>
              </a:rPr>
              <a:t>B</a:t>
            </a:r>
            <a:r>
              <a:rPr lang="en-VN" sz="3200" b="1" dirty="0">
                <a:solidFill>
                  <a:srgbClr val="0432FF"/>
                </a:solidFill>
                <a:effectLst/>
                <a:latin typeface="Times New Roman" panose="02020603050405020304" pitchFamily="18" charset="0"/>
                <a:ea typeface="Times New Roman" panose="02020603050405020304" pitchFamily="18" charset="0"/>
              </a:rPr>
              <a:t>iển </a:t>
            </a:r>
            <a:r>
              <a:rPr lang="en-US" sz="3200" b="1" dirty="0" err="1">
                <a:solidFill>
                  <a:srgbClr val="0432FF"/>
                </a:solidFill>
                <a:effectLst/>
                <a:latin typeface="Times New Roman" panose="02020603050405020304" pitchFamily="18" charset="0"/>
                <a:ea typeface="Times New Roman" panose="02020603050405020304" pitchFamily="18" charset="0"/>
              </a:rPr>
              <a:t>này</a:t>
            </a:r>
            <a:r>
              <a:rPr lang="en-VN" sz="3200" b="1" dirty="0">
                <a:solidFill>
                  <a:srgbClr val="0432FF"/>
                </a:solidFill>
                <a:effectLst/>
                <a:latin typeface="Times New Roman" panose="02020603050405020304" pitchFamily="18" charset="0"/>
                <a:ea typeface="Times New Roman" panose="02020603050405020304" pitchFamily="18" charset="0"/>
              </a:rPr>
              <a:t> hoang sơ với nước biển xanh trong vắt, bãi cát trắng trải dài. Đến đây, bạn có thể hòa mình vào thiên nhiên và quên đi những bộn bề tấp nập trong cuộc sống.</a:t>
            </a:r>
          </a:p>
        </p:txBody>
      </p:sp>
      <p:sp>
        <p:nvSpPr>
          <p:cNvPr id="6" name="TextBox 5">
            <a:extLst>
              <a:ext uri="{FF2B5EF4-FFF2-40B4-BE49-F238E27FC236}">
                <a16:creationId xmlns:a16="http://schemas.microsoft.com/office/drawing/2014/main" id="{DB1CCA89-A4BF-FBDC-E316-C3CE808ABD63}"/>
              </a:ext>
            </a:extLst>
          </p:cNvPr>
          <p:cNvSpPr txBox="1"/>
          <p:nvPr/>
        </p:nvSpPr>
        <p:spPr>
          <a:xfrm>
            <a:off x="822038" y="5874041"/>
            <a:ext cx="3591213" cy="784830"/>
          </a:xfrm>
          <a:prstGeom prst="rect">
            <a:avLst/>
          </a:prstGeom>
          <a:noFill/>
        </p:spPr>
        <p:txBody>
          <a:bodyPr wrap="square">
            <a:spAutoFit/>
          </a:bodyPr>
          <a:lstStyle/>
          <a:p>
            <a:r>
              <a:rPr lang="en-VN" sz="4500" b="1" dirty="0">
                <a:solidFill>
                  <a:srgbClr val="00B050"/>
                </a:solidFill>
              </a:rPr>
              <a:t>Biển Cửa Đại</a:t>
            </a:r>
          </a:p>
        </p:txBody>
      </p:sp>
      <p:sp>
        <p:nvSpPr>
          <p:cNvPr id="3" name="Rectangle 2">
            <a:extLst>
              <a:ext uri="{FF2B5EF4-FFF2-40B4-BE49-F238E27FC236}">
                <a16:creationId xmlns:a16="http://schemas.microsoft.com/office/drawing/2014/main" id="{F2CB537A-65BD-9C34-7EF6-54991541E638}"/>
              </a:ext>
            </a:extLst>
          </p:cNvPr>
          <p:cNvSpPr>
            <a:spLocks noChangeArrowheads="1"/>
          </p:cNvSpPr>
          <p:nvPr/>
        </p:nvSpPr>
        <p:spPr bwMode="auto">
          <a:xfrm>
            <a:off x="256885" y="1107053"/>
            <a:ext cx="1513281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6145" name="Picture 1">
            <a:extLst>
              <a:ext uri="{FF2B5EF4-FFF2-40B4-BE49-F238E27FC236}">
                <a16:creationId xmlns:a16="http://schemas.microsoft.com/office/drawing/2014/main" id="{5A41428F-EC29-97BA-4000-9A2DB3271A3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6885" y="1107054"/>
            <a:ext cx="7363115" cy="454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9558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729D4EFE-E299-9CF8-B964-3F0268B1F138}"/>
              </a:ext>
            </a:extLst>
          </p:cNvPr>
          <p:cNvSpPr txBox="1">
            <a:spLocks noChangeArrowheads="1"/>
          </p:cNvSpPr>
          <p:nvPr/>
        </p:nvSpPr>
        <p:spPr bwMode="auto">
          <a:xfrm>
            <a:off x="1433655" y="1906155"/>
            <a:ext cx="8707873" cy="341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5000" b="1" dirty="0"/>
              <a:t>- Có nhiểu đảo và quần đảo, trong đó có 2 quần đảo xa bờ là Hoàng Sa và Trường Sa. </a:t>
            </a:r>
          </a:p>
        </p:txBody>
      </p:sp>
    </p:spTree>
    <p:extLst>
      <p:ext uri="{BB962C8B-B14F-4D97-AF65-F5344CB8AC3E}">
        <p14:creationId xmlns:p14="http://schemas.microsoft.com/office/powerpoint/2010/main" val="28513018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6093097" y="1323109"/>
            <a:ext cx="5364163" cy="341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5000" b="1" dirty="0">
                <a:solidFill>
                  <a:srgbClr val="0432FF"/>
                </a:solidFill>
                <a:effectLst/>
                <a:latin typeface="Times New Roman" panose="02020603050405020304" pitchFamily="18" charset="0"/>
                <a:ea typeface="Times New Roman" panose="02020603050405020304" pitchFamily="18" charset="0"/>
              </a:rPr>
              <a:t>Các đảo và quần đảo nước ta đóng vai trò gì?</a:t>
            </a:r>
            <a:r>
              <a:rPr lang="en-VN" sz="5000" b="1" dirty="0">
                <a:solidFill>
                  <a:srgbClr val="0432FF"/>
                </a:solidFill>
                <a:effectLst/>
              </a:rPr>
              <a:t> </a:t>
            </a:r>
            <a:endParaRPr lang="en-VN" sz="5000" b="1" dirty="0">
              <a:solidFill>
                <a:srgbClr val="0432FF"/>
              </a:solidFill>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1FF9276A-0AD8-4DB1-A18A-6B9B25A5BD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282" y="296545"/>
            <a:ext cx="5364162" cy="6367491"/>
          </a:xfrm>
          <a:prstGeom prst="rect">
            <a:avLst/>
          </a:prstGeom>
          <a:noFill/>
          <a:ln>
            <a:noFill/>
          </a:ln>
        </p:spPr>
      </p:pic>
    </p:spTree>
    <p:extLst>
      <p:ext uri="{BB962C8B-B14F-4D97-AF65-F5344CB8AC3E}">
        <p14:creationId xmlns:p14="http://schemas.microsoft.com/office/powerpoint/2010/main" val="2093758114"/>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5940697" y="791868"/>
            <a:ext cx="5364163" cy="527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nl-NL" sz="4600" b="1" dirty="0" err="1">
                <a:solidFill>
                  <a:srgbClr val="00B050"/>
                </a:solidFill>
                <a:effectLst/>
                <a:latin typeface="Times New Roman" panose="02020603050405020304" pitchFamily="18" charset="0"/>
                <a:ea typeface="Times New Roman" panose="02020603050405020304" pitchFamily="18" charset="0"/>
              </a:rPr>
              <a:t>Các</a:t>
            </a:r>
            <a:r>
              <a:rPr lang="nl-NL" sz="4600" b="1" dirty="0">
                <a:solidFill>
                  <a:srgbClr val="00B050"/>
                </a:solidFill>
                <a:effectLst/>
                <a:latin typeface="Times New Roman" panose="02020603050405020304" pitchFamily="18" charset="0"/>
                <a:ea typeface="Times New Roman" panose="02020603050405020304" pitchFamily="18" charset="0"/>
              </a:rPr>
              <a:t> </a:t>
            </a:r>
            <a:r>
              <a:rPr lang="nl-NL" sz="4600" b="1" dirty="0" err="1">
                <a:solidFill>
                  <a:srgbClr val="00B050"/>
                </a:solidFill>
                <a:effectLst/>
                <a:latin typeface="Times New Roman" panose="02020603050405020304" pitchFamily="18" charset="0"/>
                <a:ea typeface="Times New Roman" panose="02020603050405020304" pitchFamily="18" charset="0"/>
              </a:rPr>
              <a:t>đảo</a:t>
            </a:r>
            <a:r>
              <a:rPr lang="nl-NL" sz="4600" b="1" dirty="0">
                <a:solidFill>
                  <a:srgbClr val="00B050"/>
                </a:solidFill>
                <a:effectLst/>
                <a:latin typeface="Times New Roman" panose="02020603050405020304" pitchFamily="18" charset="0"/>
                <a:ea typeface="Times New Roman" panose="02020603050405020304" pitchFamily="18" charset="0"/>
              </a:rPr>
              <a:t> </a:t>
            </a:r>
            <a:r>
              <a:rPr lang="nl-NL" sz="4600" b="1" dirty="0" err="1">
                <a:solidFill>
                  <a:srgbClr val="00B050"/>
                </a:solidFill>
                <a:effectLst/>
                <a:latin typeface="Times New Roman" panose="02020603050405020304" pitchFamily="18" charset="0"/>
                <a:ea typeface="Times New Roman" panose="02020603050405020304" pitchFamily="18" charset="0"/>
              </a:rPr>
              <a:t>và</a:t>
            </a:r>
            <a:r>
              <a:rPr lang="nl-NL" sz="4600" b="1" dirty="0">
                <a:solidFill>
                  <a:srgbClr val="00B050"/>
                </a:solidFill>
                <a:effectLst/>
                <a:latin typeface="Times New Roman" panose="02020603050405020304" pitchFamily="18" charset="0"/>
                <a:ea typeface="Times New Roman" panose="02020603050405020304" pitchFamily="18" charset="0"/>
              </a:rPr>
              <a:t> </a:t>
            </a:r>
            <a:r>
              <a:rPr lang="nl-NL" sz="4600" b="1" dirty="0" err="1">
                <a:solidFill>
                  <a:srgbClr val="00B050"/>
                </a:solidFill>
                <a:effectLst/>
                <a:latin typeface="Times New Roman" panose="02020603050405020304" pitchFamily="18" charset="0"/>
                <a:ea typeface="Times New Roman" panose="02020603050405020304" pitchFamily="18" charset="0"/>
              </a:rPr>
              <a:t>quần</a:t>
            </a:r>
            <a:r>
              <a:rPr lang="nl-NL" sz="4600" b="1" dirty="0">
                <a:solidFill>
                  <a:srgbClr val="00B050"/>
                </a:solidFill>
                <a:effectLst/>
                <a:latin typeface="Times New Roman" panose="02020603050405020304" pitchFamily="18" charset="0"/>
                <a:ea typeface="Times New Roman" panose="02020603050405020304" pitchFamily="18" charset="0"/>
              </a:rPr>
              <a:t> </a:t>
            </a:r>
            <a:r>
              <a:rPr lang="nl-NL" sz="4600" b="1" dirty="0" err="1">
                <a:solidFill>
                  <a:srgbClr val="00B050"/>
                </a:solidFill>
                <a:effectLst/>
                <a:latin typeface="Times New Roman" panose="02020603050405020304" pitchFamily="18" charset="0"/>
                <a:ea typeface="Times New Roman" panose="02020603050405020304" pitchFamily="18" charset="0"/>
              </a:rPr>
              <a:t>đảo</a:t>
            </a:r>
            <a:r>
              <a:rPr lang="nl-NL" sz="4600" b="1" dirty="0">
                <a:solidFill>
                  <a:srgbClr val="00B050"/>
                </a:solidFill>
                <a:effectLst/>
                <a:latin typeface="Times New Roman" panose="02020603050405020304" pitchFamily="18" charset="0"/>
                <a:ea typeface="Times New Roman" panose="02020603050405020304" pitchFamily="18" charset="0"/>
              </a:rPr>
              <a:t> </a:t>
            </a:r>
            <a:r>
              <a:rPr lang="nl-NL" sz="4600" b="1" dirty="0" err="1">
                <a:solidFill>
                  <a:srgbClr val="00B050"/>
                </a:solidFill>
                <a:effectLst/>
                <a:latin typeface="Times New Roman" panose="02020603050405020304" pitchFamily="18" charset="0"/>
                <a:ea typeface="Times New Roman" panose="02020603050405020304" pitchFamily="18" charset="0"/>
              </a:rPr>
              <a:t>đóng</a:t>
            </a:r>
            <a:r>
              <a:rPr lang="nl-NL" sz="4600" b="1" dirty="0">
                <a:solidFill>
                  <a:srgbClr val="00B050"/>
                </a:solidFill>
                <a:effectLst/>
                <a:latin typeface="Times New Roman" panose="02020603050405020304" pitchFamily="18" charset="0"/>
                <a:ea typeface="Times New Roman" panose="02020603050405020304" pitchFamily="18" charset="0"/>
              </a:rPr>
              <a:t> </a:t>
            </a:r>
            <a:r>
              <a:rPr lang="nl-NL" sz="4600" b="1" dirty="0" err="1">
                <a:solidFill>
                  <a:srgbClr val="00B050"/>
                </a:solidFill>
                <a:effectLst/>
                <a:latin typeface="Times New Roman" panose="02020603050405020304" pitchFamily="18" charset="0"/>
                <a:ea typeface="Times New Roman" panose="02020603050405020304" pitchFamily="18" charset="0"/>
              </a:rPr>
              <a:t>vai</a:t>
            </a:r>
            <a:r>
              <a:rPr lang="nl-NL" sz="4600" b="1" dirty="0">
                <a:solidFill>
                  <a:srgbClr val="00B050"/>
                </a:solidFill>
                <a:effectLst/>
                <a:latin typeface="Times New Roman" panose="02020603050405020304" pitchFamily="18" charset="0"/>
                <a:ea typeface="Times New Roman" panose="02020603050405020304" pitchFamily="18" charset="0"/>
              </a:rPr>
              <a:t> </a:t>
            </a:r>
            <a:r>
              <a:rPr lang="nl-NL" sz="4600" b="1" dirty="0" err="1">
                <a:solidFill>
                  <a:srgbClr val="00B050"/>
                </a:solidFill>
                <a:effectLst/>
                <a:latin typeface="Times New Roman" panose="02020603050405020304" pitchFamily="18" charset="0"/>
                <a:ea typeface="Times New Roman" panose="02020603050405020304" pitchFamily="18" charset="0"/>
              </a:rPr>
              <a:t>trò</a:t>
            </a:r>
            <a:r>
              <a:rPr lang="nl-NL" sz="4600" b="1" dirty="0">
                <a:solidFill>
                  <a:srgbClr val="00B050"/>
                </a:solidFill>
                <a:effectLst/>
                <a:latin typeface="Times New Roman" panose="02020603050405020304" pitchFamily="18" charset="0"/>
                <a:ea typeface="Times New Roman" panose="02020603050405020304" pitchFamily="18" charset="0"/>
              </a:rPr>
              <a:t> </a:t>
            </a:r>
            <a:r>
              <a:rPr lang="nl-NL" sz="4600" b="1" dirty="0" err="1">
                <a:solidFill>
                  <a:srgbClr val="00B050"/>
                </a:solidFill>
                <a:effectLst/>
                <a:latin typeface="Times New Roman" panose="02020603050405020304" pitchFamily="18" charset="0"/>
                <a:ea typeface="Times New Roman" panose="02020603050405020304" pitchFamily="18" charset="0"/>
              </a:rPr>
              <a:t>rất</a:t>
            </a:r>
            <a:r>
              <a:rPr lang="nl-NL" sz="4600" b="1" dirty="0">
                <a:solidFill>
                  <a:srgbClr val="00B050"/>
                </a:solidFill>
                <a:effectLst/>
                <a:latin typeface="Times New Roman" panose="02020603050405020304" pitchFamily="18" charset="0"/>
                <a:ea typeface="Times New Roman" panose="02020603050405020304" pitchFamily="18" charset="0"/>
              </a:rPr>
              <a:t> </a:t>
            </a:r>
            <a:r>
              <a:rPr lang="nl-NL" sz="4600" b="1" dirty="0" err="1">
                <a:solidFill>
                  <a:srgbClr val="00B050"/>
                </a:solidFill>
                <a:effectLst/>
                <a:latin typeface="Times New Roman" panose="02020603050405020304" pitchFamily="18" charset="0"/>
                <a:ea typeface="Times New Roman" panose="02020603050405020304" pitchFamily="18" charset="0"/>
              </a:rPr>
              <a:t>quan</a:t>
            </a:r>
            <a:r>
              <a:rPr lang="nl-NL" sz="4600" b="1" dirty="0">
                <a:solidFill>
                  <a:srgbClr val="00B050"/>
                </a:solidFill>
                <a:effectLst/>
                <a:latin typeface="Times New Roman" panose="02020603050405020304" pitchFamily="18" charset="0"/>
                <a:ea typeface="Times New Roman" panose="02020603050405020304" pitchFamily="18" charset="0"/>
              </a:rPr>
              <a:t> </a:t>
            </a:r>
            <a:r>
              <a:rPr lang="nl-NL" sz="4600" b="1" dirty="0" err="1">
                <a:solidFill>
                  <a:srgbClr val="00B050"/>
                </a:solidFill>
                <a:effectLst/>
                <a:latin typeface="Times New Roman" panose="02020603050405020304" pitchFamily="18" charset="0"/>
                <a:ea typeface="Times New Roman" panose="02020603050405020304" pitchFamily="18" charset="0"/>
              </a:rPr>
              <a:t>trọng</a:t>
            </a:r>
            <a:r>
              <a:rPr lang="nl-NL" sz="4600" b="1" dirty="0">
                <a:solidFill>
                  <a:srgbClr val="00B050"/>
                </a:solidFill>
                <a:effectLst/>
                <a:latin typeface="Times New Roman" panose="02020603050405020304" pitchFamily="18" charset="0"/>
                <a:ea typeface="Times New Roman" panose="02020603050405020304" pitchFamily="18" charset="0"/>
              </a:rPr>
              <a:t> </a:t>
            </a:r>
            <a:r>
              <a:rPr lang="nl-NL" sz="4600" b="1" dirty="0" err="1">
                <a:solidFill>
                  <a:srgbClr val="00B050"/>
                </a:solidFill>
                <a:effectLst/>
                <a:latin typeface="Times New Roman" panose="02020603050405020304" pitchFamily="18" charset="0"/>
                <a:ea typeface="Times New Roman" panose="02020603050405020304" pitchFamily="18" charset="0"/>
              </a:rPr>
              <a:t>về</a:t>
            </a:r>
            <a:r>
              <a:rPr lang="nl-NL" sz="4600" b="1" dirty="0">
                <a:solidFill>
                  <a:srgbClr val="00B050"/>
                </a:solidFill>
                <a:effectLst/>
                <a:latin typeface="Times New Roman" panose="02020603050405020304" pitchFamily="18" charset="0"/>
                <a:ea typeface="Times New Roman" panose="02020603050405020304" pitchFamily="18" charset="0"/>
              </a:rPr>
              <a:t> </a:t>
            </a:r>
            <a:r>
              <a:rPr lang="nl-NL" sz="4600" b="1" dirty="0" err="1">
                <a:solidFill>
                  <a:srgbClr val="00B050"/>
                </a:solidFill>
                <a:effectLst/>
                <a:latin typeface="Times New Roman" panose="02020603050405020304" pitchFamily="18" charset="0"/>
                <a:ea typeface="Times New Roman" panose="02020603050405020304" pitchFamily="18" charset="0"/>
              </a:rPr>
              <a:t>kinh</a:t>
            </a:r>
            <a:r>
              <a:rPr lang="nl-NL" sz="4600" b="1" dirty="0">
                <a:solidFill>
                  <a:srgbClr val="00B050"/>
                </a:solidFill>
                <a:effectLst/>
                <a:latin typeface="Times New Roman" panose="02020603050405020304" pitchFamily="18" charset="0"/>
                <a:ea typeface="Times New Roman" panose="02020603050405020304" pitchFamily="18" charset="0"/>
              </a:rPr>
              <a:t> </a:t>
            </a:r>
            <a:r>
              <a:rPr lang="nl-NL" sz="4600" b="1" dirty="0" err="1">
                <a:solidFill>
                  <a:srgbClr val="00B050"/>
                </a:solidFill>
                <a:effectLst/>
                <a:latin typeface="Times New Roman" panose="02020603050405020304" pitchFamily="18" charset="0"/>
                <a:ea typeface="Times New Roman" panose="02020603050405020304" pitchFamily="18" charset="0"/>
              </a:rPr>
              <a:t>tế</a:t>
            </a:r>
            <a:r>
              <a:rPr lang="nl-NL" sz="4600" b="1" dirty="0">
                <a:solidFill>
                  <a:srgbClr val="00B050"/>
                </a:solidFill>
                <a:effectLst/>
                <a:latin typeface="Times New Roman" panose="02020603050405020304" pitchFamily="18" charset="0"/>
                <a:ea typeface="Times New Roman" panose="02020603050405020304" pitchFamily="18" charset="0"/>
              </a:rPr>
              <a:t> - </a:t>
            </a:r>
            <a:r>
              <a:rPr lang="nl-NL" sz="4600" b="1" dirty="0" err="1">
                <a:solidFill>
                  <a:srgbClr val="00B050"/>
                </a:solidFill>
                <a:effectLst/>
                <a:latin typeface="Times New Roman" panose="02020603050405020304" pitchFamily="18" charset="0"/>
                <a:ea typeface="Times New Roman" panose="02020603050405020304" pitchFamily="18" charset="0"/>
              </a:rPr>
              <a:t>chính</a:t>
            </a:r>
            <a:r>
              <a:rPr lang="nl-NL" sz="4600" b="1" dirty="0">
                <a:solidFill>
                  <a:srgbClr val="00B050"/>
                </a:solidFill>
                <a:effectLst/>
                <a:latin typeface="Times New Roman" panose="02020603050405020304" pitchFamily="18" charset="0"/>
                <a:ea typeface="Times New Roman" panose="02020603050405020304" pitchFamily="18" charset="0"/>
              </a:rPr>
              <a:t> </a:t>
            </a:r>
            <a:r>
              <a:rPr lang="nl-NL" sz="4600" b="1" dirty="0" err="1">
                <a:solidFill>
                  <a:srgbClr val="00B050"/>
                </a:solidFill>
                <a:effectLst/>
                <a:latin typeface="Times New Roman" panose="02020603050405020304" pitchFamily="18" charset="0"/>
                <a:ea typeface="Times New Roman" panose="02020603050405020304" pitchFamily="18" charset="0"/>
              </a:rPr>
              <a:t>trị</a:t>
            </a:r>
            <a:r>
              <a:rPr lang="nl-NL" sz="4600" b="1" dirty="0">
                <a:solidFill>
                  <a:srgbClr val="00B050"/>
                </a:solidFill>
                <a:effectLst/>
                <a:latin typeface="Times New Roman" panose="02020603050405020304" pitchFamily="18" charset="0"/>
                <a:ea typeface="Times New Roman" panose="02020603050405020304" pitchFamily="18" charset="0"/>
              </a:rPr>
              <a:t> </a:t>
            </a:r>
            <a:r>
              <a:rPr lang="nl-NL" sz="4600" b="1" dirty="0" err="1">
                <a:solidFill>
                  <a:srgbClr val="00B050"/>
                </a:solidFill>
                <a:effectLst/>
                <a:latin typeface="Times New Roman" panose="02020603050405020304" pitchFamily="18" charset="0"/>
                <a:ea typeface="Times New Roman" panose="02020603050405020304" pitchFamily="18" charset="0"/>
              </a:rPr>
              <a:t>và</a:t>
            </a:r>
            <a:r>
              <a:rPr lang="nl-NL" sz="4600" b="1" dirty="0">
                <a:solidFill>
                  <a:srgbClr val="00B050"/>
                </a:solidFill>
                <a:effectLst/>
                <a:latin typeface="Times New Roman" panose="02020603050405020304" pitchFamily="18" charset="0"/>
                <a:ea typeface="Times New Roman" panose="02020603050405020304" pitchFamily="18" charset="0"/>
              </a:rPr>
              <a:t> </a:t>
            </a:r>
            <a:r>
              <a:rPr lang="nl-NL" sz="4600" b="1" dirty="0" err="1">
                <a:solidFill>
                  <a:srgbClr val="00B050"/>
                </a:solidFill>
                <a:effectLst/>
                <a:latin typeface="Times New Roman" panose="02020603050405020304" pitchFamily="18" charset="0"/>
                <a:ea typeface="Times New Roman" panose="02020603050405020304" pitchFamily="18" charset="0"/>
              </a:rPr>
              <a:t>an</a:t>
            </a:r>
            <a:r>
              <a:rPr lang="nl-NL" sz="4600" b="1" dirty="0">
                <a:solidFill>
                  <a:srgbClr val="00B050"/>
                </a:solidFill>
                <a:effectLst/>
                <a:latin typeface="Times New Roman" panose="02020603050405020304" pitchFamily="18" charset="0"/>
                <a:ea typeface="Times New Roman" panose="02020603050405020304" pitchFamily="18" charset="0"/>
              </a:rPr>
              <a:t> </a:t>
            </a:r>
            <a:r>
              <a:rPr lang="nl-NL" sz="4600" b="1" dirty="0" err="1">
                <a:solidFill>
                  <a:srgbClr val="00B050"/>
                </a:solidFill>
                <a:effectLst/>
                <a:latin typeface="Times New Roman" panose="02020603050405020304" pitchFamily="18" charset="0"/>
                <a:ea typeface="Times New Roman" panose="02020603050405020304" pitchFamily="18" charset="0"/>
              </a:rPr>
              <a:t>ninh</a:t>
            </a:r>
            <a:r>
              <a:rPr lang="nl-NL" sz="4600" b="1" dirty="0">
                <a:solidFill>
                  <a:srgbClr val="00B050"/>
                </a:solidFill>
                <a:effectLst/>
                <a:latin typeface="Times New Roman" panose="02020603050405020304" pitchFamily="18" charset="0"/>
                <a:ea typeface="Times New Roman" panose="02020603050405020304" pitchFamily="18" charset="0"/>
              </a:rPr>
              <a:t> </a:t>
            </a:r>
            <a:r>
              <a:rPr lang="nl-NL" sz="4600" b="1" dirty="0" err="1">
                <a:solidFill>
                  <a:srgbClr val="00B050"/>
                </a:solidFill>
                <a:effectLst/>
                <a:latin typeface="Times New Roman" panose="02020603050405020304" pitchFamily="18" charset="0"/>
                <a:ea typeface="Times New Roman" panose="02020603050405020304" pitchFamily="18" charset="0"/>
              </a:rPr>
              <a:t>quốc</a:t>
            </a:r>
            <a:r>
              <a:rPr lang="nl-NL" sz="4600" b="1" dirty="0">
                <a:solidFill>
                  <a:srgbClr val="00B050"/>
                </a:solidFill>
                <a:effectLst/>
                <a:latin typeface="Times New Roman" panose="02020603050405020304" pitchFamily="18" charset="0"/>
                <a:ea typeface="Times New Roman" panose="02020603050405020304" pitchFamily="18" charset="0"/>
              </a:rPr>
              <a:t> </a:t>
            </a:r>
            <a:r>
              <a:rPr lang="nl-NL" sz="4600" b="1" dirty="0" err="1">
                <a:solidFill>
                  <a:srgbClr val="00B050"/>
                </a:solidFill>
                <a:effectLst/>
                <a:latin typeface="Times New Roman" panose="02020603050405020304" pitchFamily="18" charset="0"/>
                <a:ea typeface="Times New Roman" panose="02020603050405020304" pitchFamily="18" charset="0"/>
              </a:rPr>
              <a:t>phòng</a:t>
            </a:r>
            <a:r>
              <a:rPr lang="nl-NL" sz="4600" b="1" dirty="0">
                <a:solidFill>
                  <a:srgbClr val="00B050"/>
                </a:solidFill>
                <a:effectLst/>
                <a:latin typeface="Times New Roman" panose="02020603050405020304" pitchFamily="18" charset="0"/>
                <a:ea typeface="Times New Roman" panose="02020603050405020304" pitchFamily="18" charset="0"/>
              </a:rPr>
              <a:t>.</a:t>
            </a:r>
            <a:endParaRPr lang="en-VN" sz="4600" b="1" dirty="0">
              <a:solidFill>
                <a:srgbClr val="00B050"/>
              </a:solidFill>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1FF9276A-0AD8-4DB1-A18A-6B9B25A5BD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282" y="296545"/>
            <a:ext cx="5364162" cy="6367491"/>
          </a:xfrm>
          <a:prstGeom prst="rect">
            <a:avLst/>
          </a:prstGeom>
          <a:noFill/>
          <a:ln>
            <a:noFill/>
          </a:ln>
        </p:spPr>
      </p:pic>
    </p:spTree>
    <p:extLst>
      <p:ext uri="{BB962C8B-B14F-4D97-AF65-F5344CB8AC3E}">
        <p14:creationId xmlns:p14="http://schemas.microsoft.com/office/powerpoint/2010/main" val="2878597107"/>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5940697" y="791868"/>
            <a:ext cx="5364163" cy="580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3600" b="1" dirty="0">
                <a:solidFill>
                  <a:srgbClr val="00B050"/>
                </a:solidFill>
                <a:effectLst/>
                <a:latin typeface="Times New Roman" panose="02020603050405020304" pitchFamily="18" charset="0"/>
                <a:ea typeface="Times New Roman" panose="02020603050405020304" pitchFamily="18" charset="0"/>
              </a:rPr>
              <a:t>+ </a:t>
            </a:r>
            <a:r>
              <a:rPr lang="en-VN" sz="3600" b="1" dirty="0">
                <a:solidFill>
                  <a:srgbClr val="00B050"/>
                </a:solidFill>
                <a:effectLst/>
                <a:latin typeface="Times New Roman" panose="02020603050405020304" pitchFamily="18" charset="0"/>
                <a:ea typeface="Times New Roman" panose="02020603050405020304" pitchFamily="18" charset="0"/>
              </a:rPr>
              <a:t>Đối với kinh tế:</a:t>
            </a:r>
          </a:p>
          <a:p>
            <a:pPr algn="just">
              <a:lnSpc>
                <a:spcPct val="150000"/>
              </a:lnSpc>
            </a:pPr>
            <a:r>
              <a:rPr lang="en-VN" sz="3600" b="1" dirty="0">
                <a:solidFill>
                  <a:srgbClr val="00B050"/>
                </a:solidFill>
                <a:effectLst/>
                <a:latin typeface="Times New Roman" panose="02020603050405020304" pitchFamily="18" charset="0"/>
                <a:ea typeface="Times New Roman" panose="02020603050405020304" pitchFamily="18" charset="0"/>
              </a:rPr>
              <a:t>Phát triển nghề đánh cá, chế biến hải sản, trồng trọt và du lịch.</a:t>
            </a:r>
          </a:p>
          <a:p>
            <a:pPr algn="just">
              <a:lnSpc>
                <a:spcPct val="150000"/>
              </a:lnSpc>
            </a:pPr>
            <a:r>
              <a:rPr lang="en-VN" sz="3600" b="1" dirty="0">
                <a:solidFill>
                  <a:srgbClr val="00B050"/>
                </a:solidFill>
                <a:effectLst/>
                <a:latin typeface="Times New Roman" panose="02020603050405020304" pitchFamily="18" charset="0"/>
                <a:ea typeface="Times New Roman" panose="02020603050405020304" pitchFamily="18" charset="0"/>
              </a:rPr>
              <a:t>Một số đảo có chim yến làm tổ. Tổ yến là món ăn quý hiếm, bổ dưỡng.</a:t>
            </a:r>
          </a:p>
        </p:txBody>
      </p:sp>
      <p:pic>
        <p:nvPicPr>
          <p:cNvPr id="3" name="Picture 2">
            <a:extLst>
              <a:ext uri="{FF2B5EF4-FFF2-40B4-BE49-F238E27FC236}">
                <a16:creationId xmlns:a16="http://schemas.microsoft.com/office/drawing/2014/main" id="{1FF9276A-0AD8-4DB1-A18A-6B9B25A5BD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282" y="296545"/>
            <a:ext cx="5364162" cy="6367491"/>
          </a:xfrm>
          <a:prstGeom prst="rect">
            <a:avLst/>
          </a:prstGeom>
          <a:noFill/>
          <a:ln>
            <a:noFill/>
          </a:ln>
        </p:spPr>
      </p:pic>
    </p:spTree>
    <p:extLst>
      <p:ext uri="{BB962C8B-B14F-4D97-AF65-F5344CB8AC3E}">
        <p14:creationId xmlns:p14="http://schemas.microsoft.com/office/powerpoint/2010/main" val="3669303489"/>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FF3C65-72C6-07F5-A307-2A5097A59E1A}"/>
              </a:ext>
            </a:extLst>
          </p:cNvPr>
          <p:cNvSpPr/>
          <p:nvPr/>
        </p:nvSpPr>
        <p:spPr>
          <a:xfrm>
            <a:off x="3011486" y="0"/>
            <a:ext cx="5903914" cy="905056"/>
          </a:xfrm>
          <a:prstGeom prst="rect">
            <a:avLst/>
          </a:prstGeom>
          <a:noFill/>
        </p:spPr>
        <p:txBody>
          <a:bodyPr wrap="square">
            <a:spAutoFit/>
          </a:bodyPr>
          <a:lstStyle/>
          <a:p>
            <a:pPr algn="ctr" eaLnBrk="1" fontAlgn="auto" hangingPunct="1">
              <a:lnSpc>
                <a:spcPct val="150000"/>
              </a:lnSpc>
              <a:spcBef>
                <a:spcPts val="0"/>
              </a:spcBef>
              <a:spcAft>
                <a:spcPts val="0"/>
              </a:spcAft>
              <a:defRPr/>
            </a:pPr>
            <a:r>
              <a:rPr lang="en-VN" sz="4000" b="1" dirty="0">
                <a:solidFill>
                  <a:srgbClr val="00B050"/>
                </a:solidFill>
                <a:effectLst/>
                <a:latin typeface="Times New Roman" panose="02020603050405020304" pitchFamily="18" charset="0"/>
                <a:ea typeface="Times New Roman" panose="02020603050405020304" pitchFamily="18" charset="0"/>
              </a:rPr>
              <a:t>Phát triển nghề đánh cá</a:t>
            </a:r>
            <a:endParaRPr lang="en-US" sz="4000" b="1" dirty="0">
              <a:ln w="22225">
                <a:solidFill>
                  <a:schemeClr val="accent2"/>
                </a:solidFill>
                <a:prstDash val="solid"/>
              </a:ln>
              <a:solidFill>
                <a:srgbClr val="7030A0"/>
              </a:solidFill>
              <a:cs typeface="Times New Roman" panose="02020603050405020304" pitchFamily="18" charset="0"/>
            </a:endParaRPr>
          </a:p>
        </p:txBody>
      </p:sp>
      <p:pic>
        <p:nvPicPr>
          <p:cNvPr id="5126" name="Picture 6" descr="Chiến lược phát triển bền vững kinh tế biển Việt Nam đến năm 2030, tầm nhìn">
            <a:extLst>
              <a:ext uri="{FF2B5EF4-FFF2-40B4-BE49-F238E27FC236}">
                <a16:creationId xmlns:a16="http://schemas.microsoft.com/office/drawing/2014/main" id="{DD395C4B-3CEC-03D8-1195-CE051FA242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498" y="905056"/>
            <a:ext cx="10337003" cy="579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204703"/>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FF3C65-72C6-07F5-A307-2A5097A59E1A}"/>
              </a:ext>
            </a:extLst>
          </p:cNvPr>
          <p:cNvSpPr/>
          <p:nvPr/>
        </p:nvSpPr>
        <p:spPr>
          <a:xfrm>
            <a:off x="3011486" y="0"/>
            <a:ext cx="5903914" cy="905056"/>
          </a:xfrm>
          <a:prstGeom prst="rect">
            <a:avLst/>
          </a:prstGeom>
          <a:noFill/>
        </p:spPr>
        <p:txBody>
          <a:bodyPr wrap="square">
            <a:spAutoFit/>
          </a:bodyPr>
          <a:lstStyle/>
          <a:p>
            <a:pPr algn="ctr" eaLnBrk="1" fontAlgn="auto" hangingPunct="1">
              <a:lnSpc>
                <a:spcPct val="150000"/>
              </a:lnSpc>
              <a:spcBef>
                <a:spcPts val="0"/>
              </a:spcBef>
              <a:spcAft>
                <a:spcPts val="0"/>
              </a:spcAft>
              <a:defRPr/>
            </a:pPr>
            <a:r>
              <a:rPr lang="en-VN" sz="4000" b="1" dirty="0">
                <a:solidFill>
                  <a:srgbClr val="00B050"/>
                </a:solidFill>
                <a:ea typeface="Times New Roman" panose="02020603050405020304" pitchFamily="18" charset="0"/>
              </a:rPr>
              <a:t>C</a:t>
            </a:r>
            <a:r>
              <a:rPr lang="en-VN" sz="4000" b="1" dirty="0">
                <a:solidFill>
                  <a:srgbClr val="00B050"/>
                </a:solidFill>
                <a:effectLst/>
                <a:latin typeface="Times New Roman" panose="02020603050405020304" pitchFamily="18" charset="0"/>
                <a:ea typeface="Times New Roman" panose="02020603050405020304" pitchFamily="18" charset="0"/>
              </a:rPr>
              <a:t>hế biến hải sản</a:t>
            </a:r>
            <a:endParaRPr lang="en-US" sz="4000" b="1" dirty="0">
              <a:ln w="22225">
                <a:solidFill>
                  <a:schemeClr val="accent2"/>
                </a:solidFill>
                <a:prstDash val="solid"/>
              </a:ln>
              <a:solidFill>
                <a:srgbClr val="7030A0"/>
              </a:solidFill>
              <a:cs typeface="Times New Roman" panose="02020603050405020304" pitchFamily="18" charset="0"/>
            </a:endParaRPr>
          </a:p>
        </p:txBody>
      </p:sp>
      <p:pic>
        <p:nvPicPr>
          <p:cNvPr id="6148" name="Picture 4" descr="Chế biến và xuất khẩu thủy sản: Phát triển ồ ạt, hiệu quả thấp">
            <a:extLst>
              <a:ext uri="{FF2B5EF4-FFF2-40B4-BE49-F238E27FC236}">
                <a16:creationId xmlns:a16="http://schemas.microsoft.com/office/drawing/2014/main" id="{9DD8547B-B3AB-DB41-2CF4-B37781449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206499"/>
            <a:ext cx="9944100" cy="539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582381"/>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FF3C65-72C6-07F5-A307-2A5097A59E1A}"/>
              </a:ext>
            </a:extLst>
          </p:cNvPr>
          <p:cNvSpPr/>
          <p:nvPr/>
        </p:nvSpPr>
        <p:spPr>
          <a:xfrm>
            <a:off x="3011486" y="0"/>
            <a:ext cx="5903914" cy="905056"/>
          </a:xfrm>
          <a:prstGeom prst="rect">
            <a:avLst/>
          </a:prstGeom>
          <a:noFill/>
        </p:spPr>
        <p:txBody>
          <a:bodyPr wrap="square">
            <a:spAutoFit/>
          </a:bodyPr>
          <a:lstStyle/>
          <a:p>
            <a:pPr algn="ctr" eaLnBrk="1" fontAlgn="auto" hangingPunct="1">
              <a:lnSpc>
                <a:spcPct val="150000"/>
              </a:lnSpc>
              <a:spcBef>
                <a:spcPts val="0"/>
              </a:spcBef>
              <a:spcAft>
                <a:spcPts val="0"/>
              </a:spcAft>
              <a:defRPr/>
            </a:pPr>
            <a:r>
              <a:rPr lang="en-VN" sz="4000" b="1" dirty="0">
                <a:solidFill>
                  <a:srgbClr val="00B050"/>
                </a:solidFill>
                <a:effectLst/>
                <a:latin typeface="Times New Roman" panose="02020603050405020304" pitchFamily="18" charset="0"/>
                <a:ea typeface="Times New Roman" panose="02020603050405020304" pitchFamily="18" charset="0"/>
              </a:rPr>
              <a:t>Du lịch</a:t>
            </a:r>
            <a:endParaRPr lang="en-US" sz="4000" b="1" dirty="0">
              <a:ln w="22225">
                <a:solidFill>
                  <a:schemeClr val="accent2"/>
                </a:solidFill>
                <a:prstDash val="solid"/>
              </a:ln>
              <a:solidFill>
                <a:srgbClr val="7030A0"/>
              </a:solidFill>
              <a:cs typeface="Times New Roman" panose="02020603050405020304" pitchFamily="18" charset="0"/>
            </a:endParaRPr>
          </a:p>
        </p:txBody>
      </p:sp>
      <p:pic>
        <p:nvPicPr>
          <p:cNvPr id="6150" name="Picture 6" descr="Tác động của du lịch biển đến an ninh, xã hội vùng duyên hải Nam Trung Bộ -  Tạp chí Tài chính">
            <a:extLst>
              <a:ext uri="{FF2B5EF4-FFF2-40B4-BE49-F238E27FC236}">
                <a16:creationId xmlns:a16="http://schemas.microsoft.com/office/drawing/2014/main" id="{19CD5BA5-B129-E710-0D34-3D5FBCDDA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21" y="905056"/>
            <a:ext cx="10185157" cy="5724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335251"/>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4">
            <a:extLst>
              <a:ext uri="{FF2B5EF4-FFF2-40B4-BE49-F238E27FC236}">
                <a16:creationId xmlns:a16="http://schemas.microsoft.com/office/drawing/2014/main" id="{1A464EFF-E863-A883-599F-D073F4A17173}"/>
              </a:ext>
            </a:extLst>
          </p:cNvPr>
          <p:cNvSpPr txBox="1">
            <a:spLocks noChangeArrowheads="1"/>
          </p:cNvSpPr>
          <p:nvPr/>
        </p:nvSpPr>
        <p:spPr bwMode="auto">
          <a:xfrm>
            <a:off x="5940697" y="791868"/>
            <a:ext cx="5364163" cy="552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4000" b="1" dirty="0">
                <a:solidFill>
                  <a:srgbClr val="00B050"/>
                </a:solidFill>
                <a:effectLst/>
                <a:latin typeface="Times New Roman" panose="02020603050405020304" pitchFamily="18" charset="0"/>
                <a:ea typeface="Times New Roman" panose="02020603050405020304" pitchFamily="18" charset="0"/>
              </a:rPr>
              <a:t>+ </a:t>
            </a:r>
            <a:r>
              <a:rPr lang="en-VN" sz="4000" b="1" dirty="0">
                <a:solidFill>
                  <a:srgbClr val="00B050"/>
                </a:solidFill>
                <a:effectLst/>
                <a:latin typeface="Times New Roman" panose="02020603050405020304" pitchFamily="18" charset="0"/>
                <a:ea typeface="Times New Roman" panose="02020603050405020304" pitchFamily="18" charset="0"/>
              </a:rPr>
              <a:t>Đối với an ninh - quốc phòng: Biển, đảo và quần đảo thuận lợi hình thành các tuyến phòng thủ bảo vệ đất nước.</a:t>
            </a:r>
          </a:p>
        </p:txBody>
      </p:sp>
      <p:pic>
        <p:nvPicPr>
          <p:cNvPr id="3" name="Picture 2">
            <a:extLst>
              <a:ext uri="{FF2B5EF4-FFF2-40B4-BE49-F238E27FC236}">
                <a16:creationId xmlns:a16="http://schemas.microsoft.com/office/drawing/2014/main" id="{1FF9276A-0AD8-4DB1-A18A-6B9B25A5BD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282" y="296545"/>
            <a:ext cx="5364162" cy="6367491"/>
          </a:xfrm>
          <a:prstGeom prst="rect">
            <a:avLst/>
          </a:prstGeom>
          <a:noFill/>
          <a:ln>
            <a:noFill/>
          </a:ln>
        </p:spPr>
      </p:pic>
    </p:spTree>
    <p:extLst>
      <p:ext uri="{BB962C8B-B14F-4D97-AF65-F5344CB8AC3E}">
        <p14:creationId xmlns:p14="http://schemas.microsoft.com/office/powerpoint/2010/main" val="487641337"/>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36D956-267D-5433-F027-642C937770C7}"/>
              </a:ext>
            </a:extLst>
          </p:cNvPr>
          <p:cNvSpPr txBox="1"/>
          <p:nvPr/>
        </p:nvSpPr>
        <p:spPr>
          <a:xfrm>
            <a:off x="706580" y="969818"/>
            <a:ext cx="10986655" cy="4598375"/>
          </a:xfrm>
          <a:prstGeom prst="rect">
            <a:avLst/>
          </a:prstGeom>
          <a:noFill/>
        </p:spPr>
        <p:txBody>
          <a:bodyPr wrap="square">
            <a:spAutoFit/>
          </a:bodyPr>
          <a:lstStyle/>
          <a:p>
            <a:pPr algn="just">
              <a:lnSpc>
                <a:spcPct val="150000"/>
              </a:lnSpc>
            </a:pPr>
            <a:r>
              <a:rPr lang="en-VN" sz="4000" b="1" dirty="0">
                <a:solidFill>
                  <a:srgbClr val="7030A0"/>
                </a:solidFill>
                <a:effectLst/>
                <a:latin typeface="Times New Roman" panose="02020603050405020304" pitchFamily="18" charset="0"/>
                <a:ea typeface="Times New Roman" panose="02020603050405020304" pitchFamily="18" charset="0"/>
              </a:rPr>
              <a:t>Biển Đông là một biển nửa kín, </a:t>
            </a:r>
            <a:r>
              <a:rPr lang="en-US" sz="4000" b="1" dirty="0">
                <a:solidFill>
                  <a:srgbClr val="7030A0"/>
                </a:solidFill>
                <a:effectLst/>
                <a:latin typeface="Times New Roman" panose="02020603050405020304" pitchFamily="18" charset="0"/>
                <a:ea typeface="Times New Roman" panose="02020603050405020304" pitchFamily="18" charset="0"/>
              </a:rPr>
              <a:t>r</a:t>
            </a:r>
            <a:r>
              <a:rPr lang="en-VN" sz="4000" b="1" dirty="0">
                <a:solidFill>
                  <a:srgbClr val="7030A0"/>
                </a:solidFill>
                <a:effectLst/>
                <a:latin typeface="Times New Roman" panose="02020603050405020304" pitchFamily="18" charset="0"/>
                <a:ea typeface="Times New Roman" panose="02020603050405020304" pitchFamily="18" charset="0"/>
              </a:rPr>
              <a:t>ộng khoảng 3,4 triệu km</a:t>
            </a:r>
            <a:r>
              <a:rPr lang="en-US" sz="4000" b="1" baseline="30000" dirty="0">
                <a:solidFill>
                  <a:srgbClr val="7030A0"/>
                </a:solidFill>
                <a:effectLst/>
                <a:latin typeface="Times New Roman" panose="02020603050405020304" pitchFamily="18" charset="0"/>
                <a:ea typeface="Times New Roman" panose="02020603050405020304" pitchFamily="18" charset="0"/>
              </a:rPr>
              <a:t>2</a:t>
            </a:r>
            <a:r>
              <a:rPr lang="en-VN" sz="4000" b="1" dirty="0">
                <a:solidFill>
                  <a:srgbClr val="7030A0"/>
                </a:solidFill>
                <a:effectLst/>
                <a:latin typeface="Times New Roman" panose="02020603050405020304" pitchFamily="18" charset="0"/>
                <a:ea typeface="Times New Roman" panose="02020603050405020304" pitchFamily="18" charset="0"/>
              </a:rPr>
              <a:t>, được bao bọc bởi 9 nước là Việt Nam, Trung Quốc (bao gồm cả Đài Loan), Phi-líp-pin, Ma-lai-xia, Bru-nây, In-đô-nê-xi</a:t>
            </a:r>
            <a:r>
              <a:rPr lang="en-US" sz="4000" b="1" dirty="0">
                <a:solidFill>
                  <a:srgbClr val="7030A0"/>
                </a:solidFill>
                <a:effectLst/>
                <a:latin typeface="Times New Roman" panose="02020603050405020304" pitchFamily="18" charset="0"/>
                <a:ea typeface="Times New Roman" panose="02020603050405020304" pitchFamily="18" charset="0"/>
              </a:rPr>
              <a:t>-</a:t>
            </a:r>
            <a:r>
              <a:rPr lang="en-VN" sz="4000" b="1" dirty="0">
                <a:solidFill>
                  <a:srgbClr val="7030A0"/>
                </a:solidFill>
                <a:effectLst/>
                <a:latin typeface="Times New Roman" panose="02020603050405020304" pitchFamily="18" charset="0"/>
                <a:ea typeface="Times New Roman" panose="02020603050405020304" pitchFamily="18" charset="0"/>
              </a:rPr>
              <a:t>a, Thái lan, C</a:t>
            </a:r>
            <a:r>
              <a:rPr lang="en-US" sz="4000" b="1" dirty="0">
                <a:solidFill>
                  <a:srgbClr val="7030A0"/>
                </a:solidFill>
                <a:effectLst/>
                <a:latin typeface="Times New Roman" panose="02020603050405020304" pitchFamily="18" charset="0"/>
                <a:ea typeface="Times New Roman" panose="02020603050405020304" pitchFamily="18" charset="0"/>
              </a:rPr>
              <a:t>a</a:t>
            </a:r>
            <a:r>
              <a:rPr lang="en-VN" sz="4000" b="1" dirty="0">
                <a:solidFill>
                  <a:srgbClr val="7030A0"/>
                </a:solidFill>
                <a:effectLst/>
                <a:latin typeface="Times New Roman" panose="02020603050405020304" pitchFamily="18" charset="0"/>
                <a:ea typeface="Times New Roman" panose="02020603050405020304" pitchFamily="18" charset="0"/>
              </a:rPr>
              <a:t>m-pu-chia và Xin-ga-po.</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36D956-267D-5433-F027-642C937770C7}"/>
              </a:ext>
            </a:extLst>
          </p:cNvPr>
          <p:cNvSpPr txBox="1"/>
          <p:nvPr/>
        </p:nvSpPr>
        <p:spPr>
          <a:xfrm>
            <a:off x="387929" y="788374"/>
            <a:ext cx="11623962" cy="5521704"/>
          </a:xfrm>
          <a:prstGeom prst="rect">
            <a:avLst/>
          </a:prstGeom>
          <a:noFill/>
        </p:spPr>
        <p:txBody>
          <a:bodyPr wrap="square">
            <a:spAutoFit/>
          </a:bodyPr>
          <a:lstStyle/>
          <a:p>
            <a:pPr algn="just">
              <a:lnSpc>
                <a:spcPct val="150000"/>
              </a:lnSpc>
            </a:pPr>
            <a:r>
              <a:rPr lang="en-VN" sz="4000" b="1" dirty="0">
                <a:solidFill>
                  <a:srgbClr val="7030A0"/>
                </a:solidFill>
                <a:effectLst/>
                <a:latin typeface="Times New Roman" panose="02020603050405020304" pitchFamily="18" charset="0"/>
                <a:ea typeface="Times New Roman" panose="02020603050405020304" pitchFamily="18" charset="0"/>
              </a:rPr>
              <a:t>Biển Đông là tuyến vận tải quốc tế nhộn nhịp thứ hai thế giới sau tuyến Địa Trung Hải với khoảng 150 – 200 tàu trọng tải lớn qua lại mỗi ngày. Các nền kinh tế lớn như Trung Quốc, Nhật Bản phụ thuộc nhiều vào tuyến hàng hải qua Biển Đông (70% dầu lửa nhập khẩu của Trung Quốc qua Biển Đông). </a:t>
            </a:r>
          </a:p>
        </p:txBody>
      </p:sp>
    </p:spTree>
    <p:extLst>
      <p:ext uri="{BB962C8B-B14F-4D97-AF65-F5344CB8AC3E}">
        <p14:creationId xmlns:p14="http://schemas.microsoft.com/office/powerpoint/2010/main" val="82293005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1" name="Rectangle 10">
            <a:extLst>
              <a:ext uri="{FF2B5EF4-FFF2-40B4-BE49-F238E27FC236}">
                <a16:creationId xmlns:a16="http://schemas.microsoft.com/office/drawing/2014/main" id="{7BF09944-D06F-1392-7999-784D129FE809}"/>
              </a:ext>
            </a:extLst>
          </p:cNvPr>
          <p:cNvSpPr>
            <a:spLocks noChangeArrowheads="1"/>
          </p:cNvSpPr>
          <p:nvPr/>
        </p:nvSpPr>
        <p:spPr bwMode="auto">
          <a:xfrm>
            <a:off x="256886" y="-62926"/>
            <a:ext cx="11436350"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432FF"/>
                </a:solidFill>
                <a:effectLst/>
                <a:latin typeface="Times New Roman" panose="02020603050405020304" pitchFamily="18" charset="0"/>
                <a:ea typeface="Times New Roman" panose="02020603050405020304" pitchFamily="18" charset="0"/>
              </a:rPr>
              <a:t>GV </a:t>
            </a:r>
            <a:r>
              <a:rPr lang="en-US" sz="4500" b="1" dirty="0" err="1">
                <a:solidFill>
                  <a:srgbClr val="0432FF"/>
                </a:solidFill>
                <a:effectLst/>
                <a:latin typeface="Times New Roman" panose="02020603050405020304" pitchFamily="18" charset="0"/>
                <a:ea typeface="Times New Roman" panose="02020603050405020304" pitchFamily="18" charset="0"/>
              </a:rPr>
              <a:t>cho</a:t>
            </a:r>
            <a:r>
              <a:rPr lang="en-US" sz="4500" b="1" dirty="0">
                <a:solidFill>
                  <a:srgbClr val="0432FF"/>
                </a:solidFill>
                <a:effectLst/>
                <a:latin typeface="Times New Roman" panose="02020603050405020304" pitchFamily="18" charset="0"/>
                <a:ea typeface="Times New Roman" panose="02020603050405020304" pitchFamily="18" charset="0"/>
              </a:rPr>
              <a:t> HS </a:t>
            </a:r>
            <a:r>
              <a:rPr lang="en-US" sz="4500" b="1" dirty="0" err="1">
                <a:solidFill>
                  <a:srgbClr val="0432FF"/>
                </a:solidFill>
                <a:effectLst/>
                <a:latin typeface="Times New Roman" panose="02020603050405020304" pitchFamily="18" charset="0"/>
                <a:ea typeface="Times New Roman" panose="02020603050405020304" pitchFamily="18" charset="0"/>
              </a:rPr>
              <a:t>chơi</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trò</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chơi</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Đuổi</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hình</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bắt</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chữ</a:t>
            </a:r>
            <a:r>
              <a:rPr lang="en-US" sz="4500" b="1" dirty="0">
                <a:solidFill>
                  <a:srgbClr val="0432FF"/>
                </a:solidFill>
                <a:effectLst/>
                <a:latin typeface="Times New Roman" panose="02020603050405020304" pitchFamily="18" charset="0"/>
                <a:ea typeface="Times New Roman" panose="02020603050405020304" pitchFamily="18" charset="0"/>
              </a:rPr>
              <a:t>” </a:t>
            </a:r>
            <a:endParaRPr lang="en-VN" sz="45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0101F150-1936-BA9B-772F-BD22A6F6083F}"/>
              </a:ext>
            </a:extLst>
          </p:cNvPr>
          <p:cNvSpPr>
            <a:spLocks noChangeArrowheads="1"/>
          </p:cNvSpPr>
          <p:nvPr/>
        </p:nvSpPr>
        <p:spPr bwMode="auto">
          <a:xfrm>
            <a:off x="665018" y="1206646"/>
            <a:ext cx="227324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TextBox 3">
            <a:extLst>
              <a:ext uri="{FF2B5EF4-FFF2-40B4-BE49-F238E27FC236}">
                <a16:creationId xmlns:a16="http://schemas.microsoft.com/office/drawing/2014/main" id="{9D72B274-8FD3-CC2D-90B5-42171ACABBF1}"/>
              </a:ext>
            </a:extLst>
          </p:cNvPr>
          <p:cNvSpPr txBox="1"/>
          <p:nvPr/>
        </p:nvSpPr>
        <p:spPr>
          <a:xfrm>
            <a:off x="7778750" y="943696"/>
            <a:ext cx="4219286" cy="5913157"/>
          </a:xfrm>
          <a:prstGeom prst="rect">
            <a:avLst/>
          </a:prstGeom>
          <a:noFill/>
        </p:spPr>
        <p:txBody>
          <a:bodyPr wrap="square">
            <a:spAutoFit/>
          </a:bodyPr>
          <a:lstStyle/>
          <a:p>
            <a:pPr algn="just">
              <a:lnSpc>
                <a:spcPct val="150000"/>
              </a:lnSpc>
            </a:pPr>
            <a:r>
              <a:rPr lang="en-US" sz="3200" b="1" dirty="0" err="1">
                <a:solidFill>
                  <a:srgbClr val="0432FF"/>
                </a:solidFill>
                <a:effectLst/>
                <a:latin typeface="Times New Roman" panose="02020603050405020304" pitchFamily="18" charset="0"/>
                <a:ea typeface="Times New Roman" panose="02020603050405020304" pitchFamily="18" charset="0"/>
              </a:rPr>
              <a:t>Ở</a:t>
            </a:r>
            <a:r>
              <a:rPr lang="en-VN" sz="3200" b="1" dirty="0">
                <a:solidFill>
                  <a:srgbClr val="0432FF"/>
                </a:solidFill>
                <a:effectLst/>
                <a:latin typeface="Times New Roman" panose="02020603050405020304" pitchFamily="18" charset="0"/>
                <a:ea typeface="Times New Roman" panose="02020603050405020304" pitchFamily="18" charset="0"/>
              </a:rPr>
              <a:t> đây nổi tiếng với bãi biển một mạc chân chất với những hòn đá và bãi dừa vẫn còn chưa được khai thác tựa như trong cổ tích mà con người chưa từng biết đến.</a:t>
            </a:r>
          </a:p>
        </p:txBody>
      </p:sp>
      <p:sp>
        <p:nvSpPr>
          <p:cNvPr id="6" name="TextBox 5">
            <a:extLst>
              <a:ext uri="{FF2B5EF4-FFF2-40B4-BE49-F238E27FC236}">
                <a16:creationId xmlns:a16="http://schemas.microsoft.com/office/drawing/2014/main" id="{DB1CCA89-A4BF-FBDC-E316-C3CE808ABD63}"/>
              </a:ext>
            </a:extLst>
          </p:cNvPr>
          <p:cNvSpPr txBox="1"/>
          <p:nvPr/>
        </p:nvSpPr>
        <p:spPr>
          <a:xfrm>
            <a:off x="822038" y="5874041"/>
            <a:ext cx="3591213" cy="784830"/>
          </a:xfrm>
          <a:prstGeom prst="rect">
            <a:avLst/>
          </a:prstGeom>
          <a:noFill/>
        </p:spPr>
        <p:txBody>
          <a:bodyPr wrap="square">
            <a:spAutoFit/>
          </a:bodyPr>
          <a:lstStyle/>
          <a:p>
            <a:r>
              <a:rPr lang="en-VN" sz="4500" b="1" dirty="0">
                <a:solidFill>
                  <a:srgbClr val="00B050"/>
                </a:solidFill>
              </a:rPr>
              <a:t>Biển Hồ Cốc</a:t>
            </a:r>
          </a:p>
        </p:txBody>
      </p:sp>
      <p:sp>
        <p:nvSpPr>
          <p:cNvPr id="3" name="Rectangle 2">
            <a:extLst>
              <a:ext uri="{FF2B5EF4-FFF2-40B4-BE49-F238E27FC236}">
                <a16:creationId xmlns:a16="http://schemas.microsoft.com/office/drawing/2014/main" id="{24222F09-A41E-AB6C-E4D1-8293A71F2536}"/>
              </a:ext>
            </a:extLst>
          </p:cNvPr>
          <p:cNvSpPr>
            <a:spLocks noChangeArrowheads="1"/>
          </p:cNvSpPr>
          <p:nvPr/>
        </p:nvSpPr>
        <p:spPr bwMode="auto">
          <a:xfrm>
            <a:off x="256885" y="1206646"/>
            <a:ext cx="1565074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7169" name="Picture 1" descr="Biển Hồ Cốc">
            <a:extLst>
              <a:ext uri="{FF2B5EF4-FFF2-40B4-BE49-F238E27FC236}">
                <a16:creationId xmlns:a16="http://schemas.microsoft.com/office/drawing/2014/main" id="{5C35A8D3-158A-0E48-9BB3-C5BB570CF77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6886" y="1206646"/>
            <a:ext cx="7293841" cy="450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7131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36D956-267D-5433-F027-642C937770C7}"/>
              </a:ext>
            </a:extLst>
          </p:cNvPr>
          <p:cNvSpPr txBox="1"/>
          <p:nvPr/>
        </p:nvSpPr>
        <p:spPr>
          <a:xfrm>
            <a:off x="284019" y="108635"/>
            <a:ext cx="11623962" cy="6640729"/>
          </a:xfrm>
          <a:prstGeom prst="rect">
            <a:avLst/>
          </a:prstGeom>
          <a:noFill/>
        </p:spPr>
        <p:txBody>
          <a:bodyPr wrap="square">
            <a:spAutoFit/>
          </a:bodyPr>
          <a:lstStyle/>
          <a:p>
            <a:pPr algn="just">
              <a:lnSpc>
                <a:spcPct val="150000"/>
              </a:lnSpc>
            </a:pPr>
            <a:r>
              <a:rPr lang="en-VN" sz="3600" b="1" dirty="0">
                <a:solidFill>
                  <a:srgbClr val="7030A0"/>
                </a:solidFill>
                <a:effectLst/>
                <a:latin typeface="Times New Roman" panose="02020603050405020304" pitchFamily="18" charset="0"/>
                <a:ea typeface="Times New Roman" panose="02020603050405020304" pitchFamily="18" charset="0"/>
              </a:rPr>
              <a:t>Biển Đông giàu tài nguyên như dầu, khí đốt và nhiều loại khoáng sản có giá trị như sắt, ti tan, cát thủy tinh, đặc biệt có loại khí đốt gọi là băng cháy với trữ lượng được đánh giá tương đương với trữ lượng dầu khí; nguồn tài nguyên thủy sản to lớn (với hơn 1,000 loài cá, trong đó có 20 loài có giá trị). Biển Đông đem lại cho các quốc gia ven Biển Đông những điều kiện tự nhiên  thuận lợi to lớn để xây dựng và phát triển kinh tế.</a:t>
            </a:r>
          </a:p>
        </p:txBody>
      </p:sp>
    </p:spTree>
    <p:extLst>
      <p:ext uri="{BB962C8B-B14F-4D97-AF65-F5344CB8AC3E}">
        <p14:creationId xmlns:p14="http://schemas.microsoft.com/office/powerpoint/2010/main" val="2764306969"/>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36D956-267D-5433-F027-642C937770C7}"/>
              </a:ext>
            </a:extLst>
          </p:cNvPr>
          <p:cNvSpPr txBox="1"/>
          <p:nvPr/>
        </p:nvSpPr>
        <p:spPr>
          <a:xfrm>
            <a:off x="284019" y="108635"/>
            <a:ext cx="11623962" cy="6640729"/>
          </a:xfrm>
          <a:prstGeom prst="rect">
            <a:avLst/>
          </a:prstGeom>
          <a:noFill/>
        </p:spPr>
        <p:txBody>
          <a:bodyPr wrap="square">
            <a:spAutoFit/>
          </a:bodyPr>
          <a:lstStyle/>
          <a:p>
            <a:pPr algn="just">
              <a:lnSpc>
                <a:spcPct val="150000"/>
              </a:lnSpc>
            </a:pPr>
            <a:r>
              <a:rPr lang="en-VN" sz="3600" b="1" dirty="0">
                <a:solidFill>
                  <a:srgbClr val="7030A0"/>
                </a:solidFill>
                <a:effectLst/>
                <a:latin typeface="Times New Roman" panose="02020603050405020304" pitchFamily="18" charset="0"/>
                <a:ea typeface="Times New Roman" panose="02020603050405020304" pitchFamily="18" charset="0"/>
              </a:rPr>
              <a:t>Biển Đông có vị trí chiến lược quan trọng, nối liền Thái Bình Dương với ấn Độ Dương; cũng là nơi tồn tại tranh chấp chủ quyền lãnh thổ hết sức phức tạp, liên quan đến nhiều nước giữa Việt Nam và Trung Quốc (đối với quần đảo Hoàng Sa), giữa Việt Nam, Trung Quốc (bao gồm cả Đài Loan, Phi-líp-pin, Ma-lai-xia, Bru-nây (đối với quần đảo Trường Sa) và được quốc tế quan tâm vì liên quan đến vấn đề tự do, an ninh, an toàn hàng hải.</a:t>
            </a:r>
            <a:r>
              <a:rPr lang="en-VN" sz="3600" b="1" dirty="0">
                <a:solidFill>
                  <a:srgbClr val="7030A0"/>
                </a:solidFill>
                <a:effectLst/>
              </a:rPr>
              <a:t> </a:t>
            </a:r>
            <a:endParaRPr lang="en-VN" sz="3600" b="1" dirty="0">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23906763"/>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Title 1">
            <a:extLst>
              <a:ext uri="{FF2B5EF4-FFF2-40B4-BE49-F238E27FC236}">
                <a16:creationId xmlns:a16="http://schemas.microsoft.com/office/drawing/2014/main" id="{A2D0C606-5C34-4A69-9DEB-F7A3389FF581}"/>
              </a:ext>
            </a:extLst>
          </p:cNvPr>
          <p:cNvSpPr>
            <a:spLocks noGrp="1" noChangeArrowheads="1"/>
          </p:cNvSpPr>
          <p:nvPr>
            <p:ph type="title"/>
          </p:nvPr>
        </p:nvSpPr>
        <p:spPr/>
        <p:txBody>
          <a:bodyPr/>
          <a:lstStyle/>
          <a:p>
            <a:pPr eaLnBrk="1" hangingPunct="1"/>
            <a:endParaRPr lang="en-US" altLang="en-US"/>
          </a:p>
        </p:txBody>
      </p:sp>
      <p:sp>
        <p:nvSpPr>
          <p:cNvPr id="233474" name="Content Placeholder 2">
            <a:extLst>
              <a:ext uri="{FF2B5EF4-FFF2-40B4-BE49-F238E27FC236}">
                <a16:creationId xmlns:a16="http://schemas.microsoft.com/office/drawing/2014/main" id="{15B14155-5439-4318-A801-734166D26050}"/>
              </a:ext>
            </a:extLst>
          </p:cNvPr>
          <p:cNvSpPr>
            <a:spLocks noGrp="1" noChangeArrowheads="1"/>
          </p:cNvSpPr>
          <p:nvPr>
            <p:ph idx="1"/>
          </p:nvPr>
        </p:nvSpPr>
        <p:spPr/>
        <p:txBody>
          <a:bodyPr/>
          <a:lstStyle/>
          <a:p>
            <a:pPr eaLnBrk="1" hangingPunct="1"/>
            <a:endParaRPr lang="en-US" altLang="en-US"/>
          </a:p>
        </p:txBody>
      </p:sp>
      <p:pic>
        <p:nvPicPr>
          <p:cNvPr id="233475" name="Picture 2" descr="Hình ảnh Powerpoint - - Tổng hợp hình ảnh dành cho Powerpoint đẹp nhất">
            <a:extLst>
              <a:ext uri="{FF2B5EF4-FFF2-40B4-BE49-F238E27FC236}">
                <a16:creationId xmlns:a16="http://schemas.microsoft.com/office/drawing/2014/main" id="{B5011816-5FBB-978F-1C28-33FBB5EE27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285750"/>
            <a:ext cx="12755563"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76" name="TextBox 4">
            <a:extLst>
              <a:ext uri="{FF2B5EF4-FFF2-40B4-BE49-F238E27FC236}">
                <a16:creationId xmlns:a16="http://schemas.microsoft.com/office/drawing/2014/main" id="{DD3E95F0-7734-ED7C-73F5-3C160EC6CB24}"/>
              </a:ext>
            </a:extLst>
          </p:cNvPr>
          <p:cNvSpPr txBox="1">
            <a:spLocks noChangeArrowheads="1"/>
          </p:cNvSpPr>
          <p:nvPr/>
        </p:nvSpPr>
        <p:spPr bwMode="auto">
          <a:xfrm>
            <a:off x="47625" y="84138"/>
            <a:ext cx="118110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200000"/>
              </a:lnSpc>
            </a:pPr>
            <a:endParaRPr lang="en-US" altLang="en-US" sz="3600" b="1">
              <a:solidFill>
                <a:srgbClr val="FF0000"/>
              </a:solidFill>
              <a:cs typeface="Times New Roman" panose="02020603050405020304" pitchFamily="18" charset="0"/>
            </a:endParaRPr>
          </a:p>
        </p:txBody>
      </p:sp>
      <p:sp>
        <p:nvSpPr>
          <p:cNvPr id="7" name="Rectangle 6">
            <a:extLst>
              <a:ext uri="{FF2B5EF4-FFF2-40B4-BE49-F238E27FC236}">
                <a16:creationId xmlns:a16="http://schemas.microsoft.com/office/drawing/2014/main" id="{27670172-D1B8-8F90-9E61-22193ED4046D}"/>
              </a:ext>
            </a:extLst>
          </p:cNvPr>
          <p:cNvSpPr/>
          <p:nvPr/>
        </p:nvSpPr>
        <p:spPr>
          <a:xfrm>
            <a:off x="2729189" y="1834624"/>
            <a:ext cx="6599583" cy="1323439"/>
          </a:xfrm>
          <a:prstGeom prst="rect">
            <a:avLst/>
          </a:prstGeom>
          <a:noFill/>
        </p:spPr>
        <p:txBody>
          <a:bodyPr>
            <a:spAutoFit/>
          </a:bodyPr>
          <a:lstStyle/>
          <a:p>
            <a:pPr algn="ctr" eaLnBrk="1" fontAlgn="auto" hangingPunct="1">
              <a:spcBef>
                <a:spcPts val="0"/>
              </a:spcBef>
              <a:spcAft>
                <a:spcPts val="0"/>
              </a:spcAft>
              <a:defRPr/>
            </a:pPr>
            <a:r>
              <a:rPr lang="en-US" sz="8000" b="1" dirty="0">
                <a:ln w="22225">
                  <a:solidFill>
                    <a:schemeClr val="accent2"/>
                  </a:solidFill>
                  <a:prstDash val="solid"/>
                </a:ln>
                <a:solidFill>
                  <a:srgbClr val="C00000"/>
                </a:solidFill>
                <a:cs typeface="Times New Roman" panose="02020603050405020304" pitchFamily="18" charset="0"/>
              </a:rPr>
              <a:t>TIẾT 2</a:t>
            </a:r>
          </a:p>
        </p:txBody>
      </p:sp>
      <p:pic>
        <p:nvPicPr>
          <p:cNvPr id="233478" name="Picture 5" descr="POINSET2">
            <a:extLst>
              <a:ext uri="{FF2B5EF4-FFF2-40B4-BE49-F238E27FC236}">
                <a16:creationId xmlns:a16="http://schemas.microsoft.com/office/drawing/2014/main" id="{19E2BCDC-0E03-5F39-40C0-DDDC6B000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67481" y="-515144"/>
            <a:ext cx="2262188"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479" name="Picture 5" descr="POINSET2">
            <a:extLst>
              <a:ext uri="{FF2B5EF4-FFF2-40B4-BE49-F238E27FC236}">
                <a16:creationId xmlns:a16="http://schemas.microsoft.com/office/drawing/2014/main" id="{63152BA1-7C17-FDFA-6A42-43EB6C65A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184607" y="-418307"/>
            <a:ext cx="2262188"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480" name="Picture 5" descr="POINSET2">
            <a:extLst>
              <a:ext uri="{FF2B5EF4-FFF2-40B4-BE49-F238E27FC236}">
                <a16:creationId xmlns:a16="http://schemas.microsoft.com/office/drawing/2014/main" id="{B28AB36A-CDC1-2D85-0A75-E33BCF4BF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4769" y="4414044"/>
            <a:ext cx="2262187"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481" name="Picture 5" descr="POINSET2">
            <a:extLst>
              <a:ext uri="{FF2B5EF4-FFF2-40B4-BE49-F238E27FC236}">
                <a16:creationId xmlns:a16="http://schemas.microsoft.com/office/drawing/2014/main" id="{5B30CEE5-4977-B546-D6D9-4C021811C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10073482" y="4418806"/>
            <a:ext cx="22606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FF3C65-72C6-07F5-A307-2A5097A59E1A}"/>
              </a:ext>
            </a:extLst>
          </p:cNvPr>
          <p:cNvSpPr/>
          <p:nvPr/>
        </p:nvSpPr>
        <p:spPr>
          <a:xfrm>
            <a:off x="1011237" y="183235"/>
            <a:ext cx="10204174" cy="823752"/>
          </a:xfrm>
          <a:prstGeom prst="rect">
            <a:avLst/>
          </a:prstGeom>
          <a:noFill/>
        </p:spPr>
        <p:txBody>
          <a:bodyPr>
            <a:spAutoFit/>
          </a:bodyPr>
          <a:lstStyle/>
          <a:p>
            <a:pPr marL="742950" indent="-742950" algn="ctr" eaLnBrk="1" fontAlgn="auto" hangingPunct="1">
              <a:lnSpc>
                <a:spcPct val="150000"/>
              </a:lnSpc>
              <a:spcBef>
                <a:spcPts val="0"/>
              </a:spcBef>
              <a:spcAft>
                <a:spcPts val="0"/>
              </a:spcAft>
              <a:buFontTx/>
              <a:buAutoNum type="arabicPeriod"/>
              <a:defRPr/>
            </a:pPr>
            <a:r>
              <a:rPr lang="en-US" sz="3600" b="1" dirty="0">
                <a:ln w="22225">
                  <a:solidFill>
                    <a:schemeClr val="accent2"/>
                  </a:solidFill>
                  <a:prstDash val="solid"/>
                </a:ln>
                <a:solidFill>
                  <a:srgbClr val="C00000"/>
                </a:solidFill>
                <a:cs typeface="Times New Roman" panose="02020603050405020304" pitchFamily="18" charset="0"/>
              </a:rPr>
              <a:t>ĐẶC ĐIỂM TỰ NHIÊN VÙNG BIỂN ĐẢO</a:t>
            </a:r>
          </a:p>
        </p:txBody>
      </p:sp>
      <p:pic>
        <p:nvPicPr>
          <p:cNvPr id="12290" name="Picture 2" descr="Biển, đảo Việt Nam - Bảo vệ không gian sinh tồn của dân tộc - Tạp chí Tuyên  giáo">
            <a:extLst>
              <a:ext uri="{FF2B5EF4-FFF2-40B4-BE49-F238E27FC236}">
                <a16:creationId xmlns:a16="http://schemas.microsoft.com/office/drawing/2014/main" id="{E91467C5-2D8D-2231-D149-007020C793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49" y="1295399"/>
            <a:ext cx="10722842" cy="5379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51950"/>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1349346" y="4719637"/>
            <a:ext cx="9493307" cy="182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000" b="1" dirty="0">
                <a:solidFill>
                  <a:srgbClr val="0432FF"/>
                </a:solidFill>
              </a:rPr>
              <a:t>Nhận xét nhiệt độ và lượng mưa của một số trạm khí tượng trên các đảo ở nước ta. </a:t>
            </a:r>
            <a:endParaRPr lang="en-VN" altLang="en-VN" sz="4000" b="1" dirty="0">
              <a:solidFill>
                <a:srgbClr val="0432FF"/>
              </a:solidFill>
            </a:endParaRPr>
          </a:p>
        </p:txBody>
      </p:sp>
      <p:pic>
        <p:nvPicPr>
          <p:cNvPr id="4" name="Picture 3">
            <a:extLst>
              <a:ext uri="{FF2B5EF4-FFF2-40B4-BE49-F238E27FC236}">
                <a16:creationId xmlns:a16="http://schemas.microsoft.com/office/drawing/2014/main" id="{E82E6018-0701-E541-7D2C-0983320C62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2730" y="28575"/>
            <a:ext cx="7875906" cy="4384084"/>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1349346" y="4719637"/>
            <a:ext cx="9493307" cy="182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000" b="1" dirty="0">
                <a:solidFill>
                  <a:srgbClr val="00B050"/>
                </a:solidFill>
              </a:rPr>
              <a:t>- Về nhiệt độ: cả 3 trạm khí tượng đều có nhiệt độ khá cao trên 20</a:t>
            </a:r>
            <a:r>
              <a:rPr lang="en-VN" sz="4000" b="1" baseline="30000" dirty="0">
                <a:solidFill>
                  <a:srgbClr val="00B050"/>
                </a:solidFill>
              </a:rPr>
              <a:t>0</a:t>
            </a:r>
            <a:r>
              <a:rPr lang="en-VN" sz="4000" b="1" dirty="0">
                <a:solidFill>
                  <a:srgbClr val="00B050"/>
                </a:solidFill>
              </a:rPr>
              <a:t>C </a:t>
            </a:r>
            <a:endParaRPr lang="en-VN" altLang="en-VN" sz="4000" b="1" dirty="0">
              <a:solidFill>
                <a:srgbClr val="00B050"/>
              </a:solidFill>
            </a:endParaRPr>
          </a:p>
        </p:txBody>
      </p:sp>
      <p:pic>
        <p:nvPicPr>
          <p:cNvPr id="4" name="Picture 3">
            <a:extLst>
              <a:ext uri="{FF2B5EF4-FFF2-40B4-BE49-F238E27FC236}">
                <a16:creationId xmlns:a16="http://schemas.microsoft.com/office/drawing/2014/main" id="{E82E6018-0701-E541-7D2C-0983320C62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2730" y="28575"/>
            <a:ext cx="7875906" cy="4384084"/>
          </a:xfrm>
          <a:prstGeom prst="rect">
            <a:avLst/>
          </a:prstGeom>
          <a:noFill/>
          <a:ln>
            <a:noFill/>
          </a:ln>
        </p:spPr>
      </p:pic>
    </p:spTree>
    <p:extLst>
      <p:ext uri="{BB962C8B-B14F-4D97-AF65-F5344CB8AC3E}">
        <p14:creationId xmlns:p14="http://schemas.microsoft.com/office/powerpoint/2010/main" val="31910231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7786083" y="1663123"/>
            <a:ext cx="4304346" cy="261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nSpc>
                <a:spcPct val="150000"/>
              </a:lnSpc>
            </a:pPr>
            <a:r>
              <a:rPr lang="en-US" sz="3800" b="1" dirty="0">
                <a:solidFill>
                  <a:srgbClr val="00B050"/>
                </a:solidFill>
              </a:rPr>
              <a:t>+ </a:t>
            </a:r>
            <a:r>
              <a:rPr lang="en-VN" sz="3800" b="1" dirty="0">
                <a:solidFill>
                  <a:srgbClr val="00B050"/>
                </a:solidFill>
              </a:rPr>
              <a:t>Cô Tô: 22,7</a:t>
            </a:r>
            <a:r>
              <a:rPr lang="en-VN" sz="3800" b="1" baseline="30000" dirty="0">
                <a:solidFill>
                  <a:srgbClr val="00B050"/>
                </a:solidFill>
              </a:rPr>
              <a:t>0</a:t>
            </a:r>
            <a:r>
              <a:rPr lang="en-VN" sz="3800" b="1" dirty="0">
                <a:solidFill>
                  <a:srgbClr val="00B050"/>
                </a:solidFill>
              </a:rPr>
              <a:t>C</a:t>
            </a:r>
          </a:p>
          <a:p>
            <a:pPr>
              <a:lnSpc>
                <a:spcPct val="150000"/>
              </a:lnSpc>
            </a:pPr>
            <a:r>
              <a:rPr lang="en-US" sz="3800" b="1" dirty="0">
                <a:solidFill>
                  <a:srgbClr val="00B050"/>
                </a:solidFill>
              </a:rPr>
              <a:t>+ </a:t>
            </a:r>
            <a:r>
              <a:rPr lang="en-VN" sz="3800" b="1" dirty="0">
                <a:solidFill>
                  <a:srgbClr val="00B050"/>
                </a:solidFill>
              </a:rPr>
              <a:t>Hoàng Sa: 26,9</a:t>
            </a:r>
            <a:r>
              <a:rPr lang="en-VN" sz="3800" b="1" baseline="30000" dirty="0">
                <a:solidFill>
                  <a:srgbClr val="00B050"/>
                </a:solidFill>
              </a:rPr>
              <a:t>0</a:t>
            </a:r>
            <a:r>
              <a:rPr lang="en-VN" sz="3800" b="1" dirty="0">
                <a:solidFill>
                  <a:srgbClr val="00B050"/>
                </a:solidFill>
              </a:rPr>
              <a:t>C</a:t>
            </a:r>
          </a:p>
          <a:p>
            <a:pPr>
              <a:lnSpc>
                <a:spcPct val="150000"/>
              </a:lnSpc>
            </a:pPr>
            <a:r>
              <a:rPr lang="en-US" sz="3800" b="1" dirty="0">
                <a:solidFill>
                  <a:srgbClr val="00B050"/>
                </a:solidFill>
              </a:rPr>
              <a:t>+ </a:t>
            </a:r>
            <a:r>
              <a:rPr lang="en-VN" sz="3800" b="1" dirty="0">
                <a:solidFill>
                  <a:srgbClr val="00B050"/>
                </a:solidFill>
              </a:rPr>
              <a:t>Phú Quốc: 27,2</a:t>
            </a:r>
            <a:r>
              <a:rPr lang="en-VN" sz="3800" b="1" baseline="30000" dirty="0">
                <a:solidFill>
                  <a:srgbClr val="00B050"/>
                </a:solidFill>
              </a:rPr>
              <a:t>0</a:t>
            </a:r>
            <a:r>
              <a:rPr lang="en-VN" sz="3800" b="1" dirty="0">
                <a:solidFill>
                  <a:srgbClr val="00B050"/>
                </a:solidFill>
              </a:rPr>
              <a:t>C</a:t>
            </a:r>
          </a:p>
        </p:txBody>
      </p:sp>
      <p:pic>
        <p:nvPicPr>
          <p:cNvPr id="4" name="Picture 3">
            <a:extLst>
              <a:ext uri="{FF2B5EF4-FFF2-40B4-BE49-F238E27FC236}">
                <a16:creationId xmlns:a16="http://schemas.microsoft.com/office/drawing/2014/main" id="{E82E6018-0701-E541-7D2C-0983320C62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571" y="1071562"/>
            <a:ext cx="7481283" cy="4381200"/>
          </a:xfrm>
          <a:prstGeom prst="rect">
            <a:avLst/>
          </a:prstGeom>
          <a:noFill/>
          <a:ln>
            <a:noFill/>
          </a:ln>
        </p:spPr>
      </p:pic>
    </p:spTree>
    <p:extLst>
      <p:ext uri="{BB962C8B-B14F-4D97-AF65-F5344CB8AC3E}">
        <p14:creationId xmlns:p14="http://schemas.microsoft.com/office/powerpoint/2010/main" val="13943312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7" name="TextBox 2">
            <a:extLst>
              <a:ext uri="{FF2B5EF4-FFF2-40B4-BE49-F238E27FC236}">
                <a16:creationId xmlns:a16="http://schemas.microsoft.com/office/drawing/2014/main" id="{DDC8F8AC-7CC2-950A-A42B-2E2EC5EFBB0D}"/>
              </a:ext>
            </a:extLst>
          </p:cNvPr>
          <p:cNvSpPr txBox="1">
            <a:spLocks noChangeArrowheads="1"/>
          </p:cNvSpPr>
          <p:nvPr/>
        </p:nvSpPr>
        <p:spPr bwMode="auto">
          <a:xfrm>
            <a:off x="1565564" y="1060739"/>
            <a:ext cx="9432925" cy="412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4500" b="1" dirty="0">
                <a:solidFill>
                  <a:srgbClr val="000000"/>
                </a:solidFill>
                <a:effectLst/>
                <a:latin typeface="Times New Roman" panose="02020603050405020304" pitchFamily="18" charset="0"/>
                <a:ea typeface="Times New Roman" panose="02020603050405020304" pitchFamily="18" charset="0"/>
              </a:rPr>
              <a:t>b. </a:t>
            </a:r>
            <a:r>
              <a:rPr lang="en-US" sz="4500" b="1" dirty="0" err="1">
                <a:solidFill>
                  <a:srgbClr val="000000"/>
                </a:solidFill>
                <a:effectLst/>
                <a:latin typeface="Times New Roman" panose="02020603050405020304" pitchFamily="18" charset="0"/>
                <a:ea typeface="Times New Roman" panose="02020603050405020304" pitchFamily="18" charset="0"/>
              </a:rPr>
              <a:t>Khí</a:t>
            </a:r>
            <a:r>
              <a:rPr lang="en-US" sz="4500" b="1" dirty="0">
                <a:solidFill>
                  <a:srgbClr val="000000"/>
                </a:solidFill>
                <a:effectLst/>
                <a:latin typeface="Times New Roman" panose="02020603050405020304" pitchFamily="18" charset="0"/>
                <a:ea typeface="Times New Roman" panose="02020603050405020304" pitchFamily="18" charset="0"/>
              </a:rPr>
              <a:t> </a:t>
            </a:r>
            <a:r>
              <a:rPr lang="en-US" sz="4500" b="1" dirty="0" err="1">
                <a:solidFill>
                  <a:srgbClr val="000000"/>
                </a:solidFill>
                <a:effectLst/>
                <a:latin typeface="Times New Roman" panose="02020603050405020304" pitchFamily="18" charset="0"/>
                <a:ea typeface="Times New Roman" panose="02020603050405020304" pitchFamily="18" charset="0"/>
              </a:rPr>
              <a:t>hậu</a:t>
            </a:r>
            <a:endParaRPr lang="en-VN" sz="4500" b="1" dirty="0">
              <a:effectLst/>
              <a:latin typeface="Times New Roman" panose="02020603050405020304" pitchFamily="18" charset="0"/>
              <a:ea typeface="Times New Roman" panose="02020603050405020304" pitchFamily="18" charset="0"/>
            </a:endParaRPr>
          </a:p>
          <a:p>
            <a:pPr algn="just">
              <a:lnSpc>
                <a:spcPct val="150000"/>
              </a:lnSpc>
            </a:pP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Khí</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hậu</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vùng</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biển</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nước</a:t>
            </a:r>
            <a:r>
              <a:rPr lang="nl-NL" sz="4500" b="1" dirty="0">
                <a:effectLst/>
                <a:latin typeface="Times New Roman" panose="02020603050405020304" pitchFamily="18" charset="0"/>
                <a:ea typeface="Times New Roman" panose="02020603050405020304" pitchFamily="18" charset="0"/>
              </a:rPr>
              <a:t> ta có </a:t>
            </a:r>
            <a:r>
              <a:rPr lang="nl-NL" sz="4500" b="1" dirty="0" err="1">
                <a:effectLst/>
                <a:latin typeface="Times New Roman" panose="02020603050405020304" pitchFamily="18" charset="0"/>
                <a:ea typeface="Times New Roman" panose="02020603050405020304" pitchFamily="18" charset="0"/>
              </a:rPr>
              <a:t>tính</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chất</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nhiệt</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đới</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ẩm</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gió</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mùa</a:t>
            </a:r>
            <a:r>
              <a:rPr lang="nl-NL" sz="4500" b="1" dirty="0">
                <a:effectLst/>
                <a:latin typeface="Times New Roman" panose="02020603050405020304" pitchFamily="18" charset="0"/>
                <a:ea typeface="Times New Roman" panose="02020603050405020304" pitchFamily="18" charset="0"/>
              </a:rPr>
              <a:t>.</a:t>
            </a:r>
            <a:endParaRPr lang="en-VN" sz="4500" b="1" dirty="0">
              <a:effectLst/>
              <a:latin typeface="Times New Roman" panose="02020603050405020304" pitchFamily="18" charset="0"/>
              <a:ea typeface="Times New Roman" panose="02020603050405020304" pitchFamily="18" charset="0"/>
            </a:endParaRPr>
          </a:p>
          <a:p>
            <a:pPr algn="just">
              <a:lnSpc>
                <a:spcPct val="150000"/>
              </a:lnSpc>
            </a:pP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Nhiệt</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độ</a:t>
            </a:r>
            <a:r>
              <a:rPr lang="nl-NL" sz="4500" b="1" dirty="0">
                <a:effectLst/>
                <a:latin typeface="Times New Roman" panose="02020603050405020304" pitchFamily="18" charset="0"/>
                <a:ea typeface="Times New Roman" panose="02020603050405020304" pitchFamily="18" charset="0"/>
              </a:rPr>
              <a:t>: </a:t>
            </a:r>
            <a:r>
              <a:rPr lang="nl-NL" sz="4500" b="1" dirty="0" err="1">
                <a:effectLst/>
                <a:latin typeface="Times New Roman" panose="02020603050405020304" pitchFamily="18" charset="0"/>
                <a:ea typeface="Times New Roman" panose="02020603050405020304" pitchFamily="18" charset="0"/>
              </a:rPr>
              <a:t>khá</a:t>
            </a:r>
            <a:r>
              <a:rPr lang="nl-NL" sz="4500" b="1" dirty="0">
                <a:effectLst/>
                <a:latin typeface="Times New Roman" panose="02020603050405020304" pitchFamily="18" charset="0"/>
                <a:ea typeface="Times New Roman" panose="02020603050405020304" pitchFamily="18" charset="0"/>
              </a:rPr>
              <a:t> cao, </a:t>
            </a:r>
            <a:r>
              <a:rPr lang="nl-NL" sz="4500" b="1" dirty="0" err="1">
                <a:effectLst/>
                <a:latin typeface="Times New Roman" panose="02020603050405020304" pitchFamily="18" charset="0"/>
                <a:ea typeface="Times New Roman" panose="02020603050405020304" pitchFamily="18" charset="0"/>
              </a:rPr>
              <a:t>khoảng</a:t>
            </a:r>
            <a:r>
              <a:rPr lang="nl-NL" sz="4500" b="1" dirty="0">
                <a:effectLst/>
                <a:latin typeface="Times New Roman" panose="02020603050405020304" pitchFamily="18" charset="0"/>
                <a:ea typeface="Times New Roman" panose="02020603050405020304" pitchFamily="18" charset="0"/>
              </a:rPr>
              <a:t> 26°C.</a:t>
            </a:r>
            <a:endParaRPr lang="en-VN" sz="45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19053647"/>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1605741" y="4776787"/>
            <a:ext cx="8980517" cy="182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000" b="1" dirty="0">
                <a:solidFill>
                  <a:srgbClr val="00B050"/>
                </a:solidFill>
              </a:rPr>
              <a:t>- Về lượng mưa: cả 3 trạm khí tượng đều có lượng mưa khá lớn trên 1200mm </a:t>
            </a:r>
            <a:endParaRPr lang="en-VN" altLang="en-VN" sz="4000" b="1" dirty="0">
              <a:solidFill>
                <a:srgbClr val="00B050"/>
              </a:solidFill>
            </a:endParaRPr>
          </a:p>
        </p:txBody>
      </p:sp>
      <p:pic>
        <p:nvPicPr>
          <p:cNvPr id="4" name="Picture 3">
            <a:extLst>
              <a:ext uri="{FF2B5EF4-FFF2-40B4-BE49-F238E27FC236}">
                <a16:creationId xmlns:a16="http://schemas.microsoft.com/office/drawing/2014/main" id="{E82E6018-0701-E541-7D2C-0983320C62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2730" y="28575"/>
            <a:ext cx="7875906" cy="4384084"/>
          </a:xfrm>
          <a:prstGeom prst="rect">
            <a:avLst/>
          </a:prstGeom>
          <a:noFill/>
          <a:ln>
            <a:noFill/>
          </a:ln>
        </p:spPr>
      </p:pic>
    </p:spTree>
    <p:extLst>
      <p:ext uri="{BB962C8B-B14F-4D97-AF65-F5344CB8AC3E}">
        <p14:creationId xmlns:p14="http://schemas.microsoft.com/office/powerpoint/2010/main" val="34373379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7591427" y="1690677"/>
            <a:ext cx="4600573" cy="248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sz="3600" b="1" dirty="0">
                <a:solidFill>
                  <a:srgbClr val="00B050"/>
                </a:solidFill>
              </a:rPr>
              <a:t>+ </a:t>
            </a:r>
            <a:r>
              <a:rPr lang="en-VN" sz="3600" b="1" dirty="0">
                <a:solidFill>
                  <a:srgbClr val="00B050"/>
                </a:solidFill>
              </a:rPr>
              <a:t>Cô Tô: 1746mm</a:t>
            </a:r>
          </a:p>
          <a:p>
            <a:pPr algn="just">
              <a:lnSpc>
                <a:spcPct val="150000"/>
              </a:lnSpc>
            </a:pPr>
            <a:r>
              <a:rPr lang="en-US" sz="3600" b="1" dirty="0">
                <a:solidFill>
                  <a:srgbClr val="00B050"/>
                </a:solidFill>
              </a:rPr>
              <a:t>+</a:t>
            </a:r>
            <a:r>
              <a:rPr lang="en-VN" sz="3600" b="1" dirty="0">
                <a:solidFill>
                  <a:srgbClr val="00B050"/>
                </a:solidFill>
              </a:rPr>
              <a:t> Hoàng Sa: 1266mm</a:t>
            </a:r>
          </a:p>
          <a:p>
            <a:pPr algn="just">
              <a:lnSpc>
                <a:spcPct val="150000"/>
              </a:lnSpc>
            </a:pPr>
            <a:r>
              <a:rPr lang="en-US" sz="3600" b="1" dirty="0">
                <a:solidFill>
                  <a:srgbClr val="00B050"/>
                </a:solidFill>
              </a:rPr>
              <a:t>+ </a:t>
            </a:r>
            <a:r>
              <a:rPr lang="en-VN" sz="3600" b="1" dirty="0">
                <a:solidFill>
                  <a:srgbClr val="00B050"/>
                </a:solidFill>
              </a:rPr>
              <a:t>Phú Quốc: 3098mm</a:t>
            </a:r>
          </a:p>
        </p:txBody>
      </p:sp>
      <p:pic>
        <p:nvPicPr>
          <p:cNvPr id="4" name="Picture 3">
            <a:extLst>
              <a:ext uri="{FF2B5EF4-FFF2-40B4-BE49-F238E27FC236}">
                <a16:creationId xmlns:a16="http://schemas.microsoft.com/office/drawing/2014/main" id="{E82E6018-0701-E541-7D2C-0983320C62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297" y="742950"/>
            <a:ext cx="7196053" cy="4381200"/>
          </a:xfrm>
          <a:prstGeom prst="rect">
            <a:avLst/>
          </a:prstGeom>
          <a:noFill/>
          <a:ln>
            <a:noFill/>
          </a:ln>
        </p:spPr>
      </p:pic>
    </p:spTree>
    <p:extLst>
      <p:ext uri="{BB962C8B-B14F-4D97-AF65-F5344CB8AC3E}">
        <p14:creationId xmlns:p14="http://schemas.microsoft.com/office/powerpoint/2010/main" val="31887909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1" name="Rectangle 10">
            <a:extLst>
              <a:ext uri="{FF2B5EF4-FFF2-40B4-BE49-F238E27FC236}">
                <a16:creationId xmlns:a16="http://schemas.microsoft.com/office/drawing/2014/main" id="{7BF09944-D06F-1392-7999-784D129FE809}"/>
              </a:ext>
            </a:extLst>
          </p:cNvPr>
          <p:cNvSpPr>
            <a:spLocks noChangeArrowheads="1"/>
          </p:cNvSpPr>
          <p:nvPr/>
        </p:nvSpPr>
        <p:spPr bwMode="auto">
          <a:xfrm>
            <a:off x="256886" y="-62926"/>
            <a:ext cx="11436350" cy="10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432FF"/>
                </a:solidFill>
                <a:effectLst/>
                <a:latin typeface="Times New Roman" panose="02020603050405020304" pitchFamily="18" charset="0"/>
                <a:ea typeface="Times New Roman" panose="02020603050405020304" pitchFamily="18" charset="0"/>
              </a:rPr>
              <a:t>GV </a:t>
            </a:r>
            <a:r>
              <a:rPr lang="en-US" sz="4500" b="1" dirty="0" err="1">
                <a:solidFill>
                  <a:srgbClr val="0432FF"/>
                </a:solidFill>
                <a:effectLst/>
                <a:latin typeface="Times New Roman" panose="02020603050405020304" pitchFamily="18" charset="0"/>
                <a:ea typeface="Times New Roman" panose="02020603050405020304" pitchFamily="18" charset="0"/>
              </a:rPr>
              <a:t>cho</a:t>
            </a:r>
            <a:r>
              <a:rPr lang="en-US" sz="4500" b="1" dirty="0">
                <a:solidFill>
                  <a:srgbClr val="0432FF"/>
                </a:solidFill>
                <a:effectLst/>
                <a:latin typeface="Times New Roman" panose="02020603050405020304" pitchFamily="18" charset="0"/>
                <a:ea typeface="Times New Roman" panose="02020603050405020304" pitchFamily="18" charset="0"/>
              </a:rPr>
              <a:t> HS </a:t>
            </a:r>
            <a:r>
              <a:rPr lang="en-US" sz="4500" b="1" dirty="0" err="1">
                <a:solidFill>
                  <a:srgbClr val="0432FF"/>
                </a:solidFill>
                <a:effectLst/>
                <a:latin typeface="Times New Roman" panose="02020603050405020304" pitchFamily="18" charset="0"/>
                <a:ea typeface="Times New Roman" panose="02020603050405020304" pitchFamily="18" charset="0"/>
              </a:rPr>
              <a:t>chơi</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trò</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chơi</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Đuổi</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hình</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bắt</a:t>
            </a:r>
            <a:r>
              <a:rPr lang="en-US" sz="4500" b="1" dirty="0">
                <a:solidFill>
                  <a:srgbClr val="0432FF"/>
                </a:solidFill>
                <a:effectLst/>
                <a:latin typeface="Times New Roman" panose="02020603050405020304" pitchFamily="18" charset="0"/>
                <a:ea typeface="Times New Roman" panose="02020603050405020304" pitchFamily="18" charset="0"/>
              </a:rPr>
              <a:t> </a:t>
            </a:r>
            <a:r>
              <a:rPr lang="en-US" sz="4500" b="1" dirty="0" err="1">
                <a:solidFill>
                  <a:srgbClr val="0432FF"/>
                </a:solidFill>
                <a:effectLst/>
                <a:latin typeface="Times New Roman" panose="02020603050405020304" pitchFamily="18" charset="0"/>
                <a:ea typeface="Times New Roman" panose="02020603050405020304" pitchFamily="18" charset="0"/>
              </a:rPr>
              <a:t>chữ</a:t>
            </a:r>
            <a:r>
              <a:rPr lang="en-US" sz="4500" b="1" dirty="0">
                <a:solidFill>
                  <a:srgbClr val="0432FF"/>
                </a:solidFill>
                <a:effectLst/>
                <a:latin typeface="Times New Roman" panose="02020603050405020304" pitchFamily="18" charset="0"/>
                <a:ea typeface="Times New Roman" panose="02020603050405020304" pitchFamily="18" charset="0"/>
              </a:rPr>
              <a:t>” </a:t>
            </a:r>
            <a:endParaRPr lang="en-VN" sz="4500" b="1" dirty="0">
              <a:solidFill>
                <a:srgbClr val="0432FF"/>
              </a:solidFill>
              <a:effectLst/>
              <a:latin typeface="Times New Roman" panose="02020603050405020304"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0101F150-1936-BA9B-772F-BD22A6F6083F}"/>
              </a:ext>
            </a:extLst>
          </p:cNvPr>
          <p:cNvSpPr>
            <a:spLocks noChangeArrowheads="1"/>
          </p:cNvSpPr>
          <p:nvPr/>
        </p:nvSpPr>
        <p:spPr bwMode="auto">
          <a:xfrm>
            <a:off x="665018" y="1206646"/>
            <a:ext cx="227324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4" name="TextBox 3">
            <a:extLst>
              <a:ext uri="{FF2B5EF4-FFF2-40B4-BE49-F238E27FC236}">
                <a16:creationId xmlns:a16="http://schemas.microsoft.com/office/drawing/2014/main" id="{9D72B274-8FD3-CC2D-90B5-42171ACABBF1}"/>
              </a:ext>
            </a:extLst>
          </p:cNvPr>
          <p:cNvSpPr txBox="1"/>
          <p:nvPr/>
        </p:nvSpPr>
        <p:spPr>
          <a:xfrm>
            <a:off x="7778750" y="943696"/>
            <a:ext cx="4219286" cy="5650971"/>
          </a:xfrm>
          <a:prstGeom prst="rect">
            <a:avLst/>
          </a:prstGeom>
          <a:noFill/>
        </p:spPr>
        <p:txBody>
          <a:bodyPr wrap="square">
            <a:spAutoFit/>
          </a:bodyPr>
          <a:lstStyle/>
          <a:p>
            <a:pPr algn="just">
              <a:lnSpc>
                <a:spcPct val="150000"/>
              </a:lnSpc>
            </a:pPr>
            <a:r>
              <a:rPr lang="en-VN" sz="3500" b="1" dirty="0">
                <a:solidFill>
                  <a:srgbClr val="0432FF"/>
                </a:solidFill>
                <a:effectLst/>
                <a:latin typeface="Times New Roman" panose="02020603050405020304" pitchFamily="18" charset="0"/>
                <a:ea typeface="Times New Roman" panose="02020603050405020304" pitchFamily="18" charset="0"/>
              </a:rPr>
              <a:t>Vì là hòn đảo xa bờ chưa được khám phá nhiều nên </a:t>
            </a:r>
            <a:r>
              <a:rPr lang="en-US" sz="3500" b="1" dirty="0" err="1">
                <a:solidFill>
                  <a:srgbClr val="0432FF"/>
                </a:solidFill>
                <a:effectLst/>
                <a:latin typeface="Times New Roman" panose="02020603050405020304" pitchFamily="18" charset="0"/>
                <a:ea typeface="Times New Roman" panose="02020603050405020304" pitchFamily="18" charset="0"/>
              </a:rPr>
              <a:t>nơi</a:t>
            </a:r>
            <a:r>
              <a:rPr lang="en-US" sz="3500" b="1" dirty="0">
                <a:solidFill>
                  <a:srgbClr val="0432FF"/>
                </a:solidFill>
                <a:effectLst/>
                <a:latin typeface="Times New Roman" panose="02020603050405020304" pitchFamily="18" charset="0"/>
                <a:ea typeface="Times New Roman" panose="02020603050405020304" pitchFamily="18" charset="0"/>
              </a:rPr>
              <a:t> </a:t>
            </a:r>
            <a:r>
              <a:rPr lang="en-US" sz="3500" b="1" dirty="0" err="1">
                <a:solidFill>
                  <a:srgbClr val="0432FF"/>
                </a:solidFill>
                <a:effectLst/>
                <a:latin typeface="Times New Roman" panose="02020603050405020304" pitchFamily="18" charset="0"/>
                <a:ea typeface="Times New Roman" panose="02020603050405020304" pitchFamily="18" charset="0"/>
              </a:rPr>
              <a:t>đây</a:t>
            </a:r>
            <a:r>
              <a:rPr lang="en-VN" sz="3500" b="1" dirty="0">
                <a:solidFill>
                  <a:srgbClr val="0432FF"/>
                </a:solidFill>
                <a:effectLst/>
                <a:latin typeface="Times New Roman" panose="02020603050405020304" pitchFamily="18" charset="0"/>
                <a:ea typeface="Times New Roman" panose="02020603050405020304" pitchFamily="18" charset="0"/>
              </a:rPr>
              <a:t> luôn toát lên một vẻ đẹp chân chất tạo cảm giác thư giãn và tìm về với tự nhiên</a:t>
            </a:r>
            <a:r>
              <a:rPr lang="en-US" sz="3500" b="1" dirty="0">
                <a:solidFill>
                  <a:srgbClr val="0432FF"/>
                </a:solidFill>
                <a:effectLst/>
                <a:latin typeface="Times New Roman" panose="02020603050405020304" pitchFamily="18" charset="0"/>
                <a:ea typeface="Times New Roman" panose="02020603050405020304" pitchFamily="18" charset="0"/>
              </a:rPr>
              <a:t>.</a:t>
            </a:r>
            <a:endParaRPr lang="en-VN" sz="3500" b="1" dirty="0">
              <a:solidFill>
                <a:srgbClr val="0432FF"/>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DB1CCA89-A4BF-FBDC-E316-C3CE808ABD63}"/>
              </a:ext>
            </a:extLst>
          </p:cNvPr>
          <p:cNvSpPr txBox="1"/>
          <p:nvPr/>
        </p:nvSpPr>
        <p:spPr>
          <a:xfrm>
            <a:off x="822038" y="5874041"/>
            <a:ext cx="3591213" cy="784830"/>
          </a:xfrm>
          <a:prstGeom prst="rect">
            <a:avLst/>
          </a:prstGeom>
          <a:noFill/>
        </p:spPr>
        <p:txBody>
          <a:bodyPr wrap="square">
            <a:spAutoFit/>
          </a:bodyPr>
          <a:lstStyle/>
          <a:p>
            <a:r>
              <a:rPr lang="en-VN" sz="4500" b="1" dirty="0">
                <a:solidFill>
                  <a:srgbClr val="00B050"/>
                </a:solidFill>
              </a:rPr>
              <a:t>Biển Côn Đảo</a:t>
            </a:r>
          </a:p>
        </p:txBody>
      </p:sp>
      <p:sp>
        <p:nvSpPr>
          <p:cNvPr id="3" name="Rectangle 2">
            <a:extLst>
              <a:ext uri="{FF2B5EF4-FFF2-40B4-BE49-F238E27FC236}">
                <a16:creationId xmlns:a16="http://schemas.microsoft.com/office/drawing/2014/main" id="{EE7C3A07-9444-4DAF-1D2B-B0346E4656F2}"/>
              </a:ext>
            </a:extLst>
          </p:cNvPr>
          <p:cNvSpPr>
            <a:spLocks noChangeArrowheads="1"/>
          </p:cNvSpPr>
          <p:nvPr/>
        </p:nvSpPr>
        <p:spPr bwMode="auto">
          <a:xfrm>
            <a:off x="193964" y="1206645"/>
            <a:ext cx="1611671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8193" name="Picture 1" descr="Biển Côn Đảo">
            <a:extLst>
              <a:ext uri="{FF2B5EF4-FFF2-40B4-BE49-F238E27FC236}">
                <a16:creationId xmlns:a16="http://schemas.microsoft.com/office/drawing/2014/main" id="{D0116715-1D1D-38A2-1ECB-1484481C499F}"/>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93963" y="1206646"/>
            <a:ext cx="7384473" cy="435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9724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7" name="TextBox 2">
            <a:extLst>
              <a:ext uri="{FF2B5EF4-FFF2-40B4-BE49-F238E27FC236}">
                <a16:creationId xmlns:a16="http://schemas.microsoft.com/office/drawing/2014/main" id="{DDC8F8AC-7CC2-950A-A42B-2E2EC5EFBB0D}"/>
              </a:ext>
            </a:extLst>
          </p:cNvPr>
          <p:cNvSpPr txBox="1">
            <a:spLocks noChangeArrowheads="1"/>
          </p:cNvSpPr>
          <p:nvPr/>
        </p:nvSpPr>
        <p:spPr bwMode="auto">
          <a:xfrm>
            <a:off x="1379537" y="1760826"/>
            <a:ext cx="9432925" cy="226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Lượng</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mưa</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trung</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bình</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trên</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biển</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từ</a:t>
            </a:r>
            <a:r>
              <a:rPr lang="nl-NL" sz="5000" b="1" dirty="0">
                <a:effectLst/>
                <a:latin typeface="Times New Roman" panose="02020603050405020304" pitchFamily="18" charset="0"/>
                <a:ea typeface="Times New Roman" panose="02020603050405020304" pitchFamily="18" charset="0"/>
              </a:rPr>
              <a:t> 1100 </a:t>
            </a:r>
            <a:r>
              <a:rPr lang="nl-NL" sz="5000" b="1" dirty="0" err="1">
                <a:effectLst/>
                <a:latin typeface="Times New Roman" panose="02020603050405020304" pitchFamily="18" charset="0"/>
                <a:ea typeface="Times New Roman" panose="02020603050405020304" pitchFamily="18" charset="0"/>
              </a:rPr>
              <a:t>đến</a:t>
            </a:r>
            <a:r>
              <a:rPr lang="nl-NL" sz="5000" b="1" dirty="0">
                <a:effectLst/>
                <a:latin typeface="Times New Roman" panose="02020603050405020304" pitchFamily="18" charset="0"/>
                <a:ea typeface="Times New Roman" panose="02020603050405020304" pitchFamily="18" charset="0"/>
              </a:rPr>
              <a:t> 1300 mm/</a:t>
            </a:r>
            <a:r>
              <a:rPr lang="nl-NL" sz="5000" b="1" dirty="0" err="1">
                <a:effectLst/>
                <a:latin typeface="Times New Roman" panose="02020603050405020304" pitchFamily="18" charset="0"/>
                <a:ea typeface="Times New Roman" panose="02020603050405020304" pitchFamily="18" charset="0"/>
              </a:rPr>
              <a:t>năm</a:t>
            </a:r>
            <a:r>
              <a:rPr lang="nl-NL" sz="5000" b="1" dirty="0">
                <a:effectLst/>
                <a:latin typeface="Times New Roman" panose="02020603050405020304" pitchFamily="18" charset="0"/>
                <a:ea typeface="Times New Roman" panose="02020603050405020304" pitchFamily="18" charset="0"/>
              </a:rPr>
              <a:t>.</a:t>
            </a:r>
            <a:endParaRPr lang="en-VN" sz="5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6029257"/>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6542377" y="1582548"/>
            <a:ext cx="5027641" cy="308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432FF"/>
                </a:solidFill>
              </a:rPr>
              <a:t>Xác định các hướng gió thổi trên biển ở nước ta.</a:t>
            </a:r>
          </a:p>
        </p:txBody>
      </p:sp>
      <p:pic>
        <p:nvPicPr>
          <p:cNvPr id="2" name="Picture 1">
            <a:extLst>
              <a:ext uri="{FF2B5EF4-FFF2-40B4-BE49-F238E27FC236}">
                <a16:creationId xmlns:a16="http://schemas.microsoft.com/office/drawing/2014/main" id="{F660F365-21AE-5D44-B8F0-C4C6F66F5D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507" y="191136"/>
            <a:ext cx="5845493" cy="6505644"/>
          </a:xfrm>
          <a:prstGeom prst="rect">
            <a:avLst/>
          </a:prstGeom>
          <a:noFill/>
          <a:ln>
            <a:noFill/>
          </a:ln>
        </p:spPr>
      </p:pic>
    </p:spTree>
    <p:extLst>
      <p:ext uri="{BB962C8B-B14F-4D97-AF65-F5344CB8AC3E}">
        <p14:creationId xmlns:p14="http://schemas.microsoft.com/office/powerpoint/2010/main" val="31305408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6542377" y="1582548"/>
            <a:ext cx="5027641" cy="459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000" b="1" dirty="0">
                <a:solidFill>
                  <a:srgbClr val="00B050"/>
                </a:solidFill>
              </a:rPr>
              <a:t>Từ tháng 10 đến tháng 4 năm sau: gió mùa đông thổi theo hướng đông bắc chiếm ưu thế. </a:t>
            </a:r>
          </a:p>
        </p:txBody>
      </p:sp>
      <p:pic>
        <p:nvPicPr>
          <p:cNvPr id="2" name="Picture 1">
            <a:extLst>
              <a:ext uri="{FF2B5EF4-FFF2-40B4-BE49-F238E27FC236}">
                <a16:creationId xmlns:a16="http://schemas.microsoft.com/office/drawing/2014/main" id="{F660F365-21AE-5D44-B8F0-C4C6F66F5D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507" y="191136"/>
            <a:ext cx="5845493" cy="6505644"/>
          </a:xfrm>
          <a:prstGeom prst="rect">
            <a:avLst/>
          </a:prstGeom>
          <a:noFill/>
          <a:ln>
            <a:noFill/>
          </a:ln>
        </p:spPr>
      </p:pic>
    </p:spTree>
    <p:extLst>
      <p:ext uri="{BB962C8B-B14F-4D97-AF65-F5344CB8AC3E}">
        <p14:creationId xmlns:p14="http://schemas.microsoft.com/office/powerpoint/2010/main" val="30070419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6585240" y="683106"/>
            <a:ext cx="5027641" cy="552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000" b="1" dirty="0">
                <a:solidFill>
                  <a:srgbClr val="00B050"/>
                </a:solidFill>
              </a:rPr>
              <a:t>Các tháng còn lại: ưu thế thuộc về gió mùa hạ thổi theo hướng tây nam (riêng ở vịnh Bắc Bộ chủ yếu là hướng đông nam). </a:t>
            </a:r>
          </a:p>
        </p:txBody>
      </p:sp>
      <p:pic>
        <p:nvPicPr>
          <p:cNvPr id="2" name="Picture 1">
            <a:extLst>
              <a:ext uri="{FF2B5EF4-FFF2-40B4-BE49-F238E27FC236}">
                <a16:creationId xmlns:a16="http://schemas.microsoft.com/office/drawing/2014/main" id="{F660F365-21AE-5D44-B8F0-C4C6F66F5D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507" y="191136"/>
            <a:ext cx="5845493" cy="6505644"/>
          </a:xfrm>
          <a:prstGeom prst="rect">
            <a:avLst/>
          </a:prstGeom>
          <a:noFill/>
          <a:ln>
            <a:noFill/>
          </a:ln>
        </p:spPr>
      </p:pic>
    </p:spTree>
    <p:extLst>
      <p:ext uri="{BB962C8B-B14F-4D97-AF65-F5344CB8AC3E}">
        <p14:creationId xmlns:p14="http://schemas.microsoft.com/office/powerpoint/2010/main" val="23620538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7" name="TextBox 2">
            <a:extLst>
              <a:ext uri="{FF2B5EF4-FFF2-40B4-BE49-F238E27FC236}">
                <a16:creationId xmlns:a16="http://schemas.microsoft.com/office/drawing/2014/main" id="{DDC8F8AC-7CC2-950A-A42B-2E2EC5EFBB0D}"/>
              </a:ext>
            </a:extLst>
          </p:cNvPr>
          <p:cNvSpPr txBox="1">
            <a:spLocks noChangeArrowheads="1"/>
          </p:cNvSpPr>
          <p:nvPr/>
        </p:nvSpPr>
        <p:spPr bwMode="auto">
          <a:xfrm>
            <a:off x="1006474" y="2297793"/>
            <a:ext cx="10179051" cy="226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Gió</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trên</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Biển</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mạnh</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hơn</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trên</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đất</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liền</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Tốc</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độ</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trung</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bình</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đạt</a:t>
            </a:r>
            <a:r>
              <a:rPr lang="nl-NL" sz="5000" b="1" dirty="0">
                <a:effectLst/>
                <a:latin typeface="Times New Roman" panose="02020603050405020304" pitchFamily="18" charset="0"/>
                <a:ea typeface="Times New Roman" panose="02020603050405020304" pitchFamily="18" charset="0"/>
              </a:rPr>
              <a:t> 5 - 6 m/s.</a:t>
            </a:r>
            <a:endParaRPr lang="en-VN" sz="5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4937126"/>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6096000" y="191136"/>
            <a:ext cx="5948363" cy="620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432FF"/>
                </a:solidFill>
              </a:rPr>
              <a:t>Trung bình mỗi năm trước ta có bao nhiêu cơn bão? Tần suất bão lớn nhất là vào tháng nào? Đổ bộ vào vùng nào của nước ta. </a:t>
            </a:r>
          </a:p>
        </p:txBody>
      </p:sp>
      <p:pic>
        <p:nvPicPr>
          <p:cNvPr id="2" name="Picture 1">
            <a:extLst>
              <a:ext uri="{FF2B5EF4-FFF2-40B4-BE49-F238E27FC236}">
                <a16:creationId xmlns:a16="http://schemas.microsoft.com/office/drawing/2014/main" id="{F660F365-21AE-5D44-B8F0-C4C6F66F5D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507" y="191136"/>
            <a:ext cx="5845493" cy="6505644"/>
          </a:xfrm>
          <a:prstGeom prst="rect">
            <a:avLst/>
          </a:prstGeom>
          <a:noFill/>
          <a:ln>
            <a:noFill/>
          </a:ln>
        </p:spPr>
      </p:pic>
    </p:spTree>
    <p:extLst>
      <p:ext uri="{BB962C8B-B14F-4D97-AF65-F5344CB8AC3E}">
        <p14:creationId xmlns:p14="http://schemas.microsoft.com/office/powerpoint/2010/main" val="29631926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6556665" y="683106"/>
            <a:ext cx="5027641" cy="552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000" b="1" dirty="0">
                <a:solidFill>
                  <a:srgbClr val="00B050"/>
                </a:solidFill>
              </a:rPr>
              <a:t>Trung bình mỗi năm có 9 - 10 cơn bão xuất hiện ở Biển Đông, trong đó có 3 - 4 cơn bão trực tiếp đổ bộ vào đất liền Việt Nam.</a:t>
            </a:r>
          </a:p>
        </p:txBody>
      </p:sp>
      <p:pic>
        <p:nvPicPr>
          <p:cNvPr id="2" name="Picture 1">
            <a:extLst>
              <a:ext uri="{FF2B5EF4-FFF2-40B4-BE49-F238E27FC236}">
                <a16:creationId xmlns:a16="http://schemas.microsoft.com/office/drawing/2014/main" id="{F660F365-21AE-5D44-B8F0-C4C6F66F5D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507" y="191136"/>
            <a:ext cx="5845493" cy="6505644"/>
          </a:xfrm>
          <a:prstGeom prst="rect">
            <a:avLst/>
          </a:prstGeom>
          <a:noFill/>
          <a:ln>
            <a:noFill/>
          </a:ln>
        </p:spPr>
      </p:pic>
    </p:spTree>
    <p:extLst>
      <p:ext uri="{BB962C8B-B14F-4D97-AF65-F5344CB8AC3E}">
        <p14:creationId xmlns:p14="http://schemas.microsoft.com/office/powerpoint/2010/main" val="41251957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6442365" y="1040294"/>
            <a:ext cx="5027641" cy="412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4500" b="1" dirty="0">
                <a:solidFill>
                  <a:srgbClr val="00B050"/>
                </a:solidFill>
              </a:rPr>
              <a:t>Tần suất bão lớn nhất là vào tháng 9.  Đổ bộ vào vùng Bắc Trung Bộ. </a:t>
            </a:r>
          </a:p>
        </p:txBody>
      </p:sp>
      <p:pic>
        <p:nvPicPr>
          <p:cNvPr id="2" name="Picture 1">
            <a:extLst>
              <a:ext uri="{FF2B5EF4-FFF2-40B4-BE49-F238E27FC236}">
                <a16:creationId xmlns:a16="http://schemas.microsoft.com/office/drawing/2014/main" id="{F660F365-21AE-5D44-B8F0-C4C6F66F5D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507" y="191136"/>
            <a:ext cx="5845493" cy="6505644"/>
          </a:xfrm>
          <a:prstGeom prst="rect">
            <a:avLst/>
          </a:prstGeom>
          <a:noFill/>
          <a:ln>
            <a:noFill/>
          </a:ln>
        </p:spPr>
      </p:pic>
    </p:spTree>
    <p:extLst>
      <p:ext uri="{BB962C8B-B14F-4D97-AF65-F5344CB8AC3E}">
        <p14:creationId xmlns:p14="http://schemas.microsoft.com/office/powerpoint/2010/main" val="32701113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7" name="TextBox 2">
            <a:extLst>
              <a:ext uri="{FF2B5EF4-FFF2-40B4-BE49-F238E27FC236}">
                <a16:creationId xmlns:a16="http://schemas.microsoft.com/office/drawing/2014/main" id="{DDC8F8AC-7CC2-950A-A42B-2E2EC5EFBB0D}"/>
              </a:ext>
            </a:extLst>
          </p:cNvPr>
          <p:cNvSpPr txBox="1">
            <a:spLocks noChangeArrowheads="1"/>
          </p:cNvSpPr>
          <p:nvPr/>
        </p:nvSpPr>
        <p:spPr bwMode="auto">
          <a:xfrm>
            <a:off x="1006474" y="1943731"/>
            <a:ext cx="10266364" cy="226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Bão</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Trung</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bình</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mỗi</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năm</a:t>
            </a:r>
            <a:r>
              <a:rPr lang="nl-NL" sz="5000" b="1" dirty="0">
                <a:effectLst/>
                <a:latin typeface="Times New Roman" panose="02020603050405020304" pitchFamily="18" charset="0"/>
                <a:ea typeface="Times New Roman" panose="02020603050405020304" pitchFamily="18" charset="0"/>
              </a:rPr>
              <a:t> có 9 - 10 </a:t>
            </a:r>
            <a:r>
              <a:rPr lang="nl-NL" sz="5000" b="1" dirty="0" err="1">
                <a:effectLst/>
                <a:latin typeface="Times New Roman" panose="02020603050405020304" pitchFamily="18" charset="0"/>
                <a:ea typeface="Times New Roman" panose="02020603050405020304" pitchFamily="18" charset="0"/>
              </a:rPr>
              <a:t>cơn</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bão</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xuất</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hiện</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ở</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Biển</a:t>
            </a:r>
            <a:r>
              <a:rPr lang="nl-NL" sz="5000" b="1" dirty="0">
                <a:effectLst/>
                <a:latin typeface="Times New Roman" panose="02020603050405020304" pitchFamily="18" charset="0"/>
                <a:ea typeface="Times New Roman" panose="02020603050405020304" pitchFamily="18" charset="0"/>
              </a:rPr>
              <a:t> </a:t>
            </a:r>
            <a:r>
              <a:rPr lang="nl-NL" sz="5000" b="1" dirty="0" err="1">
                <a:effectLst/>
                <a:latin typeface="Times New Roman" panose="02020603050405020304" pitchFamily="18" charset="0"/>
                <a:ea typeface="Times New Roman" panose="02020603050405020304" pitchFamily="18" charset="0"/>
              </a:rPr>
              <a:t>Đông</a:t>
            </a:r>
            <a:r>
              <a:rPr lang="nl-NL" sz="5000" b="1" dirty="0">
                <a:effectLst/>
                <a:latin typeface="Times New Roman" panose="02020603050405020304" pitchFamily="18" charset="0"/>
                <a:ea typeface="Times New Roman" panose="02020603050405020304" pitchFamily="18" charset="0"/>
              </a:rPr>
              <a:t>.</a:t>
            </a:r>
            <a:endParaRPr lang="en-VN" sz="5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2902061"/>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56E0-2309-58CF-869E-CDFFD9D586AF}"/>
              </a:ext>
            </a:extLst>
          </p:cNvPr>
          <p:cNvSpPr txBox="1">
            <a:spLocks noChangeArrowheads="1"/>
          </p:cNvSpPr>
          <p:nvPr/>
        </p:nvSpPr>
        <p:spPr bwMode="auto">
          <a:xfrm>
            <a:off x="252412" y="4964469"/>
            <a:ext cx="11687175" cy="161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VN" sz="3500" b="1" dirty="0">
                <a:solidFill>
                  <a:srgbClr val="0432FF"/>
                </a:solidFill>
              </a:rPr>
              <a:t>Xác định hướng chảy của dòng biển trong vùng biển nước ta. Nguyên nhân nào tạo nên hướng chảy của các dòng biển. </a:t>
            </a:r>
          </a:p>
        </p:txBody>
      </p:sp>
      <p:pic>
        <p:nvPicPr>
          <p:cNvPr id="4" name="Picture 3">
            <a:extLst>
              <a:ext uri="{FF2B5EF4-FFF2-40B4-BE49-F238E27FC236}">
                <a16:creationId xmlns:a16="http://schemas.microsoft.com/office/drawing/2014/main" id="{EC8371A4-720F-C1FA-C328-E94D53BA17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117384"/>
            <a:ext cx="8748713" cy="4847085"/>
          </a:xfrm>
          <a:prstGeom prst="rect">
            <a:avLst/>
          </a:prstGeom>
          <a:noFill/>
          <a:ln>
            <a:noFill/>
          </a:ln>
        </p:spPr>
      </p:pic>
    </p:spTree>
    <p:extLst>
      <p:ext uri="{BB962C8B-B14F-4D97-AF65-F5344CB8AC3E}">
        <p14:creationId xmlns:p14="http://schemas.microsoft.com/office/powerpoint/2010/main" val="6304756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9399</TotalTime>
  <Words>8195</Words>
  <Application>Microsoft Office PowerPoint</Application>
  <PresentationFormat>Widescreen</PresentationFormat>
  <Paragraphs>650</Paragraphs>
  <Slides>254</Slides>
  <Notes>246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254</vt:i4>
      </vt:variant>
    </vt:vector>
  </HeadingPairs>
  <TitlesOfParts>
    <vt:vector size="264" baseType="lpstr">
      <vt:lpstr>Arial</vt:lpstr>
      <vt:lpstr>Calibri</vt:lpstr>
      <vt:lpstr>Calibri Light</vt:lpstr>
      <vt:lpstr>Tahoma</vt:lpstr>
      <vt:lpstr>Times New Roman</vt:lpstr>
      <vt:lpstr>Times New Roman</vt:lpstr>
      <vt:lpstr>Wingdings</vt:lpstr>
      <vt:lpstr>Office Theme</vt:lpstr>
      <vt:lpstr>Custom Design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THỬ THÁCH CHO EM</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Admin</cp:lastModifiedBy>
  <cp:revision>505</cp:revision>
  <dcterms:created xsi:type="dcterms:W3CDTF">2020-12-14T06:54:30Z</dcterms:created>
  <dcterms:modified xsi:type="dcterms:W3CDTF">2025-02-18T14:59:39Z</dcterms:modified>
</cp:coreProperties>
</file>