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1.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559" r:id="rId2"/>
    <p:sldId id="560" r:id="rId3"/>
    <p:sldId id="561" r:id="rId4"/>
    <p:sldId id="503" r:id="rId5"/>
    <p:sldId id="554" r:id="rId6"/>
    <p:sldId id="543" r:id="rId7"/>
    <p:sldId id="547" r:id="rId8"/>
    <p:sldId id="552" r:id="rId9"/>
    <p:sldId id="548" r:id="rId10"/>
    <p:sldId id="562" r:id="rId11"/>
    <p:sldId id="497" r:id="rId12"/>
    <p:sldId id="527" r:id="rId13"/>
    <p:sldId id="528" r:id="rId14"/>
    <p:sldId id="529" r:id="rId15"/>
    <p:sldId id="563" r:id="rId16"/>
    <p:sldId id="564" r:id="rId17"/>
    <p:sldId id="565" r:id="rId18"/>
    <p:sldId id="566" r:id="rId19"/>
    <p:sldId id="567" r:id="rId20"/>
    <p:sldId id="568" r:id="rId21"/>
    <p:sldId id="530" r:id="rId22"/>
    <p:sldId id="531" r:id="rId23"/>
    <p:sldId id="555" r:id="rId24"/>
    <p:sldId id="556" r:id="rId25"/>
    <p:sldId id="557" r:id="rId26"/>
    <p:sldId id="558" r:id="rId27"/>
    <p:sldId id="542" r:id="rId28"/>
    <p:sldId id="524" r:id="rId29"/>
    <p:sldId id="55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9" d="100"/>
          <a:sy n="69" d="100"/>
        </p:scale>
        <p:origin x="222"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364884929864073"/>
          <c:y val="9.805146115479782E-2"/>
          <c:w val="0.53879434802722603"/>
          <c:h val="0.74171247650574057"/>
        </c:manualLayout>
      </c:layout>
      <c:pieChart>
        <c:varyColors val="1"/>
        <c:ser>
          <c:idx val="0"/>
          <c:order val="0"/>
          <c:dPt>
            <c:idx val="0"/>
            <c:bubble3D val="0"/>
            <c:spPr>
              <a:solidFill>
                <a:srgbClr val="00FF00"/>
              </a:solidFill>
              <a:ln w="18859">
                <a:solidFill>
                  <a:schemeClr val="lt1"/>
                </a:solidFill>
              </a:ln>
              <a:effectLst/>
            </c:spPr>
            <c:extLst>
              <c:ext xmlns:c16="http://schemas.microsoft.com/office/drawing/2014/chart" uri="{C3380CC4-5D6E-409C-BE32-E72D297353CC}">
                <c16:uniqueId val="{00000000-B425-433B-8215-FFD0EFB1704F}"/>
              </c:ext>
            </c:extLst>
          </c:dPt>
          <c:dPt>
            <c:idx val="1"/>
            <c:bubble3D val="0"/>
            <c:spPr>
              <a:solidFill>
                <a:srgbClr val="FF0000"/>
              </a:solidFill>
              <a:ln w="18859">
                <a:solidFill>
                  <a:schemeClr val="lt1"/>
                </a:solidFill>
              </a:ln>
              <a:effectLst/>
            </c:spPr>
            <c:extLst>
              <c:ext xmlns:c16="http://schemas.microsoft.com/office/drawing/2014/chart" uri="{C3380CC4-5D6E-409C-BE32-E72D297353CC}">
                <c16:uniqueId val="{00000001-B425-433B-8215-FFD0EFB1704F}"/>
              </c:ext>
            </c:extLst>
          </c:dPt>
          <c:dLbls>
            <c:dLbl>
              <c:idx val="1"/>
              <c:layout>
                <c:manualLayout>
                  <c:x val="0.12057759425601286"/>
                  <c:y val="-0.15142475718453974"/>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425-433B-8215-FFD0EFB1704F}"/>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980" b="0" i="0" u="none" strike="noStrike" kern="1200" baseline="0">
                    <a:solidFill>
                      <a:schemeClr val="tx1">
                        <a:lumMod val="75000"/>
                        <a:lumOff val="25000"/>
                      </a:schemeClr>
                    </a:solidFill>
                    <a:latin typeface="+mj-lt"/>
                    <a:ea typeface="+mn-ea"/>
                    <a:cs typeface="+mn-cs"/>
                  </a:defRPr>
                </a:pPr>
                <a:endParaRPr lang="en-US"/>
              </a:p>
            </c:txPr>
            <c:dLblPos val="bestFit"/>
            <c:showLegendKey val="0"/>
            <c:showVal val="1"/>
            <c:showCatName val="0"/>
            <c:showSerName val="0"/>
            <c:showPercent val="0"/>
            <c:showBubbleSize val="0"/>
            <c:showLeaderLines val="1"/>
            <c:leaderLines>
              <c:spPr>
                <a:ln w="9430"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Sheet1!$E$8:$E$9</c:f>
              <c:strCache>
                <c:ptCount val="2"/>
                <c:pt idx="0">
                  <c:v>Biển Việt Nam</c:v>
                </c:pt>
                <c:pt idx="1">
                  <c:v>Biển các quốc gia khác</c:v>
                </c:pt>
              </c:strCache>
            </c:strRef>
          </c:cat>
          <c:val>
            <c:numRef>
              <c:f>Sheet1!$F$8:$F$9</c:f>
              <c:numCache>
                <c:formatCode>0%</c:formatCode>
                <c:ptCount val="2"/>
                <c:pt idx="0">
                  <c:v>0.28999999999999998</c:v>
                </c:pt>
                <c:pt idx="1">
                  <c:v>0.71</c:v>
                </c:pt>
              </c:numCache>
            </c:numRef>
          </c:val>
          <c:extLst>
            <c:ext xmlns:c16="http://schemas.microsoft.com/office/drawing/2014/chart" uri="{C3380CC4-5D6E-409C-BE32-E72D297353CC}">
              <c16:uniqueId val="{00000002-B425-433B-8215-FFD0EFB1704F}"/>
            </c:ext>
          </c:extLst>
        </c:ser>
        <c:dLbls>
          <c:showLegendKey val="0"/>
          <c:showVal val="0"/>
          <c:showCatName val="0"/>
          <c:showSerName val="0"/>
          <c:showPercent val="0"/>
          <c:showBubbleSize val="0"/>
          <c:showLeaderLines val="1"/>
        </c:dLbls>
        <c:firstSliceAng val="0"/>
      </c:pieChart>
      <c:spPr>
        <a:noFill/>
        <a:ln w="25362">
          <a:noFill/>
        </a:ln>
      </c:spPr>
    </c:plotArea>
    <c:legend>
      <c:legendPos val="b"/>
      <c:layout>
        <c:manualLayout>
          <c:xMode val="edge"/>
          <c:yMode val="edge"/>
          <c:x val="0.14558470000167179"/>
          <c:y val="0.83379401042100176"/>
          <c:w val="0.69377451226240039"/>
          <c:h val="0.15238900634249475"/>
        </c:manualLayout>
      </c:layout>
      <c:overlay val="0"/>
      <c:spPr>
        <a:noFill/>
        <a:ln w="25200">
          <a:noFill/>
        </a:ln>
      </c:spPr>
      <c:txPr>
        <a:bodyPr rot="0" spcFirstLastPara="1" vertOverflow="ellipsis" vert="horz" wrap="square" anchor="ctr" anchorCtr="1"/>
        <a:lstStyle/>
        <a:p>
          <a:pPr>
            <a:defRPr sz="2376"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17.png"/></Relationships>
</file>

<file path=ppt/diagrams/_rels/data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ata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image" Target="../media/image44.png"/></Relationships>
</file>

<file path=ppt/diagrams/_rels/data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image" Target="../media/image4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smtClean="0">
              <a:latin typeface="Cambria" pitchFamily="18" charset="0"/>
              <a:ea typeface="Cambria" pitchFamily="18" charset="0"/>
              <a:cs typeface="Times New Roman"/>
            </a:rPr>
            <a:t>N</a:t>
          </a:r>
          <a:r>
            <a:rPr lang="vi-VN" sz="1550" dirty="0" smtClean="0">
              <a:latin typeface="Cambria" pitchFamily="18" charset="0"/>
              <a:ea typeface="Cambria" pitchFamily="18" charset="0"/>
              <a:cs typeface="Times New Roman"/>
            </a:rPr>
            <a:t>ằm ở rìa </a:t>
          </a:r>
          <a:r>
            <a:rPr lang="en-US" sz="1550" dirty="0" err="1" smtClean="0">
              <a:latin typeface="Cambria" pitchFamily="18" charset="0"/>
              <a:ea typeface="Cambria" pitchFamily="18" charset="0"/>
              <a:cs typeface="Times New Roman"/>
            </a:rPr>
            <a:t>phía</a:t>
          </a:r>
          <a:r>
            <a:rPr lang="en-US" sz="1550" dirty="0" smtClean="0">
              <a:latin typeface="Cambria" pitchFamily="18" charset="0"/>
              <a:ea typeface="Cambria" pitchFamily="18" charset="0"/>
              <a:cs typeface="Times New Roman"/>
            </a:rPr>
            <a:t> </a:t>
          </a:r>
          <a:r>
            <a:rPr lang="vi-VN" sz="1550" dirty="0" smtClean="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en-US" sz="1550" dirty="0" err="1" smtClean="0">
              <a:latin typeface="Cambria" pitchFamily="18" charset="0"/>
              <a:ea typeface="Cambria" pitchFamily="18" charset="0"/>
              <a:cs typeface="Times New Roman"/>
            </a:rPr>
            <a:t>Nơi</a:t>
          </a:r>
          <a:r>
            <a:rPr lang="en-US" sz="1550" dirty="0" smtClean="0">
              <a:latin typeface="Cambria" pitchFamily="18" charset="0"/>
              <a:ea typeface="Cambria" pitchFamily="18" charset="0"/>
              <a:cs typeface="Times New Roman"/>
            </a:rPr>
            <a:t> </a:t>
          </a:r>
          <a:r>
            <a:rPr lang="en-US" sz="1550" dirty="0" err="1" smtClean="0">
              <a:latin typeface="Cambria" pitchFamily="18" charset="0"/>
              <a:ea typeface="Cambria" pitchFamily="18" charset="0"/>
              <a:cs typeface="Times New Roman"/>
            </a:rPr>
            <a:t>tiếp</a:t>
          </a:r>
          <a:r>
            <a:rPr lang="en-US" sz="1550" dirty="0" smtClean="0">
              <a:latin typeface="Cambria" pitchFamily="18" charset="0"/>
              <a:ea typeface="Cambria" pitchFamily="18" charset="0"/>
              <a:cs typeface="Times New Roman"/>
            </a:rPr>
            <a:t> </a:t>
          </a:r>
          <a:r>
            <a:rPr lang="en-US" sz="1550" dirty="0" err="1" smtClean="0">
              <a:latin typeface="Cambria" pitchFamily="18" charset="0"/>
              <a:ea typeface="Cambria" pitchFamily="18" charset="0"/>
              <a:cs typeface="Times New Roman"/>
            </a:rPr>
            <a:t>giáp</a:t>
          </a:r>
          <a:r>
            <a:rPr lang="en-US" sz="1550" dirty="0" smtClean="0">
              <a:latin typeface="Cambria" pitchFamily="18" charset="0"/>
              <a:ea typeface="Cambria" pitchFamily="18" charset="0"/>
              <a:cs typeface="Times New Roman"/>
            </a:rPr>
            <a:t> </a:t>
          </a:r>
          <a:r>
            <a:rPr lang="en-US" sz="1550" dirty="0" err="1" smtClean="0">
              <a:latin typeface="Cambria" pitchFamily="18" charset="0"/>
              <a:ea typeface="Cambria" pitchFamily="18" charset="0"/>
              <a:cs typeface="Times New Roman"/>
            </a:rPr>
            <a:t>giữa</a:t>
          </a:r>
          <a:r>
            <a:rPr lang="en-US" sz="1550" dirty="0" smtClean="0">
              <a:latin typeface="Cambria" pitchFamily="18" charset="0"/>
              <a:ea typeface="Cambria" pitchFamily="18" charset="0"/>
              <a:cs typeface="Times New Roman"/>
            </a:rPr>
            <a:t> </a:t>
          </a:r>
          <a:r>
            <a:rPr lang="en-US" sz="1550" dirty="0" err="1" smtClean="0">
              <a:latin typeface="Cambria" pitchFamily="18" charset="0"/>
              <a:ea typeface="Cambria" pitchFamily="18" charset="0"/>
              <a:cs typeface="Times New Roman"/>
            </a:rPr>
            <a:t>đất</a:t>
          </a:r>
          <a:r>
            <a:rPr lang="en-US" sz="1550" dirty="0" smtClean="0">
              <a:latin typeface="Cambria" pitchFamily="18" charset="0"/>
              <a:ea typeface="Cambria" pitchFamily="18" charset="0"/>
              <a:cs typeface="Times New Roman"/>
            </a:rPr>
            <a:t> </a:t>
          </a:r>
          <a:r>
            <a:rPr lang="en-US" sz="1550" dirty="0" err="1" smtClean="0">
              <a:latin typeface="Cambria" pitchFamily="18" charset="0"/>
              <a:ea typeface="Cambria" pitchFamily="18" charset="0"/>
              <a:cs typeface="Times New Roman"/>
            </a:rPr>
            <a:t>liền</a:t>
          </a:r>
          <a:r>
            <a:rPr lang="en-US" sz="1550" dirty="0" smtClean="0">
              <a:latin typeface="Cambria" pitchFamily="18" charset="0"/>
              <a:ea typeface="Cambria" pitchFamily="18" charset="0"/>
              <a:cs typeface="Times New Roman"/>
            </a:rPr>
            <a:t> </a:t>
          </a:r>
          <a:r>
            <a:rPr lang="en-US" sz="1550" dirty="0" err="1" smtClean="0">
              <a:latin typeface="Cambria" pitchFamily="18" charset="0"/>
              <a:ea typeface="Cambria" pitchFamily="18" charset="0"/>
              <a:cs typeface="Times New Roman"/>
            </a:rPr>
            <a:t>và</a:t>
          </a:r>
          <a:r>
            <a:rPr lang="en-US" sz="1550" dirty="0" smtClean="0">
              <a:latin typeface="Cambria" pitchFamily="18" charset="0"/>
              <a:ea typeface="Cambria" pitchFamily="18" charset="0"/>
              <a:cs typeface="Times New Roman"/>
            </a:rPr>
            <a:t> </a:t>
          </a:r>
          <a:r>
            <a:rPr lang="en-US" sz="1550" dirty="0" err="1" smtClean="0">
              <a:latin typeface="Cambria" pitchFamily="18" charset="0"/>
              <a:ea typeface="Cambria" pitchFamily="18" charset="0"/>
              <a:cs typeface="Times New Roman"/>
            </a:rPr>
            <a:t>đại</a:t>
          </a:r>
          <a:r>
            <a:rPr lang="en-US" sz="1550" dirty="0" smtClean="0">
              <a:latin typeface="Cambria" pitchFamily="18" charset="0"/>
              <a:ea typeface="Cambria" pitchFamily="18" charset="0"/>
              <a:cs typeface="Times New Roman"/>
            </a:rPr>
            <a:t> </a:t>
          </a:r>
          <a:r>
            <a:rPr lang="en-US" sz="1550" dirty="0" err="1" smtClean="0">
              <a:latin typeface="Cambria" pitchFamily="18" charset="0"/>
              <a:ea typeface="Cambria" pitchFamily="18" charset="0"/>
              <a:cs typeface="Times New Roman"/>
            </a:rPr>
            <a:t>dương</a:t>
          </a:r>
          <a:r>
            <a:rPr lang="en-US" sz="1550" dirty="0" smtClean="0">
              <a:latin typeface="Cambria" pitchFamily="18" charset="0"/>
              <a:ea typeface="Cambria" pitchFamily="18" charset="0"/>
              <a:cs typeface="Times New Roman"/>
            </a:rPr>
            <a:t>, </a:t>
          </a:r>
          <a:r>
            <a:rPr lang="en-US" sz="1550" dirty="0" err="1" smtClean="0">
              <a:latin typeface="Cambria" pitchFamily="18" charset="0"/>
              <a:ea typeface="Cambria" pitchFamily="18" charset="0"/>
              <a:cs typeface="Times New Roman"/>
            </a:rPr>
            <a:t>liền</a:t>
          </a:r>
          <a:r>
            <a:rPr lang="en-US" sz="1550" dirty="0" smtClean="0">
              <a:latin typeface="Cambria" pitchFamily="18" charset="0"/>
              <a:ea typeface="Cambria" pitchFamily="18" charset="0"/>
              <a:cs typeface="Times New Roman"/>
            </a:rPr>
            <a:t> </a:t>
          </a:r>
          <a:r>
            <a:rPr lang="en-US" sz="1550" dirty="0" err="1" smtClean="0">
              <a:latin typeface="Cambria" pitchFamily="18" charset="0"/>
              <a:ea typeface="Cambria" pitchFamily="18" charset="0"/>
              <a:cs typeface="Times New Roman"/>
            </a:rPr>
            <a:t>kề</a:t>
          </a:r>
          <a:r>
            <a:rPr lang="en-US" sz="1550" dirty="0" smtClean="0">
              <a:latin typeface="Cambria" pitchFamily="18" charset="0"/>
              <a:ea typeface="Cambria" pitchFamily="18" charset="0"/>
              <a:cs typeface="Times New Roman"/>
            </a:rPr>
            <a:t> </a:t>
          </a:r>
          <a:r>
            <a:rPr lang="en-US" sz="1550" dirty="0" err="1" smtClean="0">
              <a:latin typeface="Cambria" pitchFamily="18" charset="0"/>
              <a:ea typeface="Cambria" pitchFamily="18" charset="0"/>
              <a:cs typeface="Times New Roman"/>
            </a:rPr>
            <a:t>với</a:t>
          </a:r>
          <a:r>
            <a:rPr lang="en-US" sz="1550" dirty="0" smtClean="0">
              <a:latin typeface="Cambria" pitchFamily="18" charset="0"/>
              <a:ea typeface="Cambria" pitchFamily="18" charset="0"/>
              <a:cs typeface="Times New Roman"/>
            </a:rPr>
            <a:t> </a:t>
          </a:r>
          <a:r>
            <a:rPr lang="en-US" sz="1550" dirty="0" err="1" smtClean="0">
              <a:latin typeface="Cambria" pitchFamily="18" charset="0"/>
              <a:ea typeface="Cambria" pitchFamily="18" charset="0"/>
              <a:cs typeface="Times New Roman"/>
            </a:rPr>
            <a:t>các</a:t>
          </a:r>
          <a:r>
            <a:rPr lang="en-US" sz="1550" dirty="0" smtClean="0">
              <a:latin typeface="Cambria" pitchFamily="18" charset="0"/>
              <a:ea typeface="Cambria" pitchFamily="18" charset="0"/>
              <a:cs typeface="Times New Roman"/>
            </a:rPr>
            <a:t> </a:t>
          </a:r>
          <a:r>
            <a:rPr lang="en-US" sz="1550" dirty="0" err="1" smtClean="0">
              <a:latin typeface="Cambria" pitchFamily="18" charset="0"/>
              <a:ea typeface="Cambria" pitchFamily="18" charset="0"/>
              <a:cs typeface="Times New Roman"/>
            </a:rPr>
            <a:t>vành</a:t>
          </a:r>
          <a:r>
            <a:rPr lang="en-US" sz="1550" dirty="0" smtClean="0">
              <a:latin typeface="Cambria" pitchFamily="18" charset="0"/>
              <a:ea typeface="Cambria" pitchFamily="18" charset="0"/>
              <a:cs typeface="Times New Roman"/>
            </a:rPr>
            <a:t> </a:t>
          </a:r>
          <a:r>
            <a:rPr lang="en-US" sz="1550" dirty="0" err="1" smtClean="0">
              <a:latin typeface="Cambria" pitchFamily="18" charset="0"/>
              <a:ea typeface="Cambria" pitchFamily="18" charset="0"/>
              <a:cs typeface="Times New Roman"/>
            </a:rPr>
            <a:t>đai</a:t>
          </a:r>
          <a:r>
            <a:rPr lang="en-US" sz="1550" dirty="0" smtClean="0">
              <a:latin typeface="Cambria" pitchFamily="18" charset="0"/>
              <a:ea typeface="Cambria" pitchFamily="18" charset="0"/>
              <a:cs typeface="Times New Roman"/>
            </a:rPr>
            <a:t> </a:t>
          </a:r>
          <a:r>
            <a:rPr lang="en-US" sz="1550" dirty="0" err="1" smtClean="0">
              <a:latin typeface="Cambria" pitchFamily="18" charset="0"/>
              <a:ea typeface="Cambria" pitchFamily="18" charset="0"/>
              <a:cs typeface="Times New Roman"/>
            </a:rPr>
            <a:t>sinh</a:t>
          </a:r>
          <a:r>
            <a:rPr lang="en-US" sz="1550" dirty="0" smtClean="0">
              <a:latin typeface="Cambria" pitchFamily="18" charset="0"/>
              <a:ea typeface="Cambria" pitchFamily="18" charset="0"/>
              <a:cs typeface="Times New Roman"/>
            </a:rPr>
            <a:t> </a:t>
          </a:r>
          <a:r>
            <a:rPr lang="en-US" sz="1550" dirty="0" err="1" smtClean="0">
              <a:latin typeface="Cambria" pitchFamily="18" charset="0"/>
              <a:ea typeface="Cambria" pitchFamily="18" charset="0"/>
              <a:cs typeface="Times New Roman"/>
            </a:rPr>
            <a:t>khoáng</a:t>
          </a:r>
          <a:r>
            <a:rPr lang="en-US" sz="1550" dirty="0" smtClean="0">
              <a:latin typeface="Cambria" pitchFamily="18" charset="0"/>
              <a:ea typeface="Cambria" pitchFamily="18" charset="0"/>
              <a:cs typeface="Times New Roman"/>
            </a:rPr>
            <a:t>.</a:t>
          </a:r>
          <a:endParaRPr lang="vi-VN" sz="1550" dirty="0">
            <a:latin typeface="Cambria" pitchFamily="18" charset="0"/>
            <a:ea typeface="Cambria" pitchFamily="18" charset="0"/>
            <a:cs typeface="Times New Roman"/>
          </a:endParaRP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smtClean="0">
              <a:latin typeface="Cambria" pitchFamily="18" charset="0"/>
              <a:ea typeface="Cambria" pitchFamily="18" charset="0"/>
              <a:cs typeface="Times New Roman"/>
            </a:rPr>
            <a:t>Nằm ở vị trí nội chí tuyến trong khu vực châu Á gió mùa.</a:t>
          </a:r>
          <a:endParaRPr lang="vi-VN" sz="1550" dirty="0">
            <a:latin typeface="Cambria" pitchFamily="18" charset="0"/>
            <a:ea typeface="Cambria" pitchFamily="18" charset="0"/>
            <a:cs typeface="Times New Roman"/>
          </a:endParaRP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smtClean="0">
              <a:latin typeface="Cambria" pitchFamily="18" charset="0"/>
              <a:ea typeface="Cambria" pitchFamily="18" charset="0"/>
              <a:cs typeface="Times New Roman"/>
            </a:rPr>
            <a:t>Nằm trên ngã tư đường hàng hải và hàng không quốc tế.</a:t>
          </a:r>
          <a:endParaRPr lang="vi-VN" sz="1550" dirty="0">
            <a:latin typeface="Cambria" pitchFamily="18" charset="0"/>
            <a:ea typeface="Cambria" pitchFamily="18" charset="0"/>
            <a:cs typeface="Times New Roman"/>
          </a:endParaRP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6916" custScaleY="153075" custLinFactY="-35001" custLinFactNeighborX="-7590" custLinFactNeighborY="-100000">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custScaleX="119553" custScaleY="172363" custLinFactY="-37588" custLinFactNeighborX="-14141" custLinFactNeighborY="-100000">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X="116307" custScaleY="110075" custLinFactY="-22616" custLinFactNeighborX="-17750" custLinFactNeighborY="-100000">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X="133731" custScaleY="127871" custLinFactY="-10127" custLinFactNeighborX="-12314" custLinFactNeighborY="-100000">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itchFamily="18" charset="0"/>
              <a:ea typeface="Cambria" pitchFamily="18" charset="0"/>
            </a:rPr>
            <a:t>Phạm</a:t>
          </a:r>
          <a:r>
            <a:rPr lang="en-US" sz="1700" b="1" dirty="0" smtClean="0">
              <a:latin typeface="Cambria" pitchFamily="18" charset="0"/>
              <a:ea typeface="Cambria" pitchFamily="18" charset="0"/>
            </a:rPr>
            <a:t> vi </a:t>
          </a:r>
          <a:r>
            <a:rPr lang="en-US" sz="1700" b="1" dirty="0" err="1" smtClean="0">
              <a:latin typeface="Cambria" pitchFamily="18" charset="0"/>
              <a:ea typeface="Cambria" pitchFamily="18" charset="0"/>
            </a:rPr>
            <a:t>lãnh</a:t>
          </a:r>
          <a:r>
            <a:rPr lang="en-US" sz="1700" b="1" dirty="0" smtClean="0">
              <a:latin typeface="Cambria" pitchFamily="18" charset="0"/>
              <a:ea typeface="Cambria" pitchFamily="18" charset="0"/>
            </a:rPr>
            <a:t> </a:t>
          </a:r>
          <a:r>
            <a:rPr lang="en-US" sz="1700" b="1" dirty="0" err="1" smtClean="0">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331212</a:t>
          </a:r>
          <a:br>
            <a:rPr lang="en-US" sz="1700" dirty="0" smtClean="0">
              <a:latin typeface="Cambria" pitchFamily="18" charset="0"/>
              <a:ea typeface="Cambria" pitchFamily="18" charset="0"/>
            </a:rPr>
          </a:br>
          <a:r>
            <a:rPr lang="en-US" sz="1700" dirty="0" smtClean="0">
              <a:latin typeface="Cambria" pitchFamily="18" charset="0"/>
              <a:ea typeface="Cambria" pitchFamily="18" charset="0"/>
            </a:rPr>
            <a:t>km</a:t>
          </a:r>
          <a:r>
            <a:rPr lang="en-US" sz="1700" baseline="30000" dirty="0" smtClean="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smtClean="0">
              <a:latin typeface="Cambria" pitchFamily="18" charset="0"/>
              <a:ea typeface="Cambria" pitchFamily="18" charset="0"/>
            </a:rPr>
            <a:t>Hải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16A7E8F1-B0EA-4C4F-A793-5C8239983730}" srcId="{DA8FE862-3878-4E6E-A153-5A6BF4CA8ED6}" destId="{BB82D679-10A0-4A7B-9F93-89FC96EF8570}" srcOrd="1" destOrd="0" parTransId="{BB6C2A2D-2508-4518-B809-3F19A9AF0EDF}" sibTransId="{D6279DA1-3436-491D-A2B2-C66FC095CB28}"/>
    <dgm:cxn modelId="{E08ECB09-752B-4C67-87D5-50DDA0EA15C6}" type="presOf" srcId="{6FEC0FF9-D721-4EF7-A683-638022C709ED}" destId="{42680267-F894-417A-A84D-35123DCAB209}" srcOrd="0" destOrd="0" presId="urn:microsoft.com/office/officeart/2005/8/layout/hierarchy2"/>
    <dgm:cxn modelId="{E52A36DD-76B6-40F3-A727-3AE95E13C09D}" type="presOf" srcId="{7CE3D0E4-C611-4B62-8EB3-EE09FEA6C9F5}" destId="{79EA421F-6246-4352-9A68-29B7A66E4AA4}" srcOrd="1"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E76EF29-FF43-4102-8F48-396BACAF8030}" type="presOf" srcId="{371480B9-AC8B-4C91-B2A6-0080D4E044B1}" destId="{F5C73C30-7430-4937-88CA-515E4B9714D2}" srcOrd="1"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B858BAEE-8D19-4083-B9A5-F446A58094B1}" type="presOf" srcId="{CF975B9E-C14E-40F1-B9FE-6661A0FDE170}" destId="{6EEED620-9DC1-4A87-820F-286CF3B75E16}" srcOrd="0"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6789A732-323F-4CEF-8B6D-AF3E31D20169}" type="presOf" srcId="{371480B9-AC8B-4C91-B2A6-0080D4E044B1}" destId="{C5064178-80CC-4639-AC8E-AC15F486451C}" srcOrd="0" destOrd="0" presId="urn:microsoft.com/office/officeart/2005/8/layout/hierarchy2"/>
    <dgm:cxn modelId="{D6412A72-05E0-48FD-AB9D-B994D7AA3CC2}" type="presOf" srcId="{92C436E5-CE8D-4B13-A8A6-2B56A528DD76}" destId="{D0BDC0BF-13A2-4FAA-BE64-8E617D84B23B}"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42887D2-E81A-487D-8DE6-5B781899A54C}" type="presOf" srcId="{43B65B4F-9A21-4881-B91C-9F52D7373B38}" destId="{DCFCCE29-5ACA-4A54-BC5B-1C8FFABB1DEC}"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B6C39AE4-CFAC-44A5-8AED-D828BFE09B30}" type="presOf" srcId="{DA8FE862-3878-4E6E-A153-5A6BF4CA8ED6}" destId="{5652A024-38E6-4AF7-9DF6-177D75D74930}" srcOrd="0" destOrd="0" presId="urn:microsoft.com/office/officeart/2005/8/layout/hierarchy2"/>
    <dgm:cxn modelId="{973879C8-1AB7-475B-AD0E-F8FB94422D58}" type="presOf" srcId="{DA2AE544-3B73-489D-8A38-0256B378D72C}" destId="{0DDE388E-FC21-4B0E-B404-1439F6295B05}"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57683C34-C2DD-41ED-9BC8-DC26AD20588E}" type="presOf" srcId="{BB82D679-10A0-4A7B-9F93-89FC96EF8570}" destId="{6FE77653-EEF0-4188-8659-1641FB44C55F}" srcOrd="0" destOrd="0" presId="urn:microsoft.com/office/officeart/2005/8/layout/hierarchy2"/>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Việt Nam nằm hoàn toàn trong đới nóng của bán cầu Bắc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thể</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năng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lượng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trời</a:t>
          </a:r>
          <a:r>
            <a:rPr lang="vi-VN" sz="1800" b="0" dirty="0" smtClean="0">
              <a:solidFill>
                <a:schemeClr val="tx1"/>
              </a:solidFill>
              <a:latin typeface="Cambria" pitchFamily="18" charset="0"/>
              <a:ea typeface="Cambria" pitchFamily="18" charset="0"/>
            </a:rPr>
            <a:t>, trong vùng gió mùa châu Á, một năm có hai mùa rõ rệt.</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smtClean="0">
            <a:solidFill>
              <a:schemeClr val="tx1"/>
            </a:solidFill>
            <a:latin typeface="Cambria" pitchFamily="18" charset="0"/>
            <a:ea typeface="Cambria" pitchFamily="18" charset="0"/>
          </a:endParaRP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smtClean="0">
              <a:solidFill>
                <a:schemeClr val="tx1"/>
              </a:solidFill>
              <a:latin typeface="Cambria" pitchFamily="18" charset="0"/>
              <a:ea typeface="Cambria" pitchFamily="18" charset="0"/>
            </a:rPr>
            <a:t>Thiên nhiên nước ta chịu ảnh hưởng sâu sắc của biển do </a:t>
          </a:r>
          <a:r>
            <a:rPr lang="en-US" sz="1700" dirty="0" smtClean="0">
              <a:solidFill>
                <a:schemeClr val="tx1"/>
              </a:solidFill>
              <a:latin typeface="Cambria" pitchFamily="18" charset="0"/>
              <a:ea typeface="Cambria" pitchFamily="18" charset="0"/>
            </a:rPr>
            <a:t>p</a:t>
          </a:r>
          <a:r>
            <a:rPr lang="vi-VN" sz="17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nên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phát</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triển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được</a:t>
          </a:r>
          <a:r>
            <a:rPr lang="en-US" sz="1700" dirty="0" smtClean="0">
              <a:solidFill>
                <a:schemeClr val="tx1"/>
              </a:solidFill>
              <a:latin typeface="Cambria" pitchFamily="18" charset="0"/>
              <a:ea typeface="Cambria" pitchFamily="18" charset="0"/>
            </a:rPr>
            <a:t> du </a:t>
          </a:r>
          <a:r>
            <a:rPr lang="en-US" sz="1700" dirty="0" err="1" smtClean="0">
              <a:solidFill>
                <a:schemeClr val="tx1"/>
              </a:solidFill>
              <a:latin typeface="Cambria" pitchFamily="18" charset="0"/>
              <a:ea typeface="Cambria" pitchFamily="18" charset="0"/>
            </a:rPr>
            <a:t>lịch</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biển</a:t>
          </a:r>
          <a:r>
            <a:rPr lang="en-US" sz="1700" dirty="0" smtClean="0">
              <a:solidFill>
                <a:schemeClr val="tx1"/>
              </a:solidFill>
              <a:latin typeface="Cambria" pitchFamily="18" charset="0"/>
              <a:ea typeface="Cambria" pitchFamily="18" charset="0"/>
            </a:rPr>
            <a:t>.</a:t>
          </a:r>
          <a:endParaRPr lang="en-US" sz="17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của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V</a:t>
          </a:r>
          <a:r>
            <a:rPr lang="vi-VN" sz="1800" b="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nước</a:t>
          </a:r>
          <a:r>
            <a:rPr lang="en-US" sz="1800" b="0" dirty="0" smtClean="0">
              <a:solidFill>
                <a:schemeClr val="tx1"/>
              </a:solidFill>
              <a:latin typeface="Cambria" pitchFamily="18" charset="0"/>
              <a:ea typeface="Cambria" pitchFamily="18" charset="0"/>
            </a:rPr>
            <a:t> ta </a:t>
          </a:r>
          <a:r>
            <a:rPr lang="en-US" sz="1800" b="0" dirty="0" err="1" smtClean="0">
              <a:solidFill>
                <a:schemeClr val="tx1"/>
              </a:solidFill>
              <a:latin typeface="Cambria" pitchFamily="18" charset="0"/>
              <a:ea typeface="Cambria" pitchFamily="18" charset="0"/>
            </a:rPr>
            <a:t>phân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hóa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theo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theo chiều Bắc - Nam và theo chiều Đông - Tây.</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Sinh vật và đất ở nước ta phong phú, đa 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vườn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quốc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như</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Cúc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Phương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feralit</a:t>
          </a:r>
          <a:r>
            <a:rPr lang="en-US" sz="1800" b="0" dirty="0" smtClean="0">
              <a:solidFill>
                <a:schemeClr val="tx1"/>
              </a:solidFill>
              <a:latin typeface="Cambria" pitchFamily="18" charset="0"/>
              <a:ea typeface="Cambria" pitchFamily="18" charset="0"/>
            </a:rPr>
            <a:t>)</a:t>
          </a: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Phát</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triển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tế</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smtClean="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Văn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hóa</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xã</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smtClean="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An </a:t>
          </a:r>
          <a:r>
            <a:rPr lang="en-US" sz="1800" b="1" dirty="0" err="1" smtClean="0">
              <a:solidFill>
                <a:schemeClr val="tx1"/>
              </a:solidFill>
              <a:latin typeface="Cambria" pitchFamily="18" charset="0"/>
              <a:ea typeface="Cambria" pitchFamily="18" charset="0"/>
            </a:rPr>
            <a:t>ninh</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quốc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20275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339489" y="150373"/>
          <a:ext cx="2962026" cy="77725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en-US" sz="1550" kern="1200" dirty="0" smtClean="0">
              <a:latin typeface="Cambria" pitchFamily="18" charset="0"/>
              <a:ea typeface="Cambria" pitchFamily="18" charset="0"/>
              <a:cs typeface="Times New Roman"/>
            </a:rPr>
            <a:t>N</a:t>
          </a:r>
          <a:r>
            <a:rPr lang="vi-VN" sz="1550" kern="1200" dirty="0" smtClean="0">
              <a:latin typeface="Cambria" pitchFamily="18" charset="0"/>
              <a:ea typeface="Cambria" pitchFamily="18" charset="0"/>
              <a:cs typeface="Times New Roman"/>
            </a:rPr>
            <a:t>ằm ở rìa </a:t>
          </a:r>
          <a:r>
            <a:rPr lang="en-US" sz="1550" kern="1200" dirty="0" err="1" smtClean="0">
              <a:latin typeface="Cambria" pitchFamily="18" charset="0"/>
              <a:ea typeface="Cambria" pitchFamily="18" charset="0"/>
              <a:cs typeface="Times New Roman"/>
            </a:rPr>
            <a:t>phía</a:t>
          </a:r>
          <a:r>
            <a:rPr lang="en-US" sz="1550" kern="1200" dirty="0" smtClean="0">
              <a:latin typeface="Cambria" pitchFamily="18" charset="0"/>
              <a:ea typeface="Cambria" pitchFamily="18" charset="0"/>
              <a:cs typeface="Times New Roman"/>
            </a:rPr>
            <a:t> </a:t>
          </a:r>
          <a:r>
            <a:rPr lang="vi-VN" sz="1550" kern="1200" dirty="0" smtClean="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377431" y="188315"/>
        <a:ext cx="2886142" cy="701367"/>
      </dsp:txXfrm>
    </dsp:sp>
    <dsp:sp modelId="{DFC54CEB-618F-4D97-9C35-5869ED67EB8E}">
      <dsp:nvSpPr>
        <dsp:cNvPr id="0" name=""/>
        <dsp:cNvSpPr/>
      </dsp:nvSpPr>
      <dsp:spPr>
        <a:xfrm>
          <a:off x="1140118" y="977959"/>
          <a:ext cx="3028833" cy="87518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en-US" sz="1550" kern="1200" dirty="0" err="1" smtClean="0">
              <a:latin typeface="Cambria" pitchFamily="18" charset="0"/>
              <a:ea typeface="Cambria" pitchFamily="18" charset="0"/>
              <a:cs typeface="Times New Roman"/>
            </a:rPr>
            <a:t>Nơi</a:t>
          </a:r>
          <a:r>
            <a:rPr lang="en-US" sz="1550" kern="1200" dirty="0" smtClean="0">
              <a:latin typeface="Cambria" pitchFamily="18" charset="0"/>
              <a:ea typeface="Cambria" pitchFamily="18" charset="0"/>
              <a:cs typeface="Times New Roman"/>
            </a:rPr>
            <a:t> </a:t>
          </a:r>
          <a:r>
            <a:rPr lang="en-US" sz="1550" kern="1200" dirty="0" err="1" smtClean="0">
              <a:latin typeface="Cambria" pitchFamily="18" charset="0"/>
              <a:ea typeface="Cambria" pitchFamily="18" charset="0"/>
              <a:cs typeface="Times New Roman"/>
            </a:rPr>
            <a:t>tiếp</a:t>
          </a:r>
          <a:r>
            <a:rPr lang="en-US" sz="1550" kern="1200" dirty="0" smtClean="0">
              <a:latin typeface="Cambria" pitchFamily="18" charset="0"/>
              <a:ea typeface="Cambria" pitchFamily="18" charset="0"/>
              <a:cs typeface="Times New Roman"/>
            </a:rPr>
            <a:t> </a:t>
          </a:r>
          <a:r>
            <a:rPr lang="en-US" sz="1550" kern="1200" dirty="0" err="1" smtClean="0">
              <a:latin typeface="Cambria" pitchFamily="18" charset="0"/>
              <a:ea typeface="Cambria" pitchFamily="18" charset="0"/>
              <a:cs typeface="Times New Roman"/>
            </a:rPr>
            <a:t>giáp</a:t>
          </a:r>
          <a:r>
            <a:rPr lang="en-US" sz="1550" kern="1200" dirty="0" smtClean="0">
              <a:latin typeface="Cambria" pitchFamily="18" charset="0"/>
              <a:ea typeface="Cambria" pitchFamily="18" charset="0"/>
              <a:cs typeface="Times New Roman"/>
            </a:rPr>
            <a:t> </a:t>
          </a:r>
          <a:r>
            <a:rPr lang="en-US" sz="1550" kern="1200" dirty="0" err="1" smtClean="0">
              <a:latin typeface="Cambria" pitchFamily="18" charset="0"/>
              <a:ea typeface="Cambria" pitchFamily="18" charset="0"/>
              <a:cs typeface="Times New Roman"/>
            </a:rPr>
            <a:t>giữa</a:t>
          </a:r>
          <a:r>
            <a:rPr lang="en-US" sz="1550" kern="1200" dirty="0" smtClean="0">
              <a:latin typeface="Cambria" pitchFamily="18" charset="0"/>
              <a:ea typeface="Cambria" pitchFamily="18" charset="0"/>
              <a:cs typeface="Times New Roman"/>
            </a:rPr>
            <a:t> </a:t>
          </a:r>
          <a:r>
            <a:rPr lang="en-US" sz="1550" kern="1200" dirty="0" err="1" smtClean="0">
              <a:latin typeface="Cambria" pitchFamily="18" charset="0"/>
              <a:ea typeface="Cambria" pitchFamily="18" charset="0"/>
              <a:cs typeface="Times New Roman"/>
            </a:rPr>
            <a:t>đất</a:t>
          </a:r>
          <a:r>
            <a:rPr lang="en-US" sz="1550" kern="1200" dirty="0" smtClean="0">
              <a:latin typeface="Cambria" pitchFamily="18" charset="0"/>
              <a:ea typeface="Cambria" pitchFamily="18" charset="0"/>
              <a:cs typeface="Times New Roman"/>
            </a:rPr>
            <a:t> </a:t>
          </a:r>
          <a:r>
            <a:rPr lang="en-US" sz="1550" kern="1200" dirty="0" err="1" smtClean="0">
              <a:latin typeface="Cambria" pitchFamily="18" charset="0"/>
              <a:ea typeface="Cambria" pitchFamily="18" charset="0"/>
              <a:cs typeface="Times New Roman"/>
            </a:rPr>
            <a:t>liền</a:t>
          </a:r>
          <a:r>
            <a:rPr lang="en-US" sz="1550" kern="1200" dirty="0" smtClean="0">
              <a:latin typeface="Cambria" pitchFamily="18" charset="0"/>
              <a:ea typeface="Cambria" pitchFamily="18" charset="0"/>
              <a:cs typeface="Times New Roman"/>
            </a:rPr>
            <a:t> </a:t>
          </a:r>
          <a:r>
            <a:rPr lang="en-US" sz="1550" kern="1200" dirty="0" err="1" smtClean="0">
              <a:latin typeface="Cambria" pitchFamily="18" charset="0"/>
              <a:ea typeface="Cambria" pitchFamily="18" charset="0"/>
              <a:cs typeface="Times New Roman"/>
            </a:rPr>
            <a:t>và</a:t>
          </a:r>
          <a:r>
            <a:rPr lang="en-US" sz="1550" kern="1200" dirty="0" smtClean="0">
              <a:latin typeface="Cambria" pitchFamily="18" charset="0"/>
              <a:ea typeface="Cambria" pitchFamily="18" charset="0"/>
              <a:cs typeface="Times New Roman"/>
            </a:rPr>
            <a:t> </a:t>
          </a:r>
          <a:r>
            <a:rPr lang="en-US" sz="1550" kern="1200" dirty="0" err="1" smtClean="0">
              <a:latin typeface="Cambria" pitchFamily="18" charset="0"/>
              <a:ea typeface="Cambria" pitchFamily="18" charset="0"/>
              <a:cs typeface="Times New Roman"/>
            </a:rPr>
            <a:t>đại</a:t>
          </a:r>
          <a:r>
            <a:rPr lang="en-US" sz="1550" kern="1200" dirty="0" smtClean="0">
              <a:latin typeface="Cambria" pitchFamily="18" charset="0"/>
              <a:ea typeface="Cambria" pitchFamily="18" charset="0"/>
              <a:cs typeface="Times New Roman"/>
            </a:rPr>
            <a:t> </a:t>
          </a:r>
          <a:r>
            <a:rPr lang="en-US" sz="1550" kern="1200" dirty="0" err="1" smtClean="0">
              <a:latin typeface="Cambria" pitchFamily="18" charset="0"/>
              <a:ea typeface="Cambria" pitchFamily="18" charset="0"/>
              <a:cs typeface="Times New Roman"/>
            </a:rPr>
            <a:t>dương</a:t>
          </a:r>
          <a:r>
            <a:rPr lang="en-US" sz="1550" kern="1200" dirty="0" smtClean="0">
              <a:latin typeface="Cambria" pitchFamily="18" charset="0"/>
              <a:ea typeface="Cambria" pitchFamily="18" charset="0"/>
              <a:cs typeface="Times New Roman"/>
            </a:rPr>
            <a:t>, </a:t>
          </a:r>
          <a:r>
            <a:rPr lang="en-US" sz="1550" kern="1200" dirty="0" err="1" smtClean="0">
              <a:latin typeface="Cambria" pitchFamily="18" charset="0"/>
              <a:ea typeface="Cambria" pitchFamily="18" charset="0"/>
              <a:cs typeface="Times New Roman"/>
            </a:rPr>
            <a:t>liền</a:t>
          </a:r>
          <a:r>
            <a:rPr lang="en-US" sz="1550" kern="1200" dirty="0" smtClean="0">
              <a:latin typeface="Cambria" pitchFamily="18" charset="0"/>
              <a:ea typeface="Cambria" pitchFamily="18" charset="0"/>
              <a:cs typeface="Times New Roman"/>
            </a:rPr>
            <a:t> </a:t>
          </a:r>
          <a:r>
            <a:rPr lang="en-US" sz="1550" kern="1200" dirty="0" err="1" smtClean="0">
              <a:latin typeface="Cambria" pitchFamily="18" charset="0"/>
              <a:ea typeface="Cambria" pitchFamily="18" charset="0"/>
              <a:cs typeface="Times New Roman"/>
            </a:rPr>
            <a:t>kề</a:t>
          </a:r>
          <a:r>
            <a:rPr lang="en-US" sz="1550" kern="1200" dirty="0" smtClean="0">
              <a:latin typeface="Cambria" pitchFamily="18" charset="0"/>
              <a:ea typeface="Cambria" pitchFamily="18" charset="0"/>
              <a:cs typeface="Times New Roman"/>
            </a:rPr>
            <a:t> </a:t>
          </a:r>
          <a:r>
            <a:rPr lang="en-US" sz="1550" kern="1200" dirty="0" err="1" smtClean="0">
              <a:latin typeface="Cambria" pitchFamily="18" charset="0"/>
              <a:ea typeface="Cambria" pitchFamily="18" charset="0"/>
              <a:cs typeface="Times New Roman"/>
            </a:rPr>
            <a:t>với</a:t>
          </a:r>
          <a:r>
            <a:rPr lang="en-US" sz="1550" kern="1200" dirty="0" smtClean="0">
              <a:latin typeface="Cambria" pitchFamily="18" charset="0"/>
              <a:ea typeface="Cambria" pitchFamily="18" charset="0"/>
              <a:cs typeface="Times New Roman"/>
            </a:rPr>
            <a:t> </a:t>
          </a:r>
          <a:r>
            <a:rPr lang="en-US" sz="1550" kern="1200" dirty="0" err="1" smtClean="0">
              <a:latin typeface="Cambria" pitchFamily="18" charset="0"/>
              <a:ea typeface="Cambria" pitchFamily="18" charset="0"/>
              <a:cs typeface="Times New Roman"/>
            </a:rPr>
            <a:t>các</a:t>
          </a:r>
          <a:r>
            <a:rPr lang="en-US" sz="1550" kern="1200" dirty="0" smtClean="0">
              <a:latin typeface="Cambria" pitchFamily="18" charset="0"/>
              <a:ea typeface="Cambria" pitchFamily="18" charset="0"/>
              <a:cs typeface="Times New Roman"/>
            </a:rPr>
            <a:t> </a:t>
          </a:r>
          <a:r>
            <a:rPr lang="en-US" sz="1550" kern="1200" dirty="0" err="1" smtClean="0">
              <a:latin typeface="Cambria" pitchFamily="18" charset="0"/>
              <a:ea typeface="Cambria" pitchFamily="18" charset="0"/>
              <a:cs typeface="Times New Roman"/>
            </a:rPr>
            <a:t>vành</a:t>
          </a:r>
          <a:r>
            <a:rPr lang="en-US" sz="1550" kern="1200" dirty="0" smtClean="0">
              <a:latin typeface="Cambria" pitchFamily="18" charset="0"/>
              <a:ea typeface="Cambria" pitchFamily="18" charset="0"/>
              <a:cs typeface="Times New Roman"/>
            </a:rPr>
            <a:t> </a:t>
          </a:r>
          <a:r>
            <a:rPr lang="en-US" sz="1550" kern="1200" dirty="0" err="1" smtClean="0">
              <a:latin typeface="Cambria" pitchFamily="18" charset="0"/>
              <a:ea typeface="Cambria" pitchFamily="18" charset="0"/>
              <a:cs typeface="Times New Roman"/>
            </a:rPr>
            <a:t>đai</a:t>
          </a:r>
          <a:r>
            <a:rPr lang="en-US" sz="1550" kern="1200" dirty="0" smtClean="0">
              <a:latin typeface="Cambria" pitchFamily="18" charset="0"/>
              <a:ea typeface="Cambria" pitchFamily="18" charset="0"/>
              <a:cs typeface="Times New Roman"/>
            </a:rPr>
            <a:t> </a:t>
          </a:r>
          <a:r>
            <a:rPr lang="en-US" sz="1550" kern="1200" dirty="0" err="1" smtClean="0">
              <a:latin typeface="Cambria" pitchFamily="18" charset="0"/>
              <a:ea typeface="Cambria" pitchFamily="18" charset="0"/>
              <a:cs typeface="Times New Roman"/>
            </a:rPr>
            <a:t>sinh</a:t>
          </a:r>
          <a:r>
            <a:rPr lang="en-US" sz="1550" kern="1200" dirty="0" smtClean="0">
              <a:latin typeface="Cambria" pitchFamily="18" charset="0"/>
              <a:ea typeface="Cambria" pitchFamily="18" charset="0"/>
              <a:cs typeface="Times New Roman"/>
            </a:rPr>
            <a:t> </a:t>
          </a:r>
          <a:r>
            <a:rPr lang="en-US" sz="1550" kern="1200" dirty="0" err="1" smtClean="0">
              <a:latin typeface="Cambria" pitchFamily="18" charset="0"/>
              <a:ea typeface="Cambria" pitchFamily="18" charset="0"/>
              <a:cs typeface="Times New Roman"/>
            </a:rPr>
            <a:t>khoáng</a:t>
          </a:r>
          <a:r>
            <a:rPr lang="en-US" sz="1550" kern="1200" dirty="0" smtClean="0">
              <a:latin typeface="Cambria" pitchFamily="18" charset="0"/>
              <a:ea typeface="Cambria" pitchFamily="18" charset="0"/>
              <a:cs typeface="Times New Roman"/>
            </a:rPr>
            <a:t>.</a:t>
          </a:r>
          <a:endParaRPr lang="vi-VN" sz="1550" kern="1200" dirty="0">
            <a:latin typeface="Cambria" pitchFamily="18" charset="0"/>
            <a:ea typeface="Cambria" pitchFamily="18" charset="0"/>
            <a:cs typeface="Times New Roman"/>
          </a:endParaRPr>
        </a:p>
      </dsp:txBody>
      <dsp:txXfrm>
        <a:off x="1182841" y="1020682"/>
        <a:ext cx="2943387" cy="789742"/>
      </dsp:txXfrm>
    </dsp:sp>
    <dsp:sp modelId="{5FCA34F1-BC5D-4D77-9130-98B9A4B048B9}">
      <dsp:nvSpPr>
        <dsp:cNvPr id="0" name=""/>
        <dsp:cNvSpPr/>
      </dsp:nvSpPr>
      <dsp:spPr>
        <a:xfrm>
          <a:off x="1089804" y="1992639"/>
          <a:ext cx="2946597" cy="55891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ở vị trí nội chí tuyến trong khu vực châu Á gió mùa.</a:t>
          </a:r>
          <a:endParaRPr lang="vi-VN" sz="1550" kern="1200" dirty="0">
            <a:latin typeface="Cambria" pitchFamily="18" charset="0"/>
            <a:ea typeface="Cambria" pitchFamily="18" charset="0"/>
            <a:cs typeface="Times New Roman"/>
          </a:endParaRPr>
        </a:p>
      </dsp:txBody>
      <dsp:txXfrm>
        <a:off x="1117088" y="2019923"/>
        <a:ext cx="2892029" cy="504347"/>
      </dsp:txXfrm>
    </dsp:sp>
    <dsp:sp modelId="{92D7A937-18AD-4590-9031-EA91033EBF4B}">
      <dsp:nvSpPr>
        <dsp:cNvPr id="0" name=""/>
        <dsp:cNvSpPr/>
      </dsp:nvSpPr>
      <dsp:spPr>
        <a:xfrm>
          <a:off x="1006807" y="2678438"/>
          <a:ext cx="3388028" cy="64927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trên ngã tư đường hàng hải và hàng không quốc tế.</a:t>
          </a:r>
          <a:endParaRPr lang="vi-VN" sz="1550" kern="1200" dirty="0">
            <a:latin typeface="Cambria" pitchFamily="18" charset="0"/>
            <a:ea typeface="Cambria" pitchFamily="18" charset="0"/>
            <a:cs typeface="Times New Roman"/>
          </a:endParaRPr>
        </a:p>
      </dsp:txBody>
      <dsp:txXfrm>
        <a:off x="1038502" y="2710133"/>
        <a:ext cx="3324638" cy="585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err="1" smtClean="0">
              <a:latin typeface="Cambria" pitchFamily="18" charset="0"/>
              <a:ea typeface="Cambria" pitchFamily="18" charset="0"/>
            </a:rPr>
            <a:t>Phạm</a:t>
          </a:r>
          <a:r>
            <a:rPr lang="en-US" sz="1700" b="1" kern="1200" dirty="0" smtClean="0">
              <a:latin typeface="Cambria" pitchFamily="18" charset="0"/>
              <a:ea typeface="Cambria" pitchFamily="18" charset="0"/>
            </a:rPr>
            <a:t> vi </a:t>
          </a:r>
          <a:r>
            <a:rPr lang="en-US" sz="1700" b="1" kern="1200" dirty="0" err="1" smtClean="0">
              <a:latin typeface="Cambria" pitchFamily="18" charset="0"/>
              <a:ea typeface="Cambria" pitchFamily="18" charset="0"/>
            </a:rPr>
            <a:t>lãnh</a:t>
          </a:r>
          <a:r>
            <a:rPr lang="en-US" sz="1700" b="1" kern="1200" dirty="0" smtClean="0">
              <a:latin typeface="Cambria" pitchFamily="18" charset="0"/>
              <a:ea typeface="Cambria" pitchFamily="18" charset="0"/>
            </a:rPr>
            <a:t> </a:t>
          </a:r>
          <a:r>
            <a:rPr lang="en-US" sz="1700" b="1" kern="1200" dirty="0" err="1" smtClean="0">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331212</a:t>
          </a:r>
          <a:br>
            <a:rPr lang="en-US" sz="1700" kern="1200" dirty="0" smtClean="0">
              <a:latin typeface="Cambria" pitchFamily="18" charset="0"/>
              <a:ea typeface="Cambria" pitchFamily="18" charset="0"/>
            </a:rPr>
          </a:br>
          <a:r>
            <a:rPr lang="en-US" sz="1700" kern="1200" dirty="0" smtClean="0">
              <a:latin typeface="Cambria" pitchFamily="18" charset="0"/>
              <a:ea typeface="Cambria" pitchFamily="18" charset="0"/>
            </a:rPr>
            <a:t>km</a:t>
          </a:r>
          <a:r>
            <a:rPr lang="en-US" sz="1700" kern="1200" baseline="30000" dirty="0" smtClean="0">
              <a:latin typeface="Cambria" pitchFamily="18" charset="0"/>
              <a:ea typeface="Cambria" pitchFamily="18" charset="0"/>
            </a:rPr>
            <a:t>2</a:t>
          </a:r>
          <a:endParaRPr lang="en-US" sz="1700" kern="1200" baseline="30000" dirty="0">
            <a:latin typeface="Cambria" pitchFamily="18" charset="0"/>
            <a:ea typeface="Cambria" pitchFamily="18" charset="0"/>
          </a:endParaRP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Hải</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Việt Nam nằm hoàn toàn trong đới nóng của bán cầu Bắc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thể</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năng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lượng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trời</a:t>
          </a:r>
          <a:r>
            <a:rPr lang="vi-VN" sz="1800" b="0" kern="1200" dirty="0" smtClean="0">
              <a:solidFill>
                <a:schemeClr val="tx1"/>
              </a:solidFill>
              <a:latin typeface="Cambria" pitchFamily="18" charset="0"/>
              <a:ea typeface="Cambria" pitchFamily="18" charset="0"/>
            </a:rPr>
            <a:t>, trong vùng gió mùa châu Á, một năm có hai mùa rõ rệt.</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just" defTabSz="755650">
            <a:lnSpc>
              <a:spcPct val="90000"/>
            </a:lnSpc>
            <a:spcBef>
              <a:spcPct val="0"/>
            </a:spcBef>
            <a:spcAft>
              <a:spcPct val="35000"/>
            </a:spcAft>
          </a:pPr>
          <a:r>
            <a:rPr lang="vi-VN" sz="1700" kern="1200" dirty="0" smtClean="0">
              <a:solidFill>
                <a:schemeClr val="tx1"/>
              </a:solidFill>
              <a:latin typeface="Cambria" pitchFamily="18" charset="0"/>
              <a:ea typeface="Cambria" pitchFamily="18" charset="0"/>
            </a:rPr>
            <a:t>Thiên nhiên nước ta chịu ảnh hưởng sâu sắc của biển do </a:t>
          </a:r>
          <a:r>
            <a:rPr lang="en-US" sz="1700" kern="1200" dirty="0" smtClean="0">
              <a:solidFill>
                <a:schemeClr val="tx1"/>
              </a:solidFill>
              <a:latin typeface="Cambria" pitchFamily="18" charset="0"/>
              <a:ea typeface="Cambria" pitchFamily="18" charset="0"/>
            </a:rPr>
            <a:t>p</a:t>
          </a:r>
          <a:r>
            <a:rPr lang="vi-VN" sz="1700" kern="12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nên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phát</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triển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được</a:t>
          </a:r>
          <a:r>
            <a:rPr lang="en-US" sz="1700" kern="1200" dirty="0" smtClean="0">
              <a:solidFill>
                <a:schemeClr val="tx1"/>
              </a:solidFill>
              <a:latin typeface="Cambria" pitchFamily="18" charset="0"/>
              <a:ea typeface="Cambria" pitchFamily="18" charset="0"/>
            </a:rPr>
            <a:t> du </a:t>
          </a:r>
          <a:r>
            <a:rPr lang="en-US" sz="1700" kern="1200" dirty="0" err="1" smtClean="0">
              <a:solidFill>
                <a:schemeClr val="tx1"/>
              </a:solidFill>
              <a:latin typeface="Cambria" pitchFamily="18" charset="0"/>
              <a:ea typeface="Cambria" pitchFamily="18" charset="0"/>
            </a:rPr>
            <a:t>lịch</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biển</a:t>
          </a:r>
          <a:r>
            <a:rPr lang="en-US" sz="1700" kern="1200" dirty="0" smtClean="0">
              <a:solidFill>
                <a:schemeClr val="tx1"/>
              </a:solidFill>
              <a:latin typeface="Cambria" pitchFamily="18" charset="0"/>
              <a:ea typeface="Cambria" pitchFamily="18" charset="0"/>
            </a:rPr>
            <a:t>.</a:t>
          </a:r>
          <a:endParaRPr lang="en-US" sz="1700" kern="1200" dirty="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của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V</a:t>
          </a:r>
          <a:r>
            <a:rPr lang="vi-VN" sz="1800" b="0" kern="120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smtClean="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nước</a:t>
          </a:r>
          <a:r>
            <a:rPr lang="en-US" sz="1800" b="0" kern="1200" dirty="0" smtClean="0">
              <a:solidFill>
                <a:schemeClr val="tx1"/>
              </a:solidFill>
              <a:latin typeface="Cambria" pitchFamily="18" charset="0"/>
              <a:ea typeface="Cambria" pitchFamily="18" charset="0"/>
            </a:rPr>
            <a:t> ta </a:t>
          </a:r>
          <a:r>
            <a:rPr lang="en-US" sz="1800" b="0" kern="1200" dirty="0" err="1" smtClean="0">
              <a:solidFill>
                <a:schemeClr val="tx1"/>
              </a:solidFill>
              <a:latin typeface="Cambria" pitchFamily="18" charset="0"/>
              <a:ea typeface="Cambria" pitchFamily="18" charset="0"/>
            </a:rPr>
            <a:t>phân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hóa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theo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theo chiều Bắc - Nam và theo chiều Đông - Tây.</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Sinh vật và đất ở nước ta phong phú, đa dạng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vườn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quốc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như</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Cúc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Phương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feralit</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Thiên</a:t>
          </a:r>
          <a:r>
            <a:rPr lang="en-US" sz="1800" kern="1200" dirty="0" smtClean="0">
              <a:solidFill>
                <a:schemeClr val="tx1"/>
              </a:solidFill>
              <a:latin typeface="Cambria" pitchFamily="18" charset="0"/>
              <a:ea typeface="Cambria" pitchFamily="18" charset="0"/>
            </a:rPr>
            <a:t> tai: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Phát</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triển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kinh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tế</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smtClean="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hóa</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xã</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smtClean="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An </a:t>
          </a:r>
          <a:r>
            <a:rPr lang="en-US" sz="1800" b="1" kern="1200" dirty="0" err="1" smtClean="0">
              <a:solidFill>
                <a:schemeClr val="tx1"/>
              </a:solidFill>
              <a:latin typeface="Cambria" pitchFamily="18" charset="0"/>
              <a:ea typeface="Cambria" pitchFamily="18" charset="0"/>
            </a:rPr>
            <a:t>ninh</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quốc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9/10/2023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35308A26-2809-44CF-9F18-02581C9DA76B}"/>
              </a:ext>
            </a:extLst>
          </p:cNvPr>
          <p:cNvSpPr>
            <a:spLocks noGrp="1"/>
          </p:cNvSpPr>
          <p:nvPr>
            <p:ph type="dt" sz="half" idx="10"/>
          </p:nvPr>
        </p:nvSpPr>
        <p:spPr/>
        <p:txBody>
          <a:bodyPr/>
          <a:lstStyle>
            <a:lvl1pPr>
              <a:defRPr/>
            </a:lvl1pPr>
          </a:lstStyle>
          <a:p>
            <a:pPr>
              <a:defRPr/>
            </a:pPr>
            <a:fld id="{ABD2E96D-D701-4419-9BDC-BB2F85B4C093}" type="datetime1">
              <a:rPr lang="en-US"/>
              <a:pPr>
                <a:defRPr/>
              </a:pPr>
              <a:t>9/10/2023</a:t>
            </a:fld>
            <a:endParaRPr lang="en-US"/>
          </a:p>
        </p:txBody>
      </p:sp>
      <p:sp>
        <p:nvSpPr>
          <p:cNvPr id="3" name="Footer Placeholder 3">
            <a:extLst>
              <a:ext uri="{FF2B5EF4-FFF2-40B4-BE49-F238E27FC236}">
                <a16:creationId xmlns:a16="http://schemas.microsoft.com/office/drawing/2014/main" id="{88FF983B-4156-4BAE-B770-65F747A4194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4">
            <a:extLst>
              <a:ext uri="{FF2B5EF4-FFF2-40B4-BE49-F238E27FC236}">
                <a16:creationId xmlns:a16="http://schemas.microsoft.com/office/drawing/2014/main" id="{6B64755E-2B72-4FD2-892B-2713600286AF}"/>
              </a:ext>
            </a:extLst>
          </p:cNvPr>
          <p:cNvSpPr>
            <a:spLocks noGrp="1"/>
          </p:cNvSpPr>
          <p:nvPr>
            <p:ph type="sldNum" sz="quarter" idx="12"/>
          </p:nvPr>
        </p:nvSpPr>
        <p:spPr/>
        <p:txBody>
          <a:bodyPr/>
          <a:lstStyle>
            <a:lvl1pPr>
              <a:defRPr>
                <a:solidFill>
                  <a:srgbClr val="B74919"/>
                </a:solidFill>
              </a:defRPr>
            </a:lvl1pPr>
          </a:lstStyle>
          <a:p>
            <a:pPr>
              <a:defRPr/>
            </a:pPr>
            <a:fld id="{805C73F3-AEEE-4A5A-8E1E-E2239461115C}" type="slidenum">
              <a:rPr lang="en-US" altLang="en-US"/>
              <a:pPr>
                <a:defRPr/>
              </a:pPr>
              <a:t>‹#›</a:t>
            </a:fld>
            <a:endParaRPr lang="en-US" altLang="en-US"/>
          </a:p>
        </p:txBody>
      </p:sp>
    </p:spTree>
    <p:extLst>
      <p:ext uri="{BB962C8B-B14F-4D97-AF65-F5344CB8AC3E}">
        <p14:creationId xmlns:p14="http://schemas.microsoft.com/office/powerpoint/2010/main" val="266833291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diagramLayout" Target="../diagrams/layout2.xml"/><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3.png"/><Relationship Id="rId15" Type="http://schemas.microsoft.com/office/2007/relationships/diagramDrawing" Target="../diagrams/drawing2.xml"/><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5.jpeg"/><Relationship Id="rId14"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12.jpeg"/><Relationship Id="rId9"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12"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12.jpeg"/><Relationship Id="rId9"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23.png"/><Relationship Id="rId4" Type="http://schemas.openxmlformats.org/officeDocument/2006/relationships/tags" Target="../tags/tag4.xml"/><Relationship Id="rId9" Type="http://schemas.openxmlformats.org/officeDocument/2006/relationships/chart" Target="../charts/char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3.png"/><Relationship Id="rId10" Type="http://schemas.openxmlformats.org/officeDocument/2006/relationships/image" Target="../media/image33.png"/><Relationship Id="rId4" Type="http://schemas.openxmlformats.org/officeDocument/2006/relationships/image" Target="../media/image12.jpeg"/><Relationship Id="rId9"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35.jpe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2.jpe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png"/><Relationship Id="rId7" Type="http://schemas.openxmlformats.org/officeDocument/2006/relationships/diagramQuickStyle" Target="../diagrams/quickStyle3.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6.png"/><Relationship Id="rId4" Type="http://schemas.openxmlformats.org/officeDocument/2006/relationships/image" Target="../media/image12.jpeg"/><Relationship Id="rId9" Type="http://schemas.microsoft.com/office/2007/relationships/diagramDrawing" Target="../diagrams/drawing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6.png"/><Relationship Id="rId7" Type="http://schemas.openxmlformats.org/officeDocument/2006/relationships/diagramQuickStyle" Target="../diagrams/quickStyle4.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6.png"/><Relationship Id="rId4" Type="http://schemas.openxmlformats.org/officeDocument/2006/relationships/image" Target="../media/image12.jpeg"/><Relationship Id="rId9" Type="http://schemas.microsoft.com/office/2007/relationships/diagramDrawing" Target="../diagrams/drawing4.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46.jpeg"/><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3.png"/><Relationship Id="rId10" Type="http://schemas.openxmlformats.org/officeDocument/2006/relationships/image" Target="../media/image48.png"/><Relationship Id="rId4" Type="http://schemas.openxmlformats.org/officeDocument/2006/relationships/image" Target="../media/image12.jpeg"/><Relationship Id="rId9" Type="http://schemas.openxmlformats.org/officeDocument/2006/relationships/image" Target="../media/image47.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diagramQuickStyle" Target="../diagrams/quickStyle5.xml"/><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3.png"/><Relationship Id="rId10" Type="http://schemas.openxmlformats.org/officeDocument/2006/relationships/diagramData" Target="../diagrams/data5.xml"/><Relationship Id="rId4" Type="http://schemas.openxmlformats.org/officeDocument/2006/relationships/image" Target="../media/image12.jpeg"/><Relationship Id="rId9" Type="http://schemas.openxmlformats.org/officeDocument/2006/relationships/image" Target="../media/image47.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diagramData" Target="../diagrams/data1.xml"/><Relationship Id="rId2" Type="http://schemas.openxmlformats.org/officeDocument/2006/relationships/image" Target="../media/image11.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3.png"/><Relationship Id="rId15" Type="http://schemas.openxmlformats.org/officeDocument/2006/relationships/diagramColors" Target="../diagrams/colors1.xml"/><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 Id="rId1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3200"/>
            <a:ext cx="8229600" cy="1143000"/>
          </a:xfrm>
        </p:spPr>
        <p:txBody>
          <a:bodyPr>
            <a:normAutofit/>
          </a:bodyPr>
          <a:lstStyle/>
          <a:p>
            <a:r>
              <a:rPr lang="en-US" sz="6000" b="1" dirty="0" smtClean="0">
                <a:solidFill>
                  <a:srgbClr val="FF0000"/>
                </a:solidFill>
                <a:latin typeface="Cambria" pitchFamily="18" charset="0"/>
                <a:ea typeface="Cambria" pitchFamily="18" charset="0"/>
              </a:rPr>
              <a:t>KHỞI ĐỘNG</a:t>
            </a:r>
            <a:endParaRPr lang="en-US" sz="6000" b="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914400"/>
            <a:ext cx="326123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3691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076486"/>
            <a:ext cx="119634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28600" y="1143000"/>
            <a:ext cx="118872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228600" y="1143001"/>
            <a:ext cx="118872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10792949" y="5139257"/>
            <a:ext cx="1475251" cy="164618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033429" y="5746582"/>
            <a:ext cx="750519" cy="7980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09600" y="1630030"/>
            <a:ext cx="11201400" cy="2062103"/>
          </a:xfrm>
          <a:prstGeom prst="rect">
            <a:avLst/>
          </a:prstGeom>
          <a:noFill/>
        </p:spPr>
        <p:txBody>
          <a:bodyPr wrap="square" rtlCol="0">
            <a:spAutoFit/>
          </a:bodyPr>
          <a:lstStyle/>
          <a:p>
            <a:pPr>
              <a:defRP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trải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23°23</a:t>
            </a:r>
            <a:r>
              <a:rPr lang="en-US" sz="3200" baseline="300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8°34’B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109°28</a:t>
            </a:r>
            <a:r>
              <a:rPr lang="en-US" sz="3200" baseline="300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Đ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102°09’Đ. </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Vùng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kéo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6°50’B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101°Đ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117</a:t>
            </a:r>
            <a:r>
              <a:rPr lang="en-US" sz="3200" baseline="30000" dirty="0" smtClean="0">
                <a:latin typeface="Times New Roman" panose="02020603050405020304" pitchFamily="18" charset="0"/>
                <a:cs typeface="Times New Roman" panose="02020603050405020304" pitchFamily="18" charset="0"/>
              </a:rPr>
              <a:t>0</a:t>
            </a:r>
            <a:r>
              <a:rPr lang="en-US" sz="3200" dirty="0" smtClean="0">
                <a:latin typeface="Times New Roman" panose="02020603050405020304" pitchFamily="18" charset="0"/>
                <a:cs typeface="Times New Roman" panose="02020603050405020304" pitchFamily="18" charset="0"/>
              </a:rPr>
              <a:t>20</a:t>
            </a:r>
            <a:r>
              <a:rPr lang="en-US" sz="3200" baseline="300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Đ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Đông</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4943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311513"/>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hành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chính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p</a:t>
            </a:r>
            <a:r>
              <a:rPr lang="vi-VN" sz="2200" i="1" dirty="0">
                <a:solidFill>
                  <a:srgbClr val="FF0000"/>
                </a:solidFill>
                <a:latin typeface="Cambria" panose="02040503050406030204" pitchFamily="18" charset="0"/>
                <a:ea typeface="Cambria" panose="02040503050406030204" pitchFamily="18" charset="0"/>
              </a:rPr>
              <a:t>hạm </a:t>
            </a:r>
            <a:r>
              <a:rPr lang="vi-VN" sz="2200" i="1" dirty="0">
                <a:solidFill>
                  <a:srgbClr val="FF0000"/>
                </a:solidFill>
                <a:latin typeface="Cambria" panose="02040503050406030204" pitchFamily="18" charset="0"/>
                <a:ea typeface="Cambria" panose="02040503050406030204" pitchFamily="18" charset="0"/>
              </a:rPr>
              <a:t>vi lãnh thổ nước ta gồm những bộ phận </a:t>
            </a:r>
            <a:r>
              <a:rPr lang="vi-VN" sz="2200" i="1" dirty="0">
                <a:solidFill>
                  <a:srgbClr val="FF0000"/>
                </a:solidFill>
                <a:latin typeface="Cambria" panose="02040503050406030204" pitchFamily="18" charset="0"/>
                <a:ea typeface="Cambria" panose="02040503050406030204" pitchFamily="18" charset="0"/>
              </a:rPr>
              <a:t>nào?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Vùng </a:t>
            </a:r>
            <a:r>
              <a:rPr lang="vi-VN" sz="2200" i="1" dirty="0">
                <a:solidFill>
                  <a:srgbClr val="FF0000"/>
                </a:solidFill>
                <a:latin typeface="Cambria" panose="02040503050406030204" pitchFamily="18" charset="0"/>
                <a:ea typeface="Cambria" panose="02040503050406030204" pitchFamily="18" charset="0"/>
              </a:rPr>
              <a:t>đất có diện tích bao nhiêu và gồm những bộ phận nào? </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4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5720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6858001" y="1289898"/>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3008374" y="3931308"/>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x</a:t>
            </a:r>
            <a:r>
              <a:rPr lang="vi-VN" sz="2400" i="1" dirty="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27918" y="47244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8000" y="4876801"/>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a:t>
            </a:r>
            <a:r>
              <a:rPr lang="vi-VN" sz="2400" dirty="0">
                <a:latin typeface="Cambria" panose="02040503050406030204" pitchFamily="18" charset="0"/>
                <a:ea typeface="Cambria" panose="02040503050406030204" pitchFamily="18" charset="0"/>
              </a:rPr>
              <a:t>biển.</a:t>
            </a:r>
            <a:endParaRPr lang="vi-VN" sz="2400" dirty="0">
              <a:latin typeface="Cambria" panose="02040503050406030204" pitchFamily="18" charset="0"/>
              <a:ea typeface="Cambria" panose="02040503050406030204"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6858001" y="1289898"/>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7467600" y="2247436"/>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thuộc Biển nào? có diện tích bao nhiêu và gấp mấy lần diện tích đất liền?</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26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52600" y="44196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34747"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5075" y="1265334"/>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763000" y="3566815"/>
            <a:ext cx="1371600" cy="369332"/>
          </a:xfrm>
          <a:prstGeom prst="rect">
            <a:avLst/>
          </a:prstGeom>
          <a:noFill/>
        </p:spPr>
        <p:txBody>
          <a:bodyPr wrap="square" rtlCol="0">
            <a:spAutoFit/>
          </a:bodyPr>
          <a:lstStyle/>
          <a:p>
            <a:r>
              <a:rPr lang="en-US" dirty="0">
                <a:solidFill>
                  <a:srgbClr val="FFFF00"/>
                </a:solidFill>
                <a:latin typeface="Cambria" pitchFamily="18" charset="0"/>
                <a:ea typeface="Cambria" pitchFamily="18" charset="0"/>
              </a:rPr>
              <a:t>BIỂN ĐÔNG</a:t>
            </a:r>
            <a:endParaRPr lang="en-US" dirty="0">
              <a:solidFill>
                <a:srgbClr val="FFFF00"/>
              </a:solidFill>
              <a:latin typeface="Cambria" pitchFamily="18" charset="0"/>
              <a:ea typeface="Cambria" pitchFamily="18" charset="0"/>
            </a:endParaRP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277542"/>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t</a:t>
            </a:r>
            <a:r>
              <a:rPr lang="vi-VN" sz="2000" i="1" dirty="0">
                <a:solidFill>
                  <a:srgbClr val="FF0000"/>
                </a:solidFill>
                <a:latin typeface="Cambria" panose="02040503050406030204" pitchFamily="18" charset="0"/>
                <a:ea typeface="Cambria" panose="02040503050406030204" pitchFamily="18" charset="0"/>
              </a:rPr>
              <a:t>rong </a:t>
            </a:r>
            <a:r>
              <a:rPr lang="vi-VN" sz="20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a:t>
            </a:r>
            <a:r>
              <a:rPr lang="vi-VN" sz="2000" i="1" dirty="0">
                <a:solidFill>
                  <a:srgbClr val="FF0000"/>
                </a:solidFill>
                <a:latin typeface="Cambria" panose="02040503050406030204" pitchFamily="18" charset="0"/>
                <a:ea typeface="Cambria" panose="02040503050406030204" pitchFamily="18" charset="0"/>
              </a:rPr>
              <a:t>nghĩa</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rất lớn?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26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52600" y="44783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34747"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a:latin typeface="Cambria" panose="02040503050406030204" pitchFamily="18" charset="0"/>
                <a:ea typeface="Cambria" panose="02040503050406030204" pitchFamily="18" charset="0"/>
              </a:rPr>
              <a:t> nghĩa</a:t>
            </a:r>
            <a:r>
              <a:rPr lang="en-US" sz="1950" dirty="0">
                <a:latin typeface="Cambria" panose="02040503050406030204" pitchFamily="18" charset="0"/>
                <a:ea typeface="Cambria" panose="02040503050406030204" pitchFamily="18" charset="0"/>
              </a:rPr>
              <a:t>:</a:t>
            </a:r>
            <a:r>
              <a:rPr lang="vi-VN" sz="1950" dirty="0">
                <a:latin typeface="Cambria" panose="02040503050406030204" pitchFamily="18" charset="0"/>
                <a:ea typeface="Cambria" panose="02040503050406030204" pitchFamily="18" charset="0"/>
              </a:rPr>
              <a:t> </a:t>
            </a:r>
            <a:r>
              <a:rPr lang="vi-VN" sz="195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5075" y="1265334"/>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8534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8839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35075" y="4267201"/>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3"/>
          <p:cNvSpPr txBox="1">
            <a:spLocks noChangeArrowheads="1"/>
          </p:cNvSpPr>
          <p:nvPr/>
        </p:nvSpPr>
        <p:spPr bwMode="auto">
          <a:xfrm>
            <a:off x="4343400" y="4267200"/>
            <a:ext cx="388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vi-VN" sz="1800" b="1">
              <a:solidFill>
                <a:srgbClr val="FF0000"/>
              </a:solidFill>
              <a:latin typeface="Arial" panose="020B0604020202020204" pitchFamily="34" charset="0"/>
            </a:endParaRPr>
          </a:p>
        </p:txBody>
      </p:sp>
      <p:graphicFrame>
        <p:nvGraphicFramePr>
          <p:cNvPr id="12" name="Chart 11"/>
          <p:cNvGraphicFramePr>
            <a:graphicFrameLocks/>
          </p:cNvGraphicFramePr>
          <p:nvPr/>
        </p:nvGraphicFramePr>
        <p:xfrm>
          <a:off x="6115050" y="1498600"/>
          <a:ext cx="6080125" cy="4602163"/>
        </p:xfrm>
        <a:graphic>
          <a:graphicData uri="http://schemas.openxmlformats.org/drawingml/2006/chart">
            <c:chart xmlns:c="http://schemas.openxmlformats.org/drawingml/2006/chart" xmlns:r="http://schemas.openxmlformats.org/officeDocument/2006/relationships" r:id="rId9"/>
          </a:graphicData>
        </a:graphic>
      </p:graphicFrame>
      <p:sp>
        <p:nvSpPr>
          <p:cNvPr id="14" name="Rectangle 3"/>
          <p:cNvSpPr>
            <a:spLocks noChangeArrowheads="1"/>
          </p:cNvSpPr>
          <p:nvPr/>
        </p:nvSpPr>
        <p:spPr bwMode="auto">
          <a:xfrm>
            <a:off x="6556375" y="350838"/>
            <a:ext cx="5334000" cy="954087"/>
          </a:xfrm>
          <a:prstGeom prst="rect">
            <a:avLst/>
          </a:prstGeom>
          <a:solidFill>
            <a:schemeClr val="bg1"/>
          </a:solidFill>
          <a:ln>
            <a:noFill/>
          </a:ln>
          <a:effectLst/>
          <a:extLst>
            <a:ext uri="{91240B29-F687-4F45-9708-019B960494DF}">
              <a14:hiddenLine xmlns:a14="http://schemas.microsoft.com/office/drawing/2010/main" w="2857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vi-VN" dirty="0" err="1">
                <a:solidFill>
                  <a:srgbClr val="FF0000"/>
                </a:solidFill>
                <a:latin typeface="Times New Roman" panose="02020603050405020304" pitchFamily="18" charset="0"/>
                <a:ea typeface="#9Slide02 Noi dung rat dai"/>
                <a:cs typeface="Times New Roman" panose="02020603050405020304" pitchFamily="18" charset="0"/>
              </a:rPr>
              <a:t>Vùng</a:t>
            </a:r>
            <a:r>
              <a:rPr lang="en-US" altLang="vi-VN" dirty="0">
                <a:solidFill>
                  <a:srgbClr val="FF0000"/>
                </a:solidFill>
                <a:latin typeface="Times New Roman" panose="02020603050405020304" pitchFamily="18" charset="0"/>
                <a:ea typeface="#9Slide02 Noi dung rat dai"/>
                <a:cs typeface="Times New Roman" panose="02020603050405020304" pitchFamily="18" charset="0"/>
              </a:rPr>
              <a:t> </a:t>
            </a:r>
            <a:r>
              <a:rPr lang="en-US" altLang="vi-VN" dirty="0" err="1">
                <a:solidFill>
                  <a:srgbClr val="FF0000"/>
                </a:solidFill>
                <a:latin typeface="Times New Roman" panose="02020603050405020304" pitchFamily="18" charset="0"/>
                <a:ea typeface="#9Slide02 Noi dung rat dai"/>
                <a:cs typeface="Times New Roman" panose="02020603050405020304" pitchFamily="18" charset="0"/>
              </a:rPr>
              <a:t>biển</a:t>
            </a:r>
            <a:r>
              <a:rPr lang="en-US" altLang="vi-VN" dirty="0">
                <a:solidFill>
                  <a:srgbClr val="FF0000"/>
                </a:solidFill>
                <a:latin typeface="Times New Roman" panose="02020603050405020304" pitchFamily="18" charset="0"/>
                <a:ea typeface="#9Slide02 Noi dung rat dai"/>
                <a:cs typeface="Times New Roman" panose="02020603050405020304" pitchFamily="18" charset="0"/>
              </a:rPr>
              <a:t> </a:t>
            </a:r>
            <a:r>
              <a:rPr lang="en-US" altLang="vi-VN" dirty="0" err="1">
                <a:solidFill>
                  <a:srgbClr val="FF0000"/>
                </a:solidFill>
                <a:latin typeface="Times New Roman" panose="02020603050405020304" pitchFamily="18" charset="0"/>
                <a:ea typeface="#9Slide02 Noi dung rat dai"/>
                <a:cs typeface="Times New Roman" panose="02020603050405020304" pitchFamily="18" charset="0"/>
              </a:rPr>
              <a:t>Việt</a:t>
            </a:r>
            <a:r>
              <a:rPr lang="en-US" altLang="vi-VN" dirty="0">
                <a:solidFill>
                  <a:srgbClr val="FF0000"/>
                </a:solidFill>
                <a:latin typeface="Times New Roman" panose="02020603050405020304" pitchFamily="18" charset="0"/>
                <a:ea typeface="#9Slide02 Noi dung rat dai"/>
                <a:cs typeface="Times New Roman" panose="02020603050405020304" pitchFamily="18" charset="0"/>
              </a:rPr>
              <a:t> Nam </a:t>
            </a:r>
            <a:r>
              <a:rPr lang="en-US" altLang="vi-VN" dirty="0" err="1">
                <a:solidFill>
                  <a:srgbClr val="FF0000"/>
                </a:solidFill>
                <a:latin typeface="Times New Roman" panose="02020603050405020304" pitchFamily="18" charset="0"/>
                <a:ea typeface="#9Slide02 Noi dung rat dai"/>
                <a:cs typeface="Times New Roman" panose="02020603050405020304" pitchFamily="18" charset="0"/>
              </a:rPr>
              <a:t>tiếp</a:t>
            </a:r>
            <a:r>
              <a:rPr lang="en-US" altLang="vi-VN" dirty="0">
                <a:solidFill>
                  <a:srgbClr val="FF0000"/>
                </a:solidFill>
                <a:latin typeface="Times New Roman" panose="02020603050405020304" pitchFamily="18" charset="0"/>
                <a:ea typeface="#9Slide02 Noi dung rat dai"/>
                <a:cs typeface="Times New Roman" panose="02020603050405020304" pitchFamily="18" charset="0"/>
              </a:rPr>
              <a:t> </a:t>
            </a:r>
            <a:r>
              <a:rPr lang="en-US" altLang="vi-VN" dirty="0" err="1">
                <a:solidFill>
                  <a:srgbClr val="FF0000"/>
                </a:solidFill>
                <a:latin typeface="Times New Roman" panose="02020603050405020304" pitchFamily="18" charset="0"/>
                <a:ea typeface="#9Slide02 Noi dung rat dai"/>
                <a:cs typeface="Times New Roman" panose="02020603050405020304" pitchFamily="18" charset="0"/>
              </a:rPr>
              <a:t>giáp</a:t>
            </a:r>
            <a:r>
              <a:rPr lang="en-US" altLang="vi-VN" dirty="0">
                <a:solidFill>
                  <a:srgbClr val="FF0000"/>
                </a:solidFill>
                <a:latin typeface="Times New Roman" panose="02020603050405020304" pitchFamily="18" charset="0"/>
                <a:ea typeface="#9Slide02 Noi dung rat dai"/>
                <a:cs typeface="Times New Roman" panose="02020603050405020304" pitchFamily="18" charset="0"/>
              </a:rPr>
              <a:t> </a:t>
            </a:r>
            <a:r>
              <a:rPr lang="en-US" altLang="vi-VN" dirty="0" err="1">
                <a:solidFill>
                  <a:srgbClr val="FF0000"/>
                </a:solidFill>
                <a:latin typeface="Times New Roman" panose="02020603050405020304" pitchFamily="18" charset="0"/>
                <a:ea typeface="#9Slide02 Noi dung rat dai"/>
                <a:cs typeface="Times New Roman" panose="02020603050405020304" pitchFamily="18" charset="0"/>
              </a:rPr>
              <a:t>với</a:t>
            </a:r>
            <a:r>
              <a:rPr lang="en-US" altLang="vi-VN" dirty="0">
                <a:solidFill>
                  <a:srgbClr val="FF0000"/>
                </a:solidFill>
                <a:latin typeface="Times New Roman" panose="02020603050405020304" pitchFamily="18" charset="0"/>
                <a:ea typeface="#9Slide02 Noi dung rat dai"/>
                <a:cs typeface="Times New Roman" panose="02020603050405020304" pitchFamily="18" charset="0"/>
              </a:rPr>
              <a:t> </a:t>
            </a:r>
            <a:r>
              <a:rPr lang="en-US" altLang="vi-VN" dirty="0" err="1">
                <a:solidFill>
                  <a:srgbClr val="FF0000"/>
                </a:solidFill>
                <a:latin typeface="Times New Roman" panose="02020603050405020304" pitchFamily="18" charset="0"/>
                <a:ea typeface="#9Slide02 Noi dung rat dai"/>
                <a:cs typeface="Times New Roman" panose="02020603050405020304" pitchFamily="18" charset="0"/>
              </a:rPr>
              <a:t>vùng</a:t>
            </a:r>
            <a:r>
              <a:rPr lang="en-US" altLang="vi-VN" dirty="0">
                <a:solidFill>
                  <a:srgbClr val="FF0000"/>
                </a:solidFill>
                <a:latin typeface="Times New Roman" panose="02020603050405020304" pitchFamily="18" charset="0"/>
                <a:ea typeface="#9Slide02 Noi dung rat dai"/>
                <a:cs typeface="Times New Roman" panose="02020603050405020304" pitchFamily="18" charset="0"/>
              </a:rPr>
              <a:t> </a:t>
            </a:r>
            <a:r>
              <a:rPr lang="en-US" altLang="vi-VN" dirty="0" err="1">
                <a:solidFill>
                  <a:srgbClr val="FF0000"/>
                </a:solidFill>
                <a:latin typeface="Times New Roman" panose="02020603050405020304" pitchFamily="18" charset="0"/>
                <a:ea typeface="#9Slide02 Noi dung rat dai"/>
                <a:cs typeface="Times New Roman" panose="02020603050405020304" pitchFamily="18" charset="0"/>
              </a:rPr>
              <a:t>biển</a:t>
            </a:r>
            <a:r>
              <a:rPr lang="en-US" altLang="vi-VN" dirty="0">
                <a:solidFill>
                  <a:srgbClr val="FF0000"/>
                </a:solidFill>
                <a:latin typeface="Times New Roman" panose="02020603050405020304" pitchFamily="18" charset="0"/>
                <a:ea typeface="#9Slide02 Noi dung rat dai"/>
                <a:cs typeface="Times New Roman" panose="02020603050405020304" pitchFamily="18" charset="0"/>
              </a:rPr>
              <a:t> </a:t>
            </a:r>
            <a:r>
              <a:rPr lang="en-US" altLang="vi-VN" dirty="0" err="1">
                <a:solidFill>
                  <a:srgbClr val="FF0000"/>
                </a:solidFill>
                <a:latin typeface="Times New Roman" panose="02020603050405020304" pitchFamily="18" charset="0"/>
                <a:ea typeface="#9Slide02 Noi dung rat dai"/>
                <a:cs typeface="Times New Roman" panose="02020603050405020304" pitchFamily="18" charset="0"/>
              </a:rPr>
              <a:t>các</a:t>
            </a:r>
            <a:r>
              <a:rPr lang="en-US" altLang="vi-VN" dirty="0">
                <a:solidFill>
                  <a:srgbClr val="FF0000"/>
                </a:solidFill>
                <a:latin typeface="Times New Roman" panose="02020603050405020304" pitchFamily="18" charset="0"/>
                <a:ea typeface="#9Slide02 Noi dung rat dai"/>
                <a:cs typeface="Times New Roman" panose="02020603050405020304" pitchFamily="18" charset="0"/>
              </a:rPr>
              <a:t> </a:t>
            </a:r>
            <a:r>
              <a:rPr lang="en-US" altLang="vi-VN" dirty="0" err="1">
                <a:solidFill>
                  <a:srgbClr val="FF0000"/>
                </a:solidFill>
                <a:latin typeface="Times New Roman" panose="02020603050405020304" pitchFamily="18" charset="0"/>
                <a:ea typeface="#9Slide02 Noi dung rat dai"/>
                <a:cs typeface="Times New Roman" panose="02020603050405020304" pitchFamily="18" charset="0"/>
              </a:rPr>
              <a:t>quốc</a:t>
            </a:r>
            <a:r>
              <a:rPr lang="en-US" altLang="vi-VN" dirty="0">
                <a:solidFill>
                  <a:srgbClr val="FF0000"/>
                </a:solidFill>
                <a:latin typeface="Times New Roman" panose="02020603050405020304" pitchFamily="18" charset="0"/>
                <a:ea typeface="#9Slide02 Noi dung rat dai"/>
                <a:cs typeface="Times New Roman" panose="02020603050405020304" pitchFamily="18" charset="0"/>
              </a:rPr>
              <a:t> </a:t>
            </a:r>
            <a:r>
              <a:rPr lang="en-US" altLang="vi-VN" dirty="0" err="1">
                <a:solidFill>
                  <a:srgbClr val="FF0000"/>
                </a:solidFill>
                <a:latin typeface="Times New Roman" panose="02020603050405020304" pitchFamily="18" charset="0"/>
                <a:ea typeface="#9Slide02 Noi dung rat dai"/>
                <a:cs typeface="Times New Roman" panose="02020603050405020304" pitchFamily="18" charset="0"/>
              </a:rPr>
              <a:t>gia</a:t>
            </a:r>
            <a:endParaRPr lang="en-US" altLang="vi-VN" dirty="0">
              <a:solidFill>
                <a:srgbClr val="FF0000"/>
              </a:solidFill>
              <a:latin typeface="Times New Roman" panose="02020603050405020304" pitchFamily="18" charset="0"/>
              <a:ea typeface="#9Slide02 Noi dung rat dai"/>
              <a:cs typeface="Times New Roman" panose="02020603050405020304" pitchFamily="18" charset="0"/>
            </a:endParaRPr>
          </a:p>
        </p:txBody>
      </p:sp>
      <p:pic>
        <p:nvPicPr>
          <p:cNvPr id="65541"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413" y="133350"/>
            <a:ext cx="635952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a:extLst>
              <a:ext uri="{FF2B5EF4-FFF2-40B4-BE49-F238E27FC236}">
                <a16:creationId xmlns:a16="http://schemas.microsoft.com/office/drawing/2014/main" id="{46459EA4-354D-4065-81D6-853387A5323C}"/>
              </a:ext>
            </a:extLst>
          </p:cNvPr>
          <p:cNvSpPr txBox="1">
            <a:spLocks noChangeArrowheads="1"/>
          </p:cNvSpPr>
          <p:nvPr>
            <p:custDataLst>
              <p:tags r:id="rId2"/>
            </p:custDataLst>
          </p:nvPr>
        </p:nvSpPr>
        <p:spPr bwMode="auto">
          <a:xfrm>
            <a:off x="2576513" y="827088"/>
            <a:ext cx="1457325" cy="369887"/>
          </a:xfrm>
          <a:prstGeom prst="rect">
            <a:avLst/>
          </a:prstGeom>
          <a:solidFill>
            <a:srgbClr val="FFFF00"/>
          </a:solid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b="1" dirty="0" err="1">
                <a:solidFill>
                  <a:srgbClr val="0000FF"/>
                </a:solidFill>
                <a:effectLst>
                  <a:outerShdw blurRad="38100" dist="38100" dir="2700000" algn="tl">
                    <a:srgbClr val="C0C0C0"/>
                  </a:outerShdw>
                </a:effectLst>
                <a:latin typeface="Times New Roman" pitchFamily="18" charset="0"/>
                <a:cs typeface="Times New Roman" pitchFamily="18" charset="0"/>
              </a:rPr>
              <a:t>Trung</a:t>
            </a:r>
            <a:r>
              <a:rPr lang="en-US" b="1"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b="1" dirty="0" err="1">
                <a:solidFill>
                  <a:srgbClr val="0000FF"/>
                </a:solidFill>
                <a:effectLst>
                  <a:outerShdw blurRad="38100" dist="38100" dir="2700000" algn="tl">
                    <a:srgbClr val="C0C0C0"/>
                  </a:outerShdw>
                </a:effectLst>
                <a:latin typeface="Times New Roman" pitchFamily="18" charset="0"/>
                <a:cs typeface="Times New Roman" pitchFamily="18" charset="0"/>
              </a:rPr>
              <a:t>Quốc</a:t>
            </a:r>
            <a:r>
              <a:rPr lang="en-US" b="1" dirty="0">
                <a:solidFill>
                  <a:srgbClr val="0000FF"/>
                </a:solidFill>
                <a:effectLst>
                  <a:outerShdw blurRad="38100" dist="38100" dir="2700000" algn="tl">
                    <a:srgbClr val="C0C0C0"/>
                  </a:outerShdw>
                </a:effectLst>
                <a:latin typeface="Times New Roman" pitchFamily="18" charset="0"/>
                <a:cs typeface="Times New Roman" pitchFamily="18" charset="0"/>
              </a:rPr>
              <a:t> </a:t>
            </a:r>
          </a:p>
        </p:txBody>
      </p:sp>
      <p:sp>
        <p:nvSpPr>
          <p:cNvPr id="158732" name="Text Box 12"/>
          <p:cNvSpPr txBox="1">
            <a:spLocks noChangeArrowheads="1"/>
          </p:cNvSpPr>
          <p:nvPr/>
        </p:nvSpPr>
        <p:spPr bwMode="auto">
          <a:xfrm>
            <a:off x="3913188" y="2481263"/>
            <a:ext cx="1371600"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vi-VN" sz="1800" b="1">
                <a:solidFill>
                  <a:srgbClr val="0000FF"/>
                </a:solidFill>
                <a:latin typeface="Times New Roman" panose="02020603050405020304" pitchFamily="18" charset="0"/>
              </a:rPr>
              <a:t>Phi-lip-pin</a:t>
            </a:r>
          </a:p>
        </p:txBody>
      </p:sp>
      <p:sp>
        <p:nvSpPr>
          <p:cNvPr id="9221" name="Text Box 5">
            <a:extLst>
              <a:ext uri="{FF2B5EF4-FFF2-40B4-BE49-F238E27FC236}">
                <a16:creationId xmlns:a16="http://schemas.microsoft.com/office/drawing/2014/main" id="{1DF0129C-868D-40AF-BB6F-DB91470E91C1}"/>
              </a:ext>
            </a:extLst>
          </p:cNvPr>
          <p:cNvSpPr txBox="1">
            <a:spLocks noChangeArrowheads="1"/>
          </p:cNvSpPr>
          <p:nvPr>
            <p:custDataLst>
              <p:tags r:id="rId3"/>
            </p:custDataLst>
          </p:nvPr>
        </p:nvSpPr>
        <p:spPr bwMode="auto">
          <a:xfrm>
            <a:off x="1277938" y="1479550"/>
            <a:ext cx="704850" cy="647700"/>
          </a:xfrm>
          <a:prstGeom prst="rect">
            <a:avLst/>
          </a:prstGeom>
          <a:solidFill>
            <a:srgbClr val="FFFF00"/>
          </a:solid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b="1" dirty="0" err="1">
                <a:solidFill>
                  <a:srgbClr val="FF0000"/>
                </a:solidFill>
                <a:effectLst>
                  <a:outerShdw blurRad="38100" dist="38100" dir="2700000" algn="tl">
                    <a:srgbClr val="C0C0C0"/>
                  </a:outerShdw>
                </a:effectLst>
                <a:latin typeface="Times New Roman" pitchFamily="18" charset="0"/>
                <a:cs typeface="Times New Roman" pitchFamily="18" charset="0"/>
              </a:rPr>
              <a:t>Thái</a:t>
            </a:r>
            <a:r>
              <a:rPr lang="en-US" b="1" dirty="0">
                <a:solidFill>
                  <a:srgbClr val="FF0000"/>
                </a:solidFill>
                <a:effectLst>
                  <a:outerShdw blurRad="38100" dist="38100" dir="2700000" algn="tl">
                    <a:srgbClr val="C0C0C0"/>
                  </a:outerShdw>
                </a:effectLst>
                <a:latin typeface="Times New Roman" pitchFamily="18" charset="0"/>
                <a:cs typeface="Times New Roman" pitchFamily="18" charset="0"/>
              </a:rPr>
              <a:t> Lan</a:t>
            </a:r>
          </a:p>
        </p:txBody>
      </p:sp>
      <p:sp>
        <p:nvSpPr>
          <p:cNvPr id="9220" name="Text Box 4">
            <a:extLst>
              <a:ext uri="{FF2B5EF4-FFF2-40B4-BE49-F238E27FC236}">
                <a16:creationId xmlns:a16="http://schemas.microsoft.com/office/drawing/2014/main" id="{B36FF524-8BC1-4711-A511-1C700DD851A9}"/>
              </a:ext>
            </a:extLst>
          </p:cNvPr>
          <p:cNvSpPr txBox="1">
            <a:spLocks noChangeArrowheads="1"/>
          </p:cNvSpPr>
          <p:nvPr>
            <p:custDataLst>
              <p:tags r:id="rId4"/>
            </p:custDataLst>
          </p:nvPr>
        </p:nvSpPr>
        <p:spPr bwMode="auto">
          <a:xfrm>
            <a:off x="762000" y="2246313"/>
            <a:ext cx="1509713" cy="369887"/>
          </a:xfrm>
          <a:prstGeom prst="rect">
            <a:avLst/>
          </a:prstGeom>
          <a:solidFill>
            <a:srgbClr val="FFFF00"/>
          </a:solid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b="1" dirty="0">
                <a:solidFill>
                  <a:srgbClr val="6600FF"/>
                </a:solidFill>
                <a:effectLst>
                  <a:outerShdw blurRad="38100" dist="38100" dir="2700000" algn="tl">
                    <a:srgbClr val="C0C0C0"/>
                  </a:outerShdw>
                </a:effectLst>
                <a:latin typeface="Times New Roman" pitchFamily="18" charset="0"/>
                <a:cs typeface="Times New Roman" pitchFamily="18" charset="0"/>
              </a:rPr>
              <a:t>Cam-</a:t>
            </a:r>
            <a:r>
              <a:rPr lang="en-US" b="1" dirty="0" err="1">
                <a:solidFill>
                  <a:srgbClr val="6600FF"/>
                </a:solidFill>
                <a:effectLst>
                  <a:outerShdw blurRad="38100" dist="38100" dir="2700000" algn="tl">
                    <a:srgbClr val="C0C0C0"/>
                  </a:outerShdw>
                </a:effectLst>
                <a:latin typeface="Times New Roman" pitchFamily="18" charset="0"/>
                <a:cs typeface="Times New Roman" pitchFamily="18" charset="0"/>
              </a:rPr>
              <a:t>pu</a:t>
            </a:r>
            <a:r>
              <a:rPr lang="en-US" b="1" dirty="0">
                <a:solidFill>
                  <a:srgbClr val="6600FF"/>
                </a:solidFill>
                <a:effectLst>
                  <a:outerShdw blurRad="38100" dist="38100" dir="2700000" algn="tl">
                    <a:srgbClr val="C0C0C0"/>
                  </a:outerShdw>
                </a:effectLst>
                <a:latin typeface="Times New Roman" pitchFamily="18" charset="0"/>
                <a:cs typeface="Times New Roman" pitchFamily="18" charset="0"/>
              </a:rPr>
              <a:t>-chia</a:t>
            </a:r>
          </a:p>
        </p:txBody>
      </p:sp>
      <p:sp>
        <p:nvSpPr>
          <p:cNvPr id="9223" name="Text Box 7">
            <a:extLst>
              <a:ext uri="{FF2B5EF4-FFF2-40B4-BE49-F238E27FC236}">
                <a16:creationId xmlns:a16="http://schemas.microsoft.com/office/drawing/2014/main" id="{A78C0D3A-BEC2-4C04-8D73-734BFC1FFF07}"/>
              </a:ext>
            </a:extLst>
          </p:cNvPr>
          <p:cNvSpPr txBox="1">
            <a:spLocks noChangeArrowheads="1"/>
          </p:cNvSpPr>
          <p:nvPr>
            <p:custDataLst>
              <p:tags r:id="rId5"/>
            </p:custDataLst>
          </p:nvPr>
        </p:nvSpPr>
        <p:spPr bwMode="auto">
          <a:xfrm>
            <a:off x="963613" y="3614738"/>
            <a:ext cx="1308100" cy="369887"/>
          </a:xfrm>
          <a:prstGeom prst="rect">
            <a:avLst/>
          </a:prstGeom>
          <a:solidFill>
            <a:srgbClr val="FFFF00"/>
          </a:solid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b="1" dirty="0">
                <a:solidFill>
                  <a:srgbClr val="6600CC"/>
                </a:solidFill>
                <a:effectLst>
                  <a:outerShdw blurRad="38100" dist="38100" dir="2700000" algn="tl">
                    <a:srgbClr val="C0C0C0"/>
                  </a:outerShdw>
                </a:effectLst>
                <a:latin typeface="Times New Roman" pitchFamily="18" charset="0"/>
                <a:cs typeface="Times New Roman" pitchFamily="18" charset="0"/>
              </a:rPr>
              <a:t>Xin-</a:t>
            </a:r>
            <a:r>
              <a:rPr lang="en-US" b="1" dirty="0" err="1">
                <a:solidFill>
                  <a:srgbClr val="6600CC"/>
                </a:solidFill>
                <a:effectLst>
                  <a:outerShdw blurRad="38100" dist="38100" dir="2700000" algn="tl">
                    <a:srgbClr val="C0C0C0"/>
                  </a:outerShdw>
                </a:effectLst>
                <a:latin typeface="Times New Roman" pitchFamily="18" charset="0"/>
                <a:cs typeface="Times New Roman" pitchFamily="18" charset="0"/>
              </a:rPr>
              <a:t>ga</a:t>
            </a:r>
            <a:r>
              <a:rPr lang="en-US" b="1" dirty="0">
                <a:solidFill>
                  <a:srgbClr val="6600CC"/>
                </a:solidFill>
                <a:effectLst>
                  <a:outerShdw blurRad="38100" dist="38100" dir="2700000" algn="tl">
                    <a:srgbClr val="C0C0C0"/>
                  </a:outerShdw>
                </a:effectLst>
                <a:latin typeface="Times New Roman" pitchFamily="18" charset="0"/>
                <a:cs typeface="Times New Roman" pitchFamily="18" charset="0"/>
              </a:rPr>
              <a:t>-Po</a:t>
            </a:r>
          </a:p>
        </p:txBody>
      </p:sp>
      <p:sp>
        <p:nvSpPr>
          <p:cNvPr id="9225" name="Text Box 9">
            <a:extLst>
              <a:ext uri="{FF2B5EF4-FFF2-40B4-BE49-F238E27FC236}">
                <a16:creationId xmlns:a16="http://schemas.microsoft.com/office/drawing/2014/main" id="{FE5FC532-09B8-43B5-9F77-F0356F81F9F1}"/>
              </a:ext>
            </a:extLst>
          </p:cNvPr>
          <p:cNvSpPr txBox="1">
            <a:spLocks noChangeArrowheads="1"/>
          </p:cNvSpPr>
          <p:nvPr>
            <p:custDataLst>
              <p:tags r:id="rId6"/>
            </p:custDataLst>
          </p:nvPr>
        </p:nvSpPr>
        <p:spPr bwMode="auto">
          <a:xfrm>
            <a:off x="3336925" y="2908300"/>
            <a:ext cx="1014413" cy="369888"/>
          </a:xfrm>
          <a:prstGeom prst="rect">
            <a:avLst/>
          </a:prstGeom>
          <a:solidFill>
            <a:srgbClr val="FFFF00"/>
          </a:solid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b="1" dirty="0" err="1">
                <a:solidFill>
                  <a:srgbClr val="FF0000"/>
                </a:solidFill>
                <a:effectLst>
                  <a:outerShdw blurRad="38100" dist="38100" dir="2700000" algn="tl">
                    <a:srgbClr val="C0C0C0"/>
                  </a:outerShdw>
                </a:effectLst>
                <a:latin typeface="Times New Roman" pitchFamily="18" charset="0"/>
                <a:cs typeface="Times New Roman" pitchFamily="18" charset="0"/>
              </a:rPr>
              <a:t>Bru-nây</a:t>
            </a:r>
            <a:endParaRPr lang="en-US" b="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sp>
        <p:nvSpPr>
          <p:cNvPr id="9224" name="Text Box 8">
            <a:extLst>
              <a:ext uri="{FF2B5EF4-FFF2-40B4-BE49-F238E27FC236}">
                <a16:creationId xmlns:a16="http://schemas.microsoft.com/office/drawing/2014/main" id="{4583C9C8-EFAE-484E-B6DF-3D4E1D6116E4}"/>
              </a:ext>
            </a:extLst>
          </p:cNvPr>
          <p:cNvSpPr txBox="1">
            <a:spLocks noChangeArrowheads="1"/>
          </p:cNvSpPr>
          <p:nvPr>
            <p:custDataLst>
              <p:tags r:id="rId7"/>
            </p:custDataLst>
          </p:nvPr>
        </p:nvSpPr>
        <p:spPr bwMode="auto">
          <a:xfrm>
            <a:off x="2655888" y="3678238"/>
            <a:ext cx="1730375" cy="369887"/>
          </a:xfrm>
          <a:prstGeom prst="rect">
            <a:avLst/>
          </a:prstGeom>
          <a:solidFill>
            <a:srgbClr val="FFFF00"/>
          </a:solid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b="1" dirty="0">
                <a:solidFill>
                  <a:srgbClr val="FF0066"/>
                </a:solidFill>
                <a:effectLst>
                  <a:outerShdw blurRad="38100" dist="38100" dir="2700000" algn="tl">
                    <a:srgbClr val="C0C0C0"/>
                  </a:outerShdw>
                </a:effectLst>
                <a:latin typeface="Times New Roman" pitchFamily="18" charset="0"/>
                <a:cs typeface="Times New Roman" pitchFamily="18" charset="0"/>
              </a:rPr>
              <a:t>In-</a:t>
            </a:r>
            <a:r>
              <a:rPr lang="en-US" b="1" dirty="0" err="1">
                <a:solidFill>
                  <a:srgbClr val="FF0066"/>
                </a:solidFill>
                <a:effectLst>
                  <a:outerShdw blurRad="38100" dist="38100" dir="2700000" algn="tl">
                    <a:srgbClr val="C0C0C0"/>
                  </a:outerShdw>
                </a:effectLst>
                <a:latin typeface="Times New Roman" pitchFamily="18" charset="0"/>
                <a:cs typeface="Times New Roman" pitchFamily="18" charset="0"/>
              </a:rPr>
              <a:t>đô</a:t>
            </a:r>
            <a:r>
              <a:rPr lang="en-US" b="1" dirty="0">
                <a:solidFill>
                  <a:srgbClr val="FF0066"/>
                </a:solidFill>
                <a:effectLst>
                  <a:outerShdw blurRad="38100" dist="38100" dir="2700000" algn="tl">
                    <a:srgbClr val="C0C0C0"/>
                  </a:outerShdw>
                </a:effectLst>
                <a:latin typeface="Times New Roman" pitchFamily="18" charset="0"/>
                <a:cs typeface="Times New Roman" pitchFamily="18" charset="0"/>
              </a:rPr>
              <a:t>-</a:t>
            </a:r>
            <a:r>
              <a:rPr lang="en-US" b="1" dirty="0" err="1">
                <a:solidFill>
                  <a:srgbClr val="FF0066"/>
                </a:solidFill>
                <a:effectLst>
                  <a:outerShdw blurRad="38100" dist="38100" dir="2700000" algn="tl">
                    <a:srgbClr val="C0C0C0"/>
                  </a:outerShdw>
                </a:effectLst>
                <a:latin typeface="Times New Roman" pitchFamily="18" charset="0"/>
                <a:cs typeface="Times New Roman" pitchFamily="18" charset="0"/>
              </a:rPr>
              <a:t>nê</a:t>
            </a:r>
            <a:r>
              <a:rPr lang="en-US" b="1" dirty="0">
                <a:solidFill>
                  <a:srgbClr val="FF0066"/>
                </a:solidFill>
                <a:effectLst>
                  <a:outerShdw blurRad="38100" dist="38100" dir="2700000" algn="tl">
                    <a:srgbClr val="C0C0C0"/>
                  </a:outerShdw>
                </a:effectLst>
                <a:latin typeface="Times New Roman" pitchFamily="18" charset="0"/>
                <a:cs typeface="Times New Roman" pitchFamily="18" charset="0"/>
              </a:rPr>
              <a:t>-xi-a</a:t>
            </a:r>
          </a:p>
        </p:txBody>
      </p:sp>
      <p:sp>
        <p:nvSpPr>
          <p:cNvPr id="158733" name="Text Box 13"/>
          <p:cNvSpPr txBox="1">
            <a:spLocks noChangeArrowheads="1"/>
          </p:cNvSpPr>
          <p:nvPr/>
        </p:nvSpPr>
        <p:spPr bwMode="auto">
          <a:xfrm>
            <a:off x="795338" y="3074988"/>
            <a:ext cx="1304925"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vi-VN" sz="1800" b="1">
                <a:solidFill>
                  <a:srgbClr val="FF0000"/>
                </a:solidFill>
                <a:latin typeface="Times New Roman" panose="02020603050405020304" pitchFamily="18" charset="0"/>
              </a:rPr>
              <a:t>Ma-lai-xi-a</a:t>
            </a:r>
          </a:p>
        </p:txBody>
      </p:sp>
    </p:spTree>
    <p:custDataLst>
      <p:tags r:id="rId1"/>
    </p:custDataLst>
    <p:extLst>
      <p:ext uri="{BB962C8B-B14F-4D97-AF65-F5344CB8AC3E}">
        <p14:creationId xmlns:p14="http://schemas.microsoft.com/office/powerpoint/2010/main" val="37090565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9219"/>
                                        </p:tgtEl>
                                        <p:attrNameLst>
                                          <p:attrName>style.visibility</p:attrName>
                                        </p:attrNameLst>
                                      </p:cBhvr>
                                      <p:to>
                                        <p:strVal val="visible"/>
                                      </p:to>
                                    </p:set>
                                    <p:animEffect transition="in" filter="wipe(down)">
                                      <p:cBhvr>
                                        <p:cTn id="14" dur="500"/>
                                        <p:tgtEl>
                                          <p:spTgt spid="92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158732"/>
                                        </p:tgtEl>
                                        <p:attrNameLst>
                                          <p:attrName>style.visibility</p:attrName>
                                        </p:attrNameLst>
                                      </p:cBhvr>
                                      <p:to>
                                        <p:strVal val="visible"/>
                                      </p:to>
                                    </p:set>
                                    <p:animEffect transition="in" filter="barn(inVertical)">
                                      <p:cBhvr>
                                        <p:cTn id="19" dur="500"/>
                                        <p:tgtEl>
                                          <p:spTgt spid="1587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nodeType="clickEffect">
                                  <p:stCondLst>
                                    <p:cond delay="0"/>
                                  </p:stCondLst>
                                  <p:childTnLst>
                                    <p:set>
                                      <p:cBhvr>
                                        <p:cTn id="23" dur="1" fill="hold">
                                          <p:stCondLst>
                                            <p:cond delay="0"/>
                                          </p:stCondLst>
                                        </p:cTn>
                                        <p:tgtEl>
                                          <p:spTgt spid="9225"/>
                                        </p:tgtEl>
                                        <p:attrNameLst>
                                          <p:attrName>style.visibility</p:attrName>
                                        </p:attrNameLst>
                                      </p:cBhvr>
                                      <p:to>
                                        <p:strVal val="visible"/>
                                      </p:to>
                                    </p:set>
                                    <p:animEffect transition="in" filter="barn(inVertical)">
                                      <p:cBhvr>
                                        <p:cTn id="24" dur="500"/>
                                        <p:tgtEl>
                                          <p:spTgt spid="922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nodeType="clickEffect">
                                  <p:stCondLst>
                                    <p:cond delay="0"/>
                                  </p:stCondLst>
                                  <p:childTnLst>
                                    <p:set>
                                      <p:cBhvr>
                                        <p:cTn id="28" dur="1" fill="hold">
                                          <p:stCondLst>
                                            <p:cond delay="0"/>
                                          </p:stCondLst>
                                        </p:cTn>
                                        <p:tgtEl>
                                          <p:spTgt spid="9220"/>
                                        </p:tgtEl>
                                        <p:attrNameLst>
                                          <p:attrName>style.visibility</p:attrName>
                                        </p:attrNameLst>
                                      </p:cBhvr>
                                      <p:to>
                                        <p:strVal val="visible"/>
                                      </p:to>
                                    </p:set>
                                    <p:animEffect transition="in" filter="barn(inVertical)">
                                      <p:cBhvr>
                                        <p:cTn id="29" dur="500"/>
                                        <p:tgtEl>
                                          <p:spTgt spid="922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21" fill="hold" nodeType="clickEffect">
                                  <p:stCondLst>
                                    <p:cond delay="0"/>
                                  </p:stCondLst>
                                  <p:childTnLst>
                                    <p:set>
                                      <p:cBhvr>
                                        <p:cTn id="33" dur="1" fill="hold">
                                          <p:stCondLst>
                                            <p:cond delay="0"/>
                                          </p:stCondLst>
                                        </p:cTn>
                                        <p:tgtEl>
                                          <p:spTgt spid="9221"/>
                                        </p:tgtEl>
                                        <p:attrNameLst>
                                          <p:attrName>style.visibility</p:attrName>
                                        </p:attrNameLst>
                                      </p:cBhvr>
                                      <p:to>
                                        <p:strVal val="visible"/>
                                      </p:to>
                                    </p:set>
                                    <p:animEffect transition="in" filter="barn(inVertical)">
                                      <p:cBhvr>
                                        <p:cTn id="34" dur="500"/>
                                        <p:tgtEl>
                                          <p:spTgt spid="922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nodeType="clickEffect">
                                  <p:stCondLst>
                                    <p:cond delay="0"/>
                                  </p:stCondLst>
                                  <p:childTnLst>
                                    <p:set>
                                      <p:cBhvr>
                                        <p:cTn id="38" dur="1" fill="hold">
                                          <p:stCondLst>
                                            <p:cond delay="0"/>
                                          </p:stCondLst>
                                        </p:cTn>
                                        <p:tgtEl>
                                          <p:spTgt spid="158733"/>
                                        </p:tgtEl>
                                        <p:attrNameLst>
                                          <p:attrName>style.visibility</p:attrName>
                                        </p:attrNameLst>
                                      </p:cBhvr>
                                      <p:to>
                                        <p:strVal val="visible"/>
                                      </p:to>
                                    </p:set>
                                    <p:animEffect transition="in" filter="barn(inVertical)">
                                      <p:cBhvr>
                                        <p:cTn id="39" dur="500"/>
                                        <p:tgtEl>
                                          <p:spTgt spid="15873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1" fill="hold" nodeType="clickEffect">
                                  <p:stCondLst>
                                    <p:cond delay="0"/>
                                  </p:stCondLst>
                                  <p:childTnLst>
                                    <p:set>
                                      <p:cBhvr>
                                        <p:cTn id="43" dur="1" fill="hold">
                                          <p:stCondLst>
                                            <p:cond delay="0"/>
                                          </p:stCondLst>
                                        </p:cTn>
                                        <p:tgtEl>
                                          <p:spTgt spid="9223"/>
                                        </p:tgtEl>
                                        <p:attrNameLst>
                                          <p:attrName>style.visibility</p:attrName>
                                        </p:attrNameLst>
                                      </p:cBhvr>
                                      <p:to>
                                        <p:strVal val="visible"/>
                                      </p:to>
                                    </p:set>
                                    <p:animEffect transition="in" filter="barn(inVertical)">
                                      <p:cBhvr>
                                        <p:cTn id="44" dur="500"/>
                                        <p:tgtEl>
                                          <p:spTgt spid="922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9224"/>
                                        </p:tgtEl>
                                        <p:attrNameLst>
                                          <p:attrName>style.visibility</p:attrName>
                                        </p:attrNameLst>
                                      </p:cBhvr>
                                      <p:to>
                                        <p:strVal val="visible"/>
                                      </p:to>
                                    </p:set>
                                    <p:animEffect transition="in" filter="fade">
                                      <p:cBhvr>
                                        <p:cTn id="49" dur="1000"/>
                                        <p:tgtEl>
                                          <p:spTgt spid="9224"/>
                                        </p:tgtEl>
                                      </p:cBhvr>
                                    </p:animEffect>
                                    <p:anim calcmode="lin" valueType="num">
                                      <p:cBhvr>
                                        <p:cTn id="50" dur="1000" fill="hold"/>
                                        <p:tgtEl>
                                          <p:spTgt spid="9224"/>
                                        </p:tgtEl>
                                        <p:attrNameLst>
                                          <p:attrName>ppt_x</p:attrName>
                                        </p:attrNameLst>
                                      </p:cBhvr>
                                      <p:tavLst>
                                        <p:tav tm="0">
                                          <p:val>
                                            <p:strVal val="#ppt_x"/>
                                          </p:val>
                                        </p:tav>
                                        <p:tav tm="100000">
                                          <p:val>
                                            <p:strVal val="#ppt_x"/>
                                          </p:val>
                                        </p:tav>
                                      </p:tavLst>
                                    </p:anim>
                                    <p:anim calcmode="lin" valueType="num">
                                      <p:cBhvr>
                                        <p:cTn id="51" dur="1000" fill="hold"/>
                                        <p:tgtEl>
                                          <p:spTgt spid="9224"/>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4" grpId="0" animBg="1"/>
      <p:bldP spid="9219" grpId="0" animBg="1"/>
      <p:bldP spid="158732" grpId="0" animBg="1"/>
      <p:bldP spid="9221" grpId="0" animBg="1"/>
      <p:bldP spid="9220" grpId="0" animBg="1"/>
      <p:bldP spid="9223" grpId="0" animBg="1"/>
      <p:bldP spid="9225" grpId="0" animBg="1"/>
      <p:bldP spid="9224" grpId="0" animBg="1"/>
      <p:bldP spid="1587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txBox="1">
            <a:spLocks noChangeArrowheads="1"/>
          </p:cNvSpPr>
          <p:nvPr/>
        </p:nvSpPr>
        <p:spPr bwMode="auto">
          <a:xfrm>
            <a:off x="4114800" y="230188"/>
            <a:ext cx="297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600" b="1">
                <a:solidFill>
                  <a:srgbClr val="FF0000"/>
                </a:solidFill>
                <a:latin typeface="Cambria" panose="02040503050406030204" pitchFamily="18" charset="0"/>
              </a:rPr>
              <a:t>EM CÓ BIẾT?</a:t>
            </a:r>
          </a:p>
        </p:txBody>
      </p:sp>
      <p:sp>
        <p:nvSpPr>
          <p:cNvPr id="66563" name="Rectangle 21"/>
          <p:cNvSpPr>
            <a:spLocks noChangeArrowheads="1"/>
          </p:cNvSpPr>
          <p:nvPr/>
        </p:nvSpPr>
        <p:spPr bwMode="auto">
          <a:xfrm>
            <a:off x="76200" y="801688"/>
            <a:ext cx="119634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a:solidFill>
                  <a:srgbClr val="0D0D0D"/>
                </a:solidFill>
                <a:latin typeface="Times New Roman" panose="02020603050405020304" pitchFamily="18" charset="0"/>
                <a:ea typeface="Cambria" panose="02040503050406030204" pitchFamily="18" charset="0"/>
                <a:cs typeface="Times New Roman" panose="02020603050405020304" pitchFamily="18" charset="0"/>
              </a:rPr>
              <a:t>CÁC BỘ PHẬN CỦA VÙNG BIỂN NƯỚC TA</a:t>
            </a:r>
          </a:p>
          <a:p>
            <a:pPr algn="just">
              <a:lnSpc>
                <a:spcPct val="100000"/>
              </a:lnSpc>
              <a:spcBef>
                <a:spcPct val="0"/>
              </a:spcBef>
              <a:buFontTx/>
              <a:buNone/>
            </a:pPr>
            <a:r>
              <a:rPr lang="vi-VN" altLang="en-US" sz="20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Nội thuỷ là vùng nước tiếp giáp với bờ biển, ở phía trong đường cơ sở và là bộ phận lãnh thổ của Việt Nam.</a:t>
            </a:r>
          </a:p>
          <a:p>
            <a:pPr algn="just">
              <a:lnSpc>
                <a:spcPct val="100000"/>
              </a:lnSpc>
              <a:spcBef>
                <a:spcPct val="0"/>
              </a:spcBef>
              <a:buFontTx/>
              <a:buNone/>
            </a:pPr>
            <a:r>
              <a:rPr lang="vi-VN" altLang="en-US" sz="20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Lãnh hải là vùng biển có chiều rộng 12 hải lí tính từ đường cơ sở ra phía biển. Ranh giới ngoài của lãnh hải là biên giới quốc gia trên biển của Việt Nam.</a:t>
            </a:r>
          </a:p>
          <a:p>
            <a:pPr algn="just">
              <a:lnSpc>
                <a:spcPct val="100000"/>
              </a:lnSpc>
              <a:spcBef>
                <a:spcPct val="0"/>
              </a:spcBef>
              <a:buFontTx/>
              <a:buNone/>
            </a:pPr>
            <a:r>
              <a:rPr lang="vi-VN" altLang="en-US" sz="20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Vùng tiếp giáp lãnh hải là vùng biển tiếp liền và nằm ngoài lãnh hải Việt Nam, có chiều rộng 12 hải lí tính từ ranh giới ngoài của lãnh hải.</a:t>
            </a:r>
          </a:p>
          <a:p>
            <a:pPr algn="just">
              <a:lnSpc>
                <a:spcPct val="100000"/>
              </a:lnSpc>
              <a:spcBef>
                <a:spcPct val="0"/>
              </a:spcBef>
              <a:buFontTx/>
              <a:buNone/>
            </a:pPr>
            <a:r>
              <a:rPr lang="vi-VN" altLang="en-US" sz="20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Vùng đặc quyền kinh tế là vùng biển tiếp liền và nằm ngoài lãnh hải Việt Nam, hợp với lãnh hải thành một vùng biển có chiều rộng 200 hải lí tính từ đường cơ sở.</a:t>
            </a:r>
          </a:p>
          <a:p>
            <a:pPr algn="just">
              <a:lnSpc>
                <a:spcPct val="100000"/>
              </a:lnSpc>
              <a:spcBef>
                <a:spcPct val="0"/>
              </a:spcBef>
              <a:buFontTx/>
              <a:buNone/>
            </a:pPr>
            <a:r>
              <a:rPr lang="vi-VN" altLang="en-US" sz="20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lnSpc>
                <a:spcPct val="100000"/>
              </a:lnSpc>
              <a:spcBef>
                <a:spcPct val="0"/>
              </a:spcBef>
              <a:buFontTx/>
              <a:buNone/>
            </a:pPr>
            <a:endParaRPr lang="en-US" altLang="en-US" sz="2000" b="1">
              <a:solidFill>
                <a:srgbClr val="0D0D0D"/>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65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191000"/>
            <a:ext cx="11734800" cy="2362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86095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37170"/>
      </p:ext>
    </p:extLst>
  </p:cSld>
  <p:clrMapOvr>
    <a:masterClrMapping/>
  </p:clrMapOvr>
  <mc:AlternateContent xmlns:mc="http://schemas.openxmlformats.org/markup-compatibility/2006">
    <mc:Choice xmlns:p14="http://schemas.microsoft.com/office/powerpoint/2010/main" Requires="p14">
      <p:transition spd="slow" p14:dur="2000" advTm="41338"/>
    </mc:Choice>
    <mc:Fallback>
      <p:transition spd="slow" advTm="41338"/>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8" name="Picture 8" descr="http://nld2.vcmedia.vn/2014/dam4-baf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0113"/>
            <a:ext cx="599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5" descr="http://c2tnguyen-nt.khanhhoa.edu.vn/Gallery/Images/Hinh%20Truong%20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138" y="3440113"/>
            <a:ext cx="5978525"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19" descr="http://imagevietnam.vnanet.vn/Upload/2013/9/23/22-9VHXH16BaoAnh2392013103482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0"/>
            <a:ext cx="60325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a:spLocks noChangeArrowheads="1"/>
          </p:cNvSpPr>
          <p:nvPr/>
        </p:nvSpPr>
        <p:spPr bwMode="auto">
          <a:xfrm>
            <a:off x="2770188" y="209550"/>
            <a:ext cx="2208212" cy="446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100">
                <a:solidFill>
                  <a:srgbClr val="FF0000"/>
                </a:solidFill>
                <a:latin typeface="Times New Roman" panose="02020603050405020304" pitchFamily="18" charset="0"/>
                <a:cs typeface="Times New Roman" panose="02020603050405020304" pitchFamily="18" charset="0"/>
              </a:rPr>
              <a:t> </a:t>
            </a:r>
          </a:p>
        </p:txBody>
      </p:sp>
      <p:pic>
        <p:nvPicPr>
          <p:cNvPr id="17429" name="Picture 21" descr="http://xmedia.nguoiduatin.vn/thumb_x500x/172/2014/7/30/maybaysu-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138" y="-1588"/>
            <a:ext cx="6011862"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a:spLocks noChangeArrowheads="1"/>
          </p:cNvSpPr>
          <p:nvPr/>
        </p:nvSpPr>
        <p:spPr bwMode="auto">
          <a:xfrm>
            <a:off x="2997200" y="363538"/>
            <a:ext cx="2463800" cy="554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0000"/>
                </a:solidFill>
                <a:latin typeface="Times New Roman" panose="02020603050405020304" pitchFamily="18" charset="0"/>
                <a:cs typeface="Times New Roman" panose="02020603050405020304" pitchFamily="18" charset="0"/>
              </a:rPr>
              <a:t>VÙNG ĐẤT</a:t>
            </a:r>
          </a:p>
        </p:txBody>
      </p:sp>
      <p:sp>
        <p:nvSpPr>
          <p:cNvPr id="32" name="Text Box 22"/>
          <p:cNvSpPr txBox="1">
            <a:spLocks noChangeArrowheads="1"/>
          </p:cNvSpPr>
          <p:nvPr/>
        </p:nvSpPr>
        <p:spPr bwMode="auto">
          <a:xfrm>
            <a:off x="1816100" y="3179763"/>
            <a:ext cx="8140700" cy="554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a:solidFill>
                  <a:srgbClr val="0000FF"/>
                </a:solidFill>
                <a:latin typeface="Times New Roman" panose="02020603050405020304" pitchFamily="18" charset="0"/>
              </a:rPr>
              <a:t>LỰC LƯỢNG QUÂN ĐỘI NGÀY ĐÊM BẢO VỆ: </a:t>
            </a:r>
          </a:p>
        </p:txBody>
      </p:sp>
      <p:sp>
        <p:nvSpPr>
          <p:cNvPr id="11" name="TextBox 10"/>
          <p:cNvSpPr txBox="1">
            <a:spLocks noChangeArrowheads="1"/>
          </p:cNvSpPr>
          <p:nvPr/>
        </p:nvSpPr>
        <p:spPr bwMode="auto">
          <a:xfrm>
            <a:off x="7966075" y="376238"/>
            <a:ext cx="2838450" cy="554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VÙNG TRỜI</a:t>
            </a:r>
          </a:p>
        </p:txBody>
      </p:sp>
      <p:sp>
        <p:nvSpPr>
          <p:cNvPr id="12" name="TextBox 11"/>
          <p:cNvSpPr txBox="1">
            <a:spLocks noChangeArrowheads="1"/>
          </p:cNvSpPr>
          <p:nvPr/>
        </p:nvSpPr>
        <p:spPr bwMode="auto">
          <a:xfrm>
            <a:off x="4124325" y="4233863"/>
            <a:ext cx="4357688" cy="552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460000"/>
                </a:solidFill>
                <a:latin typeface="Times New Roman" panose="02020603050405020304" pitchFamily="18" charset="0"/>
                <a:cs typeface="Times New Roman" panose="02020603050405020304" pitchFamily="18" charset="0"/>
              </a:rPr>
              <a:t>VÙNG  BIỂN  VIỆT NAM</a:t>
            </a:r>
          </a:p>
        </p:txBody>
      </p:sp>
    </p:spTree>
    <p:extLst>
      <p:ext uri="{BB962C8B-B14F-4D97-AF65-F5344CB8AC3E}">
        <p14:creationId xmlns:p14="http://schemas.microsoft.com/office/powerpoint/2010/main" val="399606703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7427"/>
                                        </p:tgtEl>
                                        <p:attrNameLst>
                                          <p:attrName>style.visibility</p:attrName>
                                        </p:attrNameLst>
                                      </p:cBhvr>
                                      <p:to>
                                        <p:strVal val="visible"/>
                                      </p:to>
                                    </p:set>
                                    <p:anim calcmode="lin" valueType="num">
                                      <p:cBhvr>
                                        <p:cTn id="7" dur="500" fill="hold"/>
                                        <p:tgtEl>
                                          <p:spTgt spid="17427"/>
                                        </p:tgtEl>
                                        <p:attrNameLst>
                                          <p:attrName>ppt_w</p:attrName>
                                        </p:attrNameLst>
                                      </p:cBhvr>
                                      <p:tavLst>
                                        <p:tav tm="0">
                                          <p:val>
                                            <p:fltVal val="0"/>
                                          </p:val>
                                        </p:tav>
                                        <p:tav tm="100000">
                                          <p:val>
                                            <p:strVal val="#ppt_w"/>
                                          </p:val>
                                        </p:tav>
                                      </p:tavLst>
                                    </p:anim>
                                    <p:anim calcmode="lin" valueType="num">
                                      <p:cBhvr>
                                        <p:cTn id="8" dur="500" fill="hold"/>
                                        <p:tgtEl>
                                          <p:spTgt spid="17427"/>
                                        </p:tgtEl>
                                        <p:attrNameLst>
                                          <p:attrName>ppt_h</p:attrName>
                                        </p:attrNameLst>
                                      </p:cBhvr>
                                      <p:tavLst>
                                        <p:tav tm="0">
                                          <p:val>
                                            <p:fltVal val="0"/>
                                          </p:val>
                                        </p:tav>
                                        <p:tav tm="100000">
                                          <p:val>
                                            <p:strVal val="#ppt_h"/>
                                          </p:val>
                                        </p:tav>
                                      </p:tavLst>
                                    </p:anim>
                                    <p:animEffect transition="in" filter="fade">
                                      <p:cBhvr>
                                        <p:cTn id="9" dur="500"/>
                                        <p:tgtEl>
                                          <p:spTgt spid="17427"/>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429"/>
                                        </p:tgtEl>
                                        <p:attrNameLst>
                                          <p:attrName>style.visibility</p:attrName>
                                        </p:attrNameLst>
                                      </p:cBhvr>
                                      <p:to>
                                        <p:strVal val="visible"/>
                                      </p:to>
                                    </p:set>
                                    <p:anim calcmode="lin" valueType="num">
                                      <p:cBhvr>
                                        <p:cTn id="13" dur="500" fill="hold"/>
                                        <p:tgtEl>
                                          <p:spTgt spid="17429"/>
                                        </p:tgtEl>
                                        <p:attrNameLst>
                                          <p:attrName>ppt_w</p:attrName>
                                        </p:attrNameLst>
                                      </p:cBhvr>
                                      <p:tavLst>
                                        <p:tav tm="0">
                                          <p:val>
                                            <p:fltVal val="0"/>
                                          </p:val>
                                        </p:tav>
                                        <p:tav tm="100000">
                                          <p:val>
                                            <p:strVal val="#ppt_w"/>
                                          </p:val>
                                        </p:tav>
                                      </p:tavLst>
                                    </p:anim>
                                    <p:anim calcmode="lin" valueType="num">
                                      <p:cBhvr>
                                        <p:cTn id="14" dur="500" fill="hold"/>
                                        <p:tgtEl>
                                          <p:spTgt spid="17429"/>
                                        </p:tgtEl>
                                        <p:attrNameLst>
                                          <p:attrName>ppt_h</p:attrName>
                                        </p:attrNameLst>
                                      </p:cBhvr>
                                      <p:tavLst>
                                        <p:tav tm="0">
                                          <p:val>
                                            <p:fltVal val="0"/>
                                          </p:val>
                                        </p:tav>
                                        <p:tav tm="100000">
                                          <p:val>
                                            <p:strVal val="#ppt_h"/>
                                          </p:val>
                                        </p:tav>
                                      </p:tavLst>
                                    </p:anim>
                                    <p:animEffect transition="in" filter="fade">
                                      <p:cBhvr>
                                        <p:cTn id="15" dur="500"/>
                                        <p:tgtEl>
                                          <p:spTgt spid="17429"/>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423"/>
                                        </p:tgtEl>
                                        <p:attrNameLst>
                                          <p:attrName>style.visibility</p:attrName>
                                        </p:attrNameLst>
                                      </p:cBhvr>
                                      <p:to>
                                        <p:strVal val="visible"/>
                                      </p:to>
                                    </p:set>
                                    <p:anim calcmode="lin" valueType="num">
                                      <p:cBhvr>
                                        <p:cTn id="19" dur="500" fill="hold"/>
                                        <p:tgtEl>
                                          <p:spTgt spid="17423"/>
                                        </p:tgtEl>
                                        <p:attrNameLst>
                                          <p:attrName>ppt_w</p:attrName>
                                        </p:attrNameLst>
                                      </p:cBhvr>
                                      <p:tavLst>
                                        <p:tav tm="0">
                                          <p:val>
                                            <p:fltVal val="0"/>
                                          </p:val>
                                        </p:tav>
                                        <p:tav tm="100000">
                                          <p:val>
                                            <p:strVal val="#ppt_w"/>
                                          </p:val>
                                        </p:tav>
                                      </p:tavLst>
                                    </p:anim>
                                    <p:anim calcmode="lin" valueType="num">
                                      <p:cBhvr>
                                        <p:cTn id="20" dur="500" fill="hold"/>
                                        <p:tgtEl>
                                          <p:spTgt spid="17423"/>
                                        </p:tgtEl>
                                        <p:attrNameLst>
                                          <p:attrName>ppt_h</p:attrName>
                                        </p:attrNameLst>
                                      </p:cBhvr>
                                      <p:tavLst>
                                        <p:tav tm="0">
                                          <p:val>
                                            <p:fltVal val="0"/>
                                          </p:val>
                                        </p:tav>
                                        <p:tav tm="100000">
                                          <p:val>
                                            <p:strVal val="#ppt_h"/>
                                          </p:val>
                                        </p:tav>
                                      </p:tavLst>
                                    </p:anim>
                                    <p:animEffect transition="in" filter="fade">
                                      <p:cBhvr>
                                        <p:cTn id="21" dur="500"/>
                                        <p:tgtEl>
                                          <p:spTgt spid="1742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5608"/>
                                        </p:tgtEl>
                                        <p:attrNameLst>
                                          <p:attrName>style.visibility</p:attrName>
                                        </p:attrNameLst>
                                      </p:cBhvr>
                                      <p:to>
                                        <p:strVal val="visible"/>
                                      </p:to>
                                    </p:set>
                                    <p:anim calcmode="lin" valueType="num">
                                      <p:cBhvr>
                                        <p:cTn id="25" dur="500" fill="hold"/>
                                        <p:tgtEl>
                                          <p:spTgt spid="25608"/>
                                        </p:tgtEl>
                                        <p:attrNameLst>
                                          <p:attrName>ppt_w</p:attrName>
                                        </p:attrNameLst>
                                      </p:cBhvr>
                                      <p:tavLst>
                                        <p:tav tm="0">
                                          <p:val>
                                            <p:fltVal val="0"/>
                                          </p:val>
                                        </p:tav>
                                        <p:tav tm="100000">
                                          <p:val>
                                            <p:strVal val="#ppt_w"/>
                                          </p:val>
                                        </p:tav>
                                      </p:tavLst>
                                    </p:anim>
                                    <p:anim calcmode="lin" valueType="num">
                                      <p:cBhvr>
                                        <p:cTn id="26" dur="500" fill="hold"/>
                                        <p:tgtEl>
                                          <p:spTgt spid="25608"/>
                                        </p:tgtEl>
                                        <p:attrNameLst>
                                          <p:attrName>ppt_h</p:attrName>
                                        </p:attrNameLst>
                                      </p:cBhvr>
                                      <p:tavLst>
                                        <p:tav tm="0">
                                          <p:val>
                                            <p:fltVal val="0"/>
                                          </p:val>
                                        </p:tav>
                                        <p:tav tm="100000">
                                          <p:val>
                                            <p:strVal val="#ppt_h"/>
                                          </p:val>
                                        </p:tav>
                                      </p:tavLst>
                                    </p:anim>
                                    <p:animEffect transition="in" filter="fade">
                                      <p:cBhvr>
                                        <p:cTn id="27" dur="500"/>
                                        <p:tgtEl>
                                          <p:spTgt spid="25608"/>
                                        </p:tgtEl>
                                      </p:cBhvr>
                                    </p:animEffect>
                                  </p:childTnLst>
                                </p:cTn>
                              </p:par>
                            </p:childTnLst>
                          </p:cTn>
                        </p:par>
                        <p:par>
                          <p:cTn id="28" fill="hold" nodeType="afterGroup">
                            <p:stCondLst>
                              <p:cond delay="2000"/>
                            </p:stCondLst>
                            <p:childTnLst>
                              <p:par>
                                <p:cTn id="29" presetID="47"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3000"/>
                            </p:stCondLst>
                            <p:childTnLst>
                              <p:par>
                                <p:cTn id="35" presetID="47"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par>
                          <p:cTn id="40" fill="hold" nodeType="afterGroup">
                            <p:stCondLst>
                              <p:cond delay="4000"/>
                            </p:stCondLst>
                            <p:childTnLst>
                              <p:par>
                                <p:cTn id="41" presetID="47" presetClass="entr" presetSubtype="0"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childTnLst>
                          </p:cTn>
                        </p:par>
                        <p:par>
                          <p:cTn id="46" fill="hold" nodeType="afterGroup">
                            <p:stCondLst>
                              <p:cond delay="5000"/>
                            </p:stCondLst>
                            <p:childTnLst>
                              <p:par>
                                <p:cTn id="47" presetID="47" presetClass="entr" presetSubtype="0"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par>
                          <p:cTn id="52" fill="hold" nodeType="afterGroup">
                            <p:stCondLst>
                              <p:cond delay="6000"/>
                            </p:stCondLst>
                            <p:childTnLst>
                              <p:par>
                                <p:cTn id="53" presetID="47"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4688" y="255588"/>
            <a:ext cx="7308850"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Hình chữ nhật: Góc Tròn 3">
            <a:extLst>
              <a:ext uri="{FF2B5EF4-FFF2-40B4-BE49-F238E27FC236}">
                <a16:creationId xmlns:a16="http://schemas.microsoft.com/office/drawing/2014/main" id="{3E390F18-E64A-40C3-9573-08AF345E2645}"/>
              </a:ext>
            </a:extLst>
          </p:cNvPr>
          <p:cNvSpPr/>
          <p:nvPr/>
        </p:nvSpPr>
        <p:spPr>
          <a:xfrm>
            <a:off x="422275" y="255588"/>
            <a:ext cx="3979863" cy="1676400"/>
          </a:xfrm>
          <a:prstGeom prst="roundRect">
            <a:avLst/>
          </a:prstGeom>
          <a:solidFill>
            <a:schemeClr val="bg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33" b="1" dirty="0" err="1">
                <a:solidFill>
                  <a:srgbClr val="FF0000"/>
                </a:solidFill>
                <a:latin typeface="Times New Roman" panose="02020603050405020304" pitchFamily="18" charset="0"/>
                <a:ea typeface="#9Slide03 Roboto Light" panose="02000000000000000000" pitchFamily="2" charset="0"/>
                <a:cs typeface="Times New Roman" panose="02020603050405020304" pitchFamily="18" charset="0"/>
              </a:rPr>
              <a:t>Mô</a:t>
            </a:r>
            <a:r>
              <a:rPr lang="en-US" sz="2133" b="1" dirty="0">
                <a:solidFill>
                  <a:srgbClr val="FF0000"/>
                </a:solidFill>
                <a:latin typeface="Times New Roman" panose="02020603050405020304" pitchFamily="18" charset="0"/>
                <a:ea typeface="#9Slide03 Roboto Light" panose="02000000000000000000" pitchFamily="2" charset="0"/>
                <a:cs typeface="Times New Roman" panose="02020603050405020304" pitchFamily="18" charset="0"/>
              </a:rPr>
              <a:t> </a:t>
            </a:r>
            <a:r>
              <a:rPr lang="en-US" sz="2133" b="1" dirty="0" err="1">
                <a:solidFill>
                  <a:srgbClr val="FF0000"/>
                </a:solidFill>
                <a:latin typeface="Times New Roman" panose="02020603050405020304" pitchFamily="18" charset="0"/>
                <a:ea typeface="#9Slide03 Roboto Light" panose="02000000000000000000" pitchFamily="2" charset="0"/>
                <a:cs typeface="Times New Roman" panose="02020603050405020304" pitchFamily="18" charset="0"/>
              </a:rPr>
              <a:t>tả</a:t>
            </a:r>
            <a:r>
              <a:rPr lang="en-US" sz="2133" b="1" dirty="0">
                <a:solidFill>
                  <a:srgbClr val="FF0000"/>
                </a:solidFill>
                <a:latin typeface="Times New Roman" panose="02020603050405020304" pitchFamily="18" charset="0"/>
                <a:ea typeface="#9Slide03 Roboto Light" panose="02000000000000000000" pitchFamily="2" charset="0"/>
                <a:cs typeface="Times New Roman" panose="02020603050405020304" pitchFamily="18" charset="0"/>
              </a:rPr>
              <a:t> </a:t>
            </a:r>
            <a:r>
              <a:rPr lang="en-US" sz="2133" b="1" dirty="0" err="1">
                <a:solidFill>
                  <a:srgbClr val="FF0000"/>
                </a:solidFill>
                <a:latin typeface="Times New Roman" panose="02020603050405020304" pitchFamily="18" charset="0"/>
                <a:ea typeface="#9Slide03 Roboto Light" panose="02000000000000000000" pitchFamily="2" charset="0"/>
                <a:cs typeface="Times New Roman" panose="02020603050405020304" pitchFamily="18" charset="0"/>
              </a:rPr>
              <a:t>hình</a:t>
            </a:r>
            <a:r>
              <a:rPr lang="en-US" sz="2133" b="1" dirty="0">
                <a:solidFill>
                  <a:srgbClr val="FF0000"/>
                </a:solidFill>
                <a:latin typeface="Times New Roman" panose="02020603050405020304" pitchFamily="18" charset="0"/>
                <a:ea typeface="#9Slide03 Roboto Light" panose="02000000000000000000" pitchFamily="2" charset="0"/>
                <a:cs typeface="Times New Roman" panose="02020603050405020304" pitchFamily="18" charset="0"/>
              </a:rPr>
              <a:t> </a:t>
            </a:r>
            <a:r>
              <a:rPr lang="en-US" sz="2133" b="1" dirty="0" err="1">
                <a:solidFill>
                  <a:srgbClr val="FF0000"/>
                </a:solidFill>
                <a:latin typeface="Times New Roman" panose="02020603050405020304" pitchFamily="18" charset="0"/>
                <a:ea typeface="#9Slide03 Roboto Light" panose="02000000000000000000" pitchFamily="2" charset="0"/>
                <a:cs typeface="Times New Roman" panose="02020603050405020304" pitchFamily="18" charset="0"/>
              </a:rPr>
              <a:t>dạng</a:t>
            </a:r>
            <a:r>
              <a:rPr lang="en-US" sz="2133" b="1" dirty="0">
                <a:solidFill>
                  <a:srgbClr val="FF0000"/>
                </a:solidFill>
                <a:latin typeface="Times New Roman" panose="02020603050405020304" pitchFamily="18" charset="0"/>
                <a:ea typeface="#9Slide03 Roboto Light" panose="02000000000000000000" pitchFamily="2" charset="0"/>
                <a:cs typeface="Times New Roman" panose="02020603050405020304" pitchFamily="18" charset="0"/>
              </a:rPr>
              <a:t> </a:t>
            </a:r>
            <a:r>
              <a:rPr lang="en-US" sz="2133" b="1" dirty="0" err="1">
                <a:solidFill>
                  <a:srgbClr val="FF0000"/>
                </a:solidFill>
                <a:latin typeface="Times New Roman" panose="02020603050405020304" pitchFamily="18" charset="0"/>
                <a:ea typeface="#9Slide03 Roboto Light" panose="02000000000000000000" pitchFamily="2" charset="0"/>
                <a:cs typeface="Times New Roman" panose="02020603050405020304" pitchFamily="18" charset="0"/>
              </a:rPr>
              <a:t>phần</a:t>
            </a:r>
            <a:r>
              <a:rPr lang="en-US" sz="2133" b="1" dirty="0">
                <a:solidFill>
                  <a:srgbClr val="FF0000"/>
                </a:solidFill>
                <a:latin typeface="Times New Roman" panose="02020603050405020304" pitchFamily="18" charset="0"/>
                <a:ea typeface="#9Slide03 Roboto Light" panose="02000000000000000000" pitchFamily="2" charset="0"/>
                <a:cs typeface="Times New Roman" panose="02020603050405020304" pitchFamily="18" charset="0"/>
              </a:rPr>
              <a:t> </a:t>
            </a:r>
            <a:r>
              <a:rPr lang="en-US" sz="2133" b="1" dirty="0" err="1">
                <a:solidFill>
                  <a:srgbClr val="FF0000"/>
                </a:solidFill>
                <a:latin typeface="Times New Roman" panose="02020603050405020304" pitchFamily="18" charset="0"/>
                <a:ea typeface="#9Slide03 Roboto Light" panose="02000000000000000000" pitchFamily="2" charset="0"/>
                <a:cs typeface="Times New Roman" panose="02020603050405020304" pitchFamily="18" charset="0"/>
              </a:rPr>
              <a:t>đất</a:t>
            </a:r>
            <a:r>
              <a:rPr lang="en-US" sz="2133" b="1" dirty="0">
                <a:solidFill>
                  <a:srgbClr val="FF0000"/>
                </a:solidFill>
                <a:latin typeface="Times New Roman" panose="02020603050405020304" pitchFamily="18" charset="0"/>
                <a:ea typeface="#9Slide03 Roboto Light" panose="02000000000000000000" pitchFamily="2" charset="0"/>
                <a:cs typeface="Times New Roman" panose="02020603050405020304" pitchFamily="18" charset="0"/>
              </a:rPr>
              <a:t> </a:t>
            </a:r>
            <a:r>
              <a:rPr lang="en-US" sz="2133" b="1" dirty="0" err="1">
                <a:solidFill>
                  <a:srgbClr val="FF0000"/>
                </a:solidFill>
                <a:latin typeface="Times New Roman" panose="02020603050405020304" pitchFamily="18" charset="0"/>
                <a:ea typeface="#9Slide03 Roboto Light" panose="02000000000000000000" pitchFamily="2" charset="0"/>
                <a:cs typeface="Times New Roman" panose="02020603050405020304" pitchFamily="18" charset="0"/>
              </a:rPr>
              <a:t>liền</a:t>
            </a:r>
            <a:r>
              <a:rPr lang="en-US" sz="2133" b="1" dirty="0">
                <a:solidFill>
                  <a:srgbClr val="FF0000"/>
                </a:solidFill>
                <a:latin typeface="Times New Roman" panose="02020603050405020304" pitchFamily="18" charset="0"/>
                <a:ea typeface="#9Slide03 Roboto Light" panose="02000000000000000000" pitchFamily="2" charset="0"/>
                <a:cs typeface="Times New Roman" panose="02020603050405020304" pitchFamily="18" charset="0"/>
              </a:rPr>
              <a:t> </a:t>
            </a:r>
            <a:r>
              <a:rPr lang="en-US" sz="2133" b="1" dirty="0" err="1">
                <a:solidFill>
                  <a:srgbClr val="FF0000"/>
                </a:solidFill>
                <a:latin typeface="Times New Roman" panose="02020603050405020304" pitchFamily="18" charset="0"/>
                <a:ea typeface="#9Slide03 Roboto Light" panose="02000000000000000000" pitchFamily="2" charset="0"/>
                <a:cs typeface="Times New Roman" panose="02020603050405020304" pitchFamily="18" charset="0"/>
              </a:rPr>
              <a:t>nước</a:t>
            </a:r>
            <a:r>
              <a:rPr lang="en-US" sz="2133" b="1" dirty="0">
                <a:solidFill>
                  <a:srgbClr val="FF0000"/>
                </a:solidFill>
                <a:latin typeface="Times New Roman" panose="02020603050405020304" pitchFamily="18" charset="0"/>
                <a:ea typeface="#9Slide03 Roboto Light" panose="02000000000000000000" pitchFamily="2" charset="0"/>
                <a:cs typeface="Times New Roman" panose="02020603050405020304" pitchFamily="18" charset="0"/>
              </a:rPr>
              <a:t> ta?</a:t>
            </a:r>
          </a:p>
        </p:txBody>
      </p:sp>
    </p:spTree>
    <p:extLst>
      <p:ext uri="{BB962C8B-B14F-4D97-AF65-F5344CB8AC3E}">
        <p14:creationId xmlns:p14="http://schemas.microsoft.com/office/powerpoint/2010/main" val="655000636"/>
      </p:ext>
    </p:extLst>
  </p:cSld>
  <p:clrMapOvr>
    <a:masterClrMapping/>
  </p:clrMapOvr>
  <p:transition spd="slow" advTm="41338">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6160" y="3084911"/>
            <a:ext cx="3843338" cy="2354491"/>
          </a:xfrm>
          <a:prstGeom prst="rect">
            <a:avLst/>
          </a:prstGeom>
          <a:noFill/>
        </p:spPr>
        <p:txBody>
          <a:bodyPr>
            <a:spAutoFit/>
          </a:bodyPr>
          <a:lstStyle/>
          <a:p>
            <a:pPr algn="just">
              <a:defRPr/>
            </a:pPr>
            <a:r>
              <a:rPr lang="vi-VN" sz="2100" dirty="0">
                <a:solidFill>
                  <a:srgbClr val="0070C0"/>
                </a:solidFill>
                <a:latin typeface="+mj-lt"/>
                <a:cs typeface="Times New Roman" panose="02020603050405020304" pitchFamily="18" charset="0"/>
              </a:rPr>
              <a:t>          Em hãy tìm các từ/ cụm từ </a:t>
            </a:r>
            <a:r>
              <a:rPr lang="en-US" sz="2100" dirty="0" err="1">
                <a:solidFill>
                  <a:srgbClr val="0070C0"/>
                </a:solidFill>
                <a:latin typeface="Times New Roman" panose="02020603050405020304" pitchFamily="18" charset="0"/>
                <a:cs typeface="Times New Roman" panose="02020603050405020304" pitchFamily="18" charset="0"/>
              </a:rPr>
              <a:t>là</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tên</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của</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các</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địa</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danh</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có</a:t>
            </a:r>
            <a:r>
              <a:rPr lang="en-US" sz="2100" dirty="0">
                <a:solidFill>
                  <a:srgbClr val="0070C0"/>
                </a:solidFill>
                <a:latin typeface="Times New Roman" panose="02020603050405020304" pitchFamily="18" charset="0"/>
                <a:cs typeface="Times New Roman" panose="02020603050405020304" pitchFamily="18" charset="0"/>
              </a:rPr>
              <a:t> </a:t>
            </a:r>
            <a:r>
              <a:rPr lang="vi-VN" sz="2100" dirty="0">
                <a:solidFill>
                  <a:srgbClr val="0070C0"/>
                </a:solidFill>
                <a:latin typeface="+mj-lt"/>
                <a:cs typeface="Times New Roman" panose="02020603050405020304" pitchFamily="18" charset="0"/>
              </a:rPr>
              <a:t>trong bảng sau (hàng ngang, hàng dọc, hàng chéo), và lấy bút màu tô lên đáp án mình tìm được, bạn nào tìm được nhanh nhất sẽ trở thành </a:t>
            </a:r>
          </a:p>
          <a:p>
            <a:pPr algn="ctr">
              <a:defRPr/>
            </a:pPr>
            <a:r>
              <a:rPr lang="vi-VN" sz="2100" dirty="0">
                <a:solidFill>
                  <a:srgbClr val="0070C0"/>
                </a:solidFill>
                <a:latin typeface="+mj-lt"/>
                <a:cs typeface="Times New Roman" panose="02020603050405020304" pitchFamily="18" charset="0"/>
              </a:rPr>
              <a:t>“</a:t>
            </a:r>
            <a:r>
              <a:rPr lang="vi-VN" sz="2100" dirty="0">
                <a:solidFill>
                  <a:srgbClr val="FF9933"/>
                </a:solidFill>
                <a:latin typeface="+mj-lt"/>
                <a:cs typeface="Times New Roman" panose="02020603050405020304" pitchFamily="18" charset="0"/>
              </a:rPr>
              <a:t>VUA TÌM KIẾM”</a:t>
            </a:r>
            <a:endParaRPr lang="en-US" sz="2100" dirty="0">
              <a:solidFill>
                <a:srgbClr val="FF9933"/>
              </a:solidFill>
              <a:latin typeface="+mj-lt"/>
              <a:cs typeface="Times New Roman" panose="02020603050405020304" pitchFamily="18" charset="0"/>
            </a:endParaRPr>
          </a:p>
        </p:txBody>
      </p:sp>
      <p:sp>
        <p:nvSpPr>
          <p:cNvPr id="2" name="Rounded Rectangle 1"/>
          <p:cNvSpPr/>
          <p:nvPr/>
        </p:nvSpPr>
        <p:spPr>
          <a:xfrm>
            <a:off x="2068116" y="1351361"/>
            <a:ext cx="4027884" cy="93225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700" b="1" dirty="0">
                <a:solidFill>
                  <a:prstClr val="white"/>
                </a:solidFill>
                <a:latin typeface="+mj-lt"/>
                <a:cs typeface="Times New Roman" panose="02020603050405020304" pitchFamily="18" charset="0"/>
              </a:rPr>
              <a:t>AI </a:t>
            </a:r>
            <a:r>
              <a:rPr lang="vi-VN" sz="2700" b="1">
                <a:solidFill>
                  <a:prstClr val="white"/>
                </a:solidFill>
                <a:latin typeface="+mj-lt"/>
                <a:cs typeface="Times New Roman" panose="02020603050405020304" pitchFamily="18" charset="0"/>
              </a:rPr>
              <a:t>LÀ </a:t>
            </a:r>
          </a:p>
          <a:p>
            <a:pPr algn="ctr">
              <a:defRPr/>
            </a:pPr>
            <a:r>
              <a:rPr lang="vi-VN" sz="2700" b="1">
                <a:solidFill>
                  <a:prstClr val="white"/>
                </a:solidFill>
                <a:latin typeface="+mj-lt"/>
                <a:cs typeface="Times New Roman" panose="02020603050405020304" pitchFamily="18" charset="0"/>
              </a:rPr>
              <a:t>VUA </a:t>
            </a:r>
            <a:r>
              <a:rPr lang="vi-VN" sz="2700" b="1" dirty="0">
                <a:solidFill>
                  <a:prstClr val="white"/>
                </a:solidFill>
                <a:latin typeface="+mj-lt"/>
                <a:cs typeface="Times New Roman" panose="02020603050405020304" pitchFamily="18" charset="0"/>
              </a:rPr>
              <a:t>TÌM KIẾM?</a:t>
            </a:r>
            <a:endParaRPr lang="en-US" sz="2700" b="1" dirty="0">
              <a:solidFill>
                <a:prstClr val="white"/>
              </a:solidFill>
              <a:latin typeface="+mj-lt"/>
              <a:cs typeface="Times New Roman" panose="02020603050405020304" pitchFamily="18" charset="0"/>
            </a:endParaRPr>
          </a:p>
        </p:txBody>
      </p:sp>
      <p:pic>
        <p:nvPicPr>
          <p:cNvPr id="49156" name="Picture 4" descr="Searches GIFs - Get the best gif on GIF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81250" y="2152650"/>
            <a:ext cx="932260" cy="93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2 Minute Countdown Timer - 4K">
            <a:hlinkClick r:id="" action="ppaction://media"/>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7830" y="2247900"/>
            <a:ext cx="132040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id="{400A5B9E-F30B-7721-9091-AFAFA50B8E62}"/>
              </a:ext>
            </a:extLst>
          </p:cNvPr>
          <p:cNvGraphicFramePr>
            <a:graphicFrameLocks noGrp="1"/>
          </p:cNvGraphicFramePr>
          <p:nvPr/>
        </p:nvGraphicFramePr>
        <p:xfrm>
          <a:off x="5859066" y="1428750"/>
          <a:ext cx="4779170" cy="4623200"/>
        </p:xfrm>
        <a:graphic>
          <a:graphicData uri="http://schemas.openxmlformats.org/drawingml/2006/table">
            <a:tbl>
              <a:tblPr firstRow="1" bandRow="1">
                <a:tableStyleId>{5940675A-B579-460E-94D1-54222C63F5DA}</a:tableStyleId>
              </a:tblPr>
              <a:tblGrid>
                <a:gridCol w="393853">
                  <a:extLst>
                    <a:ext uri="{9D8B030D-6E8A-4147-A177-3AD203B41FA5}">
                      <a16:colId xmlns:a16="http://schemas.microsoft.com/office/drawing/2014/main" val="1731208597"/>
                    </a:ext>
                  </a:extLst>
                </a:gridCol>
                <a:gridCol w="561981">
                  <a:extLst>
                    <a:ext uri="{9D8B030D-6E8A-4147-A177-3AD203B41FA5}">
                      <a16:colId xmlns:a16="http://schemas.microsoft.com/office/drawing/2014/main" val="2307640048"/>
                    </a:ext>
                  </a:extLst>
                </a:gridCol>
                <a:gridCol w="477917">
                  <a:extLst>
                    <a:ext uri="{9D8B030D-6E8A-4147-A177-3AD203B41FA5}">
                      <a16:colId xmlns:a16="http://schemas.microsoft.com/office/drawing/2014/main" val="68190387"/>
                    </a:ext>
                  </a:extLst>
                </a:gridCol>
                <a:gridCol w="477917">
                  <a:extLst>
                    <a:ext uri="{9D8B030D-6E8A-4147-A177-3AD203B41FA5}">
                      <a16:colId xmlns:a16="http://schemas.microsoft.com/office/drawing/2014/main" val="3306990814"/>
                    </a:ext>
                  </a:extLst>
                </a:gridCol>
                <a:gridCol w="477917">
                  <a:extLst>
                    <a:ext uri="{9D8B030D-6E8A-4147-A177-3AD203B41FA5}">
                      <a16:colId xmlns:a16="http://schemas.microsoft.com/office/drawing/2014/main" val="1993905538"/>
                    </a:ext>
                  </a:extLst>
                </a:gridCol>
                <a:gridCol w="477917">
                  <a:extLst>
                    <a:ext uri="{9D8B030D-6E8A-4147-A177-3AD203B41FA5}">
                      <a16:colId xmlns:a16="http://schemas.microsoft.com/office/drawing/2014/main" val="3313614559"/>
                    </a:ext>
                  </a:extLst>
                </a:gridCol>
                <a:gridCol w="477917">
                  <a:extLst>
                    <a:ext uri="{9D8B030D-6E8A-4147-A177-3AD203B41FA5}">
                      <a16:colId xmlns:a16="http://schemas.microsoft.com/office/drawing/2014/main" val="820986931"/>
                    </a:ext>
                  </a:extLst>
                </a:gridCol>
                <a:gridCol w="477917">
                  <a:extLst>
                    <a:ext uri="{9D8B030D-6E8A-4147-A177-3AD203B41FA5}">
                      <a16:colId xmlns:a16="http://schemas.microsoft.com/office/drawing/2014/main" val="1383100252"/>
                    </a:ext>
                  </a:extLst>
                </a:gridCol>
                <a:gridCol w="477917">
                  <a:extLst>
                    <a:ext uri="{9D8B030D-6E8A-4147-A177-3AD203B41FA5}">
                      <a16:colId xmlns:a16="http://schemas.microsoft.com/office/drawing/2014/main" val="3858490857"/>
                    </a:ext>
                  </a:extLst>
                </a:gridCol>
                <a:gridCol w="477917">
                  <a:extLst>
                    <a:ext uri="{9D8B030D-6E8A-4147-A177-3AD203B41FA5}">
                      <a16:colId xmlns:a16="http://schemas.microsoft.com/office/drawing/2014/main" val="27453688"/>
                    </a:ext>
                  </a:extLst>
                </a:gridCol>
              </a:tblGrid>
              <a:tr h="462320">
                <a:tc>
                  <a:txBody>
                    <a:bodyPr/>
                    <a:lstStyle/>
                    <a:p>
                      <a:pPr algn="ctr"/>
                      <a:r>
                        <a:rPr lang="vi-VN" sz="1800" b="1" u="none" dirty="0">
                          <a:solidFill>
                            <a:srgbClr val="AC24A6"/>
                          </a:solidFill>
                          <a:latin typeface="+mj-lt"/>
                          <a:ea typeface="#9Slide02 Noi dung dai" panose="02000000000000000000" pitchFamily="2" charset="0"/>
                        </a:rPr>
                        <a:t>Đ</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rPr>
                        <a:t>Ô</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N</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D</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U</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A</a:t>
                      </a: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L</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C</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H</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B</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extLst>
                  <a:ext uri="{0D108BD9-81ED-4DB2-BD59-A6C34878D82A}">
                    <a16:rowId xmlns:a16="http://schemas.microsoft.com/office/drawing/2014/main" val="2506656107"/>
                  </a:ext>
                </a:extLst>
              </a:tr>
              <a:tr h="462320">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Â</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C</a:t>
                      </a: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N</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G</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N</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rPr>
                        <a:t>B</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rPr>
                        <a:t>U</a:t>
                      </a: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I</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Ê</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P</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extLst>
                  <a:ext uri="{0D108BD9-81ED-4DB2-BD59-A6C34878D82A}">
                    <a16:rowId xmlns:a16="http://schemas.microsoft.com/office/drawing/2014/main" val="2751674723"/>
                  </a:ext>
                </a:extLst>
              </a:tr>
              <a:tr h="462320">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T</a:t>
                      </a: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H</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A</a:t>
                      </a: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A</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O</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C</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N</a:t>
                      </a: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rPr>
                        <a:t>L</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G</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O</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extLst>
                  <a:ext uri="{0D108BD9-81ED-4DB2-BD59-A6C34878D82A}">
                    <a16:rowId xmlns:a16="http://schemas.microsoft.com/office/drawing/2014/main" val="245594363"/>
                  </a:ext>
                </a:extLst>
              </a:tr>
              <a:tr h="462320">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M</a:t>
                      </a: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A</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U</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M</a:t>
                      </a: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T</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D</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G</a:t>
                      </a: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rPr>
                        <a:t>U</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L</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H</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extLst>
                  <a:ext uri="{0D108BD9-81ED-4DB2-BD59-A6C34878D82A}">
                    <a16:rowId xmlns:a16="http://schemas.microsoft.com/office/drawing/2014/main" val="2514096073"/>
                  </a:ext>
                </a:extLst>
              </a:tr>
              <a:tr h="462320">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U</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G</a:t>
                      </a: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C</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U</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A</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E</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C</a:t>
                      </a: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rPr>
                        <a:t>L</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B</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A</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extLst>
                  <a:ext uri="{0D108BD9-81ED-4DB2-BD59-A6C34878D82A}">
                    <a16:rowId xmlns:a16="http://schemas.microsoft.com/office/drawing/2014/main" val="1864656389"/>
                  </a:ext>
                </a:extLst>
              </a:tr>
              <a:tr h="462320">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I</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I</a:t>
                      </a: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D</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A</a:t>
                      </a: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N</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U</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U</a:t>
                      </a: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rPr>
                        <a:t>U</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C</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B</a:t>
                      </a:r>
                    </a:p>
                  </a:txBody>
                  <a:tcPr marL="68575" marR="68575" marT="34292" marB="34292">
                    <a:solidFill>
                      <a:schemeClr val="bg1"/>
                    </a:solidFill>
                  </a:tcPr>
                </a:tc>
                <a:extLst>
                  <a:ext uri="{0D108BD9-81ED-4DB2-BD59-A6C34878D82A}">
                    <a16:rowId xmlns:a16="http://schemas.microsoft.com/office/drawing/2014/main" val="3144680680"/>
                  </a:ext>
                </a:extLst>
              </a:tr>
              <a:tr h="462320">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N</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A</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U</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Ơ</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H</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T</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C</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rPr>
                        <a:t>T</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A</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A</a:t>
                      </a:r>
                    </a:p>
                  </a:txBody>
                  <a:tcPr marL="68575" marR="68575" marT="34292" marB="34292">
                    <a:solidFill>
                      <a:schemeClr val="bg1"/>
                    </a:solidFill>
                  </a:tcPr>
                </a:tc>
                <a:extLst>
                  <a:ext uri="{0D108BD9-81ED-4DB2-BD59-A6C34878D82A}">
                    <a16:rowId xmlns:a16="http://schemas.microsoft.com/office/drawing/2014/main" val="1647279736"/>
                  </a:ext>
                </a:extLst>
              </a:tr>
              <a:tr h="462320">
                <a:tc>
                  <a:txBody>
                    <a:bodyPr/>
                    <a:lstStyle/>
                    <a:p>
                      <a:pPr algn="ctr"/>
                      <a:r>
                        <a:rPr lang="vi-VN" sz="1800" b="1" u="none">
                          <a:solidFill>
                            <a:srgbClr val="AC24A6"/>
                          </a:solidFill>
                          <a:latin typeface="+mj-lt"/>
                          <a:ea typeface="#9Slide02 Noi dung dai" panose="02000000000000000000" pitchFamily="2" charset="0"/>
                        </a:rPr>
                        <a:t>Ă</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N</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K</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H</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rPr>
                        <a:t>A</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rPr>
                        <a:t>N</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rPr>
                        <a:t>H</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rPr>
                        <a:t>H</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rPr>
                        <a:t>O</a:t>
                      </a: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A</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extLst>
                  <a:ext uri="{0D108BD9-81ED-4DB2-BD59-A6C34878D82A}">
                    <a16:rowId xmlns:a16="http://schemas.microsoft.com/office/drawing/2014/main" val="3904988521"/>
                  </a:ext>
                </a:extLst>
              </a:tr>
              <a:tr h="462320">
                <a:tc>
                  <a:txBody>
                    <a:bodyPr/>
                    <a:lstStyle/>
                    <a:p>
                      <a:pPr algn="ctr"/>
                      <a:r>
                        <a:rPr lang="vi-VN" sz="1800" b="1" u="none">
                          <a:solidFill>
                            <a:srgbClr val="AC24A6"/>
                          </a:solidFill>
                          <a:latin typeface="+mj-lt"/>
                          <a:ea typeface="#9Slide02 Noi dung dai" panose="02000000000000000000" pitchFamily="2" charset="0"/>
                        </a:rPr>
                        <a:t>T</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rPr>
                        <a:t>G</a:t>
                      </a: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A</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I</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T</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L</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S</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I</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rPr>
                        <a:t>O</a:t>
                      </a:r>
                      <a:endParaRPr lang="en-US" sz="1800" b="1" u="none" dirty="0">
                        <a:solidFill>
                          <a:srgbClr val="AC24A6"/>
                        </a:solidFill>
                        <a:latin typeface="+mj-lt"/>
                        <a:ea typeface="#9Slide02 Noi dung dai" panose="02000000000000000000" pitchFamily="2" charset="0"/>
                      </a:endParaRPr>
                    </a:p>
                  </a:txBody>
                  <a:tcPr marL="68575" marR="68575" marT="34292" marB="34292">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N</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extLst>
                  <a:ext uri="{0D108BD9-81ED-4DB2-BD59-A6C34878D82A}">
                    <a16:rowId xmlns:a16="http://schemas.microsoft.com/office/drawing/2014/main" val="2781620048"/>
                  </a:ext>
                </a:extLst>
              </a:tr>
              <a:tr h="462320">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T</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Đ</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I</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Ê</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N</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B</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I</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E</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rPr>
                        <a:t>N</a:t>
                      </a:r>
                    </a:p>
                  </a:txBody>
                  <a:tcPr marL="68575" marR="68575" marT="34292" marB="34292">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rPr>
                        <a:t>G</a:t>
                      </a:r>
                    </a:p>
                  </a:txBody>
                  <a:tcPr marL="68575" marR="68575" marT="34292" marB="34292">
                    <a:solidFill>
                      <a:schemeClr val="bg1"/>
                    </a:solidFill>
                  </a:tcPr>
                </a:tc>
                <a:extLst>
                  <a:ext uri="{0D108BD9-81ED-4DB2-BD59-A6C34878D82A}">
                    <a16:rowId xmlns:a16="http://schemas.microsoft.com/office/drawing/2014/main" val="3059658558"/>
                  </a:ext>
                </a:extLst>
              </a:tr>
            </a:tbl>
          </a:graphicData>
        </a:graphic>
      </p:graphicFrame>
    </p:spTree>
    <p:extLst>
      <p:ext uri="{BB962C8B-B14F-4D97-AF65-F5344CB8AC3E}">
        <p14:creationId xmlns:p14="http://schemas.microsoft.com/office/powerpoint/2010/main" val="3625089589"/>
      </p:ext>
    </p:extLst>
  </p:cSld>
  <p:clrMapOvr>
    <a:masterClrMapping/>
  </p:clrMapOvr>
  <p:transition spd="slow" advTm="41338">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Hộp Văn bản 22"/>
          <p:cNvSpPr txBox="1">
            <a:spLocks noChangeArrowheads="1"/>
          </p:cNvSpPr>
          <p:nvPr/>
        </p:nvSpPr>
        <p:spPr bwMode="auto">
          <a:xfrm>
            <a:off x="1989138" y="454025"/>
            <a:ext cx="7561262" cy="646113"/>
          </a:xfrm>
          <a:prstGeom prst="rect">
            <a:avLst/>
          </a:prstGeom>
          <a:solidFill>
            <a:srgbClr val="009900"/>
          </a:solidFill>
          <a:ln w="38100">
            <a:solidFill>
              <a:srgbClr val="00B050"/>
            </a:solidFill>
            <a:prstDash val="lgDashDot"/>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a:solidFill>
                  <a:schemeClr val="bg1"/>
                </a:solidFill>
                <a:latin typeface="#9Slide03 Arima Madurai"/>
                <a:ea typeface="#9Slide03 Arima Madurai"/>
                <a:cs typeface="#9Slide03 Arima Madurai"/>
              </a:rPr>
              <a:t>Dựa vào thông tin SGK và lược đồ sau, em hãy hoàn thiện các thông tin dưới đây</a:t>
            </a:r>
          </a:p>
        </p:txBody>
      </p:sp>
      <p:pic>
        <p:nvPicPr>
          <p:cNvPr id="70659" name="Hình ảnh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88900"/>
            <a:ext cx="18192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Hình chữ nhật 19">
            <a:extLst>
              <a:ext uri="{FF2B5EF4-FFF2-40B4-BE49-F238E27FC236}">
                <a16:creationId xmlns:a16="http://schemas.microsoft.com/office/drawing/2014/main" id="{E89EEBDE-735A-43E9-A324-311F57CA834C}"/>
              </a:ext>
            </a:extLst>
          </p:cNvPr>
          <p:cNvSpPr/>
          <p:nvPr/>
        </p:nvSpPr>
        <p:spPr>
          <a:xfrm>
            <a:off x="5724525" y="1617663"/>
            <a:ext cx="1339850" cy="622300"/>
          </a:xfrm>
          <a:prstGeom prst="rect">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1867" dirty="0">
                <a:solidFill>
                  <a:srgbClr val="FF0066"/>
                </a:solidFill>
                <a:latin typeface="Times New Roman" panose="02020603050405020304" pitchFamily="18" charset="0"/>
                <a:cs typeface="Times New Roman" panose="02020603050405020304" pitchFamily="18" charset="0"/>
              </a:rPr>
              <a:t>331 344 km2 </a:t>
            </a:r>
            <a:endParaRPr lang="en-US" sz="1867" dirty="0">
              <a:solidFill>
                <a:srgbClr val="FF0066"/>
              </a:solidFill>
              <a:latin typeface="Times New Roman" panose="02020603050405020304" pitchFamily="18" charset="0"/>
              <a:cs typeface="Times New Roman" panose="02020603050405020304" pitchFamily="18" charset="0"/>
            </a:endParaRPr>
          </a:p>
        </p:txBody>
      </p:sp>
      <p:sp>
        <p:nvSpPr>
          <p:cNvPr id="26" name="Hình chữ nhật 25">
            <a:extLst>
              <a:ext uri="{FF2B5EF4-FFF2-40B4-BE49-F238E27FC236}">
                <a16:creationId xmlns:a16="http://schemas.microsoft.com/office/drawing/2014/main" id="{DBDC7349-B685-4B04-9881-34D873AB9780}"/>
              </a:ext>
            </a:extLst>
          </p:cNvPr>
          <p:cNvSpPr/>
          <p:nvPr/>
        </p:nvSpPr>
        <p:spPr>
          <a:xfrm>
            <a:off x="5749925" y="2408238"/>
            <a:ext cx="1339850" cy="530225"/>
          </a:xfrm>
          <a:prstGeom prst="rect">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1867">
                <a:solidFill>
                  <a:srgbClr val="FF0066"/>
                </a:solidFill>
                <a:latin typeface="Times New Roman" panose="02020603050405020304" pitchFamily="18" charset="0"/>
                <a:cs typeface="Times New Roman" panose="02020603050405020304" pitchFamily="18" charset="0"/>
              </a:rPr>
              <a:t>4600 km</a:t>
            </a:r>
            <a:endParaRPr lang="en-US" sz="1867">
              <a:solidFill>
                <a:srgbClr val="FF0066"/>
              </a:solidFill>
              <a:latin typeface="Times New Roman" panose="02020603050405020304" pitchFamily="18" charset="0"/>
              <a:cs typeface="Times New Roman" panose="02020603050405020304" pitchFamily="18" charset="0"/>
            </a:endParaRPr>
          </a:p>
        </p:txBody>
      </p:sp>
      <p:sp>
        <p:nvSpPr>
          <p:cNvPr id="27" name="Hình chữ nhật 26">
            <a:extLst>
              <a:ext uri="{FF2B5EF4-FFF2-40B4-BE49-F238E27FC236}">
                <a16:creationId xmlns:a16="http://schemas.microsoft.com/office/drawing/2014/main" id="{2361D645-14A5-4549-92F5-543815E31C24}"/>
              </a:ext>
            </a:extLst>
          </p:cNvPr>
          <p:cNvSpPr/>
          <p:nvPr/>
        </p:nvSpPr>
        <p:spPr>
          <a:xfrm>
            <a:off x="5756275" y="3959225"/>
            <a:ext cx="1339850" cy="620713"/>
          </a:xfrm>
          <a:prstGeom prst="rect">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1867">
                <a:solidFill>
                  <a:srgbClr val="FF0066"/>
                </a:solidFill>
                <a:latin typeface="Times New Roman" panose="02020603050405020304" pitchFamily="18" charset="0"/>
                <a:cs typeface="Times New Roman" panose="02020603050405020304" pitchFamily="18" charset="0"/>
              </a:rPr>
              <a:t>1 triệu km2 </a:t>
            </a:r>
            <a:endParaRPr lang="en-US" sz="1867">
              <a:solidFill>
                <a:srgbClr val="FF0066"/>
              </a:solidFill>
              <a:latin typeface="Times New Roman" panose="02020603050405020304" pitchFamily="18" charset="0"/>
              <a:cs typeface="Times New Roman" panose="02020603050405020304" pitchFamily="18" charset="0"/>
            </a:endParaRPr>
          </a:p>
        </p:txBody>
      </p:sp>
      <p:sp>
        <p:nvSpPr>
          <p:cNvPr id="28" name="Hình chữ nhật 27">
            <a:extLst>
              <a:ext uri="{FF2B5EF4-FFF2-40B4-BE49-F238E27FC236}">
                <a16:creationId xmlns:a16="http://schemas.microsoft.com/office/drawing/2014/main" id="{1B94BCEB-AE68-4429-9D77-350FDE21DB22}"/>
              </a:ext>
            </a:extLst>
          </p:cNvPr>
          <p:cNvSpPr/>
          <p:nvPr/>
        </p:nvSpPr>
        <p:spPr>
          <a:xfrm>
            <a:off x="5759450" y="4794250"/>
            <a:ext cx="1339850" cy="620713"/>
          </a:xfrm>
          <a:prstGeom prst="rect">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1867">
                <a:solidFill>
                  <a:srgbClr val="FF0066"/>
                </a:solidFill>
                <a:latin typeface="Times New Roman" panose="02020603050405020304" pitchFamily="18" charset="0"/>
                <a:cs typeface="Times New Roman" panose="02020603050405020304" pitchFamily="18" charset="0"/>
              </a:rPr>
              <a:t>3260 km</a:t>
            </a:r>
            <a:endParaRPr lang="en-US" sz="1867">
              <a:solidFill>
                <a:srgbClr val="FF0066"/>
              </a:solidFill>
              <a:latin typeface="Times New Roman" panose="02020603050405020304" pitchFamily="18" charset="0"/>
              <a:cs typeface="Times New Roman" panose="02020603050405020304" pitchFamily="18" charset="0"/>
            </a:endParaRPr>
          </a:p>
        </p:txBody>
      </p:sp>
      <p:sp>
        <p:nvSpPr>
          <p:cNvPr id="30" name="Hình chữ nhật 29">
            <a:extLst>
              <a:ext uri="{FF2B5EF4-FFF2-40B4-BE49-F238E27FC236}">
                <a16:creationId xmlns:a16="http://schemas.microsoft.com/office/drawing/2014/main" id="{8882DC5E-6A38-4553-A5A3-423FEAE4B3FF}"/>
              </a:ext>
            </a:extLst>
          </p:cNvPr>
          <p:cNvSpPr/>
          <p:nvPr/>
        </p:nvSpPr>
        <p:spPr>
          <a:xfrm>
            <a:off x="7731125" y="1617663"/>
            <a:ext cx="3986213" cy="525462"/>
          </a:xfrm>
          <a:prstGeom prst="rect">
            <a:avLst/>
          </a:prstGeom>
          <a:solidFill>
            <a:schemeClr val="bg1"/>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0066"/>
              </a:solidFill>
              <a:latin typeface="Times New Roman" panose="02020603050405020304" pitchFamily="18" charset="0"/>
              <a:cs typeface="Times New Roman" panose="02020603050405020304" pitchFamily="18" charset="0"/>
            </a:endParaRPr>
          </a:p>
          <a:p>
            <a:pPr algn="ctr">
              <a:defRPr/>
            </a:pPr>
            <a:endParaRPr lang="en-US" sz="2400">
              <a:solidFill>
                <a:srgbClr val="FF0066"/>
              </a:solidFill>
              <a:latin typeface="Times New Roman" panose="02020603050405020304" pitchFamily="18" charset="0"/>
              <a:cs typeface="Times New Roman" panose="02020603050405020304" pitchFamily="18" charset="0"/>
            </a:endParaRPr>
          </a:p>
          <a:p>
            <a:pPr algn="ctr">
              <a:defRPr/>
            </a:pPr>
            <a:endParaRPr lang="en-US" sz="2400">
              <a:solidFill>
                <a:srgbClr val="FF0066"/>
              </a:solidFill>
              <a:latin typeface="Times New Roman" panose="02020603050405020304" pitchFamily="18" charset="0"/>
              <a:cs typeface="Times New Roman" panose="02020603050405020304" pitchFamily="18" charset="0"/>
            </a:endParaRPr>
          </a:p>
        </p:txBody>
      </p:sp>
      <p:sp>
        <p:nvSpPr>
          <p:cNvPr id="21" name="Mũi tên: Phải 20">
            <a:extLst>
              <a:ext uri="{FF2B5EF4-FFF2-40B4-BE49-F238E27FC236}">
                <a16:creationId xmlns:a16="http://schemas.microsoft.com/office/drawing/2014/main" id="{F57E76B8-5B8C-46CD-84FA-44FAECE1AF06}"/>
              </a:ext>
            </a:extLst>
          </p:cNvPr>
          <p:cNvSpPr/>
          <p:nvPr/>
        </p:nvSpPr>
        <p:spPr>
          <a:xfrm>
            <a:off x="7227888" y="1781175"/>
            <a:ext cx="330200" cy="36195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66"/>
              </a:solidFill>
            </a:endParaRPr>
          </a:p>
        </p:txBody>
      </p:sp>
      <p:sp>
        <p:nvSpPr>
          <p:cNvPr id="35" name="Mũi tên: Phải 34">
            <a:extLst>
              <a:ext uri="{FF2B5EF4-FFF2-40B4-BE49-F238E27FC236}">
                <a16:creationId xmlns:a16="http://schemas.microsoft.com/office/drawing/2014/main" id="{90F1775D-69DF-4AF7-962F-74F694EFEA61}"/>
              </a:ext>
            </a:extLst>
          </p:cNvPr>
          <p:cNvSpPr/>
          <p:nvPr/>
        </p:nvSpPr>
        <p:spPr>
          <a:xfrm>
            <a:off x="7265988" y="4889500"/>
            <a:ext cx="330200" cy="36195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66"/>
              </a:solidFill>
            </a:endParaRPr>
          </a:p>
        </p:txBody>
      </p:sp>
      <p:sp>
        <p:nvSpPr>
          <p:cNvPr id="36" name="Mũi tên: Phải 35">
            <a:extLst>
              <a:ext uri="{FF2B5EF4-FFF2-40B4-BE49-F238E27FC236}">
                <a16:creationId xmlns:a16="http://schemas.microsoft.com/office/drawing/2014/main" id="{ACC64FD9-27AD-4025-9147-BBFC0416AE13}"/>
              </a:ext>
            </a:extLst>
          </p:cNvPr>
          <p:cNvSpPr/>
          <p:nvPr/>
        </p:nvSpPr>
        <p:spPr>
          <a:xfrm>
            <a:off x="7270750" y="2552700"/>
            <a:ext cx="330200" cy="36195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66"/>
              </a:solidFill>
            </a:endParaRPr>
          </a:p>
        </p:txBody>
      </p:sp>
      <p:sp>
        <p:nvSpPr>
          <p:cNvPr id="37" name="Mũi tên: Phải 36">
            <a:extLst>
              <a:ext uri="{FF2B5EF4-FFF2-40B4-BE49-F238E27FC236}">
                <a16:creationId xmlns:a16="http://schemas.microsoft.com/office/drawing/2014/main" id="{EE33FB03-C0E1-4CD6-9EDB-373EEB4AED41}"/>
              </a:ext>
            </a:extLst>
          </p:cNvPr>
          <p:cNvSpPr/>
          <p:nvPr/>
        </p:nvSpPr>
        <p:spPr>
          <a:xfrm>
            <a:off x="7270750" y="5929313"/>
            <a:ext cx="330200" cy="36195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66"/>
              </a:solidFill>
            </a:endParaRPr>
          </a:p>
        </p:txBody>
      </p:sp>
      <p:sp>
        <p:nvSpPr>
          <p:cNvPr id="2" name="Hộp Văn bản 1">
            <a:extLst>
              <a:ext uri="{FF2B5EF4-FFF2-40B4-BE49-F238E27FC236}">
                <a16:creationId xmlns:a16="http://schemas.microsoft.com/office/drawing/2014/main" id="{E08A54DD-4452-43DE-BFA1-6A8E2AF961CD}"/>
              </a:ext>
            </a:extLst>
          </p:cNvPr>
          <p:cNvSpPr txBox="1"/>
          <p:nvPr/>
        </p:nvSpPr>
        <p:spPr>
          <a:xfrm>
            <a:off x="7874000" y="1695450"/>
            <a:ext cx="3817938" cy="379413"/>
          </a:xfrm>
          <a:prstGeom prst="rect">
            <a:avLst/>
          </a:prstGeom>
          <a:noFill/>
        </p:spPr>
        <p:txBody>
          <a:bodyPr>
            <a:spAutoFit/>
          </a:bodyPr>
          <a:lstStyle/>
          <a:p>
            <a:pPr>
              <a:defRPr/>
            </a:pPr>
            <a:r>
              <a:rPr lang="vi-VN" sz="1867" dirty="0">
                <a:solidFill>
                  <a:srgbClr val="0000FF"/>
                </a:solidFill>
                <a:latin typeface="Times New Roman" panose="02020603050405020304" pitchFamily="18" charset="0"/>
                <a:cs typeface="Times New Roman" panose="02020603050405020304" pitchFamily="18" charset="0"/>
              </a:rPr>
              <a:t>Tổng diện tích phần đất liền</a:t>
            </a:r>
            <a:endParaRPr lang="en-US" sz="1867" dirty="0">
              <a:solidFill>
                <a:srgbClr val="0000FF"/>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A092EEF3-AF0B-4E13-97FE-3CC78BB195D2}"/>
              </a:ext>
            </a:extLst>
          </p:cNvPr>
          <p:cNvPicPr>
            <a:picLocks noChangeAspect="1"/>
          </p:cNvPicPr>
          <p:nvPr/>
        </p:nvPicPr>
        <p:blipFill>
          <a:blip r:embed="rId3"/>
          <a:stretch>
            <a:fillRect/>
          </a:stretch>
        </p:blipFill>
        <p:spPr>
          <a:xfrm>
            <a:off x="339725" y="1689100"/>
            <a:ext cx="5075238" cy="4341813"/>
          </a:xfrm>
          <a:prstGeom prst="rect">
            <a:avLst/>
          </a:prstGeom>
          <a:ln>
            <a:noFill/>
          </a:ln>
          <a:effectLst>
            <a:outerShdw blurRad="292100" dist="139700" dir="2700000" algn="tl" rotWithShape="0">
              <a:srgbClr val="333333">
                <a:alpha val="65000"/>
              </a:srgbClr>
            </a:outerShdw>
          </a:effectLst>
        </p:spPr>
      </p:pic>
      <p:sp>
        <p:nvSpPr>
          <p:cNvPr id="40" name="Hình chữ nhật 25">
            <a:extLst>
              <a:ext uri="{FF2B5EF4-FFF2-40B4-BE49-F238E27FC236}">
                <a16:creationId xmlns:a16="http://schemas.microsoft.com/office/drawing/2014/main" id="{C63A5EC6-D92D-41C4-B302-1D278740F70E}"/>
              </a:ext>
            </a:extLst>
          </p:cNvPr>
          <p:cNvSpPr/>
          <p:nvPr/>
        </p:nvSpPr>
        <p:spPr>
          <a:xfrm>
            <a:off x="5749925" y="3132138"/>
            <a:ext cx="1339850" cy="611187"/>
          </a:xfrm>
          <a:prstGeom prst="rect">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1867">
                <a:solidFill>
                  <a:srgbClr val="FF0066"/>
                </a:solidFill>
                <a:latin typeface="Times New Roman" panose="02020603050405020304" pitchFamily="18" charset="0"/>
                <a:cs typeface="Times New Roman" panose="02020603050405020304" pitchFamily="18" charset="0"/>
              </a:rPr>
              <a:t>Các quần đảo lớn</a:t>
            </a:r>
            <a:endParaRPr lang="en-US" sz="1867">
              <a:solidFill>
                <a:srgbClr val="FF0066"/>
              </a:solidFill>
              <a:latin typeface="Times New Roman" panose="02020603050405020304" pitchFamily="18" charset="0"/>
              <a:cs typeface="Times New Roman" panose="02020603050405020304" pitchFamily="18" charset="0"/>
            </a:endParaRPr>
          </a:p>
        </p:txBody>
      </p:sp>
      <p:sp>
        <p:nvSpPr>
          <p:cNvPr id="41" name="Hình chữ nhật 27">
            <a:extLst>
              <a:ext uri="{FF2B5EF4-FFF2-40B4-BE49-F238E27FC236}">
                <a16:creationId xmlns:a16="http://schemas.microsoft.com/office/drawing/2014/main" id="{93186A04-E798-4ED6-B7C7-248F5C1E4E62}"/>
              </a:ext>
            </a:extLst>
          </p:cNvPr>
          <p:cNvSpPr/>
          <p:nvPr/>
        </p:nvSpPr>
        <p:spPr>
          <a:xfrm>
            <a:off x="5759450" y="5699125"/>
            <a:ext cx="1339850" cy="620713"/>
          </a:xfrm>
          <a:prstGeom prst="rect">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1867">
                <a:solidFill>
                  <a:srgbClr val="FF0066"/>
                </a:solidFill>
                <a:latin typeface="Times New Roman" panose="02020603050405020304" pitchFamily="18" charset="0"/>
                <a:cs typeface="Times New Roman" panose="02020603050405020304" pitchFamily="18" charset="0"/>
              </a:rPr>
              <a:t>Vùng trời</a:t>
            </a:r>
            <a:endParaRPr lang="en-US" sz="1867">
              <a:solidFill>
                <a:srgbClr val="FF0066"/>
              </a:solidFill>
              <a:latin typeface="Times New Roman" panose="02020603050405020304" pitchFamily="18" charset="0"/>
              <a:cs typeface="Times New Roman" panose="02020603050405020304" pitchFamily="18" charset="0"/>
            </a:endParaRPr>
          </a:p>
        </p:txBody>
      </p:sp>
      <p:sp>
        <p:nvSpPr>
          <p:cNvPr id="42" name="Mũi tên: Phải 34">
            <a:extLst>
              <a:ext uri="{FF2B5EF4-FFF2-40B4-BE49-F238E27FC236}">
                <a16:creationId xmlns:a16="http://schemas.microsoft.com/office/drawing/2014/main" id="{10304813-DE66-4A76-9719-8AD8F894EAF5}"/>
              </a:ext>
            </a:extLst>
          </p:cNvPr>
          <p:cNvSpPr/>
          <p:nvPr/>
        </p:nvSpPr>
        <p:spPr>
          <a:xfrm>
            <a:off x="7265988" y="4087813"/>
            <a:ext cx="330200" cy="36195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66"/>
              </a:solidFill>
            </a:endParaRPr>
          </a:p>
        </p:txBody>
      </p:sp>
      <p:sp>
        <p:nvSpPr>
          <p:cNvPr id="43" name="Mũi tên: Phải 34">
            <a:extLst>
              <a:ext uri="{FF2B5EF4-FFF2-40B4-BE49-F238E27FC236}">
                <a16:creationId xmlns:a16="http://schemas.microsoft.com/office/drawing/2014/main" id="{84571900-6176-445D-8734-13A243EB2708}"/>
              </a:ext>
            </a:extLst>
          </p:cNvPr>
          <p:cNvSpPr/>
          <p:nvPr/>
        </p:nvSpPr>
        <p:spPr>
          <a:xfrm>
            <a:off x="7270750" y="3230563"/>
            <a:ext cx="330200" cy="360362"/>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66"/>
              </a:solidFill>
            </a:endParaRPr>
          </a:p>
        </p:txBody>
      </p:sp>
      <p:sp>
        <p:nvSpPr>
          <p:cNvPr id="44" name="Hình chữ nhật 29">
            <a:extLst>
              <a:ext uri="{FF2B5EF4-FFF2-40B4-BE49-F238E27FC236}">
                <a16:creationId xmlns:a16="http://schemas.microsoft.com/office/drawing/2014/main" id="{457E83E2-AF4E-4017-9E78-2D5138100C65}"/>
              </a:ext>
            </a:extLst>
          </p:cNvPr>
          <p:cNvSpPr/>
          <p:nvPr/>
        </p:nvSpPr>
        <p:spPr>
          <a:xfrm>
            <a:off x="7799388" y="3216275"/>
            <a:ext cx="3986212" cy="525463"/>
          </a:xfrm>
          <a:prstGeom prst="rect">
            <a:avLst/>
          </a:prstGeom>
          <a:solidFill>
            <a:schemeClr val="bg1"/>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0066"/>
              </a:solidFill>
              <a:latin typeface="Times New Roman" panose="02020603050405020304" pitchFamily="18" charset="0"/>
              <a:cs typeface="Times New Roman" panose="02020603050405020304" pitchFamily="18" charset="0"/>
            </a:endParaRPr>
          </a:p>
          <a:p>
            <a:pPr algn="ctr">
              <a:defRPr/>
            </a:pPr>
            <a:endParaRPr lang="en-US" sz="2400">
              <a:solidFill>
                <a:srgbClr val="FF0066"/>
              </a:solidFill>
              <a:latin typeface="Times New Roman" panose="02020603050405020304" pitchFamily="18" charset="0"/>
              <a:cs typeface="Times New Roman" panose="02020603050405020304" pitchFamily="18" charset="0"/>
            </a:endParaRPr>
          </a:p>
          <a:p>
            <a:pPr algn="ctr">
              <a:defRPr/>
            </a:pPr>
            <a:endParaRPr lang="en-US" sz="2400">
              <a:solidFill>
                <a:srgbClr val="FF0066"/>
              </a:solidFill>
              <a:latin typeface="Times New Roman" panose="02020603050405020304" pitchFamily="18" charset="0"/>
              <a:cs typeface="Times New Roman" panose="02020603050405020304" pitchFamily="18" charset="0"/>
            </a:endParaRPr>
          </a:p>
        </p:txBody>
      </p:sp>
      <p:sp>
        <p:nvSpPr>
          <p:cNvPr id="45" name="Hộp Văn bản 1">
            <a:extLst>
              <a:ext uri="{FF2B5EF4-FFF2-40B4-BE49-F238E27FC236}">
                <a16:creationId xmlns:a16="http://schemas.microsoft.com/office/drawing/2014/main" id="{50972E15-0CD5-4E4E-9602-1C1AAB73769B}"/>
              </a:ext>
            </a:extLst>
          </p:cNvPr>
          <p:cNvSpPr txBox="1"/>
          <p:nvPr/>
        </p:nvSpPr>
        <p:spPr>
          <a:xfrm>
            <a:off x="7942263" y="3294063"/>
            <a:ext cx="3817937" cy="379412"/>
          </a:xfrm>
          <a:prstGeom prst="rect">
            <a:avLst/>
          </a:prstGeom>
          <a:noFill/>
        </p:spPr>
        <p:txBody>
          <a:bodyPr>
            <a:spAutoFit/>
          </a:bodyPr>
          <a:lstStyle/>
          <a:p>
            <a:pPr>
              <a:defRPr/>
            </a:pPr>
            <a:r>
              <a:rPr lang="vi-VN" sz="1867">
                <a:solidFill>
                  <a:srgbClr val="0000FF"/>
                </a:solidFill>
                <a:latin typeface="Times New Roman" panose="02020603050405020304" pitchFamily="18" charset="0"/>
                <a:cs typeface="Times New Roman" panose="02020603050405020304" pitchFamily="18" charset="0"/>
              </a:rPr>
              <a:t>Hoàng Sa và Trường Sa</a:t>
            </a:r>
            <a:endParaRPr lang="en-US" sz="1867">
              <a:solidFill>
                <a:srgbClr val="0000FF"/>
              </a:solidFill>
              <a:latin typeface="Times New Roman" panose="02020603050405020304" pitchFamily="18" charset="0"/>
              <a:cs typeface="Times New Roman" panose="02020603050405020304" pitchFamily="18" charset="0"/>
            </a:endParaRPr>
          </a:p>
        </p:txBody>
      </p:sp>
      <p:sp>
        <p:nvSpPr>
          <p:cNvPr id="46" name="Hình chữ nhật 29">
            <a:extLst>
              <a:ext uri="{FF2B5EF4-FFF2-40B4-BE49-F238E27FC236}">
                <a16:creationId xmlns:a16="http://schemas.microsoft.com/office/drawing/2014/main" id="{46A2710D-D83D-4C08-9F38-A347C74E4450}"/>
              </a:ext>
            </a:extLst>
          </p:cNvPr>
          <p:cNvSpPr/>
          <p:nvPr/>
        </p:nvSpPr>
        <p:spPr>
          <a:xfrm>
            <a:off x="7805738" y="4057650"/>
            <a:ext cx="3986212" cy="523875"/>
          </a:xfrm>
          <a:prstGeom prst="rect">
            <a:avLst/>
          </a:prstGeom>
          <a:solidFill>
            <a:schemeClr val="bg1"/>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0066"/>
              </a:solidFill>
              <a:latin typeface="Times New Roman" panose="02020603050405020304" pitchFamily="18" charset="0"/>
              <a:cs typeface="Times New Roman" panose="02020603050405020304" pitchFamily="18" charset="0"/>
            </a:endParaRPr>
          </a:p>
          <a:p>
            <a:pPr algn="ctr">
              <a:defRPr/>
            </a:pPr>
            <a:endParaRPr lang="en-US" sz="2400">
              <a:solidFill>
                <a:srgbClr val="FF0066"/>
              </a:solidFill>
              <a:latin typeface="Times New Roman" panose="02020603050405020304" pitchFamily="18" charset="0"/>
              <a:cs typeface="Times New Roman" panose="02020603050405020304" pitchFamily="18" charset="0"/>
            </a:endParaRPr>
          </a:p>
          <a:p>
            <a:pPr algn="ctr">
              <a:defRPr/>
            </a:pPr>
            <a:endParaRPr lang="en-US" sz="2400">
              <a:solidFill>
                <a:srgbClr val="FF0066"/>
              </a:solidFill>
              <a:latin typeface="Times New Roman" panose="02020603050405020304" pitchFamily="18" charset="0"/>
              <a:cs typeface="Times New Roman" panose="02020603050405020304" pitchFamily="18" charset="0"/>
            </a:endParaRPr>
          </a:p>
        </p:txBody>
      </p:sp>
      <p:sp>
        <p:nvSpPr>
          <p:cNvPr id="47" name="Hộp Văn bản 1">
            <a:extLst>
              <a:ext uri="{FF2B5EF4-FFF2-40B4-BE49-F238E27FC236}">
                <a16:creationId xmlns:a16="http://schemas.microsoft.com/office/drawing/2014/main" id="{3677DBDD-1502-475F-9323-D1F98EE2DB60}"/>
              </a:ext>
            </a:extLst>
          </p:cNvPr>
          <p:cNvSpPr txBox="1"/>
          <p:nvPr/>
        </p:nvSpPr>
        <p:spPr>
          <a:xfrm>
            <a:off x="7948613" y="4133850"/>
            <a:ext cx="3817937" cy="379413"/>
          </a:xfrm>
          <a:prstGeom prst="rect">
            <a:avLst/>
          </a:prstGeom>
          <a:noFill/>
        </p:spPr>
        <p:txBody>
          <a:bodyPr>
            <a:spAutoFit/>
          </a:bodyPr>
          <a:lstStyle/>
          <a:p>
            <a:pPr>
              <a:defRPr/>
            </a:pPr>
            <a:r>
              <a:rPr lang="vi-VN" sz="1867">
                <a:solidFill>
                  <a:srgbClr val="0000FF"/>
                </a:solidFill>
                <a:latin typeface="Times New Roman" panose="02020603050405020304" pitchFamily="18" charset="0"/>
                <a:cs typeface="Times New Roman" panose="02020603050405020304" pitchFamily="18" charset="0"/>
              </a:rPr>
              <a:t>Diện tích vùng biển Việt Nam</a:t>
            </a:r>
            <a:endParaRPr lang="en-US" sz="1867">
              <a:solidFill>
                <a:srgbClr val="0000FF"/>
              </a:solidFill>
              <a:latin typeface="Times New Roman" panose="02020603050405020304" pitchFamily="18" charset="0"/>
              <a:cs typeface="Times New Roman" panose="02020603050405020304" pitchFamily="18" charset="0"/>
            </a:endParaRPr>
          </a:p>
        </p:txBody>
      </p:sp>
      <p:sp>
        <p:nvSpPr>
          <p:cNvPr id="48" name="Hình chữ nhật 29">
            <a:extLst>
              <a:ext uri="{FF2B5EF4-FFF2-40B4-BE49-F238E27FC236}">
                <a16:creationId xmlns:a16="http://schemas.microsoft.com/office/drawing/2014/main" id="{A53B6039-4D75-40D5-B119-FDD6FFB53EF8}"/>
              </a:ext>
            </a:extLst>
          </p:cNvPr>
          <p:cNvSpPr/>
          <p:nvPr/>
        </p:nvSpPr>
        <p:spPr>
          <a:xfrm>
            <a:off x="7788275" y="4808538"/>
            <a:ext cx="3984625" cy="523875"/>
          </a:xfrm>
          <a:prstGeom prst="rect">
            <a:avLst/>
          </a:prstGeom>
          <a:solidFill>
            <a:schemeClr val="bg1"/>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0066"/>
              </a:solidFill>
              <a:latin typeface="Times New Roman" panose="02020603050405020304" pitchFamily="18" charset="0"/>
              <a:cs typeface="Times New Roman" panose="02020603050405020304" pitchFamily="18" charset="0"/>
            </a:endParaRPr>
          </a:p>
          <a:p>
            <a:pPr algn="ctr">
              <a:defRPr/>
            </a:pPr>
            <a:endParaRPr lang="en-US" sz="2400">
              <a:solidFill>
                <a:srgbClr val="FF0066"/>
              </a:solidFill>
              <a:latin typeface="Times New Roman" panose="02020603050405020304" pitchFamily="18" charset="0"/>
              <a:cs typeface="Times New Roman" panose="02020603050405020304" pitchFamily="18" charset="0"/>
            </a:endParaRPr>
          </a:p>
          <a:p>
            <a:pPr algn="ctr">
              <a:defRPr/>
            </a:pPr>
            <a:endParaRPr lang="en-US" sz="2400">
              <a:solidFill>
                <a:srgbClr val="FF0066"/>
              </a:solidFill>
              <a:latin typeface="Times New Roman" panose="02020603050405020304" pitchFamily="18" charset="0"/>
              <a:cs typeface="Times New Roman" panose="02020603050405020304" pitchFamily="18" charset="0"/>
            </a:endParaRPr>
          </a:p>
        </p:txBody>
      </p:sp>
      <p:sp>
        <p:nvSpPr>
          <p:cNvPr id="49" name="Hộp Văn bản 1">
            <a:extLst>
              <a:ext uri="{FF2B5EF4-FFF2-40B4-BE49-F238E27FC236}">
                <a16:creationId xmlns:a16="http://schemas.microsoft.com/office/drawing/2014/main" id="{FE825555-29A8-413F-85A3-679AAB4583A7}"/>
              </a:ext>
            </a:extLst>
          </p:cNvPr>
          <p:cNvSpPr txBox="1"/>
          <p:nvPr/>
        </p:nvSpPr>
        <p:spPr>
          <a:xfrm>
            <a:off x="7872413" y="4916488"/>
            <a:ext cx="3816350" cy="379412"/>
          </a:xfrm>
          <a:prstGeom prst="rect">
            <a:avLst/>
          </a:prstGeom>
          <a:noFill/>
        </p:spPr>
        <p:txBody>
          <a:bodyPr>
            <a:spAutoFit/>
          </a:bodyPr>
          <a:lstStyle/>
          <a:p>
            <a:pPr>
              <a:defRPr/>
            </a:pPr>
            <a:r>
              <a:rPr lang="en-US" sz="1867">
                <a:solidFill>
                  <a:srgbClr val="0000FF"/>
                </a:solidFill>
                <a:latin typeface="Times New Roman" panose="02020603050405020304" pitchFamily="18" charset="0"/>
                <a:cs typeface="Times New Roman" panose="02020603050405020304" pitchFamily="18" charset="0"/>
              </a:rPr>
              <a:t>Phần đất liền kéo dài theo chiều B-N</a:t>
            </a:r>
          </a:p>
        </p:txBody>
      </p:sp>
      <p:sp>
        <p:nvSpPr>
          <p:cNvPr id="50" name="Hình chữ nhật 29">
            <a:extLst>
              <a:ext uri="{FF2B5EF4-FFF2-40B4-BE49-F238E27FC236}">
                <a16:creationId xmlns:a16="http://schemas.microsoft.com/office/drawing/2014/main" id="{2E76E00B-50A7-4215-93AA-548A16F5E6FF}"/>
              </a:ext>
            </a:extLst>
          </p:cNvPr>
          <p:cNvSpPr/>
          <p:nvPr/>
        </p:nvSpPr>
        <p:spPr>
          <a:xfrm>
            <a:off x="7788275" y="5484813"/>
            <a:ext cx="3984625" cy="1093787"/>
          </a:xfrm>
          <a:prstGeom prst="rect">
            <a:avLst/>
          </a:prstGeom>
          <a:solidFill>
            <a:schemeClr val="bg1"/>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0066"/>
              </a:solidFill>
              <a:latin typeface="Times New Roman" panose="02020603050405020304" pitchFamily="18" charset="0"/>
              <a:cs typeface="Times New Roman" panose="02020603050405020304" pitchFamily="18" charset="0"/>
            </a:endParaRPr>
          </a:p>
          <a:p>
            <a:pPr algn="ctr">
              <a:defRPr/>
            </a:pPr>
            <a:endParaRPr lang="en-US" sz="2400">
              <a:solidFill>
                <a:srgbClr val="FF0066"/>
              </a:solidFill>
              <a:latin typeface="Times New Roman" panose="02020603050405020304" pitchFamily="18" charset="0"/>
              <a:cs typeface="Times New Roman" panose="02020603050405020304" pitchFamily="18" charset="0"/>
            </a:endParaRPr>
          </a:p>
          <a:p>
            <a:pPr algn="ctr">
              <a:defRPr/>
            </a:pPr>
            <a:endParaRPr lang="en-US" sz="2400">
              <a:solidFill>
                <a:srgbClr val="FF0066"/>
              </a:solidFill>
              <a:latin typeface="Times New Roman" panose="02020603050405020304" pitchFamily="18" charset="0"/>
              <a:cs typeface="Times New Roman" panose="02020603050405020304" pitchFamily="18" charset="0"/>
            </a:endParaRPr>
          </a:p>
        </p:txBody>
      </p:sp>
      <p:sp>
        <p:nvSpPr>
          <p:cNvPr id="51" name="Hộp Văn bản 1">
            <a:extLst>
              <a:ext uri="{FF2B5EF4-FFF2-40B4-BE49-F238E27FC236}">
                <a16:creationId xmlns:a16="http://schemas.microsoft.com/office/drawing/2014/main" id="{7331D464-487E-41A0-89F1-4E3B64FCFC5B}"/>
              </a:ext>
            </a:extLst>
          </p:cNvPr>
          <p:cNvSpPr txBox="1"/>
          <p:nvPr/>
        </p:nvSpPr>
        <p:spPr>
          <a:xfrm>
            <a:off x="7815263" y="5549900"/>
            <a:ext cx="3817937" cy="954088"/>
          </a:xfrm>
          <a:prstGeom prst="rect">
            <a:avLst/>
          </a:prstGeom>
          <a:noFill/>
        </p:spPr>
        <p:txBody>
          <a:bodyPr>
            <a:spAutoFit/>
          </a:bodyPr>
          <a:lstStyle/>
          <a:p>
            <a:pPr>
              <a:defRPr/>
            </a:pPr>
            <a:r>
              <a:rPr lang="vi-VN" sz="1867">
                <a:solidFill>
                  <a:srgbClr val="0000FF"/>
                </a:solidFill>
                <a:latin typeface="Times New Roman" panose="02020603050405020304" pitchFamily="18" charset="0"/>
                <a:cs typeface="Times New Roman" panose="02020603050405020304" pitchFamily="18" charset="0"/>
              </a:rPr>
              <a:t>Không gian bao trùm lên lãnh thổ nước ta, trên đất liền, trên biển và các đảo.</a:t>
            </a:r>
            <a:endParaRPr lang="en-US" sz="1867">
              <a:solidFill>
                <a:srgbClr val="0000FF"/>
              </a:solidFill>
              <a:latin typeface="Times New Roman" panose="02020603050405020304" pitchFamily="18" charset="0"/>
              <a:cs typeface="Times New Roman" panose="02020603050405020304" pitchFamily="18" charset="0"/>
            </a:endParaRPr>
          </a:p>
        </p:txBody>
      </p:sp>
      <p:sp>
        <p:nvSpPr>
          <p:cNvPr id="52" name="Hình chữ nhật 29">
            <a:extLst>
              <a:ext uri="{FF2B5EF4-FFF2-40B4-BE49-F238E27FC236}">
                <a16:creationId xmlns:a16="http://schemas.microsoft.com/office/drawing/2014/main" id="{0C32C36D-37D0-4916-BC82-BA74FFF721ED}"/>
              </a:ext>
            </a:extLst>
          </p:cNvPr>
          <p:cNvSpPr/>
          <p:nvPr/>
        </p:nvSpPr>
        <p:spPr>
          <a:xfrm>
            <a:off x="7788275" y="2444750"/>
            <a:ext cx="3984625" cy="523875"/>
          </a:xfrm>
          <a:prstGeom prst="rect">
            <a:avLst/>
          </a:prstGeom>
          <a:solidFill>
            <a:schemeClr val="bg1"/>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0066"/>
              </a:solidFill>
              <a:latin typeface="Times New Roman" panose="02020603050405020304" pitchFamily="18" charset="0"/>
              <a:cs typeface="Times New Roman" panose="02020603050405020304" pitchFamily="18" charset="0"/>
            </a:endParaRPr>
          </a:p>
          <a:p>
            <a:pPr algn="ctr">
              <a:defRPr/>
            </a:pPr>
            <a:endParaRPr lang="en-US" sz="2400">
              <a:solidFill>
                <a:srgbClr val="FF0066"/>
              </a:solidFill>
              <a:latin typeface="Times New Roman" panose="02020603050405020304" pitchFamily="18" charset="0"/>
              <a:cs typeface="Times New Roman" panose="02020603050405020304" pitchFamily="18" charset="0"/>
            </a:endParaRPr>
          </a:p>
          <a:p>
            <a:pPr algn="ctr">
              <a:defRPr/>
            </a:pPr>
            <a:endParaRPr lang="en-US" sz="2400">
              <a:solidFill>
                <a:srgbClr val="FF0066"/>
              </a:solidFill>
              <a:latin typeface="Times New Roman" panose="02020603050405020304" pitchFamily="18" charset="0"/>
              <a:cs typeface="Times New Roman" panose="02020603050405020304" pitchFamily="18" charset="0"/>
            </a:endParaRPr>
          </a:p>
        </p:txBody>
      </p:sp>
      <p:sp>
        <p:nvSpPr>
          <p:cNvPr id="53" name="Hộp Văn bản 1">
            <a:extLst>
              <a:ext uri="{FF2B5EF4-FFF2-40B4-BE49-F238E27FC236}">
                <a16:creationId xmlns:a16="http://schemas.microsoft.com/office/drawing/2014/main" id="{19625C59-DAB1-4596-8788-E094650737C2}"/>
              </a:ext>
            </a:extLst>
          </p:cNvPr>
          <p:cNvSpPr txBox="1"/>
          <p:nvPr/>
        </p:nvSpPr>
        <p:spPr>
          <a:xfrm>
            <a:off x="7931150" y="2520950"/>
            <a:ext cx="3817938" cy="379413"/>
          </a:xfrm>
          <a:prstGeom prst="rect">
            <a:avLst/>
          </a:prstGeom>
          <a:noFill/>
        </p:spPr>
        <p:txBody>
          <a:bodyPr>
            <a:spAutoFit/>
          </a:bodyPr>
          <a:lstStyle/>
          <a:p>
            <a:pPr>
              <a:defRPr/>
            </a:pPr>
            <a:r>
              <a:rPr lang="vi-VN" sz="1867">
                <a:solidFill>
                  <a:srgbClr val="0000FF"/>
                </a:solidFill>
                <a:latin typeface="Times New Roman" panose="02020603050405020304" pitchFamily="18" charset="0"/>
                <a:cs typeface="Times New Roman" panose="02020603050405020304" pitchFamily="18" charset="0"/>
              </a:rPr>
              <a:t>Đường biên giới trên đất liền</a:t>
            </a:r>
            <a:endParaRPr lang="en-US" sz="1867">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751118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0"/>
                                        <p:tgtEl>
                                          <p:spTgt spid="53"/>
                                        </p:tgtEl>
                                      </p:cBhvr>
                                    </p:animEffect>
                                    <p:anim calcmode="lin" valueType="num">
                                      <p:cBhvr>
                                        <p:cTn id="15" dur="1000" fill="hold"/>
                                        <p:tgtEl>
                                          <p:spTgt spid="53"/>
                                        </p:tgtEl>
                                        <p:attrNameLst>
                                          <p:attrName>ppt_x</p:attrName>
                                        </p:attrNameLst>
                                      </p:cBhvr>
                                      <p:tavLst>
                                        <p:tav tm="0">
                                          <p:val>
                                            <p:strVal val="#ppt_x"/>
                                          </p:val>
                                        </p:tav>
                                        <p:tav tm="100000">
                                          <p:val>
                                            <p:strVal val="#ppt_x"/>
                                          </p:val>
                                        </p:tav>
                                      </p:tavLst>
                                    </p:anim>
                                    <p:anim calcmode="lin" valueType="num">
                                      <p:cBhvr>
                                        <p:cTn id="1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1000"/>
                                        <p:tgtEl>
                                          <p:spTgt spid="49"/>
                                        </p:tgtEl>
                                      </p:cBhvr>
                                    </p:animEffect>
                                    <p:anim calcmode="lin" valueType="num">
                                      <p:cBhvr>
                                        <p:cTn id="36" dur="1000" fill="hold"/>
                                        <p:tgtEl>
                                          <p:spTgt spid="49"/>
                                        </p:tgtEl>
                                        <p:attrNameLst>
                                          <p:attrName>ppt_x</p:attrName>
                                        </p:attrNameLst>
                                      </p:cBhvr>
                                      <p:tavLst>
                                        <p:tav tm="0">
                                          <p:val>
                                            <p:strVal val="#ppt_x"/>
                                          </p:val>
                                        </p:tav>
                                        <p:tav tm="100000">
                                          <p:val>
                                            <p:strVal val="#ppt_x"/>
                                          </p:val>
                                        </p:tav>
                                      </p:tavLst>
                                    </p:anim>
                                    <p:anim calcmode="lin" valueType="num">
                                      <p:cBhvr>
                                        <p:cTn id="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p:bldP spid="47" grpId="0"/>
      <p:bldP spid="49" grpId="0"/>
      <p:bldP spid="51" grpId="0"/>
      <p:bldP spid="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295401"/>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trời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vi-VN" sz="2300" i="1" dirty="0">
                <a:solidFill>
                  <a:srgbClr val="FF0000"/>
                </a:solidFill>
                <a:latin typeface="Cambria" panose="02040503050406030204" pitchFamily="18" charset="0"/>
                <a:ea typeface="Cambria" panose="02040503050406030204" pitchFamily="18" charset="0"/>
              </a:rPr>
              <a:t>được </a:t>
            </a:r>
            <a:r>
              <a:rPr lang="vi-VN" sz="2300" i="1" dirty="0">
                <a:solidFill>
                  <a:srgbClr val="FF0000"/>
                </a:solidFill>
                <a:latin typeface="Cambria" panose="02040503050406030204" pitchFamily="18" charset="0"/>
                <a:ea typeface="Cambria" panose="02040503050406030204" pitchFamily="18" charset="0"/>
              </a:rPr>
              <a:t>xác định như thế nào?</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26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52600" y="39624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34747"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35075" y="4205694"/>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28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467600" y="3657600"/>
            <a:ext cx="2362200" cy="369332"/>
          </a:xfrm>
          <a:prstGeom prst="rect">
            <a:avLst/>
          </a:prstGeom>
          <a:noFill/>
        </p:spPr>
        <p:txBody>
          <a:bodyPr wrap="square" rtlCol="0">
            <a:spAutoFit/>
          </a:bodyPr>
          <a:lstStyle/>
          <a:p>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trời</a:t>
            </a:r>
            <a:r>
              <a:rPr lang="en-US" dirty="0">
                <a:latin typeface="Cambria" pitchFamily="18" charset="0"/>
                <a:ea typeface="Cambria" pitchFamily="18" charset="0"/>
              </a:rPr>
              <a:t> </a:t>
            </a:r>
            <a:r>
              <a:rPr lang="en-US" dirty="0" err="1">
                <a:latin typeface="Cambria" pitchFamily="18" charset="0"/>
                <a:ea typeface="Cambria" pitchFamily="18" charset="0"/>
              </a:rPr>
              <a:t>Việt</a:t>
            </a:r>
            <a:r>
              <a:rPr lang="en-US" dirty="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964540" y="4971180"/>
            <a:ext cx="1527247" cy="1704201"/>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057401"/>
            <a:ext cx="80117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545185" y="4166666"/>
            <a:ext cx="990752" cy="91089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72032" y="2286001"/>
            <a:ext cx="7581568" cy="2908489"/>
          </a:xfrm>
          <a:prstGeom prst="rect">
            <a:avLst/>
          </a:prstGeom>
        </p:spPr>
        <p:txBody>
          <a:bodyPr wrap="square">
            <a:spAutoFit/>
          </a:bodyPr>
          <a:lstStyle/>
          <a:p>
            <a:pPr algn="just">
              <a:spcBef>
                <a:spcPts val="600"/>
              </a:spcBef>
            </a:pPr>
            <a:r>
              <a:rPr lang="vi-VN" sz="2400" dirty="0">
                <a:latin typeface="Cambria" pitchFamily="18" charset="0"/>
                <a:ea typeface="Cambria" pitchFamily="18" charset="0"/>
                <a:cs typeface="Times New Roman"/>
              </a:rPr>
              <a:t>Bao gồm: vùng đất, vùng biển và vùng trời.</a:t>
            </a:r>
          </a:p>
          <a:p>
            <a:pPr algn="just">
              <a:spcBef>
                <a:spcPts val="600"/>
              </a:spcBef>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a:t>
            </a:r>
            <a:r>
              <a:rPr lang="vi-VN" sz="2400" dirty="0">
                <a:latin typeface="Cambria" pitchFamily="18" charset="0"/>
                <a:ea typeface="Cambria" pitchFamily="18" charset="0"/>
                <a:cs typeface="Times New Roman"/>
              </a:rPr>
              <a:t>331</a:t>
            </a:r>
            <a:r>
              <a:rPr lang="en-US" sz="2400" dirty="0">
                <a:latin typeface="Cambria" pitchFamily="18" charset="0"/>
                <a:ea typeface="Cambria" pitchFamily="18" charset="0"/>
                <a:cs typeface="Times New Roman"/>
              </a:rPr>
              <a:t>212</a:t>
            </a:r>
            <a:r>
              <a:rPr lang="vi-VN"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pPr>
            <a:r>
              <a:rPr lang="en-US" sz="2400" b="1"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a:t>
            </a:r>
            <a:r>
              <a:rPr lang="vi-VN" sz="2400" b="1" dirty="0">
                <a:latin typeface="Cambria" pitchFamily="18" charset="0"/>
                <a:ea typeface="Cambria" pitchFamily="18" charset="0"/>
                <a:cs typeface="Times New Roman"/>
              </a:rPr>
              <a:t>biển </a:t>
            </a:r>
            <a:r>
              <a:rPr lang="nl-NL" sz="2400" dirty="0">
                <a:latin typeface="Cambria" pitchFamily="18" charset="0"/>
                <a:ea typeface="Cambria" pitchFamily="18" charset="0"/>
              </a:rPr>
              <a:t>có </a:t>
            </a:r>
            <a:r>
              <a:rPr lang="nl-NL" sz="2400" dirty="0">
                <a:latin typeface="Cambria" pitchFamily="18" charset="0"/>
                <a:ea typeface="Cambria" pitchFamily="18" charset="0"/>
              </a:rPr>
              <a:t>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r>
              <a:rPr lang="vi-VN" sz="2400" dirty="0">
                <a:latin typeface="Cambria" pitchFamily="18" charset="0"/>
                <a:ea typeface="Cambria" pitchFamily="18" charset="0"/>
              </a:rPr>
              <a:t>.</a:t>
            </a:r>
            <a:endParaRPr lang="en-US" sz="2400" dirty="0">
              <a:latin typeface="Cambria" pitchFamily="18" charset="0"/>
              <a:ea typeface="Cambria" pitchFamily="18" charset="0"/>
            </a:endParaRPr>
          </a:p>
          <a:p>
            <a:pPr algn="just">
              <a:spcBef>
                <a:spcPts val="600"/>
              </a:spcBef>
            </a:pPr>
            <a:r>
              <a:rPr lang="vi-VN" sz="2400" b="1"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1752601" y="1290222"/>
            <a:ext cx="3998335" cy="5324535"/>
          </a:xfrm>
          <a:prstGeom prst="rect">
            <a:avLst/>
          </a:prstGeom>
          <a:solidFill>
            <a:srgbClr val="BCFCD4"/>
          </a:solidFill>
          <a:ln>
            <a:solidFill>
              <a:srgbClr val="00B050"/>
            </a:solidFill>
          </a:ln>
        </p:spPr>
        <p:txBody>
          <a:bodyPr wrap="square">
            <a:spAutoFit/>
          </a:bodyPr>
          <a:lstStyle/>
          <a:p>
            <a:pPr algn="ctr"/>
            <a:r>
              <a:rPr lang="en-US" sz="1700" b="1" dirty="0">
                <a:solidFill>
                  <a:srgbClr val="00B050"/>
                </a:solidFill>
                <a:latin typeface="Cambria" panose="02040503050406030204" pitchFamily="18" charset="0"/>
                <a:ea typeface="Cambria" panose="02040503050406030204" pitchFamily="18" charset="0"/>
              </a:rPr>
              <a:t>HOẠT ĐỘNG NHÓM</a:t>
            </a:r>
          </a:p>
          <a:p>
            <a:pPr algn="ctr"/>
            <a:r>
              <a:rPr lang="en-US" sz="1700" b="1" dirty="0" err="1">
                <a:solidFill>
                  <a:srgbClr val="00B050"/>
                </a:solidFill>
                <a:latin typeface="Cambria" panose="02040503050406030204" pitchFamily="18" charset="0"/>
                <a:ea typeface="Cambria" panose="02040503050406030204" pitchFamily="18" charset="0"/>
              </a:rPr>
              <a:t>Thời</a:t>
            </a:r>
            <a:r>
              <a:rPr lang="en-US" sz="1700" b="1" dirty="0">
                <a:solidFill>
                  <a:srgbClr val="00B050"/>
                </a:solidFill>
                <a:latin typeface="Cambria" panose="02040503050406030204" pitchFamily="18" charset="0"/>
                <a:ea typeface="Cambria" panose="02040503050406030204" pitchFamily="18" charset="0"/>
              </a:rPr>
              <a:t> </a:t>
            </a:r>
            <a:r>
              <a:rPr lang="en-US" sz="1700" b="1" dirty="0" err="1">
                <a:solidFill>
                  <a:srgbClr val="00B050"/>
                </a:solidFill>
                <a:latin typeface="Cambria" panose="02040503050406030204" pitchFamily="18" charset="0"/>
                <a:ea typeface="Cambria" panose="02040503050406030204" pitchFamily="18" charset="0"/>
              </a:rPr>
              <a:t>gian</a:t>
            </a:r>
            <a:r>
              <a:rPr lang="en-US" sz="1700" b="1" dirty="0">
                <a:solidFill>
                  <a:srgbClr val="00B050"/>
                </a:solidFill>
                <a:latin typeface="Cambria" panose="02040503050406030204" pitchFamily="18" charset="0"/>
                <a:ea typeface="Cambria" panose="02040503050406030204" pitchFamily="18" charset="0"/>
              </a:rPr>
              <a:t>: 5 </a:t>
            </a:r>
            <a:r>
              <a:rPr lang="en-US" sz="1700" b="1" dirty="0" err="1">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a:solidFill>
                  <a:srgbClr val="FF0000"/>
                </a:solidFill>
                <a:latin typeface="Cambria" panose="02040503050406030204" pitchFamily="18" charset="0"/>
                <a:ea typeface="Cambria" panose="02040503050406030204" pitchFamily="18" charset="0"/>
              </a:rPr>
              <a:t>NHIỆM VỤ</a:t>
            </a:r>
          </a:p>
          <a:p>
            <a:pPr algn="just"/>
            <a:r>
              <a:rPr lang="en-US" sz="1700" b="1" dirty="0">
                <a:solidFill>
                  <a:srgbClr val="00B050"/>
                </a:solidFill>
                <a:latin typeface="Cambria" panose="02040503050406030204" pitchFamily="18" charset="0"/>
                <a:ea typeface="Cambria" panose="02040503050406030204" pitchFamily="18" charset="0"/>
              </a:rPr>
              <a:t>* NHÓM 1, 2, 3 VÀ 4: </a:t>
            </a:r>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cho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Vị</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lãnh thổ ảnh hưởng đến sự phân hóa khí hậu nước ta như thế nào?</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thiên nhiên nước ta chịu ảnh hưởng sâu sắc của biển?</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b="1" dirty="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a:t>
            </a:r>
            <a:r>
              <a:rPr lang="vi-VN" sz="1700" i="1" dirty="0">
                <a:solidFill>
                  <a:srgbClr val="FF0000"/>
                </a:solidFill>
                <a:latin typeface="Cambria" panose="02040503050406030204" pitchFamily="18" charset="0"/>
                <a:ea typeface="Cambria" panose="02040503050406030204" pitchFamily="18" charset="0"/>
              </a:rPr>
              <a:t>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tài nguyên sinh </a:t>
            </a:r>
            <a:r>
              <a:rPr lang="vi-VN" sz="1700" i="1" dirty="0">
                <a:solidFill>
                  <a:srgbClr val="FF0000"/>
                </a:solidFill>
                <a:latin typeface="Cambria" panose="02040503050406030204" pitchFamily="18" charset="0"/>
                <a:ea typeface="Cambria" panose="02040503050406030204" pitchFamily="18" charset="0"/>
              </a:rPr>
              <a:t>vật</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nước </a:t>
            </a:r>
            <a:r>
              <a:rPr lang="vi-VN" sz="1700" i="1" dirty="0">
                <a:solidFill>
                  <a:srgbClr val="FF0000"/>
                </a:solidFill>
                <a:latin typeface="Cambria" panose="02040503050406030204" pitchFamily="18" charset="0"/>
                <a:ea typeface="Cambria" panose="02040503050406030204" pitchFamily="18" charset="0"/>
              </a:rPr>
              <a:t>ta lại phong phú</a:t>
            </a:r>
            <a:r>
              <a:rPr lang="vi-VN" sz="1700" i="1" dirty="0">
                <a:solidFill>
                  <a:srgbClr val="FF0000"/>
                </a:solidFill>
                <a:latin typeface="Cambria" panose="02040503050406030204" pitchFamily="18" charset="0"/>
                <a:ea typeface="Cambria" panose="02040503050406030204" pitchFamily="18" charset="0"/>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phạm vi lãnh thổ tạo nên sự phân hoá đa dạng của thiên nhiên nước ta </a:t>
            </a:r>
            <a:r>
              <a:rPr lang="en-US" sz="1700" i="1" dirty="0" err="1">
                <a:solidFill>
                  <a:srgbClr val="FF0000"/>
                </a:solidFill>
                <a:latin typeface="Cambria" panose="02040503050406030204" pitchFamily="18" charset="0"/>
                <a:ea typeface="Cambria" panose="02040503050406030204" pitchFamily="18" charset="0"/>
              </a:rPr>
              <a:t>như</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nào</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1"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5791200" y="3352801"/>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năng</a:t>
            </a:r>
            <a:r>
              <a:rPr lang="en-US" sz="1600" dirty="0">
                <a:latin typeface="Cambria" pitchFamily="18" charset="0"/>
                <a:ea typeface="Cambria" pitchFamily="18" charset="0"/>
              </a:rPr>
              <a:t> </a:t>
            </a:r>
            <a:r>
              <a:rPr lang="en-US" sz="1600" dirty="0" err="1">
                <a:latin typeface="Cambria" pitchFamily="18" charset="0"/>
                <a:ea typeface="Cambria" pitchFamily="18" charset="0"/>
              </a:rPr>
              <a:t>lượng</a:t>
            </a:r>
            <a:r>
              <a:rPr lang="en-US" sz="1600" dirty="0">
                <a:latin typeface="Cambria" pitchFamily="18" charset="0"/>
                <a:ea typeface="Cambria" pitchFamily="18" charset="0"/>
              </a:rPr>
              <a:t> </a:t>
            </a:r>
            <a:r>
              <a:rPr lang="en-US" sz="1600" dirty="0" err="1">
                <a:latin typeface="Cambria" pitchFamily="18" charset="0"/>
                <a:ea typeface="Cambria" pitchFamily="18" charset="0"/>
              </a:rPr>
              <a:t>Mặt</a:t>
            </a:r>
            <a:r>
              <a:rPr lang="en-US" sz="1600" dirty="0">
                <a:latin typeface="Cambria" pitchFamily="18" charset="0"/>
                <a:ea typeface="Cambria" pitchFamily="18" charset="0"/>
              </a:rPr>
              <a:t> </a:t>
            </a:r>
            <a:r>
              <a:rPr lang="en-US" sz="1600" dirty="0" err="1">
                <a:latin typeface="Cambria" pitchFamily="18" charset="0"/>
                <a:ea typeface="Cambria" pitchFamily="18" charset="0"/>
              </a:rPr>
              <a:t>Trời</a:t>
            </a:r>
            <a:r>
              <a:rPr lang="en-US" sz="1600" dirty="0">
                <a:latin typeface="Cambria" pitchFamily="18" charset="0"/>
                <a:ea typeface="Cambria" pitchFamily="18" charset="0"/>
              </a:rPr>
              <a:t> ở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8077200" y="3352801"/>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Bãi</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Mỹ</a:t>
            </a:r>
            <a:r>
              <a:rPr lang="en-US" sz="1600" dirty="0">
                <a:latin typeface="Cambria" pitchFamily="18" charset="0"/>
                <a:ea typeface="Cambria" pitchFamily="18" charset="0"/>
              </a:rPr>
              <a:t> </a:t>
            </a:r>
            <a:r>
              <a:rPr lang="en-US" sz="1600" dirty="0" err="1">
                <a:latin typeface="Cambria" pitchFamily="18" charset="0"/>
                <a:ea typeface="Cambria" pitchFamily="18" charset="0"/>
              </a:rPr>
              <a:t>Khê</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6002338" y="6096001"/>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Vườn</a:t>
            </a:r>
            <a:r>
              <a:rPr lang="en-US" sz="1600" dirty="0">
                <a:latin typeface="Cambria" pitchFamily="18" charset="0"/>
                <a:ea typeface="Cambria" pitchFamily="18" charset="0"/>
              </a:rPr>
              <a:t> </a:t>
            </a:r>
            <a:r>
              <a:rPr lang="en-US" sz="1600" dirty="0" err="1">
                <a:latin typeface="Cambria" pitchFamily="18" charset="0"/>
                <a:ea typeface="Cambria" pitchFamily="18" charset="0"/>
              </a:rPr>
              <a:t>quốc</a:t>
            </a:r>
            <a:r>
              <a:rPr lang="en-US" sz="1600" dirty="0">
                <a:latin typeface="Cambria" pitchFamily="18" charset="0"/>
                <a:ea typeface="Cambria" pitchFamily="18" charset="0"/>
              </a:rPr>
              <a:t> </a:t>
            </a:r>
            <a:r>
              <a:rPr lang="en-US" sz="1600" dirty="0" err="1">
                <a:latin typeface="Cambria" pitchFamily="18" charset="0"/>
                <a:ea typeface="Cambria" pitchFamily="18" charset="0"/>
              </a:rPr>
              <a:t>gia</a:t>
            </a:r>
            <a:r>
              <a:rPr lang="en-US" sz="1600" dirty="0">
                <a:latin typeface="Cambria" pitchFamily="18" charset="0"/>
                <a:ea typeface="Cambria" pitchFamily="18" charset="0"/>
              </a:rPr>
              <a:t> </a:t>
            </a:r>
            <a:r>
              <a:rPr lang="en-US" sz="1600" dirty="0" err="1">
                <a:latin typeface="Cambria" pitchFamily="18" charset="0"/>
                <a:ea typeface="Cambria" pitchFamily="18" charset="0"/>
              </a:rPr>
              <a:t>Cúc</a:t>
            </a:r>
            <a:r>
              <a:rPr lang="en-US" sz="1600" dirty="0">
                <a:latin typeface="Cambria" pitchFamily="18" charset="0"/>
                <a:ea typeface="Cambria" pitchFamily="18" charset="0"/>
              </a:rPr>
              <a:t> </a:t>
            </a:r>
            <a:r>
              <a:rPr lang="en-US" sz="1600" dirty="0" err="1">
                <a:latin typeface="Cambria" pitchFamily="18" charset="0"/>
                <a:ea typeface="Cambria" pitchFamily="18" charset="0"/>
              </a:rPr>
              <a:t>Phương</a:t>
            </a:r>
            <a:r>
              <a:rPr lang="en-US" sz="1600" dirty="0">
                <a:latin typeface="Cambria" pitchFamily="18" charset="0"/>
                <a:ea typeface="Cambria" pitchFamily="18" charset="0"/>
              </a:rPr>
              <a:t>,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5253" y="1299020"/>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7848601" y="6096000"/>
            <a:ext cx="2743199" cy="338554"/>
          </a:xfrm>
          <a:prstGeom prst="rect">
            <a:avLst/>
          </a:prstGeom>
          <a:noFill/>
        </p:spPr>
        <p:txBody>
          <a:bodyPr wrap="square" rtlCol="0">
            <a:spAutoFit/>
          </a:bodyPr>
          <a:lstStyle/>
          <a:p>
            <a:pPr algn="ctr"/>
            <a:r>
              <a:rPr lang="en-US" sz="1600" dirty="0" err="1">
                <a:latin typeface="Cambria" pitchFamily="18" charset="0"/>
                <a:ea typeface="Cambria" pitchFamily="18" charset="0"/>
              </a:rPr>
              <a:t>Đất</a:t>
            </a:r>
            <a:r>
              <a:rPr lang="en-US" sz="1600" dirty="0">
                <a:latin typeface="Cambria" pitchFamily="18" charset="0"/>
                <a:ea typeface="Cambria" pitchFamily="18" charset="0"/>
              </a:rPr>
              <a:t> </a:t>
            </a:r>
            <a:r>
              <a:rPr lang="en-US" sz="1600" dirty="0" err="1">
                <a:latin typeface="Cambria" pitchFamily="18" charset="0"/>
                <a:ea typeface="Cambria" pitchFamily="18" charset="0"/>
              </a:rPr>
              <a:t>feralit</a:t>
            </a:r>
            <a:r>
              <a:rPr lang="en-US" sz="1600" dirty="0">
                <a:latin typeface="Cambria" pitchFamily="18" charset="0"/>
                <a:ea typeface="Cambria" pitchFamily="18" charset="0"/>
              </a:rPr>
              <a:t> </a:t>
            </a:r>
            <a:endParaRPr lang="en-US" sz="1600" dirty="0">
              <a:latin typeface="Cambria" pitchFamily="18" charset="0"/>
              <a:ea typeface="Cambria" pitchFamily="18" charset="0"/>
            </a:endParaRP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61361" y="1290222"/>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5252" y="4018960"/>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6841"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6185" y="350520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28662"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6185" y="350520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2328662"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6934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7" name="Rounded Rectangular Callout 26"/>
          <p:cNvSpPr/>
          <p:nvPr/>
        </p:nvSpPr>
        <p:spPr>
          <a:xfrm>
            <a:off x="1600201" y="1219386"/>
            <a:ext cx="8796622" cy="5257613"/>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sp>
        <p:nvSpPr>
          <p:cNvPr id="35" name="Rectangle 34"/>
          <p:cNvSpPr/>
          <p:nvPr/>
        </p:nvSpPr>
        <p:spPr>
          <a:xfrm>
            <a:off x="2120462" y="1204908"/>
            <a:ext cx="8090338" cy="4832092"/>
          </a:xfrm>
          <a:prstGeom prst="rect">
            <a:avLst/>
          </a:prstGeom>
        </p:spPr>
        <p:txBody>
          <a:bodyPr wrap="square">
            <a:spAutoFit/>
          </a:bodyPr>
          <a:lstStyle/>
          <a:p>
            <a:pPr algn="just"/>
            <a:r>
              <a:rPr lang="vi-VN" sz="1900" dirty="0">
                <a:latin typeface="Cambria" pitchFamily="18" charset="0"/>
                <a:ea typeface="Cambria" pitchFamily="18" charset="0"/>
                <a:cs typeface="Times New Roman"/>
              </a:rPr>
              <a:t>- </a:t>
            </a:r>
            <a:r>
              <a:rPr lang="en-US" sz="2800" dirty="0" smtClean="0">
                <a:latin typeface="Times New Roman" panose="02020603050405020304" pitchFamily="18" charset="0"/>
                <a:ea typeface="Cambria" pitchFamily="18" charset="0"/>
                <a:cs typeface="Times New Roman" panose="02020603050405020304" pitchFamily="18" charset="0"/>
              </a:rPr>
              <a:t>T</a:t>
            </a:r>
            <a:r>
              <a:rPr lang="vi-VN" sz="2800" dirty="0" smtClean="0">
                <a:latin typeface="Times New Roman" panose="02020603050405020304" pitchFamily="18" charset="0"/>
                <a:ea typeface="Cambria" pitchFamily="18" charset="0"/>
                <a:cs typeface="Times New Roman" panose="02020603050405020304" pitchFamily="18" charset="0"/>
              </a:rPr>
              <a:t>hiên nhiên nước ta mang tính chất nhiệt đới ẩm gió mùa, chịu ảnh hưởng sâu sắc của biển và phân hóa đa dạng</a:t>
            </a:r>
            <a:r>
              <a:rPr lang="en-US" sz="2800" dirty="0" smtClean="0">
                <a:latin typeface="Times New Roman" panose="02020603050405020304" pitchFamily="18" charset="0"/>
                <a:ea typeface="Cambria" pitchFamily="18" charset="0"/>
                <a:cs typeface="Times New Roman" panose="02020603050405020304" pitchFamily="18" charset="0"/>
              </a:rPr>
              <a:t>.</a:t>
            </a:r>
            <a:endParaRPr lang="vi-VN" sz="2800" dirty="0" smtClean="0">
              <a:latin typeface="Times New Roman" panose="02020603050405020304" pitchFamily="18" charset="0"/>
              <a:ea typeface="Cambria" pitchFamily="18" charset="0"/>
              <a:cs typeface="Times New Roman" panose="02020603050405020304" pitchFamily="18" charset="0"/>
            </a:endParaRPr>
          </a:p>
          <a:p>
            <a:pPr algn="just"/>
            <a:r>
              <a:rPr lang="vi-VN" sz="2800" dirty="0" smtClean="0">
                <a:latin typeface="Times New Roman" panose="02020603050405020304" pitchFamily="18" charset="0"/>
                <a:ea typeface="Cambria" pitchFamily="18" charset="0"/>
                <a:cs typeface="Times New Roman" panose="02020603050405020304" pitchFamily="18" charset="0"/>
              </a:rPr>
              <a:t>- Khí hậu: một năm có 2 mùa rõ rệt, chịu ảnh hưởng của các cơn bão lớn.</a:t>
            </a:r>
          </a:p>
          <a:p>
            <a:pPr algn="just"/>
            <a:r>
              <a:rPr lang="vi-VN" sz="2800" dirty="0" smtClean="0">
                <a:latin typeface="Times New Roman" panose="02020603050405020304" pitchFamily="18" charset="0"/>
                <a:ea typeface="Cambria" pitchFamily="18" charset="0"/>
                <a:cs typeface="Times New Roman" panose="02020603050405020304" pitchFamily="18" charset="0"/>
              </a:rPr>
              <a:t>- Sinh vật và đất: hệ sinh thái rừng nhiệt đới gió mùa phát triển trên đất feralit là cảnh quan tiêu biểu.</a:t>
            </a:r>
          </a:p>
          <a:p>
            <a:pPr algn="just"/>
            <a:r>
              <a:rPr lang="vi-VN" sz="2800" dirty="0" smtClean="0">
                <a:latin typeface="Times New Roman" panose="02020603050405020304" pitchFamily="18" charset="0"/>
                <a:ea typeface="Cambria" pitchFamily="18" charset="0"/>
                <a:cs typeface="Times New Roman" panose="02020603050405020304" pitchFamily="18" charset="0"/>
              </a:rPr>
              <a:t>- Thiên nhiên phân hóa đa dạng: </a:t>
            </a:r>
          </a:p>
          <a:p>
            <a:pPr algn="just"/>
            <a:r>
              <a:rPr lang="vi-VN" sz="2800" dirty="0" smtClean="0">
                <a:latin typeface="Times New Roman" panose="02020603050405020304" pitchFamily="18" charset="0"/>
                <a:ea typeface="Cambria" pitchFamily="18" charset="0"/>
                <a:cs typeface="Times New Roman" panose="02020603050405020304" pitchFamily="18" charset="0"/>
              </a:rPr>
              <a:t>+ Khí hậu phân hóa theo chiều Bắc - Nam và Đông - Tây.</a:t>
            </a:r>
          </a:p>
          <a:p>
            <a:pPr algn="just"/>
            <a:r>
              <a:rPr lang="vi-VN" sz="2800" dirty="0" smtClean="0">
                <a:latin typeface="Times New Roman" panose="02020603050405020304" pitchFamily="18" charset="0"/>
                <a:ea typeface="Cambria" pitchFamily="18" charset="0"/>
                <a:cs typeface="Times New Roman" panose="02020603050405020304" pitchFamily="18" charset="0"/>
              </a:rPr>
              <a:t>+ Sinh vật và đất ở nước ta phong phú, đa dạng.</a:t>
            </a:r>
            <a:endParaRPr lang="vi-VN" sz="2800" dirty="0">
              <a:latin typeface="Times New Roman" panose="02020603050405020304" pitchFamily="18" charset="0"/>
              <a:ea typeface="Cambria" pitchFamily="18" charset="0"/>
              <a:cs typeface="Times New Roman" panose="02020603050405020304" pitchFamily="18" charset="0"/>
            </a:endParaRPr>
          </a:p>
        </p:txBody>
      </p:sp>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17" dur="500"/>
                                        <p:tgtEl>
                                          <p:spTgt spid="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2" dur="500"/>
                                        <p:tgtEl>
                                          <p:spTgt spid="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27" dur="500"/>
                                        <p:tgtEl>
                                          <p:spTgt spid="3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2" dur="500"/>
                                        <p:tgtEl>
                                          <p:spTgt spid="3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37"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3290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1970490" y="1174790"/>
            <a:ext cx="6259110" cy="4539704"/>
          </a:xfrm>
          <a:prstGeom prst="rect">
            <a:avLst/>
          </a:prstGeom>
        </p:spPr>
        <p:txBody>
          <a:bodyPr wrap="square">
            <a:spAutoFit/>
          </a:bodyPr>
          <a:lstStyle/>
          <a:p>
            <a:pPr algn="ctr"/>
            <a:r>
              <a:rPr lang="en-US" sz="1700" b="1" dirty="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a:solidFill>
                  <a:srgbClr val="0000FF"/>
                </a:solidFill>
                <a:latin typeface="Cambria" panose="02040503050406030204" pitchFamily="18" charset="0"/>
                <a:ea typeface="Cambria" panose="02040503050406030204" pitchFamily="18" charset="0"/>
              </a:rPr>
              <a:t>- </a:t>
            </a:r>
            <a:r>
              <a:rPr lang="vi-VN" sz="1700" dirty="0">
                <a:solidFill>
                  <a:srgbClr val="0000FF"/>
                </a:solidFill>
                <a:latin typeface="Cambria" panose="02040503050406030204" pitchFamily="18" charset="0"/>
                <a:ea typeface="Cambria" panose="02040503050406030204" pitchFamily="18" charset="0"/>
              </a:rPr>
              <a:t>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57400" y="5442434"/>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962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2967239"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a:t>
            </a:r>
            <a:r>
              <a:rPr lang="en-US" sz="2100" i="1" dirty="0">
                <a:solidFill>
                  <a:srgbClr val="FF0000"/>
                </a:solidFill>
                <a:latin typeface="Cambria" panose="02040503050406030204" pitchFamily="18" charset="0"/>
                <a:ea typeface="Cambria" panose="02040503050406030204" pitchFamily="18" charset="0"/>
              </a:rPr>
              <a:t>v</a:t>
            </a:r>
            <a:r>
              <a:rPr lang="vi-VN" sz="2100" i="1" dirty="0">
                <a:solidFill>
                  <a:srgbClr val="FF0000"/>
                </a:solidFill>
                <a:latin typeface="Cambria" panose="02040503050406030204" pitchFamily="18" charset="0"/>
                <a:ea typeface="Cambria" panose="02040503050406030204" pitchFamily="18" charset="0"/>
              </a:rPr>
              <a:t>ẽ </a:t>
            </a:r>
            <a:r>
              <a:rPr lang="vi-VN" sz="2100" i="1" dirty="0">
                <a:solidFill>
                  <a:srgbClr val="FF0000"/>
                </a:solidFill>
                <a:latin typeface="Cambria" panose="02040503050406030204" pitchFamily="18" charset="0"/>
                <a:ea typeface="Cambria" panose="02040503050406030204" pitchFamily="18" charset="0"/>
              </a:rPr>
              <a:t>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91827" y="202123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967090" y="4038601"/>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3094576" y="2961781"/>
            <a:ext cx="6887624"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2889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962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2900922" y="1981201"/>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57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961402"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2930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400A5B9E-F30B-7721-9091-AFAFA50B8E62}"/>
              </a:ext>
            </a:extLst>
          </p:cNvPr>
          <p:cNvGraphicFramePr>
            <a:graphicFrameLocks noGrp="1"/>
          </p:cNvGraphicFramePr>
          <p:nvPr/>
        </p:nvGraphicFramePr>
        <p:xfrm>
          <a:off x="5820966" y="1117997"/>
          <a:ext cx="4779170" cy="4622010"/>
        </p:xfrm>
        <a:graphic>
          <a:graphicData uri="http://schemas.openxmlformats.org/drawingml/2006/table">
            <a:tbl>
              <a:tblPr firstRow="1" bandRow="1">
                <a:tableStyleId>{5940675A-B579-460E-94D1-54222C63F5DA}</a:tableStyleId>
              </a:tblPr>
              <a:tblGrid>
                <a:gridCol w="393853">
                  <a:extLst>
                    <a:ext uri="{9D8B030D-6E8A-4147-A177-3AD203B41FA5}">
                      <a16:colId xmlns:a16="http://schemas.microsoft.com/office/drawing/2014/main" val="1731208597"/>
                    </a:ext>
                  </a:extLst>
                </a:gridCol>
                <a:gridCol w="561981">
                  <a:extLst>
                    <a:ext uri="{9D8B030D-6E8A-4147-A177-3AD203B41FA5}">
                      <a16:colId xmlns:a16="http://schemas.microsoft.com/office/drawing/2014/main" val="2307640048"/>
                    </a:ext>
                  </a:extLst>
                </a:gridCol>
                <a:gridCol w="477917">
                  <a:extLst>
                    <a:ext uri="{9D8B030D-6E8A-4147-A177-3AD203B41FA5}">
                      <a16:colId xmlns:a16="http://schemas.microsoft.com/office/drawing/2014/main" val="68190387"/>
                    </a:ext>
                  </a:extLst>
                </a:gridCol>
                <a:gridCol w="477917">
                  <a:extLst>
                    <a:ext uri="{9D8B030D-6E8A-4147-A177-3AD203B41FA5}">
                      <a16:colId xmlns:a16="http://schemas.microsoft.com/office/drawing/2014/main" val="3306990814"/>
                    </a:ext>
                  </a:extLst>
                </a:gridCol>
                <a:gridCol w="477917">
                  <a:extLst>
                    <a:ext uri="{9D8B030D-6E8A-4147-A177-3AD203B41FA5}">
                      <a16:colId xmlns:a16="http://schemas.microsoft.com/office/drawing/2014/main" val="1993905538"/>
                    </a:ext>
                  </a:extLst>
                </a:gridCol>
                <a:gridCol w="477917">
                  <a:extLst>
                    <a:ext uri="{9D8B030D-6E8A-4147-A177-3AD203B41FA5}">
                      <a16:colId xmlns:a16="http://schemas.microsoft.com/office/drawing/2014/main" val="3313614559"/>
                    </a:ext>
                  </a:extLst>
                </a:gridCol>
                <a:gridCol w="477917">
                  <a:extLst>
                    <a:ext uri="{9D8B030D-6E8A-4147-A177-3AD203B41FA5}">
                      <a16:colId xmlns:a16="http://schemas.microsoft.com/office/drawing/2014/main" val="820986931"/>
                    </a:ext>
                  </a:extLst>
                </a:gridCol>
                <a:gridCol w="477917">
                  <a:extLst>
                    <a:ext uri="{9D8B030D-6E8A-4147-A177-3AD203B41FA5}">
                      <a16:colId xmlns:a16="http://schemas.microsoft.com/office/drawing/2014/main" val="1383100252"/>
                    </a:ext>
                  </a:extLst>
                </a:gridCol>
                <a:gridCol w="477917">
                  <a:extLst>
                    <a:ext uri="{9D8B030D-6E8A-4147-A177-3AD203B41FA5}">
                      <a16:colId xmlns:a16="http://schemas.microsoft.com/office/drawing/2014/main" val="3858490857"/>
                    </a:ext>
                  </a:extLst>
                </a:gridCol>
                <a:gridCol w="477917">
                  <a:extLst>
                    <a:ext uri="{9D8B030D-6E8A-4147-A177-3AD203B41FA5}">
                      <a16:colId xmlns:a16="http://schemas.microsoft.com/office/drawing/2014/main" val="27453688"/>
                    </a:ext>
                  </a:extLst>
                </a:gridCol>
              </a:tblGrid>
              <a:tr h="462201">
                <a:tc>
                  <a:txBody>
                    <a:bodyPr/>
                    <a:lstStyle/>
                    <a:p>
                      <a:pPr algn="ctr"/>
                      <a:r>
                        <a:rPr lang="vi-VN" sz="1800" b="1" u="none" dirty="0">
                          <a:solidFill>
                            <a:srgbClr val="AC24A6"/>
                          </a:solidFill>
                          <a:latin typeface="+mj-lt"/>
                          <a:ea typeface="#9Slide02 Noi dung dai" panose="02000000000000000000" pitchFamily="2" charset="0"/>
                        </a:rPr>
                        <a:t>Đ</a:t>
                      </a:r>
                      <a:endParaRPr lang="en-US" sz="1800" b="1" u="none" dirty="0">
                        <a:solidFill>
                          <a:srgbClr val="AC24A6"/>
                        </a:solidFill>
                        <a:latin typeface="+mj-lt"/>
                        <a:ea typeface="#9Slide02 Noi dung dai" panose="02000000000000000000" pitchFamily="2" charset="0"/>
                      </a:endParaRPr>
                    </a:p>
                  </a:txBody>
                  <a:tcPr marL="68575" marR="68575" marT="34283" marB="34283">
                    <a:solidFill>
                      <a:srgbClr val="FFC000"/>
                    </a:solidFill>
                  </a:tcPr>
                </a:tc>
                <a:tc>
                  <a:txBody>
                    <a:bodyPr/>
                    <a:lstStyle/>
                    <a:p>
                      <a:pPr algn="ctr"/>
                      <a:r>
                        <a:rPr lang="vi-VN" sz="1800" b="1" u="none" dirty="0">
                          <a:solidFill>
                            <a:srgbClr val="AC24A6"/>
                          </a:solidFill>
                          <a:latin typeface="+mj-lt"/>
                          <a:ea typeface="#9Slide02 Noi dung dai" panose="02000000000000000000" pitchFamily="2" charset="0"/>
                        </a:rPr>
                        <a:t>Ô</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rPr>
                        <a:t>N</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D</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U</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A</a:t>
                      </a: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L</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C</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H</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B</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extLst>
                  <a:ext uri="{0D108BD9-81ED-4DB2-BD59-A6C34878D82A}">
                    <a16:rowId xmlns:a16="http://schemas.microsoft.com/office/drawing/2014/main" val="2506656107"/>
                  </a:ext>
                </a:extLst>
              </a:tr>
              <a:tr h="462201">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Â</a:t>
                      </a:r>
                    </a:p>
                  </a:txBody>
                  <a:tcPr marL="68575" marR="68575" marT="34283" marB="34283">
                    <a:solidFill>
                      <a:srgbClr val="FFC000"/>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C</a:t>
                      </a:r>
                    </a:p>
                  </a:txBody>
                  <a:tcPr marL="68575" marR="68575" marT="34283" marB="34283">
                    <a:solidFill>
                      <a:srgbClr val="FF0000"/>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N</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G</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N</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rPr>
                        <a:t>B</a:t>
                      </a:r>
                    </a:p>
                  </a:txBody>
                  <a:tcPr marL="68575" marR="68575" marT="34283" marB="34283">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rPr>
                        <a:t>U</a:t>
                      </a: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rPr>
                        <a:t>I</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Ê</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rPr>
                        <a:t>P</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extLst>
                  <a:ext uri="{0D108BD9-81ED-4DB2-BD59-A6C34878D82A}">
                    <a16:rowId xmlns:a16="http://schemas.microsoft.com/office/drawing/2014/main" val="2751674723"/>
                  </a:ext>
                </a:extLst>
              </a:tr>
              <a:tr h="462201">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T</a:t>
                      </a:r>
                    </a:p>
                  </a:txBody>
                  <a:tcPr marL="68575" marR="68575" marT="34283" marB="34283">
                    <a:solidFill>
                      <a:srgbClr val="FFC000"/>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H</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accent2">
                        <a:lumMod val="40000"/>
                        <a:lumOff val="60000"/>
                      </a:schemeClr>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A</a:t>
                      </a:r>
                    </a:p>
                  </a:txBody>
                  <a:tcPr marL="68575" marR="68575" marT="34283" marB="34283">
                    <a:solidFill>
                      <a:srgbClr val="FF0000"/>
                    </a:solidFill>
                  </a:tcPr>
                </a:tc>
                <a:tc>
                  <a:txBody>
                    <a:bodyPr/>
                    <a:lstStyle/>
                    <a:p>
                      <a:pPr algn="ctr"/>
                      <a:r>
                        <a:rPr lang="vi-VN" sz="1800" b="1" u="none">
                          <a:solidFill>
                            <a:srgbClr val="AC24A6"/>
                          </a:solidFill>
                          <a:latin typeface="+mj-lt"/>
                          <a:ea typeface="#9Slide02 Noi dung dai" panose="02000000000000000000" pitchFamily="2" charset="0"/>
                        </a:rPr>
                        <a:t>A</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O</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C</a:t>
                      </a:r>
                    </a:p>
                  </a:txBody>
                  <a:tcPr marL="68575" marR="68575" marT="34283" marB="34283">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N</a:t>
                      </a: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rPr>
                        <a:t>L</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G</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O</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extLst>
                  <a:ext uri="{0D108BD9-81ED-4DB2-BD59-A6C34878D82A}">
                    <a16:rowId xmlns:a16="http://schemas.microsoft.com/office/drawing/2014/main" val="245594363"/>
                  </a:ext>
                </a:extLst>
              </a:tr>
              <a:tr h="462201">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M</a:t>
                      </a:r>
                    </a:p>
                  </a:txBody>
                  <a:tcPr marL="68575" marR="68575" marT="34283" marB="34283">
                    <a:solidFill>
                      <a:srgbClr val="FFC000"/>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A</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accent2">
                        <a:lumMod val="40000"/>
                        <a:lumOff val="60000"/>
                      </a:schemeClr>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U</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M</a:t>
                      </a:r>
                    </a:p>
                  </a:txBody>
                  <a:tcPr marL="68575" marR="68575" marT="34283" marB="34283">
                    <a:solidFill>
                      <a:srgbClr val="FF0000"/>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T</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D</a:t>
                      </a:r>
                    </a:p>
                  </a:txBody>
                  <a:tcPr marL="68575" marR="68575" marT="34283" marB="34283">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G</a:t>
                      </a: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U</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L</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H</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noFill/>
                  </a:tcPr>
                </a:tc>
                <a:extLst>
                  <a:ext uri="{0D108BD9-81ED-4DB2-BD59-A6C34878D82A}">
                    <a16:rowId xmlns:a16="http://schemas.microsoft.com/office/drawing/2014/main" val="2514096073"/>
                  </a:ext>
                </a:extLst>
              </a:tr>
              <a:tr h="462201">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U</a:t>
                      </a:r>
                    </a:p>
                  </a:txBody>
                  <a:tcPr marL="68575" marR="68575" marT="34283" marB="34283">
                    <a:solidFill>
                      <a:srgbClr val="FFC000"/>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G</a:t>
                      </a:r>
                    </a:p>
                  </a:txBody>
                  <a:tcPr marL="68575" marR="68575" marT="34283" marB="34283">
                    <a:solidFill>
                      <a:schemeClr val="accent2">
                        <a:lumMod val="40000"/>
                        <a:lumOff val="60000"/>
                      </a:schemeClr>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C</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U</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A</a:t>
                      </a:r>
                    </a:p>
                  </a:txBody>
                  <a:tcPr marL="68575" marR="68575" marT="34283" marB="34283">
                    <a:solidFill>
                      <a:srgbClr val="FF0000"/>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E</a:t>
                      </a:r>
                    </a:p>
                  </a:txBody>
                  <a:tcPr marL="68575" marR="68575" marT="34283" marB="34283">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C</a:t>
                      </a: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L</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B</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A</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noFill/>
                  </a:tcPr>
                </a:tc>
                <a:extLst>
                  <a:ext uri="{0D108BD9-81ED-4DB2-BD59-A6C34878D82A}">
                    <a16:rowId xmlns:a16="http://schemas.microsoft.com/office/drawing/2014/main" val="1864656389"/>
                  </a:ext>
                </a:extLst>
              </a:tr>
              <a:tr h="462201">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I</a:t>
                      </a:r>
                    </a:p>
                  </a:txBody>
                  <a:tcPr marL="68575" marR="68575" marT="34283" marB="34283">
                    <a:solidFill>
                      <a:srgbClr val="FFC000"/>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I</a:t>
                      </a:r>
                    </a:p>
                  </a:txBody>
                  <a:tcPr marL="68575" marR="68575" marT="34283" marB="34283">
                    <a:solidFill>
                      <a:schemeClr val="accent2">
                        <a:lumMod val="40000"/>
                        <a:lumOff val="60000"/>
                      </a:schemeClr>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D</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A</a:t>
                      </a: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N</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U</a:t>
                      </a:r>
                    </a:p>
                  </a:txBody>
                  <a:tcPr marL="68575" marR="68575" marT="34283" marB="34283">
                    <a:solidFill>
                      <a:srgbClr val="FF0000"/>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U</a:t>
                      </a: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U</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C</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B</a:t>
                      </a:r>
                    </a:p>
                  </a:txBody>
                  <a:tcPr marL="68575" marR="68575" marT="34283" marB="34283">
                    <a:noFill/>
                  </a:tcPr>
                </a:tc>
                <a:extLst>
                  <a:ext uri="{0D108BD9-81ED-4DB2-BD59-A6C34878D82A}">
                    <a16:rowId xmlns:a16="http://schemas.microsoft.com/office/drawing/2014/main" val="3144680680"/>
                  </a:ext>
                </a:extLst>
              </a:tr>
              <a:tr h="462201">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N</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A</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accent2">
                        <a:lumMod val="40000"/>
                        <a:lumOff val="60000"/>
                      </a:schemeClr>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U</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Ơ</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H</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T</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C</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T</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A</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A</a:t>
                      </a:r>
                    </a:p>
                  </a:txBody>
                  <a:tcPr marL="68575" marR="68575" marT="34283" marB="34283">
                    <a:noFill/>
                  </a:tcPr>
                </a:tc>
                <a:extLst>
                  <a:ext uri="{0D108BD9-81ED-4DB2-BD59-A6C34878D82A}">
                    <a16:rowId xmlns:a16="http://schemas.microsoft.com/office/drawing/2014/main" val="1647279736"/>
                  </a:ext>
                </a:extLst>
              </a:tr>
              <a:tr h="462201">
                <a:tc>
                  <a:txBody>
                    <a:bodyPr/>
                    <a:lstStyle/>
                    <a:p>
                      <a:pPr algn="ctr"/>
                      <a:r>
                        <a:rPr lang="vi-VN" sz="1800" b="1" u="none">
                          <a:solidFill>
                            <a:srgbClr val="AC24A6"/>
                          </a:solidFill>
                          <a:latin typeface="+mj-lt"/>
                          <a:ea typeface="#9Slide02 Noi dung dai" panose="02000000000000000000" pitchFamily="2" charset="0"/>
                        </a:rPr>
                        <a:t>Ă</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N</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accent2">
                        <a:lumMod val="40000"/>
                        <a:lumOff val="60000"/>
                      </a:schemeClr>
                    </a:solidFill>
                  </a:tcPr>
                </a:tc>
                <a:tc>
                  <a:txBody>
                    <a:bodyPr/>
                    <a:lstStyle/>
                    <a:p>
                      <a:pPr algn="ctr"/>
                      <a:r>
                        <a:rPr lang="vi-VN" sz="1800" b="1" u="none" dirty="0">
                          <a:solidFill>
                            <a:srgbClr val="AC24A6"/>
                          </a:solidFill>
                          <a:latin typeface="+mj-lt"/>
                          <a:ea typeface="#9Slide02 Noi dung dai" panose="02000000000000000000" pitchFamily="2" charset="0"/>
                        </a:rPr>
                        <a:t>K</a:t>
                      </a:r>
                      <a:endParaRPr lang="en-US" sz="1800" b="1" u="none" dirty="0">
                        <a:solidFill>
                          <a:srgbClr val="AC24A6"/>
                        </a:solidFill>
                        <a:latin typeface="+mj-lt"/>
                        <a:ea typeface="#9Slide02 Noi dung dai" panose="02000000000000000000" pitchFamily="2" charset="0"/>
                      </a:endParaRPr>
                    </a:p>
                  </a:txBody>
                  <a:tcPr marL="68575" marR="68575" marT="34283" marB="34283">
                    <a:solidFill>
                      <a:srgbClr val="92D050"/>
                    </a:solidFill>
                  </a:tcPr>
                </a:tc>
                <a:tc>
                  <a:txBody>
                    <a:bodyPr/>
                    <a:lstStyle/>
                    <a:p>
                      <a:pPr algn="ctr"/>
                      <a:r>
                        <a:rPr lang="vi-VN" sz="1800" b="1" u="none" dirty="0">
                          <a:solidFill>
                            <a:srgbClr val="AC24A6"/>
                          </a:solidFill>
                          <a:latin typeface="+mj-lt"/>
                          <a:ea typeface="#9Slide02 Noi dung dai" panose="02000000000000000000" pitchFamily="2" charset="0"/>
                        </a:rPr>
                        <a:t>H</a:t>
                      </a:r>
                      <a:endParaRPr lang="en-US" sz="1800" b="1" u="none" dirty="0">
                        <a:solidFill>
                          <a:srgbClr val="AC24A6"/>
                        </a:solidFill>
                        <a:latin typeface="+mj-lt"/>
                        <a:ea typeface="#9Slide02 Noi dung dai" panose="02000000000000000000" pitchFamily="2" charset="0"/>
                      </a:endParaRPr>
                    </a:p>
                  </a:txBody>
                  <a:tcPr marL="68575" marR="68575" marT="34283" marB="34283">
                    <a:solidFill>
                      <a:srgbClr val="92D050"/>
                    </a:solidFill>
                  </a:tcPr>
                </a:tc>
                <a:tc>
                  <a:txBody>
                    <a:bodyPr/>
                    <a:lstStyle/>
                    <a:p>
                      <a:pPr algn="ctr"/>
                      <a:r>
                        <a:rPr lang="en-US" sz="1800" b="1" u="none" dirty="0">
                          <a:solidFill>
                            <a:srgbClr val="AC24A6"/>
                          </a:solidFill>
                          <a:latin typeface="+mj-lt"/>
                          <a:ea typeface="#9Slide02 Noi dung dai" panose="02000000000000000000" pitchFamily="2" charset="0"/>
                        </a:rPr>
                        <a:t>A</a:t>
                      </a:r>
                    </a:p>
                  </a:txBody>
                  <a:tcPr marL="68575" marR="68575" marT="34283" marB="34283">
                    <a:solidFill>
                      <a:srgbClr val="92D050"/>
                    </a:solidFill>
                  </a:tcPr>
                </a:tc>
                <a:tc>
                  <a:txBody>
                    <a:bodyPr/>
                    <a:lstStyle/>
                    <a:p>
                      <a:pPr algn="ctr"/>
                      <a:r>
                        <a:rPr lang="en-US" sz="1800" b="1" u="none" dirty="0">
                          <a:solidFill>
                            <a:srgbClr val="AC24A6"/>
                          </a:solidFill>
                          <a:latin typeface="+mj-lt"/>
                          <a:ea typeface="#9Slide02 Noi dung dai" panose="02000000000000000000" pitchFamily="2" charset="0"/>
                        </a:rPr>
                        <a:t>N</a:t>
                      </a:r>
                    </a:p>
                  </a:txBody>
                  <a:tcPr marL="68575" marR="68575" marT="34283" marB="34283">
                    <a:solidFill>
                      <a:srgbClr val="92D050"/>
                    </a:solidFill>
                  </a:tcPr>
                </a:tc>
                <a:tc>
                  <a:txBody>
                    <a:bodyPr/>
                    <a:lstStyle/>
                    <a:p>
                      <a:pPr algn="ctr"/>
                      <a:r>
                        <a:rPr lang="en-US" sz="1800" b="1" u="none" dirty="0">
                          <a:solidFill>
                            <a:srgbClr val="AC24A6"/>
                          </a:solidFill>
                          <a:latin typeface="+mj-lt"/>
                          <a:ea typeface="#9Slide02 Noi dung dai" panose="02000000000000000000" pitchFamily="2" charset="0"/>
                        </a:rPr>
                        <a:t>H</a:t>
                      </a:r>
                    </a:p>
                  </a:txBody>
                  <a:tcPr marL="68575" marR="68575" marT="34283" marB="34283">
                    <a:solidFill>
                      <a:srgbClr val="92D050"/>
                    </a:solidFill>
                  </a:tcPr>
                </a:tc>
                <a:tc>
                  <a:txBody>
                    <a:bodyPr/>
                    <a:lstStyle/>
                    <a:p>
                      <a:pPr algn="ctr"/>
                      <a:r>
                        <a:rPr lang="en-US" sz="1800" b="1" u="none" dirty="0">
                          <a:solidFill>
                            <a:srgbClr val="AC24A6"/>
                          </a:solidFill>
                          <a:latin typeface="+mj-lt"/>
                          <a:ea typeface="#9Slide02 Noi dung dai" panose="02000000000000000000" pitchFamily="2" charset="0"/>
                        </a:rPr>
                        <a:t>H</a:t>
                      </a:r>
                    </a:p>
                  </a:txBody>
                  <a:tcPr marL="68575" marR="68575" marT="34283" marB="34283">
                    <a:solidFill>
                      <a:srgbClr val="92D050"/>
                    </a:solidFill>
                  </a:tcPr>
                </a:tc>
                <a:tc>
                  <a:txBody>
                    <a:bodyPr/>
                    <a:lstStyle/>
                    <a:p>
                      <a:pPr algn="ctr"/>
                      <a:r>
                        <a:rPr lang="en-US" sz="1800" b="1" u="none" dirty="0">
                          <a:solidFill>
                            <a:srgbClr val="AC24A6"/>
                          </a:solidFill>
                          <a:latin typeface="+mj-lt"/>
                          <a:ea typeface="#9Slide02 Noi dung dai" panose="02000000000000000000" pitchFamily="2" charset="0"/>
                        </a:rPr>
                        <a:t>O</a:t>
                      </a:r>
                    </a:p>
                  </a:txBody>
                  <a:tcPr marL="68575" marR="68575" marT="34283" marB="34283">
                    <a:solidFill>
                      <a:srgbClr val="92D050"/>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A</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rgbClr val="92D050"/>
                    </a:solidFill>
                  </a:tcPr>
                </a:tc>
                <a:extLst>
                  <a:ext uri="{0D108BD9-81ED-4DB2-BD59-A6C34878D82A}">
                    <a16:rowId xmlns:a16="http://schemas.microsoft.com/office/drawing/2014/main" val="3904988521"/>
                  </a:ext>
                </a:extLst>
              </a:tr>
              <a:tr h="462201">
                <a:tc>
                  <a:txBody>
                    <a:bodyPr/>
                    <a:lstStyle/>
                    <a:p>
                      <a:pPr algn="ctr"/>
                      <a:r>
                        <a:rPr lang="vi-VN" sz="1800" b="1" u="none">
                          <a:solidFill>
                            <a:srgbClr val="AC24A6"/>
                          </a:solidFill>
                          <a:latin typeface="+mj-lt"/>
                          <a:ea typeface="#9Slide02 Noi dung dai" panose="02000000000000000000" pitchFamily="2" charset="0"/>
                        </a:rPr>
                        <a:t>T</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rPr>
                        <a:t>G</a:t>
                      </a:r>
                    </a:p>
                  </a:txBody>
                  <a:tcPr marL="68575" marR="68575" marT="34283" marB="34283">
                    <a:solidFill>
                      <a:schemeClr val="accent2">
                        <a:lumMod val="40000"/>
                        <a:lumOff val="60000"/>
                      </a:schemeClr>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A</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I</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T</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L</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rPr>
                        <a:t>S</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I</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rPr>
                        <a:t>O</a:t>
                      </a:r>
                      <a:endParaRPr lang="en-US" sz="1800" b="1" u="none" dirty="0">
                        <a:solidFill>
                          <a:srgbClr val="AC24A6"/>
                        </a:solidFill>
                        <a:latin typeface="+mj-lt"/>
                        <a:ea typeface="#9Slide02 Noi dung dai" panose="02000000000000000000" pitchFamily="2" charset="0"/>
                      </a:endParaRPr>
                    </a:p>
                  </a:txBody>
                  <a:tcPr marL="68575" marR="68575" marT="34283" marB="34283">
                    <a:solidFill>
                      <a:schemeClr val="bg1"/>
                    </a:solidFill>
                  </a:tcPr>
                </a:tc>
                <a:tc>
                  <a:txBody>
                    <a:bodyPr/>
                    <a:lstStyle/>
                    <a:p>
                      <a:pPr algn="ctr"/>
                      <a:r>
                        <a:rPr lang="vi-VN" sz="1800" b="1" u="none" dirty="0">
                          <a:solidFill>
                            <a:srgbClr val="AC24A6"/>
                          </a:solidFill>
                          <a:latin typeface="+mj-lt"/>
                          <a:ea typeface="#9Slide02 Noi dung dai" panose="02000000000000000000" pitchFamily="2" charset="0"/>
                          <a:cs typeface="Times New Roman" panose="02020603050405020304" pitchFamily="18" charset="0"/>
                        </a:rPr>
                        <a:t>N</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noFill/>
                  </a:tcPr>
                </a:tc>
                <a:extLst>
                  <a:ext uri="{0D108BD9-81ED-4DB2-BD59-A6C34878D82A}">
                    <a16:rowId xmlns:a16="http://schemas.microsoft.com/office/drawing/2014/main" val="2781620048"/>
                  </a:ext>
                </a:extLst>
              </a:tr>
              <a:tr h="462201">
                <a:tc>
                  <a:txBody>
                    <a:bodyPr/>
                    <a:lstStyle/>
                    <a:p>
                      <a:pPr algn="ctr"/>
                      <a:r>
                        <a:rPr lang="vi-VN" sz="1800" b="1" u="none">
                          <a:solidFill>
                            <a:srgbClr val="AC24A6"/>
                          </a:solidFill>
                          <a:latin typeface="+mj-lt"/>
                          <a:ea typeface="#9Slide02 Noi dung dai" panose="02000000000000000000" pitchFamily="2" charset="0"/>
                          <a:cs typeface="Times New Roman" panose="02020603050405020304" pitchFamily="18" charset="0"/>
                        </a:rPr>
                        <a:t>T</a:t>
                      </a:r>
                      <a:endParaRPr lang="en-US" sz="1800" b="1" u="none" dirty="0">
                        <a:solidFill>
                          <a:srgbClr val="AC24A6"/>
                        </a:solidFill>
                        <a:latin typeface="+mj-lt"/>
                        <a:ea typeface="#9Slide02 Noi dung dai" panose="02000000000000000000" pitchFamily="2" charset="0"/>
                        <a:cs typeface="Times New Roman" panose="02020603050405020304" pitchFamily="18" charset="0"/>
                      </a:endParaRPr>
                    </a:p>
                  </a:txBody>
                  <a:tcPr marL="68575" marR="68575" marT="34283" marB="34283">
                    <a:solidFill>
                      <a:schemeClr val="bg1"/>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Đ</a:t>
                      </a:r>
                    </a:p>
                  </a:txBody>
                  <a:tcPr marL="68575" marR="68575" marT="34283" marB="34283">
                    <a:solidFill>
                      <a:srgbClr val="00B050"/>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I</a:t>
                      </a:r>
                    </a:p>
                  </a:txBody>
                  <a:tcPr marL="68575" marR="68575" marT="34283" marB="34283">
                    <a:solidFill>
                      <a:srgbClr val="00B050"/>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Ê</a:t>
                      </a:r>
                    </a:p>
                  </a:txBody>
                  <a:tcPr marL="68575" marR="68575" marT="34283" marB="34283">
                    <a:solidFill>
                      <a:srgbClr val="00B050"/>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N</a:t>
                      </a:r>
                    </a:p>
                  </a:txBody>
                  <a:tcPr marL="68575" marR="68575" marT="34283" marB="34283">
                    <a:solidFill>
                      <a:srgbClr val="00B050"/>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B</a:t>
                      </a:r>
                    </a:p>
                  </a:txBody>
                  <a:tcPr marL="68575" marR="68575" marT="34283" marB="34283">
                    <a:solidFill>
                      <a:srgbClr val="00B050"/>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I</a:t>
                      </a:r>
                    </a:p>
                  </a:txBody>
                  <a:tcPr marL="68575" marR="68575" marT="34283" marB="34283">
                    <a:solidFill>
                      <a:srgbClr val="00B050"/>
                    </a:solidFill>
                  </a:tcPr>
                </a:tc>
                <a:tc>
                  <a:txBody>
                    <a:bodyPr/>
                    <a:lstStyle/>
                    <a:p>
                      <a:pPr algn="ctr"/>
                      <a:r>
                        <a:rPr lang="en-US" sz="1800" b="1" u="none" dirty="0">
                          <a:solidFill>
                            <a:srgbClr val="AC24A6"/>
                          </a:solidFill>
                          <a:latin typeface="+mj-lt"/>
                          <a:ea typeface="#9Slide02 Noi dung dai" panose="02000000000000000000" pitchFamily="2" charset="0"/>
                          <a:cs typeface="Times New Roman" panose="02020603050405020304" pitchFamily="18" charset="0"/>
                        </a:rPr>
                        <a:t>Ê</a:t>
                      </a:r>
                    </a:p>
                  </a:txBody>
                  <a:tcPr marL="68575" marR="68575" marT="34283" marB="34283">
                    <a:solidFill>
                      <a:srgbClr val="00B050"/>
                    </a:solidFill>
                  </a:tcPr>
                </a:tc>
                <a:tc>
                  <a:txBody>
                    <a:bodyPr/>
                    <a:lstStyle/>
                    <a:p>
                      <a:pPr algn="ctr"/>
                      <a:r>
                        <a:rPr lang="en-US" sz="1800" b="1" u="none" dirty="0">
                          <a:solidFill>
                            <a:srgbClr val="AC24A6"/>
                          </a:solidFill>
                          <a:latin typeface="+mj-lt"/>
                          <a:ea typeface="#9Slide02 Noi dung dai" panose="02000000000000000000" pitchFamily="2" charset="0"/>
                        </a:rPr>
                        <a:t>N</a:t>
                      </a:r>
                    </a:p>
                  </a:txBody>
                  <a:tcPr marL="68575" marR="68575" marT="34283" marB="34283">
                    <a:solidFill>
                      <a:srgbClr val="00B050"/>
                    </a:solidFill>
                  </a:tcPr>
                </a:tc>
                <a:tc>
                  <a:txBody>
                    <a:bodyPr/>
                    <a:lstStyle/>
                    <a:p>
                      <a:pPr algn="ctr"/>
                      <a:r>
                        <a:rPr lang="en-US" sz="1800" b="1" u="none" dirty="0">
                          <a:solidFill>
                            <a:srgbClr val="AC24A6"/>
                          </a:solidFill>
                          <a:latin typeface="+mj-lt"/>
                          <a:ea typeface="#9Slide02 Noi dung dai" panose="02000000000000000000" pitchFamily="2" charset="0"/>
                        </a:rPr>
                        <a:t>G</a:t>
                      </a:r>
                    </a:p>
                  </a:txBody>
                  <a:tcPr marL="68575" marR="68575" marT="34283" marB="34283">
                    <a:noFill/>
                  </a:tcPr>
                </a:tc>
                <a:extLst>
                  <a:ext uri="{0D108BD9-81ED-4DB2-BD59-A6C34878D82A}">
                    <a16:rowId xmlns:a16="http://schemas.microsoft.com/office/drawing/2014/main" val="3059658558"/>
                  </a:ext>
                </a:extLst>
              </a:tr>
            </a:tbl>
          </a:graphicData>
        </a:graphic>
      </p:graphicFrame>
      <p:sp>
        <p:nvSpPr>
          <p:cNvPr id="9" name="Rounded Rectangle 2">
            <a:extLst>
              <a:ext uri="{FF2B5EF4-FFF2-40B4-BE49-F238E27FC236}">
                <a16:creationId xmlns:a16="http://schemas.microsoft.com/office/drawing/2014/main" id="{55EF6117-0BA8-4374-BD82-46E0CBFD03A5}"/>
              </a:ext>
            </a:extLst>
          </p:cNvPr>
          <p:cNvSpPr/>
          <p:nvPr/>
        </p:nvSpPr>
        <p:spPr>
          <a:xfrm>
            <a:off x="2039542" y="1333501"/>
            <a:ext cx="3327797" cy="4929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b="1" dirty="0">
                <a:solidFill>
                  <a:srgbClr val="FF9933"/>
                </a:solidFill>
                <a:latin typeface="#9Slide07 IcielCadena" panose="02000503000000020004" pitchFamily="2" charset="0"/>
                <a:cs typeface="Times New Roman" panose="02020603050405020304" pitchFamily="18" charset="0"/>
              </a:rPr>
              <a:t>TÔI LÀ VUA </a:t>
            </a:r>
          </a:p>
          <a:p>
            <a:pPr algn="ctr">
              <a:defRPr/>
            </a:pPr>
            <a:r>
              <a:rPr lang="vi-VN" sz="3600" b="1" dirty="0">
                <a:solidFill>
                  <a:srgbClr val="FF9933"/>
                </a:solidFill>
                <a:latin typeface="#9Slide07 IcielCadena" panose="02000503000000020004" pitchFamily="2" charset="0"/>
                <a:cs typeface="Times New Roman" panose="02020603050405020304" pitchFamily="18" charset="0"/>
              </a:rPr>
              <a:t>TÌM KIẾM</a:t>
            </a:r>
            <a:endParaRPr lang="en-US" sz="3600" b="1" dirty="0">
              <a:solidFill>
                <a:srgbClr val="FF9933"/>
              </a:solidFill>
              <a:latin typeface="#9Slide07 IcielCadena" panose="02000503000000020004" pitchFamily="2" charset="0"/>
              <a:cs typeface="Times New Roman" panose="02020603050405020304" pitchFamily="18" charset="0"/>
            </a:endParaRPr>
          </a:p>
        </p:txBody>
      </p:sp>
      <p:pic>
        <p:nvPicPr>
          <p:cNvPr id="50302" name="Picture 2" descr="medallion_burst_animation.gif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75235" y="2171700"/>
            <a:ext cx="33909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371693"/>
      </p:ext>
    </p:extLst>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6200" y="0"/>
            <a:ext cx="121158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8264181" y="1138517"/>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917"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7683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441507"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VỊ </a:t>
            </a:r>
            <a:r>
              <a:rPr lang="en-US" sz="3000" b="1" dirty="0">
                <a:ln w="10541" cmpd="sng">
                  <a:solidFill>
                    <a:schemeClr val="accent1">
                      <a:shade val="88000"/>
                      <a:satMod val="110000"/>
                    </a:schemeClr>
                  </a:solidFill>
                  <a:prstDash val="solid"/>
                </a:ln>
                <a:solidFill>
                  <a:srgbClr val="FF0000"/>
                </a:solidFill>
                <a:latin typeface="Cambria" pitchFamily="18" charset="0"/>
              </a:rPr>
              <a:t>TRÍ ĐỊA LÍ </a:t>
            </a:r>
            <a:r>
              <a:rPr lang="en-US" sz="3000" b="1" dirty="0">
                <a:ln w="10541" cmpd="sng">
                  <a:solidFill>
                    <a:schemeClr val="accent1">
                      <a:shade val="88000"/>
                      <a:satMod val="110000"/>
                    </a:schemeClr>
                  </a:solidFill>
                  <a:prstDash val="solid"/>
                </a:ln>
                <a:solidFill>
                  <a:srgbClr val="FF0000"/>
                </a:solidFill>
                <a:latin typeface="Cambria" pitchFamily="18" charset="0"/>
              </a:rPr>
              <a:t>VÀ </a:t>
            </a:r>
            <a:r>
              <a:rPr lang="en-US" sz="3000" b="1" dirty="0">
                <a:ln w="10541" cmpd="sng">
                  <a:solidFill>
                    <a:schemeClr val="accent1">
                      <a:shade val="88000"/>
                      <a:satMod val="110000"/>
                    </a:schemeClr>
                  </a:solidFill>
                  <a:prstDash val="solid"/>
                </a:ln>
                <a:solidFill>
                  <a:srgbClr val="FF0000"/>
                </a:solidFill>
                <a:latin typeface="Cambria" pitchFamily="18" charset="0"/>
              </a:rPr>
              <a:t>PHẠM VI LÃNH </a:t>
            </a:r>
            <a:r>
              <a:rPr lang="en-US" sz="3000" b="1" dirty="0">
                <a:ln w="10541" cmpd="sng">
                  <a:solidFill>
                    <a:schemeClr val="accent1">
                      <a:shade val="88000"/>
                      <a:satMod val="110000"/>
                    </a:schemeClr>
                  </a:solidFill>
                  <a:prstDash val="solid"/>
                </a:ln>
                <a:solidFill>
                  <a:srgbClr val="FF0000"/>
                </a:solidFill>
                <a:latin typeface="Cambria" pitchFamily="18" charset="0"/>
              </a:rPr>
              <a:t>THỔ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8382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5334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1527173" y="2428418"/>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527173" y="2535099"/>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491916" y="3060877"/>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3709338"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581401"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4114800" y="4724400"/>
            <a:ext cx="4038600" cy="850744"/>
          </a:xfrm>
          <a:prstGeom prst="rect">
            <a:avLst/>
          </a:prstGeom>
        </p:spPr>
        <p:txBody>
          <a:bodyPr vert="horz" lIns="91440" tIns="45720" rIns="91440" bIns="4572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655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777"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57200" y="0"/>
            <a:ext cx="11125200" cy="6858000"/>
          </a:xfrm>
          <a:prstGeom prst="rect">
            <a:avLst/>
          </a:prstGeom>
          <a:blipFill>
            <a:blip r:embed="rId3"/>
            <a:stretch>
              <a:fillRect/>
            </a:stretch>
          </a:blipFill>
          <a:ln>
            <a:noFill/>
          </a:ln>
          <a:effectLst/>
        </p:spPr>
      </p:pic>
      <p:sp>
        <p:nvSpPr>
          <p:cNvPr id="9" name="Rounded Rectangle 8"/>
          <p:cNvSpPr/>
          <p:nvPr/>
        </p:nvSpPr>
        <p:spPr>
          <a:xfrm>
            <a:off x="5444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5981700" y="1"/>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5067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2133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1. </a:t>
            </a:r>
            <a:r>
              <a:rPr lang="en-US" sz="2200" b="1" dirty="0">
                <a:solidFill>
                  <a:srgbClr val="FF0000"/>
                </a:solidFill>
                <a:effectLst>
                  <a:outerShdw blurRad="38100" dist="38100" dir="2700000" algn="tl">
                    <a:srgbClr val="000000">
                      <a:alpha val="43137"/>
                    </a:srgbClr>
                  </a:outerShdw>
                </a:effectLst>
                <a:latin typeface="Cambria" pitchFamily="18" charset="0"/>
              </a:rPr>
              <a:t>VỊ TRÍ ĐỊA LÍ VÀ PHẠM VI LÃNH THỔ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1734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1752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1779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itle 1"/>
          <p:cNvSpPr txBox="1">
            <a:spLocks/>
          </p:cNvSpPr>
          <p:nvPr/>
        </p:nvSpPr>
        <p:spPr>
          <a:xfrm>
            <a:off x="2586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ĐỊA LÍ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2559641"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PHẠM VI LÃNH THỔ</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2541706"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3" name="Rounded Rectangle 32"/>
          <p:cNvSpPr/>
          <p:nvPr/>
        </p:nvSpPr>
        <p:spPr>
          <a:xfrm>
            <a:off x="2031770"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1889992" y="25383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1863293" y="3570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1618136"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1618136"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1845358" y="46719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1600201"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3" grpId="0" animBg="1"/>
      <p:bldP spid="34" grpId="0" animBg="1"/>
      <p:bldP spid="35" grpId="0" animBg="1"/>
      <p:bldP spid="36" grpId="0"/>
      <p:bldP spid="37" grpId="0"/>
      <p:bldP spid="38" grpId="0" animBg="1"/>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68053"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a:t>
            </a:r>
            <a:r>
              <a:rPr lang="vi-VN" sz="2200" i="1" dirty="0">
                <a:solidFill>
                  <a:srgbClr val="FF0000"/>
                </a:solidFill>
                <a:latin typeface="Cambria" panose="02040503050406030204" pitchFamily="18" charset="0"/>
                <a:ea typeface="Cambria" panose="02040503050406030204" pitchFamily="18" charset="0"/>
              </a:rPr>
              <a:t>đâu</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75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52600" y="37338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28148"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790026015"/>
              </p:ext>
            </p:extLst>
          </p:nvPr>
        </p:nvGraphicFramePr>
        <p:xfrm>
          <a:off x="2201552" y="2655561"/>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6200" y="1080816"/>
            <a:ext cx="10519592"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10416341"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5001"/>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x</a:t>
            </a:r>
            <a:r>
              <a:rPr lang="vi-VN" sz="2400" i="1" dirty="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27918" y="40973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50330" y="3633788"/>
            <a:ext cx="3657601" cy="2462213"/>
          </a:xfrm>
          <a:prstGeom prst="rect">
            <a:avLst/>
          </a:prstGeom>
          <a:solidFill>
            <a:srgbClr val="FFCCFF"/>
          </a:solidFill>
          <a:ln w="12700">
            <a:solidFill>
              <a:srgbClr val="0070C0"/>
            </a:solidFill>
          </a:ln>
        </p:spPr>
        <p:txBody>
          <a:bodyPr wrap="square">
            <a:spAutoFit/>
          </a:bodyPr>
          <a:lstStyle/>
          <a:p>
            <a:pPr algn="just">
              <a:spcBef>
                <a:spcPts val="600"/>
              </a:spcBef>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pPr>
            <a:r>
              <a:rPr lang="nl-NL" sz="2400" dirty="0">
                <a:latin typeface="Cambria" pitchFamily="18" charset="0"/>
                <a:ea typeface="Cambria" pitchFamily="18" charset="0"/>
                <a:cs typeface="Times New Roman"/>
              </a:rPr>
              <a:t>- Phía </a:t>
            </a:r>
            <a:r>
              <a:rPr lang="nl-NL" sz="2400" dirty="0">
                <a:latin typeface="Cambria" pitchFamily="18" charset="0"/>
                <a:ea typeface="Cambria" pitchFamily="18" charset="0"/>
                <a:cs typeface="Times New Roman"/>
              </a:rPr>
              <a:t>tây giáp Lào và </a:t>
            </a:r>
            <a:r>
              <a:rPr lang="nl-NL" sz="2400" dirty="0">
                <a:latin typeface="Cambria" pitchFamily="18" charset="0"/>
                <a:ea typeface="Cambria" pitchFamily="18" charset="0"/>
                <a:cs typeface="Times New Roman"/>
              </a:rPr>
              <a:t>Cam-pu-chia</a:t>
            </a:r>
            <a:r>
              <a:rPr lang="nl-NL" sz="2400" dirty="0">
                <a:latin typeface="Cambria" pitchFamily="18" charset="0"/>
                <a:ea typeface="Cambria" pitchFamily="18" charset="0"/>
                <a:cs typeface="Times New Roman"/>
              </a:rPr>
              <a:t>.</a:t>
            </a:r>
            <a:endParaRPr lang="en-US" sz="2400" dirty="0">
              <a:latin typeface="Cambria" pitchFamily="18" charset="0"/>
              <a:ea typeface="Cambria" pitchFamily="18" charset="0"/>
            </a:endParaRPr>
          </a:p>
          <a:p>
            <a:pPr algn="just">
              <a:spcBef>
                <a:spcPts val="600"/>
              </a:spcBef>
            </a:pPr>
            <a:r>
              <a:rPr lang="nl-NL" sz="2400" dirty="0">
                <a:latin typeface="Cambria" pitchFamily="18" charset="0"/>
                <a:ea typeface="Cambria" pitchFamily="18" charset="0"/>
                <a:cs typeface="Times New Roman"/>
              </a:rPr>
              <a:t>- Phía đông và nam giáp Biển Đông.</a:t>
            </a:r>
            <a:endParaRPr lang="en-US" sz="2400" dirty="0">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6858001" y="1289898"/>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7467600" y="2247436"/>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7026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7032044"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076486"/>
            <a:ext cx="119634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28600" y="1143000"/>
            <a:ext cx="118872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228600" y="1143001"/>
            <a:ext cx="118872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10792949" y="5139257"/>
            <a:ext cx="1475251" cy="1646181"/>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381000" y="1204908"/>
            <a:ext cx="11049000" cy="4967292"/>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lvl="0" algn="just"/>
            <a:endParaRPr lang="vi-VN" dirty="0">
              <a:latin typeface="Cambria" pitchFamily="18" charset="0"/>
              <a:ea typeface="Cambria" pitchFamily="18" charset="0"/>
              <a:cs typeface="Times New Roman"/>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033429" y="5746582"/>
            <a:ext cx="750519"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849218" y="1467567"/>
            <a:ext cx="9742581" cy="954107"/>
          </a:xfrm>
          <a:prstGeom prst="rect">
            <a:avLst/>
          </a:prstGeom>
        </p:spPr>
        <p:txBody>
          <a:bodyPr wrap="square">
            <a:spAutoFit/>
          </a:bodyPr>
          <a:lstStyle/>
          <a:p>
            <a:pPr algn="just">
              <a:spcBef>
                <a:spcPts val="600"/>
              </a:spcBef>
            </a:pPr>
            <a:r>
              <a:rPr lang="nl-NL" sz="2800" dirty="0">
                <a:latin typeface="Times New Roman" panose="02020603050405020304" pitchFamily="18" charset="0"/>
                <a:ea typeface="Cambria" pitchFamily="18" charset="0"/>
                <a:cs typeface="Times New Roman" panose="02020603050405020304" pitchFamily="18" charset="0"/>
              </a:rPr>
              <a:t>- Việt Nam nằm ở rìa </a:t>
            </a:r>
            <a:r>
              <a:rPr lang="nl-NL" sz="2800" dirty="0">
                <a:latin typeface="Times New Roman" panose="02020603050405020304" pitchFamily="18" charset="0"/>
                <a:ea typeface="Cambria" pitchFamily="18" charset="0"/>
                <a:cs typeface="Times New Roman" panose="02020603050405020304" pitchFamily="18" charset="0"/>
              </a:rPr>
              <a:t>phía đông </a:t>
            </a:r>
            <a:r>
              <a:rPr lang="nl-NL" sz="2800" dirty="0">
                <a:latin typeface="Times New Roman" panose="02020603050405020304" pitchFamily="18" charset="0"/>
                <a:ea typeface="Cambria" pitchFamily="18" charset="0"/>
                <a:cs typeface="Times New Roman" panose="02020603050405020304" pitchFamily="18" charset="0"/>
              </a:rPr>
              <a:t>của bán đảo Đông Dương, gần trung tâm khu vực Đông Nam Á</a:t>
            </a:r>
            <a:r>
              <a:rPr lang="nl-NL" sz="2800" dirty="0" smtClean="0">
                <a:latin typeface="Times New Roman" panose="02020603050405020304" pitchFamily="18" charset="0"/>
                <a:ea typeface="Cambria" pitchFamily="18" charset="0"/>
                <a:cs typeface="Times New Roman" panose="02020603050405020304" pitchFamily="18" charset="0"/>
              </a:rPr>
              <a:t>.</a:t>
            </a:r>
            <a:endParaRPr lang="en-US" sz="2800" dirty="0">
              <a:latin typeface="Times New Roman" panose="02020603050405020304" pitchFamily="18" charset="0"/>
              <a:ea typeface="Cambria" pitchFamily="18" charset="0"/>
              <a:cs typeface="Times New Roman" panose="02020603050405020304" pitchFamily="18" charset="0"/>
            </a:endParaRPr>
          </a:p>
        </p:txBody>
      </p:sp>
      <p:sp>
        <p:nvSpPr>
          <p:cNvPr id="3" name="TextBox 2"/>
          <p:cNvSpPr txBox="1"/>
          <p:nvPr/>
        </p:nvSpPr>
        <p:spPr>
          <a:xfrm>
            <a:off x="849219" y="2967325"/>
            <a:ext cx="9699622" cy="1231106"/>
          </a:xfrm>
          <a:prstGeom prst="rect">
            <a:avLst/>
          </a:prstGeom>
          <a:noFill/>
        </p:spPr>
        <p:txBody>
          <a:bodyPr wrap="square" rtlCol="0">
            <a:spAutoFit/>
          </a:bodyPr>
          <a:lstStyle/>
          <a:p>
            <a:pPr lvl="0"/>
            <a:r>
              <a:rPr lang="en-US" sz="2800" dirty="0" smtClean="0">
                <a:latin typeface="Times New Roman" panose="02020603050405020304" pitchFamily="18" charset="0"/>
                <a:ea typeface="Cambria" pitchFamily="18" charset="0"/>
                <a:cs typeface="Times New Roman" panose="02020603050405020304" pitchFamily="18" charset="0"/>
              </a:rPr>
              <a:t>- </a:t>
            </a:r>
            <a:r>
              <a:rPr lang="en-US" sz="2800" dirty="0" err="1" smtClean="0">
                <a:latin typeface="Times New Roman" panose="02020603050405020304" pitchFamily="18" charset="0"/>
                <a:ea typeface="Cambria" pitchFamily="18" charset="0"/>
                <a:cs typeface="Times New Roman" panose="02020603050405020304" pitchFamily="18" charset="0"/>
              </a:rPr>
              <a:t>Nơi</a:t>
            </a:r>
            <a:r>
              <a:rPr lang="en-US" sz="2800" dirty="0" smtClean="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tiếp</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giáp</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giữa</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đất</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liền</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và</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đại</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dương</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liền</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kề</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với</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các</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vành</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đai</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sinh</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khoáng</a:t>
            </a:r>
            <a:r>
              <a:rPr lang="en-US" sz="2800" dirty="0">
                <a:latin typeface="Times New Roman" panose="02020603050405020304" pitchFamily="18" charset="0"/>
                <a:ea typeface="Cambria" pitchFamily="18" charset="0"/>
                <a:cs typeface="Times New Roman" panose="02020603050405020304" pitchFamily="18" charset="0"/>
              </a:rPr>
              <a:t>.</a:t>
            </a:r>
            <a:endParaRPr lang="vi-VN" sz="2800" dirty="0">
              <a:latin typeface="Times New Roman" panose="02020603050405020304" pitchFamily="18" charset="0"/>
              <a:ea typeface="Cambria" pitchFamily="18" charset="0"/>
              <a:cs typeface="Times New Roman" panose="02020603050405020304" pitchFamily="18" charset="0"/>
            </a:endParaRPr>
          </a:p>
          <a:p>
            <a:endParaRPr lang="en-US" dirty="0"/>
          </a:p>
        </p:txBody>
      </p:sp>
      <p:sp>
        <p:nvSpPr>
          <p:cNvPr id="15" name="TextBox 14"/>
          <p:cNvSpPr txBox="1"/>
          <p:nvPr/>
        </p:nvSpPr>
        <p:spPr>
          <a:xfrm>
            <a:off x="874497" y="2381218"/>
            <a:ext cx="10096500" cy="954107"/>
          </a:xfrm>
          <a:prstGeom prst="rect">
            <a:avLst/>
          </a:prstGeom>
          <a:noFill/>
        </p:spPr>
        <p:txBody>
          <a:bodyPr wrap="square" rtlCol="0">
            <a:spAutoFit/>
          </a:bodyPr>
          <a:lstStyle/>
          <a:p>
            <a:pPr lvl="0"/>
            <a:r>
              <a:rPr lang="en-US" sz="2800" dirty="0" smtClean="0">
                <a:latin typeface="Times New Roman" panose="02020603050405020304" pitchFamily="18" charset="0"/>
                <a:ea typeface="Cambria" pitchFamily="18" charset="0"/>
                <a:cs typeface="Times New Roman" panose="02020603050405020304" pitchFamily="18" charset="0"/>
              </a:rPr>
              <a:t>- </a:t>
            </a:r>
            <a:r>
              <a:rPr lang="vi-VN" sz="2800" dirty="0" smtClean="0">
                <a:latin typeface="Times New Roman" panose="02020603050405020304" pitchFamily="18" charset="0"/>
                <a:ea typeface="Cambria" pitchFamily="18" charset="0"/>
                <a:cs typeface="Times New Roman" panose="02020603050405020304" pitchFamily="18" charset="0"/>
              </a:rPr>
              <a:t>Nằm </a:t>
            </a:r>
            <a:r>
              <a:rPr lang="vi-VN" sz="2800" dirty="0">
                <a:latin typeface="Times New Roman" panose="02020603050405020304" pitchFamily="18" charset="0"/>
                <a:ea typeface="Cambria" pitchFamily="18" charset="0"/>
                <a:cs typeface="Times New Roman" panose="02020603050405020304" pitchFamily="18" charset="0"/>
              </a:rPr>
              <a:t>ở vị trí nội chí tuyến trong khu vực châu Á gió mùa.</a:t>
            </a:r>
          </a:p>
          <a:p>
            <a:endParaRPr lang="en-US" sz="28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803623" y="4034581"/>
            <a:ext cx="9625847" cy="954107"/>
          </a:xfrm>
          <a:prstGeom prst="rect">
            <a:avLst/>
          </a:prstGeom>
          <a:noFill/>
        </p:spPr>
        <p:txBody>
          <a:bodyPr wrap="square" rtlCol="0">
            <a:spAutoFit/>
          </a:bodyPr>
          <a:lstStyle/>
          <a:p>
            <a:pPr lvl="0"/>
            <a:r>
              <a:rPr lang="en-US" sz="2800" dirty="0" smtClean="0">
                <a:latin typeface="Times New Roman" panose="02020603050405020304" pitchFamily="18" charset="0"/>
                <a:ea typeface="Cambria" pitchFamily="18" charset="0"/>
                <a:cs typeface="Times New Roman" panose="02020603050405020304" pitchFamily="18" charset="0"/>
              </a:rPr>
              <a:t>- </a:t>
            </a:r>
            <a:r>
              <a:rPr lang="vi-VN" sz="2800" dirty="0" smtClean="0">
                <a:latin typeface="Times New Roman" panose="02020603050405020304" pitchFamily="18" charset="0"/>
                <a:ea typeface="Cambria" pitchFamily="18" charset="0"/>
                <a:cs typeface="Times New Roman" panose="02020603050405020304" pitchFamily="18" charset="0"/>
              </a:rPr>
              <a:t>Nằm </a:t>
            </a:r>
            <a:r>
              <a:rPr lang="vi-VN" sz="2800" dirty="0">
                <a:latin typeface="Times New Roman" panose="02020603050405020304" pitchFamily="18" charset="0"/>
                <a:ea typeface="Cambria" pitchFamily="18" charset="0"/>
                <a:cs typeface="Times New Roman" panose="02020603050405020304" pitchFamily="18" charset="0"/>
              </a:rPr>
              <a:t>trên ngã tư đường hàng hải và hàng không quốc tế.</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4792" y="1311234"/>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hành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chính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Việt</a:t>
            </a:r>
            <a:r>
              <a:rPr lang="en-US" sz="2100" i="1" dirty="0">
                <a:solidFill>
                  <a:srgbClr val="FF0000"/>
                </a:solidFill>
                <a:latin typeface="Cambria" panose="02040503050406030204" pitchFamily="18" charset="0"/>
                <a:ea typeface="Cambria" panose="02040503050406030204" pitchFamily="18" charset="0"/>
              </a:rPr>
              <a:t> Nam, x</a:t>
            </a:r>
            <a:r>
              <a:rPr lang="vi-VN" sz="2100" i="1" dirty="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39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27918" y="3792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68413"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6858001" y="1289898"/>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7467600" y="2247436"/>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7026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7032044"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7040306" y="1790926"/>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7040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8541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7047782"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8|0.3|0.3|0.3|0.5|0.5|0.6|0.9"/>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F43C36B2-DD8A-4FFE-AF71-EACA4AEDDE72}&quot;/&gt;&lt;filename val=&quot;C:\Documents and Settings\huycomf\My Documents\My Adobe Presentations\gvgtinh dia 8\data\asimages\{F43C36B2-DD8A-4FFE-AF71-EACA4AEDDE72}.png&quot;/&gt;&lt;hasEffects val=&quot;1&quot;/&gt;&lt;left val=&quot;255.72&quot;/&gt;&lt;top val=&quot;86.28&quot;/&gt;&lt;width val=&quot;130.2&quot;/&gt;&lt;height val=&quot;37.08&quot;/&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8B11A8FF-D5AA-49A2-B1EE-C42E0923EFF8}&quot;/&gt;&lt;filename val=&quot;C:\Documents and Settings\huycomf\My Documents\My Adobe Presentations\gvgtinh dia 8\data\asimages\{8B11A8FF-D5AA-49A2-B1EE-C42E0923EFF8}.png&quot;/&gt;&lt;hasEffects val=&quot;1&quot;/&gt;&lt;left val=&quot;63.72&quot;/&gt;&lt;top val=&quot;226.56&quot;/&gt;&lt;width val=&quot;93.36&quot;/&gt;&lt;height val=&quot;110.52&quot;/&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813A095-FFBA-4F05-864E-B8A1C8584247}&quot;/&gt;&lt;filename val=&quot;C:\Documents and Settings\huycomf\My Documents\My Adobe Presentations\gvgtinh dia 8\data\asimages\{B813A095-FFBA-4F05-864E-B8A1C8584247}.png&quot;/&gt;&lt;hasEffects val=&quot;1&quot;/&gt;&lt;left val=&quot;123.72&quot;/&gt;&lt;top val=&quot;245.28&quot;/&gt;&lt;width val=&quot;128.64&quot;/&gt;&lt;height val=&quot;118.08&quot;/&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3539736-5539-4287-8208-3CB09E0A3D24}&quot;/&gt;&lt;filename val=&quot;C:\Documents and Settings\huycomf\My Documents\My Adobe Presentations\gvgtinh dia 8\data\asimages\{D3539736-5539-4287-8208-3CB09E0A3D24}.png&quot;/&gt;&lt;hasEffects val=&quot;1&quot;/&gt;&lt;left val=&quot;157.56&quot;/&gt;&lt;top val=&quot;358.56&quot;/&gt;&lt;width val=&quot;128.52&quot;/&gt;&lt;height val=&quot;58.8&quot;/&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F584938-2244-40D3-9059-ECD0D798EAAE}&quot;/&gt;&lt;filename val=&quot;C:\Documents and Settings\huycomf\My Documents\My Adobe Presentations\gvgtinh dia 8\data\asimages\{BF584938-2244-40D3-9059-ECD0D798EAAE}.png&quot;/&gt;&lt;hasEffects val=&quot;1&quot;/&gt;&lt;left val=&quot;375.72&quot;/&gt;&lt;top val=&quot;320.28&quot;/&gt;&lt;width val=&quot;112.2&quot;/&gt;&lt;height val=&quot;37.08&quot;/&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93D2F07-229B-4B8E-A118-B975BE39F4F6}&quot;/&gt;&lt;filename val=&quot;C:\Documents and Settings\huycomf\My Documents\My Adobe Presentations\gvgtinh dia 8\data\asimages\{293D2F07-229B-4B8E-A118-B975BE39F4F6}.png&quot;/&gt;&lt;hasEffects val=&quot;1&quot;/&gt;&lt;left val=&quot;204&quot;/&gt;&lt;top val=&quot;352.56&quot;/&gt;&lt;width val=&quot;131.64&quot;/&gt;&lt;height val=&quot;124.08&quot;/&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5594</TotalTime>
  <Words>2652</Words>
  <Application>Microsoft Office PowerPoint</Application>
  <PresentationFormat>Widescreen</PresentationFormat>
  <Paragraphs>413</Paragraphs>
  <Slides>29</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#9Slide02 Noi dung dai</vt:lpstr>
      <vt:lpstr>#9Slide02 Noi dung rat dai</vt:lpstr>
      <vt:lpstr>#9Slide03 Arima Madurai</vt:lpstr>
      <vt:lpstr>#9Slide03 Roboto Light</vt:lpstr>
      <vt:lpstr>#9Slide07 IcielCadena</vt:lpstr>
      <vt:lpstr>Arial</vt:lpstr>
      <vt:lpstr>Calibri</vt:lpstr>
      <vt:lpstr>Cambria</vt:lpstr>
      <vt:lpstr>Times New Roman</vt:lpstr>
      <vt:lpstr>Office Theme</vt:lpstr>
      <vt:lpstr>KHỞI ĐỘNG</vt:lpstr>
      <vt:lpstr>PowerPoint Presentation</vt:lpstr>
      <vt:lpstr>PowerPoint Presentation</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424</cp:revision>
  <dcterms:created xsi:type="dcterms:W3CDTF">2016-02-15T14:28:12Z</dcterms:created>
  <dcterms:modified xsi:type="dcterms:W3CDTF">2023-09-10T15:49:16Z</dcterms:modified>
</cp:coreProperties>
</file>