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6" r:id="rId2"/>
    <p:sldMasterId id="2147483771" r:id="rId3"/>
    <p:sldMasterId id="2147483783" r:id="rId4"/>
    <p:sldMasterId id="2147483793" r:id="rId5"/>
    <p:sldMasterId id="2147483841" r:id="rId6"/>
    <p:sldMasterId id="2147483873" r:id="rId7"/>
    <p:sldMasterId id="2147483885" r:id="rId8"/>
    <p:sldMasterId id="2147483897" r:id="rId9"/>
  </p:sldMasterIdLst>
  <p:notesMasterIdLst>
    <p:notesMasterId r:id="rId64"/>
  </p:notesMasterIdLst>
  <p:sldIdLst>
    <p:sldId id="683" r:id="rId10"/>
    <p:sldId id="782" r:id="rId11"/>
    <p:sldId id="783" r:id="rId12"/>
    <p:sldId id="784" r:id="rId13"/>
    <p:sldId id="785" r:id="rId14"/>
    <p:sldId id="786" r:id="rId15"/>
    <p:sldId id="376" r:id="rId16"/>
    <p:sldId id="636" r:id="rId17"/>
    <p:sldId id="296" r:id="rId18"/>
    <p:sldId id="297" r:id="rId19"/>
    <p:sldId id="383" r:id="rId20"/>
    <p:sldId id="595" r:id="rId21"/>
    <p:sldId id="637" r:id="rId22"/>
    <p:sldId id="738" r:id="rId23"/>
    <p:sldId id="780" r:id="rId24"/>
    <p:sldId id="742" r:id="rId25"/>
    <p:sldId id="739" r:id="rId26"/>
    <p:sldId id="725" r:id="rId27"/>
    <p:sldId id="740" r:id="rId28"/>
    <p:sldId id="753" r:id="rId29"/>
    <p:sldId id="781" r:id="rId30"/>
    <p:sldId id="757" r:id="rId31"/>
    <p:sldId id="745" r:id="rId32"/>
    <p:sldId id="727" r:id="rId33"/>
    <p:sldId id="756" r:id="rId34"/>
    <p:sldId id="743" r:id="rId35"/>
    <p:sldId id="741" r:id="rId36"/>
    <p:sldId id="729" r:id="rId37"/>
    <p:sldId id="730" r:id="rId38"/>
    <p:sldId id="658" r:id="rId39"/>
    <p:sldId id="659" r:id="rId40"/>
    <p:sldId id="638" r:id="rId41"/>
    <p:sldId id="758" r:id="rId42"/>
    <p:sldId id="759" r:id="rId43"/>
    <p:sldId id="760" r:id="rId44"/>
    <p:sldId id="761" r:id="rId45"/>
    <p:sldId id="762" r:id="rId46"/>
    <p:sldId id="763" r:id="rId47"/>
    <p:sldId id="764" r:id="rId48"/>
    <p:sldId id="765" r:id="rId49"/>
    <p:sldId id="766" r:id="rId50"/>
    <p:sldId id="767" r:id="rId51"/>
    <p:sldId id="768" r:id="rId52"/>
    <p:sldId id="769" r:id="rId53"/>
    <p:sldId id="770" r:id="rId54"/>
    <p:sldId id="771" r:id="rId55"/>
    <p:sldId id="772" r:id="rId56"/>
    <p:sldId id="773" r:id="rId57"/>
    <p:sldId id="774" r:id="rId58"/>
    <p:sldId id="775" r:id="rId59"/>
    <p:sldId id="776" r:id="rId60"/>
    <p:sldId id="777" r:id="rId61"/>
    <p:sldId id="778" r:id="rId62"/>
    <p:sldId id="779" r:id="rId63"/>
  </p:sldIdLst>
  <p:sldSz cx="18288000" cy="10287000"/>
  <p:notesSz cx="6858000" cy="9144000"/>
  <p:embeddedFontLst>
    <p:embeddedFont>
      <p:font typeface="#9Slide03 Montserrat Black" panose="00000A00000000000000" pitchFamily="2" charset="0"/>
      <p:bold r:id="rId65"/>
    </p:embeddedFont>
    <p:embeddedFont>
      <p:font typeface="#9Slide05 Fourth Medium" panose="00000600000000000000" pitchFamily="2" charset="0"/>
      <p:bold r:id="rId66"/>
    </p:embeddedFont>
    <p:embeddedFont>
      <p:font typeface="#9Slide05 Good Vibes Pro" panose="02000507080000020002" pitchFamily="2" charset="0"/>
      <p:regular r:id="rId67"/>
    </p:embeddedFont>
    <p:embeddedFont>
      <p:font typeface="#9Slide05 MetroScript" panose="03060702040507070403" pitchFamily="66" charset="0"/>
      <p:regular r:id="rId68"/>
    </p:embeddedFont>
    <p:embeddedFont>
      <p:font typeface="#9Slide05 SVNBulgary" pitchFamily="2" charset="0"/>
      <p:regular r:id="rId69"/>
    </p:embeddedFont>
    <p:embeddedFont>
      <p:font typeface="#9Slide05 SVNCookie" panose="020B0606040200020203" pitchFamily="34" charset="0"/>
      <p:regular r:id="rId70"/>
    </p:embeddedFont>
    <p:embeddedFont>
      <p:font typeface="#9Slide07 IcielCrocante" panose="02000000000000000000" pitchFamily="2" charset="0"/>
      <p:regular r:id="rId71"/>
    </p:embeddedFont>
    <p:embeddedFont>
      <p:font typeface="#9Slide07 SVNGuerrilla" panose="00000500000000000000" pitchFamily="2" charset="0"/>
      <p:regular r:id="rId72"/>
    </p:embeddedFont>
    <p:embeddedFont>
      <p:font typeface="Amasis MT Pro Black" panose="02040A04050005020304" pitchFamily="18" charset="0"/>
      <p:bold r:id="rId73"/>
      <p:boldItalic r:id="rId74"/>
    </p:embeddedFont>
    <p:embeddedFont>
      <p:font typeface="Comic Sans MS" panose="030F0702030302020204" pitchFamily="66" charset="0"/>
      <p:regular r:id="rId75"/>
      <p:bold r:id="rId76"/>
      <p:italic r:id="rId77"/>
      <p:boldItalic r:id="rId78"/>
    </p:embeddedFont>
    <p:embeddedFont>
      <p:font typeface="Open Sans" panose="020B0606030504020204" pitchFamily="34" charset="0"/>
      <p:regular r:id="rId79"/>
      <p:bold r:id="rId80"/>
      <p:italic r:id="rId81"/>
      <p:boldItalic r:id="rId82"/>
    </p:embeddedFont>
    <p:embeddedFont>
      <p:font typeface="Papyrus" panose="03070502060502030205" pitchFamily="66" charset="0"/>
      <p:regular r:id="rId83"/>
    </p:embeddedFont>
    <p:embeddedFont>
      <p:font typeface="Rockwell" panose="02060603020205020403" pitchFamily="18" charset="0"/>
      <p:regular r:id="rId84"/>
      <p:bold r:id="rId85"/>
      <p:italic r:id="rId86"/>
      <p:boldItalic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D1A1D"/>
    <a:srgbClr val="F0F4F6"/>
    <a:srgbClr val="FFFFFF"/>
    <a:srgbClr val="E3E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2408" autoAdjust="0"/>
  </p:normalViewPr>
  <p:slideViewPr>
    <p:cSldViewPr>
      <p:cViewPr varScale="1">
        <p:scale>
          <a:sx n="45" d="100"/>
          <a:sy n="45" d="100"/>
        </p:scale>
        <p:origin x="621"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font" Target="fonts/font20.fntdata"/><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87" Type="http://schemas.openxmlformats.org/officeDocument/2006/relationships/font" Target="fonts/font23.fntdata"/><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font" Target="fonts/font18.fntdata"/><Relationship Id="rId90"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font" Target="fonts/font3.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a:t>
            </a:fld>
            <a:endParaRPr lang="en-US"/>
          </a:p>
        </p:txBody>
      </p:sp>
    </p:spTree>
    <p:extLst>
      <p:ext uri="{BB962C8B-B14F-4D97-AF65-F5344CB8AC3E}">
        <p14:creationId xmlns:p14="http://schemas.microsoft.com/office/powerpoint/2010/main" val="1388793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871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507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gọi</a:t>
            </a:r>
            <a:r>
              <a:rPr lang="en-US" baseline="0" dirty="0"/>
              <a:t> HS </a:t>
            </a:r>
            <a:r>
              <a:rPr lang="en-US" baseline="0" dirty="0" err="1"/>
              <a:t>đọc</a:t>
            </a:r>
            <a:r>
              <a:rPr lang="en-US" baseline="0" dirty="0"/>
              <a:t> </a:t>
            </a:r>
            <a:r>
              <a:rPr lang="en-US" baseline="0" dirty="0" err="1"/>
              <a:t>tóm</a:t>
            </a:r>
            <a:r>
              <a:rPr lang="en-US" baseline="0" dirty="0"/>
              <a:t> </a:t>
            </a:r>
            <a:r>
              <a:rPr lang="en-US" baseline="0" dirty="0" err="1"/>
              <a:t>tắt</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Đêm</a:t>
            </a:r>
            <a:r>
              <a:rPr lang="en-US" baseline="0" dirty="0"/>
              <a:t> </a:t>
            </a:r>
            <a:r>
              <a:rPr lang="en-US" baseline="0" dirty="0" err="1"/>
              <a:t>chủ</a:t>
            </a:r>
            <a:r>
              <a:rPr lang="en-US" baseline="0" dirty="0"/>
              <a:t> </a:t>
            </a:r>
            <a:r>
              <a:rPr lang="en-US" baseline="0" dirty="0" err="1"/>
              <a:t>nhật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X</a:t>
            </a:r>
            <a:r>
              <a:rPr lang="vi-VN" sz="1200" b="0" i="0" kern="1200" dirty="0">
                <a:solidFill>
                  <a:schemeClr val="tx1"/>
                </a:solidFill>
                <a:effectLst/>
                <a:latin typeface="+mn-lt"/>
                <a:ea typeface="+mn-ea"/>
                <a:cs typeface="+mn-cs"/>
              </a:rPr>
              <a:t>ác định người kể chuyện, nhân vật chính.</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67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558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71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15</a:t>
            </a:fld>
            <a:endParaRPr lang="en-US"/>
          </a:p>
        </p:txBody>
      </p:sp>
    </p:spTree>
    <p:extLst>
      <p:ext uri="{BB962C8B-B14F-4D97-AF65-F5344CB8AC3E}">
        <p14:creationId xmlns:p14="http://schemas.microsoft.com/office/powerpoint/2010/main" val="223097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009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931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Nhận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xét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thời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trong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Các thông tin về thời gian như: “Đã 7 giờ 35.”, “7 giờ 39 phút.”, “7 giờ 44 phút.” ở đoạn 1 có tác dụng gì trong việc thể hiện diễn biến của câu chuyện và tâm lí của các nhân vật trong văn bản?</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ea typeface="Calibri" panose="020F0502020204030204" pitchFamily="34" charset="0"/>
                <a:cs typeface="Times New Roman" panose="02020603050405020304" pitchFamily="18" charset="0"/>
              </a:rPr>
              <a:t>– Không gian</a:t>
            </a:r>
            <a:r>
              <a:rPr lang="en-US" sz="1200" dirty="0">
                <a:latin typeface="Times New Roman" panose="02020603050405020304" pitchFamily="18" charset="0"/>
                <a:ea typeface="Calibri" panose="020F0502020204030204" pitchFamily="34" charset="0"/>
                <a:cs typeface="Times New Roman" panose="02020603050405020304" pitchFamily="18" charset="0"/>
              </a:rPr>
              <a:t>:</a:t>
            </a:r>
            <a:r>
              <a:rPr lang="vi-VN" sz="1200" dirty="0">
                <a:latin typeface="Times New Roman" panose="02020603050405020304" pitchFamily="18" charset="0"/>
                <a:ea typeface="Calibri" panose="020F0502020204030204" pitchFamily="34" charset="0"/>
                <a:cs typeface="Times New Roman" panose="02020603050405020304" pitchFamily="18" charset="0"/>
              </a:rPr>
              <a:t> đồn cảnh sát, nơi tổ chức cuộc đấu trí giữa Giôn (nhân vật chính, bị tình nghi là thủ phạm, đồng thời là người thuê Gioóc, kẻ bị tình nghi là thủ phạm, làm luật sư cho mình), cảnh sát trưởng Scan-lân với Gioóc Cle-mơn, thủ phạm chưa bị lộ mặt, đóng vai trò là luật sư của Giôn. </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18</a:t>
            </a:fld>
            <a:endParaRPr lang="en-US"/>
          </a:p>
        </p:txBody>
      </p:sp>
    </p:spTree>
    <p:extLst>
      <p:ext uri="{BB962C8B-B14F-4D97-AF65-F5344CB8AC3E}">
        <p14:creationId xmlns:p14="http://schemas.microsoft.com/office/powerpoint/2010/main" val="2003135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481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a:t>
            </a:fld>
            <a:endParaRPr lang="en-US"/>
          </a:p>
        </p:txBody>
      </p:sp>
    </p:spTree>
    <p:extLst>
      <p:ext uri="{BB962C8B-B14F-4D97-AF65-F5344CB8AC3E}">
        <p14:creationId xmlns:p14="http://schemas.microsoft.com/office/powerpoint/2010/main" val="808105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Pht</a:t>
            </a:r>
            <a:r>
              <a:rPr lang="en-US" dirty="0"/>
              <a:t>, </a:t>
            </a:r>
            <a:r>
              <a:rPr lang="en-US" dirty="0" err="1"/>
              <a:t>thảo</a:t>
            </a:r>
            <a:r>
              <a:rPr lang="en-US" baseline="0" dirty="0"/>
              <a:t> </a:t>
            </a:r>
            <a:r>
              <a:rPr lang="en-US" baseline="0" dirty="0" err="1"/>
              <a:t>luận</a:t>
            </a:r>
            <a:r>
              <a:rPr lang="en-US" baseline="0" dirty="0"/>
              <a:t> </a:t>
            </a:r>
            <a:r>
              <a:rPr lang="en-US" baseline="0" dirty="0" err="1"/>
              <a:t>nhóm</a:t>
            </a:r>
            <a:r>
              <a:rPr lang="en-US" baseline="0" dirty="0"/>
              <a:t> </a:t>
            </a:r>
            <a:r>
              <a:rPr lang="en-US" baseline="0" dirty="0" err="1"/>
              <a:t>theo</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38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GV</a:t>
            </a:r>
            <a:r>
              <a:rPr lang="en-US" sz="1200"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nhấn</a:t>
            </a:r>
            <a:r>
              <a:rPr lang="en-US" sz="1200"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mạnh</a:t>
            </a:r>
            <a:r>
              <a:rPr lang="en-US" sz="1200" baseline="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 trong những nét đặc sắc của câu chuyện này: Nhân vật chính trong truyện (Giôn Oa-rân) vừa là người thực hiện cuộc điều tra, vừa là người bị nghi là tội phạm (khác với các truyện trinh thám khác: người điều tra là cảnh sát, thám tử điều tra vụ phạm tội của người khác). </a:t>
            </a:r>
            <a:endPar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807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55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744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24</a:t>
            </a:fld>
            <a:endParaRPr lang="en-US"/>
          </a:p>
        </p:txBody>
      </p:sp>
    </p:spTree>
    <p:extLst>
      <p:ext uri="{BB962C8B-B14F-4D97-AF65-F5344CB8AC3E}">
        <p14:creationId xmlns:p14="http://schemas.microsoft.com/office/powerpoint/2010/main" val="1747935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864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sự kiện, chi tiết trong văn bản trên đã thể hiện đặc điểm của sự kiện, chi tiết trong truyện trinh thám như thế nào?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02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Nhận xét về cách sử dụng ngôn ngữ trong văn bản (lưu ý sự kết hợp giữa tự sự với miêu tả, biểu cảm; đối thoại với độc thoại).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511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222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996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3</a:t>
            </a:fld>
            <a:endParaRPr lang="en-US"/>
          </a:p>
        </p:txBody>
      </p:sp>
    </p:spTree>
    <p:extLst>
      <p:ext uri="{BB962C8B-B14F-4D97-AF65-F5344CB8AC3E}">
        <p14:creationId xmlns:p14="http://schemas.microsoft.com/office/powerpoint/2010/main" val="2022639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baseline="0" dirty="0"/>
              <a:t> </a:t>
            </a:r>
            <a:r>
              <a:rPr lang="en-US" baseline="0" dirty="0" err="1"/>
              <a:t>gọi</a:t>
            </a:r>
            <a:r>
              <a:rPr lang="en-US" baseline="0" dirty="0"/>
              <a:t> HS </a:t>
            </a:r>
            <a:r>
              <a:rPr lang="en-US" baseline="0" dirty="0" err="1"/>
              <a:t>lên</a:t>
            </a:r>
            <a:r>
              <a:rPr lang="en-US" baseline="0" dirty="0"/>
              <a:t> </a:t>
            </a:r>
            <a:r>
              <a:rPr lang="en-US" baseline="0" dirty="0" err="1"/>
              <a:t>vẽ</a:t>
            </a:r>
            <a:r>
              <a:rPr lang="en-US" baseline="0" dirty="0"/>
              <a:t> 1 </a:t>
            </a:r>
            <a:r>
              <a:rPr lang="en-US" baseline="0" dirty="0" err="1"/>
              <a:t>nhân</a:t>
            </a:r>
            <a:r>
              <a:rPr lang="en-US" baseline="0" dirty="0"/>
              <a:t> </a:t>
            </a:r>
            <a:r>
              <a:rPr lang="en-US" baseline="0" dirty="0" err="1"/>
              <a:t>vật</a:t>
            </a:r>
            <a:r>
              <a:rPr lang="en-US" baseline="0" dirty="0"/>
              <a:t> </a:t>
            </a:r>
            <a:r>
              <a:rPr lang="en-US" baseline="0" dirty="0" err="1"/>
              <a:t>để</a:t>
            </a:r>
            <a:r>
              <a:rPr lang="en-US" baseline="0" dirty="0"/>
              <a:t> </a:t>
            </a:r>
            <a:r>
              <a:rPr lang="en-US" baseline="0" dirty="0" err="1"/>
              <a:t>lại</a:t>
            </a:r>
            <a:r>
              <a:rPr lang="en-US" baseline="0" dirty="0"/>
              <a:t> </a:t>
            </a:r>
            <a:r>
              <a:rPr lang="en-US" baseline="0" dirty="0" err="1"/>
              <a:t>ấn</a:t>
            </a:r>
            <a:r>
              <a:rPr lang="en-US" baseline="0" dirty="0"/>
              <a:t> </a:t>
            </a:r>
            <a:r>
              <a:rPr lang="en-US" baseline="0" dirty="0" err="1"/>
              <a:t>tượng</a:t>
            </a:r>
            <a:r>
              <a:rPr lang="en-US" baseline="0" dirty="0"/>
              <a:t> </a:t>
            </a:r>
            <a:r>
              <a:rPr lang="en-US" baseline="0" dirty="0" err="1"/>
              <a:t>sâu</a:t>
            </a:r>
            <a:r>
              <a:rPr lang="en-US" baseline="0" dirty="0"/>
              <a:t> </a:t>
            </a:r>
            <a:r>
              <a:rPr lang="en-US" baseline="0" dirty="0" err="1"/>
              <a:t>sắc</a:t>
            </a:r>
            <a:r>
              <a:rPr lang="en-US" baseline="0" dirty="0"/>
              <a:t> </a:t>
            </a:r>
            <a:r>
              <a:rPr lang="en-US" baseline="0" dirty="0" err="1"/>
              <a:t>và</a:t>
            </a:r>
            <a:r>
              <a:rPr lang="en-US" baseline="0" dirty="0"/>
              <a:t> </a:t>
            </a:r>
            <a:r>
              <a:rPr lang="en-US" baseline="0" dirty="0" err="1"/>
              <a:t>yêu</a:t>
            </a:r>
            <a:r>
              <a:rPr lang="en-US" baseline="0" dirty="0"/>
              <a:t> </a:t>
            </a:r>
            <a:r>
              <a:rPr lang="en-US" baseline="0" dirty="0" err="1"/>
              <a:t>cầu</a:t>
            </a:r>
            <a:r>
              <a:rPr lang="en-US" baseline="0" dirty="0"/>
              <a:t> </a:t>
            </a:r>
            <a:r>
              <a:rPr lang="en-US" baseline="0" dirty="0" err="1"/>
              <a:t>cả</a:t>
            </a:r>
            <a:r>
              <a:rPr lang="en-US" baseline="0" dirty="0"/>
              <a:t> </a:t>
            </a:r>
            <a:r>
              <a:rPr lang="en-US" baseline="0" dirty="0" err="1"/>
              <a:t>lớp</a:t>
            </a:r>
            <a:r>
              <a:rPr lang="en-US" baseline="0" dirty="0"/>
              <a:t> </a:t>
            </a:r>
            <a:r>
              <a:rPr lang="en-US" baseline="0" dirty="0" err="1"/>
              <a:t>đoán</a:t>
            </a:r>
            <a:r>
              <a:rPr lang="en-US" baseline="0" dirty="0"/>
              <a:t> </a:t>
            </a:r>
            <a:r>
              <a:rPr lang="en-US" baseline="0" dirty="0" err="1"/>
              <a:t>tên</a:t>
            </a:r>
            <a:r>
              <a:rPr lang="en-US" baseline="0" dirty="0"/>
              <a:t> </a:t>
            </a:r>
            <a:r>
              <a:rPr lang="en-US" baseline="0" dirty="0" err="1"/>
              <a:t>nhân</a:t>
            </a:r>
            <a:r>
              <a:rPr lang="en-US" baseline="0" dirty="0"/>
              <a:t> </a:t>
            </a:r>
            <a:r>
              <a:rPr lang="en-US" baseline="0" dirty="0" err="1"/>
              <a:t>vật</a:t>
            </a:r>
            <a:endParaRPr lang="en-US" baseline="0" dirty="0"/>
          </a:p>
          <a:p>
            <a:r>
              <a:rPr lang="en-US" baseline="0" dirty="0"/>
              <a:t>HS </a:t>
            </a:r>
            <a:r>
              <a:rPr lang="en-US" baseline="0" dirty="0" err="1"/>
              <a:t>lên</a:t>
            </a:r>
            <a:r>
              <a:rPr lang="en-US" baseline="0" dirty="0"/>
              <a:t> </a:t>
            </a:r>
            <a:r>
              <a:rPr lang="en-US" baseline="0" dirty="0" err="1"/>
              <a:t>vẽ</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ý </a:t>
            </a:r>
            <a:r>
              <a:rPr lang="en-US" baseline="0" dirty="0" err="1"/>
              <a:t>cho</a:t>
            </a:r>
            <a:r>
              <a:rPr lang="en-US" baseline="0" dirty="0"/>
              <a:t> </a:t>
            </a:r>
            <a:r>
              <a:rPr lang="en-US" baseline="0" dirty="0" err="1"/>
              <a:t>các</a:t>
            </a:r>
            <a:r>
              <a:rPr lang="en-US" baseline="0" dirty="0"/>
              <a:t> </a:t>
            </a:r>
            <a:r>
              <a:rPr lang="en-US" baseline="0" dirty="0" err="1"/>
              <a:t>bạn</a:t>
            </a:r>
            <a:r>
              <a:rPr lang="en-US" baseline="0" dirty="0"/>
              <a:t> </a:t>
            </a:r>
            <a:r>
              <a:rPr lang="en-US" baseline="0" dirty="0" err="1"/>
              <a:t>dưới</a:t>
            </a:r>
            <a:r>
              <a:rPr lang="en-US" baseline="0" dirty="0"/>
              <a:t> </a:t>
            </a:r>
            <a:r>
              <a:rPr lang="en-US" baseline="0" dirty="0" err="1"/>
              <a:t>lớp</a:t>
            </a:r>
            <a:r>
              <a:rPr lang="en-US" baseline="0" dirty="0"/>
              <a:t> (</a:t>
            </a:r>
            <a:r>
              <a:rPr lang="en-US" baseline="0" dirty="0" err="1"/>
              <a:t>là</a:t>
            </a:r>
            <a:r>
              <a:rPr lang="en-US" baseline="0" dirty="0"/>
              <a:t> hung </a:t>
            </a:r>
            <a:r>
              <a:rPr lang="en-US" baseline="0" dirty="0" err="1"/>
              <a:t>thủ</a:t>
            </a:r>
            <a:r>
              <a:rPr lang="en-US" baseline="0" dirty="0"/>
              <a:t>, </a:t>
            </a:r>
            <a:r>
              <a:rPr lang="en-US" baseline="0" dirty="0" err="1"/>
              <a:t>là</a:t>
            </a:r>
            <a:r>
              <a:rPr lang="en-US" baseline="0" dirty="0"/>
              <a:t> </a:t>
            </a:r>
            <a:r>
              <a:rPr lang="en-US" baseline="0" dirty="0" err="1"/>
              <a:t>thư</a:t>
            </a:r>
            <a:r>
              <a:rPr lang="en-US" baseline="0" dirty="0"/>
              <a:t> </a:t>
            </a:r>
            <a:r>
              <a:rPr lang="en-US" baseline="0" dirty="0" err="1"/>
              <a:t>kí</a:t>
            </a:r>
            <a:r>
              <a:rPr lang="en-US" baseline="0" dirty="0"/>
              <a:t>…</a:t>
            </a:r>
            <a:r>
              <a:rPr lang="en-US" baseline="0" dirty="0" err="1"/>
              <a:t>hoặc</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lời</a:t>
            </a:r>
            <a:r>
              <a:rPr lang="en-US" baseline="0" dirty="0"/>
              <a:t> </a:t>
            </a:r>
            <a:r>
              <a:rPr lang="en-US" baseline="0" dirty="0" err="1"/>
              <a:t>nói</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102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4</a:t>
            </a:fld>
            <a:endParaRPr lang="en-US"/>
          </a:p>
        </p:txBody>
      </p:sp>
    </p:spTree>
    <p:extLst>
      <p:ext uri="{BB962C8B-B14F-4D97-AF65-F5344CB8AC3E}">
        <p14:creationId xmlns:p14="http://schemas.microsoft.com/office/powerpoint/2010/main" val="3040421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5</a:t>
            </a:fld>
            <a:endParaRPr lang="en-US"/>
          </a:p>
        </p:txBody>
      </p:sp>
    </p:spTree>
    <p:extLst>
      <p:ext uri="{BB962C8B-B14F-4D97-AF65-F5344CB8AC3E}">
        <p14:creationId xmlns:p14="http://schemas.microsoft.com/office/powerpoint/2010/main" val="777117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6</a:t>
            </a:fld>
            <a:endParaRPr lang="en-US"/>
          </a:p>
        </p:txBody>
      </p:sp>
    </p:spTree>
    <p:extLst>
      <p:ext uri="{BB962C8B-B14F-4D97-AF65-F5344CB8AC3E}">
        <p14:creationId xmlns:p14="http://schemas.microsoft.com/office/powerpoint/2010/main" val="2081972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N</a:t>
            </a:r>
            <a:r>
              <a:rPr lang="vi-VN" sz="1200" b="0" i="1" kern="1200" dirty="0">
                <a:solidFill>
                  <a:schemeClr val="tx1"/>
                </a:solidFill>
                <a:effectLst/>
                <a:latin typeface="+mn-lt"/>
                <a:ea typeface="+mn-ea"/>
                <a:cs typeface="+mn-cs"/>
              </a:rPr>
              <a:t>hắc đến  Sác-lơ Uy-li-am là nhắc đến một trong những tác gia vĩ đại của truyện trinh thám với tác phẩm gây cấn </a:t>
            </a:r>
            <a:r>
              <a:rPr lang="vi-VN" sz="1200" b="1" i="1" kern="1200" dirty="0">
                <a:solidFill>
                  <a:schemeClr val="tx1"/>
                </a:solidFill>
                <a:effectLst/>
                <a:latin typeface="+mn-lt"/>
                <a:ea typeface="+mn-ea"/>
                <a:cs typeface="+mn-cs"/>
              </a:rPr>
              <a:t>Kẻ sát nhân lộ diện</a:t>
            </a:r>
            <a:r>
              <a:rPr lang="vi-VN" sz="1200" b="0" i="1" kern="1200" dirty="0">
                <a:solidFill>
                  <a:schemeClr val="tx1"/>
                </a:solidFill>
                <a:effectLst/>
                <a:latin typeface="+mn-lt"/>
                <a:ea typeface="+mn-ea"/>
                <a:cs typeface="+mn-cs"/>
              </a:rPr>
              <a:t>. Truyện kể về nhân vật chính Giôn Oa-rân bị nghi ngờ giết người, phải vượt qua nỗi sợ hãi âm thầm điều tra tìm ra kẻ giết người giải oan cho chính mình vô cùng hồi hộp, gay cấn thu hút người đọc dõi theo. Văn bản học ngày hôm nay sẽ kể lại chi tiết về việc tìm ra thủ phạm gây cấn của Giôn Oa-rân  trong cuộc quyết đấu tìm ra cái ác.</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7</a:t>
            </a:fld>
            <a:endParaRPr lang="en-US"/>
          </a:p>
        </p:txBody>
      </p:sp>
    </p:spTree>
    <p:extLst>
      <p:ext uri="{BB962C8B-B14F-4D97-AF65-F5344CB8AC3E}">
        <p14:creationId xmlns:p14="http://schemas.microsoft.com/office/powerpoint/2010/main" val="359789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59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725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2984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714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676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7439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0833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3993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5638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2173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47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8699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3805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397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0605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1954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4920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76153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02536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71240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29588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00295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94429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6976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5016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29941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18892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0159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41783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666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12/20/2024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6159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670483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91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71662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8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1516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8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877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207131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9130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2078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298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03496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2633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79691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5224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4742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5619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26503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53192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68498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9545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6848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328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50458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6029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370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7026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263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47922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49016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86021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7864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65413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94718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6968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87009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1502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02155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4848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95637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12361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95984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17824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50358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1B714-35D1-45EA-A62A-C3B1AFA4FF8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PH"/>
          </a:p>
        </p:txBody>
      </p:sp>
      <p:sp>
        <p:nvSpPr>
          <p:cNvPr id="3" name="Subtitle 2">
            <a:extLst>
              <a:ext uri="{FF2B5EF4-FFF2-40B4-BE49-F238E27FC236}">
                <a16:creationId xmlns:a16="http://schemas.microsoft.com/office/drawing/2014/main" id="{4BFF81E0-9B01-4350-9826-F7409073CB4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AAA7DBF6-234F-464D-89C9-5197C94B86A0}"/>
              </a:ext>
            </a:extLst>
          </p:cNvPr>
          <p:cNvSpPr>
            <a:spLocks noGrp="1"/>
          </p:cNvSpPr>
          <p:nvPr>
            <p:ph type="dt" sz="half" idx="10"/>
          </p:nvPr>
        </p:nvSpPr>
        <p:spPr/>
        <p:txBody>
          <a:bodyPr/>
          <a:lstStyle/>
          <a:p>
            <a:pPr defTabSz="1371600"/>
            <a:fld id="{038FAA94-5E63-40A6-9B1B-0411A7DDF860}" type="datetimeFigureOut">
              <a:rPr lang="en-PH" smtClean="0">
                <a:solidFill>
                  <a:prstClr val="black">
                    <a:tint val="75000"/>
                  </a:prstClr>
                </a:solidFill>
              </a:rPr>
              <a:pPr defTabSz="1371600"/>
              <a:t>12/20/2024</a:t>
            </a:fld>
            <a:endParaRPr lang="en-PH">
              <a:solidFill>
                <a:prstClr val="black">
                  <a:tint val="75000"/>
                </a:prstClr>
              </a:solidFill>
            </a:endParaRPr>
          </a:p>
        </p:txBody>
      </p:sp>
      <p:sp>
        <p:nvSpPr>
          <p:cNvPr id="5" name="Footer Placeholder 4">
            <a:extLst>
              <a:ext uri="{FF2B5EF4-FFF2-40B4-BE49-F238E27FC236}">
                <a16:creationId xmlns:a16="http://schemas.microsoft.com/office/drawing/2014/main" id="{A1BD1172-0644-4BA4-BEB5-66A90B62C6BC}"/>
              </a:ext>
            </a:extLst>
          </p:cNvPr>
          <p:cNvSpPr>
            <a:spLocks noGrp="1"/>
          </p:cNvSpPr>
          <p:nvPr>
            <p:ph type="ftr" sz="quarter" idx="11"/>
          </p:nvPr>
        </p:nvSpPr>
        <p:spPr/>
        <p:txBody>
          <a:bodyPr/>
          <a:lstStyle/>
          <a:p>
            <a:pPr defTabSz="1371600"/>
            <a:endParaRPr lang="en-PH">
              <a:solidFill>
                <a:prstClr val="black">
                  <a:tint val="75000"/>
                </a:prstClr>
              </a:solidFill>
            </a:endParaRPr>
          </a:p>
        </p:txBody>
      </p:sp>
      <p:sp>
        <p:nvSpPr>
          <p:cNvPr id="6" name="Slide Number Placeholder 5">
            <a:extLst>
              <a:ext uri="{FF2B5EF4-FFF2-40B4-BE49-F238E27FC236}">
                <a16:creationId xmlns:a16="http://schemas.microsoft.com/office/drawing/2014/main" id="{79D9E85E-83D3-4B31-ACE0-E9EBC48E121B}"/>
              </a:ext>
            </a:extLst>
          </p:cNvPr>
          <p:cNvSpPr>
            <a:spLocks noGrp="1"/>
          </p:cNvSpPr>
          <p:nvPr>
            <p:ph type="sldNum" sz="quarter" idx="12"/>
          </p:nvPr>
        </p:nvSpPr>
        <p:spPr/>
        <p:txBody>
          <a:bodyPr/>
          <a:lstStyle/>
          <a:p>
            <a:pPr defTabSz="1371600"/>
            <a:fld id="{26F5F95E-6CD2-4E68-BB54-3F969F6FC1C9}" type="slidenum">
              <a:rPr lang="en-PH" smtClean="0">
                <a:solidFill>
                  <a:prstClr val="black">
                    <a:tint val="75000"/>
                  </a:prstClr>
                </a:solidFill>
              </a:rPr>
              <a:pPr defTabSz="1371600"/>
              <a:t>‹#›</a:t>
            </a:fld>
            <a:endParaRPr lang="en-PH">
              <a:solidFill>
                <a:prstClr val="black">
                  <a:tint val="75000"/>
                </a:prstClr>
              </a:solidFill>
            </a:endParaRPr>
          </a:p>
        </p:txBody>
      </p:sp>
    </p:spTree>
    <p:extLst>
      <p:ext uri="{BB962C8B-B14F-4D97-AF65-F5344CB8AC3E}">
        <p14:creationId xmlns:p14="http://schemas.microsoft.com/office/powerpoint/2010/main" val="1835821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62A4-09E0-47C4-9EC1-3B21914A9DC0}"/>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98D9C664-DA87-4FBE-BF0A-7E2C1ED0A7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60BACEBC-BBBF-4EF6-AC0C-A5EF32E0E6C4}"/>
              </a:ext>
            </a:extLst>
          </p:cNvPr>
          <p:cNvSpPr>
            <a:spLocks noGrp="1"/>
          </p:cNvSpPr>
          <p:nvPr>
            <p:ph type="dt" sz="half" idx="10"/>
          </p:nvPr>
        </p:nvSpPr>
        <p:spPr/>
        <p:txBody>
          <a:bodyPr/>
          <a:lstStyle/>
          <a:p>
            <a:pPr defTabSz="1371600"/>
            <a:fld id="{038FAA94-5E63-40A6-9B1B-0411A7DDF860}" type="datetimeFigureOut">
              <a:rPr lang="en-PH" smtClean="0">
                <a:solidFill>
                  <a:prstClr val="black">
                    <a:tint val="75000"/>
                  </a:prstClr>
                </a:solidFill>
              </a:rPr>
              <a:pPr defTabSz="1371600"/>
              <a:t>12/20/2024</a:t>
            </a:fld>
            <a:endParaRPr lang="en-PH">
              <a:solidFill>
                <a:prstClr val="black">
                  <a:tint val="75000"/>
                </a:prstClr>
              </a:solidFill>
            </a:endParaRPr>
          </a:p>
        </p:txBody>
      </p:sp>
      <p:sp>
        <p:nvSpPr>
          <p:cNvPr id="5" name="Footer Placeholder 4">
            <a:extLst>
              <a:ext uri="{FF2B5EF4-FFF2-40B4-BE49-F238E27FC236}">
                <a16:creationId xmlns:a16="http://schemas.microsoft.com/office/drawing/2014/main" id="{486F7882-E99F-444E-BC13-CAAFF8CC35B4}"/>
              </a:ext>
            </a:extLst>
          </p:cNvPr>
          <p:cNvSpPr>
            <a:spLocks noGrp="1"/>
          </p:cNvSpPr>
          <p:nvPr>
            <p:ph type="ftr" sz="quarter" idx="11"/>
          </p:nvPr>
        </p:nvSpPr>
        <p:spPr/>
        <p:txBody>
          <a:bodyPr/>
          <a:lstStyle/>
          <a:p>
            <a:pPr defTabSz="1371600"/>
            <a:endParaRPr lang="en-PH">
              <a:solidFill>
                <a:prstClr val="black">
                  <a:tint val="75000"/>
                </a:prstClr>
              </a:solidFill>
            </a:endParaRPr>
          </a:p>
        </p:txBody>
      </p:sp>
      <p:sp>
        <p:nvSpPr>
          <p:cNvPr id="6" name="Slide Number Placeholder 5">
            <a:extLst>
              <a:ext uri="{FF2B5EF4-FFF2-40B4-BE49-F238E27FC236}">
                <a16:creationId xmlns:a16="http://schemas.microsoft.com/office/drawing/2014/main" id="{E83AD077-1049-467B-A8E8-607E8D53747D}"/>
              </a:ext>
            </a:extLst>
          </p:cNvPr>
          <p:cNvSpPr>
            <a:spLocks noGrp="1"/>
          </p:cNvSpPr>
          <p:nvPr>
            <p:ph type="sldNum" sz="quarter" idx="12"/>
          </p:nvPr>
        </p:nvSpPr>
        <p:spPr/>
        <p:txBody>
          <a:bodyPr/>
          <a:lstStyle/>
          <a:p>
            <a:pPr defTabSz="1371600"/>
            <a:fld id="{26F5F95E-6CD2-4E68-BB54-3F969F6FC1C9}" type="slidenum">
              <a:rPr lang="en-PH" smtClean="0">
                <a:solidFill>
                  <a:prstClr val="black">
                    <a:tint val="75000"/>
                  </a:prstClr>
                </a:solidFill>
              </a:rPr>
              <a:pPr defTabSz="1371600"/>
              <a:t>‹#›</a:t>
            </a:fld>
            <a:endParaRPr lang="en-PH">
              <a:solidFill>
                <a:prstClr val="black">
                  <a:tint val="75000"/>
                </a:prstClr>
              </a:solidFill>
            </a:endParaRPr>
          </a:p>
        </p:txBody>
      </p:sp>
    </p:spTree>
    <p:extLst>
      <p:ext uri="{BB962C8B-B14F-4D97-AF65-F5344CB8AC3E}">
        <p14:creationId xmlns:p14="http://schemas.microsoft.com/office/powerpoint/2010/main" val="733583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F8321-11D2-45B4-8E4F-B5E286F0F08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049644B2-688B-4E8D-B092-8522F497378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91AAAA-077C-48D7-AEED-5D550C59B230}"/>
              </a:ext>
            </a:extLst>
          </p:cNvPr>
          <p:cNvSpPr>
            <a:spLocks noGrp="1"/>
          </p:cNvSpPr>
          <p:nvPr>
            <p:ph type="dt" sz="half" idx="10"/>
          </p:nvPr>
        </p:nvSpPr>
        <p:spPr/>
        <p:txBody>
          <a:bodyPr/>
          <a:lstStyle/>
          <a:p>
            <a:pPr defTabSz="1371600"/>
            <a:fld id="{038FAA94-5E63-40A6-9B1B-0411A7DDF860}" type="datetimeFigureOut">
              <a:rPr lang="en-PH" smtClean="0">
                <a:solidFill>
                  <a:prstClr val="black">
                    <a:tint val="75000"/>
                  </a:prstClr>
                </a:solidFill>
              </a:rPr>
              <a:pPr defTabSz="1371600"/>
              <a:t>12/20/2024</a:t>
            </a:fld>
            <a:endParaRPr lang="en-PH">
              <a:solidFill>
                <a:prstClr val="black">
                  <a:tint val="75000"/>
                </a:prstClr>
              </a:solidFill>
            </a:endParaRPr>
          </a:p>
        </p:txBody>
      </p:sp>
      <p:sp>
        <p:nvSpPr>
          <p:cNvPr id="5" name="Footer Placeholder 4">
            <a:extLst>
              <a:ext uri="{FF2B5EF4-FFF2-40B4-BE49-F238E27FC236}">
                <a16:creationId xmlns:a16="http://schemas.microsoft.com/office/drawing/2014/main" id="{FDF5B0C3-61FC-445B-8D06-7F0BD3820CA9}"/>
              </a:ext>
            </a:extLst>
          </p:cNvPr>
          <p:cNvSpPr>
            <a:spLocks noGrp="1"/>
          </p:cNvSpPr>
          <p:nvPr>
            <p:ph type="ftr" sz="quarter" idx="11"/>
          </p:nvPr>
        </p:nvSpPr>
        <p:spPr/>
        <p:txBody>
          <a:bodyPr/>
          <a:lstStyle/>
          <a:p>
            <a:pPr defTabSz="1371600"/>
            <a:endParaRPr lang="en-PH">
              <a:solidFill>
                <a:prstClr val="black">
                  <a:tint val="75000"/>
                </a:prstClr>
              </a:solidFill>
            </a:endParaRPr>
          </a:p>
        </p:txBody>
      </p:sp>
      <p:sp>
        <p:nvSpPr>
          <p:cNvPr id="6" name="Slide Number Placeholder 5">
            <a:extLst>
              <a:ext uri="{FF2B5EF4-FFF2-40B4-BE49-F238E27FC236}">
                <a16:creationId xmlns:a16="http://schemas.microsoft.com/office/drawing/2014/main" id="{F11D94ED-ABEA-4278-8881-7D9C008C9698}"/>
              </a:ext>
            </a:extLst>
          </p:cNvPr>
          <p:cNvSpPr>
            <a:spLocks noGrp="1"/>
          </p:cNvSpPr>
          <p:nvPr>
            <p:ph type="sldNum" sz="quarter" idx="12"/>
          </p:nvPr>
        </p:nvSpPr>
        <p:spPr/>
        <p:txBody>
          <a:bodyPr/>
          <a:lstStyle/>
          <a:p>
            <a:pPr defTabSz="1371600"/>
            <a:fld id="{26F5F95E-6CD2-4E68-BB54-3F969F6FC1C9}" type="slidenum">
              <a:rPr lang="en-PH" smtClean="0">
                <a:solidFill>
                  <a:prstClr val="black">
                    <a:tint val="75000"/>
                  </a:prstClr>
                </a:solidFill>
              </a:rPr>
              <a:pPr defTabSz="1371600"/>
              <a:t>‹#›</a:t>
            </a:fld>
            <a:endParaRPr lang="en-PH">
              <a:solidFill>
                <a:prstClr val="black">
                  <a:tint val="75000"/>
                </a:prstClr>
              </a:solidFill>
            </a:endParaRPr>
          </a:p>
        </p:txBody>
      </p:sp>
    </p:spTree>
    <p:extLst>
      <p:ext uri="{BB962C8B-B14F-4D97-AF65-F5344CB8AC3E}">
        <p14:creationId xmlns:p14="http://schemas.microsoft.com/office/powerpoint/2010/main" val="38820103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E6DAF-15DC-4E6D-A2E6-B7573F95CDDB}"/>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5F20027D-1183-4BE7-AB59-51800AC2465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22313D7F-E394-4817-BF7C-D534890185A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090BC68E-C886-4F8C-97D7-A4B52639198C}"/>
              </a:ext>
            </a:extLst>
          </p:cNvPr>
          <p:cNvSpPr>
            <a:spLocks noGrp="1"/>
          </p:cNvSpPr>
          <p:nvPr>
            <p:ph type="dt" sz="half" idx="10"/>
          </p:nvPr>
        </p:nvSpPr>
        <p:spPr/>
        <p:txBody>
          <a:bodyPr/>
          <a:lstStyle/>
          <a:p>
            <a:pPr defTabSz="1371600"/>
            <a:fld id="{038FAA94-5E63-40A6-9B1B-0411A7DDF860}" type="datetimeFigureOut">
              <a:rPr lang="en-PH" smtClean="0">
                <a:solidFill>
                  <a:prstClr val="black">
                    <a:tint val="75000"/>
                  </a:prstClr>
                </a:solidFill>
              </a:rPr>
              <a:pPr defTabSz="1371600"/>
              <a:t>12/20/2024</a:t>
            </a:fld>
            <a:endParaRPr lang="en-PH">
              <a:solidFill>
                <a:prstClr val="black">
                  <a:tint val="75000"/>
                </a:prstClr>
              </a:solidFill>
            </a:endParaRPr>
          </a:p>
        </p:txBody>
      </p:sp>
      <p:sp>
        <p:nvSpPr>
          <p:cNvPr id="6" name="Footer Placeholder 5">
            <a:extLst>
              <a:ext uri="{FF2B5EF4-FFF2-40B4-BE49-F238E27FC236}">
                <a16:creationId xmlns:a16="http://schemas.microsoft.com/office/drawing/2014/main" id="{D2082873-F12F-47C2-BBFB-F4B481F2E350}"/>
              </a:ext>
            </a:extLst>
          </p:cNvPr>
          <p:cNvSpPr>
            <a:spLocks noGrp="1"/>
          </p:cNvSpPr>
          <p:nvPr>
            <p:ph type="ftr" sz="quarter" idx="11"/>
          </p:nvPr>
        </p:nvSpPr>
        <p:spPr/>
        <p:txBody>
          <a:bodyPr/>
          <a:lstStyle/>
          <a:p>
            <a:pPr defTabSz="1371600"/>
            <a:endParaRPr lang="en-PH">
              <a:solidFill>
                <a:prstClr val="black">
                  <a:tint val="75000"/>
                </a:prstClr>
              </a:solidFill>
            </a:endParaRPr>
          </a:p>
        </p:txBody>
      </p:sp>
      <p:sp>
        <p:nvSpPr>
          <p:cNvPr id="7" name="Slide Number Placeholder 6">
            <a:extLst>
              <a:ext uri="{FF2B5EF4-FFF2-40B4-BE49-F238E27FC236}">
                <a16:creationId xmlns:a16="http://schemas.microsoft.com/office/drawing/2014/main" id="{853C63A0-3D0D-41F2-AE39-24935824B46F}"/>
              </a:ext>
            </a:extLst>
          </p:cNvPr>
          <p:cNvSpPr>
            <a:spLocks noGrp="1"/>
          </p:cNvSpPr>
          <p:nvPr>
            <p:ph type="sldNum" sz="quarter" idx="12"/>
          </p:nvPr>
        </p:nvSpPr>
        <p:spPr/>
        <p:txBody>
          <a:bodyPr/>
          <a:lstStyle/>
          <a:p>
            <a:pPr defTabSz="1371600"/>
            <a:fld id="{26F5F95E-6CD2-4E68-BB54-3F969F6FC1C9}" type="slidenum">
              <a:rPr lang="en-PH" smtClean="0">
                <a:solidFill>
                  <a:prstClr val="black">
                    <a:tint val="75000"/>
                  </a:prstClr>
                </a:solidFill>
              </a:rPr>
              <a:pPr defTabSz="1371600"/>
              <a:t>‹#›</a:t>
            </a:fld>
            <a:endParaRPr lang="en-PH">
              <a:solidFill>
                <a:prstClr val="black">
                  <a:tint val="75000"/>
                </a:prstClr>
              </a:solidFill>
            </a:endParaRPr>
          </a:p>
        </p:txBody>
      </p:sp>
    </p:spTree>
    <p:extLst>
      <p:ext uri="{BB962C8B-B14F-4D97-AF65-F5344CB8AC3E}">
        <p14:creationId xmlns:p14="http://schemas.microsoft.com/office/powerpoint/2010/main" val="2777132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9859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66550-3BC7-4FB5-BD0E-786438503D79}"/>
              </a:ext>
            </a:extLst>
          </p:cNvPr>
          <p:cNvSpPr>
            <a:spLocks noGrp="1"/>
          </p:cNvSpPr>
          <p:nvPr>
            <p:ph type="title"/>
          </p:nvPr>
        </p:nvSpPr>
        <p:spPr>
          <a:xfrm>
            <a:off x="1259682" y="547688"/>
            <a:ext cx="15773400" cy="1988345"/>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09D7A412-0A42-4D79-8320-C8C3D9B715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D7C748E-57FD-47EB-AE17-0E7C6A94170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DA5D729C-93BD-471C-8B8B-641B37ACE5F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261EF-D452-4D19-930B-F0ADE08F8C7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ECA9B526-C964-495F-ABA5-98973B6C9B99}"/>
              </a:ext>
            </a:extLst>
          </p:cNvPr>
          <p:cNvSpPr>
            <a:spLocks noGrp="1"/>
          </p:cNvSpPr>
          <p:nvPr>
            <p:ph type="dt" sz="half" idx="10"/>
          </p:nvPr>
        </p:nvSpPr>
        <p:spPr/>
        <p:txBody>
          <a:bodyPr/>
          <a:lstStyle/>
          <a:p>
            <a:pPr defTabSz="1371600"/>
            <a:fld id="{038FAA94-5E63-40A6-9B1B-0411A7DDF860}" type="datetimeFigureOut">
              <a:rPr lang="en-PH" smtClean="0">
                <a:solidFill>
                  <a:prstClr val="black">
                    <a:tint val="75000"/>
                  </a:prstClr>
                </a:solidFill>
              </a:rPr>
              <a:pPr defTabSz="1371600"/>
              <a:t>12/20/2024</a:t>
            </a:fld>
            <a:endParaRPr lang="en-PH">
              <a:solidFill>
                <a:prstClr val="black">
                  <a:tint val="75000"/>
                </a:prstClr>
              </a:solidFill>
            </a:endParaRPr>
          </a:p>
        </p:txBody>
      </p:sp>
      <p:sp>
        <p:nvSpPr>
          <p:cNvPr id="8" name="Footer Placeholder 7">
            <a:extLst>
              <a:ext uri="{FF2B5EF4-FFF2-40B4-BE49-F238E27FC236}">
                <a16:creationId xmlns:a16="http://schemas.microsoft.com/office/drawing/2014/main" id="{F4DF970C-A9B7-4055-B363-60A5D602C8C4}"/>
              </a:ext>
            </a:extLst>
          </p:cNvPr>
          <p:cNvSpPr>
            <a:spLocks noGrp="1"/>
          </p:cNvSpPr>
          <p:nvPr>
            <p:ph type="ftr" sz="quarter" idx="11"/>
          </p:nvPr>
        </p:nvSpPr>
        <p:spPr/>
        <p:txBody>
          <a:bodyPr/>
          <a:lstStyle/>
          <a:p>
            <a:pPr defTabSz="1371600"/>
            <a:endParaRPr lang="en-PH">
              <a:solidFill>
                <a:prstClr val="black">
                  <a:tint val="75000"/>
                </a:prstClr>
              </a:solidFill>
            </a:endParaRPr>
          </a:p>
        </p:txBody>
      </p:sp>
      <p:sp>
        <p:nvSpPr>
          <p:cNvPr id="9" name="Slide Number Placeholder 8">
            <a:extLst>
              <a:ext uri="{FF2B5EF4-FFF2-40B4-BE49-F238E27FC236}">
                <a16:creationId xmlns:a16="http://schemas.microsoft.com/office/drawing/2014/main" id="{8B2BF936-7141-4284-9F59-5C69EE1A411E}"/>
              </a:ext>
            </a:extLst>
          </p:cNvPr>
          <p:cNvSpPr>
            <a:spLocks noGrp="1"/>
          </p:cNvSpPr>
          <p:nvPr>
            <p:ph type="sldNum" sz="quarter" idx="12"/>
          </p:nvPr>
        </p:nvSpPr>
        <p:spPr/>
        <p:txBody>
          <a:bodyPr/>
          <a:lstStyle/>
          <a:p>
            <a:pPr defTabSz="1371600"/>
            <a:fld id="{26F5F95E-6CD2-4E68-BB54-3F969F6FC1C9}" type="slidenum">
              <a:rPr lang="en-PH" smtClean="0">
                <a:solidFill>
                  <a:prstClr val="black">
                    <a:tint val="75000"/>
                  </a:prstClr>
                </a:solidFill>
              </a:rPr>
              <a:pPr defTabSz="1371600"/>
              <a:t>‹#›</a:t>
            </a:fld>
            <a:endParaRPr lang="en-PH">
              <a:solidFill>
                <a:prstClr val="black">
                  <a:tint val="75000"/>
                </a:prstClr>
              </a:solidFill>
            </a:endParaRPr>
          </a:p>
        </p:txBody>
      </p:sp>
    </p:spTree>
    <p:extLst>
      <p:ext uri="{BB962C8B-B14F-4D97-AF65-F5344CB8AC3E}">
        <p14:creationId xmlns:p14="http://schemas.microsoft.com/office/powerpoint/2010/main" val="11896986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7F79-8F23-4B71-9A4C-75DC720086A8}"/>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8F2D4F65-B5FE-4CC0-B8AB-67783D8A1F9F}"/>
              </a:ext>
            </a:extLst>
          </p:cNvPr>
          <p:cNvSpPr>
            <a:spLocks noGrp="1"/>
          </p:cNvSpPr>
          <p:nvPr>
            <p:ph type="dt" sz="half" idx="10"/>
          </p:nvPr>
        </p:nvSpPr>
        <p:spPr/>
        <p:txBody>
          <a:bodyPr/>
          <a:lstStyle/>
          <a:p>
            <a:pPr defTabSz="1371600"/>
            <a:fld id="{038FAA94-5E63-40A6-9B1B-0411A7DDF860}" type="datetimeFigureOut">
              <a:rPr lang="en-PH" smtClean="0">
                <a:solidFill>
                  <a:prstClr val="black">
                    <a:tint val="75000"/>
                  </a:prstClr>
                </a:solidFill>
              </a:rPr>
              <a:pPr defTabSz="1371600"/>
              <a:t>12/20/2024</a:t>
            </a:fld>
            <a:endParaRPr lang="en-PH">
              <a:solidFill>
                <a:prstClr val="black">
                  <a:tint val="75000"/>
                </a:prstClr>
              </a:solidFill>
            </a:endParaRPr>
          </a:p>
        </p:txBody>
      </p:sp>
      <p:sp>
        <p:nvSpPr>
          <p:cNvPr id="4" name="Footer Placeholder 3">
            <a:extLst>
              <a:ext uri="{FF2B5EF4-FFF2-40B4-BE49-F238E27FC236}">
                <a16:creationId xmlns:a16="http://schemas.microsoft.com/office/drawing/2014/main" id="{38EC254B-A518-460F-976A-9D44C8CF7365}"/>
              </a:ext>
            </a:extLst>
          </p:cNvPr>
          <p:cNvSpPr>
            <a:spLocks noGrp="1"/>
          </p:cNvSpPr>
          <p:nvPr>
            <p:ph type="ftr" sz="quarter" idx="11"/>
          </p:nvPr>
        </p:nvSpPr>
        <p:spPr/>
        <p:txBody>
          <a:bodyPr/>
          <a:lstStyle/>
          <a:p>
            <a:pPr defTabSz="1371600"/>
            <a:endParaRPr lang="en-PH">
              <a:solidFill>
                <a:prstClr val="black">
                  <a:tint val="75000"/>
                </a:prstClr>
              </a:solidFill>
            </a:endParaRPr>
          </a:p>
        </p:txBody>
      </p:sp>
      <p:sp>
        <p:nvSpPr>
          <p:cNvPr id="5" name="Slide Number Placeholder 4">
            <a:extLst>
              <a:ext uri="{FF2B5EF4-FFF2-40B4-BE49-F238E27FC236}">
                <a16:creationId xmlns:a16="http://schemas.microsoft.com/office/drawing/2014/main" id="{55E91610-35AC-4F34-97FA-20EED54CF492}"/>
              </a:ext>
            </a:extLst>
          </p:cNvPr>
          <p:cNvSpPr>
            <a:spLocks noGrp="1"/>
          </p:cNvSpPr>
          <p:nvPr>
            <p:ph type="sldNum" sz="quarter" idx="12"/>
          </p:nvPr>
        </p:nvSpPr>
        <p:spPr/>
        <p:txBody>
          <a:bodyPr/>
          <a:lstStyle/>
          <a:p>
            <a:pPr defTabSz="1371600"/>
            <a:fld id="{26F5F95E-6CD2-4E68-BB54-3F969F6FC1C9}" type="slidenum">
              <a:rPr lang="en-PH" smtClean="0">
                <a:solidFill>
                  <a:prstClr val="black">
                    <a:tint val="75000"/>
                  </a:prstClr>
                </a:solidFill>
              </a:rPr>
              <a:pPr defTabSz="1371600"/>
              <a:t>‹#›</a:t>
            </a:fld>
            <a:endParaRPr lang="en-PH">
              <a:solidFill>
                <a:prstClr val="black">
                  <a:tint val="75000"/>
                </a:prstClr>
              </a:solidFill>
            </a:endParaRPr>
          </a:p>
        </p:txBody>
      </p:sp>
    </p:spTree>
    <p:extLst>
      <p:ext uri="{BB962C8B-B14F-4D97-AF65-F5344CB8AC3E}">
        <p14:creationId xmlns:p14="http://schemas.microsoft.com/office/powerpoint/2010/main" val="27243618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657537-E21D-4F21-9617-B89AF1D379DE}"/>
              </a:ext>
            </a:extLst>
          </p:cNvPr>
          <p:cNvSpPr>
            <a:spLocks noGrp="1"/>
          </p:cNvSpPr>
          <p:nvPr>
            <p:ph type="dt" sz="half" idx="10"/>
          </p:nvPr>
        </p:nvSpPr>
        <p:spPr/>
        <p:txBody>
          <a:bodyPr/>
          <a:lstStyle/>
          <a:p>
            <a:pPr defTabSz="1371600"/>
            <a:fld id="{038FAA94-5E63-40A6-9B1B-0411A7DDF860}" type="datetimeFigureOut">
              <a:rPr lang="en-PH" smtClean="0">
                <a:solidFill>
                  <a:prstClr val="black">
                    <a:tint val="75000"/>
                  </a:prstClr>
                </a:solidFill>
              </a:rPr>
              <a:pPr defTabSz="1371600"/>
              <a:t>12/20/2024</a:t>
            </a:fld>
            <a:endParaRPr lang="en-PH">
              <a:solidFill>
                <a:prstClr val="black">
                  <a:tint val="75000"/>
                </a:prstClr>
              </a:solidFill>
            </a:endParaRPr>
          </a:p>
        </p:txBody>
      </p:sp>
      <p:sp>
        <p:nvSpPr>
          <p:cNvPr id="3" name="Footer Placeholder 2">
            <a:extLst>
              <a:ext uri="{FF2B5EF4-FFF2-40B4-BE49-F238E27FC236}">
                <a16:creationId xmlns:a16="http://schemas.microsoft.com/office/drawing/2014/main" id="{F0B69A2A-70BA-4D0D-9379-F289B377FE2D}"/>
              </a:ext>
            </a:extLst>
          </p:cNvPr>
          <p:cNvSpPr>
            <a:spLocks noGrp="1"/>
          </p:cNvSpPr>
          <p:nvPr>
            <p:ph type="ftr" sz="quarter" idx="11"/>
          </p:nvPr>
        </p:nvSpPr>
        <p:spPr/>
        <p:txBody>
          <a:bodyPr/>
          <a:lstStyle/>
          <a:p>
            <a:pPr defTabSz="1371600"/>
            <a:endParaRPr lang="en-PH">
              <a:solidFill>
                <a:prstClr val="black">
                  <a:tint val="75000"/>
                </a:prstClr>
              </a:solidFill>
            </a:endParaRPr>
          </a:p>
        </p:txBody>
      </p:sp>
      <p:sp>
        <p:nvSpPr>
          <p:cNvPr id="4" name="Slide Number Placeholder 3">
            <a:extLst>
              <a:ext uri="{FF2B5EF4-FFF2-40B4-BE49-F238E27FC236}">
                <a16:creationId xmlns:a16="http://schemas.microsoft.com/office/drawing/2014/main" id="{5D30EC90-0209-43F4-B6BE-CF13A9A76875}"/>
              </a:ext>
            </a:extLst>
          </p:cNvPr>
          <p:cNvSpPr>
            <a:spLocks noGrp="1"/>
          </p:cNvSpPr>
          <p:nvPr>
            <p:ph type="sldNum" sz="quarter" idx="12"/>
          </p:nvPr>
        </p:nvSpPr>
        <p:spPr/>
        <p:txBody>
          <a:bodyPr/>
          <a:lstStyle/>
          <a:p>
            <a:pPr defTabSz="1371600"/>
            <a:fld id="{26F5F95E-6CD2-4E68-BB54-3F969F6FC1C9}" type="slidenum">
              <a:rPr lang="en-PH" smtClean="0">
                <a:solidFill>
                  <a:prstClr val="black">
                    <a:tint val="75000"/>
                  </a:prstClr>
                </a:solidFill>
              </a:rPr>
              <a:pPr defTabSz="1371600"/>
              <a:t>‹#›</a:t>
            </a:fld>
            <a:endParaRPr lang="en-PH">
              <a:solidFill>
                <a:prstClr val="black">
                  <a:tint val="75000"/>
                </a:prstClr>
              </a:solidFill>
            </a:endParaRPr>
          </a:p>
        </p:txBody>
      </p:sp>
    </p:spTree>
    <p:extLst>
      <p:ext uri="{BB962C8B-B14F-4D97-AF65-F5344CB8AC3E}">
        <p14:creationId xmlns:p14="http://schemas.microsoft.com/office/powerpoint/2010/main" val="37770083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173DD-B412-48D5-82C5-3CCAA165D6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F1100774-73B8-491E-B8C1-B13E09FDED1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45C2310E-F668-46F7-9250-DD9B8FB00C4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8063FC8-B9CC-4CBF-9CEC-FC244A3D4FC3}"/>
              </a:ext>
            </a:extLst>
          </p:cNvPr>
          <p:cNvSpPr>
            <a:spLocks noGrp="1"/>
          </p:cNvSpPr>
          <p:nvPr>
            <p:ph type="dt" sz="half" idx="10"/>
          </p:nvPr>
        </p:nvSpPr>
        <p:spPr/>
        <p:txBody>
          <a:bodyPr/>
          <a:lstStyle/>
          <a:p>
            <a:pPr defTabSz="1371600"/>
            <a:fld id="{038FAA94-5E63-40A6-9B1B-0411A7DDF860}" type="datetimeFigureOut">
              <a:rPr lang="en-PH" smtClean="0">
                <a:solidFill>
                  <a:prstClr val="black">
                    <a:tint val="75000"/>
                  </a:prstClr>
                </a:solidFill>
              </a:rPr>
              <a:pPr defTabSz="1371600"/>
              <a:t>12/20/2024</a:t>
            </a:fld>
            <a:endParaRPr lang="en-PH">
              <a:solidFill>
                <a:prstClr val="black">
                  <a:tint val="75000"/>
                </a:prstClr>
              </a:solidFill>
            </a:endParaRPr>
          </a:p>
        </p:txBody>
      </p:sp>
      <p:sp>
        <p:nvSpPr>
          <p:cNvPr id="6" name="Footer Placeholder 5">
            <a:extLst>
              <a:ext uri="{FF2B5EF4-FFF2-40B4-BE49-F238E27FC236}">
                <a16:creationId xmlns:a16="http://schemas.microsoft.com/office/drawing/2014/main" id="{B48AD0F1-72DE-47BB-9415-9C061B7BC13F}"/>
              </a:ext>
            </a:extLst>
          </p:cNvPr>
          <p:cNvSpPr>
            <a:spLocks noGrp="1"/>
          </p:cNvSpPr>
          <p:nvPr>
            <p:ph type="ftr" sz="quarter" idx="11"/>
          </p:nvPr>
        </p:nvSpPr>
        <p:spPr/>
        <p:txBody>
          <a:bodyPr/>
          <a:lstStyle/>
          <a:p>
            <a:pPr defTabSz="1371600"/>
            <a:endParaRPr lang="en-PH">
              <a:solidFill>
                <a:prstClr val="black">
                  <a:tint val="75000"/>
                </a:prstClr>
              </a:solidFill>
            </a:endParaRPr>
          </a:p>
        </p:txBody>
      </p:sp>
      <p:sp>
        <p:nvSpPr>
          <p:cNvPr id="7" name="Slide Number Placeholder 6">
            <a:extLst>
              <a:ext uri="{FF2B5EF4-FFF2-40B4-BE49-F238E27FC236}">
                <a16:creationId xmlns:a16="http://schemas.microsoft.com/office/drawing/2014/main" id="{E6C8DCD1-270A-4B4D-A3D3-49DACE0FCD37}"/>
              </a:ext>
            </a:extLst>
          </p:cNvPr>
          <p:cNvSpPr>
            <a:spLocks noGrp="1"/>
          </p:cNvSpPr>
          <p:nvPr>
            <p:ph type="sldNum" sz="quarter" idx="12"/>
          </p:nvPr>
        </p:nvSpPr>
        <p:spPr/>
        <p:txBody>
          <a:bodyPr/>
          <a:lstStyle/>
          <a:p>
            <a:pPr defTabSz="1371600"/>
            <a:fld id="{26F5F95E-6CD2-4E68-BB54-3F969F6FC1C9}" type="slidenum">
              <a:rPr lang="en-PH" smtClean="0">
                <a:solidFill>
                  <a:prstClr val="black">
                    <a:tint val="75000"/>
                  </a:prstClr>
                </a:solidFill>
              </a:rPr>
              <a:pPr defTabSz="1371600"/>
              <a:t>‹#›</a:t>
            </a:fld>
            <a:endParaRPr lang="en-PH">
              <a:solidFill>
                <a:prstClr val="black">
                  <a:tint val="75000"/>
                </a:prstClr>
              </a:solidFill>
            </a:endParaRPr>
          </a:p>
        </p:txBody>
      </p:sp>
    </p:spTree>
    <p:extLst>
      <p:ext uri="{BB962C8B-B14F-4D97-AF65-F5344CB8AC3E}">
        <p14:creationId xmlns:p14="http://schemas.microsoft.com/office/powerpoint/2010/main" val="7546989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7928-35FC-4815-BE1D-FF532C03CDA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CA0CEABA-E242-4594-95CB-B91F5660B87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PH"/>
          </a:p>
        </p:txBody>
      </p:sp>
      <p:sp>
        <p:nvSpPr>
          <p:cNvPr id="4" name="Text Placeholder 3">
            <a:extLst>
              <a:ext uri="{FF2B5EF4-FFF2-40B4-BE49-F238E27FC236}">
                <a16:creationId xmlns:a16="http://schemas.microsoft.com/office/drawing/2014/main" id="{E0527934-FC60-43B1-96C4-1288B9E8BF1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82BED87-2144-4851-85E7-69FA18A4A3EC}"/>
              </a:ext>
            </a:extLst>
          </p:cNvPr>
          <p:cNvSpPr>
            <a:spLocks noGrp="1"/>
          </p:cNvSpPr>
          <p:nvPr>
            <p:ph type="dt" sz="half" idx="10"/>
          </p:nvPr>
        </p:nvSpPr>
        <p:spPr/>
        <p:txBody>
          <a:bodyPr/>
          <a:lstStyle/>
          <a:p>
            <a:pPr defTabSz="1371600"/>
            <a:fld id="{038FAA94-5E63-40A6-9B1B-0411A7DDF860}" type="datetimeFigureOut">
              <a:rPr lang="en-PH" smtClean="0">
                <a:solidFill>
                  <a:prstClr val="black">
                    <a:tint val="75000"/>
                  </a:prstClr>
                </a:solidFill>
              </a:rPr>
              <a:pPr defTabSz="1371600"/>
              <a:t>12/20/2024</a:t>
            </a:fld>
            <a:endParaRPr lang="en-PH">
              <a:solidFill>
                <a:prstClr val="black">
                  <a:tint val="75000"/>
                </a:prstClr>
              </a:solidFill>
            </a:endParaRPr>
          </a:p>
        </p:txBody>
      </p:sp>
      <p:sp>
        <p:nvSpPr>
          <p:cNvPr id="6" name="Footer Placeholder 5">
            <a:extLst>
              <a:ext uri="{FF2B5EF4-FFF2-40B4-BE49-F238E27FC236}">
                <a16:creationId xmlns:a16="http://schemas.microsoft.com/office/drawing/2014/main" id="{B5361642-5326-4320-9A7D-1FE5C611FF56}"/>
              </a:ext>
            </a:extLst>
          </p:cNvPr>
          <p:cNvSpPr>
            <a:spLocks noGrp="1"/>
          </p:cNvSpPr>
          <p:nvPr>
            <p:ph type="ftr" sz="quarter" idx="11"/>
          </p:nvPr>
        </p:nvSpPr>
        <p:spPr/>
        <p:txBody>
          <a:bodyPr/>
          <a:lstStyle/>
          <a:p>
            <a:pPr defTabSz="1371600"/>
            <a:endParaRPr lang="en-PH">
              <a:solidFill>
                <a:prstClr val="black">
                  <a:tint val="75000"/>
                </a:prstClr>
              </a:solidFill>
            </a:endParaRPr>
          </a:p>
        </p:txBody>
      </p:sp>
      <p:sp>
        <p:nvSpPr>
          <p:cNvPr id="7" name="Slide Number Placeholder 6">
            <a:extLst>
              <a:ext uri="{FF2B5EF4-FFF2-40B4-BE49-F238E27FC236}">
                <a16:creationId xmlns:a16="http://schemas.microsoft.com/office/drawing/2014/main" id="{69897650-D99C-4EC6-968A-E35A5D14989F}"/>
              </a:ext>
            </a:extLst>
          </p:cNvPr>
          <p:cNvSpPr>
            <a:spLocks noGrp="1"/>
          </p:cNvSpPr>
          <p:nvPr>
            <p:ph type="sldNum" sz="quarter" idx="12"/>
          </p:nvPr>
        </p:nvSpPr>
        <p:spPr/>
        <p:txBody>
          <a:bodyPr/>
          <a:lstStyle/>
          <a:p>
            <a:pPr defTabSz="1371600"/>
            <a:fld id="{26F5F95E-6CD2-4E68-BB54-3F969F6FC1C9}" type="slidenum">
              <a:rPr lang="en-PH" smtClean="0">
                <a:solidFill>
                  <a:prstClr val="black">
                    <a:tint val="75000"/>
                  </a:prstClr>
                </a:solidFill>
              </a:rPr>
              <a:pPr defTabSz="1371600"/>
              <a:t>‹#›</a:t>
            </a:fld>
            <a:endParaRPr lang="en-PH">
              <a:solidFill>
                <a:prstClr val="black">
                  <a:tint val="75000"/>
                </a:prstClr>
              </a:solidFill>
            </a:endParaRPr>
          </a:p>
        </p:txBody>
      </p:sp>
    </p:spTree>
    <p:extLst>
      <p:ext uri="{BB962C8B-B14F-4D97-AF65-F5344CB8AC3E}">
        <p14:creationId xmlns:p14="http://schemas.microsoft.com/office/powerpoint/2010/main" val="29239642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F6D80-D2FF-44A1-8A18-44643675F1F0}"/>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0FE9C9C6-C523-4C80-AC7A-ABDC8C3CA5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836930F5-B577-448D-A0C6-49C3BEDB2A4C}"/>
              </a:ext>
            </a:extLst>
          </p:cNvPr>
          <p:cNvSpPr>
            <a:spLocks noGrp="1"/>
          </p:cNvSpPr>
          <p:nvPr>
            <p:ph type="dt" sz="half" idx="10"/>
          </p:nvPr>
        </p:nvSpPr>
        <p:spPr/>
        <p:txBody>
          <a:bodyPr/>
          <a:lstStyle/>
          <a:p>
            <a:pPr defTabSz="1371600"/>
            <a:fld id="{038FAA94-5E63-40A6-9B1B-0411A7DDF860}" type="datetimeFigureOut">
              <a:rPr lang="en-PH" smtClean="0">
                <a:solidFill>
                  <a:prstClr val="black">
                    <a:tint val="75000"/>
                  </a:prstClr>
                </a:solidFill>
              </a:rPr>
              <a:pPr defTabSz="1371600"/>
              <a:t>12/20/2024</a:t>
            </a:fld>
            <a:endParaRPr lang="en-PH">
              <a:solidFill>
                <a:prstClr val="black">
                  <a:tint val="75000"/>
                </a:prstClr>
              </a:solidFill>
            </a:endParaRPr>
          </a:p>
        </p:txBody>
      </p:sp>
      <p:sp>
        <p:nvSpPr>
          <p:cNvPr id="5" name="Footer Placeholder 4">
            <a:extLst>
              <a:ext uri="{FF2B5EF4-FFF2-40B4-BE49-F238E27FC236}">
                <a16:creationId xmlns:a16="http://schemas.microsoft.com/office/drawing/2014/main" id="{AE735008-01FC-416E-82AA-9D823A12A634}"/>
              </a:ext>
            </a:extLst>
          </p:cNvPr>
          <p:cNvSpPr>
            <a:spLocks noGrp="1"/>
          </p:cNvSpPr>
          <p:nvPr>
            <p:ph type="ftr" sz="quarter" idx="11"/>
          </p:nvPr>
        </p:nvSpPr>
        <p:spPr/>
        <p:txBody>
          <a:bodyPr/>
          <a:lstStyle/>
          <a:p>
            <a:pPr defTabSz="1371600"/>
            <a:endParaRPr lang="en-PH">
              <a:solidFill>
                <a:prstClr val="black">
                  <a:tint val="75000"/>
                </a:prstClr>
              </a:solidFill>
            </a:endParaRPr>
          </a:p>
        </p:txBody>
      </p:sp>
      <p:sp>
        <p:nvSpPr>
          <p:cNvPr id="6" name="Slide Number Placeholder 5">
            <a:extLst>
              <a:ext uri="{FF2B5EF4-FFF2-40B4-BE49-F238E27FC236}">
                <a16:creationId xmlns:a16="http://schemas.microsoft.com/office/drawing/2014/main" id="{06F62BDC-07D0-44E2-86DB-B21B575F2D6B}"/>
              </a:ext>
            </a:extLst>
          </p:cNvPr>
          <p:cNvSpPr>
            <a:spLocks noGrp="1"/>
          </p:cNvSpPr>
          <p:nvPr>
            <p:ph type="sldNum" sz="quarter" idx="12"/>
          </p:nvPr>
        </p:nvSpPr>
        <p:spPr/>
        <p:txBody>
          <a:bodyPr/>
          <a:lstStyle/>
          <a:p>
            <a:pPr defTabSz="1371600"/>
            <a:fld id="{26F5F95E-6CD2-4E68-BB54-3F969F6FC1C9}" type="slidenum">
              <a:rPr lang="en-PH" smtClean="0">
                <a:solidFill>
                  <a:prstClr val="black">
                    <a:tint val="75000"/>
                  </a:prstClr>
                </a:solidFill>
              </a:rPr>
              <a:pPr defTabSz="1371600"/>
              <a:t>‹#›</a:t>
            </a:fld>
            <a:endParaRPr lang="en-PH">
              <a:solidFill>
                <a:prstClr val="black">
                  <a:tint val="75000"/>
                </a:prstClr>
              </a:solidFill>
            </a:endParaRPr>
          </a:p>
        </p:txBody>
      </p:sp>
    </p:spTree>
    <p:extLst>
      <p:ext uri="{BB962C8B-B14F-4D97-AF65-F5344CB8AC3E}">
        <p14:creationId xmlns:p14="http://schemas.microsoft.com/office/powerpoint/2010/main" val="22658191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D40A94-8170-46CD-864F-583D9158E561}"/>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D7FEBA9A-E812-45CA-A80B-A06567EAC91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CA8EC914-AF7E-40FE-B852-356CABCEE2EF}"/>
              </a:ext>
            </a:extLst>
          </p:cNvPr>
          <p:cNvSpPr>
            <a:spLocks noGrp="1"/>
          </p:cNvSpPr>
          <p:nvPr>
            <p:ph type="dt" sz="half" idx="10"/>
          </p:nvPr>
        </p:nvSpPr>
        <p:spPr/>
        <p:txBody>
          <a:bodyPr/>
          <a:lstStyle/>
          <a:p>
            <a:pPr defTabSz="1371600"/>
            <a:fld id="{038FAA94-5E63-40A6-9B1B-0411A7DDF860}" type="datetimeFigureOut">
              <a:rPr lang="en-PH" smtClean="0">
                <a:solidFill>
                  <a:prstClr val="black">
                    <a:tint val="75000"/>
                  </a:prstClr>
                </a:solidFill>
              </a:rPr>
              <a:pPr defTabSz="1371600"/>
              <a:t>12/20/2024</a:t>
            </a:fld>
            <a:endParaRPr lang="en-PH">
              <a:solidFill>
                <a:prstClr val="black">
                  <a:tint val="75000"/>
                </a:prstClr>
              </a:solidFill>
            </a:endParaRPr>
          </a:p>
        </p:txBody>
      </p:sp>
      <p:sp>
        <p:nvSpPr>
          <p:cNvPr id="5" name="Footer Placeholder 4">
            <a:extLst>
              <a:ext uri="{FF2B5EF4-FFF2-40B4-BE49-F238E27FC236}">
                <a16:creationId xmlns:a16="http://schemas.microsoft.com/office/drawing/2014/main" id="{AED86EB5-A3AC-471E-BCE2-7E7A211300B1}"/>
              </a:ext>
            </a:extLst>
          </p:cNvPr>
          <p:cNvSpPr>
            <a:spLocks noGrp="1"/>
          </p:cNvSpPr>
          <p:nvPr>
            <p:ph type="ftr" sz="quarter" idx="11"/>
          </p:nvPr>
        </p:nvSpPr>
        <p:spPr/>
        <p:txBody>
          <a:bodyPr/>
          <a:lstStyle/>
          <a:p>
            <a:pPr defTabSz="1371600"/>
            <a:endParaRPr lang="en-PH">
              <a:solidFill>
                <a:prstClr val="black">
                  <a:tint val="75000"/>
                </a:prstClr>
              </a:solidFill>
            </a:endParaRPr>
          </a:p>
        </p:txBody>
      </p:sp>
      <p:sp>
        <p:nvSpPr>
          <p:cNvPr id="6" name="Slide Number Placeholder 5">
            <a:extLst>
              <a:ext uri="{FF2B5EF4-FFF2-40B4-BE49-F238E27FC236}">
                <a16:creationId xmlns:a16="http://schemas.microsoft.com/office/drawing/2014/main" id="{81EAE1BC-721A-4CCB-8221-5DC431AEAE45}"/>
              </a:ext>
            </a:extLst>
          </p:cNvPr>
          <p:cNvSpPr>
            <a:spLocks noGrp="1"/>
          </p:cNvSpPr>
          <p:nvPr>
            <p:ph type="sldNum" sz="quarter" idx="12"/>
          </p:nvPr>
        </p:nvSpPr>
        <p:spPr/>
        <p:txBody>
          <a:bodyPr/>
          <a:lstStyle/>
          <a:p>
            <a:pPr defTabSz="1371600"/>
            <a:fld id="{26F5F95E-6CD2-4E68-BB54-3F969F6FC1C9}" type="slidenum">
              <a:rPr lang="en-PH" smtClean="0">
                <a:solidFill>
                  <a:prstClr val="black">
                    <a:tint val="75000"/>
                  </a:prstClr>
                </a:solidFill>
              </a:rPr>
              <a:pPr defTabSz="1371600"/>
              <a:t>‹#›</a:t>
            </a:fld>
            <a:endParaRPr lang="en-PH">
              <a:solidFill>
                <a:prstClr val="black">
                  <a:tint val="75000"/>
                </a:prstClr>
              </a:solidFill>
            </a:endParaRPr>
          </a:p>
        </p:txBody>
      </p:sp>
    </p:spTree>
    <p:extLst>
      <p:ext uri="{BB962C8B-B14F-4D97-AF65-F5344CB8AC3E}">
        <p14:creationId xmlns:p14="http://schemas.microsoft.com/office/powerpoint/2010/main" val="42717164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DC926E5-87AB-455D-99E9-B84C5F34E47F}"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8E1022B-82DF-4585-9BA9-3F1CF8D0CB2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674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DC926E5-87AB-455D-99E9-B84C5F34E47F}"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8E1022B-82DF-4585-9BA9-3F1CF8D0CB2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4824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DC926E5-87AB-455D-99E9-B84C5F34E47F}"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8E1022B-82DF-4585-9BA9-3F1CF8D0CB2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427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21607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DC926E5-87AB-455D-99E9-B84C5F34E47F}"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8E1022B-82DF-4585-9BA9-3F1CF8D0CB2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3683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DC926E5-87AB-455D-99E9-B84C5F34E47F}"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8E1022B-82DF-4585-9BA9-3F1CF8D0CB2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6886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DC926E5-87AB-455D-99E9-B84C5F34E47F}"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8E1022B-82DF-4585-9BA9-3F1CF8D0CB2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8908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DC926E5-87AB-455D-99E9-B84C5F34E47F}"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8E1022B-82DF-4585-9BA9-3F1CF8D0CB2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9513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DC926E5-87AB-455D-99E9-B84C5F34E47F}"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8E1022B-82DF-4585-9BA9-3F1CF8D0CB2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1619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DC926E5-87AB-455D-99E9-B84C5F34E47F}"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8E1022B-82DF-4585-9BA9-3F1CF8D0CB2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9831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DC926E5-87AB-455D-99E9-B84C5F34E47F}"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8E1022B-82DF-4585-9BA9-3F1CF8D0CB2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6972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DC926E5-87AB-455D-99E9-B84C5F34E47F}"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8E1022B-82DF-4585-9BA9-3F1CF8D0CB2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8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sv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pn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4.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5.jp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extLst>
              <a:ext uri="{96DAC541-7B7A-43D3-8B79-37D633B846F1}">
                <asvg:svgBlip xmlns:asvg="http://schemas.microsoft.com/office/drawing/2016/SVG/main" r:embed="rId1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0706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extLst>
              <a:ext uri="{96DAC541-7B7A-43D3-8B79-37D633B846F1}">
                <asvg:svgBlip xmlns:asvg="http://schemas.microsoft.com/office/drawing/2016/SVG/main" r:embed="rId1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24149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extLst>
              <a:ext uri="{96DAC541-7B7A-43D3-8B79-37D633B846F1}">
                <asvg:svgBlip xmlns:asvg="http://schemas.microsoft.com/office/drawing/2016/SVG/main" r:embed="rId1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509207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11000"/>
            <a:lum/>
            <a:extLst>
              <a:ext uri="{96DAC541-7B7A-43D3-8B79-37D633B846F1}">
                <asvg:svgBlip xmlns:asvg="http://schemas.microsoft.com/office/drawing/2016/SVG/main" r:embed="rId12"/>
              </a:ext>
            </a:extLst>
          </a:blip>
          <a:srcRect/>
          <a:stretch>
            <a:fillRect t="-12000" b="-12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67631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extLst>
              <a:ext uri="{96DAC541-7B7A-43D3-8B79-37D633B846F1}">
                <asvg:svgBlip xmlns:asvg="http://schemas.microsoft.com/office/drawing/2016/SVG/main" r:embed="rId1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757134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07173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177303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0" r="-2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6B4CAF-B1D6-4510-87BE-A5C70396A38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FBD7EC1B-B37B-425F-9EFE-DC1E00D8BFF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733F5F27-F772-4FB8-98FF-0195DC27C66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38FAA94-5E63-40A6-9B1B-0411A7DDF860}" type="datetimeFigureOut">
              <a:rPr lang="en-PH" smtClean="0">
                <a:solidFill>
                  <a:prstClr val="black">
                    <a:tint val="75000"/>
                  </a:prstClr>
                </a:solidFill>
              </a:rPr>
              <a:pPr defTabSz="1371600"/>
              <a:t>12/20/2024</a:t>
            </a:fld>
            <a:endParaRPr lang="en-PH">
              <a:solidFill>
                <a:prstClr val="black">
                  <a:tint val="75000"/>
                </a:prstClr>
              </a:solidFill>
            </a:endParaRPr>
          </a:p>
        </p:txBody>
      </p:sp>
      <p:sp>
        <p:nvSpPr>
          <p:cNvPr id="5" name="Footer Placeholder 4">
            <a:extLst>
              <a:ext uri="{FF2B5EF4-FFF2-40B4-BE49-F238E27FC236}">
                <a16:creationId xmlns:a16="http://schemas.microsoft.com/office/drawing/2014/main" id="{6E13F9A6-82A4-4173-A238-89EF41A33DB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PH">
              <a:solidFill>
                <a:prstClr val="black">
                  <a:tint val="75000"/>
                </a:prstClr>
              </a:solidFill>
            </a:endParaRPr>
          </a:p>
        </p:txBody>
      </p:sp>
      <p:sp>
        <p:nvSpPr>
          <p:cNvPr id="6" name="Slide Number Placeholder 5">
            <a:extLst>
              <a:ext uri="{FF2B5EF4-FFF2-40B4-BE49-F238E27FC236}">
                <a16:creationId xmlns:a16="http://schemas.microsoft.com/office/drawing/2014/main" id="{E56EFD6C-12E7-4405-B5F9-6B2CA7D51AC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26F5F95E-6CD2-4E68-BB54-3F969F6FC1C9}" type="slidenum">
              <a:rPr lang="en-PH" smtClean="0">
                <a:solidFill>
                  <a:prstClr val="black">
                    <a:tint val="75000"/>
                  </a:prstClr>
                </a:solidFill>
              </a:rPr>
              <a:pPr defTabSz="1371600"/>
              <a:t>‹#›</a:t>
            </a:fld>
            <a:endParaRPr lang="en-PH">
              <a:solidFill>
                <a:prstClr val="black">
                  <a:tint val="75000"/>
                </a:prstClr>
              </a:solidFill>
            </a:endParaRPr>
          </a:p>
        </p:txBody>
      </p:sp>
    </p:spTree>
    <p:extLst>
      <p:ext uri="{BB962C8B-B14F-4D97-AF65-F5344CB8AC3E}">
        <p14:creationId xmlns:p14="http://schemas.microsoft.com/office/powerpoint/2010/main" val="3517539137"/>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extLst>
              <a:ext uri="{96DAC541-7B7A-43D3-8B79-37D633B846F1}">
                <asvg:svgBlip xmlns:asvg="http://schemas.microsoft.com/office/drawing/2016/SVG/main" r:embed="rId1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DC926E5-87AB-455D-99E9-B84C5F34E47F}"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8E1022B-82DF-4585-9BA9-3F1CF8D0CB2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325416"/>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9.xml"/><Relationship Id="rId5" Type="http://schemas.openxmlformats.org/officeDocument/2006/relationships/image" Target="../media/image24.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9.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0.xml"/><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60.xml"/><Relationship Id="rId4" Type="http://schemas.openxmlformats.org/officeDocument/2006/relationships/image" Target="../media/image38.sv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9.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7.xml"/><Relationship Id="rId7"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 Target="slide7.xml"/><Relationship Id="rId4" Type="http://schemas.openxmlformats.org/officeDocument/2006/relationships/image" Target="../media/image43.pn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47.gif"/><Relationship Id="rId1" Type="http://schemas.openxmlformats.org/officeDocument/2006/relationships/slideLayout" Target="../slideLayouts/slideLayout76.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44.xml"/><Relationship Id="rId18" Type="http://schemas.openxmlformats.org/officeDocument/2006/relationships/slide" Target="slide54.xml"/><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slide" Target="slide42.xml"/><Relationship Id="rId17" Type="http://schemas.openxmlformats.org/officeDocument/2006/relationships/slide" Target="slide52.xml"/><Relationship Id="rId2" Type="http://schemas.openxmlformats.org/officeDocument/2006/relationships/image" Target="../media/image48.jpg"/><Relationship Id="rId16" Type="http://schemas.openxmlformats.org/officeDocument/2006/relationships/slide" Target="slide50.xml"/><Relationship Id="rId1" Type="http://schemas.openxmlformats.org/officeDocument/2006/relationships/slideLayout" Target="../slideLayouts/slideLayout77.xml"/><Relationship Id="rId6" Type="http://schemas.openxmlformats.org/officeDocument/2006/relationships/image" Target="../media/image50.gif"/><Relationship Id="rId11" Type="http://schemas.openxmlformats.org/officeDocument/2006/relationships/slide" Target="slide40.xml"/><Relationship Id="rId5" Type="http://schemas.openxmlformats.org/officeDocument/2006/relationships/image" Target="../media/image43.png"/><Relationship Id="rId15" Type="http://schemas.openxmlformats.org/officeDocument/2006/relationships/slide" Target="slide48.xml"/><Relationship Id="rId10" Type="http://schemas.openxmlformats.org/officeDocument/2006/relationships/slide" Target="slide38.xml"/><Relationship Id="rId19" Type="http://schemas.openxmlformats.org/officeDocument/2006/relationships/image" Target="../media/image53.gif"/><Relationship Id="rId4" Type="http://schemas.microsoft.com/office/2007/relationships/hdphoto" Target="../media/hdphoto1.wdp"/><Relationship Id="rId9" Type="http://schemas.openxmlformats.org/officeDocument/2006/relationships/slide" Target="slide36.xml"/><Relationship Id="rId14" Type="http://schemas.openxmlformats.org/officeDocument/2006/relationships/slide" Target="slide46.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77.xml"/><Relationship Id="rId5" Type="http://schemas.openxmlformats.org/officeDocument/2006/relationships/audio" Target="../media/audio1.wav"/><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2.wav"/><Relationship Id="rId1" Type="http://schemas.openxmlformats.org/officeDocument/2006/relationships/slideLayout" Target="../slideLayouts/slideLayout77.xml"/><Relationship Id="rId5" Type="http://schemas.openxmlformats.org/officeDocument/2006/relationships/audio" Target="../media/audio2.wav"/><Relationship Id="rId4" Type="http://schemas.openxmlformats.org/officeDocument/2006/relationships/slide" Target="slide35.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5.svg"/><Relationship Id="rId9" Type="http://schemas.openxmlformats.org/officeDocument/2006/relationships/image" Target="../media/image10.svg"/></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53.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7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6ABFFF8-0F21-9A4D-0FF6-08156F9B6CB4}"/>
              </a:ext>
            </a:extLst>
          </p:cNvPr>
          <p:cNvSpPr/>
          <p:nvPr/>
        </p:nvSpPr>
        <p:spPr>
          <a:xfrm>
            <a:off x="13030200" y="3221541"/>
            <a:ext cx="5045891" cy="5045891"/>
          </a:xfrm>
          <a:custGeom>
            <a:avLst/>
            <a:gdLst/>
            <a:ahLst/>
            <a:cxnLst/>
            <a:rect l="l" t="t" r="r" b="b"/>
            <a:pathLst>
              <a:path w="7648438" h="7648438">
                <a:moveTo>
                  <a:pt x="0" y="0"/>
                </a:moveTo>
                <a:lnTo>
                  <a:pt x="7648438" y="0"/>
                </a:lnTo>
                <a:lnTo>
                  <a:pt x="7648438" y="7648438"/>
                </a:lnTo>
                <a:lnTo>
                  <a:pt x="0" y="7648438"/>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36100325-CD4B-0929-A6B7-71C75754799C}"/>
              </a:ext>
            </a:extLst>
          </p:cNvPr>
          <p:cNvSpPr/>
          <p:nvPr/>
        </p:nvSpPr>
        <p:spPr>
          <a:xfrm>
            <a:off x="76200" y="2095500"/>
            <a:ext cx="3273180" cy="7934982"/>
          </a:xfrm>
          <a:custGeom>
            <a:avLst/>
            <a:gdLst/>
            <a:ahLst/>
            <a:cxnLst/>
            <a:rect l="l" t="t" r="r" b="b"/>
            <a:pathLst>
              <a:path w="1697355" h="4114800">
                <a:moveTo>
                  <a:pt x="0" y="0"/>
                </a:moveTo>
                <a:lnTo>
                  <a:pt x="1697355" y="0"/>
                </a:lnTo>
                <a:lnTo>
                  <a:pt x="16973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FD2B26E9-7751-7618-58B1-B88D00AE422C}"/>
              </a:ext>
            </a:extLst>
          </p:cNvPr>
          <p:cNvSpPr txBox="1"/>
          <p:nvPr/>
        </p:nvSpPr>
        <p:spPr>
          <a:xfrm>
            <a:off x="3429000" y="419100"/>
            <a:ext cx="10550768" cy="1446550"/>
          </a:xfrm>
          <a:prstGeom prst="rect">
            <a:avLst/>
          </a:prstGeom>
          <a:noFill/>
        </p:spPr>
        <p:txBody>
          <a:bodyPr wrap="square">
            <a:spAutoFit/>
          </a:bodyPr>
          <a:lstStyle/>
          <a:p>
            <a:pPr lvl="0" algn="ctr">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Thám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tử</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đại</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tài</a:t>
            </a:r>
            <a:endParaRPr lang="en-US" sz="8800" b="1" i="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66D5C812-507E-E828-EF08-197AD4967537}"/>
              </a:ext>
            </a:extLst>
          </p:cNvPr>
          <p:cNvSpPr txBox="1"/>
          <p:nvPr/>
        </p:nvSpPr>
        <p:spPr>
          <a:xfrm>
            <a:off x="3608930" y="2705100"/>
            <a:ext cx="9144000" cy="6247864"/>
          </a:xfrm>
          <a:prstGeom prst="rect">
            <a:avLst/>
          </a:prstGeom>
          <a:noFill/>
        </p:spPr>
        <p:txBody>
          <a:bodyPr wrap="square">
            <a:spAutoFit/>
          </a:bodyPr>
          <a:lstStyle/>
          <a:p>
            <a:pPr algn="ctr"/>
            <a:r>
              <a:rPr lang="vi-VN" sz="4000" b="1" dirty="0">
                <a:latin typeface="+mj-lt"/>
              </a:rPr>
              <a:t>TÌNH HUỐNG VỤ ÁN:</a:t>
            </a:r>
            <a:endParaRPr lang="en-US" sz="4000" b="1" dirty="0">
              <a:latin typeface="+mj-lt"/>
            </a:endParaRPr>
          </a:p>
          <a:p>
            <a:pPr algn="just"/>
            <a:r>
              <a:rPr lang="vi-VN" sz="4000" b="1" dirty="0">
                <a:latin typeface="+mj-lt"/>
              </a:rPr>
              <a:t>Nạn nhân: </a:t>
            </a:r>
            <a:r>
              <a:rPr lang="vi-VN" sz="4000" dirty="0">
                <a:latin typeface="+mj-lt"/>
              </a:rPr>
              <a:t>Ông An, một doanh nhân giàu có, được phát hiện tử vong trong phòng làm việc vào lúc 9:30 tối.</a:t>
            </a:r>
            <a:endParaRPr lang="en-US" sz="4000" dirty="0">
              <a:latin typeface="+mj-lt"/>
            </a:endParaRPr>
          </a:p>
          <a:p>
            <a:pPr algn="just"/>
            <a:r>
              <a:rPr lang="en-US" sz="4000" dirty="0">
                <a:latin typeface="+mj-lt"/>
              </a:rPr>
              <a:t>+ </a:t>
            </a:r>
            <a:r>
              <a:rPr lang="vi-VN" sz="4000" dirty="0">
                <a:latin typeface="+mj-lt"/>
              </a:rPr>
              <a:t>Phòng làm việc được khóa từ bên trong, không có dấu hiệu đột nhập.</a:t>
            </a:r>
            <a:endParaRPr lang="en-US" sz="4000" dirty="0">
              <a:latin typeface="+mj-lt"/>
            </a:endParaRPr>
          </a:p>
          <a:p>
            <a:pPr algn="just"/>
            <a:r>
              <a:rPr lang="en-US" sz="4000" dirty="0">
                <a:latin typeface="+mj-lt"/>
              </a:rPr>
              <a:t>+ </a:t>
            </a:r>
            <a:r>
              <a:rPr lang="vi-VN" sz="4000" dirty="0">
                <a:latin typeface="+mj-lt"/>
              </a:rPr>
              <a:t>Trên bàn có một chiếc khăn tay thêu tên “L.”</a:t>
            </a:r>
            <a:endParaRPr lang="en-US" sz="4000" dirty="0">
              <a:latin typeface="+mj-lt"/>
            </a:endParaRPr>
          </a:p>
          <a:p>
            <a:pPr algn="just"/>
            <a:r>
              <a:rPr lang="en-US" sz="4000" dirty="0">
                <a:latin typeface="+mj-lt"/>
              </a:rPr>
              <a:t>+ </a:t>
            </a:r>
            <a:r>
              <a:rPr lang="vi-VN" sz="4000" dirty="0">
                <a:latin typeface="+mj-lt"/>
              </a:rPr>
              <a:t>Hiện trường có một tách trà đổ và một mảnh giấy ghi: “Sự thật sẽ được phơi bày.”</a:t>
            </a:r>
            <a:endParaRPr lang="en-US" sz="4000" dirty="0">
              <a:latin typeface="+mj-lt"/>
            </a:endParaRPr>
          </a:p>
        </p:txBody>
      </p:sp>
    </p:spTree>
    <p:extLst>
      <p:ext uri="{BB962C8B-B14F-4D97-AF65-F5344CB8AC3E}">
        <p14:creationId xmlns:p14="http://schemas.microsoft.com/office/powerpoint/2010/main" val="78174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1. Đọc – chú 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1AC492-0C8C-40BA-69E5-82095DFE4BB0}"/>
              </a:ext>
            </a:extLst>
          </p:cNvPr>
          <p:cNvSpPr txBox="1"/>
          <p:nvPr/>
        </p:nvSpPr>
        <p:spPr>
          <a:xfrm>
            <a:off x="1440000" y="2933700"/>
            <a:ext cx="15705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5400" b="1" dirty="0" err="1">
                <a:solidFill>
                  <a:srgbClr val="C00000"/>
                </a:solidFill>
                <a:latin typeface="#9Slide03 Montserrat Black" panose="00000A00000000000000" pitchFamily="2" charset="0"/>
                <a:cs typeface="Times New Roman" panose="02020603050405020304" pitchFamily="18" charset="0"/>
              </a:rPr>
              <a:t>Chú</a:t>
            </a:r>
            <a:r>
              <a:rPr lang="en-US" sz="5400" b="1" dirty="0">
                <a:solidFill>
                  <a:srgbClr val="C00000"/>
                </a:solidFill>
                <a:latin typeface="#9Slide03 Montserrat Black" panose="00000A00000000000000" pitchFamily="2" charset="0"/>
                <a:cs typeface="Times New Roman" panose="02020603050405020304" pitchFamily="18" charset="0"/>
              </a:rPr>
              <a:t> </a:t>
            </a:r>
            <a:r>
              <a:rPr lang="en-US" sz="5400" b="1" dirty="0" err="1">
                <a:solidFill>
                  <a:srgbClr val="C00000"/>
                </a:solidFill>
                <a:latin typeface="#9Slide03 Montserrat Black" panose="00000A00000000000000" pitchFamily="2" charset="0"/>
                <a:cs typeface="Times New Roman" panose="02020603050405020304" pitchFamily="18" charset="0"/>
              </a:rPr>
              <a:t>thích</a:t>
            </a:r>
            <a:r>
              <a:rPr lang="en-US" sz="5400" b="1" dirty="0">
                <a:solidFill>
                  <a:srgbClr val="C00000"/>
                </a:solidFill>
                <a:latin typeface="#9Slide03 Montserrat Black" panose="00000A00000000000000" pitchFamily="2" charset="0"/>
                <a:cs typeface="Times New Roman" panose="02020603050405020304" pitchFamily="18" charset="0"/>
              </a:rPr>
              <a:t> </a:t>
            </a:r>
            <a:r>
              <a:rPr lang="en-US" sz="5400" b="1" dirty="0" err="1">
                <a:solidFill>
                  <a:srgbClr val="C00000"/>
                </a:solidFill>
                <a:latin typeface="#9Slide03 Montserrat Black" panose="00000A00000000000000" pitchFamily="2" charset="0"/>
                <a:cs typeface="Times New Roman" panose="02020603050405020304" pitchFamily="18" charset="0"/>
              </a:rPr>
              <a:t>nối</a:t>
            </a:r>
            <a:r>
              <a:rPr lang="en-US" sz="5400" b="1" dirty="0">
                <a:solidFill>
                  <a:srgbClr val="C00000"/>
                </a:solidFill>
                <a:latin typeface="#9Slide03 Montserrat Black" panose="00000A00000000000000" pitchFamily="2" charset="0"/>
                <a:cs typeface="Times New Roman" panose="02020603050405020304" pitchFamily="18" charset="0"/>
              </a:rPr>
              <a:t> </a:t>
            </a:r>
            <a:r>
              <a:rPr lang="en-US" sz="5400" b="1" dirty="0" err="1">
                <a:solidFill>
                  <a:srgbClr val="C00000"/>
                </a:solidFill>
                <a:latin typeface="#9Slide03 Montserrat Black" panose="00000A00000000000000" pitchFamily="2" charset="0"/>
                <a:cs typeface="Times New Roman" panose="02020603050405020304" pitchFamily="18" charset="0"/>
              </a:rPr>
              <a:t>tiếp</a:t>
            </a:r>
            <a:endParaRPr kumimoji="0" lang="vi-VN" sz="4400"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C88592B9-25D8-F4AE-71BE-C3303C3B39DF}"/>
              </a:ext>
            </a:extLst>
          </p:cNvPr>
          <p:cNvPicPr>
            <a:picLocks noChangeAspect="1"/>
          </p:cNvPicPr>
          <p:nvPr/>
        </p:nvPicPr>
        <p:blipFill>
          <a:blip r:embed="rId3"/>
          <a:stretch>
            <a:fillRect/>
          </a:stretch>
        </p:blipFill>
        <p:spPr>
          <a:xfrm>
            <a:off x="152400" y="4073968"/>
            <a:ext cx="5127180" cy="5779509"/>
          </a:xfrm>
          <a:prstGeom prst="rect">
            <a:avLst/>
          </a:prstGeom>
        </p:spPr>
      </p:pic>
      <p:sp>
        <p:nvSpPr>
          <p:cNvPr id="5" name="TextBox 4">
            <a:extLst>
              <a:ext uri="{FF2B5EF4-FFF2-40B4-BE49-F238E27FC236}">
                <a16:creationId xmlns:a16="http://schemas.microsoft.com/office/drawing/2014/main" id="{04074954-1448-FA33-79F3-1C48C2A24F02}"/>
              </a:ext>
            </a:extLst>
          </p:cNvPr>
          <p:cNvSpPr txBox="1"/>
          <p:nvPr/>
        </p:nvSpPr>
        <p:spPr>
          <a:xfrm>
            <a:off x="6019800" y="4991100"/>
            <a:ext cx="1089660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i="0" u="none" strike="noStrike" kern="1200" cap="none" spc="0" normalizeH="0" baseline="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Mỗi</a:t>
            </a:r>
            <a:r>
              <a:rPr kumimoji="0" lang="en-US" sz="4400"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bạn</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HS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chọn</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1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chú</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thích</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và</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nêu</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nghĩa</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của</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đó</a:t>
            </a:r>
            <a:endParaRPr kumimoji="0" lang="vi-VN" sz="4400"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5874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Tác giả</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D4CBC54D-FF5C-DAD4-039D-C35E7A59A125}"/>
              </a:ext>
            </a:extLst>
          </p:cNvPr>
          <p:cNvSpPr txBox="1"/>
          <p:nvPr/>
        </p:nvSpPr>
        <p:spPr>
          <a:xfrm>
            <a:off x="7391400" y="3069975"/>
            <a:ext cx="9753600"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Sác-lơ Uy-li-am (1886 – 1945) là nhà văn người Anh.</a:t>
            </a:r>
          </a:p>
          <a:p>
            <a:pPr algn="just"/>
            <a:r>
              <a:rPr lang="vi-VN" sz="4400" dirty="0">
                <a:latin typeface="Times New Roman" panose="02020603050405020304" pitchFamily="18" charset="0"/>
                <a:cs typeface="Times New Roman" panose="02020603050405020304" pitchFamily="18" charset="0"/>
              </a:rPr>
              <a:t>- Ông viết rất nhiều thể loại như thơ ca, tiểu thuyết, kich, phê bình văn học…</a:t>
            </a:r>
          </a:p>
          <a:p>
            <a:pPr algn="just"/>
            <a:r>
              <a:rPr lang="vi-VN" sz="4400" dirty="0">
                <a:latin typeface="Times New Roman" panose="02020603050405020304" pitchFamily="18" charset="0"/>
                <a:cs typeface="Times New Roman" panose="02020603050405020304" pitchFamily="18" charset="0"/>
              </a:rPr>
              <a:t>- Một số tiểu thuyết nổi tiếng: </a:t>
            </a:r>
            <a:r>
              <a:rPr lang="vi-VN" sz="4400" i="1" dirty="0">
                <a:latin typeface="Times New Roman" panose="02020603050405020304" pitchFamily="18" charset="0"/>
                <a:cs typeface="Times New Roman" panose="02020603050405020304" pitchFamily="18" charset="0"/>
              </a:rPr>
              <a:t>“Chiến tranh trên thiên đường” (1930), “Xuống địa ngục” (1937), “Đêm giao thừa” (1945)…</a:t>
            </a:r>
            <a:endParaRPr lang="vi-VN" sz="4400" dirty="0">
              <a:latin typeface="Times New Roman" panose="02020603050405020304" pitchFamily="18" charset="0"/>
              <a:cs typeface="Times New Roman" panose="02020603050405020304" pitchFamily="18" charset="0"/>
            </a:endParaRPr>
          </a:p>
        </p:txBody>
      </p:sp>
      <p:grpSp>
        <p:nvGrpSpPr>
          <p:cNvPr id="7" name="Group 7"/>
          <p:cNvGrpSpPr>
            <a:grpSpLocks noChangeAspect="1"/>
          </p:cNvGrpSpPr>
          <p:nvPr/>
        </p:nvGrpSpPr>
        <p:grpSpPr>
          <a:xfrm>
            <a:off x="1371600" y="2857500"/>
            <a:ext cx="5489772" cy="7086600"/>
            <a:chOff x="0" y="0"/>
            <a:chExt cx="1934210" cy="2496820"/>
          </a:xfrm>
        </p:grpSpPr>
        <p:sp>
          <p:nvSpPr>
            <p:cNvPr id="8" name="Freeform 8"/>
            <p:cNvSpPr/>
            <p:nvPr/>
          </p:nvSpPr>
          <p:spPr>
            <a:xfrm>
              <a:off x="0" y="31750"/>
              <a:ext cx="1934210" cy="2346960"/>
            </a:xfrm>
            <a:custGeom>
              <a:avLst/>
              <a:gdLst/>
              <a:ahLst/>
              <a:cxnLst/>
              <a:rect l="l" t="t" r="r" b="b"/>
              <a:pathLst>
                <a:path w="1934210" h="2346960">
                  <a:moveTo>
                    <a:pt x="1934210" y="2346960"/>
                  </a:moveTo>
                  <a:lnTo>
                    <a:pt x="15240" y="2259330"/>
                  </a:lnTo>
                  <a:lnTo>
                    <a:pt x="0" y="74930"/>
                  </a:lnTo>
                  <a:lnTo>
                    <a:pt x="1934210" y="0"/>
                  </a:lnTo>
                  <a:close/>
                </a:path>
              </a:pathLst>
            </a:custGeom>
            <a:solidFill>
              <a:srgbClr val="BFBFBF"/>
            </a:solidFill>
          </p:spPr>
          <p:txBody>
            <a:bodyPr/>
            <a:lstStyle/>
            <a:p>
              <a:endParaRPr lang="en-US"/>
            </a:p>
          </p:txBody>
        </p:sp>
        <p:sp>
          <p:nvSpPr>
            <p:cNvPr id="9" name="Freeform 9"/>
            <p:cNvSpPr/>
            <p:nvPr/>
          </p:nvSpPr>
          <p:spPr>
            <a:xfrm>
              <a:off x="1789430" y="1270"/>
              <a:ext cx="125730" cy="2494280"/>
            </a:xfrm>
            <a:custGeom>
              <a:avLst/>
              <a:gdLst/>
              <a:ahLst/>
              <a:cxnLst/>
              <a:rect l="l" t="t" r="r" b="b"/>
              <a:pathLst>
                <a:path w="125730" h="2494280">
                  <a:moveTo>
                    <a:pt x="0" y="2494280"/>
                  </a:moveTo>
                  <a:lnTo>
                    <a:pt x="125730" y="2373630"/>
                  </a:lnTo>
                  <a:lnTo>
                    <a:pt x="125730" y="31750"/>
                  </a:lnTo>
                  <a:lnTo>
                    <a:pt x="0" y="0"/>
                  </a:lnTo>
                  <a:close/>
                </a:path>
              </a:pathLst>
            </a:custGeom>
            <a:solidFill>
              <a:srgbClr val="FAFAFA"/>
            </a:solidFill>
          </p:spPr>
          <p:txBody>
            <a:bodyPr/>
            <a:lstStyle/>
            <a:p>
              <a:endParaRPr lang="en-US"/>
            </a:p>
          </p:txBody>
        </p:sp>
        <p:sp>
          <p:nvSpPr>
            <p:cNvPr id="10" name="Freeform 10"/>
            <p:cNvSpPr/>
            <p:nvPr/>
          </p:nvSpPr>
          <p:spPr>
            <a:xfrm>
              <a:off x="0" y="0"/>
              <a:ext cx="1812290" cy="2496820"/>
            </a:xfrm>
            <a:custGeom>
              <a:avLst/>
              <a:gdLst/>
              <a:ahLst/>
              <a:cxnLst/>
              <a:rect l="l" t="t" r="r" b="b"/>
              <a:pathLst>
                <a:path w="1812290" h="2496820">
                  <a:moveTo>
                    <a:pt x="1812290" y="2496820"/>
                  </a:moveTo>
                  <a:lnTo>
                    <a:pt x="0" y="2404110"/>
                  </a:lnTo>
                  <a:lnTo>
                    <a:pt x="0" y="92710"/>
                  </a:lnTo>
                  <a:lnTo>
                    <a:pt x="1812290" y="0"/>
                  </a:lnTo>
                  <a:close/>
                </a:path>
              </a:pathLst>
            </a:custGeom>
            <a:solidFill>
              <a:srgbClr val="E9E9E9"/>
            </a:solidFill>
          </p:spPr>
          <p:txBody>
            <a:bodyPr/>
            <a:lstStyle/>
            <a:p>
              <a:endParaRPr lang="en-US"/>
            </a:p>
          </p:txBody>
        </p:sp>
        <p:sp>
          <p:nvSpPr>
            <p:cNvPr id="11" name="Freeform 11"/>
            <p:cNvSpPr/>
            <p:nvPr/>
          </p:nvSpPr>
          <p:spPr>
            <a:xfrm>
              <a:off x="31750" y="88900"/>
              <a:ext cx="31750" cy="2319020"/>
            </a:xfrm>
            <a:custGeom>
              <a:avLst/>
              <a:gdLst/>
              <a:ahLst/>
              <a:cxnLst/>
              <a:rect l="l" t="t" r="r" b="b"/>
              <a:pathLst>
                <a:path w="31750" h="2319020">
                  <a:moveTo>
                    <a:pt x="31750" y="2319020"/>
                  </a:moveTo>
                  <a:lnTo>
                    <a:pt x="0" y="2316480"/>
                  </a:lnTo>
                  <a:lnTo>
                    <a:pt x="0" y="2540"/>
                  </a:lnTo>
                  <a:lnTo>
                    <a:pt x="31750" y="0"/>
                  </a:lnTo>
                  <a:close/>
                </a:path>
              </a:pathLst>
            </a:custGeom>
            <a:solidFill>
              <a:srgbClr val="CCCCCC"/>
            </a:solidFill>
          </p:spPr>
          <p:txBody>
            <a:bodyPr/>
            <a:lstStyle/>
            <a:p>
              <a:endParaRPr lang="en-US"/>
            </a:p>
          </p:txBody>
        </p:sp>
        <p:sp>
          <p:nvSpPr>
            <p:cNvPr id="12" name="Freeform 12"/>
            <p:cNvSpPr/>
            <p:nvPr/>
          </p:nvSpPr>
          <p:spPr>
            <a:xfrm>
              <a:off x="114300" y="54610"/>
              <a:ext cx="1637030" cy="2387600"/>
            </a:xfrm>
            <a:custGeom>
              <a:avLst/>
              <a:gdLst/>
              <a:ahLst/>
              <a:cxnLst/>
              <a:rect l="l" t="t" r="r" b="b"/>
              <a:pathLst>
                <a:path w="1637030" h="2387600">
                  <a:moveTo>
                    <a:pt x="1637030" y="2387600"/>
                  </a:moveTo>
                  <a:lnTo>
                    <a:pt x="0" y="2307590"/>
                  </a:lnTo>
                  <a:lnTo>
                    <a:pt x="0" y="80010"/>
                  </a:lnTo>
                  <a:lnTo>
                    <a:pt x="1637030" y="0"/>
                  </a:lnTo>
                  <a:close/>
                </a:path>
              </a:pathLst>
            </a:custGeom>
            <a:blipFill>
              <a:blip r:embed="rId3"/>
              <a:stretch>
                <a:fillRect l="-3268" r="-3268"/>
              </a:stretch>
            </a:blipFill>
          </p:spPr>
          <p:txBody>
            <a:bodyPr/>
            <a:lstStyle/>
            <a:p>
              <a:endParaRPr lang="en-US" dirty="0"/>
            </a:p>
          </p:txBody>
        </p:sp>
      </p:grpSp>
    </p:spTree>
    <p:extLst>
      <p:ext uri="{BB962C8B-B14F-4D97-AF65-F5344CB8AC3E}">
        <p14:creationId xmlns:p14="http://schemas.microsoft.com/office/powerpoint/2010/main" val="4140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2. Tìm hiểu chung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4CBC54D-FF5C-DAD4-039D-C35E7A59A125}"/>
              </a:ext>
            </a:extLst>
          </p:cNvPr>
          <p:cNvSpPr txBox="1"/>
          <p:nvPr/>
        </p:nvSpPr>
        <p:spPr>
          <a:xfrm>
            <a:off x="10515600" y="6057900"/>
            <a:ext cx="6781800" cy="2123658"/>
          </a:xfrm>
          <a:prstGeom prst="rect">
            <a:avLst/>
          </a:prstGeom>
          <a:noFill/>
        </p:spPr>
        <p:txBody>
          <a:bodyPr wrap="square" rtlCol="0">
            <a:spAutoFit/>
          </a:bodyPr>
          <a:lstStyle/>
          <a:p>
            <a:pPr algn="just" defTabSz="1828800">
              <a:buClr>
                <a:srgbClr val="000000"/>
              </a:buClr>
            </a:pPr>
            <a:r>
              <a:rPr lang="en-US" sz="4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Nhân</a:t>
            </a:r>
            <a:r>
              <a:rPr lang="en-US" sz="4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vật</a:t>
            </a:r>
            <a:r>
              <a:rPr lang="en-US" sz="4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chính</a:t>
            </a:r>
            <a:r>
              <a:rPr lang="en-US" sz="4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Giôn Oa-rân</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 bị nghi ngờ là</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tội phạm</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vi-VN"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vi-VN" sz="4400" kern="0" dirty="0">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7" name="Freeform 3">
            <a:extLst>
              <a:ext uri="{FF2B5EF4-FFF2-40B4-BE49-F238E27FC236}">
                <a16:creationId xmlns:a16="http://schemas.microsoft.com/office/drawing/2014/main" id="{55CA8FC2-0AC6-A2DC-1BF0-6BBF94815456}"/>
              </a:ext>
            </a:extLst>
          </p:cNvPr>
          <p:cNvSpPr/>
          <p:nvPr/>
        </p:nvSpPr>
        <p:spPr>
          <a:xfrm rot="1670258">
            <a:off x="911393" y="8088332"/>
            <a:ext cx="2390699" cy="2211397"/>
          </a:xfrm>
          <a:custGeom>
            <a:avLst/>
            <a:gdLst/>
            <a:ahLst/>
            <a:cxnLst/>
            <a:rect l="l" t="t" r="r" b="b"/>
            <a:pathLst>
              <a:path w="2390699" h="2211397">
                <a:moveTo>
                  <a:pt x="0" y="0"/>
                </a:moveTo>
                <a:lnTo>
                  <a:pt x="2390700" y="0"/>
                </a:lnTo>
                <a:lnTo>
                  <a:pt x="2390700" y="2211397"/>
                </a:lnTo>
                <a:lnTo>
                  <a:pt x="0" y="22113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153400" y="3543300"/>
            <a:ext cx="1788560" cy="5760339"/>
          </a:xfrm>
          <a:custGeom>
            <a:avLst/>
            <a:gdLst/>
            <a:ahLst/>
            <a:cxnLst/>
            <a:rect l="l" t="t" r="r" b="b"/>
            <a:pathLst>
              <a:path w="1788560" h="5760339">
                <a:moveTo>
                  <a:pt x="0" y="0"/>
                </a:moveTo>
                <a:lnTo>
                  <a:pt x="1788560" y="0"/>
                </a:lnTo>
                <a:lnTo>
                  <a:pt x="1788560" y="5760339"/>
                </a:lnTo>
                <a:lnTo>
                  <a:pt x="0" y="5760339"/>
                </a:lnTo>
                <a:lnTo>
                  <a:pt x="0" y="0"/>
                </a:lnTo>
                <a:close/>
              </a:path>
            </a:pathLst>
          </a:custGeom>
          <a:blipFill>
            <a:blip r:embed="rId5"/>
            <a:stretch>
              <a:fillRect/>
            </a:stretch>
          </a:blipFill>
        </p:spPr>
        <p:txBody>
          <a:bodyPr/>
          <a:lstStyle/>
          <a:p>
            <a:endParaRPr lang="en-US"/>
          </a:p>
        </p:txBody>
      </p:sp>
      <p:sp>
        <p:nvSpPr>
          <p:cNvPr id="5" name="TextBox 4">
            <a:extLst>
              <a:ext uri="{FF2B5EF4-FFF2-40B4-BE49-F238E27FC236}">
                <a16:creationId xmlns:a16="http://schemas.microsoft.com/office/drawing/2014/main" id="{F7C4CA51-16D8-E6E6-29EB-A2D6C59B0EF9}"/>
              </a:ext>
            </a:extLst>
          </p:cNvPr>
          <p:cNvSpPr txBox="1"/>
          <p:nvPr/>
        </p:nvSpPr>
        <p:spPr>
          <a:xfrm>
            <a:off x="1150153" y="3284997"/>
            <a:ext cx="6477000" cy="2123658"/>
          </a:xfrm>
          <a:prstGeom prst="rect">
            <a:avLst/>
          </a:prstGeom>
          <a:noFill/>
        </p:spPr>
        <p:txBody>
          <a:bodyPr wrap="square" rtlCol="0">
            <a:spAutoFit/>
          </a:bodyPr>
          <a:lstStyle/>
          <a:p>
            <a:pPr algn="just" defTabSz="1828800">
              <a:buClr>
                <a:srgbClr val="000000"/>
              </a:buClr>
            </a:pP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Xuất</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xứ</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ea typeface="Calibri" panose="020F0502020204030204" pitchFamily="34" charset="0"/>
                <a:cs typeface="Times New Roman" panose="02020603050405020304" pitchFamily="18" charset="0"/>
                <a:sym typeface="Arial"/>
              </a:rPr>
              <a:t>trích</a:t>
            </a:r>
            <a:r>
              <a:rPr lang="en-US" sz="4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latin typeface="Times New Roman" panose="02020603050405020304" pitchFamily="18" charset="0"/>
                <a:ea typeface="Calibri" panose="020F0502020204030204" pitchFamily="34" charset="0"/>
                <a:cs typeface="Times New Roman" panose="02020603050405020304" pitchFamily="18" charset="0"/>
                <a:sym typeface="Arial"/>
              </a:rPr>
              <a:t>chương</a:t>
            </a:r>
            <a:r>
              <a:rPr lang="en-US" sz="4400" kern="0" dirty="0">
                <a:latin typeface="Times New Roman" panose="02020603050405020304" pitchFamily="18" charset="0"/>
                <a:ea typeface="Calibri" panose="020F0502020204030204" pitchFamily="34" charset="0"/>
                <a:cs typeface="Times New Roman" panose="02020603050405020304" pitchFamily="18" charset="0"/>
                <a:sym typeface="Arial"/>
              </a:rPr>
              <a:t> XII (</a:t>
            </a:r>
            <a:r>
              <a:rPr lang="en-US" sz="4400" kern="0" dirty="0" err="1">
                <a:latin typeface="Times New Roman" panose="02020603050405020304" pitchFamily="18" charset="0"/>
                <a:ea typeface="Calibri" panose="020F0502020204030204" pitchFamily="34" charset="0"/>
                <a:cs typeface="Times New Roman" panose="02020603050405020304" pitchFamily="18" charset="0"/>
                <a:sym typeface="Arial"/>
              </a:rPr>
              <a:t>cuối</a:t>
            </a:r>
            <a:r>
              <a:rPr lang="en-US" sz="4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latin typeface="Times New Roman" panose="02020603050405020304" pitchFamily="18" charset="0"/>
                <a:ea typeface="Calibri" panose="020F0502020204030204" pitchFamily="34" charset="0"/>
                <a:cs typeface="Times New Roman" panose="02020603050405020304" pitchFamily="18" charset="0"/>
                <a:sym typeface="Arial"/>
              </a:rPr>
              <a:t>của</a:t>
            </a:r>
            <a:r>
              <a:rPr lang="en-US" sz="4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latin typeface="Times New Roman" panose="02020603050405020304" pitchFamily="18" charset="0"/>
                <a:ea typeface="Calibri" panose="020F0502020204030204" pitchFamily="34" charset="0"/>
                <a:cs typeface="Times New Roman" panose="02020603050405020304" pitchFamily="18" charset="0"/>
                <a:sym typeface="Arial"/>
              </a:rPr>
              <a:t>tác</a:t>
            </a:r>
            <a:r>
              <a:rPr lang="en-US" sz="4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latin typeface="Times New Roman" panose="02020603050405020304" pitchFamily="18" charset="0"/>
                <a:ea typeface="Calibri" panose="020F0502020204030204" pitchFamily="34" charset="0"/>
                <a:cs typeface="Times New Roman" panose="02020603050405020304" pitchFamily="18" charset="0"/>
                <a:sym typeface="Arial"/>
              </a:rPr>
              <a:t>phẩm</a:t>
            </a:r>
            <a:r>
              <a:rPr lang="en-US" sz="4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i="1" kern="0" dirty="0">
                <a:latin typeface="Times New Roman" panose="02020603050405020304" pitchFamily="18" charset="0"/>
                <a:ea typeface="Calibri" panose="020F0502020204030204" pitchFamily="34" charset="0"/>
                <a:cs typeface="Times New Roman" panose="02020603050405020304" pitchFamily="18" charset="0"/>
                <a:sym typeface="Arial"/>
              </a:rPr>
              <a:t>“</a:t>
            </a:r>
            <a:r>
              <a:rPr lang="en-US" sz="4400" i="1" kern="0" dirty="0" err="1">
                <a:latin typeface="Times New Roman" panose="02020603050405020304" pitchFamily="18" charset="0"/>
                <a:ea typeface="Calibri" panose="020F0502020204030204" pitchFamily="34" charset="0"/>
                <a:cs typeface="Times New Roman" panose="02020603050405020304" pitchFamily="18" charset="0"/>
                <a:sym typeface="Arial"/>
              </a:rPr>
              <a:t>Đêm</a:t>
            </a:r>
            <a:r>
              <a:rPr lang="en-US" sz="4400" i="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i="1" kern="0" dirty="0" err="1">
                <a:latin typeface="Times New Roman" panose="02020603050405020304" pitchFamily="18" charset="0"/>
                <a:ea typeface="Calibri" panose="020F0502020204030204" pitchFamily="34" charset="0"/>
                <a:cs typeface="Times New Roman" panose="02020603050405020304" pitchFamily="18" charset="0"/>
                <a:sym typeface="Arial"/>
              </a:rPr>
              <a:t>chủ</a:t>
            </a:r>
            <a:r>
              <a:rPr lang="en-US" sz="4400" i="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i="1" kern="0" dirty="0" err="1">
                <a:latin typeface="Times New Roman" panose="02020603050405020304" pitchFamily="18" charset="0"/>
                <a:ea typeface="Calibri" panose="020F0502020204030204" pitchFamily="34" charset="0"/>
                <a:cs typeface="Times New Roman" panose="02020603050405020304" pitchFamily="18" charset="0"/>
                <a:sym typeface="Arial"/>
              </a:rPr>
              <a:t>nhật</a:t>
            </a:r>
            <a:r>
              <a:rPr lang="en-US" sz="4400" i="1" kern="0" dirty="0">
                <a:latin typeface="Times New Roman" panose="02020603050405020304" pitchFamily="18" charset="0"/>
                <a:ea typeface="Calibri" panose="020F0502020204030204" pitchFamily="34" charset="0"/>
                <a:cs typeface="Times New Roman" panose="02020603050405020304" pitchFamily="18" charset="0"/>
                <a:sym typeface="Arial"/>
              </a:rPr>
              <a:t>”.</a:t>
            </a:r>
          </a:p>
        </p:txBody>
      </p:sp>
      <p:sp>
        <p:nvSpPr>
          <p:cNvPr id="8" name="TextBox 7">
            <a:extLst>
              <a:ext uri="{FF2B5EF4-FFF2-40B4-BE49-F238E27FC236}">
                <a16:creationId xmlns:a16="http://schemas.microsoft.com/office/drawing/2014/main" id="{46155AEE-45F1-08D1-28F1-270B74E39AF3}"/>
              </a:ext>
            </a:extLst>
          </p:cNvPr>
          <p:cNvSpPr txBox="1"/>
          <p:nvPr/>
        </p:nvSpPr>
        <p:spPr>
          <a:xfrm>
            <a:off x="10515600" y="3284997"/>
            <a:ext cx="7086600" cy="769441"/>
          </a:xfrm>
          <a:prstGeom prst="rect">
            <a:avLst/>
          </a:prstGeom>
          <a:noFill/>
        </p:spPr>
        <p:txBody>
          <a:bodyPr wrap="square" rtlCol="0">
            <a:spAutoFit/>
          </a:bodyPr>
          <a:lstStyle/>
          <a:p>
            <a:pPr lvl="0" algn="just" defTabSz="1828800">
              <a:buClr>
                <a:srgbClr val="000000"/>
              </a:buCl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Thể</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loại</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truyện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trinh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thám</a:t>
            </a:r>
            <a:endParaRPr lang="vi-VN" sz="4400" kern="0" dirty="0">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61139A16-18DF-3A01-8B66-603D9CE53E1A}"/>
              </a:ext>
            </a:extLst>
          </p:cNvPr>
          <p:cNvSpPr txBox="1"/>
          <p:nvPr/>
        </p:nvSpPr>
        <p:spPr>
          <a:xfrm>
            <a:off x="1150152" y="6090684"/>
            <a:ext cx="6622247" cy="769441"/>
          </a:xfrm>
          <a:prstGeom prst="rect">
            <a:avLst/>
          </a:prstGeom>
          <a:noFill/>
        </p:spPr>
        <p:txBody>
          <a:bodyPr wrap="square" rtlCol="0">
            <a:spAutoFit/>
          </a:bodyPr>
          <a:lstStyle/>
          <a:p>
            <a:pPr algn="just" defTabSz="1828800">
              <a:buClr>
                <a:srgbClr val="000000"/>
              </a:buClr>
            </a:pPr>
            <a:r>
              <a:rPr lang="en-US" sz="4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Ngôi</a:t>
            </a:r>
            <a:r>
              <a:rPr lang="en-US" sz="4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kể</a:t>
            </a:r>
            <a:r>
              <a:rPr lang="en-US" sz="4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latin typeface="Times New Roman" panose="02020603050405020304" pitchFamily="18" charset="0"/>
                <a:ea typeface="Calibri" panose="020F0502020204030204" pitchFamily="34" charset="0"/>
                <a:cs typeface="Times New Roman" panose="02020603050405020304" pitchFamily="18" charset="0"/>
                <a:sym typeface="Arial"/>
              </a:rPr>
              <a:t>ngôi</a:t>
            </a:r>
            <a:r>
              <a:rPr lang="en-US" sz="4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latin typeface="Times New Roman" panose="02020603050405020304" pitchFamily="18" charset="0"/>
                <a:ea typeface="Calibri" panose="020F0502020204030204" pitchFamily="34" charset="0"/>
                <a:cs typeface="Times New Roman" panose="02020603050405020304" pitchFamily="18" charset="0"/>
                <a:sym typeface="Arial"/>
              </a:rPr>
              <a:t>thứ</a:t>
            </a:r>
            <a:r>
              <a:rPr lang="en-US" sz="4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400" kern="0" dirty="0" err="1">
                <a:latin typeface="Times New Roman" panose="02020603050405020304" pitchFamily="18" charset="0"/>
                <a:ea typeface="Calibri" panose="020F0502020204030204" pitchFamily="34" charset="0"/>
                <a:cs typeface="Times New Roman" panose="02020603050405020304" pitchFamily="18" charset="0"/>
                <a:sym typeface="Arial"/>
              </a:rPr>
              <a:t>nhất</a:t>
            </a:r>
            <a:endParaRPr lang="vi-VN" sz="4400" kern="0" dirty="0">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065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4" grpId="0" animBg="1"/>
      <p:bldP spid="5"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8288000" cy="10286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26309" y="2126307"/>
            <a:ext cx="10313727" cy="6061116"/>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348" y="3989106"/>
            <a:ext cx="6533391" cy="606111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in a black coat&#10;&#10;Description automatically generated">
            <a:extLst>
              <a:ext uri="{FF2B5EF4-FFF2-40B4-BE49-F238E27FC236}">
                <a16:creationId xmlns:a16="http://schemas.microsoft.com/office/drawing/2014/main" id="{FA075288-18CE-069E-E138-500FF75BACD7}"/>
              </a:ext>
            </a:extLst>
          </p:cNvPr>
          <p:cNvPicPr>
            <a:picLocks noChangeAspect="1"/>
          </p:cNvPicPr>
          <p:nvPr/>
        </p:nvPicPr>
        <p:blipFill>
          <a:blip r:embed="rId3"/>
          <a:srcRect b="12455"/>
          <a:stretch/>
        </p:blipFill>
        <p:spPr>
          <a:xfrm>
            <a:off x="6057898" y="10"/>
            <a:ext cx="12240039" cy="10313718"/>
          </a:xfrm>
          <a:prstGeom prst="rect">
            <a:avLst/>
          </a:prstGeom>
        </p:spPr>
      </p:pic>
      <p:sp>
        <p:nvSpPr>
          <p:cNvPr id="14" name="Freeform: Shape 1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21033" y="1801968"/>
            <a:ext cx="7212453" cy="61329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78669D5E-089F-D1B5-6D9B-1B278B0C77BA}"/>
              </a:ext>
            </a:extLst>
          </p:cNvPr>
          <p:cNvSpPr txBox="1"/>
          <p:nvPr/>
        </p:nvSpPr>
        <p:spPr>
          <a:xfrm>
            <a:off x="457200" y="4425580"/>
            <a:ext cx="4922949" cy="5297105"/>
          </a:xfrm>
          <a:prstGeom prst="rect">
            <a:avLst/>
          </a:prstGeom>
        </p:spPr>
        <p:txBody>
          <a:bodyPr vert="horz" lIns="91440" tIns="45720" rIns="91440" bIns="45720" rtlCol="0" anchor="t">
            <a:normAutofit/>
          </a:bodyPr>
          <a:lstStyle/>
          <a:p>
            <a:pPr lvl="0" algn="r">
              <a:lnSpc>
                <a:spcPct val="90000"/>
              </a:lnSpc>
              <a:spcBef>
                <a:spcPct val="0"/>
              </a:spcBef>
              <a:spcAft>
                <a:spcPts val="600"/>
              </a:spcAft>
              <a:defRPr/>
            </a:pPr>
            <a:r>
              <a:rPr lang="en-US" sz="7200" b="1" dirty="0">
                <a:solidFill>
                  <a:srgbClr val="FFFFFF"/>
                </a:solidFill>
                <a:latin typeface="#9Slide07 SVNGuerrilla" panose="00000500000000000000" pitchFamily="2" charset="0"/>
                <a:ea typeface="+mj-ea"/>
                <a:cs typeface="+mj-cs"/>
                <a:sym typeface="Arial"/>
              </a:rPr>
              <a:t>II. </a:t>
            </a:r>
          </a:p>
          <a:p>
            <a:pPr lvl="0" algn="r">
              <a:lnSpc>
                <a:spcPct val="90000"/>
              </a:lnSpc>
              <a:spcBef>
                <a:spcPct val="0"/>
              </a:spcBef>
              <a:spcAft>
                <a:spcPts val="600"/>
              </a:spcAft>
              <a:defRPr/>
            </a:pPr>
            <a:r>
              <a:rPr lang="en-US" sz="7200" b="1" dirty="0" err="1">
                <a:solidFill>
                  <a:srgbClr val="FFFFFF"/>
                </a:solidFill>
                <a:latin typeface="#9Slide07 SVNGuerrilla" panose="00000500000000000000" pitchFamily="2" charset="0"/>
                <a:ea typeface="+mj-ea"/>
                <a:cs typeface="+mj-cs"/>
                <a:sym typeface="Arial"/>
              </a:rPr>
              <a:t>Suy</a:t>
            </a:r>
            <a:r>
              <a:rPr lang="en-US" sz="7200" b="1" dirty="0">
                <a:solidFill>
                  <a:srgbClr val="FFFFFF"/>
                </a:solidFill>
                <a:latin typeface="#9Slide07 SVNGuerrilla" panose="00000500000000000000" pitchFamily="2" charset="0"/>
                <a:ea typeface="+mj-ea"/>
                <a:cs typeface="+mj-cs"/>
                <a:sym typeface="Arial"/>
              </a:rPr>
              <a:t> </a:t>
            </a:r>
            <a:r>
              <a:rPr lang="en-US" sz="7200" b="1" dirty="0" err="1">
                <a:solidFill>
                  <a:srgbClr val="FFFFFF"/>
                </a:solidFill>
                <a:latin typeface="#9Slide07 SVNGuerrilla" panose="00000500000000000000" pitchFamily="2" charset="0"/>
                <a:ea typeface="+mj-ea"/>
                <a:cs typeface="+mj-cs"/>
                <a:sym typeface="Arial"/>
              </a:rPr>
              <a:t>ngẫm</a:t>
            </a:r>
            <a:r>
              <a:rPr lang="en-US" sz="7200" b="1" dirty="0">
                <a:solidFill>
                  <a:srgbClr val="FFFFFF"/>
                </a:solidFill>
                <a:latin typeface="#9Slide07 SVNGuerrilla" panose="00000500000000000000" pitchFamily="2" charset="0"/>
                <a:ea typeface="+mj-ea"/>
                <a:cs typeface="+mj-cs"/>
                <a:sym typeface="Arial"/>
              </a:rPr>
              <a:t> </a:t>
            </a:r>
            <a:r>
              <a:rPr lang="en-US" sz="7200" b="1" dirty="0" err="1">
                <a:solidFill>
                  <a:srgbClr val="FFFFFF"/>
                </a:solidFill>
                <a:latin typeface="#9Slide07 SVNGuerrilla" panose="00000500000000000000" pitchFamily="2" charset="0"/>
                <a:ea typeface="+mj-ea"/>
                <a:cs typeface="+mj-cs"/>
                <a:sym typeface="Arial"/>
              </a:rPr>
              <a:t>và</a:t>
            </a:r>
            <a:r>
              <a:rPr lang="en-US" sz="7200" b="1" dirty="0">
                <a:solidFill>
                  <a:srgbClr val="FFFFFF"/>
                </a:solidFill>
                <a:latin typeface="#9Slide07 SVNGuerrilla" panose="00000500000000000000" pitchFamily="2" charset="0"/>
                <a:ea typeface="+mj-ea"/>
                <a:cs typeface="+mj-cs"/>
                <a:sym typeface="Arial"/>
              </a:rPr>
              <a:t> </a:t>
            </a:r>
            <a:r>
              <a:rPr lang="en-US" sz="7200" b="1" dirty="0" err="1">
                <a:solidFill>
                  <a:srgbClr val="FFFFFF"/>
                </a:solidFill>
                <a:latin typeface="#9Slide07 SVNGuerrilla" panose="00000500000000000000" pitchFamily="2" charset="0"/>
                <a:ea typeface="+mj-ea"/>
                <a:cs typeface="+mj-cs"/>
                <a:sym typeface="Arial"/>
              </a:rPr>
              <a:t>phản</a:t>
            </a:r>
            <a:r>
              <a:rPr lang="en-US" sz="7200" b="1" dirty="0">
                <a:solidFill>
                  <a:srgbClr val="FFFFFF"/>
                </a:solidFill>
                <a:latin typeface="#9Slide07 SVNGuerrilla" panose="00000500000000000000" pitchFamily="2" charset="0"/>
                <a:ea typeface="+mj-ea"/>
                <a:cs typeface="+mj-cs"/>
                <a:sym typeface="Arial"/>
              </a:rPr>
              <a:t> </a:t>
            </a:r>
            <a:r>
              <a:rPr lang="en-US" sz="7200" b="1" dirty="0" err="1">
                <a:solidFill>
                  <a:srgbClr val="FFFFFF"/>
                </a:solidFill>
                <a:latin typeface="#9Slide07 SVNGuerrilla" panose="00000500000000000000" pitchFamily="2" charset="0"/>
                <a:ea typeface="+mj-ea"/>
                <a:cs typeface="+mj-cs"/>
                <a:sym typeface="Arial"/>
              </a:rPr>
              <a:t>hồi</a:t>
            </a:r>
            <a:endParaRPr lang="en-US" sz="7200" b="1" i="1" dirty="0">
              <a:solidFill>
                <a:srgbClr val="FFFFFF"/>
              </a:solidFill>
              <a:latin typeface="#9Slide07 SVNGuerrilla" panose="00000500000000000000" pitchFamily="2" charset="0"/>
              <a:ea typeface="+mj-ea"/>
              <a:cs typeface="+mj-cs"/>
              <a:sym typeface="Arial"/>
            </a:endParaRPr>
          </a:p>
        </p:txBody>
      </p:sp>
    </p:spTree>
    <p:extLst>
      <p:ext uri="{BB962C8B-B14F-4D97-AF65-F5344CB8AC3E}">
        <p14:creationId xmlns:p14="http://schemas.microsoft.com/office/powerpoint/2010/main" val="296322620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EC53A5-DE03-92F5-92C0-9406B2B48ACC}"/>
              </a:ext>
            </a:extLst>
          </p:cNvPr>
          <p:cNvSpPr/>
          <p:nvPr/>
        </p:nvSpPr>
        <p:spPr>
          <a:xfrm>
            <a:off x="0" y="3848100"/>
            <a:ext cx="18364200" cy="22358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CD1C66-057E-D9D3-A09B-FFE1587BDB48}"/>
              </a:ext>
            </a:extLst>
          </p:cNvPr>
          <p:cNvSpPr txBox="1"/>
          <p:nvPr/>
        </p:nvSpPr>
        <p:spPr>
          <a:xfrm>
            <a:off x="2667000" y="4458205"/>
            <a:ext cx="12573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1. </a:t>
            </a:r>
            <a:r>
              <a:rPr kumimoji="0" lang="en-US" sz="6000" b="0" i="0" u="none" strike="noStrike" kern="1200" cap="none" spc="0" normalizeH="0" baseline="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cốt</a:t>
            </a:r>
            <a:r>
              <a:rPr kumimoji="0" lang="en-US"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 </a:t>
            </a:r>
            <a:r>
              <a:rPr kumimoji="0" lang="en-US" sz="6000" b="0" i="0" u="none" strike="noStrike" kern="1200" cap="none" spc="0" normalizeH="0" baseline="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truyện</a:t>
            </a:r>
            <a:endParaRPr kumimoji="0" lang="en-US"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68589320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300" y="2979334"/>
            <a:ext cx="15773400" cy="707886"/>
          </a:xfrm>
          <a:prstGeom prst="rect">
            <a:avLst/>
          </a:prstGeom>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được kể trong văn bản</a:t>
            </a: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ECD1C66-057E-D9D3-A09B-FFE1587BDB48}"/>
              </a:ext>
            </a:extLst>
          </p:cNvPr>
          <p:cNvSpPr txBox="1"/>
          <p:nvPr/>
        </p:nvSpPr>
        <p:spPr>
          <a:xfrm>
            <a:off x="2362200" y="1181100"/>
            <a:ext cx="12573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9Slide07 IcielCrocante" panose="02000000000000000000" pitchFamily="2" charset="0"/>
                <a:cs typeface="Times New Roman" panose="02020603050405020304" pitchFamily="18" charset="0"/>
              </a:rPr>
              <a:t>Đánh</a:t>
            </a:r>
            <a:r>
              <a:rPr lang="en-US" sz="6000" dirty="0">
                <a:solidFill>
                  <a:srgbClr val="FF0000"/>
                </a:solidFill>
                <a:latin typeface="#9Slide07 IcielCrocante" panose="02000000000000000000" pitchFamily="2" charset="0"/>
                <a:cs typeface="Times New Roman" panose="02020603050405020304" pitchFamily="18" charset="0"/>
              </a:rPr>
              <a:t> </a:t>
            </a:r>
            <a:r>
              <a:rPr lang="en-US" sz="6000" dirty="0" err="1">
                <a:solidFill>
                  <a:srgbClr val="FF0000"/>
                </a:solidFill>
                <a:latin typeface="#9Slide07 IcielCrocante" panose="02000000000000000000" pitchFamily="2" charset="0"/>
                <a:cs typeface="Times New Roman" panose="02020603050405020304" pitchFamily="18" charset="0"/>
              </a:rPr>
              <a:t>số</a:t>
            </a:r>
            <a:r>
              <a:rPr lang="en-US" sz="6000" dirty="0">
                <a:solidFill>
                  <a:srgbClr val="FF0000"/>
                </a:solidFill>
                <a:latin typeface="#9Slide07 IcielCrocante" panose="02000000000000000000" pitchFamily="2" charset="0"/>
                <a:cs typeface="Times New Roman" panose="02020603050405020304" pitchFamily="18" charset="0"/>
              </a:rPr>
              <a:t> </a:t>
            </a:r>
            <a:r>
              <a:rPr lang="en-US" sz="6000" dirty="0" err="1">
                <a:solidFill>
                  <a:srgbClr val="FF0000"/>
                </a:solidFill>
                <a:latin typeface="#9Slide07 IcielCrocante" panose="02000000000000000000" pitchFamily="2" charset="0"/>
                <a:cs typeface="Times New Roman" panose="02020603050405020304" pitchFamily="18" charset="0"/>
              </a:rPr>
              <a:t>cốt</a:t>
            </a:r>
            <a:r>
              <a:rPr lang="en-US" sz="6000" dirty="0">
                <a:solidFill>
                  <a:srgbClr val="FF0000"/>
                </a:solidFill>
                <a:latin typeface="#9Slide07 IcielCrocante" panose="02000000000000000000" pitchFamily="2" charset="0"/>
                <a:cs typeface="Times New Roman" panose="02020603050405020304" pitchFamily="18" charset="0"/>
              </a:rPr>
              <a:t> </a:t>
            </a:r>
            <a:r>
              <a:rPr lang="en-US" sz="6000" dirty="0" err="1">
                <a:solidFill>
                  <a:srgbClr val="FF0000"/>
                </a:solidFill>
                <a:latin typeface="#9Slide07 IcielCrocante" panose="02000000000000000000" pitchFamily="2" charset="0"/>
                <a:cs typeface="Times New Roman" panose="02020603050405020304" pitchFamily="18" charset="0"/>
              </a:rPr>
              <a:t>truyện</a:t>
            </a:r>
            <a:endParaRPr kumimoji="0" lang="en-US"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endParaRPr>
          </a:p>
        </p:txBody>
      </p:sp>
      <p:sp>
        <p:nvSpPr>
          <p:cNvPr id="4" name="Freeform 4">
            <a:extLst>
              <a:ext uri="{FF2B5EF4-FFF2-40B4-BE49-F238E27FC236}">
                <a16:creationId xmlns:a16="http://schemas.microsoft.com/office/drawing/2014/main" id="{678C6CA1-CBCC-0C64-3155-C24727388B79}"/>
              </a:ext>
            </a:extLst>
          </p:cNvPr>
          <p:cNvSpPr/>
          <p:nvPr/>
        </p:nvSpPr>
        <p:spPr>
          <a:xfrm>
            <a:off x="5334000" y="4485739"/>
            <a:ext cx="6276143" cy="5789742"/>
          </a:xfrm>
          <a:custGeom>
            <a:avLst/>
            <a:gdLst/>
            <a:ahLst/>
            <a:cxnLst/>
            <a:rect l="l" t="t" r="r" b="b"/>
            <a:pathLst>
              <a:path w="4460488" h="4114800">
                <a:moveTo>
                  <a:pt x="0" y="0"/>
                </a:moveTo>
                <a:lnTo>
                  <a:pt x="4460488" y="0"/>
                </a:lnTo>
                <a:lnTo>
                  <a:pt x="44604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22604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02773734"/>
              </p:ext>
            </p:extLst>
          </p:nvPr>
        </p:nvGraphicFramePr>
        <p:xfrm>
          <a:off x="381000" y="190500"/>
          <a:ext cx="17602200" cy="9906000"/>
        </p:xfrm>
        <a:graphic>
          <a:graphicData uri="http://schemas.openxmlformats.org/drawingml/2006/table">
            <a:tbl>
              <a:tblPr firstRow="1" bandRow="1">
                <a:tableStyleId>{5940675A-B579-460E-94D1-54222C63F5DA}</a:tableStyleId>
              </a:tblPr>
              <a:tblGrid>
                <a:gridCol w="15468600">
                  <a:extLst>
                    <a:ext uri="{9D8B030D-6E8A-4147-A177-3AD203B41FA5}">
                      <a16:colId xmlns:a16="http://schemas.microsoft.com/office/drawing/2014/main" val="1274768790"/>
                    </a:ext>
                  </a:extLst>
                </a:gridCol>
                <a:gridCol w="2133600">
                  <a:extLst>
                    <a:ext uri="{9D8B030D-6E8A-4147-A177-3AD203B41FA5}">
                      <a16:colId xmlns:a16="http://schemas.microsoft.com/office/drawing/2014/main" val="1372139867"/>
                    </a:ext>
                  </a:extLst>
                </a:gridCol>
              </a:tblGrid>
              <a:tr h="370840">
                <a:tc>
                  <a:txBody>
                    <a:bodyPr/>
                    <a:lstStyle/>
                    <a:p>
                      <a:pPr algn="ctr"/>
                      <a:r>
                        <a:rPr lang="en-US" sz="3800" b="1" dirty="0" err="1">
                          <a:latin typeface="Times New Roman" panose="02020603050405020304" pitchFamily="18" charset="0"/>
                          <a:cs typeface="Times New Roman" panose="02020603050405020304" pitchFamily="18" charset="0"/>
                        </a:rPr>
                        <a:t>Sự</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việc</a:t>
                      </a:r>
                      <a:endParaRPr lang="en-US" sz="3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Trình</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tự</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sự</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việc</a:t>
                      </a:r>
                      <a:endParaRPr lang="en-US" sz="3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53641170"/>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Giôn trốn đi Niu Ô-lin để tự điều tra; đồng thời, thuê thám tử điều tra hành tung của vợ mình trong những ngày cô ấy ở đó</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tc>
                  <a:txBody>
                    <a:bodyPr/>
                    <a:lstStyle/>
                    <a:p>
                      <a:pPr algn="ctr"/>
                      <a:endParaRPr lang="en-US" sz="38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13921503"/>
                  </a:ext>
                </a:extLst>
              </a:tr>
              <a:tr h="370840">
                <a:tc>
                  <a:txBody>
                    <a:bodyPr/>
                    <a:lstStyle/>
                    <a:p>
                      <a:pPr algn="just"/>
                      <a:r>
                        <a:rPr kumimoji="0" lang="vi-VN"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Ba-brơ thuyết phục Giôn trình diện cảnh sát và chuyển toàn bộ các thông tin về vụ án mà Ba-brơ và Giôn thu được cho họ</a:t>
                      </a:r>
                      <a:endParaRPr lang="en-US" sz="3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38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88963421"/>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Giôn tìm ra tung tích người phụ nữ bí ẩn đã gọi điện cho anh để tố cáo mối quan hệ bất chính giữa Fran-xơ và Đan</a:t>
                      </a:r>
                      <a:r>
                        <a:rPr kumimoji="0" lang="en-US"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tc>
                  <a:txBody>
                    <a:bodyPr/>
                    <a:lstStyle/>
                    <a:p>
                      <a:pPr algn="ctr"/>
                      <a:endParaRPr lang="en-US" sz="38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566255221"/>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Cảnh sát tổ chức cuộc thẩm vấn Giôn với sự chứng kiến của Gioóc Cle-mơn (một người bạn, luật sư của Giôn và cũng là tình nhân của vợ anh) nhằm mục đích tìm ra thủ phạm.</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tc>
                  <a:txBody>
                    <a:bodyPr/>
                    <a:lstStyle/>
                    <a:p>
                      <a:pPr algn="ctr"/>
                      <a:endParaRPr lang="en-US" sz="38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090738117"/>
                  </a:ext>
                </a:extLst>
              </a:tr>
              <a:tr h="370840">
                <a:tc>
                  <a:txBody>
                    <a:bodyPr/>
                    <a:lstStyle/>
                    <a:p>
                      <a:pPr algn="just"/>
                      <a:r>
                        <a:rPr kumimoji="0" lang="vi-VN"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Đan, cựu cảnh sát, người cùng hội đi săn và là người thuê nhà của Giôn</a:t>
                      </a:r>
                      <a:r>
                        <a:rPr kumimoji="0" lang="en-US"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8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Oa-rân</a:t>
                      </a:r>
                      <a:r>
                        <a:rPr kumimoji="0" lang="vi-VN"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bị giết </a:t>
                      </a:r>
                      <a:r>
                        <a:rPr kumimoji="0" lang="en-US"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vi-VN"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Fran-xơ, vợ Giôn, vừa trở về từ Niu Ô-lin </a:t>
                      </a:r>
                      <a:r>
                        <a:rPr kumimoji="0" lang="en-US" sz="38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cũng</a:t>
                      </a:r>
                      <a:r>
                        <a:rPr kumimoji="0" lang="en-US"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bị giết; Giôn bị tình nghi là thủ phạm</a:t>
                      </a:r>
                      <a:r>
                        <a:rPr kumimoji="0" lang="en-US"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8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8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cả</a:t>
                      </a:r>
                      <a:r>
                        <a:rPr kumimoji="0" lang="en-US"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 </a:t>
                      </a:r>
                      <a:r>
                        <a:rPr kumimoji="0" lang="en-US" sz="38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vụ</a:t>
                      </a:r>
                      <a:r>
                        <a:rPr kumimoji="0" lang="en-US"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8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án</a:t>
                      </a:r>
                      <a:r>
                        <a:rPr kumimoji="0" lang="en-US"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8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mạng</a:t>
                      </a:r>
                      <a:endParaRPr lang="en-US" sz="3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38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523809701"/>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Giôn bí mật trở về văn phòng làm việc của mình để thu nhận thông tin từ các thám tử qua cô thư kí Ba-brơ</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tc>
                  <a:txBody>
                    <a:bodyPr/>
                    <a:lstStyle/>
                    <a:p>
                      <a:pPr algn="ctr"/>
                      <a:endParaRPr lang="en-US" sz="38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715281461"/>
                  </a:ext>
                </a:extLst>
              </a:tr>
            </a:tbl>
          </a:graphicData>
        </a:graphic>
      </p:graphicFrame>
      <p:sp>
        <p:nvSpPr>
          <p:cNvPr id="4" name="TextBox 3">
            <a:extLst>
              <a:ext uri="{FF2B5EF4-FFF2-40B4-BE49-F238E27FC236}">
                <a16:creationId xmlns:a16="http://schemas.microsoft.com/office/drawing/2014/main" id="{0776B228-413F-6BAE-2CF6-1A9EB475E45C}"/>
              </a:ext>
            </a:extLst>
          </p:cNvPr>
          <p:cNvSpPr txBox="1"/>
          <p:nvPr/>
        </p:nvSpPr>
        <p:spPr>
          <a:xfrm>
            <a:off x="12268200" y="1866900"/>
            <a:ext cx="9239692" cy="769441"/>
          </a:xfrm>
          <a:prstGeom prst="rect">
            <a:avLst/>
          </a:prstGeom>
          <a:noFill/>
        </p:spPr>
        <p:txBody>
          <a:bodyPr wrap="square">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2</a:t>
            </a:r>
          </a:p>
        </p:txBody>
      </p:sp>
      <p:sp>
        <p:nvSpPr>
          <p:cNvPr id="6" name="TextBox 5">
            <a:extLst>
              <a:ext uri="{FF2B5EF4-FFF2-40B4-BE49-F238E27FC236}">
                <a16:creationId xmlns:a16="http://schemas.microsoft.com/office/drawing/2014/main" id="{0A014DDE-13F9-ED28-5EAD-C4D0FEDC026B}"/>
              </a:ext>
            </a:extLst>
          </p:cNvPr>
          <p:cNvSpPr txBox="1"/>
          <p:nvPr/>
        </p:nvSpPr>
        <p:spPr>
          <a:xfrm>
            <a:off x="11510630" y="3086100"/>
            <a:ext cx="10754832" cy="769441"/>
          </a:xfrm>
          <a:prstGeom prst="rect">
            <a:avLst/>
          </a:prstGeom>
          <a:noFill/>
        </p:spPr>
        <p:txBody>
          <a:bodyPr wrap="square">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5</a:t>
            </a:r>
          </a:p>
        </p:txBody>
      </p:sp>
      <p:sp>
        <p:nvSpPr>
          <p:cNvPr id="8" name="TextBox 7">
            <a:extLst>
              <a:ext uri="{FF2B5EF4-FFF2-40B4-BE49-F238E27FC236}">
                <a16:creationId xmlns:a16="http://schemas.microsoft.com/office/drawing/2014/main" id="{899B8367-AF99-1201-BB2E-53870A7B7936}"/>
              </a:ext>
            </a:extLst>
          </p:cNvPr>
          <p:cNvSpPr txBox="1"/>
          <p:nvPr/>
        </p:nvSpPr>
        <p:spPr>
          <a:xfrm>
            <a:off x="11321902" y="4341628"/>
            <a:ext cx="11132288" cy="769441"/>
          </a:xfrm>
          <a:prstGeom prst="rect">
            <a:avLst/>
          </a:prstGeom>
          <a:noFill/>
        </p:spPr>
        <p:txBody>
          <a:bodyPr wrap="square">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4</a:t>
            </a:r>
          </a:p>
        </p:txBody>
      </p:sp>
      <p:sp>
        <p:nvSpPr>
          <p:cNvPr id="10" name="TextBox 9">
            <a:extLst>
              <a:ext uri="{FF2B5EF4-FFF2-40B4-BE49-F238E27FC236}">
                <a16:creationId xmlns:a16="http://schemas.microsoft.com/office/drawing/2014/main" id="{FA73A319-A0E6-1585-3168-BF6C7144CAE0}"/>
              </a:ext>
            </a:extLst>
          </p:cNvPr>
          <p:cNvSpPr txBox="1"/>
          <p:nvPr/>
        </p:nvSpPr>
        <p:spPr>
          <a:xfrm>
            <a:off x="11274056" y="5576041"/>
            <a:ext cx="11227980" cy="769441"/>
          </a:xfrm>
          <a:prstGeom prst="rect">
            <a:avLst/>
          </a:prstGeom>
          <a:noFill/>
        </p:spPr>
        <p:txBody>
          <a:bodyPr wrap="square">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6</a:t>
            </a:r>
          </a:p>
        </p:txBody>
      </p:sp>
      <p:sp>
        <p:nvSpPr>
          <p:cNvPr id="12" name="TextBox 11">
            <a:extLst>
              <a:ext uri="{FF2B5EF4-FFF2-40B4-BE49-F238E27FC236}">
                <a16:creationId xmlns:a16="http://schemas.microsoft.com/office/drawing/2014/main" id="{36D15142-A948-F3D6-7F6A-1BB9968EA4FF}"/>
              </a:ext>
            </a:extLst>
          </p:cNvPr>
          <p:cNvSpPr txBox="1"/>
          <p:nvPr/>
        </p:nvSpPr>
        <p:spPr>
          <a:xfrm>
            <a:off x="11220719" y="7466938"/>
            <a:ext cx="11251580" cy="769441"/>
          </a:xfrm>
          <a:prstGeom prst="rect">
            <a:avLst/>
          </a:prstGeom>
          <a:noFill/>
        </p:spPr>
        <p:txBody>
          <a:bodyPr wrap="square">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1</a:t>
            </a:r>
          </a:p>
        </p:txBody>
      </p:sp>
      <p:sp>
        <p:nvSpPr>
          <p:cNvPr id="14" name="TextBox 13">
            <a:extLst>
              <a:ext uri="{FF2B5EF4-FFF2-40B4-BE49-F238E27FC236}">
                <a16:creationId xmlns:a16="http://schemas.microsoft.com/office/drawing/2014/main" id="{70AA837F-8A67-44FC-9A36-4837AC1AB827}"/>
              </a:ext>
            </a:extLst>
          </p:cNvPr>
          <p:cNvSpPr txBox="1"/>
          <p:nvPr/>
        </p:nvSpPr>
        <p:spPr>
          <a:xfrm>
            <a:off x="11213285" y="9173169"/>
            <a:ext cx="11251580" cy="769441"/>
          </a:xfrm>
          <a:prstGeom prst="rect">
            <a:avLst/>
          </a:prstGeom>
          <a:noFill/>
        </p:spPr>
        <p:txBody>
          <a:bodyPr wrap="square">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7448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barn(inVertical)">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59000" b="-5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8F5B9-6A77-6618-1103-689B2251508C}"/>
              </a:ext>
            </a:extLst>
          </p:cNvPr>
          <p:cNvSpPr/>
          <p:nvPr/>
        </p:nvSpPr>
        <p:spPr>
          <a:xfrm>
            <a:off x="0" y="3086100"/>
            <a:ext cx="18288000" cy="381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ECD1C66-057E-D9D3-A09B-FFE1587BDB48}"/>
              </a:ext>
            </a:extLst>
          </p:cNvPr>
          <p:cNvSpPr txBox="1"/>
          <p:nvPr/>
        </p:nvSpPr>
        <p:spPr>
          <a:xfrm>
            <a:off x="2400300" y="3619500"/>
            <a:ext cx="134874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không</a:t>
            </a:r>
            <a:r>
              <a:rPr kumimoji="0" lang="en-US" sz="66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gian</a:t>
            </a:r>
            <a:r>
              <a:rPr kumimoji="0" lang="en-US" sz="66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thời</a:t>
            </a:r>
            <a:r>
              <a:rPr kumimoji="0" lang="en-US" sz="66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gian</a:t>
            </a:r>
            <a:endParaRPr kumimoji="0" lang="en-US" sz="66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295856630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
            <a:extLst>
              <a:ext uri="{FF2B5EF4-FFF2-40B4-BE49-F238E27FC236}">
                <a16:creationId xmlns:a16="http://schemas.microsoft.com/office/drawing/2014/main" id="{08A27FB4-19FB-F768-5D76-23E44300B680}"/>
              </a:ext>
            </a:extLst>
          </p:cNvPr>
          <p:cNvGrpSpPr/>
          <p:nvPr/>
        </p:nvGrpSpPr>
        <p:grpSpPr>
          <a:xfrm>
            <a:off x="685800" y="647701"/>
            <a:ext cx="5749423" cy="3741964"/>
            <a:chOff x="0" y="0"/>
            <a:chExt cx="751518" cy="3206393"/>
          </a:xfrm>
          <a:solidFill>
            <a:schemeClr val="accent3">
              <a:lumMod val="20000"/>
              <a:lumOff val="80000"/>
            </a:schemeClr>
          </a:solidFill>
        </p:grpSpPr>
        <p:sp>
          <p:nvSpPr>
            <p:cNvPr id="8"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9DCB60E2-0C02-4B55-6AAB-041D73A45876}"/>
              </a:ext>
            </a:extLst>
          </p:cNvPr>
          <p:cNvGrpSpPr/>
          <p:nvPr/>
        </p:nvGrpSpPr>
        <p:grpSpPr>
          <a:xfrm>
            <a:off x="6934201" y="647701"/>
            <a:ext cx="10853534" cy="3741964"/>
            <a:chOff x="0" y="0"/>
            <a:chExt cx="751518" cy="3206393"/>
          </a:xfrm>
          <a:solidFill>
            <a:schemeClr val="accent5">
              <a:lumMod val="20000"/>
              <a:lumOff val="80000"/>
            </a:schemeClr>
          </a:solidFill>
        </p:grpSpPr>
        <p:sp>
          <p:nvSpPr>
            <p:cNvPr id="11" name="Freeform 10">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3"/>
          <p:cNvSpPr/>
          <p:nvPr/>
        </p:nvSpPr>
        <p:spPr>
          <a:xfrm>
            <a:off x="685800" y="800100"/>
            <a:ext cx="5410200" cy="1323439"/>
          </a:xfrm>
          <a:prstGeom prst="rect">
            <a:avLst/>
          </a:prstGeom>
        </p:spPr>
        <p:txBody>
          <a:bodyPr wrap="square">
            <a:spAutoFit/>
          </a:bodyPr>
          <a:lstStyle/>
          <a:p>
            <a:pPr indent="182880" algn="just">
              <a:spcAft>
                <a:spcPts val="60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 </a:t>
            </a:r>
            <a:r>
              <a:rPr lang="vi-VN" sz="4000" b="1" dirty="0">
                <a:latin typeface="Times New Roman" panose="02020603050405020304" pitchFamily="18" charset="0"/>
                <a:ea typeface="Calibri" panose="020F0502020204030204" pitchFamily="34" charset="0"/>
                <a:cs typeface="Times New Roman" panose="02020603050405020304" pitchFamily="18" charset="0"/>
              </a:rPr>
              <a:t>Không gian</a:t>
            </a:r>
            <a:r>
              <a:rPr lang="en-US" sz="4000" b="1" dirty="0">
                <a:latin typeface="Times New Roman" panose="02020603050405020304" pitchFamily="18" charset="0"/>
                <a:ea typeface="Calibri" panose="020F0502020204030204" pitchFamily="34" charset="0"/>
                <a:cs typeface="Times New Roman" panose="02020603050405020304" pitchFamily="18" charset="0"/>
              </a:rPr>
              <a:t>:</a:t>
            </a:r>
            <a:r>
              <a:rPr lang="vi-VN" sz="4000" b="1" dirty="0">
                <a:latin typeface="Times New Roman" panose="02020603050405020304" pitchFamily="18" charset="0"/>
                <a:ea typeface="Calibri" panose="020F0502020204030204" pitchFamily="34" charset="0"/>
                <a:cs typeface="Times New Roman" panose="02020603050405020304" pitchFamily="18" charset="0"/>
              </a:rPr>
              <a:t> </a:t>
            </a:r>
            <a:r>
              <a:rPr lang="vi-VN" sz="4000" dirty="0">
                <a:latin typeface="Times New Roman" panose="02020603050405020304" pitchFamily="18" charset="0"/>
                <a:ea typeface="Calibri" panose="020F0502020204030204" pitchFamily="34" charset="0"/>
                <a:cs typeface="Times New Roman" panose="02020603050405020304" pitchFamily="18" charset="0"/>
              </a:rPr>
              <a:t>đồn cảnh sát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914401" y="7866051"/>
            <a:ext cx="14935200"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Giôn Oa-rân và cô thư kí Ba-brơ với sự lo lắng sợ rằng sự thật không được phơi bày và mong chờ giây phút được minh oan</a:t>
            </a: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Gioóc Cle-mơn với sự bình tĩnh, xảo quyệt</a:t>
            </a:r>
          </a:p>
        </p:txBody>
      </p:sp>
      <p:sp>
        <p:nvSpPr>
          <p:cNvPr id="13" name="Rectangle 12"/>
          <p:cNvSpPr/>
          <p:nvPr/>
        </p:nvSpPr>
        <p:spPr>
          <a:xfrm>
            <a:off x="7065068" y="800100"/>
            <a:ext cx="10591799" cy="3323987"/>
          </a:xfrm>
          <a:prstGeom prst="rect">
            <a:avLst/>
          </a:prstGeom>
        </p:spPr>
        <p:txBody>
          <a:bodyPr wrap="square">
            <a:spAutoFit/>
          </a:bodyPr>
          <a:lstStyle/>
          <a:p>
            <a:pPr indent="182880" algn="just">
              <a:spcAft>
                <a:spcPts val="60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 </a:t>
            </a:r>
            <a:r>
              <a:rPr lang="vi-VN" sz="4000" b="1" dirty="0">
                <a:latin typeface="Times New Roman" panose="02020603050405020304" pitchFamily="18" charset="0"/>
                <a:ea typeface="Calibri" panose="020F0502020204030204" pitchFamily="34" charset="0"/>
                <a:cs typeface="Times New Roman" panose="02020603050405020304" pitchFamily="18" charset="0"/>
              </a:rPr>
              <a:t>Thời gian</a:t>
            </a:r>
            <a:r>
              <a:rPr lang="en-US" sz="4000" b="1" dirty="0">
                <a:latin typeface="Times New Roman" panose="02020603050405020304" pitchFamily="18" charset="0"/>
                <a:ea typeface="Calibri" panose="020F0502020204030204" pitchFamily="34" charset="0"/>
                <a:cs typeface="Times New Roman" panose="02020603050405020304" pitchFamily="18" charset="0"/>
              </a:rPr>
              <a:t>:</a:t>
            </a:r>
            <a:r>
              <a:rPr lang="vi-VN" sz="4000" dirty="0">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indent="182880" algn="just">
              <a:spcAft>
                <a:spcPts val="6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B</a:t>
            </a:r>
            <a:r>
              <a:rPr lang="vi-VN" sz="4000" dirty="0">
                <a:latin typeface="Times New Roman" panose="02020603050405020304" pitchFamily="18" charset="0"/>
                <a:ea typeface="Calibri" panose="020F0502020204030204" pitchFamily="34" charset="0"/>
                <a:cs typeface="Times New Roman" panose="02020603050405020304" pitchFamily="18" charset="0"/>
              </a:rPr>
              <a:t>uổi tối, thời điểm cuộc đấu trí xảy ra.</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indent="182880" algn="just">
              <a:spcAft>
                <a:spcPts val="600"/>
              </a:spcAft>
            </a:pP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7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35.”, “7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39 </a:t>
            </a:r>
            <a:r>
              <a:rPr lang="en-US" sz="4000" dirty="0" err="1">
                <a:latin typeface="Times New Roman" panose="02020603050405020304" pitchFamily="18" charset="0"/>
                <a:cs typeface="Times New Roman" panose="02020603050405020304" pitchFamily="18" charset="0"/>
              </a:rPr>
              <a:t>phút</a:t>
            </a:r>
            <a:r>
              <a:rPr lang="en-US" sz="4000" dirty="0">
                <a:latin typeface="Times New Roman" panose="02020603050405020304" pitchFamily="18" charset="0"/>
                <a:cs typeface="Times New Roman" panose="02020603050405020304" pitchFamily="18" charset="0"/>
              </a:rPr>
              <a:t>.”, “7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44 </a:t>
            </a:r>
            <a:r>
              <a:rPr lang="en-US" sz="4000" dirty="0" err="1">
                <a:latin typeface="Times New Roman" panose="02020603050405020304" pitchFamily="18" charset="0"/>
                <a:cs typeface="Times New Roman" panose="02020603050405020304" pitchFamily="18" charset="0"/>
              </a:rPr>
              <a:t>phút</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vi-VN" sz="4000" dirty="0">
                <a:latin typeface="Times New Roman" panose="02020603050405020304" pitchFamily="18" charset="0"/>
                <a:cs typeface="Times New Roman" panose="02020603050405020304" pitchFamily="18" charset="0"/>
              </a:rPr>
              <a:t>Thể hiện diễn tiến rất nhanh của các sự việc</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990600" y="5496146"/>
            <a:ext cx="14935200" cy="2200602"/>
          </a:xfrm>
          <a:prstGeom prst="rect">
            <a:avLst/>
          </a:prstGeom>
        </p:spPr>
        <p:txBody>
          <a:bodyPr wrap="square">
            <a:spAutoFit/>
          </a:bodyPr>
          <a:lstStyle/>
          <a:p>
            <a:pPr indent="182880" algn="just">
              <a:spcAft>
                <a:spcPts val="600"/>
              </a:spcAft>
            </a:pPr>
            <a:r>
              <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Không</a:t>
            </a:r>
            <a:r>
              <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gian</a:t>
            </a:r>
            <a:r>
              <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gian</a:t>
            </a:r>
            <a:r>
              <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cụ</a:t>
            </a:r>
            <a:r>
              <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thể</a:t>
            </a:r>
            <a:r>
              <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chính</a:t>
            </a:r>
            <a:r>
              <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xác</a:t>
            </a:r>
            <a:endPar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indent="182880" algn="just">
              <a:spcAft>
                <a:spcPts val="600"/>
              </a:spcAft>
            </a:pPr>
            <a:r>
              <a:rPr lang="en-US" sz="4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a:t>
            </a:r>
            <a:r>
              <a:rPr lang="vi-VN" sz="4400" b="1" dirty="0">
                <a:latin typeface="Times New Roman" panose="02020603050405020304" pitchFamily="18" charset="0"/>
                <a:ea typeface="Calibri" panose="020F0502020204030204" pitchFamily="34" charset="0"/>
                <a:cs typeface="Times New Roman" panose="02020603050405020304" pitchFamily="18" charset="0"/>
              </a:rPr>
              <a:t>ác dụng</a:t>
            </a:r>
            <a:r>
              <a:rPr lang="vi-VN" sz="4400" dirty="0">
                <a:latin typeface="Times New Roman" panose="02020603050405020304" pitchFamily="18" charset="0"/>
                <a:ea typeface="Calibri" panose="020F0502020204030204" pitchFamily="34" charset="0"/>
                <a:cs typeface="Times New Roman" panose="02020603050405020304" pitchFamily="18" charset="0"/>
              </a:rPr>
              <a:t>: Tăng kịch tính của cuộc đấu trí, sự dồn nén cảm xúc của các nhân vật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ight Brace 14"/>
          <p:cNvSpPr/>
          <p:nvPr/>
        </p:nvSpPr>
        <p:spPr>
          <a:xfrm rot="5400000">
            <a:off x="7743394" y="-77129"/>
            <a:ext cx="840902" cy="977449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Freeform 6">
            <a:extLst>
              <a:ext uri="{FF2B5EF4-FFF2-40B4-BE49-F238E27FC236}">
                <a16:creationId xmlns:a16="http://schemas.microsoft.com/office/drawing/2014/main" id="{CC80D8C7-2F29-C634-28F9-E5DC50E784C5}"/>
              </a:ext>
            </a:extLst>
          </p:cNvPr>
          <p:cNvSpPr/>
          <p:nvPr/>
        </p:nvSpPr>
        <p:spPr>
          <a:xfrm>
            <a:off x="16065262" y="5704830"/>
            <a:ext cx="1722473" cy="4451451"/>
          </a:xfrm>
          <a:custGeom>
            <a:avLst/>
            <a:gdLst/>
            <a:ahLst/>
            <a:cxnLst/>
            <a:rect l="l" t="t" r="r" b="b"/>
            <a:pathLst>
              <a:path w="2235143" h="5776363">
                <a:moveTo>
                  <a:pt x="0" y="0"/>
                </a:moveTo>
                <a:lnTo>
                  <a:pt x="2235143" y="0"/>
                </a:lnTo>
                <a:lnTo>
                  <a:pt x="2235143" y="5776363"/>
                </a:lnTo>
                <a:lnTo>
                  <a:pt x="0" y="577636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28174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barn(inVertical)">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barn(inVertical)">
                                      <p:cBhvr>
                                        <p:cTn id="33" dur="500"/>
                                        <p:tgtEl>
                                          <p:spTgt spid="1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3" grpId="0"/>
      <p:bldP spid="15"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1148890" y="3619500"/>
            <a:ext cx="7431230"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Nhân</a:t>
            </a:r>
            <a:r>
              <a:rPr kumimoji="0" lang="en-US"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 </a:t>
            </a:r>
            <a:r>
              <a:rPr kumimoji="0" lang="en-US" sz="6000" b="0" i="0" u="none" strike="noStrike" kern="1200" cap="none" spc="0" normalizeH="0" baseline="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vật</a:t>
            </a:r>
            <a:r>
              <a:rPr kumimoji="0" lang="en-US"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a:t>
            </a:r>
            <a:r>
              <a:rPr kumimoji="0" lang="en-US" sz="6000" b="0" i="0" u="none" strike="noStrike" kern="1200" cap="none" spc="0" normalizeH="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 chi </a:t>
            </a:r>
            <a:r>
              <a:rPr kumimoji="0" lang="en-US" sz="6000" b="0" i="0" u="none" strike="noStrike" kern="1200" cap="none" spc="0" normalizeH="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tiết</a:t>
            </a:r>
            <a:r>
              <a:rPr kumimoji="0" lang="en-US" sz="6000" b="0" i="0" u="none" strike="noStrike" kern="1200" cap="none" spc="0" normalizeH="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 </a:t>
            </a:r>
            <a:r>
              <a:rPr kumimoji="0" lang="en-US" sz="6000" b="0" i="0" u="none" strike="noStrike" kern="1200" cap="none" spc="0" normalizeH="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sự</a:t>
            </a:r>
            <a:r>
              <a:rPr kumimoji="0" lang="en-US" sz="6000" b="0" i="0" u="none" strike="noStrike" kern="1200" cap="none" spc="0" normalizeH="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 </a:t>
            </a:r>
            <a:r>
              <a:rPr kumimoji="0" lang="en-US" sz="6000" b="0" i="0" u="none" strike="noStrike" kern="1200" cap="none" spc="0" normalizeH="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kiện</a:t>
            </a:r>
            <a:endParaRPr kumimoji="0" lang="en-US"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E0571C3-47C9-0B74-3A59-84C93FA8FCEE}"/>
              </a:ext>
            </a:extLst>
          </p:cNvPr>
          <p:cNvPicPr>
            <a:picLocks noChangeAspect="1"/>
          </p:cNvPicPr>
          <p:nvPr/>
        </p:nvPicPr>
        <p:blipFill>
          <a:blip r:embed="rId3"/>
          <a:stretch>
            <a:fillRect/>
          </a:stretch>
        </p:blipFill>
        <p:spPr>
          <a:xfrm>
            <a:off x="9677400" y="62064"/>
            <a:ext cx="8391350" cy="10224936"/>
          </a:xfrm>
          <a:prstGeom prst="rect">
            <a:avLst/>
          </a:prstGeom>
        </p:spPr>
      </p:pic>
    </p:spTree>
    <p:extLst>
      <p:ext uri="{BB962C8B-B14F-4D97-AF65-F5344CB8AC3E}">
        <p14:creationId xmlns:p14="http://schemas.microsoft.com/office/powerpoint/2010/main" val="325543787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B9DD65-17CF-1019-9DF0-72B70C40B360}"/>
              </a:ext>
            </a:extLst>
          </p:cNvPr>
          <p:cNvSpPr txBox="1"/>
          <p:nvPr/>
        </p:nvSpPr>
        <p:spPr>
          <a:xfrm>
            <a:off x="3429000" y="419100"/>
            <a:ext cx="10550768" cy="1446550"/>
          </a:xfrm>
          <a:prstGeom prst="rect">
            <a:avLst/>
          </a:prstGeom>
          <a:noFill/>
        </p:spPr>
        <p:txBody>
          <a:bodyPr wrap="square">
            <a:spAutoFit/>
          </a:bodyPr>
          <a:lstStyle/>
          <a:p>
            <a:pPr lvl="0" algn="ctr">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Thám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tử</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đại</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tài</a:t>
            </a:r>
            <a:endParaRPr lang="en-US" sz="8800" b="1" i="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4582AD58-45B7-CE22-E873-2B2EECE4D940}"/>
              </a:ext>
            </a:extLst>
          </p:cNvPr>
          <p:cNvSpPr txBox="1"/>
          <p:nvPr/>
        </p:nvSpPr>
        <p:spPr>
          <a:xfrm>
            <a:off x="4132384" y="2324100"/>
            <a:ext cx="9144000" cy="707886"/>
          </a:xfrm>
          <a:prstGeom prst="rect">
            <a:avLst/>
          </a:prstGeom>
          <a:noFill/>
        </p:spPr>
        <p:txBody>
          <a:bodyPr wrap="square">
            <a:spAutoFit/>
          </a:bodyPr>
          <a:lstStyle/>
          <a:p>
            <a:pPr algn="ctr"/>
            <a:r>
              <a:rPr lang="en-US" sz="4000" b="1" dirty="0">
                <a:latin typeface="Times New Roman" panose="02020603050405020304" pitchFamily="18" charset="0"/>
                <a:cs typeface="Times New Roman" panose="02020603050405020304" pitchFamily="18" charset="0"/>
              </a:rPr>
              <a:t>NGHI PHẠM</a:t>
            </a:r>
          </a:p>
        </p:txBody>
      </p:sp>
      <p:sp>
        <p:nvSpPr>
          <p:cNvPr id="6" name="Freeform 4">
            <a:extLst>
              <a:ext uri="{FF2B5EF4-FFF2-40B4-BE49-F238E27FC236}">
                <a16:creationId xmlns:a16="http://schemas.microsoft.com/office/drawing/2014/main" id="{498E40EF-09E6-6E33-FA40-43260246D60E}"/>
              </a:ext>
            </a:extLst>
          </p:cNvPr>
          <p:cNvSpPr/>
          <p:nvPr/>
        </p:nvSpPr>
        <p:spPr>
          <a:xfrm>
            <a:off x="1142999" y="3695700"/>
            <a:ext cx="4093447" cy="5837356"/>
          </a:xfrm>
          <a:custGeom>
            <a:avLst/>
            <a:gdLst/>
            <a:ahLst/>
            <a:cxnLst/>
            <a:rect l="l" t="t" r="r" b="b"/>
            <a:pathLst>
              <a:path w="2885504" h="4114800">
                <a:moveTo>
                  <a:pt x="0" y="0"/>
                </a:moveTo>
                <a:lnTo>
                  <a:pt x="2885503" y="0"/>
                </a:lnTo>
                <a:lnTo>
                  <a:pt x="28855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D7E30B4-9E5E-0A81-329A-66A646DEFA29}"/>
              </a:ext>
            </a:extLst>
          </p:cNvPr>
          <p:cNvSpPr txBox="1"/>
          <p:nvPr/>
        </p:nvSpPr>
        <p:spPr>
          <a:xfrm>
            <a:off x="5791200" y="3848100"/>
            <a:ext cx="9144000" cy="3785652"/>
          </a:xfrm>
          <a:prstGeom prst="rect">
            <a:avLst/>
          </a:prstGeom>
          <a:noFill/>
        </p:spPr>
        <p:txBody>
          <a:bodyPr wrap="square">
            <a:spAutoFit/>
          </a:bodyPr>
          <a:lstStyle/>
          <a:p>
            <a:pPr algn="just"/>
            <a:r>
              <a:rPr lang="vi-VN" sz="4000" dirty="0">
                <a:latin typeface="+mj-lt"/>
              </a:rPr>
              <a:t>Bà Lan (người giúp việc):</a:t>
            </a:r>
            <a:endParaRPr lang="en-US" sz="4000" dirty="0">
              <a:latin typeface="+mj-lt"/>
            </a:endParaRPr>
          </a:p>
          <a:p>
            <a:pPr algn="just"/>
            <a:r>
              <a:rPr lang="en-US" sz="4000" dirty="0">
                <a:latin typeface="+mj-lt"/>
              </a:rPr>
              <a:t>+ </a:t>
            </a:r>
            <a:r>
              <a:rPr lang="vi-VN" sz="4000" dirty="0">
                <a:latin typeface="+mj-lt"/>
              </a:rPr>
              <a:t>Khăn tay thêu chữ "L" giống của bà Lan.</a:t>
            </a:r>
            <a:endParaRPr lang="en-US" sz="4000" dirty="0">
              <a:latin typeface="+mj-lt"/>
            </a:endParaRPr>
          </a:p>
          <a:p>
            <a:pPr algn="just"/>
            <a:r>
              <a:rPr lang="en-US" sz="4000" dirty="0">
                <a:latin typeface="+mj-lt"/>
              </a:rPr>
              <a:t>+ </a:t>
            </a:r>
            <a:r>
              <a:rPr lang="vi-VN" sz="4000" dirty="0">
                <a:latin typeface="+mj-lt"/>
              </a:rPr>
              <a:t>Khai rằng bà đang dọn dẹp nhà bếp và không bước vào phòng làm việc.</a:t>
            </a:r>
            <a:endParaRPr lang="en-US" sz="4000" dirty="0">
              <a:latin typeface="+mj-lt"/>
            </a:endParaRPr>
          </a:p>
          <a:p>
            <a:pPr algn="just"/>
            <a:r>
              <a:rPr lang="en-US" sz="4000" dirty="0">
                <a:latin typeface="+mj-lt"/>
              </a:rPr>
              <a:t>+ </a:t>
            </a:r>
            <a:r>
              <a:rPr lang="vi-VN" sz="4000" dirty="0">
                <a:latin typeface="+mj-lt"/>
              </a:rPr>
              <a:t>Bà Lan từng bị ông An trách mắng nặng nề một ngày trước vụ án.</a:t>
            </a:r>
            <a:endParaRPr lang="en-US" sz="4000" dirty="0">
              <a:latin typeface="+mj-lt"/>
            </a:endParaRPr>
          </a:p>
        </p:txBody>
      </p:sp>
    </p:spTree>
    <p:extLst>
      <p:ext uri="{BB962C8B-B14F-4D97-AF65-F5344CB8AC3E}">
        <p14:creationId xmlns:p14="http://schemas.microsoft.com/office/powerpoint/2010/main" val="18248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943100"/>
            <a:ext cx="16687800" cy="707886"/>
          </a:xfrm>
          <a:prstGeom prst="rect">
            <a:avLst/>
          </a:prstGeom>
        </p:spPr>
        <p:txBody>
          <a:bodyPr wrap="square">
            <a:spAutoFit/>
          </a:bodyPr>
          <a:lstStyle/>
          <a:p>
            <a:pPr lvl="0" algn="just">
              <a:spcAft>
                <a:spcPts val="600"/>
              </a:spcAf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sym typeface="Arial"/>
              </a:rPr>
              <a:t>Giôn</a:t>
            </a:r>
            <a:r>
              <a:rPr lang="en-US" sz="4000" b="1" kern="0" dirty="0">
                <a:latin typeface="Times New Roman" panose="02020603050405020304" pitchFamily="18" charset="0"/>
                <a:cs typeface="Times New Roman" panose="02020603050405020304" pitchFamily="18" charset="0"/>
                <a:sym typeface="Arial"/>
              </a:rPr>
              <a:t> </a:t>
            </a:r>
            <a:r>
              <a:rPr lang="en-US" sz="4000" b="1" kern="0" dirty="0" err="1">
                <a:latin typeface="Times New Roman" panose="02020603050405020304" pitchFamily="18" charset="0"/>
                <a:cs typeface="Times New Roman" panose="02020603050405020304" pitchFamily="18" charset="0"/>
                <a:sym typeface="Arial"/>
              </a:rPr>
              <a:t>Oa</a:t>
            </a:r>
            <a:r>
              <a:rPr lang="en-US" sz="4000" b="1" kern="0" dirty="0">
                <a:latin typeface="Times New Roman" panose="02020603050405020304" pitchFamily="18" charset="0"/>
                <a:cs typeface="Times New Roman" panose="02020603050405020304" pitchFamily="18" charset="0"/>
                <a:sym typeface="Arial"/>
              </a:rPr>
              <a:t> -</a:t>
            </a:r>
            <a:r>
              <a:rPr lang="en-US" sz="4000" b="1" kern="0" dirty="0" err="1">
                <a:latin typeface="Times New Roman" panose="02020603050405020304" pitchFamily="18" charset="0"/>
                <a:cs typeface="Times New Roman" panose="02020603050405020304" pitchFamily="18" charset="0"/>
                <a:sym typeface="Arial"/>
              </a:rPr>
              <a:t>rân</a:t>
            </a:r>
            <a:r>
              <a:rPr lang="en-US" sz="4000" b="1" kern="0" dirty="0">
                <a:latin typeface="Times New Roman" panose="02020603050405020304" pitchFamily="18" charset="0"/>
                <a:cs typeface="Times New Roman" panose="02020603050405020304" pitchFamily="18" charset="0"/>
                <a:sym typeface="Arial"/>
              </a:rPr>
              <a:t> </a:t>
            </a:r>
          </a:p>
        </p:txBody>
      </p:sp>
      <p:sp>
        <p:nvSpPr>
          <p:cNvPr id="3" name="Rectangle 2">
            <a:extLst>
              <a:ext uri="{FF2B5EF4-FFF2-40B4-BE49-F238E27FC236}">
                <a16:creationId xmlns:a16="http://schemas.microsoft.com/office/drawing/2014/main" id="{E7B54BF1-0C22-CC9A-95E5-2755CA11249D}"/>
              </a:ext>
            </a:extLst>
          </p:cNvPr>
          <p:cNvSpPr/>
          <p:nvPr/>
        </p:nvSpPr>
        <p:spPr>
          <a:xfrm>
            <a:off x="914400" y="0"/>
            <a:ext cx="157734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vật</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7372448"/>
              </p:ext>
            </p:extLst>
          </p:nvPr>
        </p:nvGraphicFramePr>
        <p:xfrm>
          <a:off x="609600" y="4381500"/>
          <a:ext cx="16764001" cy="5562600"/>
        </p:xfrm>
        <a:graphic>
          <a:graphicData uri="http://schemas.openxmlformats.org/drawingml/2006/table">
            <a:tbl>
              <a:tblPr firstRow="1" bandRow="1">
                <a:tableStyleId>{5940675A-B579-460E-94D1-54222C63F5DA}</a:tableStyleId>
              </a:tblPr>
              <a:tblGrid>
                <a:gridCol w="5588000">
                  <a:extLst>
                    <a:ext uri="{9D8B030D-6E8A-4147-A177-3AD203B41FA5}">
                      <a16:colId xmlns:a16="http://schemas.microsoft.com/office/drawing/2014/main" val="2248162321"/>
                    </a:ext>
                  </a:extLst>
                </a:gridCol>
                <a:gridCol w="6827838">
                  <a:extLst>
                    <a:ext uri="{9D8B030D-6E8A-4147-A177-3AD203B41FA5}">
                      <a16:colId xmlns:a16="http://schemas.microsoft.com/office/drawing/2014/main" val="3068678106"/>
                    </a:ext>
                  </a:extLst>
                </a:gridCol>
                <a:gridCol w="4348163">
                  <a:extLst>
                    <a:ext uri="{9D8B030D-6E8A-4147-A177-3AD203B41FA5}">
                      <a16:colId xmlns:a16="http://schemas.microsoft.com/office/drawing/2014/main" val="3174525118"/>
                    </a:ext>
                  </a:extLst>
                </a:gridCol>
              </a:tblGrid>
              <a:tr h="1926711">
                <a:tc>
                  <a:txBody>
                    <a:bodyPr/>
                    <a:lstStyle/>
                    <a:p>
                      <a:pPr algn="ctr"/>
                      <a:r>
                        <a:rPr lang="en-US" sz="4000" b="1" dirty="0" err="1">
                          <a:latin typeface="Times New Roman" panose="02020603050405020304" pitchFamily="18" charset="0"/>
                          <a:cs typeface="Times New Roman" panose="02020603050405020304" pitchFamily="18" charset="0"/>
                        </a:rPr>
                        <a:t>Hoàn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cảnh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nhân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vật</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algn="ctr">
                        <a:lnSpc>
                          <a:spcPct val="100000"/>
                        </a:lnSpc>
                        <a:spcBef>
                          <a:spcPts val="0"/>
                        </a:spcBef>
                        <a:spcAft>
                          <a:spcPts val="600"/>
                        </a:spcAft>
                        <a:tabLst>
                          <a:tab pos="1080135" algn="l"/>
                        </a:tabLst>
                      </a:pPr>
                      <a:r>
                        <a:rPr lang="vi-VN" sz="4000" b="1" dirty="0">
                          <a:effectLst/>
                          <a:latin typeface="Times New Roman" panose="02020603050405020304" pitchFamily="18" charset="0"/>
                          <a:cs typeface="Times New Roman" panose="02020603050405020304" pitchFamily="18" charset="0"/>
                        </a:rPr>
                        <a:t>Đặc điểm (của nhân vật chính trong truyện trinh thám)</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Nhận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624397283"/>
                  </a:ext>
                </a:extLst>
              </a:tr>
              <a:tr h="3635889">
                <a:tc>
                  <a:txBody>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sz="400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nhân</a:t>
                      </a:r>
                      <a:r>
                        <a:rPr kumimoji="0" lang="en-US" sz="400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vật</a:t>
                      </a:r>
                      <a:r>
                        <a:rPr kumimoji="0" lang="en-US" sz="400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chính</a:t>
                      </a:r>
                      <a:r>
                        <a:rPr kumimoji="0" lang="en-US" sz="400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và</a:t>
                      </a:r>
                      <a:r>
                        <a:rPr kumimoji="0" lang="en-US" sz="400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bị</a:t>
                      </a:r>
                      <a:r>
                        <a:rPr kumimoji="0" lang="en-US" sz="400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nghi</a:t>
                      </a:r>
                      <a:r>
                        <a:rPr kumimoji="0" lang="en-US" sz="400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ngờ</a:t>
                      </a:r>
                      <a:r>
                        <a:rPr kumimoji="0" lang="en-US" sz="400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giết</a:t>
                      </a:r>
                      <a:r>
                        <a:rPr kumimoji="0" lang="en-US" sz="400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người</a:t>
                      </a:r>
                      <a:r>
                        <a:rPr kumimoji="0" lang="en-US" sz="400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vợ</a:t>
                      </a:r>
                      <a:r>
                        <a:rPr kumimoji="0" lang="en-US" sz="400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và</a:t>
                      </a:r>
                      <a:r>
                        <a:rPr kumimoji="0" lang="en-US" sz="400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Đan</a:t>
                      </a:r>
                      <a:r>
                        <a:rPr kumimoji="0" lang="en-US" sz="400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p>
                    <a:p>
                      <a:pPr algn="just"/>
                      <a:r>
                        <a:rPr lang="en-US" sz="400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468430888"/>
                  </a:ext>
                </a:extLst>
              </a:tr>
            </a:tbl>
          </a:graphicData>
        </a:graphic>
      </p:graphicFrame>
      <p:sp>
        <p:nvSpPr>
          <p:cNvPr id="6" name="Rectangle 5"/>
          <p:cNvSpPr/>
          <p:nvPr/>
        </p:nvSpPr>
        <p:spPr>
          <a:xfrm>
            <a:off x="5257800" y="2752538"/>
            <a:ext cx="8724900" cy="1200329"/>
          </a:xfrm>
          <a:prstGeom prst="rect">
            <a:avLst/>
          </a:prstGeom>
        </p:spPr>
        <p:txBody>
          <a:bodyPr wrap="square">
            <a:spAutoFit/>
          </a:bodyPr>
          <a:lstStyle/>
          <a:p>
            <a:pPr lvl="0" algn="ctr">
              <a:spcAft>
                <a:spcPts val="600"/>
              </a:spcAft>
              <a:defRPr/>
            </a:pPr>
            <a:r>
              <a:rPr lang="en-US" sz="7200" dirty="0" err="1">
                <a:solidFill>
                  <a:srgbClr val="C00000"/>
                </a:solidFill>
                <a:latin typeface="#9Slide07 SVNGuerrilla" panose="00000500000000000000" pitchFamily="2" charset="0"/>
                <a:cs typeface="Times New Roman" panose="02020603050405020304" pitchFamily="18" charset="0"/>
                <a:sym typeface="Arial"/>
              </a:rPr>
              <a:t>Thông</a:t>
            </a:r>
            <a:r>
              <a:rPr lang="en-US" sz="7200" dirty="0">
                <a:solidFill>
                  <a:srgbClr val="C00000"/>
                </a:solidFill>
                <a:latin typeface="#9Slide07 SVNGuerrilla" panose="00000500000000000000" pitchFamily="2" charset="0"/>
                <a:cs typeface="Times New Roman" panose="02020603050405020304" pitchFamily="18" charset="0"/>
                <a:sym typeface="Arial"/>
              </a:rPr>
              <a:t> tin </a:t>
            </a:r>
            <a:r>
              <a:rPr lang="en-US" sz="7200" dirty="0" err="1">
                <a:solidFill>
                  <a:srgbClr val="C00000"/>
                </a:solidFill>
                <a:latin typeface="#9Slide07 SVNGuerrilla" panose="00000500000000000000" pitchFamily="2" charset="0"/>
                <a:cs typeface="Times New Roman" panose="02020603050405020304" pitchFamily="18" charset="0"/>
                <a:sym typeface="Arial"/>
              </a:rPr>
              <a:t>nhân</a:t>
            </a:r>
            <a:r>
              <a:rPr lang="en-US" sz="7200" dirty="0">
                <a:solidFill>
                  <a:srgbClr val="C00000"/>
                </a:solidFill>
                <a:latin typeface="#9Slide07 SVNGuerrilla" panose="00000500000000000000" pitchFamily="2" charset="0"/>
                <a:cs typeface="Times New Roman" panose="02020603050405020304" pitchFamily="18" charset="0"/>
                <a:sym typeface="Arial"/>
              </a:rPr>
              <a:t> </a:t>
            </a:r>
            <a:r>
              <a:rPr lang="en-US" sz="7200" dirty="0" err="1">
                <a:solidFill>
                  <a:srgbClr val="C00000"/>
                </a:solidFill>
                <a:latin typeface="#9Slide07 SVNGuerrilla" panose="00000500000000000000" pitchFamily="2" charset="0"/>
                <a:cs typeface="Times New Roman" panose="02020603050405020304" pitchFamily="18" charset="0"/>
                <a:sym typeface="Arial"/>
              </a:rPr>
              <a:t>vật</a:t>
            </a:r>
            <a:endParaRPr lang="en-US" sz="7200" kern="0" dirty="0">
              <a:solidFill>
                <a:srgbClr val="C00000"/>
              </a:solidFill>
              <a:latin typeface="#9Slide07 SVNGuerrilla" panose="00000500000000000000" pitchFamily="2"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5898F0EE-5F8C-1004-C3EF-F4F390ABF6FA}"/>
              </a:ext>
            </a:extLst>
          </p:cNvPr>
          <p:cNvPicPr>
            <a:picLocks noChangeAspect="1"/>
          </p:cNvPicPr>
          <p:nvPr/>
        </p:nvPicPr>
        <p:blipFill>
          <a:blip r:embed="rId3"/>
          <a:stretch>
            <a:fillRect/>
          </a:stretch>
        </p:blipFill>
        <p:spPr>
          <a:xfrm>
            <a:off x="14577419" y="339257"/>
            <a:ext cx="2748334" cy="3915571"/>
          </a:xfrm>
          <a:prstGeom prst="rect">
            <a:avLst/>
          </a:prstGeom>
        </p:spPr>
      </p:pic>
    </p:spTree>
    <p:extLst>
      <p:ext uri="{BB962C8B-B14F-4D97-AF65-F5344CB8AC3E}">
        <p14:creationId xmlns:p14="http://schemas.microsoft.com/office/powerpoint/2010/main" val="232134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87726600"/>
              </p:ext>
            </p:extLst>
          </p:nvPr>
        </p:nvGraphicFramePr>
        <p:xfrm>
          <a:off x="152400" y="190500"/>
          <a:ext cx="17830800" cy="9479280"/>
        </p:xfrm>
        <a:graphic>
          <a:graphicData uri="http://schemas.openxmlformats.org/drawingml/2006/table">
            <a:tbl>
              <a:tblPr firstRow="1" bandRow="1">
                <a:tableStyleId>{5940675A-B579-460E-94D1-54222C63F5DA}</a:tableStyleId>
              </a:tblPr>
              <a:tblGrid>
                <a:gridCol w="3733800">
                  <a:extLst>
                    <a:ext uri="{9D8B030D-6E8A-4147-A177-3AD203B41FA5}">
                      <a16:colId xmlns:a16="http://schemas.microsoft.com/office/drawing/2014/main" val="2248162321"/>
                    </a:ext>
                  </a:extLst>
                </a:gridCol>
                <a:gridCol w="10363200">
                  <a:extLst>
                    <a:ext uri="{9D8B030D-6E8A-4147-A177-3AD203B41FA5}">
                      <a16:colId xmlns:a16="http://schemas.microsoft.com/office/drawing/2014/main" val="3068678106"/>
                    </a:ext>
                  </a:extLst>
                </a:gridCol>
                <a:gridCol w="3733800">
                  <a:extLst>
                    <a:ext uri="{9D8B030D-6E8A-4147-A177-3AD203B41FA5}">
                      <a16:colId xmlns:a16="http://schemas.microsoft.com/office/drawing/2014/main" val="3174525118"/>
                    </a:ext>
                  </a:extLst>
                </a:gridCol>
              </a:tblGrid>
              <a:tr h="370840">
                <a:tc>
                  <a:txBody>
                    <a:bodyPr/>
                    <a:lstStyle/>
                    <a:p>
                      <a:pPr algn="ctr">
                        <a:lnSpc>
                          <a:spcPct val="100000"/>
                        </a:lnSpc>
                      </a:pPr>
                      <a:r>
                        <a:rPr lang="en-US" sz="4000" b="1" dirty="0" err="1">
                          <a:solidFill>
                            <a:schemeClr val="tx1"/>
                          </a:solidFill>
                          <a:latin typeface="Times New Roman" panose="02020603050405020304" pitchFamily="18" charset="0"/>
                          <a:cs typeface="Times New Roman" panose="02020603050405020304" pitchFamily="18" charset="0"/>
                        </a:rPr>
                        <a:t>Hoàn</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cảnh</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nhân</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vật</a:t>
                      </a:r>
                      <a:endParaRPr lang="en-US" sz="40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algn="ctr">
                        <a:lnSpc>
                          <a:spcPct val="100000"/>
                        </a:lnSpc>
                        <a:spcBef>
                          <a:spcPts val="0"/>
                        </a:spcBef>
                        <a:spcAft>
                          <a:spcPts val="600"/>
                        </a:spcAft>
                        <a:tabLst>
                          <a:tab pos="1080135" algn="l"/>
                        </a:tabLst>
                      </a:pPr>
                      <a:r>
                        <a:rPr lang="vi-VN" sz="4000" b="1" dirty="0">
                          <a:effectLst/>
                          <a:latin typeface="Times New Roman" panose="02020603050405020304" pitchFamily="18" charset="0"/>
                          <a:cs typeface="Times New Roman" panose="02020603050405020304" pitchFamily="18" charset="0"/>
                        </a:rPr>
                        <a:t>Đặc điểm (của nhân vật chính trong truyện trinh thám)</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1">
                        <a:lumMod val="20000"/>
                        <a:lumOff val="80000"/>
                      </a:schemeClr>
                    </a:solidFill>
                  </a:tcPr>
                </a:tc>
                <a:tc>
                  <a:txBody>
                    <a:bodyPr/>
                    <a:lstStyle/>
                    <a:p>
                      <a:pPr algn="ctr">
                        <a:lnSpc>
                          <a:spcPct val="100000"/>
                        </a:lnSpc>
                      </a:pPr>
                      <a:r>
                        <a:rPr lang="en-US" sz="4000" b="1" dirty="0" err="1">
                          <a:solidFill>
                            <a:schemeClr val="tx1"/>
                          </a:solidFill>
                          <a:latin typeface="Times New Roman" panose="02020603050405020304" pitchFamily="18" charset="0"/>
                          <a:cs typeface="Times New Roman" panose="02020603050405020304" pitchFamily="18" charset="0"/>
                        </a:rPr>
                        <a:t>Nhận</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xét</a:t>
                      </a:r>
                      <a:endParaRPr lang="en-US" sz="40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624397283"/>
                  </a:ext>
                </a:extLst>
              </a:tr>
              <a:tr h="370840">
                <a:tc>
                  <a:txBody>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Là</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nhân</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vật</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chính</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và</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bị</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nghi</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ngờ</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giết</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người</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vợ</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và</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Đan</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p>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Vừa</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là</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điều</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tra</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vừa</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là</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nghi</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là</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tội</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phạm</a:t>
                      </a:r>
                      <a:r>
                        <a:rPr kumimoji="0" lang="en-US"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40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txBody>
                  <a:tcPr/>
                </a:tc>
                <a:tc>
                  <a:txBody>
                    <a:bodyPr/>
                    <a:lstStyle/>
                    <a:p>
                      <a:pPr marL="0" marR="0" algn="just">
                        <a:lnSpc>
                          <a:spcPct val="100000"/>
                        </a:lnSpc>
                        <a:spcBef>
                          <a:spcPts val="0"/>
                        </a:spcBef>
                        <a:spcAft>
                          <a:spcPts val="600"/>
                        </a:spcAft>
                        <a:tabLst>
                          <a:tab pos="1080135" algn="l"/>
                        </a:tabLst>
                      </a:pPr>
                      <a:r>
                        <a:rPr lang="en-US" sz="4000" b="1" dirty="0">
                          <a:effectLst/>
                          <a:latin typeface="Times New Roman" panose="02020603050405020304" pitchFamily="18" charset="0"/>
                          <a:cs typeface="Times New Roman" panose="02020603050405020304" pitchFamily="18" charset="0"/>
                        </a:rPr>
                        <a:t>-</a:t>
                      </a:r>
                      <a:r>
                        <a:rPr lang="en-US" sz="4000" b="1" baseline="0" dirty="0">
                          <a:effectLst/>
                          <a:latin typeface="Times New Roman" panose="02020603050405020304" pitchFamily="18" charset="0"/>
                          <a:cs typeface="Times New Roman" panose="02020603050405020304" pitchFamily="18" charset="0"/>
                        </a:rPr>
                        <a:t> </a:t>
                      </a:r>
                      <a:r>
                        <a:rPr lang="vi-VN" sz="4000" b="1" dirty="0">
                          <a:effectLst/>
                          <a:latin typeface="Times New Roman" panose="02020603050405020304" pitchFamily="18" charset="0"/>
                          <a:cs typeface="Times New Roman" panose="02020603050405020304" pitchFamily="18" charset="0"/>
                        </a:rPr>
                        <a:t> Khả năng quan sát tinh tường, không bỏ sót bất cứ chi tiết nào</a:t>
                      </a:r>
                      <a:r>
                        <a:rPr lang="en-US" sz="4000" b="1" dirty="0">
                          <a:effectLst/>
                          <a:latin typeface="Times New Roman" panose="02020603050405020304" pitchFamily="18" charset="0"/>
                          <a:cs typeface="Times New Roman" panose="02020603050405020304" pitchFamily="18" charset="0"/>
                        </a:rPr>
                        <a:t>:</a:t>
                      </a:r>
                      <a:r>
                        <a:rPr lang="vi-VN" sz="4000" b="1"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Quan sát từng cử động của Gioóc Cle-mơn, thấy được thái độ bình tĩnh đáng kinh ngạc, sự xảo quyệt của hắn khi cảnh sát trưởng Scan-lân và Ba-brơ trao đổi về manh mối tìm tang chứng mà thủ phạm để lại chỗ thám tử tư Đen-mân</a:t>
                      </a:r>
                      <a:endParaRPr lang="en-US" sz="4000" dirty="0">
                        <a:effectLst/>
                        <a:latin typeface="Times New Roman" panose="02020603050405020304" pitchFamily="18" charset="0"/>
                        <a:cs typeface="Times New Roman" panose="02020603050405020304" pitchFamily="18" charset="0"/>
                      </a:endParaRPr>
                    </a:p>
                    <a:p>
                      <a:pPr marL="0" marR="0" indent="0" algn="just" defTabSz="1371600" rtl="0" eaLnBrk="1" fontAlgn="auto" latinLnBrk="0" hangingPunct="1">
                        <a:lnSpc>
                          <a:spcPct val="100000"/>
                        </a:lnSpc>
                        <a:spcBef>
                          <a:spcPts val="0"/>
                        </a:spcBef>
                        <a:spcAft>
                          <a:spcPts val="600"/>
                        </a:spcAft>
                        <a:buClrTx/>
                        <a:buSzTx/>
                        <a:buFontTx/>
                        <a:buNone/>
                        <a:tabLst>
                          <a:tab pos="1080135" algn="l"/>
                        </a:tabLst>
                        <a:defRPr/>
                      </a:pPr>
                      <a:r>
                        <a:rPr lang="en-US" sz="4000" b="1" dirty="0">
                          <a:effectLst/>
                          <a:latin typeface="Times New Roman" panose="02020603050405020304" pitchFamily="18" charset="0"/>
                          <a:cs typeface="Times New Roman" panose="02020603050405020304" pitchFamily="18" charset="0"/>
                        </a:rPr>
                        <a:t>-</a:t>
                      </a:r>
                      <a:r>
                        <a:rPr lang="vi-VN" sz="4000" b="1" dirty="0">
                          <a:effectLst/>
                          <a:latin typeface="Times New Roman" panose="02020603050405020304" pitchFamily="18" charset="0"/>
                          <a:cs typeface="Times New Roman" panose="02020603050405020304" pitchFamily="18" charset="0"/>
                        </a:rPr>
                        <a:t> Khả năng phân tích, lập luận sắc bén</a:t>
                      </a:r>
                      <a:r>
                        <a:rPr lang="en-US" sz="4000" b="1" dirty="0">
                          <a:effectLst/>
                          <a:latin typeface="Times New Roman" panose="02020603050405020304" pitchFamily="18" charset="0"/>
                          <a:cs typeface="Times New Roman" panose="02020603050405020304" pitchFamily="18" charset="0"/>
                        </a:rPr>
                        <a:t>: </a:t>
                      </a:r>
                      <a:r>
                        <a:rPr lang="vi-VN" sz="4000" spc="-20" dirty="0">
                          <a:effectLst/>
                          <a:latin typeface="Times New Roman" panose="02020603050405020304" pitchFamily="18" charset="0"/>
                          <a:cs typeface="Times New Roman" panose="02020603050405020304" pitchFamily="18" charset="0"/>
                        </a:rPr>
                        <a:t>Giôn đánh giá được tác động của cú điện thoại mà cảnh sát trưởng và vợ (do Ba-brơ đóng giả) đối với việc “tự lộ diện”, “tự rơi vào bẫy” của tên sát nhân quỷ quyệt Gioóc Cle-mơn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1371600" rtl="0" eaLnBrk="1" fontAlgn="auto" latinLnBrk="0" hangingPunct="1">
                        <a:lnSpc>
                          <a:spcPct val="100000"/>
                        </a:lnSpc>
                        <a:spcBef>
                          <a:spcPts val="0"/>
                        </a:spcBef>
                        <a:spcAft>
                          <a:spcPts val="600"/>
                        </a:spcAft>
                        <a:buClrTx/>
                        <a:buSzTx/>
                        <a:buFontTx/>
                        <a:buNone/>
                        <a:tabLst>
                          <a:tab pos="1080135" algn="l"/>
                        </a:tabLst>
                        <a:defRPr/>
                      </a:pPr>
                      <a:endParaRPr lang="en-US" sz="4000" dirty="0">
                        <a:effectLst/>
                        <a:latin typeface="Times New Roman" panose="02020603050405020304" pitchFamily="18" charset="0"/>
                        <a:cs typeface="Times New Roman" panose="02020603050405020304" pitchFamily="18" charset="0"/>
                      </a:endParaRPr>
                    </a:p>
                  </a:txBody>
                  <a:tcPr/>
                </a:tc>
                <a:tc>
                  <a:txBody>
                    <a:bodyPr/>
                    <a:lstStyle/>
                    <a:p>
                      <a:pPr algn="just">
                        <a:lnSpc>
                          <a:spcPct val="100000"/>
                        </a:lnSpc>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T</a:t>
                      </a:r>
                      <a:r>
                        <a:rPr kumimoji="0" lang="vi-VN" sz="40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hể hiện đầy đủ các đặc điểm của nhân vật chính trong truyện trinh thám: </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K</a:t>
                      </a:r>
                      <a:r>
                        <a:rPr kumimoji="0" lang="vi-VN" sz="40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hả năng quan sát tinh tường các sự kiện, khả năng phân tích các hiện tượng, sự kiện, khả năng suy luận ý nghĩa của các sự kiện</a:t>
                      </a:r>
                      <a:endParaRPr lang="en-US" sz="4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68430888"/>
                  </a:ext>
                </a:extLst>
              </a:tr>
            </a:tbl>
          </a:graphicData>
        </a:graphic>
      </p:graphicFrame>
    </p:spTree>
    <p:extLst>
      <p:ext uri="{BB962C8B-B14F-4D97-AF65-F5344CB8AC3E}">
        <p14:creationId xmlns:p14="http://schemas.microsoft.com/office/powerpoint/2010/main" val="236035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943100"/>
            <a:ext cx="166878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endPar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E7B54BF1-0C22-CC9A-95E5-2755CA11249D}"/>
              </a:ext>
            </a:extLst>
          </p:cNvPr>
          <p:cNvSpPr/>
          <p:nvPr/>
        </p:nvSpPr>
        <p:spPr>
          <a:xfrm>
            <a:off x="914400" y="0"/>
            <a:ext cx="157734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vật</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334D2D8E-62C8-BEA9-F585-6C5112CD13BF}"/>
              </a:ext>
            </a:extLst>
          </p:cNvPr>
          <p:cNvSpPr/>
          <p:nvPr/>
        </p:nvSpPr>
        <p:spPr>
          <a:xfrm>
            <a:off x="11125200" y="3238500"/>
            <a:ext cx="6921062" cy="6921062"/>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61390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075981498"/>
              </p:ext>
            </p:extLst>
          </p:nvPr>
        </p:nvGraphicFramePr>
        <p:xfrm>
          <a:off x="228600" y="266700"/>
          <a:ext cx="17754600" cy="9829800"/>
        </p:xfrm>
        <a:graphic>
          <a:graphicData uri="http://schemas.openxmlformats.org/drawingml/2006/table">
            <a:tbl>
              <a:tblPr firstRow="1" bandRow="1">
                <a:tableStyleId>{5940675A-B579-460E-94D1-54222C63F5DA}</a:tableStyleId>
              </a:tblPr>
              <a:tblGrid>
                <a:gridCol w="5816162">
                  <a:extLst>
                    <a:ext uri="{9D8B030D-6E8A-4147-A177-3AD203B41FA5}">
                      <a16:colId xmlns:a16="http://schemas.microsoft.com/office/drawing/2014/main" val="2248162321"/>
                    </a:ext>
                  </a:extLst>
                </a:gridCol>
                <a:gridCol w="6504918">
                  <a:extLst>
                    <a:ext uri="{9D8B030D-6E8A-4147-A177-3AD203B41FA5}">
                      <a16:colId xmlns:a16="http://schemas.microsoft.com/office/drawing/2014/main" val="3068678106"/>
                    </a:ext>
                  </a:extLst>
                </a:gridCol>
                <a:gridCol w="5433520">
                  <a:extLst>
                    <a:ext uri="{9D8B030D-6E8A-4147-A177-3AD203B41FA5}">
                      <a16:colId xmlns:a16="http://schemas.microsoft.com/office/drawing/2014/main" val="3174525118"/>
                    </a:ext>
                  </a:extLst>
                </a:gridCol>
              </a:tblGrid>
              <a:tr h="910167">
                <a:tc>
                  <a:txBody>
                    <a:bodyPr/>
                    <a:lstStyle/>
                    <a:p>
                      <a:pPr algn="ctr"/>
                      <a:r>
                        <a:rPr kumimoji="0" lang="vi-VN" sz="44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Gioóc Cle-mơn</a:t>
                      </a:r>
                      <a:r>
                        <a:rPr kumimoji="0" lang="en-US" sz="44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vi-VN" sz="4400" b="1" dirty="0">
                          <a:latin typeface="Times New Roman" panose="02020603050405020304" pitchFamily="18" charset="0"/>
                          <a:ea typeface="Calibri" panose="020F0502020204030204" pitchFamily="34" charset="0"/>
                          <a:cs typeface="Times New Roman" panose="02020603050405020304" pitchFamily="18" charset="0"/>
                        </a:rPr>
                        <a:t>Ba-brơ</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lvl="0" algn="ctr">
                        <a:spcAft>
                          <a:spcPts val="600"/>
                        </a:spcAft>
                        <a:defRPr/>
                      </a:pPr>
                      <a:r>
                        <a:rPr lang="en-US" sz="4400" b="1" kern="0" dirty="0">
                          <a:latin typeface="Times New Roman" panose="02020603050405020304" pitchFamily="18" charset="0"/>
                          <a:ea typeface="SimSun" panose="02010600030101010101" pitchFamily="2" charset="-122"/>
                          <a:cs typeface="Times New Roman" panose="02020603050405020304" pitchFamily="18" charset="0"/>
                          <a:sym typeface="Arial"/>
                        </a:rPr>
                        <a:t>Scan -</a:t>
                      </a:r>
                      <a:r>
                        <a:rPr lang="en-US" sz="4400" b="1" kern="0" dirty="0" err="1">
                          <a:latin typeface="Times New Roman" panose="02020603050405020304" pitchFamily="18" charset="0"/>
                          <a:ea typeface="SimSun" panose="02010600030101010101" pitchFamily="2" charset="-122"/>
                          <a:cs typeface="Times New Roman" panose="02020603050405020304" pitchFamily="18" charset="0"/>
                          <a:sym typeface="Arial"/>
                        </a:rPr>
                        <a:t>lân</a:t>
                      </a:r>
                      <a:r>
                        <a:rPr lang="en-US" sz="4400" b="1" kern="0" dirty="0">
                          <a:latin typeface="Times New Roman" panose="02020603050405020304" pitchFamily="18" charset="0"/>
                          <a:ea typeface="SimSun" panose="02010600030101010101" pitchFamily="2" charset="-122"/>
                          <a:cs typeface="Times New Roman" panose="02020603050405020304" pitchFamily="18" charset="0"/>
                          <a:sym typeface="Arial"/>
                        </a:rPr>
                        <a:t> </a:t>
                      </a:r>
                    </a:p>
                  </a:txBody>
                  <a:tcPr>
                    <a:solidFill>
                      <a:schemeClr val="accent1">
                        <a:lumMod val="20000"/>
                        <a:lumOff val="80000"/>
                      </a:schemeClr>
                    </a:solidFill>
                  </a:tcPr>
                </a:tc>
                <a:extLst>
                  <a:ext uri="{0D108BD9-81ED-4DB2-BD59-A6C34878D82A}">
                    <a16:rowId xmlns:a16="http://schemas.microsoft.com/office/drawing/2014/main" val="624397283"/>
                  </a:ext>
                </a:extLst>
              </a:tr>
              <a:tr h="8919633">
                <a:tc>
                  <a:txBody>
                    <a:bodyPr/>
                    <a:lstStyle/>
                    <a:p>
                      <a:pPr lvl="0" algn="just" defTabSz="1828800">
                        <a:buClr>
                          <a:srgbClr val="000000"/>
                        </a:buClr>
                        <a:defRPr/>
                      </a:pP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Nghề</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nghiệp</a:t>
                      </a:r>
                      <a:r>
                        <a:rPr lang="en-US" sz="4400" b="1"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luật</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sư</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bảo</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vệ</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quyền</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lợi</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cho</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thân</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chủ</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Giôn</a:t>
                      </a:r>
                      <a:r>
                        <a:rPr lang="en-US" sz="4400" kern="0" dirty="0">
                          <a:latin typeface="Times New Roman" panose="02020603050405020304" pitchFamily="18" charset="0"/>
                          <a:cs typeface="Times New Roman" panose="02020603050405020304" pitchFamily="18" charset="0"/>
                          <a:sym typeface="Arial"/>
                        </a:rPr>
                        <a:t>)</a:t>
                      </a:r>
                      <a:endParaRPr lang="vi-VN" sz="4400" kern="0" dirty="0">
                        <a:latin typeface="Times New Roman" panose="02020603050405020304" pitchFamily="18" charset="0"/>
                        <a:cs typeface="Times New Roman" panose="02020603050405020304" pitchFamily="18" charset="0"/>
                        <a:sym typeface="Arial"/>
                      </a:endParaRPr>
                    </a:p>
                    <a:p>
                      <a:pPr lvl="0" algn="just" defTabSz="1828800">
                        <a:buClr>
                          <a:srgbClr val="000000"/>
                        </a:buClr>
                        <a:defRPr/>
                      </a:pPr>
                      <a:r>
                        <a:rPr lang="en-US" sz="4400"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Thái</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độ</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hành</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động</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bình</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tĩnh</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đáng</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kinh</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ngạc</a:t>
                      </a:r>
                      <a:r>
                        <a:rPr lang="en-US" sz="4400" kern="0" dirty="0">
                          <a:latin typeface="Times New Roman" panose="02020603050405020304" pitchFamily="18" charset="0"/>
                          <a:cs typeface="Times New Roman" panose="02020603050405020304" pitchFamily="18" charset="0"/>
                          <a:sym typeface="Arial"/>
                        </a:rPr>
                        <a:t>.</a:t>
                      </a:r>
                      <a:endParaRPr lang="vi-VN" sz="4400" kern="0" dirty="0">
                        <a:latin typeface="Times New Roman" panose="02020603050405020304" pitchFamily="18" charset="0"/>
                        <a:cs typeface="Times New Roman" panose="02020603050405020304" pitchFamily="18" charset="0"/>
                        <a:sym typeface="Arial"/>
                      </a:endParaRPr>
                    </a:p>
                    <a:p>
                      <a:pPr lvl="0" algn="just" defTabSz="1828800">
                        <a:buClr>
                          <a:srgbClr val="000000"/>
                        </a:buClr>
                        <a:defRPr/>
                      </a:pPr>
                      <a:r>
                        <a:rPr lang="en-US" sz="4400"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Lời</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nói</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khôn</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khéo</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cố</a:t>
                      </a:r>
                      <a:r>
                        <a:rPr lang="en-US" sz="4400" kern="0" dirty="0">
                          <a:latin typeface="Times New Roman" panose="02020603050405020304" pitchFamily="18" charset="0"/>
                          <a:cs typeface="Times New Roman" panose="02020603050405020304" pitchFamily="18" charset="0"/>
                          <a:sym typeface="Arial"/>
                        </a:rPr>
                        <a:t> ý </a:t>
                      </a:r>
                      <a:r>
                        <a:rPr lang="en-US" sz="4400" kern="0" dirty="0" err="1">
                          <a:latin typeface="Times New Roman" panose="02020603050405020304" pitchFamily="18" charset="0"/>
                          <a:cs typeface="Times New Roman" panose="02020603050405020304" pitchFamily="18" charset="0"/>
                          <a:sym typeface="Arial"/>
                        </a:rPr>
                        <a:t>đổ</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tội</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cho</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thân</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chủ</a:t>
                      </a:r>
                      <a:r>
                        <a:rPr lang="en-US" sz="4400" kern="0" dirty="0">
                          <a:latin typeface="Times New Roman" panose="02020603050405020304" pitchFamily="18" charset="0"/>
                          <a:cs typeface="Times New Roman" panose="02020603050405020304" pitchFamily="18" charset="0"/>
                          <a:sym typeface="Arial"/>
                        </a:rPr>
                        <a:t>.</a:t>
                      </a:r>
                    </a:p>
                    <a:p>
                      <a:pPr algn="just" defTabSz="1828800">
                        <a:buClr>
                          <a:srgbClr val="000000"/>
                        </a:buClr>
                        <a:defRPr/>
                      </a:pPr>
                      <a:r>
                        <a:rPr lang="en-US" sz="4400" b="1"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Là</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tội</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phạm</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giết</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người</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kẻ</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sát</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nhân</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mưu</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mô</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xảo</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quyệt</a:t>
                      </a:r>
                      <a:r>
                        <a:rPr lang="en-US" sz="4400" b="1" kern="0" dirty="0">
                          <a:latin typeface="Times New Roman" panose="02020603050405020304" pitchFamily="18" charset="0"/>
                          <a:cs typeface="Times New Roman" panose="02020603050405020304" pitchFamily="18" charset="0"/>
                          <a:sym typeface="Arial"/>
                        </a:rPr>
                        <a:t>.</a:t>
                      </a:r>
                      <a:endParaRPr lang="vi-VN" sz="4400" kern="0" dirty="0">
                        <a:latin typeface="Times New Roman" panose="02020603050405020304" pitchFamily="18" charset="0"/>
                        <a:cs typeface="Times New Roman" panose="02020603050405020304" pitchFamily="18" charset="0"/>
                        <a:sym typeface="Arial"/>
                      </a:endParaRPr>
                    </a:p>
                  </a:txBody>
                  <a:tcPr>
                    <a:solidFill>
                      <a:schemeClr val="bg1"/>
                    </a:solidFill>
                  </a:tcPr>
                </a:tc>
                <a:tc>
                  <a:txBody>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endParaRPr kumimoji="0" lang="vi-VN" sz="4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txBody>
                  <a:tcPr>
                    <a:solidFill>
                      <a:schemeClr val="bg1"/>
                    </a:solidFill>
                  </a:tcPr>
                </a:tc>
                <a:tc>
                  <a:txBody>
                    <a:bodyPr/>
                    <a:lstStyle/>
                    <a:p>
                      <a:pPr lvl="0" algn="just" defTabSz="1828800">
                        <a:buClr>
                          <a:srgbClr val="000000"/>
                        </a:buClr>
                        <a:defRPr/>
                      </a:pP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468430888"/>
                  </a:ext>
                </a:extLst>
              </a:tr>
            </a:tbl>
          </a:graphicData>
        </a:graphic>
      </p:graphicFrame>
    </p:spTree>
    <p:extLst>
      <p:ext uri="{BB962C8B-B14F-4D97-AF65-F5344CB8AC3E}">
        <p14:creationId xmlns:p14="http://schemas.microsoft.com/office/powerpoint/2010/main" val="194477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3171253"/>
            <a:ext cx="16687800" cy="6268063"/>
          </a:xfrm>
          <a:prstGeom prst="rect">
            <a:avLst/>
          </a:prstGeom>
        </p:spPr>
        <p:txBody>
          <a:bodyPr wrap="square">
            <a:spAutoFit/>
          </a:bodyPr>
          <a:lstStyle/>
          <a:p>
            <a:pPr algn="just"/>
            <a:r>
              <a:rPr lang="vi-VN" sz="4000" b="1" dirty="0">
                <a:solidFill>
                  <a:srgbClr val="FF0000"/>
                </a:solidFill>
                <a:latin typeface="Times New Roman" panose="02020603050405020304" pitchFamily="18" charset="0"/>
                <a:cs typeface="Times New Roman" panose="02020603050405020304" pitchFamily="18" charset="0"/>
              </a:rPr>
              <a:t>Nhân vật Gioóc Cle-mon được miêu tả qua cái nhìn của ai? Điều đó có tác dụng gì?</a:t>
            </a:r>
            <a:endParaRPr lang="en-US" sz="4000" b="1" dirty="0">
              <a:solidFill>
                <a:srgbClr val="FF0000"/>
              </a:solidFill>
              <a:latin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15000"/>
              </a:lnSpc>
              <a:spcBef>
                <a:spcPts val="0"/>
              </a:spcBef>
              <a:spcAft>
                <a:spcPts val="600"/>
              </a:spcAft>
              <a:buClrTx/>
              <a:buSzTx/>
              <a:buFontTx/>
              <a:buNone/>
              <a:tabLst/>
              <a:defRPr/>
            </a:pPr>
            <a:r>
              <a:rPr lang="en-US" sz="40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Đ</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ược miêu tả qua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cái nhìn của Giôn Oa-rân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 vật chính, người bị tình nghi là thủ phạm).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lnSpc>
                <a:spcPct val="115000"/>
              </a:lnSpc>
              <a:spcBef>
                <a:spcPts val="0"/>
              </a:spcBef>
              <a:spcAft>
                <a:spcPts val="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 dụng: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spcBef>
                <a:spcPts val="0"/>
              </a:spcBef>
              <a:spcAft>
                <a:spcPts val="600"/>
              </a:spcAft>
              <a:buClrTx/>
              <a:buSzTx/>
              <a:buFontTx/>
              <a:buNone/>
              <a:tabLst/>
              <a:defRPr/>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 hiện rõ những quan sát, cảm nhận của nhân vật chính về thái độ bình tĩnh đáng kinh ngạc, sự xảo quyệt của Gioóc Cle-mơn (thủ phạm)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182880" algn="just" defTabSz="914400" rtl="0" eaLnBrk="1" fontAlgn="auto" latinLnBrk="0" hangingPunct="1">
              <a:lnSpc>
                <a:spcPct val="115000"/>
              </a:lnSpc>
              <a:spcBef>
                <a:spcPts val="0"/>
              </a:spcBef>
              <a:spcAft>
                <a:spcPts val="600"/>
              </a:spcAft>
              <a:buClrTx/>
              <a:buSzTx/>
              <a:buFontTx/>
              <a:buNone/>
              <a:tabLst/>
              <a:defRPr/>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hể hiện rõ diễn biến tâm lí của người bị tình nghi: Lo lắng, hồi hộp, sợ hãi, vỡ oà cảm xúc khi tội phạm bị lật mặt, bản thân được giải oan.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F7EE0834-4B71-3080-26A4-B7C82D835BB0}"/>
              </a:ext>
            </a:extLst>
          </p:cNvPr>
          <p:cNvSpPr/>
          <p:nvPr/>
        </p:nvSpPr>
        <p:spPr>
          <a:xfrm>
            <a:off x="10287000" y="847684"/>
            <a:ext cx="5670142" cy="1862048"/>
          </a:xfrm>
          <a:prstGeom prst="rect">
            <a:avLst/>
          </a:prstGeom>
        </p:spPr>
        <p:txBody>
          <a:bodyPr wrap="none">
            <a:spAutoFit/>
          </a:bodyPr>
          <a:lstStyle/>
          <a:p>
            <a:pPr lvl="0" algn="ctr"/>
            <a:r>
              <a:rPr lang="en-US" sz="11500" b="1" dirty="0" err="1">
                <a:solidFill>
                  <a:srgbClr val="FF0000"/>
                </a:solidFill>
                <a:latin typeface="#9Slide05 MetroScript" panose="03060702040507070403" pitchFamily="66" charset="0"/>
                <a:cs typeface="Times New Roman" panose="02020603050405020304" pitchFamily="18" charset="0"/>
              </a:rPr>
              <a:t>giây</a:t>
            </a:r>
            <a:r>
              <a:rPr lang="en-US" sz="11500" b="1" dirty="0">
                <a:solidFill>
                  <a:srgbClr val="FF0000"/>
                </a:solidFill>
                <a:latin typeface="#9Slide05 MetroScript" panose="03060702040507070403" pitchFamily="66" charset="0"/>
                <a:cs typeface="Times New Roman" panose="02020603050405020304" pitchFamily="18" charset="0"/>
              </a:rPr>
              <a:t> </a:t>
            </a:r>
            <a:r>
              <a:rPr lang="en-US" sz="11500" b="1" dirty="0" err="1">
                <a:solidFill>
                  <a:srgbClr val="FF0000"/>
                </a:solidFill>
                <a:latin typeface="#9Slide05 MetroScript" panose="03060702040507070403" pitchFamily="66" charset="0"/>
                <a:cs typeface="Times New Roman" panose="02020603050405020304" pitchFamily="18" charset="0"/>
              </a:rPr>
              <a:t>thử</a:t>
            </a:r>
            <a:r>
              <a:rPr lang="en-US" sz="11500" b="1" dirty="0">
                <a:solidFill>
                  <a:srgbClr val="FF0000"/>
                </a:solidFill>
                <a:latin typeface="#9Slide05 MetroScript" panose="03060702040507070403" pitchFamily="66" charset="0"/>
                <a:cs typeface="Times New Roman" panose="02020603050405020304" pitchFamily="18" charset="0"/>
              </a:rPr>
              <a:t> </a:t>
            </a:r>
            <a:r>
              <a:rPr lang="en-US" sz="11500" b="1" dirty="0" err="1">
                <a:solidFill>
                  <a:srgbClr val="FF0000"/>
                </a:solidFill>
                <a:latin typeface="#9Slide05 MetroScript" panose="03060702040507070403" pitchFamily="66" charset="0"/>
                <a:cs typeface="Times New Roman" panose="02020603050405020304" pitchFamily="18" charset="0"/>
              </a:rPr>
              <a:t>thách</a:t>
            </a:r>
            <a:endParaRPr lang="en-US" sz="11500" b="1" dirty="0">
              <a:solidFill>
                <a:srgbClr val="FF0000"/>
              </a:solidFill>
              <a:latin typeface="#9Slide05 MetroScript" panose="03060702040507070403" pitchFamily="66" charset="0"/>
              <a:cs typeface="Times New Roman" panose="02020603050405020304" pitchFamily="18" charset="0"/>
            </a:endParaRPr>
          </a:p>
        </p:txBody>
      </p:sp>
      <p:sp>
        <p:nvSpPr>
          <p:cNvPr id="3" name="Freeform 2">
            <a:extLst>
              <a:ext uri="{FF2B5EF4-FFF2-40B4-BE49-F238E27FC236}">
                <a16:creationId xmlns:a16="http://schemas.microsoft.com/office/drawing/2014/main" id="{7F534002-C564-6025-796F-0AA4DB11D278}"/>
              </a:ext>
            </a:extLst>
          </p:cNvPr>
          <p:cNvSpPr/>
          <p:nvPr/>
        </p:nvSpPr>
        <p:spPr>
          <a:xfrm>
            <a:off x="7044265" y="486288"/>
            <a:ext cx="3548417" cy="2883895"/>
          </a:xfrm>
          <a:custGeom>
            <a:avLst/>
            <a:gdLst/>
            <a:ahLst/>
            <a:cxnLst/>
            <a:rect l="l" t="t" r="r" b="b"/>
            <a:pathLst>
              <a:path w="3548417" h="2883895">
                <a:moveTo>
                  <a:pt x="0" y="0"/>
                </a:moveTo>
                <a:lnTo>
                  <a:pt x="3548417" y="0"/>
                </a:lnTo>
                <a:lnTo>
                  <a:pt x="3548417" y="2883895"/>
                </a:lnTo>
                <a:lnTo>
                  <a:pt x="0" y="2883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4">
            <a:extLst>
              <a:ext uri="{FF2B5EF4-FFF2-40B4-BE49-F238E27FC236}">
                <a16:creationId xmlns:a16="http://schemas.microsoft.com/office/drawing/2014/main" id="{4BA15F75-4334-42D7-0CF2-F3A375985D38}"/>
              </a:ext>
            </a:extLst>
          </p:cNvPr>
          <p:cNvSpPr/>
          <p:nvPr/>
        </p:nvSpPr>
        <p:spPr>
          <a:xfrm>
            <a:off x="2209800" y="419100"/>
            <a:ext cx="2819400" cy="2600896"/>
          </a:xfrm>
          <a:custGeom>
            <a:avLst/>
            <a:gdLst/>
            <a:ahLst/>
            <a:cxnLst/>
            <a:rect l="l" t="t" r="r" b="b"/>
            <a:pathLst>
              <a:path w="4460488" h="4114800">
                <a:moveTo>
                  <a:pt x="0" y="0"/>
                </a:moveTo>
                <a:lnTo>
                  <a:pt x="4460488" y="0"/>
                </a:lnTo>
                <a:lnTo>
                  <a:pt x="446048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26485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barn(inVertical)">
                                      <p:cBhvr>
                                        <p:cTn id="31" dur="500"/>
                                        <p:tgtEl>
                                          <p:spTgt spid="4">
                                            <p:txEl>
                                              <p:pRg st="3" end="3"/>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barn(inVertical)">
                                      <p:cBhvr>
                                        <p:cTn id="3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26550441"/>
              </p:ext>
            </p:extLst>
          </p:nvPr>
        </p:nvGraphicFramePr>
        <p:xfrm>
          <a:off x="228600" y="266700"/>
          <a:ext cx="17678400" cy="9646920"/>
        </p:xfrm>
        <a:graphic>
          <a:graphicData uri="http://schemas.openxmlformats.org/drawingml/2006/table">
            <a:tbl>
              <a:tblPr firstRow="1" bandRow="1">
                <a:tableStyleId>{5940675A-B579-460E-94D1-54222C63F5DA}</a:tableStyleId>
              </a:tblPr>
              <a:tblGrid>
                <a:gridCol w="5791200">
                  <a:extLst>
                    <a:ext uri="{9D8B030D-6E8A-4147-A177-3AD203B41FA5}">
                      <a16:colId xmlns:a16="http://schemas.microsoft.com/office/drawing/2014/main" val="2248162321"/>
                    </a:ext>
                  </a:extLst>
                </a:gridCol>
                <a:gridCol w="6477000">
                  <a:extLst>
                    <a:ext uri="{9D8B030D-6E8A-4147-A177-3AD203B41FA5}">
                      <a16:colId xmlns:a16="http://schemas.microsoft.com/office/drawing/2014/main" val="3068678106"/>
                    </a:ext>
                  </a:extLst>
                </a:gridCol>
                <a:gridCol w="5410200">
                  <a:extLst>
                    <a:ext uri="{9D8B030D-6E8A-4147-A177-3AD203B41FA5}">
                      <a16:colId xmlns:a16="http://schemas.microsoft.com/office/drawing/2014/main" val="3174525118"/>
                    </a:ext>
                  </a:extLst>
                </a:gridCol>
              </a:tblGrid>
              <a:tr h="370840">
                <a:tc>
                  <a:txBody>
                    <a:bodyPr/>
                    <a:lstStyle/>
                    <a:p>
                      <a:pPr algn="ctr"/>
                      <a:r>
                        <a:rPr kumimoji="0" lang="vi-VN" sz="44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Gioóc Cle-mơn</a:t>
                      </a:r>
                      <a:r>
                        <a:rPr kumimoji="0" lang="en-US" sz="44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vi-VN" sz="4400" b="1" dirty="0">
                          <a:latin typeface="Times New Roman" panose="02020603050405020304" pitchFamily="18" charset="0"/>
                          <a:ea typeface="Calibri" panose="020F0502020204030204" pitchFamily="34" charset="0"/>
                          <a:cs typeface="Times New Roman" panose="02020603050405020304" pitchFamily="18" charset="0"/>
                        </a:rPr>
                        <a:t>Ba-brơ</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lvl="0" algn="ctr">
                        <a:spcAft>
                          <a:spcPts val="600"/>
                        </a:spcAft>
                        <a:defRPr/>
                      </a:pPr>
                      <a:r>
                        <a:rPr lang="en-US" sz="4400" b="1" kern="0" dirty="0">
                          <a:latin typeface="Times New Roman" panose="02020603050405020304" pitchFamily="18" charset="0"/>
                          <a:ea typeface="SimSun" panose="02010600030101010101" pitchFamily="2" charset="-122"/>
                          <a:cs typeface="Times New Roman" panose="02020603050405020304" pitchFamily="18" charset="0"/>
                          <a:sym typeface="Arial"/>
                        </a:rPr>
                        <a:t>Scan -</a:t>
                      </a:r>
                      <a:r>
                        <a:rPr lang="en-US" sz="4400" b="1" kern="0" dirty="0" err="1">
                          <a:latin typeface="Times New Roman" panose="02020603050405020304" pitchFamily="18" charset="0"/>
                          <a:ea typeface="SimSun" panose="02010600030101010101" pitchFamily="2" charset="-122"/>
                          <a:cs typeface="Times New Roman" panose="02020603050405020304" pitchFamily="18" charset="0"/>
                          <a:sym typeface="Arial"/>
                        </a:rPr>
                        <a:t>lân</a:t>
                      </a:r>
                      <a:r>
                        <a:rPr lang="en-US" sz="4400" b="1" kern="0" dirty="0">
                          <a:latin typeface="Times New Roman" panose="02020603050405020304" pitchFamily="18" charset="0"/>
                          <a:ea typeface="SimSun" panose="02010600030101010101" pitchFamily="2" charset="-122"/>
                          <a:cs typeface="Times New Roman" panose="02020603050405020304" pitchFamily="18" charset="0"/>
                          <a:sym typeface="Arial"/>
                        </a:rPr>
                        <a:t> </a:t>
                      </a:r>
                    </a:p>
                  </a:txBody>
                  <a:tcPr>
                    <a:solidFill>
                      <a:schemeClr val="accent1">
                        <a:lumMod val="20000"/>
                        <a:lumOff val="80000"/>
                      </a:schemeClr>
                    </a:solidFill>
                  </a:tcPr>
                </a:tc>
                <a:extLst>
                  <a:ext uri="{0D108BD9-81ED-4DB2-BD59-A6C34878D82A}">
                    <a16:rowId xmlns:a16="http://schemas.microsoft.com/office/drawing/2014/main" val="624397283"/>
                  </a:ext>
                </a:extLst>
              </a:tr>
              <a:tr h="370840">
                <a:tc>
                  <a:txBody>
                    <a:bodyPr/>
                    <a:lstStyle/>
                    <a:p>
                      <a:pPr lvl="0" algn="just" defTabSz="1828800">
                        <a:buClr>
                          <a:srgbClr val="000000"/>
                        </a:buClr>
                        <a:defRPr/>
                      </a:pP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Nghề</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nghiệp</a:t>
                      </a:r>
                      <a:r>
                        <a:rPr lang="en-US" sz="4400" b="1"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luật</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sư</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bảo</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vệ</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quyền</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lợi</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cho</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thân</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chủ</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Giôn</a:t>
                      </a:r>
                      <a:r>
                        <a:rPr lang="en-US" sz="4400" kern="0" dirty="0">
                          <a:latin typeface="Times New Roman" panose="02020603050405020304" pitchFamily="18" charset="0"/>
                          <a:cs typeface="Times New Roman" panose="02020603050405020304" pitchFamily="18" charset="0"/>
                          <a:sym typeface="Arial"/>
                        </a:rPr>
                        <a:t>)</a:t>
                      </a:r>
                      <a:endParaRPr lang="vi-VN" sz="4400" kern="0" dirty="0">
                        <a:latin typeface="Times New Roman" panose="02020603050405020304" pitchFamily="18" charset="0"/>
                        <a:cs typeface="Times New Roman" panose="02020603050405020304" pitchFamily="18" charset="0"/>
                        <a:sym typeface="Arial"/>
                      </a:endParaRPr>
                    </a:p>
                    <a:p>
                      <a:pPr lvl="0" algn="just" defTabSz="1828800">
                        <a:buClr>
                          <a:srgbClr val="000000"/>
                        </a:buClr>
                        <a:defRPr/>
                      </a:pPr>
                      <a:r>
                        <a:rPr lang="en-US" sz="4400"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Thái</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độ</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hành</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động</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bình</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tĩnh</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đáng</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kinh</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ngạc</a:t>
                      </a:r>
                      <a:r>
                        <a:rPr lang="en-US" sz="4400" kern="0" dirty="0">
                          <a:latin typeface="Times New Roman" panose="02020603050405020304" pitchFamily="18" charset="0"/>
                          <a:cs typeface="Times New Roman" panose="02020603050405020304" pitchFamily="18" charset="0"/>
                          <a:sym typeface="Arial"/>
                        </a:rPr>
                        <a:t>.</a:t>
                      </a:r>
                      <a:endParaRPr lang="vi-VN" sz="4400" kern="0" dirty="0">
                        <a:latin typeface="Times New Roman" panose="02020603050405020304" pitchFamily="18" charset="0"/>
                        <a:cs typeface="Times New Roman" panose="02020603050405020304" pitchFamily="18" charset="0"/>
                        <a:sym typeface="Arial"/>
                      </a:endParaRPr>
                    </a:p>
                    <a:p>
                      <a:pPr lvl="0" algn="just" defTabSz="1828800">
                        <a:buClr>
                          <a:srgbClr val="000000"/>
                        </a:buClr>
                        <a:defRPr/>
                      </a:pPr>
                      <a:r>
                        <a:rPr lang="en-US" sz="4400"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Lời</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nói</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khôn</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khéo</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cố</a:t>
                      </a:r>
                      <a:r>
                        <a:rPr lang="en-US" sz="4400" kern="0" dirty="0">
                          <a:latin typeface="Times New Roman" panose="02020603050405020304" pitchFamily="18" charset="0"/>
                          <a:cs typeface="Times New Roman" panose="02020603050405020304" pitchFamily="18" charset="0"/>
                          <a:sym typeface="Arial"/>
                        </a:rPr>
                        <a:t> ý </a:t>
                      </a:r>
                      <a:r>
                        <a:rPr lang="en-US" sz="4400" kern="0" dirty="0" err="1">
                          <a:latin typeface="Times New Roman" panose="02020603050405020304" pitchFamily="18" charset="0"/>
                          <a:cs typeface="Times New Roman" panose="02020603050405020304" pitchFamily="18" charset="0"/>
                          <a:sym typeface="Arial"/>
                        </a:rPr>
                        <a:t>đổ</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tội</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cho</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thân</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chủ</a:t>
                      </a:r>
                      <a:r>
                        <a:rPr lang="en-US" sz="4400" kern="0" dirty="0">
                          <a:latin typeface="Times New Roman" panose="02020603050405020304" pitchFamily="18" charset="0"/>
                          <a:cs typeface="Times New Roman" panose="02020603050405020304" pitchFamily="18" charset="0"/>
                          <a:sym typeface="Arial"/>
                        </a:rPr>
                        <a:t>.</a:t>
                      </a:r>
                    </a:p>
                    <a:p>
                      <a:pPr algn="just" defTabSz="1828800">
                        <a:buClr>
                          <a:srgbClr val="000000"/>
                        </a:buClr>
                        <a:defRPr/>
                      </a:pPr>
                      <a:r>
                        <a:rPr lang="en-US" sz="4400" b="1" kern="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Là</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tội</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phạm</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giết</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người</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kẻ</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sát</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nhân</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mưu</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mô</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xảo</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quyệt</a:t>
                      </a:r>
                      <a:r>
                        <a:rPr lang="en-US" sz="4400" b="1" kern="0" dirty="0">
                          <a:latin typeface="Times New Roman" panose="02020603050405020304" pitchFamily="18" charset="0"/>
                          <a:cs typeface="Times New Roman" panose="02020603050405020304" pitchFamily="18" charset="0"/>
                          <a:sym typeface="Arial"/>
                        </a:rPr>
                        <a:t>.</a:t>
                      </a:r>
                      <a:endParaRPr lang="vi-VN" sz="4400" kern="0" dirty="0">
                        <a:latin typeface="Times New Roman" panose="02020603050405020304" pitchFamily="18" charset="0"/>
                        <a:cs typeface="Times New Roman" panose="02020603050405020304" pitchFamily="18" charset="0"/>
                        <a:sym typeface="Arial"/>
                      </a:endParaRPr>
                    </a:p>
                  </a:txBody>
                  <a:tcPr>
                    <a:solidFill>
                      <a:schemeClr val="bg1"/>
                    </a:solidFill>
                  </a:tcPr>
                </a:tc>
                <a:tc>
                  <a:txBody>
                    <a:bodyPr/>
                    <a:lstStyle/>
                    <a:p>
                      <a:pPr lvl="0" algn="just" defTabSz="1828800">
                        <a:buClr>
                          <a:srgbClr val="000000"/>
                        </a:buClr>
                        <a:defRPr/>
                      </a:pP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Nghề</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nghiệp</a:t>
                      </a:r>
                      <a:r>
                        <a:rPr lang="en-US" sz="4400" b="1"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Thư</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kí</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của</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Giôn</a:t>
                      </a:r>
                      <a:r>
                        <a:rPr lang="en-US" sz="4400" kern="0" dirty="0">
                          <a:latin typeface="Times New Roman" panose="02020603050405020304" pitchFamily="18" charset="0"/>
                          <a:cs typeface="Times New Roman" panose="02020603050405020304" pitchFamily="18" charset="0"/>
                          <a:sym typeface="Arial"/>
                        </a:rPr>
                        <a:t>.</a:t>
                      </a:r>
                      <a:endParaRPr lang="vi-VN" sz="4400" kern="0" dirty="0">
                        <a:latin typeface="Times New Roman" panose="02020603050405020304" pitchFamily="18" charset="0"/>
                        <a:cs typeface="Times New Roman" panose="02020603050405020304" pitchFamily="18" charset="0"/>
                        <a:sym typeface="Arial"/>
                      </a:endParaRPr>
                    </a:p>
                    <a:p>
                      <a:pPr lvl="0" algn="just" defTabSz="1828800">
                        <a:buClr>
                          <a:srgbClr val="000000"/>
                        </a:buClr>
                        <a:defRPr/>
                      </a:pP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Thái</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độ</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hành</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động</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tìm</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kiếm</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bằng</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chứng</a:t>
                      </a:r>
                      <a:r>
                        <a:rPr lang="en-US" sz="4400" kern="0" dirty="0">
                          <a:latin typeface="Times New Roman" panose="02020603050405020304" pitchFamily="18" charset="0"/>
                          <a:cs typeface="Times New Roman" panose="02020603050405020304" pitchFamily="18" charset="0"/>
                          <a:sym typeface="Arial"/>
                        </a:rPr>
                        <a:t> minh </a:t>
                      </a:r>
                      <a:r>
                        <a:rPr lang="en-US" sz="4400" kern="0" dirty="0" err="1">
                          <a:latin typeface="Times New Roman" panose="02020603050405020304" pitchFamily="18" charset="0"/>
                          <a:cs typeface="Times New Roman" panose="02020603050405020304" pitchFamily="18" charset="0"/>
                          <a:sym typeface="Arial"/>
                        </a:rPr>
                        <a:t>Giôn</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vô</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tội</a:t>
                      </a:r>
                      <a:r>
                        <a:rPr lang="en-US" sz="4400" kern="0" dirty="0">
                          <a:latin typeface="Times New Roman" panose="02020603050405020304" pitchFamily="18" charset="0"/>
                          <a:cs typeface="Times New Roman" panose="02020603050405020304" pitchFamily="18" charset="0"/>
                          <a:sym typeface="Arial"/>
                        </a:rPr>
                        <a:t>.</a:t>
                      </a:r>
                      <a:endParaRPr lang="vi-VN" sz="4400" kern="0" dirty="0">
                        <a:latin typeface="Times New Roman" panose="02020603050405020304" pitchFamily="18" charset="0"/>
                        <a:cs typeface="Times New Roman" panose="02020603050405020304" pitchFamily="18" charset="0"/>
                        <a:sym typeface="Arial"/>
                      </a:endParaRPr>
                    </a:p>
                    <a:p>
                      <a:pPr lvl="0" algn="just" defTabSz="1828800">
                        <a:buClr>
                          <a:srgbClr val="000000"/>
                        </a:buClr>
                        <a:defRPr/>
                      </a:pP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Lời</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nói</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khôn</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khéo</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thuyết</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phục</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cảnh</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sát</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trưởng</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hỏi</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cung</a:t>
                      </a:r>
                      <a:r>
                        <a:rPr lang="en-US" sz="4400" kern="0" dirty="0">
                          <a:latin typeface="Times New Roman" panose="02020603050405020304" pitchFamily="18" charset="0"/>
                          <a:cs typeface="Times New Roman" panose="02020603050405020304" pitchFamily="18" charset="0"/>
                          <a:sym typeface="Arial"/>
                        </a:rPr>
                        <a:t> ở </a:t>
                      </a:r>
                      <a:r>
                        <a:rPr lang="en-US" sz="4400" kern="0" dirty="0" err="1">
                          <a:latin typeface="Times New Roman" panose="02020603050405020304" pitchFamily="18" charset="0"/>
                          <a:cs typeface="Times New Roman" panose="02020603050405020304" pitchFamily="18" charset="0"/>
                          <a:sym typeface="Arial"/>
                        </a:rPr>
                        <a:t>đồn</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cảnh</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sát</a:t>
                      </a:r>
                      <a:r>
                        <a:rPr lang="en-US" sz="4400" kern="0" dirty="0">
                          <a:latin typeface="Times New Roman" panose="02020603050405020304" pitchFamily="18" charset="0"/>
                          <a:cs typeface="Times New Roman" panose="02020603050405020304" pitchFamily="18" charset="0"/>
                          <a:sym typeface="Arial"/>
                        </a:rPr>
                        <a:t>.</a:t>
                      </a:r>
                      <a:endParaRPr lang="en-US" sz="4400" b="1" dirty="0">
                        <a:latin typeface="Times New Roman" panose="02020603050405020304" pitchFamily="18" charset="0"/>
                        <a:ea typeface="Calibri" panose="020F0502020204030204" pitchFamily="34" charset="0"/>
                        <a:cs typeface="Times New Roman" panose="02020603050405020304" pitchFamily="18" charset="0"/>
                      </a:endParaRPr>
                    </a:p>
                    <a:p>
                      <a:pPr lvl="0" algn="just">
                        <a:spcAft>
                          <a:spcPts val="600"/>
                        </a:spcAft>
                        <a:defRPr/>
                      </a:pPr>
                      <a:r>
                        <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a:t>
                      </a:r>
                      <a:r>
                        <a:rPr lang="vi-VN" sz="4400" b="1" dirty="0">
                          <a:latin typeface="Times New Roman" panose="02020603050405020304" pitchFamily="18" charset="0"/>
                          <a:ea typeface="Calibri" panose="020F0502020204030204" pitchFamily="34" charset="0"/>
                          <a:cs typeface="Times New Roman" panose="02020603050405020304" pitchFamily="18" charset="0"/>
                        </a:rPr>
                        <a:t>ộng sự đắc lực của Giôn trong quá trình điều tra, chứng minh ông chủ của mình không phạm tội.</a:t>
                      </a:r>
                      <a:endParaRPr lang="en-US" sz="4400" b="1"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endParaRPr kumimoji="0" lang="vi-VN" sz="4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txBody>
                  <a:tcPr>
                    <a:solidFill>
                      <a:schemeClr val="bg1"/>
                    </a:solidFill>
                  </a:tcPr>
                </a:tc>
                <a:tc>
                  <a:txBody>
                    <a:bodyPr/>
                    <a:lstStyle/>
                    <a:p>
                      <a:pPr lvl="0" algn="just" defTabSz="1828800">
                        <a:buClr>
                          <a:srgbClr val="000000"/>
                        </a:buClr>
                        <a:defRPr/>
                      </a:pP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Nghề</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nghiệp</a:t>
                      </a:r>
                      <a:r>
                        <a:rPr lang="en-US" sz="4400" b="1"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Cảnh</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sát</a:t>
                      </a:r>
                      <a:r>
                        <a:rPr lang="en-US" sz="4400" kern="0" dirty="0">
                          <a:latin typeface="Times New Roman" panose="02020603050405020304" pitchFamily="18" charset="0"/>
                          <a:cs typeface="Times New Roman" panose="02020603050405020304" pitchFamily="18" charset="0"/>
                          <a:sym typeface="Arial"/>
                        </a:rPr>
                        <a:t> </a:t>
                      </a:r>
                      <a:r>
                        <a:rPr lang="en-US" sz="4400" kern="0" dirty="0" err="1">
                          <a:latin typeface="Times New Roman" panose="02020603050405020304" pitchFamily="18" charset="0"/>
                          <a:cs typeface="Times New Roman" panose="02020603050405020304" pitchFamily="18" charset="0"/>
                          <a:sym typeface="Arial"/>
                        </a:rPr>
                        <a:t>trưởng</a:t>
                      </a:r>
                      <a:endParaRPr lang="vi-VN" sz="4400" kern="0" dirty="0">
                        <a:latin typeface="Times New Roman" panose="02020603050405020304" pitchFamily="18" charset="0"/>
                        <a:cs typeface="Times New Roman" panose="02020603050405020304" pitchFamily="18" charset="0"/>
                        <a:sym typeface="Arial"/>
                      </a:endParaRPr>
                    </a:p>
                    <a:p>
                      <a:pPr indent="182880" algn="just">
                        <a:spcAft>
                          <a:spcPts val="600"/>
                        </a:spcAft>
                      </a:pP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Thái</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độ</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hành</a:t>
                      </a:r>
                      <a:r>
                        <a:rPr lang="en-US" sz="4400" b="1" kern="0" dirty="0">
                          <a:latin typeface="Times New Roman" panose="02020603050405020304" pitchFamily="18" charset="0"/>
                          <a:cs typeface="Times New Roman" panose="02020603050405020304" pitchFamily="18" charset="0"/>
                          <a:sym typeface="Arial"/>
                        </a:rPr>
                        <a:t> </a:t>
                      </a:r>
                      <a:r>
                        <a:rPr lang="en-US" sz="4400" b="1" kern="0" dirty="0" err="1">
                          <a:latin typeface="Times New Roman" panose="02020603050405020304" pitchFamily="18" charset="0"/>
                          <a:cs typeface="Times New Roman" panose="02020603050405020304" pitchFamily="18" charset="0"/>
                          <a:sym typeface="Arial"/>
                        </a:rPr>
                        <a:t>động</a:t>
                      </a:r>
                      <a:r>
                        <a:rPr lang="en-US" sz="4400" kern="0" dirty="0">
                          <a:latin typeface="Times New Roman" panose="02020603050405020304" pitchFamily="18" charset="0"/>
                          <a:cs typeface="Times New Roman" panose="02020603050405020304" pitchFamily="18" charset="0"/>
                          <a:sym typeface="Arial"/>
                        </a:rPr>
                        <a:t>: </a:t>
                      </a:r>
                      <a:r>
                        <a:rPr lang="vi-VN" sz="4400" dirty="0">
                          <a:latin typeface="Times New Roman" panose="02020603050405020304" pitchFamily="18" charset="0"/>
                          <a:ea typeface="Calibri" panose="020F0502020204030204" pitchFamily="34" charset="0"/>
                          <a:cs typeface="Times New Roman" panose="02020603050405020304" pitchFamily="18" charset="0"/>
                        </a:rPr>
                        <a:t>ban đầu nghi ngờ Giôn nhưng cuối cùng, với sự thuyết phục của Ba-brơ, đã sắp xếp cuộc hỏi cung ở đồn cảnh sát nhằm “lột mặt nạ” của kẻ phạm tội.</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468430888"/>
                  </a:ext>
                </a:extLst>
              </a:tr>
            </a:tbl>
          </a:graphicData>
        </a:graphic>
      </p:graphicFrame>
    </p:spTree>
    <p:extLst>
      <p:ext uri="{BB962C8B-B14F-4D97-AF65-F5344CB8AC3E}">
        <p14:creationId xmlns:p14="http://schemas.microsoft.com/office/powerpoint/2010/main" val="25364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638300"/>
            <a:ext cx="17221200" cy="743473"/>
          </a:xfrm>
          <a:prstGeom prst="rect">
            <a:avLst/>
          </a:prstGeom>
        </p:spPr>
        <p:txBody>
          <a:bodyPr wrap="square">
            <a:spAutoFit/>
          </a:bodyPr>
          <a:lstStyle/>
          <a:p>
            <a:pPr marL="571500" marR="0" lvl="0" indent="-571500" algn="just" defTabSz="914400" rtl="0" eaLnBrk="1" fontAlgn="auto" latinLnBrk="0" hangingPunct="1">
              <a:lnSpc>
                <a:spcPct val="115000"/>
              </a:lnSpc>
              <a:spcBef>
                <a:spcPts val="0"/>
              </a:spcBef>
              <a:spcAft>
                <a:spcPts val="600"/>
              </a:spcAft>
              <a:buClrTx/>
              <a:buSzTx/>
              <a:buFontTx/>
              <a:buChar char="-"/>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914400" y="0"/>
            <a:ext cx="157734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Chi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kiện</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63359743"/>
              </p:ext>
            </p:extLst>
          </p:nvPr>
        </p:nvGraphicFramePr>
        <p:xfrm>
          <a:off x="266699" y="1153781"/>
          <a:ext cx="17754601" cy="8808720"/>
        </p:xfrm>
        <a:graphic>
          <a:graphicData uri="http://schemas.openxmlformats.org/drawingml/2006/table">
            <a:tbl>
              <a:tblPr firstRow="1" bandRow="1">
                <a:tableStyleId>{5940675A-B579-460E-94D1-54222C63F5DA}</a:tableStyleId>
              </a:tblPr>
              <a:tblGrid>
                <a:gridCol w="13563600">
                  <a:extLst>
                    <a:ext uri="{9D8B030D-6E8A-4147-A177-3AD203B41FA5}">
                      <a16:colId xmlns:a16="http://schemas.microsoft.com/office/drawing/2014/main" val="1377606094"/>
                    </a:ext>
                  </a:extLst>
                </a:gridCol>
                <a:gridCol w="4191001">
                  <a:extLst>
                    <a:ext uri="{9D8B030D-6E8A-4147-A177-3AD203B41FA5}">
                      <a16:colId xmlns:a16="http://schemas.microsoft.com/office/drawing/2014/main" val="3484511113"/>
                    </a:ext>
                  </a:extLst>
                </a:gridCol>
              </a:tblGrid>
              <a:tr h="370840">
                <a:tc>
                  <a:txBody>
                    <a:bodyPr/>
                    <a:lstStyle/>
                    <a:p>
                      <a:pPr algn="ctr">
                        <a:lnSpc>
                          <a:spcPct val="100000"/>
                        </a:lnSpc>
                      </a:pPr>
                      <a:r>
                        <a:rPr lang="en-US" sz="3600" b="1" dirty="0">
                          <a:latin typeface="Times New Roman" panose="02020603050405020304" pitchFamily="18" charset="0"/>
                          <a:cs typeface="Times New Roman" panose="02020603050405020304" pitchFamily="18" charset="0"/>
                        </a:rPr>
                        <a:t>Chi </a:t>
                      </a:r>
                      <a:r>
                        <a:rPr lang="en-US" sz="3600" b="1" dirty="0" err="1">
                          <a:latin typeface="Times New Roman" panose="02020603050405020304" pitchFamily="18" charset="0"/>
                          <a:cs typeface="Times New Roman" panose="02020603050405020304" pitchFamily="18" charset="0"/>
                        </a:rPr>
                        <a:t>tiết</a:t>
                      </a:r>
                      <a:r>
                        <a:rPr lang="en-US" sz="3600" b="1" dirty="0">
                          <a:latin typeface="Times New Roman" panose="02020603050405020304" pitchFamily="18" charset="0"/>
                          <a:cs typeface="Times New Roman" panose="02020603050405020304" pitchFamily="18" charset="0"/>
                        </a:rPr>
                        <a:t>,</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sự</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kiện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tiêu</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biểu</a:t>
                      </a:r>
                      <a:endParaRPr lang="en-US" sz="3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lnSpc>
                          <a:spcPct val="100000"/>
                        </a:lnSpc>
                      </a:pPr>
                      <a:r>
                        <a:rPr lang="en-US" sz="3600" b="1" dirty="0" err="1">
                          <a:latin typeface="Times New Roman" panose="02020603050405020304" pitchFamily="18" charset="0"/>
                          <a:cs typeface="Times New Roman" panose="02020603050405020304" pitchFamily="18" charset="0"/>
                        </a:rPr>
                        <a:t>Tác</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dụng</a:t>
                      </a:r>
                      <a:endParaRPr lang="en-US" sz="3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729390407"/>
                  </a:ext>
                </a:extLst>
              </a:tr>
              <a:tr h="370840">
                <a:tc>
                  <a:txBody>
                    <a:bodyPr/>
                    <a:lstStyle/>
                    <a:p>
                      <a:pPr marR="0" lvl="0" algn="just" defTabSz="914400" rtl="0" eaLnBrk="1" fontAlgn="auto" latinLnBrk="0" hangingPunct="1">
                        <a:lnSpc>
                          <a:spcPct val="100000"/>
                        </a:lnSpc>
                        <a:spcBef>
                          <a:spcPts val="0"/>
                        </a:spcBef>
                        <a:spcAft>
                          <a:spcPts val="600"/>
                        </a:spcAft>
                        <a:buClrTx/>
                        <a:buSzTx/>
                        <a:tabLst/>
                        <a:defRPr/>
                      </a:pP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Đan, cựu cảnh sát bị bắn chết là người cùng hội đi săn với Giôn, viên đạn tìm thấy trong đầu nạn nhân cùng cỡ với đạn trong khẩu súng của Giôn.</a:t>
                      </a:r>
                      <a:endParaRPr lang="en-US" sz="4000" dirty="0">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600"/>
                        </a:spcAft>
                        <a:buClrTx/>
                        <a:buSzTx/>
                        <a:tabLst/>
                        <a:defRPr/>
                      </a:pP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vi-VN"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Fran-xơ bị giết sau khi đi Niu Ô-lin về và hai vợ chồng cãi nhau.</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vi-VN"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Cuộc gọi điện của một người phụ nữ bí ẩn tố cáo mối quan hệ bất chính giữa Fran-xơ và Đan.</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vi-VN"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Cuộc đối thoại qua điện thoại của cảnh sát trưởng và vợ (do Ba-brơ đóng giả).</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vi-VN"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Gioóc Cle-mơn gọi điện cho Đen-mân (thám tử ở Niu Ô-lin) yêu cầu thủ tiêu tang vật là phong bì mà Gioóc dùng để gửi trả cho công việc mà thám tử này theo dõi Fran-xơ trong những ngày cô ta ở Niu Ô-lin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a:t>
                      </a:r>
                      <a:r>
                        <a:rPr kumimoji="0" lang="vi-VN"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ăng thêm kịch tính cho câu chuyện </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a:t>
                      </a:r>
                      <a:r>
                        <a:rPr kumimoji="0" lang="vi-VN"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ung cấp các bằng chứng, manh mối cho quá trình điều tra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347338209"/>
                  </a:ext>
                </a:extLst>
              </a:tr>
            </a:tbl>
          </a:graphicData>
        </a:graphic>
      </p:graphicFrame>
    </p:spTree>
    <p:extLst>
      <p:ext uri="{BB962C8B-B14F-4D97-AF65-F5344CB8AC3E}">
        <p14:creationId xmlns:p14="http://schemas.microsoft.com/office/powerpoint/2010/main" val="181063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1447800" y="3086100"/>
            <a:ext cx="93726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Ngôn</a:t>
            </a:r>
            <a:r>
              <a:rPr kumimoji="0" lang="en-US" sz="6000" b="0" i="0" u="none" strike="noStrike" kern="1200" cap="none" spc="0" normalizeH="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 </a:t>
            </a:r>
            <a:r>
              <a:rPr kumimoji="0" lang="en-US" sz="6000" b="0" i="0" u="none" strike="noStrike" kern="1200" cap="none" spc="0" normalizeH="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ngữ</a:t>
            </a:r>
            <a:r>
              <a:rPr kumimoji="0" lang="en-US" sz="6000" b="0" i="0" u="none" strike="noStrike" kern="1200" cap="none" spc="0" normalizeH="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 </a:t>
            </a:r>
            <a:r>
              <a:rPr kumimoji="0" lang="en-US" sz="6000" b="0" i="0" u="none" strike="noStrike" kern="1200" cap="none" spc="0" normalizeH="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của</a:t>
            </a:r>
            <a:r>
              <a:rPr kumimoji="0" lang="en-US" sz="6000" b="0" i="0" u="none" strike="noStrike" kern="1200" cap="none" spc="0" normalizeH="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 </a:t>
            </a:r>
            <a:r>
              <a:rPr kumimoji="0" lang="en-US" sz="6000" b="0" i="0" u="none" strike="noStrike" kern="1200" cap="none" spc="0" normalizeH="0" noProof="0" dirty="0" err="1">
                <a:ln>
                  <a:noFill/>
                </a:ln>
                <a:solidFill>
                  <a:srgbClr val="FF0000"/>
                </a:solidFill>
                <a:effectLst/>
                <a:uLnTx/>
                <a:uFillTx/>
                <a:latin typeface="#9Slide07 IcielCrocante" panose="02000000000000000000" pitchFamily="2" charset="0"/>
                <a:ea typeface="+mn-ea"/>
                <a:cs typeface="Times New Roman" panose="02020603050405020304" pitchFamily="18" charset="0"/>
              </a:rPr>
              <a:t>truyện</a:t>
            </a:r>
            <a:endParaRPr kumimoji="0" lang="en-US"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endParaRPr>
          </a:p>
        </p:txBody>
      </p:sp>
      <p:sp>
        <p:nvSpPr>
          <p:cNvPr id="2" name="Freeform 6">
            <a:extLst>
              <a:ext uri="{FF2B5EF4-FFF2-40B4-BE49-F238E27FC236}">
                <a16:creationId xmlns:a16="http://schemas.microsoft.com/office/drawing/2014/main" id="{34B189C7-1176-50C1-03F4-DAABB2589D2A}"/>
              </a:ext>
            </a:extLst>
          </p:cNvPr>
          <p:cNvSpPr/>
          <p:nvPr/>
        </p:nvSpPr>
        <p:spPr>
          <a:xfrm>
            <a:off x="12344400" y="952501"/>
            <a:ext cx="3611951" cy="9334500"/>
          </a:xfrm>
          <a:custGeom>
            <a:avLst/>
            <a:gdLst/>
            <a:ahLst/>
            <a:cxnLst/>
            <a:rect l="l" t="t" r="r" b="b"/>
            <a:pathLst>
              <a:path w="2235143" h="5776363">
                <a:moveTo>
                  <a:pt x="0" y="0"/>
                </a:moveTo>
                <a:lnTo>
                  <a:pt x="2235143" y="0"/>
                </a:lnTo>
                <a:lnTo>
                  <a:pt x="2235143" y="5776363"/>
                </a:lnTo>
                <a:lnTo>
                  <a:pt x="0" y="577636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58362711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0" y="4381500"/>
            <a:ext cx="9144000" cy="369332"/>
          </a:xfrm>
          <a:prstGeom prst="rect">
            <a:avLst/>
          </a:prstGeom>
        </p:spPr>
        <p:txBody>
          <a:bodyPr>
            <a:spAutoFit/>
          </a:bodyPr>
          <a:lstStyle/>
          <a:p>
            <a:pPr algn="just"/>
            <a:endParaRPr lang="en-US" b="0" i="0" dirty="0">
              <a:solidFill>
                <a:srgbClr val="000000"/>
              </a:solidFill>
              <a:effectLst/>
              <a:latin typeface="Open Sans"/>
            </a:endParaRPr>
          </a:p>
        </p:txBody>
      </p:sp>
      <p:graphicFrame>
        <p:nvGraphicFramePr>
          <p:cNvPr id="5" name="Table 4"/>
          <p:cNvGraphicFramePr>
            <a:graphicFrameLocks noGrp="1"/>
          </p:cNvGraphicFramePr>
          <p:nvPr>
            <p:extLst>
              <p:ext uri="{D42A27DB-BD31-4B8C-83A1-F6EECF244321}">
                <p14:modId xmlns:p14="http://schemas.microsoft.com/office/powerpoint/2010/main" val="3084596862"/>
              </p:ext>
            </p:extLst>
          </p:nvPr>
        </p:nvGraphicFramePr>
        <p:xfrm>
          <a:off x="228600" y="1386840"/>
          <a:ext cx="17449800" cy="8900160"/>
        </p:xfrm>
        <a:graphic>
          <a:graphicData uri="http://schemas.openxmlformats.org/drawingml/2006/table">
            <a:tbl>
              <a:tblPr firstRow="1" bandRow="1">
                <a:tableStyleId>{5940675A-B579-460E-94D1-54222C63F5DA}</a:tableStyleId>
              </a:tblPr>
              <a:tblGrid>
                <a:gridCol w="5816600">
                  <a:extLst>
                    <a:ext uri="{9D8B030D-6E8A-4147-A177-3AD203B41FA5}">
                      <a16:colId xmlns:a16="http://schemas.microsoft.com/office/drawing/2014/main" val="2590005742"/>
                    </a:ext>
                  </a:extLst>
                </a:gridCol>
                <a:gridCol w="5816600">
                  <a:extLst>
                    <a:ext uri="{9D8B030D-6E8A-4147-A177-3AD203B41FA5}">
                      <a16:colId xmlns:a16="http://schemas.microsoft.com/office/drawing/2014/main" val="1303774708"/>
                    </a:ext>
                  </a:extLst>
                </a:gridCol>
                <a:gridCol w="5816600">
                  <a:extLst>
                    <a:ext uri="{9D8B030D-6E8A-4147-A177-3AD203B41FA5}">
                      <a16:colId xmlns:a16="http://schemas.microsoft.com/office/drawing/2014/main" val="1978490361"/>
                    </a:ext>
                  </a:extLst>
                </a:gridCol>
              </a:tblGrid>
              <a:tr h="37084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Tự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endParaRPr lang="en-US" sz="4400" b="1"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Miêu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endParaRPr lang="en-US" sz="4400" b="1"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844893116"/>
                  </a:ext>
                </a:extLst>
              </a:tr>
              <a:tr h="370840">
                <a:tc>
                  <a:txBody>
                    <a:bodyPr/>
                    <a:lstStyle/>
                    <a:p>
                      <a:pPr marL="0" indent="0" algn="just">
                        <a:buFontTx/>
                        <a:buNone/>
                      </a:pPr>
                      <a:r>
                        <a:rPr lang="en-US" sz="4400" dirty="0">
                          <a:latin typeface="Times New Roman" panose="02020603050405020304" pitchFamily="18" charset="0"/>
                          <a:cs typeface="Times New Roman" panose="02020603050405020304" pitchFamily="18" charset="0"/>
                        </a:rPr>
                        <a:t>- L</a:t>
                      </a:r>
                      <a:r>
                        <a:rPr lang="vi-VN" sz="4400" dirty="0">
                          <a:latin typeface="Times New Roman" panose="02020603050405020304" pitchFamily="18" charset="0"/>
                          <a:cs typeface="Times New Roman" panose="02020603050405020304" pitchFamily="18" charset="0"/>
                        </a:rPr>
                        <a:t>ời kể của nhân vật chính về "màn kịch gia đình"</a:t>
                      </a:r>
                      <a:endParaRPr lang="en-US" sz="4400" dirty="0">
                        <a:latin typeface="Times New Roman" panose="02020603050405020304" pitchFamily="18" charset="0"/>
                        <a:cs typeface="Times New Roman" panose="02020603050405020304" pitchFamily="18" charset="0"/>
                      </a:endParaRPr>
                    </a:p>
                    <a:p>
                      <a:pPr marL="0" indent="0" algn="just">
                        <a:buFontTx/>
                        <a:buNone/>
                      </a:pPr>
                      <a:r>
                        <a:rPr lang="en-US" sz="4400" dirty="0">
                          <a:latin typeface="Times New Roman" panose="02020603050405020304" pitchFamily="18" charset="0"/>
                          <a:cs typeface="Times New Roman" panose="02020603050405020304" pitchFamily="18" charset="0"/>
                        </a:rPr>
                        <a:t>- L</a:t>
                      </a:r>
                      <a:r>
                        <a:rPr lang="vi-VN" sz="4400" dirty="0">
                          <a:latin typeface="Times New Roman" panose="02020603050405020304" pitchFamily="18" charset="0"/>
                          <a:cs typeface="Times New Roman" panose="02020603050405020304" pitchFamily="18" charset="0"/>
                        </a:rPr>
                        <a:t>ời kể của Ba-brơ về việc đã lôi kéo cảnh sát trưởng bố trí cuộc hỏi cung</a:t>
                      </a:r>
                      <a:r>
                        <a:rPr lang="en-US" sz="4400" dirty="0">
                          <a:latin typeface="Times New Roman" panose="02020603050405020304" pitchFamily="18" charset="0"/>
                          <a:cs typeface="Times New Roman" panose="02020603050405020304" pitchFamily="18" charset="0"/>
                        </a:rPr>
                        <a:t>.</a:t>
                      </a:r>
                    </a:p>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Giới</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thiệu</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kiện</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mô</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logic,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rõ</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ràng</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a:latin typeface="Times New Roman" panose="02020603050405020304" pitchFamily="18" charset="0"/>
                          <a:cs typeface="Times New Roman" panose="02020603050405020304" pitchFamily="18" charset="0"/>
                        </a:rPr>
                        <a:t>- M</a:t>
                      </a:r>
                      <a:r>
                        <a:rPr lang="vi-VN" sz="4400" dirty="0">
                          <a:latin typeface="Times New Roman" panose="02020603050405020304" pitchFamily="18" charset="0"/>
                          <a:cs typeface="Times New Roman" panose="02020603050405020304" pitchFamily="18" charset="0"/>
                        </a:rPr>
                        <a:t>iêu tả gương mặt, thái độ của các nhân vật</a:t>
                      </a:r>
                      <a:endParaRPr lang="en-US" sz="4400" dirty="0">
                        <a:latin typeface="Times New Roman" panose="02020603050405020304" pitchFamily="18" charset="0"/>
                        <a:cs typeface="Times New Roman" panose="02020603050405020304" pitchFamily="18" charset="0"/>
                      </a:endParaRPr>
                    </a:p>
                    <a:p>
                      <a:pPr algn="just"/>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Anh</a:t>
                      </a:r>
                      <a:r>
                        <a:rPr lang="en-US" sz="4400" i="1" dirty="0">
                          <a:latin typeface="Times New Roman" panose="02020603050405020304" pitchFamily="18" charset="0"/>
                          <a:cs typeface="Times New Roman" panose="02020603050405020304" pitchFamily="18" charset="0"/>
                          <a:sym typeface="Wingdings" panose="05000000000000000000" pitchFamily="2" charset="2"/>
                        </a:rPr>
                        <a:t> ta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hấp</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tấp</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chạy</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vào</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phòng</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sát</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trưởng</a:t>
                      </a:r>
                      <a:endParaRPr lang="en-US" sz="4400" i="1" baseline="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Scat-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lân</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chăm</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chú</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nhìn</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Ba-</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brơ</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cặp</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mắt</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ông</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ta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mảnh</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chai.</a:t>
                      </a:r>
                      <a:endParaRPr lang="en-US" sz="4400" i="1"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chân</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chuyện</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indent="0" algn="just">
                        <a:buFontTx/>
                        <a:buNone/>
                      </a:pPr>
                      <a:r>
                        <a:rPr lang="en-US" sz="4400" dirty="0">
                          <a:latin typeface="Times New Roman" panose="02020603050405020304" pitchFamily="18" charset="0"/>
                          <a:cs typeface="Times New Roman" panose="02020603050405020304" pitchFamily="18" charset="0"/>
                        </a:rPr>
                        <a:t>- C</a:t>
                      </a:r>
                      <a:r>
                        <a:rPr lang="vi-VN" sz="4400" dirty="0">
                          <a:latin typeface="Times New Roman" panose="02020603050405020304" pitchFamily="18" charset="0"/>
                          <a:cs typeface="Times New Roman" panose="02020603050405020304" pitchFamily="18" charset="0"/>
                        </a:rPr>
                        <a:t>ảm xúc hồi hộp,</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lo sợ của nhân vật </a:t>
                      </a:r>
                      <a:endParaRPr lang="en-US" sz="4400" dirty="0">
                        <a:latin typeface="Times New Roman" panose="02020603050405020304" pitchFamily="18" charset="0"/>
                        <a:cs typeface="Times New Roman" panose="02020603050405020304" pitchFamily="18" charset="0"/>
                      </a:endParaRPr>
                    </a:p>
                    <a:p>
                      <a:pPr marL="0" indent="0" algn="just">
                        <a:buFontTx/>
                        <a:buNone/>
                      </a:pPr>
                      <a:r>
                        <a:rPr lang="en-US" sz="4400" i="1" dirty="0">
                          <a:latin typeface="Times New Roman" panose="02020603050405020304" pitchFamily="18" charset="0"/>
                          <a:cs typeface="Times New Roman" panose="02020603050405020304" pitchFamily="18" charset="0"/>
                          <a:sym typeface="Wingdings" panose="05000000000000000000" pitchFamily="2" charset="2"/>
                        </a:rPr>
                        <a:t>+ Ba-</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b</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rơ</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hai</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tay</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ôm</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mặt</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nén</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cơn</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nức</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nở</a:t>
                      </a:r>
                      <a:endParaRPr lang="en-US" sz="4400" i="1" dirty="0">
                        <a:latin typeface="Times New Roman" panose="02020603050405020304" pitchFamily="18" charset="0"/>
                        <a:cs typeface="Times New Roman" panose="02020603050405020304" pitchFamily="18" charset="0"/>
                        <a:sym typeface="Wingdings" panose="05000000000000000000" pitchFamily="2" charset="2"/>
                      </a:endParaRPr>
                    </a:p>
                    <a:p>
                      <a:pPr marL="0" indent="0" algn="just">
                        <a:buFontTx/>
                        <a:buNone/>
                      </a:pPr>
                      <a:r>
                        <a:rPr lang="en-US" sz="4400" i="1"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thở</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nhăn</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nhó</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Thú</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1" baseline="0" dirty="0" err="1">
                          <a:latin typeface="Times New Roman" panose="02020603050405020304" pitchFamily="18" charset="0"/>
                          <a:cs typeface="Times New Roman" panose="02020603050405020304" pitchFamily="18" charset="0"/>
                          <a:sym typeface="Wingdings" panose="05000000000000000000" pitchFamily="2" charset="2"/>
                        </a:rPr>
                        <a:t>thật</a:t>
                      </a:r>
                      <a:r>
                        <a:rPr lang="en-US" sz="4400" i="1"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i="1" dirty="0">
                        <a:latin typeface="Times New Roman" panose="02020603050405020304" pitchFamily="18" charset="0"/>
                        <a:cs typeface="Times New Roman" panose="02020603050405020304" pitchFamily="18" charset="0"/>
                        <a:sym typeface="Wingdings" panose="05000000000000000000" pitchFamily="2" charset="2"/>
                      </a:endParaRPr>
                    </a:p>
                    <a:p>
                      <a:pPr marL="0" indent="0" algn="just">
                        <a:buFontTx/>
                        <a:buNone/>
                      </a:pP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Giúp</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nhận</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căng</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thẳng</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hồi</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hộp</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vật</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728395945"/>
                  </a:ext>
                </a:extLst>
              </a:tr>
            </a:tbl>
          </a:graphicData>
        </a:graphic>
      </p:graphicFrame>
      <p:sp>
        <p:nvSpPr>
          <p:cNvPr id="2" name="Rectangle 1"/>
          <p:cNvSpPr/>
          <p:nvPr/>
        </p:nvSpPr>
        <p:spPr>
          <a:xfrm>
            <a:off x="4038600" y="310059"/>
            <a:ext cx="10407016" cy="769441"/>
          </a:xfrm>
          <a:prstGeom prst="rect">
            <a:avLst/>
          </a:prstGeom>
        </p:spPr>
        <p:txBody>
          <a:bodyPr wrap="none">
            <a:spAutoFit/>
          </a:bodyPr>
          <a:lstStyle/>
          <a:p>
            <a:r>
              <a:rPr lang="en-US" sz="4400" b="1" dirty="0">
                <a:latin typeface="+mj-lt"/>
              </a:rPr>
              <a:t>* </a:t>
            </a:r>
            <a:r>
              <a:rPr lang="en-US" sz="4400" b="1" dirty="0">
                <a:latin typeface="Times New Roman" panose="02020603050405020304" pitchFamily="18" charset="0"/>
                <a:cs typeface="Times New Roman" panose="02020603050405020304" pitchFamily="18" charset="0"/>
              </a:rPr>
              <a:t>K</a:t>
            </a:r>
            <a:r>
              <a:rPr lang="vi-VN" sz="4400" b="1" dirty="0">
                <a:latin typeface="+mj-lt"/>
              </a:rPr>
              <a:t>ết hợp giữa tự sự với miêu tả, biểu cảm</a:t>
            </a:r>
            <a:endParaRPr lang="en-US" sz="4400" b="1" dirty="0">
              <a:latin typeface="+mj-lt"/>
            </a:endParaRPr>
          </a:p>
        </p:txBody>
      </p:sp>
    </p:spTree>
    <p:extLst>
      <p:ext uri="{BB962C8B-B14F-4D97-AF65-F5344CB8AC3E}">
        <p14:creationId xmlns:p14="http://schemas.microsoft.com/office/powerpoint/2010/main" val="13498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0" y="4381500"/>
            <a:ext cx="9144000" cy="369332"/>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1952260804"/>
              </p:ext>
            </p:extLst>
          </p:nvPr>
        </p:nvGraphicFramePr>
        <p:xfrm>
          <a:off x="228600" y="1409700"/>
          <a:ext cx="17449800" cy="8717280"/>
        </p:xfrm>
        <a:graphic>
          <a:graphicData uri="http://schemas.openxmlformats.org/drawingml/2006/table">
            <a:tbl>
              <a:tblPr firstRow="1" bandRow="1">
                <a:tableStyleId>{5940675A-B579-460E-94D1-54222C63F5DA}</a:tableStyleId>
              </a:tblPr>
              <a:tblGrid>
                <a:gridCol w="8724900">
                  <a:extLst>
                    <a:ext uri="{9D8B030D-6E8A-4147-A177-3AD203B41FA5}">
                      <a16:colId xmlns:a16="http://schemas.microsoft.com/office/drawing/2014/main" val="2590005742"/>
                    </a:ext>
                  </a:extLst>
                </a:gridCol>
                <a:gridCol w="8724900">
                  <a:extLst>
                    <a:ext uri="{9D8B030D-6E8A-4147-A177-3AD203B41FA5}">
                      <a16:colId xmlns:a16="http://schemas.microsoft.com/office/drawing/2014/main" val="1303774708"/>
                    </a:ext>
                  </a:extLst>
                </a:gridCol>
              </a:tblGrid>
              <a:tr h="37084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4000" b="1" dirty="0" err="1">
                          <a:solidFill>
                            <a:schemeClr val="tx1"/>
                          </a:solidFill>
                          <a:latin typeface="Times New Roman" panose="02020603050405020304" pitchFamily="18" charset="0"/>
                          <a:cs typeface="Times New Roman" panose="02020603050405020304" pitchFamily="18" charset="0"/>
                        </a:rPr>
                        <a:t>Đối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thoại</a:t>
                      </a:r>
                      <a:endParaRPr lang="en-US" sz="4000" b="1"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4000" b="1" dirty="0" err="1">
                          <a:solidFill>
                            <a:schemeClr val="tx1"/>
                          </a:solidFill>
                          <a:latin typeface="Times New Roman" panose="02020603050405020304" pitchFamily="18" charset="0"/>
                          <a:cs typeface="Times New Roman" panose="02020603050405020304" pitchFamily="18" charset="0"/>
                        </a:rPr>
                        <a:t>Độc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thoại</a:t>
                      </a:r>
                      <a:endParaRPr lang="en-US" sz="4000" b="1"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844893116"/>
                  </a:ext>
                </a:extLst>
              </a:tr>
              <a:tr h="370840">
                <a:tc>
                  <a:txBody>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thoại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vật</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đấu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Giôn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với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cảnh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sát</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pPr marL="571500" indent="-571500" algn="just">
                        <a:buFont typeface="Wingdings" panose="05000000000000000000" pitchFamily="2" charset="2"/>
                        <a:buChar char="à"/>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tính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suy</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vật</a:t>
                      </a:r>
                      <a:endParaRPr lang="en-US" sz="4000" baseline="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à"/>
                      </a:pP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gần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gũi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nhỉ</a:t>
                      </a:r>
                      <a:r>
                        <a:rPr lang="en-US" sz="4000" dirty="0">
                          <a:latin typeface="Times New Roman" panose="02020603050405020304" pitchFamily="18" charset="0"/>
                          <a:cs typeface="Times New Roman" panose="02020603050405020304" pitchFamily="18" charset="0"/>
                        </a:rPr>
                        <a:t>? Sau </a:t>
                      </a:r>
                      <a:r>
                        <a:rPr lang="en-US" sz="4000" dirty="0" err="1">
                          <a:latin typeface="Times New Roman" panose="02020603050405020304" pitchFamily="18" charset="0"/>
                          <a:cs typeface="Times New Roman" panose="02020603050405020304" pitchFamily="18" charset="0"/>
                        </a:rPr>
                        <a:t>nửa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thôi</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nghề</a:t>
                      </a:r>
                      <a:r>
                        <a:rPr lang="en-US" sz="4000" dirty="0">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à"/>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suy</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tư</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kín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vật</a:t>
                      </a:r>
                      <a:endParaRPr lang="en-US" sz="4000" baseline="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à"/>
                      </a:pP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Mang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chiều</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cốt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728395945"/>
                  </a:ext>
                </a:extLst>
              </a:tr>
            </a:tbl>
          </a:graphicData>
        </a:graphic>
      </p:graphicFrame>
      <p:sp>
        <p:nvSpPr>
          <p:cNvPr id="6" name="Rectangle 5"/>
          <p:cNvSpPr/>
          <p:nvPr/>
        </p:nvSpPr>
        <p:spPr>
          <a:xfrm>
            <a:off x="4038600" y="310059"/>
            <a:ext cx="10291600" cy="769441"/>
          </a:xfrm>
          <a:prstGeom prst="rect">
            <a:avLst/>
          </a:prstGeom>
        </p:spPr>
        <p:txBody>
          <a:bodyPr wrap="none">
            <a:spAutoFit/>
          </a:bodyPr>
          <a:lstStyle/>
          <a:p>
            <a:r>
              <a:rPr lang="en-US" sz="4400" b="1" dirty="0">
                <a:latin typeface="Times New Roman" panose="02020603050405020304" pitchFamily="18" charset="0"/>
                <a:cs typeface="Times New Roman" panose="02020603050405020304" pitchFamily="18" charset="0"/>
              </a:rPr>
              <a:t>* K</a:t>
            </a:r>
            <a:r>
              <a:rPr lang="vi-VN" sz="4400" b="1" dirty="0">
                <a:latin typeface="Times New Roman" panose="02020603050405020304" pitchFamily="18" charset="0"/>
                <a:cs typeface="Times New Roman" panose="02020603050405020304" pitchFamily="18" charset="0"/>
              </a:rPr>
              <a:t>ết 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thoại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thoại</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414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B9DD65-17CF-1019-9DF0-72B70C40B360}"/>
              </a:ext>
            </a:extLst>
          </p:cNvPr>
          <p:cNvSpPr txBox="1"/>
          <p:nvPr/>
        </p:nvSpPr>
        <p:spPr>
          <a:xfrm>
            <a:off x="3429000" y="419100"/>
            <a:ext cx="10550768" cy="1446550"/>
          </a:xfrm>
          <a:prstGeom prst="rect">
            <a:avLst/>
          </a:prstGeom>
          <a:noFill/>
        </p:spPr>
        <p:txBody>
          <a:bodyPr wrap="square">
            <a:spAutoFit/>
          </a:bodyPr>
          <a:lstStyle/>
          <a:p>
            <a:pPr lvl="0" algn="ctr">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Thám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tử</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đại</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tài</a:t>
            </a:r>
            <a:endParaRPr lang="en-US" sz="8800" b="1" i="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4582AD58-45B7-CE22-E873-2B2EECE4D940}"/>
              </a:ext>
            </a:extLst>
          </p:cNvPr>
          <p:cNvSpPr txBox="1"/>
          <p:nvPr/>
        </p:nvSpPr>
        <p:spPr>
          <a:xfrm>
            <a:off x="4132384" y="2324100"/>
            <a:ext cx="9144000" cy="707886"/>
          </a:xfrm>
          <a:prstGeom prst="rect">
            <a:avLst/>
          </a:prstGeom>
          <a:noFill/>
        </p:spPr>
        <p:txBody>
          <a:bodyPr wrap="square">
            <a:spAutoFit/>
          </a:bodyPr>
          <a:lstStyle/>
          <a:p>
            <a:pPr algn="ctr"/>
            <a:r>
              <a:rPr lang="en-US" sz="4000" b="1" dirty="0">
                <a:latin typeface="Times New Roman" panose="02020603050405020304" pitchFamily="18" charset="0"/>
                <a:cs typeface="Times New Roman" panose="02020603050405020304" pitchFamily="18" charset="0"/>
              </a:rPr>
              <a:t>NGHI PHẠM</a:t>
            </a:r>
          </a:p>
        </p:txBody>
      </p:sp>
      <p:sp>
        <p:nvSpPr>
          <p:cNvPr id="7" name="Freeform 5">
            <a:extLst>
              <a:ext uri="{FF2B5EF4-FFF2-40B4-BE49-F238E27FC236}">
                <a16:creationId xmlns:a16="http://schemas.microsoft.com/office/drawing/2014/main" id="{FB693ECF-8D06-D383-1B08-3515CCE51F5B}"/>
              </a:ext>
            </a:extLst>
          </p:cNvPr>
          <p:cNvSpPr/>
          <p:nvPr/>
        </p:nvSpPr>
        <p:spPr>
          <a:xfrm>
            <a:off x="1131998" y="3390900"/>
            <a:ext cx="1600200" cy="6368952"/>
          </a:xfrm>
          <a:custGeom>
            <a:avLst/>
            <a:gdLst/>
            <a:ahLst/>
            <a:cxnLst/>
            <a:rect l="l" t="t" r="r" b="b"/>
            <a:pathLst>
              <a:path w="1033844" h="4114800">
                <a:moveTo>
                  <a:pt x="0" y="0"/>
                </a:moveTo>
                <a:lnTo>
                  <a:pt x="1033843" y="0"/>
                </a:lnTo>
                <a:lnTo>
                  <a:pt x="10338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D7E30B4-9E5E-0A81-329A-66A646DEFA29}"/>
              </a:ext>
            </a:extLst>
          </p:cNvPr>
          <p:cNvSpPr txBox="1"/>
          <p:nvPr/>
        </p:nvSpPr>
        <p:spPr>
          <a:xfrm>
            <a:off x="4033098" y="3390900"/>
            <a:ext cx="11206901" cy="3785652"/>
          </a:xfrm>
          <a:prstGeom prst="rect">
            <a:avLst/>
          </a:prstGeom>
          <a:noFill/>
        </p:spPr>
        <p:txBody>
          <a:bodyPr wrap="square">
            <a:spAutoFit/>
          </a:bodyPr>
          <a:lstStyle/>
          <a:p>
            <a:pPr algn="just"/>
            <a:r>
              <a:rPr lang="vi-VN" sz="4000" dirty="0">
                <a:latin typeface="+mj-lt"/>
              </a:rPr>
              <a:t>Anh Nam (trợ lý của ông An):</a:t>
            </a:r>
            <a:endParaRPr lang="en-US" sz="4000" dirty="0">
              <a:latin typeface="+mj-lt"/>
            </a:endParaRPr>
          </a:p>
          <a:p>
            <a:pPr algn="just"/>
            <a:r>
              <a:rPr lang="en-US" sz="4000" dirty="0">
                <a:latin typeface="+mj-lt"/>
              </a:rPr>
              <a:t>+ </a:t>
            </a:r>
            <a:r>
              <a:rPr lang="vi-VN" sz="4000" dirty="0">
                <a:latin typeface="+mj-lt"/>
              </a:rPr>
              <a:t>Có mặt trong nhà để bàn công việc, nhưng rời khỏi khoảng 9 giờ tối.</a:t>
            </a:r>
            <a:endParaRPr lang="en-US" sz="4000" dirty="0">
              <a:latin typeface="+mj-lt"/>
            </a:endParaRPr>
          </a:p>
          <a:p>
            <a:pPr algn="just"/>
            <a:r>
              <a:rPr lang="en-US" sz="4000" dirty="0">
                <a:latin typeface="+mj-lt"/>
              </a:rPr>
              <a:t>+ </a:t>
            </a:r>
            <a:r>
              <a:rPr lang="vi-VN" sz="4000" dirty="0">
                <a:latin typeface="+mj-lt"/>
              </a:rPr>
              <a:t>Gần đây bị ông An phát hiện gian lận tài chính.</a:t>
            </a:r>
            <a:endParaRPr lang="en-US" sz="4000" dirty="0">
              <a:latin typeface="+mj-lt"/>
            </a:endParaRPr>
          </a:p>
          <a:p>
            <a:pPr algn="just"/>
            <a:r>
              <a:rPr lang="en-US" sz="4000" dirty="0">
                <a:latin typeface="+mj-lt"/>
              </a:rPr>
              <a:t>+ </a:t>
            </a:r>
            <a:r>
              <a:rPr lang="vi-VN" sz="4000" dirty="0">
                <a:latin typeface="+mj-lt"/>
              </a:rPr>
              <a:t>Nhân chứng (hàng xóm) cho biết nhìn thấy anh mặc áo đen, rời đi trong tâm trạng hốt hoảng.</a:t>
            </a:r>
            <a:endParaRPr lang="en-US" sz="4000" dirty="0">
              <a:latin typeface="+mj-lt"/>
            </a:endParaRPr>
          </a:p>
        </p:txBody>
      </p:sp>
    </p:spTree>
    <p:extLst>
      <p:ext uri="{BB962C8B-B14F-4D97-AF65-F5344CB8AC3E}">
        <p14:creationId xmlns:p14="http://schemas.microsoft.com/office/powerpoint/2010/main" val="267400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A524B7-4A51-38DE-6C0B-AA44F04E08EC}"/>
              </a:ext>
            </a:extLst>
          </p:cNvPr>
          <p:cNvSpPr/>
          <p:nvPr/>
        </p:nvSpPr>
        <p:spPr>
          <a:xfrm>
            <a:off x="685800" y="0"/>
            <a:ext cx="8001000" cy="10287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8669D5E-089F-D1B5-6D9B-1B278B0C77BA}"/>
              </a:ext>
            </a:extLst>
          </p:cNvPr>
          <p:cNvSpPr txBox="1"/>
          <p:nvPr/>
        </p:nvSpPr>
        <p:spPr>
          <a:xfrm>
            <a:off x="-762000" y="33147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65195690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12000" b="-12000"/>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accent3">
              <a:lumMod val="20000"/>
              <a:lumOff val="8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5">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gay </a:t>
            </a:r>
            <a:r>
              <a:rPr lang="en-US" sz="4400" dirty="0" err="1">
                <a:latin typeface="Times New Roman" panose="02020603050405020304" pitchFamily="18" charset="0"/>
                <a:cs typeface="Times New Roman" panose="02020603050405020304" pitchFamily="18" charset="0"/>
              </a:rPr>
              <a:t>cấn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nạ</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7958008"/>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B6B4D5-04BC-9094-CD8D-3D37A0E19807}"/>
              </a:ext>
            </a:extLst>
          </p:cNvPr>
          <p:cNvSpPr txBox="1"/>
          <p:nvPr/>
        </p:nvSpPr>
        <p:spPr>
          <a:xfrm>
            <a:off x="8077200" y="3924300"/>
            <a:ext cx="91953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9Slide07 SVNGuerrilla" panose="00000500000000000000" pitchFamily="2" charset="0"/>
                <a:cs typeface="Times New Roman" panose="02020603050405020304" pitchFamily="18" charset="0"/>
              </a:rPr>
              <a:t>Tôi</a:t>
            </a:r>
            <a:r>
              <a:rPr kumimoji="0" lang="en-US" sz="9600" b="1" i="0" u="none" strike="noStrike" kern="1200" cap="none" spc="0" normalizeH="0" noProof="0" dirty="0">
                <a:ln>
                  <a:noFill/>
                </a:ln>
                <a:solidFill>
                  <a:srgbClr val="C00000"/>
                </a:solidFill>
                <a:effectLst/>
                <a:uLnTx/>
                <a:uFillTx/>
                <a:latin typeface="#9Slide07 SVNGuerrilla" panose="00000500000000000000" pitchFamily="2" charset="0"/>
                <a:cs typeface="Times New Roman" panose="02020603050405020304" pitchFamily="18" charset="0"/>
              </a:rPr>
              <a:t> </a:t>
            </a:r>
            <a:r>
              <a:rPr kumimoji="0" lang="en-US" sz="9600" b="1" i="0" u="none" strike="noStrike" kern="1200" cap="none" spc="0" normalizeH="0" noProof="0" dirty="0" err="1">
                <a:ln>
                  <a:noFill/>
                </a:ln>
                <a:solidFill>
                  <a:srgbClr val="C00000"/>
                </a:solidFill>
                <a:effectLst/>
                <a:uLnTx/>
                <a:uFillTx/>
                <a:latin typeface="#9Slide07 SVNGuerrilla" panose="00000500000000000000" pitchFamily="2" charset="0"/>
                <a:cs typeface="Times New Roman" panose="02020603050405020304" pitchFamily="18" charset="0"/>
              </a:rPr>
              <a:t>vẽ</a:t>
            </a:r>
            <a:r>
              <a:rPr lang="en-US" sz="9600" b="1" noProof="0" dirty="0">
                <a:solidFill>
                  <a:srgbClr val="C00000"/>
                </a:solidFill>
                <a:latin typeface="#9Slide07 SVNGuerrilla" panose="00000500000000000000" pitchFamily="2" charset="0"/>
                <a:cs typeface="Times New Roman" panose="02020603050405020304" pitchFamily="18" charset="0"/>
              </a:rPr>
              <a:t>, </a:t>
            </a:r>
            <a:r>
              <a:rPr lang="en-US" sz="9600" b="1" noProof="0" dirty="0" err="1">
                <a:solidFill>
                  <a:srgbClr val="C00000"/>
                </a:solidFill>
                <a:latin typeface="#9Slide07 SVNGuerrilla" panose="00000500000000000000" pitchFamily="2" charset="0"/>
                <a:cs typeface="Times New Roman" panose="02020603050405020304" pitchFamily="18" charset="0"/>
              </a:rPr>
              <a:t>bạn</a:t>
            </a:r>
            <a:r>
              <a:rPr lang="en-US" sz="9600" b="1" noProof="0" dirty="0">
                <a:solidFill>
                  <a:srgbClr val="C00000"/>
                </a:solidFill>
                <a:latin typeface="#9Slide07 SVNGuerrilla" panose="00000500000000000000" pitchFamily="2" charset="0"/>
                <a:cs typeface="Times New Roman" panose="02020603050405020304" pitchFamily="18" charset="0"/>
              </a:rPr>
              <a:t> </a:t>
            </a:r>
            <a:r>
              <a:rPr lang="en-US" sz="9600" b="1" noProof="0" dirty="0" err="1">
                <a:solidFill>
                  <a:srgbClr val="C00000"/>
                </a:solidFill>
                <a:latin typeface="#9Slide07 SVNGuerrilla" panose="00000500000000000000" pitchFamily="2" charset="0"/>
                <a:cs typeface="Times New Roman" panose="02020603050405020304" pitchFamily="18" charset="0"/>
              </a:rPr>
              <a:t>đoán</a:t>
            </a:r>
            <a:endParaRPr kumimoji="0" lang="vi-VN" sz="9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nvGrpSpPr>
          <p:cNvPr id="2" name="Group 2">
            <a:extLst>
              <a:ext uri="{FF2B5EF4-FFF2-40B4-BE49-F238E27FC236}">
                <a16:creationId xmlns:a16="http://schemas.microsoft.com/office/drawing/2014/main" id="{D276B85F-5278-3E87-9811-7C49FB58253D}"/>
              </a:ext>
            </a:extLst>
          </p:cNvPr>
          <p:cNvGrpSpPr/>
          <p:nvPr/>
        </p:nvGrpSpPr>
        <p:grpSpPr>
          <a:xfrm>
            <a:off x="762000" y="1562100"/>
            <a:ext cx="7456300" cy="8438199"/>
            <a:chOff x="0" y="0"/>
            <a:chExt cx="4847983" cy="5486400"/>
          </a:xfrm>
        </p:grpSpPr>
        <p:sp>
          <p:nvSpPr>
            <p:cNvPr id="3" name="Freeform 3">
              <a:extLst>
                <a:ext uri="{FF2B5EF4-FFF2-40B4-BE49-F238E27FC236}">
                  <a16:creationId xmlns:a16="http://schemas.microsoft.com/office/drawing/2014/main" id="{DED9C796-A346-6888-7600-8782D4564E87}"/>
                </a:ext>
              </a:extLst>
            </p:cNvPr>
            <p:cNvSpPr/>
            <p:nvPr/>
          </p:nvSpPr>
          <p:spPr>
            <a:xfrm>
              <a:off x="0" y="0"/>
              <a:ext cx="4847983" cy="5486400"/>
            </a:xfrm>
            <a:custGeom>
              <a:avLst/>
              <a:gdLst/>
              <a:ahLst/>
              <a:cxnLst/>
              <a:rect l="l" t="t" r="r" b="b"/>
              <a:pathLst>
                <a:path w="4847983" h="5486400">
                  <a:moveTo>
                    <a:pt x="0" y="0"/>
                  </a:moveTo>
                  <a:lnTo>
                    <a:pt x="4847983" y="0"/>
                  </a:lnTo>
                  <a:lnTo>
                    <a:pt x="4847983"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4">
              <a:extLst>
                <a:ext uri="{FF2B5EF4-FFF2-40B4-BE49-F238E27FC236}">
                  <a16:creationId xmlns:a16="http://schemas.microsoft.com/office/drawing/2014/main" id="{7EB55278-D903-D7AB-F4D3-96C3A03B060C}"/>
                </a:ext>
              </a:extLst>
            </p:cNvPr>
            <p:cNvSpPr/>
            <p:nvPr/>
          </p:nvSpPr>
          <p:spPr>
            <a:xfrm>
              <a:off x="1824866" y="337552"/>
              <a:ext cx="916456" cy="1288514"/>
            </a:xfrm>
            <a:custGeom>
              <a:avLst/>
              <a:gdLst/>
              <a:ahLst/>
              <a:cxnLst/>
              <a:rect l="l" t="t" r="r" b="b"/>
              <a:pathLst>
                <a:path w="916456" h="1288514">
                  <a:moveTo>
                    <a:pt x="0" y="0"/>
                  </a:moveTo>
                  <a:lnTo>
                    <a:pt x="916455" y="0"/>
                  </a:lnTo>
                  <a:lnTo>
                    <a:pt x="916455" y="1288515"/>
                  </a:lnTo>
                  <a:lnTo>
                    <a:pt x="0" y="12885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2680329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100DA57-26ED-4F48-9746-B6FB52507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6442" y="686459"/>
            <a:ext cx="11155116" cy="5485892"/>
          </a:xfrm>
          <a:prstGeom prst="rect">
            <a:avLst/>
          </a:prstGeom>
        </p:spPr>
      </p:pic>
      <p:sp>
        <p:nvSpPr>
          <p:cNvPr id="17" name="Rectangle: Rounded Corners 16">
            <a:hlinkClick r:id="rId5" action="ppaction://hlinksldjump">
              <a:snd r:embed="rId6" name="whoosh.wav"/>
            </a:hlinkClick>
            <a:extLst>
              <a:ext uri="{FF2B5EF4-FFF2-40B4-BE49-F238E27FC236}">
                <a16:creationId xmlns:a16="http://schemas.microsoft.com/office/drawing/2014/main" id="{F72635E3-4D6C-4DEA-9854-F1FD59A17074}"/>
              </a:ext>
            </a:extLst>
          </p:cNvPr>
          <p:cNvSpPr/>
          <p:nvPr/>
        </p:nvSpPr>
        <p:spPr>
          <a:xfrm>
            <a:off x="6829489" y="6571846"/>
            <a:ext cx="5414963" cy="1308509"/>
          </a:xfrm>
          <a:prstGeom prst="roundRect">
            <a:avLst/>
          </a:prstGeom>
          <a:solidFill>
            <a:srgbClr val="FFD10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8100" dirty="0">
                <a:solidFill>
                  <a:srgbClr val="3B2316"/>
                </a:solidFill>
                <a:latin typeface="Amasis MT Pro Black" panose="02040A04050005020304" pitchFamily="18" charset="0"/>
              </a:rPr>
              <a:t>START</a:t>
            </a:r>
          </a:p>
        </p:txBody>
      </p:sp>
      <p:pic>
        <p:nvPicPr>
          <p:cNvPr id="10" name="3D Model 9" descr="Treasure chest">
            <a:extLst>
              <a:ext uri="{FF2B5EF4-FFF2-40B4-BE49-F238E27FC236}">
                <a16:creationId xmlns:a16="http://schemas.microsoft.com/office/drawing/2014/main" id="{AC439DEA-DA36-7847-FF1E-4EA817E6FFDB}"/>
              </a:ext>
            </a:extLst>
          </p:cNvPr>
          <p:cNvPicPr>
            <a:picLocks noGrp="1" noRot="1" noChangeAspect="1" noMove="1" noResize="1" noEditPoints="1" noAdjustHandles="1" noChangeArrowheads="1" noChangeShapeType="1" noCrop="1"/>
          </p:cNvPicPr>
          <p:nvPr/>
        </p:nvPicPr>
        <p:blipFill>
          <a:blip r:embed="rId7"/>
          <a:stretch>
            <a:fillRect/>
          </a:stretch>
        </p:blipFill>
        <p:spPr>
          <a:xfrm rot="21397430">
            <a:off x="13238617" y="7310931"/>
            <a:ext cx="2965880" cy="2880327"/>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71B36989-1127-96B5-A734-7301C15912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209" y="3149989"/>
            <a:ext cx="6843713" cy="6843713"/>
          </a:xfrm>
          <a:prstGeom prst="rect">
            <a:avLst/>
          </a:prstGeom>
        </p:spPr>
      </p:pic>
      <p:pic>
        <p:nvPicPr>
          <p:cNvPr id="15" name="Playful Happy No Copyright Free Light Background Music for Videos with Kids  Innocence by ROA">
            <a:hlinkClick r:id="" action="ppaction://media"/>
            <a:extLst>
              <a:ext uri="{FF2B5EF4-FFF2-40B4-BE49-F238E27FC236}">
                <a16:creationId xmlns:a16="http://schemas.microsoft.com/office/drawing/2014/main" id="{9AB600FB-A04A-B443-C7B2-43E7668695C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28057" y="229259"/>
            <a:ext cx="914400" cy="914400"/>
          </a:xfrm>
          <a:prstGeom prst="rect">
            <a:avLst/>
          </a:prstGeom>
        </p:spPr>
      </p:pic>
    </p:spTree>
    <p:extLst>
      <p:ext uri="{BB962C8B-B14F-4D97-AF65-F5344CB8AC3E}">
        <p14:creationId xmlns:p14="http://schemas.microsoft.com/office/powerpoint/2010/main" val="1991024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485" numSld="999" showWhenStopped="0">
                <p:cTn id="7" repeatCount="indefinite" fill="remove" display="0">
                  <p:stCondLst>
                    <p:cond delay="indefinite"/>
                  </p:stCondLst>
                  <p:endCondLst>
                    <p:cond evt="onStopAudio" delay="0">
                      <p:tgtEl>
                        <p:sldTgt/>
                      </p:tgtEl>
                    </p:cond>
                  </p:endCondLst>
                </p:cTn>
                <p:tgtEl>
                  <p:spTgt spid="1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Do custom animated gifs by Sujith007 | Fiverr">
            <a:extLst>
              <a:ext uri="{FF2B5EF4-FFF2-40B4-BE49-F238E27FC236}">
                <a16:creationId xmlns:a16="http://schemas.microsoft.com/office/drawing/2014/main" id="{17D5BBB4-51C4-4913-AC42-C20862115DC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18797" y="6815138"/>
            <a:ext cx="3484721" cy="3086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hlinkClick r:id="rId3" action="ppaction://hlinksldjump">
              <a:snd r:embed="rId4" name="whoosh.wav"/>
            </a:hlinkClick>
            <a:extLst>
              <a:ext uri="{FF2B5EF4-FFF2-40B4-BE49-F238E27FC236}">
                <a16:creationId xmlns:a16="http://schemas.microsoft.com/office/drawing/2014/main" id="{CAAB060F-5B2D-4876-B0A4-9C164EE10C35}"/>
              </a:ext>
            </a:extLst>
          </p:cNvPr>
          <p:cNvSpPr/>
          <p:nvPr/>
        </p:nvSpPr>
        <p:spPr>
          <a:xfrm>
            <a:off x="9226961" y="9133834"/>
            <a:ext cx="5178845" cy="863360"/>
          </a:xfrm>
          <a:prstGeom prst="roundRect">
            <a:avLst/>
          </a:prstGeom>
          <a:solidFill>
            <a:srgbClr val="CC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6000" dirty="0">
                <a:solidFill>
                  <a:prstClr val="white"/>
                </a:solidFill>
                <a:latin typeface="Amasis MT Pro Black" panose="02040A04050005020304" pitchFamily="18" charset="0"/>
              </a:rPr>
              <a:t>START</a:t>
            </a:r>
          </a:p>
        </p:txBody>
      </p:sp>
      <p:sp>
        <p:nvSpPr>
          <p:cNvPr id="4" name="Rectangle: Rounded Corners 3">
            <a:extLst>
              <a:ext uri="{FF2B5EF4-FFF2-40B4-BE49-F238E27FC236}">
                <a16:creationId xmlns:a16="http://schemas.microsoft.com/office/drawing/2014/main" id="{44CD6862-F4F4-037C-01F4-878C62FE0F32}"/>
              </a:ext>
            </a:extLst>
          </p:cNvPr>
          <p:cNvSpPr/>
          <p:nvPr/>
        </p:nvSpPr>
        <p:spPr>
          <a:xfrm>
            <a:off x="6743702" y="2068069"/>
            <a:ext cx="10771317" cy="6843713"/>
          </a:xfrm>
          <a:prstGeom prst="roundRect">
            <a:avLst/>
          </a:prstGeom>
          <a:solidFill>
            <a:schemeClr val="bg1">
              <a:alpha val="68000"/>
            </a:schemeClr>
          </a:solidFill>
          <a:ln>
            <a:solidFill>
              <a:srgbClr val="3B23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PH" sz="2700">
              <a:solidFill>
                <a:prstClr val="white"/>
              </a:solidFill>
              <a:latin typeface="Calibri" panose="020F0502020204030204"/>
            </a:endParaRPr>
          </a:p>
        </p:txBody>
      </p:sp>
      <p:pic>
        <p:nvPicPr>
          <p:cNvPr id="35" name="Picture 34" descr="A picture containing text&#10;&#10;Description automatically generated">
            <a:extLst>
              <a:ext uri="{FF2B5EF4-FFF2-40B4-BE49-F238E27FC236}">
                <a16:creationId xmlns:a16="http://schemas.microsoft.com/office/drawing/2014/main" id="{1E52D313-0AFB-47C5-84E5-D7C319E29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9452" y="291102"/>
            <a:ext cx="4773861" cy="2347701"/>
          </a:xfrm>
          <a:prstGeom prst="rect">
            <a:avLst/>
          </a:prstGeom>
        </p:spPr>
      </p:pic>
      <p:sp>
        <p:nvSpPr>
          <p:cNvPr id="32" name="Rectangle 31">
            <a:extLst>
              <a:ext uri="{FF2B5EF4-FFF2-40B4-BE49-F238E27FC236}">
                <a16:creationId xmlns:a16="http://schemas.microsoft.com/office/drawing/2014/main" id="{F333EE0A-5890-4033-9D2F-27FDCE345CCD}"/>
              </a:ext>
            </a:extLst>
          </p:cNvPr>
          <p:cNvSpPr/>
          <p:nvPr/>
        </p:nvSpPr>
        <p:spPr>
          <a:xfrm>
            <a:off x="9219476" y="2554587"/>
            <a:ext cx="6289799" cy="1523494"/>
          </a:xfrm>
          <a:prstGeom prst="rect">
            <a:avLst/>
          </a:prstGeom>
          <a:noFill/>
        </p:spPr>
        <p:txBody>
          <a:bodyPr wrap="none" lIns="137160" tIns="68580" rIns="137160" bIns="68580">
            <a:spAutoFit/>
          </a:bodyPr>
          <a:lstStyle/>
          <a:p>
            <a:pPr algn="ctr" defTabSz="1371600"/>
            <a:r>
              <a:rPr lang="en-US" sz="9000" b="1" dirty="0" err="1">
                <a:ln w="0">
                  <a:solidFill>
                    <a:prstClr val="black"/>
                  </a:solidFill>
                </a:ln>
                <a:solidFill>
                  <a:srgbClr val="3B2316"/>
                </a:solidFill>
                <a:effectLst>
                  <a:outerShdw blurRad="38100" dist="19050" dir="2700000" algn="tl" rotWithShape="0">
                    <a:prstClr val="black">
                      <a:alpha val="40000"/>
                    </a:prstClr>
                  </a:outerShdw>
                </a:effectLst>
                <a:latin typeface="Papyrus" panose="03070502060502030205" pitchFamily="66" charset="0"/>
              </a:rPr>
              <a:t>Hướng</a:t>
            </a:r>
            <a:r>
              <a:rPr lang="en-US" sz="9000" b="1" dirty="0">
                <a:ln w="0">
                  <a:solidFill>
                    <a:prstClr val="black"/>
                  </a:solidFill>
                </a:ln>
                <a:solidFill>
                  <a:srgbClr val="3B2316"/>
                </a:solidFill>
                <a:effectLst>
                  <a:outerShdw blurRad="38100" dist="19050" dir="2700000" algn="tl" rotWithShape="0">
                    <a:prstClr val="black">
                      <a:alpha val="40000"/>
                    </a:prstClr>
                  </a:outerShdw>
                </a:effectLst>
                <a:latin typeface="Papyrus" panose="03070502060502030205" pitchFamily="66" charset="0"/>
              </a:rPr>
              <a:t> </a:t>
            </a:r>
            <a:r>
              <a:rPr lang="en-US" sz="9000" b="1" dirty="0" err="1">
                <a:ln w="0">
                  <a:solidFill>
                    <a:prstClr val="black"/>
                  </a:solidFill>
                </a:ln>
                <a:solidFill>
                  <a:srgbClr val="3B2316"/>
                </a:solidFill>
                <a:effectLst>
                  <a:outerShdw blurRad="38100" dist="19050" dir="2700000" algn="tl" rotWithShape="0">
                    <a:prstClr val="black">
                      <a:alpha val="40000"/>
                    </a:prstClr>
                  </a:outerShdw>
                </a:effectLst>
                <a:latin typeface="Papyrus" panose="03070502060502030205" pitchFamily="66" charset="0"/>
              </a:rPr>
              <a:t>dẫn</a:t>
            </a:r>
            <a:endParaRPr lang="en-US" sz="9000" b="1" dirty="0">
              <a:ln w="0">
                <a:solidFill>
                  <a:prstClr val="black"/>
                </a:solidFill>
              </a:ln>
              <a:solidFill>
                <a:srgbClr val="3B2316"/>
              </a:solidFill>
              <a:effectLst>
                <a:outerShdw blurRad="38100" dist="19050" dir="2700000" algn="tl" rotWithShape="0">
                  <a:prstClr val="black">
                    <a:alpha val="40000"/>
                  </a:prstClr>
                </a:outerShdw>
              </a:effectLst>
              <a:latin typeface="Papyrus" panose="03070502060502030205" pitchFamily="66" charset="0"/>
            </a:endParaRPr>
          </a:p>
        </p:txBody>
      </p:sp>
      <p:sp>
        <p:nvSpPr>
          <p:cNvPr id="33" name="TextBox 32">
            <a:extLst>
              <a:ext uri="{FF2B5EF4-FFF2-40B4-BE49-F238E27FC236}">
                <a16:creationId xmlns:a16="http://schemas.microsoft.com/office/drawing/2014/main" id="{CADCA11E-C853-4391-BAC1-46CCEEFE902E}"/>
              </a:ext>
            </a:extLst>
          </p:cNvPr>
          <p:cNvSpPr txBox="1"/>
          <p:nvPr/>
        </p:nvSpPr>
        <p:spPr>
          <a:xfrm>
            <a:off x="7772408" y="3923680"/>
            <a:ext cx="9183930" cy="4524315"/>
          </a:xfrm>
          <a:prstGeom prst="rect">
            <a:avLst/>
          </a:prstGeom>
          <a:noFill/>
        </p:spPr>
        <p:txBody>
          <a:bodyPr wrap="square" rtlCol="0">
            <a:spAutoFit/>
          </a:bodyPr>
          <a:lstStyle/>
          <a:p>
            <a:pPr marL="514350" indent="-514350" algn="just" defTabSz="1371600">
              <a:buFontTx/>
              <a:buAutoNum type="arabicPeriod"/>
            </a:pPr>
            <a:r>
              <a:rPr lang="vi-VN" sz="3600" b="1" dirty="0">
                <a:solidFill>
                  <a:srgbClr val="002060"/>
                </a:solidFill>
                <a:latin typeface="Arial" panose="020B0604020202020204" pitchFamily="34" charset="0"/>
                <a:cs typeface="Arial" panose="020B0604020202020204" pitchFamily="34" charset="0"/>
              </a:rPr>
              <a:t>Nhấn nút câu hỏi ở bên trái để hiện câu hỏi. </a:t>
            </a:r>
            <a:endParaRPr lang="en-US" sz="3600" b="1" dirty="0">
              <a:solidFill>
                <a:srgbClr val="002060"/>
              </a:solidFill>
              <a:latin typeface="Calibri" panose="020F0502020204030204"/>
              <a:cs typeface="Arial" panose="020B0604020202020204" pitchFamily="34" charset="0"/>
            </a:endParaRPr>
          </a:p>
          <a:p>
            <a:pPr marL="514350" indent="-514350" algn="just" defTabSz="1371600">
              <a:buFontTx/>
              <a:buAutoNum type="arabicPeriod"/>
            </a:pPr>
            <a:r>
              <a:rPr lang="vi-VN" sz="3600" b="1" dirty="0">
                <a:solidFill>
                  <a:srgbClr val="002060"/>
                </a:solidFill>
                <a:latin typeface="Arial" panose="020B0604020202020204" pitchFamily="34" charset="0"/>
                <a:cs typeface="Arial" panose="020B0604020202020204" pitchFamily="34" charset="0"/>
              </a:rPr>
              <a:t>Nếu trả lời đúng, nhấn nút “Nhấn để di chuyển” ở góc dưới bên trái để di chuyển hải tặc. </a:t>
            </a:r>
            <a:endParaRPr lang="en-US" sz="3600" b="1" dirty="0">
              <a:solidFill>
                <a:srgbClr val="002060"/>
              </a:solidFill>
              <a:latin typeface="Calibri" panose="020F0502020204030204"/>
              <a:cs typeface="Arial" panose="020B0604020202020204" pitchFamily="34" charset="0"/>
            </a:endParaRPr>
          </a:p>
          <a:p>
            <a:pPr marL="514350" indent="-514350" algn="just" defTabSz="1371600">
              <a:buFontTx/>
              <a:buAutoNum type="arabicPeriod"/>
            </a:pPr>
            <a:r>
              <a:rPr lang="vi-VN" sz="3600" b="1" dirty="0">
                <a:solidFill>
                  <a:srgbClr val="002060"/>
                </a:solidFill>
                <a:latin typeface="Arial" panose="020B0604020202020204" pitchFamily="34" charset="0"/>
                <a:cs typeface="Arial" panose="020B0604020202020204" pitchFamily="34" charset="0"/>
              </a:rPr>
              <a:t>Nếu đến được rương kho báu, nhấn vào rương kho báu để xem bên trong có gì.</a:t>
            </a:r>
            <a:endParaRPr lang="en-PH" sz="3600" b="1" dirty="0">
              <a:solidFill>
                <a:srgbClr val="002060"/>
              </a:solidFill>
              <a:latin typeface="Arial" panose="020B0604020202020204" pitchFamily="34" charset="0"/>
              <a:cs typeface="Arial" panose="020B0604020202020204" pitchFamily="34" charset="0"/>
            </a:endParaRPr>
          </a:p>
        </p:txBody>
      </p:sp>
      <p:pic>
        <p:nvPicPr>
          <p:cNvPr id="6" name="Picture 5" descr="A picture containing toy, doll&#10;&#10;Description automatically generated">
            <a:extLst>
              <a:ext uri="{FF2B5EF4-FFF2-40B4-BE49-F238E27FC236}">
                <a16:creationId xmlns:a16="http://schemas.microsoft.com/office/drawing/2014/main" id="{90B96785-2DE6-73C1-A536-F5BDF188F3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093" y="3227512"/>
            <a:ext cx="6843713" cy="6843713"/>
          </a:xfrm>
          <a:prstGeom prst="rect">
            <a:avLst/>
          </a:prstGeom>
        </p:spPr>
      </p:pic>
    </p:spTree>
    <p:extLst>
      <p:ext uri="{BB962C8B-B14F-4D97-AF65-F5344CB8AC3E}">
        <p14:creationId xmlns:p14="http://schemas.microsoft.com/office/powerpoint/2010/main" val="2658263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FFF12271-B612-A567-5A43-956BB0BDF0F2}"/>
              </a:ext>
            </a:extLst>
          </p:cNvPr>
          <p:cNvPicPr>
            <a:picLocks noChangeAspect="1"/>
          </p:cNvPicPr>
          <p:nvPr/>
        </p:nvPicPr>
        <p:blipFill rotWithShape="1">
          <a:blip r:embed="rId2">
            <a:extLst>
              <a:ext uri="{28A0092B-C50C-407E-A947-70E740481C1C}">
                <a14:useLocalDpi xmlns:a14="http://schemas.microsoft.com/office/drawing/2010/main" val="0"/>
              </a:ext>
            </a:extLst>
          </a:blip>
          <a:srcRect l="2469" t="8588" r="2248" b="37035"/>
          <a:stretch/>
        </p:blipFill>
        <p:spPr>
          <a:xfrm>
            <a:off x="0" y="0"/>
            <a:ext cx="18288000" cy="10287000"/>
          </a:xfrm>
          <a:prstGeom prst="rect">
            <a:avLst/>
          </a:prstGeom>
          <a:effectLst/>
        </p:spPr>
      </p:pic>
      <p:pic>
        <p:nvPicPr>
          <p:cNvPr id="1036" name="Picture 12" descr="99,233 Wood Banner Stock Vector Illustration and Royalty Free Wood Banner  Clipart">
            <a:extLst>
              <a:ext uri="{FF2B5EF4-FFF2-40B4-BE49-F238E27FC236}">
                <a16:creationId xmlns:a16="http://schemas.microsoft.com/office/drawing/2014/main" id="{4A6DB2CC-3457-479D-BE0D-954949163F5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19987"/>
          <a:stretch/>
        </p:blipFill>
        <p:spPr bwMode="auto">
          <a:xfrm>
            <a:off x="424538" y="-549455"/>
            <a:ext cx="5794355" cy="113859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07F84910-9FDA-4C9F-A4FE-B8BFB7A86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629" y="-26480"/>
            <a:ext cx="4451684" cy="1907139"/>
          </a:xfrm>
          <a:prstGeom prst="rect">
            <a:avLst/>
          </a:prstGeom>
        </p:spPr>
      </p:pic>
      <p:grpSp>
        <p:nvGrpSpPr>
          <p:cNvPr id="6" name="Group 5">
            <a:extLst>
              <a:ext uri="{FF2B5EF4-FFF2-40B4-BE49-F238E27FC236}">
                <a16:creationId xmlns:a16="http://schemas.microsoft.com/office/drawing/2014/main" id="{6C5B81D2-02C3-46E1-8B94-51AF578930E2}"/>
              </a:ext>
            </a:extLst>
          </p:cNvPr>
          <p:cNvGrpSpPr/>
          <p:nvPr/>
        </p:nvGrpSpPr>
        <p:grpSpPr>
          <a:xfrm>
            <a:off x="5745153" y="-165196"/>
            <a:ext cx="2452920" cy="3416846"/>
            <a:chOff x="4103647" y="-190832"/>
            <a:chExt cx="1635280" cy="2277897"/>
          </a:xfrm>
        </p:grpSpPr>
        <p:pic>
          <p:nvPicPr>
            <p:cNvPr id="1030" name="Picture 6" descr="Background music the 2021 market is booming worldwide by share, size,  growth, segments and forecast for 2030 - El Diario de Hermosillo - World  Today News">
              <a:extLst>
                <a:ext uri="{FF2B5EF4-FFF2-40B4-BE49-F238E27FC236}">
                  <a16:creationId xmlns:a16="http://schemas.microsoft.com/office/drawing/2014/main" id="{56A7333E-BBFF-4334-B0B7-542ABED5DDD9}"/>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987715">
              <a:off x="4666401" y="1505312"/>
              <a:ext cx="664860" cy="4986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p Art Art &amp;amp; Collectibles Pirate Clipart Cute Pirates Cute Pirate Clipart Pirate  Kid PNG Pirate Ship PNG Pirate Clip Art Cute Pirate Clip Art Cute Pirate PNG">
              <a:extLst>
                <a:ext uri="{FF2B5EF4-FFF2-40B4-BE49-F238E27FC236}">
                  <a16:creationId xmlns:a16="http://schemas.microsoft.com/office/drawing/2014/main" id="{C91EF132-BE45-488F-A85F-665BE73DB198}"/>
                </a:ext>
              </a:extLst>
            </p:cNvPr>
            <p:cNvPicPr>
              <a:picLocks noChangeAspect="1" noChangeArrowheads="1"/>
            </p:cNvPicPr>
            <p:nvPr/>
          </p:nvPicPr>
          <p:blipFill>
            <a:blip r:embed="rId7"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103647" y="-190832"/>
              <a:ext cx="1635280" cy="15287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20459B9-DC0B-4E5A-9EB1-325FDD0BDF15}"/>
              </a:ext>
            </a:extLst>
          </p:cNvPr>
          <p:cNvGrpSpPr/>
          <p:nvPr/>
        </p:nvGrpSpPr>
        <p:grpSpPr>
          <a:xfrm>
            <a:off x="2499955" y="8384036"/>
            <a:ext cx="1803424" cy="1902965"/>
            <a:chOff x="1236719" y="5351944"/>
            <a:chExt cx="1457633" cy="1528763"/>
          </a:xfrm>
        </p:grpSpPr>
        <p:pic>
          <p:nvPicPr>
            <p:cNvPr id="1034" name="Picture 10" descr="File Button Svg Wikimedia - Free 3d Push Button Png PNG Image | Transparent  PNG Free Download on SeekPNG">
              <a:extLst>
                <a:ext uri="{FF2B5EF4-FFF2-40B4-BE49-F238E27FC236}">
                  <a16:creationId xmlns:a16="http://schemas.microsoft.com/office/drawing/2014/main" id="{C134D066-8429-4604-9898-B2F28C976ECA}"/>
                </a:ext>
              </a:extLst>
            </p:cNvPr>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236719" y="5351944"/>
              <a:ext cx="1457633" cy="1528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2D9ECA0-D953-4A62-A44C-96A595C0F9DE}"/>
                </a:ext>
              </a:extLst>
            </p:cNvPr>
            <p:cNvSpPr/>
            <p:nvPr/>
          </p:nvSpPr>
          <p:spPr>
            <a:xfrm>
              <a:off x="1409264" y="5700827"/>
              <a:ext cx="1112542" cy="778853"/>
            </a:xfrm>
            <a:prstGeom prst="rect">
              <a:avLst/>
            </a:prstGeom>
            <a:noFill/>
          </p:spPr>
          <p:txBody>
            <a:bodyPr wrap="none" lIns="137160" tIns="68580" rIns="137160" bIns="68580">
              <a:spAutoFit/>
            </a:bodyPr>
            <a:lstStyle/>
            <a:p>
              <a:pPr algn="ctr" defTabSz="1371600"/>
              <a:r>
                <a:rPr lang="en-US" sz="2700" dirty="0">
                  <a:ln w="0"/>
                  <a:solidFill>
                    <a:prstClr val="white"/>
                  </a:solidFill>
                  <a:effectLst>
                    <a:outerShdw blurRad="38100" dist="19050" dir="2700000" algn="tl" rotWithShape="0">
                      <a:prstClr val="black">
                        <a:alpha val="40000"/>
                      </a:prstClr>
                    </a:outerShdw>
                  </a:effectLst>
                  <a:latin typeface="Calibri" panose="020F0502020204030204"/>
                </a:rPr>
                <a:t>Click to </a:t>
              </a:r>
            </a:p>
            <a:p>
              <a:pPr algn="ctr" defTabSz="1371600"/>
              <a:r>
                <a:rPr lang="en-US" sz="2700" dirty="0">
                  <a:ln w="0"/>
                  <a:solidFill>
                    <a:prstClr val="white"/>
                  </a:solidFill>
                  <a:effectLst>
                    <a:outerShdw blurRad="38100" dist="19050" dir="2700000" algn="tl" rotWithShape="0">
                      <a:prstClr val="black">
                        <a:alpha val="40000"/>
                      </a:prstClr>
                    </a:outerShdw>
                  </a:effectLst>
                  <a:latin typeface="Calibri" panose="020F0502020204030204"/>
                </a:rPr>
                <a:t>Move</a:t>
              </a:r>
            </a:p>
          </p:txBody>
        </p:sp>
      </p:grpSp>
      <p:sp>
        <p:nvSpPr>
          <p:cNvPr id="9" name="1">
            <a:hlinkClick r:id="rId9" action="ppaction://hlinksldjump"/>
            <a:extLst>
              <a:ext uri="{FF2B5EF4-FFF2-40B4-BE49-F238E27FC236}">
                <a16:creationId xmlns:a16="http://schemas.microsoft.com/office/drawing/2014/main" id="{829DA550-5491-4FFF-BCEE-F8C93D142753}"/>
              </a:ext>
            </a:extLst>
          </p:cNvPr>
          <p:cNvSpPr/>
          <p:nvPr/>
        </p:nvSpPr>
        <p:spPr>
          <a:xfrm>
            <a:off x="1971410" y="2092067"/>
            <a:ext cx="2485923" cy="516722"/>
          </a:xfrm>
          <a:prstGeom prst="roundRect">
            <a:avLst/>
          </a:prstGeom>
          <a:solidFill>
            <a:srgbClr val="FFFF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2400" b="1" dirty="0">
                <a:solidFill>
                  <a:prstClr val="black"/>
                </a:solidFill>
                <a:latin typeface="Comic Sans MS" panose="030F0702030302020204" pitchFamily="66" charset="0"/>
              </a:rPr>
              <a:t>LEVEL 1</a:t>
            </a:r>
          </a:p>
        </p:txBody>
      </p:sp>
      <p:sp>
        <p:nvSpPr>
          <p:cNvPr id="28" name="2">
            <a:hlinkClick r:id="rId10" action="ppaction://hlinksldjump"/>
            <a:extLst>
              <a:ext uri="{FF2B5EF4-FFF2-40B4-BE49-F238E27FC236}">
                <a16:creationId xmlns:a16="http://schemas.microsoft.com/office/drawing/2014/main" id="{42BAD716-A12C-47B4-AA23-1F0A9A306284}"/>
              </a:ext>
            </a:extLst>
          </p:cNvPr>
          <p:cNvSpPr/>
          <p:nvPr/>
        </p:nvSpPr>
        <p:spPr>
          <a:xfrm>
            <a:off x="1971410" y="2789312"/>
            <a:ext cx="2485923" cy="516722"/>
          </a:xfrm>
          <a:prstGeom prst="roundRect">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2400" b="1" dirty="0">
                <a:solidFill>
                  <a:prstClr val="black"/>
                </a:solidFill>
                <a:latin typeface="Comic Sans MS" panose="030F0702030302020204" pitchFamily="66" charset="0"/>
              </a:rPr>
              <a:t>LEVEL 2</a:t>
            </a:r>
          </a:p>
        </p:txBody>
      </p:sp>
      <p:sp>
        <p:nvSpPr>
          <p:cNvPr id="29" name="3">
            <a:hlinkClick r:id="rId11" action="ppaction://hlinksldjump"/>
            <a:extLst>
              <a:ext uri="{FF2B5EF4-FFF2-40B4-BE49-F238E27FC236}">
                <a16:creationId xmlns:a16="http://schemas.microsoft.com/office/drawing/2014/main" id="{B288AE53-4732-4212-A4E0-1F6CEF209910}"/>
              </a:ext>
            </a:extLst>
          </p:cNvPr>
          <p:cNvSpPr/>
          <p:nvPr/>
        </p:nvSpPr>
        <p:spPr>
          <a:xfrm>
            <a:off x="1971410" y="3510263"/>
            <a:ext cx="2485923" cy="516722"/>
          </a:xfrm>
          <a:prstGeom prst="roundRect">
            <a:avLst/>
          </a:prstGeom>
          <a:solidFill>
            <a:srgbClr val="00B0F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2400" b="1" dirty="0">
                <a:solidFill>
                  <a:prstClr val="black"/>
                </a:solidFill>
                <a:latin typeface="Comic Sans MS" panose="030F0702030302020204" pitchFamily="66" charset="0"/>
              </a:rPr>
              <a:t>LEVEL 3</a:t>
            </a:r>
          </a:p>
        </p:txBody>
      </p:sp>
      <p:sp>
        <p:nvSpPr>
          <p:cNvPr id="30" name="4">
            <a:hlinkClick r:id="rId12" action="ppaction://hlinksldjump"/>
            <a:extLst>
              <a:ext uri="{FF2B5EF4-FFF2-40B4-BE49-F238E27FC236}">
                <a16:creationId xmlns:a16="http://schemas.microsoft.com/office/drawing/2014/main" id="{A8D08BA5-CAA7-4B2B-9198-44B2F660D95C}"/>
              </a:ext>
            </a:extLst>
          </p:cNvPr>
          <p:cNvSpPr/>
          <p:nvPr/>
        </p:nvSpPr>
        <p:spPr>
          <a:xfrm>
            <a:off x="1971410" y="4210190"/>
            <a:ext cx="2485923" cy="516722"/>
          </a:xfrm>
          <a:prstGeom prst="roundRect">
            <a:avLst/>
          </a:prstGeom>
          <a:solidFill>
            <a:srgbClr val="92D05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2400" b="1" dirty="0">
                <a:solidFill>
                  <a:prstClr val="black"/>
                </a:solidFill>
                <a:latin typeface="Comic Sans MS" panose="030F0702030302020204" pitchFamily="66" charset="0"/>
              </a:rPr>
              <a:t>LEVEL 4</a:t>
            </a:r>
          </a:p>
        </p:txBody>
      </p:sp>
      <p:sp>
        <p:nvSpPr>
          <p:cNvPr id="31" name="5">
            <a:hlinkClick r:id="rId13" action="ppaction://hlinksldjump"/>
            <a:extLst>
              <a:ext uri="{FF2B5EF4-FFF2-40B4-BE49-F238E27FC236}">
                <a16:creationId xmlns:a16="http://schemas.microsoft.com/office/drawing/2014/main" id="{95BAE479-7870-4B1E-B238-7552E0AC9AE1}"/>
              </a:ext>
            </a:extLst>
          </p:cNvPr>
          <p:cNvSpPr/>
          <p:nvPr/>
        </p:nvSpPr>
        <p:spPr>
          <a:xfrm>
            <a:off x="1971410" y="4909760"/>
            <a:ext cx="2485923" cy="516722"/>
          </a:xfrm>
          <a:prstGeom prst="roundRect">
            <a:avLst/>
          </a:prstGeom>
          <a:solidFill>
            <a:srgbClr val="FF0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2400" b="1" dirty="0">
                <a:solidFill>
                  <a:prstClr val="black"/>
                </a:solidFill>
                <a:latin typeface="Comic Sans MS" panose="030F0702030302020204" pitchFamily="66" charset="0"/>
              </a:rPr>
              <a:t>LEVEL 5</a:t>
            </a:r>
          </a:p>
        </p:txBody>
      </p:sp>
      <p:sp>
        <p:nvSpPr>
          <p:cNvPr id="32" name="6">
            <a:hlinkClick r:id="rId14" action="ppaction://hlinksldjump"/>
            <a:extLst>
              <a:ext uri="{FF2B5EF4-FFF2-40B4-BE49-F238E27FC236}">
                <a16:creationId xmlns:a16="http://schemas.microsoft.com/office/drawing/2014/main" id="{830ADB87-2748-45D4-8930-2070D46DF8A9}"/>
              </a:ext>
            </a:extLst>
          </p:cNvPr>
          <p:cNvSpPr/>
          <p:nvPr/>
        </p:nvSpPr>
        <p:spPr>
          <a:xfrm>
            <a:off x="1971410" y="5609330"/>
            <a:ext cx="2485923" cy="516722"/>
          </a:xfrm>
          <a:prstGeom prst="roundRect">
            <a:avLst/>
          </a:prstGeom>
          <a:solidFill>
            <a:srgbClr val="FF3399"/>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2400" b="1" dirty="0">
                <a:solidFill>
                  <a:prstClr val="black"/>
                </a:solidFill>
                <a:latin typeface="Comic Sans MS" panose="030F0702030302020204" pitchFamily="66" charset="0"/>
              </a:rPr>
              <a:t>LEVEL 6</a:t>
            </a:r>
          </a:p>
        </p:txBody>
      </p:sp>
      <p:sp>
        <p:nvSpPr>
          <p:cNvPr id="33" name="7">
            <a:hlinkClick r:id="rId15" action="ppaction://hlinksldjump"/>
            <a:extLst>
              <a:ext uri="{FF2B5EF4-FFF2-40B4-BE49-F238E27FC236}">
                <a16:creationId xmlns:a16="http://schemas.microsoft.com/office/drawing/2014/main" id="{69A8BF04-9A43-45E2-BB72-E8EB5C13E175}"/>
              </a:ext>
            </a:extLst>
          </p:cNvPr>
          <p:cNvSpPr/>
          <p:nvPr/>
        </p:nvSpPr>
        <p:spPr>
          <a:xfrm>
            <a:off x="1971410" y="6309257"/>
            <a:ext cx="2485923" cy="516722"/>
          </a:xfrm>
          <a:prstGeom prst="roundRect">
            <a:avLst/>
          </a:prstGeom>
          <a:solidFill>
            <a:srgbClr val="00FF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2400" b="1" dirty="0">
                <a:solidFill>
                  <a:prstClr val="black"/>
                </a:solidFill>
                <a:latin typeface="Comic Sans MS" panose="030F0702030302020204" pitchFamily="66" charset="0"/>
              </a:rPr>
              <a:t>LEVEL 7</a:t>
            </a:r>
          </a:p>
        </p:txBody>
      </p:sp>
      <p:sp>
        <p:nvSpPr>
          <p:cNvPr id="34" name="8">
            <a:hlinkClick r:id="rId16" action="ppaction://hlinksldjump"/>
            <a:extLst>
              <a:ext uri="{FF2B5EF4-FFF2-40B4-BE49-F238E27FC236}">
                <a16:creationId xmlns:a16="http://schemas.microsoft.com/office/drawing/2014/main" id="{C469AE6E-0061-4F6F-84EB-5E0F41FD1B19}"/>
              </a:ext>
            </a:extLst>
          </p:cNvPr>
          <p:cNvSpPr/>
          <p:nvPr/>
        </p:nvSpPr>
        <p:spPr>
          <a:xfrm>
            <a:off x="1971410" y="7008200"/>
            <a:ext cx="2485923" cy="516722"/>
          </a:xfrm>
          <a:prstGeom prst="roundRect">
            <a:avLst/>
          </a:prstGeom>
          <a:solidFill>
            <a:srgbClr val="FF66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2400" b="1" dirty="0">
                <a:solidFill>
                  <a:prstClr val="black"/>
                </a:solidFill>
                <a:latin typeface="Comic Sans MS" panose="030F0702030302020204" pitchFamily="66" charset="0"/>
              </a:rPr>
              <a:t>LEVEL 8</a:t>
            </a:r>
          </a:p>
        </p:txBody>
      </p:sp>
      <p:sp>
        <p:nvSpPr>
          <p:cNvPr id="35" name="9">
            <a:hlinkClick r:id="rId17" action="ppaction://hlinksldjump"/>
            <a:extLst>
              <a:ext uri="{FF2B5EF4-FFF2-40B4-BE49-F238E27FC236}">
                <a16:creationId xmlns:a16="http://schemas.microsoft.com/office/drawing/2014/main" id="{87510329-8F5A-4490-8DCA-8F9E1D34BFBB}"/>
              </a:ext>
            </a:extLst>
          </p:cNvPr>
          <p:cNvSpPr/>
          <p:nvPr/>
        </p:nvSpPr>
        <p:spPr>
          <a:xfrm>
            <a:off x="1971410" y="7708040"/>
            <a:ext cx="2485923" cy="516722"/>
          </a:xfrm>
          <a:prstGeom prst="roundRect">
            <a:avLst/>
          </a:prstGeom>
          <a:solidFill>
            <a:srgbClr val="0070C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2400" b="1">
                <a:solidFill>
                  <a:prstClr val="black"/>
                </a:solidFill>
                <a:latin typeface="Comic Sans MS" panose="030F0702030302020204" pitchFamily="66" charset="0"/>
              </a:rPr>
              <a:t>LEVEL 9</a:t>
            </a:r>
            <a:endParaRPr lang="en-PH" sz="2400" b="1" dirty="0">
              <a:solidFill>
                <a:prstClr val="black"/>
              </a:solidFill>
              <a:latin typeface="Comic Sans MS" panose="030F0702030302020204" pitchFamily="66" charset="0"/>
            </a:endParaRPr>
          </a:p>
        </p:txBody>
      </p:sp>
      <p:pic>
        <p:nvPicPr>
          <p:cNvPr id="1038" name="Picture 14" descr="Buncee - Opening the Hidden Treasure Chest of Memories">
            <a:hlinkClick r:id="rId18" action="ppaction://hlinksldjump"/>
            <a:extLst>
              <a:ext uri="{FF2B5EF4-FFF2-40B4-BE49-F238E27FC236}">
                <a16:creationId xmlns:a16="http://schemas.microsoft.com/office/drawing/2014/main" id="{3BBED702-F79D-4BB3-B200-36EFE7DAC5B3}"/>
              </a:ext>
            </a:extLst>
          </p:cNvP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891968" y="5867504"/>
            <a:ext cx="3129483" cy="312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444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492 0.07917 L -0.06706 0.12084 L -0.04362 0.1544 L -0.00508 0.15 L 0.04075 0.12084 L 0.06654 0.08982 L 0.08997 0.05649 L 0.11107 0.03982 L 0.14258 0.02315 L 0.14505 0.025 " pathEditMode="relative" rAng="0" ptsTypes="AAAAAAAAAA">
                                      <p:cBhvr>
                                        <p:cTn id="6" dur="3000" fill="hold"/>
                                        <p:tgtEl>
                                          <p:spTgt spid="6"/>
                                        </p:tgtEl>
                                        <p:attrNameLst>
                                          <p:attrName>ppt_x</p:attrName>
                                          <p:attrName>ppt_y</p:attrName>
                                        </p:attrNameLst>
                                      </p:cBhvr>
                                      <p:rCtr x="8385" y="94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1957 0.04028 L 0.2556 0.03311 L 0.30911 0.00556 L 0.35273 -0.01088 L 0.3776 -0.01088 L 0.39518 -0.00833 L 0.42187 -0.0074 L 0.44935 -0.0118 L 0.44935 -0.0118 L 0.44935 -0.0118 " pathEditMode="relative" ptsTypes="AAAAAAAAAA">
                                      <p:cBhvr>
                                        <p:cTn id="10" dur="3000" fill="hold"/>
                                        <p:tgtEl>
                                          <p:spTgt spid="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42435 0.097 L 0.4026 0.13727 L 0.38685 0.19514 L 0.39466 0.23889 L 0.41745 0.25463 L 0.46484 0.2794 " pathEditMode="relative" ptsTypes="AAAAAA">
                                      <p:cBhvr>
                                        <p:cTn id="14" dur="3000" fill="hold"/>
                                        <p:tgtEl>
                                          <p:spTgt spid="6"/>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4569 0.32848 L 0.43516 0.33889 L 0.40052 0.35996 L 0.3957 0.39491 L 0.40846 0.40903 L 0.42825 0.45649 L 0.43021 0.45116 L 0.42721 0.44584 " pathEditMode="relative" ptsTypes="AAAAAAAA">
                                      <p:cBhvr>
                                        <p:cTn id="18" dur="3000" fill="hold"/>
                                        <p:tgtEl>
                                          <p:spTgt spid="6"/>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43021 0.51274 L 0.46081 0.54769 L 0.4875 0.5757 L 0.50221 0.60024 L 0.52109 0.64931 L 0.51901 0.66875 L 0.50911 0.69144 L 0.4707 0.69329 L 0.45976 0.69676 L 0.41237 0.70209 L 0.39271 0.69329 L 0.36901 0.65811 L 0.36901 0.64422 " pathEditMode="relative" ptsTypes="AAAAAAAAAAAAA">
                                      <p:cBhvr>
                                        <p:cTn id="22" dur="3000" fill="hold"/>
                                        <p:tgtEl>
                                          <p:spTgt spid="6"/>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3513 0.57593 L 0.30885 0.55301 L 0.28216 0.52848 L 0.2556 0.48797 L 0.23476 0.45463 L 0.22695 0.41783 L 0.22292 0.39862 L 0.2043 0.37408 L 0.2043 0.37408 " pathEditMode="relative" ptsTypes="AAAAAAAAA">
                                      <p:cBhvr>
                                        <p:cTn id="26" dur="3000" fill="hold"/>
                                        <p:tgtEl>
                                          <p:spTgt spid="6"/>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16185 0.35463 L 0.11237 0.34237 L 0.06406 0.33542 L 0.01771 0.34237 L -0.00599 0.35278 L -0.02878 0.3669 L -0.06224 0.39167 L -0.06224 0.39167 " pathEditMode="relative" ptsTypes="AAAAAAAA">
                                      <p:cBhvr>
                                        <p:cTn id="30" dur="3000" fill="hold"/>
                                        <p:tgtEl>
                                          <p:spTgt spid="6"/>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99 0.44422 L -0.01198 0.48264 L -0.03464 0.51088 L -0.0405 0.5213 L -0.0513 0.56875 L -0.03464 0.5845 L -0.02474 0.58982 L 0.00677 0.60556 L 0.00885 0.6125 L 0.00885 0.61621 L 0.00885 0.61088 " pathEditMode="relative" ptsTypes="AAAAAAAAAAA">
                                      <p:cBhvr>
                                        <p:cTn id="34" dur="3000" fill="hold"/>
                                        <p:tgtEl>
                                          <p:spTgt spid="6"/>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01575 0.67408 L -0.01784 0.70741 L -0.0207 0.7301 L 0.00885 0.76366 L 0.0276 0.74607 L 0.03542 0.73889 L 0.04141 0.73542 L 0.05625 0.7213 L 0.06601 0.70903 L 0.07396 0.70024 L 0.08086 0.69514 L 0.09075 0.68264 L 0.10547 0.67755 L 0.11042 0.67755 L 0.12526 0.68102 L 0.13516 0.68797 L 0.14401 0.69862 L 0.14792 0.69862 C 0.14726 0.70602 0.14661 0.73195 0.13815 0.73195 L 0.13711 0.73195 L 0.13711 0.73195 L 0.13411 0.74075 L 0.1401 0.75116 L 0.14896 0.75116 L 0.1638 0.75116 L 0.17266 0.75301 L 0.18542 0.75996 L 0.19635 0.75116 L 0.2151 0.75116 L 0.23177 0.74607 L 0.24661 0.74607 L 0.26146 0.75649 L 0.26445 0.75834 " pathEditMode="relative" ptsTypes="AAAAAAAAAAAAAAAAAAAAAAAAAAAAAAAAA">
                                      <p:cBhvr>
                                        <p:cTn id="38" dur="3000" fill="hold"/>
                                        <p:tgtEl>
                                          <p:spTgt spid="6"/>
                                        </p:tgtEl>
                                        <p:attrNameLst>
                                          <p:attrName>ppt_x</p:attrName>
                                          <p:attrName>ppt_y</p:attrName>
                                        </p:attrNameLst>
                                      </p:cBhvr>
                                    </p:animMotion>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28"/>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29"/>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500"/>
                                        <p:tgtEl>
                                          <p:spTgt spid="31"/>
                                        </p:tgtEl>
                                      </p:cBhvr>
                                    </p:animEffect>
                                    <p:set>
                                      <p:cBhvr>
                                        <p:cTn id="6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9" restart="whenNotActive" fill="hold" evtFilter="cancelBubble" nodeType="interactiveSeq">
                <p:stCondLst>
                  <p:cond evt="onClick" delay="0">
                    <p:tgtEl>
                      <p:spTgt spid="32"/>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5" restart="whenNotActive" fill="hold" evtFilter="cancelBubble" nodeType="interactiveSeq">
                <p:stCondLst>
                  <p:cond evt="onClick" delay="0">
                    <p:tgtEl>
                      <p:spTgt spid="33"/>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33"/>
                                        </p:tgtEl>
                                      </p:cBhvr>
                                    </p:animEffect>
                                    <p:set>
                                      <p:cBhvr>
                                        <p:cTn id="80"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1" restart="whenNotActive" fill="hold" evtFilter="cancelBubble" nodeType="interactiveSeq">
                <p:stCondLst>
                  <p:cond evt="onClick" delay="0">
                    <p:tgtEl>
                      <p:spTgt spid="34"/>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34"/>
                                        </p:tgtEl>
                                      </p:cBhvr>
                                    </p:animEffect>
                                    <p:set>
                                      <p:cBhvr>
                                        <p:cTn id="8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7" restart="whenNotActive" fill="hold" evtFilter="cancelBubble" nodeType="interactiveSeq">
                <p:stCondLst>
                  <p:cond evt="onClick" delay="0">
                    <p:tgtEl>
                      <p:spTgt spid="35"/>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9"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n old book&#10;&#10;Description automatically generated with medium confidence">
            <a:extLst>
              <a:ext uri="{FF2B5EF4-FFF2-40B4-BE49-F238E27FC236}">
                <a16:creationId xmlns:a16="http://schemas.microsoft.com/office/drawing/2014/main" id="{89088B3A-9456-A7B9-697C-EDB981C9DFE7}"/>
              </a:ext>
            </a:extLst>
          </p:cNvPr>
          <p:cNvPicPr>
            <a:picLocks noChangeAspect="1"/>
          </p:cNvPicPr>
          <p:nvPr/>
        </p:nvPicPr>
        <p:blipFill rotWithShape="1">
          <a:blip r:embed="rId3">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p:spPr>
      </p:pic>
      <p:sp>
        <p:nvSpPr>
          <p:cNvPr id="8" name="Rectangle 7">
            <a:extLst>
              <a:ext uri="{FF2B5EF4-FFF2-40B4-BE49-F238E27FC236}">
                <a16:creationId xmlns:a16="http://schemas.microsoft.com/office/drawing/2014/main" id="{D93F951F-A369-481D-8067-A82F1A42A76F}"/>
              </a:ext>
            </a:extLst>
          </p:cNvPr>
          <p:cNvSpPr/>
          <p:nvPr/>
        </p:nvSpPr>
        <p:spPr>
          <a:xfrm>
            <a:off x="5784923" y="1457022"/>
            <a:ext cx="6347570"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Question # 1</a:t>
            </a:r>
          </a:p>
        </p:txBody>
      </p:sp>
      <p:sp>
        <p:nvSpPr>
          <p:cNvPr id="10" name="Rectangle: Rounded Corners 9">
            <a:hlinkClick r:id="rId4" action="ppaction://hlinksldjump"/>
            <a:extLst>
              <a:ext uri="{FF2B5EF4-FFF2-40B4-BE49-F238E27FC236}">
                <a16:creationId xmlns:a16="http://schemas.microsoft.com/office/drawing/2014/main" id="{EB877377-95CD-4B62-AAF9-6DFF24554832}"/>
              </a:ext>
            </a:extLst>
          </p:cNvPr>
          <p:cNvSpPr/>
          <p:nvPr/>
        </p:nvSpPr>
        <p:spPr>
          <a:xfrm>
            <a:off x="6453087" y="9095874"/>
            <a:ext cx="5381826" cy="882063"/>
          </a:xfrm>
          <a:prstGeom prst="roundRect">
            <a:avLst/>
          </a:prstGeom>
          <a:solidFill>
            <a:srgbClr val="FF0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Reveal Answer</a:t>
            </a:r>
          </a:p>
        </p:txBody>
      </p:sp>
      <p:sp>
        <p:nvSpPr>
          <p:cNvPr id="11" name="Rectangle 10">
            <a:extLst>
              <a:ext uri="{FF2B5EF4-FFF2-40B4-BE49-F238E27FC236}">
                <a16:creationId xmlns:a16="http://schemas.microsoft.com/office/drawing/2014/main" id="{7A0CFF0C-9E24-430D-95DB-B4ACB1D13524}"/>
              </a:ext>
            </a:extLst>
          </p:cNvPr>
          <p:cNvSpPr/>
          <p:nvPr/>
        </p:nvSpPr>
        <p:spPr>
          <a:xfrm>
            <a:off x="3080084" y="2695076"/>
            <a:ext cx="12127832" cy="22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FF0000"/>
                </a:solidFill>
                <a:latin typeface="Times New Roman" panose="02020603050405020304" pitchFamily="18" charset="0"/>
                <a:cs typeface="Times New Roman" panose="02020603050405020304" pitchFamily="18" charset="0"/>
              </a:rPr>
              <a:t>Tác phẩm Đêm chủ nhật gồm bao nhiêu chương?</a:t>
            </a:r>
            <a:endParaRPr lang="en-PH" sz="287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159822"/>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whoosh.wav"/>
          </p:stSnd>
        </p:sndAc>
      </p:transition>
    </mc:Choice>
    <mc:Fallback xmlns="">
      <p:transition spd="slow">
        <p:fade/>
        <p:sndAc>
          <p:stSnd>
            <p:snd r:embed="rId5" name="whoosh.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98DA6746-EBA0-9E64-F4DD-049DF2584552}"/>
              </a:ext>
            </a:extLst>
          </p:cNvPr>
          <p:cNvPicPr>
            <a:picLocks noChangeAspect="1"/>
          </p:cNvPicPr>
          <p:nvPr/>
        </p:nvPicPr>
        <p:blipFill rotWithShape="1">
          <a:blip r:embed="rId3">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p:spPr>
      </p:pic>
      <p:sp>
        <p:nvSpPr>
          <p:cNvPr id="8" name="Rectangle 7">
            <a:extLst>
              <a:ext uri="{FF2B5EF4-FFF2-40B4-BE49-F238E27FC236}">
                <a16:creationId xmlns:a16="http://schemas.microsoft.com/office/drawing/2014/main" id="{D93F951F-A369-481D-8067-A82F1A42A76F}"/>
              </a:ext>
            </a:extLst>
          </p:cNvPr>
          <p:cNvSpPr/>
          <p:nvPr/>
        </p:nvSpPr>
        <p:spPr>
          <a:xfrm>
            <a:off x="5513487" y="1785327"/>
            <a:ext cx="7261026"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Answer for # 1</a:t>
            </a:r>
          </a:p>
        </p:txBody>
      </p:sp>
      <p:sp>
        <p:nvSpPr>
          <p:cNvPr id="11" name="Rectangle 10">
            <a:extLst>
              <a:ext uri="{FF2B5EF4-FFF2-40B4-BE49-F238E27FC236}">
                <a16:creationId xmlns:a16="http://schemas.microsoft.com/office/drawing/2014/main" id="{7A0CFF0C-9E24-430D-95DB-B4ACB1D13524}"/>
              </a:ext>
            </a:extLst>
          </p:cNvPr>
          <p:cNvSpPr/>
          <p:nvPr/>
        </p:nvSpPr>
        <p:spPr>
          <a:xfrm>
            <a:off x="3223711" y="2734108"/>
            <a:ext cx="12127832" cy="27094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dirty="0">
                <a:solidFill>
                  <a:schemeClr val="tx1"/>
                </a:solidFill>
                <a:latin typeface="Times New Roman" panose="02020603050405020304" pitchFamily="18" charset="0"/>
                <a:cs typeface="Times New Roman" panose="02020603050405020304" pitchFamily="18" charset="0"/>
              </a:rPr>
              <a:t>12 </a:t>
            </a:r>
            <a:r>
              <a:rPr lang="en-US" sz="6600" dirty="0" err="1">
                <a:solidFill>
                  <a:schemeClr val="tx1"/>
                </a:solidFill>
                <a:latin typeface="Times New Roman" panose="02020603050405020304" pitchFamily="18" charset="0"/>
                <a:cs typeface="Times New Roman" panose="02020603050405020304" pitchFamily="18" charset="0"/>
              </a:rPr>
              <a:t>chương</a:t>
            </a:r>
            <a:endParaRPr lang="en-PH" sz="66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9">
            <a:hlinkClick r:id="rId4" action="ppaction://hlinksldjump"/>
            <a:extLst>
              <a:ext uri="{FF2B5EF4-FFF2-40B4-BE49-F238E27FC236}">
                <a16:creationId xmlns:a16="http://schemas.microsoft.com/office/drawing/2014/main" id="{EB877377-95CD-4B62-AAF9-6DFF24554832}"/>
              </a:ext>
            </a:extLst>
          </p:cNvPr>
          <p:cNvSpPr/>
          <p:nvPr/>
        </p:nvSpPr>
        <p:spPr>
          <a:xfrm>
            <a:off x="5923696" y="9095874"/>
            <a:ext cx="7094471" cy="882063"/>
          </a:xfrm>
          <a:prstGeom prst="roundRect">
            <a:avLst/>
          </a:prstGeom>
          <a:solidFill>
            <a:srgbClr val="7030A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Return to the game</a:t>
            </a:r>
          </a:p>
        </p:txBody>
      </p:sp>
    </p:spTree>
    <p:extLst>
      <p:ext uri="{BB962C8B-B14F-4D97-AF65-F5344CB8AC3E}">
        <p14:creationId xmlns:p14="http://schemas.microsoft.com/office/powerpoint/2010/main" val="352159475"/>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chimes.wav"/>
          </p:stSnd>
        </p:sndAc>
      </p:transition>
    </mc:Choice>
    <mc:Fallback xmlns="">
      <p:transition spd="slow">
        <p:fade/>
        <p:sndAc>
          <p:stSnd>
            <p:snd r:embed="rId5" name="chimes.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B82AE002-9AAD-0AD5-253E-17FD811F69F6}"/>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p:spPr>
      </p:pic>
      <p:sp>
        <p:nvSpPr>
          <p:cNvPr id="8" name="Rectangle 7">
            <a:extLst>
              <a:ext uri="{FF2B5EF4-FFF2-40B4-BE49-F238E27FC236}">
                <a16:creationId xmlns:a16="http://schemas.microsoft.com/office/drawing/2014/main" id="{D93F951F-A369-481D-8067-A82F1A42A76F}"/>
              </a:ext>
            </a:extLst>
          </p:cNvPr>
          <p:cNvSpPr/>
          <p:nvPr/>
        </p:nvSpPr>
        <p:spPr>
          <a:xfrm>
            <a:off x="5970215" y="1563425"/>
            <a:ext cx="6347570"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Question # 2</a:t>
            </a:r>
          </a:p>
        </p:txBody>
      </p:sp>
      <p:sp>
        <p:nvSpPr>
          <p:cNvPr id="10"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6453087" y="9095874"/>
            <a:ext cx="5381826" cy="882063"/>
          </a:xfrm>
          <a:prstGeom prst="roundRect">
            <a:avLst/>
          </a:prstGeom>
          <a:solidFill>
            <a:srgbClr val="FF0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Reveal Answer</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srgbClr val="FF0000"/>
                </a:solidFill>
                <a:latin typeface="Times New Roman" panose="02020603050405020304" pitchFamily="18" charset="0"/>
                <a:cs typeface="Times New Roman" panose="02020603050405020304" pitchFamily="18" charset="0"/>
              </a:rPr>
              <a:t>Ph</a:t>
            </a:r>
            <a:r>
              <a:rPr lang="vi-VN" sz="6000" b="1" dirty="0">
                <a:solidFill>
                  <a:srgbClr val="FF0000"/>
                </a:solidFill>
                <a:latin typeface="Times New Roman" panose="02020603050405020304" pitchFamily="18" charset="0"/>
                <a:cs typeface="Times New Roman" panose="02020603050405020304" pitchFamily="18" charset="0"/>
              </a:rPr>
              <a:t>ương thức biểu đạt chính được sử dụng trong đoạn trích là gì?</a:t>
            </a:r>
            <a:endParaRPr lang="en-PH" sz="287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39983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63F7E12B-D3FE-13FF-88A6-3BAC1DEB4833}"/>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p:spPr>
      </p:pic>
      <p:sp>
        <p:nvSpPr>
          <p:cNvPr id="8" name="Rectangle 7">
            <a:extLst>
              <a:ext uri="{FF2B5EF4-FFF2-40B4-BE49-F238E27FC236}">
                <a16:creationId xmlns:a16="http://schemas.microsoft.com/office/drawing/2014/main" id="{D93F951F-A369-481D-8067-A82F1A42A76F}"/>
              </a:ext>
            </a:extLst>
          </p:cNvPr>
          <p:cNvSpPr/>
          <p:nvPr/>
        </p:nvSpPr>
        <p:spPr>
          <a:xfrm>
            <a:off x="5513487" y="1563425"/>
            <a:ext cx="7261026"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Answer for # 2</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3908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dirty="0" err="1">
                <a:solidFill>
                  <a:schemeClr val="tx1"/>
                </a:solidFill>
                <a:latin typeface="Times New Roman" panose="02020603050405020304" pitchFamily="18" charset="0"/>
                <a:cs typeface="Times New Roman" panose="02020603050405020304" pitchFamily="18" charset="0"/>
              </a:rPr>
              <a:t>Tự</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sự</a:t>
            </a:r>
            <a:endParaRPr lang="en-PH" sz="66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5923696" y="9095874"/>
            <a:ext cx="7094471" cy="882063"/>
          </a:xfrm>
          <a:prstGeom prst="roundRect">
            <a:avLst/>
          </a:prstGeom>
          <a:solidFill>
            <a:srgbClr val="7030A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Return to the game</a:t>
            </a:r>
          </a:p>
        </p:txBody>
      </p:sp>
    </p:spTree>
    <p:extLst>
      <p:ext uri="{BB962C8B-B14F-4D97-AF65-F5344CB8AC3E}">
        <p14:creationId xmlns:p14="http://schemas.microsoft.com/office/powerpoint/2010/main" val="31426894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B9DD65-17CF-1019-9DF0-72B70C40B360}"/>
              </a:ext>
            </a:extLst>
          </p:cNvPr>
          <p:cNvSpPr txBox="1"/>
          <p:nvPr/>
        </p:nvSpPr>
        <p:spPr>
          <a:xfrm>
            <a:off x="3429000" y="419100"/>
            <a:ext cx="10550768" cy="1446550"/>
          </a:xfrm>
          <a:prstGeom prst="rect">
            <a:avLst/>
          </a:prstGeom>
          <a:noFill/>
        </p:spPr>
        <p:txBody>
          <a:bodyPr wrap="square">
            <a:spAutoFit/>
          </a:bodyPr>
          <a:lstStyle/>
          <a:p>
            <a:pPr lvl="0" algn="ctr">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Thám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tử</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đại</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tài</a:t>
            </a:r>
            <a:endParaRPr lang="en-US" sz="8800" b="1" i="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4582AD58-45B7-CE22-E873-2B2EECE4D940}"/>
              </a:ext>
            </a:extLst>
          </p:cNvPr>
          <p:cNvSpPr txBox="1"/>
          <p:nvPr/>
        </p:nvSpPr>
        <p:spPr>
          <a:xfrm>
            <a:off x="4132384" y="2324100"/>
            <a:ext cx="9144000" cy="707886"/>
          </a:xfrm>
          <a:prstGeom prst="rect">
            <a:avLst/>
          </a:prstGeom>
          <a:noFill/>
        </p:spPr>
        <p:txBody>
          <a:bodyPr wrap="square">
            <a:spAutoFit/>
          </a:bodyPr>
          <a:lstStyle/>
          <a:p>
            <a:pPr algn="ctr"/>
            <a:r>
              <a:rPr lang="en-US" sz="4000" b="1" dirty="0">
                <a:latin typeface="Times New Roman" panose="02020603050405020304" pitchFamily="18" charset="0"/>
                <a:cs typeface="Times New Roman" panose="02020603050405020304" pitchFamily="18" charset="0"/>
              </a:rPr>
              <a:t>NGHI PHẠM</a:t>
            </a:r>
          </a:p>
        </p:txBody>
      </p:sp>
      <p:sp>
        <p:nvSpPr>
          <p:cNvPr id="8" name="Freeform 6">
            <a:extLst>
              <a:ext uri="{FF2B5EF4-FFF2-40B4-BE49-F238E27FC236}">
                <a16:creationId xmlns:a16="http://schemas.microsoft.com/office/drawing/2014/main" id="{77DDC474-29F6-3E41-599E-E92DBEA1235A}"/>
              </a:ext>
            </a:extLst>
          </p:cNvPr>
          <p:cNvSpPr/>
          <p:nvPr/>
        </p:nvSpPr>
        <p:spPr>
          <a:xfrm>
            <a:off x="13979768" y="3031986"/>
            <a:ext cx="2635473" cy="6651037"/>
          </a:xfrm>
          <a:custGeom>
            <a:avLst/>
            <a:gdLst/>
            <a:ahLst/>
            <a:cxnLst/>
            <a:rect l="l" t="t" r="r" b="b"/>
            <a:pathLst>
              <a:path w="3260979" h="8229600">
                <a:moveTo>
                  <a:pt x="0" y="0"/>
                </a:moveTo>
                <a:lnTo>
                  <a:pt x="3260979" y="0"/>
                </a:lnTo>
                <a:lnTo>
                  <a:pt x="3260979" y="8229600"/>
                </a:lnTo>
                <a:lnTo>
                  <a:pt x="0" y="8229600"/>
                </a:lnTo>
                <a:lnTo>
                  <a:pt x="0" y="0"/>
                </a:lnTo>
                <a:close/>
              </a:path>
            </a:pathLst>
          </a:custGeom>
          <a:blipFill>
            <a:blip r:embed="rId3"/>
            <a:stretch>
              <a:fillRect/>
            </a:stretch>
          </a:blipFill>
        </p:spPr>
        <p:txBody>
          <a:bodyPr/>
          <a:lstStyle/>
          <a:p>
            <a:endParaRPr lang="en-US"/>
          </a:p>
        </p:txBody>
      </p:sp>
      <p:sp>
        <p:nvSpPr>
          <p:cNvPr id="10" name="TextBox 9">
            <a:extLst>
              <a:ext uri="{FF2B5EF4-FFF2-40B4-BE49-F238E27FC236}">
                <a16:creationId xmlns:a16="http://schemas.microsoft.com/office/drawing/2014/main" id="{ED7E30B4-9E5E-0A81-329A-66A646DEFA29}"/>
              </a:ext>
            </a:extLst>
          </p:cNvPr>
          <p:cNvSpPr txBox="1"/>
          <p:nvPr/>
        </p:nvSpPr>
        <p:spPr>
          <a:xfrm>
            <a:off x="2069483" y="3490436"/>
            <a:ext cx="11206901" cy="5016758"/>
          </a:xfrm>
          <a:prstGeom prst="rect">
            <a:avLst/>
          </a:prstGeom>
          <a:noFill/>
        </p:spPr>
        <p:txBody>
          <a:bodyPr wrap="square">
            <a:spAutoFit/>
          </a:bodyPr>
          <a:lstStyle/>
          <a:p>
            <a:pPr algn="just"/>
            <a:r>
              <a:rPr lang="vi-VN" sz="4000" dirty="0">
                <a:latin typeface="+mj-lt"/>
              </a:rPr>
              <a:t>Cô Hương (cháu gái của ông An):</a:t>
            </a:r>
            <a:endParaRPr lang="en-US" sz="4000" dirty="0">
              <a:latin typeface="+mj-lt"/>
            </a:endParaRPr>
          </a:p>
          <a:p>
            <a:pPr algn="just"/>
            <a:r>
              <a:rPr lang="en-US" sz="4000" dirty="0">
                <a:latin typeface="+mj-lt"/>
              </a:rPr>
              <a:t>+ </a:t>
            </a:r>
            <a:r>
              <a:rPr lang="vi-VN" sz="4000" dirty="0">
                <a:latin typeface="+mj-lt"/>
              </a:rPr>
              <a:t>Có mặt trong nhà, khai rằng đang xem tivi trong phòng riêng.</a:t>
            </a:r>
            <a:endParaRPr lang="en-US" sz="4000" dirty="0">
              <a:latin typeface="+mj-lt"/>
            </a:endParaRPr>
          </a:p>
          <a:p>
            <a:pPr algn="just"/>
            <a:r>
              <a:rPr lang="en-US" sz="4000" dirty="0">
                <a:latin typeface="+mj-lt"/>
              </a:rPr>
              <a:t>+ </a:t>
            </a:r>
            <a:r>
              <a:rPr lang="vi-VN" sz="4000" dirty="0">
                <a:latin typeface="+mj-lt"/>
              </a:rPr>
              <a:t>Được ông An hứa để lại phần lớn tài sản, nhưng gần đây ông An thay đổi di chúc.</a:t>
            </a:r>
            <a:endParaRPr lang="en-US" sz="4000" dirty="0">
              <a:latin typeface="+mj-lt"/>
            </a:endParaRPr>
          </a:p>
          <a:p>
            <a:pPr algn="just"/>
            <a:r>
              <a:rPr lang="en-US" sz="4000" dirty="0">
                <a:latin typeface="+mj-lt"/>
              </a:rPr>
              <a:t>+ </a:t>
            </a:r>
            <a:r>
              <a:rPr lang="vi-VN" sz="4000" dirty="0">
                <a:latin typeface="+mj-lt"/>
              </a:rPr>
              <a:t>Trong tủ đồ của cô Hương, cảnh sát tìm thấy một đôi giày dính đất có kích cỡ tương đương dấu chân ngoài cửa sổ.</a:t>
            </a:r>
            <a:endParaRPr lang="en-US" sz="4000" dirty="0">
              <a:latin typeface="+mj-lt"/>
            </a:endParaRPr>
          </a:p>
        </p:txBody>
      </p:sp>
    </p:spTree>
    <p:extLst>
      <p:ext uri="{BB962C8B-B14F-4D97-AF65-F5344CB8AC3E}">
        <p14:creationId xmlns:p14="http://schemas.microsoft.com/office/powerpoint/2010/main" val="306468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9A0C8A3D-87A6-3C78-6116-C4E313D3DCF3}"/>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6042402" y="1661721"/>
            <a:ext cx="6347570"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Question # 3</a:t>
            </a:r>
          </a:p>
        </p:txBody>
      </p:sp>
      <p:sp>
        <p:nvSpPr>
          <p:cNvPr id="10"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6453087" y="9095874"/>
            <a:ext cx="5381826" cy="882063"/>
          </a:xfrm>
          <a:prstGeom prst="roundRect">
            <a:avLst/>
          </a:prstGeom>
          <a:solidFill>
            <a:srgbClr val="FF0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Reveal Answer</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Times New Roman" panose="02020603050405020304" pitchFamily="18" charset="0"/>
                <a:cs typeface="Times New Roman" panose="02020603050405020304" pitchFamily="18" charset="0"/>
              </a:rPr>
              <a:t>Ý </a:t>
            </a:r>
            <a:r>
              <a:rPr lang="en-US" sz="5400" b="1" dirty="0" err="1">
                <a:solidFill>
                  <a:srgbClr val="FF0000"/>
                </a:solidFill>
                <a:latin typeface="Times New Roman" panose="02020603050405020304" pitchFamily="18" charset="0"/>
                <a:cs typeface="Times New Roman" panose="02020603050405020304" pitchFamily="18" charset="0"/>
              </a:rPr>
              <a:t>nghĩa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việc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giả</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liên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tục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nhắc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đến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thời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gian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trong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đoạn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trích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gì</a:t>
            </a:r>
            <a:r>
              <a:rPr lang="en-US" sz="5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703561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F1E4816C-0EBF-69B4-8D0A-70F8D7960DCB}"/>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5585674" y="1458900"/>
            <a:ext cx="7261026"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Answer for # 3</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2880" algn="ctr">
              <a:spcAft>
                <a:spcPts val="600"/>
              </a:spcAft>
            </a:pPr>
            <a:r>
              <a:rPr lang="vi-VN" sz="5400" dirty="0">
                <a:solidFill>
                  <a:schemeClr val="tx1"/>
                </a:solidFill>
                <a:latin typeface="Times New Roman" panose="02020603050405020304" pitchFamily="18" charset="0"/>
                <a:cs typeface="Times New Roman" panose="02020603050405020304" pitchFamily="18" charset="0"/>
              </a:rPr>
              <a:t>Thể hiện diễn tiến rất nhanh của các sự việc</a:t>
            </a:r>
            <a:r>
              <a:rPr lang="en-US" sz="5400" dirty="0">
                <a:solidFill>
                  <a:schemeClr val="tx1"/>
                </a:solidFill>
                <a:latin typeface="Times New Roman" panose="02020603050405020304" pitchFamily="18" charset="0"/>
                <a:cs typeface="Times New Roman" panose="02020603050405020304" pitchFamily="18" charset="0"/>
              </a:rPr>
              <a:t>; t</a:t>
            </a:r>
            <a:r>
              <a:rPr lang="vi-VN"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ăng kịch tính của cuộc đấu trí, sự dồn nén cảm xúc của các nhân vật</a:t>
            </a:r>
            <a:endParaRPr lang="en-US"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5923696" y="9095874"/>
            <a:ext cx="7094471" cy="882063"/>
          </a:xfrm>
          <a:prstGeom prst="roundRect">
            <a:avLst/>
          </a:prstGeom>
          <a:solidFill>
            <a:srgbClr val="7030A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Return to the game</a:t>
            </a:r>
          </a:p>
        </p:txBody>
      </p:sp>
    </p:spTree>
    <p:extLst>
      <p:ext uri="{BB962C8B-B14F-4D97-AF65-F5344CB8AC3E}">
        <p14:creationId xmlns:p14="http://schemas.microsoft.com/office/powerpoint/2010/main" val="17887015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7FAC734E-957F-4D0B-51B7-42F945416BF3}"/>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5970215" y="1612574"/>
            <a:ext cx="6347570"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Question # 4</a:t>
            </a:r>
          </a:p>
        </p:txBody>
      </p:sp>
      <p:sp>
        <p:nvSpPr>
          <p:cNvPr id="10"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6453087" y="9095874"/>
            <a:ext cx="5381826" cy="882063"/>
          </a:xfrm>
          <a:prstGeom prst="roundRect">
            <a:avLst/>
          </a:prstGeom>
          <a:solidFill>
            <a:srgbClr val="FF0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Reveal Answer</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solidFill>
                  <a:srgbClr val="FF0000"/>
                </a:solidFill>
                <a:latin typeface="Times New Roman" panose="02020603050405020304" pitchFamily="18" charset="0"/>
                <a:cs typeface="Times New Roman" panose="02020603050405020304" pitchFamily="18" charset="0"/>
              </a:rPr>
              <a:t>Ba-brơ đã nói dối Scan-lân điều gì để được phép giúp đỡ trong vụ án?</a:t>
            </a:r>
          </a:p>
        </p:txBody>
      </p:sp>
    </p:spTree>
    <p:extLst>
      <p:ext uri="{BB962C8B-B14F-4D97-AF65-F5344CB8AC3E}">
        <p14:creationId xmlns:p14="http://schemas.microsoft.com/office/powerpoint/2010/main" val="2760323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A8C919EB-E1C7-7C45-186E-1EC0D155899A}"/>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5513487" y="1661721"/>
            <a:ext cx="7261026"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Answer for # 4</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1"/>
                </a:solidFill>
                <a:latin typeface="Times New Roman" panose="02020603050405020304" pitchFamily="18" charset="0"/>
                <a:cs typeface="Times New Roman" panose="02020603050405020304" pitchFamily="18" charset="0"/>
              </a:rPr>
              <a:t>Cô biết nơi Oa-rân ẩn náu</a:t>
            </a:r>
          </a:p>
        </p:txBody>
      </p:sp>
      <p:sp>
        <p:nvSpPr>
          <p:cNvPr id="6"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5923696" y="9095874"/>
            <a:ext cx="7094471" cy="882063"/>
          </a:xfrm>
          <a:prstGeom prst="roundRect">
            <a:avLst/>
          </a:prstGeom>
          <a:solidFill>
            <a:srgbClr val="7030A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Return to the game</a:t>
            </a:r>
          </a:p>
        </p:txBody>
      </p:sp>
    </p:spTree>
    <p:extLst>
      <p:ext uri="{BB962C8B-B14F-4D97-AF65-F5344CB8AC3E}">
        <p14:creationId xmlns:p14="http://schemas.microsoft.com/office/powerpoint/2010/main" val="9661740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F1064686-CD94-E402-7B2A-FF0B807FE520}"/>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8786811"/>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5970215" y="1785327"/>
            <a:ext cx="6347570"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Question # 5</a:t>
            </a:r>
          </a:p>
        </p:txBody>
      </p:sp>
      <p:sp>
        <p:nvSpPr>
          <p:cNvPr id="10"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6453087" y="9095874"/>
            <a:ext cx="5381826" cy="882063"/>
          </a:xfrm>
          <a:prstGeom prst="roundRect">
            <a:avLst/>
          </a:prstGeom>
          <a:solidFill>
            <a:srgbClr val="FF0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Reveal Answer</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dirty="0">
                <a:solidFill>
                  <a:srgbClr val="FF0000"/>
                </a:solidFill>
                <a:latin typeface="Times New Roman" panose="02020603050405020304" pitchFamily="18" charset="0"/>
                <a:cs typeface="Times New Roman" panose="02020603050405020304" pitchFamily="18" charset="0"/>
              </a:rPr>
              <a:t>Gioóc rời khỏi văn phòng cảnh sát với lý do gì?</a:t>
            </a:r>
          </a:p>
        </p:txBody>
      </p:sp>
    </p:spTree>
    <p:extLst>
      <p:ext uri="{BB962C8B-B14F-4D97-AF65-F5344CB8AC3E}">
        <p14:creationId xmlns:p14="http://schemas.microsoft.com/office/powerpoint/2010/main" val="25970731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478642C5-6C08-FC8A-9787-E00DC97563E9}"/>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5513488" y="2044688"/>
            <a:ext cx="7261026"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Answer for # 5</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1"/>
                </a:solidFill>
                <a:latin typeface="Times New Roman" panose="02020603050405020304" pitchFamily="18" charset="0"/>
                <a:cs typeface="Times New Roman" panose="02020603050405020304" pitchFamily="18" charset="0"/>
              </a:rPr>
              <a:t>Đi ăn sáng</a:t>
            </a:r>
          </a:p>
        </p:txBody>
      </p:sp>
      <p:sp>
        <p:nvSpPr>
          <p:cNvPr id="6"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5923696" y="9095874"/>
            <a:ext cx="7094471" cy="882063"/>
          </a:xfrm>
          <a:prstGeom prst="roundRect">
            <a:avLst/>
          </a:prstGeom>
          <a:solidFill>
            <a:srgbClr val="7030A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Return to the game</a:t>
            </a:r>
          </a:p>
        </p:txBody>
      </p:sp>
    </p:spTree>
    <p:extLst>
      <p:ext uri="{BB962C8B-B14F-4D97-AF65-F5344CB8AC3E}">
        <p14:creationId xmlns:p14="http://schemas.microsoft.com/office/powerpoint/2010/main" val="12702875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07AEB547-6ECA-7AD3-4F8A-E5DC52803136}"/>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6042402" y="1612574"/>
            <a:ext cx="6347570"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Question # 6</a:t>
            </a:r>
          </a:p>
        </p:txBody>
      </p:sp>
      <p:sp>
        <p:nvSpPr>
          <p:cNvPr id="10"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6453087" y="9095874"/>
            <a:ext cx="5381826" cy="882063"/>
          </a:xfrm>
          <a:prstGeom prst="roundRect">
            <a:avLst/>
          </a:prstGeom>
          <a:solidFill>
            <a:srgbClr val="FF0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Reveal Answer</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rgbClr val="FF0000"/>
                </a:solidFill>
                <a:latin typeface="Times New Roman" panose="02020603050405020304" pitchFamily="18" charset="0"/>
                <a:cs typeface="Times New Roman" panose="02020603050405020304" pitchFamily="18" charset="0"/>
              </a:rPr>
              <a:t>Ai là người gọi điện cho Scan-lân vào lúc 7 giờ 44 phút?</a:t>
            </a:r>
          </a:p>
        </p:txBody>
      </p:sp>
    </p:spTree>
    <p:extLst>
      <p:ext uri="{BB962C8B-B14F-4D97-AF65-F5344CB8AC3E}">
        <p14:creationId xmlns:p14="http://schemas.microsoft.com/office/powerpoint/2010/main" val="24494464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9A99A9F5-80D3-6547-D27E-D9D5396EE1D1}"/>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201908"/>
            <a:ext cx="16372581" cy="9334998"/>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5513487" y="1661721"/>
            <a:ext cx="7261026"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Answer for # 6</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1"/>
                </a:solidFill>
                <a:latin typeface="Times New Roman" panose="02020603050405020304" pitchFamily="18" charset="0"/>
                <a:cs typeface="Times New Roman" panose="02020603050405020304" pitchFamily="18" charset="0"/>
              </a:rPr>
              <a:t>Vợ </a:t>
            </a:r>
            <a:r>
              <a:rPr lang="en-US" sz="6600" dirty="0" err="1">
                <a:solidFill>
                  <a:schemeClr val="tx1"/>
                </a:solidFill>
                <a:latin typeface="Times New Roman" panose="02020603050405020304" pitchFamily="18" charset="0"/>
                <a:cs typeface="Times New Roman" panose="02020603050405020304" pitchFamily="18" charset="0"/>
              </a:rPr>
              <a:t>anh</a:t>
            </a:r>
            <a:endParaRPr lang="vi-VN" sz="66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5923696" y="9095874"/>
            <a:ext cx="7094471" cy="882063"/>
          </a:xfrm>
          <a:prstGeom prst="roundRect">
            <a:avLst/>
          </a:prstGeom>
          <a:solidFill>
            <a:srgbClr val="7030A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Return to the game</a:t>
            </a:r>
          </a:p>
        </p:txBody>
      </p:sp>
    </p:spTree>
    <p:extLst>
      <p:ext uri="{BB962C8B-B14F-4D97-AF65-F5344CB8AC3E}">
        <p14:creationId xmlns:p14="http://schemas.microsoft.com/office/powerpoint/2010/main" val="1101771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471EE9BB-C36D-C932-1AF6-7512F2D0AFFA}"/>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8415837"/>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6042402" y="1661721"/>
            <a:ext cx="6347570" cy="1384995"/>
          </a:xfrm>
          <a:prstGeom prst="rect">
            <a:avLst/>
          </a:prstGeom>
          <a:noFill/>
        </p:spPr>
        <p:txBody>
          <a:bodyPr wrap="none" lIns="137160" tIns="68580" rIns="137160" bIns="68580">
            <a:spAutoFit/>
          </a:bodyPr>
          <a:lstStyle/>
          <a:p>
            <a:pPr algn="ctr" defTabSz="1371600"/>
            <a:r>
              <a:rPr lang="en-US" sz="8100" dirty="0">
                <a:ln w="0"/>
                <a:solidFill>
                  <a:srgbClr val="FFC000"/>
                </a:solidFill>
                <a:effectLst>
                  <a:outerShdw blurRad="38100" dist="19050" dir="2700000" algn="tl" rotWithShape="0">
                    <a:prstClr val="black">
                      <a:alpha val="40000"/>
                    </a:prstClr>
                  </a:outerShdw>
                </a:effectLst>
                <a:latin typeface="Rockwell" panose="02060603020205020403" pitchFamily="18" charset="0"/>
              </a:rPr>
              <a:t>Question # 7</a:t>
            </a:r>
          </a:p>
        </p:txBody>
      </p:sp>
      <p:sp>
        <p:nvSpPr>
          <p:cNvPr id="10"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6453087" y="9095874"/>
            <a:ext cx="5381826" cy="882063"/>
          </a:xfrm>
          <a:prstGeom prst="roundRect">
            <a:avLst/>
          </a:prstGeom>
          <a:solidFill>
            <a:srgbClr val="FF0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Reveal Answer</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rgbClr val="FF0000"/>
                </a:solidFill>
                <a:latin typeface="Times New Roman" panose="02020603050405020304" pitchFamily="18" charset="0"/>
                <a:cs typeface="Times New Roman" panose="02020603050405020304" pitchFamily="18" charset="0"/>
              </a:rPr>
              <a:t>Nhân vật Gioóc Cle-mon được miêu tả qua cái nhìn của ai?</a:t>
            </a:r>
          </a:p>
        </p:txBody>
      </p:sp>
    </p:spTree>
    <p:extLst>
      <p:ext uri="{BB962C8B-B14F-4D97-AF65-F5344CB8AC3E}">
        <p14:creationId xmlns:p14="http://schemas.microsoft.com/office/powerpoint/2010/main" val="26606992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1B794E62-451D-F4E0-4F2A-F462004F07CB}"/>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5513488" y="2044688"/>
            <a:ext cx="7261026"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Answer for # 7</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1">
                    <a:lumMod val="95000"/>
                    <a:lumOff val="5000"/>
                  </a:schemeClr>
                </a:solidFill>
                <a:latin typeface="Times New Roman" panose="02020603050405020304" pitchFamily="18" charset="0"/>
                <a:cs typeface="Times New Roman" panose="02020603050405020304" pitchFamily="18" charset="0"/>
              </a:rPr>
              <a:t>Oa-rân</a:t>
            </a:r>
          </a:p>
        </p:txBody>
      </p:sp>
      <p:sp>
        <p:nvSpPr>
          <p:cNvPr id="6"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5923696" y="9095874"/>
            <a:ext cx="7094471" cy="882063"/>
          </a:xfrm>
          <a:prstGeom prst="roundRect">
            <a:avLst/>
          </a:prstGeom>
          <a:solidFill>
            <a:srgbClr val="7030A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Return to the game</a:t>
            </a:r>
          </a:p>
        </p:txBody>
      </p:sp>
    </p:spTree>
    <p:extLst>
      <p:ext uri="{BB962C8B-B14F-4D97-AF65-F5344CB8AC3E}">
        <p14:creationId xmlns:p14="http://schemas.microsoft.com/office/powerpoint/2010/main" val="1527322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id="{FD615929-03B9-1529-D073-D4A938B02EFD}"/>
              </a:ext>
            </a:extLst>
          </p:cNvPr>
          <p:cNvSpPr/>
          <p:nvPr/>
        </p:nvSpPr>
        <p:spPr>
          <a:xfrm>
            <a:off x="1142999" y="423062"/>
            <a:ext cx="2665182" cy="2885176"/>
          </a:xfrm>
          <a:custGeom>
            <a:avLst/>
            <a:gdLst/>
            <a:ahLst/>
            <a:cxnLst/>
            <a:rect l="l" t="t" r="r" b="b"/>
            <a:pathLst>
              <a:path w="3801047" h="4114800">
                <a:moveTo>
                  <a:pt x="0" y="0"/>
                </a:moveTo>
                <a:lnTo>
                  <a:pt x="3801047" y="0"/>
                </a:lnTo>
                <a:lnTo>
                  <a:pt x="38010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8DB9DD65-17CF-1019-9DF0-72B70C40B360}"/>
              </a:ext>
            </a:extLst>
          </p:cNvPr>
          <p:cNvSpPr txBox="1"/>
          <p:nvPr/>
        </p:nvSpPr>
        <p:spPr>
          <a:xfrm>
            <a:off x="3429000" y="419100"/>
            <a:ext cx="10550768" cy="1446550"/>
          </a:xfrm>
          <a:prstGeom prst="rect">
            <a:avLst/>
          </a:prstGeom>
          <a:noFill/>
        </p:spPr>
        <p:txBody>
          <a:bodyPr wrap="square">
            <a:spAutoFit/>
          </a:bodyPr>
          <a:lstStyle/>
          <a:p>
            <a:pPr lvl="0" algn="ctr">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Thám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tử</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đại</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tài</a:t>
            </a:r>
            <a:endParaRPr lang="en-US" sz="8800" b="1" i="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4582AD58-45B7-CE22-E873-2B2EECE4D940}"/>
              </a:ext>
            </a:extLst>
          </p:cNvPr>
          <p:cNvSpPr txBox="1"/>
          <p:nvPr/>
        </p:nvSpPr>
        <p:spPr>
          <a:xfrm>
            <a:off x="4132384" y="2324100"/>
            <a:ext cx="9144000" cy="707886"/>
          </a:xfrm>
          <a:prstGeom prst="rect">
            <a:avLst/>
          </a:prstGeom>
          <a:noFill/>
        </p:spPr>
        <p:txBody>
          <a:bodyPr wrap="square">
            <a:spAutoFit/>
          </a:bodyPr>
          <a:lstStyle/>
          <a:p>
            <a:pPr algn="ctr"/>
            <a:r>
              <a:rPr lang="en-US" sz="4000" b="1" dirty="0">
                <a:latin typeface="Times New Roman" panose="02020603050405020304" pitchFamily="18" charset="0"/>
                <a:cs typeface="Times New Roman" panose="02020603050405020304" pitchFamily="18" charset="0"/>
              </a:rPr>
              <a:t>NGHI PHẠM</a:t>
            </a:r>
          </a:p>
        </p:txBody>
      </p:sp>
      <p:sp>
        <p:nvSpPr>
          <p:cNvPr id="8" name="Freeform 6">
            <a:extLst>
              <a:ext uri="{FF2B5EF4-FFF2-40B4-BE49-F238E27FC236}">
                <a16:creationId xmlns:a16="http://schemas.microsoft.com/office/drawing/2014/main" id="{77DDC474-29F6-3E41-599E-E92DBEA1235A}"/>
              </a:ext>
            </a:extLst>
          </p:cNvPr>
          <p:cNvSpPr/>
          <p:nvPr/>
        </p:nvSpPr>
        <p:spPr>
          <a:xfrm>
            <a:off x="13953187" y="3498948"/>
            <a:ext cx="2635473" cy="6651037"/>
          </a:xfrm>
          <a:custGeom>
            <a:avLst/>
            <a:gdLst/>
            <a:ahLst/>
            <a:cxnLst/>
            <a:rect l="l" t="t" r="r" b="b"/>
            <a:pathLst>
              <a:path w="3260979" h="8229600">
                <a:moveTo>
                  <a:pt x="0" y="0"/>
                </a:moveTo>
                <a:lnTo>
                  <a:pt x="3260979" y="0"/>
                </a:lnTo>
                <a:lnTo>
                  <a:pt x="3260979" y="8229600"/>
                </a:lnTo>
                <a:lnTo>
                  <a:pt x="0" y="8229600"/>
                </a:lnTo>
                <a:lnTo>
                  <a:pt x="0" y="0"/>
                </a:lnTo>
                <a:close/>
              </a:path>
            </a:pathLst>
          </a:custGeom>
          <a:blipFill>
            <a:blip r:embed="rId5"/>
            <a:stretch>
              <a:fillRect/>
            </a:stretch>
          </a:blipFill>
        </p:spPr>
        <p:txBody>
          <a:bodyPr/>
          <a:lstStyle/>
          <a:p>
            <a:endParaRPr lang="en-US"/>
          </a:p>
        </p:txBody>
      </p:sp>
      <p:sp>
        <p:nvSpPr>
          <p:cNvPr id="2" name="Freeform 5">
            <a:extLst>
              <a:ext uri="{FF2B5EF4-FFF2-40B4-BE49-F238E27FC236}">
                <a16:creationId xmlns:a16="http://schemas.microsoft.com/office/drawing/2014/main" id="{F79D9BAD-920E-3F87-4B82-BDCB5C1EA713}"/>
              </a:ext>
            </a:extLst>
          </p:cNvPr>
          <p:cNvSpPr/>
          <p:nvPr/>
        </p:nvSpPr>
        <p:spPr>
          <a:xfrm>
            <a:off x="8229600" y="3498948"/>
            <a:ext cx="1600200" cy="6368952"/>
          </a:xfrm>
          <a:custGeom>
            <a:avLst/>
            <a:gdLst/>
            <a:ahLst/>
            <a:cxnLst/>
            <a:rect l="l" t="t" r="r" b="b"/>
            <a:pathLst>
              <a:path w="1033844" h="4114800">
                <a:moveTo>
                  <a:pt x="0" y="0"/>
                </a:moveTo>
                <a:lnTo>
                  <a:pt x="1033843" y="0"/>
                </a:lnTo>
                <a:lnTo>
                  <a:pt x="103384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4">
            <a:extLst>
              <a:ext uri="{FF2B5EF4-FFF2-40B4-BE49-F238E27FC236}">
                <a16:creationId xmlns:a16="http://schemas.microsoft.com/office/drawing/2014/main" id="{42EA550E-4022-34B2-6125-690732490BB5}"/>
              </a:ext>
            </a:extLst>
          </p:cNvPr>
          <p:cNvSpPr/>
          <p:nvPr/>
        </p:nvSpPr>
        <p:spPr>
          <a:xfrm>
            <a:off x="1142999" y="3695700"/>
            <a:ext cx="4093447" cy="5837356"/>
          </a:xfrm>
          <a:custGeom>
            <a:avLst/>
            <a:gdLst/>
            <a:ahLst/>
            <a:cxnLst/>
            <a:rect l="l" t="t" r="r" b="b"/>
            <a:pathLst>
              <a:path w="2885504" h="4114800">
                <a:moveTo>
                  <a:pt x="0" y="0"/>
                </a:moveTo>
                <a:lnTo>
                  <a:pt x="2885503" y="0"/>
                </a:lnTo>
                <a:lnTo>
                  <a:pt x="288550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552014722"/>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A9E885E7-7BA8-B7D2-8870-8CE9F533BF01}"/>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5970215" y="2020625"/>
            <a:ext cx="6347570" cy="1384995"/>
          </a:xfrm>
          <a:prstGeom prst="rect">
            <a:avLst/>
          </a:prstGeom>
          <a:noFill/>
        </p:spPr>
        <p:txBody>
          <a:bodyPr wrap="none" lIns="137160" tIns="68580" rIns="137160" bIns="68580">
            <a:spAutoFit/>
          </a:bodyPr>
          <a:lstStyle/>
          <a:p>
            <a:pPr algn="ctr" defTabSz="1371600"/>
            <a:r>
              <a:rPr lang="en-US" sz="8100" dirty="0">
                <a:ln w="0"/>
                <a:solidFill>
                  <a:srgbClr val="FFC000"/>
                </a:solidFill>
                <a:effectLst>
                  <a:outerShdw blurRad="38100" dist="19050" dir="2700000" algn="tl" rotWithShape="0">
                    <a:prstClr val="black">
                      <a:alpha val="40000"/>
                    </a:prstClr>
                  </a:outerShdw>
                </a:effectLst>
                <a:latin typeface="Rockwell" panose="02060603020205020403" pitchFamily="18" charset="0"/>
              </a:rPr>
              <a:t>Question # 8</a:t>
            </a:r>
          </a:p>
        </p:txBody>
      </p:sp>
      <p:sp>
        <p:nvSpPr>
          <p:cNvPr id="10"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6453087" y="9095874"/>
            <a:ext cx="5381826" cy="882063"/>
          </a:xfrm>
          <a:prstGeom prst="roundRect">
            <a:avLst/>
          </a:prstGeom>
          <a:solidFill>
            <a:srgbClr val="FF0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Reveal Answer</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err="1">
                <a:solidFill>
                  <a:srgbClr val="FF0000"/>
                </a:solidFill>
                <a:latin typeface="Times New Roman" panose="02020603050405020304" pitchFamily="18" charset="0"/>
                <a:cs typeface="Times New Roman" panose="02020603050405020304" pitchFamily="18" charset="0"/>
              </a:rPr>
              <a:t>Văn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bản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Kẻ</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sát</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nhân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lộ</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diện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thuộc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thể</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loại</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văn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học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nào</a:t>
            </a:r>
            <a:r>
              <a:rPr lang="en-US" sz="6600" b="1" dirty="0">
                <a:solidFill>
                  <a:srgbClr val="FF0000"/>
                </a:solidFill>
                <a:latin typeface="Times New Roman" panose="02020603050405020304" pitchFamily="18" charset="0"/>
                <a:cs typeface="Times New Roman" panose="02020603050405020304" pitchFamily="18" charset="0"/>
              </a:rPr>
              <a:t>?</a:t>
            </a:r>
            <a:endParaRPr lang="en-PH" sz="3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14797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BB1D1479-A2A1-01B9-872E-786A5EB6C8EF}"/>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5513488" y="2044688"/>
            <a:ext cx="7261026"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Answer for # 8</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dirty="0" err="1">
                <a:solidFill>
                  <a:schemeClr val="tx1"/>
                </a:solidFill>
                <a:latin typeface="Times New Roman" panose="02020603050405020304" pitchFamily="18" charset="0"/>
                <a:cs typeface="Times New Roman" panose="02020603050405020304" pitchFamily="18" charset="0"/>
              </a:rPr>
              <a:t>Truyện</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trinh</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thám</a:t>
            </a:r>
            <a:endParaRPr lang="en-PH" sz="66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5923696" y="9095874"/>
            <a:ext cx="7094471" cy="882063"/>
          </a:xfrm>
          <a:prstGeom prst="roundRect">
            <a:avLst/>
          </a:prstGeom>
          <a:solidFill>
            <a:srgbClr val="7030A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Return to the game</a:t>
            </a:r>
          </a:p>
        </p:txBody>
      </p:sp>
    </p:spTree>
    <p:extLst>
      <p:ext uri="{BB962C8B-B14F-4D97-AF65-F5344CB8AC3E}">
        <p14:creationId xmlns:p14="http://schemas.microsoft.com/office/powerpoint/2010/main" val="821040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F7E31461-28EE-E16E-00C5-7BC727788D91}"/>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5912559" y="1661721"/>
            <a:ext cx="6607257"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Question # 9 </a:t>
            </a:r>
          </a:p>
        </p:txBody>
      </p:sp>
      <p:sp>
        <p:nvSpPr>
          <p:cNvPr id="10"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6453087" y="9095874"/>
            <a:ext cx="5381826" cy="882063"/>
          </a:xfrm>
          <a:prstGeom prst="roundRect">
            <a:avLst/>
          </a:prstGeom>
          <a:solidFill>
            <a:srgbClr val="FF0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Reveal Answer</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srgbClr val="FF0000"/>
                </a:solidFill>
                <a:latin typeface="Times New Roman" panose="02020603050405020304" pitchFamily="18" charset="0"/>
                <a:cs typeface="Times New Roman" panose="02020603050405020304" pitchFamily="18" charset="0"/>
              </a:rPr>
              <a:t>Vì</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sao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Oa-rân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bị</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tình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có</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liên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quan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đến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cái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chết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cựu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cảnh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sát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Đan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Rô-bớt</a:t>
            </a:r>
            <a:r>
              <a:rPr lang="en-US" sz="5400" b="1" dirty="0">
                <a:solidFill>
                  <a:srgbClr val="FF0000"/>
                </a:solidFill>
                <a:latin typeface="Times New Roman" panose="02020603050405020304" pitchFamily="18" charset="0"/>
                <a:cs typeface="Times New Roman" panose="02020603050405020304" pitchFamily="18" charset="0"/>
              </a:rPr>
              <a:t>?</a:t>
            </a:r>
            <a:endParaRPr lang="en-PH" sz="239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5527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n old book&#10;&#10;Description automatically generated with medium confidence">
            <a:extLst>
              <a:ext uri="{FF2B5EF4-FFF2-40B4-BE49-F238E27FC236}">
                <a16:creationId xmlns:a16="http://schemas.microsoft.com/office/drawing/2014/main" id="{A218E453-41A5-8729-B429-6D35C42DE9E6}"/>
              </a:ext>
            </a:extLst>
          </p:cNvPr>
          <p:cNvPicPr>
            <a:picLocks noChangeAspect="1"/>
          </p:cNvPicPr>
          <p:nvPr/>
        </p:nvPicPr>
        <p:blipFill rotWithShape="1">
          <a:blip r:embed="rId2">
            <a:clrChange>
              <a:clrFrom>
                <a:srgbClr val="FEFEFE"/>
              </a:clrFrom>
              <a:clrTo>
                <a:srgbClr val="FEFEFE">
                  <a:alpha val="0"/>
                </a:srgbClr>
              </a:clrTo>
            </a:clrChange>
            <a:alphaModFix/>
            <a:extLst>
              <a:ext uri="{28A0092B-C50C-407E-A947-70E740481C1C}">
                <a14:useLocalDpi xmlns:a14="http://schemas.microsoft.com/office/drawing/2010/main" val="0"/>
              </a:ext>
            </a:extLst>
          </a:blip>
          <a:srcRect l="2862" t="11266" r="4658" b="9578"/>
          <a:stretch/>
        </p:blipFill>
        <p:spPr>
          <a:xfrm>
            <a:off x="957710" y="309063"/>
            <a:ext cx="16372581" cy="9334998"/>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93F951F-A369-481D-8067-A82F1A42A76F}"/>
              </a:ext>
            </a:extLst>
          </p:cNvPr>
          <p:cNvSpPr/>
          <p:nvPr/>
        </p:nvSpPr>
        <p:spPr>
          <a:xfrm>
            <a:off x="5513488" y="2044688"/>
            <a:ext cx="7261026" cy="1384995"/>
          </a:xfrm>
          <a:prstGeom prst="rect">
            <a:avLst/>
          </a:prstGeom>
          <a:noFill/>
        </p:spPr>
        <p:txBody>
          <a:bodyPr wrap="none" lIns="137160" tIns="68580" rIns="137160" bIns="68580">
            <a:spAutoFit/>
          </a:bodyPr>
          <a:lstStyle/>
          <a:p>
            <a:pPr algn="ctr" defTabSz="1371600"/>
            <a:r>
              <a:rPr lang="en-US" sz="8100" dirty="0">
                <a:ln w="0"/>
                <a:solidFill>
                  <a:srgbClr val="FFD105"/>
                </a:solidFill>
                <a:effectLst>
                  <a:outerShdw blurRad="38100" dist="19050" dir="2700000" algn="tl" rotWithShape="0">
                    <a:prstClr val="black">
                      <a:alpha val="40000"/>
                    </a:prstClr>
                  </a:outerShdw>
                </a:effectLst>
                <a:latin typeface="Rockwell" panose="02060603020205020403" pitchFamily="18" charset="0"/>
              </a:rPr>
              <a:t>Answer for # 9</a:t>
            </a:r>
          </a:p>
        </p:txBody>
      </p:sp>
      <p:sp>
        <p:nvSpPr>
          <p:cNvPr id="10" name="Rectangle: Rounded Corners 9">
            <a:hlinkClick r:id="rId3" action="ppaction://hlinksldjump"/>
            <a:extLst>
              <a:ext uri="{FF2B5EF4-FFF2-40B4-BE49-F238E27FC236}">
                <a16:creationId xmlns:a16="http://schemas.microsoft.com/office/drawing/2014/main" id="{EB877377-95CD-4B62-AAF9-6DFF24554832}"/>
              </a:ext>
            </a:extLst>
          </p:cNvPr>
          <p:cNvSpPr/>
          <p:nvPr/>
        </p:nvSpPr>
        <p:spPr>
          <a:xfrm>
            <a:off x="5923696" y="9095874"/>
            <a:ext cx="7094471" cy="882063"/>
          </a:xfrm>
          <a:prstGeom prst="roundRect">
            <a:avLst/>
          </a:prstGeom>
          <a:solidFill>
            <a:srgbClr val="7030A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PH" sz="4800" b="1" dirty="0">
                <a:solidFill>
                  <a:prstClr val="white"/>
                </a:solidFill>
                <a:latin typeface="Rockwell" panose="02060603020205020403" pitchFamily="18" charset="0"/>
              </a:rPr>
              <a:t>Return to the game</a:t>
            </a:r>
          </a:p>
        </p:txBody>
      </p:sp>
      <p:sp>
        <p:nvSpPr>
          <p:cNvPr id="11" name="Rectangle 10">
            <a:extLst>
              <a:ext uri="{FF2B5EF4-FFF2-40B4-BE49-F238E27FC236}">
                <a16:creationId xmlns:a16="http://schemas.microsoft.com/office/drawing/2014/main" id="{7A0CFF0C-9E24-430D-95DB-B4ACB1D13524}"/>
              </a:ext>
            </a:extLst>
          </p:cNvPr>
          <p:cNvSpPr/>
          <p:nvPr/>
        </p:nvSpPr>
        <p:spPr>
          <a:xfrm>
            <a:off x="3152273" y="2948420"/>
            <a:ext cx="12127832" cy="4860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5400" dirty="0">
                <a:solidFill>
                  <a:schemeClr val="tx1"/>
                </a:solidFill>
                <a:latin typeface="Times New Roman" panose="02020603050405020304" pitchFamily="18" charset="0"/>
                <a:cs typeface="Times New Roman" panose="02020603050405020304" pitchFamily="18" charset="0"/>
              </a:rPr>
              <a:t> Oa-rân đã có mặt ở hiện trường vụ án và viên đạn tìm thấy trong đầu nạn nhân cùng cỡ đạn với khẩu súng của anh</a:t>
            </a:r>
            <a:endParaRPr lang="en-PH" sz="239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0438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Blog | Kidana Academy Integrated Development Centre">
            <a:extLst>
              <a:ext uri="{FF2B5EF4-FFF2-40B4-BE49-F238E27FC236}">
                <a16:creationId xmlns:a16="http://schemas.microsoft.com/office/drawing/2014/main" id="{C70944E8-4A66-4F38-86C0-A118ACA98BA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9511" y="1167064"/>
            <a:ext cx="3588648" cy="521141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Treasure Chest Clipart Png Transparent PNG - 3074x2904 - Free Download on  NicePNG">
            <a:extLst>
              <a:ext uri="{FF2B5EF4-FFF2-40B4-BE49-F238E27FC236}">
                <a16:creationId xmlns:a16="http://schemas.microsoft.com/office/drawing/2014/main" id="{4193BD3F-2EF4-48B1-ABC2-E6EE871AFA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48" b="93301" l="5244" r="96951">
                        <a14:foregroundMark x1="87683" y1="22899" x2="97317" y2="32034"/>
                        <a14:foregroundMark x1="97317" y1="32034" x2="91098" y2="38855"/>
                        <a14:foregroundMark x1="8659" y1="67479" x2="5244" y2="56638"/>
                        <a14:foregroundMark x1="36220" y1="87576" x2="35244" y2="93301"/>
                        <a14:foregroundMark x1="62195" y1="16078" x2="63902" y2="8648"/>
                      </a14:backgroundRemoval>
                    </a14:imgEffect>
                  </a14:imgLayer>
                </a14:imgProps>
              </a:ext>
              <a:ext uri="{28A0092B-C50C-407E-A947-70E740481C1C}">
                <a14:useLocalDpi xmlns:a14="http://schemas.microsoft.com/office/drawing/2010/main" val="0"/>
              </a:ext>
            </a:extLst>
          </a:blip>
          <a:srcRect/>
          <a:stretch>
            <a:fillRect/>
          </a:stretch>
        </p:blipFill>
        <p:spPr bwMode="auto">
          <a:xfrm>
            <a:off x="10958372" y="4200213"/>
            <a:ext cx="6293769" cy="63010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log | Kidana Academy Integrated Development Centre">
            <a:extLst>
              <a:ext uri="{FF2B5EF4-FFF2-40B4-BE49-F238E27FC236}">
                <a16:creationId xmlns:a16="http://schemas.microsoft.com/office/drawing/2014/main" id="{C668FF15-EA24-4B78-98A2-78EE6FC5769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66442" y="973748"/>
            <a:ext cx="3588648" cy="521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6231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B9DD65-17CF-1019-9DF0-72B70C40B360}"/>
              </a:ext>
            </a:extLst>
          </p:cNvPr>
          <p:cNvSpPr txBox="1"/>
          <p:nvPr/>
        </p:nvSpPr>
        <p:spPr>
          <a:xfrm>
            <a:off x="3429000" y="419100"/>
            <a:ext cx="10550768" cy="1446550"/>
          </a:xfrm>
          <a:prstGeom prst="rect">
            <a:avLst/>
          </a:prstGeom>
          <a:noFill/>
        </p:spPr>
        <p:txBody>
          <a:bodyPr wrap="square">
            <a:spAutoFit/>
          </a:bodyPr>
          <a:lstStyle/>
          <a:p>
            <a:pPr lvl="0" algn="ctr">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Thám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tử</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đại</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tài</a:t>
            </a:r>
            <a:endParaRPr lang="en-US" sz="8800" b="1" i="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4582AD58-45B7-CE22-E873-2B2EECE4D940}"/>
              </a:ext>
            </a:extLst>
          </p:cNvPr>
          <p:cNvSpPr txBox="1"/>
          <p:nvPr/>
        </p:nvSpPr>
        <p:spPr>
          <a:xfrm>
            <a:off x="4132384" y="2324100"/>
            <a:ext cx="9144000" cy="707886"/>
          </a:xfrm>
          <a:prstGeom prst="rect">
            <a:avLst/>
          </a:prstGeom>
          <a:noFill/>
        </p:spPr>
        <p:txBody>
          <a:bodyPr wrap="square">
            <a:spAutoFit/>
          </a:bodyPr>
          <a:lstStyle/>
          <a:p>
            <a:pPr algn="ctr"/>
            <a:r>
              <a:rPr lang="en-US" sz="4000" b="1" dirty="0">
                <a:latin typeface="Times New Roman" panose="02020603050405020304" pitchFamily="18" charset="0"/>
                <a:cs typeface="Times New Roman" panose="02020603050405020304" pitchFamily="18" charset="0"/>
              </a:rPr>
              <a:t>HUNG THỦ</a:t>
            </a:r>
          </a:p>
        </p:txBody>
      </p:sp>
      <p:sp>
        <p:nvSpPr>
          <p:cNvPr id="2" name="Freeform 5">
            <a:extLst>
              <a:ext uri="{FF2B5EF4-FFF2-40B4-BE49-F238E27FC236}">
                <a16:creationId xmlns:a16="http://schemas.microsoft.com/office/drawing/2014/main" id="{F79D9BAD-920E-3F87-4B82-BDCB5C1EA713}"/>
              </a:ext>
            </a:extLst>
          </p:cNvPr>
          <p:cNvSpPr/>
          <p:nvPr/>
        </p:nvSpPr>
        <p:spPr>
          <a:xfrm>
            <a:off x="3581400" y="3308238"/>
            <a:ext cx="1600200" cy="6368952"/>
          </a:xfrm>
          <a:custGeom>
            <a:avLst/>
            <a:gdLst/>
            <a:ahLst/>
            <a:cxnLst/>
            <a:rect l="l" t="t" r="r" b="b"/>
            <a:pathLst>
              <a:path w="1033844" h="4114800">
                <a:moveTo>
                  <a:pt x="0" y="0"/>
                </a:moveTo>
                <a:lnTo>
                  <a:pt x="1033843" y="0"/>
                </a:lnTo>
                <a:lnTo>
                  <a:pt x="10338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FD615929-03B9-1529-D073-D4A938B02EFD}"/>
              </a:ext>
            </a:extLst>
          </p:cNvPr>
          <p:cNvSpPr/>
          <p:nvPr/>
        </p:nvSpPr>
        <p:spPr>
          <a:xfrm>
            <a:off x="1142999" y="423062"/>
            <a:ext cx="2665182" cy="2885176"/>
          </a:xfrm>
          <a:custGeom>
            <a:avLst/>
            <a:gdLst/>
            <a:ahLst/>
            <a:cxnLst/>
            <a:rect l="l" t="t" r="r" b="b"/>
            <a:pathLst>
              <a:path w="3801047" h="4114800">
                <a:moveTo>
                  <a:pt x="0" y="0"/>
                </a:moveTo>
                <a:lnTo>
                  <a:pt x="3801047" y="0"/>
                </a:lnTo>
                <a:lnTo>
                  <a:pt x="380104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999AF03E-CC32-BC0A-10FA-FC85C88884DF}"/>
              </a:ext>
            </a:extLst>
          </p:cNvPr>
          <p:cNvSpPr txBox="1"/>
          <p:nvPr/>
        </p:nvSpPr>
        <p:spPr>
          <a:xfrm>
            <a:off x="5791200" y="3490436"/>
            <a:ext cx="10972800" cy="5632311"/>
          </a:xfrm>
          <a:prstGeom prst="rect">
            <a:avLst/>
          </a:prstGeom>
          <a:noFill/>
        </p:spPr>
        <p:txBody>
          <a:bodyPr wrap="square">
            <a:spAutoFit/>
          </a:bodyPr>
          <a:lstStyle/>
          <a:p>
            <a:pPr algn="just"/>
            <a:r>
              <a:rPr lang="vi-VN" sz="4000" dirty="0">
                <a:latin typeface="+mj-lt"/>
              </a:rPr>
              <a:t>Anh Nam (trợ lý của ông An)</a:t>
            </a:r>
            <a:endParaRPr lang="en-US" sz="4000" dirty="0">
              <a:latin typeface="+mj-lt"/>
            </a:endParaRPr>
          </a:p>
          <a:p>
            <a:pPr algn="just"/>
            <a:r>
              <a:rPr lang="en-US" sz="4000" dirty="0">
                <a:latin typeface="+mj-lt"/>
              </a:rPr>
              <a:t>+ </a:t>
            </a:r>
            <a:r>
              <a:rPr lang="vi-VN" sz="4000" dirty="0">
                <a:latin typeface="+mj-lt"/>
              </a:rPr>
              <a:t>Động cơ: Trợ lý Nam gian lận tài chính và lo sợ bị ông An báo cảnh sát.</a:t>
            </a:r>
            <a:endParaRPr lang="en-US" sz="4000" dirty="0">
              <a:latin typeface="+mj-lt"/>
            </a:endParaRPr>
          </a:p>
          <a:p>
            <a:pPr algn="just"/>
            <a:r>
              <a:rPr lang="en-US" sz="4000" dirty="0">
                <a:latin typeface="+mj-lt"/>
              </a:rPr>
              <a:t>+ </a:t>
            </a:r>
            <a:r>
              <a:rPr lang="vi-VN" sz="4000" dirty="0">
                <a:latin typeface="+mj-lt"/>
              </a:rPr>
              <a:t>Phương thức: Anh Nam lén bỏ thuốc độc vào trà khi làm việc cùng ông An trước khi rời đi. Anh cố tình để lại manh mối là chiếc khăn tay để hướng sự nghi ngờ sang bà Lan.</a:t>
            </a:r>
            <a:endParaRPr lang="en-US" sz="4000" dirty="0">
              <a:latin typeface="+mj-lt"/>
            </a:endParaRPr>
          </a:p>
          <a:p>
            <a:pPr algn="just"/>
            <a:r>
              <a:rPr lang="en-US" sz="4000" dirty="0">
                <a:latin typeface="+mj-lt"/>
              </a:rPr>
              <a:t>+ </a:t>
            </a:r>
            <a:r>
              <a:rPr lang="vi-VN" sz="4000" dirty="0">
                <a:latin typeface="+mj-lt"/>
              </a:rPr>
              <a:t>Dấu chân ngoài cửa sổ: Chỉ là "dụ dỗ" để cảnh sát nghĩ rằng hung thủ trèo vào từ ngoài.</a:t>
            </a:r>
            <a:endParaRPr lang="en-US" sz="4000" dirty="0">
              <a:latin typeface="+mj-lt"/>
            </a:endParaRPr>
          </a:p>
        </p:txBody>
      </p:sp>
    </p:spTree>
    <p:extLst>
      <p:ext uri="{BB962C8B-B14F-4D97-AF65-F5344CB8AC3E}">
        <p14:creationId xmlns:p14="http://schemas.microsoft.com/office/powerpoint/2010/main" val="4197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35000" b="-35000"/>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B8019AB-6BAE-E456-8CB1-02515930D254}"/>
              </a:ext>
            </a:extLst>
          </p:cNvPr>
          <p:cNvSpPr txBox="1">
            <a:spLocks/>
          </p:cNvSpPr>
          <p:nvPr/>
        </p:nvSpPr>
        <p:spPr>
          <a:xfrm>
            <a:off x="6629399" y="3062161"/>
            <a:ext cx="5029200" cy="21082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000" b="0" i="0" u="none" strike="noStrike" kern="1200" cap="none" spc="0" normalizeH="0" baseline="0" noProof="0" dirty="0">
                <a:ln>
                  <a:noFill/>
                </a:ln>
                <a:solidFill>
                  <a:schemeClr val="bg1"/>
                </a:solidFill>
                <a:effectLst/>
                <a:uLnTx/>
                <a:uFillTx/>
                <a:latin typeface="#9Slide05 SVNCookie" panose="020B0606040200020203" pitchFamily="34" charset="0"/>
                <a:cs typeface="#9Slide04 Maitree Medium" panose="00000600000000000000" pitchFamily="2" charset="-34"/>
              </a:rPr>
              <a:t>Văn </a:t>
            </a:r>
            <a:r>
              <a:rPr kumimoji="0" lang="en-US" sz="6000" b="0" i="0" u="none" strike="noStrike" kern="1200" cap="none" spc="0" normalizeH="0" baseline="0" noProof="0" dirty="0" err="1">
                <a:ln>
                  <a:noFill/>
                </a:ln>
                <a:solidFill>
                  <a:schemeClr val="bg1"/>
                </a:solidFill>
                <a:effectLst/>
                <a:uLnTx/>
                <a:uFillTx/>
                <a:latin typeface="#9Slide05 SVNCookie" panose="020B0606040200020203" pitchFamily="34" charset="0"/>
                <a:cs typeface="#9Slide04 Maitree Medium" panose="00000600000000000000" pitchFamily="2" charset="-34"/>
              </a:rPr>
              <a:t>bản</a:t>
            </a:r>
            <a:endParaRPr kumimoji="0" lang="en-US" sz="6000" b="0" i="0" u="none" strike="noStrike" kern="1200" cap="none" spc="0" normalizeH="0" baseline="0" noProof="0" dirty="0">
              <a:ln>
                <a:noFill/>
              </a:ln>
              <a:solidFill>
                <a:schemeClr val="bg1"/>
              </a:solidFill>
              <a:effectLst/>
              <a:uLnTx/>
              <a:uFillTx/>
              <a:latin typeface="#9Slide05 SVNCookie" panose="020B0606040200020203" pitchFamily="34" charset="0"/>
              <a:cs typeface="#9Slide04 Maitree Medium" panose="00000600000000000000" pitchFamily="2" charset="-34"/>
            </a:endParaRPr>
          </a:p>
        </p:txBody>
      </p:sp>
      <p:sp>
        <p:nvSpPr>
          <p:cNvPr id="12" name="Title 1">
            <a:extLst>
              <a:ext uri="{FF2B5EF4-FFF2-40B4-BE49-F238E27FC236}">
                <a16:creationId xmlns:a16="http://schemas.microsoft.com/office/drawing/2014/main" id="{52A6BEEC-6F79-A79F-8161-19858947A1B7}"/>
              </a:ext>
            </a:extLst>
          </p:cNvPr>
          <p:cNvSpPr txBox="1">
            <a:spLocks/>
          </p:cNvSpPr>
          <p:nvPr/>
        </p:nvSpPr>
        <p:spPr>
          <a:xfrm>
            <a:off x="1600200" y="91046"/>
            <a:ext cx="14706600" cy="274320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kumimoji="0" lang="en-US" sz="6600" b="1" i="0" u="none" strike="noStrike" kern="1200" cap="none" spc="0" normalizeH="0" baseline="0" noProof="0" dirty="0" err="1">
                <a:ln>
                  <a:noFill/>
                </a:ln>
                <a:solidFill>
                  <a:schemeClr val="bg1"/>
                </a:solidFill>
                <a:effectLst/>
                <a:uLnTx/>
                <a:uFillTx/>
                <a:latin typeface="#9Slide05 SVNBulgary" pitchFamily="2" charset="0"/>
                <a:cs typeface="#9Slide04 Maitree SemiBold" panose="00000700000000000000" pitchFamily="2" charset="-34"/>
              </a:rPr>
              <a:t>Bài</a:t>
            </a:r>
            <a:r>
              <a:rPr kumimoji="0" lang="en-US" sz="6600" b="1" i="0" u="none" strike="noStrike" kern="1200" cap="none" spc="0" normalizeH="0" noProof="0" dirty="0">
                <a:ln>
                  <a:noFill/>
                </a:ln>
                <a:solidFill>
                  <a:schemeClr val="bg1"/>
                </a:solidFill>
                <a:effectLst/>
                <a:uLnTx/>
                <a:uFillTx/>
                <a:latin typeface="#9Slide05 SVNBulgary" pitchFamily="2" charset="0"/>
                <a:cs typeface="#9Slide04 Maitree SemiBold" panose="00000700000000000000" pitchFamily="2" charset="-34"/>
              </a:rPr>
              <a:t> </a:t>
            </a:r>
            <a:r>
              <a:rPr lang="en-US" sz="6600" b="1" dirty="0">
                <a:solidFill>
                  <a:schemeClr val="bg1"/>
                </a:solidFill>
                <a:latin typeface="#9Slide05 SVNBulgary" pitchFamily="2" charset="0"/>
                <a:cs typeface="#9Slide04 Maitree SemiBold" panose="00000700000000000000" pitchFamily="2" charset="-34"/>
              </a:rPr>
              <a:t>7. </a:t>
            </a:r>
          </a:p>
          <a:p>
            <a:pPr marL="0" marR="0" lvl="0" indent="0" algn="ctr" defTabSz="914400" rtl="0" eaLnBrk="1" fontAlgn="auto" latinLnBrk="0" hangingPunct="1">
              <a:spcBef>
                <a:spcPct val="0"/>
              </a:spcBef>
              <a:spcAft>
                <a:spcPts val="0"/>
              </a:spcAft>
              <a:buClrTx/>
              <a:buSzTx/>
              <a:buFontTx/>
              <a:buNone/>
              <a:tabLst/>
              <a:defRPr/>
            </a:pPr>
            <a:r>
              <a:rPr kumimoji="0" lang="en-US" sz="6600" b="1" i="0" u="none" strike="noStrike" kern="1200" cap="none" spc="0" normalizeH="0" noProof="0" dirty="0" err="1">
                <a:ln>
                  <a:noFill/>
                </a:ln>
                <a:solidFill>
                  <a:schemeClr val="bg1"/>
                </a:solidFill>
                <a:effectLst/>
                <a:uLnTx/>
                <a:uFillTx/>
                <a:latin typeface="#9Slide05 SVNBulgary" pitchFamily="2" charset="0"/>
                <a:cs typeface="#9Slide04 Maitree SemiBold" panose="00000700000000000000" pitchFamily="2" charset="-34"/>
              </a:rPr>
              <a:t>Hành</a:t>
            </a:r>
            <a:r>
              <a:rPr kumimoji="0" lang="en-US" sz="6600" b="1" i="0" u="none" strike="noStrike" kern="1200" cap="none" spc="0" normalizeH="0" noProof="0" dirty="0">
                <a:ln>
                  <a:noFill/>
                </a:ln>
                <a:solidFill>
                  <a:schemeClr val="bg1"/>
                </a:solidFill>
                <a:effectLst/>
                <a:uLnTx/>
                <a:uFillTx/>
                <a:latin typeface="#9Slide05 SVNBulgary" pitchFamily="2" charset="0"/>
                <a:cs typeface="#9Slide04 Maitree SemiBold" panose="00000700000000000000" pitchFamily="2" charset="-34"/>
              </a:rPr>
              <a:t> </a:t>
            </a:r>
            <a:r>
              <a:rPr kumimoji="0" lang="en-US" sz="6600" b="1" i="0" u="none" strike="noStrike" kern="1200" cap="none" spc="0" normalizeH="0" noProof="0" dirty="0" err="1">
                <a:ln>
                  <a:noFill/>
                </a:ln>
                <a:solidFill>
                  <a:schemeClr val="bg1"/>
                </a:solidFill>
                <a:effectLst/>
                <a:uLnTx/>
                <a:uFillTx/>
                <a:latin typeface="#9Slide05 SVNBulgary" pitchFamily="2" charset="0"/>
                <a:cs typeface="#9Slide04 Maitree SemiBold" panose="00000700000000000000" pitchFamily="2" charset="-34"/>
              </a:rPr>
              <a:t>trình</a:t>
            </a:r>
            <a:r>
              <a:rPr kumimoji="0" lang="en-US" sz="6600" b="1" i="0" u="none" strike="noStrike" kern="1200" cap="none" spc="0" normalizeH="0" noProof="0" dirty="0">
                <a:ln>
                  <a:noFill/>
                </a:ln>
                <a:solidFill>
                  <a:schemeClr val="bg1"/>
                </a:solidFill>
                <a:effectLst/>
                <a:uLnTx/>
                <a:uFillTx/>
                <a:latin typeface="#9Slide05 SVNBulgary" pitchFamily="2" charset="0"/>
                <a:cs typeface="#9Slide04 Maitree SemiBold" panose="00000700000000000000" pitchFamily="2" charset="-34"/>
              </a:rPr>
              <a:t> </a:t>
            </a:r>
            <a:r>
              <a:rPr kumimoji="0" lang="en-US" sz="6600" b="1" i="0" u="none" strike="noStrike" kern="1200" cap="none" spc="0" normalizeH="0" noProof="0" dirty="0" err="1">
                <a:ln>
                  <a:noFill/>
                </a:ln>
                <a:solidFill>
                  <a:schemeClr val="bg1"/>
                </a:solidFill>
                <a:effectLst/>
                <a:uLnTx/>
                <a:uFillTx/>
                <a:latin typeface="#9Slide05 SVNBulgary" pitchFamily="2" charset="0"/>
                <a:cs typeface="#9Slide04 Maitree SemiBold" panose="00000700000000000000" pitchFamily="2" charset="-34"/>
              </a:rPr>
              <a:t>khám</a:t>
            </a:r>
            <a:r>
              <a:rPr kumimoji="0" lang="en-US" sz="6600" b="1" i="0" u="none" strike="noStrike" kern="1200" cap="none" spc="0" normalizeH="0" noProof="0" dirty="0">
                <a:ln>
                  <a:noFill/>
                </a:ln>
                <a:solidFill>
                  <a:schemeClr val="bg1"/>
                </a:solidFill>
                <a:effectLst/>
                <a:uLnTx/>
                <a:uFillTx/>
                <a:latin typeface="#9Slide05 SVNBulgary" pitchFamily="2" charset="0"/>
                <a:cs typeface="#9Slide04 Maitree SemiBold" panose="00000700000000000000" pitchFamily="2" charset="-34"/>
              </a:rPr>
              <a:t> </a:t>
            </a:r>
            <a:r>
              <a:rPr kumimoji="0" lang="en-US" sz="6600" b="1" i="0" u="none" strike="noStrike" kern="1200" cap="none" spc="0" normalizeH="0" noProof="0" dirty="0" err="1">
                <a:ln>
                  <a:noFill/>
                </a:ln>
                <a:solidFill>
                  <a:schemeClr val="bg1"/>
                </a:solidFill>
                <a:effectLst/>
                <a:uLnTx/>
                <a:uFillTx/>
                <a:latin typeface="#9Slide05 SVNBulgary" pitchFamily="2" charset="0"/>
                <a:cs typeface="#9Slide04 Maitree SemiBold" panose="00000700000000000000" pitchFamily="2" charset="-34"/>
              </a:rPr>
              <a:t>phá</a:t>
            </a:r>
            <a:r>
              <a:rPr kumimoji="0" lang="en-US" sz="6600" b="1" i="0" u="none" strike="noStrike" kern="1200" cap="none" spc="0" normalizeH="0" noProof="0" dirty="0">
                <a:ln>
                  <a:noFill/>
                </a:ln>
                <a:solidFill>
                  <a:schemeClr val="bg1"/>
                </a:solidFill>
                <a:effectLst/>
                <a:uLnTx/>
                <a:uFillTx/>
                <a:latin typeface="#9Slide05 SVNBulgary" pitchFamily="2" charset="0"/>
                <a:cs typeface="#9Slide04 Maitree SemiBold" panose="00000700000000000000" pitchFamily="2" charset="-34"/>
              </a:rPr>
              <a:t> </a:t>
            </a:r>
            <a:r>
              <a:rPr kumimoji="0" lang="en-US" sz="6600" b="1" i="0" u="none" strike="noStrike" kern="1200" cap="none" spc="0" normalizeH="0" noProof="0" dirty="0" err="1">
                <a:ln>
                  <a:noFill/>
                </a:ln>
                <a:solidFill>
                  <a:schemeClr val="bg1"/>
                </a:solidFill>
                <a:effectLst/>
                <a:uLnTx/>
                <a:uFillTx/>
                <a:latin typeface="#9Slide05 SVNBulgary" pitchFamily="2" charset="0"/>
                <a:cs typeface="#9Slide04 Maitree SemiBold" panose="00000700000000000000" pitchFamily="2" charset="-34"/>
              </a:rPr>
              <a:t>sự</a:t>
            </a:r>
            <a:r>
              <a:rPr kumimoji="0" lang="en-US" sz="6600" b="1" i="0" u="none" strike="noStrike" kern="1200" cap="none" spc="0" normalizeH="0" noProof="0" dirty="0">
                <a:ln>
                  <a:noFill/>
                </a:ln>
                <a:solidFill>
                  <a:schemeClr val="bg1"/>
                </a:solidFill>
                <a:effectLst/>
                <a:uLnTx/>
                <a:uFillTx/>
                <a:latin typeface="#9Slide05 SVNBulgary" pitchFamily="2" charset="0"/>
                <a:cs typeface="#9Slide04 Maitree SemiBold" panose="00000700000000000000" pitchFamily="2" charset="-34"/>
              </a:rPr>
              <a:t> </a:t>
            </a:r>
            <a:r>
              <a:rPr kumimoji="0" lang="en-US" sz="6600" b="1" i="0" u="none" strike="noStrike" kern="1200" cap="none" spc="0" normalizeH="0" noProof="0" dirty="0" err="1">
                <a:ln>
                  <a:noFill/>
                </a:ln>
                <a:solidFill>
                  <a:schemeClr val="bg1"/>
                </a:solidFill>
                <a:effectLst/>
                <a:uLnTx/>
                <a:uFillTx/>
                <a:latin typeface="#9Slide05 SVNBulgary" pitchFamily="2" charset="0"/>
                <a:cs typeface="#9Slide04 Maitree SemiBold" panose="00000700000000000000" pitchFamily="2" charset="-34"/>
              </a:rPr>
              <a:t>thật</a:t>
            </a:r>
            <a:endParaRPr kumimoji="0" lang="en-US" sz="6600" b="1" i="0" u="none" strike="noStrike" kern="1200" cap="none" spc="0" normalizeH="0" noProof="0" dirty="0">
              <a:ln>
                <a:noFill/>
              </a:ln>
              <a:solidFill>
                <a:schemeClr val="bg1"/>
              </a:solidFill>
              <a:effectLst/>
              <a:uLnTx/>
              <a:uFillTx/>
              <a:latin typeface="#9Slide05 SVNBulgary" pitchFamily="2" charset="0"/>
              <a:cs typeface="#9Slide04 Maitree SemiBold" panose="00000700000000000000" pitchFamily="2" charset="-34"/>
            </a:endParaRPr>
          </a:p>
          <a:p>
            <a:pPr marL="0" marR="0" lvl="0" indent="0" algn="ctr" defTabSz="914400" rtl="0" eaLnBrk="1" fontAlgn="auto" latinLnBrk="0" hangingPunct="1">
              <a:spcBef>
                <a:spcPct val="0"/>
              </a:spcBef>
              <a:spcAft>
                <a:spcPts val="0"/>
              </a:spcAft>
              <a:buClrTx/>
              <a:buSzTx/>
              <a:buFontTx/>
              <a:buNone/>
              <a:tabLst/>
              <a:defRPr/>
            </a:pPr>
            <a:r>
              <a:rPr lang="en-US" sz="6600" b="1" baseline="0" dirty="0">
                <a:solidFill>
                  <a:schemeClr val="bg1"/>
                </a:solidFill>
                <a:latin typeface="#9Slide05 SVNBulgary" pitchFamily="2" charset="0"/>
                <a:cs typeface="#9Slide04 Maitree SemiBold" panose="00000700000000000000" pitchFamily="2" charset="-34"/>
              </a:rPr>
              <a:t>(</a:t>
            </a:r>
            <a:r>
              <a:rPr lang="en-US" sz="6600" b="1" baseline="0" dirty="0" err="1">
                <a:solidFill>
                  <a:schemeClr val="bg1"/>
                </a:solidFill>
                <a:latin typeface="#9Slide05 SVNBulgary" pitchFamily="2" charset="0"/>
                <a:cs typeface="#9Slide04 Maitree SemiBold" panose="00000700000000000000" pitchFamily="2" charset="-34"/>
              </a:rPr>
              <a:t>Truyện</a:t>
            </a:r>
            <a:r>
              <a:rPr lang="en-US" sz="6600" b="1" dirty="0">
                <a:solidFill>
                  <a:schemeClr val="bg1"/>
                </a:solidFill>
                <a:latin typeface="#9Slide05 SVNBulgary" pitchFamily="2" charset="0"/>
                <a:cs typeface="#9Slide04 Maitree SemiBold" panose="00000700000000000000" pitchFamily="2" charset="-34"/>
              </a:rPr>
              <a:t> </a:t>
            </a:r>
            <a:r>
              <a:rPr lang="en-US" sz="6600" b="1" dirty="0" err="1">
                <a:solidFill>
                  <a:schemeClr val="bg1"/>
                </a:solidFill>
                <a:latin typeface="#9Slide05 SVNBulgary" pitchFamily="2" charset="0"/>
                <a:cs typeface="#9Slide04 Maitree SemiBold" panose="00000700000000000000" pitchFamily="2" charset="-34"/>
              </a:rPr>
              <a:t>trinh</a:t>
            </a:r>
            <a:r>
              <a:rPr lang="en-US" sz="6600" b="1" dirty="0">
                <a:solidFill>
                  <a:schemeClr val="bg1"/>
                </a:solidFill>
                <a:latin typeface="#9Slide05 SVNBulgary" pitchFamily="2" charset="0"/>
                <a:cs typeface="#9Slide04 Maitree SemiBold" panose="00000700000000000000" pitchFamily="2" charset="-34"/>
              </a:rPr>
              <a:t> </a:t>
            </a:r>
            <a:r>
              <a:rPr lang="en-US" sz="6600" b="1" dirty="0" err="1">
                <a:solidFill>
                  <a:schemeClr val="bg1"/>
                </a:solidFill>
                <a:latin typeface="#9Slide05 SVNBulgary" pitchFamily="2" charset="0"/>
                <a:cs typeface="#9Slide04 Maitree SemiBold" panose="00000700000000000000" pitchFamily="2" charset="-34"/>
              </a:rPr>
              <a:t>thám</a:t>
            </a:r>
            <a:r>
              <a:rPr lang="en-US" sz="6600" b="1" dirty="0">
                <a:solidFill>
                  <a:schemeClr val="bg1"/>
                </a:solidFill>
                <a:latin typeface="#9Slide05 SVNBulgary" pitchFamily="2" charset="0"/>
                <a:cs typeface="#9Slide04 Maitree SemiBold" panose="00000700000000000000" pitchFamily="2" charset="-34"/>
              </a:rPr>
              <a:t>)</a:t>
            </a:r>
            <a:endParaRPr kumimoji="0" lang="en-US" sz="6600" b="1" i="0" u="none" strike="noStrike" kern="1200" cap="none" spc="0" normalizeH="0" baseline="0" noProof="0" dirty="0">
              <a:ln>
                <a:noFill/>
              </a:ln>
              <a:solidFill>
                <a:schemeClr val="bg1"/>
              </a:solidFill>
              <a:effectLst/>
              <a:uLnTx/>
              <a:uFillTx/>
              <a:latin typeface="#9Slide05 SVNBulgary" pitchFamily="2" charset="0"/>
              <a:cs typeface="#9Slide04 Maitree SemiBold" panose="00000700000000000000" pitchFamily="2" charset="-34"/>
            </a:endParaRPr>
          </a:p>
        </p:txBody>
      </p:sp>
      <p:grpSp>
        <p:nvGrpSpPr>
          <p:cNvPr id="11" name="Group 10">
            <a:extLst>
              <a:ext uri="{FF2B5EF4-FFF2-40B4-BE49-F238E27FC236}">
                <a16:creationId xmlns:a16="http://schemas.microsoft.com/office/drawing/2014/main" id="{0FB5A501-89BC-7CAF-01CF-5FEC51D2CAE5}"/>
              </a:ext>
            </a:extLst>
          </p:cNvPr>
          <p:cNvGrpSpPr/>
          <p:nvPr/>
        </p:nvGrpSpPr>
        <p:grpSpPr>
          <a:xfrm>
            <a:off x="460907" y="4160272"/>
            <a:ext cx="17670985" cy="3813520"/>
            <a:chOff x="460907" y="4160272"/>
            <a:chExt cx="17670985" cy="3813520"/>
          </a:xfrm>
        </p:grpSpPr>
        <p:sp>
          <p:nvSpPr>
            <p:cNvPr id="9" name="Rectangle 8">
              <a:extLst>
                <a:ext uri="{FF2B5EF4-FFF2-40B4-BE49-F238E27FC236}">
                  <a16:creationId xmlns:a16="http://schemas.microsoft.com/office/drawing/2014/main" id="{77E8ECE9-3D48-6D59-1F1E-22C7EC193624}"/>
                </a:ext>
              </a:extLst>
            </p:cNvPr>
            <p:cNvSpPr/>
            <p:nvPr/>
          </p:nvSpPr>
          <p:spPr>
            <a:xfrm>
              <a:off x="10439399" y="5753100"/>
              <a:ext cx="5029201" cy="1592828"/>
            </a:xfrm>
            <a:prstGeom prst="rect">
              <a:avLst/>
            </a:prstGeom>
            <a:solidFill>
              <a:srgbClr val="1D1A1D"/>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359EA7-030B-3B3D-E25D-FF41CF38C97D}"/>
                </a:ext>
              </a:extLst>
            </p:cNvPr>
            <p:cNvSpPr/>
            <p:nvPr/>
          </p:nvSpPr>
          <p:spPr>
            <a:xfrm>
              <a:off x="3574980" y="4160272"/>
              <a:ext cx="11734800" cy="1592828"/>
            </a:xfrm>
            <a:prstGeom prst="rect">
              <a:avLst/>
            </a:prstGeom>
            <a:solidFill>
              <a:srgbClr val="1D1A1D"/>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5F54C6-7F47-83E6-5DBB-8BA2C28442B6}"/>
                </a:ext>
              </a:extLst>
            </p:cNvPr>
            <p:cNvSpPr txBox="1">
              <a:spLocks/>
            </p:cNvSpPr>
            <p:nvPr/>
          </p:nvSpPr>
          <p:spPr>
            <a:xfrm>
              <a:off x="3340190" y="4669430"/>
              <a:ext cx="11391900" cy="117665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0" b="1" i="0" u="none" strike="noStrike" kern="1200" cap="none" spc="0" normalizeH="0" baseline="0" noProof="0" dirty="0">
                <a:ln>
                  <a:noFill/>
                </a:ln>
                <a:solidFill>
                  <a:srgbClr val="704B24"/>
                </a:solidFill>
                <a:effectLst/>
                <a:uLnTx/>
                <a:uFillTx/>
                <a:latin typeface="#9Slide05 Good Vibes Pro" panose="02000507080000020002" pitchFamily="2" charset="0"/>
                <a:ea typeface="+mn-ea"/>
                <a:cs typeface="+mn-cs"/>
              </a:endParaRPr>
            </a:p>
          </p:txBody>
        </p:sp>
        <p:sp>
          <p:nvSpPr>
            <p:cNvPr id="5" name="Content Placeholder 2">
              <a:extLst>
                <a:ext uri="{FF2B5EF4-FFF2-40B4-BE49-F238E27FC236}">
                  <a16:creationId xmlns:a16="http://schemas.microsoft.com/office/drawing/2014/main" id="{B7C86D1E-FC5D-C6B3-8332-9F8F6F554833}"/>
                </a:ext>
              </a:extLst>
            </p:cNvPr>
            <p:cNvSpPr txBox="1">
              <a:spLocks/>
            </p:cNvSpPr>
            <p:nvPr/>
          </p:nvSpPr>
          <p:spPr>
            <a:xfrm>
              <a:off x="9155429" y="6178189"/>
              <a:ext cx="7383985" cy="13025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6000" b="1" noProof="0" dirty="0" err="1">
                  <a:solidFill>
                    <a:schemeClr val="bg1"/>
                  </a:solidFill>
                  <a:latin typeface="#9Slide05 Fourth Medium" panose="00000600000000000000" pitchFamily="2" charset="0"/>
                </a:rPr>
                <a:t>Sác-lơ</a:t>
              </a:r>
              <a:r>
                <a:rPr lang="en-US" sz="6000" b="1" noProof="0" dirty="0">
                  <a:solidFill>
                    <a:schemeClr val="bg1"/>
                  </a:solidFill>
                  <a:latin typeface="#9Slide05 Fourth Medium" panose="00000600000000000000" pitchFamily="2" charset="0"/>
                </a:rPr>
                <a:t> </a:t>
              </a:r>
              <a:r>
                <a:rPr lang="en-US" sz="6000" b="1" noProof="0" dirty="0" err="1">
                  <a:solidFill>
                    <a:schemeClr val="bg1"/>
                  </a:solidFill>
                  <a:latin typeface="#9Slide05 Fourth Medium" panose="00000600000000000000" pitchFamily="2" charset="0"/>
                </a:rPr>
                <a:t>Uy</a:t>
              </a:r>
              <a:r>
                <a:rPr lang="en-US" sz="6000" b="1" noProof="0" dirty="0">
                  <a:solidFill>
                    <a:schemeClr val="bg1"/>
                  </a:solidFill>
                  <a:latin typeface="#9Slide05 Fourth Medium" panose="00000600000000000000" pitchFamily="2" charset="0"/>
                </a:rPr>
                <a:t>-li-am</a:t>
              </a:r>
              <a:endParaRPr kumimoji="0" lang="en-US" sz="6000" b="1" i="0" u="none" strike="noStrike" kern="1200" cap="none" spc="0" normalizeH="0" baseline="0" noProof="0" dirty="0">
                <a:ln>
                  <a:noFill/>
                </a:ln>
                <a:solidFill>
                  <a:schemeClr val="bg1"/>
                </a:solidFill>
                <a:effectLst/>
                <a:uLnTx/>
                <a:uFillTx/>
                <a:latin typeface="#9Slide05 Fourth Medium" panose="00000600000000000000" pitchFamily="2" charset="0"/>
              </a:endParaRPr>
            </a:p>
          </p:txBody>
        </p:sp>
        <p:sp>
          <p:nvSpPr>
            <p:cNvPr id="6" name="Content Placeholder 2">
              <a:extLst>
                <a:ext uri="{FF2B5EF4-FFF2-40B4-BE49-F238E27FC236}">
                  <a16:creationId xmlns:a16="http://schemas.microsoft.com/office/drawing/2014/main" id="{160C3BB2-2B5D-5507-3DDC-213D7E46BBFF}"/>
                </a:ext>
              </a:extLst>
            </p:cNvPr>
            <p:cNvSpPr txBox="1">
              <a:spLocks/>
            </p:cNvSpPr>
            <p:nvPr/>
          </p:nvSpPr>
          <p:spPr>
            <a:xfrm>
              <a:off x="460907" y="4295956"/>
              <a:ext cx="17670985" cy="24642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8000" dirty="0" err="1">
                  <a:solidFill>
                    <a:schemeClr val="bg1"/>
                  </a:solidFill>
                  <a:latin typeface="#9Slide07 IcielCrocante" panose="02000000000000000000" pitchFamily="2" charset="0"/>
                </a:rPr>
                <a:t>Kẻ</a:t>
              </a:r>
              <a:r>
                <a:rPr lang="en-US" sz="8000" dirty="0">
                  <a:solidFill>
                    <a:schemeClr val="bg1"/>
                  </a:solidFill>
                  <a:latin typeface="#9Slide07 IcielCrocante" panose="02000000000000000000" pitchFamily="2" charset="0"/>
                </a:rPr>
                <a:t> </a:t>
              </a:r>
              <a:r>
                <a:rPr lang="en-US" sz="8000" dirty="0" err="1">
                  <a:solidFill>
                    <a:schemeClr val="bg1"/>
                  </a:solidFill>
                  <a:latin typeface="#9Slide07 IcielCrocante" panose="02000000000000000000" pitchFamily="2" charset="0"/>
                </a:rPr>
                <a:t>sát</a:t>
              </a:r>
              <a:r>
                <a:rPr lang="en-US" sz="8000" dirty="0">
                  <a:solidFill>
                    <a:schemeClr val="bg1"/>
                  </a:solidFill>
                  <a:latin typeface="#9Slide07 IcielCrocante" panose="02000000000000000000" pitchFamily="2" charset="0"/>
                </a:rPr>
                <a:t> </a:t>
              </a:r>
              <a:r>
                <a:rPr lang="en-US" sz="8000" dirty="0" err="1">
                  <a:solidFill>
                    <a:schemeClr val="bg1"/>
                  </a:solidFill>
                  <a:latin typeface="#9Slide07 IcielCrocante" panose="02000000000000000000" pitchFamily="2" charset="0"/>
                </a:rPr>
                <a:t>nhân</a:t>
              </a:r>
              <a:r>
                <a:rPr lang="en-US" sz="8000" dirty="0">
                  <a:solidFill>
                    <a:schemeClr val="bg1"/>
                  </a:solidFill>
                  <a:latin typeface="#9Slide07 IcielCrocante" panose="02000000000000000000" pitchFamily="2" charset="0"/>
                </a:rPr>
                <a:t> </a:t>
              </a:r>
              <a:r>
                <a:rPr lang="en-US" sz="8000" dirty="0" err="1">
                  <a:solidFill>
                    <a:schemeClr val="bg1"/>
                  </a:solidFill>
                  <a:latin typeface="#9Slide07 IcielCrocante" panose="02000000000000000000" pitchFamily="2" charset="0"/>
                </a:rPr>
                <a:t>lộ</a:t>
              </a:r>
              <a:r>
                <a:rPr lang="en-US" sz="8000" dirty="0">
                  <a:solidFill>
                    <a:schemeClr val="bg1"/>
                  </a:solidFill>
                  <a:latin typeface="#9Slide07 IcielCrocante" panose="02000000000000000000" pitchFamily="2" charset="0"/>
                </a:rPr>
                <a:t> </a:t>
              </a:r>
              <a:r>
                <a:rPr lang="en-US" sz="8000" dirty="0" err="1">
                  <a:solidFill>
                    <a:schemeClr val="bg1"/>
                  </a:solidFill>
                  <a:latin typeface="#9Slide07 IcielCrocante" panose="02000000000000000000" pitchFamily="2" charset="0"/>
                </a:rPr>
                <a:t>diện</a:t>
              </a:r>
              <a:endParaRPr kumimoji="0" lang="en-US" sz="8000" i="0" u="none" strike="noStrike" kern="1200" cap="none" spc="0" normalizeH="0" baseline="0" noProof="0" dirty="0">
                <a:ln>
                  <a:noFill/>
                </a:ln>
                <a:solidFill>
                  <a:schemeClr val="bg1"/>
                </a:solidFill>
                <a:effectLst/>
                <a:uLnTx/>
                <a:uFillTx/>
                <a:latin typeface="#9Slide07 IcielCrocante" panose="02000000000000000000" pitchFamily="2" charset="0"/>
              </a:endParaRPr>
            </a:p>
          </p:txBody>
        </p:sp>
        <p:sp>
          <p:nvSpPr>
            <p:cNvPr id="7" name="Rectangle 6"/>
            <p:cNvSpPr/>
            <p:nvPr/>
          </p:nvSpPr>
          <p:spPr>
            <a:xfrm>
              <a:off x="921815" y="7604460"/>
              <a:ext cx="9144000" cy="369332"/>
            </a:xfrm>
            <a:prstGeom prst="rect">
              <a:avLst/>
            </a:prstGeom>
          </p:spPr>
          <p:txBody>
            <a:bodyPr>
              <a:spAutoFit/>
            </a:bodyPr>
            <a:lstStyle/>
            <a:p>
              <a:endParaRPr lang="vi-VN" b="0" i="0" dirty="0">
                <a:solidFill>
                  <a:srgbClr val="000000"/>
                </a:solidFill>
                <a:effectLst/>
                <a:latin typeface="Open Sans"/>
              </a:endParaRPr>
            </a:p>
          </p:txBody>
        </p:sp>
      </p:grpSp>
      <p:sp>
        <p:nvSpPr>
          <p:cNvPr id="2" name="Freeform 3">
            <a:extLst>
              <a:ext uri="{FF2B5EF4-FFF2-40B4-BE49-F238E27FC236}">
                <a16:creationId xmlns:a16="http://schemas.microsoft.com/office/drawing/2014/main" id="{0CFE41A3-9B7A-D212-7FDF-DCF17D83C1C4}"/>
              </a:ext>
            </a:extLst>
          </p:cNvPr>
          <p:cNvSpPr/>
          <p:nvPr/>
        </p:nvSpPr>
        <p:spPr>
          <a:xfrm>
            <a:off x="-59612" y="4541301"/>
            <a:ext cx="4212282" cy="5654653"/>
          </a:xfrm>
          <a:custGeom>
            <a:avLst/>
            <a:gdLst/>
            <a:ahLst/>
            <a:cxnLst/>
            <a:rect l="l" t="t" r="r" b="b"/>
            <a:pathLst>
              <a:path w="4301951" h="5775026">
                <a:moveTo>
                  <a:pt x="0" y="0"/>
                </a:moveTo>
                <a:lnTo>
                  <a:pt x="4301952" y="0"/>
                </a:lnTo>
                <a:lnTo>
                  <a:pt x="4301952" y="5775026"/>
                </a:lnTo>
                <a:lnTo>
                  <a:pt x="0" y="577502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3264128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7848600" y="2552700"/>
            <a:ext cx="10550768" cy="4154984"/>
          </a:xfrm>
          <a:prstGeom prst="rect">
            <a:avLst/>
          </a:prstGeom>
          <a:noFill/>
        </p:spPr>
        <p:txBody>
          <a:bodyPr wrap="square">
            <a:spAutoFit/>
          </a:bodyPr>
          <a:lstStyle/>
          <a:p>
            <a:pPr lvl="0" algn="ctr">
              <a:defRPr/>
            </a:pP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lvl="0" algn="ctr">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Trải</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nghiệm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a:p>
            <a:pPr lvl="0" algn="ctr">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cùng</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lang="en-US" sz="8800" b="1" i="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D9911E19-0993-6D22-5AA2-1D6EDDD649E3}"/>
              </a:ext>
            </a:extLst>
          </p:cNvPr>
          <p:cNvPicPr>
            <a:picLocks noChangeAspect="1"/>
          </p:cNvPicPr>
          <p:nvPr/>
        </p:nvPicPr>
        <p:blipFill>
          <a:blip r:embed="rId3"/>
          <a:stretch>
            <a:fillRect/>
          </a:stretch>
        </p:blipFill>
        <p:spPr>
          <a:xfrm>
            <a:off x="685800" y="495300"/>
            <a:ext cx="8361241" cy="9448800"/>
          </a:xfrm>
          <a:prstGeom prst="rect">
            <a:avLst/>
          </a:prstGeom>
        </p:spPr>
      </p:pic>
    </p:spTree>
    <p:extLst>
      <p:ext uri="{BB962C8B-B14F-4D97-AF65-F5344CB8AC3E}">
        <p14:creationId xmlns:p14="http://schemas.microsoft.com/office/powerpoint/2010/main" val="153275489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1. Đọc – chú 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B1AC492-0C8C-40BA-69E5-82095DFE4BB0}"/>
              </a:ext>
            </a:extLst>
          </p:cNvPr>
          <p:cNvSpPr txBox="1"/>
          <p:nvPr/>
        </p:nvSpPr>
        <p:spPr>
          <a:xfrm>
            <a:off x="2133600" y="3238500"/>
            <a:ext cx="1493520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noProof="0" dirty="0" err="1">
                <a:solidFill>
                  <a:srgbClr val="0D0D0D"/>
                </a:solidFill>
                <a:latin typeface="Times New Roman" panose="02020603050405020304" pitchFamily="18" charset="0"/>
                <a:cs typeface="Times New Roman" panose="02020603050405020304" pitchFamily="18" charset="0"/>
              </a:rPr>
              <a:t>Đọc</a:t>
            </a:r>
            <a:r>
              <a:rPr lang="en-US" sz="4400" noProof="0" dirty="0">
                <a:solidFill>
                  <a:srgbClr val="0D0D0D"/>
                </a:solidFill>
                <a:latin typeface="Times New Roman" panose="02020603050405020304" pitchFamily="18" charset="0"/>
                <a:cs typeface="Times New Roman" panose="02020603050405020304" pitchFamily="18" charset="0"/>
              </a:rPr>
              <a:t> </a:t>
            </a:r>
            <a:r>
              <a:rPr lang="en-US" sz="4400" noProof="0" dirty="0" err="1">
                <a:solidFill>
                  <a:srgbClr val="0D0D0D"/>
                </a:solidFill>
                <a:latin typeface="Times New Roman" panose="02020603050405020304" pitchFamily="18" charset="0"/>
                <a:cs typeface="Times New Roman" panose="02020603050405020304" pitchFamily="18" charset="0"/>
              </a:rPr>
              <a:t>nối</a:t>
            </a:r>
            <a:r>
              <a:rPr lang="en-US" sz="4400" noProof="0" dirty="0">
                <a:solidFill>
                  <a:srgbClr val="0D0D0D"/>
                </a:solidFill>
                <a:latin typeface="Times New Roman" panose="02020603050405020304" pitchFamily="18" charset="0"/>
                <a:cs typeface="Times New Roman" panose="02020603050405020304" pitchFamily="18" charset="0"/>
              </a:rPr>
              <a:t> </a:t>
            </a:r>
            <a:r>
              <a:rPr lang="en-US" sz="4400" noProof="0" dirty="0" err="1">
                <a:solidFill>
                  <a:srgbClr val="0D0D0D"/>
                </a:solidFill>
                <a:latin typeface="Times New Roman" panose="02020603050405020304" pitchFamily="18" charset="0"/>
                <a:cs typeface="Times New Roman" panose="02020603050405020304" pitchFamily="18" charset="0"/>
              </a:rPr>
              <a:t>tiếp</a:t>
            </a:r>
            <a:r>
              <a:rPr lang="en-US" sz="4400" noProof="0" dirty="0">
                <a:solidFill>
                  <a:srgbClr val="0D0D0D"/>
                </a:solidFill>
                <a:latin typeface="Times New Roman" panose="02020603050405020304" pitchFamily="18" charset="0"/>
                <a:cs typeface="Times New Roman" panose="02020603050405020304" pitchFamily="18" charset="0"/>
              </a:rPr>
              <a:t> VB</a:t>
            </a:r>
          </a:p>
        </p:txBody>
      </p:sp>
      <p:sp>
        <p:nvSpPr>
          <p:cNvPr id="4" name="Freeform 3"/>
          <p:cNvSpPr/>
          <p:nvPr/>
        </p:nvSpPr>
        <p:spPr>
          <a:xfrm>
            <a:off x="11450765" y="2799211"/>
            <a:ext cx="5367109" cy="7204915"/>
          </a:xfrm>
          <a:custGeom>
            <a:avLst/>
            <a:gdLst/>
            <a:ahLst/>
            <a:cxnLst/>
            <a:rect l="l" t="t" r="r" b="b"/>
            <a:pathLst>
              <a:path w="4301951" h="5775026">
                <a:moveTo>
                  <a:pt x="0" y="0"/>
                </a:moveTo>
                <a:lnTo>
                  <a:pt x="4301952" y="0"/>
                </a:lnTo>
                <a:lnTo>
                  <a:pt x="4301952" y="5775026"/>
                </a:lnTo>
                <a:lnTo>
                  <a:pt x="0" y="577502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54214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8820</TotalTime>
  <Words>3278</Words>
  <Application>Microsoft Office PowerPoint</Application>
  <PresentationFormat>Custom</PresentationFormat>
  <Paragraphs>314</Paragraphs>
  <Slides>54</Slides>
  <Notes>30</Notes>
  <HiddenSlides>0</HiddenSlides>
  <MMClips>1</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54</vt:i4>
      </vt:variant>
    </vt:vector>
  </HeadingPairs>
  <TitlesOfParts>
    <vt:vector size="82" baseType="lpstr">
      <vt:lpstr>Calibri Light</vt:lpstr>
      <vt:lpstr>#9Slide03 Montserrat Black</vt:lpstr>
      <vt:lpstr>Calibri</vt:lpstr>
      <vt:lpstr>#9Slide07 SVNGuerrilla</vt:lpstr>
      <vt:lpstr>Arial</vt:lpstr>
      <vt:lpstr>#9Slide05 SVNBulgary</vt:lpstr>
      <vt:lpstr>Times New Roman</vt:lpstr>
      <vt:lpstr>#9Slide05 SVNCookie</vt:lpstr>
      <vt:lpstr>#9Slide05 MetroScript</vt:lpstr>
      <vt:lpstr>Söhne</vt:lpstr>
      <vt:lpstr>#9Slide05 Fourth Medium</vt:lpstr>
      <vt:lpstr>#9Slide07 IcielCrocante</vt:lpstr>
      <vt:lpstr>Rockwell</vt:lpstr>
      <vt:lpstr>#9Slide05 Good Vibes Pro</vt:lpstr>
      <vt:lpstr>Papyrus</vt:lpstr>
      <vt:lpstr>Comic Sans MS</vt:lpstr>
      <vt:lpstr>Wingdings</vt:lpstr>
      <vt:lpstr>Amasis MT Pro Black</vt:lpstr>
      <vt:lpstr>Open Sans</vt:lpstr>
      <vt:lpstr>1_Office Theme</vt:lpstr>
      <vt:lpstr>Office Theme</vt:lpstr>
      <vt:lpstr>4_Office Theme</vt:lpstr>
      <vt:lpstr>5_Office Theme</vt:lpstr>
      <vt:lpstr>3_Office Theme</vt:lpstr>
      <vt:lpstr>8_Office Theme</vt:lpstr>
      <vt:lpstr>6_Office Theme</vt:lpstr>
      <vt:lpstr>2_Office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Dell Inspiron 5320</cp:lastModifiedBy>
  <cp:revision>381</cp:revision>
  <dcterms:created xsi:type="dcterms:W3CDTF">2006-08-16T00:00:00Z</dcterms:created>
  <dcterms:modified xsi:type="dcterms:W3CDTF">2024-12-20T11:10:07Z</dcterms:modified>
  <dc:identifier>DAGLqprbdMc</dc:identifier>
</cp:coreProperties>
</file>