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7"/>
  </p:notesMasterIdLst>
  <p:sldIdLst>
    <p:sldId id="534" r:id="rId4"/>
    <p:sldId id="566" r:id="rId5"/>
    <p:sldId id="256" r:id="rId6"/>
    <p:sldId id="476" r:id="rId7"/>
    <p:sldId id="535" r:id="rId8"/>
    <p:sldId id="542" r:id="rId9"/>
    <p:sldId id="536" r:id="rId10"/>
    <p:sldId id="537" r:id="rId11"/>
    <p:sldId id="543" r:id="rId12"/>
    <p:sldId id="538" r:id="rId13"/>
    <p:sldId id="539" r:id="rId14"/>
    <p:sldId id="540" r:id="rId15"/>
    <p:sldId id="541" r:id="rId16"/>
    <p:sldId id="544" r:id="rId17"/>
    <p:sldId id="550" r:id="rId18"/>
    <p:sldId id="549" r:id="rId19"/>
    <p:sldId id="548" r:id="rId20"/>
    <p:sldId id="551" r:id="rId21"/>
    <p:sldId id="552" r:id="rId22"/>
    <p:sldId id="553" r:id="rId23"/>
    <p:sldId id="554" r:id="rId24"/>
    <p:sldId id="555" r:id="rId25"/>
    <p:sldId id="556" r:id="rId26"/>
    <p:sldId id="558" r:id="rId27"/>
    <p:sldId id="559" r:id="rId28"/>
    <p:sldId id="560" r:id="rId29"/>
    <p:sldId id="557" r:id="rId30"/>
    <p:sldId id="561" r:id="rId31"/>
    <p:sldId id="562" r:id="rId32"/>
    <p:sldId id="563" r:id="rId33"/>
    <p:sldId id="564" r:id="rId34"/>
    <p:sldId id="520" r:id="rId35"/>
    <p:sldId id="56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7" autoAdjust="0"/>
    <p:restoredTop sz="94364" autoAdjust="0"/>
  </p:normalViewPr>
  <p:slideViewPr>
    <p:cSldViewPr snapToGrid="0">
      <p:cViewPr varScale="1">
        <p:scale>
          <a:sx n="68" d="100"/>
          <a:sy n="68" d="100"/>
        </p:scale>
        <p:origin x="645"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 </a:t>
            </a:r>
            <a:r>
              <a:rPr lang="en-US" dirty="0" err="1"/>
              <a:t>dụ</a:t>
            </a:r>
            <a:r>
              <a:rPr lang="en-US" dirty="0"/>
              <a:t>: Thông </a:t>
            </a:r>
            <a:r>
              <a:rPr lang="en-US" dirty="0" err="1"/>
              <a:t>báo</a:t>
            </a:r>
            <a:r>
              <a:rPr lang="en-US" dirty="0"/>
              <a:t> </a:t>
            </a:r>
            <a:r>
              <a:rPr lang="en-US" dirty="0" err="1"/>
              <a:t>rằng</a:t>
            </a:r>
            <a:r>
              <a:rPr lang="en-US" dirty="0"/>
              <a:t> </a:t>
            </a:r>
            <a:r>
              <a:rPr lang="en-US" dirty="0" err="1"/>
              <a:t>sẽ</a:t>
            </a:r>
            <a:r>
              <a:rPr lang="en-US" dirty="0"/>
              <a:t> </a:t>
            </a:r>
            <a:r>
              <a:rPr lang="en-US" dirty="0" err="1"/>
              <a:t>đến</a:t>
            </a:r>
            <a:r>
              <a:rPr lang="en-US" dirty="0"/>
              <a:t> </a:t>
            </a:r>
            <a:r>
              <a:rPr lang="en-US" dirty="0" err="1"/>
              <a:t>muộn</a:t>
            </a:r>
            <a:r>
              <a:rPr lang="en-US" dirty="0"/>
              <a:t>: “</a:t>
            </a:r>
            <a:r>
              <a:rPr lang="vi-VN" dirty="0"/>
              <a:t>Đến muộn nhé!”, “Đến muộn”...</a:t>
            </a:r>
          </a:p>
          <a:p>
            <a:r>
              <a:rPr lang="vi-VN" dirty="0">
                <a:sym typeface="Wingdings" panose="05000000000000000000" pitchFamily="2" charset="2"/>
              </a:rPr>
              <a:t>Sau khi hoàn thành, yêu cầu HS giải thích vì sao lại rút gọn như vậy, có hiệu quả hay không? Lựa chọn 1 số tin đã được rút gọn và viết lại đầy đủ.</a:t>
            </a:r>
          </a:p>
          <a:p>
            <a:r>
              <a:rPr lang="vi-VN" dirty="0">
                <a:sym typeface="Wingdings" panose="05000000000000000000" pitchFamily="2" charset="2"/>
              </a:rPr>
              <a:t>Dẫn: Hằng ngày</a:t>
            </a:r>
            <a:r>
              <a:rPr lang="vi-VN" dirty="0"/>
              <a:t>, chúng ta thường có những tình huống cần phải truyền đạt thông tin thật nhanh gọn, như vội vàng thông báo một tin nào đó hoặc trả lời một câu hỏi ngắn. Nhiều lúc chúng ta không cần nói đủ chủ ngữ, vị ngữ mà đối phương vẫn hiểu rõ ý mình muốn nói? Đó chính là cách mà chúng ta sử dụng </a:t>
            </a:r>
            <a:r>
              <a:rPr lang="vi-VN" b="1" dirty="0"/>
              <a:t>câu rút gọn</a:t>
            </a:r>
            <a:r>
              <a:rPr lang="vi-VN" dirty="0"/>
              <a:t>.</a:t>
            </a:r>
          </a:p>
          <a:p>
            <a:r>
              <a:rPr lang="vi-VN" dirty="0"/>
              <a:t>Vậy câu rút gọn là gì? Cần lưu ý điều gì khi rút gọn câu? Bài học ngày hôm nay sẽ giải đáp những câu hỏi đó.</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87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90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11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263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31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85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54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664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895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42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20</a:t>
            </a:fld>
            <a:endParaRPr lang="en-US"/>
          </a:p>
        </p:txBody>
      </p:sp>
    </p:spTree>
    <p:extLst>
      <p:ext uri="{BB962C8B-B14F-4D97-AF65-F5344CB8AC3E}">
        <p14:creationId xmlns:p14="http://schemas.microsoft.com/office/powerpoint/2010/main" val="316229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lắng</a:t>
            </a:r>
            <a:r>
              <a:rPr lang="en-US" dirty="0"/>
              <a:t> </a:t>
            </a:r>
            <a:r>
              <a:rPr lang="en-US" dirty="0" err="1"/>
              <a:t>nghe</a:t>
            </a:r>
            <a:r>
              <a:rPr lang="en-US" dirty="0"/>
              <a:t> </a:t>
            </a:r>
            <a:r>
              <a:rPr lang="en-US" dirty="0" err="1"/>
              <a:t>bài</a:t>
            </a:r>
            <a:r>
              <a:rPr lang="en-US" dirty="0"/>
              <a:t> </a:t>
            </a:r>
            <a:r>
              <a:rPr lang="en-US" dirty="0" err="1"/>
              <a:t>hát</a:t>
            </a:r>
            <a:r>
              <a:rPr lang="en-US" dirty="0"/>
              <a:t> “</a:t>
            </a:r>
            <a:r>
              <a:rPr lang="en-US" dirty="0" err="1"/>
              <a:t>Nhạc</a:t>
            </a:r>
            <a:r>
              <a:rPr lang="en-US" dirty="0"/>
              <a:t> </a:t>
            </a:r>
            <a:r>
              <a:rPr lang="en-US" dirty="0" err="1"/>
              <a:t>rừng</a:t>
            </a:r>
            <a:r>
              <a:rPr lang="en-US" dirty="0"/>
              <a:t>”, </a:t>
            </a:r>
            <a:r>
              <a:rPr lang="en-US" dirty="0" err="1"/>
              <a:t>yêu</a:t>
            </a:r>
            <a:r>
              <a:rPr lang="en-US" dirty="0"/>
              <a:t> </a:t>
            </a:r>
            <a:r>
              <a:rPr lang="en-US" dirty="0" err="1"/>
              <a:t>cầu</a:t>
            </a:r>
            <a:r>
              <a:rPr lang="en-US" dirty="0"/>
              <a:t> HS </a:t>
            </a:r>
            <a:r>
              <a:rPr lang="vi-VN" dirty="0"/>
              <a:t>tập trung lắng nghe những âm thanh</a:t>
            </a:r>
            <a:r>
              <a:rPr lang="en-US" dirty="0"/>
              <a:t> </a:t>
            </a:r>
            <a:r>
              <a:rPr lang="en-US" dirty="0" err="1"/>
              <a:t>hoặc</a:t>
            </a:r>
            <a:r>
              <a:rPr lang="en-US" dirty="0"/>
              <a:t> </a:t>
            </a:r>
            <a:r>
              <a:rPr lang="en-US" dirty="0" err="1"/>
              <a:t>hình</a:t>
            </a:r>
            <a:r>
              <a:rPr lang="en-US" dirty="0"/>
              <a:t> </a:t>
            </a:r>
            <a:r>
              <a:rPr lang="en-US" dirty="0" err="1"/>
              <a:t>ảnh</a:t>
            </a:r>
            <a:r>
              <a:rPr lang="vi-VN" dirty="0"/>
              <a:t> thiên nhiên được miêu tả qua bài hát như tiếng chim, tiếng ve, tiếng suối chả</a:t>
            </a:r>
            <a:r>
              <a:rPr lang="en-US" dirty="0"/>
              <a:t>y...</a:t>
            </a:r>
            <a:br>
              <a:rPr lang="en-US" dirty="0"/>
            </a:br>
            <a:r>
              <a:rPr lang="en-US" dirty="0" err="1"/>
              <a:t>Dự</a:t>
            </a:r>
            <a:r>
              <a:rPr lang="en-US" dirty="0"/>
              <a:t> </a:t>
            </a:r>
            <a:r>
              <a:rPr lang="en-US" dirty="0" err="1"/>
              <a:t>kiến</a:t>
            </a:r>
            <a:r>
              <a:rPr lang="en-US" dirty="0"/>
              <a:t>: </a:t>
            </a:r>
            <a:r>
              <a:rPr lang="en-US" dirty="0" err="1"/>
              <a:t>Học</a:t>
            </a:r>
            <a:r>
              <a:rPr lang="en-US" dirty="0"/>
              <a:t> </a:t>
            </a:r>
            <a:r>
              <a:rPr lang="en-US" dirty="0" err="1"/>
              <a:t>sinh</a:t>
            </a:r>
            <a:r>
              <a:rPr lang="en-US" dirty="0"/>
              <a:t> chia </a:t>
            </a:r>
            <a:r>
              <a:rPr lang="en-US" dirty="0" err="1"/>
              <a:t>sẻ</a:t>
            </a:r>
            <a:r>
              <a:rPr lang="en-US" dirty="0"/>
              <a:t> </a:t>
            </a:r>
            <a:r>
              <a:rPr lang="en-US" dirty="0" err="1"/>
              <a:t>các</a:t>
            </a:r>
            <a:r>
              <a:rPr lang="en-US" dirty="0"/>
              <a:t> </a:t>
            </a:r>
            <a:r>
              <a:rPr lang="en-US" dirty="0" err="1"/>
              <a:t>hình</a:t>
            </a:r>
            <a:r>
              <a:rPr lang="en-US" dirty="0"/>
              <a:t> </a:t>
            </a:r>
            <a:r>
              <a:rPr lang="en-US" dirty="0" err="1"/>
              <a:t>ảnh</a:t>
            </a:r>
            <a:r>
              <a:rPr lang="en-US" dirty="0"/>
              <a:t> </a:t>
            </a:r>
            <a:r>
              <a:rPr lang="en-US" dirty="0" err="1"/>
              <a:t>hoặc</a:t>
            </a:r>
            <a:r>
              <a:rPr lang="en-US" dirty="0"/>
              <a:t> </a:t>
            </a:r>
            <a:r>
              <a:rPr lang="en-US" dirty="0" err="1"/>
              <a:t>âm</a:t>
            </a:r>
            <a:r>
              <a:rPr lang="en-US" dirty="0"/>
              <a:t> </a:t>
            </a:r>
            <a:r>
              <a:rPr lang="en-US" dirty="0" err="1"/>
              <a:t>thanh</a:t>
            </a:r>
            <a:r>
              <a:rPr lang="en-US" dirty="0"/>
              <a:t> ("</a:t>
            </a:r>
            <a:r>
              <a:rPr lang="en-US" dirty="0" err="1"/>
              <a:t>Cúc</a:t>
            </a:r>
            <a:r>
              <a:rPr lang="en-US" dirty="0"/>
              <a:t> cu!", "Ve </a:t>
            </a:r>
            <a:r>
              <a:rPr lang="en-US" dirty="0" err="1"/>
              <a:t>rừng</a:t>
            </a:r>
            <a:r>
              <a:rPr lang="en-US" dirty="0"/>
              <a:t>!", "</a:t>
            </a:r>
            <a:r>
              <a:rPr lang="en-US" dirty="0" err="1"/>
              <a:t>Róc</a:t>
            </a:r>
            <a:r>
              <a:rPr lang="en-US" dirty="0"/>
              <a:t> </a:t>
            </a:r>
            <a:r>
              <a:rPr lang="en-US" dirty="0" err="1"/>
              <a:t>rách</a:t>
            </a:r>
            <a:r>
              <a:rPr lang="en-US" dirty="0"/>
              <a:t>!“, “</a:t>
            </a:r>
            <a:r>
              <a:rPr lang="en-US" dirty="0" err="1"/>
              <a:t>Lá</a:t>
            </a:r>
            <a:r>
              <a:rPr lang="en-US" dirty="0"/>
              <a:t> </a:t>
            </a:r>
            <a:r>
              <a:rPr lang="en-US" dirty="0" err="1"/>
              <a:t>rơi</a:t>
            </a:r>
            <a:r>
              <a:rPr lang="en-US" dirty="0"/>
              <a:t>”, “Lao </a:t>
            </a:r>
            <a:r>
              <a:rPr lang="en-US" dirty="0" err="1"/>
              <a:t>xao</a:t>
            </a:r>
            <a:r>
              <a:rPr lang="en-US" dirty="0"/>
              <a:t>”, “</a:t>
            </a:r>
            <a:r>
              <a:rPr lang="en-US" dirty="0" err="1"/>
              <a:t>Rì</a:t>
            </a:r>
            <a:r>
              <a:rPr lang="en-US" dirty="0"/>
              <a:t> </a:t>
            </a:r>
            <a:r>
              <a:rPr lang="en-US" dirty="0" err="1"/>
              <a:t>rào</a:t>
            </a:r>
            <a:r>
              <a:rPr lang="en-US" dirty="0"/>
              <a:t>”…).</a:t>
            </a:r>
          </a:p>
          <a:p>
            <a:r>
              <a:rPr lang="en-US" dirty="0" err="1"/>
              <a:t>Dẫn</a:t>
            </a:r>
            <a:r>
              <a:rPr lang="en-US" dirty="0"/>
              <a:t>: </a:t>
            </a:r>
            <a:r>
              <a:rPr lang="en-US" dirty="0" err="1"/>
              <a:t>Trong</a:t>
            </a:r>
            <a:r>
              <a:rPr lang="en-US" dirty="0"/>
              <a:t> </a:t>
            </a:r>
            <a:r>
              <a:rPr lang="en-US" dirty="0" err="1"/>
              <a:t>lời</a:t>
            </a:r>
            <a:r>
              <a:rPr lang="en-US" dirty="0"/>
              <a:t> </a:t>
            </a:r>
            <a:r>
              <a:rPr lang="en-US" dirty="0" err="1"/>
              <a:t>bài</a:t>
            </a:r>
            <a:r>
              <a:rPr lang="en-US" dirty="0"/>
              <a:t> </a:t>
            </a:r>
            <a:r>
              <a:rPr lang="en-US" dirty="0" err="1"/>
              <a:t>hát</a:t>
            </a:r>
            <a:r>
              <a:rPr lang="en-US" dirty="0"/>
              <a:t>, </a:t>
            </a:r>
            <a:r>
              <a:rPr lang="en-US" dirty="0" err="1"/>
              <a:t>có</a:t>
            </a:r>
            <a:r>
              <a:rPr lang="en-US" dirty="0"/>
              <a:t> </a:t>
            </a:r>
            <a:r>
              <a:rPr lang="en-US" dirty="0" err="1"/>
              <a:t>những</a:t>
            </a:r>
            <a:r>
              <a:rPr lang="en-US" dirty="0"/>
              <a:t> </a:t>
            </a:r>
            <a:r>
              <a:rPr lang="en-US" dirty="0" err="1"/>
              <a:t>câu</a:t>
            </a:r>
            <a:r>
              <a:rPr lang="en-US" dirty="0"/>
              <a:t> </a:t>
            </a:r>
            <a:r>
              <a:rPr lang="en-US" dirty="0" err="1"/>
              <a:t>ngắn</a:t>
            </a:r>
            <a:r>
              <a:rPr lang="en-US" dirty="0"/>
              <a:t> </a:t>
            </a:r>
            <a:r>
              <a:rPr lang="en-US" dirty="0" err="1"/>
              <a:t>gọn</a:t>
            </a:r>
            <a:r>
              <a:rPr lang="en-US" dirty="0"/>
              <a:t>, </a:t>
            </a:r>
            <a:r>
              <a:rPr lang="en-US" dirty="0" err="1"/>
              <a:t>đơn</a:t>
            </a:r>
            <a:r>
              <a:rPr lang="en-US" dirty="0"/>
              <a:t> </a:t>
            </a:r>
            <a:r>
              <a:rPr lang="en-US" dirty="0" err="1"/>
              <a:t>giản</a:t>
            </a:r>
            <a:r>
              <a:rPr lang="en-US" dirty="0"/>
              <a:t> </a:t>
            </a:r>
            <a:r>
              <a:rPr lang="en-US" dirty="0" err="1"/>
              <a:t>nhưng</a:t>
            </a:r>
            <a:r>
              <a:rPr lang="en-US" dirty="0"/>
              <a:t> </a:t>
            </a:r>
            <a:r>
              <a:rPr lang="en-US" dirty="0" err="1"/>
              <a:t>giàu</a:t>
            </a:r>
            <a:r>
              <a:rPr lang="en-US" dirty="0"/>
              <a:t> </a:t>
            </a:r>
            <a:r>
              <a:rPr lang="en-US" dirty="0" err="1"/>
              <a:t>sức</a:t>
            </a:r>
            <a:r>
              <a:rPr lang="en-US" dirty="0"/>
              <a:t> </a:t>
            </a:r>
            <a:r>
              <a:rPr lang="en-US" dirty="0" err="1"/>
              <a:t>gợi</a:t>
            </a:r>
            <a:r>
              <a:rPr lang="en-US" dirty="0"/>
              <a:t> </a:t>
            </a:r>
            <a:r>
              <a:rPr lang="en-US" dirty="0" err="1"/>
              <a:t>tả</a:t>
            </a:r>
            <a:r>
              <a:rPr lang="en-US" dirty="0"/>
              <a:t>. </a:t>
            </a:r>
            <a:r>
              <a:rPr lang="en-US" dirty="0" err="1"/>
              <a:t>Đó</a:t>
            </a:r>
            <a:r>
              <a:rPr lang="en-US" dirty="0"/>
              <a:t> </a:t>
            </a:r>
            <a:r>
              <a:rPr lang="en-US" dirty="0" err="1"/>
              <a:t>là</a:t>
            </a:r>
            <a:r>
              <a:rPr lang="en-US" dirty="0"/>
              <a:t> </a:t>
            </a:r>
            <a:r>
              <a:rPr lang="en-US" dirty="0" err="1"/>
              <a:t>những</a:t>
            </a:r>
            <a:r>
              <a:rPr lang="en-US" dirty="0"/>
              <a:t> </a:t>
            </a:r>
            <a:r>
              <a:rPr lang="en-US" dirty="0" err="1"/>
              <a:t>câu</a:t>
            </a:r>
            <a:r>
              <a:rPr lang="en-US" dirty="0"/>
              <a:t> </a:t>
            </a:r>
            <a:r>
              <a:rPr lang="en-US" dirty="0" err="1"/>
              <a:t>đặc</a:t>
            </a:r>
            <a:r>
              <a:rPr lang="en-US" dirty="0"/>
              <a:t> </a:t>
            </a:r>
            <a:r>
              <a:rPr lang="en-US" dirty="0" err="1"/>
              <a:t>biệt</a:t>
            </a:r>
            <a:r>
              <a:rPr lang="en-US" dirty="0"/>
              <a:t> - n</a:t>
            </a:r>
            <a:r>
              <a:rPr lang="vi-VN" dirty="0"/>
              <a:t>hững câu không cần đầy đủ chủ ngữ và vị ngữ nhưng vẫn giúp người nghe hình dung được cảnh vật hoặc âm thanh.</a:t>
            </a:r>
            <a:r>
              <a:rPr lang="en-US" dirty="0"/>
              <a:t> </a:t>
            </a:r>
            <a:r>
              <a:rPr lang="en-US" dirty="0" err="1"/>
              <a:t>Trong</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tìm</a:t>
            </a:r>
            <a:r>
              <a:rPr lang="en-US" dirty="0"/>
              <a:t> </a:t>
            </a:r>
            <a:r>
              <a:rPr lang="en-US" dirty="0" err="1"/>
              <a:t>hiểu</a:t>
            </a:r>
            <a:r>
              <a:rPr lang="en-US" dirty="0"/>
              <a:t> </a:t>
            </a:r>
            <a:r>
              <a:rPr lang="en-US" dirty="0" err="1"/>
              <a:t>kĩ</a:t>
            </a:r>
            <a:r>
              <a:rPr lang="en-US" dirty="0"/>
              <a:t> </a:t>
            </a:r>
            <a:r>
              <a:rPr lang="en-US" dirty="0" err="1"/>
              <a:t>hơn</a:t>
            </a:r>
            <a:r>
              <a:rPr lang="en-US" dirty="0"/>
              <a:t> </a:t>
            </a:r>
            <a:r>
              <a:rPr lang="en-US" dirty="0" err="1"/>
              <a:t>về</a:t>
            </a:r>
            <a:r>
              <a:rPr lang="en-US" dirty="0"/>
              <a:t> </a:t>
            </a:r>
            <a:r>
              <a:rPr lang="en-US" dirty="0" err="1"/>
              <a:t>khái</a:t>
            </a:r>
            <a:r>
              <a:rPr lang="en-US" dirty="0"/>
              <a:t> </a:t>
            </a:r>
            <a:r>
              <a:rPr lang="en-US" dirty="0" err="1"/>
              <a:t>niệm</a:t>
            </a:r>
            <a:r>
              <a:rPr lang="en-US" dirty="0"/>
              <a:t> </a:t>
            </a:r>
            <a:r>
              <a:rPr lang="en-US" dirty="0" err="1"/>
              <a:t>và</a:t>
            </a:r>
            <a:r>
              <a:rPr lang="en-US" dirty="0"/>
              <a:t> </a:t>
            </a:r>
            <a:r>
              <a:rPr lang="en-US" dirty="0" err="1"/>
              <a:t>tác</a:t>
            </a:r>
            <a:r>
              <a:rPr lang="en-US" dirty="0"/>
              <a:t> </a:t>
            </a:r>
            <a:r>
              <a:rPr lang="en-US" dirty="0" err="1"/>
              <a:t>dụng</a:t>
            </a:r>
            <a:r>
              <a:rPr lang="en-US" dirty="0"/>
              <a:t> </a:t>
            </a:r>
            <a:r>
              <a:rPr lang="en-US" dirty="0" err="1"/>
              <a:t>của</a:t>
            </a:r>
            <a:r>
              <a:rPr lang="en-US" dirty="0"/>
              <a:t> </a:t>
            </a:r>
            <a:r>
              <a:rPr lang="en-US" dirty="0" err="1"/>
              <a:t>câu</a:t>
            </a:r>
            <a:r>
              <a:rPr lang="en-US" dirty="0"/>
              <a:t> </a:t>
            </a:r>
            <a:r>
              <a:rPr lang="en-US" dirty="0" err="1"/>
              <a:t>đặc</a:t>
            </a:r>
            <a:r>
              <a:rPr lang="en-US" dirty="0"/>
              <a:t> </a:t>
            </a:r>
            <a:r>
              <a:rPr lang="en-US" dirty="0" err="1"/>
              <a:t>biệt</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89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21</a:t>
            </a:fld>
            <a:endParaRPr lang="en-US"/>
          </a:p>
        </p:txBody>
      </p:sp>
    </p:spTree>
    <p:extLst>
      <p:ext uri="{BB962C8B-B14F-4D97-AF65-F5344CB8AC3E}">
        <p14:creationId xmlns:p14="http://schemas.microsoft.com/office/powerpoint/2010/main" val="2071889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dirty="0"/>
              <a:t> </a:t>
            </a:r>
            <a:r>
              <a:rPr lang="en-US" dirty="0" err="1"/>
              <a:t>phân</a:t>
            </a:r>
            <a:r>
              <a:rPr lang="en-US" baseline="0" dirty="0"/>
              <a:t> </a:t>
            </a:r>
            <a:r>
              <a:rPr lang="en-US" baseline="0" dirty="0" err="1"/>
              <a:t>tích</a:t>
            </a:r>
            <a:r>
              <a:rPr lang="en-US" baseline="0" dirty="0"/>
              <a:t> </a:t>
            </a:r>
            <a:r>
              <a:rPr lang="en-US" baseline="0" dirty="0" err="1"/>
              <a:t>ví</a:t>
            </a:r>
            <a:r>
              <a:rPr lang="en-US" baseline="0" dirty="0"/>
              <a:t> </a:t>
            </a:r>
            <a:r>
              <a:rPr lang="en-US" baseline="0" dirty="0" err="1"/>
              <a:t>dụ</a:t>
            </a:r>
            <a:r>
              <a:rPr lang="en-US" baseline="0" dirty="0"/>
              <a:t> a, GV </a:t>
            </a:r>
            <a:r>
              <a:rPr lang="en-US" baseline="0" dirty="0" err="1"/>
              <a:t>lưu</a:t>
            </a:r>
            <a:r>
              <a:rPr lang="en-US" baseline="0" dirty="0"/>
              <a:t> ý: </a:t>
            </a:r>
            <a:r>
              <a:rPr lang="en-US" baseline="0" dirty="0" err="1"/>
              <a:t>trong</a:t>
            </a:r>
            <a:r>
              <a:rPr lang="en-US" baseline="0" dirty="0"/>
              <a:t> </a:t>
            </a:r>
            <a:r>
              <a:rPr lang="en-US" baseline="0" dirty="0" err="1"/>
              <a:t>câu</a:t>
            </a:r>
            <a:r>
              <a:rPr lang="en-US" baseline="0" dirty="0"/>
              <a:t> </a:t>
            </a:r>
            <a:r>
              <a:rPr lang="en-US" baseline="0" dirty="0" err="1"/>
              <a:t>đặc</a:t>
            </a:r>
            <a:r>
              <a:rPr lang="en-US" baseline="0" dirty="0"/>
              <a:t> </a:t>
            </a:r>
            <a:r>
              <a:rPr lang="en-US" baseline="0" dirty="0" err="1"/>
              <a:t>biệt</a:t>
            </a:r>
            <a:r>
              <a:rPr lang="en-US" baseline="0" dirty="0"/>
              <a:t> </a:t>
            </a:r>
            <a:r>
              <a:rPr lang="en-US" baseline="0" dirty="0" err="1"/>
              <a:t>này</a:t>
            </a:r>
            <a:r>
              <a:rPr lang="en-US" baseline="0" dirty="0"/>
              <a:t> </a:t>
            </a:r>
            <a:r>
              <a:rPr lang="en-US" baseline="0" dirty="0" err="1"/>
              <a:t>có</a:t>
            </a:r>
            <a:r>
              <a:rPr lang="en-US" baseline="0" dirty="0"/>
              <a:t> </a:t>
            </a:r>
            <a:r>
              <a:rPr lang="en-US" baseline="0" dirty="0" err="1"/>
              <a:t>một</a:t>
            </a:r>
            <a:r>
              <a:rPr lang="en-US" baseline="0" dirty="0"/>
              <a:t> </a:t>
            </a:r>
            <a:r>
              <a:rPr lang="en-US" baseline="0" dirty="0" err="1"/>
              <a:t>thành</a:t>
            </a:r>
            <a:r>
              <a:rPr lang="en-US" baseline="0" dirty="0"/>
              <a:t> </a:t>
            </a:r>
            <a:r>
              <a:rPr lang="en-US" baseline="0" dirty="0" err="1"/>
              <a:t>phần</a:t>
            </a:r>
            <a:r>
              <a:rPr lang="en-US" baseline="0" dirty="0"/>
              <a:t> </a:t>
            </a:r>
            <a:r>
              <a:rPr lang="en-US" baseline="0" dirty="0" err="1"/>
              <a:t>phụ</a:t>
            </a:r>
            <a:r>
              <a:rPr lang="en-US" baseline="0" dirty="0"/>
              <a:t> - </a:t>
            </a:r>
            <a:r>
              <a:rPr lang="en-US" baseline="0" dirty="0" err="1"/>
              <a:t>thành</a:t>
            </a:r>
            <a:r>
              <a:rPr lang="en-US" baseline="0" dirty="0"/>
              <a:t> </a:t>
            </a:r>
            <a:r>
              <a:rPr lang="en-US" baseline="0" dirty="0" err="1"/>
              <a:t>phần</a:t>
            </a:r>
            <a:r>
              <a:rPr lang="en-US" baseline="0" dirty="0"/>
              <a:t> </a:t>
            </a:r>
            <a:r>
              <a:rPr lang="en-US" baseline="0" dirty="0" err="1"/>
              <a:t>cảm</a:t>
            </a:r>
            <a:r>
              <a:rPr lang="en-US" baseline="0" dirty="0"/>
              <a:t> </a:t>
            </a:r>
            <a:r>
              <a:rPr lang="en-US" baseline="0" dirty="0" err="1"/>
              <a:t>thán</a:t>
            </a:r>
            <a:r>
              <a:rPr lang="en-US" baseline="0" dirty="0"/>
              <a:t> (</a:t>
            </a:r>
            <a:r>
              <a:rPr lang="en-US" baseline="0" dirty="0" err="1"/>
              <a:t>ôi</a:t>
            </a:r>
            <a:r>
              <a:rPr lang="en-US" baseline="0" dirty="0"/>
              <a:t>). </a:t>
            </a:r>
            <a:r>
              <a:rPr lang="en-US" baseline="0" dirty="0" err="1"/>
              <a:t>Mặc</a:t>
            </a:r>
            <a:r>
              <a:rPr lang="en-US" baseline="0" dirty="0"/>
              <a:t> </a:t>
            </a:r>
            <a:r>
              <a:rPr lang="en-US" baseline="0" dirty="0" err="1"/>
              <a:t>dù</a:t>
            </a:r>
            <a:r>
              <a:rPr lang="en-US" baseline="0" dirty="0"/>
              <a:t> </a:t>
            </a:r>
            <a:r>
              <a:rPr lang="en-US" baseline="0" dirty="0" err="1"/>
              <a:t>có</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như</a:t>
            </a:r>
            <a:r>
              <a:rPr lang="en-US" baseline="0" dirty="0"/>
              <a:t> </a:t>
            </a:r>
            <a:r>
              <a:rPr lang="en-US" baseline="0" dirty="0" err="1"/>
              <a:t>một</a:t>
            </a:r>
            <a:r>
              <a:rPr lang="en-US" baseline="0" dirty="0"/>
              <a:t> </a:t>
            </a:r>
            <a:r>
              <a:rPr lang="en-US" baseline="0" dirty="0" err="1"/>
              <a:t>câu</a:t>
            </a:r>
            <a:r>
              <a:rPr lang="en-US" baseline="0" dirty="0"/>
              <a:t> </a:t>
            </a:r>
            <a:r>
              <a:rPr lang="en-US" baseline="0" dirty="0" err="1"/>
              <a:t>đặc</a:t>
            </a:r>
            <a:r>
              <a:rPr lang="en-US" baseline="0" dirty="0"/>
              <a:t> </a:t>
            </a:r>
            <a:r>
              <a:rPr lang="en-US" baseline="0" dirty="0" err="1"/>
              <a:t>biệt</a:t>
            </a:r>
            <a:r>
              <a:rPr lang="en-US" baseline="0" dirty="0"/>
              <a:t> </a:t>
            </a:r>
            <a:r>
              <a:rPr lang="en-US" baseline="0" dirty="0" err="1"/>
              <a:t>gọi</a:t>
            </a:r>
            <a:r>
              <a:rPr lang="en-US" baseline="0" dirty="0"/>
              <a:t> – </a:t>
            </a:r>
            <a:r>
              <a:rPr lang="en-US" baseline="0" dirty="0" err="1"/>
              <a:t>đáp</a:t>
            </a:r>
            <a:r>
              <a:rPr lang="en-US" baseline="0" dirty="0"/>
              <a:t> </a:t>
            </a:r>
            <a:r>
              <a:rPr lang="en-US" baseline="0" dirty="0" err="1"/>
              <a:t>với</a:t>
            </a:r>
            <a:r>
              <a:rPr lang="en-US" baseline="0" dirty="0"/>
              <a:t> </a:t>
            </a:r>
            <a:r>
              <a:rPr lang="en-US" baseline="0" dirty="0" err="1"/>
              <a:t>cấu</a:t>
            </a:r>
            <a:r>
              <a:rPr lang="en-US" baseline="0" dirty="0"/>
              <a:t> </a:t>
            </a:r>
            <a:r>
              <a:rPr lang="en-US" baseline="0" dirty="0" err="1"/>
              <a:t>trúc</a:t>
            </a:r>
            <a:r>
              <a:rPr lang="en-US" baseline="0" dirty="0"/>
              <a:t> “</a:t>
            </a:r>
            <a:r>
              <a:rPr lang="en-US" baseline="0" dirty="0" err="1"/>
              <a:t>x+ơi</a:t>
            </a:r>
            <a:r>
              <a:rPr lang="en-US" baseline="0" dirty="0"/>
              <a:t>”, </a:t>
            </a:r>
            <a:r>
              <a:rPr lang="en-US" baseline="0" dirty="0" err="1"/>
              <a:t>nhưng</a:t>
            </a:r>
            <a:r>
              <a:rPr lang="en-US" baseline="0" dirty="0"/>
              <a:t> </a:t>
            </a:r>
            <a:r>
              <a:rPr lang="en-US" baseline="0" dirty="0" err="1"/>
              <a:t>những</a:t>
            </a:r>
            <a:r>
              <a:rPr lang="en-US" baseline="0" dirty="0"/>
              <a:t> </a:t>
            </a:r>
            <a:r>
              <a:rPr lang="en-US" baseline="0" dirty="0" err="1"/>
              <a:t>câu</a:t>
            </a:r>
            <a:r>
              <a:rPr lang="en-US" baseline="0" dirty="0"/>
              <a:t> </a:t>
            </a:r>
            <a:r>
              <a:rPr lang="en-US" baseline="0" dirty="0" err="1"/>
              <a:t>như</a:t>
            </a:r>
            <a:r>
              <a:rPr lang="en-US" baseline="0" dirty="0"/>
              <a:t>: </a:t>
            </a:r>
            <a:r>
              <a:rPr lang="en-US" baseline="0" dirty="0" err="1"/>
              <a:t>trời</a:t>
            </a:r>
            <a:r>
              <a:rPr lang="en-US" baseline="0" dirty="0"/>
              <a:t> </a:t>
            </a:r>
            <a:r>
              <a:rPr lang="en-US" baseline="0" dirty="0" err="1"/>
              <a:t>ơi</a:t>
            </a:r>
            <a:r>
              <a:rPr lang="en-US" baseline="0" dirty="0"/>
              <a:t>, </a:t>
            </a:r>
            <a:r>
              <a:rPr lang="en-US" baseline="0" dirty="0" err="1"/>
              <a:t>chúa</a:t>
            </a:r>
            <a:r>
              <a:rPr lang="en-US" baseline="0" dirty="0"/>
              <a:t> </a:t>
            </a:r>
            <a:r>
              <a:rPr lang="en-US" baseline="0" dirty="0" err="1"/>
              <a:t>ơi</a:t>
            </a:r>
            <a:r>
              <a:rPr lang="en-US" baseline="0" dirty="0"/>
              <a:t>….</a:t>
            </a:r>
            <a:r>
              <a:rPr lang="en-US" baseline="0" dirty="0" err="1"/>
              <a:t>có</a:t>
            </a:r>
            <a:r>
              <a:rPr lang="en-US" baseline="0" dirty="0"/>
              <a:t> </a:t>
            </a:r>
            <a:r>
              <a:rPr lang="en-US" baseline="0" dirty="0" err="1"/>
              <a:t>chức</a:t>
            </a:r>
            <a:r>
              <a:rPr lang="en-US" baseline="0" dirty="0"/>
              <a:t> </a:t>
            </a:r>
            <a:r>
              <a:rPr lang="en-US" baseline="0" dirty="0" err="1"/>
              <a:t>năng</a:t>
            </a:r>
            <a:r>
              <a:rPr lang="en-US" baseline="0" dirty="0"/>
              <a:t> </a:t>
            </a:r>
            <a:r>
              <a:rPr lang="en-US" baseline="0" dirty="0" err="1"/>
              <a:t>là</a:t>
            </a:r>
            <a:r>
              <a:rPr lang="en-US" baseline="0" dirty="0"/>
              <a:t> </a:t>
            </a:r>
            <a:r>
              <a:rPr lang="en-US" baseline="0" dirty="0" err="1"/>
              <a:t>bộc</a:t>
            </a:r>
            <a:r>
              <a:rPr lang="en-US" baseline="0" dirty="0"/>
              <a:t> </a:t>
            </a:r>
            <a:r>
              <a:rPr lang="en-US" baseline="0" dirty="0" err="1"/>
              <a:t>lộ</a:t>
            </a:r>
            <a:r>
              <a:rPr lang="en-US" baseline="0" dirty="0"/>
              <a:t> </a:t>
            </a:r>
            <a:r>
              <a:rPr lang="en-US" baseline="0" dirty="0" err="1"/>
              <a:t>cảm</a:t>
            </a:r>
            <a:r>
              <a:rPr lang="en-US" baseline="0" dirty="0"/>
              <a:t> </a:t>
            </a:r>
            <a:r>
              <a:rPr lang="en-US" baseline="0" dirty="0" err="1"/>
              <a:t>xúc</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22</a:t>
            </a:fld>
            <a:endParaRPr lang="en-US"/>
          </a:p>
        </p:txBody>
      </p:sp>
    </p:spTree>
    <p:extLst>
      <p:ext uri="{BB962C8B-B14F-4D97-AF65-F5344CB8AC3E}">
        <p14:creationId xmlns:p14="http://schemas.microsoft.com/office/powerpoint/2010/main" val="3767146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23</a:t>
            </a:fld>
            <a:endParaRPr lang="en-US"/>
          </a:p>
        </p:txBody>
      </p:sp>
    </p:spTree>
    <p:extLst>
      <p:ext uri="{BB962C8B-B14F-4D97-AF65-F5344CB8AC3E}">
        <p14:creationId xmlns:p14="http://schemas.microsoft.com/office/powerpoint/2010/main" val="783354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24</a:t>
            </a:fld>
            <a:endParaRPr lang="en-US"/>
          </a:p>
        </p:txBody>
      </p:sp>
    </p:spTree>
    <p:extLst>
      <p:ext uri="{BB962C8B-B14F-4D97-AF65-F5344CB8AC3E}">
        <p14:creationId xmlns:p14="http://schemas.microsoft.com/office/powerpoint/2010/main" val="2361369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i="1" dirty="0">
                <a:latin typeface="Times New Roman" panose="02020603050405020304" pitchFamily="18" charset="0"/>
                <a:ea typeface="Times New Roman" panose="02020603050405020304" pitchFamily="18" charset="0"/>
              </a:rPr>
              <a:t>Lưu ý:</a:t>
            </a:r>
            <a:r>
              <a:rPr lang="vi-VN" dirty="0">
                <a:latin typeface="Times New Roman" panose="02020603050405020304" pitchFamily="18" charset="0"/>
                <a:ea typeface="Times New Roman" panose="02020603050405020304" pitchFamily="18" charset="0"/>
              </a:rPr>
              <a:t> “</a:t>
            </a:r>
            <a:r>
              <a:rPr lang="vi-VN" i="1" dirty="0">
                <a:latin typeface="Times New Roman" panose="02020603050405020304" pitchFamily="18" charset="0"/>
                <a:ea typeface="Times New Roman" panose="02020603050405020304" pitchFamily="18" charset="0"/>
              </a:rPr>
              <a:t>Hai trăm ngàn đồng tiền mặt” </a:t>
            </a:r>
            <a:r>
              <a:rPr lang="vi-VN" dirty="0">
                <a:latin typeface="Times New Roman" panose="02020603050405020304" pitchFamily="18" charset="0"/>
                <a:ea typeface="Times New Roman" panose="02020603050405020304" pitchFamily="18" charset="0"/>
              </a:rPr>
              <a:t>không phải là một câu rút gọn mà là một phần chưa nói hết (do quãng ngừng trong hội thoại) của câu “</a:t>
            </a:r>
            <a:r>
              <a:rPr lang="vi-VN" i="1" dirty="0">
                <a:latin typeface="Times New Roman" panose="02020603050405020304" pitchFamily="18" charset="0"/>
                <a:ea typeface="Times New Roman" panose="02020603050405020304" pitchFamily="18" charset="0"/>
              </a:rPr>
              <a:t>Và để thưởng công cho thị Lý, vì thị đã chăm nom, nâng đỡ tôi, tôi để lại cho thị hai trăm ngàn đồng tiền mặt.” </a:t>
            </a:r>
            <a:r>
              <a:rPr lang="vi-VN" dirty="0">
                <a:latin typeface="Times New Roman" panose="02020603050405020304" pitchFamily="18" charset="0"/>
                <a:ea typeface="Times New Roman" panose="02020603050405020304" pitchFamily="18" charset="0"/>
              </a:rPr>
              <a:t>trong lời thoại của Khiết. </a:t>
            </a:r>
            <a:endParaRPr lang="en-US"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25</a:t>
            </a:fld>
            <a:endParaRPr lang="en-US"/>
          </a:p>
        </p:txBody>
      </p:sp>
    </p:spTree>
    <p:extLst>
      <p:ext uri="{BB962C8B-B14F-4D97-AF65-F5344CB8AC3E}">
        <p14:creationId xmlns:p14="http://schemas.microsoft.com/office/powerpoint/2010/main" val="2797759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27</a:t>
            </a:fld>
            <a:endParaRPr lang="en-US"/>
          </a:p>
        </p:txBody>
      </p:sp>
    </p:spTree>
    <p:extLst>
      <p:ext uri="{BB962C8B-B14F-4D97-AF65-F5344CB8AC3E}">
        <p14:creationId xmlns:p14="http://schemas.microsoft.com/office/powerpoint/2010/main" val="3293794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8CCE84CD-114C-4AB1-A301-9740D6EB1117}" type="slidenum">
              <a:rPr lang="en-US" smtClean="0"/>
              <a:t>28</a:t>
            </a:fld>
            <a:endParaRPr lang="en-US"/>
          </a:p>
        </p:txBody>
      </p:sp>
    </p:spTree>
    <p:extLst>
      <p:ext uri="{BB962C8B-B14F-4D97-AF65-F5344CB8AC3E}">
        <p14:creationId xmlns:p14="http://schemas.microsoft.com/office/powerpoint/2010/main" val="1382246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 ta có thể trả lời bằng một câu rút gọn nhưng nên thêm “ạ”, “dạ” để thể hiện sự</a:t>
            </a:r>
            <a:b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lễ phép trong tình huống này.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31</a:t>
            </a:fld>
            <a:endParaRPr lang="en-US"/>
          </a:p>
        </p:txBody>
      </p:sp>
    </p:spTree>
    <p:extLst>
      <p:ext uri="{BB962C8B-B14F-4D97-AF65-F5344CB8AC3E}">
        <p14:creationId xmlns:p14="http://schemas.microsoft.com/office/powerpoint/2010/main" val="17148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7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70634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67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1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58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20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31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14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347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542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33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18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661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02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334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207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370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82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422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540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917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971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873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038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5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61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453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830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531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12/20/2024</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12/20/2024</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94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2547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5A316F-E3D6-8538-D85B-A598946FF85A}"/>
              </a:ext>
            </a:extLst>
          </p:cNvPr>
          <p:cNvSpPr txBox="1"/>
          <p:nvPr/>
        </p:nvSpPr>
        <p:spPr>
          <a:xfrm>
            <a:off x="2732194" y="1004464"/>
            <a:ext cx="75691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TRUYỀN TIN THẦN TỐC</a:t>
            </a:r>
          </a:p>
        </p:txBody>
      </p:sp>
      <p:sp>
        <p:nvSpPr>
          <p:cNvPr id="8" name="Freeform 5">
            <a:extLst>
              <a:ext uri="{FF2B5EF4-FFF2-40B4-BE49-F238E27FC236}">
                <a16:creationId xmlns:a16="http://schemas.microsoft.com/office/drawing/2014/main" id="{3594BBCC-953C-0C09-ADAB-B2AF1389D91C}"/>
              </a:ext>
            </a:extLst>
          </p:cNvPr>
          <p:cNvSpPr/>
          <p:nvPr/>
        </p:nvSpPr>
        <p:spPr>
          <a:xfrm>
            <a:off x="1726891" y="2268911"/>
            <a:ext cx="9324489" cy="4167607"/>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BFA5877-F079-0C87-E63D-6130F26F8105}"/>
              </a:ext>
            </a:extLst>
          </p:cNvPr>
          <p:cNvSpPr txBox="1"/>
          <p:nvPr/>
        </p:nvSpPr>
        <p:spPr>
          <a:xfrm>
            <a:off x="1973885" y="2692982"/>
            <a:ext cx="894759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nhóm 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ra một tin nhắn rút gọn nhanh gọn nhất để truyền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tin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phù hợp với từng tình huống mà đảm bảo người 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hiểu được nội dung.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Thông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rằng</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muộn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Thông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Thông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4" name="Group 2">
            <a:extLst>
              <a:ext uri="{FF2B5EF4-FFF2-40B4-BE49-F238E27FC236}">
                <a16:creationId xmlns:a16="http://schemas.microsoft.com/office/drawing/2014/main" id="{02D2C3C8-BBDA-BE0A-016C-DE59125A0922}"/>
              </a:ext>
            </a:extLst>
          </p:cNvPr>
          <p:cNvGrpSpPr/>
          <p:nvPr/>
        </p:nvGrpSpPr>
        <p:grpSpPr>
          <a:xfrm>
            <a:off x="285733" y="219480"/>
            <a:ext cx="3209826" cy="2706146"/>
            <a:chOff x="0" y="0"/>
            <a:chExt cx="11331269" cy="9553187"/>
          </a:xfrm>
        </p:grpSpPr>
        <p:sp>
          <p:nvSpPr>
            <p:cNvPr id="5" name="Freeform 3">
              <a:extLst>
                <a:ext uri="{FF2B5EF4-FFF2-40B4-BE49-F238E27FC236}">
                  <a16:creationId xmlns:a16="http://schemas.microsoft.com/office/drawing/2014/main" id="{8A1ECEB9-44BA-7839-99F8-43A60A126C3C}"/>
                </a:ext>
              </a:extLst>
            </p:cNvPr>
            <p:cNvSpPr/>
            <p:nvPr/>
          </p:nvSpPr>
          <p:spPr>
            <a:xfrm>
              <a:off x="1912557" y="3436588"/>
              <a:ext cx="9418712" cy="5486400"/>
            </a:xfrm>
            <a:custGeom>
              <a:avLst/>
              <a:gdLst/>
              <a:ahLst/>
              <a:cxnLst/>
              <a:rect l="l" t="t" r="r" b="b"/>
              <a:pathLst>
                <a:path w="9418712" h="5486400">
                  <a:moveTo>
                    <a:pt x="0" y="0"/>
                  </a:moveTo>
                  <a:lnTo>
                    <a:pt x="9418712" y="0"/>
                  </a:lnTo>
                  <a:lnTo>
                    <a:pt x="9418712" y="5486400"/>
                  </a:lnTo>
                  <a:lnTo>
                    <a:pt x="0" y="5486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a:extLst>
                <a:ext uri="{FF2B5EF4-FFF2-40B4-BE49-F238E27FC236}">
                  <a16:creationId xmlns:a16="http://schemas.microsoft.com/office/drawing/2014/main" id="{F3E02083-C728-CA29-79CD-DE1F4EF5B157}"/>
                </a:ext>
              </a:extLst>
            </p:cNvPr>
            <p:cNvSpPr/>
            <p:nvPr/>
          </p:nvSpPr>
          <p:spPr>
            <a:xfrm>
              <a:off x="0" y="0"/>
              <a:ext cx="7809730" cy="9553187"/>
            </a:xfrm>
            <a:custGeom>
              <a:avLst/>
              <a:gdLst/>
              <a:ahLst/>
              <a:cxnLst/>
              <a:rect l="l" t="t" r="r" b="b"/>
              <a:pathLst>
                <a:path w="7809730" h="9553187">
                  <a:moveTo>
                    <a:pt x="0" y="0"/>
                  </a:moveTo>
                  <a:lnTo>
                    <a:pt x="7809730" y="0"/>
                  </a:lnTo>
                  <a:lnTo>
                    <a:pt x="7809730" y="9553187"/>
                  </a:lnTo>
                  <a:lnTo>
                    <a:pt x="0" y="955318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043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505123" y="5670870"/>
            <a:ext cx="4409684"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Freeform 3"/>
          <p:cNvSpPr/>
          <p:nvPr/>
        </p:nvSpPr>
        <p:spPr>
          <a:xfrm>
            <a:off x="3972237" y="1915980"/>
            <a:ext cx="3362873" cy="3456927"/>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A1D4CF-5CA0-48FA-FA40-AA941B6A1C45}"/>
              </a:ext>
            </a:extLst>
          </p:cNvPr>
          <p:cNvSpPr txBox="1"/>
          <p:nvPr/>
        </p:nvSpPr>
        <p:spPr>
          <a:xfrm>
            <a:off x="7511946" y="1269649"/>
            <a:ext cx="430030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51897E-6980-D468-91FC-26379D81913A}"/>
              </a:ext>
            </a:extLst>
          </p:cNvPr>
          <p:cNvSpPr txBox="1"/>
          <p:nvPr/>
        </p:nvSpPr>
        <p:spPr>
          <a:xfrm>
            <a:off x="7511945" y="3886158"/>
            <a:ext cx="4300303"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596200B-D2B7-2450-8CA0-F84225C910EF}"/>
              </a:ext>
            </a:extLst>
          </p:cNvPr>
          <p:cNvSpPr/>
          <p:nvPr/>
        </p:nvSpPr>
        <p:spPr>
          <a:xfrm>
            <a:off x="432528" y="1782396"/>
            <a:ext cx="3362873"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3F1CD80A-7A7E-3C5C-909D-129333759CC8}"/>
              </a:ext>
            </a:extLst>
          </p:cNvPr>
          <p:cNvSpPr/>
          <p:nvPr/>
        </p:nvSpPr>
        <p:spPr>
          <a:xfrm>
            <a:off x="363778" y="4082802"/>
            <a:ext cx="336287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606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5811939" y="3607083"/>
            <a:ext cx="572867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con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6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4859700" y="2883925"/>
            <a:ext cx="673156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8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9D814-B93F-1DFD-2DF2-54127B57A95D}"/>
              </a:ext>
            </a:extLst>
          </p:cNvPr>
          <p:cNvSpPr txBox="1"/>
          <p:nvPr/>
        </p:nvSpPr>
        <p:spPr>
          <a:xfrm>
            <a:off x="2264569" y="387508"/>
            <a:ext cx="953221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dặn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sẵn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7FC703E1-5262-857A-0360-9A2AC4BD360C}"/>
              </a:ext>
            </a:extLst>
          </p:cNvPr>
          <p:cNvSpPr txBox="1"/>
          <p:nvPr/>
        </p:nvSpPr>
        <p:spPr>
          <a:xfrm>
            <a:off x="395217" y="4806912"/>
            <a:ext cx="1140156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Freeform 2"/>
          <p:cNvSpPr/>
          <p:nvPr/>
        </p:nvSpPr>
        <p:spPr>
          <a:xfrm>
            <a:off x="136603" y="539810"/>
            <a:ext cx="2268284" cy="4114800"/>
          </a:xfrm>
          <a:custGeom>
            <a:avLst/>
            <a:gdLst/>
            <a:ahLst/>
            <a:cxnLst/>
            <a:rect l="l" t="t" r="r" b="b"/>
            <a:pathLst>
              <a:path w="2268284" h="4114800">
                <a:moveTo>
                  <a:pt x="0" y="0"/>
                </a:moveTo>
                <a:lnTo>
                  <a:pt x="2268284" y="0"/>
                </a:lnTo>
                <a:lnTo>
                  <a:pt x="2268284"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44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7" y="1354861"/>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707096" y="2262709"/>
            <a:ext cx="6938696" cy="1815882"/>
          </a:xfrm>
          <a:prstGeom prst="rect">
            <a:avLst/>
          </a:prstGeom>
        </p:spPr>
        <p:txBody>
          <a:bodyPr wrap="square">
            <a:spAutoFit/>
          </a:bodyPr>
          <a:lstStyle/>
          <a:p>
            <a:pPr lvl="0" algn="ju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nòng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bởi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A book with icons on it&#10;&#10;Description automatically generated">
            <a:extLst>
              <a:ext uri="{FF2B5EF4-FFF2-40B4-BE49-F238E27FC236}">
                <a16:creationId xmlns:a16="http://schemas.microsoft.com/office/drawing/2014/main" id="{37404634-FE23-07EF-D3BE-D551576B083E}"/>
              </a:ext>
            </a:extLst>
          </p:cNvPr>
          <p:cNvPicPr>
            <a:picLocks noChangeAspect="1"/>
          </p:cNvPicPr>
          <p:nvPr/>
        </p:nvPicPr>
        <p:blipFill rotWithShape="1">
          <a:blip r:embed="rId3">
            <a:extLst>
              <a:ext uri="{28A0092B-C50C-407E-A947-70E740481C1C}">
                <a14:useLocalDpi xmlns:a14="http://schemas.microsoft.com/office/drawing/2010/main" val="0"/>
              </a:ext>
            </a:extLst>
          </a:blip>
          <a:srcRect b="7596"/>
          <a:stretch/>
        </p:blipFill>
        <p:spPr>
          <a:xfrm>
            <a:off x="7040879" y="1107828"/>
            <a:ext cx="5307017" cy="4903820"/>
          </a:xfrm>
          <a:prstGeom prst="rect">
            <a:avLst/>
          </a:prstGeom>
        </p:spPr>
      </p:pic>
    </p:spTree>
    <p:extLst>
      <p:ext uri="{BB962C8B-B14F-4D97-AF65-F5344CB8AC3E}">
        <p14:creationId xmlns:p14="http://schemas.microsoft.com/office/powerpoint/2010/main" val="159903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p:cNvSpPr/>
          <p:nvPr/>
        </p:nvSpPr>
        <p:spPr>
          <a:xfrm>
            <a:off x="4343013" y="2557322"/>
            <a:ext cx="2840562" cy="2837011"/>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158F108-EA03-AA3E-6C58-D142857C717E}"/>
              </a:ext>
            </a:extLst>
          </p:cNvPr>
          <p:cNvSpPr/>
          <p:nvPr/>
        </p:nvSpPr>
        <p:spPr>
          <a:xfrm>
            <a:off x="7543072" y="2557322"/>
            <a:ext cx="406089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C3BD0CFF-BD3A-1D44-A4CC-7D2D90B81D4E}"/>
              </a:ext>
            </a:extLst>
          </p:cNvPr>
          <p:cNvSpPr/>
          <p:nvPr/>
        </p:nvSpPr>
        <p:spPr>
          <a:xfrm>
            <a:off x="882280" y="2557322"/>
            <a:ext cx="390099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C3B57A37-6E0A-9CAC-53E9-79398CE6C421}"/>
              </a:ext>
            </a:extLst>
          </p:cNvPr>
          <p:cNvSpPr/>
          <p:nvPr/>
        </p:nvSpPr>
        <p:spPr>
          <a:xfrm>
            <a:off x="7543072" y="4017131"/>
            <a:ext cx="3925577"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0">
            <a:extLst>
              <a:ext uri="{FF2B5EF4-FFF2-40B4-BE49-F238E27FC236}">
                <a16:creationId xmlns:a16="http://schemas.microsoft.com/office/drawing/2014/main" id="{FD7D2432-31B2-0EFE-09D5-05AD88F9D018}"/>
              </a:ext>
            </a:extLst>
          </p:cNvPr>
          <p:cNvSpPr/>
          <p:nvPr/>
        </p:nvSpPr>
        <p:spPr>
          <a:xfrm>
            <a:off x="630643" y="4181725"/>
            <a:ext cx="361118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3" name="TextBox 12">
            <a:extLst>
              <a:ext uri="{FF2B5EF4-FFF2-40B4-BE49-F238E27FC236}">
                <a16:creationId xmlns:a16="http://schemas.microsoft.com/office/drawing/2014/main" id="{39F3C781-CE0E-73D6-A846-8BAF1332BF61}"/>
              </a:ext>
            </a:extLst>
          </p:cNvPr>
          <p:cNvSpPr txBox="1"/>
          <p:nvPr/>
        </p:nvSpPr>
        <p:spPr>
          <a:xfrm>
            <a:off x="363777" y="1354861"/>
            <a:ext cx="11682448" cy="523220"/>
          </a:xfrm>
          <a:prstGeom prst="rect">
            <a:avLst/>
          </a:prstGeom>
          <a:noFill/>
        </p:spPr>
        <p:txBody>
          <a:bodyPr wrap="square" rtlCol="0">
            <a:spAutoFit/>
          </a:bodyPr>
          <a:lstStyle/>
          <a:p>
            <a:pPr lvl="0" algn="just">
              <a:defRPr/>
            </a:pPr>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Tác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61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0B985EE-5274-8279-CFB1-E8293C2C5D56}"/>
              </a:ext>
            </a:extLst>
          </p:cNvPr>
          <p:cNvGraphicFramePr>
            <a:graphicFrameLocks noGrp="1"/>
          </p:cNvGraphicFramePr>
          <p:nvPr>
            <p:extLst>
              <p:ext uri="{D42A27DB-BD31-4B8C-83A1-F6EECF244321}">
                <p14:modId xmlns:p14="http://schemas.microsoft.com/office/powerpoint/2010/main" val="2806108437"/>
              </p:ext>
            </p:extLst>
          </p:nvPr>
        </p:nvGraphicFramePr>
        <p:xfrm>
          <a:off x="242757" y="217495"/>
          <a:ext cx="11749375" cy="6400661"/>
        </p:xfrm>
        <a:graphic>
          <a:graphicData uri="http://schemas.openxmlformats.org/drawingml/2006/table">
            <a:tbl>
              <a:tblPr firstRow="1" bandRow="1">
                <a:tableStyleId>{5C22544A-7EE6-4342-B048-85BDC9FD1C3A}</a:tableStyleId>
              </a:tblPr>
              <a:tblGrid>
                <a:gridCol w="2349875">
                  <a:extLst>
                    <a:ext uri="{9D8B030D-6E8A-4147-A177-3AD203B41FA5}">
                      <a16:colId xmlns:a16="http://schemas.microsoft.com/office/drawing/2014/main" val="1204142501"/>
                    </a:ext>
                  </a:extLst>
                </a:gridCol>
                <a:gridCol w="2349875">
                  <a:extLst>
                    <a:ext uri="{9D8B030D-6E8A-4147-A177-3AD203B41FA5}">
                      <a16:colId xmlns:a16="http://schemas.microsoft.com/office/drawing/2014/main" val="3782574215"/>
                    </a:ext>
                  </a:extLst>
                </a:gridCol>
                <a:gridCol w="2349875">
                  <a:extLst>
                    <a:ext uri="{9D8B030D-6E8A-4147-A177-3AD203B41FA5}">
                      <a16:colId xmlns:a16="http://schemas.microsoft.com/office/drawing/2014/main" val="3081975879"/>
                    </a:ext>
                  </a:extLst>
                </a:gridCol>
                <a:gridCol w="2349875">
                  <a:extLst>
                    <a:ext uri="{9D8B030D-6E8A-4147-A177-3AD203B41FA5}">
                      <a16:colId xmlns:a16="http://schemas.microsoft.com/office/drawing/2014/main" val="1384633088"/>
                    </a:ext>
                  </a:extLst>
                </a:gridCol>
                <a:gridCol w="2349875">
                  <a:extLst>
                    <a:ext uri="{9D8B030D-6E8A-4147-A177-3AD203B41FA5}">
                      <a16:colId xmlns:a16="http://schemas.microsoft.com/office/drawing/2014/main" val="2176695307"/>
                    </a:ext>
                  </a:extLst>
                </a:gridCol>
              </a:tblGrid>
              <a:tr h="1888966">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Bộc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chốn</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Gọi-đáp</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82064843"/>
                  </a:ext>
                </a:extLst>
              </a:tr>
              <a:tr h="767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Ôi chao!</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2947082"/>
                  </a:ext>
                </a:extLst>
              </a:tr>
              <a:tr h="99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a:t>
                      </a:r>
                      <a:r>
                        <a:rPr lang="en-US" sz="2800" b="0" i="1" dirty="0">
                          <a:solidFill>
                            <a:srgbClr val="212529"/>
                          </a:solidFill>
                          <a:effectLst/>
                          <a:latin typeface="Times New Roman" panose="02020603050405020304" pitchFamily="18" charset="0"/>
                          <a:cs typeface="Times New Roman" panose="02020603050405020304" pitchFamily="18" charset="0"/>
                        </a:rPr>
                        <a:t>Lan </a:t>
                      </a:r>
                      <a:r>
                        <a:rPr lang="en-US" sz="2800" b="0" i="1" dirty="0" err="1">
                          <a:solidFill>
                            <a:srgbClr val="212529"/>
                          </a:solidFill>
                          <a:effectLst/>
                          <a:latin typeface="Times New Roman" panose="02020603050405020304" pitchFamily="18" charset="0"/>
                          <a:cs typeface="Times New Roman" panose="02020603050405020304" pitchFamily="18" charset="0"/>
                        </a:rPr>
                        <a:t>ơi</a:t>
                      </a:r>
                      <a:r>
                        <a:rPr lang="en-US" sz="2800" b="0" i="1" dirty="0">
                          <a:solidFill>
                            <a:srgbClr val="212529"/>
                          </a:solidFill>
                          <a:effectLst/>
                          <a:latin typeface="Times New Roman" panose="02020603050405020304" pitchFamily="18" charset="0"/>
                          <a:cs typeface="Times New Roman" panose="02020603050405020304" pitchFamily="18" charset="0"/>
                        </a:rPr>
                        <a:t>!</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5877552"/>
                  </a:ext>
                </a:extLst>
              </a:tr>
              <a:tr h="99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a:t>
                      </a:r>
                      <a:r>
                        <a:rPr lang="en-US" sz="2800" b="0" i="1" dirty="0" err="1">
                          <a:solidFill>
                            <a:srgbClr val="212529"/>
                          </a:solidFill>
                          <a:effectLst/>
                          <a:latin typeface="Times New Roman" panose="02020603050405020304" pitchFamily="18" charset="0"/>
                          <a:cs typeface="Times New Roman" panose="02020603050405020304" pitchFamily="18" charset="0"/>
                        </a:rPr>
                        <a:t>Trên</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bàn</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có</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một</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lọ</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hoa</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017512"/>
                  </a:ext>
                </a:extLst>
              </a:tr>
              <a:tr h="99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Và màn đêm. </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9019255"/>
                  </a:ext>
                </a:extLst>
              </a:tr>
              <a:tr h="767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Đêm.</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1538801"/>
                  </a:ext>
                </a:extLst>
              </a:tr>
            </a:tbl>
          </a:graphicData>
        </a:graphic>
      </p:graphicFrame>
      <p:cxnSp>
        <p:nvCxnSpPr>
          <p:cNvPr id="3" name="Straight Connector 2">
            <a:extLst>
              <a:ext uri="{FF2B5EF4-FFF2-40B4-BE49-F238E27FC236}">
                <a16:creationId xmlns:a16="http://schemas.microsoft.com/office/drawing/2014/main" id="{59F70201-F61C-C27B-F1CB-0612647793E3}"/>
              </a:ext>
            </a:extLst>
          </p:cNvPr>
          <p:cNvCxnSpPr/>
          <p:nvPr/>
        </p:nvCxnSpPr>
        <p:spPr>
          <a:xfrm>
            <a:off x="269823" y="239843"/>
            <a:ext cx="2293495" cy="1746354"/>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0261ACA4-D23F-2DCB-743D-FD6472415038}"/>
              </a:ext>
            </a:extLst>
          </p:cNvPr>
          <p:cNvSpPr txBox="1"/>
          <p:nvPr/>
        </p:nvSpPr>
        <p:spPr>
          <a:xfrm>
            <a:off x="269823" y="1037473"/>
            <a:ext cx="139408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A red x on a black background&#10;&#10;Description automatically generated">
            <a:extLst>
              <a:ext uri="{FF2B5EF4-FFF2-40B4-BE49-F238E27FC236}">
                <a16:creationId xmlns:a16="http://schemas.microsoft.com/office/drawing/2014/main" id="{A1E107D5-0903-BEE1-8AB4-F7CEA30ABE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93302" y="2243787"/>
            <a:ext cx="468733" cy="529393"/>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F9204CBD-171F-E3CD-547D-F21AECA77E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8712" y="3153128"/>
            <a:ext cx="468733" cy="529393"/>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D3EBC413-7921-7F4A-F678-3D8D96497C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83077" y="4157531"/>
            <a:ext cx="468733" cy="529393"/>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72B23699-23E4-B3E9-AEEF-F6F7731876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77663" y="5086921"/>
            <a:ext cx="468733" cy="529393"/>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F71B3000-614D-DC57-2D94-D84C443D0E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77663" y="5966344"/>
            <a:ext cx="468733" cy="529393"/>
          </a:xfrm>
          <a:prstGeom prst="rect">
            <a:avLst/>
          </a:prstGeom>
        </p:spPr>
      </p:pic>
    </p:spTree>
    <p:extLst>
      <p:ext uri="{BB962C8B-B14F-4D97-AF65-F5344CB8AC3E}">
        <p14:creationId xmlns:p14="http://schemas.microsoft.com/office/powerpoint/2010/main" val="98502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A74FE2-42B8-C608-EF45-AD5604AA203C}"/>
              </a:ext>
            </a:extLst>
          </p:cNvPr>
          <p:cNvSpPr txBox="1"/>
          <p:nvPr/>
        </p:nvSpPr>
        <p:spPr>
          <a:xfrm>
            <a:off x="6340840" y="2117591"/>
            <a:ext cx="4971801"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Freeform 3"/>
          <p:cNvSpPr/>
          <p:nvPr/>
        </p:nvSpPr>
        <p:spPr>
          <a:xfrm>
            <a:off x="375842" y="867967"/>
            <a:ext cx="5406363" cy="4764357"/>
          </a:xfrm>
          <a:custGeom>
            <a:avLst/>
            <a:gdLst/>
            <a:ahLst/>
            <a:cxnLst/>
            <a:rect l="l" t="t" r="r" b="b"/>
            <a:pathLst>
              <a:path w="6388627" h="5629977">
                <a:moveTo>
                  <a:pt x="0" y="0"/>
                </a:moveTo>
                <a:lnTo>
                  <a:pt x="6388627" y="0"/>
                </a:lnTo>
                <a:lnTo>
                  <a:pt x="6388627" y="5629977"/>
                </a:lnTo>
                <a:lnTo>
                  <a:pt x="0" y="56299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95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0831" y="2423613"/>
            <a:ext cx="75691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THỰC HÀNH</a:t>
            </a:r>
          </a:p>
        </p:txBody>
      </p:sp>
      <p:sp>
        <p:nvSpPr>
          <p:cNvPr id="2" name="Freeform 7">
            <a:extLst>
              <a:ext uri="{FF2B5EF4-FFF2-40B4-BE49-F238E27FC236}">
                <a16:creationId xmlns:a16="http://schemas.microsoft.com/office/drawing/2014/main" id="{D30ADF0C-51E7-303C-2ABC-9214353004B4}"/>
              </a:ext>
            </a:extLst>
          </p:cNvPr>
          <p:cNvSpPr/>
          <p:nvPr/>
        </p:nvSpPr>
        <p:spPr>
          <a:xfrm>
            <a:off x="6608679" y="1558120"/>
            <a:ext cx="5339929" cy="5299880"/>
          </a:xfrm>
          <a:custGeom>
            <a:avLst/>
            <a:gdLst/>
            <a:ahLst/>
            <a:cxnLst/>
            <a:rect l="l" t="t" r="r" b="b"/>
            <a:pathLst>
              <a:path w="8291788" h="8229600">
                <a:moveTo>
                  <a:pt x="0" y="0"/>
                </a:moveTo>
                <a:lnTo>
                  <a:pt x="8291788" y="0"/>
                </a:lnTo>
                <a:lnTo>
                  <a:pt x="829178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5545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129" y="1160433"/>
            <a:ext cx="11162486" cy="3539430"/>
          </a:xfrm>
          <a:prstGeom prst="rect">
            <a:avLst/>
          </a:prstGeom>
        </p:spPr>
        <p:txBody>
          <a:bodyPr wrap="square">
            <a:spAutoFit/>
          </a:bodyPr>
          <a:lstStyle/>
          <a:p>
            <a:pPr algn="just"/>
            <a:r>
              <a:rPr lang="vi-VN" sz="2800" b="1" dirty="0">
                <a:solidFill>
                  <a:srgbClr val="000000"/>
                </a:solidFill>
                <a:latin typeface="+mj-lt"/>
              </a:rPr>
              <a:t>Chỉ ra câu rút gọn trong đoạn trích dưới đây. Khôi phục lại các thành phần bị rút gọn và cho biết tác dụng của việc sử dụng loại câu này.</a:t>
            </a:r>
          </a:p>
          <a:p>
            <a:pPr algn="just"/>
            <a:endParaRPr lang="en-US" sz="2800" b="1" dirty="0">
              <a:solidFill>
                <a:srgbClr val="000000"/>
              </a:solidFill>
              <a:latin typeface="+mj-lt"/>
            </a:endParaRPr>
          </a:p>
          <a:p>
            <a:pPr algn="just"/>
            <a:r>
              <a:rPr lang="vi-VN" sz="2800" b="1" dirty="0">
                <a:solidFill>
                  <a:srgbClr val="000000"/>
                </a:solidFill>
                <a:latin typeface="+mj-lt"/>
              </a:rPr>
              <a:t>Khiết</a:t>
            </a:r>
            <a:r>
              <a:rPr lang="vi-VN" sz="2800" i="1" dirty="0">
                <a:solidFill>
                  <a:srgbClr val="000000"/>
                </a:solidFill>
                <a:latin typeface="+mj-lt"/>
              </a:rPr>
              <a:t>: - </a:t>
            </a:r>
            <a:r>
              <a:rPr lang="vi-VN" sz="2800" dirty="0">
                <a:solidFill>
                  <a:srgbClr val="000000"/>
                </a:solidFill>
                <a:latin typeface="+mj-lt"/>
              </a:rPr>
              <a:t>(cởi áo)</a:t>
            </a:r>
            <a:r>
              <a:rPr lang="vi-VN" sz="2800" i="1" dirty="0">
                <a:solidFill>
                  <a:srgbClr val="000000"/>
                </a:solidFill>
                <a:latin typeface="+mj-lt"/>
              </a:rPr>
              <a:t> Phải nhanh lên mới được. Cậu giúp tôi một tay. Cái áo rộng quá… Chị đưa tôi cái khăn quàng... và cá mũ trùm đầu... Thôi, thế là được rồi... Chị trông có giống không?</a:t>
            </a:r>
            <a:endParaRPr lang="vi-VN" sz="2800" dirty="0">
              <a:solidFill>
                <a:srgbClr val="000000"/>
              </a:solidFill>
              <a:latin typeface="+mj-lt"/>
            </a:endParaRPr>
          </a:p>
          <a:p>
            <a:pPr algn="just"/>
            <a:r>
              <a:rPr lang="vi-VN" sz="2800" b="1" dirty="0">
                <a:solidFill>
                  <a:srgbClr val="000000"/>
                </a:solidFill>
                <a:latin typeface="+mj-lt"/>
              </a:rPr>
              <a:t>Lý</a:t>
            </a:r>
            <a:r>
              <a:rPr lang="vi-VN" sz="2800" i="1" dirty="0">
                <a:solidFill>
                  <a:srgbClr val="000000"/>
                </a:solidFill>
                <a:latin typeface="+mj-lt"/>
              </a:rPr>
              <a:t>: - Giống đấy...</a:t>
            </a:r>
            <a:endParaRPr lang="vi-VN" sz="2800" dirty="0">
              <a:solidFill>
                <a:srgbClr val="000000"/>
              </a:solidFill>
              <a:latin typeface="+mj-lt"/>
            </a:endParaRPr>
          </a:p>
          <a:p>
            <a:pPr algn="r"/>
            <a:r>
              <a:rPr lang="vi-VN" sz="2800" dirty="0">
                <a:solidFill>
                  <a:srgbClr val="000000"/>
                </a:solidFill>
                <a:latin typeface="+mj-lt"/>
              </a:rPr>
              <a:t>(Vũ Đình Long, </a:t>
            </a:r>
            <a:r>
              <a:rPr lang="vi-VN" sz="2800" i="1" dirty="0">
                <a:solidFill>
                  <a:srgbClr val="000000"/>
                </a:solidFill>
                <a:latin typeface="+mj-lt"/>
              </a:rPr>
              <a:t>Gia tài</a:t>
            </a:r>
            <a:r>
              <a:rPr lang="vi-VN" sz="2800" dirty="0">
                <a:solidFill>
                  <a:srgbClr val="000000"/>
                </a:solidFill>
                <a:latin typeface="+mj-lt"/>
              </a:rPr>
              <a:t>)</a:t>
            </a:r>
            <a:endParaRPr lang="vi-VN" sz="2800" b="0" i="0" dirty="0">
              <a:solidFill>
                <a:srgbClr val="000000"/>
              </a:solidFill>
              <a:effectLst/>
              <a:latin typeface="+mj-lt"/>
            </a:endParaRPr>
          </a:p>
        </p:txBody>
      </p:sp>
      <p:sp>
        <p:nvSpPr>
          <p:cNvPr id="5" name="TextBox 4">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1</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8">
            <a:extLst>
              <a:ext uri="{FF2B5EF4-FFF2-40B4-BE49-F238E27FC236}">
                <a16:creationId xmlns:a16="http://schemas.microsoft.com/office/drawing/2014/main" id="{FD0F2A73-A8E4-4E4D-87D1-1B00FC81A361}"/>
              </a:ext>
            </a:extLst>
          </p:cNvPr>
          <p:cNvSpPr/>
          <p:nvPr/>
        </p:nvSpPr>
        <p:spPr>
          <a:xfrm>
            <a:off x="-1" y="4093699"/>
            <a:ext cx="5014607" cy="2764302"/>
          </a:xfrm>
          <a:custGeom>
            <a:avLst/>
            <a:gdLst/>
            <a:ahLst/>
            <a:cxnLst/>
            <a:rect l="l" t="t" r="r" b="b"/>
            <a:pathLst>
              <a:path w="3079164" h="1697389">
                <a:moveTo>
                  <a:pt x="0" y="0"/>
                </a:moveTo>
                <a:lnTo>
                  <a:pt x="3079164" y="0"/>
                </a:lnTo>
                <a:lnTo>
                  <a:pt x="3079164" y="1697390"/>
                </a:lnTo>
                <a:lnTo>
                  <a:pt x="0" y="1697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08717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app-Nhạc Rừng - Tam Ca Nữ Đoàn Văn Công Quân Khu 7│Giai Điệu Thao Trường Số 10">
            <a:hlinkClick r:id="" action="ppaction://media"/>
            <a:extLst>
              <a:ext uri="{FF2B5EF4-FFF2-40B4-BE49-F238E27FC236}">
                <a16:creationId xmlns:a16="http://schemas.microsoft.com/office/drawing/2014/main" id="{31E70276-238B-4ED6-8FED-B4E4FB734B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43" y="52465"/>
            <a:ext cx="12067082" cy="6787734"/>
          </a:xfrm>
          <a:prstGeom prst="rect">
            <a:avLst/>
          </a:prstGeom>
        </p:spPr>
      </p:pic>
    </p:spTree>
    <p:extLst>
      <p:ext uri="{BB962C8B-B14F-4D97-AF65-F5344CB8AC3E}">
        <p14:creationId xmlns:p14="http://schemas.microsoft.com/office/powerpoint/2010/main" val="33273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2283017"/>
              </p:ext>
            </p:extLst>
          </p:nvPr>
        </p:nvGraphicFramePr>
        <p:xfrm>
          <a:off x="312273" y="324853"/>
          <a:ext cx="11567453" cy="6208294"/>
        </p:xfrm>
        <a:graphic>
          <a:graphicData uri="http://schemas.openxmlformats.org/drawingml/2006/table">
            <a:tbl>
              <a:tblPr firstRow="1" bandRow="1">
                <a:tableStyleId>{5940675A-B579-460E-94D1-54222C63F5DA}</a:tableStyleId>
              </a:tblPr>
              <a:tblGrid>
                <a:gridCol w="3617132">
                  <a:extLst>
                    <a:ext uri="{9D8B030D-6E8A-4147-A177-3AD203B41FA5}">
                      <a16:colId xmlns:a16="http://schemas.microsoft.com/office/drawing/2014/main" val="4195750161"/>
                    </a:ext>
                  </a:extLst>
                </a:gridCol>
                <a:gridCol w="2891026">
                  <a:extLst>
                    <a:ext uri="{9D8B030D-6E8A-4147-A177-3AD203B41FA5}">
                      <a16:colId xmlns:a16="http://schemas.microsoft.com/office/drawing/2014/main" val="1217416665"/>
                    </a:ext>
                  </a:extLst>
                </a:gridCol>
                <a:gridCol w="2167432">
                  <a:extLst>
                    <a:ext uri="{9D8B030D-6E8A-4147-A177-3AD203B41FA5}">
                      <a16:colId xmlns:a16="http://schemas.microsoft.com/office/drawing/2014/main" val="741406495"/>
                    </a:ext>
                  </a:extLst>
                </a:gridCol>
                <a:gridCol w="2891863">
                  <a:extLst>
                    <a:ext uri="{9D8B030D-6E8A-4147-A177-3AD203B41FA5}">
                      <a16:colId xmlns:a16="http://schemas.microsoft.com/office/drawing/2014/main" val="269229943"/>
                    </a:ext>
                  </a:extLst>
                </a:gridCol>
              </a:tblGrid>
              <a:tr h="1023708">
                <a:tc>
                  <a:txBody>
                    <a:bodyPr/>
                    <a:lstStyle/>
                    <a:p>
                      <a:pPr algn="ct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dụng</a:t>
                      </a:r>
                      <a:r>
                        <a:rPr lang="en-US" sz="2800" b="1" baseline="0"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cs typeface="Times New Roman" panose="02020603050405020304" pitchFamily="18" charset="0"/>
                        </a:rPr>
                        <a:t>Khôi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phục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799171931"/>
                  </a:ext>
                </a:extLst>
              </a:tr>
              <a:tr h="5184586">
                <a:tc>
                  <a:txBody>
                    <a:bodyPr/>
                    <a:lstStyle/>
                    <a:p>
                      <a:pPr algn="just"/>
                      <a:r>
                        <a:rPr lang="vi-VN" sz="2800" b="1" kern="1200" dirty="0">
                          <a:latin typeface="Times New Roman" panose="02020603050405020304" pitchFamily="18" charset="0"/>
                          <a:cs typeface="Times New Roman" panose="02020603050405020304" pitchFamily="18" charset="0"/>
                        </a:rPr>
                        <a:t>Khiết: </a:t>
                      </a:r>
                      <a:r>
                        <a:rPr lang="vi-VN" sz="2800" kern="1200" dirty="0">
                          <a:latin typeface="Times New Roman" panose="02020603050405020304" pitchFamily="18" charset="0"/>
                          <a:cs typeface="Times New Roman" panose="02020603050405020304" pitchFamily="18" charset="0"/>
                        </a:rPr>
                        <a:t>- (cởi áo) </a:t>
                      </a:r>
                      <a:r>
                        <a:rPr lang="vi-VN" sz="2800" i="1" kern="1200" dirty="0">
                          <a:latin typeface="Times New Roman" panose="02020603050405020304" pitchFamily="18" charset="0"/>
                          <a:cs typeface="Times New Roman" panose="02020603050405020304" pitchFamily="18" charset="0"/>
                        </a:rPr>
                        <a:t>Phải nhanh lên mới được. Cậu giúp tôi một tay. Cái áo rộng quá… Chị đưa tôi cái khăn quàng... và cá mũ trùm đầu... Thôi, thế là được rồi... Chị trông có giống không?</a:t>
                      </a:r>
                    </a:p>
                    <a:p>
                      <a:pPr algn="just"/>
                      <a:r>
                        <a:rPr lang="vi-VN" sz="2800" b="1" kern="1200" dirty="0">
                          <a:latin typeface="Times New Roman" panose="02020603050405020304" pitchFamily="18" charset="0"/>
                          <a:cs typeface="Times New Roman" panose="02020603050405020304" pitchFamily="18" charset="0"/>
                        </a:rPr>
                        <a:t>Lý: - </a:t>
                      </a:r>
                      <a:r>
                        <a:rPr lang="vi-VN" sz="2800" i="1" kern="1200" dirty="0">
                          <a:latin typeface="Times New Roman" panose="02020603050405020304" pitchFamily="18" charset="0"/>
                          <a:cs typeface="Times New Roman" panose="02020603050405020304" pitchFamily="18" charset="0"/>
                        </a:rPr>
                        <a:t>Giống đấy...</a:t>
                      </a:r>
                      <a:endParaRPr lang="vi-VN" sz="2800" i="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Phải nhanh lên mới được. </a:t>
                      </a: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Giống đấy…</a:t>
                      </a: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latin typeface="Times New Roman" panose="02020603050405020304" pitchFamily="18" charset="0"/>
                          <a:cs typeface="Times New Roman" panose="02020603050405020304" pitchFamily="18" charset="0"/>
                        </a:rPr>
                        <a:t>Giúp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tránh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lặp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những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từ</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xuất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trước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đó</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nhịp</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thoại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nhanh</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hơn</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Ta p</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hải nhanh lên mới được. </a:t>
                      </a: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Giống</a:t>
                      </a: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cụ</a:t>
                      </a: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Di Lung </a:t>
                      </a:r>
                      <a:r>
                        <a:rPr kumimoji="0" 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đấy</a:t>
                      </a: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3212973479"/>
                  </a:ext>
                </a:extLst>
              </a:tr>
            </a:tbl>
          </a:graphicData>
        </a:graphic>
      </p:graphicFrame>
    </p:spTree>
    <p:extLst>
      <p:ext uri="{BB962C8B-B14F-4D97-AF65-F5344CB8AC3E}">
        <p14:creationId xmlns:p14="http://schemas.microsoft.com/office/powerpoint/2010/main" val="25343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3363" y="1065660"/>
            <a:ext cx="6862916" cy="5693866"/>
          </a:xfrm>
          <a:prstGeom prst="rect">
            <a:avLst/>
          </a:prstGeom>
        </p:spPr>
        <p:txBody>
          <a:bodyPr wrap="square">
            <a:spAutoFit/>
          </a:bodyPr>
          <a:lstStyle/>
          <a:p>
            <a:pPr algn="just"/>
            <a:r>
              <a:rPr lang="vi-VN" sz="2600" b="1" dirty="0">
                <a:latin typeface="Times New Roman" panose="02020603050405020304" pitchFamily="18" charset="0"/>
                <a:cs typeface="Times New Roman" panose="02020603050405020304" pitchFamily="18" charset="0"/>
              </a:rPr>
              <a:t>Xác định câu đặc biệt trong các trường hợp sau và nêu tác dụng của loại câu này trong mỗi trường hợp:</a:t>
            </a:r>
          </a:p>
          <a:p>
            <a:endParaRPr lang="en-US"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a.</a:t>
            </a:r>
            <a:r>
              <a:rPr lang="vi-VN" sz="2600" i="1" dirty="0">
                <a:latin typeface="Times New Roman" panose="02020603050405020304" pitchFamily="18" charset="0"/>
                <a:cs typeface="Times New Roman" panose="02020603050405020304" pitchFamily="18" charset="0"/>
              </a:rPr>
              <a:t> Ôi, Chúa ơi! Tôi thật là một lão ngốc mù quáng!</a:t>
            </a:r>
            <a:endParaRPr lang="vi-VN" sz="2600" dirty="0">
              <a:latin typeface="Times New Roman" panose="02020603050405020304" pitchFamily="18" charset="0"/>
              <a:cs typeface="Times New Roman" panose="02020603050405020304" pitchFamily="18" charset="0"/>
            </a:endParaRPr>
          </a:p>
          <a:p>
            <a:pPr algn="r"/>
            <a:r>
              <a:rPr lang="vi-VN" sz="2600" i="1"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A-thơ Cô-nan Đoi-lơ</a:t>
            </a:r>
            <a:r>
              <a:rPr lang="vi-VN" sz="2600" i="1" dirty="0">
                <a:latin typeface="Times New Roman" panose="02020603050405020304" pitchFamily="18" charset="0"/>
                <a:cs typeface="Times New Roman" panose="02020603050405020304" pitchFamily="18" charset="0"/>
              </a:rPr>
              <a:t>, Chiếc mũ miện dát đá be-rô)</a:t>
            </a:r>
            <a:endParaRPr lang="vi-VN"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b.</a:t>
            </a:r>
            <a:r>
              <a:rPr lang="vi-VN" sz="2600" i="1" dirty="0">
                <a:latin typeface="Times New Roman" panose="02020603050405020304" pitchFamily="18" charset="0"/>
                <a:cs typeface="Times New Roman" panose="02020603050405020304" pitchFamily="18" charset="0"/>
              </a:rPr>
              <a:t> Có tiếng gì trong cái hòm này... như tiếng thở ấy... Eo ơi!</a:t>
            </a:r>
            <a:endParaRPr lang="vi-VN" sz="2600" dirty="0">
              <a:latin typeface="Times New Roman" panose="02020603050405020304" pitchFamily="18" charset="0"/>
              <a:cs typeface="Times New Roman" panose="02020603050405020304" pitchFamily="18" charset="0"/>
            </a:endParaRPr>
          </a:p>
          <a:p>
            <a:pPr algn="r"/>
            <a:r>
              <a:rPr lang="vi-VN" sz="2600" i="1"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Lưu Quang Vũ</a:t>
            </a:r>
            <a:r>
              <a:rPr lang="vi-VN" sz="2600" i="1" dirty="0">
                <a:latin typeface="Times New Roman" panose="02020603050405020304" pitchFamily="18" charset="0"/>
                <a:cs typeface="Times New Roman" panose="02020603050405020304" pitchFamily="18" charset="0"/>
              </a:rPr>
              <a:t>, Bệnh sĩ)</a:t>
            </a:r>
            <a:endParaRPr lang="vi-VN"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c.</a:t>
            </a:r>
            <a:r>
              <a:rPr lang="vi-VN" sz="2600" i="1" dirty="0">
                <a:latin typeface="Times New Roman" panose="02020603050405020304" pitchFamily="18" charset="0"/>
                <a:cs typeface="Times New Roman" panose="02020603050405020304" pitchFamily="18" charset="0"/>
              </a:rPr>
              <a:t> Tôi sẽ là người thừa kế, lôi sẽ được lấy người tôi yêu! A! Anh Khiết ơi!</a:t>
            </a:r>
            <a:endParaRPr lang="vi-VN" sz="2600" dirty="0">
              <a:latin typeface="Times New Roman" panose="02020603050405020304" pitchFamily="18" charset="0"/>
              <a:cs typeface="Times New Roman" panose="02020603050405020304" pitchFamily="18" charset="0"/>
            </a:endParaRPr>
          </a:p>
          <a:p>
            <a:pPr algn="r"/>
            <a:r>
              <a:rPr lang="vi-VN" sz="2600" i="1"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Vũ Đình Long</a:t>
            </a:r>
            <a:r>
              <a:rPr lang="vi-VN" sz="2600" i="1" dirty="0">
                <a:latin typeface="Times New Roman" panose="02020603050405020304" pitchFamily="18" charset="0"/>
                <a:cs typeface="Times New Roman" panose="02020603050405020304" pitchFamily="18" charset="0"/>
              </a:rPr>
              <a:t>, Gia tài)</a:t>
            </a:r>
            <a:endParaRPr lang="vi-VN" sz="2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9F3C781-CE0E-73D6-A846-8BAF1332BF61}"/>
              </a:ext>
            </a:extLst>
          </p:cNvPr>
          <p:cNvSpPr txBox="1"/>
          <p:nvPr/>
        </p:nvSpPr>
        <p:spPr>
          <a:xfrm>
            <a:off x="1398677" y="396240"/>
            <a:ext cx="451792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9Slide05 SVNVandella" pitchFamily="2" charset="0"/>
                <a:cs typeface="Times New Roman" panose="02020603050405020304" pitchFamily="18" charset="0"/>
              </a:rPr>
              <a:t>CẶP ĐÔI CHIA SẺ</a:t>
            </a:r>
            <a:endParaRPr kumimoji="0" lang="vi-VN" sz="4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4D1C84B-1194-E52C-1AF9-25E7138B7D28}"/>
              </a:ext>
            </a:extLst>
          </p:cNvPr>
          <p:cNvPicPr>
            <a:picLocks noChangeAspect="1"/>
          </p:cNvPicPr>
          <p:nvPr/>
        </p:nvPicPr>
        <p:blipFill>
          <a:blip r:embed="rId3"/>
          <a:stretch>
            <a:fillRect/>
          </a:stretch>
        </p:blipFill>
        <p:spPr>
          <a:xfrm>
            <a:off x="7244045" y="0"/>
            <a:ext cx="4794027" cy="6858000"/>
          </a:xfrm>
          <a:prstGeom prst="rect">
            <a:avLst/>
          </a:prstGeom>
        </p:spPr>
      </p:pic>
    </p:spTree>
    <p:extLst>
      <p:ext uri="{BB962C8B-B14F-4D97-AF65-F5344CB8AC3E}">
        <p14:creationId xmlns:p14="http://schemas.microsoft.com/office/powerpoint/2010/main" val="3623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14025362"/>
              </p:ext>
            </p:extLst>
          </p:nvPr>
        </p:nvGraphicFramePr>
        <p:xfrm>
          <a:off x="321187" y="287047"/>
          <a:ext cx="11544912" cy="6406448"/>
        </p:xfrm>
        <a:graphic>
          <a:graphicData uri="http://schemas.openxmlformats.org/drawingml/2006/table">
            <a:tbl>
              <a:tblPr firstRow="1" bandRow="1">
                <a:tableStyleId>{5940675A-B579-460E-94D1-54222C63F5DA}</a:tableStyleId>
              </a:tblPr>
              <a:tblGrid>
                <a:gridCol w="3848304">
                  <a:extLst>
                    <a:ext uri="{9D8B030D-6E8A-4147-A177-3AD203B41FA5}">
                      <a16:colId xmlns:a16="http://schemas.microsoft.com/office/drawing/2014/main" val="1710074914"/>
                    </a:ext>
                  </a:extLst>
                </a:gridCol>
                <a:gridCol w="3848304">
                  <a:extLst>
                    <a:ext uri="{9D8B030D-6E8A-4147-A177-3AD203B41FA5}">
                      <a16:colId xmlns:a16="http://schemas.microsoft.com/office/drawing/2014/main" val="3545461316"/>
                    </a:ext>
                  </a:extLst>
                </a:gridCol>
                <a:gridCol w="3848304">
                  <a:extLst>
                    <a:ext uri="{9D8B030D-6E8A-4147-A177-3AD203B41FA5}">
                      <a16:colId xmlns:a16="http://schemas.microsoft.com/office/drawing/2014/main" val="3224061826"/>
                    </a:ext>
                  </a:extLst>
                </a:gridCol>
              </a:tblGrid>
              <a:tr h="707375">
                <a:tc>
                  <a:txBody>
                    <a:bodyPr/>
                    <a:lstStyle/>
                    <a:p>
                      <a:pPr algn="ct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đặc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476063478"/>
                  </a:ext>
                </a:extLst>
              </a:tr>
              <a:tr h="1289920">
                <a:tc>
                  <a:txBody>
                    <a:bodyPr/>
                    <a:lstStyle/>
                    <a:p>
                      <a:pPr algn="just"/>
                      <a:r>
                        <a:rPr lang="vi-VN" sz="2800" dirty="0">
                          <a:latin typeface="Times New Roman" panose="02020603050405020304" pitchFamily="18" charset="0"/>
                          <a:cs typeface="Times New Roman" panose="02020603050405020304" pitchFamily="18" charset="0"/>
                        </a:rPr>
                        <a:t>a. </a:t>
                      </a:r>
                      <a:r>
                        <a:rPr lang="vi-VN" sz="2800" i="1" dirty="0">
                          <a:latin typeface="Times New Roman" panose="02020603050405020304" pitchFamily="18" charset="0"/>
                          <a:cs typeface="Times New Roman" panose="02020603050405020304" pitchFamily="18" charset="0"/>
                        </a:rPr>
                        <a:t>Ôi, Chúa ơi! Tôi thật là một lão ngốc mù quáng!</a:t>
                      </a:r>
                    </a:p>
                  </a:txBody>
                  <a:tcPr>
                    <a:solidFill>
                      <a:schemeClr val="accent1">
                        <a:lumMod val="20000"/>
                        <a:lumOff val="80000"/>
                      </a:schemeClr>
                    </a:solidFill>
                  </a:tcPr>
                </a:tc>
                <a:tc>
                  <a:txBody>
                    <a:bodyPr/>
                    <a:lstStyle/>
                    <a:p>
                      <a:pPr algn="just"/>
                      <a:r>
                        <a:rPr lang="vi-VN" sz="2800" i="1" dirty="0">
                          <a:latin typeface="Times New Roman" panose="02020603050405020304" pitchFamily="18" charset="0"/>
                          <a:cs typeface="Times New Roman" panose="02020603050405020304" pitchFamily="18" charset="0"/>
                        </a:rPr>
                        <a:t>Ôi, Chúa ơi! </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cảm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xúc</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89721018"/>
                  </a:ext>
                </a:extLst>
              </a:tr>
              <a:tr h="2455009">
                <a:tc>
                  <a:txBody>
                    <a:bodyPr/>
                    <a:lstStyle/>
                    <a:p>
                      <a:pPr algn="just"/>
                      <a:r>
                        <a:rPr lang="vi-VN" sz="2800" dirty="0">
                          <a:latin typeface="Times New Roman" panose="02020603050405020304" pitchFamily="18" charset="0"/>
                          <a:cs typeface="Times New Roman" panose="02020603050405020304" pitchFamily="18" charset="0"/>
                        </a:rPr>
                        <a:t>b. </a:t>
                      </a:r>
                      <a:r>
                        <a:rPr lang="vi-VN" sz="2800" i="1" dirty="0">
                          <a:latin typeface="Times New Roman" panose="02020603050405020304" pitchFamily="18" charset="0"/>
                          <a:cs typeface="Times New Roman" panose="02020603050405020304" pitchFamily="18" charset="0"/>
                        </a:rPr>
                        <a:t>Có tiếng gì trong cái hòm này... như tiếng thở ấy... Eo ơi!</a:t>
                      </a: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Có tiếng gì trong cái hòm này... như tiếng thở ấy... </a:t>
                      </a:r>
                      <a:endParaRPr lang="en-US" sz="2800" i="1"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Eo ơi!</a:t>
                      </a:r>
                    </a:p>
                  </a:txBody>
                  <a:tcPr>
                    <a:solidFill>
                      <a:schemeClr val="bg1"/>
                    </a:solidFill>
                  </a:tcPr>
                </a:tc>
                <a:tc>
                  <a:txBody>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sự</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tồn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sự</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vật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tượng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sự</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kiện</a:t>
                      </a:r>
                      <a:endParaRPr lang="en-US" sz="2800" baseline="0" dirty="0">
                        <a:latin typeface="Times New Roman" panose="02020603050405020304" pitchFamily="18" charset="0"/>
                        <a:cs typeface="Times New Roman" panose="02020603050405020304" pitchFamily="18" charset="0"/>
                      </a:endParaRPr>
                    </a:p>
                    <a:p>
                      <a:pPr algn="just"/>
                      <a:endParaRPr lang="en-US" sz="2800" baseline="0" dirty="0">
                        <a:latin typeface="Times New Roman" panose="02020603050405020304" pitchFamily="18" charset="0"/>
                        <a:cs typeface="Times New Roman" panose="02020603050405020304" pitchFamily="18" charset="0"/>
                      </a:endParaRPr>
                    </a:p>
                    <a:p>
                      <a:pPr algn="just"/>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Bộc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lộ</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cảm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xúc</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46009549"/>
                  </a:ext>
                </a:extLst>
              </a:tr>
              <a:tr h="1872464">
                <a:tc>
                  <a:txBody>
                    <a:bodyPr/>
                    <a:lstStyle/>
                    <a:p>
                      <a:pPr algn="just"/>
                      <a:r>
                        <a:rPr lang="vi-VN" sz="2800" dirty="0">
                          <a:latin typeface="Times New Roman" panose="02020603050405020304" pitchFamily="18" charset="0"/>
                          <a:cs typeface="Times New Roman" panose="02020603050405020304" pitchFamily="18" charset="0"/>
                        </a:rPr>
                        <a:t>c. </a:t>
                      </a:r>
                      <a:r>
                        <a:rPr lang="vi-VN" sz="2800" i="1" dirty="0">
                          <a:latin typeface="Times New Roman" panose="02020603050405020304" pitchFamily="18" charset="0"/>
                          <a:cs typeface="Times New Roman" panose="02020603050405020304" pitchFamily="18" charset="0"/>
                        </a:rPr>
                        <a:t>Tôi sẽ là người thừa kế, lôi sẽ được lấy người tôi yêu! A! Anh Khiết ơi!</a:t>
                      </a: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A! </a:t>
                      </a:r>
                      <a:endParaRPr lang="en-US" sz="2800" i="1"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Anh Khiết ơi!</a:t>
                      </a:r>
                    </a:p>
                    <a:p>
                      <a:pPr algn="just"/>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cảm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xúc</a:t>
                      </a:r>
                      <a:endParaRPr lang="en-US" sz="2800" baseline="0" dirty="0">
                        <a:latin typeface="Times New Roman" panose="02020603050405020304" pitchFamily="18" charset="0"/>
                        <a:cs typeface="Times New Roman" panose="02020603050405020304" pitchFamily="18" charset="0"/>
                      </a:endParaRPr>
                    </a:p>
                    <a:p>
                      <a:pPr algn="just"/>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Gọi</a:t>
                      </a:r>
                      <a:r>
                        <a:rPr lang="en-US" sz="2800" baseline="0" dirty="0">
                          <a:latin typeface="Times New Roman" panose="02020603050405020304" pitchFamily="18" charset="0"/>
                          <a:cs typeface="Times New Roman" panose="02020603050405020304" pitchFamily="18" charset="0"/>
                        </a:rPr>
                        <a:t> – </a:t>
                      </a:r>
                      <a:r>
                        <a:rPr lang="en-US" sz="2800" baseline="0" dirty="0" err="1">
                          <a:latin typeface="Times New Roman" panose="02020603050405020304" pitchFamily="18" charset="0"/>
                          <a:cs typeface="Times New Roman" panose="02020603050405020304" pitchFamily="18" charset="0"/>
                        </a:rPr>
                        <a:t>đáp</a:t>
                      </a:r>
                      <a:r>
                        <a:rPr lang="en-US" sz="2800" baseline="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86413560"/>
                  </a:ext>
                </a:extLst>
              </a:tr>
            </a:tbl>
          </a:graphicData>
        </a:graphic>
      </p:graphicFrame>
    </p:spTree>
    <p:extLst>
      <p:ext uri="{BB962C8B-B14F-4D97-AF65-F5344CB8AC3E}">
        <p14:creationId xmlns:p14="http://schemas.microsoft.com/office/powerpoint/2010/main" val="356943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944" y="850659"/>
            <a:ext cx="11260961" cy="5693866"/>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Tìm câu rút gọn và câu đặc biệt có trong các trường hợp sau. Chỉ ra dấu hiệu để phân biệt hai loại câu này.</a:t>
            </a:r>
          </a:p>
          <a:p>
            <a:r>
              <a:rPr lang="vi-VN" sz="2800" dirty="0">
                <a:latin typeface="Times New Roman" panose="02020603050405020304" pitchFamily="18" charset="0"/>
                <a:cs typeface="Times New Roman" panose="02020603050405020304" pitchFamily="18" charset="0"/>
              </a:rPr>
              <a:t>a. </a:t>
            </a:r>
            <a:r>
              <a:rPr lang="vi-VN" sz="2800" i="1" dirty="0">
                <a:latin typeface="Times New Roman" panose="02020603050405020304" pitchFamily="18" charset="0"/>
                <a:cs typeface="Times New Roman" panose="02020603050405020304" pitchFamily="18" charset="0"/>
              </a:rPr>
              <a:t>“... Cháu gái tôi, con bé Me-ry, nó đã bỏ tôi mà đi”.</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“Bỏ rơi ông?“.</a:t>
            </a:r>
            <a:endParaRPr lang="vi-VN" sz="2800" dirty="0">
              <a:latin typeface="Times New Roman" panose="02020603050405020304" pitchFamily="18" charset="0"/>
              <a:cs typeface="Times New Roman" panose="02020603050405020304" pitchFamily="18" charset="0"/>
            </a:endParaRPr>
          </a:p>
          <a:p>
            <a:pPr algn="r"/>
            <a:r>
              <a:rPr lang="vi-VN" sz="2800" dirty="0">
                <a:latin typeface="Times New Roman" panose="02020603050405020304" pitchFamily="18" charset="0"/>
                <a:cs typeface="Times New Roman" panose="02020603050405020304" pitchFamily="18" charset="0"/>
              </a:rPr>
              <a:t>(A-thơ Cô-nan Đoi-lơ, </a:t>
            </a:r>
            <a:r>
              <a:rPr lang="vi-VN" sz="2800" i="1" dirty="0">
                <a:latin typeface="Times New Roman" panose="02020603050405020304" pitchFamily="18" charset="0"/>
                <a:cs typeface="Times New Roman" panose="02020603050405020304" pitchFamily="18" charset="0"/>
              </a:rPr>
              <a:t>Chiếc mũ miện dát đá be-rô</a:t>
            </a:r>
            <a:r>
              <a:rPr lang="vi-VN"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Lý</a:t>
            </a: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(ngã xuống như là ngất đi)</a:t>
            </a:r>
            <a:r>
              <a:rPr lang="vi-VN" sz="2800" i="1" dirty="0">
                <a:latin typeface="Times New Roman" panose="02020603050405020304" pitchFamily="18" charset="0"/>
                <a:cs typeface="Times New Roman" panose="02020603050405020304" pitchFamily="18" charset="0"/>
              </a:rPr>
              <a:t> Chao ôi!</a:t>
            </a:r>
            <a:endParaRPr lang="vi-VN"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Khiết</a:t>
            </a:r>
            <a:r>
              <a:rPr lang="vi-VN" sz="2800" i="1" dirty="0">
                <a:latin typeface="Times New Roman" panose="02020603050405020304" pitchFamily="18" charset="0"/>
                <a:cs typeface="Times New Roman" panose="02020603050405020304" pitchFamily="18" charset="0"/>
              </a:rPr>
              <a:t>: - Cháu đỡ lấy nó. Và để thưởng công cho thị Lý, vì thị đã chăm nom, nâng đỡ tôi, tôi để lại cho thị…</a:t>
            </a:r>
            <a:endParaRPr lang="vi-VN"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Lý</a:t>
            </a:r>
            <a:r>
              <a:rPr lang="vi-VN" sz="2800" i="1"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(vờ khóc)</a:t>
            </a:r>
            <a:r>
              <a:rPr lang="vi-VN" sz="2800" i="1" dirty="0">
                <a:latin typeface="Times New Roman" panose="02020603050405020304" pitchFamily="18" charset="0"/>
                <a:cs typeface="Times New Roman" panose="02020603050405020304" pitchFamily="18" charset="0"/>
              </a:rPr>
              <a:t> Trời ơi! Ông tôi tử tế quá, mà Trời Phật không để cho sống mãi!</a:t>
            </a:r>
            <a:endParaRPr lang="vi-VN"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Khiết</a:t>
            </a:r>
            <a:r>
              <a:rPr lang="vi-VN" sz="2800" i="1" dirty="0">
                <a:latin typeface="Times New Roman" panose="02020603050405020304" pitchFamily="18" charset="0"/>
                <a:cs typeface="Times New Roman" panose="02020603050405020304" pitchFamily="18" charset="0"/>
              </a:rPr>
              <a:t>: - Hai trăm ngàn đồng tiền mặt </a:t>
            </a:r>
            <a:r>
              <a:rPr lang="vi-VN" sz="2800" dirty="0">
                <a:latin typeface="Times New Roman" panose="02020603050405020304" pitchFamily="18" charset="0"/>
                <a:cs typeface="Times New Roman" panose="02020603050405020304" pitchFamily="18" charset="0"/>
              </a:rPr>
              <a:t>(Lý vờ như cảm động, chấm nước mắt).</a:t>
            </a:r>
          </a:p>
          <a:p>
            <a:pPr algn="r"/>
            <a:r>
              <a:rPr lang="vi-VN" sz="2800" dirty="0">
                <a:latin typeface="Times New Roman" panose="02020603050405020304" pitchFamily="18" charset="0"/>
                <a:cs typeface="Times New Roman" panose="02020603050405020304" pitchFamily="18" charset="0"/>
              </a:rPr>
              <a:t>(Vũ Đình Long, </a:t>
            </a:r>
            <a:r>
              <a:rPr lang="vi-VN" sz="2800" i="1" dirty="0">
                <a:latin typeface="Times New Roman" panose="02020603050405020304" pitchFamily="18" charset="0"/>
                <a:cs typeface="Times New Roman" panose="02020603050405020304" pitchFamily="18" charset="0"/>
              </a:rPr>
              <a:t>Gia tài</a:t>
            </a:r>
            <a:r>
              <a:rPr lang="vi-VN"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9F3C781-CE0E-73D6-A846-8BAF1332BF61}"/>
              </a:ext>
            </a:extLst>
          </p:cNvPr>
          <p:cNvSpPr txBox="1"/>
          <p:nvPr/>
        </p:nvSpPr>
        <p:spPr>
          <a:xfrm>
            <a:off x="4296001" y="383710"/>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8">
            <a:extLst>
              <a:ext uri="{FF2B5EF4-FFF2-40B4-BE49-F238E27FC236}">
                <a16:creationId xmlns:a16="http://schemas.microsoft.com/office/drawing/2014/main" id="{FB9B823E-9FFF-CEF5-66DA-20AC601301B6}"/>
              </a:ext>
            </a:extLst>
          </p:cNvPr>
          <p:cNvSpPr/>
          <p:nvPr/>
        </p:nvSpPr>
        <p:spPr>
          <a:xfrm>
            <a:off x="0" y="5746652"/>
            <a:ext cx="2016051" cy="1111348"/>
          </a:xfrm>
          <a:custGeom>
            <a:avLst/>
            <a:gdLst/>
            <a:ahLst/>
            <a:cxnLst/>
            <a:rect l="l" t="t" r="r" b="b"/>
            <a:pathLst>
              <a:path w="3079164" h="1697389">
                <a:moveTo>
                  <a:pt x="0" y="0"/>
                </a:moveTo>
                <a:lnTo>
                  <a:pt x="3079164" y="0"/>
                </a:lnTo>
                <a:lnTo>
                  <a:pt x="3079164" y="1697390"/>
                </a:lnTo>
                <a:lnTo>
                  <a:pt x="0" y="1697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2842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32646638"/>
              </p:ext>
            </p:extLst>
          </p:nvPr>
        </p:nvGraphicFramePr>
        <p:xfrm>
          <a:off x="3404382" y="493525"/>
          <a:ext cx="8236632" cy="5949478"/>
        </p:xfrm>
        <a:graphic>
          <a:graphicData uri="http://schemas.openxmlformats.org/drawingml/2006/table">
            <a:tbl>
              <a:tblPr firstRow="1" bandRow="1">
                <a:tableStyleId>{5940675A-B579-460E-94D1-54222C63F5DA}</a:tableStyleId>
              </a:tblPr>
              <a:tblGrid>
                <a:gridCol w="2435055">
                  <a:extLst>
                    <a:ext uri="{9D8B030D-6E8A-4147-A177-3AD203B41FA5}">
                      <a16:colId xmlns:a16="http://schemas.microsoft.com/office/drawing/2014/main" val="1867156474"/>
                    </a:ext>
                  </a:extLst>
                </a:gridCol>
                <a:gridCol w="1844022">
                  <a:extLst>
                    <a:ext uri="{9D8B030D-6E8A-4147-A177-3AD203B41FA5}">
                      <a16:colId xmlns:a16="http://schemas.microsoft.com/office/drawing/2014/main" val="46151593"/>
                    </a:ext>
                  </a:extLst>
                </a:gridCol>
                <a:gridCol w="1375924">
                  <a:extLst>
                    <a:ext uri="{9D8B030D-6E8A-4147-A177-3AD203B41FA5}">
                      <a16:colId xmlns:a16="http://schemas.microsoft.com/office/drawing/2014/main" val="2138964776"/>
                    </a:ext>
                  </a:extLst>
                </a:gridCol>
                <a:gridCol w="2581631">
                  <a:extLst>
                    <a:ext uri="{9D8B030D-6E8A-4147-A177-3AD203B41FA5}">
                      <a16:colId xmlns:a16="http://schemas.microsoft.com/office/drawing/2014/main" val="3472552897"/>
                    </a:ext>
                  </a:extLst>
                </a:gridCol>
              </a:tblGrid>
              <a:tr h="1397226">
                <a:tc>
                  <a:txBody>
                    <a:bodyPr/>
                    <a:lstStyle/>
                    <a:p>
                      <a:pPr algn="ct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đặc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nhận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340688171"/>
                  </a:ext>
                </a:extLst>
              </a:tr>
              <a:tr h="4552252">
                <a:tc>
                  <a:txBody>
                    <a:bodyPr/>
                    <a:lstStyle/>
                    <a:p>
                      <a:pPr algn="just"/>
                      <a:r>
                        <a:rPr lang="en-US" sz="2800" i="0" dirty="0">
                          <a:latin typeface="Times New Roman" panose="02020603050405020304" pitchFamily="18" charset="0"/>
                          <a:cs typeface="Times New Roman" panose="02020603050405020304" pitchFamily="18" charset="0"/>
                        </a:rPr>
                        <a:t>a.</a:t>
                      </a:r>
                      <a:r>
                        <a:rPr lang="vi-VN" sz="2800" i="1" dirty="0">
                          <a:latin typeface="Times New Roman" panose="02020603050405020304" pitchFamily="18" charset="0"/>
                          <a:cs typeface="Times New Roman" panose="02020603050405020304" pitchFamily="18" charset="0"/>
                        </a:rPr>
                        <a:t>“... Cháu gái tôi, con bé Me-ry, nó đã bỏ tôi mà đi”.</a:t>
                      </a:r>
                      <a:endParaRPr lang="vi-VN" sz="2800"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“Bỏ rơi ông?“.</a:t>
                      </a:r>
                      <a:endParaRPr lang="vi-VN"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i="1" dirty="0">
                          <a:latin typeface="Times New Roman" panose="02020603050405020304" pitchFamily="18" charset="0"/>
                          <a:cs typeface="Times New Roman" panose="02020603050405020304" pitchFamily="18" charset="0"/>
                        </a:rPr>
                        <a:t>“Bỏ rơi ông?“.</a:t>
                      </a:r>
                      <a:endParaRPr lang="vi-VN"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baseline="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rút gọn chủ ngữ, chỉ còn lại thành phần vị ngữ</a:t>
                      </a:r>
                      <a:r>
                        <a:rPr lang="en-US" sz="2800" dirty="0">
                          <a:latin typeface="Times New Roman" panose="02020603050405020304" pitchFamily="18" charset="0"/>
                          <a:ea typeface="Times New Roman" panose="02020603050405020304" pitchFamily="18" charset="0"/>
                        </a:rPr>
                        <a:t>.</a:t>
                      </a:r>
                    </a:p>
                    <a:p>
                      <a:pPr algn="just"/>
                      <a:r>
                        <a:rPr lang="en-US" sz="2800" dirty="0">
                          <a:latin typeface="Times New Roman" panose="02020603050405020304" pitchFamily="18" charset="0"/>
                          <a:ea typeface="Times New Roman" panose="02020603050405020304" pitchFamily="18" charset="0"/>
                        </a:rPr>
                        <a:t>- C</a:t>
                      </a:r>
                      <a:r>
                        <a:rPr lang="vi-VN" sz="2800" dirty="0">
                          <a:latin typeface="Times New Roman" panose="02020603050405020304" pitchFamily="18" charset="0"/>
                          <a:ea typeface="Times New Roman" panose="02020603050405020304" pitchFamily="18" charset="0"/>
                        </a:rPr>
                        <a:t>ó thể khôi phục lại các thành phần bị lược bỏ như sau: “</a:t>
                      </a:r>
                      <a:r>
                        <a:rPr lang="vi-VN" sz="2800" i="1" dirty="0">
                          <a:latin typeface="Times New Roman" panose="02020603050405020304" pitchFamily="18" charset="0"/>
                          <a:ea typeface="Times New Roman" panose="02020603050405020304" pitchFamily="18" charset="0"/>
                        </a:rPr>
                        <a:t>Nó đã bỏ rơi ông?”. </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953626061"/>
                  </a:ext>
                </a:extLst>
              </a:tr>
            </a:tbl>
          </a:graphicData>
        </a:graphic>
      </p:graphicFrame>
      <p:grpSp>
        <p:nvGrpSpPr>
          <p:cNvPr id="2" name="Group 6">
            <a:extLst>
              <a:ext uri="{FF2B5EF4-FFF2-40B4-BE49-F238E27FC236}">
                <a16:creationId xmlns:a16="http://schemas.microsoft.com/office/drawing/2014/main" id="{B227C089-B793-9D24-7A97-A49DEFE99A4E}"/>
              </a:ext>
            </a:extLst>
          </p:cNvPr>
          <p:cNvGrpSpPr/>
          <p:nvPr/>
        </p:nvGrpSpPr>
        <p:grpSpPr>
          <a:xfrm>
            <a:off x="-227445" y="1069293"/>
            <a:ext cx="3396562" cy="5246370"/>
            <a:chOff x="0" y="0"/>
            <a:chExt cx="2192020" cy="3385820"/>
          </a:xfrm>
        </p:grpSpPr>
        <p:sp>
          <p:nvSpPr>
            <p:cNvPr id="3" name="Freeform 7">
              <a:extLst>
                <a:ext uri="{FF2B5EF4-FFF2-40B4-BE49-F238E27FC236}">
                  <a16:creationId xmlns:a16="http://schemas.microsoft.com/office/drawing/2014/main" id="{DC177A3C-9446-EDBE-A1A0-EF5A8EE0DEB7}"/>
                </a:ext>
              </a:extLst>
            </p:cNvPr>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88283" r="-88283"/>
              </a:stretch>
            </a:blipFill>
          </p:spPr>
          <p:txBody>
            <a:bodyPr/>
            <a:lstStyle/>
            <a:p>
              <a:endParaRPr lang="en-US"/>
            </a:p>
          </p:txBody>
        </p:sp>
      </p:grpSp>
    </p:spTree>
    <p:extLst>
      <p:ext uri="{BB962C8B-B14F-4D97-AF65-F5344CB8AC3E}">
        <p14:creationId xmlns:p14="http://schemas.microsoft.com/office/powerpoint/2010/main" val="31691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4564556"/>
              </p:ext>
            </p:extLst>
          </p:nvPr>
        </p:nvGraphicFramePr>
        <p:xfrm>
          <a:off x="227099" y="350520"/>
          <a:ext cx="11418528" cy="6156960"/>
        </p:xfrm>
        <a:graphic>
          <a:graphicData uri="http://schemas.openxmlformats.org/drawingml/2006/table">
            <a:tbl>
              <a:tblPr firstRow="1" bandRow="1">
                <a:tableStyleId>{5940675A-B579-460E-94D1-54222C63F5DA}</a:tableStyleId>
              </a:tblPr>
              <a:tblGrid>
                <a:gridCol w="4565445">
                  <a:extLst>
                    <a:ext uri="{9D8B030D-6E8A-4147-A177-3AD203B41FA5}">
                      <a16:colId xmlns:a16="http://schemas.microsoft.com/office/drawing/2014/main" val="1867156474"/>
                    </a:ext>
                  </a:extLst>
                </a:gridCol>
                <a:gridCol w="1435510">
                  <a:extLst>
                    <a:ext uri="{9D8B030D-6E8A-4147-A177-3AD203B41FA5}">
                      <a16:colId xmlns:a16="http://schemas.microsoft.com/office/drawing/2014/main" val="46151593"/>
                    </a:ext>
                  </a:extLst>
                </a:gridCol>
                <a:gridCol w="1779639">
                  <a:extLst>
                    <a:ext uri="{9D8B030D-6E8A-4147-A177-3AD203B41FA5}">
                      <a16:colId xmlns:a16="http://schemas.microsoft.com/office/drawing/2014/main" val="2138964776"/>
                    </a:ext>
                  </a:extLst>
                </a:gridCol>
                <a:gridCol w="3637934">
                  <a:extLst>
                    <a:ext uri="{9D8B030D-6E8A-4147-A177-3AD203B41FA5}">
                      <a16:colId xmlns:a16="http://schemas.microsoft.com/office/drawing/2014/main" val="3472552897"/>
                    </a:ext>
                  </a:extLst>
                </a:gridCol>
              </a:tblGrid>
              <a:tr h="370840">
                <a:tc>
                  <a:txBody>
                    <a:bodyPr/>
                    <a:lstStyle/>
                    <a:p>
                      <a:pPr algn="ct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đặc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nhận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340688171"/>
                  </a:ext>
                </a:extLst>
              </a:tr>
              <a:tr h="370840">
                <a:tc>
                  <a:txBody>
                    <a:bodyPr/>
                    <a:lstStyle/>
                    <a:p>
                      <a:pPr algn="just"/>
                      <a:r>
                        <a:rPr lang="vi-VN" sz="2800"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Lý</a:t>
                      </a: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(ngã xuống như là ngất đi)</a:t>
                      </a:r>
                      <a:r>
                        <a:rPr lang="vi-VN" sz="2800" i="1" dirty="0">
                          <a:latin typeface="Times New Roman" panose="02020603050405020304" pitchFamily="18" charset="0"/>
                          <a:cs typeface="Times New Roman" panose="02020603050405020304" pitchFamily="18" charset="0"/>
                        </a:rPr>
                        <a:t> Chao ôi!</a:t>
                      </a:r>
                      <a:endParaRPr lang="vi-VN" sz="28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Khiết</a:t>
                      </a:r>
                      <a:r>
                        <a:rPr lang="vi-VN" sz="2800" i="1" dirty="0">
                          <a:latin typeface="Times New Roman" panose="02020603050405020304" pitchFamily="18" charset="0"/>
                          <a:cs typeface="Times New Roman" panose="02020603050405020304" pitchFamily="18" charset="0"/>
                        </a:rPr>
                        <a:t>: - Cháu đỡ lấy nó. Và để thưởng công cho thị Lý, vì thị đã chăm nom, nâng đỡ tôi, tôi để lại cho thị…</a:t>
                      </a:r>
                      <a:endParaRPr lang="vi-VN" sz="28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Lý</a:t>
                      </a:r>
                      <a:r>
                        <a:rPr lang="vi-VN" sz="2800" i="1"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(vờ khóc)</a:t>
                      </a:r>
                      <a:r>
                        <a:rPr lang="vi-VN" sz="2800" i="1" dirty="0">
                          <a:latin typeface="Times New Roman" panose="02020603050405020304" pitchFamily="18" charset="0"/>
                          <a:cs typeface="Times New Roman" panose="02020603050405020304" pitchFamily="18" charset="0"/>
                        </a:rPr>
                        <a:t> Trời ơi! Ông tôi tử tế quá, mà Trời Phật không để cho sống mãi!</a:t>
                      </a:r>
                      <a:endParaRPr lang="vi-VN" sz="28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Khiết</a:t>
                      </a:r>
                      <a:r>
                        <a:rPr lang="vi-VN" sz="2800" i="1" dirty="0">
                          <a:latin typeface="Times New Roman" panose="02020603050405020304" pitchFamily="18" charset="0"/>
                          <a:cs typeface="Times New Roman" panose="02020603050405020304" pitchFamily="18" charset="0"/>
                        </a:rPr>
                        <a:t>: - Hai trăm ngàn đồng tiền mặt </a:t>
                      </a:r>
                      <a:r>
                        <a:rPr lang="vi-VN" sz="2800" dirty="0">
                          <a:latin typeface="Times New Roman" panose="02020603050405020304" pitchFamily="18" charset="0"/>
                          <a:cs typeface="Times New Roman" panose="02020603050405020304" pitchFamily="18" charset="0"/>
                        </a:rPr>
                        <a:t>(Lý vờ như cảm động, chấm nước mắt).</a:t>
                      </a:r>
                    </a:p>
                  </a:txBody>
                  <a:tcPr>
                    <a:solidFill>
                      <a:schemeClr val="accent1">
                        <a:lumMod val="20000"/>
                        <a:lumOff val="80000"/>
                      </a:schemeClr>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Chao ôi!</a:t>
                      </a:r>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Trời ơi! </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Câu đặc biệt không có cấu tạo theo mô hình chủ ngữ – vị ngữ mà chỉ có m</a:t>
                      </a:r>
                      <a:r>
                        <a:rPr lang="en-US" sz="2800" dirty="0">
                          <a:latin typeface="Times New Roman" panose="02020603050405020304" pitchFamily="18" charset="0"/>
                          <a:ea typeface="Times New Roman" panose="02020603050405020304" pitchFamily="18" charset="0"/>
                        </a:rPr>
                        <a:t>ộ</a:t>
                      </a:r>
                      <a:r>
                        <a:rPr lang="vi-VN" sz="2800" dirty="0">
                          <a:latin typeface="Times New Roman" panose="02020603050405020304" pitchFamily="18" charset="0"/>
                          <a:ea typeface="Times New Roman" panose="02020603050405020304" pitchFamily="18" charset="0"/>
                        </a:rPr>
                        <a:t>t nòng cốt đ</a:t>
                      </a:r>
                      <a:r>
                        <a:rPr lang="en-US" sz="2800" dirty="0" err="1">
                          <a:latin typeface="Times New Roman" panose="02020603050405020304" pitchFamily="18" charset="0"/>
                          <a:ea typeface="Times New Roman" panose="02020603050405020304" pitchFamily="18" charset="0"/>
                        </a:rPr>
                        <a:t>ặc</a:t>
                      </a:r>
                      <a:r>
                        <a:rPr lang="vi-VN" sz="2800" dirty="0">
                          <a:latin typeface="Times New Roman" panose="02020603050405020304" pitchFamily="18" charset="0"/>
                          <a:ea typeface="Times New Roman" panose="02020603050405020304" pitchFamily="18" charset="0"/>
                        </a:rPr>
                        <a:t> bi</a:t>
                      </a:r>
                      <a:r>
                        <a:rPr lang="en-US" sz="2800" dirty="0" err="1">
                          <a:latin typeface="Times New Roman" panose="02020603050405020304" pitchFamily="18" charset="0"/>
                          <a:ea typeface="Times New Roman" panose="02020603050405020304" pitchFamily="18" charset="0"/>
                        </a:rPr>
                        <a:t>ệt</a:t>
                      </a:r>
                      <a:r>
                        <a:rPr lang="vi-VN" sz="2800" dirty="0">
                          <a:latin typeface="Times New Roman" panose="02020603050405020304" pitchFamily="18" charset="0"/>
                          <a:ea typeface="Times New Roman" panose="02020603050405020304" pitchFamily="18" charset="0"/>
                        </a:rPr>
                        <a:t> (do một từ hoặc m</a:t>
                      </a:r>
                      <a:r>
                        <a:rPr lang="en-US" sz="2800" dirty="0" err="1">
                          <a:latin typeface="Times New Roman" panose="02020603050405020304" pitchFamily="18" charset="0"/>
                          <a:ea typeface="Times New Roman" panose="02020603050405020304" pitchFamily="18" charset="0"/>
                        </a:rPr>
                        <a:t>ột</a:t>
                      </a:r>
                      <a:r>
                        <a:rPr lang="vi-VN" sz="2800" dirty="0">
                          <a:latin typeface="Times New Roman" panose="02020603050405020304" pitchFamily="18" charset="0"/>
                          <a:ea typeface="Times New Roman" panose="02020603050405020304" pitchFamily="18" charset="0"/>
                        </a:rPr>
                        <a:t> cụm từ (trừ cụm chủ – vị) cấu tạo thành</a:t>
                      </a:r>
                      <a:r>
                        <a:rPr lang="en-US" sz="2800" dirty="0">
                          <a:latin typeface="Times New Roman" panose="02020603050405020304" pitchFamily="18" charset="0"/>
                          <a:ea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tồn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vốn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thể</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phục</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36469750"/>
                  </a:ext>
                </a:extLst>
              </a:tr>
            </a:tbl>
          </a:graphicData>
        </a:graphic>
      </p:graphicFrame>
    </p:spTree>
    <p:extLst>
      <p:ext uri="{BB962C8B-B14F-4D97-AF65-F5344CB8AC3E}">
        <p14:creationId xmlns:p14="http://schemas.microsoft.com/office/powerpoint/2010/main" val="5687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1652802"/>
            <a:ext cx="8503920" cy="3539430"/>
          </a:xfrm>
          <a:prstGeom prst="rect">
            <a:avLst/>
          </a:prstGeom>
        </p:spPr>
        <p:txBody>
          <a:bodyPr wrap="square">
            <a:spAutoFit/>
          </a:bodyPr>
          <a:lstStyle/>
          <a:p>
            <a:pPr algn="just"/>
            <a:r>
              <a:rPr lang="vi-VN" sz="2800" b="1" dirty="0">
                <a:solidFill>
                  <a:srgbClr val="000000"/>
                </a:solidFill>
                <a:latin typeface="+mj-lt"/>
              </a:rPr>
              <a:t>Xác định chức năng của các thành phần được in đậm trong các câu sau. Các thành phần này có thể được tách ra tạo thành câu đặc biệt không? Vì sao?</a:t>
            </a:r>
          </a:p>
          <a:p>
            <a:pPr algn="just"/>
            <a:endParaRPr lang="en-US" sz="2800" dirty="0">
              <a:solidFill>
                <a:srgbClr val="000000"/>
              </a:solidFill>
              <a:latin typeface="+mj-lt"/>
            </a:endParaRPr>
          </a:p>
          <a:p>
            <a:pPr algn="just"/>
            <a:r>
              <a:rPr lang="vi-VN" sz="2800" dirty="0">
                <a:solidFill>
                  <a:srgbClr val="000000"/>
                </a:solidFill>
                <a:latin typeface="+mj-lt"/>
              </a:rPr>
              <a:t>a. </a:t>
            </a:r>
            <a:r>
              <a:rPr lang="vi-VN" sz="2800" b="1" i="1" dirty="0">
                <a:solidFill>
                  <a:srgbClr val="000000"/>
                </a:solidFill>
                <a:latin typeface="+mj-lt"/>
              </a:rPr>
              <a:t>Á, à,</a:t>
            </a:r>
            <a:r>
              <a:rPr lang="vi-VN" sz="2800" i="1" dirty="0">
                <a:solidFill>
                  <a:srgbClr val="000000"/>
                </a:solidFill>
                <a:latin typeface="+mj-lt"/>
              </a:rPr>
              <a:t> tôi biết rồi</a:t>
            </a:r>
            <a:r>
              <a:rPr lang="vi-VN" sz="2800" dirty="0">
                <a:solidFill>
                  <a:srgbClr val="000000"/>
                </a:solidFill>
                <a:latin typeface="+mj-lt"/>
              </a:rPr>
              <a:t>.</a:t>
            </a:r>
          </a:p>
          <a:p>
            <a:pPr algn="r"/>
            <a:r>
              <a:rPr lang="vi-VN" sz="2800" dirty="0">
                <a:solidFill>
                  <a:srgbClr val="000000"/>
                </a:solidFill>
                <a:latin typeface="+mj-lt"/>
              </a:rPr>
              <a:t>(Sác-lơ Uy-li-am, </a:t>
            </a:r>
            <a:r>
              <a:rPr lang="vi-VN" sz="2800" i="1" dirty="0">
                <a:solidFill>
                  <a:srgbClr val="000000"/>
                </a:solidFill>
                <a:latin typeface="+mj-lt"/>
              </a:rPr>
              <a:t>Đêm Chủ nhật dài</a:t>
            </a:r>
            <a:r>
              <a:rPr lang="vi-VN" sz="2800" dirty="0">
                <a:solidFill>
                  <a:srgbClr val="000000"/>
                </a:solidFill>
                <a:latin typeface="+mj-lt"/>
              </a:rPr>
              <a:t>)</a:t>
            </a:r>
          </a:p>
          <a:p>
            <a:pPr algn="just"/>
            <a:r>
              <a:rPr lang="vi-VN" sz="2800" dirty="0">
                <a:solidFill>
                  <a:srgbClr val="000000"/>
                </a:solidFill>
                <a:latin typeface="+mj-lt"/>
              </a:rPr>
              <a:t>b. </a:t>
            </a:r>
            <a:r>
              <a:rPr lang="vi-VN" sz="2800" b="1" i="1" dirty="0">
                <a:solidFill>
                  <a:srgbClr val="000000"/>
                </a:solidFill>
                <a:latin typeface="+mj-lt"/>
              </a:rPr>
              <a:t>Hình như</a:t>
            </a:r>
            <a:r>
              <a:rPr lang="vi-VN" sz="2800" i="1" dirty="0">
                <a:solidFill>
                  <a:srgbClr val="000000"/>
                </a:solidFill>
                <a:latin typeface="+mj-lt"/>
              </a:rPr>
              <a:t> cô đã chờ sẵn đâu đó ở phòng bên.</a:t>
            </a:r>
            <a:endParaRPr lang="vi-VN" sz="2800" dirty="0">
              <a:solidFill>
                <a:srgbClr val="000000"/>
              </a:solidFill>
              <a:latin typeface="+mj-lt"/>
            </a:endParaRPr>
          </a:p>
          <a:p>
            <a:pPr algn="r"/>
            <a:r>
              <a:rPr lang="vi-VN" sz="2800" dirty="0">
                <a:solidFill>
                  <a:srgbClr val="000000"/>
                </a:solidFill>
                <a:latin typeface="+mj-lt"/>
              </a:rPr>
              <a:t>(Sác-lơ Uy-li-am, </a:t>
            </a:r>
            <a:r>
              <a:rPr lang="vi-VN" sz="2800" i="1" dirty="0">
                <a:solidFill>
                  <a:srgbClr val="000000"/>
                </a:solidFill>
                <a:latin typeface="+mj-lt"/>
              </a:rPr>
              <a:t>Đêm Chủ nhật dài</a:t>
            </a:r>
            <a:r>
              <a:rPr lang="vi-VN" sz="2800" dirty="0">
                <a:solidFill>
                  <a:srgbClr val="000000"/>
                </a:solidFill>
                <a:latin typeface="+mj-lt"/>
              </a:rPr>
              <a:t>)</a:t>
            </a:r>
          </a:p>
        </p:txBody>
      </p:sp>
      <p:sp>
        <p:nvSpPr>
          <p:cNvPr id="5" name="TextBox 4">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5">
            <a:extLst>
              <a:ext uri="{FF2B5EF4-FFF2-40B4-BE49-F238E27FC236}">
                <a16:creationId xmlns:a16="http://schemas.microsoft.com/office/drawing/2014/main" id="{3A4FB32E-ACE1-E75C-2B7E-4E2A2027A4A2}"/>
              </a:ext>
            </a:extLst>
          </p:cNvPr>
          <p:cNvSpPr/>
          <p:nvPr/>
        </p:nvSpPr>
        <p:spPr>
          <a:xfrm>
            <a:off x="-201218" y="2630659"/>
            <a:ext cx="3582019" cy="4435937"/>
          </a:xfrm>
          <a:custGeom>
            <a:avLst/>
            <a:gdLst/>
            <a:ahLst/>
            <a:cxnLst/>
            <a:rect l="l" t="t" r="r" b="b"/>
            <a:pathLst>
              <a:path w="3322701" h="4114800">
                <a:moveTo>
                  <a:pt x="0" y="0"/>
                </a:moveTo>
                <a:lnTo>
                  <a:pt x="3322701" y="0"/>
                </a:lnTo>
                <a:lnTo>
                  <a:pt x="332270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07756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8978" y="1786298"/>
            <a:ext cx="6991644" cy="3256533"/>
          </a:xfrm>
          <a:prstGeom prst="rect">
            <a:avLst/>
          </a:prstGeom>
        </p:spPr>
        <p:txBody>
          <a:bodyPr wrap="square">
            <a:spAutoFit/>
          </a:bodyPr>
          <a:lstStyle/>
          <a:p>
            <a:pPr indent="182880" algn="just">
              <a:lnSpc>
                <a:spcPct val="115000"/>
              </a:lnSpc>
              <a:spcAft>
                <a:spcPts val="600"/>
              </a:spcAft>
            </a:pP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Á</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Thành phần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cảm thán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Thành phần cảm thán này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thể tách ra</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(có dấu ngắt câu) tạo thành câu đặc biệt dùng để bộc lộ cảm xúc.</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Á, à!</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Tôi biết rồi.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Á, à!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đặc biệt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bộc lộ cảm xúc).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5">
            <a:extLst>
              <a:ext uri="{FF2B5EF4-FFF2-40B4-BE49-F238E27FC236}">
                <a16:creationId xmlns:a16="http://schemas.microsoft.com/office/drawing/2014/main" id="{C34CA30E-A6C8-2C33-0296-5FFA732E4A32}"/>
              </a:ext>
            </a:extLst>
          </p:cNvPr>
          <p:cNvSpPr/>
          <p:nvPr/>
        </p:nvSpPr>
        <p:spPr>
          <a:xfrm>
            <a:off x="3746090" y="601381"/>
            <a:ext cx="4513008" cy="813554"/>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dirty="0"/>
          </a:p>
        </p:txBody>
      </p:sp>
      <p:sp>
        <p:nvSpPr>
          <p:cNvPr id="8" name="Rectangle 7"/>
          <p:cNvSpPr/>
          <p:nvPr/>
        </p:nvSpPr>
        <p:spPr>
          <a:xfrm>
            <a:off x="4612160" y="744230"/>
            <a:ext cx="2903359" cy="523220"/>
          </a:xfrm>
          <a:prstGeom prst="rect">
            <a:avLst/>
          </a:prstGeom>
        </p:spPr>
        <p:txBody>
          <a:bodyPr wrap="non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a. </a:t>
            </a:r>
            <a:r>
              <a:rPr lang="vi-VN" sz="2800" b="1" i="1" dirty="0">
                <a:solidFill>
                  <a:srgbClr val="FF0000"/>
                </a:solidFill>
                <a:latin typeface="Times New Roman" panose="02020603050405020304" pitchFamily="18" charset="0"/>
                <a:cs typeface="Times New Roman" panose="02020603050405020304" pitchFamily="18" charset="0"/>
              </a:rPr>
              <a:t>Á, à,</a:t>
            </a:r>
            <a:r>
              <a:rPr lang="vi-VN" sz="2800" i="1" dirty="0">
                <a:solidFill>
                  <a:srgbClr val="FF0000"/>
                </a:solidFill>
                <a:latin typeface="Times New Roman" panose="02020603050405020304" pitchFamily="18" charset="0"/>
                <a:cs typeface="Times New Roman" panose="02020603050405020304" pitchFamily="18" charset="0"/>
              </a:rPr>
              <a:t> tôi biết rồi</a:t>
            </a:r>
            <a:r>
              <a:rPr lang="vi-VN" sz="2800" dirty="0">
                <a:solidFill>
                  <a:srgbClr val="FF0000"/>
                </a:solidFill>
                <a:latin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7E21CB5B-840A-AB9C-E789-29F1EF23C140}"/>
              </a:ext>
            </a:extLst>
          </p:cNvPr>
          <p:cNvSpPr/>
          <p:nvPr/>
        </p:nvSpPr>
        <p:spPr>
          <a:xfrm>
            <a:off x="8049484" y="2595490"/>
            <a:ext cx="3582019" cy="4435937"/>
          </a:xfrm>
          <a:custGeom>
            <a:avLst/>
            <a:gdLst/>
            <a:ahLst/>
            <a:cxnLst/>
            <a:rect l="l" t="t" r="r" b="b"/>
            <a:pathLst>
              <a:path w="3322701" h="4114800">
                <a:moveTo>
                  <a:pt x="0" y="0"/>
                </a:moveTo>
                <a:lnTo>
                  <a:pt x="3322701" y="0"/>
                </a:lnTo>
                <a:lnTo>
                  <a:pt x="33227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46839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98276" y="1786298"/>
            <a:ext cx="8078939" cy="4743093"/>
          </a:xfrm>
          <a:prstGeom prst="rect">
            <a:avLst/>
          </a:prstGeom>
        </p:spPr>
        <p:txBody>
          <a:bodyPr wrap="square">
            <a:spAutoFit/>
          </a:bodyPr>
          <a:lstStyle/>
          <a:p>
            <a:pPr marL="0" marR="0" lvl="0" indent="182880" algn="just" defTabSz="914400" rtl="0" eaLnBrk="1" fontAlgn="auto" latinLnBrk="0" hangingPunct="1">
              <a:lnSpc>
                <a:spcPct val="115000"/>
              </a:lnSpc>
              <a:spcBef>
                <a:spcPts val="0"/>
              </a:spcBef>
              <a:spcAft>
                <a:spcPts val="600"/>
              </a:spcAft>
              <a:buClrTx/>
              <a:buSzTx/>
              <a:buFontTx/>
              <a:buNone/>
              <a:tabLst/>
              <a:defRPr/>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Hình nh</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ư: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 phần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 thái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 phần tình thái này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 thể tách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ra tạo thành câu đặc biệt.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indent="182880" algn="just">
              <a:lnSpc>
                <a:spcPct val="115000"/>
              </a:lnSpc>
              <a:spcAft>
                <a:spcPts val="600"/>
              </a:spcAft>
            </a:pPr>
            <a:r>
              <a:rPr kumimoji="0" lang="en-US" sz="2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Chúng ta không thể viết:</a:t>
            </a:r>
            <a:r>
              <a:rPr kumimoji="0" lang="vi-VN" sz="28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Hình 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ư. </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ô đã chờ sẵn đâu đó ở phòng bên</a:t>
            </a:r>
            <a:r>
              <a:rPr kumimoji="0" lang="vi-VN" sz="2800" b="0"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lnSpc>
                <a:spcPct val="115000"/>
              </a:lnSpc>
              <a:spcBef>
                <a:spcPts val="0"/>
              </a:spcBef>
              <a:spcAft>
                <a:spcPts val="600"/>
              </a:spcAft>
              <a:buClrTx/>
              <a:buSzTx/>
              <a:buFontTx/>
              <a:buNone/>
              <a:tabLst/>
              <a:defRPr/>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 phần tình thái thể hiện thái độ của người nói đối với sự việc, hiện tượng,… được nói đến trong câu, do đó, thường đi kèm phần thông tin về sự việc, hiện tượng,… được đề cập đến trong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5">
            <a:extLst>
              <a:ext uri="{FF2B5EF4-FFF2-40B4-BE49-F238E27FC236}">
                <a16:creationId xmlns:a16="http://schemas.microsoft.com/office/drawing/2014/main" id="{C34CA30E-A6C8-2C33-0296-5FFA732E4A32}"/>
              </a:ext>
            </a:extLst>
          </p:cNvPr>
          <p:cNvSpPr/>
          <p:nvPr/>
        </p:nvSpPr>
        <p:spPr>
          <a:xfrm>
            <a:off x="2389239" y="601381"/>
            <a:ext cx="7253465" cy="813554"/>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484975" y="744230"/>
            <a:ext cx="7157729" cy="523220"/>
          </a:xfrm>
          <a:prstGeom prst="rect">
            <a:avLst/>
          </a:prstGeom>
        </p:spPr>
        <p:txBody>
          <a:bodyPr wrap="non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b. </a:t>
            </a:r>
            <a:r>
              <a:rPr lang="vi-VN" sz="2800" b="1" i="1" dirty="0">
                <a:solidFill>
                  <a:srgbClr val="FF0000"/>
                </a:solidFill>
                <a:latin typeface="Times New Roman" panose="02020603050405020304" pitchFamily="18" charset="0"/>
                <a:cs typeface="Times New Roman" panose="02020603050405020304" pitchFamily="18" charset="0"/>
              </a:rPr>
              <a:t>Hình như</a:t>
            </a:r>
            <a:r>
              <a:rPr lang="vi-VN" sz="2800" i="1" dirty="0">
                <a:solidFill>
                  <a:srgbClr val="FF0000"/>
                </a:solidFill>
                <a:latin typeface="Times New Roman" panose="02020603050405020304" pitchFamily="18" charset="0"/>
                <a:cs typeface="Times New Roman" panose="02020603050405020304" pitchFamily="18" charset="0"/>
              </a:rPr>
              <a:t> cô đã chờ sẵn đâu đó ở phòng bên.</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A7A09609-475E-287D-812E-A7253FD2D25F}"/>
              </a:ext>
            </a:extLst>
          </p:cNvPr>
          <p:cNvSpPr/>
          <p:nvPr/>
        </p:nvSpPr>
        <p:spPr>
          <a:xfrm>
            <a:off x="740933" y="1557784"/>
            <a:ext cx="2100741" cy="5092705"/>
          </a:xfrm>
          <a:custGeom>
            <a:avLst/>
            <a:gdLst/>
            <a:ahLst/>
            <a:cxnLst/>
            <a:rect l="l" t="t" r="r" b="b"/>
            <a:pathLst>
              <a:path w="1697355" h="4114800">
                <a:moveTo>
                  <a:pt x="0" y="0"/>
                </a:moveTo>
                <a:lnTo>
                  <a:pt x="1697355" y="0"/>
                </a:lnTo>
                <a:lnTo>
                  <a:pt x="16973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15011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714" y="1589497"/>
            <a:ext cx="8499118" cy="3970318"/>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a:t>
            </a:r>
          </a:p>
          <a:p>
            <a:pPr algn="just"/>
            <a:endParaRPr lang="en-US" sz="2800" b="1"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Hôm</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Nam:</a:t>
            </a:r>
            <a:r>
              <a:rPr lang="en-US" sz="2800" i="1" dirty="0">
                <a:latin typeface="Times New Roman" panose="02020603050405020304" pitchFamily="18" charset="0"/>
                <a:cs typeface="Times New Roman" panose="02020603050405020304" pitchFamily="18" charset="0"/>
              </a:rPr>
              <a:t> Tri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a. 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a:t>
            </a:r>
          </a:p>
        </p:txBody>
      </p:sp>
      <p:sp>
        <p:nvSpPr>
          <p:cNvPr id="5" name="TextBox 4">
            <a:extLst>
              <a:ext uri="{FF2B5EF4-FFF2-40B4-BE49-F238E27FC236}">
                <a16:creationId xmlns:a16="http://schemas.microsoft.com/office/drawing/2014/main" id="{39F3C781-CE0E-73D6-A846-8BAF1332BF61}"/>
              </a:ext>
            </a:extLst>
          </p:cNvPr>
          <p:cNvSpPr txBox="1"/>
          <p:nvPr/>
        </p:nvSpPr>
        <p:spPr>
          <a:xfrm>
            <a:off x="3036942" y="531420"/>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5">
            <a:extLst>
              <a:ext uri="{FF2B5EF4-FFF2-40B4-BE49-F238E27FC236}">
                <a16:creationId xmlns:a16="http://schemas.microsoft.com/office/drawing/2014/main" id="{5A45876F-B8D4-540A-9995-78667F2D7589}"/>
              </a:ext>
            </a:extLst>
          </p:cNvPr>
          <p:cNvSpPr/>
          <p:nvPr/>
        </p:nvSpPr>
        <p:spPr>
          <a:xfrm>
            <a:off x="9270610" y="1749270"/>
            <a:ext cx="2400360" cy="500075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83951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526432" y="394902"/>
            <a:ext cx="10032598" cy="5775310"/>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dirty="0"/>
          </a:p>
        </p:txBody>
      </p:sp>
      <p:sp>
        <p:nvSpPr>
          <p:cNvPr id="6" name="TextBox 5">
            <a:extLst>
              <a:ext uri="{FF2B5EF4-FFF2-40B4-BE49-F238E27FC236}">
                <a16:creationId xmlns:a16="http://schemas.microsoft.com/office/drawing/2014/main" id="{0A55E294-B04B-252D-45C5-EEFF1CFE2801}"/>
              </a:ext>
            </a:extLst>
          </p:cNvPr>
          <p:cNvSpPr txBox="1"/>
          <p:nvPr/>
        </p:nvSpPr>
        <p:spPr>
          <a:xfrm>
            <a:off x="713861" y="1110194"/>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7: </a:t>
            </a:r>
          </a:p>
          <a:p>
            <a:pPr algn="ctr"/>
            <a:r>
              <a:rPr lang="en-US" sz="4400" dirty="0" err="1">
                <a:latin typeface="#9Slide07 SVNA Love Of Thunder" panose="02040603050506020204" pitchFamily="18" charset="0"/>
                <a:cs typeface="Times New Roman" panose="02020603050405020304" pitchFamily="18" charset="0"/>
              </a:rPr>
              <a:t>Hành</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trình</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khám</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phá</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sự</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thật</a:t>
            </a:r>
            <a:endParaRPr lang="en-US" sz="44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475155" y="3144814"/>
            <a:ext cx="7569160" cy="1569660"/>
          </a:xfrm>
          <a:prstGeom prst="rect">
            <a:avLst/>
          </a:prstGeom>
          <a:noFill/>
        </p:spPr>
        <p:txBody>
          <a:bodyPr wrap="square" rtlCol="0">
            <a:spAutoFit/>
          </a:bodyPr>
          <a:lstStyle/>
          <a:p>
            <a:pPr algn="ctr"/>
            <a:r>
              <a:rPr lang="en-US" sz="4800" b="1" dirty="0">
                <a:solidFill>
                  <a:srgbClr val="C00000"/>
                </a:solidFill>
                <a:latin typeface="#9Slide07 Pangolin" panose="00000500000000000000" pitchFamily="2" charset="0"/>
                <a:cs typeface="Times New Roman" panose="02020603050405020304" pitchFamily="18" charset="0"/>
              </a:rPr>
              <a:t>THỰC HÀNH </a:t>
            </a:r>
          </a:p>
          <a:p>
            <a:pPr algn="ctr"/>
            <a:r>
              <a:rPr lang="en-US" sz="4800" b="1" dirty="0">
                <a:solidFill>
                  <a:srgbClr val="C00000"/>
                </a:solidFill>
                <a:latin typeface="#9Slide07 Pangolin" panose="00000500000000000000" pitchFamily="2" charset="0"/>
                <a:cs typeface="Times New Roman" panose="02020603050405020304" pitchFamily="18" charset="0"/>
              </a:rPr>
              <a:t>TIẾNG VIỆT</a:t>
            </a:r>
          </a:p>
        </p:txBody>
      </p:sp>
      <p:sp>
        <p:nvSpPr>
          <p:cNvPr id="4" name="Freeform 2">
            <a:extLst>
              <a:ext uri="{FF2B5EF4-FFF2-40B4-BE49-F238E27FC236}">
                <a16:creationId xmlns:a16="http://schemas.microsoft.com/office/drawing/2014/main" id="{8B180E6A-FF25-F24B-95E3-3AAD03D6AEE0}"/>
              </a:ext>
            </a:extLst>
          </p:cNvPr>
          <p:cNvSpPr/>
          <p:nvPr/>
        </p:nvSpPr>
        <p:spPr>
          <a:xfrm>
            <a:off x="8266270" y="1833469"/>
            <a:ext cx="4916898" cy="5024531"/>
          </a:xfrm>
          <a:custGeom>
            <a:avLst/>
            <a:gdLst/>
            <a:ahLst/>
            <a:cxnLst/>
            <a:rect l="l" t="t" r="r" b="b"/>
            <a:pathLst>
              <a:path w="8053309" h="8229600">
                <a:moveTo>
                  <a:pt x="0" y="0"/>
                </a:moveTo>
                <a:lnTo>
                  <a:pt x="8053309" y="0"/>
                </a:lnTo>
                <a:lnTo>
                  <a:pt x="8053309" y="8229600"/>
                </a:lnTo>
                <a:lnTo>
                  <a:pt x="0" y="8229600"/>
                </a:lnTo>
                <a:lnTo>
                  <a:pt x="0" y="0"/>
                </a:lnTo>
                <a:close/>
              </a:path>
            </a:pathLst>
          </a:custGeom>
          <a:blipFill>
            <a:blip r:embed="rId4"/>
            <a:stretch>
              <a:fillRect/>
            </a:stretch>
          </a:blipFill>
        </p:spPr>
        <p:txBody>
          <a:bodyPr/>
          <a:lstStyle/>
          <a:p>
            <a:endParaRPr lang="en-US"/>
          </a:p>
        </p:txBody>
      </p:sp>
      <p:sp>
        <p:nvSpPr>
          <p:cNvPr id="10" name="Freeform 3">
            <a:extLst>
              <a:ext uri="{FF2B5EF4-FFF2-40B4-BE49-F238E27FC236}">
                <a16:creationId xmlns:a16="http://schemas.microsoft.com/office/drawing/2014/main" id="{2B6F860D-6E0A-4C90-5610-B78CD1C8C131}"/>
              </a:ext>
            </a:extLst>
          </p:cNvPr>
          <p:cNvSpPr/>
          <p:nvPr/>
        </p:nvSpPr>
        <p:spPr>
          <a:xfrm>
            <a:off x="-432155" y="5615653"/>
            <a:ext cx="6614200" cy="169488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090" y="3536601"/>
            <a:ext cx="8678027" cy="2684068"/>
          </a:xfrm>
          <a:prstGeom prst="rect">
            <a:avLst/>
          </a:prstGeom>
        </p:spPr>
        <p:txBody>
          <a:bodyPr wrap="square">
            <a:spAutoFit/>
          </a:bodyPr>
          <a:lstStyle/>
          <a:p>
            <a:pPr marL="457200" indent="-457200" algn="just">
              <a:lnSpc>
                <a:spcPct val="115000"/>
              </a:lnSpc>
              <a:spcAft>
                <a:spcPts val="600"/>
              </a:spcAft>
              <a:buFont typeface="Wingdings" panose="05000000000000000000" pitchFamily="2" charset="2"/>
              <a:buChar char="à"/>
            </a:pPr>
            <a:r>
              <a:rPr lang="en-US" sz="2800" b="1" dirty="0">
                <a:latin typeface="Times New Roman" panose="02020603050405020304" pitchFamily="18" charset="0"/>
                <a:ea typeface="Times New Roman" panose="02020603050405020304" pitchFamily="18" charset="0"/>
                <a:sym typeface="Wingdings" panose="05000000000000000000" pitchFamily="2" charset="2"/>
              </a:rPr>
              <a:t>K</a:t>
            </a:r>
            <a:r>
              <a:rPr lang="vi-VN" sz="2800" b="1" dirty="0">
                <a:latin typeface="Times New Roman" panose="02020603050405020304" pitchFamily="18" charset="0"/>
                <a:ea typeface="Times New Roman" panose="02020603050405020304" pitchFamily="18" charset="0"/>
              </a:rPr>
              <a:t>hông phù hợp vì</a:t>
            </a:r>
            <a:r>
              <a:rPr lang="en-US" sz="2800" b="1" dirty="0">
                <a:latin typeface="Times New Roman" panose="02020603050405020304" pitchFamily="18" charset="0"/>
                <a:ea typeface="Times New Roman" panose="02020603050405020304" pitchFamily="18" charset="0"/>
              </a:rPr>
              <a:t>:</a:t>
            </a:r>
          </a:p>
          <a:p>
            <a:pPr algn="just">
              <a:lnSpc>
                <a:spcPct val="115000"/>
              </a:lnSpc>
              <a:spcAft>
                <a:spcPts val="600"/>
              </a:spcAft>
            </a:pP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cô giáo</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tuổi tác, địa vị cao hơn mình</a:t>
            </a:r>
            <a:r>
              <a:rPr lang="en-US" sz="2800" dirty="0">
                <a:latin typeface="Times New Roman" panose="02020603050405020304" pitchFamily="18" charset="0"/>
                <a:ea typeface="Times New Roman" panose="02020603050405020304" pitchFamily="18" charset="0"/>
              </a:rPr>
              <a:t>)</a:t>
            </a:r>
          </a:p>
          <a:p>
            <a:pPr algn="just">
              <a:lnSpc>
                <a:spcPct val="115000"/>
              </a:lnSpc>
              <a:spcAft>
                <a:spcPts val="600"/>
              </a:spcAft>
            </a:pPr>
            <a:r>
              <a:rPr lang="en-US" sz="2800" dirty="0">
                <a:latin typeface="Times New Roman" panose="02020603050405020304" pitchFamily="18" charset="0"/>
                <a:ea typeface="Times New Roman" panose="02020603050405020304" pitchFamily="18" charset="0"/>
              </a:rPr>
              <a:t>+ C</a:t>
            </a:r>
            <a:r>
              <a:rPr lang="vi-VN" sz="2800" dirty="0">
                <a:latin typeface="Times New Roman" panose="02020603050405020304" pitchFamily="18" charset="0"/>
                <a:ea typeface="Times New Roman" panose="02020603050405020304" pitchFamily="18" charset="0"/>
              </a:rPr>
              <a:t>âu nói của Nam (</a:t>
            </a:r>
            <a:r>
              <a:rPr lang="vi-VN" sz="2800" i="1" dirty="0">
                <a:latin typeface="Times New Roman" panose="02020603050405020304" pitchFamily="18" charset="0"/>
                <a:ea typeface="Times New Roman" panose="02020603050405020304" pitchFamily="18" charset="0"/>
              </a:rPr>
              <a:t>Tri thức Ngữ v</a:t>
            </a:r>
            <a:r>
              <a:rPr lang="en-US" sz="2800" i="1" dirty="0">
                <a:latin typeface="Times New Roman" panose="02020603050405020304" pitchFamily="18" charset="0"/>
                <a:ea typeface="Times New Roman" panose="02020603050405020304" pitchFamily="18" charset="0"/>
              </a:rPr>
              <a:t>ă</a:t>
            </a:r>
            <a:r>
              <a:rPr lang="vi-VN" sz="2800" i="1" dirty="0">
                <a:latin typeface="Times New Roman" panose="02020603050405020304" pitchFamily="18" charset="0"/>
                <a:ea typeface="Times New Roman" panose="02020603050405020304" pitchFamily="18" charset="0"/>
              </a:rPr>
              <a:t>n.</a:t>
            </a:r>
            <a:r>
              <a:rPr lang="vi-VN" sz="2800" dirty="0">
                <a:latin typeface="Times New Roman" panose="02020603050405020304" pitchFamily="18" charset="0"/>
                <a:ea typeface="Times New Roman" panose="02020603050405020304" pitchFamily="18" charset="0"/>
              </a:rPr>
              <a:t>) bị xem là “nói trống không”, là cách nói thiếu lễ phép. </a:t>
            </a:r>
            <a:endParaRPr lang="en-US" sz="2800" dirty="0">
              <a:latin typeface="Times New Roman" panose="02020603050405020304" pitchFamily="18" charset="0"/>
              <a:ea typeface="Times New Roman" panose="02020603050405020304" pitchFamily="18" charset="0"/>
            </a:endParaRPr>
          </a:p>
        </p:txBody>
      </p:sp>
      <p:sp>
        <p:nvSpPr>
          <p:cNvPr id="5" name="Rectangle 4"/>
          <p:cNvSpPr/>
          <p:nvPr/>
        </p:nvSpPr>
        <p:spPr>
          <a:xfrm>
            <a:off x="-668594" y="367393"/>
            <a:ext cx="13352207" cy="1677717"/>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8090" y="729197"/>
            <a:ext cx="11798710" cy="954107"/>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Hôm</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Nam:</a:t>
            </a:r>
            <a:r>
              <a:rPr lang="en-US" sz="2800" i="1" dirty="0">
                <a:latin typeface="Times New Roman" panose="02020603050405020304" pitchFamily="18" charset="0"/>
                <a:cs typeface="Times New Roman" panose="02020603050405020304" pitchFamily="18" charset="0"/>
              </a:rPr>
              <a:t> Tri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698090" y="2313802"/>
            <a:ext cx="7953541" cy="954107"/>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a. 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
        <p:nvSpPr>
          <p:cNvPr id="2" name="Freeform 4">
            <a:extLst>
              <a:ext uri="{FF2B5EF4-FFF2-40B4-BE49-F238E27FC236}">
                <a16:creationId xmlns:a16="http://schemas.microsoft.com/office/drawing/2014/main" id="{43C5CDE9-280E-53BC-EF5F-C92305AE47C9}"/>
              </a:ext>
            </a:extLst>
          </p:cNvPr>
          <p:cNvSpPr/>
          <p:nvPr/>
        </p:nvSpPr>
        <p:spPr>
          <a:xfrm>
            <a:off x="9129152" y="2531851"/>
            <a:ext cx="2364758" cy="4121583"/>
          </a:xfrm>
          <a:custGeom>
            <a:avLst/>
            <a:gdLst/>
            <a:ahLst/>
            <a:cxnLst/>
            <a:rect l="l" t="t" r="r" b="b"/>
            <a:pathLst>
              <a:path w="4721733" h="8229600">
                <a:moveTo>
                  <a:pt x="0" y="0"/>
                </a:moveTo>
                <a:lnTo>
                  <a:pt x="4721733" y="0"/>
                </a:lnTo>
                <a:lnTo>
                  <a:pt x="4721733"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6116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3163" y="3641535"/>
            <a:ext cx="9242322" cy="3062377"/>
          </a:xfrm>
          <a:prstGeom prst="rect">
            <a:avLst/>
          </a:prstGeom>
        </p:spPr>
        <p:txBody>
          <a:bodyPr wrap="square">
            <a:spAutoFit/>
          </a:bodyPr>
          <a:lstStyle/>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Dạ,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Dạ, lớp mình học đến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Lớp mình học đến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Dạ, hôm qua lớp mình học đến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68594" y="367393"/>
            <a:ext cx="13352207" cy="1677717"/>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698090" y="729197"/>
            <a:ext cx="117987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nhỉ</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98090" y="2313802"/>
            <a:ext cx="10736826"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a:t>
            </a:r>
          </a:p>
        </p:txBody>
      </p:sp>
      <p:sp>
        <p:nvSpPr>
          <p:cNvPr id="2" name="Freeform 5">
            <a:extLst>
              <a:ext uri="{FF2B5EF4-FFF2-40B4-BE49-F238E27FC236}">
                <a16:creationId xmlns:a16="http://schemas.microsoft.com/office/drawing/2014/main" id="{CC6194EB-4D33-E8A2-1ED8-48AA8F186CB0}"/>
              </a:ext>
            </a:extLst>
          </p:cNvPr>
          <p:cNvSpPr/>
          <p:nvPr/>
        </p:nvSpPr>
        <p:spPr>
          <a:xfrm>
            <a:off x="9960000" y="3185500"/>
            <a:ext cx="1710969" cy="3564519"/>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326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620265" y="2200275"/>
            <a:ext cx="4081331" cy="465772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D3A6426-2DD7-E548-8F0A-EF7DDA43CDA0}"/>
              </a:ext>
            </a:extLst>
          </p:cNvPr>
          <p:cNvSpPr txBox="1"/>
          <p:nvPr/>
        </p:nvSpPr>
        <p:spPr>
          <a:xfrm>
            <a:off x="625061" y="516977"/>
            <a:ext cx="10770940" cy="1384995"/>
          </a:xfrm>
          <a:prstGeom prst="rect">
            <a:avLst/>
          </a:prstGeom>
          <a:noFill/>
        </p:spPr>
        <p:txBody>
          <a:bodyPr wrap="square">
            <a:spAutoFit/>
          </a:bodyPr>
          <a:lstStyle/>
          <a:p>
            <a:pPr lvl="0" algn="just"/>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7964" y="330042"/>
            <a:ext cx="7334864" cy="2677656"/>
          </a:xfrm>
          <a:prstGeom prst="rect">
            <a:avLst/>
          </a:prstGeom>
        </p:spPr>
        <p:txBody>
          <a:bodyPr wrap="square">
            <a:spAutoFit/>
          </a:bodyPr>
          <a:lstStyle/>
          <a:p>
            <a:pPr algn="just"/>
            <a:r>
              <a:rPr lang="vi-VN" sz="2800" b="1" dirty="0">
                <a:solidFill>
                  <a:srgbClr val="000000"/>
                </a:solidFill>
                <a:latin typeface="+mj-lt"/>
              </a:rPr>
              <a:t>Tâm:</a:t>
            </a:r>
            <a:r>
              <a:rPr lang="vi-VN" sz="2800" dirty="0">
                <a:solidFill>
                  <a:srgbClr val="000000"/>
                </a:solidFill>
                <a:latin typeface="+mj-lt"/>
              </a:rPr>
              <a:t> </a:t>
            </a:r>
            <a:r>
              <a:rPr lang="vi-VN" sz="2800" i="1" dirty="0">
                <a:solidFill>
                  <a:srgbClr val="000000"/>
                </a:solidFill>
                <a:latin typeface="+mj-lt"/>
              </a:rPr>
              <a:t>Nam ơi, bạn đang xem gì thế?</a:t>
            </a:r>
          </a:p>
          <a:p>
            <a:pPr algn="just"/>
            <a:r>
              <a:rPr lang="vi-VN" sz="2800" b="1" dirty="0">
                <a:solidFill>
                  <a:srgbClr val="000000"/>
                </a:solidFill>
                <a:latin typeface="+mj-lt"/>
              </a:rPr>
              <a:t>Nam:</a:t>
            </a:r>
            <a:r>
              <a:rPr lang="vi-VN" sz="2800" dirty="0">
                <a:solidFill>
                  <a:srgbClr val="000000"/>
                </a:solidFill>
                <a:latin typeface="+mj-lt"/>
              </a:rPr>
              <a:t> </a:t>
            </a:r>
            <a:r>
              <a:rPr lang="vi-VN" sz="2800" i="1" dirty="0">
                <a:solidFill>
                  <a:srgbClr val="000000"/>
                </a:solidFill>
                <a:latin typeface="+mj-lt"/>
              </a:rPr>
              <a:t>Xem đá bóng.</a:t>
            </a:r>
          </a:p>
          <a:p>
            <a:pPr algn="just"/>
            <a:r>
              <a:rPr lang="vi-VN" sz="2800" b="1" dirty="0">
                <a:solidFill>
                  <a:srgbClr val="000000"/>
                </a:solidFill>
                <a:latin typeface="+mj-lt"/>
              </a:rPr>
              <a:t>Tâm:</a:t>
            </a:r>
            <a:r>
              <a:rPr lang="vi-VN" sz="2800" dirty="0">
                <a:solidFill>
                  <a:srgbClr val="000000"/>
                </a:solidFill>
                <a:latin typeface="+mj-lt"/>
              </a:rPr>
              <a:t> </a:t>
            </a:r>
            <a:r>
              <a:rPr lang="vi-VN" sz="2800" i="1" dirty="0">
                <a:solidFill>
                  <a:srgbClr val="000000"/>
                </a:solidFill>
                <a:latin typeface="+mj-lt"/>
              </a:rPr>
              <a:t>Thế bạn xem trận đấu của đội nào vậy?</a:t>
            </a:r>
          </a:p>
          <a:p>
            <a:pPr algn="just"/>
            <a:r>
              <a:rPr lang="vi-VN" sz="2800" b="1" dirty="0">
                <a:solidFill>
                  <a:srgbClr val="000000"/>
                </a:solidFill>
                <a:latin typeface="+mj-lt"/>
              </a:rPr>
              <a:t>Nam:</a:t>
            </a:r>
            <a:r>
              <a:rPr lang="vi-VN" sz="2800" dirty="0">
                <a:solidFill>
                  <a:srgbClr val="000000"/>
                </a:solidFill>
                <a:latin typeface="+mj-lt"/>
              </a:rPr>
              <a:t> </a:t>
            </a:r>
            <a:r>
              <a:rPr lang="vi-VN" sz="2800" i="1" dirty="0">
                <a:solidFill>
                  <a:srgbClr val="000000"/>
                </a:solidFill>
                <a:latin typeface="+mj-lt"/>
              </a:rPr>
              <a:t>Thể Công </a:t>
            </a:r>
            <a:r>
              <a:rPr lang="az-Cyrl-AZ" sz="2800" i="1" dirty="0">
                <a:solidFill>
                  <a:srgbClr val="000000"/>
                </a:solidFill>
                <a:latin typeface="+mj-lt"/>
              </a:rPr>
              <a:t>ѵ</a:t>
            </a:r>
            <a:r>
              <a:rPr lang="vi-VN" sz="2800" i="1" dirty="0">
                <a:solidFill>
                  <a:srgbClr val="000000"/>
                </a:solidFill>
                <a:latin typeface="+mj-lt"/>
              </a:rPr>
              <a:t>à Đồng Tháp.</a:t>
            </a:r>
          </a:p>
          <a:p>
            <a:pPr algn="just"/>
            <a:r>
              <a:rPr lang="vi-VN" sz="2800" b="1" dirty="0">
                <a:solidFill>
                  <a:srgbClr val="000000"/>
                </a:solidFill>
                <a:latin typeface="+mj-lt"/>
              </a:rPr>
              <a:t>Tâm:</a:t>
            </a:r>
            <a:r>
              <a:rPr lang="vi-VN" sz="2800" dirty="0">
                <a:solidFill>
                  <a:srgbClr val="000000"/>
                </a:solidFill>
                <a:latin typeface="+mj-lt"/>
              </a:rPr>
              <a:t> </a:t>
            </a:r>
            <a:r>
              <a:rPr lang="vi-VN" sz="2800" i="1" dirty="0">
                <a:solidFill>
                  <a:srgbClr val="000000"/>
                </a:solidFill>
                <a:latin typeface="+mj-lt"/>
              </a:rPr>
              <a:t>Bạn thấy đội đó đá như thế nào?</a:t>
            </a:r>
          </a:p>
          <a:p>
            <a:pPr algn="just"/>
            <a:r>
              <a:rPr lang="vi-VN" sz="2800" b="1" dirty="0">
                <a:solidFill>
                  <a:srgbClr val="000000"/>
                </a:solidFill>
                <a:latin typeface="+mj-lt"/>
              </a:rPr>
              <a:t>Nam:</a:t>
            </a:r>
            <a:r>
              <a:rPr lang="vi-VN" sz="2800" dirty="0">
                <a:solidFill>
                  <a:srgbClr val="000000"/>
                </a:solidFill>
                <a:latin typeface="+mj-lt"/>
              </a:rPr>
              <a:t> </a:t>
            </a:r>
            <a:r>
              <a:rPr lang="vi-VN" sz="2800" i="1" dirty="0">
                <a:solidFill>
                  <a:srgbClr val="000000"/>
                </a:solidFill>
                <a:latin typeface="+mj-lt"/>
              </a:rPr>
              <a:t>Tuyệt!</a:t>
            </a:r>
          </a:p>
        </p:txBody>
      </p:sp>
      <p:sp>
        <p:nvSpPr>
          <p:cNvPr id="5" name="Rectangle 4"/>
          <p:cNvSpPr/>
          <p:nvPr/>
        </p:nvSpPr>
        <p:spPr>
          <a:xfrm>
            <a:off x="471949" y="3342967"/>
            <a:ext cx="5122606" cy="38345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68181" y="3342967"/>
            <a:ext cx="5594554" cy="38345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4181" y="3119455"/>
            <a:ext cx="4812890" cy="3539430"/>
          </a:xfrm>
          <a:prstGeom prst="rect">
            <a:avLst/>
          </a:prstGeom>
        </p:spPr>
        <p:txBody>
          <a:bodyPr wrap="square">
            <a:spAutoFit/>
          </a:bodyPr>
          <a:lstStyle/>
          <a:p>
            <a:pPr algn="just"/>
            <a:endParaRPr lang="vi-VN" sz="2800" dirty="0">
              <a:solidFill>
                <a:srgbClr val="000000"/>
              </a:solidFill>
              <a:latin typeface="+mj-lt"/>
            </a:endParaRPr>
          </a:p>
          <a:p>
            <a:pPr algn="just"/>
            <a:r>
              <a:rPr lang="en-US" sz="2800" b="1" dirty="0">
                <a:solidFill>
                  <a:srgbClr val="000000"/>
                </a:solidFill>
                <a:latin typeface="+mj-lt"/>
              </a:rPr>
              <a:t>-</a:t>
            </a:r>
            <a:r>
              <a:rPr lang="vi-VN" sz="2800" b="1" dirty="0">
                <a:solidFill>
                  <a:srgbClr val="000000"/>
                </a:solidFill>
                <a:latin typeface="+mj-lt"/>
              </a:rPr>
              <a:t> Câu rút gọn: </a:t>
            </a:r>
            <a:r>
              <a:rPr lang="vi-VN" sz="2800" i="1" dirty="0">
                <a:solidFill>
                  <a:srgbClr val="000000"/>
                </a:solidFill>
                <a:latin typeface="+mj-lt"/>
              </a:rPr>
              <a:t>Xem đá bóng; Thể Công và Đồng Tháp.</a:t>
            </a:r>
          </a:p>
          <a:p>
            <a:pPr algn="just"/>
            <a:r>
              <a:rPr lang="vi-VN" sz="2800" b="1" dirty="0">
                <a:solidFill>
                  <a:srgbClr val="000000"/>
                </a:solidFill>
                <a:latin typeface="+mj-lt"/>
              </a:rPr>
              <a:t>Tác dụng</a:t>
            </a:r>
            <a:r>
              <a:rPr lang="vi-VN" sz="2800" dirty="0">
                <a:solidFill>
                  <a:srgbClr val="000000"/>
                </a:solidFill>
                <a:latin typeface="+mj-lt"/>
              </a:rPr>
              <a:t>: </a:t>
            </a:r>
            <a:r>
              <a:rPr lang="en-US" sz="2800" dirty="0" err="1">
                <a:solidFill>
                  <a:srgbClr val="000000"/>
                </a:solidFill>
                <a:latin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ngắn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lặp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cs typeface="Times New Roman" panose="02020603050405020304" pitchFamily="18" charset="0"/>
              </a:rPr>
              <a:t>: t</a:t>
            </a:r>
            <a:r>
              <a:rPr lang="vi-VN" sz="2800" dirty="0">
                <a:solidFill>
                  <a:srgbClr val="000000"/>
                </a:solidFill>
                <a:latin typeface="+mj-lt"/>
              </a:rPr>
              <a:t>hể hiện lời đáp ngắn gọn của Nam, đi thẳng vào đúng trọng tâm câu trả lời một cách nhanh chóng, đơn giản.</a:t>
            </a:r>
          </a:p>
        </p:txBody>
      </p:sp>
      <p:sp>
        <p:nvSpPr>
          <p:cNvPr id="8" name="Rectangle 7"/>
          <p:cNvSpPr/>
          <p:nvPr/>
        </p:nvSpPr>
        <p:spPr>
          <a:xfrm>
            <a:off x="6182031" y="3119454"/>
            <a:ext cx="5066071" cy="2246769"/>
          </a:xfrm>
          <a:prstGeom prst="rect">
            <a:avLst/>
          </a:prstGeom>
        </p:spPr>
        <p:txBody>
          <a:bodyPr wrap="square">
            <a:spAutoFit/>
          </a:bodyPr>
          <a:lstStyle/>
          <a:p>
            <a:pPr algn="just"/>
            <a:endParaRPr lang="vi-VN" sz="2800" dirty="0">
              <a:solidFill>
                <a:srgbClr val="000000"/>
              </a:solidFill>
              <a:latin typeface="+mj-lt"/>
            </a:endParaRPr>
          </a:p>
          <a:p>
            <a:pPr algn="just"/>
            <a:r>
              <a:rPr lang="en-US" sz="2800" dirty="0">
                <a:solidFill>
                  <a:srgbClr val="000000"/>
                </a:solidFill>
                <a:latin typeface="+mj-lt"/>
              </a:rPr>
              <a:t>-</a:t>
            </a:r>
            <a:r>
              <a:rPr lang="vi-VN" sz="2800" dirty="0">
                <a:solidFill>
                  <a:srgbClr val="000000"/>
                </a:solidFill>
                <a:latin typeface="+mj-lt"/>
              </a:rPr>
              <a:t> </a:t>
            </a:r>
            <a:r>
              <a:rPr lang="vi-VN" sz="2800" b="1" dirty="0">
                <a:solidFill>
                  <a:srgbClr val="000000"/>
                </a:solidFill>
                <a:latin typeface="+mj-lt"/>
              </a:rPr>
              <a:t>Câu đặc biệt: </a:t>
            </a:r>
            <a:r>
              <a:rPr lang="vi-VN" sz="2800" dirty="0">
                <a:solidFill>
                  <a:srgbClr val="000000"/>
                </a:solidFill>
                <a:latin typeface="+mj-lt"/>
              </a:rPr>
              <a:t>Tuyệt!</a:t>
            </a:r>
          </a:p>
          <a:p>
            <a:pPr algn="just"/>
            <a:r>
              <a:rPr lang="vi-VN" sz="2800" b="1" dirty="0">
                <a:solidFill>
                  <a:srgbClr val="000000"/>
                </a:solidFill>
                <a:latin typeface="+mj-lt"/>
              </a:rPr>
              <a:t>Tác dụng</a:t>
            </a:r>
            <a:r>
              <a:rPr lang="vi-VN" sz="2800" dirty="0">
                <a:solidFill>
                  <a:srgbClr val="000000"/>
                </a:solidFill>
                <a:latin typeface="+mj-lt"/>
              </a:rPr>
              <a:t>: </a:t>
            </a:r>
            <a:r>
              <a:rPr lang="en-US" sz="2800" dirty="0" err="1">
                <a:solidFill>
                  <a:srgbClr val="000000"/>
                </a:solidFill>
                <a:latin typeface="Times New Roman" panose="02020603050405020304" pitchFamily="18" charset="0"/>
                <a:cs typeface="Times New Roman" panose="02020603050405020304" pitchFamily="18" charset="0"/>
              </a:rPr>
              <a:t>Bộc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lộ</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xúc</a:t>
            </a:r>
            <a:r>
              <a:rPr lang="en-US" sz="2800" dirty="0">
                <a:solidFill>
                  <a:srgbClr val="000000"/>
                </a:solidFill>
                <a:latin typeface="+mj-lt"/>
              </a:rPr>
              <a:t>: </a:t>
            </a:r>
            <a:r>
              <a:rPr lang="vi-VN" sz="2800" dirty="0">
                <a:solidFill>
                  <a:srgbClr val="000000"/>
                </a:solidFill>
                <a:latin typeface="+mj-lt"/>
              </a:rPr>
              <a:t>thể hiện cảm xúc của người xem bóng đá.</a:t>
            </a:r>
            <a:endParaRPr lang="vi-VN" sz="2800" b="0" i="0" dirty="0">
              <a:solidFill>
                <a:srgbClr val="000000"/>
              </a:solidFill>
              <a:effectLst/>
              <a:latin typeface="+mj-lt"/>
            </a:endParaRPr>
          </a:p>
        </p:txBody>
      </p:sp>
      <p:sp>
        <p:nvSpPr>
          <p:cNvPr id="2" name="Freeform 2">
            <a:extLst>
              <a:ext uri="{FF2B5EF4-FFF2-40B4-BE49-F238E27FC236}">
                <a16:creationId xmlns:a16="http://schemas.microsoft.com/office/drawing/2014/main" id="{98376898-FDC8-BEC2-D83D-CB5252F0231F}"/>
              </a:ext>
            </a:extLst>
          </p:cNvPr>
          <p:cNvSpPr/>
          <p:nvPr/>
        </p:nvSpPr>
        <p:spPr>
          <a:xfrm>
            <a:off x="1188720" y="44039"/>
            <a:ext cx="1571195" cy="3243049"/>
          </a:xfrm>
          <a:custGeom>
            <a:avLst/>
            <a:gdLst/>
            <a:ahLst/>
            <a:cxnLst/>
            <a:rect l="l" t="t" r="r" b="b"/>
            <a:pathLst>
              <a:path w="3317749" h="6848050">
                <a:moveTo>
                  <a:pt x="0" y="0"/>
                </a:moveTo>
                <a:lnTo>
                  <a:pt x="3317749" y="0"/>
                </a:lnTo>
                <a:lnTo>
                  <a:pt x="3317749" y="6848050"/>
                </a:lnTo>
                <a:lnTo>
                  <a:pt x="0" y="6848050"/>
                </a:lnTo>
                <a:lnTo>
                  <a:pt x="0" y="0"/>
                </a:lnTo>
                <a:close/>
              </a:path>
            </a:pathLst>
          </a:custGeom>
          <a:blipFill>
            <a:blip r:embed="rId2">
              <a:extLst>
                <a:ext uri="{96DAC541-7B7A-43D3-8B79-37D633B846F1}">
                  <asvg:svgBlip xmlns:asvg="http://schemas.microsoft.com/office/drawing/2016/SVG/main" r:embed="rId3"/>
                </a:ext>
              </a:extLst>
            </a:blip>
            <a:stretch>
              <a:fillRect r="-134295" b="-316"/>
            </a:stretch>
          </a:blipFill>
        </p:spPr>
        <p:txBody>
          <a:bodyPr/>
          <a:lstStyle/>
          <a:p>
            <a:endParaRPr lang="en-US"/>
          </a:p>
        </p:txBody>
      </p:sp>
      <p:sp>
        <p:nvSpPr>
          <p:cNvPr id="3" name="Freeform 3">
            <a:extLst>
              <a:ext uri="{FF2B5EF4-FFF2-40B4-BE49-F238E27FC236}">
                <a16:creationId xmlns:a16="http://schemas.microsoft.com/office/drawing/2014/main" id="{5633345C-D366-45C0-C8F9-F166C3AC858C}"/>
              </a:ext>
            </a:extLst>
          </p:cNvPr>
          <p:cNvSpPr/>
          <p:nvPr/>
        </p:nvSpPr>
        <p:spPr>
          <a:xfrm>
            <a:off x="9793027" y="293852"/>
            <a:ext cx="2025494" cy="3049115"/>
          </a:xfrm>
          <a:custGeom>
            <a:avLst/>
            <a:gdLst/>
            <a:ahLst/>
            <a:cxnLst/>
            <a:rect l="l" t="t" r="r" b="b"/>
            <a:pathLst>
              <a:path w="4563461" h="6869691">
                <a:moveTo>
                  <a:pt x="0" y="0"/>
                </a:moveTo>
                <a:lnTo>
                  <a:pt x="4563460" y="0"/>
                </a:lnTo>
                <a:lnTo>
                  <a:pt x="4563460" y="6869691"/>
                </a:lnTo>
                <a:lnTo>
                  <a:pt x="0" y="6869691"/>
                </a:lnTo>
                <a:lnTo>
                  <a:pt x="0" y="0"/>
                </a:lnTo>
                <a:close/>
              </a:path>
            </a:pathLst>
          </a:custGeom>
          <a:blipFill>
            <a:blip r:embed="rId2">
              <a:extLst>
                <a:ext uri="{96DAC541-7B7A-43D3-8B79-37D633B846F1}">
                  <asvg:svgBlip xmlns:asvg="http://schemas.microsoft.com/office/drawing/2016/SVG/main" r:embed="rId3"/>
                </a:ext>
              </a:extLst>
            </a:blip>
            <a:stretch>
              <a:fillRect l="-70338"/>
            </a:stretch>
          </a:blipFill>
        </p:spPr>
        <p:txBody>
          <a:bodyPr/>
          <a:lstStyle/>
          <a:p>
            <a:endParaRPr lang="en-US"/>
          </a:p>
        </p:txBody>
      </p:sp>
    </p:spTree>
    <p:extLst>
      <p:ext uri="{BB962C8B-B14F-4D97-AF65-F5344CB8AC3E}">
        <p14:creationId xmlns:p14="http://schemas.microsoft.com/office/powerpoint/2010/main" val="360202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286675" y="2308718"/>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TRI THỨC TIẾNG VIỆT</a:t>
            </a:r>
          </a:p>
        </p:txBody>
      </p:sp>
      <p:sp>
        <p:nvSpPr>
          <p:cNvPr id="2" name="Freeform 3">
            <a:extLst>
              <a:ext uri="{FF2B5EF4-FFF2-40B4-BE49-F238E27FC236}">
                <a16:creationId xmlns:a16="http://schemas.microsoft.com/office/drawing/2014/main" id="{68DFF2C2-DD3A-6778-93EA-3F9D62F82512}"/>
              </a:ext>
            </a:extLst>
          </p:cNvPr>
          <p:cNvSpPr/>
          <p:nvPr/>
        </p:nvSpPr>
        <p:spPr>
          <a:xfrm>
            <a:off x="751567" y="792035"/>
            <a:ext cx="4074875" cy="4867944"/>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855391" y="1481719"/>
            <a:ext cx="314633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142895" y="2465530"/>
            <a:ext cx="9426782"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3"/>
          <p:cNvSpPr/>
          <p:nvPr/>
        </p:nvSpPr>
        <p:spPr>
          <a:xfrm>
            <a:off x="9538811" y="3705309"/>
            <a:ext cx="4308235" cy="4428729"/>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rút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gọn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296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1166742" y="952284"/>
            <a:ext cx="11401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C87CE1CC-A31D-2CC2-3122-A94193EC98C1}"/>
              </a:ext>
            </a:extLst>
          </p:cNvPr>
          <p:cNvSpPr txBox="1"/>
          <p:nvPr/>
        </p:nvSpPr>
        <p:spPr>
          <a:xfrm>
            <a:off x="2450425" y="1746475"/>
            <a:ext cx="807992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trưởng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Freeform 2">
            <a:extLst>
              <a:ext uri="{FF2B5EF4-FFF2-40B4-BE49-F238E27FC236}">
                <a16:creationId xmlns:a16="http://schemas.microsoft.com/office/drawing/2014/main" id="{44D3CA3A-5DFB-4C35-91AB-147DFF3D88FD}"/>
              </a:ext>
            </a:extLst>
          </p:cNvPr>
          <p:cNvSpPr/>
          <p:nvPr/>
        </p:nvSpPr>
        <p:spPr>
          <a:xfrm>
            <a:off x="387502" y="2743200"/>
            <a:ext cx="1558480" cy="4114800"/>
          </a:xfrm>
          <a:custGeom>
            <a:avLst/>
            <a:gdLst/>
            <a:ahLst/>
            <a:cxnLst/>
            <a:rect l="l" t="t" r="r" b="b"/>
            <a:pathLst>
              <a:path w="1558480" h="4114800">
                <a:moveTo>
                  <a:pt x="0" y="0"/>
                </a:moveTo>
                <a:lnTo>
                  <a:pt x="1558480" y="0"/>
                </a:lnTo>
                <a:lnTo>
                  <a:pt x="1558480"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5">
            <a:extLst>
              <a:ext uri="{FF2B5EF4-FFF2-40B4-BE49-F238E27FC236}">
                <a16:creationId xmlns:a16="http://schemas.microsoft.com/office/drawing/2014/main" id="{758CA74E-865F-D373-4FC5-9FE7D3FBB023}"/>
              </a:ext>
            </a:extLst>
          </p:cNvPr>
          <p:cNvSpPr>
            <a:spLocks noEditPoints="1"/>
          </p:cNvSpPr>
          <p:nvPr/>
        </p:nvSpPr>
        <p:spPr bwMode="auto">
          <a:xfrm rot="17316908" flipH="1">
            <a:off x="3469438" y="4219015"/>
            <a:ext cx="394805" cy="426077"/>
          </a:xfrm>
          <a:custGeom>
            <a:avLst/>
            <a:gdLst>
              <a:gd name="T0" fmla="*/ 114 w 202"/>
              <a:gd name="T1" fmla="*/ 193 h 218"/>
              <a:gd name="T2" fmla="*/ 202 w 202"/>
              <a:gd name="T3" fmla="*/ 218 h 218"/>
              <a:gd name="T4" fmla="*/ 187 w 202"/>
              <a:gd name="T5" fmla="*/ 127 h 218"/>
              <a:gd name="T6" fmla="*/ 72 w 202"/>
              <a:gd name="T7" fmla="*/ 0 h 218"/>
              <a:gd name="T8" fmla="*/ 0 w 202"/>
              <a:gd name="T9" fmla="*/ 66 h 218"/>
              <a:gd name="T10" fmla="*/ 114 w 202"/>
              <a:gd name="T11" fmla="*/ 193 h 218"/>
              <a:gd name="T12" fmla="*/ 18 w 202"/>
              <a:gd name="T13" fmla="*/ 68 h 218"/>
              <a:gd name="T14" fmla="*/ 30 w 202"/>
              <a:gd name="T15" fmla="*/ 58 h 218"/>
              <a:gd name="T16" fmla="*/ 131 w 202"/>
              <a:gd name="T17" fmla="*/ 169 h 218"/>
              <a:gd name="T18" fmla="*/ 121 w 202"/>
              <a:gd name="T19" fmla="*/ 181 h 218"/>
              <a:gd name="T20" fmla="*/ 18 w 202"/>
              <a:gd name="T21" fmla="*/ 68 h 218"/>
              <a:gd name="T22" fmla="*/ 128 w 202"/>
              <a:gd name="T23" fmla="*/ 183 h 218"/>
              <a:gd name="T24" fmla="*/ 136 w 202"/>
              <a:gd name="T25" fmla="*/ 174 h 218"/>
              <a:gd name="T26" fmla="*/ 136 w 202"/>
              <a:gd name="T27" fmla="*/ 174 h 218"/>
              <a:gd name="T28" fmla="*/ 163 w 202"/>
              <a:gd name="T29" fmla="*/ 150 h 218"/>
              <a:gd name="T30" fmla="*/ 163 w 202"/>
              <a:gd name="T31" fmla="*/ 150 h 218"/>
              <a:gd name="T32" fmla="*/ 175 w 202"/>
              <a:gd name="T33" fmla="*/ 140 h 218"/>
              <a:gd name="T34" fmla="*/ 180 w 202"/>
              <a:gd name="T35" fmla="*/ 172 h 218"/>
              <a:gd name="T36" fmla="*/ 160 w 202"/>
              <a:gd name="T37" fmla="*/ 193 h 218"/>
              <a:gd name="T38" fmla="*/ 128 w 202"/>
              <a:gd name="T39" fmla="*/ 183 h 218"/>
              <a:gd name="T40" fmla="*/ 52 w 202"/>
              <a:gd name="T41" fmla="*/ 38 h 218"/>
              <a:gd name="T42" fmla="*/ 153 w 202"/>
              <a:gd name="T43" fmla="*/ 150 h 218"/>
              <a:gd name="T44" fmla="*/ 136 w 202"/>
              <a:gd name="T45" fmla="*/ 166 h 218"/>
              <a:gd name="T46" fmla="*/ 35 w 202"/>
              <a:gd name="T47" fmla="*/ 53 h 218"/>
              <a:gd name="T48" fmla="*/ 52 w 202"/>
              <a:gd name="T49" fmla="*/ 38 h 218"/>
              <a:gd name="T50" fmla="*/ 174 w 202"/>
              <a:gd name="T51" fmla="*/ 132 h 218"/>
              <a:gd name="T52" fmla="*/ 158 w 202"/>
              <a:gd name="T53" fmla="*/ 145 h 218"/>
              <a:gd name="T54" fmla="*/ 57 w 202"/>
              <a:gd name="T55" fmla="*/ 32 h 218"/>
              <a:gd name="T56" fmla="*/ 71 w 202"/>
              <a:gd name="T57" fmla="*/ 21 h 218"/>
              <a:gd name="T58" fmla="*/ 174 w 202"/>
              <a:gd name="T59" fmla="*/ 13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218">
                <a:moveTo>
                  <a:pt x="114" y="193"/>
                </a:moveTo>
                <a:lnTo>
                  <a:pt x="202" y="218"/>
                </a:lnTo>
                <a:lnTo>
                  <a:pt x="187" y="127"/>
                </a:lnTo>
                <a:lnTo>
                  <a:pt x="72" y="0"/>
                </a:lnTo>
                <a:lnTo>
                  <a:pt x="0" y="66"/>
                </a:lnTo>
                <a:lnTo>
                  <a:pt x="114" y="193"/>
                </a:lnTo>
                <a:close/>
                <a:moveTo>
                  <a:pt x="18" y="68"/>
                </a:moveTo>
                <a:lnTo>
                  <a:pt x="30" y="58"/>
                </a:lnTo>
                <a:lnTo>
                  <a:pt x="131" y="169"/>
                </a:lnTo>
                <a:lnTo>
                  <a:pt x="121" y="181"/>
                </a:lnTo>
                <a:lnTo>
                  <a:pt x="18" y="68"/>
                </a:lnTo>
                <a:close/>
                <a:moveTo>
                  <a:pt x="128" y="183"/>
                </a:moveTo>
                <a:lnTo>
                  <a:pt x="136" y="174"/>
                </a:lnTo>
                <a:lnTo>
                  <a:pt x="136" y="174"/>
                </a:lnTo>
                <a:lnTo>
                  <a:pt x="163" y="150"/>
                </a:lnTo>
                <a:lnTo>
                  <a:pt x="163" y="150"/>
                </a:lnTo>
                <a:lnTo>
                  <a:pt x="175" y="140"/>
                </a:lnTo>
                <a:lnTo>
                  <a:pt x="180" y="172"/>
                </a:lnTo>
                <a:lnTo>
                  <a:pt x="160" y="193"/>
                </a:lnTo>
                <a:lnTo>
                  <a:pt x="128" y="183"/>
                </a:lnTo>
                <a:close/>
                <a:moveTo>
                  <a:pt x="52" y="38"/>
                </a:moveTo>
                <a:lnTo>
                  <a:pt x="153" y="150"/>
                </a:lnTo>
                <a:lnTo>
                  <a:pt x="136" y="166"/>
                </a:lnTo>
                <a:lnTo>
                  <a:pt x="35" y="53"/>
                </a:lnTo>
                <a:lnTo>
                  <a:pt x="52" y="38"/>
                </a:lnTo>
                <a:close/>
                <a:moveTo>
                  <a:pt x="174" y="132"/>
                </a:moveTo>
                <a:lnTo>
                  <a:pt x="158" y="145"/>
                </a:lnTo>
                <a:lnTo>
                  <a:pt x="57" y="32"/>
                </a:lnTo>
                <a:lnTo>
                  <a:pt x="71" y="21"/>
                </a:lnTo>
                <a:lnTo>
                  <a:pt x="174" y="1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Arial" panose="020F0502020204030204"/>
              <a:ea typeface="微软雅黑"/>
              <a:cs typeface="+mn-ea"/>
              <a:sym typeface="+mn-lt"/>
            </a:endParaRPr>
          </a:p>
        </p:txBody>
      </p:sp>
      <p:sp>
        <p:nvSpPr>
          <p:cNvPr id="11" name="TextBox 10">
            <a:extLst>
              <a:ext uri="{FF2B5EF4-FFF2-40B4-BE49-F238E27FC236}">
                <a16:creationId xmlns:a16="http://schemas.microsoft.com/office/drawing/2014/main" id="{C87CE1CC-A31D-2CC2-3122-A94193EC98C1}"/>
              </a:ext>
            </a:extLst>
          </p:cNvPr>
          <p:cNvSpPr txBox="1"/>
          <p:nvPr/>
        </p:nvSpPr>
        <p:spPr>
          <a:xfrm>
            <a:off x="3666840" y="4849466"/>
            <a:ext cx="807992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trưởng</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l</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843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1166742" y="952284"/>
            <a:ext cx="11401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3ACD92E-B6D6-ED51-0747-D06E3F4B011F}"/>
              </a:ext>
            </a:extLst>
          </p:cNvPr>
          <p:cNvSpPr txBox="1"/>
          <p:nvPr/>
        </p:nvSpPr>
        <p:spPr>
          <a:xfrm>
            <a:off x="2219367" y="2196201"/>
            <a:ext cx="709189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Freeform 3">
            <a:extLst>
              <a:ext uri="{FF2B5EF4-FFF2-40B4-BE49-F238E27FC236}">
                <a16:creationId xmlns:a16="http://schemas.microsoft.com/office/drawing/2014/main" id="{2CF28EF4-B023-347C-A180-9F0A876CAEE7}"/>
              </a:ext>
            </a:extLst>
          </p:cNvPr>
          <p:cNvSpPr/>
          <p:nvPr/>
        </p:nvSpPr>
        <p:spPr>
          <a:xfrm>
            <a:off x="7902027" y="2673255"/>
            <a:ext cx="4204138" cy="41148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5">
            <a:extLst>
              <a:ext uri="{FF2B5EF4-FFF2-40B4-BE49-F238E27FC236}">
                <a16:creationId xmlns:a16="http://schemas.microsoft.com/office/drawing/2014/main" id="{758CA74E-865F-D373-4FC5-9FE7D3FBB023}"/>
              </a:ext>
            </a:extLst>
          </p:cNvPr>
          <p:cNvSpPr>
            <a:spLocks noEditPoints="1"/>
          </p:cNvSpPr>
          <p:nvPr/>
        </p:nvSpPr>
        <p:spPr bwMode="auto">
          <a:xfrm rot="20060556" flipH="1">
            <a:off x="4862702" y="3380460"/>
            <a:ext cx="394805" cy="426077"/>
          </a:xfrm>
          <a:custGeom>
            <a:avLst/>
            <a:gdLst>
              <a:gd name="T0" fmla="*/ 114 w 202"/>
              <a:gd name="T1" fmla="*/ 193 h 218"/>
              <a:gd name="T2" fmla="*/ 202 w 202"/>
              <a:gd name="T3" fmla="*/ 218 h 218"/>
              <a:gd name="T4" fmla="*/ 187 w 202"/>
              <a:gd name="T5" fmla="*/ 127 h 218"/>
              <a:gd name="T6" fmla="*/ 72 w 202"/>
              <a:gd name="T7" fmla="*/ 0 h 218"/>
              <a:gd name="T8" fmla="*/ 0 w 202"/>
              <a:gd name="T9" fmla="*/ 66 h 218"/>
              <a:gd name="T10" fmla="*/ 114 w 202"/>
              <a:gd name="T11" fmla="*/ 193 h 218"/>
              <a:gd name="T12" fmla="*/ 18 w 202"/>
              <a:gd name="T13" fmla="*/ 68 h 218"/>
              <a:gd name="T14" fmla="*/ 30 w 202"/>
              <a:gd name="T15" fmla="*/ 58 h 218"/>
              <a:gd name="T16" fmla="*/ 131 w 202"/>
              <a:gd name="T17" fmla="*/ 169 h 218"/>
              <a:gd name="T18" fmla="*/ 121 w 202"/>
              <a:gd name="T19" fmla="*/ 181 h 218"/>
              <a:gd name="T20" fmla="*/ 18 w 202"/>
              <a:gd name="T21" fmla="*/ 68 h 218"/>
              <a:gd name="T22" fmla="*/ 128 w 202"/>
              <a:gd name="T23" fmla="*/ 183 h 218"/>
              <a:gd name="T24" fmla="*/ 136 w 202"/>
              <a:gd name="T25" fmla="*/ 174 h 218"/>
              <a:gd name="T26" fmla="*/ 136 w 202"/>
              <a:gd name="T27" fmla="*/ 174 h 218"/>
              <a:gd name="T28" fmla="*/ 163 w 202"/>
              <a:gd name="T29" fmla="*/ 150 h 218"/>
              <a:gd name="T30" fmla="*/ 163 w 202"/>
              <a:gd name="T31" fmla="*/ 150 h 218"/>
              <a:gd name="T32" fmla="*/ 175 w 202"/>
              <a:gd name="T33" fmla="*/ 140 h 218"/>
              <a:gd name="T34" fmla="*/ 180 w 202"/>
              <a:gd name="T35" fmla="*/ 172 h 218"/>
              <a:gd name="T36" fmla="*/ 160 w 202"/>
              <a:gd name="T37" fmla="*/ 193 h 218"/>
              <a:gd name="T38" fmla="*/ 128 w 202"/>
              <a:gd name="T39" fmla="*/ 183 h 218"/>
              <a:gd name="T40" fmla="*/ 52 w 202"/>
              <a:gd name="T41" fmla="*/ 38 h 218"/>
              <a:gd name="T42" fmla="*/ 153 w 202"/>
              <a:gd name="T43" fmla="*/ 150 h 218"/>
              <a:gd name="T44" fmla="*/ 136 w 202"/>
              <a:gd name="T45" fmla="*/ 166 h 218"/>
              <a:gd name="T46" fmla="*/ 35 w 202"/>
              <a:gd name="T47" fmla="*/ 53 h 218"/>
              <a:gd name="T48" fmla="*/ 52 w 202"/>
              <a:gd name="T49" fmla="*/ 38 h 218"/>
              <a:gd name="T50" fmla="*/ 174 w 202"/>
              <a:gd name="T51" fmla="*/ 132 h 218"/>
              <a:gd name="T52" fmla="*/ 158 w 202"/>
              <a:gd name="T53" fmla="*/ 145 h 218"/>
              <a:gd name="T54" fmla="*/ 57 w 202"/>
              <a:gd name="T55" fmla="*/ 32 h 218"/>
              <a:gd name="T56" fmla="*/ 71 w 202"/>
              <a:gd name="T57" fmla="*/ 21 h 218"/>
              <a:gd name="T58" fmla="*/ 174 w 202"/>
              <a:gd name="T59" fmla="*/ 13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218">
                <a:moveTo>
                  <a:pt x="114" y="193"/>
                </a:moveTo>
                <a:lnTo>
                  <a:pt x="202" y="218"/>
                </a:lnTo>
                <a:lnTo>
                  <a:pt x="187" y="127"/>
                </a:lnTo>
                <a:lnTo>
                  <a:pt x="72" y="0"/>
                </a:lnTo>
                <a:lnTo>
                  <a:pt x="0" y="66"/>
                </a:lnTo>
                <a:lnTo>
                  <a:pt x="114" y="193"/>
                </a:lnTo>
                <a:close/>
                <a:moveTo>
                  <a:pt x="18" y="68"/>
                </a:moveTo>
                <a:lnTo>
                  <a:pt x="30" y="58"/>
                </a:lnTo>
                <a:lnTo>
                  <a:pt x="131" y="169"/>
                </a:lnTo>
                <a:lnTo>
                  <a:pt x="121" y="181"/>
                </a:lnTo>
                <a:lnTo>
                  <a:pt x="18" y="68"/>
                </a:lnTo>
                <a:close/>
                <a:moveTo>
                  <a:pt x="128" y="183"/>
                </a:moveTo>
                <a:lnTo>
                  <a:pt x="136" y="174"/>
                </a:lnTo>
                <a:lnTo>
                  <a:pt x="136" y="174"/>
                </a:lnTo>
                <a:lnTo>
                  <a:pt x="163" y="150"/>
                </a:lnTo>
                <a:lnTo>
                  <a:pt x="163" y="150"/>
                </a:lnTo>
                <a:lnTo>
                  <a:pt x="175" y="140"/>
                </a:lnTo>
                <a:lnTo>
                  <a:pt x="180" y="172"/>
                </a:lnTo>
                <a:lnTo>
                  <a:pt x="160" y="193"/>
                </a:lnTo>
                <a:lnTo>
                  <a:pt x="128" y="183"/>
                </a:lnTo>
                <a:close/>
                <a:moveTo>
                  <a:pt x="52" y="38"/>
                </a:moveTo>
                <a:lnTo>
                  <a:pt x="153" y="150"/>
                </a:lnTo>
                <a:lnTo>
                  <a:pt x="136" y="166"/>
                </a:lnTo>
                <a:lnTo>
                  <a:pt x="35" y="53"/>
                </a:lnTo>
                <a:lnTo>
                  <a:pt x="52" y="38"/>
                </a:lnTo>
                <a:close/>
                <a:moveTo>
                  <a:pt x="174" y="132"/>
                </a:moveTo>
                <a:lnTo>
                  <a:pt x="158" y="145"/>
                </a:lnTo>
                <a:lnTo>
                  <a:pt x="57" y="32"/>
                </a:lnTo>
                <a:lnTo>
                  <a:pt x="71" y="21"/>
                </a:lnTo>
                <a:lnTo>
                  <a:pt x="174" y="1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Arial" panose="020F0502020204030204"/>
              <a:ea typeface="微软雅黑"/>
              <a:cs typeface="+mn-ea"/>
              <a:sym typeface="+mn-lt"/>
            </a:endParaRPr>
          </a:p>
        </p:txBody>
      </p:sp>
      <p:sp>
        <p:nvSpPr>
          <p:cNvPr id="11" name="TextBox 10">
            <a:extLst>
              <a:ext uri="{FF2B5EF4-FFF2-40B4-BE49-F238E27FC236}">
                <a16:creationId xmlns:a16="http://schemas.microsoft.com/office/drawing/2014/main" id="{C87CE1CC-A31D-2CC2-3122-A94193EC98C1}"/>
              </a:ext>
            </a:extLst>
          </p:cNvPr>
          <p:cNvSpPr txBox="1"/>
          <p:nvPr/>
        </p:nvSpPr>
        <p:spPr>
          <a:xfrm>
            <a:off x="1041627" y="4155882"/>
            <a:ext cx="80799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8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là</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người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trồng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những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cây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hoa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này</a:t>
            </a:r>
            <a:r>
              <a:rPr lang="en-US" sz="2800" b="1" i="1"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623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937947" y="970538"/>
            <a:ext cx="10620641"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lõi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a:extLst>
              <a:ext uri="{FF2B5EF4-FFF2-40B4-BE49-F238E27FC236}">
                <a16:creationId xmlns:a16="http://schemas.microsoft.com/office/drawing/2014/main" id="{C87CE1CC-A31D-2CC2-3122-A94193EC98C1}"/>
              </a:ext>
            </a:extLst>
          </p:cNvPr>
          <p:cNvSpPr txBox="1"/>
          <p:nvPr/>
        </p:nvSpPr>
        <p:spPr>
          <a:xfrm>
            <a:off x="1795198" y="3000715"/>
            <a:ext cx="709189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noProof="0" dirty="0" err="1">
                <a:solidFill>
                  <a:prstClr val="black"/>
                </a:solidFill>
                <a:latin typeface="Times New Roman" panose="02020603050405020304" pitchFamily="18" charset="0"/>
                <a:cs typeface="Times New Roman" panose="02020603050405020304" pitchFamily="18" charset="0"/>
              </a:rPr>
              <a:t>đ</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Freeform 4"/>
          <p:cNvSpPr/>
          <p:nvPr/>
        </p:nvSpPr>
        <p:spPr>
          <a:xfrm>
            <a:off x="8887093" y="2570593"/>
            <a:ext cx="2322262" cy="2384865"/>
          </a:xfrm>
          <a:custGeom>
            <a:avLst/>
            <a:gdLst/>
            <a:ahLst/>
            <a:cxnLst/>
            <a:rect l="l" t="t" r="r" b="b"/>
            <a:pathLst>
              <a:path w="4006786" h="4114800">
                <a:moveTo>
                  <a:pt x="0" y="0"/>
                </a:moveTo>
                <a:lnTo>
                  <a:pt x="4006786" y="0"/>
                </a:lnTo>
                <a:lnTo>
                  <a:pt x="4006786"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05">
            <a:extLst>
              <a:ext uri="{FF2B5EF4-FFF2-40B4-BE49-F238E27FC236}">
                <a16:creationId xmlns:a16="http://schemas.microsoft.com/office/drawing/2014/main" id="{758CA74E-865F-D373-4FC5-9FE7D3FBB023}"/>
              </a:ext>
            </a:extLst>
          </p:cNvPr>
          <p:cNvSpPr>
            <a:spLocks noEditPoints="1"/>
          </p:cNvSpPr>
          <p:nvPr/>
        </p:nvSpPr>
        <p:spPr bwMode="auto">
          <a:xfrm rot="20060556" flipH="1">
            <a:off x="4430083" y="4747144"/>
            <a:ext cx="394805" cy="426077"/>
          </a:xfrm>
          <a:custGeom>
            <a:avLst/>
            <a:gdLst>
              <a:gd name="T0" fmla="*/ 114 w 202"/>
              <a:gd name="T1" fmla="*/ 193 h 218"/>
              <a:gd name="T2" fmla="*/ 202 w 202"/>
              <a:gd name="T3" fmla="*/ 218 h 218"/>
              <a:gd name="T4" fmla="*/ 187 w 202"/>
              <a:gd name="T5" fmla="*/ 127 h 218"/>
              <a:gd name="T6" fmla="*/ 72 w 202"/>
              <a:gd name="T7" fmla="*/ 0 h 218"/>
              <a:gd name="T8" fmla="*/ 0 w 202"/>
              <a:gd name="T9" fmla="*/ 66 h 218"/>
              <a:gd name="T10" fmla="*/ 114 w 202"/>
              <a:gd name="T11" fmla="*/ 193 h 218"/>
              <a:gd name="T12" fmla="*/ 18 w 202"/>
              <a:gd name="T13" fmla="*/ 68 h 218"/>
              <a:gd name="T14" fmla="*/ 30 w 202"/>
              <a:gd name="T15" fmla="*/ 58 h 218"/>
              <a:gd name="T16" fmla="*/ 131 w 202"/>
              <a:gd name="T17" fmla="*/ 169 h 218"/>
              <a:gd name="T18" fmla="*/ 121 w 202"/>
              <a:gd name="T19" fmla="*/ 181 h 218"/>
              <a:gd name="T20" fmla="*/ 18 w 202"/>
              <a:gd name="T21" fmla="*/ 68 h 218"/>
              <a:gd name="T22" fmla="*/ 128 w 202"/>
              <a:gd name="T23" fmla="*/ 183 h 218"/>
              <a:gd name="T24" fmla="*/ 136 w 202"/>
              <a:gd name="T25" fmla="*/ 174 h 218"/>
              <a:gd name="T26" fmla="*/ 136 w 202"/>
              <a:gd name="T27" fmla="*/ 174 h 218"/>
              <a:gd name="T28" fmla="*/ 163 w 202"/>
              <a:gd name="T29" fmla="*/ 150 h 218"/>
              <a:gd name="T30" fmla="*/ 163 w 202"/>
              <a:gd name="T31" fmla="*/ 150 h 218"/>
              <a:gd name="T32" fmla="*/ 175 w 202"/>
              <a:gd name="T33" fmla="*/ 140 h 218"/>
              <a:gd name="T34" fmla="*/ 180 w 202"/>
              <a:gd name="T35" fmla="*/ 172 h 218"/>
              <a:gd name="T36" fmla="*/ 160 w 202"/>
              <a:gd name="T37" fmla="*/ 193 h 218"/>
              <a:gd name="T38" fmla="*/ 128 w 202"/>
              <a:gd name="T39" fmla="*/ 183 h 218"/>
              <a:gd name="T40" fmla="*/ 52 w 202"/>
              <a:gd name="T41" fmla="*/ 38 h 218"/>
              <a:gd name="T42" fmla="*/ 153 w 202"/>
              <a:gd name="T43" fmla="*/ 150 h 218"/>
              <a:gd name="T44" fmla="*/ 136 w 202"/>
              <a:gd name="T45" fmla="*/ 166 h 218"/>
              <a:gd name="T46" fmla="*/ 35 w 202"/>
              <a:gd name="T47" fmla="*/ 53 h 218"/>
              <a:gd name="T48" fmla="*/ 52 w 202"/>
              <a:gd name="T49" fmla="*/ 38 h 218"/>
              <a:gd name="T50" fmla="*/ 174 w 202"/>
              <a:gd name="T51" fmla="*/ 132 h 218"/>
              <a:gd name="T52" fmla="*/ 158 w 202"/>
              <a:gd name="T53" fmla="*/ 145 h 218"/>
              <a:gd name="T54" fmla="*/ 57 w 202"/>
              <a:gd name="T55" fmla="*/ 32 h 218"/>
              <a:gd name="T56" fmla="*/ 71 w 202"/>
              <a:gd name="T57" fmla="*/ 21 h 218"/>
              <a:gd name="T58" fmla="*/ 174 w 202"/>
              <a:gd name="T59" fmla="*/ 13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218">
                <a:moveTo>
                  <a:pt x="114" y="193"/>
                </a:moveTo>
                <a:lnTo>
                  <a:pt x="202" y="218"/>
                </a:lnTo>
                <a:lnTo>
                  <a:pt x="187" y="127"/>
                </a:lnTo>
                <a:lnTo>
                  <a:pt x="72" y="0"/>
                </a:lnTo>
                <a:lnTo>
                  <a:pt x="0" y="66"/>
                </a:lnTo>
                <a:lnTo>
                  <a:pt x="114" y="193"/>
                </a:lnTo>
                <a:close/>
                <a:moveTo>
                  <a:pt x="18" y="68"/>
                </a:moveTo>
                <a:lnTo>
                  <a:pt x="30" y="58"/>
                </a:lnTo>
                <a:lnTo>
                  <a:pt x="131" y="169"/>
                </a:lnTo>
                <a:lnTo>
                  <a:pt x="121" y="181"/>
                </a:lnTo>
                <a:lnTo>
                  <a:pt x="18" y="68"/>
                </a:lnTo>
                <a:close/>
                <a:moveTo>
                  <a:pt x="128" y="183"/>
                </a:moveTo>
                <a:lnTo>
                  <a:pt x="136" y="174"/>
                </a:lnTo>
                <a:lnTo>
                  <a:pt x="136" y="174"/>
                </a:lnTo>
                <a:lnTo>
                  <a:pt x="163" y="150"/>
                </a:lnTo>
                <a:lnTo>
                  <a:pt x="163" y="150"/>
                </a:lnTo>
                <a:lnTo>
                  <a:pt x="175" y="140"/>
                </a:lnTo>
                <a:lnTo>
                  <a:pt x="180" y="172"/>
                </a:lnTo>
                <a:lnTo>
                  <a:pt x="160" y="193"/>
                </a:lnTo>
                <a:lnTo>
                  <a:pt x="128" y="183"/>
                </a:lnTo>
                <a:close/>
                <a:moveTo>
                  <a:pt x="52" y="38"/>
                </a:moveTo>
                <a:lnTo>
                  <a:pt x="153" y="150"/>
                </a:lnTo>
                <a:lnTo>
                  <a:pt x="136" y="166"/>
                </a:lnTo>
                <a:lnTo>
                  <a:pt x="35" y="53"/>
                </a:lnTo>
                <a:lnTo>
                  <a:pt x="52" y="38"/>
                </a:lnTo>
                <a:close/>
                <a:moveTo>
                  <a:pt x="174" y="132"/>
                </a:moveTo>
                <a:lnTo>
                  <a:pt x="158" y="145"/>
                </a:lnTo>
                <a:lnTo>
                  <a:pt x="57" y="32"/>
                </a:lnTo>
                <a:lnTo>
                  <a:pt x="71" y="21"/>
                </a:lnTo>
                <a:lnTo>
                  <a:pt x="174" y="1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Arial" panose="020F0502020204030204"/>
              <a:ea typeface="微软雅黑"/>
              <a:cs typeface="+mn-ea"/>
              <a:sym typeface="+mn-lt"/>
            </a:endParaRPr>
          </a:p>
        </p:txBody>
      </p:sp>
      <p:sp>
        <p:nvSpPr>
          <p:cNvPr id="8" name="TextBox 7">
            <a:extLst>
              <a:ext uri="{FF2B5EF4-FFF2-40B4-BE49-F238E27FC236}">
                <a16:creationId xmlns:a16="http://schemas.microsoft.com/office/drawing/2014/main" id="{C87CE1CC-A31D-2CC2-3122-A94193EC98C1}"/>
              </a:ext>
            </a:extLst>
          </p:cNvPr>
          <p:cNvSpPr txBox="1"/>
          <p:nvPr/>
        </p:nvSpPr>
        <p:spPr>
          <a:xfrm>
            <a:off x="1375924" y="5394747"/>
            <a:ext cx="80799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i="1" dirty="0" err="1">
                <a:solidFill>
                  <a:prstClr val="black"/>
                </a:solidFill>
                <a:latin typeface="Times New Roman" panose="02020603050405020304" pitchFamily="18" charset="0"/>
                <a:cs typeface="Times New Roman" panose="02020603050405020304" pitchFamily="18" charset="0"/>
              </a:rPr>
              <a:t>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ấy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tác</a:t>
            </a:r>
            <a:r>
              <a:rPr lang="en-US" sz="2800" b="1" i="1" dirty="0">
                <a:solidFill>
                  <a:prstClr val="black"/>
                </a:solidFill>
                <a:latin typeface="Times New Roman" panose="02020603050405020304" pitchFamily="18" charset="0"/>
                <a:cs typeface="Times New Roman" panose="02020603050405020304" pitchFamily="18" charset="0"/>
              </a:rPr>
              <a:t> ở </a:t>
            </a:r>
            <a:r>
              <a:rPr lang="en-US" sz="2800" i="1" dirty="0" err="1">
                <a:solidFill>
                  <a:prstClr val="black"/>
                </a:solidFill>
                <a:latin typeface="Times New Roman" panose="02020603050405020304" pitchFamily="18" charset="0"/>
                <a:cs typeface="Times New Roman" panose="02020603050405020304" pitchFamily="18" charset="0"/>
              </a:rPr>
              <a:t>Tây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Nguyên</a:t>
            </a:r>
            <a:r>
              <a:rPr lang="en-US" sz="2800" i="1"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497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animBg="1"/>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A74FE2-42B8-C608-EF45-AD5604AA203C}"/>
              </a:ext>
            </a:extLst>
          </p:cNvPr>
          <p:cNvSpPr txBox="1"/>
          <p:nvPr/>
        </p:nvSpPr>
        <p:spPr>
          <a:xfrm>
            <a:off x="6340840" y="2117591"/>
            <a:ext cx="4971801" cy="1384995"/>
          </a:xfrm>
          <a:prstGeom prst="rect">
            <a:avLst/>
          </a:prstGeom>
          <a:noFill/>
        </p:spPr>
        <p:txBody>
          <a:bodyPr wrap="square" rtlCol="0">
            <a:spAutoFit/>
          </a:bodyPr>
          <a:lstStyle/>
          <a:p>
            <a:pPr lvl="0" algn="just">
              <a:defRPr/>
            </a:pPr>
            <a:r>
              <a:rPr lang="en-US" sz="2800" b="1" dirty="0" err="1">
                <a:solidFill>
                  <a:prstClr val="black"/>
                </a:solidFill>
                <a:latin typeface="Times New Roman" panose="02020603050405020304" pitchFamily="18" charset="0"/>
                <a:cs typeface="Times New Roman" panose="02020603050405020304" pitchFamily="18" charset="0"/>
              </a:rPr>
              <a:t>Chú</a:t>
            </a:r>
            <a:r>
              <a:rPr lang="en-US" sz="2800" b="1"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rút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đủ</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 name="Freeform 3"/>
          <p:cNvSpPr/>
          <p:nvPr/>
        </p:nvSpPr>
        <p:spPr>
          <a:xfrm>
            <a:off x="375842" y="867967"/>
            <a:ext cx="5406363" cy="4764357"/>
          </a:xfrm>
          <a:custGeom>
            <a:avLst/>
            <a:gdLst/>
            <a:ahLst/>
            <a:cxnLst/>
            <a:rect l="l" t="t" r="r" b="b"/>
            <a:pathLst>
              <a:path w="6388627" h="5629977">
                <a:moveTo>
                  <a:pt x="0" y="0"/>
                </a:moveTo>
                <a:lnTo>
                  <a:pt x="6388627" y="0"/>
                </a:lnTo>
                <a:lnTo>
                  <a:pt x="6388627" y="5629977"/>
                </a:lnTo>
                <a:lnTo>
                  <a:pt x="0" y="56299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01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2064</TotalTime>
  <Words>3262</Words>
  <Application>Microsoft Office PowerPoint</Application>
  <PresentationFormat>Widescreen</PresentationFormat>
  <Paragraphs>279</Paragraphs>
  <Slides>33</Slides>
  <Notes>28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#9Slide05 SVNVandella</vt:lpstr>
      <vt:lpstr>#9Slide07 Pangolin</vt:lpstr>
      <vt:lpstr>#9Slide07 SVNA Love Of Thunder</vt:lpstr>
      <vt:lpstr>Arial</vt:lpstr>
      <vt:lpstr>Calibri</vt:lpstr>
      <vt:lpstr>Calibri Light</vt:lpstr>
      <vt:lpstr>Times New Roman</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Dell Inspiron 5320</cp:lastModifiedBy>
  <cp:revision>225</cp:revision>
  <dcterms:created xsi:type="dcterms:W3CDTF">2024-08-05T10:19:49Z</dcterms:created>
  <dcterms:modified xsi:type="dcterms:W3CDTF">2024-12-20T11:05:29Z</dcterms:modified>
</cp:coreProperties>
</file>