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8" r:id="rId2"/>
    <p:sldId id="279" r:id="rId3"/>
    <p:sldId id="272" r:id="rId4"/>
    <p:sldId id="291" r:id="rId5"/>
    <p:sldId id="292" r:id="rId6"/>
    <p:sldId id="280" r:id="rId7"/>
    <p:sldId id="281" r:id="rId8"/>
    <p:sldId id="284" r:id="rId9"/>
    <p:sldId id="285" r:id="rId10"/>
    <p:sldId id="286" r:id="rId11"/>
    <p:sldId id="288" r:id="rId12"/>
    <p:sldId id="289" r:id="rId13"/>
    <p:sldId id="290" r:id="rId14"/>
    <p:sldId id="270" r:id="rId15"/>
  </p:sldIdLst>
  <p:sldSz cx="12192000" cy="6858000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3" d="100"/>
          <a:sy n="63" d="100"/>
        </p:scale>
        <p:origin x="-126" y="-4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2B48FC-D8BD-407B-9C3B-20732F90EAA3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BAA57-3F11-4578-B96E-14A3D5CB3D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832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896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408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192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795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666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366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6134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4160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4715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118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743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C36DF-5F78-46D1-ACD5-46B10BBA0561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996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0.png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048000" y="533400"/>
            <a:ext cx="6400800" cy="563880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5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71464" y="1484784"/>
            <a:ext cx="97210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a, (-5).9                   b, (-12).(-4)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416" y="2852936"/>
            <a:ext cx="7488832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42651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2192000" cy="7647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 2: TÍNH GIÁ TRỊ BIỂU THỨC</a:t>
            </a:r>
            <a:endParaRPr lang="vi-V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07368" y="1268760"/>
            <a:ext cx="11089232" cy="1944216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3.47:Tính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a,17. [29 – (-111)] + 29. (-17)     b,19.43 + (-20).43 – (- 40)</a:t>
            </a:r>
            <a:r>
              <a:rPr lang="en-US" dirty="0" smtClean="0"/>
              <a:t/>
            </a:r>
            <a:br>
              <a:rPr lang="en-US" dirty="0" smtClean="0"/>
            </a:br>
            <a:endParaRPr lang="vi-VN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51384" y="3501008"/>
            <a:ext cx="11377264" cy="3096344"/>
          </a:xfrm>
        </p:spPr>
        <p:txBody>
          <a:bodyPr>
            <a:no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Kết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quả</a:t>
            </a:r>
            <a:endParaRPr lang="en-US" dirty="0" smtClean="0">
              <a:solidFill>
                <a:srgbClr val="FF0000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a,17. [29 – (-111)] + 29. (-17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17.(29 + 111) - 29 .17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= 17.(29 +111 – 29) = 17.111 = 1887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b,19.43 + (-20).43 – (- 40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43. (19 – 20 ) + 40 = 43.(-1) + 40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= -43 + 40 = -3</a:t>
            </a:r>
            <a:endParaRPr lang="vi-V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8092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2192000" cy="7647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 3:TÌM SỐ NGUYÊN CHƯA BIẾT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tle 2"/>
              <p:cNvSpPr>
                <a:spLocks noGrp="1"/>
              </p:cNvSpPr>
              <p:nvPr>
                <p:ph type="ctrTitle"/>
              </p:nvPr>
            </p:nvSpPr>
            <p:spPr>
              <a:xfrm>
                <a:off x="407368" y="1268760"/>
                <a:ext cx="11089232" cy="1944216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3.31: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Tìm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nguyên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x,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biết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a,9.(x + 28) = 0     b,(27 – x).(x + 9) = 0   c,(x + 4).(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36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+1)=0</m:t>
                    </m:r>
                  </m:oMath>
                </a14:m>
                <a:r>
                  <a:rPr lang="en-US" dirty="0" smtClean="0"/>
                  <a:t/>
                </a:r>
                <a:br>
                  <a:rPr lang="en-US" dirty="0" smtClean="0"/>
                </a:br>
                <a:endParaRPr lang="vi-VN" dirty="0"/>
              </a:p>
            </p:txBody>
          </p:sp>
        </mc:Choice>
        <mc:Fallback xmlns="">
          <p:sp>
            <p:nvSpPr>
              <p:cNvPr id="3" name="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407368" y="1268760"/>
                <a:ext cx="11089232" cy="1944216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Subtitle 3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403874" y="2996952"/>
                <a:ext cx="11737304" cy="3096344"/>
              </a:xfrm>
            </p:spPr>
            <p:txBody>
              <a:bodyPr>
                <a:no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Kết </a:t>
                </a:r>
                <a:r>
                  <a:rPr lang="en-US" dirty="0" err="1" smtClean="0">
                    <a:solidFill>
                      <a:srgbClr val="FF0000"/>
                    </a:solidFill>
                  </a:rPr>
                  <a:t>quả</a:t>
                </a:r>
                <a:endParaRPr lang="en-US" dirty="0" smtClean="0">
                  <a:solidFill>
                    <a:srgbClr val="FF0000"/>
                  </a:solidFill>
                </a:endParaRPr>
              </a:p>
              <a:p>
                <a:pPr algn="l"/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a,9.(x + 28) = 0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suy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+ 28 = 0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=−28</m:t>
                    </m:r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   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V</m:t>
                    </m:r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ậ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y</m:t>
                    </m:r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x</m:t>
                    </m:r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=−28</m:t>
                    </m:r>
                  </m:oMath>
                </a14:m>
                <a:endParaRPr lang="en-US" b="0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b,(27 – x).(x + 9) = 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{</m:t>
                    </m:r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7 −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=0</m:t>
                          </m:r>
                        </m:e>
                      </m:mr>
                      <m:m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+9=0</m:t>
                          </m:r>
                        </m:e>
                      </m:mr>
                    </m:m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→{</m:t>
                    </m:r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=27</m:t>
                          </m:r>
                        </m:e>
                      </m:mr>
                      <m:m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=−9</m:t>
                          </m:r>
                        </m:e>
                      </m:mr>
                    </m:m>
                  </m:oMath>
                </a14:m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27;−9</m:t>
                        </m:r>
                      </m:e>
                    </m:d>
                  </m:oMath>
                </a14:m>
                <a:endPara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,(x + 4).(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+1)=0</m:t>
                    </m:r>
                  </m:oMath>
                </a14:m>
                <a:endPara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Vì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0 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ê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sSup>
                      <m:sSup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+1 ≠0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𝑣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ậ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+4=0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𝑠𝑢𝑦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𝑟𝑎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=−4</m:t>
                    </m:r>
                  </m:oMath>
                </a14:m>
                <a:endPara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Subtit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403874" y="2996952"/>
                <a:ext cx="11737304" cy="3096344"/>
              </a:xfrm>
              <a:blipFill rotWithShape="0">
                <a:blip r:embed="rId3"/>
                <a:stretch>
                  <a:fillRect l="-1298" t="-2559" b="-1358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9363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2192000" cy="7647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 3:TÌM SỐ NGUYÊN CHƯA BIẾT</a:t>
            </a:r>
            <a:endParaRPr lang="vi-V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tle 2"/>
              <p:cNvSpPr>
                <a:spLocks noGrp="1"/>
              </p:cNvSpPr>
              <p:nvPr>
                <p:ph type="ctrTitle"/>
              </p:nvPr>
            </p:nvSpPr>
            <p:spPr>
              <a:xfrm>
                <a:off x="407368" y="1268760"/>
                <a:ext cx="11089232" cy="1944216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Tìm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nguyên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x,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biết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a,5.(x – 3) 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</a:t>
                </a: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0     b,-3.(x – 1) &gt; 0   c,(x + 1).(x + 3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)&lt;0</m:t>
                    </m:r>
                  </m:oMath>
                </a14:m>
                <a:r>
                  <a:rPr lang="en-US" dirty="0" smtClean="0"/>
                  <a:t/>
                </a:r>
                <a:br>
                  <a:rPr lang="en-US" dirty="0" smtClean="0"/>
                </a:br>
                <a:endParaRPr lang="vi-VN" dirty="0"/>
              </a:p>
            </p:txBody>
          </p:sp>
        </mc:Choice>
        <mc:Fallback xmlns="">
          <p:sp>
            <p:nvSpPr>
              <p:cNvPr id="3" name="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407368" y="1268760"/>
                <a:ext cx="11089232" cy="1944216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Subtitle 3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403874" y="2996952"/>
                <a:ext cx="11737304" cy="3096344"/>
              </a:xfrm>
            </p:spPr>
            <p:txBody>
              <a:bodyPr>
                <a:no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Kết </a:t>
                </a:r>
                <a:r>
                  <a:rPr lang="en-US" dirty="0" err="1" smtClean="0">
                    <a:solidFill>
                      <a:srgbClr val="FF0000"/>
                    </a:solidFill>
                  </a:rPr>
                  <a:t>quả</a:t>
                </a:r>
                <a:endParaRPr lang="en-US" dirty="0" smtClean="0">
                  <a:solidFill>
                    <a:srgbClr val="FF0000"/>
                  </a:solidFill>
                </a:endParaRPr>
              </a:p>
              <a:p>
                <a:pPr algn="l"/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a,5.(x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3) &lt; 0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−3&lt;0 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&lt;3</m:t>
                    </m:r>
                  </m:oMath>
                </a14:m>
                <a:endPara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b,-3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.(x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1) &gt; 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−1&lt;0→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&lt;1</m:t>
                    </m:r>
                  </m:oMath>
                </a14:m>
                <a:endParaRPr lang="en-US" b="0" i="1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+3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&lt;0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→[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{</m:t>
                            </m:r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+1&gt;0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+3&lt;0</m:t>
                                  </m:r>
                                </m:e>
                              </m:mr>
                            </m:m>
                          </m:e>
                        </m:mr>
                        <m:m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{</m:t>
                            </m:r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+1&lt;0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+3&gt;0</m:t>
                                  </m:r>
                                </m:e>
                              </m:mr>
                            </m:m>
                          </m:e>
                        </m:mr>
                      </m:m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→[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{</m:t>
                            </m:r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&gt;−1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&lt;−3</m:t>
                                  </m:r>
                                </m:e>
                              </m:mr>
                            </m:m>
                          </m:e>
                        </m:mr>
                        <m:m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{</m:t>
                            </m:r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&lt;−1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≻−3</m:t>
                                  </m:r>
                                </m:e>
                              </m:mr>
                            </m:m>
                          </m:e>
                        </m:mr>
                      </m:m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→−3&lt;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&lt;−1</m:t>
                      </m:r>
                    </m:oMath>
                  </m:oMathPara>
                </a14:m>
                <a:endPara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Subtit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403874" y="2996952"/>
                <a:ext cx="11737304" cy="3096344"/>
              </a:xfrm>
              <a:blipFill rotWithShape="0">
                <a:blip r:embed="rId3"/>
                <a:stretch>
                  <a:fillRect l="-1298" t="-2559" b="-1023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90457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2192000" cy="7647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 4:BÀI TOÁN CÓ LỜI VĂN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07368" y="1268760"/>
            <a:ext cx="11593288" cy="3528392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3.49: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xưởng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lương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50 000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phạt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10 000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230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lượng.Hỏi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lương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3200" dirty="0"/>
          </a:p>
        </p:txBody>
      </p:sp>
      <p:sp>
        <p:nvSpPr>
          <p:cNvPr id="7" name="Rounded Rectangle 6"/>
          <p:cNvSpPr/>
          <p:nvPr/>
        </p:nvSpPr>
        <p:spPr>
          <a:xfrm>
            <a:off x="1127448" y="5157192"/>
            <a:ext cx="10225136" cy="10081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230.50 000 + 8.(-10 000) = 11 420 000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2914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67408" y="1981200"/>
                <a:ext cx="10657184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Ôn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phép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chia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hết.Bội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ước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nguyên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indent="-457200">
                  <a:buFontTx/>
                  <a:buChar char="-"/>
                </a:pP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Làm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sau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3.48(SGK-75)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3.35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3.40 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SBT-59)</a:t>
                </a:r>
              </a:p>
              <a:p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3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3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32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Tìm</a:t>
                </a:r>
                <a:r>
                  <a:rPr lang="en-US" sz="3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nguyên</a:t>
                </a:r>
                <a:r>
                  <a:rPr lang="en-US" sz="3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 </a:t>
                </a:r>
                <a:r>
                  <a:rPr lang="en-US" sz="32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biết</a:t>
                </a:r>
                <a:endParaRPr lang="en-US" sz="3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d>
                        <m:dPr>
                          <m:ctrlPr>
                            <a:rPr lang="en-US" sz="32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+5</m:t>
                          </m:r>
                        </m:e>
                      </m:d>
                      <m:d>
                        <m:dPr>
                          <m:ctrlPr>
                            <a:rPr lang="en-US" sz="32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+7</m:t>
                          </m:r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en-US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d>
                        <m:dPr>
                          <m:ctrlPr>
                            <a:rPr lang="en-US" sz="32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+4</m:t>
                          </m:r>
                        </m:e>
                      </m:d>
                      <m:d>
                        <m:dPr>
                          <m:ctrlPr>
                            <a:rPr lang="en-US" sz="32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3200" b="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+3</m:t>
                          </m:r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en-US" sz="3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d>
                        <m:dPr>
                          <m:ctrlPr>
                            <a:rPr lang="en-US" sz="32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+5</m:t>
                          </m:r>
                        </m:e>
                      </m:d>
                      <m:d>
                        <m:dPr>
                          <m:ctrlPr>
                            <a:rPr lang="en-US" sz="32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+3</m:t>
                          </m:r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&lt;0</m:t>
                      </m:r>
                    </m:oMath>
                  </m:oMathPara>
                </a14:m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408" y="1981200"/>
                <a:ext cx="10657184" cy="3046988"/>
              </a:xfrm>
              <a:prstGeom prst="rect">
                <a:avLst/>
              </a:prstGeom>
              <a:blipFill rotWithShape="0">
                <a:blip r:embed="rId2"/>
                <a:stretch>
                  <a:fillRect l="-1487" t="-28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ounded Rectangle 1"/>
          <p:cNvSpPr/>
          <p:nvPr/>
        </p:nvSpPr>
        <p:spPr>
          <a:xfrm>
            <a:off x="3190905" y="533400"/>
            <a:ext cx="5616624" cy="9361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0026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7" name="Picture 13" descr="Co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00" y="3838575"/>
            <a:ext cx="4618038" cy="241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6" name="Picture 12" descr="Cov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01" y="3838576"/>
            <a:ext cx="2436813" cy="170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5" name="Picture 11" descr="Cov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00" y="3619500"/>
            <a:ext cx="2647950" cy="998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4" name="Picture 10" descr="Cov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1838" y="2674938"/>
            <a:ext cx="2628900" cy="1401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3" name="Picture 9" descr="Cov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463" y="2932113"/>
            <a:ext cx="4095750" cy="128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2" name="Picture 8" descr="Cov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1038" y="1263650"/>
            <a:ext cx="3270250" cy="1100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1" name="Picture 7" descr="Cove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464" y="1630363"/>
            <a:ext cx="5140325" cy="1897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0" name="Picture 6" descr="Cover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8550" y="366713"/>
            <a:ext cx="3619500" cy="113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9" name="Picture 5" descr="Cover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464" y="585788"/>
            <a:ext cx="4251325" cy="2932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8" name="Picture 4" descr="Cover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2390776"/>
            <a:ext cx="2062163" cy="1712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41451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4394" y="418377"/>
            <a:ext cx="8208912" cy="593981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114300" y="1295401"/>
            <a:ext cx="12306300" cy="26468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36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41</a:t>
            </a:r>
            <a:endParaRPr lang="en-US" sz="36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54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LUYỆN TẬP CHUNG</a:t>
            </a:r>
          </a:p>
          <a:p>
            <a:pPr algn="ctr"/>
            <a:r>
              <a:rPr lang="en-US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30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42894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1784" y="76200"/>
            <a:ext cx="30003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560" y="476250"/>
            <a:ext cx="7882656" cy="1512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560" y="2132857"/>
            <a:ext cx="11771088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5706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1784" y="76200"/>
            <a:ext cx="30003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44" y="620689"/>
            <a:ext cx="12000656" cy="3312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44" y="980728"/>
            <a:ext cx="11737304" cy="5544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2455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2192000" cy="7647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 1: NHÂN SỐ NGUYÊN</a:t>
            </a:r>
            <a:endParaRPr lang="vi-V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14400" y="1268760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 err="1" smtClean="0"/>
              <a:t>Bài</a:t>
            </a:r>
            <a:r>
              <a:rPr lang="en-US" dirty="0" smtClean="0"/>
              <a:t> 1: </a:t>
            </a:r>
            <a:r>
              <a:rPr lang="en-US" dirty="0" err="1" smtClean="0"/>
              <a:t>Tính</a:t>
            </a:r>
            <a:r>
              <a:rPr lang="en-US" dirty="0" smtClean="0"/>
              <a:t> (-125).(-12).(+4).(-8).(-25)</a:t>
            </a:r>
            <a:endParaRPr lang="vi-VN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847528" y="3501008"/>
            <a:ext cx="8371656" cy="1752600"/>
          </a:xfrm>
        </p:spPr>
        <p:txBody>
          <a:bodyPr>
            <a:normAutofit lnSpcReduction="10000"/>
          </a:bodyPr>
          <a:lstStyle/>
          <a:p>
            <a:r>
              <a:rPr lang="en-US" sz="4000" dirty="0" err="1" smtClean="0">
                <a:solidFill>
                  <a:srgbClr val="FF0000"/>
                </a:solidFill>
              </a:rPr>
              <a:t>Kết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quả</a:t>
            </a:r>
            <a:endParaRPr lang="en-US" sz="4000" dirty="0" smtClean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(-125).(-12).(+4).(-8).(-25</a:t>
            </a:r>
            <a:r>
              <a:rPr lang="en-US" dirty="0" smtClean="0">
                <a:solidFill>
                  <a:schemeClr val="tx1"/>
                </a:solidFill>
              </a:rPr>
              <a:t>) = +125.8.4.25.12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= 1000.100.12 =  1200000</a:t>
            </a:r>
            <a:endParaRPr lang="vi-V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9884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2192000" cy="7647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 1: NHÂN SỐ NGUYÊN</a:t>
            </a:r>
            <a:endParaRPr lang="vi-V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767408" y="1363563"/>
            <a:ext cx="11233248" cy="2497485"/>
          </a:xfrm>
        </p:spPr>
        <p:txBody>
          <a:bodyPr>
            <a:normAutofit/>
          </a:bodyPr>
          <a:lstStyle/>
          <a:p>
            <a:pPr algn="l"/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3.44: Cho P = (-1).(-2).(-3).(-4).(-5)</a:t>
            </a:r>
            <a:b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a,Xác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</a:t>
            </a:r>
            <a:b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b,Dấu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631504" y="3501008"/>
            <a:ext cx="8587680" cy="2664296"/>
          </a:xfrm>
        </p:spPr>
        <p:txBody>
          <a:bodyPr>
            <a:normAutofit fontScale="77500" lnSpcReduction="20000"/>
          </a:bodyPr>
          <a:lstStyle/>
          <a:p>
            <a:endParaRPr lang="en-US" sz="4000" dirty="0" smtClean="0">
              <a:solidFill>
                <a:srgbClr val="FF0000"/>
              </a:solidFill>
            </a:endParaRPr>
          </a:p>
          <a:p>
            <a:r>
              <a:rPr lang="en-US" sz="5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5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endParaRPr lang="en-US" sz="5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a,Tích</a:t>
            </a:r>
            <a:r>
              <a:rPr lang="en-US" sz="5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 </a:t>
            </a:r>
            <a:r>
              <a:rPr lang="en-US" sz="5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5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5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endParaRPr lang="en-US" sz="5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b,Tích</a:t>
            </a:r>
            <a:r>
              <a:rPr lang="en-US" sz="5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 </a:t>
            </a:r>
            <a:r>
              <a:rPr lang="en-US" sz="5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5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endParaRPr lang="vi-VN" sz="5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5112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2192000" cy="7647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 2: TÍNH GIÁ TRỊ BIỂU THỨC</a:t>
            </a:r>
            <a:endParaRPr lang="vi-V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14400" y="1268760"/>
            <a:ext cx="10582200" cy="1944216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3.45:Tính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a,(-12).(7 - 72) – 25 . (55 – 43)</a:t>
            </a:r>
            <a:b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b,(39 – 19) : (-2) + (34 – 22) . 5</a:t>
            </a:r>
            <a:r>
              <a:rPr lang="en-US" dirty="0" smtClean="0"/>
              <a:t/>
            </a:r>
            <a:br>
              <a:rPr lang="en-US" dirty="0" smtClean="0"/>
            </a:br>
            <a:endParaRPr lang="vi-VN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127448" y="3501008"/>
            <a:ext cx="108012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sz="4000" dirty="0" err="1" smtClean="0">
                <a:solidFill>
                  <a:srgbClr val="FF0000"/>
                </a:solidFill>
              </a:rPr>
              <a:t>Kết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quả</a:t>
            </a:r>
            <a:endParaRPr lang="en-US" sz="4000" dirty="0" smtClean="0">
              <a:solidFill>
                <a:srgbClr val="FF0000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a,(-12).(7 - 72) – 25 . (55 – 43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(-12).(-65) – 25.12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= 12.65 – 25.12 = 12.(65 – 25) = 12.40 = 480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b,(39 – 19) : (-2) + (34 – 22) .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= 20 : (-2) + 12.5 = -10 +60 = 50</a:t>
            </a:r>
            <a:endParaRPr lang="vi-V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8481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2192000" cy="7647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 2: TÍNH GIÁ TRỊ BIỂU THỨC</a:t>
            </a:r>
            <a:endParaRPr lang="vi-V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tle 2"/>
              <p:cNvSpPr>
                <a:spLocks noGrp="1"/>
              </p:cNvSpPr>
              <p:nvPr>
                <p:ph type="ctrTitle"/>
              </p:nvPr>
            </p:nvSpPr>
            <p:spPr>
              <a:xfrm>
                <a:off x="914400" y="1268760"/>
                <a:ext cx="10582200" cy="1944216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3.46:Tính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giá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trị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A = 5ab – 3(a + b) </a:t>
                </a:r>
                <a:r>
                  <a:rPr lang="en-US" sz="4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= 4, b = -3</a:t>
                </a:r>
                <a:b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−1)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4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− 3 </m:t>
                    </m:r>
                  </m:oMath>
                </a14:m>
                <a: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4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= 2</a:t>
                </a:r>
                <a:r>
                  <a:rPr lang="en-US" dirty="0" smtClean="0"/>
                  <a:t/>
                </a:r>
                <a:br>
                  <a:rPr lang="en-US" dirty="0" smtClean="0"/>
                </a:br>
                <a:endParaRPr lang="vi-VN" dirty="0"/>
              </a:p>
            </p:txBody>
          </p:sp>
        </mc:Choice>
        <mc:Fallback xmlns="">
          <p:sp>
            <p:nvSpPr>
              <p:cNvPr id="3" name="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914400" y="1268760"/>
                <a:ext cx="10582200" cy="1944216"/>
              </a:xfrm>
              <a:blipFill rotWithShape="0">
                <a:blip r:embed="rId2"/>
                <a:stretch>
                  <a:fillRect t="-1254" b="-438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Subtitle 3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2495600" y="3501008"/>
                <a:ext cx="9433048" cy="2808312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sz="4000" dirty="0" smtClean="0">
                    <a:solidFill>
                      <a:srgbClr val="FF0000"/>
                    </a:solidFill>
                  </a:rPr>
                  <a:t>Kết </a:t>
                </a:r>
                <a:r>
                  <a:rPr lang="en-US" sz="4000" dirty="0" err="1" smtClean="0">
                    <a:solidFill>
                      <a:srgbClr val="FF0000"/>
                    </a:solidFill>
                  </a:rPr>
                  <a:t>quả</a:t>
                </a:r>
                <a:endParaRPr lang="en-US" sz="4000" dirty="0" smtClean="0">
                  <a:solidFill>
                    <a:srgbClr val="FF0000"/>
                  </a:solidFill>
                </a:endParaRPr>
              </a:p>
              <a:p>
                <a:pPr algn="l"/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a,Thay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= 4 , b = -3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vào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ta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endPara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= 5.4.(-3) – 3(4 -3) = -60 – 3 = -63</a:t>
                </a:r>
              </a:p>
              <a:p>
                <a:pPr algn="l"/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b,Thay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= 2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vào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 ta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algn="l"/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(2 −1)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−3=</m:t>
                    </m:r>
                    <m:sSup>
                      <m:sSup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−3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= 1 – 3 = -2 </a:t>
                </a:r>
                <a:endParaRPr lang="vi-VN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Subtit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2495600" y="3501008"/>
                <a:ext cx="9433048" cy="2808312"/>
              </a:xfrm>
              <a:blipFill rotWithShape="0">
                <a:blip r:embed="rId3"/>
                <a:stretch>
                  <a:fillRect l="-1486" t="-520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91210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02&quot;&gt;&lt;object type=&quot;3&quot; unique_id=&quot;10004&quot;&gt;&lt;property id=&quot;20148&quot; value=&quot;5&quot;/&gt;&lt;property id=&quot;20300&quot; value=&quot;Slide 1&quot;/&gt;&lt;property id=&quot;20307&quot; value=&quot;272&quot;/&gt;&lt;/object&gt;&lt;object type=&quot;3&quot; unique_id=&quot;10005&quot;&gt;&lt;property id=&quot;20148&quot; value=&quot;5&quot;/&gt;&lt;property id=&quot;20300&quot; value=&quot;Slide 2&quot;/&gt;&lt;property id=&quot;20307&quot; value=&quot;258&quot;/&gt;&lt;/object&gt;&lt;object type=&quot;3&quot; unique_id=&quot;10007&quot;&gt;&lt;property id=&quot;20148&quot; value=&quot;5&quot;/&gt;&lt;property id=&quot;20300&quot; value=&quot;Slide 4&quot;/&gt;&lt;property id=&quot;20307&quot; value=&quot;260&quot;/&gt;&lt;/object&gt;&lt;object type=&quot;3&quot; unique_id=&quot;10008&quot;&gt;&lt;property id=&quot;20148&quot; value=&quot;5&quot;/&gt;&lt;property id=&quot;20300&quot; value=&quot;Slide 5&quot;/&gt;&lt;property id=&quot;20307&quot; value=&quot;261&quot;/&gt;&lt;/object&gt;&lt;object type=&quot;3&quot; unique_id=&quot;10009&quot;&gt;&lt;property id=&quot;20148&quot; value=&quot;5&quot;/&gt;&lt;property id=&quot;20300&quot; value=&quot;Slide 7&quot;/&gt;&lt;property id=&quot;20307&quot; value=&quot;262&quot;/&gt;&lt;/object&gt;&lt;object type=&quot;3&quot; unique_id=&quot;10010&quot;&gt;&lt;property id=&quot;20148&quot; value=&quot;5&quot;/&gt;&lt;property id=&quot;20300&quot; value=&quot;Slide 6&quot;/&gt;&lt;property id=&quot;20307&quot; value=&quot;263&quot;/&gt;&lt;/object&gt;&lt;object type=&quot;3&quot; unique_id=&quot;10011&quot;&gt;&lt;property id=&quot;20148&quot; value=&quot;5&quot;/&gt;&lt;property id=&quot;20300&quot; value=&quot;Slide 8&quot;/&gt;&lt;property id=&quot;20307&quot; value=&quot;264&quot;/&gt;&lt;/object&gt;&lt;object type=&quot;3&quot; unique_id=&quot;10012&quot;&gt;&lt;property id=&quot;20148&quot; value=&quot;5&quot;/&gt;&lt;property id=&quot;20300&quot; value=&quot;Slide 9&quot;/&gt;&lt;property id=&quot;20307&quot; value=&quot;265&quot;/&gt;&lt;/object&gt;&lt;object type=&quot;3&quot; unique_id=&quot;10013&quot;&gt;&lt;property id=&quot;20148&quot; value=&quot;5&quot;/&gt;&lt;property id=&quot;20300&quot; value=&quot;Slide 13&quot;/&gt;&lt;property id=&quot;20307&quot; value=&quot;266&quot;/&gt;&lt;/object&gt;&lt;object type=&quot;3&quot; unique_id=&quot;10014&quot;&gt;&lt;property id=&quot;20148&quot; value=&quot;5&quot;/&gt;&lt;property id=&quot;20300&quot; value=&quot;Slide 10&quot;/&gt;&lt;property id=&quot;20307&quot; value=&quot;267&quot;/&gt;&lt;/object&gt;&lt;object type=&quot;3&quot; unique_id=&quot;10015&quot;&gt;&lt;property id=&quot;20148&quot; value=&quot;5&quot;/&gt;&lt;property id=&quot;20300&quot; value=&quot;Slide 12&quot;/&gt;&lt;property id=&quot;20307&quot; value=&quot;268&quot;/&gt;&lt;/object&gt;&lt;object type=&quot;3&quot; unique_id=&quot;10016&quot;&gt;&lt;property id=&quot;20148&quot; value=&quot;5&quot;/&gt;&lt;property id=&quot;20300&quot; value=&quot;Slide 17&quot;/&gt;&lt;property id=&quot;20307&quot; value=&quot;269&quot;/&gt;&lt;/object&gt;&lt;object type=&quot;3&quot; unique_id=&quot;10017&quot;&gt;&lt;property id=&quot;20148&quot; value=&quot;5&quot;/&gt;&lt;property id=&quot;20300&quot; value=&quot;Slide 18&quot;/&gt;&lt;property id=&quot;20307&quot; value=&quot;270&quot;/&gt;&lt;/object&gt;&lt;object type=&quot;3&quot; unique_id=&quot;10152&quot;&gt;&lt;property id=&quot;20148&quot; value=&quot;5&quot;/&gt;&lt;property id=&quot;20300&quot; value=&quot;Slide 3&quot;/&gt;&lt;property id=&quot;20307&quot; value=&quot;273&quot;/&gt;&lt;/object&gt;&lt;object type=&quot;3&quot; unique_id=&quot;10261&quot;&gt;&lt;property id=&quot;20148&quot; value=&quot;5&quot;/&gt;&lt;property id=&quot;20300&quot; value=&quot;Slide 11&quot;/&gt;&lt;property id=&quot;20307&quot; value=&quot;274&quot;/&gt;&lt;/object&gt;&lt;object type=&quot;3&quot; unique_id=&quot;10262&quot;&gt;&lt;property id=&quot;20148&quot; value=&quot;5&quot;/&gt;&lt;property id=&quot;20300&quot; value=&quot;Slide 14&quot;/&gt;&lt;property id=&quot;20307&quot; value=&quot;275&quot;/&gt;&lt;/object&gt;&lt;object type=&quot;3&quot; unique_id=&quot;10263&quot;&gt;&lt;property id=&quot;20148&quot; value=&quot;5&quot;/&gt;&lt;property id=&quot;20300&quot; value=&quot;Slide 15&quot;/&gt;&lt;property id=&quot;20307&quot; value=&quot;276&quot;/&gt;&lt;/object&gt;&lt;object type=&quot;3&quot; unique_id=&quot;10264&quot;&gt;&lt;property id=&quot;20148&quot; value=&quot;5&quot;/&gt;&lt;property id=&quot;20300&quot; value=&quot;Slide 16&quot;/&gt;&lt;property id=&quot;20307&quot; value=&quot;277&quot;/&gt;&lt;/object&gt;&lt;/object&gt;&lt;object type=&quot;8&quot; unique_id=&quot;10034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682</Words>
  <Application>Microsoft Office PowerPoint</Application>
  <PresentationFormat>Custom</PresentationFormat>
  <Paragraphs>60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1: Tính (-125).(-12).(+4).(-8).(-25)</vt:lpstr>
      <vt:lpstr>Bài 3.44: Cho P = (-1).(-2).(-3).(-4).(-5) a,Xác định dấu của tích P b,Dấu của P thay đổi thế nào nếu đổi dấu ba thừa số của nó?</vt:lpstr>
      <vt:lpstr> Bài 3.45:Tính giá trị biểu thức a,(-12).(7 - 72) – 25 . (55 – 43)  b,(39 – 19) : (-2) + (34 – 22) . 5 </vt:lpstr>
      <vt:lpstr> Bài 3.46:Tính giá trị biểu thức           A = 5ab – 3(a + b) với a = 4, b = -3 B = 〖(a -1)〗^2  - 3   với a = 2 </vt:lpstr>
      <vt:lpstr> Bài 3.47:Tính hợp lý a,17. [29 – (-111)] + 29. (-17)     b,19.43 + (-20).43 – (- 40) </vt:lpstr>
      <vt:lpstr> Bài 3.31: Tìm số nguyên x, biết: a,9.(x + 28) = 0     b,(27 – x).(x + 9) = 0   c,(x + 4).(x^2+1)=0 </vt:lpstr>
      <vt:lpstr> Bài tập: Tìm số nguyên x, biết: a,5.(x – 3) &lt; 0     b,-3.(x – 1) &gt; 0   c,(x + 1).(x + 3)&lt;0 </vt:lpstr>
      <vt:lpstr>Bài 3.49:Công nhân của một xưởng sản xuất được hưởng lương theo sản phẩm như sau: -Làm ra một sản phẩm đạt chất lượng thì được 50 000 đồng. -Làm ra một sản phẩm không đạt chất lượng thì bị phạt 10 000 đồng. Tháng vừa qua một công nhân làm được 230 sản phẩm đạt chất lượng và 8 sản phẩm không đạt chất lượng.Hỏi công nhân đó được lĩnh bao nhiêu tiền lương?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40</cp:revision>
  <dcterms:created xsi:type="dcterms:W3CDTF">2020-04-24T09:35:43Z</dcterms:created>
  <dcterms:modified xsi:type="dcterms:W3CDTF">2025-02-18T00:46:27Z</dcterms:modified>
</cp:coreProperties>
</file>