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6" r:id="rId2"/>
    <p:sldId id="307" r:id="rId3"/>
    <p:sldId id="303" r:id="rId4"/>
    <p:sldId id="258" r:id="rId5"/>
    <p:sldId id="286" r:id="rId6"/>
    <p:sldId id="288" r:id="rId7"/>
    <p:sldId id="285" r:id="rId8"/>
    <p:sldId id="284" r:id="rId9"/>
    <p:sldId id="283" r:id="rId10"/>
    <p:sldId id="282" r:id="rId11"/>
    <p:sldId id="299" r:id="rId12"/>
    <p:sldId id="300" r:id="rId13"/>
    <p:sldId id="294" r:id="rId14"/>
    <p:sldId id="295" r:id="rId15"/>
    <p:sldId id="296" r:id="rId16"/>
    <p:sldId id="297" r:id="rId17"/>
    <p:sldId id="298" r:id="rId18"/>
    <p:sldId id="301" r:id="rId19"/>
    <p:sldId id="304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</p:sldIdLst>
  <p:sldSz cx="9144000" cy="5143500" type="screen16x9"/>
  <p:notesSz cx="6735763" cy="9869488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EB38E1-3E0F-4826-8209-2D7A9C96DD44}">
          <p14:sldIdLst/>
        </p14:section>
        <p14:section name="Khởi động" id="{1FD668D7-48E1-4D59-80AD-F80043CD6B26}">
          <p14:sldIdLst>
            <p14:sldId id="306"/>
            <p14:sldId id="307"/>
            <p14:sldId id="303"/>
            <p14:sldId id="258"/>
          </p14:sldIdLst>
        </p14:section>
        <p14:section name="Hình thành kiến thức" id="{7193BFA0-36B5-457F-9A36-2D66F6E07D7B}">
          <p14:sldIdLst>
            <p14:sldId id="286"/>
            <p14:sldId id="288"/>
            <p14:sldId id="285"/>
          </p14:sldIdLst>
        </p14:section>
        <p14:section name="Luyện tập" id="{B1270CCB-2EB6-458F-A561-FACF6B991226}">
          <p14:sldIdLst>
            <p14:sldId id="284"/>
            <p14:sldId id="283"/>
            <p14:sldId id="282"/>
            <p14:sldId id="299"/>
            <p14:sldId id="300"/>
            <p14:sldId id="294"/>
            <p14:sldId id="295"/>
            <p14:sldId id="296"/>
            <p14:sldId id="297"/>
            <p14:sldId id="298"/>
            <p14:sldId id="301"/>
            <p14:sldId id="304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</p14:sldIdLst>
        </p14:section>
        <p14:section name="Hđ vận dụng" id="{56758F80-B413-497B-A93C-FB335C3C561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4660"/>
  </p:normalViewPr>
  <p:slideViewPr>
    <p:cSldViewPr>
      <p:cViewPr>
        <p:scale>
          <a:sx n="96" d="100"/>
          <a:sy n="96" d="100"/>
        </p:scale>
        <p:origin x="72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0C292-E240-4710-8AB1-5383F63B1340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C07C-EFE9-4B6E-A474-F83A26CE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C07C-EFE9-4B6E-A474-F83A26CED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9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7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7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2A91-C70E-40E4-BDB3-73C599F09D2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9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slide" Target="slide13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0"/>
            <a:ext cx="9020175" cy="370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8350"/>
            <a:ext cx="90201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56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371600" y="285750"/>
            <a:ext cx="5562600" cy="18288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571751"/>
            <a:ext cx="7162800" cy="1384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hóm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hỉnh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943351"/>
            <a:ext cx="7391400" cy="95410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     Nam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417195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8200" y="4248150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1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33350"/>
            <a:ext cx="5867400" cy="483209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+160 000…”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-4 000 000…”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01496"/>
            <a:ext cx="247902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3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>
            <a:off x="1143000" y="895350"/>
            <a:ext cx="6934200" cy="2971800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+160 000”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160 000.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-4 000 000…”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4 000 000.</a:t>
            </a:r>
          </a:p>
        </p:txBody>
      </p:sp>
    </p:spTree>
    <p:extLst>
      <p:ext uri="{BB962C8B-B14F-4D97-AF65-F5344CB8AC3E}">
        <p14:creationId xmlns:p14="http://schemas.microsoft.com/office/powerpoint/2010/main" val="16644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09" y="712177"/>
            <a:ext cx="7583765" cy="419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25048387-CFC4-44B6-A647-93EDB0E16221}"/>
              </a:ext>
            </a:extLst>
          </p:cNvPr>
          <p:cNvSpPr/>
          <p:nvPr/>
        </p:nvSpPr>
        <p:spPr>
          <a:xfrm>
            <a:off x="197427" y="640612"/>
            <a:ext cx="883228" cy="512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="" xmlns:a16="http://schemas.microsoft.com/office/drawing/2014/main" id="{79FBB324-6277-48F3-B153-36505A936A6B}"/>
              </a:ext>
            </a:extLst>
          </p:cNvPr>
          <p:cNvSpPr/>
          <p:nvPr/>
        </p:nvSpPr>
        <p:spPr>
          <a:xfrm>
            <a:off x="197427" y="1367976"/>
            <a:ext cx="883228" cy="5127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="" xmlns:a16="http://schemas.microsoft.com/office/drawing/2014/main" id="{C56F9E60-DD5D-46DC-9A7B-DF3731067081}"/>
              </a:ext>
            </a:extLst>
          </p:cNvPr>
          <p:cNvSpPr/>
          <p:nvPr/>
        </p:nvSpPr>
        <p:spPr>
          <a:xfrm>
            <a:off x="197427" y="2095339"/>
            <a:ext cx="883228" cy="512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F42647F-D137-4C37-80C3-FB090C0C1C23}"/>
              </a:ext>
            </a:extLst>
          </p:cNvPr>
          <p:cNvSpPr/>
          <p:nvPr/>
        </p:nvSpPr>
        <p:spPr>
          <a:xfrm>
            <a:off x="197427" y="2822703"/>
            <a:ext cx="883228" cy="5127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FB137FA-4C28-4F72-9239-560BB0D89BE2}"/>
              </a:ext>
            </a:extLst>
          </p:cNvPr>
          <p:cNvSpPr/>
          <p:nvPr/>
        </p:nvSpPr>
        <p:spPr>
          <a:xfrm>
            <a:off x="1266092" y="649405"/>
            <a:ext cx="3827053" cy="2127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41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B10E7BE-CAE6-4657-8A45-F947199BD7BF}"/>
              </a:ext>
            </a:extLst>
          </p:cNvPr>
          <p:cNvSpPr/>
          <p:nvPr/>
        </p:nvSpPr>
        <p:spPr>
          <a:xfrm>
            <a:off x="5093148" y="658196"/>
            <a:ext cx="3844632" cy="212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41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9FD846E-B65B-46E4-A066-4371A12EFC92}"/>
              </a:ext>
            </a:extLst>
          </p:cNvPr>
          <p:cNvSpPr/>
          <p:nvPr/>
        </p:nvSpPr>
        <p:spPr>
          <a:xfrm>
            <a:off x="1262894" y="2777120"/>
            <a:ext cx="3823055" cy="2259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41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BB2A9BE-AE43-4E70-83EF-87D417DDAFA8}"/>
              </a:ext>
            </a:extLst>
          </p:cNvPr>
          <p:cNvSpPr/>
          <p:nvPr/>
        </p:nvSpPr>
        <p:spPr>
          <a:xfrm>
            <a:off x="5093145" y="2777514"/>
            <a:ext cx="3844637" cy="2259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41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09" y="0"/>
            <a:ext cx="56959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5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C36D33-618D-4310-83CC-B386A54B51EB}"/>
              </a:ext>
            </a:extLst>
          </p:cNvPr>
          <p:cNvSpPr txBox="1"/>
          <p:nvPr/>
        </p:nvSpPr>
        <p:spPr>
          <a:xfrm>
            <a:off x="529938" y="249383"/>
            <a:ext cx="8177645" cy="11772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defTabSz="685783"/>
            <a:r>
              <a:rPr lang="nl-NL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Độ sâu trung bình của vịnh Thái Lan khoảng 45m và độ sâu lớn nhất là 80m dưới mực nước biển</a:t>
            </a:r>
            <a:r>
              <a:rPr lang="nl-NL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75F12C38-51AF-4488-B5E5-D8D96C58BEBB}"/>
              </a:ext>
            </a:extLst>
          </p:cNvPr>
          <p:cNvSpPr/>
          <p:nvPr/>
        </p:nvSpPr>
        <p:spPr>
          <a:xfrm>
            <a:off x="7753362" y="4488875"/>
            <a:ext cx="954221" cy="4052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733550"/>
            <a:ext cx="6991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  </a:t>
            </a: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 cao trung bình của vịnh Thái Lan là -45m và độ cao thấp nhất là -80m.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914400" y="2787827"/>
            <a:ext cx="4038600" cy="169372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Phần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thưởng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của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bạn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là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một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tràng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pháo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tay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3585" y="4386697"/>
            <a:ext cx="609600" cy="6096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447925"/>
            <a:ext cx="56959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C36D33-618D-4310-83CC-B386A54B51EB}"/>
              </a:ext>
            </a:extLst>
          </p:cNvPr>
          <p:cNvSpPr txBox="1"/>
          <p:nvPr/>
        </p:nvSpPr>
        <p:spPr>
          <a:xfrm>
            <a:off x="529938" y="249383"/>
            <a:ext cx="8177645" cy="80791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 2: Mùa </a:t>
            </a:r>
            <a:r>
              <a:rPr lang="nl-NL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đông ở Siberia (Nga) dài và khắc nghiệt, với nhiệt độ trung bình tháng 1 là 25</a:t>
            </a:r>
            <a:r>
              <a:rPr lang="nl-NL" sz="24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 dưới 0</a:t>
            </a:r>
            <a:r>
              <a:rPr lang="nl-NL" sz="24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rrow: Left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75F12C38-51AF-4488-B5E5-D8D96C58BEBB}"/>
              </a:ext>
            </a:extLst>
          </p:cNvPr>
          <p:cNvSpPr/>
          <p:nvPr/>
        </p:nvSpPr>
        <p:spPr>
          <a:xfrm>
            <a:off x="7753362" y="4488875"/>
            <a:ext cx="954221" cy="4052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072" y="158115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 Mùa </a:t>
            </a: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đông ở Siberia (Nga) dài và khắc nghiệt, với nhiệt độ trung bình tháng 1 là -25</a:t>
            </a:r>
            <a:r>
              <a:rPr lang="nl-NL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2895600" y="2795154"/>
            <a:ext cx="4038600" cy="169372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Phần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thưởng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của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bạn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là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một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chiếc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bút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6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C36D33-618D-4310-83CC-B386A54B51EB}"/>
              </a:ext>
            </a:extLst>
          </p:cNvPr>
          <p:cNvSpPr txBox="1"/>
          <p:nvPr/>
        </p:nvSpPr>
        <p:spPr>
          <a:xfrm>
            <a:off x="529938" y="249383"/>
            <a:ext cx="8177645" cy="80791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 3: Năm </a:t>
            </a:r>
            <a:r>
              <a:rPr lang="nl-NL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2012, núi lửa Harve (Bắc New Zealand) phun ra cột tro từ độ sâu 700m dưới mực nước biển.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rrow: Left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75F12C38-51AF-4488-B5E5-D8D96C58BEBB}"/>
              </a:ext>
            </a:extLst>
          </p:cNvPr>
          <p:cNvSpPr/>
          <p:nvPr/>
        </p:nvSpPr>
        <p:spPr>
          <a:xfrm>
            <a:off x="7753362" y="4488875"/>
            <a:ext cx="954221" cy="4052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789" y="150495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 Năm </a:t>
            </a: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2012, núi lửa Harve (Bắc New Zealand) phun ra cột tro từ độ cao -700m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3048000" y="2266950"/>
            <a:ext cx="4038600" cy="169372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Phần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thưởng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của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bạn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là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một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điểm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tốt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C36D33-618D-4310-83CC-B386A54B51EB}"/>
              </a:ext>
            </a:extLst>
          </p:cNvPr>
          <p:cNvSpPr txBox="1"/>
          <p:nvPr/>
        </p:nvSpPr>
        <p:spPr>
          <a:xfrm>
            <a:off x="529938" y="249382"/>
            <a:ext cx="8177645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nl-NL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 </a:t>
            </a:r>
            <a:r>
              <a:rPr lang="nl-NL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4: Bạn Mai đeo kính cận thị 3 đi-ốp.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rrow: Left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75F12C38-51AF-4488-B5E5-D8D96C58BEBB}"/>
              </a:ext>
            </a:extLst>
          </p:cNvPr>
          <p:cNvSpPr/>
          <p:nvPr/>
        </p:nvSpPr>
        <p:spPr>
          <a:xfrm>
            <a:off x="7753362" y="4488875"/>
            <a:ext cx="954221" cy="4052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120015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 </a:t>
            </a:r>
            <a:r>
              <a:rPr lang="nl-N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Mai đeo kính -3 đi-ốp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3124200" y="2190750"/>
            <a:ext cx="4038600" cy="169372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Phần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thưởng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của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bạn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là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một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tràng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pháo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tay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378856" y="4645778"/>
            <a:ext cx="302164" cy="45719"/>
          </a:xfrm>
          <a:prstGeom prst="rect">
            <a:avLst/>
          </a:prstGeom>
        </p:spPr>
      </p:pic>
      <p:pic>
        <p:nvPicPr>
          <p:cNvPr id="3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62200" y="52132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2123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3.1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73" y="1123950"/>
            <a:ext cx="6172200" cy="236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2391" y="379095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Nhiệt kế 1:</a:t>
            </a: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Nhiệt kế 2:</a:t>
            </a: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Nhiệt kế 3:</a:t>
            </a: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Nhiệt kế 4: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>
            <a:hlinkClick r:id="rId4" action="ppaction://hlinksldjump"/>
          </p:cNvPr>
          <p:cNvSpPr/>
          <p:nvPr/>
        </p:nvSpPr>
        <p:spPr>
          <a:xfrm>
            <a:off x="7543800" y="43916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609600" y="1047750"/>
            <a:ext cx="8153400" cy="25146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3.3: E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marL="514350" indent="-514350"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bay ở 1000m,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.</a:t>
            </a:r>
          </a:p>
          <a:p>
            <a:pPr marL="514350" indent="-514350"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lặn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-2500m.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490606"/>
              </p:ext>
            </p:extLst>
          </p:nvPr>
        </p:nvGraphicFramePr>
        <p:xfrm>
          <a:off x="2209800" y="2495550"/>
          <a:ext cx="762000" cy="41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520560" imgH="228600" progId="Equation.DSMT4">
                  <p:embed/>
                </p:oleObj>
              </mc:Choice>
              <mc:Fallback>
                <p:oleObj name="Equation" r:id="rId4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2495550"/>
                        <a:ext cx="762000" cy="41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2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20"/>
            <a:ext cx="9144000" cy="255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9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66675"/>
            <a:ext cx="4076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1950"/>
            <a:ext cx="4953000" cy="5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2135"/>
            <a:ext cx="810101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136"/>
            <a:ext cx="8534400" cy="413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8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66675"/>
            <a:ext cx="4076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1950"/>
            <a:ext cx="4953000" cy="28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63126"/>
            <a:ext cx="2400300" cy="61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" y="1234108"/>
            <a:ext cx="7066722" cy="110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1" y="2495550"/>
            <a:ext cx="78254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3638549"/>
            <a:ext cx="5843588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67150"/>
            <a:ext cx="2438400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9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66675"/>
            <a:ext cx="4076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1950"/>
            <a:ext cx="4953000" cy="28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63126"/>
            <a:ext cx="2400300" cy="61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" y="1234108"/>
            <a:ext cx="7066722" cy="110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47950"/>
            <a:ext cx="7543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85222"/>
            <a:ext cx="8153400" cy="245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93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66675"/>
            <a:ext cx="4076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1950"/>
            <a:ext cx="4953000" cy="28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63126"/>
            <a:ext cx="2400300" cy="46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" y="1123951"/>
            <a:ext cx="706672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4550"/>
            <a:ext cx="3484908" cy="79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6" y="2800350"/>
            <a:ext cx="8224424" cy="110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6" y="3906078"/>
            <a:ext cx="8300624" cy="123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5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66675"/>
            <a:ext cx="4076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1950"/>
            <a:ext cx="4953000" cy="28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63126"/>
            <a:ext cx="2400300" cy="46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" y="1123951"/>
            <a:ext cx="706672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4550"/>
            <a:ext cx="3484908" cy="79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10508"/>
            <a:ext cx="8610600" cy="126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24350"/>
            <a:ext cx="594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66675"/>
            <a:ext cx="4076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1950"/>
            <a:ext cx="4953000" cy="28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" y="666750"/>
            <a:ext cx="706672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50"/>
            <a:ext cx="3484908" cy="39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7848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8550"/>
            <a:ext cx="807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8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66675"/>
            <a:ext cx="4076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1950"/>
            <a:ext cx="4953000" cy="28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" y="666750"/>
            <a:ext cx="706672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50"/>
            <a:ext cx="3484908" cy="39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7729"/>
            <a:ext cx="8229599" cy="293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5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66675"/>
            <a:ext cx="4076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" y="439290"/>
            <a:ext cx="7920038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42950" y="3086100"/>
            <a:ext cx="7258050" cy="200025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3.2,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 hay 10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“-”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đằng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5788"/>
            <a:ext cx="3575332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66675"/>
            <a:ext cx="4076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1950"/>
            <a:ext cx="32004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50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1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"/>
            <a:ext cx="7772400" cy="498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5910"/>
            <a:ext cx="23145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66675"/>
            <a:ext cx="4076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742950"/>
            <a:ext cx="31908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951"/>
            <a:ext cx="38576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1962150"/>
            <a:ext cx="578167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5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0" y="2443734"/>
            <a:ext cx="8641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990601" y="1428750"/>
            <a:ext cx="7552563" cy="2514600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tự nhiên (khác 0) 1; 2; 3; 4 ...còn được gọi là các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-1; -2; -3; ...gọi là các số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Tập hợp số nguyên kí hiệu là Z, gồm các số nguyên âm, số 0,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7" y="-285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16909" y="1200150"/>
            <a:ext cx="7353301" cy="3200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5718" y="928123"/>
            <a:ext cx="6595682" cy="310854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nl-NL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Chú ý:</a:t>
            </a: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Số 0 không là số nguyên dương cũng không là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Đôi khi ta còn viết thêm dấu “+” ngay trước một số nguyên dương. Chẳng hạn số 6 còn viết là +6.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381000" y="361950"/>
            <a:ext cx="2362200" cy="5334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826" y="895351"/>
            <a:ext cx="8117863" cy="95410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342892" indent="-342892">
              <a:buAutoNum type="alphaLcParenR"/>
            </a:pP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892" indent="-342892">
              <a:buAutoNum type="alphaLcParenR"/>
            </a:pP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754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742951"/>
            <a:ext cx="70580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664</Words>
  <Application>Microsoft Office PowerPoint</Application>
  <PresentationFormat>On-screen Show (16:9)</PresentationFormat>
  <Paragraphs>54</Paragraphs>
  <Slides>27</Slides>
  <Notes>1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nhóm:  Bài 3.1. Mỗi nhiệt kế sau chỉ bao nhiêu độ 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 IN VIET 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79</cp:revision>
  <cp:lastPrinted>2023-11-05T11:50:53Z</cp:lastPrinted>
  <dcterms:created xsi:type="dcterms:W3CDTF">2021-08-19T01:43:04Z</dcterms:created>
  <dcterms:modified xsi:type="dcterms:W3CDTF">2024-11-12T01:24:56Z</dcterms:modified>
</cp:coreProperties>
</file>