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56" r:id="rId3"/>
    <p:sldId id="257" r:id="rId4"/>
    <p:sldId id="266" r:id="rId5"/>
    <p:sldId id="258" r:id="rId6"/>
    <p:sldId id="259" r:id="rId7"/>
    <p:sldId id="260" r:id="rId8"/>
    <p:sldId id="267" r:id="rId9"/>
    <p:sldId id="261" r:id="rId10"/>
    <p:sldId id="262" r:id="rId11"/>
    <p:sldId id="263" r:id="rId12"/>
    <p:sldId id="264" r:id="rId13"/>
    <p:sldId id="265" r:id="rId14"/>
  </p:sldIdLst>
  <p:sldSz cx="14630400" cy="8229600"/>
  <p:notesSz cx="6858000" cy="9144000"/>
  <p:defaultTextStyle>
    <a:defPPr>
      <a:defRPr lang="en-US"/>
    </a:defPPr>
    <a:lvl1pPr marL="0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077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155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233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311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388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465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543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620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592">
          <p15:clr>
            <a:srgbClr val="A4A3A4"/>
          </p15:clr>
        </p15:guide>
        <p15:guide id="2" pos="46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7D72"/>
    <a:srgbClr val="FF0066"/>
    <a:srgbClr val="FFFFCC"/>
    <a:srgbClr val="FFFF99"/>
    <a:srgbClr val="EBE0D9"/>
    <a:srgbClr val="CE883A"/>
    <a:srgbClr val="EFCC75"/>
    <a:srgbClr val="8A897E"/>
    <a:srgbClr val="F5F2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78" y="-462"/>
      </p:cViewPr>
      <p:guideLst>
        <p:guide orient="horz" pos="2592"/>
        <p:guide pos="46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2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2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713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128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972280" y="396240"/>
            <a:ext cx="5265421" cy="84258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0943" y="396240"/>
            <a:ext cx="15557499" cy="84258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5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482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2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077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15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23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31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38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46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54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6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470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0941" y="2305050"/>
            <a:ext cx="10411459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242" y="2305050"/>
            <a:ext cx="10411461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46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077" indent="0">
              <a:buNone/>
              <a:defRPr sz="2900" b="1"/>
            </a:lvl2pPr>
            <a:lvl3pPr marL="1306155" indent="0">
              <a:buNone/>
              <a:defRPr sz="2600" b="1"/>
            </a:lvl3pPr>
            <a:lvl4pPr marL="1959233" indent="0">
              <a:buNone/>
              <a:defRPr sz="2300" b="1"/>
            </a:lvl4pPr>
            <a:lvl5pPr marL="2612311" indent="0">
              <a:buNone/>
              <a:defRPr sz="2300" b="1"/>
            </a:lvl5pPr>
            <a:lvl6pPr marL="3265388" indent="0">
              <a:buNone/>
              <a:defRPr sz="2300" b="1"/>
            </a:lvl6pPr>
            <a:lvl7pPr marL="3918465" indent="0">
              <a:buNone/>
              <a:defRPr sz="2300" b="1"/>
            </a:lvl7pPr>
            <a:lvl8pPr marL="4571543" indent="0">
              <a:buNone/>
              <a:defRPr sz="2300" b="1"/>
            </a:lvl8pPr>
            <a:lvl9pPr marL="5224620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2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077" indent="0">
              <a:buNone/>
              <a:defRPr sz="2900" b="1"/>
            </a:lvl2pPr>
            <a:lvl3pPr marL="1306155" indent="0">
              <a:buNone/>
              <a:defRPr sz="2600" b="1"/>
            </a:lvl3pPr>
            <a:lvl4pPr marL="1959233" indent="0">
              <a:buNone/>
              <a:defRPr sz="2300" b="1"/>
            </a:lvl4pPr>
            <a:lvl5pPr marL="2612311" indent="0">
              <a:buNone/>
              <a:defRPr sz="2300" b="1"/>
            </a:lvl5pPr>
            <a:lvl6pPr marL="3265388" indent="0">
              <a:buNone/>
              <a:defRPr sz="2300" b="1"/>
            </a:lvl6pPr>
            <a:lvl7pPr marL="3918465" indent="0">
              <a:buNone/>
              <a:defRPr sz="2300" b="1"/>
            </a:lvl7pPr>
            <a:lvl8pPr marL="4571543" indent="0">
              <a:buNone/>
              <a:defRPr sz="2300" b="1"/>
            </a:lvl8pPr>
            <a:lvl9pPr marL="5224620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2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706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250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952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2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2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077" indent="0">
              <a:buNone/>
              <a:defRPr sz="1700"/>
            </a:lvl2pPr>
            <a:lvl3pPr marL="1306155" indent="0">
              <a:buNone/>
              <a:defRPr sz="1400"/>
            </a:lvl3pPr>
            <a:lvl4pPr marL="1959233" indent="0">
              <a:buNone/>
              <a:defRPr sz="1300"/>
            </a:lvl4pPr>
            <a:lvl5pPr marL="2612311" indent="0">
              <a:buNone/>
              <a:defRPr sz="1300"/>
            </a:lvl5pPr>
            <a:lvl6pPr marL="3265388" indent="0">
              <a:buNone/>
              <a:defRPr sz="1300"/>
            </a:lvl6pPr>
            <a:lvl7pPr marL="3918465" indent="0">
              <a:buNone/>
              <a:defRPr sz="1300"/>
            </a:lvl7pPr>
            <a:lvl8pPr marL="4571543" indent="0">
              <a:buNone/>
              <a:defRPr sz="1300"/>
            </a:lvl8pPr>
            <a:lvl9pPr marL="522462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534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077" indent="0">
              <a:buNone/>
              <a:defRPr sz="4000"/>
            </a:lvl2pPr>
            <a:lvl3pPr marL="1306155" indent="0">
              <a:buNone/>
              <a:defRPr sz="3400"/>
            </a:lvl3pPr>
            <a:lvl4pPr marL="1959233" indent="0">
              <a:buNone/>
              <a:defRPr sz="2900"/>
            </a:lvl4pPr>
            <a:lvl5pPr marL="2612311" indent="0">
              <a:buNone/>
              <a:defRPr sz="2900"/>
            </a:lvl5pPr>
            <a:lvl6pPr marL="3265388" indent="0">
              <a:buNone/>
              <a:defRPr sz="2900"/>
            </a:lvl6pPr>
            <a:lvl7pPr marL="3918465" indent="0">
              <a:buNone/>
              <a:defRPr sz="2900"/>
            </a:lvl7pPr>
            <a:lvl8pPr marL="4571543" indent="0">
              <a:buNone/>
              <a:defRPr sz="2900"/>
            </a:lvl8pPr>
            <a:lvl9pPr marL="5224620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077" indent="0">
              <a:buNone/>
              <a:defRPr sz="1700"/>
            </a:lvl2pPr>
            <a:lvl3pPr marL="1306155" indent="0">
              <a:buNone/>
              <a:defRPr sz="1400"/>
            </a:lvl3pPr>
            <a:lvl4pPr marL="1959233" indent="0">
              <a:buNone/>
              <a:defRPr sz="1300"/>
            </a:lvl4pPr>
            <a:lvl5pPr marL="2612311" indent="0">
              <a:buNone/>
              <a:defRPr sz="1300"/>
            </a:lvl5pPr>
            <a:lvl6pPr marL="3265388" indent="0">
              <a:buNone/>
              <a:defRPr sz="1300"/>
            </a:lvl6pPr>
            <a:lvl7pPr marL="3918465" indent="0">
              <a:buNone/>
              <a:defRPr sz="1300"/>
            </a:lvl7pPr>
            <a:lvl8pPr marL="4571543" indent="0">
              <a:buNone/>
              <a:defRPr sz="1300"/>
            </a:lvl8pPr>
            <a:lvl9pPr marL="522462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78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15" tIns="65308" rIns="130615" bIns="6530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15" tIns="65308" rIns="130615" bIns="653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2"/>
            <a:ext cx="3413760" cy="438150"/>
          </a:xfrm>
          <a:prstGeom prst="rect">
            <a:avLst/>
          </a:prstGeom>
        </p:spPr>
        <p:txBody>
          <a:bodyPr vert="horz" lIns="130615" tIns="65308" rIns="130615" bIns="653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2A616-9829-401D-8369-D7F10BBBFA9A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2"/>
            <a:ext cx="4632960" cy="438150"/>
          </a:xfrm>
          <a:prstGeom prst="rect">
            <a:avLst/>
          </a:prstGeom>
        </p:spPr>
        <p:txBody>
          <a:bodyPr vert="horz" lIns="130615" tIns="65308" rIns="130615" bIns="653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2"/>
            <a:ext cx="3413760" cy="438150"/>
          </a:xfrm>
          <a:prstGeom prst="rect">
            <a:avLst/>
          </a:prstGeom>
        </p:spPr>
        <p:txBody>
          <a:bodyPr vert="horz" lIns="130615" tIns="65308" rIns="130615" bIns="653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183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1306155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08" indent="-489808" algn="l" defTabSz="1306155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251" indent="-408174" algn="l" defTabSz="1306155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694" indent="-326539" algn="l" defTabSz="1306155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771" indent="-326539" algn="l" defTabSz="1306155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849" indent="-326539" algn="l" defTabSz="1306155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1926" indent="-326539" algn="l" defTabSz="1306155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003" indent="-326539" algn="l" defTabSz="1306155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082" indent="-326539" algn="l" defTabSz="1306155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160" indent="-326539" algn="l" defTabSz="1306155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077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155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233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311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388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465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543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620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2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5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0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2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png"/><Relationship Id="rId5" Type="http://schemas.openxmlformats.org/officeDocument/2006/relationships/image" Target="../media/image16.wmf"/><Relationship Id="rId4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9.wmf"/><Relationship Id="rId11" Type="http://schemas.openxmlformats.org/officeDocument/2006/relationships/image" Target="../media/image22.png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09800" y="990600"/>
            <a:ext cx="4648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KIỂM TRA</a:t>
            </a:r>
            <a:endParaRPr lang="en-US" sz="6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133600"/>
            <a:ext cx="94488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252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Arrow Callout 5"/>
          <p:cNvSpPr/>
          <p:nvPr/>
        </p:nvSpPr>
        <p:spPr>
          <a:xfrm>
            <a:off x="1066801" y="1219200"/>
            <a:ext cx="4495800" cy="2209800"/>
          </a:xfrm>
          <a:prstGeom prst="rightArrowCallou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31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nhóm</a:t>
            </a:r>
            <a:endParaRPr lang="en-US" sz="31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(8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1" y="1981201"/>
            <a:ext cx="1447800" cy="569383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lệ</a:t>
            </a:r>
            <a:endParaRPr lang="en-US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19800" y="1295400"/>
            <a:ext cx="7924800" cy="13716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35" tIns="45718" rIns="91435" bIns="45718" rtlCol="0" anchor="ctr"/>
          <a:lstStyle/>
          <a:p>
            <a:pPr>
              <a:buFontTx/>
              <a:buChar char="-"/>
            </a:pP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phiếu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1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4267200" y="4114800"/>
            <a:ext cx="6858000" cy="3429000"/>
            <a:chOff x="4267200" y="4343400"/>
            <a:chExt cx="6858000" cy="3429000"/>
          </a:xfrm>
        </p:grpSpPr>
        <p:sp>
          <p:nvSpPr>
            <p:cNvPr id="9" name="Rectangle 8"/>
            <p:cNvSpPr/>
            <p:nvPr/>
          </p:nvSpPr>
          <p:spPr>
            <a:xfrm>
              <a:off x="4267200" y="4343400"/>
              <a:ext cx="6858000" cy="34290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172200" y="5334000"/>
              <a:ext cx="2971800" cy="1371600"/>
            </a:xfrm>
            <a:prstGeom prst="rect">
              <a:avLst/>
            </a:prstGeom>
            <a:solidFill>
              <a:srgbClr val="FF00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100" dirty="0" err="1"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31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100" dirty="0" err="1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31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100" dirty="0" err="1">
                  <a:latin typeface="Times New Roman" pitchFamily="18" charset="0"/>
                  <a:cs typeface="Times New Roman" pitchFamily="18" charset="0"/>
                </a:rPr>
                <a:t>nhóm</a:t>
              </a:r>
              <a:endParaRPr lang="en-US" sz="31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4267200" y="4343400"/>
              <a:ext cx="1905000" cy="990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4343400" y="6705600"/>
              <a:ext cx="1828800" cy="990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9144000" y="4343400"/>
              <a:ext cx="1905000" cy="990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9144000" y="6705600"/>
              <a:ext cx="1981200" cy="1066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6705600" y="4572000"/>
              <a:ext cx="1828800" cy="569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100" dirty="0" err="1">
                  <a:latin typeface="Times New Roman" pitchFamily="18" charset="0"/>
                  <a:cs typeface="Times New Roman" pitchFamily="18" charset="0"/>
                </a:rPr>
                <a:t>Cá</a:t>
              </a:r>
              <a:r>
                <a:rPr lang="en-US" sz="31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100" dirty="0" err="1">
                  <a:latin typeface="Times New Roman" pitchFamily="18" charset="0"/>
                  <a:cs typeface="Times New Roman" pitchFamily="18" charset="0"/>
                </a:rPr>
                <a:t>nhân</a:t>
              </a:r>
              <a:endParaRPr lang="en-US" sz="31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 rot="5400000">
              <a:off x="4191000" y="5735106"/>
              <a:ext cx="1828800" cy="569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100" dirty="0" err="1">
                  <a:latin typeface="Times New Roman" pitchFamily="18" charset="0"/>
                  <a:cs typeface="Times New Roman" pitchFamily="18" charset="0"/>
                </a:rPr>
                <a:t>Cá</a:t>
              </a:r>
              <a:r>
                <a:rPr lang="en-US" sz="31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100" dirty="0" err="1">
                  <a:latin typeface="Times New Roman" pitchFamily="18" charset="0"/>
                  <a:cs typeface="Times New Roman" pitchFamily="18" charset="0"/>
                </a:rPr>
                <a:t>nhân</a:t>
              </a:r>
              <a:endParaRPr lang="en-US" sz="31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705600" y="6934200"/>
              <a:ext cx="1828800" cy="569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100" dirty="0" err="1">
                  <a:latin typeface="Times New Roman" pitchFamily="18" charset="0"/>
                  <a:cs typeface="Times New Roman" pitchFamily="18" charset="0"/>
                </a:rPr>
                <a:t>Cá</a:t>
              </a:r>
              <a:r>
                <a:rPr lang="en-US" sz="31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100" dirty="0" err="1">
                  <a:latin typeface="Times New Roman" pitchFamily="18" charset="0"/>
                  <a:cs typeface="Times New Roman" pitchFamily="18" charset="0"/>
                </a:rPr>
                <a:t>nhân</a:t>
              </a:r>
              <a:endParaRPr lang="en-US" sz="31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 rot="16200000">
              <a:off x="9512589" y="5658907"/>
              <a:ext cx="1828800" cy="569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100" dirty="0" err="1">
                  <a:latin typeface="Times New Roman" pitchFamily="18" charset="0"/>
                  <a:cs typeface="Times New Roman" pitchFamily="18" charset="0"/>
                </a:rPr>
                <a:t>Cá</a:t>
              </a:r>
              <a:r>
                <a:rPr lang="en-US" sz="31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100" dirty="0" err="1">
                  <a:latin typeface="Times New Roman" pitchFamily="18" charset="0"/>
                  <a:cs typeface="Times New Roman" pitchFamily="18" charset="0"/>
                </a:rPr>
                <a:t>nhân</a:t>
              </a:r>
              <a:endParaRPr lang="en-US" sz="31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6019800" y="2667000"/>
            <a:ext cx="7924800" cy="9906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35" tIns="45718" rIns="91435" bIns="45718" rtlCol="0" anchor="ctr"/>
          <a:lstStyle/>
          <a:p>
            <a:pPr>
              <a:buFontTx/>
              <a:buChar char="-"/>
            </a:pP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3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3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1" y="1981200"/>
            <a:ext cx="11963400" cy="2954651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1.49/28 SGK: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hộ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105m</a:t>
            </a:r>
            <a:r>
              <a:rPr lang="en-US" sz="31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bếp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30m</a:t>
            </a:r>
            <a:r>
              <a:rPr lang="en-US" sz="3100" baseline="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: 18 m</a:t>
            </a:r>
            <a:r>
              <a:rPr lang="en-US" sz="31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350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en-US" sz="31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170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en-US" sz="31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en-US" sz="31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phí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hộ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100" baseline="30000" dirty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endParaRPr lang="en-US" sz="3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 descr="Bốn đứa trẻ bên cạnh nghệ thuật bàn, Emile, hoặc Giáo dục Bài tập về nhà, Các em làm bài tập về nhà, nghệ thuật, sách png thumbnai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01401" y="5086351"/>
            <a:ext cx="3429000" cy="3143250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6100"/>
            <a:ext cx="11963399" cy="507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1" y="381000"/>
            <a:ext cx="12725400" cy="7010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35" tIns="45718" rIns="91435" bIns="45718"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57400" y="1295400"/>
            <a:ext cx="10058400" cy="525780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: 105 – 30 (m</a:t>
            </a:r>
            <a:r>
              <a:rPr lang="en-US" sz="31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sz="3100" dirty="0">
              <a:latin typeface="Times New Roman" pitchFamily="18" charset="0"/>
              <a:cs typeface="Times New Roman" pitchFamily="18" charset="0"/>
            </a:endParaRPr>
          </a:p>
          <a:p>
            <a:endParaRPr lang="en-US" sz="3100" dirty="0">
              <a:latin typeface="Times New Roman" pitchFamily="18" charset="0"/>
              <a:cs typeface="Times New Roman" pitchFamily="18" charset="0"/>
            </a:endParaRPr>
          </a:p>
          <a:p>
            <a:endParaRPr lang="en-US" sz="3100" dirty="0">
              <a:latin typeface="Times New Roman" pitchFamily="18" charset="0"/>
              <a:cs typeface="Times New Roman" pitchFamily="18" charset="0"/>
            </a:endParaRPr>
          </a:p>
          <a:p>
            <a:endParaRPr lang="en-US" sz="3100" dirty="0">
              <a:latin typeface="Times New Roman" pitchFamily="18" charset="0"/>
              <a:cs typeface="Times New Roman" pitchFamily="18" charset="0"/>
            </a:endParaRPr>
          </a:p>
          <a:p>
            <a:endParaRPr lang="en-US" sz="3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1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1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1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1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1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30.(105 - 30) (</a:t>
            </a:r>
            <a:r>
              <a:rPr lang="en-US" sz="31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1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1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31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- 18m</a:t>
            </a:r>
            <a:r>
              <a:rPr lang="en-US" sz="3100" baseline="30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1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31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1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1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1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18.350 (</a:t>
            </a:r>
            <a:r>
              <a:rPr lang="en-US" sz="31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1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1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31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1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1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1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[(105 – 30) – 18] m</a:t>
            </a:r>
            <a:r>
              <a:rPr lang="en-US" sz="3100" baseline="30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1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31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1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1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1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1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170. [(105 – 30) – 18] (</a:t>
            </a:r>
            <a:r>
              <a:rPr lang="en-US" sz="31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1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1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31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1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1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31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phí</a:t>
            </a:r>
            <a:r>
              <a:rPr lang="en-US" sz="31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1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31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1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1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1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31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31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31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hộ</a:t>
            </a:r>
            <a:r>
              <a:rPr lang="en-US" sz="31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1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1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30.(105 - 30) + 18.350 + 170. [(105 – 30) – 18] </a:t>
            </a:r>
          </a:p>
          <a:p>
            <a:r>
              <a:rPr lang="en-US" sz="31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 30.75 + 18.350 + 170.[75-18]</a:t>
            </a:r>
          </a:p>
          <a:p>
            <a:r>
              <a:rPr lang="en-US" sz="31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 30.75 + 18.350 + 170.57</a:t>
            </a:r>
          </a:p>
          <a:p>
            <a:r>
              <a:rPr lang="en-US" sz="31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 2250 + 6300 + 9690</a:t>
            </a:r>
          </a:p>
          <a:p>
            <a:r>
              <a:rPr lang="en-US" sz="31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 18240 (</a:t>
            </a:r>
            <a:r>
              <a:rPr lang="en-US" sz="31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1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1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sz="3100" dirty="0">
              <a:latin typeface="Times New Roman" pitchFamily="18" charset="0"/>
              <a:cs typeface="Times New Roman" pitchFamily="18" charset="0"/>
            </a:endParaRPr>
          </a:p>
          <a:p>
            <a:endParaRPr lang="en-US" sz="3100" dirty="0">
              <a:latin typeface="Times New Roman" pitchFamily="18" charset="0"/>
              <a:cs typeface="Times New Roman" pitchFamily="18" charset="0"/>
            </a:endParaRPr>
          </a:p>
          <a:p>
            <a:endParaRPr lang="en-US" sz="3100" dirty="0">
              <a:latin typeface="Times New Roman" pitchFamily="18" charset="0"/>
              <a:cs typeface="Times New Roman" pitchFamily="18" charset="0"/>
            </a:endParaRPr>
          </a:p>
          <a:p>
            <a:endParaRPr lang="en-US" sz="3100" dirty="0">
              <a:latin typeface="Times New Roman" pitchFamily="18" charset="0"/>
              <a:cs typeface="Times New Roman" pitchFamily="18" charset="0"/>
            </a:endParaRPr>
          </a:p>
          <a:p>
            <a:endParaRPr lang="en-US" sz="3100" dirty="0">
              <a:latin typeface="Times New Roman" pitchFamily="18" charset="0"/>
              <a:cs typeface="Times New Roman" pitchFamily="18" charset="0"/>
            </a:endParaRPr>
          </a:p>
          <a:p>
            <a:endParaRPr lang="en-US" sz="3100" dirty="0">
              <a:latin typeface="Times New Roman" pitchFamily="18" charset="0"/>
              <a:cs typeface="Times New Roman" pitchFamily="18" charset="0"/>
            </a:endParaRPr>
          </a:p>
          <a:p>
            <a:endParaRPr lang="en-US" sz="31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09601" y="381000"/>
            <a:ext cx="1295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685801" y="6553200"/>
            <a:ext cx="1295400" cy="7484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2192001" y="457204"/>
            <a:ext cx="1049867" cy="7619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12192000" y="6553200"/>
            <a:ext cx="1073574" cy="806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477000" y="381001"/>
            <a:ext cx="2397760" cy="569383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nhân</a:t>
            </a:r>
            <a:endParaRPr lang="en-US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5400000">
            <a:off x="-627093" y="3835190"/>
            <a:ext cx="3210560" cy="569383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pPr algn="ctr"/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nhân</a:t>
            </a:r>
            <a:endParaRPr lang="en-US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48400" y="6781801"/>
            <a:ext cx="2397760" cy="569383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pPr algn="ctr"/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nhân</a:t>
            </a:r>
            <a:endParaRPr lang="en-US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16200000">
            <a:off x="11336309" y="3377989"/>
            <a:ext cx="3210560" cy="569383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pPr algn="ctr"/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nhân</a:t>
            </a:r>
            <a:endParaRPr lang="en-US" sz="31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3683000" y="1905001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1" name="Equation" r:id="rId3" imgW="914400" imgH="216000" progId="Equation.DSMT4">
                  <p:embed/>
                </p:oleObj>
              </mc:Choice>
              <mc:Fallback>
                <p:oleObj name="Equation" r:id="rId3" imgW="914400" imgH="2160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1905001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30,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31 SGK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" descr="9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27884">
            <a:off x="10528621" y="4098479"/>
            <a:ext cx="1828800" cy="284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9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178330">
            <a:off x="9906000" y="4495800"/>
            <a:ext cx="1828800" cy="284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9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958687">
            <a:off x="10987158" y="4840229"/>
            <a:ext cx="1828800" cy="284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6100"/>
            <a:ext cx="11963399" cy="507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62201" y="2514600"/>
            <a:ext cx="38862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LŨY THỪA VỚI SỐ MŨ TỰ NHIÊN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05800" y="2667000"/>
            <a:ext cx="38100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THỨ TỰ THỰC HIỆN PHÉP TÍNH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rot="10800000" flipV="1">
            <a:off x="5257801" y="1828800"/>
            <a:ext cx="9906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924800" y="1828800"/>
            <a:ext cx="7620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7772401" y="4724400"/>
            <a:ext cx="3695701" cy="1600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4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Lũy</a:t>
            </a:r>
            <a:r>
              <a:rPr lang="en-US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thừa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4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Nhân</a:t>
            </a:r>
            <a:r>
              <a:rPr lang="en-US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chia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3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Cộng</a:t>
            </a:r>
            <a:r>
              <a:rPr lang="en-US" sz="3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trừ</a:t>
            </a:r>
            <a:endParaRPr lang="en-US" sz="3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1582401" y="4724400"/>
            <a:ext cx="2971800" cy="1676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(…)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[…]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{…}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HUYEN\Desktop\L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1" y="4495800"/>
            <a:ext cx="2819400" cy="1371600"/>
          </a:xfrm>
          <a:prstGeom prst="rect">
            <a:avLst/>
          </a:prstGeom>
          <a:noFill/>
        </p:spPr>
      </p:pic>
      <p:pic>
        <p:nvPicPr>
          <p:cNvPr id="1027" name="Picture 3" descr="C:\Users\HUYEN\Desktop\NHA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4572000"/>
            <a:ext cx="1828800" cy="945931"/>
          </a:xfrm>
          <a:prstGeom prst="rect">
            <a:avLst/>
          </a:prstGeom>
          <a:noFill/>
        </p:spPr>
      </p:pic>
      <p:pic>
        <p:nvPicPr>
          <p:cNvPr id="1028" name="Picture 4" descr="C:\Users\HUYEN\Desktop\CHIA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3801" y="5734015"/>
            <a:ext cx="3696216" cy="852522"/>
          </a:xfrm>
          <a:prstGeom prst="rect">
            <a:avLst/>
          </a:prstGeom>
          <a:noFill/>
        </p:spPr>
      </p:pic>
      <p:cxnSp>
        <p:nvCxnSpPr>
          <p:cNvPr id="30" name="Straight Arrow Connector 29"/>
          <p:cNvCxnSpPr/>
          <p:nvPr/>
        </p:nvCxnSpPr>
        <p:spPr>
          <a:xfrm rot="10800000" flipV="1">
            <a:off x="2743200" y="4038600"/>
            <a:ext cx="457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6200000" flipH="1">
            <a:off x="5029200" y="4038600"/>
            <a:ext cx="457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11125201" y="4191000"/>
            <a:ext cx="685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0800000" flipV="1">
            <a:off x="9220201" y="4191000"/>
            <a:ext cx="6858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6100"/>
            <a:ext cx="11963399" cy="81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23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533401"/>
            <a:ext cx="7010400" cy="569383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US" sz="31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endParaRPr lang="en-US" sz="31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1295401"/>
            <a:ext cx="7010400" cy="492438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343400" y="1295400"/>
          <a:ext cx="914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" name="Equation" r:id="rId3" imgW="431640" imgH="228600" progId="Equation.DSMT4">
                  <p:embed/>
                </p:oleObj>
              </mc:Choice>
              <mc:Fallback>
                <p:oleObj name="Equation" r:id="rId3" imgW="43164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1295400"/>
                        <a:ext cx="9144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90600" y="1905001"/>
            <a:ext cx="7010400" cy="492438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066801" y="1879600"/>
          <a:ext cx="107442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" name="Equation" r:id="rId5" imgW="3784320" imgH="266400" progId="Equation.DSMT4">
                  <p:embed/>
                </p:oleObj>
              </mc:Choice>
              <mc:Fallback>
                <p:oleObj name="Equation" r:id="rId5" imgW="3784320" imgH="266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1" y="1879600"/>
                        <a:ext cx="10744200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val 8"/>
          <p:cNvSpPr/>
          <p:nvPr/>
        </p:nvSpPr>
        <p:spPr>
          <a:xfrm>
            <a:off x="7010401" y="1828800"/>
            <a:ext cx="685800" cy="68580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35" tIns="45718" rIns="91435" bIns="45718"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62000" y="2895601"/>
            <a:ext cx="7010400" cy="492438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4191001" y="2895600"/>
          <a:ext cx="990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" name="Equation" r:id="rId7" imgW="355320" imgH="228600" progId="Equation.DSMT4">
                  <p:embed/>
                </p:oleObj>
              </mc:Choice>
              <mc:Fallback>
                <p:oleObj name="Equation" r:id="rId7" imgW="35532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1" y="2895600"/>
                        <a:ext cx="990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990600" y="3505200"/>
          <a:ext cx="1087278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" name="Equation" r:id="rId9" imgW="3797280" imgH="266400" progId="Equation.DSMT4">
                  <p:embed/>
                </p:oleObj>
              </mc:Choice>
              <mc:Fallback>
                <p:oleObj name="Equation" r:id="rId9" imgW="3797280" imgH="2664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505200"/>
                        <a:ext cx="10872787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Oval 12"/>
          <p:cNvSpPr/>
          <p:nvPr/>
        </p:nvSpPr>
        <p:spPr>
          <a:xfrm>
            <a:off x="3810001" y="3581400"/>
            <a:ext cx="685800" cy="609600"/>
          </a:xfrm>
          <a:prstGeom prst="ellipse">
            <a:avLst/>
          </a:prstGeom>
          <a:noFill/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35" tIns="45718" rIns="91435" bIns="45718"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38200" y="4384357"/>
            <a:ext cx="7010400" cy="492438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4343400" y="4267200"/>
          <a:ext cx="16764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2" name="Equation" r:id="rId11" imgW="609480" imgH="228600" progId="Equation.DSMT4">
                  <p:embed/>
                </p:oleObj>
              </mc:Choice>
              <mc:Fallback>
                <p:oleObj name="Equation" r:id="rId11" imgW="60948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267200"/>
                        <a:ext cx="16764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1066800" y="5029200"/>
          <a:ext cx="108204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3" name="Equation" r:id="rId13" imgW="3873240" imgH="266400" progId="Equation.DSMT4">
                  <p:embed/>
                </p:oleObj>
              </mc:Choice>
              <mc:Fallback>
                <p:oleObj name="Equation" r:id="rId13" imgW="3873240" imgH="2664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029200"/>
                        <a:ext cx="108204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Oval 16"/>
          <p:cNvSpPr/>
          <p:nvPr/>
        </p:nvSpPr>
        <p:spPr>
          <a:xfrm>
            <a:off x="6934201" y="4953000"/>
            <a:ext cx="685800" cy="76200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35" tIns="45718" rIns="91435" bIns="45718"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38200" y="5867401"/>
            <a:ext cx="7010400" cy="492438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36 – 18 : 6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4394200" y="1905001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" name="Equation" r:id="rId15" imgW="914400" imgH="216000" progId="Equation.DSMT4">
                  <p:embed/>
                </p:oleObj>
              </mc:Choice>
              <mc:Fallback>
                <p:oleObj name="Equation" r:id="rId15" imgW="914400" imgH="2160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00" y="1905001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762000" y="6553200"/>
            <a:ext cx="11430000" cy="1046436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US" sz="3100" i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.  	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3	      </a:t>
            </a:r>
            <a:r>
              <a:rPr lang="en-US" sz="31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.        12	           </a:t>
            </a:r>
            <a:r>
              <a:rPr lang="en-US" sz="3100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.       21	              </a:t>
            </a:r>
            <a:r>
              <a:rPr lang="en-US" sz="3100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.         33         	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394200" y="2590801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" name="Equation" r:id="rId17" imgW="914400" imgH="216000" progId="Equation.DSMT4">
                  <p:embed/>
                </p:oleObj>
              </mc:Choice>
              <mc:Fallback>
                <p:oleObj name="Equation" r:id="rId17" imgW="914400" imgH="2160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00" y="2590801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Oval 21"/>
          <p:cNvSpPr/>
          <p:nvPr/>
        </p:nvSpPr>
        <p:spPr>
          <a:xfrm>
            <a:off x="9906001" y="6553200"/>
            <a:ext cx="685800" cy="68580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35" tIns="45718" rIns="91435" bIns="45718" rtlCol="0" anchor="ctr"/>
          <a:lstStyle/>
          <a:p>
            <a:pPr algn="ctr"/>
            <a:endParaRPr lang="en-US"/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6100"/>
            <a:ext cx="11963399" cy="507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3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1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6" dur="2000" fill="hold"/>
                                        <p:tgtEl>
                                          <p:spTgt spid="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 animBg="1"/>
      <p:bldP spid="9" grpId="1" animBg="1"/>
      <p:bldP spid="10" grpId="0"/>
      <p:bldP spid="13" grpId="0" animBg="1"/>
      <p:bldP spid="13" grpId="1" animBg="1"/>
      <p:bldP spid="14" grpId="0"/>
      <p:bldP spid="17" grpId="0" animBg="1"/>
      <p:bldP spid="17" grpId="1" animBg="1"/>
      <p:bldP spid="18" grpId="0"/>
      <p:bldP spid="20" grpId="0"/>
      <p:bldP spid="22" grpId="0" animBg="1"/>
      <p:bldP spid="2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6100"/>
            <a:ext cx="11963399" cy="81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94765"/>
            <a:ext cx="9525000" cy="1819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362201"/>
            <a:ext cx="14020800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2874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HUYEN\Desktop\hinh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20400" y="3276600"/>
            <a:ext cx="3276600" cy="220055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52399" y="3276600"/>
            <a:ext cx="9525001" cy="3785648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3cm.</a:t>
            </a:r>
          </a:p>
          <a:p>
            <a:pPr marL="514324" indent="-514324">
              <a:buAutoNum type="alphaLcParenR"/>
            </a:pP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thành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  <a:p>
            <a:pPr marL="514324" indent="-514324"/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b) 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khối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6100"/>
            <a:ext cx="11963399" cy="507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HUYEN\Desktop\hinh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1" y="990600"/>
            <a:ext cx="3276600" cy="22005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 rot="20599652">
            <a:off x="10437775" y="634561"/>
            <a:ext cx="2330806" cy="569383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US" sz="3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4.4 </a:t>
            </a:r>
            <a:r>
              <a:rPr lang="en-US" sz="31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khối</a:t>
            </a:r>
            <a:endParaRPr lang="en-US" sz="31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21020578">
            <a:off x="10541787" y="1096910"/>
            <a:ext cx="2133600" cy="569383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US" sz="3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5.4 </a:t>
            </a:r>
            <a:r>
              <a:rPr lang="en-US" sz="31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khối</a:t>
            </a:r>
            <a:endParaRPr lang="en-US" sz="31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515600" y="1564958"/>
            <a:ext cx="2438400" cy="569383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US" sz="3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6.4 </a:t>
            </a:r>
            <a:r>
              <a:rPr lang="en-US" sz="31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khối</a:t>
            </a:r>
            <a:endParaRPr lang="en-US" sz="31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850262">
            <a:off x="10403479" y="2079442"/>
            <a:ext cx="2057400" cy="569383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US" sz="3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7.4 </a:t>
            </a:r>
            <a:r>
              <a:rPr lang="en-US" sz="31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khối</a:t>
            </a:r>
            <a:endParaRPr lang="en-US" sz="31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43001" y="838201"/>
            <a:ext cx="4495800" cy="492438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66801" y="1981200"/>
            <a:ext cx="4495800" cy="492438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90601" y="838201"/>
            <a:ext cx="4495800" cy="492438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66801" y="1828801"/>
            <a:ext cx="4495800" cy="492438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43201" y="2362201"/>
            <a:ext cx="4495800" cy="569383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pPr algn="ctr"/>
            <a:r>
              <a:rPr lang="en-US" sz="3100" u="sng" dirty="0" err="1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1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90800" y="3048000"/>
            <a:ext cx="6096000" cy="1523490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4.4 + 5.4 + 6.4 + 7.4 = 88 (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90800" y="4561582"/>
            <a:ext cx="6096000" cy="1046436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pPr marL="514324" indent="-514324"/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24" indent="-514324"/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2743201" y="5334000"/>
          <a:ext cx="4648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2" name="Equation" r:id="rId4" imgW="1879560" imgH="266400" progId="Equation.DSMT4">
                  <p:embed/>
                </p:oleObj>
              </mc:Choice>
              <mc:Fallback>
                <p:oleObj name="Equation" r:id="rId4" imgW="1879560" imgH="266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1" y="5334000"/>
                        <a:ext cx="46482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6100"/>
            <a:ext cx="11963399" cy="507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02014"/>
            <a:ext cx="6324599" cy="92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autoUpdateAnimBg="0"/>
      <p:bldP spid="14" grpId="0" autoUpdateAnimBg="0"/>
      <p:bldP spid="15" grpId="0" autoUpdateAnimBg="0"/>
      <p:bldP spid="1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609601"/>
            <a:ext cx="6553200" cy="569383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685800" y="1671639"/>
          <a:ext cx="13258800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6" name="Equation" r:id="rId3" imgW="4597200" imgH="266400" progId="Equation.DSMT4">
                  <p:embed/>
                </p:oleObj>
              </mc:Choice>
              <mc:Fallback>
                <p:oleObj name="Equation" r:id="rId3" imgW="4597200" imgH="266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671639"/>
                        <a:ext cx="13258800" cy="700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85801" y="3505200"/>
          <a:ext cx="327660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7" name="Equation" r:id="rId5" imgW="1143000" imgH="1028520" progId="Equation.DSMT4">
                  <p:embed/>
                </p:oleObj>
              </mc:Choice>
              <mc:Fallback>
                <p:oleObj name="Equation" r:id="rId5" imgW="1143000" imgH="10285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1" y="3505200"/>
                        <a:ext cx="3276600" cy="198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619627" y="3581400"/>
          <a:ext cx="3990974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8" name="Equation" r:id="rId7" imgW="1282680" imgH="1002960" progId="Equation.DSMT4">
                  <p:embed/>
                </p:oleObj>
              </mc:Choice>
              <mc:Fallback>
                <p:oleObj name="Equation" r:id="rId7" imgW="1282680" imgH="10029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27" y="3581400"/>
                        <a:ext cx="3990974" cy="205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9448800" y="3352800"/>
          <a:ext cx="4381501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9" name="Equation" r:id="rId9" imgW="1739880" imgH="1879560" progId="Equation.DSMT4">
                  <p:embed/>
                </p:oleObj>
              </mc:Choice>
              <mc:Fallback>
                <p:oleObj name="Equation" r:id="rId9" imgW="1739880" imgH="18795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48800" y="3352800"/>
                        <a:ext cx="4381501" cy="373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105400" y="2590801"/>
            <a:ext cx="2895600" cy="569383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US" sz="31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1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u="sng" dirty="0" err="1">
                <a:latin typeface="Times New Roman" pitchFamily="18" charset="0"/>
                <a:cs typeface="Times New Roman" pitchFamily="18" charset="0"/>
              </a:rPr>
              <a:t>làm</a:t>
            </a:r>
            <a:endParaRPr lang="en-US" sz="31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5" name="Picture 7" descr="Cỏ cây vàng, tiêu đề sân bay, sân bay, gia đình png thumbnail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" y="7010400"/>
            <a:ext cx="4953000" cy="1219200"/>
          </a:xfrm>
          <a:prstGeom prst="rect">
            <a:avLst/>
          </a:prstGeom>
          <a:noFill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6100"/>
            <a:ext cx="11963399" cy="507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"/>
            <a:ext cx="14325599" cy="7848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139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685800"/>
            <a:ext cx="3200400" cy="569383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1.44/26 SGK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1" y="4307417"/>
            <a:ext cx="1905000" cy="569383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pPr algn="ctr"/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5201964"/>
            <a:ext cx="10972800" cy="1046436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hydrogen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4902059"/>
              </p:ext>
            </p:extLst>
          </p:nvPr>
        </p:nvGraphicFramePr>
        <p:xfrm>
          <a:off x="4035425" y="6448425"/>
          <a:ext cx="389255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4" name="Equation" r:id="rId3" imgW="1473120" imgH="228600" progId="Equation.DSMT4">
                  <p:embed/>
                </p:oleObj>
              </mc:Choice>
              <mc:Fallback>
                <p:oleObj name="Equation" r:id="rId3" imgW="147312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5425" y="6448425"/>
                        <a:ext cx="3892550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229600" y="6441017"/>
            <a:ext cx="1524000" cy="569383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8201" y="1143000"/>
            <a:ext cx="12268200" cy="2862318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60 . 10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thụ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10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hydrogen.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hydrogen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18437" name="Picture 5" descr="Đứa trẻ, đứa trẻ trên trái đất, người lớn trẻ em, khu vực png thumbnail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658600" y="4800601"/>
            <a:ext cx="2971800" cy="3429001"/>
          </a:xfrm>
          <a:prstGeom prst="rect">
            <a:avLst/>
          </a:prstGeom>
          <a:noFill/>
        </p:spPr>
      </p:pic>
      <p:pic>
        <p:nvPicPr>
          <p:cNvPr id="18439" name="Picture 7" descr="Mặt trời, mặt trời, mặt trời vàng minh họa, phim hoạt hình mặt trời, vòng tròn png thumbnail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344400" y="1"/>
            <a:ext cx="2286000" cy="1885950"/>
          </a:xfrm>
          <a:prstGeom prst="rect">
            <a:avLst/>
          </a:prstGeom>
          <a:noFill/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6100"/>
            <a:ext cx="11963399" cy="507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6" grpId="0" autoUpdateAnimBg="0"/>
      <p:bldP spid="8" grpId="0" autoUpdateAnimBg="0"/>
      <p:bldP spid="10" grpId="0" autoUpdateAnimBg="0"/>
      <p:bldP spid="11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580</TotalTime>
  <Words>548</Words>
  <Application>Microsoft Office PowerPoint</Application>
  <PresentationFormat>Custom</PresentationFormat>
  <Paragraphs>73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Office Theme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Hướng dẫn về nhà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LUYỆN TẬP CHUNG</dc:title>
  <dc:creator>HUYEN</dc:creator>
  <cp:lastModifiedBy>Admin</cp:lastModifiedBy>
  <cp:revision>69</cp:revision>
  <dcterms:created xsi:type="dcterms:W3CDTF">2021-08-10T02:17:57Z</dcterms:created>
  <dcterms:modified xsi:type="dcterms:W3CDTF">2024-10-02T02:27:46Z</dcterms:modified>
</cp:coreProperties>
</file>