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1" r:id="rId18"/>
    <p:sldId id="277" r:id="rId19"/>
    <p:sldId id="278" r:id="rId20"/>
    <p:sldId id="279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9F14-1E99-44C5-98B4-9C8470878552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84C-CD47-44AD-B436-11F264B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46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9F14-1E99-44C5-98B4-9C8470878552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84C-CD47-44AD-B436-11F264B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1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9F14-1E99-44C5-98B4-9C8470878552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84C-CD47-44AD-B436-11F264B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2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9F14-1E99-44C5-98B4-9C8470878552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84C-CD47-44AD-B436-11F264B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5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9F14-1E99-44C5-98B4-9C8470878552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84C-CD47-44AD-B436-11F264B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5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9F14-1E99-44C5-98B4-9C8470878552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84C-CD47-44AD-B436-11F264B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5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9F14-1E99-44C5-98B4-9C8470878552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84C-CD47-44AD-B436-11F264B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9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9F14-1E99-44C5-98B4-9C8470878552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84C-CD47-44AD-B436-11F264B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4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9F14-1E99-44C5-98B4-9C8470878552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84C-CD47-44AD-B436-11F264B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2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9F14-1E99-44C5-98B4-9C8470878552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84C-CD47-44AD-B436-11F264B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8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9F14-1E99-44C5-98B4-9C8470878552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D84C-CD47-44AD-B436-11F264B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49F14-1E99-44C5-98B4-9C8470878552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D84C-CD47-44AD-B436-11F264B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5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6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6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9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0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2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52754"/>
            <a:ext cx="9149862" cy="451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7862"/>
            <a:ext cx="9144000" cy="228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8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3810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23876"/>
            <a:ext cx="81153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" y="762000"/>
            <a:ext cx="211308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066800"/>
            <a:ext cx="9105899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" y="2362200"/>
            <a:ext cx="715357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" y="3048000"/>
            <a:ext cx="1143000" cy="40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429000"/>
            <a:ext cx="575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886200"/>
            <a:ext cx="4838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49216"/>
            <a:ext cx="3124199" cy="277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" y="4495800"/>
            <a:ext cx="59174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6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3810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23876"/>
            <a:ext cx="81153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" y="762000"/>
            <a:ext cx="211308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066800"/>
            <a:ext cx="9105899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" y="2362200"/>
            <a:ext cx="715357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" y="3048000"/>
            <a:ext cx="1143000" cy="40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429000"/>
            <a:ext cx="575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886200"/>
            <a:ext cx="4838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49216"/>
            <a:ext cx="3124199" cy="277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" y="4396382"/>
            <a:ext cx="5846885" cy="139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6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3810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23876"/>
            <a:ext cx="81153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" y="762000"/>
            <a:ext cx="211308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066800"/>
            <a:ext cx="9105899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" y="2362200"/>
            <a:ext cx="715357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" y="3048000"/>
            <a:ext cx="1143000" cy="40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429000"/>
            <a:ext cx="575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886200"/>
            <a:ext cx="4838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876800"/>
            <a:ext cx="7448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" y="4191000"/>
            <a:ext cx="584688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24200"/>
            <a:ext cx="312419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67400"/>
            <a:ext cx="76009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75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3810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23876"/>
            <a:ext cx="81153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" y="762000"/>
            <a:ext cx="211308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066800"/>
            <a:ext cx="9105899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" y="2362200"/>
            <a:ext cx="715357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" y="2819400"/>
            <a:ext cx="1143000" cy="40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124200"/>
            <a:ext cx="575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581400"/>
            <a:ext cx="4838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74485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" y="4171950"/>
            <a:ext cx="9134121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3810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23876"/>
            <a:ext cx="81153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" y="762000"/>
            <a:ext cx="211308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066800"/>
            <a:ext cx="9105899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" y="2362200"/>
            <a:ext cx="715357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" y="2819400"/>
            <a:ext cx="1143000" cy="40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124200"/>
            <a:ext cx="575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581400"/>
            <a:ext cx="4838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74485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" y="4267200"/>
            <a:ext cx="79917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3733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35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3810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23876"/>
            <a:ext cx="81153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" y="762000"/>
            <a:ext cx="211308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066800"/>
            <a:ext cx="9105899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" y="2362200"/>
            <a:ext cx="715357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" y="2819400"/>
            <a:ext cx="1143000" cy="40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124200"/>
            <a:ext cx="5753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429000"/>
            <a:ext cx="4838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74485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4068233"/>
            <a:ext cx="9105899" cy="278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5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15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76550"/>
            <a:ext cx="8915399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76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Cách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viết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tập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hợp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nào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đây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đúng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2668" y="1994791"/>
            <a:ext cx="36800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A.</a:t>
            </a:r>
            <a:r>
              <a:rPr lang="en-US" sz="4400">
                <a:solidFill>
                  <a:prstClr val="black"/>
                </a:solidFill>
                <a:latin typeface="Calibri Ligh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 </a:t>
            </a: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 [1; 2; 3; 4]     </a:t>
            </a:r>
            <a:endParaRPr lang="en-US" sz="3200">
              <a:latin typeface="Times New Roman"/>
              <a:ea typeface="Calibri"/>
            </a:endParaRPr>
          </a:p>
          <a:p>
            <a:pPr lvl="0"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7977" y="1953535"/>
            <a:ext cx="36800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B.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A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= (1; 2; 3; 4)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2668" y="2838518"/>
            <a:ext cx="36800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A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= 1; 2; 3; 4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7977" y="2846763"/>
            <a:ext cx="36800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en-US" sz="3200" dirty="0" smtClean="0">
                <a:latin typeface="Times New Roman"/>
                <a:ea typeface="Calibri"/>
              </a:rPr>
              <a:t>A </a:t>
            </a:r>
            <a:r>
              <a:rPr lang="en-US" sz="3200" dirty="0">
                <a:latin typeface="Times New Roman"/>
                <a:ea typeface="Calibri"/>
              </a:rPr>
              <a:t>= {1; 2; 3; 4}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97963" y="2842958"/>
            <a:ext cx="328970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5619199"/>
            <a:ext cx="15430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8" y="5403456"/>
            <a:ext cx="493099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2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Cho B = {2; 3; 4; 5}.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Khẳng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định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nào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đây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là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sai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2668" y="1994791"/>
            <a:ext cx="36800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A. 2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∈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B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7977" y="1953535"/>
            <a:ext cx="36800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B. 5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∈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B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2668" y="2838518"/>
            <a:ext cx="36800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/>
                <a:ea typeface="Calibri"/>
              </a:rPr>
              <a:t> C.  6 </a:t>
            </a:r>
            <a:r>
              <a:rPr lang="en-US" sz="3200" dirty="0">
                <a:solidFill>
                  <a:prstClr val="black"/>
                </a:solidFill>
                <a:latin typeface="Cambria Math"/>
                <a:ea typeface="Calibri"/>
                <a:cs typeface="Cambria Math"/>
              </a:rPr>
              <a:t>∈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B</a:t>
            </a:r>
            <a:endParaRPr lang="vi-VN" sz="320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7977" y="2846763"/>
            <a:ext cx="36800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latin typeface="Times New Roman"/>
                <a:ea typeface="Calibri"/>
              </a:rPr>
              <a:t>D.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r>
              <a:rPr lang="en-US" sz="3200" dirty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∉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B     </a:t>
            </a:r>
            <a:endParaRPr lang="vi-VN" sz="3200" kern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40264" y="2851181"/>
            <a:ext cx="328970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37" y="5727700"/>
            <a:ext cx="15430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0" y="5285890"/>
            <a:ext cx="535781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5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nhiên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lớn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5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nhỏ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10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4000" dirty="0"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2668" y="1816938"/>
            <a:ext cx="36800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Times New Roman"/>
                <a:ea typeface="Calibri"/>
              </a:rPr>
              <a:t>A. A </a:t>
            </a:r>
            <a:r>
              <a:rPr lang="en-US" sz="3200" dirty="0">
                <a:latin typeface="Times New Roman"/>
                <a:ea typeface="Calibri"/>
              </a:rPr>
              <a:t>= {6; 7; 8; 9}     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7977" y="1775682"/>
            <a:ext cx="36800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{5; 6; 7; 8; 9}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2668" y="2668910"/>
            <a:ext cx="36800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{6; 7; 8; 9; 10}     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7977" y="2668910"/>
            <a:ext cx="36800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A = {6; 7; 8}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32669" y="1862295"/>
            <a:ext cx="328970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5727700"/>
            <a:ext cx="15430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1" y="5468771"/>
            <a:ext cx="535781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7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2"/>
            <a:ext cx="9144000" cy="403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1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7058" y="280537"/>
            <a:ext cx="8348297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P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cụm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“HOC SINH”</a:t>
            </a:r>
            <a:endParaRPr lang="en-US" sz="2800" dirty="0">
              <a:latin typeface="Times New Roman"/>
              <a:ea typeface="Calibri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2668" y="1634053"/>
            <a:ext cx="36800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4400" dirty="0" smtClean="0">
                <a:solidFill>
                  <a:prstClr val="black"/>
                </a:solidFill>
                <a:latin typeface="Calibri Light"/>
                <a:ea typeface="+mj-ea"/>
                <a:cs typeface="Times New Roman" panose="02020603050405020304" pitchFamily="18" charset="0"/>
              </a:rPr>
              <a:t> 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27" y="1606098"/>
            <a:ext cx="36800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2668" y="3420184"/>
            <a:ext cx="36800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7977" y="2486025"/>
            <a:ext cx="36800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2551141"/>
            <a:ext cx="328970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5727700"/>
            <a:ext cx="15430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667622"/>
            <a:ext cx="535781" cy="11906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1262" y="1676400"/>
            <a:ext cx="5364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A. P = {H; O; C; S; I; N; H}     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617958"/>
            <a:ext cx="431637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/>
                <a:ea typeface="Calibri"/>
              </a:rPr>
              <a:t>B. P = {H; O; C; S; I; N}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3814" y="3530025"/>
            <a:ext cx="3837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P = {H; C; S; I; N}     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762000" y="4426803"/>
            <a:ext cx="4510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D. P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 {H; O; C; H; I; N}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19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21653"/>
            <a:ext cx="8458200" cy="54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7" y="87775"/>
            <a:ext cx="2467413" cy="296305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19599" y="2971800"/>
            <a:ext cx="3133964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Tập hợp gồm các bông hồng trong lọ hoa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36740"/>
            <a:ext cx="2793206" cy="1948815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5486400"/>
            <a:ext cx="512808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Tập hợp gồm các </a:t>
            </a:r>
            <a:r>
              <a:rPr lang="en-US" sz="2800" dirty="0"/>
              <a:t>con </a:t>
            </a:r>
            <a:r>
              <a:rPr lang="vi-VN" sz="2800" dirty="0"/>
              <a:t>cá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bể</a:t>
            </a:r>
            <a:endParaRPr lang="vi-VN" sz="2800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08944"/>
            <a:ext cx="3277294" cy="296305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503419" y="4495800"/>
            <a:ext cx="456784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Tập hợp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6A2</a:t>
            </a:r>
            <a:endParaRPr lang="vi-VN" sz="2800" dirty="0"/>
          </a:p>
        </p:txBody>
      </p:sp>
      <p:sp>
        <p:nvSpPr>
          <p:cNvPr id="9" name="Cloud Callout 8"/>
          <p:cNvSpPr/>
          <p:nvPr/>
        </p:nvSpPr>
        <p:spPr>
          <a:xfrm>
            <a:off x="2438400" y="-76200"/>
            <a:ext cx="6592577" cy="1686002"/>
          </a:xfrm>
          <a:prstGeom prst="cloudCallout">
            <a:avLst>
              <a:gd name="adj1" fmla="val -50992"/>
              <a:gd name="adj2" fmla="val 7100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Tập</a:t>
            </a:r>
            <a:r>
              <a:rPr lang="en-US" sz="5400" b="1" dirty="0"/>
              <a:t> </a:t>
            </a:r>
            <a:r>
              <a:rPr lang="en-US" sz="5400" b="1" dirty="0" err="1"/>
              <a:t>hợp</a:t>
            </a:r>
            <a:r>
              <a:rPr lang="en-US" sz="5400" b="1" dirty="0"/>
              <a:t> </a:t>
            </a:r>
            <a:r>
              <a:rPr lang="en-US" sz="5400" b="1" dirty="0" err="1"/>
              <a:t>là</a:t>
            </a:r>
            <a:r>
              <a:rPr lang="en-US" sz="5400" b="1" dirty="0"/>
              <a:t> </a:t>
            </a:r>
            <a:r>
              <a:rPr lang="en-US" sz="5400" b="1" dirty="0" err="1"/>
              <a:t>gì</a:t>
            </a:r>
            <a:r>
              <a:rPr lang="en-US" sz="5400" b="1" dirty="0"/>
              <a:t>?</a:t>
            </a:r>
            <a:endParaRPr lang="vi-VN" sz="5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7" y="4267200"/>
            <a:ext cx="8715813" cy="127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79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3810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23875"/>
            <a:ext cx="81153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" y="1066800"/>
            <a:ext cx="211308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600200"/>
            <a:ext cx="91059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39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3810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23875"/>
            <a:ext cx="81153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" y="1066800"/>
            <a:ext cx="211308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8100" y="1752600"/>
                <a:ext cx="8877300" cy="4953000"/>
              </a:xfrm>
              <a:prstGeom prst="roundRect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200" dirty="0">
                    <a:solidFill>
                      <a:srgbClr val="000000"/>
                    </a:solidFill>
                  </a:rPr>
                  <a:t>- Một </a:t>
                </a:r>
                <a:r>
                  <a:rPr lang="vi-VN" sz="3200" b="1" dirty="0">
                    <a:solidFill>
                      <a:srgbClr val="FF0000"/>
                    </a:solidFill>
                  </a:rPr>
                  <a:t>tập hợp</a:t>
                </a:r>
                <a:r>
                  <a:rPr lang="vi-VN" sz="3200" dirty="0">
                    <a:solidFill>
                      <a:srgbClr val="FF0000"/>
                    </a:solidFill>
                  </a:rPr>
                  <a:t> </a:t>
                </a:r>
                <a:r>
                  <a:rPr lang="vi-VN" sz="3200" dirty="0">
                    <a:solidFill>
                      <a:srgbClr val="000000"/>
                    </a:solidFill>
                  </a:rPr>
                  <a:t>bao gồm những đối tượng nhất định. Các đối tượng ấy được gọi là những </a:t>
                </a:r>
                <a:r>
                  <a:rPr lang="vi-VN" sz="3200" b="1" dirty="0">
                    <a:solidFill>
                      <a:srgbClr val="FF0000"/>
                    </a:solidFill>
                  </a:rPr>
                  <a:t>phần tử</a:t>
                </a:r>
                <a:r>
                  <a:rPr lang="vi-VN" sz="3200" dirty="0">
                    <a:solidFill>
                      <a:srgbClr val="FF0000"/>
                    </a:solidFill>
                  </a:rPr>
                  <a:t> </a:t>
                </a:r>
                <a:r>
                  <a:rPr lang="vi-VN" sz="3200" dirty="0">
                    <a:solidFill>
                      <a:srgbClr val="000000"/>
                    </a:solidFill>
                  </a:rPr>
                  <a:t>của tập hợp.</a:t>
                </a:r>
              </a:p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200" dirty="0">
                    <a:solidFill>
                      <a:srgbClr val="000000"/>
                    </a:solidFill>
                  </a:rPr>
                  <a:t>+ x là một phần tử của tập A</a:t>
                </a:r>
              </a:p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200" dirty="0" smtClean="0">
                    <a:solidFill>
                      <a:srgbClr val="000000"/>
                    </a:solidFill>
                  </a:rPr>
                  <a:t>K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í </a:t>
                </a:r>
                <a:r>
                  <a:rPr lang="en-US" sz="3200" dirty="0" err="1" smtClean="0">
                    <a:solidFill>
                      <a:srgbClr val="000000"/>
                    </a:solidFill>
                  </a:rPr>
                  <a:t>hiệu</a:t>
                </a:r>
                <a:r>
                  <a:rPr lang="vi-VN" sz="3200" dirty="0" smtClean="0">
                    <a:solidFill>
                      <a:srgbClr val="000000"/>
                    </a:solidFill>
                  </a:rPr>
                  <a:t>: </a:t>
                </a:r>
                <a:r>
                  <a:rPr lang="vi-VN" sz="3200" dirty="0">
                    <a:solidFill>
                      <a:srgbClr val="000000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</a:rPr>
                  <a:t> A </a:t>
                </a:r>
              </a:p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200" dirty="0">
                    <a:solidFill>
                      <a:srgbClr val="000000"/>
                    </a:solidFill>
                  </a:rPr>
                  <a:t>+ y không là phần tử của tập A.</a:t>
                </a:r>
              </a:p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200" dirty="0" smtClean="0">
                    <a:solidFill>
                      <a:srgbClr val="000000"/>
                    </a:solidFill>
                  </a:rPr>
                  <a:t>K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í </a:t>
                </a:r>
                <a:r>
                  <a:rPr lang="en-US" sz="3200" dirty="0" err="1" smtClean="0">
                    <a:solidFill>
                      <a:srgbClr val="000000"/>
                    </a:solidFill>
                  </a:rPr>
                  <a:t>hiệu</a:t>
                </a:r>
                <a:r>
                  <a:rPr lang="vi-VN" sz="3200" dirty="0" smtClean="0">
                    <a:solidFill>
                      <a:srgbClr val="000000"/>
                    </a:solidFill>
                  </a:rPr>
                  <a:t>: </a:t>
                </a:r>
                <a:r>
                  <a:rPr lang="vi-VN" sz="3200" dirty="0">
                    <a:solidFill>
                      <a:srgbClr val="000000"/>
                    </a:solidFill>
                  </a:rPr>
                  <a:t>y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</a:rPr>
                  <a:t> A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1752600"/>
                <a:ext cx="8877300" cy="4953000"/>
              </a:xfrm>
              <a:prstGeom prst="roundRect">
                <a:avLst/>
              </a:prstGeom>
              <a:blipFill rotWithShape="1">
                <a:blip r:embed="rId5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7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3810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23876"/>
            <a:ext cx="81153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" y="762000"/>
            <a:ext cx="211308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066800"/>
            <a:ext cx="9105899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4" y="2438400"/>
            <a:ext cx="798048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2666999" cy="264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41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3810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23876"/>
            <a:ext cx="81153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" y="762000"/>
            <a:ext cx="211308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066800"/>
            <a:ext cx="9105899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" y="2590800"/>
            <a:ext cx="662017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800600"/>
            <a:ext cx="8877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3511"/>
            <a:ext cx="2159000" cy="196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48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3810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23876"/>
            <a:ext cx="81153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" y="762000"/>
            <a:ext cx="211308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066800"/>
            <a:ext cx="9105899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" y="2362200"/>
            <a:ext cx="715357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" y="3429000"/>
            <a:ext cx="1143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005262"/>
            <a:ext cx="7200900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71" y="5029200"/>
            <a:ext cx="900212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2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3810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23876"/>
            <a:ext cx="81153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" y="762000"/>
            <a:ext cx="211308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066800"/>
            <a:ext cx="9105899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" y="2362200"/>
            <a:ext cx="715357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" y="3048000"/>
            <a:ext cx="1143000" cy="40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429000"/>
            <a:ext cx="575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886200"/>
            <a:ext cx="48387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4" y="4800600"/>
            <a:ext cx="874248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26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326</Words>
  <Application>Microsoft Office PowerPoint</Application>
  <PresentationFormat>On-screen Show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hỏi: Cách viết tập hợp nào sau đây đúng?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</cp:revision>
  <dcterms:created xsi:type="dcterms:W3CDTF">2024-08-29T00:35:39Z</dcterms:created>
  <dcterms:modified xsi:type="dcterms:W3CDTF">2024-08-31T00:27:44Z</dcterms:modified>
</cp:coreProperties>
</file>