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9" r:id="rId2"/>
  </p:sldMasterIdLst>
  <p:notesMasterIdLst>
    <p:notesMasterId r:id="rId16"/>
  </p:notesMasterIdLst>
  <p:sldIdLst>
    <p:sldId id="257" r:id="rId3"/>
    <p:sldId id="333" r:id="rId4"/>
    <p:sldId id="312" r:id="rId5"/>
    <p:sldId id="339" r:id="rId6"/>
    <p:sldId id="340" r:id="rId7"/>
    <p:sldId id="341" r:id="rId8"/>
    <p:sldId id="342" r:id="rId9"/>
    <p:sldId id="343" r:id="rId10"/>
    <p:sldId id="344" r:id="rId11"/>
    <p:sldId id="345" r:id="rId12"/>
    <p:sldId id="346" r:id="rId13"/>
    <p:sldId id="347" r:id="rId14"/>
    <p:sldId id="348" r:id="rId15"/>
  </p:sldIdLst>
  <p:sldSz cx="12192000" cy="6858000"/>
  <p:notesSz cx="6858000" cy="9144000"/>
  <p:embeddedFontLst>
    <p:embeddedFont>
      <p:font typeface="字魂50号-白鸽天行体" panose="020B0604020202020204" charset="-122"/>
      <p:regular r:id="rId17"/>
    </p:embeddedFont>
    <p:embeddedFont>
      <p:font typeface="#9Slide03 Comfortaa Bold" panose="020B0604020202020204" charset="0"/>
      <p:bold r:id="rId18"/>
    </p:embeddedFont>
    <p:embeddedFont>
      <p:font typeface="微软雅黑" panose="020B0503020204020204" pitchFamily="34" charset="-122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 Math" panose="02040503050406030204" pitchFamily="18" charset="0"/>
      <p:regular r:id="rId25"/>
    </p:embeddedFont>
    <p:embeddedFont>
      <p:font typeface="宋体" panose="02010600030101010101" pitchFamily="2" charset="-122"/>
      <p:regular r:id="rId26"/>
    </p:embeddedFont>
    <p:embeddedFont>
      <p:font typeface="#9Slide03 Noto Sans Bold" panose="020B0604020202020204" charset="0"/>
      <p:bold r:id="rId27"/>
    </p:embeddedFont>
    <p:embeddedFont>
      <p:font typeface="#9Slide05 Rusulica Script" panose="020B0604020202020204" charset="0"/>
      <p:regular r:id="rId28"/>
    </p:embeddedFont>
    <p:embeddedFont>
      <p:font typeface="#9Slide05 SVNMaudy Script" charset="0"/>
      <p:regular r:id="rId2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AEC4"/>
    <a:srgbClr val="317B98"/>
    <a:srgbClr val="EAAA9B"/>
    <a:srgbClr val="8AC6B0"/>
    <a:srgbClr val="46A8C9"/>
    <a:srgbClr val="9ACDAA"/>
    <a:srgbClr val="EAF6E2"/>
    <a:srgbClr val="84CBDD"/>
    <a:srgbClr val="359FC1"/>
    <a:srgbClr val="2D7A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39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96"/>
      </p:cViewPr>
      <p:guideLst>
        <p:guide orient="horz" pos="2160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070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0109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495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81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836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24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34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9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9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97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93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63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80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895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89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4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8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9B4DA"/>
            </a:gs>
            <a:gs pos="100000">
              <a:srgbClr val="F5FAE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组合 98"/>
          <p:cNvGrpSpPr/>
          <p:nvPr/>
        </p:nvGrpSpPr>
        <p:grpSpPr>
          <a:xfrm>
            <a:off x="-31750" y="-24130"/>
            <a:ext cx="12223750" cy="6326505"/>
            <a:chOff x="-50" y="-38"/>
            <a:chExt cx="19250" cy="9963"/>
          </a:xfrm>
        </p:grpSpPr>
        <p:pic>
          <p:nvPicPr>
            <p:cNvPr id="100" name="图片 99" descr="云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V="1">
              <a:off x="-50" y="4309"/>
              <a:ext cx="19200" cy="5616"/>
            </a:xfrm>
            <a:prstGeom prst="rect">
              <a:avLst/>
            </a:prstGeom>
          </p:spPr>
        </p:pic>
        <p:pic>
          <p:nvPicPr>
            <p:cNvPr id="101" name="图片 100" descr="云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38"/>
              <a:ext cx="19200" cy="4585"/>
            </a:xfrm>
            <a:prstGeom prst="rect">
              <a:avLst/>
            </a:prstGeom>
          </p:spPr>
        </p:pic>
      </p:grpSp>
      <p:grpSp>
        <p:nvGrpSpPr>
          <p:cNvPr id="46" name="组合 45"/>
          <p:cNvGrpSpPr/>
          <p:nvPr/>
        </p:nvGrpSpPr>
        <p:grpSpPr>
          <a:xfrm>
            <a:off x="-33020" y="1837055"/>
            <a:ext cx="12221845" cy="5016500"/>
            <a:chOff x="-52" y="2893"/>
            <a:chExt cx="19247" cy="7900"/>
          </a:xfrm>
        </p:grpSpPr>
        <p:pic>
          <p:nvPicPr>
            <p:cNvPr id="47" name="图片 46" descr="图片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-52" y="2893"/>
              <a:ext cx="11237" cy="7901"/>
            </a:xfrm>
            <a:prstGeom prst="rect">
              <a:avLst/>
            </a:prstGeom>
          </p:spPr>
        </p:pic>
        <p:pic>
          <p:nvPicPr>
            <p:cNvPr id="48" name="图片 47" descr="图片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9" y="2893"/>
              <a:ext cx="11237" cy="7901"/>
            </a:xfrm>
            <a:prstGeom prst="rect">
              <a:avLst/>
            </a:prstGeom>
          </p:spPr>
        </p:pic>
      </p:grpSp>
      <p:sp>
        <p:nvSpPr>
          <p:cNvPr id="45" name="椭圆 44"/>
          <p:cNvSpPr/>
          <p:nvPr/>
        </p:nvSpPr>
        <p:spPr>
          <a:xfrm>
            <a:off x="3034030" y="381635"/>
            <a:ext cx="6041390" cy="59277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C5DF91"/>
                  </a:gs>
                  <a:gs pos="82000">
                    <a:srgbClr val="274C87"/>
                  </a:gs>
                </a:gsLst>
                <a:lin ang="5400000" scaled="0"/>
              </a:gradFill>
            </a:endParaRPr>
          </a:p>
        </p:txBody>
      </p:sp>
      <p:pic>
        <p:nvPicPr>
          <p:cNvPr id="87" name="图片 86" descr="图层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">
            <a:off x="7023100" y="298450"/>
            <a:ext cx="828675" cy="1085850"/>
          </a:xfrm>
          <a:prstGeom prst="rect">
            <a:avLst/>
          </a:prstGeom>
        </p:spPr>
      </p:pic>
      <p:pic>
        <p:nvPicPr>
          <p:cNvPr id="88" name="图片 87" descr="图层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680000" flipH="1">
            <a:off x="3215005" y="4069080"/>
            <a:ext cx="828675" cy="1085850"/>
          </a:xfrm>
          <a:prstGeom prst="rect">
            <a:avLst/>
          </a:prstGeom>
        </p:spPr>
      </p:pic>
      <p:pic>
        <p:nvPicPr>
          <p:cNvPr id="102" name="图片 101" descr="组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96315"/>
            <a:ext cx="4744085" cy="2627630"/>
          </a:xfrm>
          <a:prstGeom prst="rect">
            <a:avLst/>
          </a:prstGeom>
        </p:spPr>
      </p:pic>
      <p:pic>
        <p:nvPicPr>
          <p:cNvPr id="103" name="图片 102" descr="组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365240" y="3008630"/>
            <a:ext cx="5826760" cy="32270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76C0CE-105A-1BF5-7860-11607E8941C5}"/>
              </a:ext>
            </a:extLst>
          </p:cNvPr>
          <p:cNvSpPr txBox="1"/>
          <p:nvPr/>
        </p:nvSpPr>
        <p:spPr>
          <a:xfrm>
            <a:off x="4221270" y="802719"/>
            <a:ext cx="339236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solidFill>
                  <a:srgbClr val="317B98"/>
                </a:solidFill>
                <a:latin typeface="#9Slide05 Rusulica Script" panose="00000500000000000000" pitchFamily="2" charset="0"/>
              </a:rPr>
              <a:t>N</a:t>
            </a:r>
            <a:r>
              <a:rPr lang="en-US" sz="9600">
                <a:solidFill>
                  <a:srgbClr val="317B98"/>
                </a:solidFill>
                <a:latin typeface="#9Slide05 Rusulica Script" panose="00000500000000000000" pitchFamily="2" charset="0"/>
              </a:rPr>
              <a:t>hớ đồng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D370D3-C249-0051-3DEC-28AA6FE05A9B}"/>
              </a:ext>
            </a:extLst>
          </p:cNvPr>
          <p:cNvSpPr txBox="1"/>
          <p:nvPr/>
        </p:nvSpPr>
        <p:spPr>
          <a:xfrm>
            <a:off x="4115550" y="4948872"/>
            <a:ext cx="22204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54AEC4"/>
                </a:solidFill>
                <a:latin typeface="#9Slide05 SVNMaudy Script" pitchFamily="2" charset="0"/>
              </a:rPr>
              <a:t>Tố Hữu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694" y="2231515"/>
            <a:ext cx="1088138" cy="14310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414" y="2762374"/>
            <a:ext cx="736093" cy="90068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24129" y="-651956"/>
            <a:ext cx="5115560" cy="81908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36" y="1218786"/>
            <a:ext cx="3255266" cy="2123757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-1937537" y="-2057613"/>
            <a:ext cx="4991229" cy="5230587"/>
            <a:chOff x="-1937537" y="-2057613"/>
            <a:chExt cx="4991229" cy="5230587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766065" cy="3172974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05781">
              <a:off x="287627" y="-2057613"/>
              <a:ext cx="2766065" cy="3172974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8188">
              <a:off x="-1937537" y="-268953"/>
              <a:ext cx="2766065" cy="3172974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660" y="4024630"/>
            <a:ext cx="2017395" cy="131635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349250"/>
            <a:ext cx="1278890" cy="123634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835" y="2981704"/>
            <a:ext cx="1357887" cy="4617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775" y="2944495"/>
            <a:ext cx="735965" cy="113030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5" y="4716145"/>
            <a:ext cx="979805" cy="15563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435" y="5271770"/>
            <a:ext cx="622935" cy="9893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535" y="5939155"/>
            <a:ext cx="478790" cy="3143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810" y="5312536"/>
            <a:ext cx="1956820" cy="9738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775" y="1390650"/>
            <a:ext cx="976630" cy="94424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90" y="3688080"/>
            <a:ext cx="1243965" cy="141414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65" y="4092575"/>
            <a:ext cx="854710" cy="97155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35" y="4164074"/>
            <a:ext cx="1357887" cy="461773"/>
          </a:xfrm>
          <a:prstGeom prst="rect">
            <a:avLst/>
          </a:prstGeom>
        </p:spPr>
      </p:pic>
      <p:pic>
        <p:nvPicPr>
          <p:cNvPr id="43" name="图片 42" descr="5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2829" y="3118674"/>
            <a:ext cx="4096385" cy="30143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355" y="4023995"/>
            <a:ext cx="976630" cy="944245"/>
          </a:xfrm>
          <a:prstGeom prst="rect">
            <a:avLst/>
          </a:prstGeom>
        </p:spPr>
      </p:pic>
      <p:pic>
        <p:nvPicPr>
          <p:cNvPr id="21" name="5fe1a27c498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099491" y="-1279169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ED98DC-0AE2-09A4-75C5-EAA834830AB1}"/>
              </a:ext>
            </a:extLst>
          </p:cNvPr>
          <p:cNvSpPr txBox="1"/>
          <p:nvPr/>
        </p:nvSpPr>
        <p:spPr>
          <a:xfrm>
            <a:off x="3509474" y="2592060"/>
            <a:ext cx="499367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317B98"/>
                </a:solidFill>
                <a:effectLst/>
                <a:uLnTx/>
                <a:uFillTx/>
                <a:latin typeface="#9Slide05 SVNMaudy Script" pitchFamily="2" charset="0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47718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694" y="2231515"/>
            <a:ext cx="1088138" cy="14310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414" y="2762374"/>
            <a:ext cx="736093" cy="90068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24129" y="-651956"/>
            <a:ext cx="5115560" cy="81908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36" y="1218786"/>
            <a:ext cx="3255266" cy="2123757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-1937537" y="-2057613"/>
            <a:ext cx="4991229" cy="5230587"/>
            <a:chOff x="-1937537" y="-2057613"/>
            <a:chExt cx="4991229" cy="5230587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766065" cy="3172974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05781">
              <a:off x="287627" y="-2057613"/>
              <a:ext cx="2766065" cy="3172974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8188">
              <a:off x="-1937537" y="-268953"/>
              <a:ext cx="2766065" cy="3172974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660" y="4024630"/>
            <a:ext cx="2017395" cy="131635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349250"/>
            <a:ext cx="1278890" cy="123634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835" y="2981704"/>
            <a:ext cx="1357887" cy="4617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775" y="2944495"/>
            <a:ext cx="735965" cy="113030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5" y="4716145"/>
            <a:ext cx="979805" cy="15563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435" y="5271770"/>
            <a:ext cx="622935" cy="9893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535" y="5939155"/>
            <a:ext cx="478790" cy="3143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810" y="5312536"/>
            <a:ext cx="1956820" cy="9738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775" y="1390650"/>
            <a:ext cx="976630" cy="94424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90" y="3688080"/>
            <a:ext cx="1243965" cy="141414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65" y="4092575"/>
            <a:ext cx="854710" cy="97155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35" y="4164074"/>
            <a:ext cx="1357887" cy="461773"/>
          </a:xfrm>
          <a:prstGeom prst="rect">
            <a:avLst/>
          </a:prstGeom>
        </p:spPr>
      </p:pic>
      <p:pic>
        <p:nvPicPr>
          <p:cNvPr id="43" name="图片 42" descr="5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2829" y="3118674"/>
            <a:ext cx="4096385" cy="30143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355" y="4023995"/>
            <a:ext cx="976630" cy="944245"/>
          </a:xfrm>
          <a:prstGeom prst="rect">
            <a:avLst/>
          </a:prstGeom>
        </p:spPr>
      </p:pic>
      <p:pic>
        <p:nvPicPr>
          <p:cNvPr id="21" name="5fe1a27c498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099491" y="-1279169"/>
            <a:ext cx="609600" cy="6096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3857F29-9271-C5EB-2A60-DCFA196A1930}"/>
              </a:ext>
            </a:extLst>
          </p:cNvPr>
          <p:cNvSpPr txBox="1"/>
          <p:nvPr/>
        </p:nvSpPr>
        <p:spPr>
          <a:xfrm>
            <a:off x="3290197" y="2043866"/>
            <a:ext cx="5686361" cy="2235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kern="0">
                <a:effectLst/>
                <a:latin typeface="#9Slide03 Comfortaa Bold" panose="00000800000000000000" pitchFamily="2" charset="0"/>
                <a:ea typeface="Times New Roman" panose="02020603050405020304" pitchFamily="18" charset="0"/>
              </a:rPr>
              <a:t>Viết khoảng 5 câu hoặc vẽ một bức tranh thể hiện sự tưởng tượng của em về cảnh sắc, con người được gợi tả trong Nhớ đồng</a:t>
            </a:r>
            <a:endParaRPr lang="en-US" sz="3200">
              <a:latin typeface="#9Slide03 Comfortaa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43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694" y="2231515"/>
            <a:ext cx="1088138" cy="14310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414" y="2762374"/>
            <a:ext cx="736093" cy="90068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24129" y="-651956"/>
            <a:ext cx="5115560" cy="81908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36" y="1218786"/>
            <a:ext cx="3255266" cy="2123757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-1937537" y="-2057613"/>
            <a:ext cx="4991229" cy="5230587"/>
            <a:chOff x="-1937537" y="-2057613"/>
            <a:chExt cx="4991229" cy="5230587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766065" cy="3172974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05781">
              <a:off x="287627" y="-2057613"/>
              <a:ext cx="2766065" cy="3172974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8188">
              <a:off x="-1937537" y="-268953"/>
              <a:ext cx="2766065" cy="3172974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660" y="4024630"/>
            <a:ext cx="2017395" cy="131635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349250"/>
            <a:ext cx="1278890" cy="123634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835" y="2981704"/>
            <a:ext cx="1357887" cy="4617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775" y="2944495"/>
            <a:ext cx="735965" cy="113030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5" y="4716145"/>
            <a:ext cx="979805" cy="15563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435" y="5271770"/>
            <a:ext cx="622935" cy="9893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535" y="5939155"/>
            <a:ext cx="478790" cy="3143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810" y="5312536"/>
            <a:ext cx="1956820" cy="9738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775" y="1390650"/>
            <a:ext cx="976630" cy="94424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90" y="3688080"/>
            <a:ext cx="1243965" cy="141414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65" y="4092575"/>
            <a:ext cx="854710" cy="97155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35" y="4164074"/>
            <a:ext cx="1357887" cy="461773"/>
          </a:xfrm>
          <a:prstGeom prst="rect">
            <a:avLst/>
          </a:prstGeom>
        </p:spPr>
      </p:pic>
      <p:pic>
        <p:nvPicPr>
          <p:cNvPr id="43" name="图片 42" descr="5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2829" y="3118674"/>
            <a:ext cx="4096385" cy="30143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355" y="4023995"/>
            <a:ext cx="976630" cy="944245"/>
          </a:xfrm>
          <a:prstGeom prst="rect">
            <a:avLst/>
          </a:prstGeom>
        </p:spPr>
      </p:pic>
      <p:pic>
        <p:nvPicPr>
          <p:cNvPr id="21" name="5fe1a27c498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099491" y="-1279169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ED98DC-0AE2-09A4-75C5-EAA834830AB1}"/>
              </a:ext>
            </a:extLst>
          </p:cNvPr>
          <p:cNvSpPr txBox="1"/>
          <p:nvPr/>
        </p:nvSpPr>
        <p:spPr>
          <a:xfrm>
            <a:off x="3509474" y="2592060"/>
            <a:ext cx="50449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317B98"/>
                </a:solidFill>
                <a:effectLst/>
                <a:uLnTx/>
                <a:uFillTx/>
                <a:latin typeface="#9Slide05 SVNMaudy Script" pitchFamily="2" charset="0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68840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694" y="2231515"/>
            <a:ext cx="1088138" cy="14310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414" y="2762374"/>
            <a:ext cx="736093" cy="90068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24129" y="-651956"/>
            <a:ext cx="5115560" cy="81908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36" y="1218786"/>
            <a:ext cx="3255266" cy="2123757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-1937537" y="-2057613"/>
            <a:ext cx="4991229" cy="5230587"/>
            <a:chOff x="-1937537" y="-2057613"/>
            <a:chExt cx="4991229" cy="5230587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766065" cy="3172974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05781">
              <a:off x="287627" y="-2057613"/>
              <a:ext cx="2766065" cy="3172974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8188">
              <a:off x="-1937537" y="-268953"/>
              <a:ext cx="2766065" cy="3172974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660" y="4024630"/>
            <a:ext cx="2017395" cy="131635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349250"/>
            <a:ext cx="1278890" cy="123634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835" y="2981704"/>
            <a:ext cx="1357887" cy="4617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775" y="2944495"/>
            <a:ext cx="735965" cy="113030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5" y="4716145"/>
            <a:ext cx="979805" cy="15563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435" y="5271770"/>
            <a:ext cx="622935" cy="9893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535" y="5939155"/>
            <a:ext cx="478790" cy="3143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810" y="5312536"/>
            <a:ext cx="1956820" cy="9738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775" y="1390650"/>
            <a:ext cx="976630" cy="94424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90" y="3688080"/>
            <a:ext cx="1243965" cy="141414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65" y="4092575"/>
            <a:ext cx="854710" cy="97155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35" y="4164074"/>
            <a:ext cx="1357887" cy="461773"/>
          </a:xfrm>
          <a:prstGeom prst="rect">
            <a:avLst/>
          </a:prstGeom>
        </p:spPr>
      </p:pic>
      <p:pic>
        <p:nvPicPr>
          <p:cNvPr id="43" name="图片 42" descr="5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2829" y="3118674"/>
            <a:ext cx="4096385" cy="30143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355" y="4023995"/>
            <a:ext cx="976630" cy="944245"/>
          </a:xfrm>
          <a:prstGeom prst="rect">
            <a:avLst/>
          </a:prstGeom>
        </p:spPr>
      </p:pic>
      <p:pic>
        <p:nvPicPr>
          <p:cNvPr id="21" name="5fe1a27c498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099491" y="-1279169"/>
            <a:ext cx="609600" cy="6096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3857F29-9271-C5EB-2A60-DCFA196A1930}"/>
              </a:ext>
            </a:extLst>
          </p:cNvPr>
          <p:cNvSpPr txBox="1"/>
          <p:nvPr/>
        </p:nvSpPr>
        <p:spPr>
          <a:xfrm>
            <a:off x="3290197" y="2043866"/>
            <a:ext cx="5686361" cy="2235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>
                <a:latin typeface="#9Slide03 Comfortaa Bold" panose="00000800000000000000" pitchFamily="2" charset="0"/>
              </a:rPr>
              <a:t>Sử dụng SGK, kiến thức đã học để trình bày những việc làm biểu hiện tình yêu của em đối với quê hương, đất nước </a:t>
            </a:r>
            <a:endParaRPr lang="en-US" sz="2400">
              <a:latin typeface="#9Slide03 Comfortaa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86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694" y="2231515"/>
            <a:ext cx="1088138" cy="14310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414" y="2762374"/>
            <a:ext cx="736093" cy="90068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24129" y="-651956"/>
            <a:ext cx="5115560" cy="81908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36" y="1218786"/>
            <a:ext cx="3255266" cy="2123757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-1937537" y="-2057613"/>
            <a:ext cx="4991229" cy="5230587"/>
            <a:chOff x="-1937537" y="-2057613"/>
            <a:chExt cx="4991229" cy="5230587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766065" cy="3172974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05781">
              <a:off x="287627" y="-2057613"/>
              <a:ext cx="2766065" cy="3172974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8188">
              <a:off x="-1937537" y="-268953"/>
              <a:ext cx="2766065" cy="3172974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660" y="4024630"/>
            <a:ext cx="2017395" cy="131635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349250"/>
            <a:ext cx="1278890" cy="123634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835" y="2981704"/>
            <a:ext cx="1357887" cy="4617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775" y="2944495"/>
            <a:ext cx="735965" cy="113030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5" y="4716145"/>
            <a:ext cx="979805" cy="15563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435" y="5271770"/>
            <a:ext cx="622935" cy="9893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535" y="5939155"/>
            <a:ext cx="478790" cy="3143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810" y="5312536"/>
            <a:ext cx="1956820" cy="9738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775" y="1390650"/>
            <a:ext cx="976630" cy="94424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90" y="3688080"/>
            <a:ext cx="1243965" cy="141414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65" y="4092575"/>
            <a:ext cx="854710" cy="97155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35" y="4164074"/>
            <a:ext cx="1357887" cy="461773"/>
          </a:xfrm>
          <a:prstGeom prst="rect">
            <a:avLst/>
          </a:prstGeom>
        </p:spPr>
      </p:pic>
      <p:pic>
        <p:nvPicPr>
          <p:cNvPr id="43" name="图片 42" descr="5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2829" y="3118674"/>
            <a:ext cx="4096385" cy="30143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355" y="4023995"/>
            <a:ext cx="976630" cy="944245"/>
          </a:xfrm>
          <a:prstGeom prst="rect">
            <a:avLst/>
          </a:prstGeom>
        </p:spPr>
      </p:pic>
      <p:pic>
        <p:nvPicPr>
          <p:cNvPr id="21" name="5fe1a27c498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099491" y="-1279169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ED98DC-0AE2-09A4-75C5-EAA834830AB1}"/>
              </a:ext>
            </a:extLst>
          </p:cNvPr>
          <p:cNvSpPr txBox="1"/>
          <p:nvPr/>
        </p:nvSpPr>
        <p:spPr>
          <a:xfrm>
            <a:off x="2559013" y="1998059"/>
            <a:ext cx="69938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rgbClr val="317B98"/>
                </a:solidFill>
                <a:latin typeface="#9Slide05 SVNMaudy Script" pitchFamily="2" charset="0"/>
              </a:rPr>
              <a:t>Hình thành kiến thức mới </a:t>
            </a:r>
          </a:p>
        </p:txBody>
      </p:sp>
    </p:spTree>
    <p:extLst>
      <p:ext uri="{BB962C8B-B14F-4D97-AF65-F5344CB8AC3E}">
        <p14:creationId xmlns:p14="http://schemas.microsoft.com/office/powerpoint/2010/main" val="73150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9B4DA"/>
            </a:gs>
            <a:gs pos="100000">
              <a:srgbClr val="F5FAE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-33020" y="-24130"/>
            <a:ext cx="12225020" cy="6877685"/>
            <a:chOff x="-52" y="-38"/>
            <a:chExt cx="19252" cy="10831"/>
          </a:xfrm>
        </p:grpSpPr>
        <p:grpSp>
          <p:nvGrpSpPr>
            <p:cNvPr id="32" name="组合 31"/>
            <p:cNvGrpSpPr/>
            <p:nvPr/>
          </p:nvGrpSpPr>
          <p:grpSpPr>
            <a:xfrm>
              <a:off x="-52" y="-38"/>
              <a:ext cx="19252" cy="10831"/>
              <a:chOff x="-52" y="-38"/>
              <a:chExt cx="19252" cy="10831"/>
            </a:xfrm>
          </p:grpSpPr>
          <p:grpSp>
            <p:nvGrpSpPr>
              <p:cNvPr id="25" name="组合 24"/>
              <p:cNvGrpSpPr/>
              <p:nvPr/>
            </p:nvGrpSpPr>
            <p:grpSpPr>
              <a:xfrm>
                <a:off x="-52" y="-38"/>
                <a:ext cx="19252" cy="10831"/>
                <a:chOff x="-52" y="-38"/>
                <a:chExt cx="19252" cy="10831"/>
              </a:xfrm>
            </p:grpSpPr>
            <p:grpSp>
              <p:nvGrpSpPr>
                <p:cNvPr id="3" name="组合 2"/>
                <p:cNvGrpSpPr/>
                <p:nvPr/>
              </p:nvGrpSpPr>
              <p:grpSpPr>
                <a:xfrm>
                  <a:off x="-52" y="-38"/>
                  <a:ext cx="19252" cy="10831"/>
                  <a:chOff x="-52" y="-38"/>
                  <a:chExt cx="19252" cy="10831"/>
                </a:xfrm>
              </p:grpSpPr>
              <p:grpSp>
                <p:nvGrpSpPr>
                  <p:cNvPr id="99" name="组合 98"/>
                  <p:cNvGrpSpPr/>
                  <p:nvPr/>
                </p:nvGrpSpPr>
                <p:grpSpPr>
                  <a:xfrm>
                    <a:off x="-50" y="-38"/>
                    <a:ext cx="19250" cy="9963"/>
                    <a:chOff x="-50" y="-38"/>
                    <a:chExt cx="19250" cy="9963"/>
                  </a:xfrm>
                </p:grpSpPr>
                <p:pic>
                  <p:nvPicPr>
                    <p:cNvPr id="100" name="图片 99" descr="云"/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V="1">
                      <a:off x="-50" y="4309"/>
                      <a:ext cx="19200" cy="561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1" name="图片 100" descr="云"/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0" y="-38"/>
                      <a:ext cx="19200" cy="4585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6" name="组合 45"/>
                  <p:cNvGrpSpPr/>
                  <p:nvPr/>
                </p:nvGrpSpPr>
                <p:grpSpPr>
                  <a:xfrm>
                    <a:off x="-52" y="2893"/>
                    <a:ext cx="19247" cy="7900"/>
                    <a:chOff x="-52" y="2893"/>
                    <a:chExt cx="19247" cy="7900"/>
                  </a:xfrm>
                </p:grpSpPr>
                <p:pic>
                  <p:nvPicPr>
                    <p:cNvPr id="47" name="图片 46" descr="图片1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-52" y="2893"/>
                      <a:ext cx="11237" cy="790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8" name="图片 47" descr="图片1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7959" y="2893"/>
                      <a:ext cx="11237" cy="7901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02" name="图片 101" descr="组 3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0" y="1393"/>
                    <a:ext cx="5576" cy="3088"/>
                  </a:xfrm>
                  <a:prstGeom prst="rect">
                    <a:avLst/>
                  </a:prstGeom>
                </p:spPr>
              </p:pic>
              <p:pic>
                <p:nvPicPr>
                  <p:cNvPr id="103" name="图片 102" descr="组 3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flipH="1">
                    <a:off x="12774" y="6586"/>
                    <a:ext cx="6426" cy="3559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8" name="圆角矩形 7"/>
                <p:cNvSpPr/>
                <p:nvPr/>
              </p:nvSpPr>
              <p:spPr>
                <a:xfrm>
                  <a:off x="363" y="349"/>
                  <a:ext cx="18473" cy="10101"/>
                </a:xfrm>
                <a:prstGeom prst="roundRect">
                  <a:avLst>
                    <a:gd name="adj" fmla="val 7968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9" name="椭圆 28"/>
              <p:cNvSpPr/>
              <p:nvPr/>
            </p:nvSpPr>
            <p:spPr>
              <a:xfrm>
                <a:off x="2776" y="1013"/>
                <a:ext cx="1945" cy="1789"/>
              </a:xfrm>
              <a:prstGeom prst="ellipse">
                <a:avLst/>
              </a:prstGeom>
              <a:gradFill>
                <a:gsLst>
                  <a:gs pos="5000">
                    <a:srgbClr val="46A8C9"/>
                  </a:gs>
                  <a:gs pos="100000">
                    <a:srgbClr val="9ACDAA"/>
                  </a:gs>
                </a:gsLst>
                <a:lin ang="2400000" scaled="0"/>
              </a:gradFill>
              <a:ln w="12700">
                <a:solidFill>
                  <a:srgbClr val="EAAA9B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6000">
                    <a:solidFill>
                      <a:schemeClr val="bg1"/>
                    </a:solidFill>
                    <a:latin typeface="字魂50号-白鸽天行体" panose="00000500000000000000" charset="-122"/>
                    <a:ea typeface="字魂50号-白鸽天行体" panose="00000500000000000000" charset="-122"/>
                    <a:sym typeface="+mn-ea"/>
                  </a:rPr>
                  <a:t>II</a:t>
                </a:r>
                <a:endParaRPr lang="zh-CN" altLang="en-US" sz="6000">
                  <a:solidFill>
                    <a:schemeClr val="bg1"/>
                  </a:solidFill>
                  <a:latin typeface="字魂50号-白鸽天行体" panose="00000500000000000000" charset="-122"/>
                  <a:ea typeface="字魂50号-白鸽天行体" panose="00000500000000000000" charset="-122"/>
                  <a:sym typeface="+mn-ea"/>
                </a:endParaRPr>
              </a:p>
            </p:txBody>
          </p:sp>
          <p:cxnSp>
            <p:nvCxnSpPr>
              <p:cNvPr id="31" name="直接连接符 30"/>
              <p:cNvCxnSpPr/>
              <p:nvPr/>
            </p:nvCxnSpPr>
            <p:spPr>
              <a:xfrm>
                <a:off x="2069" y="763"/>
                <a:ext cx="9" cy="957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3" name="图片 32" descr="图层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680000" flipH="1">
              <a:off x="312" y="7866"/>
              <a:ext cx="1305" cy="171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05D66C7-2A88-1EED-9F4E-C735448DC1F4}"/>
              </a:ext>
            </a:extLst>
          </p:cNvPr>
          <p:cNvSpPr txBox="1"/>
          <p:nvPr/>
        </p:nvSpPr>
        <p:spPr>
          <a:xfrm>
            <a:off x="1291548" y="2106229"/>
            <a:ext cx="59731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chemeClr val="tx2">
                    <a:lumMod val="50000"/>
                  </a:schemeClr>
                </a:solidFill>
                <a:latin typeface="#9Slide05 SVNMaudy Script" pitchFamily="2" charset="0"/>
              </a:rPr>
              <a:t>Tìm hiểu chi tiết</a:t>
            </a:r>
          </a:p>
        </p:txBody>
      </p:sp>
      <p:pic>
        <p:nvPicPr>
          <p:cNvPr id="6" name="Picture 5" descr="A picture containing text, plant, flower&#10;&#10;Description automatically generated">
            <a:extLst>
              <a:ext uri="{FF2B5EF4-FFF2-40B4-BE49-F238E27FC236}">
                <a16:creationId xmlns:a16="http://schemas.microsoft.com/office/drawing/2014/main" id="{8C106324-1DF6-9F34-497C-A27700E082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420" y="-222250"/>
            <a:ext cx="4848606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0E89B0-9CB3-9818-2329-D7B9687418A0}"/>
              </a:ext>
            </a:extLst>
          </p:cNvPr>
          <p:cNvSpPr txBox="1"/>
          <p:nvPr/>
        </p:nvSpPr>
        <p:spPr>
          <a:xfrm>
            <a:off x="2165074" y="3657609"/>
            <a:ext cx="4983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Thực hiện phiếu học tập sau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9B4DA"/>
            </a:gs>
            <a:gs pos="100000">
              <a:srgbClr val="F5FAE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-33020" y="-24130"/>
            <a:ext cx="12225020" cy="6877685"/>
            <a:chOff x="-52" y="-38"/>
            <a:chExt cx="19252" cy="10831"/>
          </a:xfrm>
        </p:grpSpPr>
        <p:grpSp>
          <p:nvGrpSpPr>
            <p:cNvPr id="32" name="组合 31"/>
            <p:cNvGrpSpPr/>
            <p:nvPr/>
          </p:nvGrpSpPr>
          <p:grpSpPr>
            <a:xfrm>
              <a:off x="-52" y="-38"/>
              <a:ext cx="19252" cy="10831"/>
              <a:chOff x="-52" y="-38"/>
              <a:chExt cx="19252" cy="10831"/>
            </a:xfrm>
          </p:grpSpPr>
          <p:grpSp>
            <p:nvGrpSpPr>
              <p:cNvPr id="25" name="组合 24"/>
              <p:cNvGrpSpPr/>
              <p:nvPr/>
            </p:nvGrpSpPr>
            <p:grpSpPr>
              <a:xfrm>
                <a:off x="-52" y="-38"/>
                <a:ext cx="19252" cy="10831"/>
                <a:chOff x="-52" y="-38"/>
                <a:chExt cx="19252" cy="10831"/>
              </a:xfrm>
            </p:grpSpPr>
            <p:grpSp>
              <p:nvGrpSpPr>
                <p:cNvPr id="3" name="组合 2"/>
                <p:cNvGrpSpPr/>
                <p:nvPr/>
              </p:nvGrpSpPr>
              <p:grpSpPr>
                <a:xfrm>
                  <a:off x="-52" y="-38"/>
                  <a:ext cx="19252" cy="10831"/>
                  <a:chOff x="-52" y="-38"/>
                  <a:chExt cx="19252" cy="10831"/>
                </a:xfrm>
              </p:grpSpPr>
              <p:grpSp>
                <p:nvGrpSpPr>
                  <p:cNvPr id="99" name="组合 98"/>
                  <p:cNvGrpSpPr/>
                  <p:nvPr/>
                </p:nvGrpSpPr>
                <p:grpSpPr>
                  <a:xfrm>
                    <a:off x="-50" y="-38"/>
                    <a:ext cx="19250" cy="9963"/>
                    <a:chOff x="-50" y="-38"/>
                    <a:chExt cx="19250" cy="9963"/>
                  </a:xfrm>
                </p:grpSpPr>
                <p:pic>
                  <p:nvPicPr>
                    <p:cNvPr id="100" name="图片 99" descr="云"/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V="1">
                      <a:off x="-50" y="4309"/>
                      <a:ext cx="19200" cy="561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1" name="图片 100" descr="云"/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0" y="-38"/>
                      <a:ext cx="19200" cy="4585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6" name="组合 45"/>
                  <p:cNvGrpSpPr/>
                  <p:nvPr/>
                </p:nvGrpSpPr>
                <p:grpSpPr>
                  <a:xfrm>
                    <a:off x="-52" y="2893"/>
                    <a:ext cx="19247" cy="7900"/>
                    <a:chOff x="-52" y="2893"/>
                    <a:chExt cx="19247" cy="7900"/>
                  </a:xfrm>
                </p:grpSpPr>
                <p:pic>
                  <p:nvPicPr>
                    <p:cNvPr id="47" name="图片 46" descr="图片1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-52" y="2893"/>
                      <a:ext cx="11237" cy="790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8" name="图片 47" descr="图片1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7959" y="2893"/>
                      <a:ext cx="11237" cy="7901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02" name="图片 101" descr="组 3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0" y="1393"/>
                    <a:ext cx="5576" cy="3088"/>
                  </a:xfrm>
                  <a:prstGeom prst="rect">
                    <a:avLst/>
                  </a:prstGeom>
                </p:spPr>
              </p:pic>
              <p:pic>
                <p:nvPicPr>
                  <p:cNvPr id="103" name="图片 102" descr="组 3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flipH="1">
                    <a:off x="12774" y="6586"/>
                    <a:ext cx="6426" cy="3559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8" name="圆角矩形 7"/>
                <p:cNvSpPr/>
                <p:nvPr/>
              </p:nvSpPr>
              <p:spPr>
                <a:xfrm>
                  <a:off x="363" y="349"/>
                  <a:ext cx="18473" cy="10101"/>
                </a:xfrm>
                <a:prstGeom prst="roundRect">
                  <a:avLst>
                    <a:gd name="adj" fmla="val 7968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9" name="椭圆 28"/>
              <p:cNvSpPr/>
              <p:nvPr/>
            </p:nvSpPr>
            <p:spPr>
              <a:xfrm>
                <a:off x="185" y="108"/>
                <a:ext cx="1399" cy="1285"/>
              </a:xfrm>
              <a:prstGeom prst="ellipse">
                <a:avLst/>
              </a:prstGeom>
              <a:gradFill>
                <a:gsLst>
                  <a:gs pos="5000">
                    <a:srgbClr val="46A8C9"/>
                  </a:gs>
                  <a:gs pos="100000">
                    <a:srgbClr val="9ACDAA"/>
                  </a:gs>
                </a:gsLst>
                <a:lin ang="2400000" scaled="0"/>
              </a:gradFill>
              <a:ln w="12700">
                <a:solidFill>
                  <a:srgbClr val="EAAA9B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>
                    <a:solidFill>
                      <a:schemeClr val="bg1"/>
                    </a:solidFill>
                    <a:latin typeface="字魂50号-白鸽天行体" panose="00000500000000000000" charset="-122"/>
                    <a:ea typeface="字魂50号-白鸽天行体" panose="00000500000000000000" charset="-122"/>
                    <a:sym typeface="+mn-ea"/>
                  </a:rPr>
                  <a:t>II</a:t>
                </a:r>
                <a:endParaRPr lang="zh-CN" altLang="en-US" sz="4000">
                  <a:solidFill>
                    <a:schemeClr val="bg1"/>
                  </a:solidFill>
                  <a:latin typeface="字魂50号-白鸽天行体" panose="00000500000000000000" charset="-122"/>
                  <a:ea typeface="字魂50号-白鸽天行体" panose="00000500000000000000" charset="-122"/>
                  <a:sym typeface="+mn-ea"/>
                </a:endParaRPr>
              </a:p>
            </p:txBody>
          </p:sp>
          <p:cxnSp>
            <p:nvCxnSpPr>
              <p:cNvPr id="31" name="直接连接符 30"/>
              <p:cNvCxnSpPr/>
              <p:nvPr/>
            </p:nvCxnSpPr>
            <p:spPr>
              <a:xfrm>
                <a:off x="2069" y="763"/>
                <a:ext cx="9" cy="957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3" name="图片 32" descr="图层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680000" flipH="1">
              <a:off x="312" y="7866"/>
              <a:ext cx="1305" cy="171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05D66C7-2A88-1EED-9F4E-C735448DC1F4}"/>
              </a:ext>
            </a:extLst>
          </p:cNvPr>
          <p:cNvSpPr txBox="1"/>
          <p:nvPr/>
        </p:nvSpPr>
        <p:spPr>
          <a:xfrm>
            <a:off x="235145" y="1130300"/>
            <a:ext cx="16047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317B98"/>
                </a:solidFill>
                <a:latin typeface="#9Slide05 SVNMaudy Script" pitchFamily="2" charset="0"/>
              </a:rPr>
              <a:t>Tìm hiểu chi tiết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1CFFBA-86A2-F41A-4830-5C4DEA6BAFC0}"/>
              </a:ext>
            </a:extLst>
          </p:cNvPr>
          <p:cNvSpPr txBox="1"/>
          <p:nvPr/>
        </p:nvSpPr>
        <p:spPr>
          <a:xfrm>
            <a:off x="1432560" y="89527"/>
            <a:ext cx="9081008" cy="1316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kern="100">
                <a:solidFill>
                  <a:srgbClr val="C00000"/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3.	Nỗi nhớ của người tù cộng sản với cuộc sống bên ngoài nhà tù</a:t>
            </a:r>
            <a:endParaRPr lang="en-US" sz="2800" kern="100">
              <a:solidFill>
                <a:srgbClr val="C00000"/>
              </a:solidFill>
              <a:effectLst/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cxnSp>
        <p:nvCxnSpPr>
          <p:cNvPr id="6" name="直接连接符 21">
            <a:extLst>
              <a:ext uri="{FF2B5EF4-FFF2-40B4-BE49-F238E27FC236}">
                <a16:creationId xmlns:a16="http://schemas.microsoft.com/office/drawing/2014/main" id="{82B7AA0E-3A86-58FF-78F3-A81845921269}"/>
              </a:ext>
            </a:extLst>
          </p:cNvPr>
          <p:cNvCxnSpPr>
            <a:cxnSpLocks/>
          </p:cNvCxnSpPr>
          <p:nvPr/>
        </p:nvCxnSpPr>
        <p:spPr>
          <a:xfrm flipH="1">
            <a:off x="5572755" y="1805100"/>
            <a:ext cx="1552" cy="4218601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E1DA1BE-B033-CFE0-076A-CAE546DCD865}"/>
              </a:ext>
            </a:extLst>
          </p:cNvPr>
          <p:cNvSpPr txBox="1"/>
          <p:nvPr/>
        </p:nvSpPr>
        <p:spPr>
          <a:xfrm>
            <a:off x="1546393" y="1880675"/>
            <a:ext cx="3358531" cy="2610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kern="0">
                <a:effectLst/>
                <a:latin typeface="+mj-lt"/>
                <a:ea typeface="Times New Roman" panose="02020603050405020304" pitchFamily="18" charset="0"/>
              </a:rPr>
              <a:t>Cảm hứng của bài thơ được gợi lên từ tiếng hò, được lặp lại nhiều lần:</a:t>
            </a:r>
            <a:endParaRPr lang="en-US" sz="2800">
              <a:latin typeface="+mj-lt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CC52CB1-8CCE-1409-6A12-7E2D7FC61259}"/>
              </a:ext>
            </a:extLst>
          </p:cNvPr>
          <p:cNvSpPr/>
          <p:nvPr/>
        </p:nvSpPr>
        <p:spPr>
          <a:xfrm>
            <a:off x="5415571" y="1925304"/>
            <a:ext cx="311121" cy="320560"/>
          </a:xfrm>
          <a:prstGeom prst="ellipse">
            <a:avLst/>
          </a:prstGeom>
          <a:solidFill>
            <a:srgbClr val="54AE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D87B54F-49F3-AC87-4614-631969FAF2DA}"/>
              </a:ext>
            </a:extLst>
          </p:cNvPr>
          <p:cNvSpPr/>
          <p:nvPr/>
        </p:nvSpPr>
        <p:spPr>
          <a:xfrm>
            <a:off x="5875732" y="1624964"/>
            <a:ext cx="5782151" cy="1641877"/>
          </a:xfrm>
          <a:prstGeom prst="roundRect">
            <a:avLst/>
          </a:prstGeom>
          <a:solidFill>
            <a:srgbClr val="54AE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Tiếng hò lẻ loi đơn độc giữ trời trưa → Nhân vật trữ tình cảm nhận được sự hiu quạnh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3311760-F606-1006-A018-DFD321C0BC01}"/>
              </a:ext>
            </a:extLst>
          </p:cNvPr>
          <p:cNvSpPr/>
          <p:nvPr/>
        </p:nvSpPr>
        <p:spPr>
          <a:xfrm>
            <a:off x="5397336" y="4486917"/>
            <a:ext cx="311121" cy="320560"/>
          </a:xfrm>
          <a:prstGeom prst="ellipse">
            <a:avLst/>
          </a:prstGeom>
          <a:solidFill>
            <a:srgbClr val="54AE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9F51E79-A764-5448-290F-ABF06950EAA7}"/>
              </a:ext>
            </a:extLst>
          </p:cNvPr>
          <p:cNvSpPr/>
          <p:nvPr/>
        </p:nvSpPr>
        <p:spPr>
          <a:xfrm>
            <a:off x="5865641" y="3498034"/>
            <a:ext cx="5844613" cy="2164624"/>
          </a:xfrm>
          <a:prstGeom prst="roundRect">
            <a:avLst/>
          </a:prstGeom>
          <a:solidFill>
            <a:srgbClr val="54AE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Tiếng hò đã đồng cảm, hoà điệu của nhiều nỗi hiu quạnh → Người chiến sĩ cách mạng thấy nhớ nhung da diết đồng quê, cuộc sống bên ngoài nhà tù.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E35A8077-B46B-E89A-3D80-7D3CA79076A2}"/>
              </a:ext>
            </a:extLst>
          </p:cNvPr>
          <p:cNvSpPr/>
          <p:nvPr/>
        </p:nvSpPr>
        <p:spPr>
          <a:xfrm>
            <a:off x="1586876" y="4421419"/>
            <a:ext cx="3499461" cy="2257952"/>
          </a:xfrm>
          <a:custGeom>
            <a:avLst/>
            <a:gdLst/>
            <a:ahLst/>
            <a:cxnLst/>
            <a:rect l="l" t="t" r="r" b="b"/>
            <a:pathLst>
              <a:path w="4686110" h="3520440">
                <a:moveTo>
                  <a:pt x="0" y="0"/>
                </a:moveTo>
                <a:lnTo>
                  <a:pt x="4686110" y="0"/>
                </a:lnTo>
                <a:lnTo>
                  <a:pt x="4686110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0063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4" grpId="0" animBg="1"/>
      <p:bldP spid="17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9B4DA"/>
            </a:gs>
            <a:gs pos="100000">
              <a:srgbClr val="F5FAE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-33020" y="-24130"/>
            <a:ext cx="12225020" cy="6877685"/>
            <a:chOff x="-52" y="-38"/>
            <a:chExt cx="19252" cy="10831"/>
          </a:xfrm>
        </p:grpSpPr>
        <p:grpSp>
          <p:nvGrpSpPr>
            <p:cNvPr id="32" name="组合 31"/>
            <p:cNvGrpSpPr/>
            <p:nvPr/>
          </p:nvGrpSpPr>
          <p:grpSpPr>
            <a:xfrm>
              <a:off x="-52" y="-38"/>
              <a:ext cx="19252" cy="10831"/>
              <a:chOff x="-52" y="-38"/>
              <a:chExt cx="19252" cy="10831"/>
            </a:xfrm>
          </p:grpSpPr>
          <p:grpSp>
            <p:nvGrpSpPr>
              <p:cNvPr id="25" name="组合 24"/>
              <p:cNvGrpSpPr/>
              <p:nvPr/>
            </p:nvGrpSpPr>
            <p:grpSpPr>
              <a:xfrm>
                <a:off x="-52" y="-38"/>
                <a:ext cx="19252" cy="10831"/>
                <a:chOff x="-52" y="-38"/>
                <a:chExt cx="19252" cy="10831"/>
              </a:xfrm>
            </p:grpSpPr>
            <p:grpSp>
              <p:nvGrpSpPr>
                <p:cNvPr id="3" name="组合 2"/>
                <p:cNvGrpSpPr/>
                <p:nvPr/>
              </p:nvGrpSpPr>
              <p:grpSpPr>
                <a:xfrm>
                  <a:off x="-52" y="-38"/>
                  <a:ext cx="19252" cy="10831"/>
                  <a:chOff x="-52" y="-38"/>
                  <a:chExt cx="19252" cy="10831"/>
                </a:xfrm>
              </p:grpSpPr>
              <p:grpSp>
                <p:nvGrpSpPr>
                  <p:cNvPr id="99" name="组合 98"/>
                  <p:cNvGrpSpPr/>
                  <p:nvPr/>
                </p:nvGrpSpPr>
                <p:grpSpPr>
                  <a:xfrm>
                    <a:off x="-50" y="-38"/>
                    <a:ext cx="19250" cy="9963"/>
                    <a:chOff x="-50" y="-38"/>
                    <a:chExt cx="19250" cy="9963"/>
                  </a:xfrm>
                </p:grpSpPr>
                <p:pic>
                  <p:nvPicPr>
                    <p:cNvPr id="100" name="图片 99" descr="云"/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V="1">
                      <a:off x="-50" y="4309"/>
                      <a:ext cx="19200" cy="561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1" name="图片 100" descr="云"/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0" y="-38"/>
                      <a:ext cx="19200" cy="4585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6" name="组合 45"/>
                  <p:cNvGrpSpPr/>
                  <p:nvPr/>
                </p:nvGrpSpPr>
                <p:grpSpPr>
                  <a:xfrm>
                    <a:off x="-52" y="2893"/>
                    <a:ext cx="19247" cy="7900"/>
                    <a:chOff x="-52" y="2893"/>
                    <a:chExt cx="19247" cy="7900"/>
                  </a:xfrm>
                </p:grpSpPr>
                <p:pic>
                  <p:nvPicPr>
                    <p:cNvPr id="47" name="图片 46" descr="图片1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-52" y="2893"/>
                      <a:ext cx="11237" cy="790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8" name="图片 47" descr="图片1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7959" y="2893"/>
                      <a:ext cx="11237" cy="7901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02" name="图片 101" descr="组 3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0" y="1393"/>
                    <a:ext cx="5576" cy="3088"/>
                  </a:xfrm>
                  <a:prstGeom prst="rect">
                    <a:avLst/>
                  </a:prstGeom>
                </p:spPr>
              </p:pic>
              <p:pic>
                <p:nvPicPr>
                  <p:cNvPr id="103" name="图片 102" descr="组 3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flipH="1">
                    <a:off x="12774" y="6586"/>
                    <a:ext cx="6426" cy="3559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8" name="圆角矩形 7"/>
                <p:cNvSpPr/>
                <p:nvPr/>
              </p:nvSpPr>
              <p:spPr>
                <a:xfrm>
                  <a:off x="363" y="349"/>
                  <a:ext cx="18473" cy="10101"/>
                </a:xfrm>
                <a:prstGeom prst="roundRect">
                  <a:avLst>
                    <a:gd name="adj" fmla="val 7968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9" name="椭圆 28"/>
              <p:cNvSpPr/>
              <p:nvPr/>
            </p:nvSpPr>
            <p:spPr>
              <a:xfrm>
                <a:off x="185" y="108"/>
                <a:ext cx="1399" cy="1285"/>
              </a:xfrm>
              <a:prstGeom prst="ellipse">
                <a:avLst/>
              </a:prstGeom>
              <a:gradFill>
                <a:gsLst>
                  <a:gs pos="5000">
                    <a:srgbClr val="46A8C9"/>
                  </a:gs>
                  <a:gs pos="100000">
                    <a:srgbClr val="9ACDAA"/>
                  </a:gs>
                </a:gsLst>
                <a:lin ang="2400000" scaled="0"/>
              </a:gradFill>
              <a:ln w="12700">
                <a:solidFill>
                  <a:srgbClr val="EAAA9B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>
                    <a:solidFill>
                      <a:schemeClr val="bg1"/>
                    </a:solidFill>
                    <a:latin typeface="字魂50号-白鸽天行体" panose="00000500000000000000" charset="-122"/>
                    <a:ea typeface="字魂50号-白鸽天行体" panose="00000500000000000000" charset="-122"/>
                    <a:sym typeface="+mn-ea"/>
                  </a:rPr>
                  <a:t>II</a:t>
                </a:r>
                <a:endParaRPr lang="zh-CN" altLang="en-US" sz="4000">
                  <a:solidFill>
                    <a:schemeClr val="bg1"/>
                  </a:solidFill>
                  <a:latin typeface="字魂50号-白鸽天行体" panose="00000500000000000000" charset="-122"/>
                  <a:ea typeface="字魂50号-白鸽天行体" panose="00000500000000000000" charset="-122"/>
                  <a:sym typeface="+mn-ea"/>
                </a:endParaRPr>
              </a:p>
            </p:txBody>
          </p:sp>
          <p:cxnSp>
            <p:nvCxnSpPr>
              <p:cNvPr id="31" name="直接连接符 30"/>
              <p:cNvCxnSpPr/>
              <p:nvPr/>
            </p:nvCxnSpPr>
            <p:spPr>
              <a:xfrm>
                <a:off x="2069" y="763"/>
                <a:ext cx="9" cy="957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3" name="图片 32" descr="图层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680000" flipH="1">
              <a:off x="312" y="7866"/>
              <a:ext cx="1305" cy="171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05D66C7-2A88-1EED-9F4E-C735448DC1F4}"/>
              </a:ext>
            </a:extLst>
          </p:cNvPr>
          <p:cNvSpPr txBox="1"/>
          <p:nvPr/>
        </p:nvSpPr>
        <p:spPr>
          <a:xfrm>
            <a:off x="235145" y="1130300"/>
            <a:ext cx="16047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317B98"/>
                </a:solidFill>
                <a:latin typeface="#9Slide05 SVNMaudy Script" pitchFamily="2" charset="0"/>
              </a:rPr>
              <a:t>Tìm hiểu chi tiết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1CFFBA-86A2-F41A-4830-5C4DEA6BAFC0}"/>
              </a:ext>
            </a:extLst>
          </p:cNvPr>
          <p:cNvSpPr txBox="1"/>
          <p:nvPr/>
        </p:nvSpPr>
        <p:spPr>
          <a:xfrm>
            <a:off x="1432560" y="89527"/>
            <a:ext cx="9081008" cy="1316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kern="100">
                <a:solidFill>
                  <a:srgbClr val="C00000"/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3.	Nỗi nhớ của người tù cộng sản với cuộc sống bên ngoài nhà tù</a:t>
            </a:r>
            <a:endParaRPr lang="en-US" sz="2800" kern="100">
              <a:solidFill>
                <a:srgbClr val="C00000"/>
              </a:solidFill>
              <a:effectLst/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1DA1BE-B033-CFE0-076A-CAE546DCD865}"/>
              </a:ext>
            </a:extLst>
          </p:cNvPr>
          <p:cNvSpPr txBox="1"/>
          <p:nvPr/>
        </p:nvSpPr>
        <p:spPr>
          <a:xfrm>
            <a:off x="1479276" y="1464170"/>
            <a:ext cx="10368112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Tiếng than khắc khoải, da diết </a:t>
            </a:r>
            <a:r>
              <a:rPr lang="vi-VN" sz="2400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Diễn tả cõi lòng hoang vắng vì bị cách biệt với thế giới bên ngoài → Nỗi hiu quạnh của người tha thiết yêu đời.</a:t>
            </a:r>
            <a:endParaRPr lang="en-US" sz="2400" b="1" i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2D866E8-F4F0-881F-0F24-0F85B74D22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67023" y="3521312"/>
            <a:ext cx="1146483" cy="81087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71191F0-0959-3FAC-BF1E-FEA457639998}"/>
              </a:ext>
            </a:extLst>
          </p:cNvPr>
          <p:cNvSpPr/>
          <p:nvPr/>
        </p:nvSpPr>
        <p:spPr>
          <a:xfrm>
            <a:off x="2700106" y="2717095"/>
            <a:ext cx="8806151" cy="2494002"/>
          </a:xfrm>
          <a:prstGeom prst="roundRect">
            <a:avLst/>
          </a:prstGeom>
          <a:solidFill>
            <a:srgbClr val="54AE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 lặp lại → Nhấn mạnh liền ý liên kết nhiều nội dung khác nhau, tô đậm cảm xúc, khắc sâu ý tưởng → Triền miên vì nỗi nhớ da diết.</a:t>
            </a:r>
            <a:endParaRPr lang="en-US" sz="3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95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9B4DA"/>
            </a:gs>
            <a:gs pos="100000">
              <a:srgbClr val="F5FAE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-33020" y="-24130"/>
            <a:ext cx="12225020" cy="6877685"/>
            <a:chOff x="-52" y="-38"/>
            <a:chExt cx="19252" cy="10831"/>
          </a:xfrm>
        </p:grpSpPr>
        <p:grpSp>
          <p:nvGrpSpPr>
            <p:cNvPr id="32" name="组合 31"/>
            <p:cNvGrpSpPr/>
            <p:nvPr/>
          </p:nvGrpSpPr>
          <p:grpSpPr>
            <a:xfrm>
              <a:off x="-52" y="-38"/>
              <a:ext cx="19252" cy="10831"/>
              <a:chOff x="-52" y="-38"/>
              <a:chExt cx="19252" cy="10831"/>
            </a:xfrm>
          </p:grpSpPr>
          <p:grpSp>
            <p:nvGrpSpPr>
              <p:cNvPr id="25" name="组合 24"/>
              <p:cNvGrpSpPr/>
              <p:nvPr/>
            </p:nvGrpSpPr>
            <p:grpSpPr>
              <a:xfrm>
                <a:off x="-52" y="-38"/>
                <a:ext cx="19252" cy="10831"/>
                <a:chOff x="-52" y="-38"/>
                <a:chExt cx="19252" cy="10831"/>
              </a:xfrm>
            </p:grpSpPr>
            <p:grpSp>
              <p:nvGrpSpPr>
                <p:cNvPr id="3" name="组合 2"/>
                <p:cNvGrpSpPr/>
                <p:nvPr/>
              </p:nvGrpSpPr>
              <p:grpSpPr>
                <a:xfrm>
                  <a:off x="-52" y="-38"/>
                  <a:ext cx="19252" cy="10831"/>
                  <a:chOff x="-52" y="-38"/>
                  <a:chExt cx="19252" cy="10831"/>
                </a:xfrm>
              </p:grpSpPr>
              <p:grpSp>
                <p:nvGrpSpPr>
                  <p:cNvPr id="99" name="组合 98"/>
                  <p:cNvGrpSpPr/>
                  <p:nvPr/>
                </p:nvGrpSpPr>
                <p:grpSpPr>
                  <a:xfrm>
                    <a:off x="-50" y="-38"/>
                    <a:ext cx="19250" cy="9963"/>
                    <a:chOff x="-50" y="-38"/>
                    <a:chExt cx="19250" cy="9963"/>
                  </a:xfrm>
                </p:grpSpPr>
                <p:pic>
                  <p:nvPicPr>
                    <p:cNvPr id="100" name="图片 99" descr="云"/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V="1">
                      <a:off x="-50" y="4309"/>
                      <a:ext cx="19200" cy="561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1" name="图片 100" descr="云"/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0" y="-38"/>
                      <a:ext cx="19200" cy="4585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6" name="组合 45"/>
                  <p:cNvGrpSpPr/>
                  <p:nvPr/>
                </p:nvGrpSpPr>
                <p:grpSpPr>
                  <a:xfrm>
                    <a:off x="-52" y="2893"/>
                    <a:ext cx="19247" cy="7900"/>
                    <a:chOff x="-52" y="2893"/>
                    <a:chExt cx="19247" cy="7900"/>
                  </a:xfrm>
                </p:grpSpPr>
                <p:pic>
                  <p:nvPicPr>
                    <p:cNvPr id="47" name="图片 46" descr="图片1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-52" y="2893"/>
                      <a:ext cx="11237" cy="790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8" name="图片 47" descr="图片1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7959" y="2893"/>
                      <a:ext cx="11237" cy="7901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02" name="图片 101" descr="组 3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0" y="1393"/>
                    <a:ext cx="5576" cy="3088"/>
                  </a:xfrm>
                  <a:prstGeom prst="rect">
                    <a:avLst/>
                  </a:prstGeom>
                </p:spPr>
              </p:pic>
              <p:pic>
                <p:nvPicPr>
                  <p:cNvPr id="103" name="图片 102" descr="组 3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flipH="1">
                    <a:off x="12774" y="6586"/>
                    <a:ext cx="6426" cy="3559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8" name="圆角矩形 7"/>
                <p:cNvSpPr/>
                <p:nvPr/>
              </p:nvSpPr>
              <p:spPr>
                <a:xfrm>
                  <a:off x="363" y="349"/>
                  <a:ext cx="18473" cy="10101"/>
                </a:xfrm>
                <a:prstGeom prst="roundRect">
                  <a:avLst>
                    <a:gd name="adj" fmla="val 7968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9" name="椭圆 28"/>
              <p:cNvSpPr/>
              <p:nvPr/>
            </p:nvSpPr>
            <p:spPr>
              <a:xfrm>
                <a:off x="185" y="108"/>
                <a:ext cx="1399" cy="1285"/>
              </a:xfrm>
              <a:prstGeom prst="ellipse">
                <a:avLst/>
              </a:prstGeom>
              <a:gradFill>
                <a:gsLst>
                  <a:gs pos="5000">
                    <a:srgbClr val="46A8C9"/>
                  </a:gs>
                  <a:gs pos="100000">
                    <a:srgbClr val="9ACDAA"/>
                  </a:gs>
                </a:gsLst>
                <a:lin ang="2400000" scaled="0"/>
              </a:gradFill>
              <a:ln w="12700">
                <a:solidFill>
                  <a:srgbClr val="EAAA9B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>
                    <a:solidFill>
                      <a:schemeClr val="bg1"/>
                    </a:solidFill>
                    <a:latin typeface="字魂50号-白鸽天行体" panose="00000500000000000000" charset="-122"/>
                    <a:ea typeface="字魂50号-白鸽天行体" panose="00000500000000000000" charset="-122"/>
                    <a:sym typeface="+mn-ea"/>
                  </a:rPr>
                  <a:t>II</a:t>
                </a:r>
                <a:endParaRPr lang="zh-CN" altLang="en-US" sz="4000">
                  <a:solidFill>
                    <a:schemeClr val="bg1"/>
                  </a:solidFill>
                  <a:latin typeface="字魂50号-白鸽天行体" panose="00000500000000000000" charset="-122"/>
                  <a:ea typeface="字魂50号-白鸽天行体" panose="00000500000000000000" charset="-122"/>
                  <a:sym typeface="+mn-ea"/>
                </a:endParaRPr>
              </a:p>
            </p:txBody>
          </p:sp>
          <p:cxnSp>
            <p:nvCxnSpPr>
              <p:cNvPr id="31" name="直接连接符 30"/>
              <p:cNvCxnSpPr/>
              <p:nvPr/>
            </p:nvCxnSpPr>
            <p:spPr>
              <a:xfrm>
                <a:off x="2069" y="763"/>
                <a:ext cx="9" cy="957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3" name="图片 32" descr="图层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680000" flipH="1">
              <a:off x="312" y="7866"/>
              <a:ext cx="1305" cy="171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05D66C7-2A88-1EED-9F4E-C735448DC1F4}"/>
              </a:ext>
            </a:extLst>
          </p:cNvPr>
          <p:cNvSpPr txBox="1"/>
          <p:nvPr/>
        </p:nvSpPr>
        <p:spPr>
          <a:xfrm>
            <a:off x="235145" y="1130300"/>
            <a:ext cx="16047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317B98"/>
                </a:solidFill>
                <a:latin typeface="#9Slide05 SVNMaudy Script" pitchFamily="2" charset="0"/>
              </a:rPr>
              <a:t>Tìm hiểu chi tiết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1CFFBA-86A2-F41A-4830-5C4DEA6BAFC0}"/>
              </a:ext>
            </a:extLst>
          </p:cNvPr>
          <p:cNvSpPr txBox="1"/>
          <p:nvPr/>
        </p:nvSpPr>
        <p:spPr>
          <a:xfrm>
            <a:off x="1432560" y="89527"/>
            <a:ext cx="9081008" cy="1316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kern="100">
                <a:solidFill>
                  <a:srgbClr val="C00000"/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3.	Nỗi nhớ của người tù cộng sản với cuộc sống bên ngoài nhà tù</a:t>
            </a:r>
            <a:endParaRPr lang="en-US" sz="2800" kern="100">
              <a:solidFill>
                <a:srgbClr val="C00000"/>
              </a:solidFill>
              <a:effectLst/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1DA1BE-B033-CFE0-076A-CAE546DCD865}"/>
              </a:ext>
            </a:extLst>
          </p:cNvPr>
          <p:cNvSpPr txBox="1"/>
          <p:nvPr/>
        </p:nvSpPr>
        <p:spPr>
          <a:xfrm>
            <a:off x="1479276" y="1464170"/>
            <a:ext cx="10368112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Đồng quê thể hiện lên đậm đà nỗi nhớ của tác giả: Cồn thơm, ruồng tre mát, ô mạ xanh mơn mởn, nương khoai ngọt sắn bùi, chiều sương phủ bãi đồng, xóm làng và con đường thân thuộc, xóm nhà tranh thấp, con đường quen.</a:t>
            </a:r>
            <a:endParaRPr lang="en-US" sz="2400" i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2D866E8-F4F0-881F-0F24-0F85B74D22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89072" y="4258860"/>
            <a:ext cx="1146483" cy="81087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71191F0-0959-3FAC-BF1E-FEA457639998}"/>
              </a:ext>
            </a:extLst>
          </p:cNvPr>
          <p:cNvSpPr/>
          <p:nvPr/>
        </p:nvSpPr>
        <p:spPr>
          <a:xfrm>
            <a:off x="2648585" y="3666876"/>
            <a:ext cx="8806151" cy="1813421"/>
          </a:xfrm>
          <a:prstGeom prst="roundRect">
            <a:avLst/>
          </a:prstGeom>
          <a:solidFill>
            <a:srgbClr val="54AE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Tất cả đều đơn sơ gần gũi quen thuộc, thân thương nhưng bị ngăn cách.</a:t>
            </a:r>
            <a:endParaRPr lang="en-US" sz="3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28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9B4DA"/>
            </a:gs>
            <a:gs pos="100000">
              <a:srgbClr val="F5FAE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-33020" y="-24130"/>
            <a:ext cx="12225020" cy="6877685"/>
            <a:chOff x="-52" y="-38"/>
            <a:chExt cx="19252" cy="10831"/>
          </a:xfrm>
        </p:grpSpPr>
        <p:grpSp>
          <p:nvGrpSpPr>
            <p:cNvPr id="32" name="组合 31"/>
            <p:cNvGrpSpPr/>
            <p:nvPr/>
          </p:nvGrpSpPr>
          <p:grpSpPr>
            <a:xfrm>
              <a:off x="-52" y="-38"/>
              <a:ext cx="19252" cy="10831"/>
              <a:chOff x="-52" y="-38"/>
              <a:chExt cx="19252" cy="10831"/>
            </a:xfrm>
          </p:grpSpPr>
          <p:grpSp>
            <p:nvGrpSpPr>
              <p:cNvPr id="25" name="组合 24"/>
              <p:cNvGrpSpPr/>
              <p:nvPr/>
            </p:nvGrpSpPr>
            <p:grpSpPr>
              <a:xfrm>
                <a:off x="-52" y="-38"/>
                <a:ext cx="19252" cy="10831"/>
                <a:chOff x="-52" y="-38"/>
                <a:chExt cx="19252" cy="10831"/>
              </a:xfrm>
            </p:grpSpPr>
            <p:grpSp>
              <p:nvGrpSpPr>
                <p:cNvPr id="3" name="组合 2"/>
                <p:cNvGrpSpPr/>
                <p:nvPr/>
              </p:nvGrpSpPr>
              <p:grpSpPr>
                <a:xfrm>
                  <a:off x="-52" y="-38"/>
                  <a:ext cx="19252" cy="10831"/>
                  <a:chOff x="-52" y="-38"/>
                  <a:chExt cx="19252" cy="10831"/>
                </a:xfrm>
              </p:grpSpPr>
              <p:grpSp>
                <p:nvGrpSpPr>
                  <p:cNvPr id="99" name="组合 98"/>
                  <p:cNvGrpSpPr/>
                  <p:nvPr/>
                </p:nvGrpSpPr>
                <p:grpSpPr>
                  <a:xfrm>
                    <a:off x="-50" y="-38"/>
                    <a:ext cx="19250" cy="9963"/>
                    <a:chOff x="-50" y="-38"/>
                    <a:chExt cx="19250" cy="9963"/>
                  </a:xfrm>
                </p:grpSpPr>
                <p:pic>
                  <p:nvPicPr>
                    <p:cNvPr id="100" name="图片 99" descr="云"/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V="1">
                      <a:off x="-50" y="4309"/>
                      <a:ext cx="19200" cy="561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1" name="图片 100" descr="云"/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0" y="-38"/>
                      <a:ext cx="19200" cy="4585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6" name="组合 45"/>
                  <p:cNvGrpSpPr/>
                  <p:nvPr/>
                </p:nvGrpSpPr>
                <p:grpSpPr>
                  <a:xfrm>
                    <a:off x="-52" y="2893"/>
                    <a:ext cx="19247" cy="7900"/>
                    <a:chOff x="-52" y="2893"/>
                    <a:chExt cx="19247" cy="7900"/>
                  </a:xfrm>
                </p:grpSpPr>
                <p:pic>
                  <p:nvPicPr>
                    <p:cNvPr id="47" name="图片 46" descr="图片1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-52" y="2893"/>
                      <a:ext cx="11237" cy="790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8" name="图片 47" descr="图片1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7959" y="2893"/>
                      <a:ext cx="11237" cy="7901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02" name="图片 101" descr="组 3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0" y="1393"/>
                    <a:ext cx="5576" cy="3088"/>
                  </a:xfrm>
                  <a:prstGeom prst="rect">
                    <a:avLst/>
                  </a:prstGeom>
                </p:spPr>
              </p:pic>
              <p:pic>
                <p:nvPicPr>
                  <p:cNvPr id="103" name="图片 102" descr="组 3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flipH="1">
                    <a:off x="12774" y="6586"/>
                    <a:ext cx="6426" cy="3559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8" name="圆角矩形 7"/>
                <p:cNvSpPr/>
                <p:nvPr/>
              </p:nvSpPr>
              <p:spPr>
                <a:xfrm>
                  <a:off x="363" y="349"/>
                  <a:ext cx="18473" cy="10101"/>
                </a:xfrm>
                <a:prstGeom prst="roundRect">
                  <a:avLst>
                    <a:gd name="adj" fmla="val 7968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9" name="椭圆 28"/>
              <p:cNvSpPr/>
              <p:nvPr/>
            </p:nvSpPr>
            <p:spPr>
              <a:xfrm>
                <a:off x="185" y="108"/>
                <a:ext cx="1399" cy="1285"/>
              </a:xfrm>
              <a:prstGeom prst="ellipse">
                <a:avLst/>
              </a:prstGeom>
              <a:gradFill>
                <a:gsLst>
                  <a:gs pos="5000">
                    <a:srgbClr val="46A8C9"/>
                  </a:gs>
                  <a:gs pos="100000">
                    <a:srgbClr val="9ACDAA"/>
                  </a:gs>
                </a:gsLst>
                <a:lin ang="2400000" scaled="0"/>
              </a:gradFill>
              <a:ln w="12700">
                <a:solidFill>
                  <a:srgbClr val="EAAA9B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>
                    <a:solidFill>
                      <a:schemeClr val="bg1"/>
                    </a:solidFill>
                    <a:latin typeface="字魂50号-白鸽天行体" panose="00000500000000000000" charset="-122"/>
                    <a:ea typeface="字魂50号-白鸽天行体" panose="00000500000000000000" charset="-122"/>
                    <a:sym typeface="+mn-ea"/>
                  </a:rPr>
                  <a:t>II</a:t>
                </a:r>
                <a:endParaRPr lang="zh-CN" altLang="en-US" sz="4000">
                  <a:solidFill>
                    <a:schemeClr val="bg1"/>
                  </a:solidFill>
                  <a:latin typeface="字魂50号-白鸽天行体" panose="00000500000000000000" charset="-122"/>
                  <a:ea typeface="字魂50号-白鸽天行体" panose="00000500000000000000" charset="-122"/>
                  <a:sym typeface="+mn-ea"/>
                </a:endParaRPr>
              </a:p>
            </p:txBody>
          </p:sp>
          <p:cxnSp>
            <p:nvCxnSpPr>
              <p:cNvPr id="31" name="直接连接符 30"/>
              <p:cNvCxnSpPr/>
              <p:nvPr/>
            </p:nvCxnSpPr>
            <p:spPr>
              <a:xfrm>
                <a:off x="2069" y="763"/>
                <a:ext cx="9" cy="957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3" name="图片 32" descr="图层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680000" flipH="1">
              <a:off x="312" y="7866"/>
              <a:ext cx="1305" cy="171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05D66C7-2A88-1EED-9F4E-C735448DC1F4}"/>
              </a:ext>
            </a:extLst>
          </p:cNvPr>
          <p:cNvSpPr txBox="1"/>
          <p:nvPr/>
        </p:nvSpPr>
        <p:spPr>
          <a:xfrm>
            <a:off x="235145" y="1130300"/>
            <a:ext cx="16047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317B98"/>
                </a:solidFill>
                <a:latin typeface="#9Slide05 SVNMaudy Script" pitchFamily="2" charset="0"/>
              </a:rPr>
              <a:t>Tìm hiểu chi tiết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1CFFBA-86A2-F41A-4830-5C4DEA6BAFC0}"/>
              </a:ext>
            </a:extLst>
          </p:cNvPr>
          <p:cNvSpPr txBox="1"/>
          <p:nvPr/>
        </p:nvSpPr>
        <p:spPr>
          <a:xfrm>
            <a:off x="1432560" y="89527"/>
            <a:ext cx="9081008" cy="1316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kern="100">
                <a:solidFill>
                  <a:srgbClr val="C00000"/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3.	Nỗi nhớ của người tù cộng sản với cuộc sống bên ngoài nhà tù</a:t>
            </a:r>
            <a:endParaRPr lang="en-US" sz="2800" kern="100">
              <a:solidFill>
                <a:srgbClr val="C00000"/>
              </a:solidFill>
              <a:effectLst/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1DA1BE-B033-CFE0-076A-CAE546DCD865}"/>
              </a:ext>
            </a:extLst>
          </p:cNvPr>
          <p:cNvSpPr txBox="1"/>
          <p:nvPr/>
        </p:nvSpPr>
        <p:spPr>
          <a:xfrm>
            <a:off x="1479276" y="1464170"/>
            <a:ext cx="10368112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 người gần gũi thân thuộc thân thương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1628D6-F048-35F8-C5ED-3A0DC953F836}"/>
              </a:ext>
            </a:extLst>
          </p:cNvPr>
          <p:cNvSpPr txBox="1"/>
          <p:nvPr/>
        </p:nvSpPr>
        <p:spPr>
          <a:xfrm>
            <a:off x="1550035" y="2182837"/>
            <a:ext cx="6115664" cy="2608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ker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+ Những lưng còng xuống luống cày.</a:t>
            </a:r>
            <a:endParaRPr lang="en-US" sz="2000" b="1" i="1" kern="1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ker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+ Những bàn tay vãi giống.</a:t>
            </a:r>
            <a:endParaRPr lang="en-US" sz="2000" b="1" i="1" kern="1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ker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+ Một giọng hò đưa bố mẹ già xa đơn chiếc (linh hồn đã khuất).</a:t>
            </a:r>
            <a:endParaRPr lang="en-US" sz="2000" b="1" i="1" kern="1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E9DFC8AA-363C-AFB7-D9BC-3EA3111594B2}"/>
              </a:ext>
            </a:extLst>
          </p:cNvPr>
          <p:cNvSpPr/>
          <p:nvPr/>
        </p:nvSpPr>
        <p:spPr>
          <a:xfrm>
            <a:off x="5598988" y="4804513"/>
            <a:ext cx="6248400" cy="2030730"/>
          </a:xfrm>
          <a:custGeom>
            <a:avLst/>
            <a:gdLst/>
            <a:ahLst/>
            <a:cxnLst/>
            <a:rect l="l" t="t" r="r" b="b"/>
            <a:pathLst>
              <a:path w="6248400" h="2030730">
                <a:moveTo>
                  <a:pt x="0" y="0"/>
                </a:moveTo>
                <a:lnTo>
                  <a:pt x="6248400" y="0"/>
                </a:lnTo>
                <a:lnTo>
                  <a:pt x="6248400" y="2030730"/>
                </a:lnTo>
                <a:lnTo>
                  <a:pt x="0" y="2030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0146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9B4DA"/>
            </a:gs>
            <a:gs pos="100000">
              <a:srgbClr val="F5FAE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-33020" y="-24130"/>
            <a:ext cx="12225020" cy="6877685"/>
            <a:chOff x="-52" y="-38"/>
            <a:chExt cx="19252" cy="10831"/>
          </a:xfrm>
        </p:grpSpPr>
        <p:grpSp>
          <p:nvGrpSpPr>
            <p:cNvPr id="32" name="组合 31"/>
            <p:cNvGrpSpPr/>
            <p:nvPr/>
          </p:nvGrpSpPr>
          <p:grpSpPr>
            <a:xfrm>
              <a:off x="-52" y="-38"/>
              <a:ext cx="19252" cy="10831"/>
              <a:chOff x="-52" y="-38"/>
              <a:chExt cx="19252" cy="10831"/>
            </a:xfrm>
          </p:grpSpPr>
          <p:grpSp>
            <p:nvGrpSpPr>
              <p:cNvPr id="25" name="组合 24"/>
              <p:cNvGrpSpPr/>
              <p:nvPr/>
            </p:nvGrpSpPr>
            <p:grpSpPr>
              <a:xfrm>
                <a:off x="-52" y="-38"/>
                <a:ext cx="19252" cy="10831"/>
                <a:chOff x="-52" y="-38"/>
                <a:chExt cx="19252" cy="10831"/>
              </a:xfrm>
            </p:grpSpPr>
            <p:grpSp>
              <p:nvGrpSpPr>
                <p:cNvPr id="3" name="组合 2"/>
                <p:cNvGrpSpPr/>
                <p:nvPr/>
              </p:nvGrpSpPr>
              <p:grpSpPr>
                <a:xfrm>
                  <a:off x="-52" y="-38"/>
                  <a:ext cx="19252" cy="10831"/>
                  <a:chOff x="-52" y="-38"/>
                  <a:chExt cx="19252" cy="10831"/>
                </a:xfrm>
              </p:grpSpPr>
              <p:grpSp>
                <p:nvGrpSpPr>
                  <p:cNvPr id="99" name="组合 98"/>
                  <p:cNvGrpSpPr/>
                  <p:nvPr/>
                </p:nvGrpSpPr>
                <p:grpSpPr>
                  <a:xfrm>
                    <a:off x="-50" y="-38"/>
                    <a:ext cx="19250" cy="9963"/>
                    <a:chOff x="-50" y="-38"/>
                    <a:chExt cx="19250" cy="9963"/>
                  </a:xfrm>
                </p:grpSpPr>
                <p:pic>
                  <p:nvPicPr>
                    <p:cNvPr id="100" name="图片 99" descr="云"/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V="1">
                      <a:off x="-50" y="4309"/>
                      <a:ext cx="19200" cy="561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1" name="图片 100" descr="云"/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0" y="-38"/>
                      <a:ext cx="19200" cy="4585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6" name="组合 45"/>
                  <p:cNvGrpSpPr/>
                  <p:nvPr/>
                </p:nvGrpSpPr>
                <p:grpSpPr>
                  <a:xfrm>
                    <a:off x="-52" y="2893"/>
                    <a:ext cx="19247" cy="7900"/>
                    <a:chOff x="-52" y="2893"/>
                    <a:chExt cx="19247" cy="7900"/>
                  </a:xfrm>
                </p:grpSpPr>
                <p:pic>
                  <p:nvPicPr>
                    <p:cNvPr id="47" name="图片 46" descr="图片1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-52" y="2893"/>
                      <a:ext cx="11237" cy="790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8" name="图片 47" descr="图片1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7959" y="2893"/>
                      <a:ext cx="11237" cy="7901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02" name="图片 101" descr="组 3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0" y="1393"/>
                    <a:ext cx="5576" cy="3088"/>
                  </a:xfrm>
                  <a:prstGeom prst="rect">
                    <a:avLst/>
                  </a:prstGeom>
                </p:spPr>
              </p:pic>
              <p:pic>
                <p:nvPicPr>
                  <p:cNvPr id="103" name="图片 102" descr="组 3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flipH="1">
                    <a:off x="12774" y="6586"/>
                    <a:ext cx="6426" cy="3559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8" name="圆角矩形 7"/>
                <p:cNvSpPr/>
                <p:nvPr/>
              </p:nvSpPr>
              <p:spPr>
                <a:xfrm>
                  <a:off x="363" y="349"/>
                  <a:ext cx="18473" cy="10101"/>
                </a:xfrm>
                <a:prstGeom prst="roundRect">
                  <a:avLst>
                    <a:gd name="adj" fmla="val 7968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9" name="椭圆 28"/>
              <p:cNvSpPr/>
              <p:nvPr/>
            </p:nvSpPr>
            <p:spPr>
              <a:xfrm>
                <a:off x="185" y="108"/>
                <a:ext cx="1399" cy="1285"/>
              </a:xfrm>
              <a:prstGeom prst="ellipse">
                <a:avLst/>
              </a:prstGeom>
              <a:gradFill>
                <a:gsLst>
                  <a:gs pos="5000">
                    <a:srgbClr val="46A8C9"/>
                  </a:gs>
                  <a:gs pos="100000">
                    <a:srgbClr val="9ACDAA"/>
                  </a:gs>
                </a:gsLst>
                <a:lin ang="2400000" scaled="0"/>
              </a:gradFill>
              <a:ln w="12700">
                <a:solidFill>
                  <a:srgbClr val="EAAA9B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>
                    <a:solidFill>
                      <a:schemeClr val="bg1"/>
                    </a:solidFill>
                    <a:latin typeface="字魂50号-白鸽天行体" panose="00000500000000000000" charset="-122"/>
                    <a:ea typeface="字魂50号-白鸽天行体" panose="00000500000000000000" charset="-122"/>
                    <a:sym typeface="+mn-ea"/>
                  </a:rPr>
                  <a:t>II</a:t>
                </a:r>
                <a:endParaRPr lang="zh-CN" altLang="en-US" sz="4000">
                  <a:solidFill>
                    <a:schemeClr val="bg1"/>
                  </a:solidFill>
                  <a:latin typeface="字魂50号-白鸽天行体" panose="00000500000000000000" charset="-122"/>
                  <a:ea typeface="字魂50号-白鸽天行体" panose="00000500000000000000" charset="-122"/>
                  <a:sym typeface="+mn-ea"/>
                </a:endParaRPr>
              </a:p>
            </p:txBody>
          </p:sp>
          <p:cxnSp>
            <p:nvCxnSpPr>
              <p:cNvPr id="31" name="直接连接符 30"/>
              <p:cNvCxnSpPr/>
              <p:nvPr/>
            </p:nvCxnSpPr>
            <p:spPr>
              <a:xfrm>
                <a:off x="2069" y="763"/>
                <a:ext cx="9" cy="957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3" name="图片 32" descr="图层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680000" flipH="1">
              <a:off x="312" y="7866"/>
              <a:ext cx="1305" cy="171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05D66C7-2A88-1EED-9F4E-C735448DC1F4}"/>
              </a:ext>
            </a:extLst>
          </p:cNvPr>
          <p:cNvSpPr txBox="1"/>
          <p:nvPr/>
        </p:nvSpPr>
        <p:spPr>
          <a:xfrm>
            <a:off x="235145" y="1130300"/>
            <a:ext cx="16047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317B98"/>
                </a:solidFill>
                <a:latin typeface="#9Slide05 SVNMaudy Script" pitchFamily="2" charset="0"/>
              </a:rPr>
              <a:t>Tìm hiểu chi tiết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1CFFBA-86A2-F41A-4830-5C4DEA6BAFC0}"/>
              </a:ext>
            </a:extLst>
          </p:cNvPr>
          <p:cNvSpPr txBox="1"/>
          <p:nvPr/>
        </p:nvSpPr>
        <p:spPr>
          <a:xfrm>
            <a:off x="1432560" y="89527"/>
            <a:ext cx="9081008" cy="1316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kern="100">
                <a:solidFill>
                  <a:srgbClr val="C00000"/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3.	Nỗi nhớ của người tù cộng sản với cuộc sống bên ngoài nhà tù</a:t>
            </a:r>
            <a:endParaRPr lang="en-US" sz="2800" kern="100">
              <a:solidFill>
                <a:srgbClr val="C00000"/>
              </a:solidFill>
              <a:effectLst/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F0924A-54D9-CD67-AA2E-1B597112F27B}"/>
              </a:ext>
            </a:extLst>
          </p:cNvPr>
          <p:cNvSpPr txBox="1"/>
          <p:nvPr/>
        </p:nvSpPr>
        <p:spPr>
          <a:xfrm>
            <a:off x="1568829" y="1745803"/>
            <a:ext cx="7752152" cy="3903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Nỗi nhớ chân thật đậm tình thương mến</a:t>
            </a:r>
            <a:endParaRPr lang="en-US" sz="2000" kern="1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Nhớ đến bản thân mình: Nhớ tới những ngày tháng tự do hoạt động cách mạng.</a:t>
            </a:r>
            <a:endParaRPr lang="en-US" sz="2000" kern="1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kern="0">
                <a:effectLst/>
                <a:latin typeface="+mj-lt"/>
                <a:ea typeface="Times New Roman" panose="02020603050405020304" pitchFamily="18" charset="0"/>
                <a:cs typeface="Cambria Math" panose="02040503050406030204" pitchFamily="18" charset="0"/>
              </a:rPr>
              <a:t>⇒</a:t>
            </a:r>
            <a:r>
              <a:rPr lang="en-US" sz="2800" b="1" i="1" ker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Say mê lý tưởng, khao khát tự do sôi nổi cho nên càng cảm thấy cô đơn với thực tại cuộc sống bị giam cầm.</a:t>
            </a:r>
            <a:endParaRPr lang="en-US" sz="2000" b="1" i="1" kern="1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326408AB-1A8D-E2BA-7919-0CC2B279FFD3}"/>
              </a:ext>
            </a:extLst>
          </p:cNvPr>
          <p:cNvSpPr/>
          <p:nvPr/>
        </p:nvSpPr>
        <p:spPr>
          <a:xfrm>
            <a:off x="9625914" y="3044825"/>
            <a:ext cx="2300021" cy="3520440"/>
          </a:xfrm>
          <a:custGeom>
            <a:avLst/>
            <a:gdLst/>
            <a:ahLst/>
            <a:cxnLst/>
            <a:rect l="l" t="t" r="r" b="b"/>
            <a:pathLst>
              <a:path w="2300021" h="3520440">
                <a:moveTo>
                  <a:pt x="0" y="0"/>
                </a:moveTo>
                <a:lnTo>
                  <a:pt x="2300021" y="0"/>
                </a:lnTo>
                <a:lnTo>
                  <a:pt x="2300021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7818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9B4DA"/>
            </a:gs>
            <a:gs pos="100000">
              <a:srgbClr val="F5FAE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-33020" y="-24130"/>
            <a:ext cx="12225020" cy="6877685"/>
            <a:chOff x="-52" y="-38"/>
            <a:chExt cx="19252" cy="10831"/>
          </a:xfrm>
        </p:grpSpPr>
        <p:grpSp>
          <p:nvGrpSpPr>
            <p:cNvPr id="32" name="组合 31"/>
            <p:cNvGrpSpPr/>
            <p:nvPr/>
          </p:nvGrpSpPr>
          <p:grpSpPr>
            <a:xfrm>
              <a:off x="-52" y="-38"/>
              <a:ext cx="19252" cy="10831"/>
              <a:chOff x="-52" y="-38"/>
              <a:chExt cx="19252" cy="10831"/>
            </a:xfrm>
          </p:grpSpPr>
          <p:grpSp>
            <p:nvGrpSpPr>
              <p:cNvPr id="25" name="组合 24"/>
              <p:cNvGrpSpPr/>
              <p:nvPr/>
            </p:nvGrpSpPr>
            <p:grpSpPr>
              <a:xfrm>
                <a:off x="-52" y="-38"/>
                <a:ext cx="19252" cy="10831"/>
                <a:chOff x="-52" y="-38"/>
                <a:chExt cx="19252" cy="10831"/>
              </a:xfrm>
            </p:grpSpPr>
            <p:grpSp>
              <p:nvGrpSpPr>
                <p:cNvPr id="3" name="组合 2"/>
                <p:cNvGrpSpPr/>
                <p:nvPr/>
              </p:nvGrpSpPr>
              <p:grpSpPr>
                <a:xfrm>
                  <a:off x="-52" y="-38"/>
                  <a:ext cx="19252" cy="10831"/>
                  <a:chOff x="-52" y="-38"/>
                  <a:chExt cx="19252" cy="10831"/>
                </a:xfrm>
              </p:grpSpPr>
              <p:grpSp>
                <p:nvGrpSpPr>
                  <p:cNvPr id="99" name="组合 98"/>
                  <p:cNvGrpSpPr/>
                  <p:nvPr/>
                </p:nvGrpSpPr>
                <p:grpSpPr>
                  <a:xfrm>
                    <a:off x="-50" y="-38"/>
                    <a:ext cx="19250" cy="9963"/>
                    <a:chOff x="-50" y="-38"/>
                    <a:chExt cx="19250" cy="9963"/>
                  </a:xfrm>
                </p:grpSpPr>
                <p:pic>
                  <p:nvPicPr>
                    <p:cNvPr id="100" name="图片 99" descr="云"/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V="1">
                      <a:off x="-50" y="4309"/>
                      <a:ext cx="19200" cy="561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1" name="图片 100" descr="云"/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0" y="-38"/>
                      <a:ext cx="19200" cy="4585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6" name="组合 45"/>
                  <p:cNvGrpSpPr/>
                  <p:nvPr/>
                </p:nvGrpSpPr>
                <p:grpSpPr>
                  <a:xfrm>
                    <a:off x="-52" y="2893"/>
                    <a:ext cx="19247" cy="7900"/>
                    <a:chOff x="-52" y="2893"/>
                    <a:chExt cx="19247" cy="7900"/>
                  </a:xfrm>
                </p:grpSpPr>
                <p:pic>
                  <p:nvPicPr>
                    <p:cNvPr id="47" name="图片 46" descr="图片1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-52" y="2893"/>
                      <a:ext cx="11237" cy="790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8" name="图片 47" descr="图片1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7959" y="2893"/>
                      <a:ext cx="11237" cy="7901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02" name="图片 101" descr="组 3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0" y="1393"/>
                    <a:ext cx="5576" cy="3088"/>
                  </a:xfrm>
                  <a:prstGeom prst="rect">
                    <a:avLst/>
                  </a:prstGeom>
                </p:spPr>
              </p:pic>
              <p:pic>
                <p:nvPicPr>
                  <p:cNvPr id="103" name="图片 102" descr="组 3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flipH="1">
                    <a:off x="12774" y="6586"/>
                    <a:ext cx="6426" cy="3559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8" name="圆角矩形 7"/>
                <p:cNvSpPr/>
                <p:nvPr/>
              </p:nvSpPr>
              <p:spPr>
                <a:xfrm>
                  <a:off x="363" y="349"/>
                  <a:ext cx="18473" cy="10101"/>
                </a:xfrm>
                <a:prstGeom prst="roundRect">
                  <a:avLst>
                    <a:gd name="adj" fmla="val 7968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9" name="椭圆 28"/>
              <p:cNvSpPr/>
              <p:nvPr/>
            </p:nvSpPr>
            <p:spPr>
              <a:xfrm>
                <a:off x="185" y="108"/>
                <a:ext cx="1748" cy="1285"/>
              </a:xfrm>
              <a:prstGeom prst="ellipse">
                <a:avLst/>
              </a:prstGeom>
              <a:gradFill>
                <a:gsLst>
                  <a:gs pos="5000">
                    <a:srgbClr val="46A8C9"/>
                  </a:gs>
                  <a:gs pos="100000">
                    <a:srgbClr val="9ACDAA"/>
                  </a:gs>
                </a:gsLst>
                <a:lin ang="2400000" scaled="0"/>
              </a:gradFill>
              <a:ln w="12700">
                <a:solidFill>
                  <a:srgbClr val="EAAA9B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>
                    <a:solidFill>
                      <a:schemeClr val="bg1"/>
                    </a:solidFill>
                    <a:latin typeface="字魂50号-白鸽天行体" panose="00000500000000000000" charset="-122"/>
                    <a:ea typeface="字魂50号-白鸽天行体" panose="00000500000000000000" charset="-122"/>
                    <a:sym typeface="+mn-ea"/>
                  </a:rPr>
                  <a:t>III</a:t>
                </a:r>
                <a:endParaRPr lang="zh-CN" altLang="en-US" sz="4000">
                  <a:solidFill>
                    <a:schemeClr val="bg1"/>
                  </a:solidFill>
                  <a:latin typeface="字魂50号-白鸽天行体" panose="00000500000000000000" charset="-122"/>
                  <a:ea typeface="字魂50号-白鸽天行体" panose="00000500000000000000" charset="-122"/>
                  <a:sym typeface="+mn-ea"/>
                </a:endParaRPr>
              </a:p>
            </p:txBody>
          </p:sp>
          <p:cxnSp>
            <p:nvCxnSpPr>
              <p:cNvPr id="31" name="直接连接符 30"/>
              <p:cNvCxnSpPr/>
              <p:nvPr/>
            </p:nvCxnSpPr>
            <p:spPr>
              <a:xfrm>
                <a:off x="2069" y="763"/>
                <a:ext cx="9" cy="957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3" name="图片 32" descr="图层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680000" flipH="1">
              <a:off x="312" y="7866"/>
              <a:ext cx="1305" cy="171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05D66C7-2A88-1EED-9F4E-C735448DC1F4}"/>
              </a:ext>
            </a:extLst>
          </p:cNvPr>
          <p:cNvSpPr txBox="1"/>
          <p:nvPr/>
        </p:nvSpPr>
        <p:spPr>
          <a:xfrm>
            <a:off x="103382" y="1193770"/>
            <a:ext cx="16047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317B98"/>
                </a:solidFill>
                <a:latin typeface="#9Slide05 SVNMaudy Script" pitchFamily="2" charset="0"/>
              </a:rPr>
              <a:t>Tổng</a:t>
            </a:r>
          </a:p>
          <a:p>
            <a:r>
              <a:rPr lang="en-US" sz="4400">
                <a:solidFill>
                  <a:srgbClr val="317B98"/>
                </a:solidFill>
                <a:latin typeface="#9Slide05 SVNMaudy Script" pitchFamily="2" charset="0"/>
              </a:rPr>
              <a:t>kết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DC1B71A-7844-1949-419E-C29C3370687F}"/>
              </a:ext>
            </a:extLst>
          </p:cNvPr>
          <p:cNvGrpSpPr/>
          <p:nvPr/>
        </p:nvGrpSpPr>
        <p:grpSpPr>
          <a:xfrm>
            <a:off x="1685904" y="633412"/>
            <a:ext cx="9897267" cy="2251065"/>
            <a:chOff x="1685904" y="633413"/>
            <a:chExt cx="9897267" cy="1979930"/>
          </a:xfrm>
        </p:grpSpPr>
        <p:grpSp>
          <p:nvGrpSpPr>
            <p:cNvPr id="2" name="组合 40">
              <a:extLst>
                <a:ext uri="{FF2B5EF4-FFF2-40B4-BE49-F238E27FC236}">
                  <a16:creationId xmlns:a16="http://schemas.microsoft.com/office/drawing/2014/main" id="{A27FAC04-F370-A59A-A3E8-8CC604A42BC0}"/>
                </a:ext>
              </a:extLst>
            </p:cNvPr>
            <p:cNvGrpSpPr/>
            <p:nvPr/>
          </p:nvGrpSpPr>
          <p:grpSpPr>
            <a:xfrm>
              <a:off x="1685904" y="633413"/>
              <a:ext cx="9897267" cy="1979930"/>
              <a:chOff x="2441" y="1191"/>
              <a:chExt cx="12841" cy="3118"/>
            </a:xfrm>
          </p:grpSpPr>
          <p:pic>
            <p:nvPicPr>
              <p:cNvPr id="15" name="图片 43" descr="E:\设计\PPT\图片3.png图片3">
                <a:extLst>
                  <a:ext uri="{FF2B5EF4-FFF2-40B4-BE49-F238E27FC236}">
                    <a16:creationId xmlns:a16="http://schemas.microsoft.com/office/drawing/2014/main" id="{EA0FE351-EE75-96E5-9798-84158CFED8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2733" y="1605"/>
                <a:ext cx="3822" cy="1196"/>
              </a:xfrm>
              <a:prstGeom prst="rect">
                <a:avLst/>
              </a:prstGeom>
            </p:spPr>
          </p:pic>
          <p:sp>
            <p:nvSpPr>
              <p:cNvPr id="10" name="圆角矩形 51">
                <a:extLst>
                  <a:ext uri="{FF2B5EF4-FFF2-40B4-BE49-F238E27FC236}">
                    <a16:creationId xmlns:a16="http://schemas.microsoft.com/office/drawing/2014/main" id="{C7AB1C39-AC66-38ED-CCC7-22B9F2B5CC95}"/>
                  </a:ext>
                </a:extLst>
              </p:cNvPr>
              <p:cNvSpPr/>
              <p:nvPr/>
            </p:nvSpPr>
            <p:spPr>
              <a:xfrm>
                <a:off x="2441" y="1191"/>
                <a:ext cx="12841" cy="3118"/>
              </a:xfrm>
              <a:prstGeom prst="roundRect">
                <a:avLst>
                  <a:gd name="adj" fmla="val 10195"/>
                </a:avLst>
              </a:prstGeom>
              <a:noFill/>
              <a:ln>
                <a:solidFill>
                  <a:schemeClr val="bg1">
                    <a:lumMod val="9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C7B7F4E-6A8F-7E30-54DB-4035C01D1975}"/>
                </a:ext>
              </a:extLst>
            </p:cNvPr>
            <p:cNvSpPr txBox="1"/>
            <p:nvPr/>
          </p:nvSpPr>
          <p:spPr>
            <a:xfrm>
              <a:off x="2130158" y="1071624"/>
              <a:ext cx="25426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  <a:latin typeface="#9Slide03 Noto Sans Bold" panose="020B0802040504020204" pitchFamily="34" charset="0"/>
                  <a:ea typeface="#9Slide03 Noto Sans Bold" panose="020B0802040504020204" pitchFamily="34" charset="0"/>
                  <a:cs typeface="#9Slide03 Noto Sans Bold" panose="020B0802040504020204" pitchFamily="34" charset="0"/>
                </a:rPr>
                <a:t>1.Nghệ thuật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1FF0C2B-0928-73E2-4646-7DBB633309AB}"/>
              </a:ext>
            </a:extLst>
          </p:cNvPr>
          <p:cNvSpPr txBox="1"/>
          <p:nvPr/>
        </p:nvSpPr>
        <p:spPr>
          <a:xfrm>
            <a:off x="4804604" y="633413"/>
            <a:ext cx="6772851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Sử dụng rất thành công biện pháp tu từ điệp ngữ, điệp cấu trúc.</a:t>
            </a:r>
            <a:endParaRPr lang="en-US" kern="1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Giọng thơ da diết, khắc khoải, sâu lắng.</a:t>
            </a:r>
            <a:endParaRPr lang="en-US" kern="1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Hình ảnh thơ gần gũi, giản dị mộc mạc, đời thường.</a:t>
            </a:r>
            <a:endParaRPr lang="en-US" kern="1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9DAB698-8CC5-C905-17CA-9AD60C515341}"/>
              </a:ext>
            </a:extLst>
          </p:cNvPr>
          <p:cNvGrpSpPr/>
          <p:nvPr/>
        </p:nvGrpSpPr>
        <p:grpSpPr>
          <a:xfrm>
            <a:off x="1680188" y="3259153"/>
            <a:ext cx="9897267" cy="2612044"/>
            <a:chOff x="1685904" y="633413"/>
            <a:chExt cx="9897267" cy="2297430"/>
          </a:xfrm>
        </p:grpSpPr>
        <p:grpSp>
          <p:nvGrpSpPr>
            <p:cNvPr id="22" name="组合 40">
              <a:extLst>
                <a:ext uri="{FF2B5EF4-FFF2-40B4-BE49-F238E27FC236}">
                  <a16:creationId xmlns:a16="http://schemas.microsoft.com/office/drawing/2014/main" id="{1E2F4F03-5983-30EA-771A-1CAE5D28CADB}"/>
                </a:ext>
              </a:extLst>
            </p:cNvPr>
            <p:cNvGrpSpPr/>
            <p:nvPr/>
          </p:nvGrpSpPr>
          <p:grpSpPr>
            <a:xfrm>
              <a:off x="1685904" y="633413"/>
              <a:ext cx="9897267" cy="2297430"/>
              <a:chOff x="2441" y="1191"/>
              <a:chExt cx="12841" cy="3618"/>
            </a:xfrm>
          </p:grpSpPr>
          <p:pic>
            <p:nvPicPr>
              <p:cNvPr id="24" name="图片 43" descr="E:\设计\PPT\图片3.png图片3">
                <a:extLst>
                  <a:ext uri="{FF2B5EF4-FFF2-40B4-BE49-F238E27FC236}">
                    <a16:creationId xmlns:a16="http://schemas.microsoft.com/office/drawing/2014/main" id="{4AB2B0CF-D745-FFE0-9DC8-B23E11C4A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2733" y="1605"/>
                <a:ext cx="3822" cy="1196"/>
              </a:xfrm>
              <a:prstGeom prst="rect">
                <a:avLst/>
              </a:prstGeom>
            </p:spPr>
          </p:pic>
          <p:sp>
            <p:nvSpPr>
              <p:cNvPr id="26" name="圆角矩形 51">
                <a:extLst>
                  <a:ext uri="{FF2B5EF4-FFF2-40B4-BE49-F238E27FC236}">
                    <a16:creationId xmlns:a16="http://schemas.microsoft.com/office/drawing/2014/main" id="{EAD9DBD1-0545-8D86-2C09-22AC648BE8D8}"/>
                  </a:ext>
                </a:extLst>
              </p:cNvPr>
              <p:cNvSpPr/>
              <p:nvPr/>
            </p:nvSpPr>
            <p:spPr>
              <a:xfrm>
                <a:off x="2441" y="1191"/>
                <a:ext cx="12841" cy="3618"/>
              </a:xfrm>
              <a:prstGeom prst="roundRect">
                <a:avLst>
                  <a:gd name="adj" fmla="val 10195"/>
                </a:avLst>
              </a:prstGeom>
              <a:noFill/>
              <a:ln>
                <a:solidFill>
                  <a:schemeClr val="bg1">
                    <a:lumMod val="9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097C663-924B-CAF1-468D-42F833DCFABF}"/>
                </a:ext>
              </a:extLst>
            </p:cNvPr>
            <p:cNvSpPr txBox="1"/>
            <p:nvPr/>
          </p:nvSpPr>
          <p:spPr>
            <a:xfrm>
              <a:off x="2130158" y="1071624"/>
              <a:ext cx="2220480" cy="460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  <a:latin typeface="#9Slide03 Noto Sans Bold" panose="020B0802040504020204" pitchFamily="34" charset="0"/>
                  <a:ea typeface="#9Slide03 Noto Sans Bold" panose="020B0802040504020204" pitchFamily="34" charset="0"/>
                  <a:cs typeface="#9Slide03 Noto Sans Bold" panose="020B0802040504020204" pitchFamily="34" charset="0"/>
                </a:rPr>
                <a:t>2. Nội dung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85DFDF7-2695-389B-2A72-0A1438136EF4}"/>
              </a:ext>
            </a:extLst>
          </p:cNvPr>
          <p:cNvSpPr txBox="1"/>
          <p:nvPr/>
        </p:nvSpPr>
        <p:spPr>
          <a:xfrm>
            <a:off x="4769020" y="3272800"/>
            <a:ext cx="6620674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Bài thơ là tiếng lòng da diết với cuộc đời, cuộc sống tự do và say mê cách mạng của nhân vật trữ tình.</a:t>
            </a:r>
            <a:endParaRPr lang="en-US" kern="1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0">
                <a:effectLst/>
                <a:latin typeface="+mj-lt"/>
                <a:ea typeface="Times New Roman" panose="02020603050405020304" pitchFamily="18" charset="0"/>
              </a:rPr>
              <a:t>- Thể hiện khát vọng tự do, tình yêu nhân dân, đất nước, yêu cuộc sống của chính mình.</a:t>
            </a:r>
            <a:endParaRPr lang="en-US" sz="24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474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8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525</Words>
  <Application>Microsoft Office PowerPoint</Application>
  <PresentationFormat>Widescreen</PresentationFormat>
  <Paragraphs>49</Paragraphs>
  <Slides>13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字魂50号-白鸽天行体</vt:lpstr>
      <vt:lpstr>#9Slide03 Comfortaa Bold</vt:lpstr>
      <vt:lpstr>微软雅黑</vt:lpstr>
      <vt:lpstr>Calibri</vt:lpstr>
      <vt:lpstr>Arial</vt:lpstr>
      <vt:lpstr>Cambria Math</vt:lpstr>
      <vt:lpstr>Times New Roman</vt:lpstr>
      <vt:lpstr>宋体</vt:lpstr>
      <vt:lpstr>#9Slide03 Noto Sans Bold</vt:lpstr>
      <vt:lpstr>#9Slide05 Rusulica Script</vt:lpstr>
      <vt:lpstr>#9Slide05 SVNMaudy Script</vt:lpstr>
      <vt:lpstr>office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YEN NHI</dc:creator>
  <cp:lastModifiedBy>Admin</cp:lastModifiedBy>
  <cp:revision>20</cp:revision>
  <dcterms:created xsi:type="dcterms:W3CDTF">2022-01-10T07:22:00Z</dcterms:created>
  <dcterms:modified xsi:type="dcterms:W3CDTF">2025-02-08T23:04:39Z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88F3BF03D2364B2691F0D9F725946290</vt:lpwstr>
  </property>
  <property fmtid="{D5CDD505-2E9C-101B-9397-08002B2CF9AE}" pid="3" name="KSOProductBuildVer">
    <vt:lpwstr>2052-11.1.0.11294</vt:lpwstr>
  </property>
</Properties>
</file>