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#9Slide05 Lobster" panose="020B0604020202020204" charset="0"/>
      <p:regular r:id="rId13"/>
    </p:embeddedFont>
    <p:embeddedFont>
      <p:font typeface="#9Slide02 Tieu de dai" panose="020B0604020202020204" charset="0"/>
      <p:bold r:id="rId14"/>
    </p:embeddedFont>
    <p:embeddedFont>
      <p:font typeface="#9Slide06 SVNBelove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#9Slide02 Noi dung dai" panose="020B0604020202020204" charset="0"/>
      <p:regular r:id="rId20"/>
    </p:embeddedFont>
    <p:embeddedFont>
      <p:font typeface="#9Slide04 SVNSwashington" panose="020B0604020202020204" charset="0"/>
      <p:regular r:id="rId21"/>
    </p:embeddedFont>
    <p:embeddedFont>
      <p:font typeface="#9Slide04 AdrianeSwash" panose="020B0604020202020204" charset="0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364" autoAdjust="0"/>
  </p:normalViewPr>
  <p:slideViewPr>
    <p:cSldViewPr showGuides="1">
      <p:cViewPr varScale="1">
        <p:scale>
          <a:sx n="79" d="100"/>
          <a:sy n="79" d="100"/>
        </p:scale>
        <p:origin x="13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F048409-0C5C-4955-5122-A4B8473757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6538912"/>
            <a:ext cx="2310639" cy="231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00B20083-83AD-4F60-A2FE-58C840D007F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942A6F4-E1E2-4BB2-7A36-01B90B9C60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372E2A30-FD00-61D3-D0A4-7248C42B80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9912" y="0"/>
            <a:ext cx="3362088" cy="1095480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2C55F383-EE07-EA8F-993B-0B4DD42D70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3362088" cy="1095480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D89C3438-0F69-313B-78A1-7DBC37CE1A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48734" y="-685800"/>
            <a:ext cx="7902249" cy="29718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04B15AB-E0E2-8573-9891-69A30D754D1C}"/>
              </a:ext>
            </a:extLst>
          </p:cNvPr>
          <p:cNvGrpSpPr/>
          <p:nvPr/>
        </p:nvGrpSpPr>
        <p:grpSpPr>
          <a:xfrm>
            <a:off x="4724400" y="132241"/>
            <a:ext cx="2194512" cy="830998"/>
            <a:chOff x="-1600200" y="1870500"/>
            <a:chExt cx="2194512" cy="83099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FF75E0-28D0-2258-DD25-36AED9F7DD87}"/>
                </a:ext>
              </a:extLst>
            </p:cNvPr>
            <p:cNvSpPr txBox="1"/>
            <p:nvPr/>
          </p:nvSpPr>
          <p:spPr>
            <a:xfrm>
              <a:off x="-1600200" y="1870501"/>
              <a:ext cx="2194512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ln w="190500">
                    <a:solidFill>
                      <a:schemeClr val="bg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5 Lobster" panose="02000506000000020003" pitchFamily="2" charset="0"/>
                </a:rPr>
                <a:t>Chủ đề 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73CEDF-B205-1B64-80C6-BB65BE3791E3}"/>
                </a:ext>
              </a:extLst>
            </p:cNvPr>
            <p:cNvSpPr txBox="1"/>
            <p:nvPr/>
          </p:nvSpPr>
          <p:spPr>
            <a:xfrm>
              <a:off x="-1600200" y="1870500"/>
              <a:ext cx="2194512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bg2">
                      <a:lumMod val="25000"/>
                    </a:schemeClr>
                  </a:solidFill>
                  <a:latin typeface="#9Slide05 Lobster" panose="02000506000000020003" pitchFamily="2" charset="0"/>
                </a:rPr>
                <a:t>Chủ đề 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322C23-E08B-6657-9B3E-389D735BDB22}"/>
              </a:ext>
            </a:extLst>
          </p:cNvPr>
          <p:cNvSpPr txBox="1"/>
          <p:nvPr/>
        </p:nvSpPr>
        <p:spPr>
          <a:xfrm>
            <a:off x="4572000" y="2331827"/>
            <a:ext cx="61722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>
                <a:solidFill>
                  <a:schemeClr val="bg2">
                    <a:lumMod val="50000"/>
                  </a:schemeClr>
                </a:solidFill>
                <a:latin typeface="#9Slide04 SVNSwashington" pitchFamily="2" charset="0"/>
              </a:rPr>
              <a:t>VĂN BẢN ĐỌC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75005B-5B9B-564D-37B4-949D9157A677}"/>
              </a:ext>
            </a:extLst>
          </p:cNvPr>
          <p:cNvSpPr txBox="1"/>
          <p:nvPr/>
        </p:nvSpPr>
        <p:spPr>
          <a:xfrm flipH="1">
            <a:off x="3886200" y="3118573"/>
            <a:ext cx="91440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800">
                <a:solidFill>
                  <a:schemeClr val="bg2">
                    <a:lumMod val="25000"/>
                  </a:schemeClr>
                </a:solidFill>
                <a:latin typeface="#9Slide04 SVNSwashington" pitchFamily="2" charset="0"/>
              </a:rPr>
              <a:t>T</a:t>
            </a:r>
            <a:r>
              <a:rPr lang="en-US" sz="6000">
                <a:solidFill>
                  <a:schemeClr val="bg2">
                    <a:lumMod val="25000"/>
                  </a:schemeClr>
                </a:solidFill>
                <a:latin typeface="#9Slide04 SVNSwashington" pitchFamily="2" charset="0"/>
              </a:rPr>
              <a:t>RONG LỜI MẸ HÁT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8F2398-1711-9C6C-FF7F-3FB206AA2B52}"/>
              </a:ext>
            </a:extLst>
          </p:cNvPr>
          <p:cNvSpPr txBox="1"/>
          <p:nvPr/>
        </p:nvSpPr>
        <p:spPr>
          <a:xfrm>
            <a:off x="8153400" y="4481472"/>
            <a:ext cx="329256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>
                <a:solidFill>
                  <a:schemeClr val="bg2">
                    <a:lumMod val="25000"/>
                  </a:schemeClr>
                </a:solidFill>
                <a:latin typeface="#9Slide06 SVNBeloved" pitchFamily="2" charset="0"/>
              </a:rPr>
              <a:t>- Trương Nam Hương -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BF4FF3A4-E1A8-5691-E9CE-77015AF1D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43847">
            <a:off x="9661528" y="1700051"/>
            <a:ext cx="2418016" cy="15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E2820CE-15AD-19DE-5DDD-2394A600A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44" b="17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6DC0BD45-7E66-3E6A-148E-0BB1E68F67E1}"/>
              </a:ext>
            </a:extLst>
          </p:cNvPr>
          <p:cNvGrpSpPr/>
          <p:nvPr/>
        </p:nvGrpSpPr>
        <p:grpSpPr>
          <a:xfrm>
            <a:off x="304800" y="1143000"/>
            <a:ext cx="3823782" cy="4953000"/>
            <a:chOff x="0" y="0"/>
            <a:chExt cx="10196750" cy="9710727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B83248BD-CCEA-0826-9F7E-72EE4076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2000"/>
            </a:blip>
            <a:srcRect/>
            <a:stretch>
              <a:fillRect/>
            </a:stretch>
          </p:blipFill>
          <p:spPr>
            <a:xfrm rot="-860694" flipV="1">
              <a:off x="627173" y="4622262"/>
              <a:ext cx="9216597" cy="4009220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A7D61E65-1CA6-F8C8-20AE-1FF2C0F95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7000"/>
            </a:blip>
            <a:srcRect/>
            <a:stretch>
              <a:fillRect/>
            </a:stretch>
          </p:blipFill>
          <p:spPr>
            <a:xfrm rot="-890376">
              <a:off x="359706" y="1113389"/>
              <a:ext cx="9216597" cy="4009220"/>
            </a:xfrm>
            <a:prstGeom prst="rect">
              <a:avLst/>
            </a:prstGeom>
          </p:spPr>
        </p:pic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0588886B-E658-F460-1631-20473C56C211}"/>
                </a:ext>
              </a:extLst>
            </p:cNvPr>
            <p:cNvGrpSpPr/>
            <p:nvPr/>
          </p:nvGrpSpPr>
          <p:grpSpPr>
            <a:xfrm>
              <a:off x="849189" y="1227809"/>
              <a:ext cx="8487093" cy="7391538"/>
              <a:chOff x="0" y="0"/>
              <a:chExt cx="2227663" cy="1940106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C1AA6639-BCB6-4FB1-3FE6-394A89FA8229}"/>
                  </a:ext>
                </a:extLst>
              </p:cNvPr>
              <p:cNvSpPr/>
              <p:nvPr/>
            </p:nvSpPr>
            <p:spPr>
              <a:xfrm>
                <a:off x="0" y="0"/>
                <a:ext cx="2227663" cy="1940106"/>
              </a:xfrm>
              <a:custGeom>
                <a:avLst/>
                <a:gdLst/>
                <a:ahLst/>
                <a:cxnLst/>
                <a:rect l="l" t="t" r="r" b="b"/>
                <a:pathLst>
                  <a:path w="2227663" h="1940106">
                    <a:moveTo>
                      <a:pt x="0" y="0"/>
                    </a:moveTo>
                    <a:lnTo>
                      <a:pt x="2227663" y="0"/>
                    </a:lnTo>
                    <a:lnTo>
                      <a:pt x="2227663" y="1940106"/>
                    </a:lnTo>
                    <a:lnTo>
                      <a:pt x="0" y="194010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>
                <a:solidFill>
                  <a:srgbClr val="EBBD77"/>
                </a:solidFill>
              </a:ln>
            </p:spPr>
          </p:sp>
          <p:sp>
            <p:nvSpPr>
              <p:cNvPr id="20" name="TextBox 8">
                <a:extLst>
                  <a:ext uri="{FF2B5EF4-FFF2-40B4-BE49-F238E27FC236}">
                    <a16:creationId xmlns:a16="http://schemas.microsoft.com/office/drawing/2014/main" id="{A38BD677-716B-C17A-5606-D273AF6C936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3318A126-3506-1DDE-9584-54C1FCC40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4000"/>
            </a:blip>
            <a:srcRect/>
            <a:stretch>
              <a:fillRect/>
            </a:stretch>
          </p:blipFill>
          <p:spPr>
            <a:xfrm rot="-214044" flipH="1">
              <a:off x="514531" y="2815470"/>
              <a:ext cx="9216597" cy="4009220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22A5D07-F134-1B8F-B5B2-7CDAC153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15231" y="920538"/>
              <a:ext cx="7305548" cy="8006080"/>
            </a:xfrm>
            <a:prstGeom prst="rect">
              <a:avLst/>
            </a:prstGeom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69C7A220-EDA0-7815-45ED-3BCE4756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480285" y="1942714"/>
              <a:ext cx="879584" cy="670083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38CE2A19-2D79-BBE1-D74B-5499D1A76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62693" y="2612797"/>
              <a:ext cx="909063" cy="692541"/>
            </a:xfrm>
            <a:prstGeom prst="rect">
              <a:avLst/>
            </a:prstGeom>
          </p:spPr>
        </p:pic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2C2AF88B-A324-1994-EB2F-3E8CAD5A3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r="38463"/>
            <a:stretch>
              <a:fillRect/>
            </a:stretch>
          </p:blipFill>
          <p:spPr>
            <a:xfrm>
              <a:off x="8161294" y="6474567"/>
              <a:ext cx="589855" cy="73024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6344E68-3D51-732E-F2C6-FE17EB289367}"/>
              </a:ext>
            </a:extLst>
          </p:cNvPr>
          <p:cNvSpPr txBox="1"/>
          <p:nvPr/>
        </p:nvSpPr>
        <p:spPr>
          <a:xfrm>
            <a:off x="283671" y="2346241"/>
            <a:ext cx="3768261" cy="2633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#9Slide04 SVNSwashington" pitchFamily="2" charset="0"/>
                <a:ea typeface="+mn-ea"/>
                <a:cs typeface="+mn-cs"/>
              </a:rPr>
              <a:t>Thảo luận nhóm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20A22A7-8D49-128C-AE6A-2C121708C5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89" y="0"/>
            <a:ext cx="4848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BAEFC-CD28-91D5-4F03-E08CE7A7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999"/>
          </a:blip>
          <a:srcRect l="12727" t="21393" r="40327" b="41515"/>
          <a:stretch>
            <a:fillRect/>
          </a:stretch>
        </p:blipFill>
        <p:spPr>
          <a:xfrm>
            <a:off x="56230" y="-323850"/>
            <a:ext cx="12371521" cy="7505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46C376-652D-97BA-281A-A420D6E9BBA8}"/>
              </a:ext>
            </a:extLst>
          </p:cNvPr>
          <p:cNvGrpSpPr/>
          <p:nvPr/>
        </p:nvGrpSpPr>
        <p:grpSpPr>
          <a:xfrm>
            <a:off x="-1981200" y="3886200"/>
            <a:ext cx="15966836" cy="11608714"/>
            <a:chOff x="0" y="0"/>
            <a:chExt cx="21289115" cy="154782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4EB44D-B1CE-A308-F9C2-1079AC2B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395834">
              <a:off x="582974" y="2965118"/>
              <a:ext cx="7536406" cy="536026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6850AB-FB22-66F7-8E69-A13C259A4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150007" flipH="1">
              <a:off x="1231394" y="3644545"/>
              <a:ext cx="13829372" cy="98361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83E0EE-10A4-E9F6-00F8-C6E50EC2B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4876181">
              <a:off x="8463804" y="2662983"/>
              <a:ext cx="13829372" cy="9836141"/>
            </a:xfrm>
            <a:prstGeom prst="rect">
              <a:avLst/>
            </a:prstGeom>
          </p:spPr>
        </p:pic>
      </p:grpSp>
      <p:pic>
        <p:nvPicPr>
          <p:cNvPr id="11" name="Picture 26">
            <a:extLst>
              <a:ext uri="{FF2B5EF4-FFF2-40B4-BE49-F238E27FC236}">
                <a16:creationId xmlns:a16="http://schemas.microsoft.com/office/drawing/2014/main" id="{BCF02D35-F157-F2F4-67C1-A93260CA7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48078" y="2409383"/>
            <a:ext cx="4809232" cy="2216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F8CDB1-0617-C730-6646-DE82F15753C6}"/>
              </a:ext>
            </a:extLst>
          </p:cNvPr>
          <p:cNvSpPr txBox="1"/>
          <p:nvPr/>
        </p:nvSpPr>
        <p:spPr>
          <a:xfrm>
            <a:off x="6792447" y="2473024"/>
            <a:ext cx="4809232" cy="200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kern="0">
                <a:effectLst/>
                <a:latin typeface="#9Slide05 Lobster" panose="0200050600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Đặc điểm của thơ sáu chữ có trong bài</a:t>
            </a:r>
            <a:endParaRPr lang="en-US" sz="3600" kern="100">
              <a:effectLst/>
              <a:latin typeface="#9Slide05 Lobster" panose="0200050600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57D02FE-585D-B7BE-8554-E2B4B6B8EDE5}"/>
              </a:ext>
            </a:extLst>
          </p:cNvPr>
          <p:cNvGrpSpPr/>
          <p:nvPr/>
        </p:nvGrpSpPr>
        <p:grpSpPr>
          <a:xfrm>
            <a:off x="685710" y="1032031"/>
            <a:ext cx="8567118" cy="1638879"/>
            <a:chOff x="700769" y="1617328"/>
            <a:chExt cx="8567118" cy="163887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A21AFD-4F56-B61C-0A6A-B83CCDD359BD}"/>
                </a:ext>
              </a:extLst>
            </p:cNvPr>
            <p:cNvGrpSpPr/>
            <p:nvPr/>
          </p:nvGrpSpPr>
          <p:grpSpPr>
            <a:xfrm>
              <a:off x="700769" y="1617328"/>
              <a:ext cx="5638800" cy="1638879"/>
              <a:chOff x="670352" y="1605889"/>
              <a:chExt cx="5638800" cy="163887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279A5A5-7E56-58EB-8E29-8B19C7133C99}"/>
                  </a:ext>
                </a:extLst>
              </p:cNvPr>
              <p:cNvSpPr/>
              <p:nvPr/>
            </p:nvSpPr>
            <p:spPr>
              <a:xfrm>
                <a:off x="670352" y="1605889"/>
                <a:ext cx="5486400" cy="15240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A830607-5A10-4CD5-61E0-0B85047B9CE7}"/>
                  </a:ext>
                </a:extLst>
              </p:cNvPr>
              <p:cNvSpPr/>
              <p:nvPr/>
            </p:nvSpPr>
            <p:spPr>
              <a:xfrm rot="443153">
                <a:off x="822752" y="1720768"/>
                <a:ext cx="5486400" cy="1524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89261C-5553-BD44-F6F5-D7E5BDD7FF77}"/>
                </a:ext>
              </a:extLst>
            </p:cNvPr>
            <p:cNvSpPr txBox="1"/>
            <p:nvPr/>
          </p:nvSpPr>
          <p:spPr>
            <a:xfrm rot="249581">
              <a:off x="971505" y="2264307"/>
              <a:ext cx="829638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 thơ 6 chữ, một đoạn 4 câu</a:t>
              </a:r>
              <a:endPara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75721B-D332-4276-88E1-B7065E78C424}"/>
              </a:ext>
            </a:extLst>
          </p:cNvPr>
          <p:cNvGrpSpPr/>
          <p:nvPr/>
        </p:nvGrpSpPr>
        <p:grpSpPr>
          <a:xfrm>
            <a:off x="623565" y="4301969"/>
            <a:ext cx="5638800" cy="1638879"/>
            <a:chOff x="623565" y="4301969"/>
            <a:chExt cx="5638800" cy="163887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31C4124-DD61-E41C-6D59-B0ED843D882F}"/>
                </a:ext>
              </a:extLst>
            </p:cNvPr>
            <p:cNvGrpSpPr/>
            <p:nvPr/>
          </p:nvGrpSpPr>
          <p:grpSpPr>
            <a:xfrm>
              <a:off x="623565" y="4301969"/>
              <a:ext cx="5638800" cy="1638879"/>
              <a:chOff x="670352" y="1605889"/>
              <a:chExt cx="5638800" cy="1638879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57029B8-D695-335B-52F2-DEEDDAF91AAC}"/>
                  </a:ext>
                </a:extLst>
              </p:cNvPr>
              <p:cNvSpPr/>
              <p:nvPr/>
            </p:nvSpPr>
            <p:spPr>
              <a:xfrm>
                <a:off x="670352" y="1605889"/>
                <a:ext cx="5486400" cy="15240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762B1F7-83D6-4F70-6D10-50858832974A}"/>
                  </a:ext>
                </a:extLst>
              </p:cNvPr>
              <p:cNvSpPr/>
              <p:nvPr/>
            </p:nvSpPr>
            <p:spPr>
              <a:xfrm rot="443153">
                <a:off x="822752" y="1720768"/>
                <a:ext cx="5486400" cy="1524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B43C5E-A714-575B-AEAE-DA1025A5737A}"/>
                </a:ext>
              </a:extLst>
            </p:cNvPr>
            <p:cNvSpPr txBox="1"/>
            <p:nvPr/>
          </p:nvSpPr>
          <p:spPr>
            <a:xfrm rot="370708">
              <a:off x="1057054" y="4514012"/>
              <a:ext cx="475607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ker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Vần trong bài thơ là vần cách: </a:t>
              </a:r>
              <a:r>
                <a:rPr lang="en-US" sz="2800" b="1" i="1" ker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“ngào – dao”, “xanh – chanh”; “rồi -nôi”</a:t>
              </a:r>
              <a:endParaRPr lang="en-US" sz="36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1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E2820CE-15AD-19DE-5DDD-2394A600A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44" b="17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6DC0BD45-7E66-3E6A-148E-0BB1E68F67E1}"/>
              </a:ext>
            </a:extLst>
          </p:cNvPr>
          <p:cNvGrpSpPr/>
          <p:nvPr/>
        </p:nvGrpSpPr>
        <p:grpSpPr>
          <a:xfrm>
            <a:off x="2272218" y="-76200"/>
            <a:ext cx="7647563" cy="7283045"/>
            <a:chOff x="0" y="0"/>
            <a:chExt cx="10196750" cy="9710727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B83248BD-CCEA-0826-9F7E-72EE4076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2000"/>
            </a:blip>
            <a:srcRect/>
            <a:stretch>
              <a:fillRect/>
            </a:stretch>
          </p:blipFill>
          <p:spPr>
            <a:xfrm rot="-860694" flipV="1">
              <a:off x="627173" y="4622262"/>
              <a:ext cx="9216597" cy="4009220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A7D61E65-1CA6-F8C8-20AE-1FF2C0F95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7000"/>
            </a:blip>
            <a:srcRect/>
            <a:stretch>
              <a:fillRect/>
            </a:stretch>
          </p:blipFill>
          <p:spPr>
            <a:xfrm rot="-890376">
              <a:off x="359706" y="1113389"/>
              <a:ext cx="9216597" cy="4009220"/>
            </a:xfrm>
            <a:prstGeom prst="rect">
              <a:avLst/>
            </a:prstGeom>
          </p:spPr>
        </p:pic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0588886B-E658-F460-1631-20473C56C211}"/>
                </a:ext>
              </a:extLst>
            </p:cNvPr>
            <p:cNvGrpSpPr/>
            <p:nvPr/>
          </p:nvGrpSpPr>
          <p:grpSpPr>
            <a:xfrm>
              <a:off x="849189" y="1227809"/>
              <a:ext cx="8487093" cy="7391538"/>
              <a:chOff x="0" y="0"/>
              <a:chExt cx="2227663" cy="1940106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C1AA6639-BCB6-4FB1-3FE6-394A89FA8229}"/>
                  </a:ext>
                </a:extLst>
              </p:cNvPr>
              <p:cNvSpPr/>
              <p:nvPr/>
            </p:nvSpPr>
            <p:spPr>
              <a:xfrm>
                <a:off x="0" y="0"/>
                <a:ext cx="2227663" cy="1940106"/>
              </a:xfrm>
              <a:custGeom>
                <a:avLst/>
                <a:gdLst/>
                <a:ahLst/>
                <a:cxnLst/>
                <a:rect l="l" t="t" r="r" b="b"/>
                <a:pathLst>
                  <a:path w="2227663" h="1940106">
                    <a:moveTo>
                      <a:pt x="0" y="0"/>
                    </a:moveTo>
                    <a:lnTo>
                      <a:pt x="2227663" y="0"/>
                    </a:lnTo>
                    <a:lnTo>
                      <a:pt x="2227663" y="1940106"/>
                    </a:lnTo>
                    <a:lnTo>
                      <a:pt x="0" y="194010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>
                <a:solidFill>
                  <a:srgbClr val="EBBD77"/>
                </a:solidFill>
              </a:ln>
            </p:spPr>
          </p:sp>
          <p:sp>
            <p:nvSpPr>
              <p:cNvPr id="20" name="TextBox 8">
                <a:extLst>
                  <a:ext uri="{FF2B5EF4-FFF2-40B4-BE49-F238E27FC236}">
                    <a16:creationId xmlns:a16="http://schemas.microsoft.com/office/drawing/2014/main" id="{A38BD677-716B-C17A-5606-D273AF6C936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3318A126-3506-1DDE-9584-54C1FCC40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4000"/>
            </a:blip>
            <a:srcRect/>
            <a:stretch>
              <a:fillRect/>
            </a:stretch>
          </p:blipFill>
          <p:spPr>
            <a:xfrm rot="-214044" flipH="1">
              <a:off x="514531" y="2815470"/>
              <a:ext cx="9216597" cy="4009220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22A5D07-F134-1B8F-B5B2-7CDAC153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15231" y="920538"/>
              <a:ext cx="7305548" cy="8006080"/>
            </a:xfrm>
            <a:prstGeom prst="rect">
              <a:avLst/>
            </a:prstGeom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69C7A220-EDA0-7815-45ED-3BCE4756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480285" y="1942714"/>
              <a:ext cx="879584" cy="670083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38CE2A19-2D79-BBE1-D74B-5499D1A76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62693" y="2612797"/>
              <a:ext cx="909063" cy="692541"/>
            </a:xfrm>
            <a:prstGeom prst="rect">
              <a:avLst/>
            </a:prstGeom>
          </p:spPr>
        </p:pic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2C2AF88B-A324-1994-EB2F-3E8CAD5A3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r="38463"/>
            <a:stretch>
              <a:fillRect/>
            </a:stretch>
          </p:blipFill>
          <p:spPr>
            <a:xfrm>
              <a:off x="8161294" y="6474567"/>
              <a:ext cx="589855" cy="730241"/>
            </a:xfrm>
            <a:prstGeom prst="rect">
              <a:avLst/>
            </a:prstGeom>
          </p:spPr>
        </p:pic>
      </p:grpSp>
      <p:pic>
        <p:nvPicPr>
          <p:cNvPr id="22" name="Picture 15">
            <a:extLst>
              <a:ext uri="{FF2B5EF4-FFF2-40B4-BE49-F238E27FC236}">
                <a16:creationId xmlns:a16="http://schemas.microsoft.com/office/drawing/2014/main" id="{B7244157-B315-2A92-1A72-994FE7EB01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56651">
            <a:off x="1385957" y="5089941"/>
            <a:ext cx="2093617" cy="512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344E68-3D51-732E-F2C6-FE17EB289367}"/>
              </a:ext>
            </a:extLst>
          </p:cNvPr>
          <p:cNvSpPr txBox="1"/>
          <p:nvPr/>
        </p:nvSpPr>
        <p:spPr>
          <a:xfrm>
            <a:off x="4277540" y="947220"/>
            <a:ext cx="3810000" cy="51832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>
                <a:solidFill>
                  <a:schemeClr val="bg2">
                    <a:lumMod val="25000"/>
                  </a:schemeClr>
                </a:solidFill>
                <a:latin typeface="#9Slide04 SVNSwashington" pitchFamily="2" charset="0"/>
              </a:rPr>
              <a:t>K</a:t>
            </a:r>
            <a:r>
              <a:rPr lang="en-US" sz="8800">
                <a:solidFill>
                  <a:schemeClr val="bg2">
                    <a:lumMod val="25000"/>
                  </a:schemeClr>
                </a:solidFill>
                <a:latin typeface="#9Slide04 SVNSwashington" pitchFamily="2" charset="0"/>
              </a:rPr>
              <a:t>HỞI ĐỘNG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9CF7C38D-1DDF-D5DD-CD85-1AE78FDE022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403019" y="1883397"/>
            <a:ext cx="4447471" cy="51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21FF287-4A51-96D9-CE1E-DF152E338FE9}"/>
              </a:ext>
            </a:extLst>
          </p:cNvPr>
          <p:cNvGrpSpPr/>
          <p:nvPr/>
        </p:nvGrpSpPr>
        <p:grpSpPr>
          <a:xfrm>
            <a:off x="-609600" y="685800"/>
            <a:ext cx="5036819" cy="6688062"/>
            <a:chOff x="0" y="0"/>
            <a:chExt cx="6715759" cy="89174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1ED826B-8EEC-8EB9-CFA0-EA816F7F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2179" b="56964"/>
            <a:stretch>
              <a:fillRect/>
            </a:stretch>
          </p:blipFill>
          <p:spPr>
            <a:xfrm flipH="1">
              <a:off x="713557" y="5127516"/>
              <a:ext cx="6002202" cy="35236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78B2B1-B61B-3285-B3F7-82AF0E19E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27863" b="26711"/>
            <a:stretch>
              <a:fillRect/>
            </a:stretch>
          </p:blipFill>
          <p:spPr>
            <a:xfrm flipH="1">
              <a:off x="0" y="2186933"/>
              <a:ext cx="5962222" cy="673048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D890FD-B8D8-8890-D1BF-2506FE81D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011168" y="0"/>
              <a:ext cx="3939885" cy="86511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C40262-98ED-BD30-3644-6A02232EA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2595543" y="3256370"/>
              <a:ext cx="3000855" cy="539479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46BBFE8-7262-9317-DB49-9037F5359D7F}"/>
              </a:ext>
            </a:extLst>
          </p:cNvPr>
          <p:cNvGrpSpPr/>
          <p:nvPr/>
        </p:nvGrpSpPr>
        <p:grpSpPr>
          <a:xfrm rot="10164563">
            <a:off x="8152251" y="3814103"/>
            <a:ext cx="4864666" cy="4667290"/>
            <a:chOff x="0" y="0"/>
            <a:chExt cx="6486221" cy="62230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66EA4D-93D6-ADA8-853E-9C57C803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287" t="138" r="9055" b="42222"/>
            <a:stretch>
              <a:fillRect/>
            </a:stretch>
          </p:blipFill>
          <p:spPr>
            <a:xfrm rot="8801852">
              <a:off x="602561" y="909867"/>
              <a:ext cx="4360829" cy="34991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07831E-95AF-F1D0-18BC-70A98E7B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9838" t="50220"/>
            <a:stretch>
              <a:fillRect/>
            </a:stretch>
          </p:blipFill>
          <p:spPr>
            <a:xfrm>
              <a:off x="1267754" y="2109202"/>
              <a:ext cx="5218468" cy="411385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D48D508-C25E-7741-4471-310593B6BF80}"/>
              </a:ext>
            </a:extLst>
          </p:cNvPr>
          <p:cNvSpPr txBox="1"/>
          <p:nvPr/>
        </p:nvSpPr>
        <p:spPr>
          <a:xfrm>
            <a:off x="685800" y="209114"/>
            <a:ext cx="1112163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bg2">
                    <a:lumMod val="25000"/>
                  </a:schemeClr>
                </a:solidFill>
                <a:latin typeface="#9Slide05 Lobster" panose="02000506000000020003" pitchFamily="2" charset="0"/>
              </a:rPr>
              <a:t>Xem đoạn video sau và nêu cảm nhận của em về người mẹ trong video</a:t>
            </a:r>
          </a:p>
        </p:txBody>
      </p:sp>
      <p:pic>
        <p:nvPicPr>
          <p:cNvPr id="12" name="Clip Cảm động ngày 8_3 về Mẹ! (TÔI GHÉT MẸ TÔI)">
            <a:hlinkClick r:id="" action="ppaction://media"/>
            <a:extLst>
              <a:ext uri="{FF2B5EF4-FFF2-40B4-BE49-F238E27FC236}">
                <a16:creationId xmlns:a16="http://schemas.microsoft.com/office/drawing/2014/main" id="{DE1EDF96-6E98-A84C-E53A-BBF2B40C45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412" y="885645"/>
            <a:ext cx="11442022" cy="643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50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E2820CE-15AD-19DE-5DDD-2394A600A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44" b="17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6DC0BD45-7E66-3E6A-148E-0BB1E68F67E1}"/>
              </a:ext>
            </a:extLst>
          </p:cNvPr>
          <p:cNvGrpSpPr/>
          <p:nvPr/>
        </p:nvGrpSpPr>
        <p:grpSpPr>
          <a:xfrm>
            <a:off x="2272218" y="-76200"/>
            <a:ext cx="7647563" cy="7283045"/>
            <a:chOff x="0" y="0"/>
            <a:chExt cx="10196750" cy="9710727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B83248BD-CCEA-0826-9F7E-72EE4076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2000"/>
            </a:blip>
            <a:srcRect/>
            <a:stretch>
              <a:fillRect/>
            </a:stretch>
          </p:blipFill>
          <p:spPr>
            <a:xfrm rot="-860694" flipV="1">
              <a:off x="627173" y="4622262"/>
              <a:ext cx="9216597" cy="4009220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A7D61E65-1CA6-F8C8-20AE-1FF2C0F95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7000"/>
            </a:blip>
            <a:srcRect/>
            <a:stretch>
              <a:fillRect/>
            </a:stretch>
          </p:blipFill>
          <p:spPr>
            <a:xfrm rot="-890376">
              <a:off x="359706" y="1113389"/>
              <a:ext cx="9216597" cy="4009220"/>
            </a:xfrm>
            <a:prstGeom prst="rect">
              <a:avLst/>
            </a:prstGeom>
          </p:spPr>
        </p:pic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0588886B-E658-F460-1631-20473C56C211}"/>
                </a:ext>
              </a:extLst>
            </p:cNvPr>
            <p:cNvGrpSpPr/>
            <p:nvPr/>
          </p:nvGrpSpPr>
          <p:grpSpPr>
            <a:xfrm>
              <a:off x="849189" y="1227809"/>
              <a:ext cx="8487093" cy="7391538"/>
              <a:chOff x="0" y="0"/>
              <a:chExt cx="2227663" cy="1940106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C1AA6639-BCB6-4FB1-3FE6-394A89FA8229}"/>
                  </a:ext>
                </a:extLst>
              </p:cNvPr>
              <p:cNvSpPr/>
              <p:nvPr/>
            </p:nvSpPr>
            <p:spPr>
              <a:xfrm>
                <a:off x="0" y="0"/>
                <a:ext cx="2227663" cy="1940106"/>
              </a:xfrm>
              <a:custGeom>
                <a:avLst/>
                <a:gdLst/>
                <a:ahLst/>
                <a:cxnLst/>
                <a:rect l="l" t="t" r="r" b="b"/>
                <a:pathLst>
                  <a:path w="2227663" h="1940106">
                    <a:moveTo>
                      <a:pt x="0" y="0"/>
                    </a:moveTo>
                    <a:lnTo>
                      <a:pt x="2227663" y="0"/>
                    </a:lnTo>
                    <a:lnTo>
                      <a:pt x="2227663" y="1940106"/>
                    </a:lnTo>
                    <a:lnTo>
                      <a:pt x="0" y="194010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>
                <a:solidFill>
                  <a:srgbClr val="EBBD77"/>
                </a:solidFill>
              </a:ln>
            </p:spPr>
          </p:sp>
          <p:sp>
            <p:nvSpPr>
              <p:cNvPr id="20" name="TextBox 8">
                <a:extLst>
                  <a:ext uri="{FF2B5EF4-FFF2-40B4-BE49-F238E27FC236}">
                    <a16:creationId xmlns:a16="http://schemas.microsoft.com/office/drawing/2014/main" id="{A38BD677-716B-C17A-5606-D273AF6C936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6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3318A126-3506-1DDE-9584-54C1FCC40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4000"/>
            </a:blip>
            <a:srcRect/>
            <a:stretch>
              <a:fillRect/>
            </a:stretch>
          </p:blipFill>
          <p:spPr>
            <a:xfrm rot="-214044" flipH="1">
              <a:off x="514531" y="2815470"/>
              <a:ext cx="9216597" cy="4009220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22A5D07-F134-1B8F-B5B2-7CDAC153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15231" y="920538"/>
              <a:ext cx="7305548" cy="8006080"/>
            </a:xfrm>
            <a:prstGeom prst="rect">
              <a:avLst/>
            </a:prstGeom>
          </p:spPr>
        </p:pic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69C7A220-EDA0-7815-45ED-3BCE4756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480285" y="1942714"/>
              <a:ext cx="879584" cy="670083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38CE2A19-2D79-BBE1-D74B-5499D1A76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62693" y="2612797"/>
              <a:ext cx="909063" cy="692541"/>
            </a:xfrm>
            <a:prstGeom prst="rect">
              <a:avLst/>
            </a:prstGeom>
          </p:spPr>
        </p:pic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2C2AF88B-A324-1994-EB2F-3E8CAD5A3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r="38463"/>
            <a:stretch>
              <a:fillRect/>
            </a:stretch>
          </p:blipFill>
          <p:spPr>
            <a:xfrm>
              <a:off x="8161294" y="6474567"/>
              <a:ext cx="589855" cy="730241"/>
            </a:xfrm>
            <a:prstGeom prst="rect">
              <a:avLst/>
            </a:prstGeom>
          </p:spPr>
        </p:pic>
      </p:grpSp>
      <p:pic>
        <p:nvPicPr>
          <p:cNvPr id="22" name="Picture 15">
            <a:extLst>
              <a:ext uri="{FF2B5EF4-FFF2-40B4-BE49-F238E27FC236}">
                <a16:creationId xmlns:a16="http://schemas.microsoft.com/office/drawing/2014/main" id="{B7244157-B315-2A92-1A72-994FE7EB01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56651">
            <a:off x="1385957" y="5089941"/>
            <a:ext cx="2093617" cy="512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344E68-3D51-732E-F2C6-FE17EB289367}"/>
              </a:ext>
            </a:extLst>
          </p:cNvPr>
          <p:cNvSpPr txBox="1"/>
          <p:nvPr/>
        </p:nvSpPr>
        <p:spPr>
          <a:xfrm>
            <a:off x="3623138" y="1351046"/>
            <a:ext cx="5090293" cy="3862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#9Slide04 SVNSwashington" pitchFamily="2" charset="0"/>
                <a:ea typeface="+mn-ea"/>
                <a:cs typeface="+mn-cs"/>
              </a:rPr>
              <a:t>Hình thành kiến thức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9CF7C38D-1DDF-D5DD-CD85-1AE78FDE022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403019" y="1883397"/>
            <a:ext cx="4447471" cy="51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BAEFC-CD28-91D5-4F03-E08CE7A7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999"/>
          </a:blip>
          <a:srcRect l="12727" t="21393" r="40327" b="41515"/>
          <a:stretch>
            <a:fillRect/>
          </a:stretch>
        </p:blipFill>
        <p:spPr>
          <a:xfrm>
            <a:off x="0" y="-323850"/>
            <a:ext cx="12371521" cy="7505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46C376-652D-97BA-281A-A420D6E9BBA8}"/>
              </a:ext>
            </a:extLst>
          </p:cNvPr>
          <p:cNvGrpSpPr/>
          <p:nvPr/>
        </p:nvGrpSpPr>
        <p:grpSpPr>
          <a:xfrm>
            <a:off x="-2512813" y="3752850"/>
            <a:ext cx="15966836" cy="11608714"/>
            <a:chOff x="0" y="0"/>
            <a:chExt cx="21289115" cy="154782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4EB44D-B1CE-A308-F9C2-1079AC2B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395834">
              <a:off x="582974" y="2965118"/>
              <a:ext cx="7536406" cy="536026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6850AB-FB22-66F7-8E69-A13C259A4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150007" flipH="1">
              <a:off x="1231394" y="3644545"/>
              <a:ext cx="13829372" cy="98361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83E0EE-10A4-E9F6-00F8-C6E50EC2B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4876181">
              <a:off x="8463804" y="2662983"/>
              <a:ext cx="13829372" cy="983614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93598BE-DD2E-A71A-30BF-CD154A7C79B0}"/>
              </a:ext>
            </a:extLst>
          </p:cNvPr>
          <p:cNvGrpSpPr/>
          <p:nvPr/>
        </p:nvGrpSpPr>
        <p:grpSpPr>
          <a:xfrm>
            <a:off x="-3456802" y="-5872619"/>
            <a:ext cx="11996805" cy="9976971"/>
            <a:chOff x="0" y="0"/>
            <a:chExt cx="15995740" cy="133026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9C5B32-DE18-BEA3-8131-4A3B8076D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2597304">
              <a:off x="8967768" y="4395195"/>
              <a:ext cx="6344094" cy="451223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E3DBE2-51F6-DE15-3CFC-C287D03F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257950">
              <a:off x="1225432" y="2022277"/>
              <a:ext cx="13016624" cy="925807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E307F2-142A-228A-5326-133E4A6BBC94}"/>
              </a:ext>
            </a:extLst>
          </p:cNvPr>
          <p:cNvGrpSpPr/>
          <p:nvPr/>
        </p:nvGrpSpPr>
        <p:grpSpPr>
          <a:xfrm>
            <a:off x="-595540" y="1062518"/>
            <a:ext cx="5036819" cy="6688062"/>
            <a:chOff x="0" y="0"/>
            <a:chExt cx="6715759" cy="89174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D5FE7E-DD02-A1F8-D51D-2535B154F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2179" b="56964"/>
            <a:stretch>
              <a:fillRect/>
            </a:stretch>
          </p:blipFill>
          <p:spPr>
            <a:xfrm flipH="1">
              <a:off x="713557" y="5127516"/>
              <a:ext cx="6002202" cy="35236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B11AE5-BEDD-7255-F003-CF02911F0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27863" b="26711"/>
            <a:stretch>
              <a:fillRect/>
            </a:stretch>
          </p:blipFill>
          <p:spPr>
            <a:xfrm flipH="1">
              <a:off x="0" y="2186933"/>
              <a:ext cx="5962222" cy="6730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C63F4F-A2FB-AA8E-B41E-60C8A683A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011168" y="0"/>
              <a:ext cx="3939885" cy="86511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B0F8E5-5D07-0252-74A1-8C9574388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2595543" y="3256370"/>
              <a:ext cx="3000855" cy="539479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D592C13-6E8F-7ABE-D1E1-5761BDDFD2E5}"/>
              </a:ext>
            </a:extLst>
          </p:cNvPr>
          <p:cNvSpPr txBox="1"/>
          <p:nvPr/>
        </p:nvSpPr>
        <p:spPr>
          <a:xfrm>
            <a:off x="3345385" y="2713175"/>
            <a:ext cx="924934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6600" b="1">
                <a:solidFill>
                  <a:schemeClr val="tx2">
                    <a:lumMod val="50000"/>
                  </a:schemeClr>
                </a:solidFill>
                <a:latin typeface="#9Slide04 AdrianeSwash" panose="02000504060000090004" pitchFamily="2" charset="0"/>
              </a:rPr>
              <a:t>I/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4244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BAEFC-CD28-91D5-4F03-E08CE7A7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999"/>
          </a:blip>
          <a:srcRect l="12727" t="21393" r="40327" b="41515"/>
          <a:stretch>
            <a:fillRect/>
          </a:stretch>
        </p:blipFill>
        <p:spPr>
          <a:xfrm>
            <a:off x="0" y="-323850"/>
            <a:ext cx="12371521" cy="7505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46C376-652D-97BA-281A-A420D6E9BBA8}"/>
              </a:ext>
            </a:extLst>
          </p:cNvPr>
          <p:cNvGrpSpPr/>
          <p:nvPr/>
        </p:nvGrpSpPr>
        <p:grpSpPr>
          <a:xfrm>
            <a:off x="-1981200" y="3886200"/>
            <a:ext cx="15966836" cy="11608714"/>
            <a:chOff x="0" y="0"/>
            <a:chExt cx="21289115" cy="154782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4EB44D-B1CE-A308-F9C2-1079AC2B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395834">
              <a:off x="582974" y="2965118"/>
              <a:ext cx="7536406" cy="536026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6850AB-FB22-66F7-8E69-A13C259A4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150007" flipH="1">
              <a:off x="1231394" y="3644545"/>
              <a:ext cx="13829372" cy="98361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83E0EE-10A4-E9F6-00F8-C6E50EC2B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4876181">
              <a:off x="8463804" y="2662983"/>
              <a:ext cx="13829372" cy="9836141"/>
            </a:xfrm>
            <a:prstGeom prst="rect">
              <a:avLst/>
            </a:prstGeom>
          </p:spPr>
        </p:pic>
      </p:grpSp>
      <p:pic>
        <p:nvPicPr>
          <p:cNvPr id="16" name="Picture 1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77846415-DDFB-6553-86D5-3611520308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7" y="1257300"/>
            <a:ext cx="2842363" cy="4042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29">
            <a:extLst>
              <a:ext uri="{FF2B5EF4-FFF2-40B4-BE49-F238E27FC236}">
                <a16:creationId xmlns:a16="http://schemas.microsoft.com/office/drawing/2014/main" id="{43383F34-D47A-3832-0288-96D746259E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038600" y="179341"/>
            <a:ext cx="3771930" cy="8816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F549F4-6484-D607-DC04-D60D15910D1B}"/>
              </a:ext>
            </a:extLst>
          </p:cNvPr>
          <p:cNvSpPr txBox="1"/>
          <p:nvPr/>
        </p:nvSpPr>
        <p:spPr>
          <a:xfrm>
            <a:off x="4267200" y="312408"/>
            <a:ext cx="16190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#9Slide05 Lobster" panose="02000506000000020003" pitchFamily="2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567BEB-5FAA-A90F-EEE5-BAEFB2706CDB}"/>
              </a:ext>
            </a:extLst>
          </p:cNvPr>
          <p:cNvSpPr txBox="1"/>
          <p:nvPr/>
        </p:nvSpPr>
        <p:spPr>
          <a:xfrm>
            <a:off x="5015938" y="312407"/>
            <a:ext cx="38519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#9Slide04 SVNSwashington" pitchFamily="2" charset="0"/>
              </a:rPr>
              <a:t>Tác giả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78C1DC-72CA-2106-6CC5-CA48D0BAAF3F}"/>
              </a:ext>
            </a:extLst>
          </p:cNvPr>
          <p:cNvSpPr txBox="1"/>
          <p:nvPr/>
        </p:nvSpPr>
        <p:spPr>
          <a:xfrm>
            <a:off x="5791200" y="1322347"/>
            <a:ext cx="990600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>
                <a:solidFill>
                  <a:schemeClr val="tx2">
                    <a:lumMod val="50000"/>
                  </a:schemeClr>
                </a:solidFill>
                <a:latin typeface="#9Slide04 SVNSwashington" pitchFamily="2" charset="0"/>
              </a:rPr>
              <a:t>T</a:t>
            </a: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#9Slide04 SVNSwashington" pitchFamily="2" charset="0"/>
              </a:rPr>
              <a:t>rương Nam Hương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2642D-055F-78AF-1C3A-CBB3F8EA9DB2}"/>
              </a:ext>
            </a:extLst>
          </p:cNvPr>
          <p:cNvSpPr txBox="1"/>
          <p:nvPr/>
        </p:nvSpPr>
        <p:spPr>
          <a:xfrm>
            <a:off x="3835081" y="1915635"/>
            <a:ext cx="7950897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Nhà thơ Trương Nam Hương sinh ngày 23-10-1963 tại Hải Phòng, lớn lên ở Hà Nội và vào TP Hồ Chí Minh từ năm 12 tuổi.</a:t>
            </a:r>
            <a:endParaRPr lang="en-US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84F2AC-204F-A48E-709F-2E9A8DC4C716}"/>
              </a:ext>
            </a:extLst>
          </p:cNvPr>
          <p:cNvSpPr txBox="1"/>
          <p:nvPr/>
        </p:nvSpPr>
        <p:spPr>
          <a:xfrm>
            <a:off x="3962400" y="3237886"/>
            <a:ext cx="7823578" cy="169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Ông là một nhà thơ tài hoa của nền văn học Việt Nam. Với những chùm thơ hay và giàu ý nghĩa đã giúp ông nhận được nhiều giải thưởng cao quý của văn học nghệ thuật.</a:t>
            </a:r>
            <a:endParaRPr lang="en-US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BAEFC-CD28-91D5-4F03-E08CE7A7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999"/>
          </a:blip>
          <a:srcRect l="12727" t="21393" r="40327" b="41515"/>
          <a:stretch>
            <a:fillRect/>
          </a:stretch>
        </p:blipFill>
        <p:spPr>
          <a:xfrm>
            <a:off x="0" y="-323850"/>
            <a:ext cx="12371521" cy="7505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46C376-652D-97BA-281A-A420D6E9BBA8}"/>
              </a:ext>
            </a:extLst>
          </p:cNvPr>
          <p:cNvGrpSpPr/>
          <p:nvPr/>
        </p:nvGrpSpPr>
        <p:grpSpPr>
          <a:xfrm>
            <a:off x="-1981200" y="3886200"/>
            <a:ext cx="15966836" cy="11608714"/>
            <a:chOff x="0" y="0"/>
            <a:chExt cx="21289115" cy="154782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4EB44D-B1CE-A308-F9C2-1079AC2B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395834">
              <a:off x="582974" y="2965118"/>
              <a:ext cx="7536406" cy="536026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6850AB-FB22-66F7-8E69-A13C259A4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150007" flipH="1">
              <a:off x="1231394" y="3644545"/>
              <a:ext cx="13829372" cy="98361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83E0EE-10A4-E9F6-00F8-C6E50EC2B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4876181">
              <a:off x="8463804" y="2662983"/>
              <a:ext cx="13829372" cy="9836141"/>
            </a:xfrm>
            <a:prstGeom prst="rect">
              <a:avLst/>
            </a:prstGeom>
          </p:spPr>
        </p:pic>
      </p:grpSp>
      <p:pic>
        <p:nvPicPr>
          <p:cNvPr id="18" name="Picture 29">
            <a:extLst>
              <a:ext uri="{FF2B5EF4-FFF2-40B4-BE49-F238E27FC236}">
                <a16:creationId xmlns:a16="http://schemas.microsoft.com/office/drawing/2014/main" id="{43383F34-D47A-3832-0288-96D746259E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38600" y="179341"/>
            <a:ext cx="3771930" cy="8816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F549F4-6484-D607-DC04-D60D15910D1B}"/>
              </a:ext>
            </a:extLst>
          </p:cNvPr>
          <p:cNvSpPr txBox="1"/>
          <p:nvPr/>
        </p:nvSpPr>
        <p:spPr>
          <a:xfrm>
            <a:off x="4267200" y="312408"/>
            <a:ext cx="25327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#9Slide05 Lobster" panose="02000506000000020003" pitchFamily="2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567BEB-5FAA-A90F-EEE5-BAEFB2706CDB}"/>
              </a:ext>
            </a:extLst>
          </p:cNvPr>
          <p:cNvSpPr txBox="1"/>
          <p:nvPr/>
        </p:nvSpPr>
        <p:spPr>
          <a:xfrm>
            <a:off x="5015938" y="312407"/>
            <a:ext cx="38519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#9Slide04 SVNSwashington" pitchFamily="2" charset="0"/>
              </a:rPr>
              <a:t>Tác phẩm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C34CF96-DF11-A33B-A782-6E332D2F51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66666" y="3316774"/>
            <a:ext cx="3179367" cy="36808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A035B3-47C7-66DC-3616-B709F7E248F4}"/>
              </a:ext>
            </a:extLst>
          </p:cNvPr>
          <p:cNvGrpSpPr/>
          <p:nvPr/>
        </p:nvGrpSpPr>
        <p:grpSpPr>
          <a:xfrm>
            <a:off x="2300297" y="1636963"/>
            <a:ext cx="2819400" cy="1251113"/>
            <a:chOff x="2300297" y="1636963"/>
            <a:chExt cx="2819400" cy="1251113"/>
          </a:xfrm>
        </p:grpSpPr>
        <p:pic>
          <p:nvPicPr>
            <p:cNvPr id="8" name="Picture 35">
              <a:extLst>
                <a:ext uri="{FF2B5EF4-FFF2-40B4-BE49-F238E27FC236}">
                  <a16:creationId xmlns:a16="http://schemas.microsoft.com/office/drawing/2014/main" id="{8A54D971-17F7-9F64-91C8-52692E9D3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00297" y="1636963"/>
              <a:ext cx="2819400" cy="12511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870EA5-936A-0A3E-1026-71F2F6538F9E}"/>
                </a:ext>
              </a:extLst>
            </p:cNvPr>
            <p:cNvSpPr txBox="1"/>
            <p:nvPr/>
          </p:nvSpPr>
          <p:spPr>
            <a:xfrm>
              <a:off x="2821067" y="1940871"/>
              <a:ext cx="17778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>
                  <a:solidFill>
                    <a:schemeClr val="accent1">
                      <a:lumMod val="50000"/>
                    </a:schemeClr>
                  </a:solidFill>
                  <a:latin typeface="#9Slide04 SVNSwashington" pitchFamily="2" charset="0"/>
                </a:rPr>
                <a:t>a. Xuất xứ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ABD017-11BF-84AF-05A5-7A61B4D67017}"/>
              </a:ext>
            </a:extLst>
          </p:cNvPr>
          <p:cNvGrpSpPr/>
          <p:nvPr/>
        </p:nvGrpSpPr>
        <p:grpSpPr>
          <a:xfrm>
            <a:off x="5334000" y="3833379"/>
            <a:ext cx="2819400" cy="1251113"/>
            <a:chOff x="2300297" y="1636963"/>
            <a:chExt cx="2819400" cy="1251113"/>
          </a:xfrm>
        </p:grpSpPr>
        <p:pic>
          <p:nvPicPr>
            <p:cNvPr id="12" name="Picture 35">
              <a:extLst>
                <a:ext uri="{FF2B5EF4-FFF2-40B4-BE49-F238E27FC236}">
                  <a16:creationId xmlns:a16="http://schemas.microsoft.com/office/drawing/2014/main" id="{2B0FDE0E-AE0C-2108-E7EC-0C0A1ED90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00297" y="1636963"/>
              <a:ext cx="2819400" cy="12511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EEF7EF-9A7F-215C-6EBE-21706B8D5552}"/>
                </a:ext>
              </a:extLst>
            </p:cNvPr>
            <p:cNvSpPr txBox="1"/>
            <p:nvPr/>
          </p:nvSpPr>
          <p:spPr>
            <a:xfrm>
              <a:off x="2821067" y="1940871"/>
              <a:ext cx="18835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>
                  <a:solidFill>
                    <a:schemeClr val="accent1">
                      <a:lumMod val="50000"/>
                    </a:schemeClr>
                  </a:solidFill>
                  <a:latin typeface="#9Slide04 SVNSwashington" pitchFamily="2" charset="0"/>
                </a:rPr>
                <a:t>b.  Thể loại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05D64A-437C-CAB8-C5FE-81534C027AF7}"/>
              </a:ext>
            </a:extLst>
          </p:cNvPr>
          <p:cNvGrpSpPr/>
          <p:nvPr/>
        </p:nvGrpSpPr>
        <p:grpSpPr>
          <a:xfrm>
            <a:off x="8305800" y="1638001"/>
            <a:ext cx="2819400" cy="1251113"/>
            <a:chOff x="2300297" y="1636963"/>
            <a:chExt cx="2819400" cy="1251113"/>
          </a:xfrm>
        </p:grpSpPr>
        <p:pic>
          <p:nvPicPr>
            <p:cNvPr id="15" name="Picture 35">
              <a:extLst>
                <a:ext uri="{FF2B5EF4-FFF2-40B4-BE49-F238E27FC236}">
                  <a16:creationId xmlns:a16="http://schemas.microsoft.com/office/drawing/2014/main" id="{574EB25F-537D-D734-BE69-A0E60226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00297" y="1636963"/>
              <a:ext cx="2819400" cy="12511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97FB4D-2496-063A-7B68-4105854C69A3}"/>
                </a:ext>
              </a:extLst>
            </p:cNvPr>
            <p:cNvSpPr txBox="1"/>
            <p:nvPr/>
          </p:nvSpPr>
          <p:spPr>
            <a:xfrm>
              <a:off x="2821067" y="1940871"/>
              <a:ext cx="16895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>
                  <a:solidFill>
                    <a:schemeClr val="accent1">
                      <a:lumMod val="50000"/>
                    </a:schemeClr>
                  </a:solidFill>
                  <a:latin typeface="#9Slide04 SVNSwashington" pitchFamily="2" charset="0"/>
                </a:rPr>
                <a:t>c. PTBĐ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5FCB3E3-BCA7-4F0B-509D-EF5AA63C9539}"/>
              </a:ext>
            </a:extLst>
          </p:cNvPr>
          <p:cNvSpPr txBox="1"/>
          <p:nvPr/>
        </p:nvSpPr>
        <p:spPr>
          <a:xfrm>
            <a:off x="2407467" y="2888076"/>
            <a:ext cx="2743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trong Ban mai xanh, bài thơ lần đầu được đăng trên báo Khăn quàng đỏ năm 1987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18E536-4608-5D3E-5E6D-F9C848C5D173}"/>
              </a:ext>
            </a:extLst>
          </p:cNvPr>
          <p:cNvSpPr txBox="1"/>
          <p:nvPr/>
        </p:nvSpPr>
        <p:spPr>
          <a:xfrm>
            <a:off x="5596114" y="3132724"/>
            <a:ext cx="2400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 sáu chữ</a:t>
            </a: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7EA230-621C-2D93-ED2E-F6BD23D2DB46}"/>
              </a:ext>
            </a:extLst>
          </p:cNvPr>
          <p:cNvSpPr txBox="1"/>
          <p:nvPr/>
        </p:nvSpPr>
        <p:spPr>
          <a:xfrm>
            <a:off x="8991600" y="3031327"/>
            <a:ext cx="1787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 cảm</a:t>
            </a:r>
          </a:p>
        </p:txBody>
      </p:sp>
    </p:spTree>
    <p:extLst>
      <p:ext uri="{BB962C8B-B14F-4D97-AF65-F5344CB8AC3E}">
        <p14:creationId xmlns:p14="http://schemas.microsoft.com/office/powerpoint/2010/main" val="12696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BAEFC-CD28-91D5-4F03-E08CE7A7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999"/>
          </a:blip>
          <a:srcRect l="12727" t="21393" r="40327" b="41515"/>
          <a:stretch>
            <a:fillRect/>
          </a:stretch>
        </p:blipFill>
        <p:spPr>
          <a:xfrm>
            <a:off x="0" y="-323850"/>
            <a:ext cx="12371521" cy="7505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46C376-652D-97BA-281A-A420D6E9BBA8}"/>
              </a:ext>
            </a:extLst>
          </p:cNvPr>
          <p:cNvGrpSpPr/>
          <p:nvPr/>
        </p:nvGrpSpPr>
        <p:grpSpPr>
          <a:xfrm>
            <a:off x="-1981200" y="3886200"/>
            <a:ext cx="15966836" cy="11608714"/>
            <a:chOff x="0" y="0"/>
            <a:chExt cx="21289115" cy="154782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4EB44D-B1CE-A308-F9C2-1079AC2B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395834">
              <a:off x="582974" y="2965118"/>
              <a:ext cx="7536406" cy="536026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6850AB-FB22-66F7-8E69-A13C259A4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150007" flipH="1">
              <a:off x="1231394" y="3644545"/>
              <a:ext cx="13829372" cy="98361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83E0EE-10A4-E9F6-00F8-C6E50EC2B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4876181">
              <a:off x="8463804" y="2662983"/>
              <a:ext cx="13829372" cy="9836141"/>
            </a:xfrm>
            <a:prstGeom prst="rect">
              <a:avLst/>
            </a:prstGeom>
          </p:spPr>
        </p:pic>
      </p:grpSp>
      <p:pic>
        <p:nvPicPr>
          <p:cNvPr id="18" name="Picture 29">
            <a:extLst>
              <a:ext uri="{FF2B5EF4-FFF2-40B4-BE49-F238E27FC236}">
                <a16:creationId xmlns:a16="http://schemas.microsoft.com/office/drawing/2014/main" id="{43383F34-D47A-3832-0288-96D746259E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38600" y="179341"/>
            <a:ext cx="3771930" cy="8816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F549F4-6484-D607-DC04-D60D15910D1B}"/>
              </a:ext>
            </a:extLst>
          </p:cNvPr>
          <p:cNvSpPr txBox="1"/>
          <p:nvPr/>
        </p:nvSpPr>
        <p:spPr>
          <a:xfrm>
            <a:off x="4267200" y="312408"/>
            <a:ext cx="25327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#9Slide05 Lobster" panose="02000506000000020003" pitchFamily="2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567BEB-5FAA-A90F-EEE5-BAEFB2706CDB}"/>
              </a:ext>
            </a:extLst>
          </p:cNvPr>
          <p:cNvSpPr txBox="1"/>
          <p:nvPr/>
        </p:nvSpPr>
        <p:spPr>
          <a:xfrm>
            <a:off x="5015938" y="312407"/>
            <a:ext cx="385195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#9Slide04 SVNSwashington" pitchFamily="2" charset="0"/>
              </a:rPr>
              <a:t>Tác phẩm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C34CF96-DF11-A33B-A782-6E332D2F51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66666" y="3316774"/>
            <a:ext cx="3179367" cy="36808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A035B3-47C7-66DC-3616-B709F7E248F4}"/>
              </a:ext>
            </a:extLst>
          </p:cNvPr>
          <p:cNvGrpSpPr/>
          <p:nvPr/>
        </p:nvGrpSpPr>
        <p:grpSpPr>
          <a:xfrm>
            <a:off x="2300297" y="1636963"/>
            <a:ext cx="2819400" cy="1251113"/>
            <a:chOff x="2300297" y="1636963"/>
            <a:chExt cx="2819400" cy="1251113"/>
          </a:xfrm>
        </p:grpSpPr>
        <p:pic>
          <p:nvPicPr>
            <p:cNvPr id="8" name="Picture 35">
              <a:extLst>
                <a:ext uri="{FF2B5EF4-FFF2-40B4-BE49-F238E27FC236}">
                  <a16:creationId xmlns:a16="http://schemas.microsoft.com/office/drawing/2014/main" id="{8A54D971-17F7-9F64-91C8-52692E9D3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00297" y="1636963"/>
              <a:ext cx="2819400" cy="12511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870EA5-936A-0A3E-1026-71F2F6538F9E}"/>
                </a:ext>
              </a:extLst>
            </p:cNvPr>
            <p:cNvSpPr txBox="1"/>
            <p:nvPr/>
          </p:nvSpPr>
          <p:spPr>
            <a:xfrm>
              <a:off x="2821067" y="1940871"/>
              <a:ext cx="181620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>
                  <a:solidFill>
                    <a:schemeClr val="accent1">
                      <a:lumMod val="50000"/>
                    </a:schemeClr>
                  </a:solidFill>
                  <a:latin typeface="#9Slide04 SVNSwashington" pitchFamily="2" charset="0"/>
                </a:rPr>
                <a:t>d. Nhan đề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05D64A-437C-CAB8-C5FE-81534C027AF7}"/>
              </a:ext>
            </a:extLst>
          </p:cNvPr>
          <p:cNvGrpSpPr/>
          <p:nvPr/>
        </p:nvGrpSpPr>
        <p:grpSpPr>
          <a:xfrm>
            <a:off x="6122541" y="1481273"/>
            <a:ext cx="2819400" cy="1251113"/>
            <a:chOff x="2300297" y="1636963"/>
            <a:chExt cx="2819400" cy="1251113"/>
          </a:xfrm>
        </p:grpSpPr>
        <p:pic>
          <p:nvPicPr>
            <p:cNvPr id="15" name="Picture 35">
              <a:extLst>
                <a:ext uri="{FF2B5EF4-FFF2-40B4-BE49-F238E27FC236}">
                  <a16:creationId xmlns:a16="http://schemas.microsoft.com/office/drawing/2014/main" id="{574EB25F-537D-D734-BE69-A0E60226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00297" y="1636963"/>
              <a:ext cx="2819400" cy="12511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97FB4D-2496-063A-7B68-4105854C69A3}"/>
                </a:ext>
              </a:extLst>
            </p:cNvPr>
            <p:cNvSpPr txBox="1"/>
            <p:nvPr/>
          </p:nvSpPr>
          <p:spPr>
            <a:xfrm>
              <a:off x="3057692" y="1972461"/>
              <a:ext cx="15260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>
                  <a:solidFill>
                    <a:schemeClr val="accent1">
                      <a:lumMod val="50000"/>
                    </a:schemeClr>
                  </a:solidFill>
                  <a:latin typeface="#9Slide04 SVNSwashington" pitchFamily="2" charset="0"/>
                </a:rPr>
                <a:t>e. Bố cục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5FCB3E3-BCA7-4F0B-509D-EF5AA63C9539}"/>
              </a:ext>
            </a:extLst>
          </p:cNvPr>
          <p:cNvSpPr txBox="1"/>
          <p:nvPr/>
        </p:nvSpPr>
        <p:spPr>
          <a:xfrm>
            <a:off x="2531617" y="2829685"/>
            <a:ext cx="2743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Nhan đề bài thơ Trong lời mẹ hát có nghĩa là lời ru của mẹ, lời ru ấy mang nhiều ý nghĩa với người con.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5916C4-87C7-E7AC-C932-DEBD1BC725B6}"/>
              </a:ext>
            </a:extLst>
          </p:cNvPr>
          <p:cNvSpPr txBox="1"/>
          <p:nvPr/>
        </p:nvSpPr>
        <p:spPr>
          <a:xfrm>
            <a:off x="6324599" y="2687922"/>
            <a:ext cx="55278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 1: 2 khổ đầu: </a:t>
            </a:r>
            <a:r>
              <a:rPr lang="en-US" sz="2000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Lời ru của mẹ chứa những kỷ niệm tuổi thơ</a:t>
            </a:r>
            <a:endParaRPr lang="en-US" sz="16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 2: khổ thứ 3,4,5,6,7:  </a:t>
            </a:r>
            <a:r>
              <a:rPr lang="en-US" sz="2000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 hi sinh thầm lặng của mẹ</a:t>
            </a:r>
            <a:endParaRPr lang="en-US" sz="16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 3: Khổ cuối: </a:t>
            </a:r>
            <a:r>
              <a:rPr lang="en-US" sz="2000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Lời ru của mẹ chắp cánh tương lai cho con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BAEFC-CD28-91D5-4F03-E08CE7A7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999"/>
          </a:blip>
          <a:srcRect l="12727" t="21393" r="40327" b="41515"/>
          <a:stretch>
            <a:fillRect/>
          </a:stretch>
        </p:blipFill>
        <p:spPr>
          <a:xfrm>
            <a:off x="0" y="-323850"/>
            <a:ext cx="12371521" cy="7505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46C376-652D-97BA-281A-A420D6E9BBA8}"/>
              </a:ext>
            </a:extLst>
          </p:cNvPr>
          <p:cNvGrpSpPr/>
          <p:nvPr/>
        </p:nvGrpSpPr>
        <p:grpSpPr>
          <a:xfrm>
            <a:off x="-2512813" y="3752850"/>
            <a:ext cx="15966836" cy="11608714"/>
            <a:chOff x="0" y="0"/>
            <a:chExt cx="21289115" cy="154782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4EB44D-B1CE-A308-F9C2-1079AC2B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0395834">
              <a:off x="582974" y="2965118"/>
              <a:ext cx="7536406" cy="536026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6850AB-FB22-66F7-8E69-A13C259A4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150007" flipH="1">
              <a:off x="1231394" y="3644545"/>
              <a:ext cx="13829372" cy="98361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83E0EE-10A4-E9F6-00F8-C6E50EC2B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4876181">
              <a:off x="8463804" y="2662983"/>
              <a:ext cx="13829372" cy="983614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93598BE-DD2E-A71A-30BF-CD154A7C79B0}"/>
              </a:ext>
            </a:extLst>
          </p:cNvPr>
          <p:cNvGrpSpPr/>
          <p:nvPr/>
        </p:nvGrpSpPr>
        <p:grpSpPr>
          <a:xfrm>
            <a:off x="-3456802" y="-5872619"/>
            <a:ext cx="11996805" cy="9976971"/>
            <a:chOff x="0" y="0"/>
            <a:chExt cx="15995740" cy="133026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9C5B32-DE18-BEA3-8131-4A3B8076D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2597304">
              <a:off x="8967768" y="4395195"/>
              <a:ext cx="6344094" cy="451223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E3DBE2-51F6-DE15-3CFC-C287D03F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257950">
              <a:off x="1225432" y="2022277"/>
              <a:ext cx="13016624" cy="925807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E307F2-142A-228A-5326-133E4A6BBC94}"/>
              </a:ext>
            </a:extLst>
          </p:cNvPr>
          <p:cNvGrpSpPr/>
          <p:nvPr/>
        </p:nvGrpSpPr>
        <p:grpSpPr>
          <a:xfrm>
            <a:off x="-595540" y="1062518"/>
            <a:ext cx="5036819" cy="6688062"/>
            <a:chOff x="0" y="0"/>
            <a:chExt cx="6715759" cy="89174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D5FE7E-DD02-A1F8-D51D-2535B154F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2179" b="56964"/>
            <a:stretch>
              <a:fillRect/>
            </a:stretch>
          </p:blipFill>
          <p:spPr>
            <a:xfrm flipH="1">
              <a:off x="713557" y="5127516"/>
              <a:ext cx="6002202" cy="35236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B11AE5-BEDD-7255-F003-CF02911F0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27863" b="26711"/>
            <a:stretch>
              <a:fillRect/>
            </a:stretch>
          </p:blipFill>
          <p:spPr>
            <a:xfrm flipH="1">
              <a:off x="0" y="2186933"/>
              <a:ext cx="5962222" cy="6730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C63F4F-A2FB-AA8E-B41E-60C8A683A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011168" y="0"/>
              <a:ext cx="3939885" cy="86511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B0F8E5-5D07-0252-74A1-8C9574388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2595543" y="3256370"/>
              <a:ext cx="3000855" cy="539479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D592C13-6E8F-7ABE-D1E1-5761BDDFD2E5}"/>
              </a:ext>
            </a:extLst>
          </p:cNvPr>
          <p:cNvSpPr txBox="1"/>
          <p:nvPr/>
        </p:nvSpPr>
        <p:spPr>
          <a:xfrm>
            <a:off x="3832872" y="2260791"/>
            <a:ext cx="5783889" cy="29056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#9Slide04 AdrianeSwash" panose="02000504060000090004" pitchFamily="2" charset="0"/>
                <a:ea typeface="+mn-ea"/>
                <a:cs typeface="+mn-cs"/>
              </a:rPr>
              <a:t>II/ TÌM HIỂU CHI TIẾT</a:t>
            </a:r>
          </a:p>
        </p:txBody>
      </p:sp>
    </p:spTree>
    <p:extLst>
      <p:ext uri="{BB962C8B-B14F-4D97-AF65-F5344CB8AC3E}">
        <p14:creationId xmlns:p14="http://schemas.microsoft.com/office/powerpoint/2010/main" val="35042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416</TotalTime>
  <Words>294</Words>
  <Application>Microsoft Office PowerPoint</Application>
  <PresentationFormat>Widescreen</PresentationFormat>
  <Paragraphs>35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#9Slide05 Lobster</vt:lpstr>
      <vt:lpstr>#9Slide02 Tieu de dai</vt:lpstr>
      <vt:lpstr>#9Slide06 SVNBeloved</vt:lpstr>
      <vt:lpstr>Times New Roman</vt:lpstr>
      <vt:lpstr>Calibri</vt:lpstr>
      <vt:lpstr>Symbol</vt:lpstr>
      <vt:lpstr>#9Slide02 Noi dung dai</vt:lpstr>
      <vt:lpstr>#9Slide04 SVNSwashington</vt:lpstr>
      <vt:lpstr>Arial</vt:lpstr>
      <vt:lpstr>#9Slide04 AdrianeSwash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VO THI YEN NHI</dc:creator>
  <cp:keywords>9Slide</cp:keywords>
  <dc:description>9Slide.vn</dc:description>
  <cp:lastModifiedBy>Admin</cp:lastModifiedBy>
  <cp:revision>6</cp:revision>
  <dcterms:created xsi:type="dcterms:W3CDTF">2023-04-30T02:59:24Z</dcterms:created>
  <dcterms:modified xsi:type="dcterms:W3CDTF">2025-02-08T22:57:57Z</dcterms:modified>
  <cp:category>9Slide.vn</cp:category>
  <cp:contentStatus>9Slide</cp:contentStatus>
</cp:coreProperties>
</file>