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handoutMasterIdLst>
    <p:handoutMasterId r:id="rId19"/>
  </p:handoutMasterIdLst>
  <p:sldIdLst>
    <p:sldId id="256" r:id="rId2"/>
    <p:sldId id="369" r:id="rId3"/>
    <p:sldId id="381" r:id="rId4"/>
    <p:sldId id="368" r:id="rId5"/>
    <p:sldId id="382" r:id="rId6"/>
    <p:sldId id="383" r:id="rId7"/>
    <p:sldId id="384" r:id="rId8"/>
    <p:sldId id="385" r:id="rId9"/>
    <p:sldId id="386" r:id="rId10"/>
    <p:sldId id="387" r:id="rId11"/>
    <p:sldId id="388" r:id="rId12"/>
    <p:sldId id="389" r:id="rId13"/>
    <p:sldId id="390" r:id="rId14"/>
    <p:sldId id="391" r:id="rId15"/>
    <p:sldId id="392" r:id="rId16"/>
    <p:sldId id="393" r:id="rId17"/>
  </p:sldIdLst>
  <p:sldSz cx="9144000" cy="5143500" type="screen16x9"/>
  <p:notesSz cx="6858000" cy="9144000"/>
  <p:embeddedFontLst>
    <p:embeddedFont>
      <p:font typeface="#9Slide01 Tieu de ngan" panose="00000800000000000000" pitchFamily="2" charset="0"/>
      <p:bold r:id="rId20"/>
    </p:embeddedFont>
    <p:embeddedFont>
      <p:font typeface="#9Slide03 Montserrat ExtraBold" panose="00000900000000000000" pitchFamily="2" charset="0"/>
      <p:bold r:id="rId21"/>
    </p:embeddedFont>
    <p:embeddedFont>
      <p:font typeface="Calibri" panose="020F050202020403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B61"/>
    <a:srgbClr val="3839C9"/>
    <a:srgbClr val="C9BEFF"/>
    <a:srgbClr val="EAE6FF"/>
    <a:srgbClr val="F1EFFA"/>
    <a:srgbClr val="F1F0F8"/>
    <a:srgbClr val="000000"/>
    <a:srgbClr val="211A0E"/>
    <a:srgbClr val="F0E3DB"/>
    <a:srgbClr val="DFA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5" autoAdjust="0"/>
    <p:restoredTop sz="94660"/>
  </p:normalViewPr>
  <p:slideViewPr>
    <p:cSldViewPr snapToGrid="0">
      <p:cViewPr varScale="1">
        <p:scale>
          <a:sx n="80" d="100"/>
          <a:sy n="80"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2023/6/17</a:t>
            </a:fld>
            <a:endParaRPr lang="zh-CN" altLang="en-US">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a:t>
            </a:fld>
            <a:endParaRPr lang="zh-CN" altLang="en-US">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77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5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44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08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12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12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4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93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9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66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48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49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19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59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94b5bec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94b5bec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36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0F8"/>
        </a:solidFill>
        <a:effectLst/>
      </p:bgPr>
    </p:bg>
    <p:spTree>
      <p:nvGrpSpPr>
        <p:cNvPr id="1" name="Shape 5"/>
        <p:cNvGrpSpPr/>
        <p:nvPr/>
      </p:nvGrpSpPr>
      <p:grpSpPr>
        <a:xfrm>
          <a:off x="0" y="0"/>
          <a:ext cx="0" cy="0"/>
          <a:chOff x="0" y="0"/>
          <a:chExt cx="0" cy="0"/>
        </a:xfrm>
      </p:grpSpPr>
      <p:grpSp>
        <p:nvGrpSpPr>
          <p:cNvPr id="3" name="组合 2">
            <a:extLst>
              <a:ext uri="{FF2B5EF4-FFF2-40B4-BE49-F238E27FC236}">
                <a16:creationId xmlns:a16="http://schemas.microsoft.com/office/drawing/2014/main" id="{86008B04-3E05-258C-2F43-8B86A2D3BBC7}"/>
              </a:ext>
            </a:extLst>
          </p:cNvPr>
          <p:cNvGrpSpPr/>
          <p:nvPr userDrawn="1"/>
        </p:nvGrpSpPr>
        <p:grpSpPr>
          <a:xfrm>
            <a:off x="1" y="0"/>
            <a:ext cx="9151290" cy="5178798"/>
            <a:chOff x="1" y="0"/>
            <a:chExt cx="9151290" cy="5178798"/>
          </a:xfrm>
        </p:grpSpPr>
        <p:grpSp>
          <p:nvGrpSpPr>
            <p:cNvPr id="4" name="组合 3">
              <a:extLst>
                <a:ext uri="{FF2B5EF4-FFF2-40B4-BE49-F238E27FC236}">
                  <a16:creationId xmlns:a16="http://schemas.microsoft.com/office/drawing/2014/main" id="{7FD2D2E9-E694-3233-D386-3F636732BB3D}"/>
                </a:ext>
              </a:extLst>
            </p:cNvPr>
            <p:cNvGrpSpPr/>
            <p:nvPr/>
          </p:nvGrpSpPr>
          <p:grpSpPr>
            <a:xfrm>
              <a:off x="1" y="0"/>
              <a:ext cx="9151290" cy="5178798"/>
              <a:chOff x="1" y="0"/>
              <a:chExt cx="9151290" cy="5178798"/>
            </a:xfrm>
          </p:grpSpPr>
          <p:grpSp>
            <p:nvGrpSpPr>
              <p:cNvPr id="23" name="组合 22">
                <a:extLst>
                  <a:ext uri="{FF2B5EF4-FFF2-40B4-BE49-F238E27FC236}">
                    <a16:creationId xmlns:a16="http://schemas.microsoft.com/office/drawing/2014/main" id="{6FD3E586-E8E2-6C82-D391-6DBC6AADDA84}"/>
                  </a:ext>
                </a:extLst>
              </p:cNvPr>
              <p:cNvGrpSpPr/>
              <p:nvPr/>
            </p:nvGrpSpPr>
            <p:grpSpPr>
              <a:xfrm flipH="1">
                <a:off x="1" y="0"/>
                <a:ext cx="9151290" cy="5178798"/>
                <a:chOff x="1" y="0"/>
                <a:chExt cx="9151290" cy="5178798"/>
              </a:xfrm>
            </p:grpSpPr>
            <p:sp>
              <p:nvSpPr>
                <p:cNvPr id="25" name="Google Shape;58;p3">
                  <a:extLst>
                    <a:ext uri="{FF2B5EF4-FFF2-40B4-BE49-F238E27FC236}">
                      <a16:creationId xmlns:a16="http://schemas.microsoft.com/office/drawing/2014/main" id="{C55E084F-9B07-A20E-DF6E-88234B9923BF}"/>
                    </a:ext>
                  </a:extLst>
                </p:cNvPr>
                <p:cNvSpPr/>
                <p:nvPr/>
              </p:nvSpPr>
              <p:spPr>
                <a:xfrm rot="10800000">
                  <a:off x="6948458" y="3283888"/>
                  <a:ext cx="2202833" cy="1894910"/>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p3">
                  <a:extLst>
                    <a:ext uri="{FF2B5EF4-FFF2-40B4-BE49-F238E27FC236}">
                      <a16:creationId xmlns:a16="http://schemas.microsoft.com/office/drawing/2014/main" id="{67F3429E-F9CA-2893-AA30-B234F002BB40}"/>
                    </a:ext>
                  </a:extLst>
                </p:cNvPr>
                <p:cNvSpPr/>
                <p:nvPr/>
              </p:nvSpPr>
              <p:spPr>
                <a:xfrm rot="10800000" flipH="1" flipV="1">
                  <a:off x="1" y="0"/>
                  <a:ext cx="2282024" cy="1963031"/>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316;p50">
                <a:extLst>
                  <a:ext uri="{FF2B5EF4-FFF2-40B4-BE49-F238E27FC236}">
                    <a16:creationId xmlns:a16="http://schemas.microsoft.com/office/drawing/2014/main" id="{BE2D1911-5053-D511-3F91-F9F9BFE11CDE}"/>
                  </a:ext>
                </a:extLst>
              </p:cNvPr>
              <p:cNvSpPr txBox="1">
                <a:spLocks/>
              </p:cNvSpPr>
              <p:nvPr/>
            </p:nvSpPr>
            <p:spPr>
              <a:xfrm>
                <a:off x="720000" y="244586"/>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zh-CN" sz="3200">
                    <a:solidFill>
                      <a:srgbClr val="1A1B61"/>
                    </a:solidFill>
                    <a:latin typeface="TsangerYuMo W04" panose="02020400000000000000" charset="-122"/>
                    <a:ea typeface="TsangerYuMo W04" panose="02020400000000000000" charset="-122"/>
                    <a:sym typeface="+mn-ea"/>
                  </a:rPr>
                  <a:t>PLease add title </a:t>
                </a:r>
                <a:r>
                  <a:rPr lang="en-US" altLang="zh-CN" sz="3200">
                    <a:solidFill>
                      <a:srgbClr val="3839C9"/>
                    </a:solidFill>
                    <a:latin typeface="TsangerYuMo W04" panose="02020400000000000000" charset="-122"/>
                    <a:ea typeface="TsangerYuMo W04" panose="02020400000000000000" charset="-122"/>
                    <a:sym typeface="+mn-ea"/>
                  </a:rPr>
                  <a:t>in here</a:t>
                </a:r>
              </a:p>
            </p:txBody>
          </p:sp>
        </p:grpSp>
        <p:grpSp>
          <p:nvGrpSpPr>
            <p:cNvPr id="5" name="组合 4">
              <a:extLst>
                <a:ext uri="{FF2B5EF4-FFF2-40B4-BE49-F238E27FC236}">
                  <a16:creationId xmlns:a16="http://schemas.microsoft.com/office/drawing/2014/main" id="{09B013E9-7141-381D-9FEF-157049AB8A1D}"/>
                </a:ext>
              </a:extLst>
            </p:cNvPr>
            <p:cNvGrpSpPr/>
            <p:nvPr/>
          </p:nvGrpSpPr>
          <p:grpSpPr>
            <a:xfrm>
              <a:off x="8010279" y="434200"/>
              <a:ext cx="732862" cy="529231"/>
              <a:chOff x="4526787" y="487174"/>
              <a:chExt cx="732862" cy="529231"/>
            </a:xfrm>
          </p:grpSpPr>
          <p:sp>
            <p:nvSpPr>
              <p:cNvPr id="19" name="对话气泡: 矩形 18">
                <a:extLst>
                  <a:ext uri="{FF2B5EF4-FFF2-40B4-BE49-F238E27FC236}">
                    <a16:creationId xmlns:a16="http://schemas.microsoft.com/office/drawing/2014/main" id="{2DE38143-EF2D-6736-1EF2-B39E988012AA}"/>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60560B9-A09B-94D5-6D96-AEE5D1B5F6A4}"/>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AE62240-8C11-3A01-0B7E-00B209F4BAAF}"/>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3602C548-9DD4-783A-0A41-9C4F42D586D9}"/>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a16="http://schemas.microsoft.com/office/drawing/2014/main" id="{A1479C95-0061-004A-E7A6-FF65A4E6AE24}"/>
                </a:ext>
              </a:extLst>
            </p:cNvPr>
            <p:cNvGrpSpPr/>
            <p:nvPr/>
          </p:nvGrpSpPr>
          <p:grpSpPr>
            <a:xfrm>
              <a:off x="459701" y="4231343"/>
              <a:ext cx="732862" cy="529231"/>
              <a:chOff x="4526787" y="487174"/>
              <a:chExt cx="732862" cy="529231"/>
            </a:xfrm>
          </p:grpSpPr>
          <p:sp>
            <p:nvSpPr>
              <p:cNvPr id="15" name="对话气泡: 矩形 14">
                <a:extLst>
                  <a:ext uri="{FF2B5EF4-FFF2-40B4-BE49-F238E27FC236}">
                    <a16:creationId xmlns:a16="http://schemas.microsoft.com/office/drawing/2014/main" id="{3814982B-55E7-B53F-132A-2D3FB9679B6A}"/>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99A4B079-D19A-00A6-3257-E303036F61D1}"/>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A7989AFB-3387-3BF0-67AD-8EF7B8C86C9F}"/>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30CECCC9-3E01-15CC-A4FE-02E7C640C6D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D9ECBB45-D862-1634-C06D-0E1EC6F71FA6}"/>
                </a:ext>
              </a:extLst>
            </p:cNvPr>
            <p:cNvGrpSpPr/>
            <p:nvPr/>
          </p:nvGrpSpPr>
          <p:grpSpPr>
            <a:xfrm>
              <a:off x="720000" y="330558"/>
              <a:ext cx="482629" cy="482629"/>
              <a:chOff x="1536176" y="774519"/>
              <a:chExt cx="482629" cy="482629"/>
            </a:xfrm>
          </p:grpSpPr>
          <p:sp>
            <p:nvSpPr>
              <p:cNvPr id="10" name="对话气泡: 椭圆形 9">
                <a:extLst>
                  <a:ext uri="{FF2B5EF4-FFF2-40B4-BE49-F238E27FC236}">
                    <a16:creationId xmlns:a16="http://schemas.microsoft.com/office/drawing/2014/main" id="{BAA33B68-7115-47F6-422E-2B833CED75B1}"/>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60A5EED8-C5F0-B796-7481-28EE2FA044AA}"/>
                  </a:ext>
                </a:extLst>
              </p:cNvPr>
              <p:cNvGrpSpPr/>
              <p:nvPr/>
            </p:nvGrpSpPr>
            <p:grpSpPr>
              <a:xfrm>
                <a:off x="1616798" y="992974"/>
                <a:ext cx="321384" cy="62786"/>
                <a:chOff x="1559338" y="965848"/>
                <a:chExt cx="321384" cy="62786"/>
              </a:xfrm>
            </p:grpSpPr>
            <p:sp>
              <p:nvSpPr>
                <p:cNvPr id="12" name="椭圆 11">
                  <a:extLst>
                    <a:ext uri="{FF2B5EF4-FFF2-40B4-BE49-F238E27FC236}">
                      <a16:creationId xmlns:a16="http://schemas.microsoft.com/office/drawing/2014/main" id="{70155B3E-D2FA-F1E8-0288-CBC18D81170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AC53BF7E-233E-68B6-1E03-27A03BA797AE}"/>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D70B60F-0F39-3F36-B57C-6D76FF1C6038}"/>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0"/>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文本框 7">
            <a:extLst>
              <a:ext uri="{FF2B5EF4-FFF2-40B4-BE49-F238E27FC236}">
                <a16:creationId xmlns:a16="http://schemas.microsoft.com/office/drawing/2014/main" id="{44DC155F-EA90-EE44-9097-8286CF9ECE2C}"/>
              </a:ext>
            </a:extLst>
          </p:cNvPr>
          <p:cNvSpPr txBox="1"/>
          <p:nvPr>
            <p:custDataLst>
              <p:tags r:id="rId1"/>
            </p:custDataLst>
          </p:nvPr>
        </p:nvSpPr>
        <p:spPr>
          <a:xfrm>
            <a:off x="406657" y="2107273"/>
            <a:ext cx="4823867" cy="1446550"/>
          </a:xfrm>
          <a:prstGeom prst="rect">
            <a:avLst/>
          </a:prstGeom>
          <a:noFill/>
        </p:spPr>
        <p:txBody>
          <a:bodyPr wrap="square" rtlCol="0">
            <a:spAutoFit/>
          </a:bodyPr>
          <a:lstStyle/>
          <a:p>
            <a:r>
              <a:rPr lang="en-US" altLang="zh-CN" sz="8800">
                <a:solidFill>
                  <a:srgbClr val="3839C9"/>
                </a:solidFill>
                <a:latin typeface="#9Slide03 Montserrat ExtraBold" panose="00000900000000000000" pitchFamily="2" charset="0"/>
                <a:ea typeface="TsangerYuMo W04" panose="02020400000000000000" charset="-122"/>
                <a:cs typeface="思源黑体 Normal" panose="020B0400000000000000" charset="-122"/>
                <a:sym typeface="思源黑体 Normal" panose="020B0400000000000000" charset="-122"/>
              </a:rPr>
              <a:t>ÔN TẬP</a:t>
            </a:r>
            <a:endParaRPr lang="zh-CN" altLang="en-US" sz="8800">
              <a:solidFill>
                <a:srgbClr val="3839C9"/>
              </a:solidFill>
              <a:latin typeface="#9Slide03 Montserrat ExtraBold" panose="00000900000000000000" pitchFamily="2" charset="0"/>
              <a:ea typeface="TsangerYuMo W04" panose="02020400000000000000" charset="-122"/>
              <a:cs typeface="思源黑体 Normal" panose="020B0400000000000000" charset="-122"/>
              <a:sym typeface="思源黑体 Normal" panose="020B0400000000000000" charset="-122"/>
            </a:endParaRPr>
          </a:p>
        </p:txBody>
      </p:sp>
      <p:pic>
        <p:nvPicPr>
          <p:cNvPr id="13" name="图片 12">
            <a:extLst>
              <a:ext uri="{FF2B5EF4-FFF2-40B4-BE49-F238E27FC236}">
                <a16:creationId xmlns:a16="http://schemas.microsoft.com/office/drawing/2014/main" id="{431E9341-BA72-C493-71A0-7DDDB1620808}"/>
              </a:ext>
            </a:extLst>
          </p:cNvPr>
          <p:cNvPicPr>
            <a:picLocks noChangeAspect="1"/>
          </p:cNvPicPr>
          <p:nvPr/>
        </p:nvPicPr>
        <p:blipFill>
          <a:blip r:embed="rId4"/>
          <a:srcRect/>
          <a:stretch/>
        </p:blipFill>
        <p:spPr>
          <a:xfrm>
            <a:off x="5460274" y="635726"/>
            <a:ext cx="3277069" cy="3872048"/>
          </a:xfrm>
          <a:prstGeom prst="rect">
            <a:avLst/>
          </a:prstGeom>
        </p:spPr>
      </p:pic>
      <p:grpSp>
        <p:nvGrpSpPr>
          <p:cNvPr id="19" name="组合 18">
            <a:extLst>
              <a:ext uri="{FF2B5EF4-FFF2-40B4-BE49-F238E27FC236}">
                <a16:creationId xmlns:a16="http://schemas.microsoft.com/office/drawing/2014/main" id="{9C6AB8CB-1B63-6223-E0A6-C40D515EBC90}"/>
              </a:ext>
            </a:extLst>
          </p:cNvPr>
          <p:cNvGrpSpPr/>
          <p:nvPr/>
        </p:nvGrpSpPr>
        <p:grpSpPr>
          <a:xfrm>
            <a:off x="4441315" y="594752"/>
            <a:ext cx="732862" cy="529231"/>
            <a:chOff x="4526787" y="487174"/>
            <a:chExt cx="732862" cy="529231"/>
          </a:xfrm>
        </p:grpSpPr>
        <p:sp>
          <p:nvSpPr>
            <p:cNvPr id="14" name="对话气泡: 矩形 13">
              <a:extLst>
                <a:ext uri="{FF2B5EF4-FFF2-40B4-BE49-F238E27FC236}">
                  <a16:creationId xmlns:a16="http://schemas.microsoft.com/office/drawing/2014/main" id="{0535668B-5E13-DE12-D75C-4DC0D7319929}"/>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34173B2-19A7-9F4E-A57E-2C55E4885A46}"/>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EF1BD57B-3050-AFD7-016C-EFF24A7EEC53}"/>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33E5C0EC-4586-255B-5533-28F77F5E5508}"/>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06516371-5F1B-641C-2472-902104D0B7CA}"/>
              </a:ext>
            </a:extLst>
          </p:cNvPr>
          <p:cNvGrpSpPr/>
          <p:nvPr/>
        </p:nvGrpSpPr>
        <p:grpSpPr>
          <a:xfrm>
            <a:off x="1685052" y="4107317"/>
            <a:ext cx="732862" cy="529231"/>
            <a:chOff x="4526787" y="487174"/>
            <a:chExt cx="732862" cy="529231"/>
          </a:xfrm>
        </p:grpSpPr>
        <p:sp>
          <p:nvSpPr>
            <p:cNvPr id="21" name="对话气泡: 矩形 20">
              <a:extLst>
                <a:ext uri="{FF2B5EF4-FFF2-40B4-BE49-F238E27FC236}">
                  <a16:creationId xmlns:a16="http://schemas.microsoft.com/office/drawing/2014/main" id="{91CF5BFD-509A-24CB-9D2D-71E56E06FA7B}"/>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962D6FB-7BF1-09E1-A408-6962FE0AEF9C}"/>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11E9E813-57A5-C459-0F38-F921EF40F65C}"/>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BF820DB6-618F-F278-673B-0537CDD7CEC6}"/>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id="{E0222E34-7D8E-27C5-7FDC-ECFB0849E681}"/>
              </a:ext>
            </a:extLst>
          </p:cNvPr>
          <p:cNvGrpSpPr/>
          <p:nvPr/>
        </p:nvGrpSpPr>
        <p:grpSpPr>
          <a:xfrm>
            <a:off x="1536176" y="774519"/>
            <a:ext cx="482629" cy="482629"/>
            <a:chOff x="1536176" y="774519"/>
            <a:chExt cx="482629" cy="482629"/>
          </a:xfrm>
        </p:grpSpPr>
        <p:sp>
          <p:nvSpPr>
            <p:cNvPr id="25" name="对话气泡: 椭圆形 24">
              <a:extLst>
                <a:ext uri="{FF2B5EF4-FFF2-40B4-BE49-F238E27FC236}">
                  <a16:creationId xmlns:a16="http://schemas.microsoft.com/office/drawing/2014/main" id="{14ADB7D8-D357-C1B7-EBCC-A04D58889F12}"/>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a:extLst>
                <a:ext uri="{FF2B5EF4-FFF2-40B4-BE49-F238E27FC236}">
                  <a16:creationId xmlns:a16="http://schemas.microsoft.com/office/drawing/2014/main" id="{A7ED5825-6ADE-6305-A982-1D37347DAD14}"/>
                </a:ext>
              </a:extLst>
            </p:cNvPr>
            <p:cNvGrpSpPr/>
            <p:nvPr/>
          </p:nvGrpSpPr>
          <p:grpSpPr>
            <a:xfrm>
              <a:off x="1616798" y="992974"/>
              <a:ext cx="321384" cy="62786"/>
              <a:chOff x="1559338" y="965848"/>
              <a:chExt cx="321384" cy="62786"/>
            </a:xfrm>
          </p:grpSpPr>
          <p:sp>
            <p:nvSpPr>
              <p:cNvPr id="26" name="椭圆 25">
                <a:extLst>
                  <a:ext uri="{FF2B5EF4-FFF2-40B4-BE49-F238E27FC236}">
                    <a16:creationId xmlns:a16="http://schemas.microsoft.com/office/drawing/2014/main" id="{441321EA-38BC-E9AA-2488-FAFC90DE2932}"/>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EB5A1F5B-F15C-516E-BB50-399AF0E5C08C}"/>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C16191F0-DA1C-F92F-8C20-4006E8FC7813}"/>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2"/>
            <a:ext cx="7678364" cy="75066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3 (trang 54 sgk Ngữ văn lớp 8 Tập 1): Xác định cấu trúc và câu chủ đề (nếu có) của đoạn văn sau:</a:t>
            </a:r>
          </a:p>
        </p:txBody>
      </p:sp>
      <p:sp>
        <p:nvSpPr>
          <p:cNvPr id="9" name="TextBox 8">
            <a:extLst>
              <a:ext uri="{FF2B5EF4-FFF2-40B4-BE49-F238E27FC236}">
                <a16:creationId xmlns:a16="http://schemas.microsoft.com/office/drawing/2014/main" id="{7471F1F2-CFA9-B531-272E-06F04DD93FAA}"/>
              </a:ext>
            </a:extLst>
          </p:cNvPr>
          <p:cNvSpPr txBox="1"/>
          <p:nvPr/>
        </p:nvSpPr>
        <p:spPr>
          <a:xfrm>
            <a:off x="253869" y="856101"/>
            <a:ext cx="7745271" cy="3371885"/>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Nhân dân lao động, đặc biệt nông dân là những người gần sen, hiểu sen, yêu sen và giống sen nhiều nhất. Họ đã đưa sen vào ca dao biết bao nhiêu lần, mỗi lần một cách, mà lần nào cũng hay, cũng đẹp. Xét về nội dung và ý nghĩa tượng trưng, ẩn dụ thì hình tượng sen trong nhiều bài ca dao nói chung, cũng như câu “Gần bùn mà chẳng hôi tanh mùi bùn” nói riêng, đã phản ánh trung thực lẽ sống cao đẹp của con người Việt Nam từ ngàn đời nay.</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(Theo Hoàng Tiến Lựu, Hình ảnh hoa sen trong bài ca dao “Trong đầm gì đẹp bằng sen”)</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5305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2"/>
            <a:ext cx="7678364" cy="75066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3 (trang 54 sgk Ngữ văn lớp 8 Tập 1): Xác định cấu trúc và câu chủ đề (nếu có) của đoạn văn sau:</a:t>
            </a:r>
          </a:p>
        </p:txBody>
      </p:sp>
      <p:sp>
        <p:nvSpPr>
          <p:cNvPr id="13" name="TextBox 12">
            <a:extLst>
              <a:ext uri="{FF2B5EF4-FFF2-40B4-BE49-F238E27FC236}">
                <a16:creationId xmlns:a16="http://schemas.microsoft.com/office/drawing/2014/main" id="{731EF34C-C017-CBD2-022B-B7C2E7D35BF9}"/>
              </a:ext>
            </a:extLst>
          </p:cNvPr>
          <p:cNvSpPr txBox="1"/>
          <p:nvPr/>
        </p:nvSpPr>
        <p:spPr>
          <a:xfrm>
            <a:off x="253869" y="1149233"/>
            <a:ext cx="8056883" cy="1891287"/>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2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Câu chủ đề: </a:t>
            </a: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Nhân dân lao động, đặc biệt nông dân là những người gần sen, hiểu sen, yêu sen và giống sen nhiều nhất</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2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Cấu trúc: </a:t>
            </a: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diễn dịch.</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14465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2"/>
            <a:ext cx="7678364" cy="75066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4 (trang 54 sgk Ngữ văn lớp 8 Tập 1):Khi viết văn bản giải thích về một hiện tượng tự nhiên, cần lưu ý điều gì?</a:t>
            </a:r>
            <a:endPar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13" name="TextBox 12">
            <a:extLst>
              <a:ext uri="{FF2B5EF4-FFF2-40B4-BE49-F238E27FC236}">
                <a16:creationId xmlns:a16="http://schemas.microsoft.com/office/drawing/2014/main" id="{731EF34C-C017-CBD2-022B-B7C2E7D35BF9}"/>
              </a:ext>
            </a:extLst>
          </p:cNvPr>
          <p:cNvSpPr txBox="1"/>
          <p:nvPr/>
        </p:nvSpPr>
        <p:spPr>
          <a:xfrm>
            <a:off x="271619" y="978476"/>
            <a:ext cx="8491568" cy="3470437"/>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vi-VN" sz="2000" b="1" i="1" kern="100">
                <a:effectLst/>
                <a:latin typeface="Calibri" panose="020F0502020204030204" pitchFamily="34" charset="0"/>
                <a:ea typeface="Calibri" panose="020F0502020204030204" pitchFamily="34" charset="0"/>
                <a:cs typeface="Calibri" panose="020F0502020204030204" pitchFamily="34" charset="0"/>
              </a:rPr>
              <a:t>Trả lời:</a:t>
            </a:r>
          </a:p>
          <a:p>
            <a:pPr marL="0" marR="0" algn="just">
              <a:lnSpc>
                <a:spcPct val="150000"/>
              </a:lnSpc>
              <a:spcBef>
                <a:spcPts val="0"/>
              </a:spcBef>
              <a:spcAft>
                <a:spcPts val="0"/>
              </a:spcAft>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Khi viết văn bản thuyết minh giải thích một hiện tượng tự nhiên cần lưu ý:</a:t>
            </a:r>
          </a:p>
          <a:p>
            <a:pPr marL="285750" marR="0" indent="-285750" algn="just">
              <a:lnSpc>
                <a:spcPct val="150000"/>
              </a:lnSpc>
              <a:spcBef>
                <a:spcPts val="0"/>
              </a:spcBef>
              <a:spcAft>
                <a:spcPts val="0"/>
              </a:spcAft>
              <a:buFontTx/>
              <a:buChar char="-"/>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Văn bản viết để lí giải nguyên nhân xuất hiện và cách thức diễn ra của một hiện tượng tự nhiên.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lnSpc>
                <a:spcPct val="150000"/>
              </a:lnSpc>
              <a:spcBef>
                <a:spcPts val="0"/>
              </a:spcBef>
              <a:spcAft>
                <a:spcPts val="0"/>
              </a:spcAft>
              <a:buFontTx/>
              <a:buChar char="-"/>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Văn bản thuyết minh giải thích một hiện tượng tự nhiên thường có cấu trúc gồm 3 phần:</a:t>
            </a:r>
          </a:p>
          <a:p>
            <a:pPr marR="0" algn="just">
              <a:lnSpc>
                <a:spcPct val="150000"/>
              </a:lnSpc>
              <a:spcBef>
                <a:spcPts val="0"/>
              </a:spcBef>
              <a:spcAft>
                <a:spcPts val="0"/>
              </a:spcAft>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 Phần mở đầu: giới thiệu khái quát hiện tượng và quá trình xảy ra hiện tuợng trong thế giới tự nhiên.</a:t>
            </a:r>
          </a:p>
          <a:p>
            <a:pPr marR="0" algn="just">
              <a:lnSpc>
                <a:spcPct val="150000"/>
              </a:lnSpc>
              <a:spcBef>
                <a:spcPts val="0"/>
              </a:spcBef>
              <a:spcAft>
                <a:spcPts val="0"/>
              </a:spcAft>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 Phần nội dung: giải thích nguyên nhân và cách thức diễn ra hiện tượng.</a:t>
            </a:r>
          </a:p>
          <a:p>
            <a:pPr marR="0" algn="just">
              <a:lnSpc>
                <a:spcPct val="150000"/>
              </a:lnSpc>
              <a:spcBef>
                <a:spcPts val="0"/>
              </a:spcBef>
              <a:spcAft>
                <a:spcPts val="0"/>
              </a:spcAft>
              <a:tabLst>
                <a:tab pos="90170" algn="l"/>
                <a:tab pos="180340" algn="l"/>
              </a:tabLst>
            </a:pPr>
            <a:r>
              <a:rPr lang="vi-VN" sz="1600" kern="100">
                <a:effectLst/>
                <a:latin typeface="Calibri" panose="020F0502020204030204" pitchFamily="34" charset="0"/>
                <a:ea typeface="Calibri" panose="020F0502020204030204" pitchFamily="34" charset="0"/>
                <a:cs typeface="Calibri" panose="020F0502020204030204" pitchFamily="34" charset="0"/>
              </a:rPr>
              <a:t>+ Phần kết thúc: trình bày sự việc cuối của hiện tượng tự nhiên hoặc tóm tắt nội dung giải thích.</a:t>
            </a:r>
          </a:p>
          <a:p>
            <a:pPr marL="285750" marR="0" indent="-285750" algn="just">
              <a:lnSpc>
                <a:spcPct val="150000"/>
              </a:lnSpc>
              <a:spcBef>
                <a:spcPts val="0"/>
              </a:spcBef>
              <a:spcAft>
                <a:spcPts val="0"/>
              </a:spcAft>
              <a:buFontTx/>
              <a:buChar char="-"/>
              <a:tabLst>
                <a:tab pos="90170" algn="l"/>
                <a:tab pos="180340" algn="l"/>
              </a:tabLst>
            </a:pPr>
            <a:endParaRPr lang="vi-VN"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61057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2"/>
            <a:ext cx="7678364" cy="75066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4 (trang 54 sgk Ngữ văn lớp 8 Tập 1):Khi viết văn bản giải thích về một hiện tượng tự nhiên, cần lưu ý điều gì?</a:t>
            </a:r>
            <a:endPar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9" name="TextBox 8">
            <a:extLst>
              <a:ext uri="{FF2B5EF4-FFF2-40B4-BE49-F238E27FC236}">
                <a16:creationId xmlns:a16="http://schemas.microsoft.com/office/drawing/2014/main" id="{C65461FF-9064-D230-DA04-5011235FF06D}"/>
              </a:ext>
            </a:extLst>
          </p:cNvPr>
          <p:cNvSpPr txBox="1"/>
          <p:nvPr/>
        </p:nvSpPr>
        <p:spPr>
          <a:xfrm>
            <a:off x="253869" y="1089031"/>
            <a:ext cx="7678363" cy="1891287"/>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Các từ ngữ được sử dụng trong văn bản thuyết minh giải thích một hiện tượng tự nhiên phải thuộc một chuyên ngành khoa học cụ thể (địa lí, sinh học…) động từ miêu tả hoạt động hoặc trạng thái, từ ngữ miêu tả trình tự.</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782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1015231"/>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5 (trang 54 sgk Ngữ văn lớp 8 Tập 1): Chia sẻ những kinh nghiệm em đã thu nhận được về cách nắm bắt nội dung chính khi thảo luận nhóm và trình bày lại những nội dung ấy một cách hiệu quả.</a:t>
            </a:r>
            <a:endPar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9" name="TextBox 8">
            <a:extLst>
              <a:ext uri="{FF2B5EF4-FFF2-40B4-BE49-F238E27FC236}">
                <a16:creationId xmlns:a16="http://schemas.microsoft.com/office/drawing/2014/main" id="{C65461FF-9064-D230-DA04-5011235FF06D}"/>
              </a:ext>
            </a:extLst>
          </p:cNvPr>
          <p:cNvSpPr txBox="1"/>
          <p:nvPr/>
        </p:nvSpPr>
        <p:spPr>
          <a:xfrm>
            <a:off x="253869" y="1089031"/>
            <a:ext cx="7678363" cy="2542363"/>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Những kinh nghiệm em đã thu nhận được về cách nắm bắt nội dung chính khi thảo luận nhóm và trình bày lại những nội dung ấy một cách hiệu quả là:</a:t>
            </a:r>
          </a:p>
          <a:p>
            <a:pPr marL="0" marR="0" algn="just">
              <a:lnSpc>
                <a:spcPct val="150000"/>
              </a:lnSpc>
              <a:spcBef>
                <a:spcPts val="0"/>
              </a:spcBef>
              <a:spcAft>
                <a:spcPts val="0"/>
              </a:spcAft>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 Đưa ra ý kiến cá nhân.</a:t>
            </a:r>
          </a:p>
          <a:p>
            <a:pPr marL="0" marR="0" algn="just">
              <a:lnSpc>
                <a:spcPct val="150000"/>
              </a:lnSpc>
              <a:spcBef>
                <a:spcPts val="0"/>
              </a:spcBef>
              <a:spcAft>
                <a:spcPts val="0"/>
              </a:spcAft>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 Tiếp thu, lắng nghe ý kiến của các thành viên trong nhóm.</a:t>
            </a:r>
          </a:p>
          <a:p>
            <a:pPr marL="0" marR="0" algn="just">
              <a:lnSpc>
                <a:spcPct val="150000"/>
              </a:lnSpc>
              <a:spcBef>
                <a:spcPts val="0"/>
              </a:spcBef>
              <a:spcAft>
                <a:spcPts val="0"/>
              </a:spcAft>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 Tham khảo sách báo và những tài liệu có liên quan đến nội dung trình bày.</a:t>
            </a:r>
          </a:p>
          <a:p>
            <a:pPr marL="0" marR="0" algn="just">
              <a:lnSpc>
                <a:spcPct val="150000"/>
              </a:lnSpc>
              <a:spcBef>
                <a:spcPts val="0"/>
              </a:spcBef>
              <a:spcAft>
                <a:spcPts val="0"/>
              </a:spcAft>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 Trình bày tự tin</a:t>
            </a:r>
          </a:p>
        </p:txBody>
      </p:sp>
    </p:spTree>
    <p:extLst>
      <p:ext uri="{BB962C8B-B14F-4D97-AF65-F5344CB8AC3E}">
        <p14:creationId xmlns:p14="http://schemas.microsoft.com/office/powerpoint/2010/main" val="227019701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1015231"/>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altLang="zh-CN" sz="2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6 (trang 54 sgk Ngữ văn lớp 8 Tập 1):Từ những điều đã học trong bài học này, em hãy trả lời câu hỏi: Sự kì bì của thế giới tự nhiên gợi cho em những suy nghĩ gì?</a:t>
            </a:r>
          </a:p>
        </p:txBody>
      </p:sp>
      <p:sp>
        <p:nvSpPr>
          <p:cNvPr id="9" name="TextBox 8">
            <a:extLst>
              <a:ext uri="{FF2B5EF4-FFF2-40B4-BE49-F238E27FC236}">
                <a16:creationId xmlns:a16="http://schemas.microsoft.com/office/drawing/2014/main" id="{C65461FF-9064-D230-DA04-5011235FF06D}"/>
              </a:ext>
            </a:extLst>
          </p:cNvPr>
          <p:cNvSpPr txBox="1"/>
          <p:nvPr/>
        </p:nvSpPr>
        <p:spPr>
          <a:xfrm>
            <a:off x="253871" y="1149232"/>
            <a:ext cx="7678363" cy="3737946"/>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vi-VN" sz="2000" b="1" kern="100">
                <a:effectLst/>
                <a:latin typeface="Calibri" panose="020F0502020204030204" pitchFamily="34" charset="0"/>
                <a:ea typeface="Calibri" panose="020F0502020204030204" pitchFamily="34" charset="0"/>
                <a:cs typeface="Calibri" panose="020F0502020204030204" pitchFamily="34" charset="0"/>
              </a:rPr>
              <a:t>Trả lời:</a:t>
            </a:r>
          </a:p>
          <a:p>
            <a:pPr marL="0" marR="0" algn="just">
              <a:lnSpc>
                <a:spcPct val="150000"/>
              </a:lnSpc>
              <a:spcBef>
                <a:spcPts val="0"/>
              </a:spcBef>
              <a:spcAft>
                <a:spcPts val="0"/>
              </a:spcAft>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Sự kì bì của thế giới tự nhiên gợi cho em những suy nghĩ:</a:t>
            </a:r>
          </a:p>
          <a:p>
            <a:pPr marL="0" marR="0" algn="just">
              <a:lnSpc>
                <a:spcPct val="150000"/>
              </a:lnSpc>
              <a:spcBef>
                <a:spcPts val="0"/>
              </a:spcBef>
              <a:spcAft>
                <a:spcPts val="0"/>
              </a:spcAft>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 Là nơi chứa đựng nhiều bí mật thú vị, bất ngờ của thế giới tự nhiên.</a:t>
            </a:r>
          </a:p>
          <a:p>
            <a:pPr marL="0" marR="0" algn="just">
              <a:lnSpc>
                <a:spcPct val="150000"/>
              </a:lnSpc>
              <a:spcBef>
                <a:spcPts val="0"/>
              </a:spcBef>
              <a:spcAft>
                <a:spcPts val="0"/>
              </a:spcAft>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 Chúng ta cần phải đầu tư phát triển ngành khoa học thiên văn để tìm hiểu và phát hiện những điều mới mẻ và đẹp đẽ hơn của thế giới tự nhiên.</a:t>
            </a:r>
          </a:p>
          <a:p>
            <a:pPr marL="0" marR="0" algn="just">
              <a:lnSpc>
                <a:spcPct val="150000"/>
              </a:lnSpc>
              <a:spcBef>
                <a:spcPts val="0"/>
              </a:spcBef>
              <a:spcAft>
                <a:spcPts val="0"/>
              </a:spcAft>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 …</a:t>
            </a:r>
          </a:p>
          <a:p>
            <a:pPr marL="0" marR="0" algn="just">
              <a:lnSpc>
                <a:spcPct val="150000"/>
              </a:lnSpc>
              <a:spcBef>
                <a:spcPts val="0"/>
              </a:spcBef>
              <a:spcAft>
                <a:spcPts val="0"/>
              </a:spcAft>
              <a:tabLst>
                <a:tab pos="90170" algn="l"/>
                <a:tab pos="180340" algn="l"/>
              </a:tabLst>
            </a:pPr>
            <a:endParaRPr lang="vi-VN" sz="20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2160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grpSp>
        <p:nvGrpSpPr>
          <p:cNvPr id="16" name="组合 15">
            <a:extLst>
              <a:ext uri="{FF2B5EF4-FFF2-40B4-BE49-F238E27FC236}">
                <a16:creationId xmlns:a16="http://schemas.microsoft.com/office/drawing/2014/main" id="{3E0E854D-3A1C-0DE0-A4FC-AF676BD8D1CC}"/>
              </a:ext>
            </a:extLst>
          </p:cNvPr>
          <p:cNvGrpSpPr/>
          <p:nvPr/>
        </p:nvGrpSpPr>
        <p:grpSpPr>
          <a:xfrm>
            <a:off x="0" y="0"/>
            <a:ext cx="9144000" cy="5143500"/>
            <a:chOff x="0" y="0"/>
            <a:chExt cx="9144000" cy="5143500"/>
          </a:xfrm>
        </p:grpSpPr>
        <p:grpSp>
          <p:nvGrpSpPr>
            <p:cNvPr id="9" name="组合 8">
              <a:extLst>
                <a:ext uri="{FF2B5EF4-FFF2-40B4-BE49-F238E27FC236}">
                  <a16:creationId xmlns:a16="http://schemas.microsoft.com/office/drawing/2014/main" id="{1722DA4D-C8C8-59EE-5232-E139ADB97761}"/>
                </a:ext>
              </a:extLst>
            </p:cNvPr>
            <p:cNvGrpSpPr/>
            <p:nvPr/>
          </p:nvGrpSpPr>
          <p:grpSpPr>
            <a:xfrm>
              <a:off x="0" y="0"/>
              <a:ext cx="2926080" cy="5143500"/>
              <a:chOff x="0" y="0"/>
              <a:chExt cx="2926080" cy="5143500"/>
            </a:xfrm>
          </p:grpSpPr>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58;p3">
                <a:extLst>
                  <a:ext uri="{FF2B5EF4-FFF2-40B4-BE49-F238E27FC236}">
                    <a16:creationId xmlns:a16="http://schemas.microsoft.com/office/drawing/2014/main" id="{2AB7765B-84B8-D178-29EB-73A5CD24A8A5}"/>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 name="组合 12">
              <a:extLst>
                <a:ext uri="{FF2B5EF4-FFF2-40B4-BE49-F238E27FC236}">
                  <a16:creationId xmlns:a16="http://schemas.microsoft.com/office/drawing/2014/main" id="{64E03FE5-0986-A646-8644-1DAC3EB3877C}"/>
                </a:ext>
              </a:extLst>
            </p:cNvPr>
            <p:cNvGrpSpPr/>
            <p:nvPr/>
          </p:nvGrpSpPr>
          <p:grpSpPr>
            <a:xfrm flipH="1" flipV="1">
              <a:off x="6217920" y="0"/>
              <a:ext cx="2926080" cy="5143500"/>
              <a:chOff x="0" y="0"/>
              <a:chExt cx="2926080" cy="5143500"/>
            </a:xfrm>
          </p:grpSpPr>
          <p:sp>
            <p:nvSpPr>
              <p:cNvPr id="14" name="Google Shape;58;p3">
                <a:extLst>
                  <a:ext uri="{FF2B5EF4-FFF2-40B4-BE49-F238E27FC236}">
                    <a16:creationId xmlns:a16="http://schemas.microsoft.com/office/drawing/2014/main" id="{F38E5793-A757-9BEA-BC15-3ACD1F67D80B}"/>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58;p3">
                <a:extLst>
                  <a:ext uri="{FF2B5EF4-FFF2-40B4-BE49-F238E27FC236}">
                    <a16:creationId xmlns:a16="http://schemas.microsoft.com/office/drawing/2014/main" id="{084E0135-D0E8-2544-BB6E-C4F60D95E9E3}"/>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17" name="Google Shape;1263;p48">
            <a:extLst>
              <a:ext uri="{FF2B5EF4-FFF2-40B4-BE49-F238E27FC236}">
                <a16:creationId xmlns:a16="http://schemas.microsoft.com/office/drawing/2014/main" id="{06C78189-8C29-903F-FF4A-CECAC237C624}"/>
              </a:ext>
            </a:extLst>
          </p:cNvPr>
          <p:cNvSpPr txBox="1">
            <a:spLocks/>
          </p:cNvSpPr>
          <p:nvPr>
            <p:custDataLst>
              <p:tags r:id="rId1"/>
            </p:custDataLst>
          </p:nvPr>
        </p:nvSpPr>
        <p:spPr>
          <a:xfrm>
            <a:off x="-168035" y="915571"/>
            <a:ext cx="9133615" cy="1964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8800" b="0" i="0" u="none" strike="noStrike" kern="0" cap="none" spc="0" normalizeH="0" baseline="0" noProof="0">
                <a:ln>
                  <a:noFill/>
                </a:ln>
                <a:solidFill>
                  <a:srgbClr val="3839C9"/>
                </a:solidFill>
                <a:effectLst/>
                <a:uLnTx/>
                <a:uFillTx/>
                <a:latin typeface="#9Slide01 Tieu de ngan" panose="00000800000000000000" pitchFamily="2" charset="0"/>
                <a:ea typeface="TsangerYuMo W04" panose="02020400000000000000" charset="-122"/>
                <a:sym typeface="思源黑体 Normal" panose="020B0400000000000000" charset="-122"/>
              </a:rPr>
              <a:t>VẬN</a:t>
            </a:r>
            <a:r>
              <a:rPr kumimoji="0" lang="en-GB" sz="8800" b="0" i="0" u="none" strike="noStrike" kern="0" cap="none" spc="0" normalizeH="0" noProof="0">
                <a:ln>
                  <a:noFill/>
                </a:ln>
                <a:solidFill>
                  <a:srgbClr val="3839C9"/>
                </a:solidFill>
                <a:effectLst/>
                <a:uLnTx/>
                <a:uFillTx/>
                <a:latin typeface="#9Slide01 Tieu de ngan" panose="00000800000000000000" pitchFamily="2" charset="0"/>
                <a:ea typeface="TsangerYuMo W04" panose="02020400000000000000" charset="-122"/>
                <a:sym typeface="思源黑体 Normal" panose="020B0400000000000000" charset="-122"/>
              </a:rPr>
              <a:t> DỤNG</a:t>
            </a:r>
            <a:endParaRPr kumimoji="0" lang="en-GB" sz="8800" b="0" i="0" u="none" strike="noStrike" kern="0" cap="none" spc="0" normalizeH="0" baseline="0" noProof="0">
              <a:ln>
                <a:noFill/>
              </a:ln>
              <a:solidFill>
                <a:srgbClr val="3839C9"/>
              </a:solidFill>
              <a:effectLst/>
              <a:uLnTx/>
              <a:uFillTx/>
              <a:latin typeface="#9Slide01 Tieu de ngan" panose="00000800000000000000" pitchFamily="2" charset="0"/>
              <a:ea typeface="TsangerYuMo W04" panose="02020400000000000000" charset="-122"/>
              <a:sym typeface="思源黑体 Normal" panose="020B0400000000000000" charset="-122"/>
            </a:endParaRPr>
          </a:p>
        </p:txBody>
      </p:sp>
      <p:grpSp>
        <p:nvGrpSpPr>
          <p:cNvPr id="20" name="组合 19">
            <a:extLst>
              <a:ext uri="{FF2B5EF4-FFF2-40B4-BE49-F238E27FC236}">
                <a16:creationId xmlns:a16="http://schemas.microsoft.com/office/drawing/2014/main" id="{FBB93D15-8DC6-A6A1-3060-E1C45E6E5E23}"/>
              </a:ext>
            </a:extLst>
          </p:cNvPr>
          <p:cNvGrpSpPr/>
          <p:nvPr/>
        </p:nvGrpSpPr>
        <p:grpSpPr>
          <a:xfrm>
            <a:off x="6898268" y="481340"/>
            <a:ext cx="732862" cy="529231"/>
            <a:chOff x="4526787" y="487174"/>
            <a:chExt cx="732862" cy="529231"/>
          </a:xfrm>
        </p:grpSpPr>
        <p:sp>
          <p:nvSpPr>
            <p:cNvPr id="21" name="对话气泡: 矩形 20">
              <a:extLst>
                <a:ext uri="{FF2B5EF4-FFF2-40B4-BE49-F238E27FC236}">
                  <a16:creationId xmlns:a16="http://schemas.microsoft.com/office/drawing/2014/main" id="{B061D81E-7D2B-2342-767A-5335AA14B840}"/>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22" name="矩形 21">
              <a:extLst>
                <a:ext uri="{FF2B5EF4-FFF2-40B4-BE49-F238E27FC236}">
                  <a16:creationId xmlns:a16="http://schemas.microsoft.com/office/drawing/2014/main" id="{3EFE1FD1-AFAA-0AD8-CB94-9C461353ED6D}"/>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23" name="矩形 22">
              <a:extLst>
                <a:ext uri="{FF2B5EF4-FFF2-40B4-BE49-F238E27FC236}">
                  <a16:creationId xmlns:a16="http://schemas.microsoft.com/office/drawing/2014/main" id="{D7E2F6D7-ADFC-F84E-C146-876C7949250E}"/>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24" name="矩形 23">
              <a:extLst>
                <a:ext uri="{FF2B5EF4-FFF2-40B4-BE49-F238E27FC236}">
                  <a16:creationId xmlns:a16="http://schemas.microsoft.com/office/drawing/2014/main" id="{E8570EC5-6686-C488-2217-3D51952EA06E}"/>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25" name="组合 24">
            <a:extLst>
              <a:ext uri="{FF2B5EF4-FFF2-40B4-BE49-F238E27FC236}">
                <a16:creationId xmlns:a16="http://schemas.microsoft.com/office/drawing/2014/main" id="{9830B698-1024-50EC-519C-06D89C697117}"/>
              </a:ext>
            </a:extLst>
          </p:cNvPr>
          <p:cNvGrpSpPr/>
          <p:nvPr/>
        </p:nvGrpSpPr>
        <p:grpSpPr>
          <a:xfrm>
            <a:off x="1533127" y="3845119"/>
            <a:ext cx="732862" cy="529231"/>
            <a:chOff x="4526787" y="487174"/>
            <a:chExt cx="732862" cy="529231"/>
          </a:xfrm>
        </p:grpSpPr>
        <p:sp>
          <p:nvSpPr>
            <p:cNvPr id="42" name="对话气泡: 矩形 41">
              <a:extLst>
                <a:ext uri="{FF2B5EF4-FFF2-40B4-BE49-F238E27FC236}">
                  <a16:creationId xmlns:a16="http://schemas.microsoft.com/office/drawing/2014/main" id="{3B9AB79F-C0FE-F9EB-07BC-48DDD4DF4335}"/>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3" name="矩形 42">
              <a:extLst>
                <a:ext uri="{FF2B5EF4-FFF2-40B4-BE49-F238E27FC236}">
                  <a16:creationId xmlns:a16="http://schemas.microsoft.com/office/drawing/2014/main" id="{0777FCB1-13CF-61BF-B6D9-0726726697E1}"/>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4" name="矩形 43">
              <a:extLst>
                <a:ext uri="{FF2B5EF4-FFF2-40B4-BE49-F238E27FC236}">
                  <a16:creationId xmlns:a16="http://schemas.microsoft.com/office/drawing/2014/main" id="{32048625-57E5-3333-BB8B-052AD2EF38BC}"/>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45" name="矩形 44">
              <a:extLst>
                <a:ext uri="{FF2B5EF4-FFF2-40B4-BE49-F238E27FC236}">
                  <a16:creationId xmlns:a16="http://schemas.microsoft.com/office/drawing/2014/main" id="{A0FEABEC-92E8-2311-1AD7-026506AECD60}"/>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nvGrpSpPr>
          <p:cNvPr id="46" name="组合 45">
            <a:extLst>
              <a:ext uri="{FF2B5EF4-FFF2-40B4-BE49-F238E27FC236}">
                <a16:creationId xmlns:a16="http://schemas.microsoft.com/office/drawing/2014/main" id="{519F970D-7D7E-6AB9-55B3-1711268E944F}"/>
              </a:ext>
            </a:extLst>
          </p:cNvPr>
          <p:cNvGrpSpPr/>
          <p:nvPr/>
        </p:nvGrpSpPr>
        <p:grpSpPr>
          <a:xfrm>
            <a:off x="1050498" y="726429"/>
            <a:ext cx="482629" cy="482629"/>
            <a:chOff x="1536176" y="774519"/>
            <a:chExt cx="482629" cy="482629"/>
          </a:xfrm>
        </p:grpSpPr>
        <p:sp>
          <p:nvSpPr>
            <p:cNvPr id="47" name="对话气泡: 椭圆形 46">
              <a:extLst>
                <a:ext uri="{FF2B5EF4-FFF2-40B4-BE49-F238E27FC236}">
                  <a16:creationId xmlns:a16="http://schemas.microsoft.com/office/drawing/2014/main" id="{0E95725E-2875-0E1D-2A09-83A7B37B3D68}"/>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48" name="组合 47">
              <a:extLst>
                <a:ext uri="{FF2B5EF4-FFF2-40B4-BE49-F238E27FC236}">
                  <a16:creationId xmlns:a16="http://schemas.microsoft.com/office/drawing/2014/main" id="{21B062C2-7A6A-2460-CC84-B7B9C1FA0A56}"/>
                </a:ext>
              </a:extLst>
            </p:cNvPr>
            <p:cNvGrpSpPr/>
            <p:nvPr/>
          </p:nvGrpSpPr>
          <p:grpSpPr>
            <a:xfrm>
              <a:off x="1616798" y="992974"/>
              <a:ext cx="321384" cy="62786"/>
              <a:chOff x="1559338" y="965848"/>
              <a:chExt cx="321384" cy="62786"/>
            </a:xfrm>
          </p:grpSpPr>
          <p:sp>
            <p:nvSpPr>
              <p:cNvPr id="49" name="椭圆 48">
                <a:extLst>
                  <a:ext uri="{FF2B5EF4-FFF2-40B4-BE49-F238E27FC236}">
                    <a16:creationId xmlns:a16="http://schemas.microsoft.com/office/drawing/2014/main" id="{252AC5C2-7AE3-BBA0-4D50-12F6A3E4D6C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0" name="椭圆 49">
                <a:extLst>
                  <a:ext uri="{FF2B5EF4-FFF2-40B4-BE49-F238E27FC236}">
                    <a16:creationId xmlns:a16="http://schemas.microsoft.com/office/drawing/2014/main" id="{B5EDC775-E70A-4219-6B64-3202F5683809}"/>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1" name="椭圆 50">
                <a:extLst>
                  <a:ext uri="{FF2B5EF4-FFF2-40B4-BE49-F238E27FC236}">
                    <a16:creationId xmlns:a16="http://schemas.microsoft.com/office/drawing/2014/main" id="{632BFF7F-0CA6-5927-53D2-330DDBD44E94}"/>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grpSp>
        <p:nvGrpSpPr>
          <p:cNvPr id="52" name="组合 51">
            <a:extLst>
              <a:ext uri="{FF2B5EF4-FFF2-40B4-BE49-F238E27FC236}">
                <a16:creationId xmlns:a16="http://schemas.microsoft.com/office/drawing/2014/main" id="{528CAB2E-EB2A-C7B9-2B05-42AC272718E1}"/>
              </a:ext>
            </a:extLst>
          </p:cNvPr>
          <p:cNvGrpSpPr/>
          <p:nvPr/>
        </p:nvGrpSpPr>
        <p:grpSpPr>
          <a:xfrm>
            <a:off x="7369558" y="3804168"/>
            <a:ext cx="482629" cy="482629"/>
            <a:chOff x="1536176" y="774519"/>
            <a:chExt cx="482629" cy="482629"/>
          </a:xfrm>
        </p:grpSpPr>
        <p:sp>
          <p:nvSpPr>
            <p:cNvPr id="53" name="对话气泡: 椭圆形 52">
              <a:extLst>
                <a:ext uri="{FF2B5EF4-FFF2-40B4-BE49-F238E27FC236}">
                  <a16:creationId xmlns:a16="http://schemas.microsoft.com/office/drawing/2014/main" id="{BB82EA9C-D2CF-F804-F9B0-8A972ABFE7CB}"/>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nvGrpSpPr>
            <p:cNvPr id="54" name="组合 53">
              <a:extLst>
                <a:ext uri="{FF2B5EF4-FFF2-40B4-BE49-F238E27FC236}">
                  <a16:creationId xmlns:a16="http://schemas.microsoft.com/office/drawing/2014/main" id="{518CF3CF-CEB2-AC2F-F4BC-40434FE97B6C}"/>
                </a:ext>
              </a:extLst>
            </p:cNvPr>
            <p:cNvGrpSpPr/>
            <p:nvPr/>
          </p:nvGrpSpPr>
          <p:grpSpPr>
            <a:xfrm>
              <a:off x="1616798" y="992974"/>
              <a:ext cx="321384" cy="62786"/>
              <a:chOff x="1559338" y="965848"/>
              <a:chExt cx="321384" cy="62786"/>
            </a:xfrm>
          </p:grpSpPr>
          <p:sp>
            <p:nvSpPr>
              <p:cNvPr id="55" name="椭圆 54">
                <a:extLst>
                  <a:ext uri="{FF2B5EF4-FFF2-40B4-BE49-F238E27FC236}">
                    <a16:creationId xmlns:a16="http://schemas.microsoft.com/office/drawing/2014/main" id="{BCBED82C-EFC9-8426-3E6D-9DB4E37A762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6" name="椭圆 55">
                <a:extLst>
                  <a:ext uri="{FF2B5EF4-FFF2-40B4-BE49-F238E27FC236}">
                    <a16:creationId xmlns:a16="http://schemas.microsoft.com/office/drawing/2014/main" id="{C913835B-F38F-475A-9825-FDCE6559C7EE}"/>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sp>
            <p:nvSpPr>
              <p:cNvPr id="57" name="椭圆 56">
                <a:extLst>
                  <a:ext uri="{FF2B5EF4-FFF2-40B4-BE49-F238E27FC236}">
                    <a16:creationId xmlns:a16="http://schemas.microsoft.com/office/drawing/2014/main" id="{CCBAA76A-5ABC-D21A-178C-40C24C8CCD3F}"/>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1400" b="0" i="0" u="none" strike="noStrike" kern="0" cap="none" spc="0" normalizeH="0" baseline="0" noProof="0">
                  <a:ln>
                    <a:noFill/>
                  </a:ln>
                  <a:solidFill>
                    <a:srgbClr val="F3EDE3"/>
                  </a:solidFill>
                  <a:effectLst/>
                  <a:uLnTx/>
                  <a:uFillTx/>
                  <a:ea typeface="思源黑体 Normal" panose="020B0400000000000000"/>
                  <a:cs typeface="+mn-cs"/>
                  <a:sym typeface="Arial" panose="020B0604020202020204"/>
                </a:endParaRPr>
              </a:p>
            </p:txBody>
          </p:sp>
        </p:grpSp>
      </p:grpSp>
      <p:sp>
        <p:nvSpPr>
          <p:cNvPr id="4" name="TextBox 3">
            <a:extLst>
              <a:ext uri="{FF2B5EF4-FFF2-40B4-BE49-F238E27FC236}">
                <a16:creationId xmlns:a16="http://schemas.microsoft.com/office/drawing/2014/main" id="{D0BDFA29-9CE5-E69E-CA68-7243D476B72A}"/>
              </a:ext>
            </a:extLst>
          </p:cNvPr>
          <p:cNvSpPr txBox="1"/>
          <p:nvPr/>
        </p:nvSpPr>
        <p:spPr>
          <a:xfrm>
            <a:off x="1979342" y="2814359"/>
            <a:ext cx="4657492" cy="1384995"/>
          </a:xfrm>
          <a:prstGeom prst="rect">
            <a:avLst/>
          </a:prstGeom>
          <a:noFill/>
        </p:spPr>
        <p:txBody>
          <a:bodyPr wrap="square">
            <a:spAutoFit/>
          </a:bodyPr>
          <a:lstStyle/>
          <a:p>
            <a:pPr algn="ctr"/>
            <a:r>
              <a:rPr lang="vi-VN" sz="2800">
                <a:solidFill>
                  <a:schemeClr val="tx1"/>
                </a:solidFill>
                <a:latin typeface="Calibri" panose="020F0502020204030204" pitchFamily="34" charset="0"/>
                <a:ea typeface="Calibri" panose="020F0502020204030204" pitchFamily="34" charset="0"/>
                <a:cs typeface="Calibri" panose="020F0502020204030204" pitchFamily="34" charset="0"/>
              </a:rPr>
              <a:t>GV yêu cầu HS thảo luận theo cặp, nhắc lại những kiến thức đã học được ở Bài 2 </a:t>
            </a: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62081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randombar(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grpSp>
        <p:nvGrpSpPr>
          <p:cNvPr id="16" name="组合 15">
            <a:extLst>
              <a:ext uri="{FF2B5EF4-FFF2-40B4-BE49-F238E27FC236}">
                <a16:creationId xmlns:a16="http://schemas.microsoft.com/office/drawing/2014/main" id="{3E0E854D-3A1C-0DE0-A4FC-AF676BD8D1CC}"/>
              </a:ext>
            </a:extLst>
          </p:cNvPr>
          <p:cNvGrpSpPr/>
          <p:nvPr/>
        </p:nvGrpSpPr>
        <p:grpSpPr>
          <a:xfrm>
            <a:off x="0" y="0"/>
            <a:ext cx="9144000" cy="5143500"/>
            <a:chOff x="0" y="0"/>
            <a:chExt cx="9144000" cy="5143500"/>
          </a:xfrm>
        </p:grpSpPr>
        <p:grpSp>
          <p:nvGrpSpPr>
            <p:cNvPr id="9" name="组合 8">
              <a:extLst>
                <a:ext uri="{FF2B5EF4-FFF2-40B4-BE49-F238E27FC236}">
                  <a16:creationId xmlns:a16="http://schemas.microsoft.com/office/drawing/2014/main" id="{1722DA4D-C8C8-59EE-5232-E139ADB97761}"/>
                </a:ext>
              </a:extLst>
            </p:cNvPr>
            <p:cNvGrpSpPr/>
            <p:nvPr/>
          </p:nvGrpSpPr>
          <p:grpSpPr>
            <a:xfrm>
              <a:off x="0" y="0"/>
              <a:ext cx="2926080" cy="5143500"/>
              <a:chOff x="0" y="0"/>
              <a:chExt cx="2926080" cy="5143500"/>
            </a:xfrm>
          </p:grpSpPr>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p3">
                <a:extLst>
                  <a:ext uri="{FF2B5EF4-FFF2-40B4-BE49-F238E27FC236}">
                    <a16:creationId xmlns:a16="http://schemas.microsoft.com/office/drawing/2014/main" id="{2AB7765B-84B8-D178-29EB-73A5CD24A8A5}"/>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组合 12">
              <a:extLst>
                <a:ext uri="{FF2B5EF4-FFF2-40B4-BE49-F238E27FC236}">
                  <a16:creationId xmlns:a16="http://schemas.microsoft.com/office/drawing/2014/main" id="{64E03FE5-0986-A646-8644-1DAC3EB3877C}"/>
                </a:ext>
              </a:extLst>
            </p:cNvPr>
            <p:cNvGrpSpPr/>
            <p:nvPr/>
          </p:nvGrpSpPr>
          <p:grpSpPr>
            <a:xfrm flipH="1" flipV="1">
              <a:off x="6217920" y="0"/>
              <a:ext cx="2926080" cy="5143500"/>
              <a:chOff x="0" y="0"/>
              <a:chExt cx="2926080" cy="5143500"/>
            </a:xfrm>
          </p:grpSpPr>
          <p:sp>
            <p:nvSpPr>
              <p:cNvPr id="14" name="Google Shape;58;p3">
                <a:extLst>
                  <a:ext uri="{FF2B5EF4-FFF2-40B4-BE49-F238E27FC236}">
                    <a16:creationId xmlns:a16="http://schemas.microsoft.com/office/drawing/2014/main" id="{F38E5793-A757-9BEA-BC15-3ACD1F67D80B}"/>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p3">
                <a:extLst>
                  <a:ext uri="{FF2B5EF4-FFF2-40B4-BE49-F238E27FC236}">
                    <a16:creationId xmlns:a16="http://schemas.microsoft.com/office/drawing/2014/main" id="{084E0135-D0E8-2544-BB6E-C4F60D95E9E3}"/>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263;p48">
            <a:extLst>
              <a:ext uri="{FF2B5EF4-FFF2-40B4-BE49-F238E27FC236}">
                <a16:creationId xmlns:a16="http://schemas.microsoft.com/office/drawing/2014/main" id="{06C78189-8C29-903F-FF4A-CECAC237C624}"/>
              </a:ext>
            </a:extLst>
          </p:cNvPr>
          <p:cNvSpPr txBox="1">
            <a:spLocks/>
          </p:cNvSpPr>
          <p:nvPr>
            <p:custDataLst>
              <p:tags r:id="rId1"/>
            </p:custDataLst>
          </p:nvPr>
        </p:nvSpPr>
        <p:spPr>
          <a:xfrm>
            <a:off x="-168035" y="915571"/>
            <a:ext cx="9133615" cy="1964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8800">
                <a:solidFill>
                  <a:srgbClr val="3839C9"/>
                </a:solidFill>
                <a:latin typeface="#9Slide01 Tieu de ngan" panose="00000800000000000000" pitchFamily="2" charset="0"/>
                <a:ea typeface="TsangerYuMo W04" panose="02020400000000000000" charset="-122"/>
              </a:rPr>
              <a:t>KHỞI ĐỘNG</a:t>
            </a:r>
          </a:p>
        </p:txBody>
      </p:sp>
      <p:grpSp>
        <p:nvGrpSpPr>
          <p:cNvPr id="20" name="组合 19">
            <a:extLst>
              <a:ext uri="{FF2B5EF4-FFF2-40B4-BE49-F238E27FC236}">
                <a16:creationId xmlns:a16="http://schemas.microsoft.com/office/drawing/2014/main" id="{FBB93D15-8DC6-A6A1-3060-E1C45E6E5E23}"/>
              </a:ext>
            </a:extLst>
          </p:cNvPr>
          <p:cNvGrpSpPr/>
          <p:nvPr/>
        </p:nvGrpSpPr>
        <p:grpSpPr>
          <a:xfrm>
            <a:off x="6898268" y="481340"/>
            <a:ext cx="732862" cy="529231"/>
            <a:chOff x="4526787" y="487174"/>
            <a:chExt cx="732862" cy="529231"/>
          </a:xfrm>
        </p:grpSpPr>
        <p:sp>
          <p:nvSpPr>
            <p:cNvPr id="21" name="对话气泡: 矩形 20">
              <a:extLst>
                <a:ext uri="{FF2B5EF4-FFF2-40B4-BE49-F238E27FC236}">
                  <a16:creationId xmlns:a16="http://schemas.microsoft.com/office/drawing/2014/main" id="{B061D81E-7D2B-2342-767A-5335AA14B840}"/>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3EFE1FD1-AFAA-0AD8-CB94-9C461353ED6D}"/>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D7E2F6D7-ADFC-F84E-C146-876C7949250E}"/>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E8570EC5-6686-C488-2217-3D51952EA06E}"/>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9830B698-1024-50EC-519C-06D89C697117}"/>
              </a:ext>
            </a:extLst>
          </p:cNvPr>
          <p:cNvGrpSpPr/>
          <p:nvPr/>
        </p:nvGrpSpPr>
        <p:grpSpPr>
          <a:xfrm>
            <a:off x="1533127" y="3845119"/>
            <a:ext cx="732862" cy="529231"/>
            <a:chOff x="4526787" y="487174"/>
            <a:chExt cx="732862" cy="529231"/>
          </a:xfrm>
        </p:grpSpPr>
        <p:sp>
          <p:nvSpPr>
            <p:cNvPr id="42" name="对话气泡: 矩形 41">
              <a:extLst>
                <a:ext uri="{FF2B5EF4-FFF2-40B4-BE49-F238E27FC236}">
                  <a16:creationId xmlns:a16="http://schemas.microsoft.com/office/drawing/2014/main" id="{3B9AB79F-C0FE-F9EB-07BC-48DDD4DF4335}"/>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0777FCB1-13CF-61BF-B6D9-0726726697E1}"/>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32048625-57E5-3333-BB8B-052AD2EF38BC}"/>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A0FEABEC-92E8-2311-1AD7-026506AECD60}"/>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519F970D-7D7E-6AB9-55B3-1711268E944F}"/>
              </a:ext>
            </a:extLst>
          </p:cNvPr>
          <p:cNvGrpSpPr/>
          <p:nvPr/>
        </p:nvGrpSpPr>
        <p:grpSpPr>
          <a:xfrm>
            <a:off x="1050498" y="726429"/>
            <a:ext cx="482629" cy="482629"/>
            <a:chOff x="1536176" y="774519"/>
            <a:chExt cx="482629" cy="482629"/>
          </a:xfrm>
        </p:grpSpPr>
        <p:sp>
          <p:nvSpPr>
            <p:cNvPr id="47" name="对话气泡: 椭圆形 46">
              <a:extLst>
                <a:ext uri="{FF2B5EF4-FFF2-40B4-BE49-F238E27FC236}">
                  <a16:creationId xmlns:a16="http://schemas.microsoft.com/office/drawing/2014/main" id="{0E95725E-2875-0E1D-2A09-83A7B37B3D68}"/>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21B062C2-7A6A-2460-CC84-B7B9C1FA0A56}"/>
                </a:ext>
              </a:extLst>
            </p:cNvPr>
            <p:cNvGrpSpPr/>
            <p:nvPr/>
          </p:nvGrpSpPr>
          <p:grpSpPr>
            <a:xfrm>
              <a:off x="1616798" y="992974"/>
              <a:ext cx="321384" cy="62786"/>
              <a:chOff x="1559338" y="965848"/>
              <a:chExt cx="321384" cy="62786"/>
            </a:xfrm>
          </p:grpSpPr>
          <p:sp>
            <p:nvSpPr>
              <p:cNvPr id="49" name="椭圆 48">
                <a:extLst>
                  <a:ext uri="{FF2B5EF4-FFF2-40B4-BE49-F238E27FC236}">
                    <a16:creationId xmlns:a16="http://schemas.microsoft.com/office/drawing/2014/main" id="{252AC5C2-7AE3-BBA0-4D50-12F6A3E4D6C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B5EDC775-E70A-4219-6B64-3202F5683809}"/>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632BFF7F-0CA6-5927-53D2-330DDBD44E94}"/>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a:extLst>
              <a:ext uri="{FF2B5EF4-FFF2-40B4-BE49-F238E27FC236}">
                <a16:creationId xmlns:a16="http://schemas.microsoft.com/office/drawing/2014/main" id="{528CAB2E-EB2A-C7B9-2B05-42AC272718E1}"/>
              </a:ext>
            </a:extLst>
          </p:cNvPr>
          <p:cNvGrpSpPr/>
          <p:nvPr/>
        </p:nvGrpSpPr>
        <p:grpSpPr>
          <a:xfrm>
            <a:off x="7369558" y="3804168"/>
            <a:ext cx="482629" cy="482629"/>
            <a:chOff x="1536176" y="774519"/>
            <a:chExt cx="482629" cy="482629"/>
          </a:xfrm>
        </p:grpSpPr>
        <p:sp>
          <p:nvSpPr>
            <p:cNvPr id="53" name="对话气泡: 椭圆形 52">
              <a:extLst>
                <a:ext uri="{FF2B5EF4-FFF2-40B4-BE49-F238E27FC236}">
                  <a16:creationId xmlns:a16="http://schemas.microsoft.com/office/drawing/2014/main" id="{BB82EA9C-D2CF-F804-F9B0-8A972ABFE7CB}"/>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a:extLst>
                <a:ext uri="{FF2B5EF4-FFF2-40B4-BE49-F238E27FC236}">
                  <a16:creationId xmlns:a16="http://schemas.microsoft.com/office/drawing/2014/main" id="{518CF3CF-CEB2-AC2F-F4BC-40434FE97B6C}"/>
                </a:ext>
              </a:extLst>
            </p:cNvPr>
            <p:cNvGrpSpPr/>
            <p:nvPr/>
          </p:nvGrpSpPr>
          <p:grpSpPr>
            <a:xfrm>
              <a:off x="1616798" y="992974"/>
              <a:ext cx="321384" cy="62786"/>
              <a:chOff x="1559338" y="965848"/>
              <a:chExt cx="321384" cy="62786"/>
            </a:xfrm>
          </p:grpSpPr>
          <p:sp>
            <p:nvSpPr>
              <p:cNvPr id="55" name="椭圆 54">
                <a:extLst>
                  <a:ext uri="{FF2B5EF4-FFF2-40B4-BE49-F238E27FC236}">
                    <a16:creationId xmlns:a16="http://schemas.microsoft.com/office/drawing/2014/main" id="{BCBED82C-EFC9-8426-3E6D-9DB4E37A762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C913835B-F38F-475A-9825-FDCE6559C7EE}"/>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CCBAA76A-5ABC-D21A-178C-40C24C8CCD3F}"/>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TextBox 2">
            <a:extLst>
              <a:ext uri="{FF2B5EF4-FFF2-40B4-BE49-F238E27FC236}">
                <a16:creationId xmlns:a16="http://schemas.microsoft.com/office/drawing/2014/main" id="{A7A41397-EF05-834B-DCBE-0C6C18659DBD}"/>
              </a:ext>
            </a:extLst>
          </p:cNvPr>
          <p:cNvSpPr txBox="1"/>
          <p:nvPr/>
        </p:nvSpPr>
        <p:spPr>
          <a:xfrm>
            <a:off x="2265989" y="2624494"/>
            <a:ext cx="4657492" cy="878895"/>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18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khi học xong chủ đề 2, em đã được cung cấp thêm kiến thức liên quan đến nội dung gì?</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64872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randombar(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grpSp>
        <p:nvGrpSpPr>
          <p:cNvPr id="16" name="组合 15">
            <a:extLst>
              <a:ext uri="{FF2B5EF4-FFF2-40B4-BE49-F238E27FC236}">
                <a16:creationId xmlns:a16="http://schemas.microsoft.com/office/drawing/2014/main" id="{3E0E854D-3A1C-0DE0-A4FC-AF676BD8D1CC}"/>
              </a:ext>
            </a:extLst>
          </p:cNvPr>
          <p:cNvGrpSpPr/>
          <p:nvPr/>
        </p:nvGrpSpPr>
        <p:grpSpPr>
          <a:xfrm>
            <a:off x="0" y="0"/>
            <a:ext cx="9144000" cy="5143500"/>
            <a:chOff x="0" y="0"/>
            <a:chExt cx="9144000" cy="5143500"/>
          </a:xfrm>
        </p:grpSpPr>
        <p:grpSp>
          <p:nvGrpSpPr>
            <p:cNvPr id="9" name="组合 8">
              <a:extLst>
                <a:ext uri="{FF2B5EF4-FFF2-40B4-BE49-F238E27FC236}">
                  <a16:creationId xmlns:a16="http://schemas.microsoft.com/office/drawing/2014/main" id="{1722DA4D-C8C8-59EE-5232-E139ADB97761}"/>
                </a:ext>
              </a:extLst>
            </p:cNvPr>
            <p:cNvGrpSpPr/>
            <p:nvPr/>
          </p:nvGrpSpPr>
          <p:grpSpPr>
            <a:xfrm>
              <a:off x="0" y="0"/>
              <a:ext cx="2926080" cy="5143500"/>
              <a:chOff x="0" y="0"/>
              <a:chExt cx="2926080" cy="5143500"/>
            </a:xfrm>
          </p:grpSpPr>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p3">
                <a:extLst>
                  <a:ext uri="{FF2B5EF4-FFF2-40B4-BE49-F238E27FC236}">
                    <a16:creationId xmlns:a16="http://schemas.microsoft.com/office/drawing/2014/main" id="{2AB7765B-84B8-D178-29EB-73A5CD24A8A5}"/>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组合 12">
              <a:extLst>
                <a:ext uri="{FF2B5EF4-FFF2-40B4-BE49-F238E27FC236}">
                  <a16:creationId xmlns:a16="http://schemas.microsoft.com/office/drawing/2014/main" id="{64E03FE5-0986-A646-8644-1DAC3EB3877C}"/>
                </a:ext>
              </a:extLst>
            </p:cNvPr>
            <p:cNvGrpSpPr/>
            <p:nvPr/>
          </p:nvGrpSpPr>
          <p:grpSpPr>
            <a:xfrm flipH="1" flipV="1">
              <a:off x="6217920" y="0"/>
              <a:ext cx="2926080" cy="5143500"/>
              <a:chOff x="0" y="0"/>
              <a:chExt cx="2926080" cy="5143500"/>
            </a:xfrm>
          </p:grpSpPr>
          <p:sp>
            <p:nvSpPr>
              <p:cNvPr id="14" name="Google Shape;58;p3">
                <a:extLst>
                  <a:ext uri="{FF2B5EF4-FFF2-40B4-BE49-F238E27FC236}">
                    <a16:creationId xmlns:a16="http://schemas.microsoft.com/office/drawing/2014/main" id="{F38E5793-A757-9BEA-BC15-3ACD1F67D80B}"/>
                  </a:ext>
                </a:extLst>
              </p:cNvPr>
              <p:cNvSpPr/>
              <p:nvPr/>
            </p:nvSpPr>
            <p:spPr>
              <a:xfrm rot="10800000" flipH="1" flipV="1">
                <a:off x="0" y="0"/>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p3">
                <a:extLst>
                  <a:ext uri="{FF2B5EF4-FFF2-40B4-BE49-F238E27FC236}">
                    <a16:creationId xmlns:a16="http://schemas.microsoft.com/office/drawing/2014/main" id="{084E0135-D0E8-2544-BB6E-C4F60D95E9E3}"/>
                  </a:ext>
                </a:extLst>
              </p:cNvPr>
              <p:cNvSpPr/>
              <p:nvPr/>
            </p:nvSpPr>
            <p:spPr>
              <a:xfrm rot="10800000" flipH="1">
                <a:off x="0" y="2626442"/>
                <a:ext cx="2926080" cy="2517058"/>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263;p48">
            <a:extLst>
              <a:ext uri="{FF2B5EF4-FFF2-40B4-BE49-F238E27FC236}">
                <a16:creationId xmlns:a16="http://schemas.microsoft.com/office/drawing/2014/main" id="{06C78189-8C29-903F-FF4A-CECAC237C624}"/>
              </a:ext>
            </a:extLst>
          </p:cNvPr>
          <p:cNvSpPr txBox="1">
            <a:spLocks/>
          </p:cNvSpPr>
          <p:nvPr>
            <p:custDataLst>
              <p:tags r:id="rId1"/>
            </p:custDataLst>
          </p:nvPr>
        </p:nvSpPr>
        <p:spPr>
          <a:xfrm>
            <a:off x="-242376" y="1470028"/>
            <a:ext cx="9133615" cy="1964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8800">
                <a:solidFill>
                  <a:srgbClr val="3839C9"/>
                </a:solidFill>
                <a:latin typeface="#9Slide01 Tieu de ngan" panose="00000800000000000000" pitchFamily="2" charset="0"/>
                <a:ea typeface="TsangerYuMo W04" panose="02020400000000000000" charset="-122"/>
              </a:rPr>
              <a:t>ÔN TẬP</a:t>
            </a:r>
          </a:p>
        </p:txBody>
      </p:sp>
      <p:grpSp>
        <p:nvGrpSpPr>
          <p:cNvPr id="20" name="组合 19">
            <a:extLst>
              <a:ext uri="{FF2B5EF4-FFF2-40B4-BE49-F238E27FC236}">
                <a16:creationId xmlns:a16="http://schemas.microsoft.com/office/drawing/2014/main" id="{FBB93D15-8DC6-A6A1-3060-E1C45E6E5E23}"/>
              </a:ext>
            </a:extLst>
          </p:cNvPr>
          <p:cNvGrpSpPr/>
          <p:nvPr/>
        </p:nvGrpSpPr>
        <p:grpSpPr>
          <a:xfrm>
            <a:off x="6898268" y="481340"/>
            <a:ext cx="732862" cy="529231"/>
            <a:chOff x="4526787" y="487174"/>
            <a:chExt cx="732862" cy="529231"/>
          </a:xfrm>
        </p:grpSpPr>
        <p:sp>
          <p:nvSpPr>
            <p:cNvPr id="21" name="对话气泡: 矩形 20">
              <a:extLst>
                <a:ext uri="{FF2B5EF4-FFF2-40B4-BE49-F238E27FC236}">
                  <a16:creationId xmlns:a16="http://schemas.microsoft.com/office/drawing/2014/main" id="{B061D81E-7D2B-2342-767A-5335AA14B840}"/>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3EFE1FD1-AFAA-0AD8-CB94-9C461353ED6D}"/>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D7E2F6D7-ADFC-F84E-C146-876C7949250E}"/>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E8570EC5-6686-C488-2217-3D51952EA06E}"/>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9830B698-1024-50EC-519C-06D89C697117}"/>
              </a:ext>
            </a:extLst>
          </p:cNvPr>
          <p:cNvGrpSpPr/>
          <p:nvPr/>
        </p:nvGrpSpPr>
        <p:grpSpPr>
          <a:xfrm>
            <a:off x="1533127" y="3845119"/>
            <a:ext cx="732862" cy="529231"/>
            <a:chOff x="4526787" y="487174"/>
            <a:chExt cx="732862" cy="529231"/>
          </a:xfrm>
        </p:grpSpPr>
        <p:sp>
          <p:nvSpPr>
            <p:cNvPr id="42" name="对话气泡: 矩形 41">
              <a:extLst>
                <a:ext uri="{FF2B5EF4-FFF2-40B4-BE49-F238E27FC236}">
                  <a16:creationId xmlns:a16="http://schemas.microsoft.com/office/drawing/2014/main" id="{3B9AB79F-C0FE-F9EB-07BC-48DDD4DF4335}"/>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0777FCB1-13CF-61BF-B6D9-0726726697E1}"/>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32048625-57E5-3333-BB8B-052AD2EF38BC}"/>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A0FEABEC-92E8-2311-1AD7-026506AECD60}"/>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519F970D-7D7E-6AB9-55B3-1711268E944F}"/>
              </a:ext>
            </a:extLst>
          </p:cNvPr>
          <p:cNvGrpSpPr/>
          <p:nvPr/>
        </p:nvGrpSpPr>
        <p:grpSpPr>
          <a:xfrm>
            <a:off x="1050498" y="726429"/>
            <a:ext cx="482629" cy="482629"/>
            <a:chOff x="1536176" y="774519"/>
            <a:chExt cx="482629" cy="482629"/>
          </a:xfrm>
        </p:grpSpPr>
        <p:sp>
          <p:nvSpPr>
            <p:cNvPr id="47" name="对话气泡: 椭圆形 46">
              <a:extLst>
                <a:ext uri="{FF2B5EF4-FFF2-40B4-BE49-F238E27FC236}">
                  <a16:creationId xmlns:a16="http://schemas.microsoft.com/office/drawing/2014/main" id="{0E95725E-2875-0E1D-2A09-83A7B37B3D68}"/>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21B062C2-7A6A-2460-CC84-B7B9C1FA0A56}"/>
                </a:ext>
              </a:extLst>
            </p:cNvPr>
            <p:cNvGrpSpPr/>
            <p:nvPr/>
          </p:nvGrpSpPr>
          <p:grpSpPr>
            <a:xfrm>
              <a:off x="1616798" y="992974"/>
              <a:ext cx="321384" cy="62786"/>
              <a:chOff x="1559338" y="965848"/>
              <a:chExt cx="321384" cy="62786"/>
            </a:xfrm>
          </p:grpSpPr>
          <p:sp>
            <p:nvSpPr>
              <p:cNvPr id="49" name="椭圆 48">
                <a:extLst>
                  <a:ext uri="{FF2B5EF4-FFF2-40B4-BE49-F238E27FC236}">
                    <a16:creationId xmlns:a16="http://schemas.microsoft.com/office/drawing/2014/main" id="{252AC5C2-7AE3-BBA0-4D50-12F6A3E4D6C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B5EDC775-E70A-4219-6B64-3202F5683809}"/>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632BFF7F-0CA6-5927-53D2-330DDBD44E94}"/>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a:extLst>
              <a:ext uri="{FF2B5EF4-FFF2-40B4-BE49-F238E27FC236}">
                <a16:creationId xmlns:a16="http://schemas.microsoft.com/office/drawing/2014/main" id="{528CAB2E-EB2A-C7B9-2B05-42AC272718E1}"/>
              </a:ext>
            </a:extLst>
          </p:cNvPr>
          <p:cNvGrpSpPr/>
          <p:nvPr/>
        </p:nvGrpSpPr>
        <p:grpSpPr>
          <a:xfrm>
            <a:off x="7369558" y="3804168"/>
            <a:ext cx="482629" cy="482629"/>
            <a:chOff x="1536176" y="774519"/>
            <a:chExt cx="482629" cy="482629"/>
          </a:xfrm>
        </p:grpSpPr>
        <p:sp>
          <p:nvSpPr>
            <p:cNvPr id="53" name="对话气泡: 椭圆形 52">
              <a:extLst>
                <a:ext uri="{FF2B5EF4-FFF2-40B4-BE49-F238E27FC236}">
                  <a16:creationId xmlns:a16="http://schemas.microsoft.com/office/drawing/2014/main" id="{BB82EA9C-D2CF-F804-F9B0-8A972ABFE7CB}"/>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a:extLst>
                <a:ext uri="{FF2B5EF4-FFF2-40B4-BE49-F238E27FC236}">
                  <a16:creationId xmlns:a16="http://schemas.microsoft.com/office/drawing/2014/main" id="{518CF3CF-CEB2-AC2F-F4BC-40434FE97B6C}"/>
                </a:ext>
              </a:extLst>
            </p:cNvPr>
            <p:cNvGrpSpPr/>
            <p:nvPr/>
          </p:nvGrpSpPr>
          <p:grpSpPr>
            <a:xfrm>
              <a:off x="1616798" y="992974"/>
              <a:ext cx="321384" cy="62786"/>
              <a:chOff x="1559338" y="965848"/>
              <a:chExt cx="321384" cy="62786"/>
            </a:xfrm>
          </p:grpSpPr>
          <p:sp>
            <p:nvSpPr>
              <p:cNvPr id="55" name="椭圆 54">
                <a:extLst>
                  <a:ext uri="{FF2B5EF4-FFF2-40B4-BE49-F238E27FC236}">
                    <a16:creationId xmlns:a16="http://schemas.microsoft.com/office/drawing/2014/main" id="{BCBED82C-EFC9-8426-3E6D-9DB4E37A7624}"/>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C913835B-F38F-475A-9825-FDCE6559C7EE}"/>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CCBAA76A-5ABC-D21A-178C-40C24C8CCD3F}"/>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16113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randombar(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70374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1 (trang 54 sgk Ngữ văn lớp 8 Tập 1): Trình bày đặc điểm của văn bản thuyết minh giải thích một hiện tượng tự nhiên.</a:t>
            </a:r>
            <a:endParaRPr lang="en-US"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9" name="TextBox 8">
            <a:extLst>
              <a:ext uri="{FF2B5EF4-FFF2-40B4-BE49-F238E27FC236}">
                <a16:creationId xmlns:a16="http://schemas.microsoft.com/office/drawing/2014/main" id="{5955B521-41CA-D592-9D93-7B1AA73CB939}"/>
              </a:ext>
            </a:extLst>
          </p:cNvPr>
          <p:cNvSpPr txBox="1"/>
          <p:nvPr/>
        </p:nvSpPr>
        <p:spPr>
          <a:xfrm>
            <a:off x="331374" y="942750"/>
            <a:ext cx="8481252" cy="3373359"/>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Đặc điểm của văn bản thuyết minh giải thích một hiện tượng tự nhiên:</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Viết để lí giải nguyên nhân xuất hiện và cách thức diễn ra của một hiện tượng tự nhiên.</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Có cấu trúc thường gồm 3 phần:</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b="1"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Phần mở đầu: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giới thiệu khái quát hiện tượng và quá trình xảy ra hiện tuợng trong thế giới tự nhiên.</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b="1"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Phần nội dung: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giải thích nguyên nhân và cách thức diễn ra hiện tượng.</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b="1"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Phần kết thúc: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trình bày sự việc cuối của hiện tượng tự nhiên hoặc tóm tắt nội dung giải thích.</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504443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703742"/>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1 (trang 54 sgk Ngữ văn lớp 8 Tập 1): Trình bày đặc điểm của văn bản thuyết minh giải thích một hiện tượng tự nhiên.</a:t>
            </a:r>
            <a:endParaRPr lang="en-US"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9" name="TextBox 8">
            <a:extLst>
              <a:ext uri="{FF2B5EF4-FFF2-40B4-BE49-F238E27FC236}">
                <a16:creationId xmlns:a16="http://schemas.microsoft.com/office/drawing/2014/main" id="{5955B521-41CA-D592-9D93-7B1AA73CB939}"/>
              </a:ext>
            </a:extLst>
          </p:cNvPr>
          <p:cNvSpPr txBox="1"/>
          <p:nvPr/>
        </p:nvSpPr>
        <p:spPr>
          <a:xfrm>
            <a:off x="331374" y="1041525"/>
            <a:ext cx="8481252" cy="1852815"/>
          </a:xfrm>
          <a:prstGeom prst="rect">
            <a:avLst/>
          </a:prstGeom>
          <a:noFill/>
        </p:spPr>
        <p:txBody>
          <a:bodyPr wrap="square">
            <a:spAutoFit/>
          </a:bodyPr>
          <a:lstStyle/>
          <a:p>
            <a:pPr marL="0" marR="0" algn="just">
              <a:lnSpc>
                <a:spcPct val="200000"/>
              </a:lnSpc>
              <a:spcBef>
                <a:spcPts val="0"/>
              </a:spcBef>
              <a:spcAft>
                <a:spcPts val="0"/>
              </a:spcAft>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Các từ ngữ sử dụng trong văn bản thuyết minh giải thích một hiện tượng tự nhiên thường thuộc một chuyên ngành khoa học cụ thể (địa lí, sinh học…) động từ miêu tả hoạt động hoặc trạng thái, từ ngữ miêu tả trình tự.</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78865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1731970"/>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2 (trang 54 sgk Ngữ văn lớp 8 Tập 1): Tóm tắt hai văn bản Bạn đã biết gì về sóng thần? và Sao băng là gì và những điều cần biết về sao băng? theo các nội dung sau: mục đích viết, nội dung chính, cấu trúc, cách trình bày thông tin, nhan đề và đề mục, thông tin cơ bản và một số thông tin chi tiết, phương tiện phi ngôn ngữ.</a:t>
            </a:r>
            <a:endParaRPr lang="en-US"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13" name="TextBox 12">
            <a:extLst>
              <a:ext uri="{FF2B5EF4-FFF2-40B4-BE49-F238E27FC236}">
                <a16:creationId xmlns:a16="http://schemas.microsoft.com/office/drawing/2014/main" id="{C5AA7B06-FD05-A323-9A84-D60E56EACF61}"/>
              </a:ext>
            </a:extLst>
          </p:cNvPr>
          <p:cNvSpPr txBox="1"/>
          <p:nvPr/>
        </p:nvSpPr>
        <p:spPr>
          <a:xfrm>
            <a:off x="317810" y="1896288"/>
            <a:ext cx="7678364" cy="2352952"/>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Bạn đã biết gì về sóng thần?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2000" b="1" kern="0">
                <a:solidFill>
                  <a:srgbClr val="FF0000"/>
                </a:solidFill>
                <a:effectLst/>
                <a:latin typeface="Calibri" panose="020F0502020204030204" pitchFamily="34" charset="0"/>
                <a:ea typeface="Calibri" panose="020F0502020204030204" pitchFamily="34" charset="0"/>
                <a:cs typeface="Calibri" panose="020F0502020204030204" pitchFamily="34" charset="0"/>
              </a:rPr>
              <a:t>+ Mục đích viết: </a:t>
            </a: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Để người đọc cập nhật thông tin cơ bản về sóng thần.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2000" b="1" kern="0">
                <a:solidFill>
                  <a:srgbClr val="FF0000"/>
                </a:solidFill>
                <a:effectLst/>
                <a:latin typeface="Calibri" panose="020F0502020204030204" pitchFamily="34" charset="0"/>
                <a:ea typeface="Calibri" panose="020F0502020204030204" pitchFamily="34" charset="0"/>
                <a:cs typeface="Calibri" panose="020F0502020204030204" pitchFamily="34" charset="0"/>
              </a:rPr>
              <a:t>+ Nội dung chính: </a:t>
            </a: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Giải thích và trình bày cơ chế, nguyên nhân dẫn đến sóng thần.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0157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1731970"/>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2 (trang 54 sgk Ngữ văn lớp 8 Tập 1): Tóm tắt hai văn bản Bạn đã biết gì về sóng thần? và Sao băng là gì và những điều cần biết về sao băng? theo các nội dung sau: mục đích viết, nội dung chính, cấu trúc, cách trình bày thông tin, nhan đề và đề mục, thông tin cơ bản và một số thông tin chi tiết, phương tiện phi ngôn ngữ.</a:t>
            </a:r>
            <a:endParaRPr lang="en-US"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13" name="TextBox 12">
            <a:extLst>
              <a:ext uri="{FF2B5EF4-FFF2-40B4-BE49-F238E27FC236}">
                <a16:creationId xmlns:a16="http://schemas.microsoft.com/office/drawing/2014/main" id="{C5AA7B06-FD05-A323-9A84-D60E56EACF61}"/>
              </a:ext>
            </a:extLst>
          </p:cNvPr>
          <p:cNvSpPr txBox="1"/>
          <p:nvPr/>
        </p:nvSpPr>
        <p:spPr>
          <a:xfrm>
            <a:off x="317810" y="1896288"/>
            <a:ext cx="7678364" cy="2352952"/>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vi-VN" sz="2000" b="1" kern="100">
                <a:effectLst/>
                <a:latin typeface="Calibri" panose="020F0502020204030204" pitchFamily="34" charset="0"/>
                <a:ea typeface="Calibri" panose="020F0502020204030204" pitchFamily="34" charset="0"/>
                <a:cs typeface="Calibri" panose="020F0502020204030204" pitchFamily="34" charset="0"/>
              </a:rPr>
              <a:t>+ Cấu trúc: 3 phần</a:t>
            </a:r>
          </a:p>
          <a:p>
            <a:pPr marL="342900" marR="0" indent="-342900" algn="just">
              <a:lnSpc>
                <a:spcPct val="150000"/>
              </a:lnSpc>
              <a:spcBef>
                <a:spcPts val="0"/>
              </a:spcBef>
              <a:spcAft>
                <a:spcPts val="0"/>
              </a:spcAft>
              <a:buFont typeface="Arial" panose="020B0604020202020204" pitchFamily="34" charset="0"/>
              <a:buChar char="•"/>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Mở bài: giới thiệu khái quát và quá trình xảy ra hiện tuợng sóng thần.</a:t>
            </a:r>
          </a:p>
          <a:p>
            <a:pPr marL="342900" marR="0" indent="-342900" algn="just">
              <a:lnSpc>
                <a:spcPct val="150000"/>
              </a:lnSpc>
              <a:spcBef>
                <a:spcPts val="0"/>
              </a:spcBef>
              <a:spcAft>
                <a:spcPts val="0"/>
              </a:spcAft>
              <a:buFont typeface="Arial" panose="020B0604020202020204" pitchFamily="34" charset="0"/>
              <a:buChar char="•"/>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Nội dung: giải thích nguyên nhân và cách thức diễn ra hiện tượng sóng thần.</a:t>
            </a:r>
          </a:p>
          <a:p>
            <a:pPr marL="342900" marR="0" indent="-342900" algn="just">
              <a:lnSpc>
                <a:spcPct val="150000"/>
              </a:lnSpc>
              <a:spcBef>
                <a:spcPts val="0"/>
              </a:spcBef>
              <a:spcAft>
                <a:spcPts val="0"/>
              </a:spcAft>
              <a:buFont typeface="Arial" panose="020B0604020202020204" pitchFamily="34" charset="0"/>
              <a:buChar char="•"/>
              <a:tabLst>
                <a:tab pos="90170" algn="l"/>
                <a:tab pos="18034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Kết thúc: trình bày sự việc cuối của hiện tượng sóng thần.</a:t>
            </a:r>
          </a:p>
        </p:txBody>
      </p:sp>
    </p:spTree>
    <p:extLst>
      <p:ext uri="{BB962C8B-B14F-4D97-AF65-F5344CB8AC3E}">
        <p14:creationId xmlns:p14="http://schemas.microsoft.com/office/powerpoint/2010/main" val="185545219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0" y="2652"/>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矩形: 圆角 47">
            <a:extLst>
              <a:ext uri="{FF2B5EF4-FFF2-40B4-BE49-F238E27FC236}">
                <a16:creationId xmlns:a16="http://schemas.microsoft.com/office/drawing/2014/main" id="{549CDE35-61AE-5AED-1350-AB745D63722F}"/>
              </a:ext>
            </a:extLst>
          </p:cNvPr>
          <p:cNvSpPr/>
          <p:nvPr>
            <p:custDataLst>
              <p:tags r:id="rId1"/>
            </p:custDataLst>
          </p:nvPr>
        </p:nvSpPr>
        <p:spPr>
          <a:xfrm>
            <a:off x="253870" y="134001"/>
            <a:ext cx="7678364" cy="1731970"/>
          </a:xfrm>
          <a:prstGeom prst="roundRect">
            <a:avLst/>
          </a:prstGeom>
          <a:solidFill>
            <a:srgbClr val="C9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rPr>
              <a:t>Câu 2 (trang 54 sgk Ngữ văn lớp 8 Tập 1): Tóm tắt hai văn bản Bạn đã biết gì về sóng thần? và Sao băng là gì và những điều cần biết về sao băng? theo các nội dung sau: mục đích viết, nội dung chính, cấu trúc, cách trình bày thông tin, nhan đề và đề mục, thông tin cơ bản và một số thông tin chi tiết, phương tiện phi ngôn ngữ.</a:t>
            </a:r>
            <a:endParaRPr lang="en-US" altLang="zh-CN" sz="2000" b="1">
              <a:solidFill>
                <a:srgbClr val="000000"/>
              </a:solidFill>
              <a:latin typeface="Calibri" panose="020F0502020204030204" pitchFamily="34" charset="0"/>
              <a:ea typeface="Calibri" panose="020F0502020204030204" pitchFamily="34" charset="0"/>
              <a:cs typeface="Calibri" panose="020F0502020204030204" pitchFamily="34" charset="0"/>
              <a:sym typeface="思源黑体 Normal" panose="020B0400000000000000" charset="-122"/>
            </a:endParaRPr>
          </a:p>
        </p:txBody>
      </p:sp>
      <p:sp>
        <p:nvSpPr>
          <p:cNvPr id="13" name="TextBox 12">
            <a:extLst>
              <a:ext uri="{FF2B5EF4-FFF2-40B4-BE49-F238E27FC236}">
                <a16:creationId xmlns:a16="http://schemas.microsoft.com/office/drawing/2014/main" id="{C5AA7B06-FD05-A323-9A84-D60E56EACF61}"/>
              </a:ext>
            </a:extLst>
          </p:cNvPr>
          <p:cNvSpPr txBox="1"/>
          <p:nvPr/>
        </p:nvSpPr>
        <p:spPr>
          <a:xfrm>
            <a:off x="317810" y="1896288"/>
            <a:ext cx="7678364" cy="1143070"/>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vi-VN" sz="2400" kern="100">
                <a:effectLst/>
                <a:latin typeface="Calibri" panose="020F0502020204030204" pitchFamily="34" charset="0"/>
                <a:ea typeface="Calibri" panose="020F0502020204030204" pitchFamily="34" charset="0"/>
                <a:cs typeface="Calibri" panose="020F0502020204030204" pitchFamily="34" charset="0"/>
              </a:rPr>
              <a:t>+ Cách trình bày thông tin theo cấu trúc: so sánh, đối chiếu.</a:t>
            </a:r>
          </a:p>
          <a:p>
            <a:pPr marL="0" marR="0" algn="just">
              <a:lnSpc>
                <a:spcPct val="150000"/>
              </a:lnSpc>
              <a:spcBef>
                <a:spcPts val="0"/>
              </a:spcBef>
              <a:spcAft>
                <a:spcPts val="0"/>
              </a:spcAft>
              <a:tabLst>
                <a:tab pos="90170" algn="l"/>
                <a:tab pos="180340" algn="l"/>
              </a:tabLst>
            </a:pPr>
            <a:r>
              <a:rPr lang="vi-VN" sz="2400" kern="100">
                <a:effectLst/>
                <a:latin typeface="Calibri" panose="020F0502020204030204" pitchFamily="34" charset="0"/>
                <a:ea typeface="Calibri" panose="020F0502020204030204" pitchFamily="34" charset="0"/>
                <a:cs typeface="Calibri" panose="020F0502020204030204" pitchFamily="34" charset="0"/>
              </a:rPr>
              <a:t>+ Sử dụng các phương tiện phi ngôn ngữ: hình ảnh, số liệu.</a:t>
            </a:r>
          </a:p>
        </p:txBody>
      </p:sp>
    </p:spTree>
    <p:extLst>
      <p:ext uri="{BB962C8B-B14F-4D97-AF65-F5344CB8AC3E}">
        <p14:creationId xmlns:p14="http://schemas.microsoft.com/office/powerpoint/2010/main" val="148005884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6" name="Google Shape;58;p3">
            <a:extLst>
              <a:ext uri="{FF2B5EF4-FFF2-40B4-BE49-F238E27FC236}">
                <a16:creationId xmlns:a16="http://schemas.microsoft.com/office/drawing/2014/main" id="{28242E9F-34CB-C9CD-5ADB-5135556801B3}"/>
              </a:ext>
            </a:extLst>
          </p:cNvPr>
          <p:cNvSpPr/>
          <p:nvPr/>
        </p:nvSpPr>
        <p:spPr>
          <a:xfrm rot="10800000">
            <a:off x="4511040" y="1187186"/>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p3">
            <a:extLst>
              <a:ext uri="{FF2B5EF4-FFF2-40B4-BE49-F238E27FC236}">
                <a16:creationId xmlns:a16="http://schemas.microsoft.com/office/drawing/2014/main" id="{9AF7982A-4C8A-DD37-3036-67E19F503CCD}"/>
              </a:ext>
            </a:extLst>
          </p:cNvPr>
          <p:cNvSpPr/>
          <p:nvPr/>
        </p:nvSpPr>
        <p:spPr>
          <a:xfrm rot="10800000" flipH="1" flipV="1">
            <a:off x="16109" y="0"/>
            <a:ext cx="4640252" cy="3991614"/>
          </a:xfrm>
          <a:custGeom>
            <a:avLst/>
            <a:gdLst/>
            <a:ahLst/>
            <a:cxnLst/>
            <a:rect l="l" t="t" r="r" b="b"/>
            <a:pathLst>
              <a:path w="70451" h="60603" extrusionOk="0">
                <a:moveTo>
                  <a:pt x="227" y="0"/>
                </a:moveTo>
                <a:lnTo>
                  <a:pt x="1" y="60222"/>
                </a:lnTo>
                <a:cubicBezTo>
                  <a:pt x="592" y="60484"/>
                  <a:pt x="1209" y="60603"/>
                  <a:pt x="1830" y="60603"/>
                </a:cubicBezTo>
                <a:cubicBezTo>
                  <a:pt x="3974" y="60603"/>
                  <a:pt x="6155" y="59182"/>
                  <a:pt x="7383" y="57317"/>
                </a:cubicBezTo>
                <a:cubicBezTo>
                  <a:pt x="8966" y="54912"/>
                  <a:pt x="9407" y="51959"/>
                  <a:pt x="10026" y="49149"/>
                </a:cubicBezTo>
                <a:cubicBezTo>
                  <a:pt x="10645" y="46339"/>
                  <a:pt x="11597" y="43398"/>
                  <a:pt x="13836" y="41588"/>
                </a:cubicBezTo>
                <a:cubicBezTo>
                  <a:pt x="18253" y="38040"/>
                  <a:pt x="25694" y="40350"/>
                  <a:pt x="29671" y="36314"/>
                </a:cubicBezTo>
                <a:cubicBezTo>
                  <a:pt x="32148" y="33802"/>
                  <a:pt x="32219" y="29837"/>
                  <a:pt x="33684" y="26634"/>
                </a:cubicBezTo>
                <a:cubicBezTo>
                  <a:pt x="35898" y="21753"/>
                  <a:pt x="41173" y="19026"/>
                  <a:pt x="46316" y="17526"/>
                </a:cubicBezTo>
                <a:cubicBezTo>
                  <a:pt x="51460" y="16026"/>
                  <a:pt x="56913" y="15347"/>
                  <a:pt x="61663" y="12883"/>
                </a:cubicBezTo>
                <a:cubicBezTo>
                  <a:pt x="66414" y="10406"/>
                  <a:pt x="70450" y="5394"/>
                  <a:pt x="69593" y="107"/>
                </a:cubicBezTo>
                <a:lnTo>
                  <a:pt x="227" y="0"/>
                </a:lnTo>
                <a:close/>
              </a:path>
            </a:pathLst>
          </a:custGeom>
          <a:solidFill>
            <a:srgbClr val="EA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2" name="组合 1">
            <a:extLst>
              <a:ext uri="{FF2B5EF4-FFF2-40B4-BE49-F238E27FC236}">
                <a16:creationId xmlns:a16="http://schemas.microsoft.com/office/drawing/2014/main" id="{908093E4-0F20-EBD6-9474-BA75ED3C8BAE}"/>
              </a:ext>
            </a:extLst>
          </p:cNvPr>
          <p:cNvGrpSpPr/>
          <p:nvPr/>
        </p:nvGrpSpPr>
        <p:grpSpPr>
          <a:xfrm>
            <a:off x="8218314" y="195064"/>
            <a:ext cx="732862" cy="529231"/>
            <a:chOff x="4526787" y="487174"/>
            <a:chExt cx="732862" cy="529231"/>
          </a:xfrm>
        </p:grpSpPr>
        <p:sp>
          <p:nvSpPr>
            <p:cNvPr id="3" name="对话气泡: 矩形 2">
              <a:extLst>
                <a:ext uri="{FF2B5EF4-FFF2-40B4-BE49-F238E27FC236}">
                  <a16:creationId xmlns:a16="http://schemas.microsoft.com/office/drawing/2014/main" id="{E7947846-9F43-D839-2C7A-5F5C766DE1FC}"/>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D7CB898-F1D4-A55E-7888-183C2F0DF588}"/>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B2FB1F8-C3A8-6655-F464-4D3286762608}"/>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6D5DE-38DE-4172-70A7-92F3E9C6AF41}"/>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40E41D2B-2C36-F4A8-6A75-3A091B51E3F5}"/>
              </a:ext>
            </a:extLst>
          </p:cNvPr>
          <p:cNvGrpSpPr/>
          <p:nvPr/>
        </p:nvGrpSpPr>
        <p:grpSpPr>
          <a:xfrm>
            <a:off x="161431" y="4419646"/>
            <a:ext cx="732862" cy="529231"/>
            <a:chOff x="4526787" y="487174"/>
            <a:chExt cx="732862" cy="529231"/>
          </a:xfrm>
        </p:grpSpPr>
        <p:sp>
          <p:nvSpPr>
            <p:cNvPr id="12" name="对话气泡: 矩形 11">
              <a:extLst>
                <a:ext uri="{FF2B5EF4-FFF2-40B4-BE49-F238E27FC236}">
                  <a16:creationId xmlns:a16="http://schemas.microsoft.com/office/drawing/2014/main" id="{CA7A4908-483E-DE66-5800-0829090F1E3D}"/>
                </a:ext>
              </a:extLst>
            </p:cNvPr>
            <p:cNvSpPr/>
            <p:nvPr/>
          </p:nvSpPr>
          <p:spPr>
            <a:xfrm>
              <a:off x="4526787" y="487174"/>
              <a:ext cx="732862" cy="529231"/>
            </a:xfrm>
            <a:prstGeom prst="wedgeRectCallout">
              <a:avLst/>
            </a:prstGeom>
            <a:solidFill>
              <a:srgbClr val="C9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06D6A33-526A-DC73-985D-4519608E25D7}"/>
                </a:ext>
              </a:extLst>
            </p:cNvPr>
            <p:cNvSpPr/>
            <p:nvPr/>
          </p:nvSpPr>
          <p:spPr>
            <a:xfrm>
              <a:off x="4619226" y="601988"/>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EEA801A-E382-B97F-F645-DFD0FC3F2692}"/>
                </a:ext>
              </a:extLst>
            </p:cNvPr>
            <p:cNvSpPr/>
            <p:nvPr/>
          </p:nvSpPr>
          <p:spPr>
            <a:xfrm>
              <a:off x="4619226" y="732263"/>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331B355-9D32-CE73-EEB8-3A97F2BB3045}"/>
                </a:ext>
              </a:extLst>
            </p:cNvPr>
            <p:cNvSpPr/>
            <p:nvPr/>
          </p:nvSpPr>
          <p:spPr>
            <a:xfrm>
              <a:off x="4619226" y="862537"/>
              <a:ext cx="513806" cy="45719"/>
            </a:xfrm>
            <a:prstGeom prst="rect">
              <a:avLst/>
            </a:prstGeom>
            <a:solidFill>
              <a:srgbClr val="F1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7F40BB4-83D0-90C0-02FF-358C8B1A8A7A}"/>
              </a:ext>
            </a:extLst>
          </p:cNvPr>
          <p:cNvGrpSpPr/>
          <p:nvPr/>
        </p:nvGrpSpPr>
        <p:grpSpPr>
          <a:xfrm>
            <a:off x="8343431" y="4465807"/>
            <a:ext cx="482629" cy="482629"/>
            <a:chOff x="1536176" y="774519"/>
            <a:chExt cx="482629" cy="482629"/>
          </a:xfrm>
        </p:grpSpPr>
        <p:sp>
          <p:nvSpPr>
            <p:cNvPr id="40" name="对话气泡: 椭圆形 39">
              <a:extLst>
                <a:ext uri="{FF2B5EF4-FFF2-40B4-BE49-F238E27FC236}">
                  <a16:creationId xmlns:a16="http://schemas.microsoft.com/office/drawing/2014/main" id="{FCB1C276-4EFB-A970-8935-616EDCD7E5A6}"/>
                </a:ext>
              </a:extLst>
            </p:cNvPr>
            <p:cNvSpPr/>
            <p:nvPr/>
          </p:nvSpPr>
          <p:spPr>
            <a:xfrm flipH="1">
              <a:off x="1536176" y="774519"/>
              <a:ext cx="482629" cy="482629"/>
            </a:xfrm>
            <a:prstGeom prst="wedgeEllipseCallout">
              <a:avLst>
                <a:gd name="adj1" fmla="val -52565"/>
                <a:gd name="adj2" fmla="val 47290"/>
              </a:avLst>
            </a:prstGeom>
            <a:solidFill>
              <a:srgbClr val="383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7FE0742-9C01-AF0C-0FE7-FB9DF15D511A}"/>
                </a:ext>
              </a:extLst>
            </p:cNvPr>
            <p:cNvGrpSpPr/>
            <p:nvPr/>
          </p:nvGrpSpPr>
          <p:grpSpPr>
            <a:xfrm>
              <a:off x="1616798" y="992974"/>
              <a:ext cx="321384" cy="62786"/>
              <a:chOff x="1559338" y="965848"/>
              <a:chExt cx="321384" cy="62786"/>
            </a:xfrm>
          </p:grpSpPr>
          <p:sp>
            <p:nvSpPr>
              <p:cNvPr id="42" name="椭圆 41">
                <a:extLst>
                  <a:ext uri="{FF2B5EF4-FFF2-40B4-BE49-F238E27FC236}">
                    <a16:creationId xmlns:a16="http://schemas.microsoft.com/office/drawing/2014/main" id="{17D904CA-93D6-89F3-F63C-A741E88C8873}"/>
                  </a:ext>
                </a:extLst>
              </p:cNvPr>
              <p:cNvSpPr/>
              <p:nvPr/>
            </p:nvSpPr>
            <p:spPr>
              <a:xfrm>
                <a:off x="1559338"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A0FCFB7-A25A-7FDF-AB8C-AEAC0B61FE95}"/>
                  </a:ext>
                </a:extLst>
              </p:cNvPr>
              <p:cNvSpPr/>
              <p:nvPr/>
            </p:nvSpPr>
            <p:spPr>
              <a:xfrm>
                <a:off x="1688637"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A0137FF-9629-B63B-8D96-425811D044EE}"/>
                  </a:ext>
                </a:extLst>
              </p:cNvPr>
              <p:cNvSpPr/>
              <p:nvPr/>
            </p:nvSpPr>
            <p:spPr>
              <a:xfrm>
                <a:off x="1817936" y="965848"/>
                <a:ext cx="62786" cy="62786"/>
              </a:xfrm>
              <a:prstGeom prst="ellipse">
                <a:avLst/>
              </a:prstGeom>
              <a:solidFill>
                <a:srgbClr val="EA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TextBox 8">
            <a:extLst>
              <a:ext uri="{FF2B5EF4-FFF2-40B4-BE49-F238E27FC236}">
                <a16:creationId xmlns:a16="http://schemas.microsoft.com/office/drawing/2014/main" id="{F0DD3DC5-80E4-8584-D8E4-85EBCA44D686}"/>
              </a:ext>
            </a:extLst>
          </p:cNvPr>
          <p:cNvSpPr txBox="1"/>
          <p:nvPr/>
        </p:nvSpPr>
        <p:spPr>
          <a:xfrm>
            <a:off x="161431" y="200319"/>
            <a:ext cx="7678615" cy="3908762"/>
          </a:xfrm>
          <a:prstGeom prst="rect">
            <a:avLst/>
          </a:prstGeom>
          <a:noFill/>
        </p:spPr>
        <p:txBody>
          <a:bodyPr wrap="square">
            <a:spAutoFit/>
          </a:bodyPr>
          <a:lstStyle/>
          <a:p>
            <a:pPr marL="0" marR="0" algn="just">
              <a:spcBef>
                <a:spcPts val="0"/>
              </a:spcBef>
              <a:spcAft>
                <a:spcPts val="0"/>
              </a:spcAft>
              <a:tabLst>
                <a:tab pos="90170" algn="l"/>
                <a:tab pos="180340" algn="l"/>
              </a:tabLst>
            </a:pPr>
            <a:r>
              <a:rPr lang="en-US" sz="18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Sao băng là gì và những điều cần biết về sao băng?</a:t>
            </a:r>
            <a:endParaRPr lang="en-US" b="1" kern="10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tabLst>
                <a:tab pos="90170" algn="l"/>
                <a:tab pos="180340" algn="l"/>
              </a:tabLst>
            </a:pPr>
            <a:r>
              <a:rPr lang="en-US" sz="1800" b="1" kern="0">
                <a:solidFill>
                  <a:srgbClr val="FF0000"/>
                </a:solidFill>
                <a:effectLst/>
                <a:latin typeface="Calibri" panose="020F0502020204030204" pitchFamily="34" charset="0"/>
                <a:ea typeface="Calibri" panose="020F0502020204030204" pitchFamily="34" charset="0"/>
                <a:cs typeface="Calibri" panose="020F0502020204030204" pitchFamily="34" charset="0"/>
              </a:rPr>
              <a:t>+ Mục đích viết: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Để người đọc cập nhật thông tin cơ bản về sao băng và mưa sao băng.</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Nội dung chính: Giải thích và trình bày cơ chế, nguyên nhân dẫn đến sao băng và mưa sao băng.</a:t>
            </a:r>
          </a:p>
          <a:p>
            <a:pPr marL="0" marR="0" algn="just">
              <a:spcBef>
                <a:spcPts val="0"/>
              </a:spcBef>
              <a:spcAft>
                <a:spcPts val="0"/>
              </a:spcAft>
              <a:tabLst>
                <a:tab pos="90170" algn="l"/>
                <a:tab pos="180340" algn="l"/>
              </a:tabLst>
            </a:pPr>
            <a:r>
              <a:rPr lang="vi-VN" sz="1800" b="1" kern="100">
                <a:solidFill>
                  <a:srgbClr val="FF0000"/>
                </a:solidFill>
                <a:effectLst/>
                <a:latin typeface="Calibri" panose="020F0502020204030204" pitchFamily="34" charset="0"/>
                <a:ea typeface="Calibri" panose="020F0502020204030204" pitchFamily="34" charset="0"/>
                <a:cs typeface="Calibri" panose="020F0502020204030204" pitchFamily="34" charset="0"/>
              </a:rPr>
              <a:t>+ Cấu trúc: 3 phần</a:t>
            </a:r>
          </a:p>
          <a:p>
            <a:pPr marL="285750" marR="0" indent="-285750" algn="just">
              <a:spcBef>
                <a:spcPts val="0"/>
              </a:spcBef>
              <a:spcAft>
                <a:spcPts val="0"/>
              </a:spcAft>
              <a:buFont typeface="Arial" panose="020B0604020202020204" pitchFamily="34" charset="0"/>
              <a:buChar char="•"/>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Mở bài: giới thiệu khái quát và quá trình xảy ra sao băng và hiện tuợng mưa sao băng.</a:t>
            </a:r>
          </a:p>
          <a:p>
            <a:pPr marL="285750" marR="0" indent="-285750" algn="just">
              <a:spcBef>
                <a:spcPts val="0"/>
              </a:spcBef>
              <a:spcAft>
                <a:spcPts val="0"/>
              </a:spcAft>
              <a:buFont typeface="Arial" panose="020B0604020202020204" pitchFamily="34" charset="0"/>
              <a:buChar char="•"/>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Nội dung: giải thích nguyên nhân và cách thức diễn ra hiện tượng sao băng và mưa sao băng.</a:t>
            </a:r>
          </a:p>
          <a:p>
            <a:pPr marL="285750" marR="0" indent="-285750" algn="just">
              <a:spcBef>
                <a:spcPts val="0"/>
              </a:spcBef>
              <a:spcAft>
                <a:spcPts val="0"/>
              </a:spcAft>
              <a:buFont typeface="Arial" panose="020B0604020202020204" pitchFamily="34" charset="0"/>
              <a:buChar char="•"/>
              <a:tabLst>
                <a:tab pos="90170" algn="l"/>
                <a:tab pos="18034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Kết thúc: trình bày sự việc cuối của hiện tượng mưa sao băng.</a:t>
            </a:r>
          </a:p>
          <a:p>
            <a:pPr marL="0" marR="0" algn="just">
              <a:spcBef>
                <a:spcPts val="0"/>
              </a:spcBef>
              <a:spcAft>
                <a:spcPts val="0"/>
              </a:spcAft>
              <a:tabLst>
                <a:tab pos="90170" algn="l"/>
                <a:tab pos="180340" algn="l"/>
              </a:tabLst>
            </a:pPr>
            <a:r>
              <a:rPr lang="vi-VN" sz="1800" b="1" kern="100">
                <a:solidFill>
                  <a:srgbClr val="FF0000"/>
                </a:solidFill>
                <a:effectLst/>
                <a:latin typeface="Calibri" panose="020F0502020204030204" pitchFamily="34" charset="0"/>
                <a:ea typeface="Calibri" panose="020F0502020204030204" pitchFamily="34" charset="0"/>
                <a:cs typeface="Calibri" panose="020F0502020204030204" pitchFamily="34" charset="0"/>
              </a:rPr>
              <a:t>+ Cách trình bày thông tin theo cấu trúc: </a:t>
            </a:r>
            <a:r>
              <a:rPr lang="vi-VN" sz="1800" kern="100">
                <a:effectLst/>
                <a:latin typeface="Calibri" panose="020F0502020204030204" pitchFamily="34" charset="0"/>
                <a:ea typeface="Calibri" panose="020F0502020204030204" pitchFamily="34" charset="0"/>
                <a:cs typeface="Calibri" panose="020F0502020204030204" pitchFamily="34" charset="0"/>
              </a:rPr>
              <a:t>so sánh, đối chiếu.</a:t>
            </a:r>
          </a:p>
          <a:p>
            <a:pPr marL="0" marR="0" algn="just">
              <a:spcBef>
                <a:spcPts val="0"/>
              </a:spcBef>
              <a:spcAft>
                <a:spcPts val="0"/>
              </a:spcAft>
              <a:tabLst>
                <a:tab pos="90170" algn="l"/>
                <a:tab pos="180340" algn="l"/>
              </a:tabLst>
            </a:pPr>
            <a:r>
              <a:rPr lang="vi-VN" sz="1800" b="1" kern="100">
                <a:solidFill>
                  <a:srgbClr val="FF0000"/>
                </a:solidFill>
                <a:effectLst/>
                <a:latin typeface="Calibri" panose="020F0502020204030204" pitchFamily="34" charset="0"/>
                <a:ea typeface="Calibri" panose="020F0502020204030204" pitchFamily="34" charset="0"/>
                <a:cs typeface="Calibri" panose="020F0502020204030204" pitchFamily="34" charset="0"/>
              </a:rPr>
              <a:t>+ Sử dụng các phương tiện phi ngôn ngữ:</a:t>
            </a:r>
            <a:r>
              <a:rPr lang="vi-VN" sz="1800" kern="100">
                <a:effectLst/>
                <a:latin typeface="Calibri" panose="020F0502020204030204" pitchFamily="34" charset="0"/>
                <a:ea typeface="Calibri" panose="020F0502020204030204" pitchFamily="34" charset="0"/>
                <a:cs typeface="Calibri" panose="020F0502020204030204" pitchFamily="34" charset="0"/>
              </a:rPr>
              <a:t> hình ảnh, số liệu.</a:t>
            </a:r>
          </a:p>
          <a:p>
            <a:pPr marL="0" marR="0" algn="just">
              <a:spcBef>
                <a:spcPts val="0"/>
              </a:spcBef>
              <a:spcAft>
                <a:spcPts val="0"/>
              </a:spcAft>
              <a:tabLst>
                <a:tab pos="90170" algn="l"/>
                <a:tab pos="180340" algn="l"/>
              </a:tabLst>
            </a:pP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38544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95599919-1ab9-4342-8d4b-1e98c5caec1a"/>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F3EDE3"/>
      </a:lt1>
      <a:dk2>
        <a:srgbClr val="91A1B0"/>
      </a:dk2>
      <a:lt2>
        <a:srgbClr val="CED4D7"/>
      </a:lt2>
      <a:accent1>
        <a:srgbClr val="ADB9C4"/>
      </a:accent1>
      <a:accent2>
        <a:srgbClr val="5D7F9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思源黑体 Normal"/>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思源黑体 Normal"/>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1541</Words>
  <Application>Microsoft Office PowerPoint</Application>
  <PresentationFormat>On-screen Show (16:9)</PresentationFormat>
  <Paragraphs>66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#9Slide03 Montserrat ExtraBold</vt:lpstr>
      <vt:lpstr>Calibri</vt:lpstr>
      <vt:lpstr>#9Slide01 Tieu de ngan</vt:lpstr>
      <vt:lpstr>思源黑体 Normal</vt:lpstr>
      <vt:lpstr>TsangerYuMo W04</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THERMOREGULATION</dc:title>
  <dc:creator>Administrator</dc:creator>
  <cp:lastModifiedBy>VO THI YEN NHI</cp:lastModifiedBy>
  <cp:revision>12</cp:revision>
  <dcterms:created xsi:type="dcterms:W3CDTF">2023-02-23T10:07:00Z</dcterms:created>
  <dcterms:modified xsi:type="dcterms:W3CDTF">2023-06-17T13:36:54Z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A159D0F6E0B64A8887EFCF0A0B48AEBD</vt:lpwstr>
  </property>
  <property fmtid="{D5CDD505-2E9C-101B-9397-08002B2CF9AE}" pid="3" name="KSOProductBuildVer">
    <vt:lpwstr>2052-11.1.0.13703</vt:lpwstr>
  </property>
</Properties>
</file>