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5"/>
  </p:notesMasterIdLst>
  <p:sldIdLst>
    <p:sldId id="259" r:id="rId2"/>
    <p:sldId id="285" r:id="rId3"/>
    <p:sldId id="260" r:id="rId4"/>
    <p:sldId id="286" r:id="rId5"/>
    <p:sldId id="287" r:id="rId6"/>
    <p:sldId id="268" r:id="rId7"/>
    <p:sldId id="288" r:id="rId8"/>
    <p:sldId id="289" r:id="rId9"/>
    <p:sldId id="290" r:id="rId10"/>
    <p:sldId id="266" r:id="rId11"/>
    <p:sldId id="267" r:id="rId12"/>
    <p:sldId id="269" r:id="rId13"/>
    <p:sldId id="291" r:id="rId14"/>
    <p:sldId id="275" r:id="rId15"/>
    <p:sldId id="292" r:id="rId16"/>
    <p:sldId id="293" r:id="rId17"/>
    <p:sldId id="294" r:id="rId18"/>
    <p:sldId id="270" r:id="rId19"/>
    <p:sldId id="295" r:id="rId20"/>
    <p:sldId id="296" r:id="rId21"/>
    <p:sldId id="284" r:id="rId22"/>
    <p:sldId id="297" r:id="rId23"/>
    <p:sldId id="298" r:id="rId24"/>
  </p:sldIdLst>
  <p:sldSz cx="12192000" cy="6858000"/>
  <p:notesSz cx="6858000" cy="9144000"/>
  <p:embeddedFontLst>
    <p:embeddedFont>
      <p:font typeface="等线" panose="020B0604020202020204" charset="-122"/>
      <p:regular r:id="rId26"/>
    </p:embeddedFont>
    <p:embeddedFont>
      <p:font typeface="#9Slide07 SVNZiclets" panose="02000603000000000000" charset="0"/>
      <p:regular r:id="rId27"/>
    </p:embeddedFont>
    <p:embeddedFont>
      <p:font typeface="#9Slide05 SVNSteady" panose="020B0604020202020204" charset="0"/>
      <p:regular r:id="rId28"/>
    </p:embeddedFont>
    <p:embeddedFont>
      <p:font typeface="#9Slide02 Noi dung rat dai" panose="020B0604020202020204" charset="0"/>
      <p:regular r:id="rId29"/>
    </p:embeddedFont>
    <p:embeddedFont>
      <p:font typeface="#9Slide03 AllRoundGothic" panose="020B0604020202020204" charset="0"/>
      <p:regular r:id="rId30"/>
    </p:embeddedFont>
    <p:embeddedFont>
      <p:font typeface="Calibri" panose="020F0502020204030204" pitchFamily="34" charset="0"/>
      <p:regular r:id="rId31"/>
      <p:bold r:id="rId32"/>
      <p:italic r:id="rId33"/>
      <p:boldItalic r:id="rId34"/>
    </p:embeddedFont>
    <p:embeddedFont>
      <p:font typeface="#9Slide05 SVNVanilla Daisy Pro" panose="020B0604020202020204" charset="0"/>
      <p:regular r:id="rId35"/>
    </p:embeddedFont>
  </p:embeddedFontLst>
  <p:custDataLst>
    <p:tags r:id="rId36"/>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B6A63"/>
    <a:srgbClr val="EEDBCE"/>
    <a:srgbClr val="FF940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3" d="100"/>
          <a:sy n="73" d="100"/>
        </p:scale>
        <p:origin x="618"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9.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7.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21C994-CD3E-4E82-9463-08AE0E85372E}" type="datetimeFigureOut">
              <a:rPr lang="zh-CN" altLang="en-US" smtClean="0"/>
              <a:t>2023/6/18</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002168-E69A-469F-A8D2-14FF98A7F055}" type="slidenum">
              <a:rPr lang="zh-CN" altLang="en-US" smtClean="0"/>
              <a:t>‹#›</a:t>
            </a:fld>
            <a:endParaRPr lang="zh-CN" altLang="en-US"/>
          </a:p>
        </p:txBody>
      </p:sp>
    </p:spTree>
    <p:extLst>
      <p:ext uri="{BB962C8B-B14F-4D97-AF65-F5344CB8AC3E}">
        <p14:creationId xmlns:p14="http://schemas.microsoft.com/office/powerpoint/2010/main" val="39418020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1002168-E69A-469F-A8D2-14FF98A7F055}" type="slidenum">
              <a:rPr lang="zh-CN" altLang="en-US" smtClean="0"/>
              <a:t>1</a:t>
            </a:fld>
            <a:endParaRPr lang="zh-CN" altLang="en-US"/>
          </a:p>
        </p:txBody>
      </p:sp>
    </p:spTree>
    <p:extLst>
      <p:ext uri="{BB962C8B-B14F-4D97-AF65-F5344CB8AC3E}">
        <p14:creationId xmlns:p14="http://schemas.microsoft.com/office/powerpoint/2010/main" val="67175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1002168-E69A-469F-A8D2-14FF98A7F055}" type="slidenum">
              <a:rPr lang="zh-CN" altLang="en-US" smtClean="0"/>
              <a:t>10</a:t>
            </a:fld>
            <a:endParaRPr lang="zh-CN" altLang="en-US"/>
          </a:p>
        </p:txBody>
      </p:sp>
    </p:spTree>
    <p:extLst>
      <p:ext uri="{BB962C8B-B14F-4D97-AF65-F5344CB8AC3E}">
        <p14:creationId xmlns:p14="http://schemas.microsoft.com/office/powerpoint/2010/main" val="20138541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1002168-E69A-469F-A8D2-14FF98A7F055}" type="slidenum">
              <a:rPr lang="zh-CN" altLang="en-US" smtClean="0"/>
              <a:t>11</a:t>
            </a:fld>
            <a:endParaRPr lang="zh-CN" altLang="en-US"/>
          </a:p>
        </p:txBody>
      </p:sp>
    </p:spTree>
    <p:extLst>
      <p:ext uri="{BB962C8B-B14F-4D97-AF65-F5344CB8AC3E}">
        <p14:creationId xmlns:p14="http://schemas.microsoft.com/office/powerpoint/2010/main" val="17390802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1002168-E69A-469F-A8D2-14FF98A7F055}" type="slidenum">
              <a:rPr lang="zh-CN" altLang="en-US" smtClean="0"/>
              <a:t>12</a:t>
            </a:fld>
            <a:endParaRPr lang="zh-CN" altLang="en-US"/>
          </a:p>
        </p:txBody>
      </p:sp>
    </p:spTree>
    <p:extLst>
      <p:ext uri="{BB962C8B-B14F-4D97-AF65-F5344CB8AC3E}">
        <p14:creationId xmlns:p14="http://schemas.microsoft.com/office/powerpoint/2010/main" val="35855201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1002168-E69A-469F-A8D2-14FF98A7F055}" type="slidenum">
              <a:rPr lang="zh-CN" altLang="en-US" smtClean="0"/>
              <a:t>13</a:t>
            </a:fld>
            <a:endParaRPr lang="zh-CN" altLang="en-US"/>
          </a:p>
        </p:txBody>
      </p:sp>
    </p:spTree>
    <p:extLst>
      <p:ext uri="{BB962C8B-B14F-4D97-AF65-F5344CB8AC3E}">
        <p14:creationId xmlns:p14="http://schemas.microsoft.com/office/powerpoint/2010/main" val="42942298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1002168-E69A-469F-A8D2-14FF98A7F055}" type="slidenum">
              <a:rPr lang="zh-CN" altLang="en-US" smtClean="0"/>
              <a:t>14</a:t>
            </a:fld>
            <a:endParaRPr lang="zh-CN" altLang="en-US"/>
          </a:p>
        </p:txBody>
      </p:sp>
    </p:spTree>
    <p:extLst>
      <p:ext uri="{BB962C8B-B14F-4D97-AF65-F5344CB8AC3E}">
        <p14:creationId xmlns:p14="http://schemas.microsoft.com/office/powerpoint/2010/main" val="13809795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1002168-E69A-469F-A8D2-14FF98A7F055}" type="slidenum">
              <a:rPr lang="zh-CN" altLang="en-US" smtClean="0"/>
              <a:t>15</a:t>
            </a:fld>
            <a:endParaRPr lang="zh-CN" altLang="en-US"/>
          </a:p>
        </p:txBody>
      </p:sp>
    </p:spTree>
    <p:extLst>
      <p:ext uri="{BB962C8B-B14F-4D97-AF65-F5344CB8AC3E}">
        <p14:creationId xmlns:p14="http://schemas.microsoft.com/office/powerpoint/2010/main" val="385509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1002168-E69A-469F-A8D2-14FF98A7F055}" type="slidenum">
              <a:rPr lang="zh-CN" altLang="en-US" smtClean="0"/>
              <a:t>16</a:t>
            </a:fld>
            <a:endParaRPr lang="zh-CN" altLang="en-US"/>
          </a:p>
        </p:txBody>
      </p:sp>
    </p:spTree>
    <p:extLst>
      <p:ext uri="{BB962C8B-B14F-4D97-AF65-F5344CB8AC3E}">
        <p14:creationId xmlns:p14="http://schemas.microsoft.com/office/powerpoint/2010/main" val="353658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1002168-E69A-469F-A8D2-14FF98A7F05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388891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1002168-E69A-469F-A8D2-14FF98A7F055}" type="slidenum">
              <a:rPr lang="zh-CN" altLang="en-US" smtClean="0"/>
              <a:t>18</a:t>
            </a:fld>
            <a:endParaRPr lang="zh-CN" altLang="en-US"/>
          </a:p>
        </p:txBody>
      </p:sp>
    </p:spTree>
    <p:extLst>
      <p:ext uri="{BB962C8B-B14F-4D97-AF65-F5344CB8AC3E}">
        <p14:creationId xmlns:p14="http://schemas.microsoft.com/office/powerpoint/2010/main" val="38429536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1002168-E69A-469F-A8D2-14FF98A7F055}" type="slidenum">
              <a:rPr lang="zh-CN" altLang="en-US" smtClean="0"/>
              <a:t>19</a:t>
            </a:fld>
            <a:endParaRPr lang="zh-CN" altLang="en-US"/>
          </a:p>
        </p:txBody>
      </p:sp>
    </p:spTree>
    <p:extLst>
      <p:ext uri="{BB962C8B-B14F-4D97-AF65-F5344CB8AC3E}">
        <p14:creationId xmlns:p14="http://schemas.microsoft.com/office/powerpoint/2010/main" val="4997243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1002168-E69A-469F-A8D2-14FF98A7F055}" type="slidenum">
              <a:rPr lang="zh-CN" altLang="en-US" smtClean="0"/>
              <a:t>2</a:t>
            </a:fld>
            <a:endParaRPr lang="zh-CN" altLang="en-US"/>
          </a:p>
        </p:txBody>
      </p:sp>
    </p:spTree>
    <p:extLst>
      <p:ext uri="{BB962C8B-B14F-4D97-AF65-F5344CB8AC3E}">
        <p14:creationId xmlns:p14="http://schemas.microsoft.com/office/powerpoint/2010/main" val="34654492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1002168-E69A-469F-A8D2-14FF98A7F05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030220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1002168-E69A-469F-A8D2-14FF98A7F055}" type="slidenum">
              <a:rPr lang="zh-CN" altLang="en-US" smtClean="0"/>
              <a:t>21</a:t>
            </a:fld>
            <a:endParaRPr lang="zh-CN" altLang="en-US"/>
          </a:p>
        </p:txBody>
      </p:sp>
    </p:spTree>
    <p:extLst>
      <p:ext uri="{BB962C8B-B14F-4D97-AF65-F5344CB8AC3E}">
        <p14:creationId xmlns:p14="http://schemas.microsoft.com/office/powerpoint/2010/main" val="14866029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1002168-E69A-469F-A8D2-14FF98A7F05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56487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1002168-E69A-469F-A8D2-14FF98A7F055}" type="slidenum">
              <a:rPr lang="zh-CN" altLang="en-US" smtClean="0"/>
              <a:t>23</a:t>
            </a:fld>
            <a:endParaRPr lang="zh-CN" altLang="en-US"/>
          </a:p>
        </p:txBody>
      </p:sp>
    </p:spTree>
    <p:extLst>
      <p:ext uri="{BB962C8B-B14F-4D97-AF65-F5344CB8AC3E}">
        <p14:creationId xmlns:p14="http://schemas.microsoft.com/office/powerpoint/2010/main" val="28563010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1002168-E69A-469F-A8D2-14FF98A7F055}" type="slidenum">
              <a:rPr lang="zh-CN" altLang="en-US" smtClean="0"/>
              <a:t>3</a:t>
            </a:fld>
            <a:endParaRPr lang="zh-CN" altLang="en-US"/>
          </a:p>
        </p:txBody>
      </p:sp>
    </p:spTree>
    <p:extLst>
      <p:ext uri="{BB962C8B-B14F-4D97-AF65-F5344CB8AC3E}">
        <p14:creationId xmlns:p14="http://schemas.microsoft.com/office/powerpoint/2010/main" val="22824762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1002168-E69A-469F-A8D2-14FF98A7F05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593652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1002168-E69A-469F-A8D2-14FF98A7F05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00436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1002168-E69A-469F-A8D2-14FF98A7F055}" type="slidenum">
              <a:rPr lang="zh-CN" altLang="en-US" smtClean="0"/>
              <a:t>6</a:t>
            </a:fld>
            <a:endParaRPr lang="zh-CN" altLang="en-US"/>
          </a:p>
        </p:txBody>
      </p:sp>
    </p:spTree>
    <p:extLst>
      <p:ext uri="{BB962C8B-B14F-4D97-AF65-F5344CB8AC3E}">
        <p14:creationId xmlns:p14="http://schemas.microsoft.com/office/powerpoint/2010/main" val="21586706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1002168-E69A-469F-A8D2-14FF98A7F055}" type="slidenum">
              <a:rPr lang="zh-CN" altLang="en-US" smtClean="0"/>
              <a:t>7</a:t>
            </a:fld>
            <a:endParaRPr lang="zh-CN" altLang="en-US"/>
          </a:p>
        </p:txBody>
      </p:sp>
    </p:spTree>
    <p:extLst>
      <p:ext uri="{BB962C8B-B14F-4D97-AF65-F5344CB8AC3E}">
        <p14:creationId xmlns:p14="http://schemas.microsoft.com/office/powerpoint/2010/main" val="20582726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1002168-E69A-469F-A8D2-14FF98A7F055}" type="slidenum">
              <a:rPr lang="zh-CN" altLang="en-US" smtClean="0"/>
              <a:t>8</a:t>
            </a:fld>
            <a:endParaRPr lang="zh-CN" altLang="en-US"/>
          </a:p>
        </p:txBody>
      </p:sp>
    </p:spTree>
    <p:extLst>
      <p:ext uri="{BB962C8B-B14F-4D97-AF65-F5344CB8AC3E}">
        <p14:creationId xmlns:p14="http://schemas.microsoft.com/office/powerpoint/2010/main" val="40581855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1002168-E69A-469F-A8D2-14FF98A7F05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259269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EDBCE"/>
        </a:solidFill>
        <a:effectLst/>
      </p:bgPr>
    </p:bg>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4211AA75-6EE6-4C02-9841-AC862A03AC5A}"/>
              </a:ext>
            </a:extLst>
          </p:cNvPr>
          <p:cNvGrpSpPr/>
          <p:nvPr userDrawn="1"/>
        </p:nvGrpSpPr>
        <p:grpSpPr>
          <a:xfrm>
            <a:off x="264654" y="-9219"/>
            <a:ext cx="11977493" cy="6882535"/>
            <a:chOff x="264654" y="-9219"/>
            <a:chExt cx="11977493" cy="6882535"/>
          </a:xfrm>
        </p:grpSpPr>
        <p:pic>
          <p:nvPicPr>
            <p:cNvPr id="4" name="图片 3">
              <a:extLst>
                <a:ext uri="{FF2B5EF4-FFF2-40B4-BE49-F238E27FC236}">
                  <a16:creationId xmlns:a16="http://schemas.microsoft.com/office/drawing/2014/main" id="{092EB6E3-B5AA-49D9-AF20-EB489DA85C2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72386" y="-9219"/>
              <a:ext cx="5969761" cy="6882535"/>
            </a:xfrm>
            <a:prstGeom prst="rect">
              <a:avLst/>
            </a:prstGeom>
          </p:spPr>
        </p:pic>
        <p:pic>
          <p:nvPicPr>
            <p:cNvPr id="5" name="图片 4">
              <a:extLst>
                <a:ext uri="{FF2B5EF4-FFF2-40B4-BE49-F238E27FC236}">
                  <a16:creationId xmlns:a16="http://schemas.microsoft.com/office/drawing/2014/main" id="{FA9AFAA5-522C-49D3-B622-185716A25BA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030" t="8604" r="12169"/>
            <a:stretch/>
          </p:blipFill>
          <p:spPr>
            <a:xfrm flipH="1">
              <a:off x="419716" y="-9219"/>
              <a:ext cx="5697608" cy="6882535"/>
            </a:xfrm>
            <a:prstGeom prst="rect">
              <a:avLst/>
            </a:prstGeom>
          </p:spPr>
        </p:pic>
        <p:sp>
          <p:nvSpPr>
            <p:cNvPr id="6" name="矩形: 圆角 5">
              <a:extLst>
                <a:ext uri="{FF2B5EF4-FFF2-40B4-BE49-F238E27FC236}">
                  <a16:creationId xmlns:a16="http://schemas.microsoft.com/office/drawing/2014/main" id="{44633560-6B33-4F18-9848-7639AF15DDC2}"/>
                </a:ext>
              </a:extLst>
            </p:cNvPr>
            <p:cNvSpPr/>
            <p:nvPr/>
          </p:nvSpPr>
          <p:spPr>
            <a:xfrm>
              <a:off x="355964" y="363809"/>
              <a:ext cx="11522719" cy="6130382"/>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2B3F84AF-C8F5-42DA-AAE8-07CF8A591FC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80000"/>
            <a:stretch/>
          </p:blipFill>
          <p:spPr>
            <a:xfrm>
              <a:off x="8006576" y="5596300"/>
              <a:ext cx="4206748" cy="1261700"/>
            </a:xfrm>
            <a:prstGeom prst="rect">
              <a:avLst/>
            </a:prstGeom>
          </p:spPr>
        </p:pic>
        <p:pic>
          <p:nvPicPr>
            <p:cNvPr id="11" name="图片 10">
              <a:extLst>
                <a:ext uri="{FF2B5EF4-FFF2-40B4-BE49-F238E27FC236}">
                  <a16:creationId xmlns:a16="http://schemas.microsoft.com/office/drawing/2014/main" id="{D081111B-F985-4CFA-9C77-8EF3162B2FA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9873" b="60663"/>
            <a:stretch/>
          </p:blipFill>
          <p:spPr>
            <a:xfrm>
              <a:off x="264654" y="285232"/>
              <a:ext cx="555337" cy="816400"/>
            </a:xfrm>
            <a:prstGeom prst="rect">
              <a:avLst/>
            </a:prstGeom>
          </p:spPr>
        </p:pic>
      </p:grpSp>
    </p:spTree>
  </p:cSld>
  <p:clrMap bg1="lt1" tx1="dk1" bg2="lt2" tx2="dk2" accent1="accent1" accent2="accent2" accent3="accent3" accent4="accent4" accent5="accent5" accent6="accent6" hlink="hlink" folHlink="folHlink"/>
  <p:sldLayoutIdLst>
    <p:sldLayoutId id="2147483649" r:id="rId1"/>
  </p:sldLayoutIdLst>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8.svg"/><Relationship Id="rId5" Type="http://schemas.openxmlformats.org/officeDocument/2006/relationships/image" Target="../media/image16.png"/><Relationship Id="rId4" Type="http://schemas.openxmlformats.org/officeDocument/2006/relationships/image" Target="../media/image16.sv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8.sv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8.sv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6.png"/><Relationship Id="rId7"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6.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6.png"/><Relationship Id="rId7"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6.png"/><Relationship Id="rId7" Type="http://schemas.openxmlformats.org/officeDocument/2006/relationships/image" Target="../media/image12.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6.png"/><Relationship Id="rId7" Type="http://schemas.openxmlformats.org/officeDocument/2006/relationships/image" Target="../media/image12.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6.png"/><Relationship Id="rId7" Type="http://schemas.openxmlformats.org/officeDocument/2006/relationships/image" Target="../media/image12.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8.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6.png"/><Relationship Id="rId7"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6.png"/><Relationship Id="rId7"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6.png"/><Relationship Id="rId7"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23A85EC2-11AA-4C73-A552-7D0B5474F60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030" t="8604" r="12169"/>
          <a:stretch/>
        </p:blipFill>
        <p:spPr>
          <a:xfrm flipH="1">
            <a:off x="419716" y="-9219"/>
            <a:ext cx="5697608" cy="6867219"/>
          </a:xfrm>
          <a:prstGeom prst="rect">
            <a:avLst/>
          </a:prstGeom>
        </p:spPr>
      </p:pic>
      <p:pic>
        <p:nvPicPr>
          <p:cNvPr id="22" name="图片 21">
            <a:extLst>
              <a:ext uri="{FF2B5EF4-FFF2-40B4-BE49-F238E27FC236}">
                <a16:creationId xmlns:a16="http://schemas.microsoft.com/office/drawing/2014/main" id="{F634BF4E-D90E-4E60-A856-96A873E581D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72386" y="-9219"/>
            <a:ext cx="5969761" cy="6867219"/>
          </a:xfrm>
          <a:prstGeom prst="rect">
            <a:avLst/>
          </a:prstGeom>
        </p:spPr>
      </p:pic>
      <p:pic>
        <p:nvPicPr>
          <p:cNvPr id="3" name="图片 2">
            <a:extLst>
              <a:ext uri="{FF2B5EF4-FFF2-40B4-BE49-F238E27FC236}">
                <a16:creationId xmlns:a16="http://schemas.microsoft.com/office/drawing/2014/main" id="{9B2E2D97-C04D-445E-A7D1-7482A0D26FA1}"/>
              </a:ext>
            </a:extLst>
          </p:cNvPr>
          <p:cNvPicPr>
            <a:picLocks noChangeAspect="1"/>
          </p:cNvPicPr>
          <p:nvPr/>
        </p:nvPicPr>
        <p:blipFill rotWithShape="1">
          <a:blip r:embed="rId5" cstate="print">
            <a:clrChange>
              <a:clrFrom>
                <a:srgbClr val="EEDBCE"/>
              </a:clrFrom>
              <a:clrTo>
                <a:srgbClr val="EEDBCE">
                  <a:alpha val="0"/>
                </a:srgbClr>
              </a:clrTo>
            </a:clrChange>
            <a:extLst>
              <a:ext uri="{28A0092B-C50C-407E-A947-70E740481C1C}">
                <a14:useLocalDpi xmlns:a14="http://schemas.microsoft.com/office/drawing/2010/main" val="0"/>
              </a:ext>
            </a:extLst>
          </a:blip>
          <a:srcRect r="32346" b="57308"/>
          <a:stretch/>
        </p:blipFill>
        <p:spPr>
          <a:xfrm>
            <a:off x="0" y="1877367"/>
            <a:ext cx="5561598" cy="4624087"/>
          </a:xfrm>
          <a:prstGeom prst="rect">
            <a:avLst/>
          </a:prstGeom>
        </p:spPr>
      </p:pic>
      <p:grpSp>
        <p:nvGrpSpPr>
          <p:cNvPr id="9" name="组合 8">
            <a:extLst>
              <a:ext uri="{FF2B5EF4-FFF2-40B4-BE49-F238E27FC236}">
                <a16:creationId xmlns:a16="http://schemas.microsoft.com/office/drawing/2014/main" id="{1D16AEA4-0716-4AF6-B1DE-1C3FD22DF870}"/>
              </a:ext>
            </a:extLst>
          </p:cNvPr>
          <p:cNvGrpSpPr/>
          <p:nvPr/>
        </p:nvGrpSpPr>
        <p:grpSpPr>
          <a:xfrm>
            <a:off x="-14877" y="3270843"/>
            <a:ext cx="12192000" cy="3579475"/>
            <a:chOff x="0" y="3038352"/>
            <a:chExt cx="12192000" cy="3819648"/>
          </a:xfrm>
        </p:grpSpPr>
        <p:pic>
          <p:nvPicPr>
            <p:cNvPr id="7" name="图片 6">
              <a:extLst>
                <a:ext uri="{FF2B5EF4-FFF2-40B4-BE49-F238E27FC236}">
                  <a16:creationId xmlns:a16="http://schemas.microsoft.com/office/drawing/2014/main" id="{F71A1180-3AE5-4B78-BFE9-8D1A0712F0A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2996"/>
            <a:stretch/>
          </p:blipFill>
          <p:spPr>
            <a:xfrm>
              <a:off x="0" y="3038353"/>
              <a:ext cx="6238754" cy="3819647"/>
            </a:xfrm>
            <a:prstGeom prst="rect">
              <a:avLst/>
            </a:prstGeom>
          </p:spPr>
        </p:pic>
        <p:pic>
          <p:nvPicPr>
            <p:cNvPr id="8" name="图片 7">
              <a:extLst>
                <a:ext uri="{FF2B5EF4-FFF2-40B4-BE49-F238E27FC236}">
                  <a16:creationId xmlns:a16="http://schemas.microsoft.com/office/drawing/2014/main" id="{21A229FA-1891-4BDE-9900-218ACF3BA1A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2996"/>
            <a:stretch/>
          </p:blipFill>
          <p:spPr>
            <a:xfrm>
              <a:off x="5953246" y="3038352"/>
              <a:ext cx="6238754" cy="3819647"/>
            </a:xfrm>
            <a:prstGeom prst="rect">
              <a:avLst/>
            </a:prstGeom>
          </p:spPr>
        </p:pic>
      </p:grpSp>
      <p:pic>
        <p:nvPicPr>
          <p:cNvPr id="20" name="图片 19">
            <a:extLst>
              <a:ext uri="{FF2B5EF4-FFF2-40B4-BE49-F238E27FC236}">
                <a16:creationId xmlns:a16="http://schemas.microsoft.com/office/drawing/2014/main" id="{1D7E9C17-8513-45A2-9144-2543B4A76D1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47806" r="53122"/>
          <a:stretch/>
        </p:blipFill>
        <p:spPr>
          <a:xfrm flipH="1">
            <a:off x="9707305" y="2711866"/>
            <a:ext cx="2500849" cy="4175570"/>
          </a:xfrm>
          <a:prstGeom prst="rect">
            <a:avLst/>
          </a:prstGeom>
        </p:spPr>
      </p:pic>
      <p:pic>
        <p:nvPicPr>
          <p:cNvPr id="16" name="图片 15">
            <a:extLst>
              <a:ext uri="{FF2B5EF4-FFF2-40B4-BE49-F238E27FC236}">
                <a16:creationId xmlns:a16="http://schemas.microsoft.com/office/drawing/2014/main" id="{0E8509E8-1754-4AA9-9A2C-E2FD81EC7C6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7119" y="7682"/>
            <a:ext cx="4872264" cy="6850318"/>
          </a:xfrm>
          <a:prstGeom prst="rect">
            <a:avLst/>
          </a:prstGeom>
        </p:spPr>
      </p:pic>
      <p:pic>
        <p:nvPicPr>
          <p:cNvPr id="18" name="图片 17">
            <a:extLst>
              <a:ext uri="{FF2B5EF4-FFF2-40B4-BE49-F238E27FC236}">
                <a16:creationId xmlns:a16="http://schemas.microsoft.com/office/drawing/2014/main" id="{5660747B-24C1-4EC3-A94F-77CA0C5EE04A}"/>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80000"/>
          <a:stretch/>
        </p:blipFill>
        <p:spPr>
          <a:xfrm flipH="1">
            <a:off x="23914" y="4979363"/>
            <a:ext cx="6263730" cy="1878637"/>
          </a:xfrm>
          <a:prstGeom prst="rect">
            <a:avLst/>
          </a:prstGeom>
        </p:spPr>
      </p:pic>
      <p:pic>
        <p:nvPicPr>
          <p:cNvPr id="25" name="图片 24">
            <a:extLst>
              <a:ext uri="{FF2B5EF4-FFF2-40B4-BE49-F238E27FC236}">
                <a16:creationId xmlns:a16="http://schemas.microsoft.com/office/drawing/2014/main" id="{F2DF4C6E-2DFD-4FE7-A827-4DE42145FFC3}"/>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59873" b="60663"/>
          <a:stretch/>
        </p:blipFill>
        <p:spPr>
          <a:xfrm>
            <a:off x="802292" y="3978129"/>
            <a:ext cx="1835086" cy="2697757"/>
          </a:xfrm>
          <a:prstGeom prst="rect">
            <a:avLst/>
          </a:prstGeom>
        </p:spPr>
      </p:pic>
      <p:pic>
        <p:nvPicPr>
          <p:cNvPr id="26" name="图片 25">
            <a:extLst>
              <a:ext uri="{FF2B5EF4-FFF2-40B4-BE49-F238E27FC236}">
                <a16:creationId xmlns:a16="http://schemas.microsoft.com/office/drawing/2014/main" id="{62947859-44D9-4005-8746-5C676A79369B}"/>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60789" t="51919" r="-916" b="8744"/>
          <a:stretch/>
        </p:blipFill>
        <p:spPr>
          <a:xfrm>
            <a:off x="4479669" y="4028843"/>
            <a:ext cx="1835086" cy="2697757"/>
          </a:xfrm>
          <a:prstGeom prst="rect">
            <a:avLst/>
          </a:prstGeom>
        </p:spPr>
      </p:pic>
      <p:grpSp>
        <p:nvGrpSpPr>
          <p:cNvPr id="33" name="Group 32">
            <a:extLst>
              <a:ext uri="{FF2B5EF4-FFF2-40B4-BE49-F238E27FC236}">
                <a16:creationId xmlns:a16="http://schemas.microsoft.com/office/drawing/2014/main" id="{27E131F1-39AE-A20C-F17F-6995E8048F0D}"/>
              </a:ext>
            </a:extLst>
          </p:cNvPr>
          <p:cNvGrpSpPr/>
          <p:nvPr/>
        </p:nvGrpSpPr>
        <p:grpSpPr>
          <a:xfrm>
            <a:off x="797377" y="707883"/>
            <a:ext cx="5760017" cy="784763"/>
            <a:chOff x="2241050" y="923495"/>
            <a:chExt cx="5760017" cy="784763"/>
          </a:xfrm>
        </p:grpSpPr>
        <p:sp>
          <p:nvSpPr>
            <p:cNvPr id="28" name="TextBox 27">
              <a:extLst>
                <a:ext uri="{FF2B5EF4-FFF2-40B4-BE49-F238E27FC236}">
                  <a16:creationId xmlns:a16="http://schemas.microsoft.com/office/drawing/2014/main" id="{3B9703F5-3A1F-40C7-0279-62B4713E6589}"/>
                </a:ext>
              </a:extLst>
            </p:cNvPr>
            <p:cNvSpPr txBox="1"/>
            <p:nvPr/>
          </p:nvSpPr>
          <p:spPr>
            <a:xfrm>
              <a:off x="2245965" y="938817"/>
              <a:ext cx="5755102" cy="769441"/>
            </a:xfrm>
            <a:prstGeom prst="rect">
              <a:avLst/>
            </a:prstGeom>
            <a:noFill/>
          </p:spPr>
          <p:txBody>
            <a:bodyPr wrap="none" rtlCol="0">
              <a:spAutoFit/>
            </a:bodyPr>
            <a:lstStyle/>
            <a:p>
              <a:r>
                <a:rPr lang="en-US" sz="4400">
                  <a:ln w="171450">
                    <a:solidFill>
                      <a:schemeClr val="bg1"/>
                    </a:solidFill>
                  </a:ln>
                  <a:effectLst>
                    <a:glow rad="63500">
                      <a:schemeClr val="bg1">
                        <a:alpha val="40000"/>
                      </a:schemeClr>
                    </a:glow>
                  </a:effectLst>
                  <a:latin typeface="#9Slide05 SVNVanilla Daisy Pro" panose="00000500000000000000" pitchFamily="2" charset="0"/>
                </a:rPr>
                <a:t>Đọc mở rộng theo thể loại</a:t>
              </a:r>
            </a:p>
          </p:txBody>
        </p:sp>
        <p:sp>
          <p:nvSpPr>
            <p:cNvPr id="32" name="TextBox 31">
              <a:extLst>
                <a:ext uri="{FF2B5EF4-FFF2-40B4-BE49-F238E27FC236}">
                  <a16:creationId xmlns:a16="http://schemas.microsoft.com/office/drawing/2014/main" id="{333CD41A-20DF-6385-14E6-293C44B70C25}"/>
                </a:ext>
              </a:extLst>
            </p:cNvPr>
            <p:cNvSpPr txBox="1"/>
            <p:nvPr/>
          </p:nvSpPr>
          <p:spPr>
            <a:xfrm>
              <a:off x="2241050" y="923495"/>
              <a:ext cx="5755102" cy="769441"/>
            </a:xfrm>
            <a:prstGeom prst="rect">
              <a:avLst/>
            </a:prstGeom>
            <a:noFill/>
          </p:spPr>
          <p:txBody>
            <a:bodyPr wrap="none" rtlCol="0">
              <a:spAutoFit/>
            </a:bodyPr>
            <a:lstStyle/>
            <a:p>
              <a:r>
                <a:rPr lang="en-US" sz="4400">
                  <a:solidFill>
                    <a:srgbClr val="0070C0"/>
                  </a:solidFill>
                  <a:latin typeface="#9Slide05 SVNVanilla Daisy Pro" panose="00000500000000000000" pitchFamily="2" charset="0"/>
                </a:rPr>
                <a:t>Đọc mở rộng theo thể loại</a:t>
              </a:r>
            </a:p>
          </p:txBody>
        </p:sp>
      </p:grpSp>
      <p:sp>
        <p:nvSpPr>
          <p:cNvPr id="2" name="Freeform 6">
            <a:extLst>
              <a:ext uri="{FF2B5EF4-FFF2-40B4-BE49-F238E27FC236}">
                <a16:creationId xmlns:a16="http://schemas.microsoft.com/office/drawing/2014/main" id="{4BF1510D-A95C-1710-9F11-1E91DA145EE7}"/>
              </a:ext>
            </a:extLst>
          </p:cNvPr>
          <p:cNvSpPr/>
          <p:nvPr/>
        </p:nvSpPr>
        <p:spPr>
          <a:xfrm>
            <a:off x="5735894" y="864627"/>
            <a:ext cx="6806530" cy="6227004"/>
          </a:xfrm>
          <a:custGeom>
            <a:avLst/>
            <a:gdLst/>
            <a:ahLst/>
            <a:cxnLst/>
            <a:rect l="l" t="t" r="r" b="b"/>
            <a:pathLst>
              <a:path w="4285055" h="4687023">
                <a:moveTo>
                  <a:pt x="0" y="0"/>
                </a:moveTo>
                <a:lnTo>
                  <a:pt x="4285055" y="0"/>
                </a:lnTo>
                <a:lnTo>
                  <a:pt x="4285055" y="4687022"/>
                </a:lnTo>
                <a:lnTo>
                  <a:pt x="0" y="4687022"/>
                </a:lnTo>
                <a:lnTo>
                  <a:pt x="0" y="0"/>
                </a:lnTo>
                <a:close/>
              </a:path>
            </a:pathLst>
          </a:custGeom>
          <a:blipFill>
            <a:blip r:embed="rId11"/>
            <a:stretch>
              <a:fillRect/>
            </a:stretch>
          </a:blipFill>
        </p:spPr>
      </p:sp>
      <p:grpSp>
        <p:nvGrpSpPr>
          <p:cNvPr id="36" name="Group 35">
            <a:extLst>
              <a:ext uri="{FF2B5EF4-FFF2-40B4-BE49-F238E27FC236}">
                <a16:creationId xmlns:a16="http://schemas.microsoft.com/office/drawing/2014/main" id="{C204002B-DA12-38F5-E970-8496754885DB}"/>
              </a:ext>
            </a:extLst>
          </p:cNvPr>
          <p:cNvGrpSpPr/>
          <p:nvPr/>
        </p:nvGrpSpPr>
        <p:grpSpPr>
          <a:xfrm>
            <a:off x="660357" y="1867152"/>
            <a:ext cx="7155694" cy="3202438"/>
            <a:chOff x="1015074" y="1957952"/>
            <a:chExt cx="7155694" cy="3202438"/>
          </a:xfrm>
        </p:grpSpPr>
        <p:sp>
          <p:nvSpPr>
            <p:cNvPr id="34" name="TextBox 33">
              <a:extLst>
                <a:ext uri="{FF2B5EF4-FFF2-40B4-BE49-F238E27FC236}">
                  <a16:creationId xmlns:a16="http://schemas.microsoft.com/office/drawing/2014/main" id="{90BD3E7C-3CBB-C9B6-BE10-1FF229522376}"/>
                </a:ext>
              </a:extLst>
            </p:cNvPr>
            <p:cNvSpPr txBox="1"/>
            <p:nvPr/>
          </p:nvSpPr>
          <p:spPr>
            <a:xfrm>
              <a:off x="1015074" y="1957952"/>
              <a:ext cx="6981398" cy="3154710"/>
            </a:xfrm>
            <a:prstGeom prst="rect">
              <a:avLst/>
            </a:prstGeom>
            <a:noFill/>
          </p:spPr>
          <p:txBody>
            <a:bodyPr wrap="none" rtlCol="0">
              <a:spAutoFit/>
            </a:bodyPr>
            <a:lstStyle/>
            <a:p>
              <a:r>
                <a:rPr lang="en-US" sz="19900">
                  <a:ln w="190500">
                    <a:solidFill>
                      <a:schemeClr val="tx1"/>
                    </a:solidFill>
                  </a:ln>
                  <a:latin typeface="#9Slide05 SVNSteady" pitchFamily="2" charset="0"/>
                </a:rPr>
                <a:t>Chái bếp</a:t>
              </a:r>
            </a:p>
          </p:txBody>
        </p:sp>
        <p:sp>
          <p:nvSpPr>
            <p:cNvPr id="35" name="TextBox 34">
              <a:extLst>
                <a:ext uri="{FF2B5EF4-FFF2-40B4-BE49-F238E27FC236}">
                  <a16:creationId xmlns:a16="http://schemas.microsoft.com/office/drawing/2014/main" id="{70CF5D50-1CBF-24D6-9FB8-D29B34AB438F}"/>
                </a:ext>
              </a:extLst>
            </p:cNvPr>
            <p:cNvSpPr txBox="1"/>
            <p:nvPr/>
          </p:nvSpPr>
          <p:spPr>
            <a:xfrm>
              <a:off x="1189370" y="2005680"/>
              <a:ext cx="6981398" cy="3154710"/>
            </a:xfrm>
            <a:prstGeom prst="rect">
              <a:avLst/>
            </a:prstGeom>
            <a:noFill/>
          </p:spPr>
          <p:txBody>
            <a:bodyPr wrap="none" rtlCol="0">
              <a:spAutoFit/>
            </a:bodyPr>
            <a:lstStyle/>
            <a:p>
              <a:r>
                <a:rPr lang="en-US" sz="19900">
                  <a:solidFill>
                    <a:schemeClr val="bg1"/>
                  </a:solidFill>
                  <a:latin typeface="#9Slide05 SVNSteady" pitchFamily="2" charset="0"/>
                </a:rPr>
                <a:t>Chái bếp</a:t>
              </a:r>
            </a:p>
          </p:txBody>
        </p:sp>
      </p:grpSp>
    </p:spTree>
    <p:extLst>
      <p:ext uri="{BB962C8B-B14F-4D97-AF65-F5344CB8AC3E}">
        <p14:creationId xmlns:p14="http://schemas.microsoft.com/office/powerpoint/2010/main" val="41654400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ppt_x"/>
                                          </p:val>
                                        </p:tav>
                                        <p:tav tm="100000">
                                          <p:val>
                                            <p:strVal val="#ppt_x"/>
                                          </p:val>
                                        </p:tav>
                                      </p:tavLst>
                                    </p:anim>
                                    <p:anim calcmode="lin" valueType="num">
                                      <p:cBhvr additive="base">
                                        <p:cTn id="8"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36"/>
                                        </p:tgtEl>
                                        <p:attrNameLst>
                                          <p:attrName>style.visibility</p:attrName>
                                        </p:attrNameLst>
                                      </p:cBhvr>
                                      <p:to>
                                        <p:strVal val="visible"/>
                                      </p:to>
                                    </p:set>
                                    <p:anim calcmode="lin" valueType="num">
                                      <p:cBhvr>
                                        <p:cTn id="13" dur="500" fill="hold"/>
                                        <p:tgtEl>
                                          <p:spTgt spid="36"/>
                                        </p:tgtEl>
                                        <p:attrNameLst>
                                          <p:attrName>ppt_w</p:attrName>
                                        </p:attrNameLst>
                                      </p:cBhvr>
                                      <p:tavLst>
                                        <p:tav tm="0">
                                          <p:val>
                                            <p:fltVal val="0"/>
                                          </p:val>
                                        </p:tav>
                                        <p:tav tm="100000">
                                          <p:val>
                                            <p:strVal val="#ppt_w"/>
                                          </p:val>
                                        </p:tav>
                                      </p:tavLst>
                                    </p:anim>
                                    <p:anim calcmode="lin" valueType="num">
                                      <p:cBhvr>
                                        <p:cTn id="14" dur="500" fill="hold"/>
                                        <p:tgtEl>
                                          <p:spTgt spid="36"/>
                                        </p:tgtEl>
                                        <p:attrNameLst>
                                          <p:attrName>ppt_h</p:attrName>
                                        </p:attrNameLst>
                                      </p:cBhvr>
                                      <p:tavLst>
                                        <p:tav tm="0">
                                          <p:val>
                                            <p:fltVal val="0"/>
                                          </p:val>
                                        </p:tav>
                                        <p:tav tm="100000">
                                          <p:val>
                                            <p:strVal val="#ppt_h"/>
                                          </p:val>
                                        </p:tav>
                                      </p:tavLst>
                                    </p:anim>
                                    <p:animEffect transition="in" filter="fade">
                                      <p:cBhvr>
                                        <p:cTn id="15"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圆角 17">
            <a:extLst>
              <a:ext uri="{FF2B5EF4-FFF2-40B4-BE49-F238E27FC236}">
                <a16:creationId xmlns:a16="http://schemas.microsoft.com/office/drawing/2014/main" id="{37150A65-A158-46A9-A3B4-53AE54B9799C}"/>
              </a:ext>
            </a:extLst>
          </p:cNvPr>
          <p:cNvSpPr/>
          <p:nvPr/>
        </p:nvSpPr>
        <p:spPr>
          <a:xfrm>
            <a:off x="8121728" y="1117109"/>
            <a:ext cx="3465149" cy="3549206"/>
          </a:xfrm>
          <a:prstGeom prst="roundRect">
            <a:avLst>
              <a:gd name="adj" fmla="val 11280"/>
            </a:avLst>
          </a:prstGeom>
          <a:noFill/>
          <a:ln w="34925" cap="rnd">
            <a:solidFill>
              <a:srgbClr val="7B6A63"/>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altLang="zh-CN" sz="2000">
                <a:solidFill>
                  <a:srgbClr val="7B6A63"/>
                </a:solidFill>
                <a:latin typeface="Calibri" panose="020F0502020204030204" pitchFamily="34" charset="0"/>
                <a:ea typeface="Calibri" panose="020F0502020204030204" pitchFamily="34" charset="0"/>
                <a:cs typeface="Calibri" panose="020F0502020204030204" pitchFamily="34" charset="0"/>
              </a:rPr>
              <a:t>Những ngọn khói </a:t>
            </a:r>
            <a:r>
              <a:rPr lang="vi-VN" altLang="zh-CN" sz="2000" b="1" i="1">
                <a:solidFill>
                  <a:srgbClr val="7B6A63"/>
                </a:solidFill>
                <a:latin typeface="Calibri" panose="020F0502020204030204" pitchFamily="34" charset="0"/>
                <a:ea typeface="Calibri" panose="020F0502020204030204" pitchFamily="34" charset="0"/>
                <a:cs typeface="Calibri" panose="020F0502020204030204" pitchFamily="34" charset="0"/>
              </a:rPr>
              <a:t>“cong ngủ”, “nằm nghe”, “thõng mình” </a:t>
            </a:r>
            <a:r>
              <a:rPr lang="vi-VN" altLang="zh-CN" sz="2000">
                <a:solidFill>
                  <a:srgbClr val="7B6A63"/>
                </a:solidFill>
                <a:latin typeface="Calibri" panose="020F0502020204030204" pitchFamily="34" charset="0"/>
                <a:ea typeface="Calibri" panose="020F0502020204030204" pitchFamily="34" charset="0"/>
                <a:cs typeface="Calibri" panose="020F0502020204030204" pitchFamily="34" charset="0"/>
              </a:rPr>
              <a:t>giống như một đứa trẻ đang được mẹ ru ngủ. Đó vừa là những hình ảnh nhân hóa độc đáo, vừa khiến người đọc cảm nhận được cái ngộ nghĩnh, đáng yêu mà tác giả dành cho căn chài bếp thân thương này. </a:t>
            </a:r>
            <a:endParaRPr lang="zh-CN" altLang="en-US" sz="2000">
              <a:solidFill>
                <a:srgbClr val="7B6A63"/>
              </a:solidFill>
              <a:latin typeface="Calibri" panose="020F0502020204030204" pitchFamily="34" charset="0"/>
              <a:cs typeface="Calibri" panose="020F0502020204030204" pitchFamily="34" charset="0"/>
            </a:endParaRPr>
          </a:p>
        </p:txBody>
      </p:sp>
      <p:sp>
        <p:nvSpPr>
          <p:cNvPr id="23" name="矩形: 圆角 22">
            <a:extLst>
              <a:ext uri="{FF2B5EF4-FFF2-40B4-BE49-F238E27FC236}">
                <a16:creationId xmlns:a16="http://schemas.microsoft.com/office/drawing/2014/main" id="{0366532E-8FDB-4BEA-A21A-2CB73C0FE654}"/>
              </a:ext>
            </a:extLst>
          </p:cNvPr>
          <p:cNvSpPr/>
          <p:nvPr/>
        </p:nvSpPr>
        <p:spPr>
          <a:xfrm>
            <a:off x="570553" y="1456724"/>
            <a:ext cx="3372182" cy="1237315"/>
          </a:xfrm>
          <a:prstGeom prst="roundRect">
            <a:avLst>
              <a:gd name="adj" fmla="val 11280"/>
            </a:avLst>
          </a:prstGeom>
          <a:noFill/>
          <a:ln w="34925" cap="rnd">
            <a:solidFill>
              <a:srgbClr val="7B6A63"/>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altLang="zh-CN" sz="2400">
                <a:solidFill>
                  <a:srgbClr val="7B6A63"/>
                </a:solidFill>
                <a:latin typeface="Calibri" panose="020F0502020204030204" pitchFamily="34" charset="0"/>
                <a:ea typeface="Calibri" panose="020F0502020204030204" pitchFamily="34" charset="0"/>
                <a:cs typeface="Calibri" panose="020F0502020204030204" pitchFamily="34" charset="0"/>
              </a:rPr>
              <a:t>Gắn với nh</a:t>
            </a:r>
            <a:r>
              <a:rPr lang="en-US" altLang="zh-CN" sz="2400">
                <a:solidFill>
                  <a:srgbClr val="7B6A63"/>
                </a:solidFill>
                <a:latin typeface="Calibri" panose="020F0502020204030204" pitchFamily="34" charset="0"/>
                <a:ea typeface="Calibri" panose="020F0502020204030204" pitchFamily="34" charset="0"/>
                <a:cs typeface="Calibri" panose="020F0502020204030204" pitchFamily="34" charset="0"/>
              </a:rPr>
              <a:t>ữ</a:t>
            </a:r>
            <a:r>
              <a:rPr lang="vi-VN" altLang="zh-CN" sz="2400">
                <a:solidFill>
                  <a:srgbClr val="7B6A63"/>
                </a:solidFill>
                <a:latin typeface="Calibri" panose="020F0502020204030204" pitchFamily="34" charset="0"/>
                <a:ea typeface="Calibri" panose="020F0502020204030204" pitchFamily="34" charset="0"/>
                <a:cs typeface="Calibri" panose="020F0502020204030204" pitchFamily="34" charset="0"/>
              </a:rPr>
              <a:t>ng kỉ niệm tuổi thơ của nhân vật trữ tình</a:t>
            </a:r>
            <a:endParaRPr lang="zh-CN" altLang="en-US" sz="2400">
              <a:solidFill>
                <a:srgbClr val="7B6A63"/>
              </a:solidFill>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F25341CA-5D05-2062-A811-32B8C5543715}"/>
              </a:ext>
            </a:extLst>
          </p:cNvPr>
          <p:cNvSpPr txBox="1"/>
          <p:nvPr/>
        </p:nvSpPr>
        <p:spPr>
          <a:xfrm>
            <a:off x="759540" y="367990"/>
            <a:ext cx="11137491" cy="584775"/>
          </a:xfrm>
          <a:prstGeom prst="rect">
            <a:avLst/>
          </a:prstGeom>
          <a:noFill/>
        </p:spPr>
        <p:txBody>
          <a:bodyPr wrap="square">
            <a:spAutoFit/>
          </a:bodyPr>
          <a:lstStyle/>
          <a:p>
            <a:pPr marL="0" marR="0" algn="just">
              <a:spcBef>
                <a:spcPts val="0"/>
              </a:spcBef>
              <a:spcAft>
                <a:spcPts val="0"/>
              </a:spcAft>
            </a:pPr>
            <a:r>
              <a:rPr lang="en-US" sz="3200" b="1" kern="0">
                <a:effectLst/>
                <a:latin typeface="#9Slide03 AllRoundGothic" panose="020B0703020202020104" pitchFamily="34" charset="0"/>
                <a:ea typeface="Times New Roman" panose="02020603050405020304" pitchFamily="18" charset="0"/>
                <a:cs typeface="Times New Roman" panose="02020603050405020304" pitchFamily="18" charset="0"/>
              </a:rPr>
              <a:t>1.Cách thể hiện hình ảnh “Chái bếp” của bài thơ</a:t>
            </a:r>
            <a:endParaRPr lang="en-US" sz="2400" kern="100">
              <a:effectLst/>
              <a:latin typeface="#9Slide03 AllRoundGothic" panose="020B0703020202020104" pitchFamily="34" charset="0"/>
              <a:ea typeface="Calibri" panose="020F0502020204030204" pitchFamily="34" charset="0"/>
              <a:cs typeface="Times New Roman" panose="02020603050405020304" pitchFamily="18" charset="0"/>
            </a:endParaRPr>
          </a:p>
        </p:txBody>
      </p:sp>
      <p:sp>
        <p:nvSpPr>
          <p:cNvPr id="4" name="Freeform 3">
            <a:extLst>
              <a:ext uri="{FF2B5EF4-FFF2-40B4-BE49-F238E27FC236}">
                <a16:creationId xmlns:a16="http://schemas.microsoft.com/office/drawing/2014/main" id="{B13F1FB4-06BD-511E-4284-813E3B9D6BAE}"/>
              </a:ext>
            </a:extLst>
          </p:cNvPr>
          <p:cNvSpPr/>
          <p:nvPr/>
        </p:nvSpPr>
        <p:spPr>
          <a:xfrm>
            <a:off x="4324238" y="1729408"/>
            <a:ext cx="3036930" cy="2354009"/>
          </a:xfrm>
          <a:custGeom>
            <a:avLst/>
            <a:gdLst/>
            <a:ahLst/>
            <a:cxnLst/>
            <a:rect l="l" t="t" r="r" b="b"/>
            <a:pathLst>
              <a:path w="1717842" h="1515996">
                <a:moveTo>
                  <a:pt x="0" y="0"/>
                </a:moveTo>
                <a:lnTo>
                  <a:pt x="1717842" y="0"/>
                </a:lnTo>
                <a:lnTo>
                  <a:pt x="1717842" y="1515996"/>
                </a:lnTo>
                <a:lnTo>
                  <a:pt x="0" y="151599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矩形: 圆角 22">
            <a:extLst>
              <a:ext uri="{FF2B5EF4-FFF2-40B4-BE49-F238E27FC236}">
                <a16:creationId xmlns:a16="http://schemas.microsoft.com/office/drawing/2014/main" id="{E89C0B9B-430A-FBD4-5C19-4DFDB05C24ED}"/>
              </a:ext>
            </a:extLst>
          </p:cNvPr>
          <p:cNvSpPr/>
          <p:nvPr/>
        </p:nvSpPr>
        <p:spPr>
          <a:xfrm>
            <a:off x="570553" y="3429000"/>
            <a:ext cx="3372182" cy="1237315"/>
          </a:xfrm>
          <a:prstGeom prst="roundRect">
            <a:avLst>
              <a:gd name="adj" fmla="val 11280"/>
            </a:avLst>
          </a:prstGeom>
          <a:noFill/>
          <a:ln w="34925" cap="rnd">
            <a:solidFill>
              <a:srgbClr val="7B6A63"/>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altLang="zh-CN" sz="2400">
                <a:solidFill>
                  <a:srgbClr val="7B6A63"/>
                </a:solidFill>
                <a:latin typeface="Calibri" panose="020F0502020204030204" pitchFamily="34" charset="0"/>
                <a:cs typeface="Calibri" panose="020F0502020204030204" pitchFamily="34" charset="0"/>
              </a:rPr>
              <a:t>Gắn với kí ức của gia đình, những người thân yêu</a:t>
            </a:r>
            <a:endParaRPr lang="zh-CN" altLang="en-US" sz="2400">
              <a:solidFill>
                <a:srgbClr val="7B6A63"/>
              </a:solidFill>
              <a:latin typeface="Calibri" panose="020F0502020204030204" pitchFamily="34" charset="0"/>
              <a:cs typeface="Calibri" panose="020F0502020204030204" pitchFamily="34" charset="0"/>
            </a:endParaRPr>
          </a:p>
        </p:txBody>
      </p:sp>
      <p:pic>
        <p:nvPicPr>
          <p:cNvPr id="6" name="Picture 3">
            <a:extLst>
              <a:ext uri="{FF2B5EF4-FFF2-40B4-BE49-F238E27FC236}">
                <a16:creationId xmlns:a16="http://schemas.microsoft.com/office/drawing/2014/main" id="{63B80BC0-288E-43AF-45CA-D70478386838}"/>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570553" y="5266180"/>
            <a:ext cx="1146483" cy="810876"/>
          </a:xfrm>
          <a:prstGeom prst="rect">
            <a:avLst/>
          </a:prstGeom>
        </p:spPr>
      </p:pic>
      <p:sp>
        <p:nvSpPr>
          <p:cNvPr id="8" name="TextBox 7">
            <a:extLst>
              <a:ext uri="{FF2B5EF4-FFF2-40B4-BE49-F238E27FC236}">
                <a16:creationId xmlns:a16="http://schemas.microsoft.com/office/drawing/2014/main" id="{216DBFC2-3F6A-5E2A-9859-C8002D7E0DDA}"/>
              </a:ext>
            </a:extLst>
          </p:cNvPr>
          <p:cNvSpPr txBox="1"/>
          <p:nvPr/>
        </p:nvSpPr>
        <p:spPr>
          <a:xfrm>
            <a:off x="1795692" y="5122949"/>
            <a:ext cx="9265597" cy="954107"/>
          </a:xfrm>
          <a:prstGeom prst="rect">
            <a:avLst/>
          </a:prstGeom>
          <a:noFill/>
        </p:spPr>
        <p:txBody>
          <a:bodyPr wrap="square">
            <a:spAutoFit/>
          </a:bodyPr>
          <a:lstStyle/>
          <a:p>
            <a:pPr marL="0" marR="0" algn="just">
              <a:spcBef>
                <a:spcPts val="0"/>
              </a:spcBef>
              <a:spcAft>
                <a:spcPts val="0"/>
              </a:spcAft>
            </a:pPr>
            <a:r>
              <a:rPr lang="en-US" sz="2800" b="1" kern="0">
                <a:effectLst/>
                <a:latin typeface="Calibri" panose="020F0502020204030204" pitchFamily="34" charset="0"/>
                <a:ea typeface="Calibri" panose="020F0502020204030204" pitchFamily="34" charset="0"/>
                <a:cs typeface="Calibri" panose="020F0502020204030204" pitchFamily="34" charset="0"/>
              </a:rPr>
              <a:t>Tác giả miêu tả chi tiết về không gian và thời gian của căn bếp, khiến cho các hình ảnh hiện lên rất mộc mạc và giản dị.</a:t>
            </a:r>
            <a:endParaRPr lang="en-US" sz="2000" b="1" kern="10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381385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additive="base">
                                        <p:cTn id="17" dur="500" fill="hold"/>
                                        <p:tgtEl>
                                          <p:spTgt spid="23"/>
                                        </p:tgtEl>
                                        <p:attrNameLst>
                                          <p:attrName>ppt_x</p:attrName>
                                        </p:attrNameLst>
                                      </p:cBhvr>
                                      <p:tavLst>
                                        <p:tav tm="0">
                                          <p:val>
                                            <p:strVal val="#ppt_x"/>
                                          </p:val>
                                        </p:tav>
                                        <p:tav tm="100000">
                                          <p:val>
                                            <p:strVal val="#ppt_x"/>
                                          </p:val>
                                        </p:tav>
                                      </p:tavLst>
                                    </p:anim>
                                    <p:anim calcmode="lin" valueType="num">
                                      <p:cBhvr additive="base">
                                        <p:cTn id="1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anim calcmode="lin" valueType="num">
                                      <p:cBhvr additive="base">
                                        <p:cTn id="29" dur="500" fill="hold"/>
                                        <p:tgtEl>
                                          <p:spTgt spid="18"/>
                                        </p:tgtEl>
                                        <p:attrNameLst>
                                          <p:attrName>ppt_x</p:attrName>
                                        </p:attrNameLst>
                                      </p:cBhvr>
                                      <p:tavLst>
                                        <p:tav tm="0">
                                          <p:val>
                                            <p:strVal val="#ppt_x"/>
                                          </p:val>
                                        </p:tav>
                                        <p:tav tm="100000">
                                          <p:val>
                                            <p:strVal val="#ppt_x"/>
                                          </p:val>
                                        </p:tav>
                                      </p:tavLst>
                                    </p:anim>
                                    <p:anim calcmode="lin" valueType="num">
                                      <p:cBhvr additive="base">
                                        <p:cTn id="3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3" grpId="0" animBg="1"/>
      <p:bldP spid="3" grpId="0"/>
      <p:bldP spid="5" grpId="0" animBg="1"/>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0D567A00-D180-426D-BE4A-87BFFB18290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0789" t="51919" r="-916" b="8744"/>
          <a:stretch/>
        </p:blipFill>
        <p:spPr>
          <a:xfrm>
            <a:off x="4092498" y="1651638"/>
            <a:ext cx="799613" cy="1175510"/>
          </a:xfrm>
          <a:prstGeom prst="rect">
            <a:avLst/>
          </a:prstGeom>
        </p:spPr>
      </p:pic>
      <p:pic>
        <p:nvPicPr>
          <p:cNvPr id="12" name="图片 11">
            <a:extLst>
              <a:ext uri="{FF2B5EF4-FFF2-40B4-BE49-F238E27FC236}">
                <a16:creationId xmlns:a16="http://schemas.microsoft.com/office/drawing/2014/main" id="{0225596A-9590-4F13-91C2-EAB8CE94CC0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0789" t="51919" r="-916" b="8744"/>
          <a:stretch/>
        </p:blipFill>
        <p:spPr>
          <a:xfrm>
            <a:off x="4808161" y="3997076"/>
            <a:ext cx="799613" cy="1175510"/>
          </a:xfrm>
          <a:prstGeom prst="rect">
            <a:avLst/>
          </a:prstGeom>
        </p:spPr>
      </p:pic>
      <p:sp>
        <p:nvSpPr>
          <p:cNvPr id="3" name="TextBox 2">
            <a:extLst>
              <a:ext uri="{FF2B5EF4-FFF2-40B4-BE49-F238E27FC236}">
                <a16:creationId xmlns:a16="http://schemas.microsoft.com/office/drawing/2014/main" id="{7D7215DC-1EE0-89D2-672F-AF9700B6B4AA}"/>
              </a:ext>
            </a:extLst>
          </p:cNvPr>
          <p:cNvSpPr txBox="1"/>
          <p:nvPr/>
        </p:nvSpPr>
        <p:spPr>
          <a:xfrm>
            <a:off x="107116" y="2636871"/>
            <a:ext cx="4385188" cy="2004395"/>
          </a:xfrm>
          <a:prstGeom prst="rect">
            <a:avLst/>
          </a:prstGeom>
          <a:noFill/>
        </p:spPr>
        <p:txBody>
          <a:bodyPr wrap="square" rtlCol="0">
            <a:spAutoFit/>
          </a:bodyPr>
          <a:lstStyle/>
          <a:p>
            <a:pPr algn="ctr">
              <a:lnSpc>
                <a:spcPct val="150000"/>
              </a:lnSpc>
            </a:pPr>
            <a:r>
              <a:rPr lang="en-US" sz="4400">
                <a:solidFill>
                  <a:srgbClr val="FF0000"/>
                </a:solidFill>
                <a:latin typeface="#9Slide03 AllRoundGothic" panose="020B0703020202020104" pitchFamily="34" charset="0"/>
              </a:rPr>
              <a:t>THẢO LUẬN NHÓM ĐÔI</a:t>
            </a:r>
          </a:p>
        </p:txBody>
      </p:sp>
      <p:sp>
        <p:nvSpPr>
          <p:cNvPr id="15" name="TextBox 14">
            <a:extLst>
              <a:ext uri="{FF2B5EF4-FFF2-40B4-BE49-F238E27FC236}">
                <a16:creationId xmlns:a16="http://schemas.microsoft.com/office/drawing/2014/main" id="{6BA9A22A-E54F-5512-014D-1CC7827F37FD}"/>
              </a:ext>
            </a:extLst>
          </p:cNvPr>
          <p:cNvSpPr txBox="1"/>
          <p:nvPr/>
        </p:nvSpPr>
        <p:spPr>
          <a:xfrm>
            <a:off x="789038" y="292718"/>
            <a:ext cx="10046110" cy="744306"/>
          </a:xfrm>
          <a:prstGeom prst="rect">
            <a:avLst/>
          </a:prstGeom>
          <a:noFill/>
        </p:spPr>
        <p:txBody>
          <a:bodyPr wrap="square">
            <a:spAutoFit/>
          </a:bodyPr>
          <a:lstStyle/>
          <a:p>
            <a:pPr marL="0" marR="0" algn="just">
              <a:lnSpc>
                <a:spcPct val="150000"/>
              </a:lnSpc>
              <a:spcBef>
                <a:spcPts val="0"/>
              </a:spcBef>
              <a:spcAft>
                <a:spcPts val="0"/>
              </a:spcAft>
            </a:pPr>
            <a:r>
              <a:rPr lang="en-US" sz="3200" b="1" kern="0">
                <a:effectLst/>
                <a:latin typeface="#9Slide03 AllRoundGothic" panose="020B0703020202020104" pitchFamily="34" charset="0"/>
                <a:ea typeface="Times New Roman" panose="02020603050405020304" pitchFamily="18" charset="0"/>
                <a:cs typeface="Times New Roman" panose="02020603050405020304" pitchFamily="18" charset="0"/>
              </a:rPr>
              <a:t>2. Hình ảnh “chái bếp” tạo nhiều liên tưởng</a:t>
            </a:r>
            <a:endParaRPr lang="en-US" sz="2400" kern="100">
              <a:effectLst/>
              <a:latin typeface="#9Slide03 AllRoundGothic" panose="020B0703020202020104" pitchFamily="34" charset="0"/>
              <a:ea typeface="Calibri" panose="020F0502020204030204" pitchFamily="34" charset="0"/>
              <a:cs typeface="Times New Roman" panose="02020603050405020304" pitchFamily="18" charset="0"/>
            </a:endParaRPr>
          </a:p>
        </p:txBody>
      </p:sp>
      <p:sp>
        <p:nvSpPr>
          <p:cNvPr id="17" name="TextBox 16">
            <a:extLst>
              <a:ext uri="{FF2B5EF4-FFF2-40B4-BE49-F238E27FC236}">
                <a16:creationId xmlns:a16="http://schemas.microsoft.com/office/drawing/2014/main" id="{B7A0E835-7C67-C5B0-BF7E-442EAAF21FF7}"/>
              </a:ext>
            </a:extLst>
          </p:cNvPr>
          <p:cNvSpPr txBox="1"/>
          <p:nvPr/>
        </p:nvSpPr>
        <p:spPr>
          <a:xfrm>
            <a:off x="5207968" y="1420617"/>
            <a:ext cx="6120580" cy="1964512"/>
          </a:xfrm>
          <a:prstGeom prst="rect">
            <a:avLst/>
          </a:prstGeom>
          <a:noFill/>
        </p:spPr>
        <p:txBody>
          <a:bodyPr wrap="square">
            <a:spAutoFit/>
          </a:bodyPr>
          <a:lstStyle/>
          <a:p>
            <a:pPr marL="0" marR="0" algn="just">
              <a:lnSpc>
                <a:spcPct val="150000"/>
              </a:lnSpc>
              <a:spcBef>
                <a:spcPts val="0"/>
              </a:spcBef>
              <a:spcAft>
                <a:spcPts val="0"/>
              </a:spcAft>
            </a:pPr>
            <a:r>
              <a:rPr lang="en-US" sz="2800" i="1" kern="0">
                <a:effectLst/>
                <a:latin typeface="Calibri" panose="020F0502020204030204" pitchFamily="34" charset="0"/>
                <a:ea typeface="Calibri" panose="020F0502020204030204" pitchFamily="34" charset="0"/>
                <a:cs typeface="Calibri" panose="020F0502020204030204" pitchFamily="34" charset="0"/>
              </a:rPr>
              <a:t>Từ hình ảnh về chái bếp ở dòng đầu tiên, hồi ức của tác giả mở rộng sang những hình ảnh nào? </a:t>
            </a:r>
            <a:endParaRPr lang="en-US" sz="2000" kern="100">
              <a:effectLst/>
              <a:latin typeface="Calibri" panose="020F0502020204030204" pitchFamily="34" charset="0"/>
              <a:ea typeface="Calibri" panose="020F0502020204030204" pitchFamily="34" charset="0"/>
              <a:cs typeface="Calibri" panose="020F0502020204030204" pitchFamily="34" charset="0"/>
            </a:endParaRPr>
          </a:p>
        </p:txBody>
      </p:sp>
      <p:sp>
        <p:nvSpPr>
          <p:cNvPr id="19" name="TextBox 18">
            <a:extLst>
              <a:ext uri="{FF2B5EF4-FFF2-40B4-BE49-F238E27FC236}">
                <a16:creationId xmlns:a16="http://schemas.microsoft.com/office/drawing/2014/main" id="{70F1DB39-67C9-F9EE-E8FA-00A09B56AFAE}"/>
              </a:ext>
            </a:extLst>
          </p:cNvPr>
          <p:cNvSpPr txBox="1"/>
          <p:nvPr/>
        </p:nvSpPr>
        <p:spPr>
          <a:xfrm>
            <a:off x="5812093" y="3904167"/>
            <a:ext cx="6120580" cy="1318181"/>
          </a:xfrm>
          <a:prstGeom prst="rect">
            <a:avLst/>
          </a:prstGeom>
          <a:noFill/>
        </p:spPr>
        <p:txBody>
          <a:bodyPr wrap="square">
            <a:spAutoFit/>
          </a:bodyPr>
          <a:lstStyle/>
          <a:p>
            <a:pPr>
              <a:lnSpc>
                <a:spcPct val="150000"/>
              </a:lnSpc>
            </a:pPr>
            <a:r>
              <a:rPr kumimoji="0" lang="en-US" sz="2800" b="0" i="1" u="none" strike="noStrike" kern="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Điều đó thể hiện nét đặc biệt gì trong bố cục của bải thơ?</a:t>
            </a:r>
            <a:endParaRPr lang="en-US" sz="360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2291445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5" grpId="0"/>
      <p:bldP spid="17" grpId="0"/>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BE10455-193E-C3B7-FD48-22AEA8B880A0}"/>
              </a:ext>
            </a:extLst>
          </p:cNvPr>
          <p:cNvSpPr txBox="1"/>
          <p:nvPr/>
        </p:nvSpPr>
        <p:spPr>
          <a:xfrm>
            <a:off x="789038" y="292718"/>
            <a:ext cx="10046110" cy="744306"/>
          </a:xfrm>
          <a:prstGeom prst="rect">
            <a:avLst/>
          </a:prstGeom>
          <a:noFill/>
        </p:spPr>
        <p:txBody>
          <a:bodyPr wrap="square">
            <a:spAutoFit/>
          </a:bodyPr>
          <a:lstStyle/>
          <a:p>
            <a:pPr marL="0" marR="0" algn="just">
              <a:lnSpc>
                <a:spcPct val="150000"/>
              </a:lnSpc>
              <a:spcBef>
                <a:spcPts val="0"/>
              </a:spcBef>
              <a:spcAft>
                <a:spcPts val="0"/>
              </a:spcAft>
            </a:pPr>
            <a:r>
              <a:rPr lang="en-US" sz="3200" b="1" kern="0">
                <a:effectLst/>
                <a:latin typeface="#9Slide03 AllRoundGothic" panose="020B0703020202020104" pitchFamily="34" charset="0"/>
                <a:ea typeface="Times New Roman" panose="02020603050405020304" pitchFamily="18" charset="0"/>
                <a:cs typeface="Times New Roman" panose="02020603050405020304" pitchFamily="18" charset="0"/>
              </a:rPr>
              <a:t>2. Hình ảnh “chái bếp” tạo nhiều liên tưởng</a:t>
            </a:r>
            <a:endParaRPr lang="en-US" sz="2400" kern="100">
              <a:effectLst/>
              <a:latin typeface="#9Slide03 AllRoundGothic" panose="020B0703020202020104" pitchFamily="34" charset="0"/>
              <a:ea typeface="Calibri" panose="020F0502020204030204" pitchFamily="34" charset="0"/>
              <a:cs typeface="Times New Roman" panose="02020603050405020304" pitchFamily="18" charset="0"/>
            </a:endParaRPr>
          </a:p>
        </p:txBody>
      </p:sp>
      <p:sp>
        <p:nvSpPr>
          <p:cNvPr id="15" name="Freeform 5">
            <a:extLst>
              <a:ext uri="{FF2B5EF4-FFF2-40B4-BE49-F238E27FC236}">
                <a16:creationId xmlns:a16="http://schemas.microsoft.com/office/drawing/2014/main" id="{86127FA6-585F-7162-66AD-EB60B5738651}"/>
              </a:ext>
            </a:extLst>
          </p:cNvPr>
          <p:cNvSpPr/>
          <p:nvPr/>
        </p:nvSpPr>
        <p:spPr>
          <a:xfrm>
            <a:off x="8062204" y="3773790"/>
            <a:ext cx="4129796" cy="3582598"/>
          </a:xfrm>
          <a:custGeom>
            <a:avLst/>
            <a:gdLst/>
            <a:ahLst/>
            <a:cxnLst/>
            <a:rect l="l" t="t" r="r" b="b"/>
            <a:pathLst>
              <a:path w="4129796" h="3582598">
                <a:moveTo>
                  <a:pt x="0" y="0"/>
                </a:moveTo>
                <a:lnTo>
                  <a:pt x="4129796" y="0"/>
                </a:lnTo>
                <a:lnTo>
                  <a:pt x="4129796" y="3582598"/>
                </a:lnTo>
                <a:lnTo>
                  <a:pt x="0" y="3582598"/>
                </a:lnTo>
                <a:lnTo>
                  <a:pt x="0" y="0"/>
                </a:lnTo>
                <a:close/>
              </a:path>
            </a:pathLst>
          </a:custGeom>
          <a:blipFill>
            <a:blip r:embed="rId3"/>
            <a:stretch>
              <a:fillRect/>
            </a:stretch>
          </a:blipFill>
        </p:spPr>
      </p:sp>
      <p:sp>
        <p:nvSpPr>
          <p:cNvPr id="17" name="TextBox 16">
            <a:extLst>
              <a:ext uri="{FF2B5EF4-FFF2-40B4-BE49-F238E27FC236}">
                <a16:creationId xmlns:a16="http://schemas.microsoft.com/office/drawing/2014/main" id="{5AD30ED7-ED30-A66B-83B9-AF414B16EC21}"/>
              </a:ext>
            </a:extLst>
          </p:cNvPr>
          <p:cNvSpPr txBox="1"/>
          <p:nvPr/>
        </p:nvSpPr>
        <p:spPr>
          <a:xfrm>
            <a:off x="567812" y="1502590"/>
            <a:ext cx="10488562" cy="1318181"/>
          </a:xfrm>
          <a:prstGeom prst="rect">
            <a:avLst/>
          </a:prstGeom>
          <a:noFill/>
        </p:spPr>
        <p:txBody>
          <a:bodyPr wrap="square">
            <a:spAutoFit/>
          </a:bodyPr>
          <a:lstStyle/>
          <a:p>
            <a:pPr>
              <a:lnSpc>
                <a:spcPct val="150000"/>
              </a:lnSpc>
            </a:pPr>
            <a:r>
              <a:rPr lang="en-US" sz="2800" kern="0">
                <a:effectLst/>
                <a:latin typeface="Calibri" panose="020F0502020204030204" pitchFamily="34" charset="0"/>
                <a:ea typeface="Calibri" panose="020F0502020204030204" pitchFamily="34" charset="0"/>
                <a:cs typeface="Calibri" panose="020F0502020204030204" pitchFamily="34" charset="0"/>
              </a:rPr>
              <a:t>Chái bếp → Ngọn khói, nồi cám → Cánh nỏ → quá giang than củi → cọ, máng → củi lửa, tiếng ngô, tiếng mẹ</a:t>
            </a:r>
            <a:endParaRPr lang="en-US" sz="3600">
              <a:latin typeface="Calibri" panose="020F0502020204030204" pitchFamily="34" charset="0"/>
              <a:ea typeface="Calibri" panose="020F0502020204030204" pitchFamily="34" charset="0"/>
              <a:cs typeface="Calibri" panose="020F0502020204030204" pitchFamily="34" charset="0"/>
            </a:endParaRPr>
          </a:p>
        </p:txBody>
      </p:sp>
      <p:sp>
        <p:nvSpPr>
          <p:cNvPr id="18" name="矩形: 圆角 22">
            <a:extLst>
              <a:ext uri="{FF2B5EF4-FFF2-40B4-BE49-F238E27FC236}">
                <a16:creationId xmlns:a16="http://schemas.microsoft.com/office/drawing/2014/main" id="{E76D8D0E-D4E2-6F6F-9869-639167043167}"/>
              </a:ext>
            </a:extLst>
          </p:cNvPr>
          <p:cNvSpPr/>
          <p:nvPr/>
        </p:nvSpPr>
        <p:spPr>
          <a:xfrm>
            <a:off x="570552" y="3429000"/>
            <a:ext cx="7727874" cy="2273710"/>
          </a:xfrm>
          <a:prstGeom prst="roundRect">
            <a:avLst>
              <a:gd name="adj" fmla="val 11280"/>
            </a:avLst>
          </a:prstGeom>
          <a:noFill/>
          <a:ln w="34925" cap="rnd">
            <a:solidFill>
              <a:srgbClr val="7B6A63"/>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altLang="zh-CN" sz="2400" b="1" i="1">
                <a:solidFill>
                  <a:srgbClr val="7B6A63"/>
                </a:solidFill>
                <a:latin typeface="Calibri" panose="020F0502020204030204" pitchFamily="34" charset="0"/>
                <a:cs typeface="Calibri" panose="020F0502020204030204" pitchFamily="34" charset="0"/>
              </a:rPr>
              <a:t>Từ ngọn khói bên nồi cám của mẹ đến thần bếp trong than củi, tất cả những hình ảnh được tác giả miêu tả đều sinh động và chân thật. Những âm thanh như tiếng cười, tiếng khóc của những đứa trẻ cùng với tiếng bếp lửa tí tách, khiến cho căn chái bếp luôn nhộn nhịp và đầy sống động</a:t>
            </a:r>
            <a:endParaRPr lang="zh-CN" altLang="en-US" sz="2400" b="1" i="1">
              <a:solidFill>
                <a:srgbClr val="7B6A63"/>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9622100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 calcmode="lin" valueType="num">
                                      <p:cBhvr additive="base">
                                        <p:cTn id="18" dur="500" fill="hold"/>
                                        <p:tgtEl>
                                          <p:spTgt spid="18"/>
                                        </p:tgtEl>
                                        <p:attrNameLst>
                                          <p:attrName>ppt_x</p:attrName>
                                        </p:attrNameLst>
                                      </p:cBhvr>
                                      <p:tavLst>
                                        <p:tav tm="0">
                                          <p:val>
                                            <p:strVal val="#ppt_x"/>
                                          </p:val>
                                        </p:tav>
                                        <p:tav tm="100000">
                                          <p:val>
                                            <p:strVal val="#ppt_x"/>
                                          </p:val>
                                        </p:tav>
                                      </p:tavLst>
                                    </p:anim>
                                    <p:anim calcmode="lin" valueType="num">
                                      <p:cBhvr additive="base">
                                        <p:cTn id="19"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7" grpId="0"/>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BE10455-193E-C3B7-FD48-22AEA8B880A0}"/>
              </a:ext>
            </a:extLst>
          </p:cNvPr>
          <p:cNvSpPr txBox="1"/>
          <p:nvPr/>
        </p:nvSpPr>
        <p:spPr>
          <a:xfrm>
            <a:off x="789038" y="292718"/>
            <a:ext cx="10046110" cy="744306"/>
          </a:xfrm>
          <a:prstGeom prst="rect">
            <a:avLst/>
          </a:prstGeom>
          <a:noFill/>
        </p:spPr>
        <p:txBody>
          <a:bodyPr wrap="square">
            <a:spAutoFit/>
          </a:bodyPr>
          <a:lstStyle/>
          <a:p>
            <a:pPr marL="0" marR="0" algn="just">
              <a:lnSpc>
                <a:spcPct val="150000"/>
              </a:lnSpc>
              <a:spcBef>
                <a:spcPts val="0"/>
              </a:spcBef>
              <a:spcAft>
                <a:spcPts val="0"/>
              </a:spcAft>
            </a:pPr>
            <a:r>
              <a:rPr lang="en-US" sz="3200" b="1" kern="0">
                <a:effectLst/>
                <a:latin typeface="#9Slide03 AllRoundGothic" panose="020B0703020202020104" pitchFamily="34" charset="0"/>
                <a:ea typeface="Times New Roman" panose="02020603050405020304" pitchFamily="18" charset="0"/>
                <a:cs typeface="Times New Roman" panose="02020603050405020304" pitchFamily="18" charset="0"/>
              </a:rPr>
              <a:t>2. Hình ảnh “chái bếp” tạo nhiều liên tưởng</a:t>
            </a:r>
            <a:endParaRPr lang="en-US" sz="2400" kern="100">
              <a:effectLst/>
              <a:latin typeface="#9Slide03 AllRoundGothic" panose="020B0703020202020104" pitchFamily="34" charset="0"/>
              <a:ea typeface="Calibri" panose="020F0502020204030204" pitchFamily="34" charset="0"/>
              <a:cs typeface="Times New Roman" panose="02020603050405020304" pitchFamily="18" charset="0"/>
            </a:endParaRPr>
          </a:p>
        </p:txBody>
      </p:sp>
      <p:sp>
        <p:nvSpPr>
          <p:cNvPr id="15" name="Freeform 5">
            <a:extLst>
              <a:ext uri="{FF2B5EF4-FFF2-40B4-BE49-F238E27FC236}">
                <a16:creationId xmlns:a16="http://schemas.microsoft.com/office/drawing/2014/main" id="{86127FA6-585F-7162-66AD-EB60B5738651}"/>
              </a:ext>
            </a:extLst>
          </p:cNvPr>
          <p:cNvSpPr/>
          <p:nvPr/>
        </p:nvSpPr>
        <p:spPr>
          <a:xfrm>
            <a:off x="8062204" y="3773790"/>
            <a:ext cx="4129796" cy="3582598"/>
          </a:xfrm>
          <a:custGeom>
            <a:avLst/>
            <a:gdLst/>
            <a:ahLst/>
            <a:cxnLst/>
            <a:rect l="l" t="t" r="r" b="b"/>
            <a:pathLst>
              <a:path w="4129796" h="3582598">
                <a:moveTo>
                  <a:pt x="0" y="0"/>
                </a:moveTo>
                <a:lnTo>
                  <a:pt x="4129796" y="0"/>
                </a:lnTo>
                <a:lnTo>
                  <a:pt x="4129796" y="3582598"/>
                </a:lnTo>
                <a:lnTo>
                  <a:pt x="0" y="3582598"/>
                </a:lnTo>
                <a:lnTo>
                  <a:pt x="0" y="0"/>
                </a:lnTo>
                <a:close/>
              </a:path>
            </a:pathLst>
          </a:custGeom>
          <a:blipFill>
            <a:blip r:embed="rId3"/>
            <a:stretch>
              <a:fillRect/>
            </a:stretch>
          </a:blipFill>
        </p:spPr>
      </p:sp>
      <p:sp>
        <p:nvSpPr>
          <p:cNvPr id="17" name="TextBox 16">
            <a:extLst>
              <a:ext uri="{FF2B5EF4-FFF2-40B4-BE49-F238E27FC236}">
                <a16:creationId xmlns:a16="http://schemas.microsoft.com/office/drawing/2014/main" id="{5AD30ED7-ED30-A66B-83B9-AF414B16EC21}"/>
              </a:ext>
            </a:extLst>
          </p:cNvPr>
          <p:cNvSpPr txBox="1"/>
          <p:nvPr/>
        </p:nvSpPr>
        <p:spPr>
          <a:xfrm>
            <a:off x="-169607" y="-1318181"/>
            <a:ext cx="10488562" cy="1318181"/>
          </a:xfrm>
          <a:prstGeom prst="rect">
            <a:avLst/>
          </a:prstGeom>
          <a:noFill/>
        </p:spPr>
        <p:txBody>
          <a:bodyPr wrap="square">
            <a:spAutoFit/>
          </a:bodyPr>
          <a:lstStyle/>
          <a:p>
            <a:pPr>
              <a:lnSpc>
                <a:spcPct val="150000"/>
              </a:lnSpc>
            </a:pPr>
            <a:r>
              <a:rPr lang="en-US" sz="2800" kern="0">
                <a:effectLst/>
                <a:latin typeface="Calibri" panose="020F0502020204030204" pitchFamily="34" charset="0"/>
                <a:ea typeface="Calibri" panose="020F0502020204030204" pitchFamily="34" charset="0"/>
                <a:cs typeface="Calibri" panose="020F0502020204030204" pitchFamily="34" charset="0"/>
              </a:rPr>
              <a:t>Chái bếp → Ngọn khói, nồi cám → Cánh nỏ → quá giang than củi → cọ, máng → củi lửa, tiếng ngô, tiếng mẹ</a:t>
            </a:r>
            <a:endParaRPr lang="en-US" sz="3600">
              <a:latin typeface="Calibri" panose="020F0502020204030204" pitchFamily="34" charset="0"/>
              <a:ea typeface="Calibri" panose="020F0502020204030204" pitchFamily="34" charset="0"/>
              <a:cs typeface="Calibri" panose="020F0502020204030204" pitchFamily="34" charset="0"/>
            </a:endParaRPr>
          </a:p>
        </p:txBody>
      </p:sp>
      <p:sp>
        <p:nvSpPr>
          <p:cNvPr id="18" name="矩形: 圆角 22">
            <a:extLst>
              <a:ext uri="{FF2B5EF4-FFF2-40B4-BE49-F238E27FC236}">
                <a16:creationId xmlns:a16="http://schemas.microsoft.com/office/drawing/2014/main" id="{E76D8D0E-D4E2-6F6F-9869-639167043167}"/>
              </a:ext>
            </a:extLst>
          </p:cNvPr>
          <p:cNvSpPr/>
          <p:nvPr/>
        </p:nvSpPr>
        <p:spPr>
          <a:xfrm>
            <a:off x="708204" y="1599911"/>
            <a:ext cx="7708209" cy="2981921"/>
          </a:xfrm>
          <a:prstGeom prst="roundRect">
            <a:avLst>
              <a:gd name="adj" fmla="val 11280"/>
            </a:avLst>
          </a:prstGeom>
          <a:noFill/>
          <a:ln w="34925" cap="rnd">
            <a:solidFill>
              <a:srgbClr val="7B6A63"/>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altLang="zh-CN" sz="3200" b="1">
                <a:solidFill>
                  <a:srgbClr val="7B6A63"/>
                </a:solidFill>
                <a:latin typeface="Calibri" panose="020F0502020204030204" pitchFamily="34" charset="0"/>
                <a:cs typeface="Calibri" panose="020F0502020204030204" pitchFamily="34" charset="0"/>
              </a:rPr>
              <a:t>Bố cục của bài thơ đi từ hồi tưởng, nhớ thương đến khao khát muốn trở về. </a:t>
            </a:r>
            <a:endParaRPr lang="zh-CN" altLang="en-US" sz="3200" b="1">
              <a:solidFill>
                <a:srgbClr val="7B6A63"/>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1069578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63F408EE-6918-4E88-4A23-08271AFEC171}"/>
              </a:ext>
            </a:extLst>
          </p:cNvPr>
          <p:cNvSpPr txBox="1"/>
          <p:nvPr/>
        </p:nvSpPr>
        <p:spPr>
          <a:xfrm>
            <a:off x="995517" y="261816"/>
            <a:ext cx="10449232" cy="744306"/>
          </a:xfrm>
          <a:prstGeom prst="rect">
            <a:avLst/>
          </a:prstGeom>
          <a:noFill/>
        </p:spPr>
        <p:txBody>
          <a:bodyPr wrap="square">
            <a:spAutoFit/>
          </a:bodyPr>
          <a:lstStyle/>
          <a:p>
            <a:pPr marL="0" marR="0" algn="just">
              <a:lnSpc>
                <a:spcPct val="150000"/>
              </a:lnSpc>
              <a:spcBef>
                <a:spcPts val="0"/>
              </a:spcBef>
              <a:spcAft>
                <a:spcPts val="0"/>
              </a:spcAft>
            </a:pPr>
            <a:r>
              <a:rPr lang="en-US" sz="3200" b="1" kern="0">
                <a:effectLst/>
                <a:latin typeface="#9Slide03 AllRoundGothic" panose="020B0703020202020104" pitchFamily="34" charset="0"/>
                <a:ea typeface="Times New Roman" panose="02020603050405020304" pitchFamily="18" charset="0"/>
                <a:cs typeface="Times New Roman" panose="02020603050405020304" pitchFamily="18" charset="0"/>
              </a:rPr>
              <a:t>3. Tác dụng của điệp từ “cho” trong bài thơ</a:t>
            </a:r>
            <a:endParaRPr lang="en-US" sz="2400" kern="100">
              <a:effectLst/>
              <a:latin typeface="#9Slide03 AllRoundGothic" panose="020B0703020202020104" pitchFamily="34" charset="0"/>
              <a:ea typeface="Calibri" panose="020F0502020204030204" pitchFamily="34" charset="0"/>
              <a:cs typeface="Times New Roman" panose="02020603050405020304" pitchFamily="18" charset="0"/>
            </a:endParaRPr>
          </a:p>
        </p:txBody>
      </p:sp>
      <p:sp>
        <p:nvSpPr>
          <p:cNvPr id="19" name="矩形: 圆角 12">
            <a:extLst>
              <a:ext uri="{FF2B5EF4-FFF2-40B4-BE49-F238E27FC236}">
                <a16:creationId xmlns:a16="http://schemas.microsoft.com/office/drawing/2014/main" id="{38C00CE0-F453-17C2-B256-E9032A10A3EF}"/>
              </a:ext>
            </a:extLst>
          </p:cNvPr>
          <p:cNvSpPr/>
          <p:nvPr/>
        </p:nvSpPr>
        <p:spPr>
          <a:xfrm>
            <a:off x="763855" y="2505746"/>
            <a:ext cx="3036931" cy="2626693"/>
          </a:xfrm>
          <a:prstGeom prst="roundRect">
            <a:avLst>
              <a:gd name="adj" fmla="val 11280"/>
            </a:avLst>
          </a:prstGeom>
          <a:noFill/>
          <a:ln w="34925" cap="rnd">
            <a:solidFill>
              <a:srgbClr val="7B6A63"/>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a:solidFill>
                  <a:srgbClr val="7B6A63"/>
                </a:solidFill>
              </a:rPr>
              <a:t>Lặp lại 6 lần </a:t>
            </a:r>
            <a:endParaRPr lang="zh-CN" altLang="en-US" sz="4000">
              <a:solidFill>
                <a:srgbClr val="7B6A63"/>
              </a:solidFill>
            </a:endParaRPr>
          </a:p>
        </p:txBody>
      </p:sp>
      <p:pic>
        <p:nvPicPr>
          <p:cNvPr id="24" name="Picture 3">
            <a:extLst>
              <a:ext uri="{FF2B5EF4-FFF2-40B4-BE49-F238E27FC236}">
                <a16:creationId xmlns:a16="http://schemas.microsoft.com/office/drawing/2014/main" id="{13F076E4-7BFC-699B-8ECC-B9EA6BC9D523}"/>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4036142" y="3507658"/>
            <a:ext cx="1146483" cy="810876"/>
          </a:xfrm>
          <a:prstGeom prst="rect">
            <a:avLst/>
          </a:prstGeom>
        </p:spPr>
      </p:pic>
      <p:sp>
        <p:nvSpPr>
          <p:cNvPr id="26" name="TextBox 25">
            <a:extLst>
              <a:ext uri="{FF2B5EF4-FFF2-40B4-BE49-F238E27FC236}">
                <a16:creationId xmlns:a16="http://schemas.microsoft.com/office/drawing/2014/main" id="{6DAE1850-86FB-1BBD-FEFC-798CA128B1FF}"/>
              </a:ext>
            </a:extLst>
          </p:cNvPr>
          <p:cNvSpPr txBox="1"/>
          <p:nvPr/>
        </p:nvSpPr>
        <p:spPr>
          <a:xfrm>
            <a:off x="5457515" y="2703081"/>
            <a:ext cx="5867401" cy="2232021"/>
          </a:xfrm>
          <a:prstGeom prst="rect">
            <a:avLst/>
          </a:prstGeom>
          <a:noFill/>
        </p:spPr>
        <p:txBody>
          <a:bodyPr wrap="square">
            <a:spAutoFit/>
          </a:bodyPr>
          <a:lstStyle/>
          <a:p>
            <a:pPr algn="just">
              <a:lnSpc>
                <a:spcPct val="150000"/>
              </a:lnSpc>
            </a:pPr>
            <a:r>
              <a:rPr lang="en-US" sz="3200" i="1" kern="0">
                <a:effectLst/>
                <a:latin typeface="Calibri" panose="020F0502020204030204" pitchFamily="34" charset="0"/>
                <a:ea typeface="Calibri" panose="020F0502020204030204" pitchFamily="34" charset="0"/>
                <a:cs typeface="Calibri" panose="020F0502020204030204" pitchFamily="34" charset="0"/>
              </a:rPr>
              <a:t>Nhấn mạnh hình ảnh quen thuộc, tình cảm da diết, khao khát muốn trở về của tác giả.</a:t>
            </a:r>
            <a:endParaRPr lang="en-US" sz="4000" i="1">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2428801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fade">
                                      <p:cBhvr>
                                        <p:cTn id="2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9" grpId="0" animBg="1"/>
      <p:bldP spid="2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63F408EE-6918-4E88-4A23-08271AFEC171}"/>
              </a:ext>
            </a:extLst>
          </p:cNvPr>
          <p:cNvSpPr txBox="1"/>
          <p:nvPr/>
        </p:nvSpPr>
        <p:spPr>
          <a:xfrm>
            <a:off x="995517" y="261816"/>
            <a:ext cx="10449232" cy="744306"/>
          </a:xfrm>
          <a:prstGeom prst="rect">
            <a:avLst/>
          </a:prstGeom>
          <a:noFill/>
        </p:spPr>
        <p:txBody>
          <a:bodyPr wrap="square">
            <a:spAutoFit/>
          </a:bodyPr>
          <a:lstStyle/>
          <a:p>
            <a:pPr marL="0" marR="0" algn="just">
              <a:lnSpc>
                <a:spcPct val="150000"/>
              </a:lnSpc>
              <a:spcBef>
                <a:spcPts val="0"/>
              </a:spcBef>
              <a:spcAft>
                <a:spcPts val="0"/>
              </a:spcAft>
            </a:pPr>
            <a:r>
              <a:rPr lang="vi-VN" sz="3200" kern="100">
                <a:effectLst/>
                <a:latin typeface="#9Slide03 AllRoundGothic" panose="020B0703020202020104" pitchFamily="34" charset="0"/>
                <a:ea typeface="Calibri" panose="020F0502020204030204" pitchFamily="34" charset="0"/>
                <a:cs typeface="Times New Roman" panose="02020603050405020304" pitchFamily="18" charset="0"/>
              </a:rPr>
              <a:t>4. Cảm hứng chủ đạo của bài thơ</a:t>
            </a:r>
            <a:endParaRPr lang="en-US" sz="3200" kern="100">
              <a:effectLst/>
              <a:latin typeface="#9Slide03 AllRoundGothic" panose="020B0703020202020104" pitchFamily="34" charset="0"/>
              <a:ea typeface="Calibri" panose="020F0502020204030204" pitchFamily="34" charset="0"/>
              <a:cs typeface="Times New Roman" panose="02020603050405020304" pitchFamily="18" charset="0"/>
            </a:endParaRPr>
          </a:p>
        </p:txBody>
      </p:sp>
      <p:pic>
        <p:nvPicPr>
          <p:cNvPr id="24" name="Picture 3">
            <a:extLst>
              <a:ext uri="{FF2B5EF4-FFF2-40B4-BE49-F238E27FC236}">
                <a16:creationId xmlns:a16="http://schemas.microsoft.com/office/drawing/2014/main" id="{13F076E4-7BFC-699B-8ECC-B9EA6BC9D523}"/>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4036142" y="3507658"/>
            <a:ext cx="1146483" cy="810876"/>
          </a:xfrm>
          <a:prstGeom prst="rect">
            <a:avLst/>
          </a:prstGeom>
        </p:spPr>
      </p:pic>
      <p:sp>
        <p:nvSpPr>
          <p:cNvPr id="26" name="TextBox 25">
            <a:extLst>
              <a:ext uri="{FF2B5EF4-FFF2-40B4-BE49-F238E27FC236}">
                <a16:creationId xmlns:a16="http://schemas.microsoft.com/office/drawing/2014/main" id="{6DAE1850-86FB-1BBD-FEFC-798CA128B1FF}"/>
              </a:ext>
            </a:extLst>
          </p:cNvPr>
          <p:cNvSpPr txBox="1"/>
          <p:nvPr/>
        </p:nvSpPr>
        <p:spPr>
          <a:xfrm>
            <a:off x="5457515" y="2703081"/>
            <a:ext cx="5867401" cy="2766911"/>
          </a:xfrm>
          <a:prstGeom prst="rect">
            <a:avLst/>
          </a:prstGeom>
          <a:noFill/>
        </p:spPr>
        <p:txBody>
          <a:bodyPr wrap="square">
            <a:spAutoFit/>
          </a:bodyPr>
          <a:lstStyle/>
          <a:p>
            <a:pPr algn="just">
              <a:lnSpc>
                <a:spcPct val="150000"/>
              </a:lnSpc>
            </a:pPr>
            <a:r>
              <a:rPr lang="en-US" sz="4000" i="1">
                <a:latin typeface="Calibri" panose="020F0502020204030204" pitchFamily="34" charset="0"/>
                <a:ea typeface="Calibri" panose="020F0502020204030204" pitchFamily="34" charset="0"/>
                <a:cs typeface="Calibri" panose="020F0502020204030204" pitchFamily="34" charset="0"/>
              </a:rPr>
              <a:t>Nỗi nhớ da diết của nhân vật trữ tình về hình ảnh chái bếp</a:t>
            </a:r>
          </a:p>
        </p:txBody>
      </p:sp>
      <p:sp>
        <p:nvSpPr>
          <p:cNvPr id="2" name="Freeform 3">
            <a:extLst>
              <a:ext uri="{FF2B5EF4-FFF2-40B4-BE49-F238E27FC236}">
                <a16:creationId xmlns:a16="http://schemas.microsoft.com/office/drawing/2014/main" id="{96E3F1AB-B9EA-DE5E-0CB4-B93DA6D52056}"/>
              </a:ext>
            </a:extLst>
          </p:cNvPr>
          <p:cNvSpPr/>
          <p:nvPr/>
        </p:nvSpPr>
        <p:spPr>
          <a:xfrm>
            <a:off x="518452" y="2259671"/>
            <a:ext cx="3242800" cy="2675431"/>
          </a:xfrm>
          <a:custGeom>
            <a:avLst/>
            <a:gdLst/>
            <a:ahLst/>
            <a:cxnLst/>
            <a:rect l="l" t="t" r="r" b="b"/>
            <a:pathLst>
              <a:path w="1717842" h="1515996">
                <a:moveTo>
                  <a:pt x="0" y="0"/>
                </a:moveTo>
                <a:lnTo>
                  <a:pt x="1717842" y="0"/>
                </a:lnTo>
                <a:lnTo>
                  <a:pt x="1717842" y="1515996"/>
                </a:lnTo>
                <a:lnTo>
                  <a:pt x="0" y="151599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Tree>
    <p:extLst>
      <p:ext uri="{BB962C8B-B14F-4D97-AF65-F5344CB8AC3E}">
        <p14:creationId xmlns:p14="http://schemas.microsoft.com/office/powerpoint/2010/main" val="16054959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wipe(down)">
                                      <p:cBhvr>
                                        <p:cTn id="18" dur="500"/>
                                        <p:tgtEl>
                                          <p:spTgt spid="24"/>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wipe(down)">
                                      <p:cBhvr>
                                        <p:cTn id="2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63F408EE-6918-4E88-4A23-08271AFEC171}"/>
              </a:ext>
            </a:extLst>
          </p:cNvPr>
          <p:cNvSpPr txBox="1"/>
          <p:nvPr/>
        </p:nvSpPr>
        <p:spPr>
          <a:xfrm>
            <a:off x="995517" y="261816"/>
            <a:ext cx="10449232" cy="825803"/>
          </a:xfrm>
          <a:prstGeom prst="rect">
            <a:avLst/>
          </a:prstGeom>
          <a:noFill/>
        </p:spPr>
        <p:txBody>
          <a:bodyPr wrap="square">
            <a:spAutoFit/>
          </a:bodyPr>
          <a:lstStyle/>
          <a:p>
            <a:pPr marL="0" marR="0" algn="just">
              <a:lnSpc>
                <a:spcPct val="150000"/>
              </a:lnSpc>
              <a:spcBef>
                <a:spcPts val="0"/>
              </a:spcBef>
              <a:spcAft>
                <a:spcPts val="0"/>
              </a:spcAft>
            </a:pPr>
            <a:r>
              <a:rPr lang="en-US" sz="3600" kern="100">
                <a:effectLst/>
                <a:latin typeface="#9Slide03 AllRoundGothic" panose="020B0703020202020104" pitchFamily="34" charset="0"/>
                <a:ea typeface="Calibri" panose="020F0502020204030204" pitchFamily="34" charset="0"/>
                <a:cs typeface="Times New Roman" panose="02020603050405020304" pitchFamily="18" charset="0"/>
              </a:rPr>
              <a:t>5. Chủ đề</a:t>
            </a:r>
          </a:p>
        </p:txBody>
      </p:sp>
      <p:sp>
        <p:nvSpPr>
          <p:cNvPr id="26" name="TextBox 25">
            <a:extLst>
              <a:ext uri="{FF2B5EF4-FFF2-40B4-BE49-F238E27FC236}">
                <a16:creationId xmlns:a16="http://schemas.microsoft.com/office/drawing/2014/main" id="{6DAE1850-86FB-1BBD-FEFC-798CA128B1FF}"/>
              </a:ext>
            </a:extLst>
          </p:cNvPr>
          <p:cNvSpPr txBox="1"/>
          <p:nvPr/>
        </p:nvSpPr>
        <p:spPr>
          <a:xfrm>
            <a:off x="659373" y="1346229"/>
            <a:ext cx="5867401" cy="4992457"/>
          </a:xfrm>
          <a:prstGeom prst="rect">
            <a:avLst/>
          </a:prstGeom>
          <a:noFill/>
        </p:spPr>
        <p:txBody>
          <a:bodyPr wrap="square">
            <a:spAutoFit/>
          </a:bodyPr>
          <a:lstStyle/>
          <a:p>
            <a:pPr algn="just">
              <a:lnSpc>
                <a:spcPct val="150000"/>
              </a:lnSpc>
            </a:pPr>
            <a:r>
              <a:rPr lang="vi-VN" sz="3600" i="1">
                <a:latin typeface="Calibri" panose="020F0502020204030204" pitchFamily="34" charset="0"/>
                <a:ea typeface="Calibri" panose="020F0502020204030204" pitchFamily="34" charset="0"/>
                <a:cs typeface="Calibri" panose="020F0502020204030204" pitchFamily="34" charset="0"/>
              </a:rPr>
              <a:t>Chủ đề của bài thơ Chái bếp: Tác giả thể hiện sự trân trọng với những giá trị văn hóa tốt đẹp, truyền thống gia đình và hơn hết là muốn lưu giữ và truyền lại cho thế hệ sau</a:t>
            </a:r>
            <a:endParaRPr lang="en-US" sz="3600" i="1">
              <a:latin typeface="Calibri" panose="020F0502020204030204" pitchFamily="34" charset="0"/>
              <a:ea typeface="Calibri" panose="020F0502020204030204" pitchFamily="34" charset="0"/>
              <a:cs typeface="Calibri" panose="020F0502020204030204" pitchFamily="34" charset="0"/>
            </a:endParaRPr>
          </a:p>
        </p:txBody>
      </p:sp>
      <p:sp>
        <p:nvSpPr>
          <p:cNvPr id="3" name="Freeform 6">
            <a:extLst>
              <a:ext uri="{FF2B5EF4-FFF2-40B4-BE49-F238E27FC236}">
                <a16:creationId xmlns:a16="http://schemas.microsoft.com/office/drawing/2014/main" id="{F177538F-8EBD-488A-721C-884151B077B0}"/>
              </a:ext>
            </a:extLst>
          </p:cNvPr>
          <p:cNvSpPr/>
          <p:nvPr/>
        </p:nvSpPr>
        <p:spPr>
          <a:xfrm>
            <a:off x="6901793" y="1214962"/>
            <a:ext cx="4285055" cy="4687023"/>
          </a:xfrm>
          <a:custGeom>
            <a:avLst/>
            <a:gdLst/>
            <a:ahLst/>
            <a:cxnLst/>
            <a:rect l="l" t="t" r="r" b="b"/>
            <a:pathLst>
              <a:path w="4285055" h="4687023">
                <a:moveTo>
                  <a:pt x="0" y="0"/>
                </a:moveTo>
                <a:lnTo>
                  <a:pt x="4285055" y="0"/>
                </a:lnTo>
                <a:lnTo>
                  <a:pt x="4285055" y="4687022"/>
                </a:lnTo>
                <a:lnTo>
                  <a:pt x="0" y="4687022"/>
                </a:lnTo>
                <a:lnTo>
                  <a:pt x="0" y="0"/>
                </a:lnTo>
                <a:close/>
              </a:path>
            </a:pathLst>
          </a:custGeom>
          <a:blipFill>
            <a:blip r:embed="rId3"/>
            <a:stretch>
              <a:fillRect/>
            </a:stretch>
          </a:blipFill>
        </p:spPr>
      </p:sp>
    </p:spTree>
    <p:extLst>
      <p:ext uri="{BB962C8B-B14F-4D97-AF65-F5344CB8AC3E}">
        <p14:creationId xmlns:p14="http://schemas.microsoft.com/office/powerpoint/2010/main" val="88863670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barn(inVertical)">
                                      <p:cBhvr>
                                        <p:cTn id="1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6"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B3F3180-1610-45EA-869C-9B94A14B49D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72386" y="-9219"/>
            <a:ext cx="5969761" cy="6867219"/>
          </a:xfrm>
          <a:prstGeom prst="rect">
            <a:avLst/>
          </a:prstGeom>
        </p:spPr>
      </p:pic>
      <p:pic>
        <p:nvPicPr>
          <p:cNvPr id="3" name="图片 2">
            <a:extLst>
              <a:ext uri="{FF2B5EF4-FFF2-40B4-BE49-F238E27FC236}">
                <a16:creationId xmlns:a16="http://schemas.microsoft.com/office/drawing/2014/main" id="{3DE30D98-53D7-44F5-BC8D-9FBDB7465B6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030" t="8604" r="12169"/>
          <a:stretch/>
        </p:blipFill>
        <p:spPr>
          <a:xfrm flipH="1">
            <a:off x="419716" y="-9219"/>
            <a:ext cx="5697608" cy="6867219"/>
          </a:xfrm>
          <a:prstGeom prst="rect">
            <a:avLst/>
          </a:prstGeom>
        </p:spPr>
      </p:pic>
      <p:grpSp>
        <p:nvGrpSpPr>
          <p:cNvPr id="4" name="组合 3">
            <a:extLst>
              <a:ext uri="{FF2B5EF4-FFF2-40B4-BE49-F238E27FC236}">
                <a16:creationId xmlns:a16="http://schemas.microsoft.com/office/drawing/2014/main" id="{46B39420-3EE5-42A1-A105-4E72368D183A}"/>
              </a:ext>
            </a:extLst>
          </p:cNvPr>
          <p:cNvGrpSpPr/>
          <p:nvPr/>
        </p:nvGrpSpPr>
        <p:grpSpPr>
          <a:xfrm>
            <a:off x="0" y="3237188"/>
            <a:ext cx="12192000" cy="3630030"/>
            <a:chOff x="0" y="3038352"/>
            <a:chExt cx="12192000" cy="3819648"/>
          </a:xfrm>
        </p:grpSpPr>
        <p:pic>
          <p:nvPicPr>
            <p:cNvPr id="5" name="图片 4">
              <a:extLst>
                <a:ext uri="{FF2B5EF4-FFF2-40B4-BE49-F238E27FC236}">
                  <a16:creationId xmlns:a16="http://schemas.microsoft.com/office/drawing/2014/main" id="{9A1FFBF3-25D4-4856-A19F-6F267F30A4A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2996"/>
            <a:stretch/>
          </p:blipFill>
          <p:spPr>
            <a:xfrm>
              <a:off x="0" y="3038353"/>
              <a:ext cx="6238754" cy="3819647"/>
            </a:xfrm>
            <a:prstGeom prst="rect">
              <a:avLst/>
            </a:prstGeom>
          </p:spPr>
        </p:pic>
        <p:pic>
          <p:nvPicPr>
            <p:cNvPr id="6" name="图片 5">
              <a:extLst>
                <a:ext uri="{FF2B5EF4-FFF2-40B4-BE49-F238E27FC236}">
                  <a16:creationId xmlns:a16="http://schemas.microsoft.com/office/drawing/2014/main" id="{429D404E-2A70-4881-B855-96BEBE7D7CB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2996"/>
            <a:stretch/>
          </p:blipFill>
          <p:spPr>
            <a:xfrm>
              <a:off x="5953246" y="3038352"/>
              <a:ext cx="6238754" cy="3819647"/>
            </a:xfrm>
            <a:prstGeom prst="rect">
              <a:avLst/>
            </a:prstGeom>
          </p:spPr>
        </p:pic>
      </p:grpSp>
      <p:sp>
        <p:nvSpPr>
          <p:cNvPr id="9" name="矩形: 圆角 8">
            <a:extLst>
              <a:ext uri="{FF2B5EF4-FFF2-40B4-BE49-F238E27FC236}">
                <a16:creationId xmlns:a16="http://schemas.microsoft.com/office/drawing/2014/main" id="{1422BCEB-8E4B-4794-873E-C6AFEBD6C6ED}"/>
              </a:ext>
            </a:extLst>
          </p:cNvPr>
          <p:cNvSpPr/>
          <p:nvPr/>
        </p:nvSpPr>
        <p:spPr>
          <a:xfrm>
            <a:off x="2326739" y="1791086"/>
            <a:ext cx="8235703" cy="3026357"/>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12" name="图片 11">
            <a:extLst>
              <a:ext uri="{FF2B5EF4-FFF2-40B4-BE49-F238E27FC236}">
                <a16:creationId xmlns:a16="http://schemas.microsoft.com/office/drawing/2014/main" id="{B149607C-E8CF-446F-9B3E-5F9059B22F8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80000"/>
          <a:stretch/>
        </p:blipFill>
        <p:spPr>
          <a:xfrm flipH="1">
            <a:off x="-27608" y="5009105"/>
            <a:ext cx="6263730" cy="1878637"/>
          </a:xfrm>
          <a:prstGeom prst="rect">
            <a:avLst/>
          </a:prstGeom>
        </p:spPr>
      </p:pic>
      <p:pic>
        <p:nvPicPr>
          <p:cNvPr id="13" name="图片 12">
            <a:extLst>
              <a:ext uri="{FF2B5EF4-FFF2-40B4-BE49-F238E27FC236}">
                <a16:creationId xmlns:a16="http://schemas.microsoft.com/office/drawing/2014/main" id="{DA5DC64C-312B-4670-8CC8-F9227F3A8E5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9873" b="60663"/>
          <a:stretch/>
        </p:blipFill>
        <p:spPr>
          <a:xfrm>
            <a:off x="798507" y="4024060"/>
            <a:ext cx="1835086" cy="2697757"/>
          </a:xfrm>
          <a:prstGeom prst="rect">
            <a:avLst/>
          </a:prstGeom>
        </p:spPr>
      </p:pic>
      <p:pic>
        <p:nvPicPr>
          <p:cNvPr id="14" name="图片 13">
            <a:extLst>
              <a:ext uri="{FF2B5EF4-FFF2-40B4-BE49-F238E27FC236}">
                <a16:creationId xmlns:a16="http://schemas.microsoft.com/office/drawing/2014/main" id="{2B1A006B-2A45-4512-919D-79F262E2A2F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47806" r="53122"/>
          <a:stretch/>
        </p:blipFill>
        <p:spPr>
          <a:xfrm flipH="1">
            <a:off x="9705034" y="2682430"/>
            <a:ext cx="2500849" cy="4175570"/>
          </a:xfrm>
          <a:prstGeom prst="rect">
            <a:avLst/>
          </a:prstGeom>
        </p:spPr>
      </p:pic>
      <p:sp>
        <p:nvSpPr>
          <p:cNvPr id="7" name="TextBox 6">
            <a:extLst>
              <a:ext uri="{FF2B5EF4-FFF2-40B4-BE49-F238E27FC236}">
                <a16:creationId xmlns:a16="http://schemas.microsoft.com/office/drawing/2014/main" id="{603B2BEB-8535-3B7F-D4C9-1C71856A184C}"/>
              </a:ext>
            </a:extLst>
          </p:cNvPr>
          <p:cNvSpPr txBox="1"/>
          <p:nvPr/>
        </p:nvSpPr>
        <p:spPr>
          <a:xfrm>
            <a:off x="2181291" y="2704099"/>
            <a:ext cx="8425049"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rPr>
              <a:t>III/ TỔNG KẾT</a:t>
            </a:r>
          </a:p>
        </p:txBody>
      </p:sp>
    </p:spTree>
    <p:extLst>
      <p:ext uri="{BB962C8B-B14F-4D97-AF65-F5344CB8AC3E}">
        <p14:creationId xmlns:p14="http://schemas.microsoft.com/office/powerpoint/2010/main" val="57701508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500" fill="hold"/>
                                        <p:tgtEl>
                                          <p:spTgt spid="13"/>
                                        </p:tgtEl>
                                        <p:attrNameLst>
                                          <p:attrName>ppt_w</p:attrName>
                                        </p:attrNameLst>
                                      </p:cBhvr>
                                      <p:tavLst>
                                        <p:tav tm="0">
                                          <p:val>
                                            <p:fltVal val="0"/>
                                          </p:val>
                                        </p:tav>
                                        <p:tav tm="100000">
                                          <p:val>
                                            <p:strVal val="#ppt_w"/>
                                          </p:val>
                                        </p:tav>
                                      </p:tavLst>
                                    </p:anim>
                                    <p:anim calcmode="lin" valueType="num">
                                      <p:cBhvr>
                                        <p:cTn id="14" dur="500" fill="hold"/>
                                        <p:tgtEl>
                                          <p:spTgt spid="13"/>
                                        </p:tgtEl>
                                        <p:attrNameLst>
                                          <p:attrName>ppt_h</p:attrName>
                                        </p:attrNameLst>
                                      </p:cBhvr>
                                      <p:tavLst>
                                        <p:tav tm="0">
                                          <p:val>
                                            <p:fltVal val="0"/>
                                          </p:val>
                                        </p:tav>
                                        <p:tav tm="100000">
                                          <p:val>
                                            <p:strVal val="#ppt_h"/>
                                          </p:val>
                                        </p:tav>
                                      </p:tavLst>
                                    </p:anim>
                                    <p:animEffect transition="in" filter="fade">
                                      <p:cBhvr>
                                        <p:cTn id="15" dur="500"/>
                                        <p:tgtEl>
                                          <p:spTgt spid="13"/>
                                        </p:tgtEl>
                                      </p:cBhvr>
                                    </p:animEffect>
                                  </p:childTnLst>
                                </p:cTn>
                              </p:par>
                              <p:par>
                                <p:cTn id="16" presetID="53" presetClass="entr" presetSubtype="16"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p:cTn id="18" dur="500" fill="hold"/>
                                        <p:tgtEl>
                                          <p:spTgt spid="12"/>
                                        </p:tgtEl>
                                        <p:attrNameLst>
                                          <p:attrName>ppt_w</p:attrName>
                                        </p:attrNameLst>
                                      </p:cBhvr>
                                      <p:tavLst>
                                        <p:tav tm="0">
                                          <p:val>
                                            <p:fltVal val="0"/>
                                          </p:val>
                                        </p:tav>
                                        <p:tav tm="100000">
                                          <p:val>
                                            <p:strVal val="#ppt_w"/>
                                          </p:val>
                                        </p:tav>
                                      </p:tavLst>
                                    </p:anim>
                                    <p:anim calcmode="lin" valueType="num">
                                      <p:cBhvr>
                                        <p:cTn id="19" dur="500" fill="hold"/>
                                        <p:tgtEl>
                                          <p:spTgt spid="12"/>
                                        </p:tgtEl>
                                        <p:attrNameLst>
                                          <p:attrName>ppt_h</p:attrName>
                                        </p:attrNameLst>
                                      </p:cBhvr>
                                      <p:tavLst>
                                        <p:tav tm="0">
                                          <p:val>
                                            <p:fltVal val="0"/>
                                          </p:val>
                                        </p:tav>
                                        <p:tav tm="100000">
                                          <p:val>
                                            <p:strVal val="#ppt_h"/>
                                          </p:val>
                                        </p:tav>
                                      </p:tavLst>
                                    </p:anim>
                                    <p:animEffect transition="in" filter="fade">
                                      <p:cBhvr>
                                        <p:cTn id="20" dur="500"/>
                                        <p:tgtEl>
                                          <p:spTgt spid="12"/>
                                        </p:tgtEl>
                                      </p:cBhvr>
                                    </p:animEffect>
                                  </p:childTnLst>
                                </p:cTn>
                              </p:par>
                              <p:par>
                                <p:cTn id="21" presetID="53" presetClass="entr" presetSubtype="16"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p:cTn id="23" dur="500" fill="hold"/>
                                        <p:tgtEl>
                                          <p:spTgt spid="14"/>
                                        </p:tgtEl>
                                        <p:attrNameLst>
                                          <p:attrName>ppt_w</p:attrName>
                                        </p:attrNameLst>
                                      </p:cBhvr>
                                      <p:tavLst>
                                        <p:tav tm="0">
                                          <p:val>
                                            <p:fltVal val="0"/>
                                          </p:val>
                                        </p:tav>
                                        <p:tav tm="100000">
                                          <p:val>
                                            <p:strVal val="#ppt_w"/>
                                          </p:val>
                                        </p:tav>
                                      </p:tavLst>
                                    </p:anim>
                                    <p:anim calcmode="lin" valueType="num">
                                      <p:cBhvr>
                                        <p:cTn id="24" dur="500" fill="hold"/>
                                        <p:tgtEl>
                                          <p:spTgt spid="14"/>
                                        </p:tgtEl>
                                        <p:attrNameLst>
                                          <p:attrName>ppt_h</p:attrName>
                                        </p:attrNameLst>
                                      </p:cBhvr>
                                      <p:tavLst>
                                        <p:tav tm="0">
                                          <p:val>
                                            <p:fltVal val="0"/>
                                          </p:val>
                                        </p:tav>
                                        <p:tav tm="100000">
                                          <p:val>
                                            <p:strVal val="#ppt_h"/>
                                          </p:val>
                                        </p:tav>
                                      </p:tavLst>
                                    </p:anim>
                                    <p:animEffect transition="in" filter="fade">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A8B0EC3-C561-4D89-B33B-EA74B4EBDFE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9873" b="60663"/>
          <a:stretch/>
        </p:blipFill>
        <p:spPr>
          <a:xfrm>
            <a:off x="9618861" y="3429000"/>
            <a:ext cx="2130688" cy="3132319"/>
          </a:xfrm>
          <a:prstGeom prst="rect">
            <a:avLst/>
          </a:prstGeom>
        </p:spPr>
      </p:pic>
      <p:pic>
        <p:nvPicPr>
          <p:cNvPr id="3" name="图片 2">
            <a:extLst>
              <a:ext uri="{FF2B5EF4-FFF2-40B4-BE49-F238E27FC236}">
                <a16:creationId xmlns:a16="http://schemas.microsoft.com/office/drawing/2014/main" id="{E50717D0-5318-49B5-9027-04974749F64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0789" t="51919" r="-916" b="8744"/>
          <a:stretch/>
        </p:blipFill>
        <p:spPr>
          <a:xfrm>
            <a:off x="7977777" y="3520650"/>
            <a:ext cx="2005999" cy="2949017"/>
          </a:xfrm>
          <a:prstGeom prst="rect">
            <a:avLst/>
          </a:prstGeom>
        </p:spPr>
      </p:pic>
      <p:sp>
        <p:nvSpPr>
          <p:cNvPr id="4" name="文本框 3">
            <a:extLst>
              <a:ext uri="{FF2B5EF4-FFF2-40B4-BE49-F238E27FC236}">
                <a16:creationId xmlns:a16="http://schemas.microsoft.com/office/drawing/2014/main" id="{4911B26E-33DB-474A-913B-7CACA32160CD}"/>
              </a:ext>
            </a:extLst>
          </p:cNvPr>
          <p:cNvSpPr txBox="1"/>
          <p:nvPr/>
        </p:nvSpPr>
        <p:spPr>
          <a:xfrm rot="16200000">
            <a:off x="1498706" y="-190332"/>
            <a:ext cx="615553" cy="3612965"/>
          </a:xfrm>
          <a:prstGeom prst="rect">
            <a:avLst/>
          </a:prstGeom>
          <a:solidFill>
            <a:srgbClr val="7B6A63"/>
          </a:solidFill>
        </p:spPr>
        <p:txBody>
          <a:bodyPr vert="eaVert" wrap="square" rtlCol="0">
            <a:spAutoFit/>
          </a:bodyPr>
          <a:lstStyle/>
          <a:p>
            <a:pPr algn="ctr"/>
            <a:r>
              <a:rPr lang="en-US" altLang="zh-CN" sz="2800" b="1" spc="600">
                <a:solidFill>
                  <a:schemeClr val="bg1"/>
                </a:solidFill>
                <a:latin typeface="#9Slide03 AllRoundGothic" panose="020B0703020202020104" pitchFamily="34" charset="0"/>
                <a:ea typeface="字魂52号-阿开漫画体" panose="00000500000000000000" pitchFamily="2" charset="-122"/>
              </a:rPr>
              <a:t>1. Nghệ thuật</a:t>
            </a:r>
            <a:endParaRPr lang="zh-CN" altLang="en-US" sz="2800" b="1" spc="600" dirty="0">
              <a:solidFill>
                <a:schemeClr val="bg1"/>
              </a:solidFill>
              <a:latin typeface="#9Slide03 AllRoundGothic" panose="020B0703020202020104" pitchFamily="34" charset="0"/>
              <a:ea typeface="字魂52号-阿开漫画体" panose="00000500000000000000" pitchFamily="2" charset="-122"/>
            </a:endParaRPr>
          </a:p>
        </p:txBody>
      </p:sp>
      <p:sp>
        <p:nvSpPr>
          <p:cNvPr id="17" name="TextBox 16">
            <a:extLst>
              <a:ext uri="{FF2B5EF4-FFF2-40B4-BE49-F238E27FC236}">
                <a16:creationId xmlns:a16="http://schemas.microsoft.com/office/drawing/2014/main" id="{54A2B0FC-7898-EFB9-F90A-BEE47968FACD}"/>
              </a:ext>
            </a:extLst>
          </p:cNvPr>
          <p:cNvSpPr txBox="1"/>
          <p:nvPr/>
        </p:nvSpPr>
        <p:spPr>
          <a:xfrm>
            <a:off x="535469" y="2105877"/>
            <a:ext cx="7517150" cy="3913059"/>
          </a:xfrm>
          <a:prstGeom prst="rect">
            <a:avLst/>
          </a:prstGeom>
          <a:noFill/>
        </p:spPr>
        <p:txBody>
          <a:bodyPr wrap="square">
            <a:spAutoFit/>
          </a:bodyPr>
          <a:lstStyle/>
          <a:p>
            <a:pPr marL="0" marR="0" algn="just">
              <a:lnSpc>
                <a:spcPct val="150000"/>
              </a:lnSpc>
              <a:spcBef>
                <a:spcPts val="0"/>
              </a:spcBef>
              <a:spcAft>
                <a:spcPts val="0"/>
              </a:spcAft>
            </a:pPr>
            <a:r>
              <a:rPr lang="en-US" sz="2400" kern="0">
                <a:effectLst/>
                <a:ea typeface="Times New Roman" panose="02020603050405020304" pitchFamily="18" charset="0"/>
                <a:cs typeface="Times New Roman" panose="02020603050405020304" pitchFamily="18" charset="0"/>
              </a:rPr>
              <a:t>- Tác giả sắp xếp các hình ảnh, sự vật theo bố cục mở rộng, từ những thứ gần gũi giản dị đến những hình ảnh, sự vật rộng lớn hơn.</a:t>
            </a:r>
            <a:endParaRPr lang="en-US" kern="100">
              <a:effectLst/>
              <a:ea typeface="Calibri" panose="020F0502020204030204" pitchFamily="34" charset="0"/>
              <a:cs typeface="Times New Roman" panose="02020603050405020304" pitchFamily="18" charset="0"/>
            </a:endParaRPr>
          </a:p>
          <a:p>
            <a:pPr marL="0" marR="0" algn="just">
              <a:lnSpc>
                <a:spcPct val="150000"/>
              </a:lnSpc>
              <a:spcBef>
                <a:spcPts val="0"/>
              </a:spcBef>
              <a:spcAft>
                <a:spcPts val="0"/>
              </a:spcAft>
            </a:pPr>
            <a:r>
              <a:rPr lang="en-US" sz="2400" kern="0">
                <a:effectLst/>
                <a:ea typeface="Times New Roman" panose="02020603050405020304" pitchFamily="18" charset="0"/>
                <a:cs typeface="Times New Roman" panose="02020603050405020304" pitchFamily="18" charset="0"/>
              </a:rPr>
              <a:t>- Sử dụng điệp từ nhấn mạnh nỗi nhớ thương da diết của tác giả, kỉ niệm tuổi thơ.</a:t>
            </a:r>
            <a:endParaRPr lang="en-US" kern="100">
              <a:effectLst/>
              <a:ea typeface="Calibri" panose="020F0502020204030204" pitchFamily="34" charset="0"/>
              <a:cs typeface="Times New Roman" panose="02020603050405020304" pitchFamily="18" charset="0"/>
            </a:endParaRPr>
          </a:p>
          <a:p>
            <a:pPr marL="0" marR="0" algn="just">
              <a:lnSpc>
                <a:spcPct val="150000"/>
              </a:lnSpc>
              <a:spcBef>
                <a:spcPts val="0"/>
              </a:spcBef>
              <a:spcAft>
                <a:spcPts val="0"/>
              </a:spcAft>
            </a:pPr>
            <a:r>
              <a:rPr lang="en-US" sz="2400" kern="0">
                <a:effectLst/>
                <a:ea typeface="Times New Roman" panose="02020603050405020304" pitchFamily="18" charset="0"/>
                <a:cs typeface="Times New Roman" panose="02020603050405020304" pitchFamily="18" charset="0"/>
              </a:rPr>
              <a:t>- Sử dụng nhiều hình ảnh nhân hóa độc đáo: ngọn khói “cong ngủ”, “nằm nghe”, “thõng mình”</a:t>
            </a:r>
            <a:endParaRPr lang="en-US" kern="10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0792421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A8B0EC3-C561-4D89-B33B-EA74B4EBDFE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9873" b="60663"/>
          <a:stretch/>
        </p:blipFill>
        <p:spPr>
          <a:xfrm>
            <a:off x="9618861" y="3429000"/>
            <a:ext cx="2130688" cy="3132319"/>
          </a:xfrm>
          <a:prstGeom prst="rect">
            <a:avLst/>
          </a:prstGeom>
        </p:spPr>
      </p:pic>
      <p:pic>
        <p:nvPicPr>
          <p:cNvPr id="3" name="图片 2">
            <a:extLst>
              <a:ext uri="{FF2B5EF4-FFF2-40B4-BE49-F238E27FC236}">
                <a16:creationId xmlns:a16="http://schemas.microsoft.com/office/drawing/2014/main" id="{E50717D0-5318-49B5-9027-04974749F64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0789" t="51919" r="-916" b="8744"/>
          <a:stretch/>
        </p:blipFill>
        <p:spPr>
          <a:xfrm>
            <a:off x="7977777" y="3520650"/>
            <a:ext cx="2005999" cy="2949017"/>
          </a:xfrm>
          <a:prstGeom prst="rect">
            <a:avLst/>
          </a:prstGeom>
        </p:spPr>
      </p:pic>
      <p:sp>
        <p:nvSpPr>
          <p:cNvPr id="4" name="文本框 3">
            <a:extLst>
              <a:ext uri="{FF2B5EF4-FFF2-40B4-BE49-F238E27FC236}">
                <a16:creationId xmlns:a16="http://schemas.microsoft.com/office/drawing/2014/main" id="{4911B26E-33DB-474A-913B-7CACA32160CD}"/>
              </a:ext>
            </a:extLst>
          </p:cNvPr>
          <p:cNvSpPr txBox="1"/>
          <p:nvPr/>
        </p:nvSpPr>
        <p:spPr>
          <a:xfrm rot="16200000">
            <a:off x="1498706" y="-190332"/>
            <a:ext cx="615553" cy="3612965"/>
          </a:xfrm>
          <a:prstGeom prst="rect">
            <a:avLst/>
          </a:prstGeom>
          <a:solidFill>
            <a:srgbClr val="7B6A63"/>
          </a:solidFill>
        </p:spPr>
        <p:txBody>
          <a:bodyPr vert="eaVert" wrap="square" rtlCol="0">
            <a:spAutoFit/>
          </a:bodyPr>
          <a:lstStyle/>
          <a:p>
            <a:pPr algn="ctr"/>
            <a:r>
              <a:rPr lang="en-US" altLang="zh-CN" sz="2800" b="1" spc="600">
                <a:solidFill>
                  <a:schemeClr val="bg1"/>
                </a:solidFill>
                <a:latin typeface="#9Slide03 AllRoundGothic" panose="020B0703020202020104" pitchFamily="34" charset="0"/>
                <a:ea typeface="字魂52号-阿开漫画体" panose="00000500000000000000" pitchFamily="2" charset="-122"/>
              </a:rPr>
              <a:t>2. Nội dung</a:t>
            </a:r>
            <a:endParaRPr lang="zh-CN" altLang="en-US" sz="2800" b="1" spc="600" dirty="0">
              <a:solidFill>
                <a:schemeClr val="bg1"/>
              </a:solidFill>
              <a:latin typeface="#9Slide03 AllRoundGothic" panose="020B0703020202020104" pitchFamily="34" charset="0"/>
              <a:ea typeface="字魂52号-阿开漫画体" panose="00000500000000000000" pitchFamily="2" charset="-122"/>
            </a:endParaRPr>
          </a:p>
        </p:txBody>
      </p:sp>
      <p:sp>
        <p:nvSpPr>
          <p:cNvPr id="17" name="TextBox 16">
            <a:extLst>
              <a:ext uri="{FF2B5EF4-FFF2-40B4-BE49-F238E27FC236}">
                <a16:creationId xmlns:a16="http://schemas.microsoft.com/office/drawing/2014/main" id="{54A2B0FC-7898-EFB9-F90A-BEE47968FACD}"/>
              </a:ext>
            </a:extLst>
          </p:cNvPr>
          <p:cNvSpPr txBox="1"/>
          <p:nvPr/>
        </p:nvSpPr>
        <p:spPr>
          <a:xfrm>
            <a:off x="535469" y="2105877"/>
            <a:ext cx="7517150" cy="1490152"/>
          </a:xfrm>
          <a:prstGeom prst="rect">
            <a:avLst/>
          </a:prstGeom>
          <a:noFill/>
        </p:spPr>
        <p:txBody>
          <a:bodyPr wrap="square">
            <a:spAutoFit/>
          </a:bodyPr>
          <a:lstStyle/>
          <a:p>
            <a:pPr marL="0" marR="0" algn="just">
              <a:lnSpc>
                <a:spcPct val="150000"/>
              </a:lnSpc>
              <a:spcBef>
                <a:spcPts val="0"/>
              </a:spcBef>
              <a:spcAft>
                <a:spcPts val="0"/>
              </a:spcAft>
            </a:pPr>
            <a:r>
              <a:rPr lang="vi-VN" sz="3200" kern="100">
                <a:effectLst/>
                <a:ea typeface="Calibri" panose="020F0502020204030204" pitchFamily="34" charset="0"/>
                <a:cs typeface="Times New Roman" panose="02020603050405020304" pitchFamily="18" charset="0"/>
              </a:rPr>
              <a:t>Bài thơ nói về kỉ niệm tuổi thơ cùng cha mẹ bên chái bếp thân thương.</a:t>
            </a:r>
            <a:endParaRPr lang="en-US" sz="3200" kern="10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4207251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B3F3180-1610-45EA-869C-9B94A14B49D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72386" y="-9219"/>
            <a:ext cx="5969761" cy="6867219"/>
          </a:xfrm>
          <a:prstGeom prst="rect">
            <a:avLst/>
          </a:prstGeom>
        </p:spPr>
      </p:pic>
      <p:pic>
        <p:nvPicPr>
          <p:cNvPr id="3" name="图片 2">
            <a:extLst>
              <a:ext uri="{FF2B5EF4-FFF2-40B4-BE49-F238E27FC236}">
                <a16:creationId xmlns:a16="http://schemas.microsoft.com/office/drawing/2014/main" id="{3DE30D98-53D7-44F5-BC8D-9FBDB7465B6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030" t="8604" r="12169"/>
          <a:stretch/>
        </p:blipFill>
        <p:spPr>
          <a:xfrm flipH="1">
            <a:off x="419716" y="-9219"/>
            <a:ext cx="5697608" cy="6867219"/>
          </a:xfrm>
          <a:prstGeom prst="rect">
            <a:avLst/>
          </a:prstGeom>
        </p:spPr>
      </p:pic>
      <p:grpSp>
        <p:nvGrpSpPr>
          <p:cNvPr id="4" name="组合 3">
            <a:extLst>
              <a:ext uri="{FF2B5EF4-FFF2-40B4-BE49-F238E27FC236}">
                <a16:creationId xmlns:a16="http://schemas.microsoft.com/office/drawing/2014/main" id="{46B39420-3EE5-42A1-A105-4E72368D183A}"/>
              </a:ext>
            </a:extLst>
          </p:cNvPr>
          <p:cNvGrpSpPr/>
          <p:nvPr/>
        </p:nvGrpSpPr>
        <p:grpSpPr>
          <a:xfrm>
            <a:off x="0" y="3237188"/>
            <a:ext cx="12192000" cy="3630030"/>
            <a:chOff x="0" y="3038352"/>
            <a:chExt cx="12192000" cy="3819648"/>
          </a:xfrm>
        </p:grpSpPr>
        <p:pic>
          <p:nvPicPr>
            <p:cNvPr id="5" name="图片 4">
              <a:extLst>
                <a:ext uri="{FF2B5EF4-FFF2-40B4-BE49-F238E27FC236}">
                  <a16:creationId xmlns:a16="http://schemas.microsoft.com/office/drawing/2014/main" id="{9A1FFBF3-25D4-4856-A19F-6F267F30A4A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2996"/>
            <a:stretch/>
          </p:blipFill>
          <p:spPr>
            <a:xfrm>
              <a:off x="0" y="3038353"/>
              <a:ext cx="6238754" cy="3819647"/>
            </a:xfrm>
            <a:prstGeom prst="rect">
              <a:avLst/>
            </a:prstGeom>
          </p:spPr>
        </p:pic>
        <p:pic>
          <p:nvPicPr>
            <p:cNvPr id="6" name="图片 5">
              <a:extLst>
                <a:ext uri="{FF2B5EF4-FFF2-40B4-BE49-F238E27FC236}">
                  <a16:creationId xmlns:a16="http://schemas.microsoft.com/office/drawing/2014/main" id="{429D404E-2A70-4881-B855-96BEBE7D7CB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2996"/>
            <a:stretch/>
          </p:blipFill>
          <p:spPr>
            <a:xfrm>
              <a:off x="5953246" y="3038352"/>
              <a:ext cx="6238754" cy="3819647"/>
            </a:xfrm>
            <a:prstGeom prst="rect">
              <a:avLst/>
            </a:prstGeom>
          </p:spPr>
        </p:pic>
      </p:grpSp>
      <p:sp>
        <p:nvSpPr>
          <p:cNvPr id="9" name="矩形: 圆角 8">
            <a:extLst>
              <a:ext uri="{FF2B5EF4-FFF2-40B4-BE49-F238E27FC236}">
                <a16:creationId xmlns:a16="http://schemas.microsoft.com/office/drawing/2014/main" id="{1422BCEB-8E4B-4794-873E-C6AFEBD6C6ED}"/>
              </a:ext>
            </a:extLst>
          </p:cNvPr>
          <p:cNvSpPr/>
          <p:nvPr/>
        </p:nvSpPr>
        <p:spPr>
          <a:xfrm>
            <a:off x="2356498" y="2425390"/>
            <a:ext cx="7479003" cy="2007219"/>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a:extLst>
              <a:ext uri="{FF2B5EF4-FFF2-40B4-BE49-F238E27FC236}">
                <a16:creationId xmlns:a16="http://schemas.microsoft.com/office/drawing/2014/main" id="{B149607C-E8CF-446F-9B3E-5F9059B22F8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80000"/>
          <a:stretch/>
        </p:blipFill>
        <p:spPr>
          <a:xfrm flipH="1">
            <a:off x="-27608" y="5009105"/>
            <a:ext cx="6263730" cy="1878637"/>
          </a:xfrm>
          <a:prstGeom prst="rect">
            <a:avLst/>
          </a:prstGeom>
        </p:spPr>
      </p:pic>
      <p:pic>
        <p:nvPicPr>
          <p:cNvPr id="13" name="图片 12">
            <a:extLst>
              <a:ext uri="{FF2B5EF4-FFF2-40B4-BE49-F238E27FC236}">
                <a16:creationId xmlns:a16="http://schemas.microsoft.com/office/drawing/2014/main" id="{DA5DC64C-312B-4670-8CC8-F9227F3A8E5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9873" b="60663"/>
          <a:stretch/>
        </p:blipFill>
        <p:spPr>
          <a:xfrm>
            <a:off x="798507" y="4024060"/>
            <a:ext cx="1835086" cy="2697757"/>
          </a:xfrm>
          <a:prstGeom prst="rect">
            <a:avLst/>
          </a:prstGeom>
        </p:spPr>
      </p:pic>
      <p:pic>
        <p:nvPicPr>
          <p:cNvPr id="14" name="图片 13">
            <a:extLst>
              <a:ext uri="{FF2B5EF4-FFF2-40B4-BE49-F238E27FC236}">
                <a16:creationId xmlns:a16="http://schemas.microsoft.com/office/drawing/2014/main" id="{2B1A006B-2A45-4512-919D-79F262E2A2F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47806" r="53122"/>
          <a:stretch/>
        </p:blipFill>
        <p:spPr>
          <a:xfrm flipH="1">
            <a:off x="9705034" y="2682430"/>
            <a:ext cx="2500849" cy="4175570"/>
          </a:xfrm>
          <a:prstGeom prst="rect">
            <a:avLst/>
          </a:prstGeom>
        </p:spPr>
      </p:pic>
      <p:sp>
        <p:nvSpPr>
          <p:cNvPr id="7" name="TextBox 6">
            <a:extLst>
              <a:ext uri="{FF2B5EF4-FFF2-40B4-BE49-F238E27FC236}">
                <a16:creationId xmlns:a16="http://schemas.microsoft.com/office/drawing/2014/main" id="{603B2BEB-8535-3B7F-D4C9-1C71856A184C}"/>
              </a:ext>
            </a:extLst>
          </p:cNvPr>
          <p:cNvSpPr txBox="1"/>
          <p:nvPr/>
        </p:nvSpPr>
        <p:spPr>
          <a:xfrm>
            <a:off x="2753234" y="2701115"/>
            <a:ext cx="6372257" cy="1446550"/>
          </a:xfrm>
          <a:prstGeom prst="rect">
            <a:avLst/>
          </a:prstGeom>
          <a:noFill/>
        </p:spPr>
        <p:txBody>
          <a:bodyPr wrap="none" rtlCol="0">
            <a:spAutoFit/>
          </a:bodyPr>
          <a:lstStyle/>
          <a:p>
            <a:r>
              <a:rPr lang="en-US" sz="8800">
                <a:latin typeface="#9Slide03 AllRoundGothic" panose="020B0703020202020104" pitchFamily="34" charset="0"/>
              </a:rPr>
              <a:t>KHỞI ĐỘNG</a:t>
            </a:r>
          </a:p>
        </p:txBody>
      </p:sp>
    </p:spTree>
    <p:extLst>
      <p:ext uri="{BB962C8B-B14F-4D97-AF65-F5344CB8AC3E}">
        <p14:creationId xmlns:p14="http://schemas.microsoft.com/office/powerpoint/2010/main" val="354249963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500" fill="hold"/>
                                        <p:tgtEl>
                                          <p:spTgt spid="13"/>
                                        </p:tgtEl>
                                        <p:attrNameLst>
                                          <p:attrName>ppt_w</p:attrName>
                                        </p:attrNameLst>
                                      </p:cBhvr>
                                      <p:tavLst>
                                        <p:tav tm="0">
                                          <p:val>
                                            <p:fltVal val="0"/>
                                          </p:val>
                                        </p:tav>
                                        <p:tav tm="100000">
                                          <p:val>
                                            <p:strVal val="#ppt_w"/>
                                          </p:val>
                                        </p:tav>
                                      </p:tavLst>
                                    </p:anim>
                                    <p:anim calcmode="lin" valueType="num">
                                      <p:cBhvr>
                                        <p:cTn id="14" dur="500" fill="hold"/>
                                        <p:tgtEl>
                                          <p:spTgt spid="13"/>
                                        </p:tgtEl>
                                        <p:attrNameLst>
                                          <p:attrName>ppt_h</p:attrName>
                                        </p:attrNameLst>
                                      </p:cBhvr>
                                      <p:tavLst>
                                        <p:tav tm="0">
                                          <p:val>
                                            <p:fltVal val="0"/>
                                          </p:val>
                                        </p:tav>
                                        <p:tav tm="100000">
                                          <p:val>
                                            <p:strVal val="#ppt_h"/>
                                          </p:val>
                                        </p:tav>
                                      </p:tavLst>
                                    </p:anim>
                                    <p:animEffect transition="in" filter="fade">
                                      <p:cBhvr>
                                        <p:cTn id="15" dur="500"/>
                                        <p:tgtEl>
                                          <p:spTgt spid="13"/>
                                        </p:tgtEl>
                                      </p:cBhvr>
                                    </p:animEffect>
                                  </p:childTnLst>
                                </p:cTn>
                              </p:par>
                              <p:par>
                                <p:cTn id="16" presetID="53" presetClass="entr" presetSubtype="16"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p:cTn id="18" dur="500" fill="hold"/>
                                        <p:tgtEl>
                                          <p:spTgt spid="12"/>
                                        </p:tgtEl>
                                        <p:attrNameLst>
                                          <p:attrName>ppt_w</p:attrName>
                                        </p:attrNameLst>
                                      </p:cBhvr>
                                      <p:tavLst>
                                        <p:tav tm="0">
                                          <p:val>
                                            <p:fltVal val="0"/>
                                          </p:val>
                                        </p:tav>
                                        <p:tav tm="100000">
                                          <p:val>
                                            <p:strVal val="#ppt_w"/>
                                          </p:val>
                                        </p:tav>
                                      </p:tavLst>
                                    </p:anim>
                                    <p:anim calcmode="lin" valueType="num">
                                      <p:cBhvr>
                                        <p:cTn id="19" dur="500" fill="hold"/>
                                        <p:tgtEl>
                                          <p:spTgt spid="12"/>
                                        </p:tgtEl>
                                        <p:attrNameLst>
                                          <p:attrName>ppt_h</p:attrName>
                                        </p:attrNameLst>
                                      </p:cBhvr>
                                      <p:tavLst>
                                        <p:tav tm="0">
                                          <p:val>
                                            <p:fltVal val="0"/>
                                          </p:val>
                                        </p:tav>
                                        <p:tav tm="100000">
                                          <p:val>
                                            <p:strVal val="#ppt_h"/>
                                          </p:val>
                                        </p:tav>
                                      </p:tavLst>
                                    </p:anim>
                                    <p:animEffect transition="in" filter="fade">
                                      <p:cBhvr>
                                        <p:cTn id="20" dur="500"/>
                                        <p:tgtEl>
                                          <p:spTgt spid="12"/>
                                        </p:tgtEl>
                                      </p:cBhvr>
                                    </p:animEffect>
                                  </p:childTnLst>
                                </p:cTn>
                              </p:par>
                              <p:par>
                                <p:cTn id="21" presetID="53" presetClass="entr" presetSubtype="16"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p:cTn id="23" dur="500" fill="hold"/>
                                        <p:tgtEl>
                                          <p:spTgt spid="14"/>
                                        </p:tgtEl>
                                        <p:attrNameLst>
                                          <p:attrName>ppt_w</p:attrName>
                                        </p:attrNameLst>
                                      </p:cBhvr>
                                      <p:tavLst>
                                        <p:tav tm="0">
                                          <p:val>
                                            <p:fltVal val="0"/>
                                          </p:val>
                                        </p:tav>
                                        <p:tav tm="100000">
                                          <p:val>
                                            <p:strVal val="#ppt_w"/>
                                          </p:val>
                                        </p:tav>
                                      </p:tavLst>
                                    </p:anim>
                                    <p:anim calcmode="lin" valueType="num">
                                      <p:cBhvr>
                                        <p:cTn id="24" dur="500" fill="hold"/>
                                        <p:tgtEl>
                                          <p:spTgt spid="14"/>
                                        </p:tgtEl>
                                        <p:attrNameLst>
                                          <p:attrName>ppt_h</p:attrName>
                                        </p:attrNameLst>
                                      </p:cBhvr>
                                      <p:tavLst>
                                        <p:tav tm="0">
                                          <p:val>
                                            <p:fltVal val="0"/>
                                          </p:val>
                                        </p:tav>
                                        <p:tav tm="100000">
                                          <p:val>
                                            <p:strVal val="#ppt_h"/>
                                          </p:val>
                                        </p:tav>
                                      </p:tavLst>
                                    </p:anim>
                                    <p:animEffect transition="in" filter="fade">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B3F3180-1610-45EA-869C-9B94A14B49D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72386" y="-9219"/>
            <a:ext cx="5969761" cy="6867219"/>
          </a:xfrm>
          <a:prstGeom prst="rect">
            <a:avLst/>
          </a:prstGeom>
        </p:spPr>
      </p:pic>
      <p:pic>
        <p:nvPicPr>
          <p:cNvPr id="3" name="图片 2">
            <a:extLst>
              <a:ext uri="{FF2B5EF4-FFF2-40B4-BE49-F238E27FC236}">
                <a16:creationId xmlns:a16="http://schemas.microsoft.com/office/drawing/2014/main" id="{3DE30D98-53D7-44F5-BC8D-9FBDB7465B6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030" t="8604" r="12169"/>
          <a:stretch/>
        </p:blipFill>
        <p:spPr>
          <a:xfrm flipH="1">
            <a:off x="419716" y="-9219"/>
            <a:ext cx="5697608" cy="6867219"/>
          </a:xfrm>
          <a:prstGeom prst="rect">
            <a:avLst/>
          </a:prstGeom>
        </p:spPr>
      </p:pic>
      <p:grpSp>
        <p:nvGrpSpPr>
          <p:cNvPr id="4" name="组合 3">
            <a:extLst>
              <a:ext uri="{FF2B5EF4-FFF2-40B4-BE49-F238E27FC236}">
                <a16:creationId xmlns:a16="http://schemas.microsoft.com/office/drawing/2014/main" id="{46B39420-3EE5-42A1-A105-4E72368D183A}"/>
              </a:ext>
            </a:extLst>
          </p:cNvPr>
          <p:cNvGrpSpPr/>
          <p:nvPr/>
        </p:nvGrpSpPr>
        <p:grpSpPr>
          <a:xfrm>
            <a:off x="0" y="3237188"/>
            <a:ext cx="12192000" cy="3630030"/>
            <a:chOff x="0" y="3038352"/>
            <a:chExt cx="12192000" cy="3819648"/>
          </a:xfrm>
        </p:grpSpPr>
        <p:pic>
          <p:nvPicPr>
            <p:cNvPr id="5" name="图片 4">
              <a:extLst>
                <a:ext uri="{FF2B5EF4-FFF2-40B4-BE49-F238E27FC236}">
                  <a16:creationId xmlns:a16="http://schemas.microsoft.com/office/drawing/2014/main" id="{9A1FFBF3-25D4-4856-A19F-6F267F30A4A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2996"/>
            <a:stretch/>
          </p:blipFill>
          <p:spPr>
            <a:xfrm>
              <a:off x="0" y="3038353"/>
              <a:ext cx="6238754" cy="3819647"/>
            </a:xfrm>
            <a:prstGeom prst="rect">
              <a:avLst/>
            </a:prstGeom>
          </p:spPr>
        </p:pic>
        <p:pic>
          <p:nvPicPr>
            <p:cNvPr id="6" name="图片 5">
              <a:extLst>
                <a:ext uri="{FF2B5EF4-FFF2-40B4-BE49-F238E27FC236}">
                  <a16:creationId xmlns:a16="http://schemas.microsoft.com/office/drawing/2014/main" id="{429D404E-2A70-4881-B855-96BEBE7D7CB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2996"/>
            <a:stretch/>
          </p:blipFill>
          <p:spPr>
            <a:xfrm>
              <a:off x="5953246" y="3038352"/>
              <a:ext cx="6238754" cy="3819647"/>
            </a:xfrm>
            <a:prstGeom prst="rect">
              <a:avLst/>
            </a:prstGeom>
          </p:spPr>
        </p:pic>
      </p:grpSp>
      <p:sp>
        <p:nvSpPr>
          <p:cNvPr id="9" name="矩形: 圆角 8">
            <a:extLst>
              <a:ext uri="{FF2B5EF4-FFF2-40B4-BE49-F238E27FC236}">
                <a16:creationId xmlns:a16="http://schemas.microsoft.com/office/drawing/2014/main" id="{1422BCEB-8E4B-4794-873E-C6AFEBD6C6ED}"/>
              </a:ext>
            </a:extLst>
          </p:cNvPr>
          <p:cNvSpPr/>
          <p:nvPr/>
        </p:nvSpPr>
        <p:spPr>
          <a:xfrm>
            <a:off x="2326739" y="1791086"/>
            <a:ext cx="8235703" cy="3026357"/>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12" name="图片 11">
            <a:extLst>
              <a:ext uri="{FF2B5EF4-FFF2-40B4-BE49-F238E27FC236}">
                <a16:creationId xmlns:a16="http://schemas.microsoft.com/office/drawing/2014/main" id="{B149607C-E8CF-446F-9B3E-5F9059B22F8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80000"/>
          <a:stretch/>
        </p:blipFill>
        <p:spPr>
          <a:xfrm flipH="1">
            <a:off x="-27608" y="5009105"/>
            <a:ext cx="6263730" cy="1878637"/>
          </a:xfrm>
          <a:prstGeom prst="rect">
            <a:avLst/>
          </a:prstGeom>
        </p:spPr>
      </p:pic>
      <p:pic>
        <p:nvPicPr>
          <p:cNvPr id="13" name="图片 12">
            <a:extLst>
              <a:ext uri="{FF2B5EF4-FFF2-40B4-BE49-F238E27FC236}">
                <a16:creationId xmlns:a16="http://schemas.microsoft.com/office/drawing/2014/main" id="{DA5DC64C-312B-4670-8CC8-F9227F3A8E5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9873" b="60663"/>
          <a:stretch/>
        </p:blipFill>
        <p:spPr>
          <a:xfrm>
            <a:off x="798507" y="4024060"/>
            <a:ext cx="1835086" cy="2697757"/>
          </a:xfrm>
          <a:prstGeom prst="rect">
            <a:avLst/>
          </a:prstGeom>
        </p:spPr>
      </p:pic>
      <p:pic>
        <p:nvPicPr>
          <p:cNvPr id="14" name="图片 13">
            <a:extLst>
              <a:ext uri="{FF2B5EF4-FFF2-40B4-BE49-F238E27FC236}">
                <a16:creationId xmlns:a16="http://schemas.microsoft.com/office/drawing/2014/main" id="{2B1A006B-2A45-4512-919D-79F262E2A2F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47806" r="53122"/>
          <a:stretch/>
        </p:blipFill>
        <p:spPr>
          <a:xfrm flipH="1">
            <a:off x="9705034" y="2682430"/>
            <a:ext cx="2500849" cy="4175570"/>
          </a:xfrm>
          <a:prstGeom prst="rect">
            <a:avLst/>
          </a:prstGeom>
        </p:spPr>
      </p:pic>
      <p:sp>
        <p:nvSpPr>
          <p:cNvPr id="7" name="TextBox 6">
            <a:extLst>
              <a:ext uri="{FF2B5EF4-FFF2-40B4-BE49-F238E27FC236}">
                <a16:creationId xmlns:a16="http://schemas.microsoft.com/office/drawing/2014/main" id="{603B2BEB-8535-3B7F-D4C9-1C71856A184C}"/>
              </a:ext>
            </a:extLst>
          </p:cNvPr>
          <p:cNvSpPr txBox="1"/>
          <p:nvPr/>
        </p:nvSpPr>
        <p:spPr>
          <a:xfrm>
            <a:off x="2181291" y="2704099"/>
            <a:ext cx="8425049" cy="144655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8800">
                <a:solidFill>
                  <a:prstClr val="black"/>
                </a:solidFill>
                <a:latin typeface="#9Slide03 AllRoundGothic" panose="020B0703020202020104" pitchFamily="34" charset="0"/>
              </a:rPr>
              <a:t>LUYỆN TẬP</a:t>
            </a:r>
            <a:endParaRPr kumimoji="0" lang="en-US" sz="8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spTree>
    <p:extLst>
      <p:ext uri="{BB962C8B-B14F-4D97-AF65-F5344CB8AC3E}">
        <p14:creationId xmlns:p14="http://schemas.microsoft.com/office/powerpoint/2010/main" val="342186411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500" fill="hold"/>
                                        <p:tgtEl>
                                          <p:spTgt spid="13"/>
                                        </p:tgtEl>
                                        <p:attrNameLst>
                                          <p:attrName>ppt_w</p:attrName>
                                        </p:attrNameLst>
                                      </p:cBhvr>
                                      <p:tavLst>
                                        <p:tav tm="0">
                                          <p:val>
                                            <p:fltVal val="0"/>
                                          </p:val>
                                        </p:tav>
                                        <p:tav tm="100000">
                                          <p:val>
                                            <p:strVal val="#ppt_w"/>
                                          </p:val>
                                        </p:tav>
                                      </p:tavLst>
                                    </p:anim>
                                    <p:anim calcmode="lin" valueType="num">
                                      <p:cBhvr>
                                        <p:cTn id="14" dur="500" fill="hold"/>
                                        <p:tgtEl>
                                          <p:spTgt spid="13"/>
                                        </p:tgtEl>
                                        <p:attrNameLst>
                                          <p:attrName>ppt_h</p:attrName>
                                        </p:attrNameLst>
                                      </p:cBhvr>
                                      <p:tavLst>
                                        <p:tav tm="0">
                                          <p:val>
                                            <p:fltVal val="0"/>
                                          </p:val>
                                        </p:tav>
                                        <p:tav tm="100000">
                                          <p:val>
                                            <p:strVal val="#ppt_h"/>
                                          </p:val>
                                        </p:tav>
                                      </p:tavLst>
                                    </p:anim>
                                    <p:animEffect transition="in" filter="fade">
                                      <p:cBhvr>
                                        <p:cTn id="15" dur="500"/>
                                        <p:tgtEl>
                                          <p:spTgt spid="13"/>
                                        </p:tgtEl>
                                      </p:cBhvr>
                                    </p:animEffect>
                                  </p:childTnLst>
                                </p:cTn>
                              </p:par>
                              <p:par>
                                <p:cTn id="16" presetID="53" presetClass="entr" presetSubtype="16"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p:cTn id="18" dur="500" fill="hold"/>
                                        <p:tgtEl>
                                          <p:spTgt spid="12"/>
                                        </p:tgtEl>
                                        <p:attrNameLst>
                                          <p:attrName>ppt_w</p:attrName>
                                        </p:attrNameLst>
                                      </p:cBhvr>
                                      <p:tavLst>
                                        <p:tav tm="0">
                                          <p:val>
                                            <p:fltVal val="0"/>
                                          </p:val>
                                        </p:tav>
                                        <p:tav tm="100000">
                                          <p:val>
                                            <p:strVal val="#ppt_w"/>
                                          </p:val>
                                        </p:tav>
                                      </p:tavLst>
                                    </p:anim>
                                    <p:anim calcmode="lin" valueType="num">
                                      <p:cBhvr>
                                        <p:cTn id="19" dur="500" fill="hold"/>
                                        <p:tgtEl>
                                          <p:spTgt spid="12"/>
                                        </p:tgtEl>
                                        <p:attrNameLst>
                                          <p:attrName>ppt_h</p:attrName>
                                        </p:attrNameLst>
                                      </p:cBhvr>
                                      <p:tavLst>
                                        <p:tav tm="0">
                                          <p:val>
                                            <p:fltVal val="0"/>
                                          </p:val>
                                        </p:tav>
                                        <p:tav tm="100000">
                                          <p:val>
                                            <p:strVal val="#ppt_h"/>
                                          </p:val>
                                        </p:tav>
                                      </p:tavLst>
                                    </p:anim>
                                    <p:animEffect transition="in" filter="fade">
                                      <p:cBhvr>
                                        <p:cTn id="20" dur="500"/>
                                        <p:tgtEl>
                                          <p:spTgt spid="12"/>
                                        </p:tgtEl>
                                      </p:cBhvr>
                                    </p:animEffect>
                                  </p:childTnLst>
                                </p:cTn>
                              </p:par>
                              <p:par>
                                <p:cTn id="21" presetID="53" presetClass="entr" presetSubtype="16"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p:cTn id="23" dur="500" fill="hold"/>
                                        <p:tgtEl>
                                          <p:spTgt spid="14"/>
                                        </p:tgtEl>
                                        <p:attrNameLst>
                                          <p:attrName>ppt_w</p:attrName>
                                        </p:attrNameLst>
                                      </p:cBhvr>
                                      <p:tavLst>
                                        <p:tav tm="0">
                                          <p:val>
                                            <p:fltVal val="0"/>
                                          </p:val>
                                        </p:tav>
                                        <p:tav tm="100000">
                                          <p:val>
                                            <p:strVal val="#ppt_w"/>
                                          </p:val>
                                        </p:tav>
                                      </p:tavLst>
                                    </p:anim>
                                    <p:anim calcmode="lin" valueType="num">
                                      <p:cBhvr>
                                        <p:cTn id="24" dur="500" fill="hold"/>
                                        <p:tgtEl>
                                          <p:spTgt spid="14"/>
                                        </p:tgtEl>
                                        <p:attrNameLst>
                                          <p:attrName>ppt_h</p:attrName>
                                        </p:attrNameLst>
                                      </p:cBhvr>
                                      <p:tavLst>
                                        <p:tav tm="0">
                                          <p:val>
                                            <p:fltVal val="0"/>
                                          </p:val>
                                        </p:tav>
                                        <p:tav tm="100000">
                                          <p:val>
                                            <p:strVal val="#ppt_h"/>
                                          </p:val>
                                        </p:tav>
                                      </p:tavLst>
                                    </p:anim>
                                    <p:animEffect transition="in" filter="fade">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additive="base">
                                        <p:cTn id="30" dur="500" fill="hold"/>
                                        <p:tgtEl>
                                          <p:spTgt spid="7"/>
                                        </p:tgtEl>
                                        <p:attrNameLst>
                                          <p:attrName>ppt_x</p:attrName>
                                        </p:attrNameLst>
                                      </p:cBhvr>
                                      <p:tavLst>
                                        <p:tav tm="0">
                                          <p:val>
                                            <p:strVal val="#ppt_x"/>
                                          </p:val>
                                        </p:tav>
                                        <p:tav tm="100000">
                                          <p:val>
                                            <p:strVal val="#ppt_x"/>
                                          </p:val>
                                        </p:tav>
                                      </p:tavLst>
                                    </p:anim>
                                    <p:anim calcmode="lin" valueType="num">
                                      <p:cBhvr additive="base">
                                        <p:cTn id="31" dur="500" fill="hold"/>
                                        <p:tgtEl>
                                          <p:spTgt spid="7"/>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additive="base">
                                        <p:cTn id="34" dur="500" fill="hold"/>
                                        <p:tgtEl>
                                          <p:spTgt spid="9"/>
                                        </p:tgtEl>
                                        <p:attrNameLst>
                                          <p:attrName>ppt_x</p:attrName>
                                        </p:attrNameLst>
                                      </p:cBhvr>
                                      <p:tavLst>
                                        <p:tav tm="0">
                                          <p:val>
                                            <p:strVal val="#ppt_x"/>
                                          </p:val>
                                        </p:tav>
                                        <p:tav tm="100000">
                                          <p:val>
                                            <p:strVal val="#ppt_x"/>
                                          </p:val>
                                        </p:tav>
                                      </p:tavLst>
                                    </p:anim>
                                    <p:anim calcmode="lin" valueType="num">
                                      <p:cBhvr additive="base">
                                        <p:cTn id="3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B3F3180-1610-45EA-869C-9B94A14B49D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72386" y="-9219"/>
            <a:ext cx="5969761" cy="6867219"/>
          </a:xfrm>
          <a:prstGeom prst="rect">
            <a:avLst/>
          </a:prstGeom>
        </p:spPr>
      </p:pic>
      <p:pic>
        <p:nvPicPr>
          <p:cNvPr id="3" name="图片 2">
            <a:extLst>
              <a:ext uri="{FF2B5EF4-FFF2-40B4-BE49-F238E27FC236}">
                <a16:creationId xmlns:a16="http://schemas.microsoft.com/office/drawing/2014/main" id="{3DE30D98-53D7-44F5-BC8D-9FBDB7465B6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030" t="8604" r="12169"/>
          <a:stretch/>
        </p:blipFill>
        <p:spPr>
          <a:xfrm flipH="1">
            <a:off x="419716" y="-9219"/>
            <a:ext cx="5697608" cy="6867219"/>
          </a:xfrm>
          <a:prstGeom prst="rect">
            <a:avLst/>
          </a:prstGeom>
        </p:spPr>
      </p:pic>
      <p:grpSp>
        <p:nvGrpSpPr>
          <p:cNvPr id="4" name="组合 3">
            <a:extLst>
              <a:ext uri="{FF2B5EF4-FFF2-40B4-BE49-F238E27FC236}">
                <a16:creationId xmlns:a16="http://schemas.microsoft.com/office/drawing/2014/main" id="{46B39420-3EE5-42A1-A105-4E72368D183A}"/>
              </a:ext>
            </a:extLst>
          </p:cNvPr>
          <p:cNvGrpSpPr/>
          <p:nvPr/>
        </p:nvGrpSpPr>
        <p:grpSpPr>
          <a:xfrm>
            <a:off x="0" y="3237188"/>
            <a:ext cx="12192000" cy="3630030"/>
            <a:chOff x="0" y="3038352"/>
            <a:chExt cx="12192000" cy="3819648"/>
          </a:xfrm>
        </p:grpSpPr>
        <p:pic>
          <p:nvPicPr>
            <p:cNvPr id="5" name="图片 4">
              <a:extLst>
                <a:ext uri="{FF2B5EF4-FFF2-40B4-BE49-F238E27FC236}">
                  <a16:creationId xmlns:a16="http://schemas.microsoft.com/office/drawing/2014/main" id="{9A1FFBF3-25D4-4856-A19F-6F267F30A4A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2996"/>
            <a:stretch/>
          </p:blipFill>
          <p:spPr>
            <a:xfrm>
              <a:off x="0" y="3038353"/>
              <a:ext cx="6238754" cy="3819647"/>
            </a:xfrm>
            <a:prstGeom prst="rect">
              <a:avLst/>
            </a:prstGeom>
          </p:spPr>
        </p:pic>
        <p:pic>
          <p:nvPicPr>
            <p:cNvPr id="6" name="图片 5">
              <a:extLst>
                <a:ext uri="{FF2B5EF4-FFF2-40B4-BE49-F238E27FC236}">
                  <a16:creationId xmlns:a16="http://schemas.microsoft.com/office/drawing/2014/main" id="{429D404E-2A70-4881-B855-96BEBE7D7CB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2996"/>
            <a:stretch/>
          </p:blipFill>
          <p:spPr>
            <a:xfrm>
              <a:off x="5953246" y="3038352"/>
              <a:ext cx="6238754" cy="3819647"/>
            </a:xfrm>
            <a:prstGeom prst="rect">
              <a:avLst/>
            </a:prstGeom>
          </p:spPr>
        </p:pic>
      </p:grpSp>
      <p:sp>
        <p:nvSpPr>
          <p:cNvPr id="9" name="矩形: 圆角 8">
            <a:extLst>
              <a:ext uri="{FF2B5EF4-FFF2-40B4-BE49-F238E27FC236}">
                <a16:creationId xmlns:a16="http://schemas.microsoft.com/office/drawing/2014/main" id="{1422BCEB-8E4B-4794-873E-C6AFEBD6C6ED}"/>
              </a:ext>
            </a:extLst>
          </p:cNvPr>
          <p:cNvSpPr/>
          <p:nvPr/>
        </p:nvSpPr>
        <p:spPr>
          <a:xfrm>
            <a:off x="2356498" y="2425390"/>
            <a:ext cx="7479003" cy="2007219"/>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altLang="zh-CN" sz="3200">
                <a:solidFill>
                  <a:srgbClr val="7B6A63"/>
                </a:solidFill>
                <a:latin typeface="#9Slide02 Noi dung rat dai" panose="02000000000000000000" pitchFamily="2" charset="0"/>
                <a:ea typeface="#9Slide02 Noi dung rat dai" panose="02000000000000000000" pitchFamily="2" charset="0"/>
              </a:rPr>
              <a:t>Viết đoạn văn ngắn nêu cảm nhận của em về bài thơ Chái bếp</a:t>
            </a:r>
            <a:endParaRPr lang="zh-CN" altLang="en-US" sz="3200">
              <a:solidFill>
                <a:srgbClr val="7B6A63"/>
              </a:solidFill>
              <a:latin typeface="#9Slide02 Noi dung rat dai" panose="02000000000000000000" pitchFamily="2" charset="0"/>
            </a:endParaRPr>
          </a:p>
        </p:txBody>
      </p:sp>
      <p:pic>
        <p:nvPicPr>
          <p:cNvPr id="12" name="图片 11">
            <a:extLst>
              <a:ext uri="{FF2B5EF4-FFF2-40B4-BE49-F238E27FC236}">
                <a16:creationId xmlns:a16="http://schemas.microsoft.com/office/drawing/2014/main" id="{B149607C-E8CF-446F-9B3E-5F9059B22F8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80000"/>
          <a:stretch/>
        </p:blipFill>
        <p:spPr>
          <a:xfrm flipH="1">
            <a:off x="-27608" y="5009105"/>
            <a:ext cx="6263730" cy="1878637"/>
          </a:xfrm>
          <a:prstGeom prst="rect">
            <a:avLst/>
          </a:prstGeom>
        </p:spPr>
      </p:pic>
      <p:pic>
        <p:nvPicPr>
          <p:cNvPr id="13" name="图片 12">
            <a:extLst>
              <a:ext uri="{FF2B5EF4-FFF2-40B4-BE49-F238E27FC236}">
                <a16:creationId xmlns:a16="http://schemas.microsoft.com/office/drawing/2014/main" id="{DA5DC64C-312B-4670-8CC8-F9227F3A8E5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9873" b="60663"/>
          <a:stretch/>
        </p:blipFill>
        <p:spPr>
          <a:xfrm>
            <a:off x="798507" y="4024060"/>
            <a:ext cx="1835086" cy="2697757"/>
          </a:xfrm>
          <a:prstGeom prst="rect">
            <a:avLst/>
          </a:prstGeom>
        </p:spPr>
      </p:pic>
      <p:pic>
        <p:nvPicPr>
          <p:cNvPr id="14" name="图片 13">
            <a:extLst>
              <a:ext uri="{FF2B5EF4-FFF2-40B4-BE49-F238E27FC236}">
                <a16:creationId xmlns:a16="http://schemas.microsoft.com/office/drawing/2014/main" id="{2B1A006B-2A45-4512-919D-79F262E2A2F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47806" r="53122"/>
          <a:stretch/>
        </p:blipFill>
        <p:spPr>
          <a:xfrm flipH="1">
            <a:off x="9705034" y="2682430"/>
            <a:ext cx="2500849" cy="4175570"/>
          </a:xfrm>
          <a:prstGeom prst="rect">
            <a:avLst/>
          </a:prstGeom>
        </p:spPr>
      </p:pic>
    </p:spTree>
    <p:extLst>
      <p:ext uri="{BB962C8B-B14F-4D97-AF65-F5344CB8AC3E}">
        <p14:creationId xmlns:p14="http://schemas.microsoft.com/office/powerpoint/2010/main" val="274011154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500" fill="hold"/>
                                        <p:tgtEl>
                                          <p:spTgt spid="13"/>
                                        </p:tgtEl>
                                        <p:attrNameLst>
                                          <p:attrName>ppt_w</p:attrName>
                                        </p:attrNameLst>
                                      </p:cBhvr>
                                      <p:tavLst>
                                        <p:tav tm="0">
                                          <p:val>
                                            <p:fltVal val="0"/>
                                          </p:val>
                                        </p:tav>
                                        <p:tav tm="100000">
                                          <p:val>
                                            <p:strVal val="#ppt_w"/>
                                          </p:val>
                                        </p:tav>
                                      </p:tavLst>
                                    </p:anim>
                                    <p:anim calcmode="lin" valueType="num">
                                      <p:cBhvr>
                                        <p:cTn id="14" dur="500" fill="hold"/>
                                        <p:tgtEl>
                                          <p:spTgt spid="13"/>
                                        </p:tgtEl>
                                        <p:attrNameLst>
                                          <p:attrName>ppt_h</p:attrName>
                                        </p:attrNameLst>
                                      </p:cBhvr>
                                      <p:tavLst>
                                        <p:tav tm="0">
                                          <p:val>
                                            <p:fltVal val="0"/>
                                          </p:val>
                                        </p:tav>
                                        <p:tav tm="100000">
                                          <p:val>
                                            <p:strVal val="#ppt_h"/>
                                          </p:val>
                                        </p:tav>
                                      </p:tavLst>
                                    </p:anim>
                                    <p:animEffect transition="in" filter="fade">
                                      <p:cBhvr>
                                        <p:cTn id="15" dur="500"/>
                                        <p:tgtEl>
                                          <p:spTgt spid="13"/>
                                        </p:tgtEl>
                                      </p:cBhvr>
                                    </p:animEffect>
                                  </p:childTnLst>
                                </p:cTn>
                              </p:par>
                              <p:par>
                                <p:cTn id="16" presetID="53" presetClass="entr" presetSubtype="16"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p:cTn id="18" dur="500" fill="hold"/>
                                        <p:tgtEl>
                                          <p:spTgt spid="12"/>
                                        </p:tgtEl>
                                        <p:attrNameLst>
                                          <p:attrName>ppt_w</p:attrName>
                                        </p:attrNameLst>
                                      </p:cBhvr>
                                      <p:tavLst>
                                        <p:tav tm="0">
                                          <p:val>
                                            <p:fltVal val="0"/>
                                          </p:val>
                                        </p:tav>
                                        <p:tav tm="100000">
                                          <p:val>
                                            <p:strVal val="#ppt_w"/>
                                          </p:val>
                                        </p:tav>
                                      </p:tavLst>
                                    </p:anim>
                                    <p:anim calcmode="lin" valueType="num">
                                      <p:cBhvr>
                                        <p:cTn id="19" dur="500" fill="hold"/>
                                        <p:tgtEl>
                                          <p:spTgt spid="12"/>
                                        </p:tgtEl>
                                        <p:attrNameLst>
                                          <p:attrName>ppt_h</p:attrName>
                                        </p:attrNameLst>
                                      </p:cBhvr>
                                      <p:tavLst>
                                        <p:tav tm="0">
                                          <p:val>
                                            <p:fltVal val="0"/>
                                          </p:val>
                                        </p:tav>
                                        <p:tav tm="100000">
                                          <p:val>
                                            <p:strVal val="#ppt_h"/>
                                          </p:val>
                                        </p:tav>
                                      </p:tavLst>
                                    </p:anim>
                                    <p:animEffect transition="in" filter="fade">
                                      <p:cBhvr>
                                        <p:cTn id="20" dur="500"/>
                                        <p:tgtEl>
                                          <p:spTgt spid="12"/>
                                        </p:tgtEl>
                                      </p:cBhvr>
                                    </p:animEffect>
                                  </p:childTnLst>
                                </p:cTn>
                              </p:par>
                              <p:par>
                                <p:cTn id="21" presetID="53" presetClass="entr" presetSubtype="16"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p:cTn id="23" dur="500" fill="hold"/>
                                        <p:tgtEl>
                                          <p:spTgt spid="14"/>
                                        </p:tgtEl>
                                        <p:attrNameLst>
                                          <p:attrName>ppt_w</p:attrName>
                                        </p:attrNameLst>
                                      </p:cBhvr>
                                      <p:tavLst>
                                        <p:tav tm="0">
                                          <p:val>
                                            <p:fltVal val="0"/>
                                          </p:val>
                                        </p:tav>
                                        <p:tav tm="100000">
                                          <p:val>
                                            <p:strVal val="#ppt_w"/>
                                          </p:val>
                                        </p:tav>
                                      </p:tavLst>
                                    </p:anim>
                                    <p:anim calcmode="lin" valueType="num">
                                      <p:cBhvr>
                                        <p:cTn id="24" dur="500" fill="hold"/>
                                        <p:tgtEl>
                                          <p:spTgt spid="14"/>
                                        </p:tgtEl>
                                        <p:attrNameLst>
                                          <p:attrName>ppt_h</p:attrName>
                                        </p:attrNameLst>
                                      </p:cBhvr>
                                      <p:tavLst>
                                        <p:tav tm="0">
                                          <p:val>
                                            <p:fltVal val="0"/>
                                          </p:val>
                                        </p:tav>
                                        <p:tav tm="100000">
                                          <p:val>
                                            <p:strVal val="#ppt_h"/>
                                          </p:val>
                                        </p:tav>
                                      </p:tavLst>
                                    </p:anim>
                                    <p:animEffect transition="in" filter="fade">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B3F3180-1610-45EA-869C-9B94A14B49D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72386" y="-9219"/>
            <a:ext cx="5969761" cy="6867219"/>
          </a:xfrm>
          <a:prstGeom prst="rect">
            <a:avLst/>
          </a:prstGeom>
        </p:spPr>
      </p:pic>
      <p:pic>
        <p:nvPicPr>
          <p:cNvPr id="3" name="图片 2">
            <a:extLst>
              <a:ext uri="{FF2B5EF4-FFF2-40B4-BE49-F238E27FC236}">
                <a16:creationId xmlns:a16="http://schemas.microsoft.com/office/drawing/2014/main" id="{3DE30D98-53D7-44F5-BC8D-9FBDB7465B6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030" t="8604" r="12169"/>
          <a:stretch/>
        </p:blipFill>
        <p:spPr>
          <a:xfrm flipH="1">
            <a:off x="419716" y="-9219"/>
            <a:ext cx="5697608" cy="6867219"/>
          </a:xfrm>
          <a:prstGeom prst="rect">
            <a:avLst/>
          </a:prstGeom>
        </p:spPr>
      </p:pic>
      <p:grpSp>
        <p:nvGrpSpPr>
          <p:cNvPr id="4" name="组合 3">
            <a:extLst>
              <a:ext uri="{FF2B5EF4-FFF2-40B4-BE49-F238E27FC236}">
                <a16:creationId xmlns:a16="http://schemas.microsoft.com/office/drawing/2014/main" id="{46B39420-3EE5-42A1-A105-4E72368D183A}"/>
              </a:ext>
            </a:extLst>
          </p:cNvPr>
          <p:cNvGrpSpPr/>
          <p:nvPr/>
        </p:nvGrpSpPr>
        <p:grpSpPr>
          <a:xfrm>
            <a:off x="0" y="3237188"/>
            <a:ext cx="12192000" cy="3630030"/>
            <a:chOff x="0" y="3038352"/>
            <a:chExt cx="12192000" cy="3819648"/>
          </a:xfrm>
        </p:grpSpPr>
        <p:pic>
          <p:nvPicPr>
            <p:cNvPr id="5" name="图片 4">
              <a:extLst>
                <a:ext uri="{FF2B5EF4-FFF2-40B4-BE49-F238E27FC236}">
                  <a16:creationId xmlns:a16="http://schemas.microsoft.com/office/drawing/2014/main" id="{9A1FFBF3-25D4-4856-A19F-6F267F30A4A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2996"/>
            <a:stretch/>
          </p:blipFill>
          <p:spPr>
            <a:xfrm>
              <a:off x="0" y="3038353"/>
              <a:ext cx="6238754" cy="3819647"/>
            </a:xfrm>
            <a:prstGeom prst="rect">
              <a:avLst/>
            </a:prstGeom>
          </p:spPr>
        </p:pic>
        <p:pic>
          <p:nvPicPr>
            <p:cNvPr id="6" name="图片 5">
              <a:extLst>
                <a:ext uri="{FF2B5EF4-FFF2-40B4-BE49-F238E27FC236}">
                  <a16:creationId xmlns:a16="http://schemas.microsoft.com/office/drawing/2014/main" id="{429D404E-2A70-4881-B855-96BEBE7D7CB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2996"/>
            <a:stretch/>
          </p:blipFill>
          <p:spPr>
            <a:xfrm>
              <a:off x="5953246" y="3038352"/>
              <a:ext cx="6238754" cy="3819647"/>
            </a:xfrm>
            <a:prstGeom prst="rect">
              <a:avLst/>
            </a:prstGeom>
          </p:spPr>
        </p:pic>
      </p:grpSp>
      <p:sp>
        <p:nvSpPr>
          <p:cNvPr id="9" name="矩形: 圆角 8">
            <a:extLst>
              <a:ext uri="{FF2B5EF4-FFF2-40B4-BE49-F238E27FC236}">
                <a16:creationId xmlns:a16="http://schemas.microsoft.com/office/drawing/2014/main" id="{1422BCEB-8E4B-4794-873E-C6AFEBD6C6ED}"/>
              </a:ext>
            </a:extLst>
          </p:cNvPr>
          <p:cNvSpPr/>
          <p:nvPr/>
        </p:nvSpPr>
        <p:spPr>
          <a:xfrm>
            <a:off x="2326739" y="1791086"/>
            <a:ext cx="8235703" cy="3026357"/>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12" name="图片 11">
            <a:extLst>
              <a:ext uri="{FF2B5EF4-FFF2-40B4-BE49-F238E27FC236}">
                <a16:creationId xmlns:a16="http://schemas.microsoft.com/office/drawing/2014/main" id="{B149607C-E8CF-446F-9B3E-5F9059B22F8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80000"/>
          <a:stretch/>
        </p:blipFill>
        <p:spPr>
          <a:xfrm flipH="1">
            <a:off x="-27608" y="5009105"/>
            <a:ext cx="6263730" cy="1878637"/>
          </a:xfrm>
          <a:prstGeom prst="rect">
            <a:avLst/>
          </a:prstGeom>
        </p:spPr>
      </p:pic>
      <p:pic>
        <p:nvPicPr>
          <p:cNvPr id="13" name="图片 12">
            <a:extLst>
              <a:ext uri="{FF2B5EF4-FFF2-40B4-BE49-F238E27FC236}">
                <a16:creationId xmlns:a16="http://schemas.microsoft.com/office/drawing/2014/main" id="{DA5DC64C-312B-4670-8CC8-F9227F3A8E5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9873" b="60663"/>
          <a:stretch/>
        </p:blipFill>
        <p:spPr>
          <a:xfrm>
            <a:off x="798507" y="4024060"/>
            <a:ext cx="1835086" cy="2697757"/>
          </a:xfrm>
          <a:prstGeom prst="rect">
            <a:avLst/>
          </a:prstGeom>
        </p:spPr>
      </p:pic>
      <p:pic>
        <p:nvPicPr>
          <p:cNvPr id="14" name="图片 13">
            <a:extLst>
              <a:ext uri="{FF2B5EF4-FFF2-40B4-BE49-F238E27FC236}">
                <a16:creationId xmlns:a16="http://schemas.microsoft.com/office/drawing/2014/main" id="{2B1A006B-2A45-4512-919D-79F262E2A2F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47806" r="53122"/>
          <a:stretch/>
        </p:blipFill>
        <p:spPr>
          <a:xfrm flipH="1">
            <a:off x="9705034" y="2682430"/>
            <a:ext cx="2500849" cy="4175570"/>
          </a:xfrm>
          <a:prstGeom prst="rect">
            <a:avLst/>
          </a:prstGeom>
        </p:spPr>
      </p:pic>
      <p:sp>
        <p:nvSpPr>
          <p:cNvPr id="7" name="TextBox 6">
            <a:extLst>
              <a:ext uri="{FF2B5EF4-FFF2-40B4-BE49-F238E27FC236}">
                <a16:creationId xmlns:a16="http://schemas.microsoft.com/office/drawing/2014/main" id="{603B2BEB-8535-3B7F-D4C9-1C71856A184C}"/>
              </a:ext>
            </a:extLst>
          </p:cNvPr>
          <p:cNvSpPr txBox="1"/>
          <p:nvPr/>
        </p:nvSpPr>
        <p:spPr>
          <a:xfrm>
            <a:off x="2181291" y="2704099"/>
            <a:ext cx="8425049" cy="144655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rPr>
              <a:t>VẬN DỤNG</a:t>
            </a:r>
          </a:p>
        </p:txBody>
      </p:sp>
    </p:spTree>
    <p:extLst>
      <p:ext uri="{BB962C8B-B14F-4D97-AF65-F5344CB8AC3E}">
        <p14:creationId xmlns:p14="http://schemas.microsoft.com/office/powerpoint/2010/main" val="94484134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500" fill="hold"/>
                                        <p:tgtEl>
                                          <p:spTgt spid="13"/>
                                        </p:tgtEl>
                                        <p:attrNameLst>
                                          <p:attrName>ppt_w</p:attrName>
                                        </p:attrNameLst>
                                      </p:cBhvr>
                                      <p:tavLst>
                                        <p:tav tm="0">
                                          <p:val>
                                            <p:fltVal val="0"/>
                                          </p:val>
                                        </p:tav>
                                        <p:tav tm="100000">
                                          <p:val>
                                            <p:strVal val="#ppt_w"/>
                                          </p:val>
                                        </p:tav>
                                      </p:tavLst>
                                    </p:anim>
                                    <p:anim calcmode="lin" valueType="num">
                                      <p:cBhvr>
                                        <p:cTn id="14" dur="500" fill="hold"/>
                                        <p:tgtEl>
                                          <p:spTgt spid="13"/>
                                        </p:tgtEl>
                                        <p:attrNameLst>
                                          <p:attrName>ppt_h</p:attrName>
                                        </p:attrNameLst>
                                      </p:cBhvr>
                                      <p:tavLst>
                                        <p:tav tm="0">
                                          <p:val>
                                            <p:fltVal val="0"/>
                                          </p:val>
                                        </p:tav>
                                        <p:tav tm="100000">
                                          <p:val>
                                            <p:strVal val="#ppt_h"/>
                                          </p:val>
                                        </p:tav>
                                      </p:tavLst>
                                    </p:anim>
                                    <p:animEffect transition="in" filter="fade">
                                      <p:cBhvr>
                                        <p:cTn id="15" dur="500"/>
                                        <p:tgtEl>
                                          <p:spTgt spid="13"/>
                                        </p:tgtEl>
                                      </p:cBhvr>
                                    </p:animEffect>
                                  </p:childTnLst>
                                </p:cTn>
                              </p:par>
                              <p:par>
                                <p:cTn id="16" presetID="53" presetClass="entr" presetSubtype="16"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p:cTn id="18" dur="500" fill="hold"/>
                                        <p:tgtEl>
                                          <p:spTgt spid="12"/>
                                        </p:tgtEl>
                                        <p:attrNameLst>
                                          <p:attrName>ppt_w</p:attrName>
                                        </p:attrNameLst>
                                      </p:cBhvr>
                                      <p:tavLst>
                                        <p:tav tm="0">
                                          <p:val>
                                            <p:fltVal val="0"/>
                                          </p:val>
                                        </p:tav>
                                        <p:tav tm="100000">
                                          <p:val>
                                            <p:strVal val="#ppt_w"/>
                                          </p:val>
                                        </p:tav>
                                      </p:tavLst>
                                    </p:anim>
                                    <p:anim calcmode="lin" valueType="num">
                                      <p:cBhvr>
                                        <p:cTn id="19" dur="500" fill="hold"/>
                                        <p:tgtEl>
                                          <p:spTgt spid="12"/>
                                        </p:tgtEl>
                                        <p:attrNameLst>
                                          <p:attrName>ppt_h</p:attrName>
                                        </p:attrNameLst>
                                      </p:cBhvr>
                                      <p:tavLst>
                                        <p:tav tm="0">
                                          <p:val>
                                            <p:fltVal val="0"/>
                                          </p:val>
                                        </p:tav>
                                        <p:tav tm="100000">
                                          <p:val>
                                            <p:strVal val="#ppt_h"/>
                                          </p:val>
                                        </p:tav>
                                      </p:tavLst>
                                    </p:anim>
                                    <p:animEffect transition="in" filter="fade">
                                      <p:cBhvr>
                                        <p:cTn id="20" dur="500"/>
                                        <p:tgtEl>
                                          <p:spTgt spid="12"/>
                                        </p:tgtEl>
                                      </p:cBhvr>
                                    </p:animEffect>
                                  </p:childTnLst>
                                </p:cTn>
                              </p:par>
                              <p:par>
                                <p:cTn id="21" presetID="53" presetClass="entr" presetSubtype="16"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p:cTn id="23" dur="500" fill="hold"/>
                                        <p:tgtEl>
                                          <p:spTgt spid="14"/>
                                        </p:tgtEl>
                                        <p:attrNameLst>
                                          <p:attrName>ppt_w</p:attrName>
                                        </p:attrNameLst>
                                      </p:cBhvr>
                                      <p:tavLst>
                                        <p:tav tm="0">
                                          <p:val>
                                            <p:fltVal val="0"/>
                                          </p:val>
                                        </p:tav>
                                        <p:tav tm="100000">
                                          <p:val>
                                            <p:strVal val="#ppt_w"/>
                                          </p:val>
                                        </p:tav>
                                      </p:tavLst>
                                    </p:anim>
                                    <p:anim calcmode="lin" valueType="num">
                                      <p:cBhvr>
                                        <p:cTn id="24" dur="500" fill="hold"/>
                                        <p:tgtEl>
                                          <p:spTgt spid="14"/>
                                        </p:tgtEl>
                                        <p:attrNameLst>
                                          <p:attrName>ppt_h</p:attrName>
                                        </p:attrNameLst>
                                      </p:cBhvr>
                                      <p:tavLst>
                                        <p:tav tm="0">
                                          <p:val>
                                            <p:fltVal val="0"/>
                                          </p:val>
                                        </p:tav>
                                        <p:tav tm="100000">
                                          <p:val>
                                            <p:strVal val="#ppt_h"/>
                                          </p:val>
                                        </p:tav>
                                      </p:tavLst>
                                    </p:anim>
                                    <p:animEffect transition="in" filter="fade">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B3F3180-1610-45EA-869C-9B94A14B49D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72386" y="-9219"/>
            <a:ext cx="5969761" cy="6867219"/>
          </a:xfrm>
          <a:prstGeom prst="rect">
            <a:avLst/>
          </a:prstGeom>
        </p:spPr>
      </p:pic>
      <p:pic>
        <p:nvPicPr>
          <p:cNvPr id="3" name="图片 2">
            <a:extLst>
              <a:ext uri="{FF2B5EF4-FFF2-40B4-BE49-F238E27FC236}">
                <a16:creationId xmlns:a16="http://schemas.microsoft.com/office/drawing/2014/main" id="{3DE30D98-53D7-44F5-BC8D-9FBDB7465B6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030" t="8604" r="12169"/>
          <a:stretch/>
        </p:blipFill>
        <p:spPr>
          <a:xfrm flipH="1">
            <a:off x="419716" y="-9219"/>
            <a:ext cx="5697608" cy="6867219"/>
          </a:xfrm>
          <a:prstGeom prst="rect">
            <a:avLst/>
          </a:prstGeom>
        </p:spPr>
      </p:pic>
      <p:grpSp>
        <p:nvGrpSpPr>
          <p:cNvPr id="4" name="组合 3">
            <a:extLst>
              <a:ext uri="{FF2B5EF4-FFF2-40B4-BE49-F238E27FC236}">
                <a16:creationId xmlns:a16="http://schemas.microsoft.com/office/drawing/2014/main" id="{46B39420-3EE5-42A1-A105-4E72368D183A}"/>
              </a:ext>
            </a:extLst>
          </p:cNvPr>
          <p:cNvGrpSpPr/>
          <p:nvPr/>
        </p:nvGrpSpPr>
        <p:grpSpPr>
          <a:xfrm>
            <a:off x="0" y="3237188"/>
            <a:ext cx="12192000" cy="3630030"/>
            <a:chOff x="0" y="3038352"/>
            <a:chExt cx="12192000" cy="3819648"/>
          </a:xfrm>
        </p:grpSpPr>
        <p:pic>
          <p:nvPicPr>
            <p:cNvPr id="5" name="图片 4">
              <a:extLst>
                <a:ext uri="{FF2B5EF4-FFF2-40B4-BE49-F238E27FC236}">
                  <a16:creationId xmlns:a16="http://schemas.microsoft.com/office/drawing/2014/main" id="{9A1FFBF3-25D4-4856-A19F-6F267F30A4A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2996"/>
            <a:stretch/>
          </p:blipFill>
          <p:spPr>
            <a:xfrm>
              <a:off x="0" y="3038353"/>
              <a:ext cx="6238754" cy="3819647"/>
            </a:xfrm>
            <a:prstGeom prst="rect">
              <a:avLst/>
            </a:prstGeom>
          </p:spPr>
        </p:pic>
        <p:pic>
          <p:nvPicPr>
            <p:cNvPr id="6" name="图片 5">
              <a:extLst>
                <a:ext uri="{FF2B5EF4-FFF2-40B4-BE49-F238E27FC236}">
                  <a16:creationId xmlns:a16="http://schemas.microsoft.com/office/drawing/2014/main" id="{429D404E-2A70-4881-B855-96BEBE7D7CB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2996"/>
            <a:stretch/>
          </p:blipFill>
          <p:spPr>
            <a:xfrm>
              <a:off x="5953246" y="3038352"/>
              <a:ext cx="6238754" cy="3819647"/>
            </a:xfrm>
            <a:prstGeom prst="rect">
              <a:avLst/>
            </a:prstGeom>
          </p:spPr>
        </p:pic>
      </p:grpSp>
      <p:sp>
        <p:nvSpPr>
          <p:cNvPr id="9" name="矩形: 圆角 8">
            <a:extLst>
              <a:ext uri="{FF2B5EF4-FFF2-40B4-BE49-F238E27FC236}">
                <a16:creationId xmlns:a16="http://schemas.microsoft.com/office/drawing/2014/main" id="{1422BCEB-8E4B-4794-873E-C6AFEBD6C6ED}"/>
              </a:ext>
            </a:extLst>
          </p:cNvPr>
          <p:cNvSpPr/>
          <p:nvPr/>
        </p:nvSpPr>
        <p:spPr>
          <a:xfrm>
            <a:off x="2356498" y="2425390"/>
            <a:ext cx="7479003" cy="2156442"/>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altLang="zh-CN" sz="3200">
                <a:solidFill>
                  <a:srgbClr val="7B6A63"/>
                </a:solidFill>
                <a:latin typeface="#9Slide02 Noi dung rat dai" panose="02000000000000000000" pitchFamily="2" charset="0"/>
              </a:rPr>
              <a:t>Vận dụng kiến thức đã học về  văn bản sưu tầm thêm những bài thơ khác cùng chủ đề ( học thuộc một bài thơ )</a:t>
            </a:r>
            <a:endParaRPr lang="zh-CN" altLang="en-US" sz="3200">
              <a:solidFill>
                <a:srgbClr val="7B6A63"/>
              </a:solidFill>
              <a:latin typeface="#9Slide02 Noi dung rat dai" panose="02000000000000000000" pitchFamily="2" charset="0"/>
            </a:endParaRPr>
          </a:p>
        </p:txBody>
      </p:sp>
      <p:pic>
        <p:nvPicPr>
          <p:cNvPr id="12" name="图片 11">
            <a:extLst>
              <a:ext uri="{FF2B5EF4-FFF2-40B4-BE49-F238E27FC236}">
                <a16:creationId xmlns:a16="http://schemas.microsoft.com/office/drawing/2014/main" id="{B149607C-E8CF-446F-9B3E-5F9059B22F8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80000"/>
          <a:stretch/>
        </p:blipFill>
        <p:spPr>
          <a:xfrm flipH="1">
            <a:off x="-27608" y="5009105"/>
            <a:ext cx="6263730" cy="1878637"/>
          </a:xfrm>
          <a:prstGeom prst="rect">
            <a:avLst/>
          </a:prstGeom>
        </p:spPr>
      </p:pic>
      <p:pic>
        <p:nvPicPr>
          <p:cNvPr id="13" name="图片 12">
            <a:extLst>
              <a:ext uri="{FF2B5EF4-FFF2-40B4-BE49-F238E27FC236}">
                <a16:creationId xmlns:a16="http://schemas.microsoft.com/office/drawing/2014/main" id="{DA5DC64C-312B-4670-8CC8-F9227F3A8E5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9873" b="60663"/>
          <a:stretch/>
        </p:blipFill>
        <p:spPr>
          <a:xfrm>
            <a:off x="798507" y="4024060"/>
            <a:ext cx="1835086" cy="2697757"/>
          </a:xfrm>
          <a:prstGeom prst="rect">
            <a:avLst/>
          </a:prstGeom>
        </p:spPr>
      </p:pic>
      <p:pic>
        <p:nvPicPr>
          <p:cNvPr id="14" name="图片 13">
            <a:extLst>
              <a:ext uri="{FF2B5EF4-FFF2-40B4-BE49-F238E27FC236}">
                <a16:creationId xmlns:a16="http://schemas.microsoft.com/office/drawing/2014/main" id="{2B1A006B-2A45-4512-919D-79F262E2A2F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47806" r="53122"/>
          <a:stretch/>
        </p:blipFill>
        <p:spPr>
          <a:xfrm flipH="1">
            <a:off x="9705034" y="2682430"/>
            <a:ext cx="2500849" cy="4175570"/>
          </a:xfrm>
          <a:prstGeom prst="rect">
            <a:avLst/>
          </a:prstGeom>
        </p:spPr>
      </p:pic>
    </p:spTree>
    <p:extLst>
      <p:ext uri="{BB962C8B-B14F-4D97-AF65-F5344CB8AC3E}">
        <p14:creationId xmlns:p14="http://schemas.microsoft.com/office/powerpoint/2010/main" val="36025394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500" fill="hold"/>
                                        <p:tgtEl>
                                          <p:spTgt spid="13"/>
                                        </p:tgtEl>
                                        <p:attrNameLst>
                                          <p:attrName>ppt_w</p:attrName>
                                        </p:attrNameLst>
                                      </p:cBhvr>
                                      <p:tavLst>
                                        <p:tav tm="0">
                                          <p:val>
                                            <p:fltVal val="0"/>
                                          </p:val>
                                        </p:tav>
                                        <p:tav tm="100000">
                                          <p:val>
                                            <p:strVal val="#ppt_w"/>
                                          </p:val>
                                        </p:tav>
                                      </p:tavLst>
                                    </p:anim>
                                    <p:anim calcmode="lin" valueType="num">
                                      <p:cBhvr>
                                        <p:cTn id="14" dur="500" fill="hold"/>
                                        <p:tgtEl>
                                          <p:spTgt spid="13"/>
                                        </p:tgtEl>
                                        <p:attrNameLst>
                                          <p:attrName>ppt_h</p:attrName>
                                        </p:attrNameLst>
                                      </p:cBhvr>
                                      <p:tavLst>
                                        <p:tav tm="0">
                                          <p:val>
                                            <p:fltVal val="0"/>
                                          </p:val>
                                        </p:tav>
                                        <p:tav tm="100000">
                                          <p:val>
                                            <p:strVal val="#ppt_h"/>
                                          </p:val>
                                        </p:tav>
                                      </p:tavLst>
                                    </p:anim>
                                    <p:animEffect transition="in" filter="fade">
                                      <p:cBhvr>
                                        <p:cTn id="15" dur="500"/>
                                        <p:tgtEl>
                                          <p:spTgt spid="13"/>
                                        </p:tgtEl>
                                      </p:cBhvr>
                                    </p:animEffect>
                                  </p:childTnLst>
                                </p:cTn>
                              </p:par>
                              <p:par>
                                <p:cTn id="16" presetID="53" presetClass="entr" presetSubtype="16"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p:cTn id="18" dur="500" fill="hold"/>
                                        <p:tgtEl>
                                          <p:spTgt spid="12"/>
                                        </p:tgtEl>
                                        <p:attrNameLst>
                                          <p:attrName>ppt_w</p:attrName>
                                        </p:attrNameLst>
                                      </p:cBhvr>
                                      <p:tavLst>
                                        <p:tav tm="0">
                                          <p:val>
                                            <p:fltVal val="0"/>
                                          </p:val>
                                        </p:tav>
                                        <p:tav tm="100000">
                                          <p:val>
                                            <p:strVal val="#ppt_w"/>
                                          </p:val>
                                        </p:tav>
                                      </p:tavLst>
                                    </p:anim>
                                    <p:anim calcmode="lin" valueType="num">
                                      <p:cBhvr>
                                        <p:cTn id="19" dur="500" fill="hold"/>
                                        <p:tgtEl>
                                          <p:spTgt spid="12"/>
                                        </p:tgtEl>
                                        <p:attrNameLst>
                                          <p:attrName>ppt_h</p:attrName>
                                        </p:attrNameLst>
                                      </p:cBhvr>
                                      <p:tavLst>
                                        <p:tav tm="0">
                                          <p:val>
                                            <p:fltVal val="0"/>
                                          </p:val>
                                        </p:tav>
                                        <p:tav tm="100000">
                                          <p:val>
                                            <p:strVal val="#ppt_h"/>
                                          </p:val>
                                        </p:tav>
                                      </p:tavLst>
                                    </p:anim>
                                    <p:animEffect transition="in" filter="fade">
                                      <p:cBhvr>
                                        <p:cTn id="20" dur="500"/>
                                        <p:tgtEl>
                                          <p:spTgt spid="12"/>
                                        </p:tgtEl>
                                      </p:cBhvr>
                                    </p:animEffect>
                                  </p:childTnLst>
                                </p:cTn>
                              </p:par>
                              <p:par>
                                <p:cTn id="21" presetID="53" presetClass="entr" presetSubtype="16"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p:cTn id="23" dur="500" fill="hold"/>
                                        <p:tgtEl>
                                          <p:spTgt spid="14"/>
                                        </p:tgtEl>
                                        <p:attrNameLst>
                                          <p:attrName>ppt_w</p:attrName>
                                        </p:attrNameLst>
                                      </p:cBhvr>
                                      <p:tavLst>
                                        <p:tav tm="0">
                                          <p:val>
                                            <p:fltVal val="0"/>
                                          </p:val>
                                        </p:tav>
                                        <p:tav tm="100000">
                                          <p:val>
                                            <p:strVal val="#ppt_w"/>
                                          </p:val>
                                        </p:tav>
                                      </p:tavLst>
                                    </p:anim>
                                    <p:anim calcmode="lin" valueType="num">
                                      <p:cBhvr>
                                        <p:cTn id="24" dur="500" fill="hold"/>
                                        <p:tgtEl>
                                          <p:spTgt spid="14"/>
                                        </p:tgtEl>
                                        <p:attrNameLst>
                                          <p:attrName>ppt_h</p:attrName>
                                        </p:attrNameLst>
                                      </p:cBhvr>
                                      <p:tavLst>
                                        <p:tav tm="0">
                                          <p:val>
                                            <p:fltVal val="0"/>
                                          </p:val>
                                        </p:tav>
                                        <p:tav tm="100000">
                                          <p:val>
                                            <p:strVal val="#ppt_h"/>
                                          </p:val>
                                        </p:tav>
                                      </p:tavLst>
                                    </p:anim>
                                    <p:animEffect transition="in" filter="fade">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additive="base">
                                        <p:cTn id="30" dur="500" fill="hold"/>
                                        <p:tgtEl>
                                          <p:spTgt spid="9"/>
                                        </p:tgtEl>
                                        <p:attrNameLst>
                                          <p:attrName>ppt_x</p:attrName>
                                        </p:attrNameLst>
                                      </p:cBhvr>
                                      <p:tavLst>
                                        <p:tav tm="0">
                                          <p:val>
                                            <p:strVal val="#ppt_x"/>
                                          </p:val>
                                        </p:tav>
                                        <p:tav tm="100000">
                                          <p:val>
                                            <p:strVal val="#ppt_x"/>
                                          </p:val>
                                        </p:tav>
                                      </p:tavLst>
                                    </p:anim>
                                    <p:anim calcmode="lin" valueType="num">
                                      <p:cBhvr additive="base">
                                        <p:cTn id="31"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EDC3D318-FAA3-42E1-82F5-6898FF268B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72386" y="-9219"/>
            <a:ext cx="5969761" cy="7306522"/>
          </a:xfrm>
          <a:prstGeom prst="rect">
            <a:avLst/>
          </a:prstGeom>
        </p:spPr>
      </p:pic>
      <p:pic>
        <p:nvPicPr>
          <p:cNvPr id="2" name="图片 1">
            <a:extLst>
              <a:ext uri="{FF2B5EF4-FFF2-40B4-BE49-F238E27FC236}">
                <a16:creationId xmlns:a16="http://schemas.microsoft.com/office/drawing/2014/main" id="{D16E10F0-32A7-481B-97FF-6A908F480D9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030" t="8604" r="12169"/>
          <a:stretch/>
        </p:blipFill>
        <p:spPr>
          <a:xfrm flipH="1">
            <a:off x="419716" y="-9219"/>
            <a:ext cx="5697608" cy="7092478"/>
          </a:xfrm>
          <a:prstGeom prst="rect">
            <a:avLst/>
          </a:prstGeom>
        </p:spPr>
      </p:pic>
      <p:grpSp>
        <p:nvGrpSpPr>
          <p:cNvPr id="4" name="组合 3">
            <a:extLst>
              <a:ext uri="{FF2B5EF4-FFF2-40B4-BE49-F238E27FC236}">
                <a16:creationId xmlns:a16="http://schemas.microsoft.com/office/drawing/2014/main" id="{DC175029-CF82-4260-A32F-9E8AF9007464}"/>
              </a:ext>
            </a:extLst>
          </p:cNvPr>
          <p:cNvGrpSpPr/>
          <p:nvPr/>
        </p:nvGrpSpPr>
        <p:grpSpPr>
          <a:xfrm>
            <a:off x="0" y="3727048"/>
            <a:ext cx="12192000" cy="3579475"/>
            <a:chOff x="0" y="3038352"/>
            <a:chExt cx="12192000" cy="3819648"/>
          </a:xfrm>
        </p:grpSpPr>
        <p:pic>
          <p:nvPicPr>
            <p:cNvPr id="5" name="图片 4">
              <a:extLst>
                <a:ext uri="{FF2B5EF4-FFF2-40B4-BE49-F238E27FC236}">
                  <a16:creationId xmlns:a16="http://schemas.microsoft.com/office/drawing/2014/main" id="{0EC6D79A-A729-4214-B640-2DC860A1741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2996"/>
            <a:stretch/>
          </p:blipFill>
          <p:spPr>
            <a:xfrm>
              <a:off x="0" y="3038353"/>
              <a:ext cx="6238754" cy="3819647"/>
            </a:xfrm>
            <a:prstGeom prst="rect">
              <a:avLst/>
            </a:prstGeom>
          </p:spPr>
        </p:pic>
        <p:pic>
          <p:nvPicPr>
            <p:cNvPr id="6" name="图片 5">
              <a:extLst>
                <a:ext uri="{FF2B5EF4-FFF2-40B4-BE49-F238E27FC236}">
                  <a16:creationId xmlns:a16="http://schemas.microsoft.com/office/drawing/2014/main" id="{16726CE9-23E3-4286-8B65-53F73D2F141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2996"/>
            <a:stretch/>
          </p:blipFill>
          <p:spPr>
            <a:xfrm>
              <a:off x="5953246" y="3038352"/>
              <a:ext cx="6238754" cy="3819647"/>
            </a:xfrm>
            <a:prstGeom prst="rect">
              <a:avLst/>
            </a:prstGeom>
          </p:spPr>
        </p:pic>
      </p:grpSp>
      <p:pic>
        <p:nvPicPr>
          <p:cNvPr id="7" name="图片 6">
            <a:extLst>
              <a:ext uri="{FF2B5EF4-FFF2-40B4-BE49-F238E27FC236}">
                <a16:creationId xmlns:a16="http://schemas.microsoft.com/office/drawing/2014/main" id="{FE2F23B3-0A36-43F9-B68C-62C5818DAB1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460" y="0"/>
            <a:ext cx="4872264" cy="7306522"/>
          </a:xfrm>
          <a:prstGeom prst="rect">
            <a:avLst/>
          </a:prstGeom>
        </p:spPr>
      </p:pic>
      <p:sp>
        <p:nvSpPr>
          <p:cNvPr id="32" name="矩形: 圆角 22">
            <a:extLst>
              <a:ext uri="{FF2B5EF4-FFF2-40B4-BE49-F238E27FC236}">
                <a16:creationId xmlns:a16="http://schemas.microsoft.com/office/drawing/2014/main" id="{5560EE70-4079-AD9E-95F8-6FCBD33CFB92}"/>
              </a:ext>
            </a:extLst>
          </p:cNvPr>
          <p:cNvSpPr/>
          <p:nvPr/>
        </p:nvSpPr>
        <p:spPr>
          <a:xfrm>
            <a:off x="2017662" y="2041001"/>
            <a:ext cx="9033796" cy="2992037"/>
          </a:xfrm>
          <a:prstGeom prst="roundRect">
            <a:avLst>
              <a:gd name="adj" fmla="val 11280"/>
            </a:avLst>
          </a:prstGeom>
          <a:solidFill>
            <a:schemeClr val="bg1"/>
          </a:solidFill>
          <a:ln w="34925" cap="rnd">
            <a:solidFill>
              <a:srgbClr val="7B6A63"/>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altLang="zh-CN" sz="3200">
                <a:solidFill>
                  <a:schemeClr val="tx1"/>
                </a:solidFill>
                <a:latin typeface="#9Slide02 Noi dung rat dai" panose="02000000000000000000" pitchFamily="2" charset="0"/>
                <a:ea typeface="#9Slide02 Noi dung rat dai" panose="02000000000000000000" pitchFamily="2" charset="0"/>
              </a:rPr>
              <a:t>T</a:t>
            </a:r>
            <a:r>
              <a:rPr lang="vi-VN" altLang="zh-CN" sz="3200">
                <a:solidFill>
                  <a:schemeClr val="tx1"/>
                </a:solidFill>
                <a:latin typeface="#9Slide02 Noi dung rat dai" panose="02000000000000000000" pitchFamily="2" charset="0"/>
                <a:ea typeface="#9Slide02 Noi dung rat dai" panose="02000000000000000000" pitchFamily="2" charset="0"/>
              </a:rPr>
              <a:t>rong thời gian 2 phút, mỗi bạn trong 1 tổ sẽ lên bảng ghi tên một dân tộc trên đất nước ta mà em biết. </a:t>
            </a:r>
            <a:endParaRPr lang="zh-CN" altLang="en-US" sz="3200">
              <a:solidFill>
                <a:schemeClr val="tx1"/>
              </a:solidFill>
              <a:latin typeface="#9Slide02 Noi dung rat dai" panose="02000000000000000000" pitchFamily="2" charset="0"/>
            </a:endParaRPr>
          </a:p>
        </p:txBody>
      </p:sp>
      <p:grpSp>
        <p:nvGrpSpPr>
          <p:cNvPr id="38" name="Group 37">
            <a:extLst>
              <a:ext uri="{FF2B5EF4-FFF2-40B4-BE49-F238E27FC236}">
                <a16:creationId xmlns:a16="http://schemas.microsoft.com/office/drawing/2014/main" id="{B0D90B2B-20DE-DA7D-DE6E-9A111E15698B}"/>
              </a:ext>
            </a:extLst>
          </p:cNvPr>
          <p:cNvGrpSpPr/>
          <p:nvPr/>
        </p:nvGrpSpPr>
        <p:grpSpPr>
          <a:xfrm>
            <a:off x="2694038" y="685536"/>
            <a:ext cx="7958681" cy="1024882"/>
            <a:chOff x="2467897" y="550606"/>
            <a:chExt cx="7958681" cy="1024882"/>
          </a:xfrm>
        </p:grpSpPr>
        <p:sp>
          <p:nvSpPr>
            <p:cNvPr id="36" name="TextBox 35">
              <a:extLst>
                <a:ext uri="{FF2B5EF4-FFF2-40B4-BE49-F238E27FC236}">
                  <a16:creationId xmlns:a16="http://schemas.microsoft.com/office/drawing/2014/main" id="{170CECD1-7652-18D7-9462-2F99776758A5}"/>
                </a:ext>
              </a:extLst>
            </p:cNvPr>
            <p:cNvSpPr txBox="1"/>
            <p:nvPr/>
          </p:nvSpPr>
          <p:spPr>
            <a:xfrm>
              <a:off x="2467897" y="550606"/>
              <a:ext cx="7925049" cy="1015663"/>
            </a:xfrm>
            <a:prstGeom prst="rect">
              <a:avLst/>
            </a:prstGeom>
            <a:noFill/>
          </p:spPr>
          <p:txBody>
            <a:bodyPr wrap="square">
              <a:spAutoFit/>
            </a:bodyPr>
            <a:lstStyle/>
            <a:p>
              <a:r>
                <a:rPr lang="en-US" sz="6000" kern="0">
                  <a:ln w="111125">
                    <a:solidFill>
                      <a:schemeClr val="tx1"/>
                    </a:solidFill>
                  </a:ln>
                  <a:solidFill>
                    <a:srgbClr val="000000"/>
                  </a:solidFill>
                  <a:effectLst/>
                  <a:latin typeface="#9Slide07 SVNZiclets" panose="02000603000000000000" pitchFamily="2" charset="0"/>
                  <a:ea typeface="Times New Roman" panose="02020603050405020304" pitchFamily="18" charset="0"/>
                </a:rPr>
                <a:t>Ai nhanh ai đúng</a:t>
              </a:r>
              <a:endParaRPr lang="en-US" sz="7200">
                <a:ln w="111125">
                  <a:solidFill>
                    <a:schemeClr val="tx1"/>
                  </a:solidFill>
                </a:ln>
                <a:latin typeface="#9Slide07 SVNZiclets" panose="02000603000000000000" pitchFamily="2" charset="0"/>
              </a:endParaRPr>
            </a:p>
          </p:txBody>
        </p:sp>
        <p:sp>
          <p:nvSpPr>
            <p:cNvPr id="37" name="TextBox 36">
              <a:extLst>
                <a:ext uri="{FF2B5EF4-FFF2-40B4-BE49-F238E27FC236}">
                  <a16:creationId xmlns:a16="http://schemas.microsoft.com/office/drawing/2014/main" id="{72A9945A-2C0D-42BB-FCA3-FD894404BA24}"/>
                </a:ext>
              </a:extLst>
            </p:cNvPr>
            <p:cNvSpPr txBox="1"/>
            <p:nvPr/>
          </p:nvSpPr>
          <p:spPr>
            <a:xfrm>
              <a:off x="2501529" y="559825"/>
              <a:ext cx="7925049" cy="1015663"/>
            </a:xfrm>
            <a:prstGeom prst="rect">
              <a:avLst/>
            </a:prstGeom>
            <a:noFill/>
          </p:spPr>
          <p:txBody>
            <a:bodyPr wrap="square">
              <a:spAutoFit/>
            </a:bodyPr>
            <a:lstStyle/>
            <a:p>
              <a:r>
                <a:rPr lang="en-US" sz="6000" kern="0">
                  <a:solidFill>
                    <a:schemeClr val="bg1"/>
                  </a:solidFill>
                  <a:effectLst/>
                  <a:latin typeface="#9Slide07 SVNZiclets" panose="02000603000000000000" pitchFamily="2" charset="0"/>
                  <a:ea typeface="Times New Roman" panose="02020603050405020304" pitchFamily="18" charset="0"/>
                </a:rPr>
                <a:t>Ai nhanh ai đúng</a:t>
              </a:r>
              <a:endParaRPr lang="en-US" sz="7200">
                <a:solidFill>
                  <a:schemeClr val="bg1"/>
                </a:solidFill>
                <a:latin typeface="#9Slide07 SVNZiclets" panose="02000603000000000000" pitchFamily="2" charset="0"/>
              </a:endParaRPr>
            </a:p>
          </p:txBody>
        </p:sp>
      </p:grpSp>
    </p:spTree>
    <p:extLst>
      <p:ext uri="{BB962C8B-B14F-4D97-AF65-F5344CB8AC3E}">
        <p14:creationId xmlns:p14="http://schemas.microsoft.com/office/powerpoint/2010/main" val="167715722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additive="base">
                                        <p:cTn id="7" dur="500" fill="hold"/>
                                        <p:tgtEl>
                                          <p:spTgt spid="38"/>
                                        </p:tgtEl>
                                        <p:attrNameLst>
                                          <p:attrName>ppt_x</p:attrName>
                                        </p:attrNameLst>
                                      </p:cBhvr>
                                      <p:tavLst>
                                        <p:tav tm="0">
                                          <p:val>
                                            <p:strVal val="#ppt_x"/>
                                          </p:val>
                                        </p:tav>
                                        <p:tav tm="100000">
                                          <p:val>
                                            <p:strVal val="#ppt_x"/>
                                          </p:val>
                                        </p:tav>
                                      </p:tavLst>
                                    </p:anim>
                                    <p:anim calcmode="lin" valueType="num">
                                      <p:cBhvr additive="base">
                                        <p:cTn id="8"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32"/>
                                        </p:tgtEl>
                                        <p:attrNameLst>
                                          <p:attrName>style.visibility</p:attrName>
                                        </p:attrNameLst>
                                      </p:cBhvr>
                                      <p:to>
                                        <p:strVal val="visible"/>
                                      </p:to>
                                    </p:set>
                                    <p:anim calcmode="lin" valueType="num">
                                      <p:cBhvr>
                                        <p:cTn id="13" dur="500" fill="hold"/>
                                        <p:tgtEl>
                                          <p:spTgt spid="32"/>
                                        </p:tgtEl>
                                        <p:attrNameLst>
                                          <p:attrName>ppt_w</p:attrName>
                                        </p:attrNameLst>
                                      </p:cBhvr>
                                      <p:tavLst>
                                        <p:tav tm="0">
                                          <p:val>
                                            <p:fltVal val="0"/>
                                          </p:val>
                                        </p:tav>
                                        <p:tav tm="100000">
                                          <p:val>
                                            <p:strVal val="#ppt_w"/>
                                          </p:val>
                                        </p:tav>
                                      </p:tavLst>
                                    </p:anim>
                                    <p:anim calcmode="lin" valueType="num">
                                      <p:cBhvr>
                                        <p:cTn id="14" dur="500" fill="hold"/>
                                        <p:tgtEl>
                                          <p:spTgt spid="32"/>
                                        </p:tgtEl>
                                        <p:attrNameLst>
                                          <p:attrName>ppt_h</p:attrName>
                                        </p:attrNameLst>
                                      </p:cBhvr>
                                      <p:tavLst>
                                        <p:tav tm="0">
                                          <p:val>
                                            <p:fltVal val="0"/>
                                          </p:val>
                                        </p:tav>
                                        <p:tav tm="100000">
                                          <p:val>
                                            <p:strVal val="#ppt_h"/>
                                          </p:val>
                                        </p:tav>
                                      </p:tavLst>
                                    </p:anim>
                                    <p:animEffect transition="in" filter="fade">
                                      <p:cBhvr>
                                        <p:cTn id="15"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B3F3180-1610-45EA-869C-9B94A14B49D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72386" y="-9219"/>
            <a:ext cx="5969761" cy="6867219"/>
          </a:xfrm>
          <a:prstGeom prst="rect">
            <a:avLst/>
          </a:prstGeom>
        </p:spPr>
      </p:pic>
      <p:pic>
        <p:nvPicPr>
          <p:cNvPr id="3" name="图片 2">
            <a:extLst>
              <a:ext uri="{FF2B5EF4-FFF2-40B4-BE49-F238E27FC236}">
                <a16:creationId xmlns:a16="http://schemas.microsoft.com/office/drawing/2014/main" id="{3DE30D98-53D7-44F5-BC8D-9FBDB7465B6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030" t="8604" r="12169"/>
          <a:stretch/>
        </p:blipFill>
        <p:spPr>
          <a:xfrm flipH="1">
            <a:off x="419716" y="-9219"/>
            <a:ext cx="5697608" cy="6867219"/>
          </a:xfrm>
          <a:prstGeom prst="rect">
            <a:avLst/>
          </a:prstGeom>
        </p:spPr>
      </p:pic>
      <p:grpSp>
        <p:nvGrpSpPr>
          <p:cNvPr id="4" name="组合 3">
            <a:extLst>
              <a:ext uri="{FF2B5EF4-FFF2-40B4-BE49-F238E27FC236}">
                <a16:creationId xmlns:a16="http://schemas.microsoft.com/office/drawing/2014/main" id="{46B39420-3EE5-42A1-A105-4E72368D183A}"/>
              </a:ext>
            </a:extLst>
          </p:cNvPr>
          <p:cNvGrpSpPr/>
          <p:nvPr/>
        </p:nvGrpSpPr>
        <p:grpSpPr>
          <a:xfrm>
            <a:off x="0" y="3237188"/>
            <a:ext cx="12192000" cy="3630030"/>
            <a:chOff x="0" y="3038352"/>
            <a:chExt cx="12192000" cy="3819648"/>
          </a:xfrm>
        </p:grpSpPr>
        <p:pic>
          <p:nvPicPr>
            <p:cNvPr id="5" name="图片 4">
              <a:extLst>
                <a:ext uri="{FF2B5EF4-FFF2-40B4-BE49-F238E27FC236}">
                  <a16:creationId xmlns:a16="http://schemas.microsoft.com/office/drawing/2014/main" id="{9A1FFBF3-25D4-4856-A19F-6F267F30A4A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2996"/>
            <a:stretch/>
          </p:blipFill>
          <p:spPr>
            <a:xfrm>
              <a:off x="0" y="3038353"/>
              <a:ext cx="6238754" cy="3819647"/>
            </a:xfrm>
            <a:prstGeom prst="rect">
              <a:avLst/>
            </a:prstGeom>
          </p:spPr>
        </p:pic>
        <p:pic>
          <p:nvPicPr>
            <p:cNvPr id="6" name="图片 5">
              <a:extLst>
                <a:ext uri="{FF2B5EF4-FFF2-40B4-BE49-F238E27FC236}">
                  <a16:creationId xmlns:a16="http://schemas.microsoft.com/office/drawing/2014/main" id="{429D404E-2A70-4881-B855-96BEBE7D7CB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2996"/>
            <a:stretch/>
          </p:blipFill>
          <p:spPr>
            <a:xfrm>
              <a:off x="5953246" y="3038352"/>
              <a:ext cx="6238754" cy="3819647"/>
            </a:xfrm>
            <a:prstGeom prst="rect">
              <a:avLst/>
            </a:prstGeom>
          </p:spPr>
        </p:pic>
      </p:grpSp>
      <p:sp>
        <p:nvSpPr>
          <p:cNvPr id="9" name="矩形: 圆角 8">
            <a:extLst>
              <a:ext uri="{FF2B5EF4-FFF2-40B4-BE49-F238E27FC236}">
                <a16:creationId xmlns:a16="http://schemas.microsoft.com/office/drawing/2014/main" id="{1422BCEB-8E4B-4794-873E-C6AFEBD6C6ED}"/>
              </a:ext>
            </a:extLst>
          </p:cNvPr>
          <p:cNvSpPr/>
          <p:nvPr/>
        </p:nvSpPr>
        <p:spPr>
          <a:xfrm>
            <a:off x="2326739" y="1791086"/>
            <a:ext cx="8235703" cy="3026357"/>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12" name="图片 11">
            <a:extLst>
              <a:ext uri="{FF2B5EF4-FFF2-40B4-BE49-F238E27FC236}">
                <a16:creationId xmlns:a16="http://schemas.microsoft.com/office/drawing/2014/main" id="{B149607C-E8CF-446F-9B3E-5F9059B22F8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80000"/>
          <a:stretch/>
        </p:blipFill>
        <p:spPr>
          <a:xfrm flipH="1">
            <a:off x="-27608" y="5009105"/>
            <a:ext cx="6263730" cy="1878637"/>
          </a:xfrm>
          <a:prstGeom prst="rect">
            <a:avLst/>
          </a:prstGeom>
        </p:spPr>
      </p:pic>
      <p:pic>
        <p:nvPicPr>
          <p:cNvPr id="13" name="图片 12">
            <a:extLst>
              <a:ext uri="{FF2B5EF4-FFF2-40B4-BE49-F238E27FC236}">
                <a16:creationId xmlns:a16="http://schemas.microsoft.com/office/drawing/2014/main" id="{DA5DC64C-312B-4670-8CC8-F9227F3A8E5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9873" b="60663"/>
          <a:stretch/>
        </p:blipFill>
        <p:spPr>
          <a:xfrm>
            <a:off x="798507" y="4024060"/>
            <a:ext cx="1835086" cy="2697757"/>
          </a:xfrm>
          <a:prstGeom prst="rect">
            <a:avLst/>
          </a:prstGeom>
        </p:spPr>
      </p:pic>
      <p:pic>
        <p:nvPicPr>
          <p:cNvPr id="14" name="图片 13">
            <a:extLst>
              <a:ext uri="{FF2B5EF4-FFF2-40B4-BE49-F238E27FC236}">
                <a16:creationId xmlns:a16="http://schemas.microsoft.com/office/drawing/2014/main" id="{2B1A006B-2A45-4512-919D-79F262E2A2F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47806" r="53122"/>
          <a:stretch/>
        </p:blipFill>
        <p:spPr>
          <a:xfrm flipH="1">
            <a:off x="9705034" y="2682430"/>
            <a:ext cx="2500849" cy="4175570"/>
          </a:xfrm>
          <a:prstGeom prst="rect">
            <a:avLst/>
          </a:prstGeom>
        </p:spPr>
      </p:pic>
      <p:sp>
        <p:nvSpPr>
          <p:cNvPr id="7" name="TextBox 6">
            <a:extLst>
              <a:ext uri="{FF2B5EF4-FFF2-40B4-BE49-F238E27FC236}">
                <a16:creationId xmlns:a16="http://schemas.microsoft.com/office/drawing/2014/main" id="{603B2BEB-8535-3B7F-D4C9-1C71856A184C}"/>
              </a:ext>
            </a:extLst>
          </p:cNvPr>
          <p:cNvSpPr txBox="1"/>
          <p:nvPr/>
        </p:nvSpPr>
        <p:spPr>
          <a:xfrm>
            <a:off x="2137788" y="2255109"/>
            <a:ext cx="8425049" cy="230832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rPr>
              <a:t>HÌNH THÀNH KIẾN THỨC MỚI</a:t>
            </a:r>
          </a:p>
        </p:txBody>
      </p:sp>
    </p:spTree>
    <p:extLst>
      <p:ext uri="{BB962C8B-B14F-4D97-AF65-F5344CB8AC3E}">
        <p14:creationId xmlns:p14="http://schemas.microsoft.com/office/powerpoint/2010/main" val="340017604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B3F3180-1610-45EA-869C-9B94A14B49D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72386" y="-9219"/>
            <a:ext cx="5969761" cy="6867219"/>
          </a:xfrm>
          <a:prstGeom prst="rect">
            <a:avLst/>
          </a:prstGeom>
        </p:spPr>
      </p:pic>
      <p:pic>
        <p:nvPicPr>
          <p:cNvPr id="3" name="图片 2">
            <a:extLst>
              <a:ext uri="{FF2B5EF4-FFF2-40B4-BE49-F238E27FC236}">
                <a16:creationId xmlns:a16="http://schemas.microsoft.com/office/drawing/2014/main" id="{3DE30D98-53D7-44F5-BC8D-9FBDB7465B6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030" t="8604" r="12169"/>
          <a:stretch/>
        </p:blipFill>
        <p:spPr>
          <a:xfrm flipH="1">
            <a:off x="419716" y="-9219"/>
            <a:ext cx="5697608" cy="6867219"/>
          </a:xfrm>
          <a:prstGeom prst="rect">
            <a:avLst/>
          </a:prstGeom>
        </p:spPr>
      </p:pic>
      <p:grpSp>
        <p:nvGrpSpPr>
          <p:cNvPr id="4" name="组合 3">
            <a:extLst>
              <a:ext uri="{FF2B5EF4-FFF2-40B4-BE49-F238E27FC236}">
                <a16:creationId xmlns:a16="http://schemas.microsoft.com/office/drawing/2014/main" id="{46B39420-3EE5-42A1-A105-4E72368D183A}"/>
              </a:ext>
            </a:extLst>
          </p:cNvPr>
          <p:cNvGrpSpPr/>
          <p:nvPr/>
        </p:nvGrpSpPr>
        <p:grpSpPr>
          <a:xfrm>
            <a:off x="0" y="3237188"/>
            <a:ext cx="12192000" cy="3630030"/>
            <a:chOff x="0" y="3038352"/>
            <a:chExt cx="12192000" cy="3819648"/>
          </a:xfrm>
        </p:grpSpPr>
        <p:pic>
          <p:nvPicPr>
            <p:cNvPr id="5" name="图片 4">
              <a:extLst>
                <a:ext uri="{FF2B5EF4-FFF2-40B4-BE49-F238E27FC236}">
                  <a16:creationId xmlns:a16="http://schemas.microsoft.com/office/drawing/2014/main" id="{9A1FFBF3-25D4-4856-A19F-6F267F30A4A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2996"/>
            <a:stretch/>
          </p:blipFill>
          <p:spPr>
            <a:xfrm>
              <a:off x="0" y="3038353"/>
              <a:ext cx="6238754" cy="3819647"/>
            </a:xfrm>
            <a:prstGeom prst="rect">
              <a:avLst/>
            </a:prstGeom>
          </p:spPr>
        </p:pic>
        <p:pic>
          <p:nvPicPr>
            <p:cNvPr id="6" name="图片 5">
              <a:extLst>
                <a:ext uri="{FF2B5EF4-FFF2-40B4-BE49-F238E27FC236}">
                  <a16:creationId xmlns:a16="http://schemas.microsoft.com/office/drawing/2014/main" id="{429D404E-2A70-4881-B855-96BEBE7D7CB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2996"/>
            <a:stretch/>
          </p:blipFill>
          <p:spPr>
            <a:xfrm>
              <a:off x="5953246" y="3038352"/>
              <a:ext cx="6238754" cy="3819647"/>
            </a:xfrm>
            <a:prstGeom prst="rect">
              <a:avLst/>
            </a:prstGeom>
          </p:spPr>
        </p:pic>
      </p:grpSp>
      <p:pic>
        <p:nvPicPr>
          <p:cNvPr id="12" name="图片 11">
            <a:extLst>
              <a:ext uri="{FF2B5EF4-FFF2-40B4-BE49-F238E27FC236}">
                <a16:creationId xmlns:a16="http://schemas.microsoft.com/office/drawing/2014/main" id="{B149607C-E8CF-446F-9B3E-5F9059B22F8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80000"/>
          <a:stretch/>
        </p:blipFill>
        <p:spPr>
          <a:xfrm flipH="1">
            <a:off x="-27608" y="5009105"/>
            <a:ext cx="6263730" cy="1878637"/>
          </a:xfrm>
          <a:prstGeom prst="rect">
            <a:avLst/>
          </a:prstGeom>
        </p:spPr>
      </p:pic>
      <p:pic>
        <p:nvPicPr>
          <p:cNvPr id="13" name="图片 12">
            <a:extLst>
              <a:ext uri="{FF2B5EF4-FFF2-40B4-BE49-F238E27FC236}">
                <a16:creationId xmlns:a16="http://schemas.microsoft.com/office/drawing/2014/main" id="{DA5DC64C-312B-4670-8CC8-F9227F3A8E5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9873" b="60663"/>
          <a:stretch/>
        </p:blipFill>
        <p:spPr>
          <a:xfrm>
            <a:off x="798507" y="4024060"/>
            <a:ext cx="1835086" cy="2697757"/>
          </a:xfrm>
          <a:prstGeom prst="rect">
            <a:avLst/>
          </a:prstGeom>
        </p:spPr>
      </p:pic>
      <p:pic>
        <p:nvPicPr>
          <p:cNvPr id="14" name="图片 13">
            <a:extLst>
              <a:ext uri="{FF2B5EF4-FFF2-40B4-BE49-F238E27FC236}">
                <a16:creationId xmlns:a16="http://schemas.microsoft.com/office/drawing/2014/main" id="{2B1A006B-2A45-4512-919D-79F262E2A2F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47806" r="53122"/>
          <a:stretch/>
        </p:blipFill>
        <p:spPr>
          <a:xfrm flipH="1">
            <a:off x="9705034" y="2682430"/>
            <a:ext cx="2500849" cy="4175570"/>
          </a:xfrm>
          <a:prstGeom prst="rect">
            <a:avLst/>
          </a:prstGeom>
        </p:spPr>
      </p:pic>
      <p:grpSp>
        <p:nvGrpSpPr>
          <p:cNvPr id="8" name="Group 7">
            <a:extLst>
              <a:ext uri="{FF2B5EF4-FFF2-40B4-BE49-F238E27FC236}">
                <a16:creationId xmlns:a16="http://schemas.microsoft.com/office/drawing/2014/main" id="{44A81702-F028-5A38-3CE1-581F388F5CC5}"/>
              </a:ext>
            </a:extLst>
          </p:cNvPr>
          <p:cNvGrpSpPr/>
          <p:nvPr/>
        </p:nvGrpSpPr>
        <p:grpSpPr>
          <a:xfrm>
            <a:off x="2137393" y="1791086"/>
            <a:ext cx="8425049" cy="3026357"/>
            <a:chOff x="2137393" y="1791086"/>
            <a:chExt cx="8425049" cy="3026357"/>
          </a:xfrm>
        </p:grpSpPr>
        <p:sp>
          <p:nvSpPr>
            <p:cNvPr id="9" name="矩形: 圆角 8">
              <a:extLst>
                <a:ext uri="{FF2B5EF4-FFF2-40B4-BE49-F238E27FC236}">
                  <a16:creationId xmlns:a16="http://schemas.microsoft.com/office/drawing/2014/main" id="{1422BCEB-8E4B-4794-873E-C6AFEBD6C6ED}"/>
                </a:ext>
              </a:extLst>
            </p:cNvPr>
            <p:cNvSpPr/>
            <p:nvPr/>
          </p:nvSpPr>
          <p:spPr>
            <a:xfrm>
              <a:off x="2326739" y="1791086"/>
              <a:ext cx="8235703" cy="3026357"/>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 name="TextBox 6">
              <a:extLst>
                <a:ext uri="{FF2B5EF4-FFF2-40B4-BE49-F238E27FC236}">
                  <a16:creationId xmlns:a16="http://schemas.microsoft.com/office/drawing/2014/main" id="{603B2BEB-8535-3B7F-D4C9-1C71856A184C}"/>
                </a:ext>
              </a:extLst>
            </p:cNvPr>
            <p:cNvSpPr txBox="1"/>
            <p:nvPr/>
          </p:nvSpPr>
          <p:spPr>
            <a:xfrm>
              <a:off x="2137393" y="2704099"/>
              <a:ext cx="8425049"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rPr>
                <a:t>I. Tìm hiểu chung</a:t>
              </a:r>
            </a:p>
          </p:txBody>
        </p:sp>
      </p:grpSp>
    </p:spTree>
    <p:extLst>
      <p:ext uri="{BB962C8B-B14F-4D97-AF65-F5344CB8AC3E}">
        <p14:creationId xmlns:p14="http://schemas.microsoft.com/office/powerpoint/2010/main" val="184158911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349663A0-7C0F-2752-2288-CDD88CD79D37}"/>
              </a:ext>
            </a:extLst>
          </p:cNvPr>
          <p:cNvSpPr txBox="1"/>
          <p:nvPr/>
        </p:nvSpPr>
        <p:spPr>
          <a:xfrm>
            <a:off x="818535" y="386887"/>
            <a:ext cx="6120580" cy="646331"/>
          </a:xfrm>
          <a:prstGeom prst="rect">
            <a:avLst/>
          </a:prstGeom>
          <a:noFill/>
        </p:spPr>
        <p:txBody>
          <a:bodyPr wrap="square">
            <a:spAutoFit/>
          </a:bodyPr>
          <a:lstStyle/>
          <a:p>
            <a:r>
              <a:rPr lang="en-US" sz="3600" b="1" kern="0">
                <a:effectLst/>
                <a:latin typeface="#9Slide03 AllRoundGothic" panose="020B0703020202020104" pitchFamily="34" charset="0"/>
                <a:ea typeface="Times New Roman" panose="02020603050405020304" pitchFamily="18" charset="0"/>
              </a:rPr>
              <a:t>1. Tác giả</a:t>
            </a:r>
            <a:endParaRPr lang="en-US" sz="4400">
              <a:latin typeface="#9Slide03 AllRoundGothic" panose="020B0703020202020104" pitchFamily="34" charset="0"/>
            </a:endParaRPr>
          </a:p>
        </p:txBody>
      </p:sp>
      <p:pic>
        <p:nvPicPr>
          <p:cNvPr id="19" name="Picture 18" descr="A person sitting at a desk holding a book&#10;&#10;Description automatically generated with low confidence">
            <a:extLst>
              <a:ext uri="{FF2B5EF4-FFF2-40B4-BE49-F238E27FC236}">
                <a16:creationId xmlns:a16="http://schemas.microsoft.com/office/drawing/2014/main" id="{E60A9446-7872-C3FA-3A40-3C67E9A795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1219" y="2101645"/>
            <a:ext cx="3820886" cy="342900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21" name="TextBox 20">
            <a:extLst>
              <a:ext uri="{FF2B5EF4-FFF2-40B4-BE49-F238E27FC236}">
                <a16:creationId xmlns:a16="http://schemas.microsoft.com/office/drawing/2014/main" id="{22329548-4307-60B5-E38D-0CB32D851AFD}"/>
              </a:ext>
            </a:extLst>
          </p:cNvPr>
          <p:cNvSpPr txBox="1"/>
          <p:nvPr/>
        </p:nvSpPr>
        <p:spPr>
          <a:xfrm>
            <a:off x="5370871" y="386887"/>
            <a:ext cx="6120580" cy="2608535"/>
          </a:xfrm>
          <a:prstGeom prst="rect">
            <a:avLst/>
          </a:prstGeom>
          <a:noFill/>
        </p:spPr>
        <p:txBody>
          <a:bodyPr wrap="square">
            <a:spAutoFit/>
          </a:bodyPr>
          <a:lstStyle/>
          <a:p>
            <a:pPr marL="0" marR="0" algn="just">
              <a:lnSpc>
                <a:spcPct val="150000"/>
              </a:lnSpc>
              <a:spcBef>
                <a:spcPts val="0"/>
              </a:spcBef>
              <a:spcAft>
                <a:spcPts val="0"/>
              </a:spcAft>
            </a:pPr>
            <a:r>
              <a:rPr lang="en-US" sz="2800" b="1" i="1" kern="0">
                <a:solidFill>
                  <a:srgbClr val="0070C0"/>
                </a:solidFill>
                <a:effectLst/>
                <a:ea typeface="Times New Roman" panose="02020603050405020304" pitchFamily="18" charset="0"/>
                <a:cs typeface="Times New Roman" panose="02020603050405020304" pitchFamily="18" charset="0"/>
              </a:rPr>
              <a:t>Lý Hữu Lương</a:t>
            </a:r>
            <a:endParaRPr lang="en-US" sz="2000" b="1" i="1" kern="100">
              <a:solidFill>
                <a:srgbClr val="0070C0"/>
              </a:solidFill>
              <a:effectLst/>
              <a:ea typeface="Calibri" panose="020F0502020204030204" pitchFamily="34" charset="0"/>
              <a:cs typeface="Times New Roman" panose="02020603050405020304" pitchFamily="18" charset="0"/>
            </a:endParaRPr>
          </a:p>
          <a:p>
            <a:pPr marL="0" marR="0" algn="just">
              <a:lnSpc>
                <a:spcPct val="150000"/>
              </a:lnSpc>
              <a:spcBef>
                <a:spcPts val="0"/>
              </a:spcBef>
              <a:spcAft>
                <a:spcPts val="0"/>
              </a:spcAft>
            </a:pPr>
            <a:r>
              <a:rPr lang="en-US" sz="2800" kern="0">
                <a:effectLst/>
                <a:ea typeface="Times New Roman" panose="02020603050405020304" pitchFamily="18" charset="0"/>
                <a:cs typeface="Times New Roman" panose="02020603050405020304" pitchFamily="18" charset="0"/>
              </a:rPr>
              <a:t>Nhà thơ Lý Hữu Lương - dân tộc Dao, sinh năm 1988 tại Yên Bái, hiện công tác tại Tạp chí Văn nghệ Quân đội.</a:t>
            </a:r>
            <a:endParaRPr lang="en-US" sz="2000" kern="100">
              <a:effectLst/>
              <a:ea typeface="Calibri" panose="020F0502020204030204" pitchFamily="34" charset="0"/>
              <a:cs typeface="Times New Roman" panose="02020603050405020304" pitchFamily="18" charset="0"/>
            </a:endParaRPr>
          </a:p>
        </p:txBody>
      </p:sp>
      <p:sp>
        <p:nvSpPr>
          <p:cNvPr id="23" name="TextBox 22">
            <a:extLst>
              <a:ext uri="{FF2B5EF4-FFF2-40B4-BE49-F238E27FC236}">
                <a16:creationId xmlns:a16="http://schemas.microsoft.com/office/drawing/2014/main" id="{E310B27A-98D6-B1A3-D6AD-607EF5EA2119}"/>
              </a:ext>
            </a:extLst>
          </p:cNvPr>
          <p:cNvSpPr txBox="1"/>
          <p:nvPr/>
        </p:nvSpPr>
        <p:spPr>
          <a:xfrm>
            <a:off x="5370871" y="2995422"/>
            <a:ext cx="6120580" cy="3359061"/>
          </a:xfrm>
          <a:prstGeom prst="rect">
            <a:avLst/>
          </a:prstGeom>
          <a:noFill/>
        </p:spPr>
        <p:txBody>
          <a:bodyPr wrap="square">
            <a:spAutoFit/>
          </a:bodyPr>
          <a:lstStyle/>
          <a:p>
            <a:pPr marL="0" marR="0" algn="just">
              <a:lnSpc>
                <a:spcPct val="150000"/>
              </a:lnSpc>
              <a:spcBef>
                <a:spcPts val="0"/>
              </a:spcBef>
              <a:spcAft>
                <a:spcPts val="0"/>
              </a:spcAft>
            </a:pPr>
            <a:r>
              <a:rPr lang="en-US" sz="2400" b="1" kern="0">
                <a:effectLst/>
                <a:ea typeface="Times New Roman" panose="02020603050405020304" pitchFamily="18" charset="0"/>
                <a:cs typeface="Times New Roman" panose="02020603050405020304" pitchFamily="18" charset="0"/>
              </a:rPr>
              <a:t>Tác phẩm đã xuất bản: </a:t>
            </a:r>
            <a:r>
              <a:rPr lang="en-US" sz="2400" i="1" kern="0">
                <a:effectLst/>
                <a:ea typeface="Times New Roman" panose="02020603050405020304" pitchFamily="18" charset="0"/>
                <a:cs typeface="Times New Roman" panose="02020603050405020304" pitchFamily="18" charset="0"/>
              </a:rPr>
              <a:t>Người đàn bà cõng trăng đỉnh cô-san (Thơ, NXB Hội Nhà văn, 2013); Bình nguyên đỏ (Trường ca, NXB Lao động, 2016); Mùa biển lặng (Bút ký, NXB Quân đội Nhân dân, 2020); Yao (Thơ, NXB Hội Nhà văn, 2021). </a:t>
            </a:r>
            <a:endParaRPr lang="en-US" i="1" kern="10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7116551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1"/>
                                        </p:tgtEl>
                                        <p:attrNameLst>
                                          <p:attrName>style.visibility</p:attrName>
                                        </p:attrNameLst>
                                      </p:cBhvr>
                                      <p:to>
                                        <p:strVal val="visible"/>
                                      </p:to>
                                    </p:set>
                                    <p:anim calcmode="lin" valueType="num">
                                      <p:cBhvr additive="base">
                                        <p:cTn id="18" dur="500" fill="hold"/>
                                        <p:tgtEl>
                                          <p:spTgt spid="21"/>
                                        </p:tgtEl>
                                        <p:attrNameLst>
                                          <p:attrName>ppt_x</p:attrName>
                                        </p:attrNameLst>
                                      </p:cBhvr>
                                      <p:tavLst>
                                        <p:tav tm="0">
                                          <p:val>
                                            <p:strVal val="#ppt_x"/>
                                          </p:val>
                                        </p:tav>
                                        <p:tav tm="100000">
                                          <p:val>
                                            <p:strVal val="#ppt_x"/>
                                          </p:val>
                                        </p:tav>
                                      </p:tavLst>
                                    </p:anim>
                                    <p:anim calcmode="lin" valueType="num">
                                      <p:cBhvr additive="base">
                                        <p:cTn id="19"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23"/>
                                        </p:tgtEl>
                                        <p:attrNameLst>
                                          <p:attrName>style.visibility</p:attrName>
                                        </p:attrNameLst>
                                      </p:cBhvr>
                                      <p:to>
                                        <p:strVal val="visible"/>
                                      </p:to>
                                    </p:set>
                                    <p:anim calcmode="lin" valueType="num">
                                      <p:cBhvr additive="base">
                                        <p:cTn id="24" dur="500" fill="hold"/>
                                        <p:tgtEl>
                                          <p:spTgt spid="23"/>
                                        </p:tgtEl>
                                        <p:attrNameLst>
                                          <p:attrName>ppt_x</p:attrName>
                                        </p:attrNameLst>
                                      </p:cBhvr>
                                      <p:tavLst>
                                        <p:tav tm="0">
                                          <p:val>
                                            <p:strVal val="#ppt_x"/>
                                          </p:val>
                                        </p:tav>
                                        <p:tav tm="100000">
                                          <p:val>
                                            <p:strVal val="#ppt_x"/>
                                          </p:val>
                                        </p:tav>
                                      </p:tavLst>
                                    </p:anim>
                                    <p:anim calcmode="lin" valueType="num">
                                      <p:cBhvr additive="base">
                                        <p:cTn id="25"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1" grpId="0"/>
      <p:bldP spid="2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349663A0-7C0F-2752-2288-CDD88CD79D37}"/>
              </a:ext>
            </a:extLst>
          </p:cNvPr>
          <p:cNvSpPr txBox="1"/>
          <p:nvPr/>
        </p:nvSpPr>
        <p:spPr>
          <a:xfrm>
            <a:off x="818535" y="386887"/>
            <a:ext cx="6120580" cy="646331"/>
          </a:xfrm>
          <a:prstGeom prst="rect">
            <a:avLst/>
          </a:prstGeom>
          <a:noFill/>
        </p:spPr>
        <p:txBody>
          <a:bodyPr wrap="square">
            <a:spAutoFit/>
          </a:bodyPr>
          <a:lstStyle/>
          <a:p>
            <a:r>
              <a:rPr lang="en-US" sz="3600" b="1" kern="0">
                <a:effectLst/>
                <a:latin typeface="#9Slide03 AllRoundGothic" panose="020B0703020202020104" pitchFamily="34" charset="0"/>
                <a:ea typeface="Times New Roman" panose="02020603050405020304" pitchFamily="18" charset="0"/>
              </a:rPr>
              <a:t>1. Tác giả</a:t>
            </a:r>
            <a:endParaRPr lang="en-US" sz="4400">
              <a:latin typeface="#9Slide03 AllRoundGothic" panose="020B0703020202020104" pitchFamily="34" charset="0"/>
            </a:endParaRPr>
          </a:p>
        </p:txBody>
      </p:sp>
      <p:pic>
        <p:nvPicPr>
          <p:cNvPr id="19" name="Picture 18" descr="A person sitting at a desk holding a book&#10;&#10;Description automatically generated with low confidence">
            <a:extLst>
              <a:ext uri="{FF2B5EF4-FFF2-40B4-BE49-F238E27FC236}">
                <a16:creationId xmlns:a16="http://schemas.microsoft.com/office/drawing/2014/main" id="{E60A9446-7872-C3FA-3A40-3C67E9A795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51684" y="1914832"/>
            <a:ext cx="3820886" cy="342900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21" name="TextBox 20">
            <a:extLst>
              <a:ext uri="{FF2B5EF4-FFF2-40B4-BE49-F238E27FC236}">
                <a16:creationId xmlns:a16="http://schemas.microsoft.com/office/drawing/2014/main" id="{22329548-4307-60B5-E38D-0CB32D851AFD}"/>
              </a:ext>
            </a:extLst>
          </p:cNvPr>
          <p:cNvSpPr txBox="1"/>
          <p:nvPr/>
        </p:nvSpPr>
        <p:spPr>
          <a:xfrm>
            <a:off x="619430" y="2348152"/>
            <a:ext cx="6120580" cy="1964512"/>
          </a:xfrm>
          <a:prstGeom prst="rect">
            <a:avLst/>
          </a:prstGeom>
          <a:noFill/>
        </p:spPr>
        <p:txBody>
          <a:bodyPr wrap="square">
            <a:spAutoFit/>
          </a:bodyPr>
          <a:lstStyle/>
          <a:p>
            <a:pPr marL="0" marR="0" algn="just">
              <a:lnSpc>
                <a:spcPct val="150000"/>
              </a:lnSpc>
              <a:spcBef>
                <a:spcPts val="0"/>
              </a:spcBef>
              <a:spcAft>
                <a:spcPts val="0"/>
              </a:spcAft>
            </a:pPr>
            <a:r>
              <a:rPr lang="vi-VN" sz="2800" kern="100">
                <a:effectLst/>
                <a:latin typeface="Calibri" panose="020F0502020204030204" pitchFamily="34" charset="0"/>
                <a:ea typeface="Calibri" panose="020F0502020204030204" pitchFamily="34" charset="0"/>
                <a:cs typeface="Calibri" panose="020F0502020204030204" pitchFamily="34" charset="0"/>
              </a:rPr>
              <a:t>Thơ Lý Hữu Lương giàu hình tượng, truyền thuyết nhưng đi kèm đó cũng là tính thực tại đời sống của người Dao</a:t>
            </a:r>
            <a:endParaRPr lang="en-US" sz="2800" kern="10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1013058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349663A0-7C0F-2752-2288-CDD88CD79D37}"/>
              </a:ext>
            </a:extLst>
          </p:cNvPr>
          <p:cNvSpPr txBox="1"/>
          <p:nvPr/>
        </p:nvSpPr>
        <p:spPr>
          <a:xfrm>
            <a:off x="818535" y="386887"/>
            <a:ext cx="6120580" cy="769441"/>
          </a:xfrm>
          <a:prstGeom prst="rect">
            <a:avLst/>
          </a:prstGeom>
          <a:noFill/>
        </p:spPr>
        <p:txBody>
          <a:bodyPr wrap="square">
            <a:spAutoFit/>
          </a:bodyPr>
          <a:lstStyle/>
          <a:p>
            <a:r>
              <a:rPr lang="en-US" sz="4400">
                <a:latin typeface="#9Slide03 AllRoundGothic" panose="020B0703020202020104" pitchFamily="34" charset="0"/>
              </a:rPr>
              <a:t>Tác phẩm</a:t>
            </a:r>
          </a:p>
        </p:txBody>
      </p:sp>
      <p:sp>
        <p:nvSpPr>
          <p:cNvPr id="4" name="矩形: 圆角 22">
            <a:extLst>
              <a:ext uri="{FF2B5EF4-FFF2-40B4-BE49-F238E27FC236}">
                <a16:creationId xmlns:a16="http://schemas.microsoft.com/office/drawing/2014/main" id="{766CEA15-39C0-DD55-A6E7-5762AE28AB23}"/>
              </a:ext>
            </a:extLst>
          </p:cNvPr>
          <p:cNvSpPr/>
          <p:nvPr/>
        </p:nvSpPr>
        <p:spPr>
          <a:xfrm>
            <a:off x="659044" y="1229538"/>
            <a:ext cx="5092827" cy="769441"/>
          </a:xfrm>
          <a:prstGeom prst="roundRect">
            <a:avLst>
              <a:gd name="adj" fmla="val 11280"/>
            </a:avLst>
          </a:prstGeom>
          <a:noFill/>
          <a:ln w="34925" cap="rnd">
            <a:solidFill>
              <a:srgbClr val="7B6A63"/>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altLang="zh-CN" sz="2400" b="1" i="1">
                <a:solidFill>
                  <a:srgbClr val="7B6A63"/>
                </a:solidFill>
              </a:rPr>
              <a:t>a. Xuất xứ</a:t>
            </a:r>
          </a:p>
          <a:p>
            <a:pPr algn="just"/>
            <a:r>
              <a:rPr lang="en-US" altLang="zh-CN" sz="2400">
                <a:solidFill>
                  <a:srgbClr val="7B6A63"/>
                </a:solidFill>
              </a:rPr>
              <a:t>- In trong Yao, NXB Hội Nhà văn, 2021</a:t>
            </a:r>
          </a:p>
        </p:txBody>
      </p:sp>
      <p:sp>
        <p:nvSpPr>
          <p:cNvPr id="7" name="矩形: 圆角 22">
            <a:extLst>
              <a:ext uri="{FF2B5EF4-FFF2-40B4-BE49-F238E27FC236}">
                <a16:creationId xmlns:a16="http://schemas.microsoft.com/office/drawing/2014/main" id="{A1717D83-84B9-3834-E00F-E0F9023DCE7D}"/>
              </a:ext>
            </a:extLst>
          </p:cNvPr>
          <p:cNvSpPr/>
          <p:nvPr/>
        </p:nvSpPr>
        <p:spPr>
          <a:xfrm>
            <a:off x="659044" y="2365164"/>
            <a:ext cx="5092827" cy="769441"/>
          </a:xfrm>
          <a:prstGeom prst="roundRect">
            <a:avLst>
              <a:gd name="adj" fmla="val 11280"/>
            </a:avLst>
          </a:prstGeom>
          <a:noFill/>
          <a:ln w="34925" cap="rnd">
            <a:solidFill>
              <a:srgbClr val="7B6A63"/>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altLang="zh-CN" sz="2400" b="1" i="1">
                <a:solidFill>
                  <a:srgbClr val="7B6A63"/>
                </a:solidFill>
                <a:latin typeface="Calibri" panose="020F0502020204030204" pitchFamily="34" charset="0"/>
                <a:ea typeface="Calibri" panose="020F0502020204030204" pitchFamily="34" charset="0"/>
                <a:cs typeface="Calibri" panose="020F0502020204030204" pitchFamily="34" charset="0"/>
              </a:rPr>
              <a:t>b. Thể loại: </a:t>
            </a:r>
            <a:r>
              <a:rPr lang="vi-VN" altLang="zh-CN" sz="2400">
                <a:solidFill>
                  <a:srgbClr val="7B6A63"/>
                </a:solidFill>
                <a:latin typeface="Calibri" panose="020F0502020204030204" pitchFamily="34" charset="0"/>
                <a:ea typeface="Calibri" panose="020F0502020204030204" pitchFamily="34" charset="0"/>
                <a:cs typeface="Calibri" panose="020F0502020204030204" pitchFamily="34" charset="0"/>
              </a:rPr>
              <a:t>thơ bảy chữ</a:t>
            </a:r>
            <a:endParaRPr lang="en-US" altLang="zh-CN" sz="2400">
              <a:solidFill>
                <a:srgbClr val="7B6A63"/>
              </a:solidFill>
              <a:latin typeface="Calibri" panose="020F0502020204030204" pitchFamily="34" charset="0"/>
              <a:ea typeface="Calibri" panose="020F0502020204030204" pitchFamily="34" charset="0"/>
              <a:cs typeface="Calibri" panose="020F0502020204030204" pitchFamily="34" charset="0"/>
            </a:endParaRPr>
          </a:p>
        </p:txBody>
      </p:sp>
      <p:sp>
        <p:nvSpPr>
          <p:cNvPr id="8" name="矩形: 圆角 22">
            <a:extLst>
              <a:ext uri="{FF2B5EF4-FFF2-40B4-BE49-F238E27FC236}">
                <a16:creationId xmlns:a16="http://schemas.microsoft.com/office/drawing/2014/main" id="{BDCC289E-DE29-5D22-5C5F-9BE11387151B}"/>
              </a:ext>
            </a:extLst>
          </p:cNvPr>
          <p:cNvSpPr/>
          <p:nvPr/>
        </p:nvSpPr>
        <p:spPr>
          <a:xfrm>
            <a:off x="659044" y="3500790"/>
            <a:ext cx="4630712" cy="769441"/>
          </a:xfrm>
          <a:prstGeom prst="roundRect">
            <a:avLst>
              <a:gd name="adj" fmla="val 11280"/>
            </a:avLst>
          </a:prstGeom>
          <a:noFill/>
          <a:ln w="34925" cap="rnd">
            <a:solidFill>
              <a:srgbClr val="7B6A63"/>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altLang="zh-CN" sz="2400" b="1">
                <a:solidFill>
                  <a:srgbClr val="7B6A63"/>
                </a:solidFill>
                <a:latin typeface="Calibri" panose="020F0502020204030204" pitchFamily="34" charset="0"/>
                <a:ea typeface="Calibri" panose="020F0502020204030204" pitchFamily="34" charset="0"/>
                <a:cs typeface="Calibri" panose="020F0502020204030204" pitchFamily="34" charset="0"/>
              </a:rPr>
              <a:t>c. Phương thức biểu đạt chính: </a:t>
            </a:r>
            <a:r>
              <a:rPr lang="vi-VN" altLang="zh-CN" sz="2400">
                <a:solidFill>
                  <a:srgbClr val="7B6A63"/>
                </a:solidFill>
                <a:latin typeface="Calibri" panose="020F0502020204030204" pitchFamily="34" charset="0"/>
                <a:ea typeface="Calibri" panose="020F0502020204030204" pitchFamily="34" charset="0"/>
                <a:cs typeface="Calibri" panose="020F0502020204030204" pitchFamily="34" charset="0"/>
              </a:rPr>
              <a:t>Biểu cảm</a:t>
            </a:r>
            <a:endParaRPr lang="en-US" altLang="zh-CN" sz="2400">
              <a:solidFill>
                <a:srgbClr val="7B6A63"/>
              </a:solidFill>
              <a:latin typeface="Calibri" panose="020F0502020204030204" pitchFamily="34" charset="0"/>
              <a:ea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59901D10-4AB7-7138-B24E-82BB8A039CDE}"/>
              </a:ext>
            </a:extLst>
          </p:cNvPr>
          <p:cNvSpPr txBox="1"/>
          <p:nvPr/>
        </p:nvSpPr>
        <p:spPr>
          <a:xfrm>
            <a:off x="6105832" y="1003252"/>
            <a:ext cx="5496233" cy="3600986"/>
          </a:xfrm>
          <a:prstGeom prst="rect">
            <a:avLst/>
          </a:prstGeom>
          <a:noFill/>
        </p:spPr>
        <p:txBody>
          <a:bodyPr wrap="square">
            <a:spAutoFit/>
          </a:bodyPr>
          <a:lstStyle/>
          <a:p>
            <a:pPr marL="0" marR="0" algn="just">
              <a:lnSpc>
                <a:spcPct val="150000"/>
              </a:lnSpc>
              <a:spcBef>
                <a:spcPts val="0"/>
              </a:spcBef>
              <a:spcAft>
                <a:spcPts val="0"/>
              </a:spcAft>
            </a:pPr>
            <a:r>
              <a:rPr lang="en-US" sz="2400" b="1" kern="0">
                <a:effectLst/>
                <a:latin typeface="Calibri" panose="020F0502020204030204" pitchFamily="34" charset="0"/>
                <a:ea typeface="Calibri" panose="020F0502020204030204" pitchFamily="34" charset="0"/>
                <a:cs typeface="Calibri" panose="020F0502020204030204" pitchFamily="34" charset="0"/>
              </a:rPr>
              <a:t>d. Bố cục</a:t>
            </a:r>
            <a:endParaRPr lang="en-US" b="1" kern="100">
              <a:effectLst/>
              <a:latin typeface="Calibri" panose="020F0502020204030204" pitchFamily="34" charset="0"/>
              <a:ea typeface="Calibri" panose="020F0502020204030204" pitchFamily="34" charset="0"/>
              <a:cs typeface="Calibri" panose="020F0502020204030204" pitchFamily="34" charset="0"/>
            </a:endParaRPr>
          </a:p>
          <a:p>
            <a:pPr marL="0" marR="0" algn="just">
              <a:lnSpc>
                <a:spcPct val="150000"/>
              </a:lnSpc>
              <a:spcBef>
                <a:spcPts val="0"/>
              </a:spcBef>
              <a:spcAft>
                <a:spcPts val="0"/>
              </a:spcAft>
            </a:pPr>
            <a:r>
              <a:rPr lang="en-US" sz="2400" kern="0">
                <a:effectLst/>
                <a:latin typeface="Calibri" panose="020F0502020204030204" pitchFamily="34" charset="0"/>
                <a:ea typeface="Calibri" panose="020F0502020204030204" pitchFamily="34" charset="0"/>
                <a:cs typeface="Calibri" panose="020F0502020204030204" pitchFamily="34" charset="0"/>
              </a:rPr>
              <a:t>- Phần 1 (Khổ 1): Hình ảnh “chái bếp” hiện ra trong tâm tưởng của tác giả</a:t>
            </a:r>
            <a:endParaRPr lang="en-US" kern="100">
              <a:effectLst/>
              <a:latin typeface="Calibri" panose="020F0502020204030204" pitchFamily="34" charset="0"/>
              <a:ea typeface="Calibri" panose="020F0502020204030204" pitchFamily="34" charset="0"/>
              <a:cs typeface="Calibri" panose="020F0502020204030204" pitchFamily="34" charset="0"/>
            </a:endParaRPr>
          </a:p>
          <a:p>
            <a:pPr marL="0" marR="0" algn="just">
              <a:lnSpc>
                <a:spcPct val="150000"/>
              </a:lnSpc>
              <a:spcBef>
                <a:spcPts val="0"/>
              </a:spcBef>
              <a:spcAft>
                <a:spcPts val="0"/>
              </a:spcAft>
            </a:pPr>
            <a:r>
              <a:rPr lang="en-US" sz="2400" kern="0">
                <a:effectLst/>
                <a:latin typeface="Calibri" panose="020F0502020204030204" pitchFamily="34" charset="0"/>
                <a:ea typeface="Calibri" panose="020F0502020204030204" pitchFamily="34" charset="0"/>
                <a:cs typeface="Calibri" panose="020F0502020204030204" pitchFamily="34" charset="0"/>
              </a:rPr>
              <a:t>- Phần 2 (Khổ 2, 3, 4): Nhắc nhớ hình ảnh quê nhà với hình ảnh thân thuộc, gắn bó</a:t>
            </a:r>
            <a:endParaRPr lang="en-US" kern="100">
              <a:effectLst/>
              <a:latin typeface="Calibri" panose="020F0502020204030204" pitchFamily="34" charset="0"/>
              <a:ea typeface="Calibri" panose="020F0502020204030204" pitchFamily="34" charset="0"/>
              <a:cs typeface="Calibri" panose="020F0502020204030204" pitchFamily="34" charset="0"/>
            </a:endParaRPr>
          </a:p>
          <a:p>
            <a:r>
              <a:rPr lang="en-US" sz="2400" kern="0">
                <a:effectLst/>
                <a:latin typeface="Calibri" panose="020F0502020204030204" pitchFamily="34" charset="0"/>
                <a:ea typeface="Calibri" panose="020F0502020204030204" pitchFamily="34" charset="0"/>
                <a:cs typeface="Calibri" panose="020F0502020204030204" pitchFamily="34" charset="0"/>
              </a:rPr>
              <a:t>-  Phần 3 (Khổ 5): Khao khát trở về nơi “chái bếp” những người thân yêu.</a:t>
            </a:r>
            <a:endParaRPr lang="en-US" sz="240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2710364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4" grpId="0" animBg="1"/>
      <p:bldP spid="7" grpId="0" animBg="1"/>
      <p:bldP spid="8" grpId="0" animBg="1"/>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B3F3180-1610-45EA-869C-9B94A14B49D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72386" y="-9219"/>
            <a:ext cx="5969761" cy="6867219"/>
          </a:xfrm>
          <a:prstGeom prst="rect">
            <a:avLst/>
          </a:prstGeom>
        </p:spPr>
      </p:pic>
      <p:pic>
        <p:nvPicPr>
          <p:cNvPr id="3" name="图片 2">
            <a:extLst>
              <a:ext uri="{FF2B5EF4-FFF2-40B4-BE49-F238E27FC236}">
                <a16:creationId xmlns:a16="http://schemas.microsoft.com/office/drawing/2014/main" id="{3DE30D98-53D7-44F5-BC8D-9FBDB7465B6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030" t="8604" r="12169"/>
          <a:stretch/>
        </p:blipFill>
        <p:spPr>
          <a:xfrm flipH="1">
            <a:off x="419716" y="-9219"/>
            <a:ext cx="5697608" cy="6867219"/>
          </a:xfrm>
          <a:prstGeom prst="rect">
            <a:avLst/>
          </a:prstGeom>
        </p:spPr>
      </p:pic>
      <p:grpSp>
        <p:nvGrpSpPr>
          <p:cNvPr id="4" name="组合 3">
            <a:extLst>
              <a:ext uri="{FF2B5EF4-FFF2-40B4-BE49-F238E27FC236}">
                <a16:creationId xmlns:a16="http://schemas.microsoft.com/office/drawing/2014/main" id="{46B39420-3EE5-42A1-A105-4E72368D183A}"/>
              </a:ext>
            </a:extLst>
          </p:cNvPr>
          <p:cNvGrpSpPr/>
          <p:nvPr/>
        </p:nvGrpSpPr>
        <p:grpSpPr>
          <a:xfrm>
            <a:off x="0" y="3237188"/>
            <a:ext cx="12192000" cy="3630030"/>
            <a:chOff x="0" y="3038352"/>
            <a:chExt cx="12192000" cy="3819648"/>
          </a:xfrm>
        </p:grpSpPr>
        <p:pic>
          <p:nvPicPr>
            <p:cNvPr id="5" name="图片 4">
              <a:extLst>
                <a:ext uri="{FF2B5EF4-FFF2-40B4-BE49-F238E27FC236}">
                  <a16:creationId xmlns:a16="http://schemas.microsoft.com/office/drawing/2014/main" id="{9A1FFBF3-25D4-4856-A19F-6F267F30A4A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2996"/>
            <a:stretch/>
          </p:blipFill>
          <p:spPr>
            <a:xfrm>
              <a:off x="0" y="3038353"/>
              <a:ext cx="6238754" cy="3819647"/>
            </a:xfrm>
            <a:prstGeom prst="rect">
              <a:avLst/>
            </a:prstGeom>
          </p:spPr>
        </p:pic>
        <p:pic>
          <p:nvPicPr>
            <p:cNvPr id="6" name="图片 5">
              <a:extLst>
                <a:ext uri="{FF2B5EF4-FFF2-40B4-BE49-F238E27FC236}">
                  <a16:creationId xmlns:a16="http://schemas.microsoft.com/office/drawing/2014/main" id="{429D404E-2A70-4881-B855-96BEBE7D7CB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2996"/>
            <a:stretch/>
          </p:blipFill>
          <p:spPr>
            <a:xfrm>
              <a:off x="5953246" y="3038352"/>
              <a:ext cx="6238754" cy="3819647"/>
            </a:xfrm>
            <a:prstGeom prst="rect">
              <a:avLst/>
            </a:prstGeom>
          </p:spPr>
        </p:pic>
      </p:grpSp>
      <p:sp>
        <p:nvSpPr>
          <p:cNvPr id="9" name="矩形: 圆角 8">
            <a:extLst>
              <a:ext uri="{FF2B5EF4-FFF2-40B4-BE49-F238E27FC236}">
                <a16:creationId xmlns:a16="http://schemas.microsoft.com/office/drawing/2014/main" id="{1422BCEB-8E4B-4794-873E-C6AFEBD6C6ED}"/>
              </a:ext>
            </a:extLst>
          </p:cNvPr>
          <p:cNvSpPr/>
          <p:nvPr/>
        </p:nvSpPr>
        <p:spPr>
          <a:xfrm>
            <a:off x="2326739" y="1791086"/>
            <a:ext cx="8235703" cy="3026357"/>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12" name="图片 11">
            <a:extLst>
              <a:ext uri="{FF2B5EF4-FFF2-40B4-BE49-F238E27FC236}">
                <a16:creationId xmlns:a16="http://schemas.microsoft.com/office/drawing/2014/main" id="{B149607C-E8CF-446F-9B3E-5F9059B22F8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80000"/>
          <a:stretch/>
        </p:blipFill>
        <p:spPr>
          <a:xfrm flipH="1">
            <a:off x="-27608" y="5009105"/>
            <a:ext cx="6263730" cy="1878637"/>
          </a:xfrm>
          <a:prstGeom prst="rect">
            <a:avLst/>
          </a:prstGeom>
        </p:spPr>
      </p:pic>
      <p:pic>
        <p:nvPicPr>
          <p:cNvPr id="13" name="图片 12">
            <a:extLst>
              <a:ext uri="{FF2B5EF4-FFF2-40B4-BE49-F238E27FC236}">
                <a16:creationId xmlns:a16="http://schemas.microsoft.com/office/drawing/2014/main" id="{DA5DC64C-312B-4670-8CC8-F9227F3A8E5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9873" b="60663"/>
          <a:stretch/>
        </p:blipFill>
        <p:spPr>
          <a:xfrm>
            <a:off x="798507" y="4024060"/>
            <a:ext cx="1835086" cy="2697757"/>
          </a:xfrm>
          <a:prstGeom prst="rect">
            <a:avLst/>
          </a:prstGeom>
        </p:spPr>
      </p:pic>
      <p:pic>
        <p:nvPicPr>
          <p:cNvPr id="14" name="图片 13">
            <a:extLst>
              <a:ext uri="{FF2B5EF4-FFF2-40B4-BE49-F238E27FC236}">
                <a16:creationId xmlns:a16="http://schemas.microsoft.com/office/drawing/2014/main" id="{2B1A006B-2A45-4512-919D-79F262E2A2F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47806" r="53122"/>
          <a:stretch/>
        </p:blipFill>
        <p:spPr>
          <a:xfrm flipH="1">
            <a:off x="9705034" y="2682430"/>
            <a:ext cx="2500849" cy="4175570"/>
          </a:xfrm>
          <a:prstGeom prst="rect">
            <a:avLst/>
          </a:prstGeom>
        </p:spPr>
      </p:pic>
      <p:sp>
        <p:nvSpPr>
          <p:cNvPr id="7" name="TextBox 6">
            <a:extLst>
              <a:ext uri="{FF2B5EF4-FFF2-40B4-BE49-F238E27FC236}">
                <a16:creationId xmlns:a16="http://schemas.microsoft.com/office/drawing/2014/main" id="{603B2BEB-8535-3B7F-D4C9-1C71856A184C}"/>
              </a:ext>
            </a:extLst>
          </p:cNvPr>
          <p:cNvSpPr txBox="1"/>
          <p:nvPr/>
        </p:nvSpPr>
        <p:spPr>
          <a:xfrm>
            <a:off x="2181291" y="2704099"/>
            <a:ext cx="8425049"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rPr>
              <a:t>II/ Tìm hiểu chi tiết</a:t>
            </a:r>
          </a:p>
        </p:txBody>
      </p:sp>
    </p:spTree>
    <p:extLst>
      <p:ext uri="{BB962C8B-B14F-4D97-AF65-F5344CB8AC3E}">
        <p14:creationId xmlns:p14="http://schemas.microsoft.com/office/powerpoint/2010/main" val="46407987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heme/theme1.xml><?xml version="1.0" encoding="utf-8"?>
<a:theme xmlns:a="http://schemas.openxmlformats.org/drawingml/2006/main" name="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1000</TotalTime>
  <Words>870</Words>
  <Application>Microsoft Office PowerPoint</Application>
  <PresentationFormat>Widescreen</PresentationFormat>
  <Paragraphs>82</Paragraphs>
  <Slides>23</Slides>
  <Notes>23</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23</vt:i4>
      </vt:variant>
    </vt:vector>
  </HeadingPairs>
  <TitlesOfParts>
    <vt:vector size="34" baseType="lpstr">
      <vt:lpstr>Arial</vt:lpstr>
      <vt:lpstr>等线</vt:lpstr>
      <vt:lpstr>Times New Roman</vt:lpstr>
      <vt:lpstr>#9Slide07 SVNZiclets</vt:lpstr>
      <vt:lpstr>#9Slide05 SVNSteady</vt:lpstr>
      <vt:lpstr>#9Slide02 Noi dung rat dai</vt:lpstr>
      <vt:lpstr>#9Slide03 AllRoundGothic</vt:lpstr>
      <vt:lpstr>Calibri</vt:lpstr>
      <vt:lpstr>字魂52号-阿开漫画体</vt:lpstr>
      <vt:lpstr>#9Slide05 SVNVanilla Daisy Pro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WIN7</dc:creator>
  <cp:lastModifiedBy>Admin</cp:lastModifiedBy>
  <cp:revision>26</cp:revision>
  <dcterms:created xsi:type="dcterms:W3CDTF">2017-08-18T03:02:00Z</dcterms:created>
  <dcterms:modified xsi:type="dcterms:W3CDTF">2023-06-18T05:46:37Z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2052-10.1.0.6748</vt:lpwstr>
  </property>
</Properties>
</file>