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7"/>
  </p:notesMasterIdLst>
  <p:sldIdLst>
    <p:sldId id="323" r:id="rId3"/>
    <p:sldId id="324" r:id="rId4"/>
    <p:sldId id="325" r:id="rId5"/>
    <p:sldId id="326" r:id="rId6"/>
    <p:sldId id="327" r:id="rId7"/>
    <p:sldId id="328" r:id="rId8"/>
    <p:sldId id="329" r:id="rId9"/>
    <p:sldId id="330" r:id="rId10"/>
    <p:sldId id="331" r:id="rId11"/>
    <p:sldId id="332" r:id="rId12"/>
    <p:sldId id="275" r:id="rId13"/>
    <p:sldId id="333" r:id="rId14"/>
    <p:sldId id="334" r:id="rId15"/>
    <p:sldId id="335" r:id="rId16"/>
    <p:sldId id="336" r:id="rId17"/>
    <p:sldId id="337" r:id="rId18"/>
    <p:sldId id="338" r:id="rId19"/>
    <p:sldId id="339" r:id="rId20"/>
    <p:sldId id="340" r:id="rId21"/>
    <p:sldId id="341" r:id="rId22"/>
    <p:sldId id="342" r:id="rId23"/>
    <p:sldId id="343" r:id="rId24"/>
    <p:sldId id="344" r:id="rId25"/>
    <p:sldId id="345" r:id="rId26"/>
  </p:sldIdLst>
  <p:sldSz cx="12192000" cy="6858000"/>
  <p:notesSz cx="6858000" cy="9144000"/>
  <p:embeddedFontLst>
    <p:embeddedFont>
      <p:font typeface="等线" panose="020B0604020202020204" charset="-122"/>
      <p:regular r:id="rId28"/>
      <p:bold r:id="rId29"/>
    </p:embeddedFont>
    <p:embeddedFont>
      <p:font typeface="#9Slide05 SVNVandella" charset="0"/>
      <p:regular r:id="rId30"/>
    </p:embeddedFont>
    <p:embeddedFont>
      <p:font typeface="#9Slide04 SVNSwashington" panose="020B0604020202020204" charset="0"/>
      <p:regular r:id="rId31"/>
    </p:embeddedFont>
    <p:embeddedFont>
      <p:font typeface="#9Slide03 Prompt Black" panose="020B0604020202020204" charset="-34"/>
      <p:bold r:id="rId32"/>
    </p:embeddedFont>
    <p:embeddedFont>
      <p:font typeface="字魂70号-灵悦黑体" panose="020B0604020202020204" charset="0"/>
      <p:regular r:id="rId33"/>
    </p:embeddedFont>
    <p:embeddedFont>
      <p:font typeface="微软雅黑" panose="020B0503020204020204" pitchFamily="34" charset="-122"/>
      <p:regular r:id="rId34"/>
      <p:bold r:id="rId35"/>
    </p:embeddedFont>
    <p:embeddedFont>
      <p:font typeface="等线 Light" panose="020B0604020202020204" charset="-122"/>
      <p:regular r:id="rId36"/>
    </p:embeddedFont>
    <p:embeddedFont>
      <p:font typeface="Calibri" panose="020F0502020204030204" pitchFamily="34" charset="0"/>
      <p:regular r:id="rId37"/>
      <p:bold r:id="rId38"/>
      <p:italic r:id="rId39"/>
      <p:boldItalic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6E2E"/>
    <a:srgbClr val="9ECB7C"/>
    <a:srgbClr val="DA8D55"/>
    <a:srgbClr val="EFB971"/>
    <a:srgbClr val="F1F8CF"/>
    <a:srgbClr val="D1D353"/>
    <a:srgbClr val="547025"/>
    <a:srgbClr val="E7DEDD"/>
    <a:srgbClr val="331E12"/>
    <a:srgbClr val="CCBE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11" autoAdjust="0"/>
    <p:restoredTop sz="94660"/>
  </p:normalViewPr>
  <p:slideViewPr>
    <p:cSldViewPr snapToGrid="0">
      <p:cViewPr varScale="1">
        <p:scale>
          <a:sx n="47" d="100"/>
          <a:sy n="47" d="100"/>
        </p:scale>
        <p:origin x="486"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CCFBF-C6DA-47BA-854B-93A6395B7727}" type="datetimeFigureOut">
              <a:rPr lang="zh-CN" altLang="en-US" smtClean="0"/>
              <a:t>2023/6/18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B3F4C-988B-40E0-85D3-0253AA0CEDB7}" type="slidenum">
              <a:rPr lang="zh-CN" altLang="en-US" smtClean="0"/>
              <a:t>‹#›</a:t>
            </a:fld>
            <a:endParaRPr lang="zh-CN" altLang="en-US"/>
          </a:p>
        </p:txBody>
      </p:sp>
    </p:spTree>
    <p:extLst>
      <p:ext uri="{BB962C8B-B14F-4D97-AF65-F5344CB8AC3E}">
        <p14:creationId xmlns:p14="http://schemas.microsoft.com/office/powerpoint/2010/main" val="4275872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音乐：</a:t>
            </a:r>
            <a:r>
              <a:rPr lang="zh-CN" altLang="en-US" dirty="0">
                <a:sym typeface="+mn-ea"/>
              </a:rPr>
              <a:t>https://ibaotu.com/sucai/19666173.html</a:t>
            </a:r>
            <a:endParaRPr lang="zh-CN" altLang="en-US" dirty="0"/>
          </a:p>
          <a:p>
            <a:r>
              <a:rPr lang="zh-CN" altLang="en-US"/>
              <a:t>字体：</a:t>
            </a:r>
            <a:r>
              <a:rPr lang="zh-CN" altLang="en-US">
                <a:sym typeface="+mn-ea"/>
              </a:rPr>
              <a:t>https://izihun.com/shangyongziti-508.html</a:t>
            </a:r>
            <a:endParaRPr lang="zh-CN" altLang="en-US"/>
          </a:p>
          <a:p>
            <a:r>
              <a:rPr lang="zh-CN" altLang="en-US"/>
              <a:t>素材：https://ibaotu.com/sucai/19766754.html，https://ibaotu.com/sucai/19754026.html，https://ibaotu.com/sucai/19760700.html，https://ibaotu.com/sucai/19778746.html，https://ibaotu.com/sucai/19698378.html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81967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54236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023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0840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9070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624769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476940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2023/6/18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758406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A823D7-9F98-4745-9AB7-E61F100F41C7}" type="datetimeFigureOut">
              <a:rPr lang="zh-CN" altLang="en-US" smtClean="0"/>
              <a:t>2023/6/18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044859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2023/6/18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645214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79267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7515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12647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652197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55948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421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51647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7058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7673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320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60174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55718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2023/6/18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77989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2023/6/18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10107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9" name="图片 8" descr="60abacc0ef51a"/>
            <p:cNvPicPr>
              <a:picLocks noChangeAspect="1"/>
            </p:cNvPicPr>
            <p:nvPr/>
          </p:nvPicPr>
          <p:blipFill>
            <a:blip r:embed="rId3"/>
            <a:stretch>
              <a:fillRect/>
            </a:stretch>
          </p:blipFill>
          <p:spPr>
            <a:xfrm>
              <a:off x="0" y="0"/>
              <a:ext cx="12192000" cy="6858000"/>
            </a:xfrm>
            <a:prstGeom prst="rect">
              <a:avLst/>
            </a:prstGeom>
          </p:spPr>
        </p:pic>
        <p:pic>
          <p:nvPicPr>
            <p:cNvPr id="8" name="图片 7" descr="wqewqw"/>
            <p:cNvPicPr>
              <a:picLocks noChangeAspect="1"/>
            </p:cNvPicPr>
            <p:nvPr/>
          </p:nvPicPr>
          <p:blipFill>
            <a:blip r:embed="rId4"/>
            <a:stretch>
              <a:fillRect/>
            </a:stretch>
          </p:blipFill>
          <p:spPr>
            <a:xfrm>
              <a:off x="0" y="762000"/>
              <a:ext cx="12192000" cy="6096000"/>
            </a:xfrm>
            <a:prstGeom prst="rect">
              <a:avLst/>
            </a:prstGeom>
          </p:spPr>
        </p:pic>
      </p:grpSp>
      <p:pic>
        <p:nvPicPr>
          <p:cNvPr id="5" name="图片 4" descr="示范点"/>
          <p:cNvPicPr>
            <a:picLocks noChangeAspect="1"/>
          </p:cNvPicPr>
          <p:nvPr/>
        </p:nvPicPr>
        <p:blipFill>
          <a:blip r:embed="rId5"/>
          <a:stretch>
            <a:fillRect/>
          </a:stretch>
        </p:blipFill>
        <p:spPr>
          <a:xfrm>
            <a:off x="10347325" y="0"/>
            <a:ext cx="1844675" cy="3118485"/>
          </a:xfrm>
          <a:prstGeom prst="rect">
            <a:avLst/>
          </a:prstGeom>
        </p:spPr>
      </p:pic>
      <p:pic>
        <p:nvPicPr>
          <p:cNvPr id="7" name="图片 6" descr="frr"/>
          <p:cNvPicPr>
            <a:picLocks noChangeAspect="1"/>
          </p:cNvPicPr>
          <p:nvPr/>
        </p:nvPicPr>
        <p:blipFill>
          <a:blip r:embed="rId6"/>
          <a:stretch>
            <a:fillRect/>
          </a:stretch>
        </p:blipFill>
        <p:spPr>
          <a:xfrm>
            <a:off x="0" y="5030470"/>
            <a:ext cx="12192000" cy="1827530"/>
          </a:xfrm>
          <a:prstGeom prst="rect">
            <a:avLst/>
          </a:prstGeom>
        </p:spPr>
      </p:pic>
      <p:pic>
        <p:nvPicPr>
          <p:cNvPr id="6" name="图片 5" descr="我却"/>
          <p:cNvPicPr>
            <a:picLocks noChangeAspect="1"/>
          </p:cNvPicPr>
          <p:nvPr/>
        </p:nvPicPr>
        <p:blipFill>
          <a:blip r:embed="rId7"/>
          <a:stretch>
            <a:fillRect/>
          </a:stretch>
        </p:blipFill>
        <p:spPr>
          <a:xfrm>
            <a:off x="0" y="0"/>
            <a:ext cx="4896485" cy="3679190"/>
          </a:xfrm>
          <a:prstGeom prst="rect">
            <a:avLst/>
          </a:prstGeom>
        </p:spPr>
      </p:pic>
      <p:sp>
        <p:nvSpPr>
          <p:cNvPr id="10" name="TextBox 9">
            <a:extLst>
              <a:ext uri="{FF2B5EF4-FFF2-40B4-BE49-F238E27FC236}">
                <a16:creationId xmlns:a16="http://schemas.microsoft.com/office/drawing/2014/main" id="{41938393-AC3E-6A79-B4B0-AE875E68B78A}"/>
              </a:ext>
            </a:extLst>
          </p:cNvPr>
          <p:cNvSpPr txBox="1"/>
          <p:nvPr/>
        </p:nvSpPr>
        <p:spPr>
          <a:xfrm>
            <a:off x="2175642" y="761999"/>
            <a:ext cx="2159566" cy="1015663"/>
          </a:xfrm>
          <a:prstGeom prst="rect">
            <a:avLst/>
          </a:prstGeom>
          <a:noFill/>
        </p:spPr>
        <p:txBody>
          <a:bodyPr wrap="none" rtlCol="0">
            <a:spAutoFit/>
          </a:bodyPr>
          <a:lstStyle/>
          <a:p>
            <a:r>
              <a:rPr lang="en-US" sz="6000">
                <a:ln w="177800">
                  <a:solidFill>
                    <a:schemeClr val="bg1"/>
                  </a:solidFill>
                </a:ln>
                <a:solidFill>
                  <a:schemeClr val="bg1"/>
                </a:solidFill>
                <a:latin typeface="#9Slide05 SVNVandella" pitchFamily="2" charset="0"/>
              </a:rPr>
              <a:t>Văn bản</a:t>
            </a:r>
          </a:p>
        </p:txBody>
      </p:sp>
      <p:sp>
        <p:nvSpPr>
          <p:cNvPr id="11" name="TextBox 10">
            <a:extLst>
              <a:ext uri="{FF2B5EF4-FFF2-40B4-BE49-F238E27FC236}">
                <a16:creationId xmlns:a16="http://schemas.microsoft.com/office/drawing/2014/main" id="{C009D0EB-9472-66DD-925B-602FE3FDB5AF}"/>
              </a:ext>
            </a:extLst>
          </p:cNvPr>
          <p:cNvSpPr txBox="1"/>
          <p:nvPr/>
        </p:nvSpPr>
        <p:spPr>
          <a:xfrm>
            <a:off x="2175642" y="755096"/>
            <a:ext cx="2159566" cy="1015663"/>
          </a:xfrm>
          <a:prstGeom prst="rect">
            <a:avLst/>
          </a:prstGeom>
          <a:noFill/>
        </p:spPr>
        <p:txBody>
          <a:bodyPr wrap="none" rtlCol="0">
            <a:spAutoFit/>
          </a:bodyPr>
          <a:lstStyle/>
          <a:p>
            <a:r>
              <a:rPr lang="en-US" sz="6000">
                <a:gradFill>
                  <a:gsLst>
                    <a:gs pos="45436">
                      <a:srgbClr val="A7C712"/>
                    </a:gs>
                    <a:gs pos="0">
                      <a:srgbClr val="1C6E2E"/>
                    </a:gs>
                    <a:gs pos="85000">
                      <a:srgbClr val="FFFF00"/>
                    </a:gs>
                    <a:gs pos="83000">
                      <a:schemeClr val="accent1">
                        <a:lumMod val="45000"/>
                        <a:lumOff val="55000"/>
                      </a:schemeClr>
                    </a:gs>
                    <a:gs pos="100000">
                      <a:schemeClr val="accent1">
                        <a:lumMod val="30000"/>
                        <a:lumOff val="70000"/>
                      </a:schemeClr>
                    </a:gs>
                  </a:gsLst>
                  <a:lin ang="5400000" scaled="1"/>
                </a:gradFill>
                <a:latin typeface="#9Slide05 SVNVandella" pitchFamily="2" charset="0"/>
              </a:rPr>
              <a:t>Văn bản</a:t>
            </a:r>
          </a:p>
        </p:txBody>
      </p:sp>
      <p:sp>
        <p:nvSpPr>
          <p:cNvPr id="12" name="TextBox 11">
            <a:extLst>
              <a:ext uri="{FF2B5EF4-FFF2-40B4-BE49-F238E27FC236}">
                <a16:creationId xmlns:a16="http://schemas.microsoft.com/office/drawing/2014/main" id="{13186B9E-177B-75E6-AFC3-5840832EAF1B}"/>
              </a:ext>
            </a:extLst>
          </p:cNvPr>
          <p:cNvSpPr txBox="1"/>
          <p:nvPr/>
        </p:nvSpPr>
        <p:spPr>
          <a:xfrm>
            <a:off x="2176115" y="1768521"/>
            <a:ext cx="6864349" cy="3046988"/>
          </a:xfrm>
          <a:prstGeom prst="rect">
            <a:avLst/>
          </a:prstGeom>
          <a:noFill/>
        </p:spPr>
        <p:txBody>
          <a:bodyPr wrap="square" rtlCol="0">
            <a:spAutoFit/>
          </a:bodyPr>
          <a:lstStyle/>
          <a:p>
            <a:pPr algn="ctr"/>
            <a:r>
              <a:rPr lang="en-US" sz="9600">
                <a:solidFill>
                  <a:srgbClr val="1C6E2E"/>
                </a:solidFill>
                <a:latin typeface="#9Slide04 SVNSwashington" pitchFamily="2" charset="0"/>
              </a:rPr>
              <a:t>Những chiếc lá thơm tho</a:t>
            </a:r>
          </a:p>
        </p:txBody>
      </p:sp>
      <p:pic>
        <p:nvPicPr>
          <p:cNvPr id="13" name="Picture 12" descr="A child holding an old person's back&#10;&#10;Description automatically generated with low confidence">
            <a:extLst>
              <a:ext uri="{FF2B5EF4-FFF2-40B4-BE49-F238E27FC236}">
                <a16:creationId xmlns:a16="http://schemas.microsoft.com/office/drawing/2014/main" id="{09907EE9-D96D-0800-320A-F4D15DC590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5517" y="1871717"/>
            <a:ext cx="5887583" cy="58875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15859" y="924488"/>
            <a:ext cx="9511009"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0923"/>
            <a:ext cx="1084997" cy="765313"/>
          </a:xfrm>
          <a:prstGeom prst="rect">
            <a:avLst/>
          </a:prstGeom>
        </p:spPr>
      </p:pic>
      <p:pic>
        <p:nvPicPr>
          <p:cNvPr id="10" name="Picture 9" descr="A child holding an old person's back&#10;&#10;Description automatically generated with low confidence">
            <a:extLst>
              <a:ext uri="{FF2B5EF4-FFF2-40B4-BE49-F238E27FC236}">
                <a16:creationId xmlns:a16="http://schemas.microsoft.com/office/drawing/2014/main" id="{311E794E-2107-0F26-579F-830B51A1BB5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08076" y="1346470"/>
            <a:ext cx="5383924" cy="5383924"/>
          </a:xfrm>
          <a:prstGeom prst="rect">
            <a:avLst/>
          </a:prstGeom>
        </p:spPr>
      </p:pic>
      <p:sp>
        <p:nvSpPr>
          <p:cNvPr id="7" name="TextBox 6">
            <a:extLst>
              <a:ext uri="{FF2B5EF4-FFF2-40B4-BE49-F238E27FC236}">
                <a16:creationId xmlns:a16="http://schemas.microsoft.com/office/drawing/2014/main" id="{26DAF5BD-5B5C-ADA0-A9FC-DFB7E268720C}"/>
              </a:ext>
            </a:extLst>
          </p:cNvPr>
          <p:cNvSpPr txBox="1"/>
          <p:nvPr/>
        </p:nvSpPr>
        <p:spPr>
          <a:xfrm>
            <a:off x="817922" y="430840"/>
            <a:ext cx="9849078" cy="591765"/>
          </a:xfrm>
          <a:prstGeom prst="rect">
            <a:avLst/>
          </a:prstGeom>
          <a:noFill/>
        </p:spPr>
        <p:txBody>
          <a:bodyPr wrap="square">
            <a:spAutoFit/>
          </a:bodyPr>
          <a:lstStyle/>
          <a:p>
            <a:pPr marR="0" lvl="0" algn="just">
              <a:lnSpc>
                <a:spcPct val="150000"/>
              </a:lnSpc>
              <a:spcBef>
                <a:spcPts val="0"/>
              </a:spcBef>
              <a:spcAft>
                <a:spcPts val="0"/>
              </a:spcAft>
            </a:pPr>
            <a:r>
              <a:rPr lang="en-US" sz="2400" kern="100">
                <a:effectLst/>
                <a:latin typeface="#9Slide04 SVNSwashington" pitchFamily="2" charset="0"/>
                <a:ea typeface="Calibri" panose="020F0502020204030204" pitchFamily="34" charset="0"/>
                <a:cs typeface="Times New Roman" panose="02020603050405020304" pitchFamily="18" charset="0"/>
              </a:rPr>
              <a:t>4.	Chia sẻ câu chuyện về tình cảm của cháu với ông bà mà em biết hoặc trải qua</a:t>
            </a:r>
          </a:p>
        </p:txBody>
      </p:sp>
      <p:sp>
        <p:nvSpPr>
          <p:cNvPr id="6" name="TextBox 5">
            <a:extLst>
              <a:ext uri="{FF2B5EF4-FFF2-40B4-BE49-F238E27FC236}">
                <a16:creationId xmlns:a16="http://schemas.microsoft.com/office/drawing/2014/main" id="{7D9E239F-F458-1F03-F57E-73ADFC018D95}"/>
              </a:ext>
            </a:extLst>
          </p:cNvPr>
          <p:cNvSpPr txBox="1"/>
          <p:nvPr/>
        </p:nvSpPr>
        <p:spPr>
          <a:xfrm>
            <a:off x="542498" y="1850101"/>
            <a:ext cx="6336995" cy="3903504"/>
          </a:xfrm>
          <a:prstGeom prst="rect">
            <a:avLst/>
          </a:prstGeom>
          <a:noFill/>
        </p:spPr>
        <p:txBody>
          <a:bodyPr wrap="square">
            <a:spAutoFit/>
          </a:bodyPr>
          <a:lstStyle/>
          <a:p>
            <a:pPr marL="0" marR="0" algn="just">
              <a:lnSpc>
                <a:spcPct val="150000"/>
              </a:lnSpc>
              <a:spcBef>
                <a:spcPts val="0"/>
              </a:spcBef>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Bà là người cho ăn khi còn nhỏ,…</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Câu chuyện về cậu bé Tích Chu được bà yêu thương, chăm sóc nhưng lại quá ham chơi, khiến bà khát nước, biến thành chim. Cậu bé hối hận, tìm suối tiên, lấy nước để bà uống, trở lại thành người,…</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007855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81496" y="760923"/>
            <a:ext cx="2510182"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 y="536714"/>
            <a:ext cx="1084997" cy="765313"/>
          </a:xfrm>
          <a:prstGeom prst="rect">
            <a:avLst/>
          </a:prstGeom>
        </p:spPr>
      </p:pic>
      <p:sp>
        <p:nvSpPr>
          <p:cNvPr id="2" name="TextBox 1">
            <a:extLst>
              <a:ext uri="{FF2B5EF4-FFF2-40B4-BE49-F238E27FC236}">
                <a16:creationId xmlns:a16="http://schemas.microsoft.com/office/drawing/2014/main" id="{5F1E12B7-8A0E-C275-34ED-F903E4FD1811}"/>
              </a:ext>
            </a:extLst>
          </p:cNvPr>
          <p:cNvSpPr txBox="1"/>
          <p:nvPr/>
        </p:nvSpPr>
        <p:spPr>
          <a:xfrm>
            <a:off x="817922" y="430840"/>
            <a:ext cx="9849078" cy="591765"/>
          </a:xfrm>
          <a:prstGeom prst="rect">
            <a:avLst/>
          </a:prstGeom>
          <a:noFill/>
        </p:spPr>
        <p:txBody>
          <a:bodyPr wrap="square">
            <a:spAutoFit/>
          </a:bodyPr>
          <a:lstStyle/>
          <a:p>
            <a:pPr marR="0" lvl="0" algn="just">
              <a:lnSpc>
                <a:spcPct val="150000"/>
              </a:lnSpc>
              <a:spcBef>
                <a:spcPts val="0"/>
              </a:spcBef>
              <a:spcAft>
                <a:spcPts val="0"/>
              </a:spcAft>
            </a:pPr>
            <a:r>
              <a:rPr lang="en-US" sz="2400" kern="100">
                <a:latin typeface="#9Slide04 SVNSwashington" pitchFamily="2" charset="0"/>
                <a:ea typeface="Calibri" panose="020F0502020204030204" pitchFamily="34" charset="0"/>
                <a:cs typeface="Times New Roman" panose="02020603050405020304" pitchFamily="18" charset="0"/>
              </a:rPr>
              <a:t>III/ TỔNG KẾT</a:t>
            </a:r>
            <a:endParaRPr lang="en-US" sz="2400" kern="100">
              <a:effectLst/>
              <a:latin typeface="#9Slide04 SVNSwashington" pitchFamily="2"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C1CF0666-9FA3-EA8C-3FAC-C690BD6902E4}"/>
              </a:ext>
            </a:extLst>
          </p:cNvPr>
          <p:cNvGrpSpPr/>
          <p:nvPr/>
        </p:nvGrpSpPr>
        <p:grpSpPr>
          <a:xfrm>
            <a:off x="817922" y="1867878"/>
            <a:ext cx="4354706" cy="2475914"/>
            <a:chOff x="817922" y="1867878"/>
            <a:chExt cx="4354706" cy="2475914"/>
          </a:xfrm>
        </p:grpSpPr>
        <p:sp>
          <p:nvSpPr>
            <p:cNvPr id="25" name="任意多边形 24"/>
            <p:cNvSpPr/>
            <p:nvPr/>
          </p:nvSpPr>
          <p:spPr>
            <a:xfrm flipV="1">
              <a:off x="817922" y="1867878"/>
              <a:ext cx="4354706" cy="1486240"/>
            </a:xfrm>
            <a:custGeom>
              <a:avLst/>
              <a:gdLst>
                <a:gd name="connsiteX0" fmla="*/ 107742 w 10287000"/>
                <a:gd name="connsiteY0" fmla="*/ 0 h 1166795"/>
                <a:gd name="connsiteX1" fmla="*/ 107742 w 10287000"/>
                <a:gd name="connsiteY1" fmla="*/ 659900 h 1166795"/>
                <a:gd name="connsiteX2" fmla="*/ 10195960 w 10287000"/>
                <a:gd name="connsiteY2" fmla="*/ 659900 h 1166795"/>
                <a:gd name="connsiteX3" fmla="*/ 10195960 w 10287000"/>
                <a:gd name="connsiteY3" fmla="*/ 11261 h 1166795"/>
                <a:gd name="connsiteX4" fmla="*/ 10228834 w 10287000"/>
                <a:gd name="connsiteY4" fmla="*/ 33425 h 1166795"/>
                <a:gd name="connsiteX5" fmla="*/ 10287000 w 10287000"/>
                <a:gd name="connsiteY5" fmla="*/ 173851 h 1166795"/>
                <a:gd name="connsiteX6" fmla="*/ 10287000 w 10287000"/>
                <a:gd name="connsiteY6" fmla="*/ 968202 h 1166795"/>
                <a:gd name="connsiteX7" fmla="*/ 10088407 w 10287000"/>
                <a:gd name="connsiteY7" fmla="*/ 1166795 h 1166795"/>
                <a:gd name="connsiteX8" fmla="*/ 198593 w 10287000"/>
                <a:gd name="connsiteY8" fmla="*/ 1166795 h 1166795"/>
                <a:gd name="connsiteX9" fmla="*/ 0 w 10287000"/>
                <a:gd name="connsiteY9" fmla="*/ 968202 h 1166795"/>
                <a:gd name="connsiteX10" fmla="*/ 0 w 10287000"/>
                <a:gd name="connsiteY10" fmla="*/ 173851 h 1166795"/>
                <a:gd name="connsiteX11" fmla="*/ 58167 w 10287000"/>
                <a:gd name="connsiteY11" fmla="*/ 33425 h 11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7000" h="1166795">
                  <a:moveTo>
                    <a:pt x="107742" y="0"/>
                  </a:moveTo>
                  <a:lnTo>
                    <a:pt x="107742" y="659900"/>
                  </a:lnTo>
                  <a:lnTo>
                    <a:pt x="10195960" y="659900"/>
                  </a:lnTo>
                  <a:lnTo>
                    <a:pt x="10195960" y="11261"/>
                  </a:lnTo>
                  <a:lnTo>
                    <a:pt x="10228834" y="33425"/>
                  </a:lnTo>
                  <a:cubicBezTo>
                    <a:pt x="10264772" y="69363"/>
                    <a:pt x="10287000" y="119011"/>
                    <a:pt x="10287000" y="173851"/>
                  </a:cubicBezTo>
                  <a:lnTo>
                    <a:pt x="10287000" y="968202"/>
                  </a:lnTo>
                  <a:cubicBezTo>
                    <a:pt x="10287000" y="1077882"/>
                    <a:pt x="10198087" y="1166795"/>
                    <a:pt x="10088407" y="1166795"/>
                  </a:cubicBezTo>
                  <a:lnTo>
                    <a:pt x="198593" y="1166795"/>
                  </a:lnTo>
                  <a:cubicBezTo>
                    <a:pt x="88913" y="1166795"/>
                    <a:pt x="0" y="1077882"/>
                    <a:pt x="0" y="968202"/>
                  </a:cubicBezTo>
                  <a:lnTo>
                    <a:pt x="0" y="173851"/>
                  </a:lnTo>
                  <a:cubicBezTo>
                    <a:pt x="0" y="119011"/>
                    <a:pt x="22228" y="69363"/>
                    <a:pt x="58167" y="33425"/>
                  </a:cubicBezTo>
                  <a:close/>
                </a:path>
              </a:pathLst>
            </a:custGeom>
            <a:solidFill>
              <a:srgbClr val="6DAB9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3" name="TextBox 2">
              <a:extLst>
                <a:ext uri="{FF2B5EF4-FFF2-40B4-BE49-F238E27FC236}">
                  <a16:creationId xmlns:a16="http://schemas.microsoft.com/office/drawing/2014/main" id="{F9D5DBEF-16E2-E82C-FCED-C7F6DEF31933}"/>
                </a:ext>
              </a:extLst>
            </p:cNvPr>
            <p:cNvSpPr txBox="1"/>
            <p:nvPr/>
          </p:nvSpPr>
          <p:spPr>
            <a:xfrm>
              <a:off x="1736587" y="1867878"/>
              <a:ext cx="2411238" cy="646331"/>
            </a:xfrm>
            <a:prstGeom prst="rect">
              <a:avLst/>
            </a:prstGeom>
            <a:noFill/>
          </p:spPr>
          <p:txBody>
            <a:bodyPr wrap="none" rtlCol="0">
              <a:spAutoFit/>
            </a:bodyPr>
            <a:lstStyle/>
            <a:p>
              <a:r>
                <a:rPr lang="en-US" sz="3600">
                  <a:solidFill>
                    <a:schemeClr val="bg1"/>
                  </a:solidFill>
                  <a:latin typeface="#9Slide04 SVNSwashington" pitchFamily="2" charset="0"/>
                </a:rPr>
                <a:t>1. Nghệ thuật</a:t>
              </a:r>
            </a:p>
          </p:txBody>
        </p:sp>
        <p:sp>
          <p:nvSpPr>
            <p:cNvPr id="9" name="TextBox 8">
              <a:extLst>
                <a:ext uri="{FF2B5EF4-FFF2-40B4-BE49-F238E27FC236}">
                  <a16:creationId xmlns:a16="http://schemas.microsoft.com/office/drawing/2014/main" id="{D4D5C478-DB6D-A6A1-D2D5-CBEC0056FDBF}"/>
                </a:ext>
              </a:extLst>
            </p:cNvPr>
            <p:cNvSpPr txBox="1"/>
            <p:nvPr/>
          </p:nvSpPr>
          <p:spPr>
            <a:xfrm>
              <a:off x="998087" y="2646724"/>
              <a:ext cx="3987182" cy="1697068"/>
            </a:xfrm>
            <a:prstGeom prst="rect">
              <a:avLst/>
            </a:prstGeom>
            <a:noFill/>
          </p:spPr>
          <p:txBody>
            <a:bodyPr wrap="square">
              <a:spAutoFit/>
            </a:bodyPr>
            <a:lstStyle/>
            <a:p>
              <a:pPr marL="0" marR="0" algn="just">
                <a:lnSpc>
                  <a:spcPct val="150000"/>
                </a:lnSpc>
                <a:spcBef>
                  <a:spcPts val="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 Hình ảnh sinh động, mộc mạc, gần gũi</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 Lời văn trong sáng, mạch lạc</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F0516227-4180-201A-721B-990CB3A8BEF9}"/>
              </a:ext>
            </a:extLst>
          </p:cNvPr>
          <p:cNvGrpSpPr/>
          <p:nvPr/>
        </p:nvGrpSpPr>
        <p:grpSpPr>
          <a:xfrm>
            <a:off x="6418311" y="1867878"/>
            <a:ext cx="4248689" cy="4382779"/>
            <a:chOff x="6418311" y="1867878"/>
            <a:chExt cx="4248689" cy="4382779"/>
          </a:xfrm>
        </p:grpSpPr>
        <p:sp>
          <p:nvSpPr>
            <p:cNvPr id="31" name="任意多边形 30"/>
            <p:cNvSpPr/>
            <p:nvPr/>
          </p:nvSpPr>
          <p:spPr>
            <a:xfrm flipV="1">
              <a:off x="6418311" y="1867878"/>
              <a:ext cx="4248689" cy="1486240"/>
            </a:xfrm>
            <a:custGeom>
              <a:avLst/>
              <a:gdLst>
                <a:gd name="connsiteX0" fmla="*/ 107742 w 10287000"/>
                <a:gd name="connsiteY0" fmla="*/ 0 h 1166795"/>
                <a:gd name="connsiteX1" fmla="*/ 107742 w 10287000"/>
                <a:gd name="connsiteY1" fmla="*/ 659900 h 1166795"/>
                <a:gd name="connsiteX2" fmla="*/ 10195960 w 10287000"/>
                <a:gd name="connsiteY2" fmla="*/ 659900 h 1166795"/>
                <a:gd name="connsiteX3" fmla="*/ 10195960 w 10287000"/>
                <a:gd name="connsiteY3" fmla="*/ 11261 h 1166795"/>
                <a:gd name="connsiteX4" fmla="*/ 10228834 w 10287000"/>
                <a:gd name="connsiteY4" fmla="*/ 33425 h 1166795"/>
                <a:gd name="connsiteX5" fmla="*/ 10287000 w 10287000"/>
                <a:gd name="connsiteY5" fmla="*/ 173851 h 1166795"/>
                <a:gd name="connsiteX6" fmla="*/ 10287000 w 10287000"/>
                <a:gd name="connsiteY6" fmla="*/ 968202 h 1166795"/>
                <a:gd name="connsiteX7" fmla="*/ 10088407 w 10287000"/>
                <a:gd name="connsiteY7" fmla="*/ 1166795 h 1166795"/>
                <a:gd name="connsiteX8" fmla="*/ 198593 w 10287000"/>
                <a:gd name="connsiteY8" fmla="*/ 1166795 h 1166795"/>
                <a:gd name="connsiteX9" fmla="*/ 0 w 10287000"/>
                <a:gd name="connsiteY9" fmla="*/ 968202 h 1166795"/>
                <a:gd name="connsiteX10" fmla="*/ 0 w 10287000"/>
                <a:gd name="connsiteY10" fmla="*/ 173851 h 1166795"/>
                <a:gd name="connsiteX11" fmla="*/ 58167 w 10287000"/>
                <a:gd name="connsiteY11" fmla="*/ 33425 h 11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7000" h="1166795">
                  <a:moveTo>
                    <a:pt x="107742" y="0"/>
                  </a:moveTo>
                  <a:lnTo>
                    <a:pt x="107742" y="659900"/>
                  </a:lnTo>
                  <a:lnTo>
                    <a:pt x="10195960" y="659900"/>
                  </a:lnTo>
                  <a:lnTo>
                    <a:pt x="10195960" y="11261"/>
                  </a:lnTo>
                  <a:lnTo>
                    <a:pt x="10228834" y="33425"/>
                  </a:lnTo>
                  <a:cubicBezTo>
                    <a:pt x="10264772" y="69363"/>
                    <a:pt x="10287000" y="119011"/>
                    <a:pt x="10287000" y="173851"/>
                  </a:cubicBezTo>
                  <a:lnTo>
                    <a:pt x="10287000" y="968202"/>
                  </a:lnTo>
                  <a:cubicBezTo>
                    <a:pt x="10287000" y="1077882"/>
                    <a:pt x="10198087" y="1166795"/>
                    <a:pt x="10088407" y="1166795"/>
                  </a:cubicBezTo>
                  <a:lnTo>
                    <a:pt x="198593" y="1166795"/>
                  </a:lnTo>
                  <a:cubicBezTo>
                    <a:pt x="88913" y="1166795"/>
                    <a:pt x="0" y="1077882"/>
                    <a:pt x="0" y="968202"/>
                  </a:cubicBezTo>
                  <a:lnTo>
                    <a:pt x="0" y="173851"/>
                  </a:lnTo>
                  <a:cubicBezTo>
                    <a:pt x="0" y="119011"/>
                    <a:pt x="22228" y="69363"/>
                    <a:pt x="58167" y="33425"/>
                  </a:cubicBezTo>
                  <a:close/>
                </a:path>
              </a:pathLst>
            </a:custGeom>
            <a:solidFill>
              <a:srgbClr val="6DAB9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6" name="TextBox 5">
              <a:extLst>
                <a:ext uri="{FF2B5EF4-FFF2-40B4-BE49-F238E27FC236}">
                  <a16:creationId xmlns:a16="http://schemas.microsoft.com/office/drawing/2014/main" id="{452BA55D-529C-9953-D8B1-D04CDDD49EA9}"/>
                </a:ext>
              </a:extLst>
            </p:cNvPr>
            <p:cNvSpPr txBox="1"/>
            <p:nvPr/>
          </p:nvSpPr>
          <p:spPr>
            <a:xfrm>
              <a:off x="7337036" y="1964667"/>
              <a:ext cx="2241319" cy="646331"/>
            </a:xfrm>
            <a:prstGeom prst="rect">
              <a:avLst/>
            </a:prstGeom>
            <a:noFill/>
          </p:spPr>
          <p:txBody>
            <a:bodyPr wrap="none" rtlCol="0">
              <a:spAutoFit/>
            </a:bodyPr>
            <a:lstStyle/>
            <a:p>
              <a:r>
                <a:rPr lang="en-US" sz="3600">
                  <a:solidFill>
                    <a:schemeClr val="bg1"/>
                  </a:solidFill>
                  <a:latin typeface="#9Slide04 SVNSwashington" pitchFamily="2" charset="0"/>
                </a:rPr>
                <a:t>2. Nội dung</a:t>
              </a:r>
            </a:p>
          </p:txBody>
        </p:sp>
        <p:sp>
          <p:nvSpPr>
            <p:cNvPr id="11" name="TextBox 10">
              <a:extLst>
                <a:ext uri="{FF2B5EF4-FFF2-40B4-BE49-F238E27FC236}">
                  <a16:creationId xmlns:a16="http://schemas.microsoft.com/office/drawing/2014/main" id="{0BDCC4CB-42D5-2F92-1CA6-E2813CF89B9B}"/>
                </a:ext>
              </a:extLst>
            </p:cNvPr>
            <p:cNvSpPr txBox="1"/>
            <p:nvPr/>
          </p:nvSpPr>
          <p:spPr>
            <a:xfrm>
              <a:off x="6459352" y="2512711"/>
              <a:ext cx="4093034" cy="3737946"/>
            </a:xfrm>
            <a:prstGeom prst="rect">
              <a:avLst/>
            </a:prstGeom>
            <a:noFill/>
          </p:spPr>
          <p:txBody>
            <a:bodyPr wrap="square">
              <a:spAutoFit/>
            </a:bodyPr>
            <a:lstStyle/>
            <a:p>
              <a:pPr marL="0" marR="0" algn="just">
                <a:lnSpc>
                  <a:spcPct val="150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Câu chuyện kể lại những kỉ niệm với bà thời thơ ấu, tác giả đã cho thấy tình yêu của người cháu đối với bà, bà là cả bầu trời tuổi thơ của cháu, dù cháu có lớn đến nơi đầy đủ phát triển thì bà vẫn luôn ở đó với sự ân cần, chu đáo. Đó cũng là sự biết ơn của người cháu đối với bà của mình.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23952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7041" y="2089590"/>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LUYỆN</a:t>
            </a:r>
            <a:r>
              <a:rPr kumimoji="0" lang="en-US" altLang="zh-CN" sz="6600" b="0" i="0" u="none" strike="noStrike" kern="1200" cap="none" spc="0" normalizeH="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TẬP</a:t>
            </a: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0" name="文本框 9">
            <a:extLst>
              <a:ext uri="{FF2B5EF4-FFF2-40B4-BE49-F238E27FC236}">
                <a16:creationId xmlns:a16="http://schemas.microsoft.com/office/drawing/2014/main" id="{52A9D962-94F8-4F31-8D91-4E98BB6645D7}"/>
              </a:ext>
            </a:extLst>
          </p:cNvPr>
          <p:cNvSpPr txBox="1"/>
          <p:nvPr/>
        </p:nvSpPr>
        <p:spPr>
          <a:xfrm>
            <a:off x="4477978" y="1556245"/>
            <a:ext cx="3257636" cy="1044773"/>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03</a:t>
            </a:r>
            <a:endParaRPr kumimoji="0" lang="zh-CN" altLang="en-US" sz="44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238085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10" name="文本框 9">
            <a:extLst>
              <a:ext uri="{FF2B5EF4-FFF2-40B4-BE49-F238E27FC236}">
                <a16:creationId xmlns:a16="http://schemas.microsoft.com/office/drawing/2014/main" id="{52A9D962-94F8-4F31-8D91-4E98BB6645D7}"/>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3200" b="1" i="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Câu 1: Văn bản Những chiếc lá thơm tho do ai sáng tác?</a:t>
            </a:r>
            <a:endParaRPr lang="en-US" sz="2400" b="1" i="1" kern="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Thạch Lam.</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Trương Gia Hòa.</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Nguyễn Nhật Ánh.</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Tô Hoài.</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40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2" end="2"/>
                                            </p:txEl>
                                          </p:spTgt>
                                        </p:tgtEl>
                                        <p:attrNameLst>
                                          <p:attrName>style.color</p:attrName>
                                        </p:attrNameLst>
                                      </p:cBhvr>
                                      <p:to>
                                        <p:clrVal>
                                          <a:srgbClr val="C00000"/>
                                        </p:clrVal>
                                      </p:to>
                                    </p:set>
                                    <p:set>
                                      <p:cBhvr>
                                        <p:cTn id="7" dur="500" fill="hold"/>
                                        <p:tgtEl>
                                          <p:spTgt spid="6">
                                            <p:txEl>
                                              <p:pRg st="2" end="2"/>
                                            </p:txEl>
                                          </p:spTgt>
                                        </p:tgtEl>
                                        <p:attrNameLst>
                                          <p:attrName>fillcolor</p:attrName>
                                        </p:attrNameLst>
                                      </p:cBhvr>
                                      <p:to>
                                        <p:clrVal>
                                          <a:srgbClr val="C00000"/>
                                        </p:clrVal>
                                      </p:to>
                                    </p:set>
                                    <p:set>
                                      <p:cBhvr>
                                        <p:cTn id="8" dur="500" fill="hold"/>
                                        <p:tgtEl>
                                          <p:spTgt spid="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Câu 2: Văn bản Những chiếc lá thơm tho thuộc thể loại nào?</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	Truyện ngắn.</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	Tiểu thuyết.</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C.	Tùy bút.</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D.	Tản văn.</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95668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4" end="4"/>
                                            </p:txEl>
                                          </p:spTgt>
                                        </p:tgtEl>
                                        <p:attrNameLst>
                                          <p:attrName>style.color</p:attrName>
                                        </p:attrNameLst>
                                      </p:cBhvr>
                                      <p:to>
                                        <p:clrVal>
                                          <a:srgbClr val="C00000"/>
                                        </p:clrVal>
                                      </p:to>
                                    </p:set>
                                    <p:set>
                                      <p:cBhvr>
                                        <p:cTn id="7" dur="500" fill="hold"/>
                                        <p:tgtEl>
                                          <p:spTgt spid="6">
                                            <p:txEl>
                                              <p:pRg st="4" end="4"/>
                                            </p:txEl>
                                          </p:spTgt>
                                        </p:tgtEl>
                                        <p:attrNameLst>
                                          <p:attrName>fillcolor</p:attrName>
                                        </p:attrNameLst>
                                      </p:cBhvr>
                                      <p:to>
                                        <p:clrVal>
                                          <a:srgbClr val="C00000"/>
                                        </p:clrVal>
                                      </p:to>
                                    </p:set>
                                    <p:set>
                                      <p:cBhvr>
                                        <p:cTn id="8" dur="500" fill="hold"/>
                                        <p:tgtEl>
                                          <p:spTgt spid="6">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Câu 3: Văn bản Những chiếc lá thơm tho có xuất xứ từ đâu?</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	Cuốn “Đêm nay con có mơ không?”.</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	Cuốn “Sóng sánh mẹ và anh”.</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C.	Cuốn “Sài Gòn thềm xưa nắng rụng”.</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D.	Tất cả các đáp án trên đều sai.</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304136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3" end="3"/>
                                            </p:txEl>
                                          </p:spTgt>
                                        </p:tgtEl>
                                        <p:attrNameLst>
                                          <p:attrName>style.color</p:attrName>
                                        </p:attrNameLst>
                                      </p:cBhvr>
                                      <p:to>
                                        <p:clrVal>
                                          <a:srgbClr val="C00000"/>
                                        </p:clrVal>
                                      </p:to>
                                    </p:set>
                                    <p:set>
                                      <p:cBhvr>
                                        <p:cTn id="7" dur="500" fill="hold"/>
                                        <p:tgtEl>
                                          <p:spTgt spid="6">
                                            <p:txEl>
                                              <p:pRg st="3" end="3"/>
                                            </p:txEl>
                                          </p:spTgt>
                                        </p:tgtEl>
                                        <p:attrNameLst>
                                          <p:attrName>fillcolor</p:attrName>
                                        </p:attrNameLst>
                                      </p:cBhvr>
                                      <p:to>
                                        <p:clrVal>
                                          <a:srgbClr val="C00000"/>
                                        </p:clrVal>
                                      </p:to>
                                    </p:set>
                                    <p:set>
                                      <p:cBhvr>
                                        <p:cTn id="8" dur="500" fill="hold"/>
                                        <p:tgtEl>
                                          <p:spTgt spid="6">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Câu 4: Văn bản Những chiếc lá thơm tho kể về những kỉ niệm của nhân vật “tôi” với ai?</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	Người bà của mình.</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	Người cha của mình.</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C.	Người chị của mình.</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D.	Người mẹ của mình.</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411901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1" end="1"/>
                                            </p:txEl>
                                          </p:spTgt>
                                        </p:tgtEl>
                                        <p:attrNameLst>
                                          <p:attrName>style.color</p:attrName>
                                        </p:attrNameLst>
                                      </p:cBhvr>
                                      <p:to>
                                        <p:clrVal>
                                          <a:srgbClr val="C00000"/>
                                        </p:clrVal>
                                      </p:to>
                                    </p:set>
                                    <p:set>
                                      <p:cBhvr>
                                        <p:cTn id="7" dur="500" fill="hold"/>
                                        <p:tgtEl>
                                          <p:spTgt spid="6">
                                            <p:txEl>
                                              <p:pRg st="1" end="1"/>
                                            </p:txEl>
                                          </p:spTgt>
                                        </p:tgtEl>
                                        <p:attrNameLst>
                                          <p:attrName>fillcolor</p:attrName>
                                        </p:attrNameLst>
                                      </p:cBhvr>
                                      <p:to>
                                        <p:clrVal>
                                          <a:srgbClr val="C00000"/>
                                        </p:clrVal>
                                      </p:to>
                                    </p:set>
                                    <p:set>
                                      <p:cBhvr>
                                        <p:cTn id="8"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Câu 5: Những kỉ niệm của nhân vật “tôi” với bà của mình liên quan đến cái gì?</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	Những cái cây trong vườn nhà.</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	Cách chơi với những chiếc lá.</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C.	Những trò chơi dân gian.</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D.	Tất cả các đáp án trên.</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403356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2" end="2"/>
                                            </p:txEl>
                                          </p:spTgt>
                                        </p:tgtEl>
                                        <p:attrNameLst>
                                          <p:attrName>style.color</p:attrName>
                                        </p:attrNameLst>
                                      </p:cBhvr>
                                      <p:to>
                                        <p:clrVal>
                                          <a:srgbClr val="C00000"/>
                                        </p:clrVal>
                                      </p:to>
                                    </p:set>
                                    <p:set>
                                      <p:cBhvr>
                                        <p:cTn id="7" dur="500" fill="hold"/>
                                        <p:tgtEl>
                                          <p:spTgt spid="6">
                                            <p:txEl>
                                              <p:pRg st="2" end="2"/>
                                            </p:txEl>
                                          </p:spTgt>
                                        </p:tgtEl>
                                        <p:attrNameLst>
                                          <p:attrName>fillcolor</p:attrName>
                                        </p:attrNameLst>
                                      </p:cBhvr>
                                      <p:to>
                                        <p:clrVal>
                                          <a:srgbClr val="C00000"/>
                                        </p:clrVal>
                                      </p:to>
                                    </p:set>
                                    <p:set>
                                      <p:cBhvr>
                                        <p:cTn id="8" dur="500" fill="hold"/>
                                        <p:tgtEl>
                                          <p:spTgt spid="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Câu 6: Những con cào cào, chim sẻ, con rết được thắt bằng lá gì?</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	Lá cau.</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	Lá bàng.</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C.	Lá dừa.</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D.	Lá ổi.</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332618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3" end="3"/>
                                            </p:txEl>
                                          </p:spTgt>
                                        </p:tgtEl>
                                        <p:attrNameLst>
                                          <p:attrName>style.color</p:attrName>
                                        </p:attrNameLst>
                                      </p:cBhvr>
                                      <p:to>
                                        <p:clrVal>
                                          <a:srgbClr val="C00000"/>
                                        </p:clrVal>
                                      </p:to>
                                    </p:set>
                                    <p:set>
                                      <p:cBhvr>
                                        <p:cTn id="7" dur="500" fill="hold"/>
                                        <p:tgtEl>
                                          <p:spTgt spid="6">
                                            <p:txEl>
                                              <p:pRg st="3" end="3"/>
                                            </p:txEl>
                                          </p:spTgt>
                                        </p:tgtEl>
                                        <p:attrNameLst>
                                          <p:attrName>fillcolor</p:attrName>
                                        </p:attrNameLst>
                                      </p:cBhvr>
                                      <p:to>
                                        <p:clrVal>
                                          <a:srgbClr val="C00000"/>
                                        </p:clrVal>
                                      </p:to>
                                    </p:set>
                                    <p:set>
                                      <p:cBhvr>
                                        <p:cTn id="8" dur="500" fill="hold"/>
                                        <p:tgtEl>
                                          <p:spTgt spid="6">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Câu 7: Người bà dạy nhân vật “tôi” làm những gì với những chiếc lá?</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	Lồng đèn.</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	Cái làn đi hái hoa, bắt bướm.</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C.	Đầu trâu.</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D.	Tất cả các đáp án trên.</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222523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4" end="4"/>
                                            </p:txEl>
                                          </p:spTgt>
                                        </p:tgtEl>
                                        <p:attrNameLst>
                                          <p:attrName>style.color</p:attrName>
                                        </p:attrNameLst>
                                      </p:cBhvr>
                                      <p:to>
                                        <p:clrVal>
                                          <a:srgbClr val="C00000"/>
                                        </p:clrVal>
                                      </p:to>
                                    </p:set>
                                    <p:set>
                                      <p:cBhvr>
                                        <p:cTn id="7" dur="500" fill="hold"/>
                                        <p:tgtEl>
                                          <p:spTgt spid="6">
                                            <p:txEl>
                                              <p:pRg st="4" end="4"/>
                                            </p:txEl>
                                          </p:spTgt>
                                        </p:tgtEl>
                                        <p:attrNameLst>
                                          <p:attrName>fillcolor</p:attrName>
                                        </p:attrNameLst>
                                      </p:cBhvr>
                                      <p:to>
                                        <p:clrVal>
                                          <a:srgbClr val="C00000"/>
                                        </p:clrVal>
                                      </p:to>
                                    </p:set>
                                    <p:set>
                                      <p:cBhvr>
                                        <p:cTn id="8" dur="500" fill="hold"/>
                                        <p:tgtEl>
                                          <p:spTgt spid="6">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KHỞI</a:t>
            </a:r>
            <a:r>
              <a:rPr kumimoji="0" lang="en-US" altLang="zh-CN" sz="6000" b="0" i="0" u="none" strike="noStrike" kern="1200" cap="none" spc="0" normalizeH="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ĐỘNG</a:t>
            </a:r>
            <a:endParaRPr kumimoji="0" lang="zh-CN" altLang="en-US" sz="60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0" name="文本框 9">
            <a:extLst>
              <a:ext uri="{FF2B5EF4-FFF2-40B4-BE49-F238E27FC236}">
                <a16:creationId xmlns:a16="http://schemas.microsoft.com/office/drawing/2014/main" id="{52A9D962-94F8-4F31-8D91-4E98BB6645D7}"/>
              </a:ext>
            </a:extLst>
          </p:cNvPr>
          <p:cNvSpPr txBox="1"/>
          <p:nvPr/>
        </p:nvSpPr>
        <p:spPr>
          <a:xfrm>
            <a:off x="4477978" y="1556245"/>
            <a:ext cx="3257636" cy="1044773"/>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01</a:t>
            </a:r>
            <a:endParaRPr kumimoji="0" lang="zh-CN" altLang="en-US" sz="44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78126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549835"/>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Câu 8: Khi nhân vật “tôi” còn nhỏ, khi bà dường như biết trước sự ra đi của ông, bà đã sai anh rể của nhân vật “tôi” đi hái lá gì?</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A.	Lá tràm khuynh diệp.</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B.	Lá trầu không.</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C.	Lá lộc vừng.</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D.	Lá chuối.</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266126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style.color</p:attrName>
                                        </p:attrNameLst>
                                      </p:cBhvr>
                                      <p:to>
                                        <p:clrVal>
                                          <a:srgbClr val="C00000"/>
                                        </p:clrVal>
                                      </p:to>
                                    </p:set>
                                    <p:set>
                                      <p:cBhvr>
                                        <p:cTn id="7" dur="500" fill="hold"/>
                                        <p:tgtEl>
                                          <p:spTgt spid="6">
                                            <p:txEl>
                                              <p:pRg st="0" end="0"/>
                                            </p:txEl>
                                          </p:spTgt>
                                        </p:tgtEl>
                                        <p:attrNameLst>
                                          <p:attrName>fillcolor</p:attrName>
                                        </p:attrNameLst>
                                      </p:cBhvr>
                                      <p:to>
                                        <p:clrVal>
                                          <a:srgbClr val="C00000"/>
                                        </p:clrVal>
                                      </p:to>
                                    </p:set>
                                    <p:set>
                                      <p:cBhvr>
                                        <p:cTn id="8" dur="500" fill="hold"/>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1" y="1769992"/>
            <a:ext cx="9206777" cy="3257174"/>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Câu 9: Số lá tràm khuynh diệp được hái về dùng để làm gì?</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A.	Để dạy nhân vật “tôi” làm thành các hình con vật.</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B.	Lót dưới đáy hòm cho người ông nằm trên đó khi ra đi.</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C.	A, B đều đúng.</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D.	A, B đều sai.</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16446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2" end="2"/>
                                            </p:txEl>
                                          </p:spTgt>
                                        </p:tgtEl>
                                        <p:attrNameLst>
                                          <p:attrName>style.color</p:attrName>
                                        </p:attrNameLst>
                                      </p:cBhvr>
                                      <p:to>
                                        <p:clrVal>
                                          <a:srgbClr val="C00000"/>
                                        </p:clrVal>
                                      </p:to>
                                    </p:set>
                                    <p:set>
                                      <p:cBhvr>
                                        <p:cTn id="7" dur="500" fill="hold"/>
                                        <p:tgtEl>
                                          <p:spTgt spid="6">
                                            <p:txEl>
                                              <p:pRg st="2" end="2"/>
                                            </p:txEl>
                                          </p:spTgt>
                                        </p:tgtEl>
                                        <p:attrNameLst>
                                          <p:attrName>fillcolor</p:attrName>
                                        </p:attrNameLst>
                                      </p:cBhvr>
                                      <p:to>
                                        <p:clrVal>
                                          <a:srgbClr val="C00000"/>
                                        </p:clrVal>
                                      </p:to>
                                    </p:set>
                                    <p:set>
                                      <p:cBhvr>
                                        <p:cTn id="8" dur="500" fill="hold"/>
                                        <p:tgtEl>
                                          <p:spTgt spid="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7644" y="1484690"/>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1" y="1769992"/>
            <a:ext cx="9206777" cy="4549835"/>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Câu 10: Từ “đệm bàng” trong câu văn “Ba buổi chiều liên tục, khi trời hết nắng thì bà gom chúng lại trên một chiếc đệm bàng to.” nghĩa là gì?</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A.	Đệm được làm từ lá bàng.</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B.	Đệm được lót dưới bằng quả bàng.</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C.	Đệm được làm từ cỏ bảng.</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D.	Đệm được làm từ thân cây bàng.</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246308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1" end="1"/>
                                            </p:txEl>
                                          </p:spTgt>
                                        </p:tgtEl>
                                        <p:attrNameLst>
                                          <p:attrName>style.color</p:attrName>
                                        </p:attrNameLst>
                                      </p:cBhvr>
                                      <p:to>
                                        <p:clrVal>
                                          <a:srgbClr val="C00000"/>
                                        </p:clrVal>
                                      </p:to>
                                    </p:set>
                                    <p:set>
                                      <p:cBhvr>
                                        <p:cTn id="7" dur="500" fill="hold"/>
                                        <p:tgtEl>
                                          <p:spTgt spid="6">
                                            <p:txEl>
                                              <p:pRg st="1" end="1"/>
                                            </p:txEl>
                                          </p:spTgt>
                                        </p:tgtEl>
                                        <p:attrNameLst>
                                          <p:attrName>fillcolor</p:attrName>
                                        </p:attrNameLst>
                                      </p:cBhvr>
                                      <p:to>
                                        <p:clrVal>
                                          <a:srgbClr val="C00000"/>
                                        </p:clrVal>
                                      </p:to>
                                    </p:set>
                                    <p:set>
                                      <p:cBhvr>
                                        <p:cTn id="8"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7041" y="2089590"/>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VẬN</a:t>
            </a:r>
            <a:r>
              <a:rPr kumimoji="0" lang="en-US" altLang="zh-CN" sz="6600" b="0" i="0" u="none" strike="noStrike" kern="1200" cap="none" spc="0" normalizeH="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DỤNG</a:t>
            </a: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0" name="文本框 9">
            <a:extLst>
              <a:ext uri="{FF2B5EF4-FFF2-40B4-BE49-F238E27FC236}">
                <a16:creationId xmlns:a16="http://schemas.microsoft.com/office/drawing/2014/main" id="{52A9D962-94F8-4F31-8D91-4E98BB6645D7}"/>
              </a:ext>
            </a:extLst>
          </p:cNvPr>
          <p:cNvSpPr txBox="1"/>
          <p:nvPr/>
        </p:nvSpPr>
        <p:spPr>
          <a:xfrm>
            <a:off x="4477978" y="1556245"/>
            <a:ext cx="3257636" cy="1044773"/>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04</a:t>
            </a:r>
            <a:endParaRPr kumimoji="0" lang="zh-CN" altLang="en-US" sz="44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28051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文本框 9">
            <a:extLst>
              <a:ext uri="{FF2B5EF4-FFF2-40B4-BE49-F238E27FC236}">
                <a16:creationId xmlns:a16="http://schemas.microsoft.com/office/drawing/2014/main" id="{52A9D962-94F8-4F31-8D91-4E98BB6645D7}"/>
              </a:ext>
            </a:extLst>
          </p:cNvPr>
          <p:cNvSpPr txBox="1"/>
          <p:nvPr/>
        </p:nvSpPr>
        <p:spPr>
          <a:xfrm>
            <a:off x="0" y="-1246705"/>
            <a:ext cx="3257636" cy="1044773"/>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04</a:t>
            </a:r>
            <a:endParaRPr kumimoji="0" lang="zh-CN" altLang="en-US" sz="44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grpSp>
        <p:nvGrpSpPr>
          <p:cNvPr id="7" name="Group 6">
            <a:extLst>
              <a:ext uri="{FF2B5EF4-FFF2-40B4-BE49-F238E27FC236}">
                <a16:creationId xmlns:a16="http://schemas.microsoft.com/office/drawing/2014/main" id="{52D9A260-6325-DA7A-EC4C-8DF41978D1EB}"/>
              </a:ext>
            </a:extLst>
          </p:cNvPr>
          <p:cNvGrpSpPr/>
          <p:nvPr/>
        </p:nvGrpSpPr>
        <p:grpSpPr>
          <a:xfrm>
            <a:off x="2506733" y="341523"/>
            <a:ext cx="8234713" cy="5029812"/>
            <a:chOff x="2506733" y="341523"/>
            <a:chExt cx="8234713" cy="5029812"/>
          </a:xfrm>
        </p:grpSpPr>
        <p:grpSp>
          <p:nvGrpSpPr>
            <p:cNvPr id="2" name="Group 1">
              <a:extLst>
                <a:ext uri="{FF2B5EF4-FFF2-40B4-BE49-F238E27FC236}">
                  <a16:creationId xmlns:a16="http://schemas.microsoft.com/office/drawing/2014/main" id="{F4D69C99-2E97-71CD-8DDD-ED96DD6746CD}"/>
                </a:ext>
              </a:extLst>
            </p:cNvPr>
            <p:cNvGrpSpPr/>
            <p:nvPr/>
          </p:nvGrpSpPr>
          <p:grpSpPr>
            <a:xfrm>
              <a:off x="2506733" y="341523"/>
              <a:ext cx="8234713" cy="5029812"/>
              <a:chOff x="3090627" y="1950720"/>
              <a:chExt cx="6012733" cy="3332480"/>
            </a:xfrm>
          </p:grpSpPr>
          <p:sp>
            <p:nvSpPr>
              <p:cNvPr id="3" name="矩形 2"/>
              <p:cNvSpPr/>
              <p:nvPr/>
            </p:nvSpPr>
            <p:spPr>
              <a:xfrm>
                <a:off x="3277041" y="2089590"/>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1C6E2E"/>
                  </a:solidFill>
                  <a:effectLst/>
                  <a:uLnTx/>
                  <a:uFillTx/>
                  <a:latin typeface="#9Slide05 SVNVandella" pitchFamily="2" charset="0"/>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59CB78AC-6203-AA89-6145-8AC18CCED739}"/>
                </a:ext>
              </a:extLst>
            </p:cNvPr>
            <p:cNvSpPr txBox="1"/>
            <p:nvPr/>
          </p:nvSpPr>
          <p:spPr>
            <a:xfrm>
              <a:off x="2946549" y="1118972"/>
              <a:ext cx="7352358" cy="3330464"/>
            </a:xfrm>
            <a:prstGeom prst="rect">
              <a:avLst/>
            </a:prstGeom>
            <a:noFill/>
          </p:spPr>
          <p:txBody>
            <a:bodyPr wrap="square">
              <a:spAutoFit/>
            </a:bodyPr>
            <a:lstStyle/>
            <a:p>
              <a:pPr algn="just">
                <a:lnSpc>
                  <a:spcPct val="150000"/>
                </a:lnSpc>
              </a:pPr>
              <a:r>
                <a:rPr lang="en-US" sz="36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Sử dụng SGK, kiến thức đã học viết một đoạn văn ngắn khoảng 10-12 dòng nêu cảm nghĩ của em về tình cảm bà cháu trong văn bản trên</a:t>
              </a:r>
              <a:endParaRPr lang="en-US" sz="440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000506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8338" y="1575156"/>
            <a:ext cx="5076000" cy="3342772"/>
          </a:xfrm>
          <a:prstGeom prst="rect">
            <a:avLst/>
          </a:prstGeom>
          <a:solidFill>
            <a:srgbClr val="6DAB9E">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印品黑体" panose="00000500000000000000" pitchFamily="2" charset="-122"/>
            </a:endParaRPr>
          </a:p>
        </p:txBody>
      </p:sp>
      <p:sp>
        <p:nvSpPr>
          <p:cNvPr id="6" name="矩形 5"/>
          <p:cNvSpPr/>
          <p:nvPr/>
        </p:nvSpPr>
        <p:spPr>
          <a:xfrm>
            <a:off x="614744" y="2106982"/>
            <a:ext cx="4830254" cy="308113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3" name="TextBox 2">
            <a:extLst>
              <a:ext uri="{FF2B5EF4-FFF2-40B4-BE49-F238E27FC236}">
                <a16:creationId xmlns:a16="http://schemas.microsoft.com/office/drawing/2014/main" id="{4191B3AB-6C45-91B5-6E42-EA753EE93617}"/>
              </a:ext>
            </a:extLst>
          </p:cNvPr>
          <p:cNvSpPr txBox="1"/>
          <p:nvPr/>
        </p:nvSpPr>
        <p:spPr>
          <a:xfrm>
            <a:off x="828338" y="1928584"/>
            <a:ext cx="4830254" cy="2989344"/>
          </a:xfrm>
          <a:prstGeom prst="rect">
            <a:avLst/>
          </a:prstGeom>
          <a:noFill/>
        </p:spPr>
        <p:txBody>
          <a:bodyPr wrap="square" rtlCol="0">
            <a:spAutoFit/>
          </a:bodyPr>
          <a:lstStyle/>
          <a:p>
            <a:pPr algn="ctr">
              <a:lnSpc>
                <a:spcPct val="150000"/>
              </a:lnSpc>
            </a:pPr>
            <a:r>
              <a:rPr lang="en-US" sz="6600">
                <a:solidFill>
                  <a:srgbClr val="1C6E2E"/>
                </a:solidFill>
                <a:latin typeface="#9Slide04 SVNSwashington" pitchFamily="2" charset="0"/>
              </a:rPr>
              <a:t>Điều cháu muốn nói</a:t>
            </a:r>
          </a:p>
        </p:txBody>
      </p:sp>
      <p:pic>
        <p:nvPicPr>
          <p:cNvPr id="11" name="Picture 10" descr="A cartoon of a person and a child&#10;&#10;Description automatically generated with low confidence">
            <a:extLst>
              <a:ext uri="{FF2B5EF4-FFF2-40B4-BE49-F238E27FC236}">
                <a16:creationId xmlns:a16="http://schemas.microsoft.com/office/drawing/2014/main" id="{D908D36B-8B63-747A-66A5-1A971D746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8779" y="430924"/>
            <a:ext cx="6858000" cy="6858000"/>
          </a:xfrm>
          <a:prstGeom prst="rect">
            <a:avLst/>
          </a:prstGeom>
        </p:spPr>
      </p:pic>
    </p:spTree>
    <p:extLst>
      <p:ext uri="{BB962C8B-B14F-4D97-AF65-F5344CB8AC3E}">
        <p14:creationId xmlns:p14="http://schemas.microsoft.com/office/powerpoint/2010/main" val="326963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HÌNH</a:t>
            </a:r>
            <a:r>
              <a:rPr kumimoji="0" lang="en-US" altLang="zh-CN" sz="4800" b="0" i="0" u="none" strike="noStrike" kern="1200" cap="none" spc="0" normalizeH="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THÀNH KIẾN THỨC MỚI</a:t>
            </a:r>
            <a:endParaRPr kumimoji="0" lang="zh-CN" altLang="en-US" sz="48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0" name="文本框 9">
            <a:extLst>
              <a:ext uri="{FF2B5EF4-FFF2-40B4-BE49-F238E27FC236}">
                <a16:creationId xmlns:a16="http://schemas.microsoft.com/office/drawing/2014/main" id="{52A9D962-94F8-4F31-8D91-4E98BB6645D7}"/>
              </a:ext>
            </a:extLst>
          </p:cNvPr>
          <p:cNvSpPr txBox="1"/>
          <p:nvPr/>
        </p:nvSpPr>
        <p:spPr>
          <a:xfrm>
            <a:off x="4477978" y="1556245"/>
            <a:ext cx="3257636" cy="1044773"/>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02</a:t>
            </a:r>
            <a:endParaRPr kumimoji="0" lang="zh-CN" altLang="en-US" sz="44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256074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038E7AE-83D5-1CC0-F40C-6C839661AF07}"/>
              </a:ext>
            </a:extLst>
          </p:cNvPr>
          <p:cNvGrpSpPr/>
          <p:nvPr/>
        </p:nvGrpSpPr>
        <p:grpSpPr>
          <a:xfrm>
            <a:off x="262758" y="1941200"/>
            <a:ext cx="5557496" cy="3342772"/>
            <a:chOff x="0" y="2342411"/>
            <a:chExt cx="5557496" cy="3342772"/>
          </a:xfrm>
        </p:grpSpPr>
        <p:sp>
          <p:nvSpPr>
            <p:cNvPr id="10" name="Rectangle 3"/>
            <p:cNvSpPr>
              <a:spLocks noChangeArrowheads="1"/>
            </p:cNvSpPr>
            <p:nvPr/>
          </p:nvSpPr>
          <p:spPr bwMode="auto">
            <a:xfrm>
              <a:off x="481496" y="2342411"/>
              <a:ext cx="5076000" cy="3342772"/>
            </a:xfrm>
            <a:prstGeom prst="rect">
              <a:avLst/>
            </a:prstGeom>
            <a:solidFill>
              <a:srgbClr val="6DAB9E">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印品黑体" panose="00000500000000000000" pitchFamily="2" charset="-122"/>
              </a:endParaRPr>
            </a:p>
          </p:txBody>
        </p:sp>
        <p:sp>
          <p:nvSpPr>
            <p:cNvPr id="6" name="矩形 5"/>
            <p:cNvSpPr/>
            <p:nvPr/>
          </p:nvSpPr>
          <p:spPr>
            <a:xfrm>
              <a:off x="593723" y="2474844"/>
              <a:ext cx="4830254" cy="308113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511"/>
              <a:ext cx="2178808" cy="1538672"/>
            </a:xfrm>
            <a:prstGeom prst="rect">
              <a:avLst/>
            </a:prstGeom>
          </p:spPr>
        </p:pic>
      </p:grpSp>
      <p:grpSp>
        <p:nvGrpSpPr>
          <p:cNvPr id="14" name="组合 13"/>
          <p:cNvGrpSpPr/>
          <p:nvPr/>
        </p:nvGrpSpPr>
        <p:grpSpPr>
          <a:xfrm>
            <a:off x="6271428" y="1358894"/>
            <a:ext cx="5176318" cy="3360251"/>
            <a:chOff x="6271428" y="1548080"/>
            <a:chExt cx="4690862" cy="2419348"/>
          </a:xfrm>
        </p:grpSpPr>
        <p:sp>
          <p:nvSpPr>
            <p:cNvPr id="15" name="任意多边形 14"/>
            <p:cNvSpPr/>
            <p:nvPr/>
          </p:nvSpPr>
          <p:spPr>
            <a:xfrm>
              <a:off x="6271428" y="1548080"/>
              <a:ext cx="4618384" cy="786240"/>
            </a:xfrm>
            <a:custGeom>
              <a:avLst/>
              <a:gdLst>
                <a:gd name="connsiteX0" fmla="*/ 0 w 4618384"/>
                <a:gd name="connsiteY0" fmla="*/ 131043 h 786240"/>
                <a:gd name="connsiteX1" fmla="*/ 131043 w 4618384"/>
                <a:gd name="connsiteY1" fmla="*/ 0 h 786240"/>
                <a:gd name="connsiteX2" fmla="*/ 4487341 w 4618384"/>
                <a:gd name="connsiteY2" fmla="*/ 0 h 786240"/>
                <a:gd name="connsiteX3" fmla="*/ 4618384 w 4618384"/>
                <a:gd name="connsiteY3" fmla="*/ 131043 h 786240"/>
                <a:gd name="connsiteX4" fmla="*/ 4618384 w 4618384"/>
                <a:gd name="connsiteY4" fmla="*/ 655197 h 786240"/>
                <a:gd name="connsiteX5" fmla="*/ 4487341 w 4618384"/>
                <a:gd name="connsiteY5" fmla="*/ 786240 h 786240"/>
                <a:gd name="connsiteX6" fmla="*/ 131043 w 4618384"/>
                <a:gd name="connsiteY6" fmla="*/ 786240 h 786240"/>
                <a:gd name="connsiteX7" fmla="*/ 0 w 4618384"/>
                <a:gd name="connsiteY7" fmla="*/ 655197 h 786240"/>
                <a:gd name="connsiteX8" fmla="*/ 0 w 4618384"/>
                <a:gd name="connsiteY8" fmla="*/ 131043 h 78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8384" h="786240">
                  <a:moveTo>
                    <a:pt x="0" y="131043"/>
                  </a:moveTo>
                  <a:cubicBezTo>
                    <a:pt x="0" y="58670"/>
                    <a:pt x="58670" y="0"/>
                    <a:pt x="131043" y="0"/>
                  </a:cubicBezTo>
                  <a:lnTo>
                    <a:pt x="4487341" y="0"/>
                  </a:lnTo>
                  <a:cubicBezTo>
                    <a:pt x="4559714" y="0"/>
                    <a:pt x="4618384" y="58670"/>
                    <a:pt x="4618384" y="131043"/>
                  </a:cubicBezTo>
                  <a:lnTo>
                    <a:pt x="4618384" y="655197"/>
                  </a:lnTo>
                  <a:cubicBezTo>
                    <a:pt x="4618384" y="727570"/>
                    <a:pt x="4559714" y="786240"/>
                    <a:pt x="4487341" y="786240"/>
                  </a:cubicBezTo>
                  <a:lnTo>
                    <a:pt x="131043" y="786240"/>
                  </a:lnTo>
                  <a:cubicBezTo>
                    <a:pt x="58670" y="786240"/>
                    <a:pt x="0" y="727570"/>
                    <a:pt x="0" y="655197"/>
                  </a:cubicBezTo>
                  <a:lnTo>
                    <a:pt x="0" y="131043"/>
                  </a:lnTo>
                  <a:close/>
                </a:path>
              </a:pathLst>
            </a:custGeom>
            <a:solidFill>
              <a:srgbClr val="6DAB9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9821" tIns="129821" rIns="129821" bIns="129821"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lang="en-US" sz="2400" kern="0">
                  <a:effectLst/>
                  <a:latin typeface="Calibri" panose="020F0502020204030204" pitchFamily="34" charset="0"/>
                  <a:ea typeface="Calibri" panose="020F0502020204030204" pitchFamily="34" charset="0"/>
                  <a:cs typeface="Calibri" panose="020F0502020204030204" pitchFamily="34" charset="0"/>
                </a:rPr>
                <a:t>Trương Gia Hòa quê quán ở Trảng Bàng, tỉnh Tây Ninh</a:t>
              </a:r>
              <a:endParaRPr kumimoji="0" lang="zh-CN" altLang="en-US" sz="3200" b="0" i="0" u="none" strike="noStrike" kern="1200" cap="none" spc="0" normalizeH="0" baseline="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7" name="任意多边形 16"/>
            <p:cNvSpPr/>
            <p:nvPr/>
          </p:nvSpPr>
          <p:spPr>
            <a:xfrm>
              <a:off x="6271428" y="2718816"/>
              <a:ext cx="4690862" cy="1248612"/>
            </a:xfrm>
            <a:custGeom>
              <a:avLst/>
              <a:gdLst>
                <a:gd name="connsiteX0" fmla="*/ 0 w 4618384"/>
                <a:gd name="connsiteY0" fmla="*/ 131043 h 786240"/>
                <a:gd name="connsiteX1" fmla="*/ 131043 w 4618384"/>
                <a:gd name="connsiteY1" fmla="*/ 0 h 786240"/>
                <a:gd name="connsiteX2" fmla="*/ 4487341 w 4618384"/>
                <a:gd name="connsiteY2" fmla="*/ 0 h 786240"/>
                <a:gd name="connsiteX3" fmla="*/ 4618384 w 4618384"/>
                <a:gd name="connsiteY3" fmla="*/ 131043 h 786240"/>
                <a:gd name="connsiteX4" fmla="*/ 4618384 w 4618384"/>
                <a:gd name="connsiteY4" fmla="*/ 655197 h 786240"/>
                <a:gd name="connsiteX5" fmla="*/ 4487341 w 4618384"/>
                <a:gd name="connsiteY5" fmla="*/ 786240 h 786240"/>
                <a:gd name="connsiteX6" fmla="*/ 131043 w 4618384"/>
                <a:gd name="connsiteY6" fmla="*/ 786240 h 786240"/>
                <a:gd name="connsiteX7" fmla="*/ 0 w 4618384"/>
                <a:gd name="connsiteY7" fmla="*/ 655197 h 786240"/>
                <a:gd name="connsiteX8" fmla="*/ 0 w 4618384"/>
                <a:gd name="connsiteY8" fmla="*/ 131043 h 78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8384" h="786240">
                  <a:moveTo>
                    <a:pt x="0" y="131043"/>
                  </a:moveTo>
                  <a:cubicBezTo>
                    <a:pt x="0" y="58670"/>
                    <a:pt x="58670" y="0"/>
                    <a:pt x="131043" y="0"/>
                  </a:cubicBezTo>
                  <a:lnTo>
                    <a:pt x="4487341" y="0"/>
                  </a:lnTo>
                  <a:cubicBezTo>
                    <a:pt x="4559714" y="0"/>
                    <a:pt x="4618384" y="58670"/>
                    <a:pt x="4618384" y="131043"/>
                  </a:cubicBezTo>
                  <a:lnTo>
                    <a:pt x="4618384" y="655197"/>
                  </a:lnTo>
                  <a:cubicBezTo>
                    <a:pt x="4618384" y="727570"/>
                    <a:pt x="4559714" y="786240"/>
                    <a:pt x="4487341" y="786240"/>
                  </a:cubicBezTo>
                  <a:lnTo>
                    <a:pt x="131043" y="786240"/>
                  </a:lnTo>
                  <a:cubicBezTo>
                    <a:pt x="58670" y="786240"/>
                    <a:pt x="0" y="727570"/>
                    <a:pt x="0" y="655197"/>
                  </a:cubicBezTo>
                  <a:lnTo>
                    <a:pt x="0" y="131043"/>
                  </a:lnTo>
                  <a:close/>
                </a:path>
              </a:pathLst>
            </a:custGeom>
            <a:solidFill>
              <a:srgbClr val="6DAB9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9821" tIns="129821" rIns="129821" bIns="129821" numCol="1" spcCol="1270" anchor="ctr" anchorCtr="0">
              <a:noAutofit/>
            </a:bodyPr>
            <a:lstStyle/>
            <a:p>
              <a:pPr algn="just" defTabSz="1066800">
                <a:lnSpc>
                  <a:spcPct val="90000"/>
                </a:lnSpc>
                <a:spcBef>
                  <a:spcPct val="0"/>
                </a:spcBef>
                <a:spcAft>
                  <a:spcPct val="35000"/>
                </a:spcAft>
              </a:pPr>
              <a:r>
                <a:rPr lang="en-US" sz="2400" kern="0">
                  <a:effectLst/>
                  <a:latin typeface="Calibri" panose="020F0502020204030204" pitchFamily="34" charset="0"/>
                  <a:ea typeface="Calibri" panose="020F0502020204030204" pitchFamily="34" charset="0"/>
                  <a:cs typeface="Calibri" panose="020F0502020204030204" pitchFamily="34" charset="0"/>
                </a:rPr>
                <a:t>Trương Gia Hòa xuất hiện trên văn đàn từ giữa những năm 1990 khi còn là sinh viên Khoa Ngữ văn - Báo chí Trường Đại học Khoa học Xã hội và Nhân văn TP Hồ Chí Minh. </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C13913B1-8CE9-918A-9400-9618A3814D8A}"/>
              </a:ext>
            </a:extLst>
          </p:cNvPr>
          <p:cNvSpPr txBox="1"/>
          <p:nvPr/>
        </p:nvSpPr>
        <p:spPr>
          <a:xfrm>
            <a:off x="966952" y="2848086"/>
            <a:ext cx="4427815" cy="830997"/>
          </a:xfrm>
          <a:prstGeom prst="rect">
            <a:avLst/>
          </a:prstGeom>
          <a:noFill/>
        </p:spPr>
        <p:txBody>
          <a:bodyPr wrap="none" rtlCol="0">
            <a:spAutoFit/>
          </a:bodyPr>
          <a:lstStyle/>
          <a:p>
            <a:r>
              <a:rPr lang="en-US" sz="4800">
                <a:solidFill>
                  <a:srgbClr val="1C6E2E"/>
                </a:solidFill>
                <a:latin typeface="#9Slide04 SVNSwashington" pitchFamily="2" charset="0"/>
              </a:rPr>
              <a:t>I/  Tìm hiểu chung</a:t>
            </a:r>
          </a:p>
        </p:txBody>
      </p:sp>
      <p:sp>
        <p:nvSpPr>
          <p:cNvPr id="13" name="TextBox 12">
            <a:extLst>
              <a:ext uri="{FF2B5EF4-FFF2-40B4-BE49-F238E27FC236}">
                <a16:creationId xmlns:a16="http://schemas.microsoft.com/office/drawing/2014/main" id="{7C629FAA-F020-41C4-429B-04DB3FECC6DD}"/>
              </a:ext>
            </a:extLst>
          </p:cNvPr>
          <p:cNvSpPr txBox="1"/>
          <p:nvPr/>
        </p:nvSpPr>
        <p:spPr>
          <a:xfrm>
            <a:off x="6271428" y="529000"/>
            <a:ext cx="6096000" cy="752065"/>
          </a:xfrm>
          <a:prstGeom prst="rect">
            <a:avLst/>
          </a:prstGeom>
          <a:noFill/>
        </p:spPr>
        <p:txBody>
          <a:bodyPr wrap="square">
            <a:spAutoFit/>
          </a:bodyPr>
          <a:lstStyle/>
          <a:p>
            <a:pPr marL="0" marR="0" algn="just">
              <a:lnSpc>
                <a:spcPct val="150000"/>
              </a:lnSpc>
              <a:spcBef>
                <a:spcPts val="0"/>
              </a:spcBef>
              <a:spcAft>
                <a:spcPts val="0"/>
              </a:spcAft>
            </a:pPr>
            <a:r>
              <a:rPr lang="en-US" sz="3200" b="1" kern="0">
                <a:effectLst/>
                <a:latin typeface="#9Slide04 SVNSwashington" pitchFamily="2" charset="0"/>
                <a:ea typeface="Times New Roman" panose="02020603050405020304" pitchFamily="18" charset="0"/>
                <a:cs typeface="Times New Roman" panose="02020603050405020304" pitchFamily="18" charset="0"/>
              </a:rPr>
              <a:t>1. Tác giả: </a:t>
            </a:r>
            <a:endParaRPr lang="en-US" sz="2400" kern="100">
              <a:effectLst/>
              <a:latin typeface="#9Slide04 SVNSwashington" pitchFamily="2"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361098F6-5061-5BE7-D318-AD662FB1DE8A}"/>
              </a:ext>
            </a:extLst>
          </p:cNvPr>
          <p:cNvSpPr txBox="1"/>
          <p:nvPr/>
        </p:nvSpPr>
        <p:spPr>
          <a:xfrm>
            <a:off x="6271428" y="4782799"/>
            <a:ext cx="5363524" cy="1692771"/>
          </a:xfrm>
          <a:prstGeom prst="rect">
            <a:avLst/>
          </a:prstGeom>
          <a:noFill/>
        </p:spPr>
        <p:txBody>
          <a:bodyPr wrap="square">
            <a:spAutoFit/>
          </a:bodyPr>
          <a:lstStyle/>
          <a:p>
            <a:pPr marL="0" marR="0" algn="just">
              <a:spcBef>
                <a:spcPts val="0"/>
              </a:spcBef>
              <a:spcAft>
                <a:spcPts val="0"/>
              </a:spcAft>
            </a:pPr>
            <a:r>
              <a:rPr lang="en-US" sz="3200" b="1" kern="0">
                <a:effectLst/>
                <a:latin typeface="#9Slide04 SVNSwashington" pitchFamily="2" charset="0"/>
                <a:ea typeface="Times New Roman" panose="02020603050405020304" pitchFamily="18" charset="0"/>
                <a:cs typeface="Times New Roman" panose="02020603050405020304" pitchFamily="18" charset="0"/>
              </a:rPr>
              <a:t>2. Tác phẩm</a:t>
            </a:r>
            <a:endParaRPr lang="en-US" sz="2400" kern="100">
              <a:effectLst/>
              <a:latin typeface="#9Slide04 SVNSwashington" pitchFamily="2"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In trong tập “Sài Gòn thềm xưa nắng rụng”, NXB Văn hóa – Văn nghệ TPHCM 2017</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013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4CB064D-7C9E-6C70-27D1-19687EC164E9}"/>
              </a:ext>
            </a:extLst>
          </p:cNvPr>
          <p:cNvGrpSpPr/>
          <p:nvPr/>
        </p:nvGrpSpPr>
        <p:grpSpPr>
          <a:xfrm>
            <a:off x="79248" y="536714"/>
            <a:ext cx="4479496" cy="765313"/>
            <a:chOff x="79248" y="536714"/>
            <a:chExt cx="4479496" cy="765313"/>
          </a:xfrm>
        </p:grpSpPr>
        <p:sp>
          <p:nvSpPr>
            <p:cNvPr id="4" name="圆角矩形 3"/>
            <p:cNvSpPr/>
            <p:nvPr/>
          </p:nvSpPr>
          <p:spPr>
            <a:xfrm>
              <a:off x="481495" y="760923"/>
              <a:ext cx="4077249"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 y="536714"/>
              <a:ext cx="1084997" cy="765313"/>
            </a:xfrm>
            <a:prstGeom prst="rect">
              <a:avLst/>
            </a:prstGeom>
          </p:spPr>
        </p:pic>
        <p:sp>
          <p:nvSpPr>
            <p:cNvPr id="7" name="矩形 6"/>
            <p:cNvSpPr/>
            <p:nvPr/>
          </p:nvSpPr>
          <p:spPr>
            <a:xfrm>
              <a:off x="932286" y="587734"/>
              <a:ext cx="326724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uLnTx/>
                  <a:uFillTx/>
                  <a:latin typeface="#9Slide04 SVNSwashington" pitchFamily="2" charset="0"/>
                  <a:ea typeface="字魂70号-灵悦黑体" panose="00000500000000000000" pitchFamily="2" charset="-122"/>
                </a:rPr>
                <a:t>II/</a:t>
              </a:r>
              <a:r>
                <a:rPr kumimoji="0" lang="en-US" altLang="zh-CN" sz="3200" b="0" i="0" u="none" strike="noStrike" kern="1200" cap="none" spc="0" normalizeH="0" noProof="0">
                  <a:ln>
                    <a:noFill/>
                  </a:ln>
                  <a:solidFill>
                    <a:prstClr val="black"/>
                  </a:solidFill>
                  <a:effectLst/>
                  <a:uLnTx/>
                  <a:uFillTx/>
                  <a:latin typeface="#9Slide04 SVNSwashington" pitchFamily="2" charset="0"/>
                  <a:ea typeface="字魂70号-灵悦黑体" panose="00000500000000000000" pitchFamily="2" charset="-122"/>
                </a:rPr>
                <a:t> Tìm hiểu chi tiết</a:t>
              </a:r>
              <a:endParaRPr kumimoji="0" lang="zh-CN" altLang="en-US" sz="3200" b="0" i="0" u="none" strike="noStrike" kern="1200" cap="none" spc="0" normalizeH="0" baseline="0" noProof="0" dirty="0">
                <a:ln>
                  <a:noFill/>
                </a:ln>
                <a:solidFill>
                  <a:prstClr val="black"/>
                </a:solidFill>
                <a:effectLst/>
                <a:uLnTx/>
                <a:uFillTx/>
                <a:latin typeface="#9Slide04 SVNSwashington" pitchFamily="2" charset="0"/>
                <a:ea typeface="字魂70号-灵悦黑体" panose="00000500000000000000" pitchFamily="2" charset="-122"/>
              </a:endParaRPr>
            </a:p>
          </p:txBody>
        </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745" y="1790630"/>
            <a:ext cx="3342864" cy="3342864"/>
          </a:xfrm>
          <a:prstGeom prst="rect">
            <a:avLst/>
          </a:prstGeom>
        </p:spPr>
      </p:pic>
      <p:sp>
        <p:nvSpPr>
          <p:cNvPr id="6" name="TextBox 5">
            <a:extLst>
              <a:ext uri="{FF2B5EF4-FFF2-40B4-BE49-F238E27FC236}">
                <a16:creationId xmlns:a16="http://schemas.microsoft.com/office/drawing/2014/main" id="{1167572F-E29F-A7CD-5F1D-C81F26D6C81A}"/>
              </a:ext>
            </a:extLst>
          </p:cNvPr>
          <p:cNvSpPr txBox="1"/>
          <p:nvPr/>
        </p:nvSpPr>
        <p:spPr>
          <a:xfrm>
            <a:off x="1324303" y="1223529"/>
            <a:ext cx="10552385" cy="754694"/>
          </a:xfrm>
          <a:prstGeom prst="rect">
            <a:avLst/>
          </a:prstGeom>
          <a:noFill/>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3200" kern="0">
                <a:effectLst/>
                <a:latin typeface="Calibri" panose="020F0502020204030204" pitchFamily="34" charset="0"/>
                <a:ea typeface="Calibri" panose="020F0502020204030204" pitchFamily="34" charset="0"/>
                <a:cs typeface="Calibri" panose="020F0502020204030204" pitchFamily="34" charset="0"/>
              </a:rPr>
              <a:t>Hoạt động theo nhóm 3 đến 8 người</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AF8458DC-0F7F-16AC-A482-E642F6D03C00}"/>
              </a:ext>
            </a:extLst>
          </p:cNvPr>
          <p:cNvSpPr txBox="1"/>
          <p:nvPr/>
        </p:nvSpPr>
        <p:spPr>
          <a:xfrm>
            <a:off x="713618" y="2221133"/>
            <a:ext cx="4077249" cy="2251065"/>
          </a:xfrm>
          <a:prstGeom prst="rect">
            <a:avLst/>
          </a:prstGeom>
          <a:noFill/>
        </p:spPr>
        <p:txBody>
          <a:bodyPr wrap="square">
            <a:spAutoFit/>
          </a:bodyPr>
          <a:lstStyle/>
          <a:p>
            <a:pPr marL="457200" marR="0" algn="just">
              <a:lnSpc>
                <a:spcPct val="150000"/>
              </a:lnSpc>
              <a:spcBef>
                <a:spcPts val="0"/>
              </a:spcBef>
              <a:spcAft>
                <a:spcPts val="0"/>
              </a:spcAft>
            </a:pPr>
            <a:r>
              <a:rPr lang="en-US" sz="2400" b="1" kern="0">
                <a:solidFill>
                  <a:srgbClr val="C00000"/>
                </a:solidFill>
                <a:effectLst/>
                <a:latin typeface="Calibri" panose="020F0502020204030204" pitchFamily="34" charset="0"/>
                <a:ea typeface="Calibri" panose="020F0502020204030204" pitchFamily="34" charset="0"/>
                <a:cs typeface="Calibri" panose="020F0502020204030204" pitchFamily="34" charset="0"/>
              </a:rPr>
              <a:t>Nhóm 1: </a:t>
            </a:r>
            <a:r>
              <a:rPr lang="en-US" sz="2400" kern="0">
                <a:solidFill>
                  <a:srgbClr val="C00000"/>
                </a:solidFill>
                <a:effectLst/>
                <a:latin typeface="Calibri" panose="020F0502020204030204" pitchFamily="34" charset="0"/>
                <a:ea typeface="Calibri" panose="020F0502020204030204" pitchFamily="34" charset="0"/>
                <a:cs typeface="Calibri" panose="020F0502020204030204" pitchFamily="34" charset="0"/>
              </a:rPr>
              <a:t>Những hình ảnh, sự vật, trò chơi nào xuất hiện trong thời thơ ấu của nhân vật tôi?</a:t>
            </a:r>
            <a:endParaRPr lang="en-US" kern="10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812D765-FC6E-59EE-85B5-2202AF5DEC44}"/>
              </a:ext>
            </a:extLst>
          </p:cNvPr>
          <p:cNvSpPr txBox="1"/>
          <p:nvPr/>
        </p:nvSpPr>
        <p:spPr>
          <a:xfrm>
            <a:off x="3268717" y="4803228"/>
            <a:ext cx="4077249" cy="1697068"/>
          </a:xfrm>
          <a:prstGeom prst="rect">
            <a:avLst/>
          </a:prstGeom>
          <a:noFill/>
        </p:spPr>
        <p:txBody>
          <a:bodyPr wrap="square">
            <a:spAutoFit/>
          </a:bodyPr>
          <a:lstStyle/>
          <a:p>
            <a:pPr marL="457200" marR="0" algn="just">
              <a:lnSpc>
                <a:spcPct val="150000"/>
              </a:lnSpc>
              <a:spcBef>
                <a:spcPts val="0"/>
              </a:spcBef>
              <a:spcAft>
                <a:spcPts val="0"/>
              </a:spcAft>
            </a:pPr>
            <a:r>
              <a:rPr lang="en-US" sz="2400" b="1" kern="0">
                <a:solidFill>
                  <a:srgbClr val="C00000"/>
                </a:solidFill>
                <a:effectLst/>
                <a:latin typeface="Calibri" panose="020F0502020204030204" pitchFamily="34" charset="0"/>
                <a:ea typeface="Calibri" panose="020F0502020204030204" pitchFamily="34" charset="0"/>
                <a:cs typeface="Calibri" panose="020F0502020204030204" pitchFamily="34" charset="0"/>
              </a:rPr>
              <a:t>Nhóm 2: </a:t>
            </a:r>
            <a:r>
              <a:rPr lang="en-US" sz="2400" kern="0">
                <a:solidFill>
                  <a:srgbClr val="C00000"/>
                </a:solidFill>
                <a:effectLst/>
                <a:latin typeface="Calibri" panose="020F0502020204030204" pitchFamily="34" charset="0"/>
                <a:ea typeface="Calibri" panose="020F0502020204030204" pitchFamily="34" charset="0"/>
                <a:cs typeface="Calibri" panose="020F0502020204030204" pitchFamily="34" charset="0"/>
              </a:rPr>
              <a:t>Nhân vật tôi được bà dạy làm nên món đồ chơi nào?</a:t>
            </a:r>
            <a:endParaRPr lang="en-US" kern="10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06A050BD-1479-A5B8-26BD-654467326355}"/>
              </a:ext>
            </a:extLst>
          </p:cNvPr>
          <p:cNvSpPr txBox="1"/>
          <p:nvPr/>
        </p:nvSpPr>
        <p:spPr>
          <a:xfrm>
            <a:off x="7345966" y="2290494"/>
            <a:ext cx="4077249" cy="2251065"/>
          </a:xfrm>
          <a:prstGeom prst="rect">
            <a:avLst/>
          </a:prstGeom>
          <a:noFill/>
        </p:spPr>
        <p:txBody>
          <a:bodyPr wrap="square">
            <a:spAutoFit/>
          </a:bodyPr>
          <a:lstStyle/>
          <a:p>
            <a:pPr marL="457200" marR="0" algn="just">
              <a:lnSpc>
                <a:spcPct val="150000"/>
              </a:lnSpc>
              <a:spcBef>
                <a:spcPts val="0"/>
              </a:spcBef>
              <a:spcAft>
                <a:spcPts val="0"/>
              </a:spcAft>
            </a:pPr>
            <a:r>
              <a:rPr lang="en-US" sz="2400" b="1" kern="0">
                <a:solidFill>
                  <a:srgbClr val="C00000"/>
                </a:solidFill>
                <a:effectLst/>
                <a:latin typeface="Calibri" panose="020F0502020204030204" pitchFamily="34" charset="0"/>
                <a:ea typeface="Calibri" panose="020F0502020204030204" pitchFamily="34" charset="0"/>
                <a:cs typeface="Calibri" panose="020F0502020204030204" pitchFamily="34" charset="0"/>
              </a:rPr>
              <a:t>Nhóm 3: </a:t>
            </a:r>
            <a:r>
              <a:rPr lang="en-US" sz="2400" kern="0">
                <a:solidFill>
                  <a:srgbClr val="C00000"/>
                </a:solidFill>
                <a:effectLst/>
                <a:latin typeface="Calibri" panose="020F0502020204030204" pitchFamily="34" charset="0"/>
                <a:ea typeface="Calibri" panose="020F0502020204030204" pitchFamily="34" charset="0"/>
                <a:cs typeface="Calibri" panose="020F0502020204030204" pitchFamily="34" charset="0"/>
              </a:rPr>
              <a:t>Em có nhận xét gì về tình cảm của người bà dành cho người cháu trong văn bản?</a:t>
            </a:r>
            <a:endParaRPr lang="en-US" kern="10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642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B4971FE-5AD2-1803-FC5A-DC3C38D9CE9F}"/>
              </a:ext>
            </a:extLst>
          </p:cNvPr>
          <p:cNvGrpSpPr/>
          <p:nvPr/>
        </p:nvGrpSpPr>
        <p:grpSpPr>
          <a:xfrm>
            <a:off x="4790585" y="4989840"/>
            <a:ext cx="968131" cy="904460"/>
            <a:chOff x="4694368" y="3249180"/>
            <a:chExt cx="968131" cy="904460"/>
          </a:xfrm>
        </p:grpSpPr>
        <p:sp>
          <p:nvSpPr>
            <p:cNvPr id="41" name="泪滴形 40"/>
            <p:cNvSpPr/>
            <p:nvPr/>
          </p:nvSpPr>
          <p:spPr>
            <a:xfrm>
              <a:off x="4694368" y="3249180"/>
              <a:ext cx="968131" cy="904460"/>
            </a:xfrm>
            <a:prstGeom prst="teardrop">
              <a:avLst/>
            </a:prstGeom>
            <a:solidFill>
              <a:srgbClr val="6DAB9E"/>
            </a:solidFill>
            <a:ln>
              <a:solidFill>
                <a:srgbClr val="6DAB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9" name="two-trees-and-cloud_80180">
              <a:extLst>
                <a:ext uri="{FF2B5EF4-FFF2-40B4-BE49-F238E27FC236}">
                  <a16:creationId xmlns:a16="http://schemas.microsoft.com/office/drawing/2014/main" id="{54405246-CCE2-4201-BBB1-D3F3EB6E740D}"/>
                </a:ext>
              </a:extLst>
            </p:cNvPr>
            <p:cNvSpPr/>
            <p:nvPr/>
          </p:nvSpPr>
          <p:spPr>
            <a:xfrm>
              <a:off x="4975373" y="3457120"/>
              <a:ext cx="471176" cy="47084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 name="T90" fmla="*/ 372171 w 604011"/>
                <a:gd name="T91" fmla="*/ 372171 w 604011"/>
                <a:gd name="T92" fmla="*/ 372171 w 604011"/>
                <a:gd name="T93" fmla="*/ 372171 w 604011"/>
                <a:gd name="T94" fmla="*/ 372171 w 604011"/>
                <a:gd name="T95" fmla="*/ 372171 w 604011"/>
                <a:gd name="T96" fmla="*/ 372171 w 604011"/>
                <a:gd name="T97" fmla="*/ 372171 w 604011"/>
                <a:gd name="T98" fmla="*/ 372171 w 604011"/>
                <a:gd name="T99" fmla="*/ 372171 w 604011"/>
                <a:gd name="T100" fmla="*/ 372171 w 604011"/>
                <a:gd name="T101" fmla="*/ 372171 w 604011"/>
                <a:gd name="T102" fmla="*/ 372171 w 604011"/>
                <a:gd name="T103" fmla="*/ 372171 w 604011"/>
                <a:gd name="T104" fmla="*/ 372171 w 604011"/>
                <a:gd name="T105"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34" h="2336">
                  <a:moveTo>
                    <a:pt x="2093" y="2336"/>
                  </a:moveTo>
                  <a:lnTo>
                    <a:pt x="199" y="2336"/>
                  </a:lnTo>
                  <a:cubicBezTo>
                    <a:pt x="185" y="2336"/>
                    <a:pt x="173" y="2325"/>
                    <a:pt x="173" y="2310"/>
                  </a:cubicBezTo>
                  <a:cubicBezTo>
                    <a:pt x="173" y="2295"/>
                    <a:pt x="185" y="2283"/>
                    <a:pt x="199" y="2283"/>
                  </a:cubicBezTo>
                  <a:lnTo>
                    <a:pt x="951" y="2283"/>
                  </a:lnTo>
                  <a:lnTo>
                    <a:pt x="951" y="1997"/>
                  </a:lnTo>
                  <a:cubicBezTo>
                    <a:pt x="571" y="1983"/>
                    <a:pt x="267" y="1670"/>
                    <a:pt x="267" y="1287"/>
                  </a:cubicBezTo>
                  <a:cubicBezTo>
                    <a:pt x="267" y="895"/>
                    <a:pt x="586" y="576"/>
                    <a:pt x="978" y="576"/>
                  </a:cubicBezTo>
                  <a:cubicBezTo>
                    <a:pt x="1161" y="576"/>
                    <a:pt x="1331" y="643"/>
                    <a:pt x="1463" y="768"/>
                  </a:cubicBezTo>
                  <a:lnTo>
                    <a:pt x="1703" y="19"/>
                  </a:lnTo>
                  <a:cubicBezTo>
                    <a:pt x="1706" y="8"/>
                    <a:pt x="1717" y="0"/>
                    <a:pt x="1728" y="0"/>
                  </a:cubicBezTo>
                  <a:cubicBezTo>
                    <a:pt x="1740" y="0"/>
                    <a:pt x="1750" y="8"/>
                    <a:pt x="1754" y="19"/>
                  </a:cubicBezTo>
                  <a:lnTo>
                    <a:pt x="2331" y="1825"/>
                  </a:lnTo>
                  <a:cubicBezTo>
                    <a:pt x="2334" y="1833"/>
                    <a:pt x="2332" y="1842"/>
                    <a:pt x="2327" y="1849"/>
                  </a:cubicBezTo>
                  <a:cubicBezTo>
                    <a:pt x="2322" y="1856"/>
                    <a:pt x="2314" y="1860"/>
                    <a:pt x="2306" y="1860"/>
                  </a:cubicBezTo>
                  <a:lnTo>
                    <a:pt x="1755" y="1860"/>
                  </a:lnTo>
                  <a:lnTo>
                    <a:pt x="1755" y="2283"/>
                  </a:lnTo>
                  <a:lnTo>
                    <a:pt x="2093" y="2283"/>
                  </a:lnTo>
                  <a:cubicBezTo>
                    <a:pt x="2107" y="2283"/>
                    <a:pt x="2119" y="2295"/>
                    <a:pt x="2119" y="2310"/>
                  </a:cubicBezTo>
                  <a:cubicBezTo>
                    <a:pt x="2119" y="2325"/>
                    <a:pt x="2107" y="2336"/>
                    <a:pt x="2093" y="2336"/>
                  </a:cubicBezTo>
                  <a:close/>
                  <a:moveTo>
                    <a:pt x="1004" y="2283"/>
                  </a:moveTo>
                  <a:lnTo>
                    <a:pt x="1702" y="2283"/>
                  </a:lnTo>
                  <a:lnTo>
                    <a:pt x="1702" y="1860"/>
                  </a:lnTo>
                  <a:lnTo>
                    <a:pt x="1398" y="1860"/>
                  </a:lnTo>
                  <a:cubicBezTo>
                    <a:pt x="1283" y="1945"/>
                    <a:pt x="1147" y="1992"/>
                    <a:pt x="1004" y="1997"/>
                  </a:cubicBezTo>
                  <a:lnTo>
                    <a:pt x="1004" y="2283"/>
                  </a:lnTo>
                  <a:close/>
                  <a:moveTo>
                    <a:pt x="1004" y="1797"/>
                  </a:moveTo>
                  <a:lnTo>
                    <a:pt x="1004" y="1944"/>
                  </a:lnTo>
                  <a:cubicBezTo>
                    <a:pt x="1109" y="1940"/>
                    <a:pt x="1210" y="1911"/>
                    <a:pt x="1300" y="1860"/>
                  </a:cubicBezTo>
                  <a:lnTo>
                    <a:pt x="1151" y="1860"/>
                  </a:lnTo>
                  <a:cubicBezTo>
                    <a:pt x="1142" y="1860"/>
                    <a:pt x="1134" y="1856"/>
                    <a:pt x="1129" y="1849"/>
                  </a:cubicBezTo>
                  <a:cubicBezTo>
                    <a:pt x="1126" y="1844"/>
                    <a:pt x="1124" y="1839"/>
                    <a:pt x="1124" y="1833"/>
                  </a:cubicBezTo>
                  <a:cubicBezTo>
                    <a:pt x="1124" y="1830"/>
                    <a:pt x="1125" y="1828"/>
                    <a:pt x="1125" y="1825"/>
                  </a:cubicBezTo>
                  <a:lnTo>
                    <a:pt x="1445" y="824"/>
                  </a:lnTo>
                  <a:cubicBezTo>
                    <a:pt x="1321" y="698"/>
                    <a:pt x="1155" y="629"/>
                    <a:pt x="978" y="629"/>
                  </a:cubicBezTo>
                  <a:cubicBezTo>
                    <a:pt x="615" y="629"/>
                    <a:pt x="320" y="924"/>
                    <a:pt x="320" y="1287"/>
                  </a:cubicBezTo>
                  <a:cubicBezTo>
                    <a:pt x="320" y="1640"/>
                    <a:pt x="601" y="1930"/>
                    <a:pt x="951" y="1944"/>
                  </a:cubicBezTo>
                  <a:lnTo>
                    <a:pt x="951" y="1797"/>
                  </a:lnTo>
                  <a:lnTo>
                    <a:pt x="786" y="1632"/>
                  </a:lnTo>
                  <a:cubicBezTo>
                    <a:pt x="775" y="1622"/>
                    <a:pt x="775" y="1605"/>
                    <a:pt x="786" y="1594"/>
                  </a:cubicBezTo>
                  <a:cubicBezTo>
                    <a:pt x="796" y="1584"/>
                    <a:pt x="813" y="1584"/>
                    <a:pt x="824" y="1594"/>
                  </a:cubicBezTo>
                  <a:lnTo>
                    <a:pt x="951" y="1722"/>
                  </a:lnTo>
                  <a:lnTo>
                    <a:pt x="951" y="1184"/>
                  </a:lnTo>
                  <a:cubicBezTo>
                    <a:pt x="951" y="1170"/>
                    <a:pt x="963" y="1158"/>
                    <a:pt x="978" y="1158"/>
                  </a:cubicBezTo>
                  <a:cubicBezTo>
                    <a:pt x="993" y="1158"/>
                    <a:pt x="1004" y="1170"/>
                    <a:pt x="1004" y="1184"/>
                  </a:cubicBezTo>
                  <a:lnTo>
                    <a:pt x="1004" y="1722"/>
                  </a:lnTo>
                  <a:lnTo>
                    <a:pt x="1132" y="1594"/>
                  </a:lnTo>
                  <a:cubicBezTo>
                    <a:pt x="1142" y="1584"/>
                    <a:pt x="1159" y="1584"/>
                    <a:pt x="1170" y="1594"/>
                  </a:cubicBezTo>
                  <a:cubicBezTo>
                    <a:pt x="1180" y="1605"/>
                    <a:pt x="1180" y="1622"/>
                    <a:pt x="1170" y="1632"/>
                  </a:cubicBezTo>
                  <a:lnTo>
                    <a:pt x="1004" y="1797"/>
                  </a:lnTo>
                  <a:close/>
                  <a:moveTo>
                    <a:pt x="1755" y="1806"/>
                  </a:moveTo>
                  <a:lnTo>
                    <a:pt x="2269" y="1806"/>
                  </a:lnTo>
                  <a:lnTo>
                    <a:pt x="1728" y="114"/>
                  </a:lnTo>
                  <a:lnTo>
                    <a:pt x="1501" y="825"/>
                  </a:lnTo>
                  <a:cubicBezTo>
                    <a:pt x="1501" y="825"/>
                    <a:pt x="1501" y="825"/>
                    <a:pt x="1501" y="825"/>
                  </a:cubicBezTo>
                  <a:lnTo>
                    <a:pt x="1187" y="1806"/>
                  </a:lnTo>
                  <a:lnTo>
                    <a:pt x="1702" y="1806"/>
                  </a:lnTo>
                  <a:lnTo>
                    <a:pt x="1702" y="1760"/>
                  </a:lnTo>
                  <a:lnTo>
                    <a:pt x="1536" y="1594"/>
                  </a:lnTo>
                  <a:cubicBezTo>
                    <a:pt x="1526" y="1584"/>
                    <a:pt x="1526" y="1567"/>
                    <a:pt x="1536" y="1557"/>
                  </a:cubicBezTo>
                  <a:cubicBezTo>
                    <a:pt x="1547" y="1546"/>
                    <a:pt x="1564" y="1546"/>
                    <a:pt x="1574" y="1557"/>
                  </a:cubicBezTo>
                  <a:lnTo>
                    <a:pt x="1702" y="1684"/>
                  </a:lnTo>
                  <a:lnTo>
                    <a:pt x="1702" y="1547"/>
                  </a:lnTo>
                  <a:lnTo>
                    <a:pt x="1536" y="1382"/>
                  </a:lnTo>
                  <a:cubicBezTo>
                    <a:pt x="1526" y="1372"/>
                    <a:pt x="1526" y="1355"/>
                    <a:pt x="1536" y="1344"/>
                  </a:cubicBezTo>
                  <a:cubicBezTo>
                    <a:pt x="1547" y="1334"/>
                    <a:pt x="1564" y="1334"/>
                    <a:pt x="1574" y="1344"/>
                  </a:cubicBezTo>
                  <a:lnTo>
                    <a:pt x="1702" y="1472"/>
                  </a:lnTo>
                  <a:lnTo>
                    <a:pt x="1702" y="1184"/>
                  </a:lnTo>
                  <a:cubicBezTo>
                    <a:pt x="1702" y="1170"/>
                    <a:pt x="1714" y="1158"/>
                    <a:pt x="1728" y="1158"/>
                  </a:cubicBezTo>
                  <a:cubicBezTo>
                    <a:pt x="1743" y="1158"/>
                    <a:pt x="1755" y="1170"/>
                    <a:pt x="1755" y="1184"/>
                  </a:cubicBezTo>
                  <a:lnTo>
                    <a:pt x="1755" y="1472"/>
                  </a:lnTo>
                  <a:lnTo>
                    <a:pt x="1882" y="1344"/>
                  </a:lnTo>
                  <a:cubicBezTo>
                    <a:pt x="1893" y="1334"/>
                    <a:pt x="1910" y="1334"/>
                    <a:pt x="1920" y="1344"/>
                  </a:cubicBezTo>
                  <a:cubicBezTo>
                    <a:pt x="1931" y="1355"/>
                    <a:pt x="1931" y="1372"/>
                    <a:pt x="1920" y="1382"/>
                  </a:cubicBezTo>
                  <a:lnTo>
                    <a:pt x="1755" y="1547"/>
                  </a:lnTo>
                  <a:lnTo>
                    <a:pt x="1755" y="1684"/>
                  </a:lnTo>
                  <a:lnTo>
                    <a:pt x="1882" y="1557"/>
                  </a:lnTo>
                  <a:cubicBezTo>
                    <a:pt x="1893" y="1546"/>
                    <a:pt x="1910" y="1546"/>
                    <a:pt x="1920" y="1557"/>
                  </a:cubicBezTo>
                  <a:cubicBezTo>
                    <a:pt x="1931" y="1567"/>
                    <a:pt x="1931" y="1584"/>
                    <a:pt x="1920" y="1594"/>
                  </a:cubicBezTo>
                  <a:lnTo>
                    <a:pt x="1755" y="1760"/>
                  </a:lnTo>
                  <a:lnTo>
                    <a:pt x="1755" y="1806"/>
                  </a:lnTo>
                  <a:close/>
                  <a:moveTo>
                    <a:pt x="630" y="490"/>
                  </a:moveTo>
                  <a:lnTo>
                    <a:pt x="122" y="490"/>
                  </a:lnTo>
                  <a:cubicBezTo>
                    <a:pt x="55" y="490"/>
                    <a:pt x="0" y="436"/>
                    <a:pt x="0" y="369"/>
                  </a:cubicBezTo>
                  <a:cubicBezTo>
                    <a:pt x="0" y="302"/>
                    <a:pt x="55" y="248"/>
                    <a:pt x="122" y="248"/>
                  </a:cubicBezTo>
                  <a:cubicBezTo>
                    <a:pt x="129" y="248"/>
                    <a:pt x="136" y="248"/>
                    <a:pt x="143" y="250"/>
                  </a:cubicBezTo>
                  <a:cubicBezTo>
                    <a:pt x="148" y="126"/>
                    <a:pt x="250" y="27"/>
                    <a:pt x="375" y="27"/>
                  </a:cubicBezTo>
                  <a:cubicBezTo>
                    <a:pt x="464" y="27"/>
                    <a:pt x="545" y="78"/>
                    <a:pt x="583" y="157"/>
                  </a:cubicBezTo>
                  <a:cubicBezTo>
                    <a:pt x="599" y="153"/>
                    <a:pt x="614" y="151"/>
                    <a:pt x="630" y="151"/>
                  </a:cubicBezTo>
                  <a:cubicBezTo>
                    <a:pt x="724" y="151"/>
                    <a:pt x="800" y="227"/>
                    <a:pt x="800" y="320"/>
                  </a:cubicBezTo>
                  <a:cubicBezTo>
                    <a:pt x="800" y="414"/>
                    <a:pt x="724" y="490"/>
                    <a:pt x="630" y="490"/>
                  </a:cubicBezTo>
                  <a:close/>
                  <a:moveTo>
                    <a:pt x="122" y="301"/>
                  </a:moveTo>
                  <a:cubicBezTo>
                    <a:pt x="84" y="301"/>
                    <a:pt x="54" y="331"/>
                    <a:pt x="54" y="369"/>
                  </a:cubicBezTo>
                  <a:cubicBezTo>
                    <a:pt x="54" y="406"/>
                    <a:pt x="84" y="437"/>
                    <a:pt x="122" y="437"/>
                  </a:cubicBezTo>
                  <a:lnTo>
                    <a:pt x="630" y="437"/>
                  </a:lnTo>
                  <a:cubicBezTo>
                    <a:pt x="694" y="437"/>
                    <a:pt x="747" y="385"/>
                    <a:pt x="747" y="320"/>
                  </a:cubicBezTo>
                  <a:cubicBezTo>
                    <a:pt x="747" y="256"/>
                    <a:pt x="694" y="204"/>
                    <a:pt x="630" y="204"/>
                  </a:cubicBezTo>
                  <a:cubicBezTo>
                    <a:pt x="613" y="204"/>
                    <a:pt x="596" y="208"/>
                    <a:pt x="580" y="215"/>
                  </a:cubicBezTo>
                  <a:cubicBezTo>
                    <a:pt x="573" y="218"/>
                    <a:pt x="565" y="219"/>
                    <a:pt x="558" y="216"/>
                  </a:cubicBezTo>
                  <a:cubicBezTo>
                    <a:pt x="551" y="213"/>
                    <a:pt x="546" y="207"/>
                    <a:pt x="544" y="200"/>
                  </a:cubicBezTo>
                  <a:cubicBezTo>
                    <a:pt x="519" y="128"/>
                    <a:pt x="451" y="80"/>
                    <a:pt x="375" y="80"/>
                  </a:cubicBezTo>
                  <a:cubicBezTo>
                    <a:pt x="277" y="80"/>
                    <a:pt x="197" y="160"/>
                    <a:pt x="197" y="258"/>
                  </a:cubicBezTo>
                  <a:cubicBezTo>
                    <a:pt x="197" y="267"/>
                    <a:pt x="197" y="276"/>
                    <a:pt x="198" y="285"/>
                  </a:cubicBezTo>
                  <a:cubicBezTo>
                    <a:pt x="200" y="295"/>
                    <a:pt x="195" y="306"/>
                    <a:pt x="187" y="311"/>
                  </a:cubicBezTo>
                  <a:cubicBezTo>
                    <a:pt x="178" y="317"/>
                    <a:pt x="167" y="317"/>
                    <a:pt x="158" y="311"/>
                  </a:cubicBezTo>
                  <a:cubicBezTo>
                    <a:pt x="147" y="305"/>
                    <a:pt x="134" y="301"/>
                    <a:pt x="122" y="30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grpSp>
        <p:nvGrpSpPr>
          <p:cNvPr id="14" name="Group 13">
            <a:extLst>
              <a:ext uri="{FF2B5EF4-FFF2-40B4-BE49-F238E27FC236}">
                <a16:creationId xmlns:a16="http://schemas.microsoft.com/office/drawing/2014/main" id="{ED1EC3DD-5B46-CE71-D9C0-0E8ED9E05786}"/>
              </a:ext>
            </a:extLst>
          </p:cNvPr>
          <p:cNvGrpSpPr/>
          <p:nvPr/>
        </p:nvGrpSpPr>
        <p:grpSpPr>
          <a:xfrm>
            <a:off x="4700896" y="1652703"/>
            <a:ext cx="968131" cy="904460"/>
            <a:chOff x="4700896" y="1652703"/>
            <a:chExt cx="968131" cy="904460"/>
          </a:xfrm>
        </p:grpSpPr>
        <p:sp>
          <p:nvSpPr>
            <p:cNvPr id="39" name="泪滴形 38"/>
            <p:cNvSpPr/>
            <p:nvPr/>
          </p:nvSpPr>
          <p:spPr>
            <a:xfrm>
              <a:off x="4700896" y="1652703"/>
              <a:ext cx="968131" cy="904460"/>
            </a:xfrm>
            <a:prstGeom prst="teardrop">
              <a:avLst/>
            </a:prstGeom>
            <a:solidFill>
              <a:srgbClr val="6DAB9E"/>
            </a:solidFill>
            <a:ln>
              <a:solidFill>
                <a:srgbClr val="6DAB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22" name="trees_113799">
              <a:extLst>
                <a:ext uri="{FF2B5EF4-FFF2-40B4-BE49-F238E27FC236}">
                  <a16:creationId xmlns:a16="http://schemas.microsoft.com/office/drawing/2014/main" id="{54405246-CCE2-4201-BBB1-D3F3EB6E740D}"/>
                </a:ext>
              </a:extLst>
            </p:cNvPr>
            <p:cNvSpPr/>
            <p:nvPr/>
          </p:nvSpPr>
          <p:spPr>
            <a:xfrm>
              <a:off x="4958998" y="1816848"/>
              <a:ext cx="413419" cy="52893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6" h="3608">
                  <a:moveTo>
                    <a:pt x="2736" y="3218"/>
                  </a:moveTo>
                  <a:lnTo>
                    <a:pt x="2421" y="3218"/>
                  </a:lnTo>
                  <a:lnTo>
                    <a:pt x="2421" y="2417"/>
                  </a:lnTo>
                  <a:cubicBezTo>
                    <a:pt x="2626" y="2379"/>
                    <a:pt x="2781" y="2200"/>
                    <a:pt x="2781" y="1984"/>
                  </a:cubicBezTo>
                  <a:lnTo>
                    <a:pt x="2781" y="1087"/>
                  </a:lnTo>
                  <a:cubicBezTo>
                    <a:pt x="2781" y="702"/>
                    <a:pt x="2647" y="327"/>
                    <a:pt x="2403" y="29"/>
                  </a:cubicBezTo>
                  <a:cubicBezTo>
                    <a:pt x="2388" y="11"/>
                    <a:pt x="2365" y="0"/>
                    <a:pt x="2341" y="0"/>
                  </a:cubicBezTo>
                  <a:cubicBezTo>
                    <a:pt x="2317" y="0"/>
                    <a:pt x="2294" y="11"/>
                    <a:pt x="2279" y="29"/>
                  </a:cubicBezTo>
                  <a:cubicBezTo>
                    <a:pt x="2035" y="327"/>
                    <a:pt x="1901" y="702"/>
                    <a:pt x="1901" y="1087"/>
                  </a:cubicBezTo>
                  <a:lnTo>
                    <a:pt x="1901" y="1984"/>
                  </a:lnTo>
                  <a:cubicBezTo>
                    <a:pt x="1901" y="2200"/>
                    <a:pt x="2057" y="2379"/>
                    <a:pt x="2261" y="2417"/>
                  </a:cubicBezTo>
                  <a:lnTo>
                    <a:pt x="2261" y="3218"/>
                  </a:lnTo>
                  <a:lnTo>
                    <a:pt x="1488" y="3218"/>
                  </a:lnTo>
                  <a:lnTo>
                    <a:pt x="1488" y="2417"/>
                  </a:lnTo>
                  <a:cubicBezTo>
                    <a:pt x="1692" y="2379"/>
                    <a:pt x="1848" y="2200"/>
                    <a:pt x="1848" y="1984"/>
                  </a:cubicBezTo>
                  <a:lnTo>
                    <a:pt x="1848" y="1087"/>
                  </a:lnTo>
                  <a:cubicBezTo>
                    <a:pt x="1848" y="702"/>
                    <a:pt x="1714" y="327"/>
                    <a:pt x="1470" y="29"/>
                  </a:cubicBezTo>
                  <a:cubicBezTo>
                    <a:pt x="1454" y="11"/>
                    <a:pt x="1432" y="0"/>
                    <a:pt x="1408" y="0"/>
                  </a:cubicBezTo>
                  <a:cubicBezTo>
                    <a:pt x="1384" y="0"/>
                    <a:pt x="1361" y="11"/>
                    <a:pt x="1346" y="29"/>
                  </a:cubicBezTo>
                  <a:cubicBezTo>
                    <a:pt x="1102" y="327"/>
                    <a:pt x="968" y="702"/>
                    <a:pt x="968" y="1087"/>
                  </a:cubicBezTo>
                  <a:lnTo>
                    <a:pt x="968" y="1984"/>
                  </a:lnTo>
                  <a:cubicBezTo>
                    <a:pt x="968" y="2200"/>
                    <a:pt x="1123" y="2379"/>
                    <a:pt x="1328" y="2417"/>
                  </a:cubicBezTo>
                  <a:lnTo>
                    <a:pt x="1328" y="3218"/>
                  </a:lnTo>
                  <a:lnTo>
                    <a:pt x="555" y="3218"/>
                  </a:lnTo>
                  <a:lnTo>
                    <a:pt x="555" y="2417"/>
                  </a:lnTo>
                  <a:cubicBezTo>
                    <a:pt x="759" y="2379"/>
                    <a:pt x="914" y="2200"/>
                    <a:pt x="914" y="1984"/>
                  </a:cubicBezTo>
                  <a:lnTo>
                    <a:pt x="914" y="1087"/>
                  </a:lnTo>
                  <a:cubicBezTo>
                    <a:pt x="914" y="702"/>
                    <a:pt x="780" y="327"/>
                    <a:pt x="536" y="29"/>
                  </a:cubicBezTo>
                  <a:cubicBezTo>
                    <a:pt x="521" y="11"/>
                    <a:pt x="498" y="0"/>
                    <a:pt x="475" y="0"/>
                  </a:cubicBezTo>
                  <a:cubicBezTo>
                    <a:pt x="451" y="0"/>
                    <a:pt x="428" y="11"/>
                    <a:pt x="413" y="29"/>
                  </a:cubicBezTo>
                  <a:cubicBezTo>
                    <a:pt x="169" y="327"/>
                    <a:pt x="35" y="702"/>
                    <a:pt x="35" y="1087"/>
                  </a:cubicBezTo>
                  <a:lnTo>
                    <a:pt x="35" y="1984"/>
                  </a:lnTo>
                  <a:cubicBezTo>
                    <a:pt x="35" y="2200"/>
                    <a:pt x="190" y="2379"/>
                    <a:pt x="395" y="2417"/>
                  </a:cubicBezTo>
                  <a:lnTo>
                    <a:pt x="395" y="3218"/>
                  </a:lnTo>
                  <a:lnTo>
                    <a:pt x="80" y="3218"/>
                  </a:lnTo>
                  <a:cubicBezTo>
                    <a:pt x="36" y="3218"/>
                    <a:pt x="0" y="3254"/>
                    <a:pt x="0" y="3298"/>
                  </a:cubicBezTo>
                  <a:lnTo>
                    <a:pt x="0" y="3528"/>
                  </a:lnTo>
                  <a:cubicBezTo>
                    <a:pt x="0" y="3572"/>
                    <a:pt x="36" y="3608"/>
                    <a:pt x="80" y="3608"/>
                  </a:cubicBezTo>
                  <a:lnTo>
                    <a:pt x="2736" y="3608"/>
                  </a:lnTo>
                  <a:cubicBezTo>
                    <a:pt x="2780" y="3608"/>
                    <a:pt x="2816" y="3572"/>
                    <a:pt x="2816" y="3528"/>
                  </a:cubicBezTo>
                  <a:lnTo>
                    <a:pt x="2816" y="3298"/>
                  </a:lnTo>
                  <a:cubicBezTo>
                    <a:pt x="2816" y="3254"/>
                    <a:pt x="2780" y="3218"/>
                    <a:pt x="2736" y="3218"/>
                  </a:cubicBezTo>
                  <a:close/>
                  <a:moveTo>
                    <a:pt x="2061" y="1984"/>
                  </a:moveTo>
                  <a:lnTo>
                    <a:pt x="2061" y="1087"/>
                  </a:lnTo>
                  <a:cubicBezTo>
                    <a:pt x="2061" y="773"/>
                    <a:pt x="2160" y="466"/>
                    <a:pt x="2341" y="212"/>
                  </a:cubicBezTo>
                  <a:cubicBezTo>
                    <a:pt x="2522" y="466"/>
                    <a:pt x="2621" y="773"/>
                    <a:pt x="2621" y="1087"/>
                  </a:cubicBezTo>
                  <a:lnTo>
                    <a:pt x="2621" y="1984"/>
                  </a:lnTo>
                  <a:cubicBezTo>
                    <a:pt x="2621" y="2139"/>
                    <a:pt x="2495" y="2264"/>
                    <a:pt x="2341" y="2264"/>
                  </a:cubicBezTo>
                  <a:cubicBezTo>
                    <a:pt x="2187" y="2264"/>
                    <a:pt x="2061" y="2139"/>
                    <a:pt x="2061" y="1984"/>
                  </a:cubicBezTo>
                  <a:close/>
                  <a:moveTo>
                    <a:pt x="1128" y="1984"/>
                  </a:moveTo>
                  <a:lnTo>
                    <a:pt x="1128" y="1087"/>
                  </a:lnTo>
                  <a:cubicBezTo>
                    <a:pt x="1128" y="773"/>
                    <a:pt x="1227" y="466"/>
                    <a:pt x="1408" y="212"/>
                  </a:cubicBezTo>
                  <a:cubicBezTo>
                    <a:pt x="1589" y="466"/>
                    <a:pt x="1688" y="773"/>
                    <a:pt x="1688" y="1087"/>
                  </a:cubicBezTo>
                  <a:lnTo>
                    <a:pt x="1688" y="1984"/>
                  </a:lnTo>
                  <a:cubicBezTo>
                    <a:pt x="1688" y="2139"/>
                    <a:pt x="1562" y="2264"/>
                    <a:pt x="1408" y="2264"/>
                  </a:cubicBezTo>
                  <a:cubicBezTo>
                    <a:pt x="1253" y="2264"/>
                    <a:pt x="1128" y="2139"/>
                    <a:pt x="1128" y="1984"/>
                  </a:cubicBezTo>
                  <a:close/>
                  <a:moveTo>
                    <a:pt x="195" y="1984"/>
                  </a:moveTo>
                  <a:lnTo>
                    <a:pt x="195" y="1087"/>
                  </a:lnTo>
                  <a:cubicBezTo>
                    <a:pt x="195" y="773"/>
                    <a:pt x="293" y="466"/>
                    <a:pt x="475" y="212"/>
                  </a:cubicBezTo>
                  <a:cubicBezTo>
                    <a:pt x="656" y="466"/>
                    <a:pt x="754" y="773"/>
                    <a:pt x="754" y="1087"/>
                  </a:cubicBezTo>
                  <a:lnTo>
                    <a:pt x="754" y="1984"/>
                  </a:lnTo>
                  <a:cubicBezTo>
                    <a:pt x="754" y="2139"/>
                    <a:pt x="629" y="2264"/>
                    <a:pt x="475" y="2264"/>
                  </a:cubicBezTo>
                  <a:cubicBezTo>
                    <a:pt x="320" y="2264"/>
                    <a:pt x="195" y="2139"/>
                    <a:pt x="195" y="1984"/>
                  </a:cubicBezTo>
                  <a:close/>
                  <a:moveTo>
                    <a:pt x="2656" y="3448"/>
                  </a:moveTo>
                  <a:lnTo>
                    <a:pt x="160" y="3448"/>
                  </a:lnTo>
                  <a:lnTo>
                    <a:pt x="160" y="3378"/>
                  </a:lnTo>
                  <a:lnTo>
                    <a:pt x="2656" y="3378"/>
                  </a:lnTo>
                  <a:lnTo>
                    <a:pt x="2656" y="344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pic>
        <p:nvPicPr>
          <p:cNvPr id="10" name="Picture 9" descr="A child holding an old person's back&#10;&#10;Description automatically generated with low confidence">
            <a:extLst>
              <a:ext uri="{FF2B5EF4-FFF2-40B4-BE49-F238E27FC236}">
                <a16:creationId xmlns:a16="http://schemas.microsoft.com/office/drawing/2014/main" id="{311E794E-2107-0F26-579F-830B51A1BB5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248" y="1501967"/>
            <a:ext cx="5383924" cy="5383924"/>
          </a:xfrm>
          <a:prstGeom prst="rect">
            <a:avLst/>
          </a:prstGeom>
        </p:spPr>
      </p:pic>
      <p:sp>
        <p:nvSpPr>
          <p:cNvPr id="12" name="TextBox 11">
            <a:extLst>
              <a:ext uri="{FF2B5EF4-FFF2-40B4-BE49-F238E27FC236}">
                <a16:creationId xmlns:a16="http://schemas.microsoft.com/office/drawing/2014/main" id="{6E86B451-56CC-A298-9E61-4597C86A2A9B}"/>
              </a:ext>
            </a:extLst>
          </p:cNvPr>
          <p:cNvSpPr txBox="1"/>
          <p:nvPr/>
        </p:nvSpPr>
        <p:spPr>
          <a:xfrm>
            <a:off x="5792455" y="1314057"/>
            <a:ext cx="5737393" cy="3359061"/>
          </a:xfrm>
          <a:prstGeom prst="rect">
            <a:avLst/>
          </a:prstGeom>
          <a:noFill/>
        </p:spPr>
        <p:txBody>
          <a:bodyPr wrap="square">
            <a:spAutoFit/>
          </a:bodyPr>
          <a:lstStyle/>
          <a:p>
            <a:pPr algn="just">
              <a:lnSpc>
                <a:spcPct val="150000"/>
              </a:lnSpc>
            </a:pPr>
            <a:r>
              <a:rPr lang="en-US" sz="2400" b="1" i="1" kern="0">
                <a:effectLst/>
                <a:latin typeface="Calibri" panose="020F0502020204030204" pitchFamily="34" charset="0"/>
                <a:ea typeface="Calibri" panose="020F0502020204030204" pitchFamily="34" charset="0"/>
                <a:cs typeface="Calibri" panose="020F0502020204030204" pitchFamily="34" charset="0"/>
              </a:rPr>
              <a:t>Kỉ niệm thời thơ ấu: </a:t>
            </a:r>
            <a:r>
              <a:rPr lang="en-US" sz="2400" kern="0">
                <a:effectLst/>
                <a:latin typeface="Calibri" panose="020F0502020204030204" pitchFamily="34" charset="0"/>
                <a:ea typeface="Calibri" panose="020F0502020204030204" pitchFamily="34" charset="0"/>
                <a:cs typeface="Calibri" panose="020F0502020204030204" pitchFamily="34" charset="0"/>
              </a:rPr>
              <a:t>bà bày cách chơi với những chiếc lá (làm cào cào, chim sẻ bằng lá dừa, lồng đèn bằng cau kiểng, đan nong bằng lá chuối, làm đầu trâu bằng lá xoài, làm làn xách đi hái hóa, bắt bướm bằng lá dừa nước, bà hái lá xông khi tôi bệnh cảm.</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A15BC09-6E45-934C-D6C1-1DFF9FEFD613}"/>
              </a:ext>
            </a:extLst>
          </p:cNvPr>
          <p:cNvSpPr txBox="1"/>
          <p:nvPr/>
        </p:nvSpPr>
        <p:spPr>
          <a:xfrm>
            <a:off x="5792454" y="4862276"/>
            <a:ext cx="5737393" cy="1141851"/>
          </a:xfrm>
          <a:prstGeom prst="rect">
            <a:avLst/>
          </a:prstGeom>
          <a:noFill/>
        </p:spPr>
        <p:txBody>
          <a:bodyPr wrap="square">
            <a:spAutoFit/>
          </a:bodyPr>
          <a:lstStyle/>
          <a:p>
            <a:pPr algn="just">
              <a:lnSpc>
                <a:spcPct val="150000"/>
              </a:lnSpc>
            </a:pPr>
            <a:r>
              <a:rPr lang="en-US" sz="2400" kern="0">
                <a:effectLst/>
                <a:latin typeface="Calibri" panose="020F0502020204030204" pitchFamily="34" charset="0"/>
                <a:ea typeface="Calibri" panose="020F0502020204030204" pitchFamily="34" charset="0"/>
                <a:cs typeface="Calibri" panose="020F0502020204030204" pitchFamily="34" charset="0"/>
              </a:rPr>
              <a:t>Thể hiện </a:t>
            </a:r>
            <a:r>
              <a:rPr lang="en-US" sz="2400" b="1" i="1" kern="0">
                <a:effectLst/>
                <a:latin typeface="Calibri" panose="020F0502020204030204" pitchFamily="34" charset="0"/>
                <a:ea typeface="Calibri" panose="020F0502020204030204" pitchFamily="34" charset="0"/>
                <a:cs typeface="Calibri" panose="020F0502020204030204" pitchFamily="34" charset="0"/>
              </a:rPr>
              <a:t>tình yêu thương, chăm sóc ân cần, chu đáo của bà với cháu.</a:t>
            </a:r>
            <a:endParaRPr lang="en-US" sz="3200" b="1" i="1">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0B6B4679-78CC-F6DE-20AB-A9CF0D76EFF1}"/>
              </a:ext>
            </a:extLst>
          </p:cNvPr>
          <p:cNvGrpSpPr/>
          <p:nvPr/>
        </p:nvGrpSpPr>
        <p:grpSpPr>
          <a:xfrm>
            <a:off x="79248" y="294257"/>
            <a:ext cx="7971676" cy="1007770"/>
            <a:chOff x="79248" y="294257"/>
            <a:chExt cx="7971676" cy="1007770"/>
          </a:xfrm>
        </p:grpSpPr>
        <p:sp>
          <p:nvSpPr>
            <p:cNvPr id="4" name="圆角矩形 3"/>
            <p:cNvSpPr/>
            <p:nvPr/>
          </p:nvSpPr>
          <p:spPr>
            <a:xfrm>
              <a:off x="481496" y="760923"/>
              <a:ext cx="5845732"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 y="536714"/>
              <a:ext cx="1084997" cy="765313"/>
            </a:xfrm>
            <a:prstGeom prst="rect">
              <a:avLst/>
            </a:prstGeom>
          </p:spPr>
        </p:pic>
        <p:sp>
          <p:nvSpPr>
            <p:cNvPr id="6" name="TextBox 5">
              <a:extLst>
                <a:ext uri="{FF2B5EF4-FFF2-40B4-BE49-F238E27FC236}">
                  <a16:creationId xmlns:a16="http://schemas.microsoft.com/office/drawing/2014/main" id="{DE37830C-C605-B674-D50C-5B6D22F89412}"/>
                </a:ext>
              </a:extLst>
            </p:cNvPr>
            <p:cNvSpPr txBox="1"/>
            <p:nvPr/>
          </p:nvSpPr>
          <p:spPr>
            <a:xfrm>
              <a:off x="861848" y="294257"/>
              <a:ext cx="7189076" cy="752065"/>
            </a:xfrm>
            <a:prstGeom prst="rect">
              <a:avLst/>
            </a:prstGeom>
            <a:noFill/>
          </p:spPr>
          <p:txBody>
            <a:bodyPr wrap="square">
              <a:spAutoFit/>
            </a:bodyPr>
            <a:lstStyle/>
            <a:p>
              <a:pPr marL="342900" marR="0" lvl="0" indent="-342900" algn="just">
                <a:lnSpc>
                  <a:spcPct val="150000"/>
                </a:lnSpc>
                <a:spcBef>
                  <a:spcPts val="0"/>
                </a:spcBef>
                <a:spcAft>
                  <a:spcPts val="0"/>
                </a:spcAft>
                <a:buFont typeface="+mj-lt"/>
                <a:buAutoNum type="arabicPeriod"/>
              </a:pPr>
              <a:r>
                <a:rPr lang="en-US" sz="3200" b="1" kern="0">
                  <a:effectLst/>
                  <a:latin typeface="#9Slide04 SVNSwashington" pitchFamily="2" charset="0"/>
                  <a:ea typeface="Times New Roman" panose="02020603050405020304" pitchFamily="18" charset="0"/>
                  <a:cs typeface="Times New Roman" panose="02020603050405020304" pitchFamily="18" charset="0"/>
                </a:rPr>
                <a:t>Tình cảm giữa nhân vật tôi và bà</a:t>
              </a:r>
              <a:endParaRPr lang="en-US" sz="2400" kern="100">
                <a:effectLst/>
                <a:latin typeface="#9Slide04 SVNSwashington" pitchFamily="2" charset="0"/>
                <a:ea typeface="Calibri" panose="020F0502020204030204" pitchFamily="34"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602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15859" y="924488"/>
            <a:ext cx="9511009"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0923"/>
            <a:ext cx="1084997" cy="765313"/>
          </a:xfrm>
          <a:prstGeom prst="rect">
            <a:avLst/>
          </a:prstGeom>
        </p:spPr>
      </p:pic>
      <p:grpSp>
        <p:nvGrpSpPr>
          <p:cNvPr id="13" name="Group 12">
            <a:extLst>
              <a:ext uri="{FF2B5EF4-FFF2-40B4-BE49-F238E27FC236}">
                <a16:creationId xmlns:a16="http://schemas.microsoft.com/office/drawing/2014/main" id="{2B4971FE-5AD2-1803-FC5A-DC3C38D9CE9F}"/>
              </a:ext>
            </a:extLst>
          </p:cNvPr>
          <p:cNvGrpSpPr/>
          <p:nvPr/>
        </p:nvGrpSpPr>
        <p:grpSpPr>
          <a:xfrm>
            <a:off x="817922" y="3603639"/>
            <a:ext cx="968131" cy="904460"/>
            <a:chOff x="4694368" y="3249180"/>
            <a:chExt cx="968131" cy="904460"/>
          </a:xfrm>
        </p:grpSpPr>
        <p:sp>
          <p:nvSpPr>
            <p:cNvPr id="41" name="泪滴形 40"/>
            <p:cNvSpPr/>
            <p:nvPr/>
          </p:nvSpPr>
          <p:spPr>
            <a:xfrm>
              <a:off x="4694368" y="3249180"/>
              <a:ext cx="968131" cy="904460"/>
            </a:xfrm>
            <a:prstGeom prst="teardrop">
              <a:avLst/>
            </a:prstGeom>
            <a:solidFill>
              <a:srgbClr val="6DAB9E"/>
            </a:solidFill>
            <a:ln>
              <a:solidFill>
                <a:srgbClr val="6DAB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9" name="two-trees-and-cloud_80180">
              <a:extLst>
                <a:ext uri="{FF2B5EF4-FFF2-40B4-BE49-F238E27FC236}">
                  <a16:creationId xmlns:a16="http://schemas.microsoft.com/office/drawing/2014/main" id="{54405246-CCE2-4201-BBB1-D3F3EB6E740D}"/>
                </a:ext>
              </a:extLst>
            </p:cNvPr>
            <p:cNvSpPr/>
            <p:nvPr/>
          </p:nvSpPr>
          <p:spPr>
            <a:xfrm>
              <a:off x="4975373" y="3457120"/>
              <a:ext cx="471176" cy="47084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 name="T90" fmla="*/ 372171 w 604011"/>
                <a:gd name="T91" fmla="*/ 372171 w 604011"/>
                <a:gd name="T92" fmla="*/ 372171 w 604011"/>
                <a:gd name="T93" fmla="*/ 372171 w 604011"/>
                <a:gd name="T94" fmla="*/ 372171 w 604011"/>
                <a:gd name="T95" fmla="*/ 372171 w 604011"/>
                <a:gd name="T96" fmla="*/ 372171 w 604011"/>
                <a:gd name="T97" fmla="*/ 372171 w 604011"/>
                <a:gd name="T98" fmla="*/ 372171 w 604011"/>
                <a:gd name="T99" fmla="*/ 372171 w 604011"/>
                <a:gd name="T100" fmla="*/ 372171 w 604011"/>
                <a:gd name="T101" fmla="*/ 372171 w 604011"/>
                <a:gd name="T102" fmla="*/ 372171 w 604011"/>
                <a:gd name="T103" fmla="*/ 372171 w 604011"/>
                <a:gd name="T104" fmla="*/ 372171 w 604011"/>
                <a:gd name="T105"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34" h="2336">
                  <a:moveTo>
                    <a:pt x="2093" y="2336"/>
                  </a:moveTo>
                  <a:lnTo>
                    <a:pt x="199" y="2336"/>
                  </a:lnTo>
                  <a:cubicBezTo>
                    <a:pt x="185" y="2336"/>
                    <a:pt x="173" y="2325"/>
                    <a:pt x="173" y="2310"/>
                  </a:cubicBezTo>
                  <a:cubicBezTo>
                    <a:pt x="173" y="2295"/>
                    <a:pt x="185" y="2283"/>
                    <a:pt x="199" y="2283"/>
                  </a:cubicBezTo>
                  <a:lnTo>
                    <a:pt x="951" y="2283"/>
                  </a:lnTo>
                  <a:lnTo>
                    <a:pt x="951" y="1997"/>
                  </a:lnTo>
                  <a:cubicBezTo>
                    <a:pt x="571" y="1983"/>
                    <a:pt x="267" y="1670"/>
                    <a:pt x="267" y="1287"/>
                  </a:cubicBezTo>
                  <a:cubicBezTo>
                    <a:pt x="267" y="895"/>
                    <a:pt x="586" y="576"/>
                    <a:pt x="978" y="576"/>
                  </a:cubicBezTo>
                  <a:cubicBezTo>
                    <a:pt x="1161" y="576"/>
                    <a:pt x="1331" y="643"/>
                    <a:pt x="1463" y="768"/>
                  </a:cubicBezTo>
                  <a:lnTo>
                    <a:pt x="1703" y="19"/>
                  </a:lnTo>
                  <a:cubicBezTo>
                    <a:pt x="1706" y="8"/>
                    <a:pt x="1717" y="0"/>
                    <a:pt x="1728" y="0"/>
                  </a:cubicBezTo>
                  <a:cubicBezTo>
                    <a:pt x="1740" y="0"/>
                    <a:pt x="1750" y="8"/>
                    <a:pt x="1754" y="19"/>
                  </a:cubicBezTo>
                  <a:lnTo>
                    <a:pt x="2331" y="1825"/>
                  </a:lnTo>
                  <a:cubicBezTo>
                    <a:pt x="2334" y="1833"/>
                    <a:pt x="2332" y="1842"/>
                    <a:pt x="2327" y="1849"/>
                  </a:cubicBezTo>
                  <a:cubicBezTo>
                    <a:pt x="2322" y="1856"/>
                    <a:pt x="2314" y="1860"/>
                    <a:pt x="2306" y="1860"/>
                  </a:cubicBezTo>
                  <a:lnTo>
                    <a:pt x="1755" y="1860"/>
                  </a:lnTo>
                  <a:lnTo>
                    <a:pt x="1755" y="2283"/>
                  </a:lnTo>
                  <a:lnTo>
                    <a:pt x="2093" y="2283"/>
                  </a:lnTo>
                  <a:cubicBezTo>
                    <a:pt x="2107" y="2283"/>
                    <a:pt x="2119" y="2295"/>
                    <a:pt x="2119" y="2310"/>
                  </a:cubicBezTo>
                  <a:cubicBezTo>
                    <a:pt x="2119" y="2325"/>
                    <a:pt x="2107" y="2336"/>
                    <a:pt x="2093" y="2336"/>
                  </a:cubicBezTo>
                  <a:close/>
                  <a:moveTo>
                    <a:pt x="1004" y="2283"/>
                  </a:moveTo>
                  <a:lnTo>
                    <a:pt x="1702" y="2283"/>
                  </a:lnTo>
                  <a:lnTo>
                    <a:pt x="1702" y="1860"/>
                  </a:lnTo>
                  <a:lnTo>
                    <a:pt x="1398" y="1860"/>
                  </a:lnTo>
                  <a:cubicBezTo>
                    <a:pt x="1283" y="1945"/>
                    <a:pt x="1147" y="1992"/>
                    <a:pt x="1004" y="1997"/>
                  </a:cubicBezTo>
                  <a:lnTo>
                    <a:pt x="1004" y="2283"/>
                  </a:lnTo>
                  <a:close/>
                  <a:moveTo>
                    <a:pt x="1004" y="1797"/>
                  </a:moveTo>
                  <a:lnTo>
                    <a:pt x="1004" y="1944"/>
                  </a:lnTo>
                  <a:cubicBezTo>
                    <a:pt x="1109" y="1940"/>
                    <a:pt x="1210" y="1911"/>
                    <a:pt x="1300" y="1860"/>
                  </a:cubicBezTo>
                  <a:lnTo>
                    <a:pt x="1151" y="1860"/>
                  </a:lnTo>
                  <a:cubicBezTo>
                    <a:pt x="1142" y="1860"/>
                    <a:pt x="1134" y="1856"/>
                    <a:pt x="1129" y="1849"/>
                  </a:cubicBezTo>
                  <a:cubicBezTo>
                    <a:pt x="1126" y="1844"/>
                    <a:pt x="1124" y="1839"/>
                    <a:pt x="1124" y="1833"/>
                  </a:cubicBezTo>
                  <a:cubicBezTo>
                    <a:pt x="1124" y="1830"/>
                    <a:pt x="1125" y="1828"/>
                    <a:pt x="1125" y="1825"/>
                  </a:cubicBezTo>
                  <a:lnTo>
                    <a:pt x="1445" y="824"/>
                  </a:lnTo>
                  <a:cubicBezTo>
                    <a:pt x="1321" y="698"/>
                    <a:pt x="1155" y="629"/>
                    <a:pt x="978" y="629"/>
                  </a:cubicBezTo>
                  <a:cubicBezTo>
                    <a:pt x="615" y="629"/>
                    <a:pt x="320" y="924"/>
                    <a:pt x="320" y="1287"/>
                  </a:cubicBezTo>
                  <a:cubicBezTo>
                    <a:pt x="320" y="1640"/>
                    <a:pt x="601" y="1930"/>
                    <a:pt x="951" y="1944"/>
                  </a:cubicBezTo>
                  <a:lnTo>
                    <a:pt x="951" y="1797"/>
                  </a:lnTo>
                  <a:lnTo>
                    <a:pt x="786" y="1632"/>
                  </a:lnTo>
                  <a:cubicBezTo>
                    <a:pt x="775" y="1622"/>
                    <a:pt x="775" y="1605"/>
                    <a:pt x="786" y="1594"/>
                  </a:cubicBezTo>
                  <a:cubicBezTo>
                    <a:pt x="796" y="1584"/>
                    <a:pt x="813" y="1584"/>
                    <a:pt x="824" y="1594"/>
                  </a:cubicBezTo>
                  <a:lnTo>
                    <a:pt x="951" y="1722"/>
                  </a:lnTo>
                  <a:lnTo>
                    <a:pt x="951" y="1184"/>
                  </a:lnTo>
                  <a:cubicBezTo>
                    <a:pt x="951" y="1170"/>
                    <a:pt x="963" y="1158"/>
                    <a:pt x="978" y="1158"/>
                  </a:cubicBezTo>
                  <a:cubicBezTo>
                    <a:pt x="993" y="1158"/>
                    <a:pt x="1004" y="1170"/>
                    <a:pt x="1004" y="1184"/>
                  </a:cubicBezTo>
                  <a:lnTo>
                    <a:pt x="1004" y="1722"/>
                  </a:lnTo>
                  <a:lnTo>
                    <a:pt x="1132" y="1594"/>
                  </a:lnTo>
                  <a:cubicBezTo>
                    <a:pt x="1142" y="1584"/>
                    <a:pt x="1159" y="1584"/>
                    <a:pt x="1170" y="1594"/>
                  </a:cubicBezTo>
                  <a:cubicBezTo>
                    <a:pt x="1180" y="1605"/>
                    <a:pt x="1180" y="1622"/>
                    <a:pt x="1170" y="1632"/>
                  </a:cubicBezTo>
                  <a:lnTo>
                    <a:pt x="1004" y="1797"/>
                  </a:lnTo>
                  <a:close/>
                  <a:moveTo>
                    <a:pt x="1755" y="1806"/>
                  </a:moveTo>
                  <a:lnTo>
                    <a:pt x="2269" y="1806"/>
                  </a:lnTo>
                  <a:lnTo>
                    <a:pt x="1728" y="114"/>
                  </a:lnTo>
                  <a:lnTo>
                    <a:pt x="1501" y="825"/>
                  </a:lnTo>
                  <a:cubicBezTo>
                    <a:pt x="1501" y="825"/>
                    <a:pt x="1501" y="825"/>
                    <a:pt x="1501" y="825"/>
                  </a:cubicBezTo>
                  <a:lnTo>
                    <a:pt x="1187" y="1806"/>
                  </a:lnTo>
                  <a:lnTo>
                    <a:pt x="1702" y="1806"/>
                  </a:lnTo>
                  <a:lnTo>
                    <a:pt x="1702" y="1760"/>
                  </a:lnTo>
                  <a:lnTo>
                    <a:pt x="1536" y="1594"/>
                  </a:lnTo>
                  <a:cubicBezTo>
                    <a:pt x="1526" y="1584"/>
                    <a:pt x="1526" y="1567"/>
                    <a:pt x="1536" y="1557"/>
                  </a:cubicBezTo>
                  <a:cubicBezTo>
                    <a:pt x="1547" y="1546"/>
                    <a:pt x="1564" y="1546"/>
                    <a:pt x="1574" y="1557"/>
                  </a:cubicBezTo>
                  <a:lnTo>
                    <a:pt x="1702" y="1684"/>
                  </a:lnTo>
                  <a:lnTo>
                    <a:pt x="1702" y="1547"/>
                  </a:lnTo>
                  <a:lnTo>
                    <a:pt x="1536" y="1382"/>
                  </a:lnTo>
                  <a:cubicBezTo>
                    <a:pt x="1526" y="1372"/>
                    <a:pt x="1526" y="1355"/>
                    <a:pt x="1536" y="1344"/>
                  </a:cubicBezTo>
                  <a:cubicBezTo>
                    <a:pt x="1547" y="1334"/>
                    <a:pt x="1564" y="1334"/>
                    <a:pt x="1574" y="1344"/>
                  </a:cubicBezTo>
                  <a:lnTo>
                    <a:pt x="1702" y="1472"/>
                  </a:lnTo>
                  <a:lnTo>
                    <a:pt x="1702" y="1184"/>
                  </a:lnTo>
                  <a:cubicBezTo>
                    <a:pt x="1702" y="1170"/>
                    <a:pt x="1714" y="1158"/>
                    <a:pt x="1728" y="1158"/>
                  </a:cubicBezTo>
                  <a:cubicBezTo>
                    <a:pt x="1743" y="1158"/>
                    <a:pt x="1755" y="1170"/>
                    <a:pt x="1755" y="1184"/>
                  </a:cubicBezTo>
                  <a:lnTo>
                    <a:pt x="1755" y="1472"/>
                  </a:lnTo>
                  <a:lnTo>
                    <a:pt x="1882" y="1344"/>
                  </a:lnTo>
                  <a:cubicBezTo>
                    <a:pt x="1893" y="1334"/>
                    <a:pt x="1910" y="1334"/>
                    <a:pt x="1920" y="1344"/>
                  </a:cubicBezTo>
                  <a:cubicBezTo>
                    <a:pt x="1931" y="1355"/>
                    <a:pt x="1931" y="1372"/>
                    <a:pt x="1920" y="1382"/>
                  </a:cubicBezTo>
                  <a:lnTo>
                    <a:pt x="1755" y="1547"/>
                  </a:lnTo>
                  <a:lnTo>
                    <a:pt x="1755" y="1684"/>
                  </a:lnTo>
                  <a:lnTo>
                    <a:pt x="1882" y="1557"/>
                  </a:lnTo>
                  <a:cubicBezTo>
                    <a:pt x="1893" y="1546"/>
                    <a:pt x="1910" y="1546"/>
                    <a:pt x="1920" y="1557"/>
                  </a:cubicBezTo>
                  <a:cubicBezTo>
                    <a:pt x="1931" y="1567"/>
                    <a:pt x="1931" y="1584"/>
                    <a:pt x="1920" y="1594"/>
                  </a:cubicBezTo>
                  <a:lnTo>
                    <a:pt x="1755" y="1760"/>
                  </a:lnTo>
                  <a:lnTo>
                    <a:pt x="1755" y="1806"/>
                  </a:lnTo>
                  <a:close/>
                  <a:moveTo>
                    <a:pt x="630" y="490"/>
                  </a:moveTo>
                  <a:lnTo>
                    <a:pt x="122" y="490"/>
                  </a:lnTo>
                  <a:cubicBezTo>
                    <a:pt x="55" y="490"/>
                    <a:pt x="0" y="436"/>
                    <a:pt x="0" y="369"/>
                  </a:cubicBezTo>
                  <a:cubicBezTo>
                    <a:pt x="0" y="302"/>
                    <a:pt x="55" y="248"/>
                    <a:pt x="122" y="248"/>
                  </a:cubicBezTo>
                  <a:cubicBezTo>
                    <a:pt x="129" y="248"/>
                    <a:pt x="136" y="248"/>
                    <a:pt x="143" y="250"/>
                  </a:cubicBezTo>
                  <a:cubicBezTo>
                    <a:pt x="148" y="126"/>
                    <a:pt x="250" y="27"/>
                    <a:pt x="375" y="27"/>
                  </a:cubicBezTo>
                  <a:cubicBezTo>
                    <a:pt x="464" y="27"/>
                    <a:pt x="545" y="78"/>
                    <a:pt x="583" y="157"/>
                  </a:cubicBezTo>
                  <a:cubicBezTo>
                    <a:pt x="599" y="153"/>
                    <a:pt x="614" y="151"/>
                    <a:pt x="630" y="151"/>
                  </a:cubicBezTo>
                  <a:cubicBezTo>
                    <a:pt x="724" y="151"/>
                    <a:pt x="800" y="227"/>
                    <a:pt x="800" y="320"/>
                  </a:cubicBezTo>
                  <a:cubicBezTo>
                    <a:pt x="800" y="414"/>
                    <a:pt x="724" y="490"/>
                    <a:pt x="630" y="490"/>
                  </a:cubicBezTo>
                  <a:close/>
                  <a:moveTo>
                    <a:pt x="122" y="301"/>
                  </a:moveTo>
                  <a:cubicBezTo>
                    <a:pt x="84" y="301"/>
                    <a:pt x="54" y="331"/>
                    <a:pt x="54" y="369"/>
                  </a:cubicBezTo>
                  <a:cubicBezTo>
                    <a:pt x="54" y="406"/>
                    <a:pt x="84" y="437"/>
                    <a:pt x="122" y="437"/>
                  </a:cubicBezTo>
                  <a:lnTo>
                    <a:pt x="630" y="437"/>
                  </a:lnTo>
                  <a:cubicBezTo>
                    <a:pt x="694" y="437"/>
                    <a:pt x="747" y="385"/>
                    <a:pt x="747" y="320"/>
                  </a:cubicBezTo>
                  <a:cubicBezTo>
                    <a:pt x="747" y="256"/>
                    <a:pt x="694" y="204"/>
                    <a:pt x="630" y="204"/>
                  </a:cubicBezTo>
                  <a:cubicBezTo>
                    <a:pt x="613" y="204"/>
                    <a:pt x="596" y="208"/>
                    <a:pt x="580" y="215"/>
                  </a:cubicBezTo>
                  <a:cubicBezTo>
                    <a:pt x="573" y="218"/>
                    <a:pt x="565" y="219"/>
                    <a:pt x="558" y="216"/>
                  </a:cubicBezTo>
                  <a:cubicBezTo>
                    <a:pt x="551" y="213"/>
                    <a:pt x="546" y="207"/>
                    <a:pt x="544" y="200"/>
                  </a:cubicBezTo>
                  <a:cubicBezTo>
                    <a:pt x="519" y="128"/>
                    <a:pt x="451" y="80"/>
                    <a:pt x="375" y="80"/>
                  </a:cubicBezTo>
                  <a:cubicBezTo>
                    <a:pt x="277" y="80"/>
                    <a:pt x="197" y="160"/>
                    <a:pt x="197" y="258"/>
                  </a:cubicBezTo>
                  <a:cubicBezTo>
                    <a:pt x="197" y="267"/>
                    <a:pt x="197" y="276"/>
                    <a:pt x="198" y="285"/>
                  </a:cubicBezTo>
                  <a:cubicBezTo>
                    <a:pt x="200" y="295"/>
                    <a:pt x="195" y="306"/>
                    <a:pt x="187" y="311"/>
                  </a:cubicBezTo>
                  <a:cubicBezTo>
                    <a:pt x="178" y="317"/>
                    <a:pt x="167" y="317"/>
                    <a:pt x="158" y="311"/>
                  </a:cubicBezTo>
                  <a:cubicBezTo>
                    <a:pt x="147" y="305"/>
                    <a:pt x="134" y="301"/>
                    <a:pt x="122" y="30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grpSp>
        <p:nvGrpSpPr>
          <p:cNvPr id="14" name="Group 13">
            <a:extLst>
              <a:ext uri="{FF2B5EF4-FFF2-40B4-BE49-F238E27FC236}">
                <a16:creationId xmlns:a16="http://schemas.microsoft.com/office/drawing/2014/main" id="{ED1EC3DD-5B46-CE71-D9C0-0E8ED9E05786}"/>
              </a:ext>
            </a:extLst>
          </p:cNvPr>
          <p:cNvGrpSpPr/>
          <p:nvPr/>
        </p:nvGrpSpPr>
        <p:grpSpPr>
          <a:xfrm>
            <a:off x="817922" y="2070251"/>
            <a:ext cx="968131" cy="904460"/>
            <a:chOff x="4700896" y="1652703"/>
            <a:chExt cx="968131" cy="904460"/>
          </a:xfrm>
        </p:grpSpPr>
        <p:sp>
          <p:nvSpPr>
            <p:cNvPr id="39" name="泪滴形 38"/>
            <p:cNvSpPr/>
            <p:nvPr/>
          </p:nvSpPr>
          <p:spPr>
            <a:xfrm>
              <a:off x="4700896" y="1652703"/>
              <a:ext cx="968131" cy="904460"/>
            </a:xfrm>
            <a:prstGeom prst="teardrop">
              <a:avLst/>
            </a:prstGeom>
            <a:solidFill>
              <a:srgbClr val="6DAB9E"/>
            </a:solidFill>
            <a:ln>
              <a:solidFill>
                <a:srgbClr val="6DAB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22" name="trees_113799">
              <a:extLst>
                <a:ext uri="{FF2B5EF4-FFF2-40B4-BE49-F238E27FC236}">
                  <a16:creationId xmlns:a16="http://schemas.microsoft.com/office/drawing/2014/main" id="{54405246-CCE2-4201-BBB1-D3F3EB6E740D}"/>
                </a:ext>
              </a:extLst>
            </p:cNvPr>
            <p:cNvSpPr/>
            <p:nvPr/>
          </p:nvSpPr>
          <p:spPr>
            <a:xfrm>
              <a:off x="4958998" y="1816848"/>
              <a:ext cx="413419" cy="52893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6" h="3608">
                  <a:moveTo>
                    <a:pt x="2736" y="3218"/>
                  </a:moveTo>
                  <a:lnTo>
                    <a:pt x="2421" y="3218"/>
                  </a:lnTo>
                  <a:lnTo>
                    <a:pt x="2421" y="2417"/>
                  </a:lnTo>
                  <a:cubicBezTo>
                    <a:pt x="2626" y="2379"/>
                    <a:pt x="2781" y="2200"/>
                    <a:pt x="2781" y="1984"/>
                  </a:cubicBezTo>
                  <a:lnTo>
                    <a:pt x="2781" y="1087"/>
                  </a:lnTo>
                  <a:cubicBezTo>
                    <a:pt x="2781" y="702"/>
                    <a:pt x="2647" y="327"/>
                    <a:pt x="2403" y="29"/>
                  </a:cubicBezTo>
                  <a:cubicBezTo>
                    <a:pt x="2388" y="11"/>
                    <a:pt x="2365" y="0"/>
                    <a:pt x="2341" y="0"/>
                  </a:cubicBezTo>
                  <a:cubicBezTo>
                    <a:pt x="2317" y="0"/>
                    <a:pt x="2294" y="11"/>
                    <a:pt x="2279" y="29"/>
                  </a:cubicBezTo>
                  <a:cubicBezTo>
                    <a:pt x="2035" y="327"/>
                    <a:pt x="1901" y="702"/>
                    <a:pt x="1901" y="1087"/>
                  </a:cubicBezTo>
                  <a:lnTo>
                    <a:pt x="1901" y="1984"/>
                  </a:lnTo>
                  <a:cubicBezTo>
                    <a:pt x="1901" y="2200"/>
                    <a:pt x="2057" y="2379"/>
                    <a:pt x="2261" y="2417"/>
                  </a:cubicBezTo>
                  <a:lnTo>
                    <a:pt x="2261" y="3218"/>
                  </a:lnTo>
                  <a:lnTo>
                    <a:pt x="1488" y="3218"/>
                  </a:lnTo>
                  <a:lnTo>
                    <a:pt x="1488" y="2417"/>
                  </a:lnTo>
                  <a:cubicBezTo>
                    <a:pt x="1692" y="2379"/>
                    <a:pt x="1848" y="2200"/>
                    <a:pt x="1848" y="1984"/>
                  </a:cubicBezTo>
                  <a:lnTo>
                    <a:pt x="1848" y="1087"/>
                  </a:lnTo>
                  <a:cubicBezTo>
                    <a:pt x="1848" y="702"/>
                    <a:pt x="1714" y="327"/>
                    <a:pt x="1470" y="29"/>
                  </a:cubicBezTo>
                  <a:cubicBezTo>
                    <a:pt x="1454" y="11"/>
                    <a:pt x="1432" y="0"/>
                    <a:pt x="1408" y="0"/>
                  </a:cubicBezTo>
                  <a:cubicBezTo>
                    <a:pt x="1384" y="0"/>
                    <a:pt x="1361" y="11"/>
                    <a:pt x="1346" y="29"/>
                  </a:cubicBezTo>
                  <a:cubicBezTo>
                    <a:pt x="1102" y="327"/>
                    <a:pt x="968" y="702"/>
                    <a:pt x="968" y="1087"/>
                  </a:cubicBezTo>
                  <a:lnTo>
                    <a:pt x="968" y="1984"/>
                  </a:lnTo>
                  <a:cubicBezTo>
                    <a:pt x="968" y="2200"/>
                    <a:pt x="1123" y="2379"/>
                    <a:pt x="1328" y="2417"/>
                  </a:cubicBezTo>
                  <a:lnTo>
                    <a:pt x="1328" y="3218"/>
                  </a:lnTo>
                  <a:lnTo>
                    <a:pt x="555" y="3218"/>
                  </a:lnTo>
                  <a:lnTo>
                    <a:pt x="555" y="2417"/>
                  </a:lnTo>
                  <a:cubicBezTo>
                    <a:pt x="759" y="2379"/>
                    <a:pt x="914" y="2200"/>
                    <a:pt x="914" y="1984"/>
                  </a:cubicBezTo>
                  <a:lnTo>
                    <a:pt x="914" y="1087"/>
                  </a:lnTo>
                  <a:cubicBezTo>
                    <a:pt x="914" y="702"/>
                    <a:pt x="780" y="327"/>
                    <a:pt x="536" y="29"/>
                  </a:cubicBezTo>
                  <a:cubicBezTo>
                    <a:pt x="521" y="11"/>
                    <a:pt x="498" y="0"/>
                    <a:pt x="475" y="0"/>
                  </a:cubicBezTo>
                  <a:cubicBezTo>
                    <a:pt x="451" y="0"/>
                    <a:pt x="428" y="11"/>
                    <a:pt x="413" y="29"/>
                  </a:cubicBezTo>
                  <a:cubicBezTo>
                    <a:pt x="169" y="327"/>
                    <a:pt x="35" y="702"/>
                    <a:pt x="35" y="1087"/>
                  </a:cubicBezTo>
                  <a:lnTo>
                    <a:pt x="35" y="1984"/>
                  </a:lnTo>
                  <a:cubicBezTo>
                    <a:pt x="35" y="2200"/>
                    <a:pt x="190" y="2379"/>
                    <a:pt x="395" y="2417"/>
                  </a:cubicBezTo>
                  <a:lnTo>
                    <a:pt x="395" y="3218"/>
                  </a:lnTo>
                  <a:lnTo>
                    <a:pt x="80" y="3218"/>
                  </a:lnTo>
                  <a:cubicBezTo>
                    <a:pt x="36" y="3218"/>
                    <a:pt x="0" y="3254"/>
                    <a:pt x="0" y="3298"/>
                  </a:cubicBezTo>
                  <a:lnTo>
                    <a:pt x="0" y="3528"/>
                  </a:lnTo>
                  <a:cubicBezTo>
                    <a:pt x="0" y="3572"/>
                    <a:pt x="36" y="3608"/>
                    <a:pt x="80" y="3608"/>
                  </a:cubicBezTo>
                  <a:lnTo>
                    <a:pt x="2736" y="3608"/>
                  </a:lnTo>
                  <a:cubicBezTo>
                    <a:pt x="2780" y="3608"/>
                    <a:pt x="2816" y="3572"/>
                    <a:pt x="2816" y="3528"/>
                  </a:cubicBezTo>
                  <a:lnTo>
                    <a:pt x="2816" y="3298"/>
                  </a:lnTo>
                  <a:cubicBezTo>
                    <a:pt x="2816" y="3254"/>
                    <a:pt x="2780" y="3218"/>
                    <a:pt x="2736" y="3218"/>
                  </a:cubicBezTo>
                  <a:close/>
                  <a:moveTo>
                    <a:pt x="2061" y="1984"/>
                  </a:moveTo>
                  <a:lnTo>
                    <a:pt x="2061" y="1087"/>
                  </a:lnTo>
                  <a:cubicBezTo>
                    <a:pt x="2061" y="773"/>
                    <a:pt x="2160" y="466"/>
                    <a:pt x="2341" y="212"/>
                  </a:cubicBezTo>
                  <a:cubicBezTo>
                    <a:pt x="2522" y="466"/>
                    <a:pt x="2621" y="773"/>
                    <a:pt x="2621" y="1087"/>
                  </a:cubicBezTo>
                  <a:lnTo>
                    <a:pt x="2621" y="1984"/>
                  </a:lnTo>
                  <a:cubicBezTo>
                    <a:pt x="2621" y="2139"/>
                    <a:pt x="2495" y="2264"/>
                    <a:pt x="2341" y="2264"/>
                  </a:cubicBezTo>
                  <a:cubicBezTo>
                    <a:pt x="2187" y="2264"/>
                    <a:pt x="2061" y="2139"/>
                    <a:pt x="2061" y="1984"/>
                  </a:cubicBezTo>
                  <a:close/>
                  <a:moveTo>
                    <a:pt x="1128" y="1984"/>
                  </a:moveTo>
                  <a:lnTo>
                    <a:pt x="1128" y="1087"/>
                  </a:lnTo>
                  <a:cubicBezTo>
                    <a:pt x="1128" y="773"/>
                    <a:pt x="1227" y="466"/>
                    <a:pt x="1408" y="212"/>
                  </a:cubicBezTo>
                  <a:cubicBezTo>
                    <a:pt x="1589" y="466"/>
                    <a:pt x="1688" y="773"/>
                    <a:pt x="1688" y="1087"/>
                  </a:cubicBezTo>
                  <a:lnTo>
                    <a:pt x="1688" y="1984"/>
                  </a:lnTo>
                  <a:cubicBezTo>
                    <a:pt x="1688" y="2139"/>
                    <a:pt x="1562" y="2264"/>
                    <a:pt x="1408" y="2264"/>
                  </a:cubicBezTo>
                  <a:cubicBezTo>
                    <a:pt x="1253" y="2264"/>
                    <a:pt x="1128" y="2139"/>
                    <a:pt x="1128" y="1984"/>
                  </a:cubicBezTo>
                  <a:close/>
                  <a:moveTo>
                    <a:pt x="195" y="1984"/>
                  </a:moveTo>
                  <a:lnTo>
                    <a:pt x="195" y="1087"/>
                  </a:lnTo>
                  <a:cubicBezTo>
                    <a:pt x="195" y="773"/>
                    <a:pt x="293" y="466"/>
                    <a:pt x="475" y="212"/>
                  </a:cubicBezTo>
                  <a:cubicBezTo>
                    <a:pt x="656" y="466"/>
                    <a:pt x="754" y="773"/>
                    <a:pt x="754" y="1087"/>
                  </a:cubicBezTo>
                  <a:lnTo>
                    <a:pt x="754" y="1984"/>
                  </a:lnTo>
                  <a:cubicBezTo>
                    <a:pt x="754" y="2139"/>
                    <a:pt x="629" y="2264"/>
                    <a:pt x="475" y="2264"/>
                  </a:cubicBezTo>
                  <a:cubicBezTo>
                    <a:pt x="320" y="2264"/>
                    <a:pt x="195" y="2139"/>
                    <a:pt x="195" y="1984"/>
                  </a:cubicBezTo>
                  <a:close/>
                  <a:moveTo>
                    <a:pt x="2656" y="3448"/>
                  </a:moveTo>
                  <a:lnTo>
                    <a:pt x="160" y="3448"/>
                  </a:lnTo>
                  <a:lnTo>
                    <a:pt x="160" y="3378"/>
                  </a:lnTo>
                  <a:lnTo>
                    <a:pt x="2656" y="3378"/>
                  </a:lnTo>
                  <a:lnTo>
                    <a:pt x="2656" y="344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DE37830C-C605-B674-D50C-5B6D22F89412}"/>
              </a:ext>
            </a:extLst>
          </p:cNvPr>
          <p:cNvSpPr txBox="1"/>
          <p:nvPr/>
        </p:nvSpPr>
        <p:spPr>
          <a:xfrm>
            <a:off x="817922" y="261625"/>
            <a:ext cx="8282152" cy="1145763"/>
          </a:xfrm>
          <a:prstGeom prst="rect">
            <a:avLst/>
          </a:prstGeom>
          <a:noFill/>
        </p:spPr>
        <p:txBody>
          <a:bodyPr wrap="square">
            <a:spAutoFit/>
          </a:bodyPr>
          <a:lstStyle/>
          <a:p>
            <a:pPr marR="0" lvl="0" algn="just">
              <a:lnSpc>
                <a:spcPct val="150000"/>
              </a:lnSpc>
              <a:spcBef>
                <a:spcPts val="0"/>
              </a:spcBef>
              <a:spcAft>
                <a:spcPts val="0"/>
              </a:spcAft>
            </a:pPr>
            <a:r>
              <a:rPr lang="vi-VN" sz="2400" kern="100">
                <a:effectLst/>
                <a:latin typeface="#9Slide04 SVNSwashington" pitchFamily="2" charset="0"/>
                <a:ea typeface="Calibri" panose="020F0502020204030204" pitchFamily="34" charset="0"/>
                <a:cs typeface="Times New Roman" panose="02020603050405020304" pitchFamily="18" charset="0"/>
              </a:rPr>
              <a:t>2.So sánh cách thể hiện hình ảnh người bà ở văn bản này với văn bản hương khúc (Nguyễn Quang Thiều)</a:t>
            </a:r>
            <a:endParaRPr lang="en-US" sz="2400" kern="100">
              <a:effectLst/>
              <a:latin typeface="#9Slide04 SVNSwashington" pitchFamily="2" charset="0"/>
              <a:ea typeface="Calibri" panose="020F0502020204030204" pitchFamily="34" charset="0"/>
              <a:cs typeface="Times New Roman" panose="02020603050405020304" pitchFamily="18" charset="0"/>
            </a:endParaRPr>
          </a:p>
        </p:txBody>
      </p:sp>
      <p:pic>
        <p:nvPicPr>
          <p:cNvPr id="10" name="Picture 9" descr="A child holding an old person's back&#10;&#10;Description automatically generated with low confidence">
            <a:extLst>
              <a:ext uri="{FF2B5EF4-FFF2-40B4-BE49-F238E27FC236}">
                <a16:creationId xmlns:a16="http://schemas.microsoft.com/office/drawing/2014/main" id="{311E794E-2107-0F26-579F-830B51A1BB5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47606" y="1526236"/>
            <a:ext cx="5383924" cy="5383924"/>
          </a:xfrm>
          <a:prstGeom prst="rect">
            <a:avLst/>
          </a:prstGeom>
        </p:spPr>
      </p:pic>
      <p:sp>
        <p:nvSpPr>
          <p:cNvPr id="3" name="TextBox 2">
            <a:extLst>
              <a:ext uri="{FF2B5EF4-FFF2-40B4-BE49-F238E27FC236}">
                <a16:creationId xmlns:a16="http://schemas.microsoft.com/office/drawing/2014/main" id="{680CF797-89D5-9D5A-BC02-B38CAFA45F3A}"/>
              </a:ext>
            </a:extLst>
          </p:cNvPr>
          <p:cNvSpPr txBox="1"/>
          <p:nvPr/>
        </p:nvSpPr>
        <p:spPr>
          <a:xfrm>
            <a:off x="1931276" y="1794759"/>
            <a:ext cx="6466489" cy="1327736"/>
          </a:xfrm>
          <a:prstGeom prst="rect">
            <a:avLst/>
          </a:prstGeom>
          <a:noFill/>
        </p:spPr>
        <p:txBody>
          <a:bodyPr wrap="square">
            <a:spAutoFit/>
          </a:bodyPr>
          <a:lstStyle/>
          <a:p>
            <a:pPr marL="0" marR="0" algn="just">
              <a:lnSpc>
                <a:spcPct val="150000"/>
              </a:lnSpc>
              <a:spcBef>
                <a:spcPts val="0"/>
              </a:spcBef>
              <a:spcAft>
                <a:spcPts val="0"/>
              </a:spcAft>
            </a:pPr>
            <a:r>
              <a:rPr lang="en-US" sz="3200" b="1" kern="0">
                <a:solidFill>
                  <a:srgbClr val="C00000"/>
                </a:solidFill>
                <a:effectLst/>
                <a:latin typeface="Calibri" panose="020F0502020204030204" pitchFamily="34" charset="0"/>
                <a:ea typeface="Calibri" panose="020F0502020204030204" pitchFamily="34" charset="0"/>
                <a:cs typeface="Calibri" panose="020F0502020204030204" pitchFamily="34" charset="0"/>
              </a:rPr>
              <a:t>Giống: </a:t>
            </a:r>
            <a:r>
              <a:rPr lang="en-US" sz="2400" kern="0">
                <a:effectLst/>
                <a:latin typeface="Calibri" panose="020F0502020204030204" pitchFamily="34" charset="0"/>
                <a:ea typeface="Calibri" panose="020F0502020204030204" pitchFamily="34" charset="0"/>
                <a:cs typeface="Calibri" panose="020F0502020204030204" pitchFamily="34" charset="0"/>
              </a:rPr>
              <a:t>đều hiện lên hình ảnh người bà chân chất, mộc mạc, giàu tình yêu thương với con cháu</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01035B1-7FF1-48CE-BD4A-B23DF5F1BDB7}"/>
              </a:ext>
            </a:extLst>
          </p:cNvPr>
          <p:cNvSpPr txBox="1"/>
          <p:nvPr/>
        </p:nvSpPr>
        <p:spPr>
          <a:xfrm>
            <a:off x="1931276" y="3122495"/>
            <a:ext cx="5383924" cy="3368614"/>
          </a:xfrm>
          <a:prstGeom prst="rect">
            <a:avLst/>
          </a:prstGeom>
          <a:noFill/>
        </p:spPr>
        <p:txBody>
          <a:bodyPr wrap="square">
            <a:spAutoFit/>
          </a:bodyPr>
          <a:lstStyle/>
          <a:p>
            <a:pPr marL="0" marR="0" algn="just">
              <a:lnSpc>
                <a:spcPct val="150000"/>
              </a:lnSpc>
              <a:spcBef>
                <a:spcPts val="0"/>
              </a:spcBef>
              <a:spcAft>
                <a:spcPts val="0"/>
              </a:spcAft>
            </a:pPr>
            <a:r>
              <a:rPr lang="en-US" sz="3200" b="1" kern="0">
                <a:solidFill>
                  <a:srgbClr val="C00000"/>
                </a:solidFill>
                <a:effectLst/>
                <a:latin typeface="Calibri" panose="020F0502020204030204" pitchFamily="34" charset="0"/>
                <a:ea typeface="Calibri" panose="020F0502020204030204" pitchFamily="34" charset="0"/>
                <a:cs typeface="Calibri" panose="020F0502020204030204" pitchFamily="34" charset="0"/>
              </a:rPr>
              <a:t>Khác:</a:t>
            </a:r>
            <a:endParaRPr lang="en-US" sz="2400" b="1" kern="10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b="1" kern="0">
                <a:solidFill>
                  <a:srgbClr val="0070C0"/>
                </a:solidFill>
                <a:effectLst/>
                <a:latin typeface="Calibri" panose="020F0502020204030204" pitchFamily="34" charset="0"/>
                <a:ea typeface="Calibri" panose="020F0502020204030204" pitchFamily="34" charset="0"/>
                <a:cs typeface="Calibri" panose="020F0502020204030204" pitchFamily="34" charset="0"/>
              </a:rPr>
              <a:t>+ Những chiếc lá thơm tho: </a:t>
            </a:r>
            <a:r>
              <a:rPr lang="en-US" sz="2000" kern="0">
                <a:effectLst/>
                <a:latin typeface="Calibri" panose="020F0502020204030204" pitchFamily="34" charset="0"/>
                <a:ea typeface="Calibri" panose="020F0502020204030204" pitchFamily="34" charset="0"/>
                <a:cs typeface="Calibri" panose="020F0502020204030204" pitchFamily="34" charset="0"/>
              </a:rPr>
              <a:t>hình ảnh người bà gắn với trò chơi tuổi thơ với </a:t>
            </a:r>
            <a:r>
              <a:rPr lang="en-US" sz="2000" b="1" kern="0">
                <a:effectLst/>
                <a:latin typeface="Calibri" panose="020F0502020204030204" pitchFamily="34" charset="0"/>
                <a:ea typeface="Calibri" panose="020F0502020204030204" pitchFamily="34" charset="0"/>
                <a:cs typeface="Calibri" panose="020F0502020204030204" pitchFamily="34" charset="0"/>
              </a:rPr>
              <a:t>những chiếc lá và sự chăm sóc của bà khi cháu bệnh</a:t>
            </a:r>
            <a:endParaRPr lang="en-US" sz="1600" b="1"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800" b="1" kern="0">
                <a:solidFill>
                  <a:srgbClr val="0070C0"/>
                </a:solidFill>
                <a:effectLst/>
                <a:latin typeface="Calibri" panose="020F0502020204030204" pitchFamily="34" charset="0"/>
                <a:ea typeface="Calibri" panose="020F0502020204030204" pitchFamily="34" charset="0"/>
                <a:cs typeface="Calibri" panose="020F0502020204030204" pitchFamily="34" charset="0"/>
              </a:rPr>
              <a:t>+ Hương khúc: </a:t>
            </a:r>
            <a:r>
              <a:rPr lang="en-US" sz="2000" kern="0">
                <a:effectLst/>
                <a:latin typeface="Calibri" panose="020F0502020204030204" pitchFamily="34" charset="0"/>
                <a:ea typeface="Calibri" panose="020F0502020204030204" pitchFamily="34" charset="0"/>
                <a:cs typeface="Calibri" panose="020F0502020204030204" pitchFamily="34" charset="0"/>
              </a:rPr>
              <a:t>hình ảnh người  bà gắn với kỉ niệm về một </a:t>
            </a:r>
            <a:r>
              <a:rPr lang="en-US" sz="2000" b="1" kern="0">
                <a:effectLst/>
                <a:latin typeface="Calibri" panose="020F0502020204030204" pitchFamily="34" charset="0"/>
                <a:ea typeface="Calibri" panose="020F0502020204030204" pitchFamily="34" charset="0"/>
                <a:cs typeface="Calibri" panose="020F0502020204030204" pitchFamily="34" charset="0"/>
              </a:rPr>
              <a:t>món ăn thời thơ ấu (bánh đúc)</a:t>
            </a:r>
            <a:endParaRPr lang="en-US" sz="1600" b="1" kern="100">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6350417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15859" y="924488"/>
            <a:ext cx="9511009"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0923"/>
            <a:ext cx="1084997" cy="765313"/>
          </a:xfrm>
          <a:prstGeom prst="rect">
            <a:avLst/>
          </a:prstGeom>
        </p:spPr>
      </p:pic>
      <p:grpSp>
        <p:nvGrpSpPr>
          <p:cNvPr id="13" name="Group 12">
            <a:extLst>
              <a:ext uri="{FF2B5EF4-FFF2-40B4-BE49-F238E27FC236}">
                <a16:creationId xmlns:a16="http://schemas.microsoft.com/office/drawing/2014/main" id="{2B4971FE-5AD2-1803-FC5A-DC3C38D9CE9F}"/>
              </a:ext>
            </a:extLst>
          </p:cNvPr>
          <p:cNvGrpSpPr/>
          <p:nvPr/>
        </p:nvGrpSpPr>
        <p:grpSpPr>
          <a:xfrm>
            <a:off x="-1154097" y="3230696"/>
            <a:ext cx="968131" cy="904460"/>
            <a:chOff x="4694368" y="3249180"/>
            <a:chExt cx="968131" cy="904460"/>
          </a:xfrm>
        </p:grpSpPr>
        <p:sp>
          <p:nvSpPr>
            <p:cNvPr id="41" name="泪滴形 40"/>
            <p:cNvSpPr/>
            <p:nvPr/>
          </p:nvSpPr>
          <p:spPr>
            <a:xfrm>
              <a:off x="4694368" y="3249180"/>
              <a:ext cx="968131" cy="904460"/>
            </a:xfrm>
            <a:prstGeom prst="teardrop">
              <a:avLst/>
            </a:prstGeom>
            <a:solidFill>
              <a:srgbClr val="6DAB9E"/>
            </a:solidFill>
            <a:ln>
              <a:solidFill>
                <a:srgbClr val="6DAB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9" name="two-trees-and-cloud_80180">
              <a:extLst>
                <a:ext uri="{FF2B5EF4-FFF2-40B4-BE49-F238E27FC236}">
                  <a16:creationId xmlns:a16="http://schemas.microsoft.com/office/drawing/2014/main" id="{54405246-CCE2-4201-BBB1-D3F3EB6E740D}"/>
                </a:ext>
              </a:extLst>
            </p:cNvPr>
            <p:cNvSpPr/>
            <p:nvPr/>
          </p:nvSpPr>
          <p:spPr>
            <a:xfrm>
              <a:off x="4975373" y="3457120"/>
              <a:ext cx="471176" cy="47084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 name="T90" fmla="*/ 372171 w 604011"/>
                <a:gd name="T91" fmla="*/ 372171 w 604011"/>
                <a:gd name="T92" fmla="*/ 372171 w 604011"/>
                <a:gd name="T93" fmla="*/ 372171 w 604011"/>
                <a:gd name="T94" fmla="*/ 372171 w 604011"/>
                <a:gd name="T95" fmla="*/ 372171 w 604011"/>
                <a:gd name="T96" fmla="*/ 372171 w 604011"/>
                <a:gd name="T97" fmla="*/ 372171 w 604011"/>
                <a:gd name="T98" fmla="*/ 372171 w 604011"/>
                <a:gd name="T99" fmla="*/ 372171 w 604011"/>
                <a:gd name="T100" fmla="*/ 372171 w 604011"/>
                <a:gd name="T101" fmla="*/ 372171 w 604011"/>
                <a:gd name="T102" fmla="*/ 372171 w 604011"/>
                <a:gd name="T103" fmla="*/ 372171 w 604011"/>
                <a:gd name="T104" fmla="*/ 372171 w 604011"/>
                <a:gd name="T105"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34" h="2336">
                  <a:moveTo>
                    <a:pt x="2093" y="2336"/>
                  </a:moveTo>
                  <a:lnTo>
                    <a:pt x="199" y="2336"/>
                  </a:lnTo>
                  <a:cubicBezTo>
                    <a:pt x="185" y="2336"/>
                    <a:pt x="173" y="2325"/>
                    <a:pt x="173" y="2310"/>
                  </a:cubicBezTo>
                  <a:cubicBezTo>
                    <a:pt x="173" y="2295"/>
                    <a:pt x="185" y="2283"/>
                    <a:pt x="199" y="2283"/>
                  </a:cubicBezTo>
                  <a:lnTo>
                    <a:pt x="951" y="2283"/>
                  </a:lnTo>
                  <a:lnTo>
                    <a:pt x="951" y="1997"/>
                  </a:lnTo>
                  <a:cubicBezTo>
                    <a:pt x="571" y="1983"/>
                    <a:pt x="267" y="1670"/>
                    <a:pt x="267" y="1287"/>
                  </a:cubicBezTo>
                  <a:cubicBezTo>
                    <a:pt x="267" y="895"/>
                    <a:pt x="586" y="576"/>
                    <a:pt x="978" y="576"/>
                  </a:cubicBezTo>
                  <a:cubicBezTo>
                    <a:pt x="1161" y="576"/>
                    <a:pt x="1331" y="643"/>
                    <a:pt x="1463" y="768"/>
                  </a:cubicBezTo>
                  <a:lnTo>
                    <a:pt x="1703" y="19"/>
                  </a:lnTo>
                  <a:cubicBezTo>
                    <a:pt x="1706" y="8"/>
                    <a:pt x="1717" y="0"/>
                    <a:pt x="1728" y="0"/>
                  </a:cubicBezTo>
                  <a:cubicBezTo>
                    <a:pt x="1740" y="0"/>
                    <a:pt x="1750" y="8"/>
                    <a:pt x="1754" y="19"/>
                  </a:cubicBezTo>
                  <a:lnTo>
                    <a:pt x="2331" y="1825"/>
                  </a:lnTo>
                  <a:cubicBezTo>
                    <a:pt x="2334" y="1833"/>
                    <a:pt x="2332" y="1842"/>
                    <a:pt x="2327" y="1849"/>
                  </a:cubicBezTo>
                  <a:cubicBezTo>
                    <a:pt x="2322" y="1856"/>
                    <a:pt x="2314" y="1860"/>
                    <a:pt x="2306" y="1860"/>
                  </a:cubicBezTo>
                  <a:lnTo>
                    <a:pt x="1755" y="1860"/>
                  </a:lnTo>
                  <a:lnTo>
                    <a:pt x="1755" y="2283"/>
                  </a:lnTo>
                  <a:lnTo>
                    <a:pt x="2093" y="2283"/>
                  </a:lnTo>
                  <a:cubicBezTo>
                    <a:pt x="2107" y="2283"/>
                    <a:pt x="2119" y="2295"/>
                    <a:pt x="2119" y="2310"/>
                  </a:cubicBezTo>
                  <a:cubicBezTo>
                    <a:pt x="2119" y="2325"/>
                    <a:pt x="2107" y="2336"/>
                    <a:pt x="2093" y="2336"/>
                  </a:cubicBezTo>
                  <a:close/>
                  <a:moveTo>
                    <a:pt x="1004" y="2283"/>
                  </a:moveTo>
                  <a:lnTo>
                    <a:pt x="1702" y="2283"/>
                  </a:lnTo>
                  <a:lnTo>
                    <a:pt x="1702" y="1860"/>
                  </a:lnTo>
                  <a:lnTo>
                    <a:pt x="1398" y="1860"/>
                  </a:lnTo>
                  <a:cubicBezTo>
                    <a:pt x="1283" y="1945"/>
                    <a:pt x="1147" y="1992"/>
                    <a:pt x="1004" y="1997"/>
                  </a:cubicBezTo>
                  <a:lnTo>
                    <a:pt x="1004" y="2283"/>
                  </a:lnTo>
                  <a:close/>
                  <a:moveTo>
                    <a:pt x="1004" y="1797"/>
                  </a:moveTo>
                  <a:lnTo>
                    <a:pt x="1004" y="1944"/>
                  </a:lnTo>
                  <a:cubicBezTo>
                    <a:pt x="1109" y="1940"/>
                    <a:pt x="1210" y="1911"/>
                    <a:pt x="1300" y="1860"/>
                  </a:cubicBezTo>
                  <a:lnTo>
                    <a:pt x="1151" y="1860"/>
                  </a:lnTo>
                  <a:cubicBezTo>
                    <a:pt x="1142" y="1860"/>
                    <a:pt x="1134" y="1856"/>
                    <a:pt x="1129" y="1849"/>
                  </a:cubicBezTo>
                  <a:cubicBezTo>
                    <a:pt x="1126" y="1844"/>
                    <a:pt x="1124" y="1839"/>
                    <a:pt x="1124" y="1833"/>
                  </a:cubicBezTo>
                  <a:cubicBezTo>
                    <a:pt x="1124" y="1830"/>
                    <a:pt x="1125" y="1828"/>
                    <a:pt x="1125" y="1825"/>
                  </a:cubicBezTo>
                  <a:lnTo>
                    <a:pt x="1445" y="824"/>
                  </a:lnTo>
                  <a:cubicBezTo>
                    <a:pt x="1321" y="698"/>
                    <a:pt x="1155" y="629"/>
                    <a:pt x="978" y="629"/>
                  </a:cubicBezTo>
                  <a:cubicBezTo>
                    <a:pt x="615" y="629"/>
                    <a:pt x="320" y="924"/>
                    <a:pt x="320" y="1287"/>
                  </a:cubicBezTo>
                  <a:cubicBezTo>
                    <a:pt x="320" y="1640"/>
                    <a:pt x="601" y="1930"/>
                    <a:pt x="951" y="1944"/>
                  </a:cubicBezTo>
                  <a:lnTo>
                    <a:pt x="951" y="1797"/>
                  </a:lnTo>
                  <a:lnTo>
                    <a:pt x="786" y="1632"/>
                  </a:lnTo>
                  <a:cubicBezTo>
                    <a:pt x="775" y="1622"/>
                    <a:pt x="775" y="1605"/>
                    <a:pt x="786" y="1594"/>
                  </a:cubicBezTo>
                  <a:cubicBezTo>
                    <a:pt x="796" y="1584"/>
                    <a:pt x="813" y="1584"/>
                    <a:pt x="824" y="1594"/>
                  </a:cubicBezTo>
                  <a:lnTo>
                    <a:pt x="951" y="1722"/>
                  </a:lnTo>
                  <a:lnTo>
                    <a:pt x="951" y="1184"/>
                  </a:lnTo>
                  <a:cubicBezTo>
                    <a:pt x="951" y="1170"/>
                    <a:pt x="963" y="1158"/>
                    <a:pt x="978" y="1158"/>
                  </a:cubicBezTo>
                  <a:cubicBezTo>
                    <a:pt x="993" y="1158"/>
                    <a:pt x="1004" y="1170"/>
                    <a:pt x="1004" y="1184"/>
                  </a:cubicBezTo>
                  <a:lnTo>
                    <a:pt x="1004" y="1722"/>
                  </a:lnTo>
                  <a:lnTo>
                    <a:pt x="1132" y="1594"/>
                  </a:lnTo>
                  <a:cubicBezTo>
                    <a:pt x="1142" y="1584"/>
                    <a:pt x="1159" y="1584"/>
                    <a:pt x="1170" y="1594"/>
                  </a:cubicBezTo>
                  <a:cubicBezTo>
                    <a:pt x="1180" y="1605"/>
                    <a:pt x="1180" y="1622"/>
                    <a:pt x="1170" y="1632"/>
                  </a:cubicBezTo>
                  <a:lnTo>
                    <a:pt x="1004" y="1797"/>
                  </a:lnTo>
                  <a:close/>
                  <a:moveTo>
                    <a:pt x="1755" y="1806"/>
                  </a:moveTo>
                  <a:lnTo>
                    <a:pt x="2269" y="1806"/>
                  </a:lnTo>
                  <a:lnTo>
                    <a:pt x="1728" y="114"/>
                  </a:lnTo>
                  <a:lnTo>
                    <a:pt x="1501" y="825"/>
                  </a:lnTo>
                  <a:cubicBezTo>
                    <a:pt x="1501" y="825"/>
                    <a:pt x="1501" y="825"/>
                    <a:pt x="1501" y="825"/>
                  </a:cubicBezTo>
                  <a:lnTo>
                    <a:pt x="1187" y="1806"/>
                  </a:lnTo>
                  <a:lnTo>
                    <a:pt x="1702" y="1806"/>
                  </a:lnTo>
                  <a:lnTo>
                    <a:pt x="1702" y="1760"/>
                  </a:lnTo>
                  <a:lnTo>
                    <a:pt x="1536" y="1594"/>
                  </a:lnTo>
                  <a:cubicBezTo>
                    <a:pt x="1526" y="1584"/>
                    <a:pt x="1526" y="1567"/>
                    <a:pt x="1536" y="1557"/>
                  </a:cubicBezTo>
                  <a:cubicBezTo>
                    <a:pt x="1547" y="1546"/>
                    <a:pt x="1564" y="1546"/>
                    <a:pt x="1574" y="1557"/>
                  </a:cubicBezTo>
                  <a:lnTo>
                    <a:pt x="1702" y="1684"/>
                  </a:lnTo>
                  <a:lnTo>
                    <a:pt x="1702" y="1547"/>
                  </a:lnTo>
                  <a:lnTo>
                    <a:pt x="1536" y="1382"/>
                  </a:lnTo>
                  <a:cubicBezTo>
                    <a:pt x="1526" y="1372"/>
                    <a:pt x="1526" y="1355"/>
                    <a:pt x="1536" y="1344"/>
                  </a:cubicBezTo>
                  <a:cubicBezTo>
                    <a:pt x="1547" y="1334"/>
                    <a:pt x="1564" y="1334"/>
                    <a:pt x="1574" y="1344"/>
                  </a:cubicBezTo>
                  <a:lnTo>
                    <a:pt x="1702" y="1472"/>
                  </a:lnTo>
                  <a:lnTo>
                    <a:pt x="1702" y="1184"/>
                  </a:lnTo>
                  <a:cubicBezTo>
                    <a:pt x="1702" y="1170"/>
                    <a:pt x="1714" y="1158"/>
                    <a:pt x="1728" y="1158"/>
                  </a:cubicBezTo>
                  <a:cubicBezTo>
                    <a:pt x="1743" y="1158"/>
                    <a:pt x="1755" y="1170"/>
                    <a:pt x="1755" y="1184"/>
                  </a:cubicBezTo>
                  <a:lnTo>
                    <a:pt x="1755" y="1472"/>
                  </a:lnTo>
                  <a:lnTo>
                    <a:pt x="1882" y="1344"/>
                  </a:lnTo>
                  <a:cubicBezTo>
                    <a:pt x="1893" y="1334"/>
                    <a:pt x="1910" y="1334"/>
                    <a:pt x="1920" y="1344"/>
                  </a:cubicBezTo>
                  <a:cubicBezTo>
                    <a:pt x="1931" y="1355"/>
                    <a:pt x="1931" y="1372"/>
                    <a:pt x="1920" y="1382"/>
                  </a:cubicBezTo>
                  <a:lnTo>
                    <a:pt x="1755" y="1547"/>
                  </a:lnTo>
                  <a:lnTo>
                    <a:pt x="1755" y="1684"/>
                  </a:lnTo>
                  <a:lnTo>
                    <a:pt x="1882" y="1557"/>
                  </a:lnTo>
                  <a:cubicBezTo>
                    <a:pt x="1893" y="1546"/>
                    <a:pt x="1910" y="1546"/>
                    <a:pt x="1920" y="1557"/>
                  </a:cubicBezTo>
                  <a:cubicBezTo>
                    <a:pt x="1931" y="1567"/>
                    <a:pt x="1931" y="1584"/>
                    <a:pt x="1920" y="1594"/>
                  </a:cubicBezTo>
                  <a:lnTo>
                    <a:pt x="1755" y="1760"/>
                  </a:lnTo>
                  <a:lnTo>
                    <a:pt x="1755" y="1806"/>
                  </a:lnTo>
                  <a:close/>
                  <a:moveTo>
                    <a:pt x="630" y="490"/>
                  </a:moveTo>
                  <a:lnTo>
                    <a:pt x="122" y="490"/>
                  </a:lnTo>
                  <a:cubicBezTo>
                    <a:pt x="55" y="490"/>
                    <a:pt x="0" y="436"/>
                    <a:pt x="0" y="369"/>
                  </a:cubicBezTo>
                  <a:cubicBezTo>
                    <a:pt x="0" y="302"/>
                    <a:pt x="55" y="248"/>
                    <a:pt x="122" y="248"/>
                  </a:cubicBezTo>
                  <a:cubicBezTo>
                    <a:pt x="129" y="248"/>
                    <a:pt x="136" y="248"/>
                    <a:pt x="143" y="250"/>
                  </a:cubicBezTo>
                  <a:cubicBezTo>
                    <a:pt x="148" y="126"/>
                    <a:pt x="250" y="27"/>
                    <a:pt x="375" y="27"/>
                  </a:cubicBezTo>
                  <a:cubicBezTo>
                    <a:pt x="464" y="27"/>
                    <a:pt x="545" y="78"/>
                    <a:pt x="583" y="157"/>
                  </a:cubicBezTo>
                  <a:cubicBezTo>
                    <a:pt x="599" y="153"/>
                    <a:pt x="614" y="151"/>
                    <a:pt x="630" y="151"/>
                  </a:cubicBezTo>
                  <a:cubicBezTo>
                    <a:pt x="724" y="151"/>
                    <a:pt x="800" y="227"/>
                    <a:pt x="800" y="320"/>
                  </a:cubicBezTo>
                  <a:cubicBezTo>
                    <a:pt x="800" y="414"/>
                    <a:pt x="724" y="490"/>
                    <a:pt x="630" y="490"/>
                  </a:cubicBezTo>
                  <a:close/>
                  <a:moveTo>
                    <a:pt x="122" y="301"/>
                  </a:moveTo>
                  <a:cubicBezTo>
                    <a:pt x="84" y="301"/>
                    <a:pt x="54" y="331"/>
                    <a:pt x="54" y="369"/>
                  </a:cubicBezTo>
                  <a:cubicBezTo>
                    <a:pt x="54" y="406"/>
                    <a:pt x="84" y="437"/>
                    <a:pt x="122" y="437"/>
                  </a:cubicBezTo>
                  <a:lnTo>
                    <a:pt x="630" y="437"/>
                  </a:lnTo>
                  <a:cubicBezTo>
                    <a:pt x="694" y="437"/>
                    <a:pt x="747" y="385"/>
                    <a:pt x="747" y="320"/>
                  </a:cubicBezTo>
                  <a:cubicBezTo>
                    <a:pt x="747" y="256"/>
                    <a:pt x="694" y="204"/>
                    <a:pt x="630" y="204"/>
                  </a:cubicBezTo>
                  <a:cubicBezTo>
                    <a:pt x="613" y="204"/>
                    <a:pt x="596" y="208"/>
                    <a:pt x="580" y="215"/>
                  </a:cubicBezTo>
                  <a:cubicBezTo>
                    <a:pt x="573" y="218"/>
                    <a:pt x="565" y="219"/>
                    <a:pt x="558" y="216"/>
                  </a:cubicBezTo>
                  <a:cubicBezTo>
                    <a:pt x="551" y="213"/>
                    <a:pt x="546" y="207"/>
                    <a:pt x="544" y="200"/>
                  </a:cubicBezTo>
                  <a:cubicBezTo>
                    <a:pt x="519" y="128"/>
                    <a:pt x="451" y="80"/>
                    <a:pt x="375" y="80"/>
                  </a:cubicBezTo>
                  <a:cubicBezTo>
                    <a:pt x="277" y="80"/>
                    <a:pt x="197" y="160"/>
                    <a:pt x="197" y="258"/>
                  </a:cubicBezTo>
                  <a:cubicBezTo>
                    <a:pt x="197" y="267"/>
                    <a:pt x="197" y="276"/>
                    <a:pt x="198" y="285"/>
                  </a:cubicBezTo>
                  <a:cubicBezTo>
                    <a:pt x="200" y="295"/>
                    <a:pt x="195" y="306"/>
                    <a:pt x="187" y="311"/>
                  </a:cubicBezTo>
                  <a:cubicBezTo>
                    <a:pt x="178" y="317"/>
                    <a:pt x="167" y="317"/>
                    <a:pt x="158" y="311"/>
                  </a:cubicBezTo>
                  <a:cubicBezTo>
                    <a:pt x="147" y="305"/>
                    <a:pt x="134" y="301"/>
                    <a:pt x="122" y="30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grpSp>
        <p:nvGrpSpPr>
          <p:cNvPr id="14" name="Group 13">
            <a:extLst>
              <a:ext uri="{FF2B5EF4-FFF2-40B4-BE49-F238E27FC236}">
                <a16:creationId xmlns:a16="http://schemas.microsoft.com/office/drawing/2014/main" id="{ED1EC3DD-5B46-CE71-D9C0-0E8ED9E05786}"/>
              </a:ext>
            </a:extLst>
          </p:cNvPr>
          <p:cNvGrpSpPr/>
          <p:nvPr/>
        </p:nvGrpSpPr>
        <p:grpSpPr>
          <a:xfrm>
            <a:off x="-1357158" y="1526236"/>
            <a:ext cx="968131" cy="904460"/>
            <a:chOff x="4700896" y="1652703"/>
            <a:chExt cx="968131" cy="904460"/>
          </a:xfrm>
        </p:grpSpPr>
        <p:sp>
          <p:nvSpPr>
            <p:cNvPr id="39" name="泪滴形 38"/>
            <p:cNvSpPr/>
            <p:nvPr/>
          </p:nvSpPr>
          <p:spPr>
            <a:xfrm>
              <a:off x="4700896" y="1652703"/>
              <a:ext cx="968131" cy="904460"/>
            </a:xfrm>
            <a:prstGeom prst="teardrop">
              <a:avLst/>
            </a:prstGeom>
            <a:solidFill>
              <a:srgbClr val="6DAB9E"/>
            </a:solidFill>
            <a:ln>
              <a:solidFill>
                <a:srgbClr val="6DAB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22" name="trees_113799">
              <a:extLst>
                <a:ext uri="{FF2B5EF4-FFF2-40B4-BE49-F238E27FC236}">
                  <a16:creationId xmlns:a16="http://schemas.microsoft.com/office/drawing/2014/main" id="{54405246-CCE2-4201-BBB1-D3F3EB6E740D}"/>
                </a:ext>
              </a:extLst>
            </p:cNvPr>
            <p:cNvSpPr/>
            <p:nvPr/>
          </p:nvSpPr>
          <p:spPr>
            <a:xfrm>
              <a:off x="4958998" y="1816848"/>
              <a:ext cx="413419" cy="52893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6" h="3608">
                  <a:moveTo>
                    <a:pt x="2736" y="3218"/>
                  </a:moveTo>
                  <a:lnTo>
                    <a:pt x="2421" y="3218"/>
                  </a:lnTo>
                  <a:lnTo>
                    <a:pt x="2421" y="2417"/>
                  </a:lnTo>
                  <a:cubicBezTo>
                    <a:pt x="2626" y="2379"/>
                    <a:pt x="2781" y="2200"/>
                    <a:pt x="2781" y="1984"/>
                  </a:cubicBezTo>
                  <a:lnTo>
                    <a:pt x="2781" y="1087"/>
                  </a:lnTo>
                  <a:cubicBezTo>
                    <a:pt x="2781" y="702"/>
                    <a:pt x="2647" y="327"/>
                    <a:pt x="2403" y="29"/>
                  </a:cubicBezTo>
                  <a:cubicBezTo>
                    <a:pt x="2388" y="11"/>
                    <a:pt x="2365" y="0"/>
                    <a:pt x="2341" y="0"/>
                  </a:cubicBezTo>
                  <a:cubicBezTo>
                    <a:pt x="2317" y="0"/>
                    <a:pt x="2294" y="11"/>
                    <a:pt x="2279" y="29"/>
                  </a:cubicBezTo>
                  <a:cubicBezTo>
                    <a:pt x="2035" y="327"/>
                    <a:pt x="1901" y="702"/>
                    <a:pt x="1901" y="1087"/>
                  </a:cubicBezTo>
                  <a:lnTo>
                    <a:pt x="1901" y="1984"/>
                  </a:lnTo>
                  <a:cubicBezTo>
                    <a:pt x="1901" y="2200"/>
                    <a:pt x="2057" y="2379"/>
                    <a:pt x="2261" y="2417"/>
                  </a:cubicBezTo>
                  <a:lnTo>
                    <a:pt x="2261" y="3218"/>
                  </a:lnTo>
                  <a:lnTo>
                    <a:pt x="1488" y="3218"/>
                  </a:lnTo>
                  <a:lnTo>
                    <a:pt x="1488" y="2417"/>
                  </a:lnTo>
                  <a:cubicBezTo>
                    <a:pt x="1692" y="2379"/>
                    <a:pt x="1848" y="2200"/>
                    <a:pt x="1848" y="1984"/>
                  </a:cubicBezTo>
                  <a:lnTo>
                    <a:pt x="1848" y="1087"/>
                  </a:lnTo>
                  <a:cubicBezTo>
                    <a:pt x="1848" y="702"/>
                    <a:pt x="1714" y="327"/>
                    <a:pt x="1470" y="29"/>
                  </a:cubicBezTo>
                  <a:cubicBezTo>
                    <a:pt x="1454" y="11"/>
                    <a:pt x="1432" y="0"/>
                    <a:pt x="1408" y="0"/>
                  </a:cubicBezTo>
                  <a:cubicBezTo>
                    <a:pt x="1384" y="0"/>
                    <a:pt x="1361" y="11"/>
                    <a:pt x="1346" y="29"/>
                  </a:cubicBezTo>
                  <a:cubicBezTo>
                    <a:pt x="1102" y="327"/>
                    <a:pt x="968" y="702"/>
                    <a:pt x="968" y="1087"/>
                  </a:cubicBezTo>
                  <a:lnTo>
                    <a:pt x="968" y="1984"/>
                  </a:lnTo>
                  <a:cubicBezTo>
                    <a:pt x="968" y="2200"/>
                    <a:pt x="1123" y="2379"/>
                    <a:pt x="1328" y="2417"/>
                  </a:cubicBezTo>
                  <a:lnTo>
                    <a:pt x="1328" y="3218"/>
                  </a:lnTo>
                  <a:lnTo>
                    <a:pt x="555" y="3218"/>
                  </a:lnTo>
                  <a:lnTo>
                    <a:pt x="555" y="2417"/>
                  </a:lnTo>
                  <a:cubicBezTo>
                    <a:pt x="759" y="2379"/>
                    <a:pt x="914" y="2200"/>
                    <a:pt x="914" y="1984"/>
                  </a:cubicBezTo>
                  <a:lnTo>
                    <a:pt x="914" y="1087"/>
                  </a:lnTo>
                  <a:cubicBezTo>
                    <a:pt x="914" y="702"/>
                    <a:pt x="780" y="327"/>
                    <a:pt x="536" y="29"/>
                  </a:cubicBezTo>
                  <a:cubicBezTo>
                    <a:pt x="521" y="11"/>
                    <a:pt x="498" y="0"/>
                    <a:pt x="475" y="0"/>
                  </a:cubicBezTo>
                  <a:cubicBezTo>
                    <a:pt x="451" y="0"/>
                    <a:pt x="428" y="11"/>
                    <a:pt x="413" y="29"/>
                  </a:cubicBezTo>
                  <a:cubicBezTo>
                    <a:pt x="169" y="327"/>
                    <a:pt x="35" y="702"/>
                    <a:pt x="35" y="1087"/>
                  </a:cubicBezTo>
                  <a:lnTo>
                    <a:pt x="35" y="1984"/>
                  </a:lnTo>
                  <a:cubicBezTo>
                    <a:pt x="35" y="2200"/>
                    <a:pt x="190" y="2379"/>
                    <a:pt x="395" y="2417"/>
                  </a:cubicBezTo>
                  <a:lnTo>
                    <a:pt x="395" y="3218"/>
                  </a:lnTo>
                  <a:lnTo>
                    <a:pt x="80" y="3218"/>
                  </a:lnTo>
                  <a:cubicBezTo>
                    <a:pt x="36" y="3218"/>
                    <a:pt x="0" y="3254"/>
                    <a:pt x="0" y="3298"/>
                  </a:cubicBezTo>
                  <a:lnTo>
                    <a:pt x="0" y="3528"/>
                  </a:lnTo>
                  <a:cubicBezTo>
                    <a:pt x="0" y="3572"/>
                    <a:pt x="36" y="3608"/>
                    <a:pt x="80" y="3608"/>
                  </a:cubicBezTo>
                  <a:lnTo>
                    <a:pt x="2736" y="3608"/>
                  </a:lnTo>
                  <a:cubicBezTo>
                    <a:pt x="2780" y="3608"/>
                    <a:pt x="2816" y="3572"/>
                    <a:pt x="2816" y="3528"/>
                  </a:cubicBezTo>
                  <a:lnTo>
                    <a:pt x="2816" y="3298"/>
                  </a:lnTo>
                  <a:cubicBezTo>
                    <a:pt x="2816" y="3254"/>
                    <a:pt x="2780" y="3218"/>
                    <a:pt x="2736" y="3218"/>
                  </a:cubicBezTo>
                  <a:close/>
                  <a:moveTo>
                    <a:pt x="2061" y="1984"/>
                  </a:moveTo>
                  <a:lnTo>
                    <a:pt x="2061" y="1087"/>
                  </a:lnTo>
                  <a:cubicBezTo>
                    <a:pt x="2061" y="773"/>
                    <a:pt x="2160" y="466"/>
                    <a:pt x="2341" y="212"/>
                  </a:cubicBezTo>
                  <a:cubicBezTo>
                    <a:pt x="2522" y="466"/>
                    <a:pt x="2621" y="773"/>
                    <a:pt x="2621" y="1087"/>
                  </a:cubicBezTo>
                  <a:lnTo>
                    <a:pt x="2621" y="1984"/>
                  </a:lnTo>
                  <a:cubicBezTo>
                    <a:pt x="2621" y="2139"/>
                    <a:pt x="2495" y="2264"/>
                    <a:pt x="2341" y="2264"/>
                  </a:cubicBezTo>
                  <a:cubicBezTo>
                    <a:pt x="2187" y="2264"/>
                    <a:pt x="2061" y="2139"/>
                    <a:pt x="2061" y="1984"/>
                  </a:cubicBezTo>
                  <a:close/>
                  <a:moveTo>
                    <a:pt x="1128" y="1984"/>
                  </a:moveTo>
                  <a:lnTo>
                    <a:pt x="1128" y="1087"/>
                  </a:lnTo>
                  <a:cubicBezTo>
                    <a:pt x="1128" y="773"/>
                    <a:pt x="1227" y="466"/>
                    <a:pt x="1408" y="212"/>
                  </a:cubicBezTo>
                  <a:cubicBezTo>
                    <a:pt x="1589" y="466"/>
                    <a:pt x="1688" y="773"/>
                    <a:pt x="1688" y="1087"/>
                  </a:cubicBezTo>
                  <a:lnTo>
                    <a:pt x="1688" y="1984"/>
                  </a:lnTo>
                  <a:cubicBezTo>
                    <a:pt x="1688" y="2139"/>
                    <a:pt x="1562" y="2264"/>
                    <a:pt x="1408" y="2264"/>
                  </a:cubicBezTo>
                  <a:cubicBezTo>
                    <a:pt x="1253" y="2264"/>
                    <a:pt x="1128" y="2139"/>
                    <a:pt x="1128" y="1984"/>
                  </a:cubicBezTo>
                  <a:close/>
                  <a:moveTo>
                    <a:pt x="195" y="1984"/>
                  </a:moveTo>
                  <a:lnTo>
                    <a:pt x="195" y="1087"/>
                  </a:lnTo>
                  <a:cubicBezTo>
                    <a:pt x="195" y="773"/>
                    <a:pt x="293" y="466"/>
                    <a:pt x="475" y="212"/>
                  </a:cubicBezTo>
                  <a:cubicBezTo>
                    <a:pt x="656" y="466"/>
                    <a:pt x="754" y="773"/>
                    <a:pt x="754" y="1087"/>
                  </a:cubicBezTo>
                  <a:lnTo>
                    <a:pt x="754" y="1984"/>
                  </a:lnTo>
                  <a:cubicBezTo>
                    <a:pt x="754" y="2139"/>
                    <a:pt x="629" y="2264"/>
                    <a:pt x="475" y="2264"/>
                  </a:cubicBezTo>
                  <a:cubicBezTo>
                    <a:pt x="320" y="2264"/>
                    <a:pt x="195" y="2139"/>
                    <a:pt x="195" y="1984"/>
                  </a:cubicBezTo>
                  <a:close/>
                  <a:moveTo>
                    <a:pt x="2656" y="3448"/>
                  </a:moveTo>
                  <a:lnTo>
                    <a:pt x="160" y="3448"/>
                  </a:lnTo>
                  <a:lnTo>
                    <a:pt x="160" y="3378"/>
                  </a:lnTo>
                  <a:lnTo>
                    <a:pt x="2656" y="3378"/>
                  </a:lnTo>
                  <a:lnTo>
                    <a:pt x="2656" y="344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pic>
        <p:nvPicPr>
          <p:cNvPr id="10" name="Picture 9" descr="A child holding an old person's back&#10;&#10;Description automatically generated with low confidence">
            <a:extLst>
              <a:ext uri="{FF2B5EF4-FFF2-40B4-BE49-F238E27FC236}">
                <a16:creationId xmlns:a16="http://schemas.microsoft.com/office/drawing/2014/main" id="{311E794E-2107-0F26-579F-830B51A1BB5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040020" y="-2691962"/>
            <a:ext cx="5383924" cy="5383924"/>
          </a:xfrm>
          <a:prstGeom prst="rect">
            <a:avLst/>
          </a:prstGeom>
        </p:spPr>
      </p:pic>
      <p:sp>
        <p:nvSpPr>
          <p:cNvPr id="3" name="TextBox 2">
            <a:extLst>
              <a:ext uri="{FF2B5EF4-FFF2-40B4-BE49-F238E27FC236}">
                <a16:creationId xmlns:a16="http://schemas.microsoft.com/office/drawing/2014/main" id="{680CF797-89D5-9D5A-BC02-B38CAFA45F3A}"/>
              </a:ext>
            </a:extLst>
          </p:cNvPr>
          <p:cNvSpPr txBox="1"/>
          <p:nvPr/>
        </p:nvSpPr>
        <p:spPr>
          <a:xfrm>
            <a:off x="817922" y="-1237828"/>
            <a:ext cx="6466489" cy="1327736"/>
          </a:xfrm>
          <a:prstGeom prst="rect">
            <a:avLst/>
          </a:prstGeom>
          <a:noFill/>
        </p:spPr>
        <p:txBody>
          <a:bodyPr wrap="square">
            <a:spAutoFit/>
          </a:bodyPr>
          <a:lstStyle/>
          <a:p>
            <a:pPr marL="0" marR="0" algn="just">
              <a:lnSpc>
                <a:spcPct val="150000"/>
              </a:lnSpc>
              <a:spcBef>
                <a:spcPts val="0"/>
              </a:spcBef>
              <a:spcAft>
                <a:spcPts val="0"/>
              </a:spcAft>
            </a:pPr>
            <a:r>
              <a:rPr lang="en-US" sz="3200" b="1" kern="0">
                <a:solidFill>
                  <a:srgbClr val="C00000"/>
                </a:solidFill>
                <a:effectLst/>
                <a:latin typeface="Calibri" panose="020F0502020204030204" pitchFamily="34" charset="0"/>
                <a:ea typeface="Calibri" panose="020F0502020204030204" pitchFamily="34" charset="0"/>
                <a:cs typeface="Calibri" panose="020F0502020204030204" pitchFamily="34" charset="0"/>
              </a:rPr>
              <a:t>Giống: </a:t>
            </a:r>
            <a:r>
              <a:rPr lang="en-US" sz="2400" kern="0">
                <a:effectLst/>
                <a:latin typeface="Calibri" panose="020F0502020204030204" pitchFamily="34" charset="0"/>
                <a:ea typeface="Calibri" panose="020F0502020204030204" pitchFamily="34" charset="0"/>
                <a:cs typeface="Calibri" panose="020F0502020204030204" pitchFamily="34" charset="0"/>
              </a:rPr>
              <a:t>đều hiện lên hình ảnh người bà chân chất, mộc mạc, giàu tình yêu thương với con cháu</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01035B1-7FF1-48CE-BD4A-B23DF5F1BDB7}"/>
              </a:ext>
            </a:extLst>
          </p:cNvPr>
          <p:cNvSpPr txBox="1"/>
          <p:nvPr/>
        </p:nvSpPr>
        <p:spPr>
          <a:xfrm>
            <a:off x="12893058" y="2974711"/>
            <a:ext cx="5383924" cy="3368614"/>
          </a:xfrm>
          <a:prstGeom prst="rect">
            <a:avLst/>
          </a:prstGeom>
          <a:noFill/>
        </p:spPr>
        <p:txBody>
          <a:bodyPr wrap="square">
            <a:spAutoFit/>
          </a:bodyPr>
          <a:lstStyle/>
          <a:p>
            <a:pPr marL="0" marR="0" algn="just">
              <a:lnSpc>
                <a:spcPct val="150000"/>
              </a:lnSpc>
              <a:spcBef>
                <a:spcPts val="0"/>
              </a:spcBef>
              <a:spcAft>
                <a:spcPts val="0"/>
              </a:spcAft>
            </a:pPr>
            <a:r>
              <a:rPr lang="en-US" sz="3200" b="1" kern="0">
                <a:solidFill>
                  <a:srgbClr val="C00000"/>
                </a:solidFill>
                <a:effectLst/>
                <a:latin typeface="Calibri" panose="020F0502020204030204" pitchFamily="34" charset="0"/>
                <a:ea typeface="Calibri" panose="020F0502020204030204" pitchFamily="34" charset="0"/>
                <a:cs typeface="Calibri" panose="020F0502020204030204" pitchFamily="34" charset="0"/>
              </a:rPr>
              <a:t>Khác:</a:t>
            </a:r>
            <a:endParaRPr lang="en-US" sz="2400" b="1" kern="10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b="1" kern="0">
                <a:solidFill>
                  <a:srgbClr val="0070C0"/>
                </a:solidFill>
                <a:effectLst/>
                <a:latin typeface="Calibri" panose="020F0502020204030204" pitchFamily="34" charset="0"/>
                <a:ea typeface="Calibri" panose="020F0502020204030204" pitchFamily="34" charset="0"/>
                <a:cs typeface="Calibri" panose="020F0502020204030204" pitchFamily="34" charset="0"/>
              </a:rPr>
              <a:t>+ Những chiếc lá thơm tho: </a:t>
            </a:r>
            <a:r>
              <a:rPr lang="en-US" sz="2000" kern="0">
                <a:effectLst/>
                <a:latin typeface="Calibri" panose="020F0502020204030204" pitchFamily="34" charset="0"/>
                <a:ea typeface="Calibri" panose="020F0502020204030204" pitchFamily="34" charset="0"/>
                <a:cs typeface="Calibri" panose="020F0502020204030204" pitchFamily="34" charset="0"/>
              </a:rPr>
              <a:t>hình ảnh người bà gắn với trò chơi tuổi thơ với </a:t>
            </a:r>
            <a:r>
              <a:rPr lang="en-US" sz="2000" b="1" kern="0">
                <a:effectLst/>
                <a:latin typeface="Calibri" panose="020F0502020204030204" pitchFamily="34" charset="0"/>
                <a:ea typeface="Calibri" panose="020F0502020204030204" pitchFamily="34" charset="0"/>
                <a:cs typeface="Calibri" panose="020F0502020204030204" pitchFamily="34" charset="0"/>
              </a:rPr>
              <a:t>những chiếc lá và sự chăm sóc của bà khi cháu bệnh</a:t>
            </a:r>
            <a:endParaRPr lang="en-US" sz="1600" b="1"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800" b="1" kern="0">
                <a:solidFill>
                  <a:srgbClr val="0070C0"/>
                </a:solidFill>
                <a:effectLst/>
                <a:latin typeface="Calibri" panose="020F0502020204030204" pitchFamily="34" charset="0"/>
                <a:ea typeface="Calibri" panose="020F0502020204030204" pitchFamily="34" charset="0"/>
                <a:cs typeface="Calibri" panose="020F0502020204030204" pitchFamily="34" charset="0"/>
              </a:rPr>
              <a:t>+ Hương khúc: </a:t>
            </a:r>
            <a:r>
              <a:rPr lang="en-US" sz="2000" kern="0">
                <a:effectLst/>
                <a:latin typeface="Calibri" panose="020F0502020204030204" pitchFamily="34" charset="0"/>
                <a:ea typeface="Calibri" panose="020F0502020204030204" pitchFamily="34" charset="0"/>
                <a:cs typeface="Calibri" panose="020F0502020204030204" pitchFamily="34" charset="0"/>
              </a:rPr>
              <a:t>hình ảnh người  bà gắn với kỉ niệm về một </a:t>
            </a:r>
            <a:r>
              <a:rPr lang="en-US" sz="2000" b="1" kern="0">
                <a:effectLst/>
                <a:latin typeface="Calibri" panose="020F0502020204030204" pitchFamily="34" charset="0"/>
                <a:ea typeface="Calibri" panose="020F0502020204030204" pitchFamily="34" charset="0"/>
                <a:cs typeface="Calibri" panose="020F0502020204030204" pitchFamily="34" charset="0"/>
              </a:rPr>
              <a:t>món ăn thời thơ ấu (bánh đúc)</a:t>
            </a:r>
            <a:endParaRPr lang="en-US" sz="1600" b="1"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6DAF5BD-5B5C-ADA0-A9FC-DFB7E268720C}"/>
              </a:ext>
            </a:extLst>
          </p:cNvPr>
          <p:cNvSpPr txBox="1"/>
          <p:nvPr/>
        </p:nvSpPr>
        <p:spPr>
          <a:xfrm>
            <a:off x="817922" y="430840"/>
            <a:ext cx="9849078" cy="752065"/>
          </a:xfrm>
          <a:prstGeom prst="rect">
            <a:avLst/>
          </a:prstGeom>
          <a:noFill/>
        </p:spPr>
        <p:txBody>
          <a:bodyPr wrap="square">
            <a:spAutoFit/>
          </a:bodyPr>
          <a:lstStyle/>
          <a:p>
            <a:pPr marR="0" lvl="0" algn="just">
              <a:lnSpc>
                <a:spcPct val="150000"/>
              </a:lnSpc>
              <a:spcBef>
                <a:spcPts val="0"/>
              </a:spcBef>
              <a:spcAft>
                <a:spcPts val="0"/>
              </a:spcAft>
            </a:pPr>
            <a:r>
              <a:rPr lang="en-US" sz="3200" b="1" kern="0">
                <a:effectLst/>
                <a:latin typeface="#9Slide04 SVNSwashington" pitchFamily="2" charset="0"/>
                <a:ea typeface="Times New Roman" panose="02020603050405020304" pitchFamily="18" charset="0"/>
                <a:cs typeface="Times New Roman" panose="02020603050405020304" pitchFamily="18" charset="0"/>
              </a:rPr>
              <a:t>3. Ý nghĩa của từ </a:t>
            </a:r>
            <a:r>
              <a:rPr lang="en-US" sz="3200" b="1" kern="0">
                <a:solidFill>
                  <a:srgbClr val="FF0000"/>
                </a:solidFill>
                <a:effectLst/>
                <a:latin typeface="#9Slide04 SVNSwashington" pitchFamily="2" charset="0"/>
                <a:ea typeface="Times New Roman" panose="02020603050405020304" pitchFamily="18" charset="0"/>
                <a:cs typeface="Times New Roman" panose="02020603050405020304" pitchFamily="18" charset="0"/>
              </a:rPr>
              <a:t>thơm</a:t>
            </a:r>
            <a:r>
              <a:rPr lang="en-US" sz="3200" b="1" kern="0">
                <a:effectLst/>
                <a:latin typeface="#9Slide04 SVNSwashington" pitchFamily="2" charset="0"/>
                <a:ea typeface="Times New Roman" panose="02020603050405020304" pitchFamily="18" charset="0"/>
                <a:cs typeface="Times New Roman" panose="02020603050405020304" pitchFamily="18" charset="0"/>
              </a:rPr>
              <a:t> trong văn bản </a:t>
            </a:r>
            <a:endParaRPr lang="en-US" sz="2400" kern="100">
              <a:effectLst/>
              <a:latin typeface="#9Slide04 SVNSwashington" pitchFamily="2" charset="0"/>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3E2DD8EA-95F6-2905-001B-2FA46E290D63}"/>
              </a:ext>
            </a:extLst>
          </p:cNvPr>
          <p:cNvGrpSpPr/>
          <p:nvPr/>
        </p:nvGrpSpPr>
        <p:grpSpPr>
          <a:xfrm>
            <a:off x="1084997" y="1889125"/>
            <a:ext cx="10847456" cy="875632"/>
            <a:chOff x="1084997" y="1889125"/>
            <a:chExt cx="10847456" cy="875632"/>
          </a:xfrm>
        </p:grpSpPr>
        <p:cxnSp>
          <p:nvCxnSpPr>
            <p:cNvPr id="12" name="直接连接符 41">
              <a:extLst>
                <a:ext uri="{FF2B5EF4-FFF2-40B4-BE49-F238E27FC236}">
                  <a16:creationId xmlns:a16="http://schemas.microsoft.com/office/drawing/2014/main" id="{C8D3D287-9269-E081-0E93-A17B10D62587}"/>
                </a:ext>
              </a:extLst>
            </p:cNvPr>
            <p:cNvCxnSpPr/>
            <p:nvPr/>
          </p:nvCxnSpPr>
          <p:spPr>
            <a:xfrm>
              <a:off x="1902121" y="1889125"/>
              <a:ext cx="0" cy="875632"/>
            </a:xfrm>
            <a:prstGeom prst="line">
              <a:avLst/>
            </a:prstGeom>
            <a:ln w="3175" cap="rnd">
              <a:solidFill>
                <a:srgbClr val="6DAB9E"/>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8" name="leafy-tree_66384">
              <a:extLst>
                <a:ext uri="{FF2B5EF4-FFF2-40B4-BE49-F238E27FC236}">
                  <a16:creationId xmlns:a16="http://schemas.microsoft.com/office/drawing/2014/main" id="{241C1EA0-666E-FC85-C8FE-1599EEF4B433}"/>
                </a:ext>
              </a:extLst>
            </p:cNvPr>
            <p:cNvSpPr/>
            <p:nvPr/>
          </p:nvSpPr>
          <p:spPr>
            <a:xfrm>
              <a:off x="1084997" y="1981124"/>
              <a:ext cx="575043" cy="75503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56994" h="600032">
                  <a:moveTo>
                    <a:pt x="200518" y="176569"/>
                  </a:moveTo>
                  <a:cubicBezTo>
                    <a:pt x="288989" y="298339"/>
                    <a:pt x="310987" y="379041"/>
                    <a:pt x="246906" y="520867"/>
                  </a:cubicBezTo>
                  <a:cubicBezTo>
                    <a:pt x="261252" y="517524"/>
                    <a:pt x="268426" y="523732"/>
                    <a:pt x="272252" y="520390"/>
                  </a:cubicBezTo>
                  <a:cubicBezTo>
                    <a:pt x="307162" y="489350"/>
                    <a:pt x="343028" y="526598"/>
                    <a:pt x="379373" y="552384"/>
                  </a:cubicBezTo>
                  <a:cubicBezTo>
                    <a:pt x="383677" y="555727"/>
                    <a:pt x="382243" y="577216"/>
                    <a:pt x="380808" y="577693"/>
                  </a:cubicBezTo>
                  <a:cubicBezTo>
                    <a:pt x="345419" y="585811"/>
                    <a:pt x="309553" y="595362"/>
                    <a:pt x="273686" y="598227"/>
                  </a:cubicBezTo>
                  <a:cubicBezTo>
                    <a:pt x="235907" y="601092"/>
                    <a:pt x="197171" y="600615"/>
                    <a:pt x="159869" y="596317"/>
                  </a:cubicBezTo>
                  <a:cubicBezTo>
                    <a:pt x="128307" y="592974"/>
                    <a:pt x="98179" y="581991"/>
                    <a:pt x="62790" y="573395"/>
                  </a:cubicBezTo>
                  <a:cubicBezTo>
                    <a:pt x="91962" y="531373"/>
                    <a:pt x="129263" y="534238"/>
                    <a:pt x="161782" y="533761"/>
                  </a:cubicBezTo>
                  <a:cubicBezTo>
                    <a:pt x="198127" y="532805"/>
                    <a:pt x="216300" y="515614"/>
                    <a:pt x="225864" y="485053"/>
                  </a:cubicBezTo>
                  <a:cubicBezTo>
                    <a:pt x="233994" y="459744"/>
                    <a:pt x="237820" y="433002"/>
                    <a:pt x="243558" y="406738"/>
                  </a:cubicBezTo>
                  <a:cubicBezTo>
                    <a:pt x="248340" y="384772"/>
                    <a:pt x="242602" y="371401"/>
                    <a:pt x="219647" y="362328"/>
                  </a:cubicBezTo>
                  <a:cubicBezTo>
                    <a:pt x="180911" y="346092"/>
                    <a:pt x="150305" y="318873"/>
                    <a:pt x="127350" y="279238"/>
                  </a:cubicBezTo>
                  <a:cubicBezTo>
                    <a:pt x="165608" y="304069"/>
                    <a:pt x="246906" y="365670"/>
                    <a:pt x="248340" y="349434"/>
                  </a:cubicBezTo>
                  <a:cubicBezTo>
                    <a:pt x="248340" y="294519"/>
                    <a:pt x="217256" y="230052"/>
                    <a:pt x="200518" y="176569"/>
                  </a:cubicBezTo>
                  <a:close/>
                  <a:moveTo>
                    <a:pt x="290375" y="59"/>
                  </a:moveTo>
                  <a:cubicBezTo>
                    <a:pt x="325588" y="-1216"/>
                    <a:pt x="350782" y="17852"/>
                    <a:pt x="369789" y="58673"/>
                  </a:cubicBezTo>
                  <a:cubicBezTo>
                    <a:pt x="375049" y="70131"/>
                    <a:pt x="387959" y="82067"/>
                    <a:pt x="401348" y="88751"/>
                  </a:cubicBezTo>
                  <a:cubicBezTo>
                    <a:pt x="452513" y="113101"/>
                    <a:pt x="467814" y="150341"/>
                    <a:pt x="449644" y="205247"/>
                  </a:cubicBezTo>
                  <a:cubicBezTo>
                    <a:pt x="444862" y="219092"/>
                    <a:pt x="444862" y="238190"/>
                    <a:pt x="449644" y="252991"/>
                  </a:cubicBezTo>
                  <a:cubicBezTo>
                    <a:pt x="466858" y="306464"/>
                    <a:pt x="450600" y="344182"/>
                    <a:pt x="399914" y="369008"/>
                  </a:cubicBezTo>
                  <a:cubicBezTo>
                    <a:pt x="387959" y="374260"/>
                    <a:pt x="376005" y="387151"/>
                    <a:pt x="366442" y="403384"/>
                  </a:cubicBezTo>
                  <a:cubicBezTo>
                    <a:pt x="351140" y="429643"/>
                    <a:pt x="332492" y="455425"/>
                    <a:pt x="290891" y="455902"/>
                  </a:cubicBezTo>
                  <a:lnTo>
                    <a:pt x="290412" y="438237"/>
                  </a:lnTo>
                  <a:cubicBezTo>
                    <a:pt x="323406" y="437760"/>
                    <a:pt x="336795" y="419140"/>
                    <a:pt x="351140" y="394313"/>
                  </a:cubicBezTo>
                  <a:cubicBezTo>
                    <a:pt x="356400" y="385241"/>
                    <a:pt x="371223" y="362802"/>
                    <a:pt x="392263" y="352775"/>
                  </a:cubicBezTo>
                  <a:cubicBezTo>
                    <a:pt x="434820" y="332246"/>
                    <a:pt x="447253" y="303122"/>
                    <a:pt x="432908" y="258242"/>
                  </a:cubicBezTo>
                  <a:cubicBezTo>
                    <a:pt x="427170" y="240100"/>
                    <a:pt x="426691" y="217183"/>
                    <a:pt x="432908" y="199517"/>
                  </a:cubicBezTo>
                  <a:cubicBezTo>
                    <a:pt x="448209" y="153683"/>
                    <a:pt x="436255" y="125037"/>
                    <a:pt x="393698" y="104507"/>
                  </a:cubicBezTo>
                  <a:cubicBezTo>
                    <a:pt x="376483" y="96390"/>
                    <a:pt x="360704" y="81112"/>
                    <a:pt x="353531" y="66312"/>
                  </a:cubicBezTo>
                  <a:cubicBezTo>
                    <a:pt x="332492" y="20477"/>
                    <a:pt x="304279" y="8541"/>
                    <a:pt x="257418" y="24774"/>
                  </a:cubicBezTo>
                  <a:cubicBezTo>
                    <a:pt x="240204" y="30504"/>
                    <a:pt x="218687" y="30504"/>
                    <a:pt x="201472" y="24774"/>
                  </a:cubicBezTo>
                  <a:cubicBezTo>
                    <a:pt x="154133" y="8064"/>
                    <a:pt x="124965" y="20000"/>
                    <a:pt x="104882" y="64879"/>
                  </a:cubicBezTo>
                  <a:cubicBezTo>
                    <a:pt x="97231" y="81112"/>
                    <a:pt x="82886" y="96390"/>
                    <a:pt x="68541" y="102597"/>
                  </a:cubicBezTo>
                  <a:cubicBezTo>
                    <a:pt x="17854" y="125037"/>
                    <a:pt x="6856" y="151773"/>
                    <a:pt x="27417" y="203814"/>
                  </a:cubicBezTo>
                  <a:cubicBezTo>
                    <a:pt x="32677" y="217660"/>
                    <a:pt x="32199" y="236758"/>
                    <a:pt x="26461" y="252036"/>
                  </a:cubicBezTo>
                  <a:cubicBezTo>
                    <a:pt x="7334" y="300257"/>
                    <a:pt x="18810" y="330336"/>
                    <a:pt x="65671" y="352298"/>
                  </a:cubicBezTo>
                  <a:cubicBezTo>
                    <a:pt x="80973" y="359460"/>
                    <a:pt x="96274" y="375215"/>
                    <a:pt x="103925" y="391926"/>
                  </a:cubicBezTo>
                  <a:cubicBezTo>
                    <a:pt x="122574" y="431553"/>
                    <a:pt x="147439" y="444444"/>
                    <a:pt x="188084" y="434895"/>
                  </a:cubicBezTo>
                  <a:cubicBezTo>
                    <a:pt x="192865" y="433463"/>
                    <a:pt x="198125" y="432985"/>
                    <a:pt x="203863" y="432508"/>
                  </a:cubicBezTo>
                  <a:cubicBezTo>
                    <a:pt x="206254" y="432508"/>
                    <a:pt x="208645" y="432030"/>
                    <a:pt x="211036" y="432030"/>
                  </a:cubicBezTo>
                  <a:lnTo>
                    <a:pt x="212948" y="449218"/>
                  </a:lnTo>
                  <a:cubicBezTo>
                    <a:pt x="210079" y="449696"/>
                    <a:pt x="207689" y="449696"/>
                    <a:pt x="205298" y="450173"/>
                  </a:cubicBezTo>
                  <a:cubicBezTo>
                    <a:pt x="200516" y="450651"/>
                    <a:pt x="196212" y="450651"/>
                    <a:pt x="191909" y="452083"/>
                  </a:cubicBezTo>
                  <a:cubicBezTo>
                    <a:pt x="144092" y="463064"/>
                    <a:pt x="110141" y="445876"/>
                    <a:pt x="88146" y="399087"/>
                  </a:cubicBezTo>
                  <a:cubicBezTo>
                    <a:pt x="81929" y="386674"/>
                    <a:pt x="69497" y="373783"/>
                    <a:pt x="58020" y="368054"/>
                  </a:cubicBezTo>
                  <a:cubicBezTo>
                    <a:pt x="3030" y="342272"/>
                    <a:pt x="-12271" y="302167"/>
                    <a:pt x="9725" y="245352"/>
                  </a:cubicBezTo>
                  <a:cubicBezTo>
                    <a:pt x="14028" y="234370"/>
                    <a:pt x="14507" y="219570"/>
                    <a:pt x="10681" y="210021"/>
                  </a:cubicBezTo>
                  <a:cubicBezTo>
                    <a:pt x="-12749" y="148909"/>
                    <a:pt x="1596" y="113101"/>
                    <a:pt x="61367" y="86364"/>
                  </a:cubicBezTo>
                  <a:cubicBezTo>
                    <a:pt x="71888" y="81590"/>
                    <a:pt x="83364" y="69654"/>
                    <a:pt x="88624" y="57718"/>
                  </a:cubicBezTo>
                  <a:cubicBezTo>
                    <a:pt x="112532" y="4722"/>
                    <a:pt x="151742" y="-11511"/>
                    <a:pt x="207689" y="8064"/>
                  </a:cubicBezTo>
                  <a:cubicBezTo>
                    <a:pt x="220599" y="12838"/>
                    <a:pt x="238292" y="12838"/>
                    <a:pt x="251680" y="8064"/>
                  </a:cubicBezTo>
                  <a:cubicBezTo>
                    <a:pt x="265786" y="3170"/>
                    <a:pt x="278637" y="485"/>
                    <a:pt x="290375" y="59"/>
                  </a:cubicBezTo>
                  <a:close/>
                </a:path>
              </a:pathLst>
            </a:custGeom>
            <a:solidFill>
              <a:srgbClr val="6DAB9E"/>
            </a:solidFill>
            <a:ln>
              <a:solidFill>
                <a:srgbClr val="6DAB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字魂70号-灵悦黑体" panose="00000500000000000000" pitchFamily="2" charset="-122"/>
                <a:ea typeface="字魂70号-灵悦黑体" panose="00000500000000000000" pitchFamily="2" charset="-122"/>
              </a:endParaRPr>
            </a:p>
          </p:txBody>
        </p:sp>
        <p:sp>
          <p:nvSpPr>
            <p:cNvPr id="21" name="TextBox 20">
              <a:extLst>
                <a:ext uri="{FF2B5EF4-FFF2-40B4-BE49-F238E27FC236}">
                  <a16:creationId xmlns:a16="http://schemas.microsoft.com/office/drawing/2014/main" id="{3AF606F5-AFA4-C48D-018D-7A919F978811}"/>
                </a:ext>
              </a:extLst>
            </p:cNvPr>
            <p:cNvSpPr txBox="1"/>
            <p:nvPr/>
          </p:nvSpPr>
          <p:spPr>
            <a:xfrm>
              <a:off x="2083375" y="2034553"/>
              <a:ext cx="9849078" cy="584775"/>
            </a:xfrm>
            <a:prstGeom prst="rect">
              <a:avLst/>
            </a:prstGeom>
            <a:noFill/>
          </p:spPr>
          <p:txBody>
            <a:bodyPr wrap="square">
              <a:spAutoFit/>
            </a:bodyPr>
            <a:lstStyle/>
            <a:p>
              <a:r>
                <a:rPr lang="en-US" sz="3200" kern="0">
                  <a:effectLst/>
                  <a:latin typeface="Calibri" panose="020F0502020204030204" pitchFamily="34" charset="0"/>
                  <a:ea typeface="Calibri" panose="020F0502020204030204" pitchFamily="34" charset="0"/>
                  <a:cs typeface="Calibri" panose="020F0502020204030204" pitchFamily="34" charset="0"/>
                </a:rPr>
                <a:t>Từ </a:t>
              </a:r>
              <a:r>
                <a:rPr lang="en-US" sz="3200" b="1" kern="0">
                  <a:effectLst/>
                  <a:latin typeface="Calibri" panose="020F0502020204030204" pitchFamily="34" charset="0"/>
                  <a:ea typeface="Calibri" panose="020F0502020204030204" pitchFamily="34" charset="0"/>
                  <a:cs typeface="Calibri" panose="020F0502020204030204" pitchFamily="34" charset="0"/>
                </a:rPr>
                <a:t>thơm</a:t>
              </a:r>
              <a:r>
                <a:rPr lang="en-US" sz="3200" kern="0">
                  <a:effectLst/>
                  <a:latin typeface="Calibri" panose="020F0502020204030204" pitchFamily="34" charset="0"/>
                  <a:ea typeface="Calibri" panose="020F0502020204030204" pitchFamily="34" charset="0"/>
                  <a:cs typeface="Calibri" panose="020F0502020204030204" pitchFamily="34" charset="0"/>
                </a:rPr>
                <a:t> có nghĩa là chứa đầy yêu thương</a:t>
              </a:r>
              <a:endParaRPr lang="en-US" sz="4000">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8E50DA4A-4FCE-C040-7B2B-317CB44D0E10}"/>
              </a:ext>
            </a:extLst>
          </p:cNvPr>
          <p:cNvGrpSpPr/>
          <p:nvPr/>
        </p:nvGrpSpPr>
        <p:grpSpPr>
          <a:xfrm>
            <a:off x="1084997" y="3518710"/>
            <a:ext cx="10847456" cy="1077218"/>
            <a:chOff x="1084997" y="1820031"/>
            <a:chExt cx="10847456" cy="1077218"/>
          </a:xfrm>
        </p:grpSpPr>
        <p:cxnSp>
          <p:nvCxnSpPr>
            <p:cNvPr id="25" name="直接连接符 41">
              <a:extLst>
                <a:ext uri="{FF2B5EF4-FFF2-40B4-BE49-F238E27FC236}">
                  <a16:creationId xmlns:a16="http://schemas.microsoft.com/office/drawing/2014/main" id="{23F02F3F-A807-D11F-9165-C2F85B36DF7E}"/>
                </a:ext>
              </a:extLst>
            </p:cNvPr>
            <p:cNvCxnSpPr/>
            <p:nvPr/>
          </p:nvCxnSpPr>
          <p:spPr>
            <a:xfrm>
              <a:off x="1902121" y="1889125"/>
              <a:ext cx="0" cy="875632"/>
            </a:xfrm>
            <a:prstGeom prst="line">
              <a:avLst/>
            </a:prstGeom>
            <a:ln w="3175" cap="rnd">
              <a:solidFill>
                <a:srgbClr val="6DAB9E"/>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6" name="leafy-tree_66384">
              <a:extLst>
                <a:ext uri="{FF2B5EF4-FFF2-40B4-BE49-F238E27FC236}">
                  <a16:creationId xmlns:a16="http://schemas.microsoft.com/office/drawing/2014/main" id="{E3858DEE-BEFD-0E72-4F71-9F693CD47DED}"/>
                </a:ext>
              </a:extLst>
            </p:cNvPr>
            <p:cNvSpPr/>
            <p:nvPr/>
          </p:nvSpPr>
          <p:spPr>
            <a:xfrm>
              <a:off x="1084997" y="1981124"/>
              <a:ext cx="575043" cy="75503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56994" h="600032">
                  <a:moveTo>
                    <a:pt x="200518" y="176569"/>
                  </a:moveTo>
                  <a:cubicBezTo>
                    <a:pt x="288989" y="298339"/>
                    <a:pt x="310987" y="379041"/>
                    <a:pt x="246906" y="520867"/>
                  </a:cubicBezTo>
                  <a:cubicBezTo>
                    <a:pt x="261252" y="517524"/>
                    <a:pt x="268426" y="523732"/>
                    <a:pt x="272252" y="520390"/>
                  </a:cubicBezTo>
                  <a:cubicBezTo>
                    <a:pt x="307162" y="489350"/>
                    <a:pt x="343028" y="526598"/>
                    <a:pt x="379373" y="552384"/>
                  </a:cubicBezTo>
                  <a:cubicBezTo>
                    <a:pt x="383677" y="555727"/>
                    <a:pt x="382243" y="577216"/>
                    <a:pt x="380808" y="577693"/>
                  </a:cubicBezTo>
                  <a:cubicBezTo>
                    <a:pt x="345419" y="585811"/>
                    <a:pt x="309553" y="595362"/>
                    <a:pt x="273686" y="598227"/>
                  </a:cubicBezTo>
                  <a:cubicBezTo>
                    <a:pt x="235907" y="601092"/>
                    <a:pt x="197171" y="600615"/>
                    <a:pt x="159869" y="596317"/>
                  </a:cubicBezTo>
                  <a:cubicBezTo>
                    <a:pt x="128307" y="592974"/>
                    <a:pt x="98179" y="581991"/>
                    <a:pt x="62790" y="573395"/>
                  </a:cubicBezTo>
                  <a:cubicBezTo>
                    <a:pt x="91962" y="531373"/>
                    <a:pt x="129263" y="534238"/>
                    <a:pt x="161782" y="533761"/>
                  </a:cubicBezTo>
                  <a:cubicBezTo>
                    <a:pt x="198127" y="532805"/>
                    <a:pt x="216300" y="515614"/>
                    <a:pt x="225864" y="485053"/>
                  </a:cubicBezTo>
                  <a:cubicBezTo>
                    <a:pt x="233994" y="459744"/>
                    <a:pt x="237820" y="433002"/>
                    <a:pt x="243558" y="406738"/>
                  </a:cubicBezTo>
                  <a:cubicBezTo>
                    <a:pt x="248340" y="384772"/>
                    <a:pt x="242602" y="371401"/>
                    <a:pt x="219647" y="362328"/>
                  </a:cubicBezTo>
                  <a:cubicBezTo>
                    <a:pt x="180911" y="346092"/>
                    <a:pt x="150305" y="318873"/>
                    <a:pt x="127350" y="279238"/>
                  </a:cubicBezTo>
                  <a:cubicBezTo>
                    <a:pt x="165608" y="304069"/>
                    <a:pt x="246906" y="365670"/>
                    <a:pt x="248340" y="349434"/>
                  </a:cubicBezTo>
                  <a:cubicBezTo>
                    <a:pt x="248340" y="294519"/>
                    <a:pt x="217256" y="230052"/>
                    <a:pt x="200518" y="176569"/>
                  </a:cubicBezTo>
                  <a:close/>
                  <a:moveTo>
                    <a:pt x="290375" y="59"/>
                  </a:moveTo>
                  <a:cubicBezTo>
                    <a:pt x="325588" y="-1216"/>
                    <a:pt x="350782" y="17852"/>
                    <a:pt x="369789" y="58673"/>
                  </a:cubicBezTo>
                  <a:cubicBezTo>
                    <a:pt x="375049" y="70131"/>
                    <a:pt x="387959" y="82067"/>
                    <a:pt x="401348" y="88751"/>
                  </a:cubicBezTo>
                  <a:cubicBezTo>
                    <a:pt x="452513" y="113101"/>
                    <a:pt x="467814" y="150341"/>
                    <a:pt x="449644" y="205247"/>
                  </a:cubicBezTo>
                  <a:cubicBezTo>
                    <a:pt x="444862" y="219092"/>
                    <a:pt x="444862" y="238190"/>
                    <a:pt x="449644" y="252991"/>
                  </a:cubicBezTo>
                  <a:cubicBezTo>
                    <a:pt x="466858" y="306464"/>
                    <a:pt x="450600" y="344182"/>
                    <a:pt x="399914" y="369008"/>
                  </a:cubicBezTo>
                  <a:cubicBezTo>
                    <a:pt x="387959" y="374260"/>
                    <a:pt x="376005" y="387151"/>
                    <a:pt x="366442" y="403384"/>
                  </a:cubicBezTo>
                  <a:cubicBezTo>
                    <a:pt x="351140" y="429643"/>
                    <a:pt x="332492" y="455425"/>
                    <a:pt x="290891" y="455902"/>
                  </a:cubicBezTo>
                  <a:lnTo>
                    <a:pt x="290412" y="438237"/>
                  </a:lnTo>
                  <a:cubicBezTo>
                    <a:pt x="323406" y="437760"/>
                    <a:pt x="336795" y="419140"/>
                    <a:pt x="351140" y="394313"/>
                  </a:cubicBezTo>
                  <a:cubicBezTo>
                    <a:pt x="356400" y="385241"/>
                    <a:pt x="371223" y="362802"/>
                    <a:pt x="392263" y="352775"/>
                  </a:cubicBezTo>
                  <a:cubicBezTo>
                    <a:pt x="434820" y="332246"/>
                    <a:pt x="447253" y="303122"/>
                    <a:pt x="432908" y="258242"/>
                  </a:cubicBezTo>
                  <a:cubicBezTo>
                    <a:pt x="427170" y="240100"/>
                    <a:pt x="426691" y="217183"/>
                    <a:pt x="432908" y="199517"/>
                  </a:cubicBezTo>
                  <a:cubicBezTo>
                    <a:pt x="448209" y="153683"/>
                    <a:pt x="436255" y="125037"/>
                    <a:pt x="393698" y="104507"/>
                  </a:cubicBezTo>
                  <a:cubicBezTo>
                    <a:pt x="376483" y="96390"/>
                    <a:pt x="360704" y="81112"/>
                    <a:pt x="353531" y="66312"/>
                  </a:cubicBezTo>
                  <a:cubicBezTo>
                    <a:pt x="332492" y="20477"/>
                    <a:pt x="304279" y="8541"/>
                    <a:pt x="257418" y="24774"/>
                  </a:cubicBezTo>
                  <a:cubicBezTo>
                    <a:pt x="240204" y="30504"/>
                    <a:pt x="218687" y="30504"/>
                    <a:pt x="201472" y="24774"/>
                  </a:cubicBezTo>
                  <a:cubicBezTo>
                    <a:pt x="154133" y="8064"/>
                    <a:pt x="124965" y="20000"/>
                    <a:pt x="104882" y="64879"/>
                  </a:cubicBezTo>
                  <a:cubicBezTo>
                    <a:pt x="97231" y="81112"/>
                    <a:pt x="82886" y="96390"/>
                    <a:pt x="68541" y="102597"/>
                  </a:cubicBezTo>
                  <a:cubicBezTo>
                    <a:pt x="17854" y="125037"/>
                    <a:pt x="6856" y="151773"/>
                    <a:pt x="27417" y="203814"/>
                  </a:cubicBezTo>
                  <a:cubicBezTo>
                    <a:pt x="32677" y="217660"/>
                    <a:pt x="32199" y="236758"/>
                    <a:pt x="26461" y="252036"/>
                  </a:cubicBezTo>
                  <a:cubicBezTo>
                    <a:pt x="7334" y="300257"/>
                    <a:pt x="18810" y="330336"/>
                    <a:pt x="65671" y="352298"/>
                  </a:cubicBezTo>
                  <a:cubicBezTo>
                    <a:pt x="80973" y="359460"/>
                    <a:pt x="96274" y="375215"/>
                    <a:pt x="103925" y="391926"/>
                  </a:cubicBezTo>
                  <a:cubicBezTo>
                    <a:pt x="122574" y="431553"/>
                    <a:pt x="147439" y="444444"/>
                    <a:pt x="188084" y="434895"/>
                  </a:cubicBezTo>
                  <a:cubicBezTo>
                    <a:pt x="192865" y="433463"/>
                    <a:pt x="198125" y="432985"/>
                    <a:pt x="203863" y="432508"/>
                  </a:cubicBezTo>
                  <a:cubicBezTo>
                    <a:pt x="206254" y="432508"/>
                    <a:pt x="208645" y="432030"/>
                    <a:pt x="211036" y="432030"/>
                  </a:cubicBezTo>
                  <a:lnTo>
                    <a:pt x="212948" y="449218"/>
                  </a:lnTo>
                  <a:cubicBezTo>
                    <a:pt x="210079" y="449696"/>
                    <a:pt x="207689" y="449696"/>
                    <a:pt x="205298" y="450173"/>
                  </a:cubicBezTo>
                  <a:cubicBezTo>
                    <a:pt x="200516" y="450651"/>
                    <a:pt x="196212" y="450651"/>
                    <a:pt x="191909" y="452083"/>
                  </a:cubicBezTo>
                  <a:cubicBezTo>
                    <a:pt x="144092" y="463064"/>
                    <a:pt x="110141" y="445876"/>
                    <a:pt x="88146" y="399087"/>
                  </a:cubicBezTo>
                  <a:cubicBezTo>
                    <a:pt x="81929" y="386674"/>
                    <a:pt x="69497" y="373783"/>
                    <a:pt x="58020" y="368054"/>
                  </a:cubicBezTo>
                  <a:cubicBezTo>
                    <a:pt x="3030" y="342272"/>
                    <a:pt x="-12271" y="302167"/>
                    <a:pt x="9725" y="245352"/>
                  </a:cubicBezTo>
                  <a:cubicBezTo>
                    <a:pt x="14028" y="234370"/>
                    <a:pt x="14507" y="219570"/>
                    <a:pt x="10681" y="210021"/>
                  </a:cubicBezTo>
                  <a:cubicBezTo>
                    <a:pt x="-12749" y="148909"/>
                    <a:pt x="1596" y="113101"/>
                    <a:pt x="61367" y="86364"/>
                  </a:cubicBezTo>
                  <a:cubicBezTo>
                    <a:pt x="71888" y="81590"/>
                    <a:pt x="83364" y="69654"/>
                    <a:pt x="88624" y="57718"/>
                  </a:cubicBezTo>
                  <a:cubicBezTo>
                    <a:pt x="112532" y="4722"/>
                    <a:pt x="151742" y="-11511"/>
                    <a:pt x="207689" y="8064"/>
                  </a:cubicBezTo>
                  <a:cubicBezTo>
                    <a:pt x="220599" y="12838"/>
                    <a:pt x="238292" y="12838"/>
                    <a:pt x="251680" y="8064"/>
                  </a:cubicBezTo>
                  <a:cubicBezTo>
                    <a:pt x="265786" y="3170"/>
                    <a:pt x="278637" y="485"/>
                    <a:pt x="290375" y="59"/>
                  </a:cubicBezTo>
                  <a:close/>
                </a:path>
              </a:pathLst>
            </a:custGeom>
            <a:solidFill>
              <a:srgbClr val="6DAB9E"/>
            </a:solidFill>
            <a:ln>
              <a:solidFill>
                <a:srgbClr val="6DAB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字魂70号-灵悦黑体" panose="00000500000000000000" pitchFamily="2" charset="-122"/>
                <a:ea typeface="字魂70号-灵悦黑体" panose="00000500000000000000" pitchFamily="2" charset="-122"/>
              </a:endParaRPr>
            </a:p>
          </p:txBody>
        </p:sp>
        <p:sp>
          <p:nvSpPr>
            <p:cNvPr id="27" name="TextBox 26">
              <a:extLst>
                <a:ext uri="{FF2B5EF4-FFF2-40B4-BE49-F238E27FC236}">
                  <a16:creationId xmlns:a16="http://schemas.microsoft.com/office/drawing/2014/main" id="{03B30535-D990-7856-48BD-F5EC3F852C62}"/>
                </a:ext>
              </a:extLst>
            </p:cNvPr>
            <p:cNvSpPr txBox="1"/>
            <p:nvPr/>
          </p:nvSpPr>
          <p:spPr>
            <a:xfrm>
              <a:off x="2083375" y="1820031"/>
              <a:ext cx="9849078" cy="1077218"/>
            </a:xfrm>
            <a:prstGeom prst="rect">
              <a:avLst/>
            </a:prstGeom>
            <a:noFill/>
          </p:spPr>
          <p:txBody>
            <a:bodyPr wrap="square">
              <a:spAutoFit/>
            </a:bodyPr>
            <a:lstStyle/>
            <a:p>
              <a:r>
                <a:rPr lang="en-US" sz="3200" kern="0">
                  <a:effectLst/>
                  <a:latin typeface="Calibri" panose="020F0502020204030204" pitchFamily="34" charset="0"/>
                  <a:ea typeface="Calibri" panose="020F0502020204030204" pitchFamily="34" charset="0"/>
                  <a:cs typeface="Calibri" panose="020F0502020204030204" pitchFamily="34" charset="0"/>
                </a:rPr>
                <a:t>Yêu thương ấy</a:t>
              </a:r>
              <a:r>
                <a:rPr lang="en-US" sz="3200" b="1" kern="0">
                  <a:effectLst/>
                  <a:latin typeface="Calibri" panose="020F0502020204030204" pitchFamily="34" charset="0"/>
                  <a:ea typeface="Calibri" panose="020F0502020204030204" pitchFamily="34" charset="0"/>
                  <a:cs typeface="Calibri" panose="020F0502020204030204" pitchFamily="34" charset="0"/>
                </a:rPr>
                <a:t> </a:t>
              </a:r>
              <a:r>
                <a:rPr lang="en-US" sz="3200" kern="0">
                  <a:effectLst/>
                  <a:latin typeface="Calibri" panose="020F0502020204030204" pitchFamily="34" charset="0"/>
                  <a:ea typeface="Calibri" panose="020F0502020204030204" pitchFamily="34" charset="0"/>
                  <a:cs typeface="Calibri" panose="020F0502020204030204" pitchFamily="34" charset="0"/>
                </a:rPr>
                <a:t>của bà theo suốt tuổi thơ và cả cuộc đời của nhân vật tôi</a:t>
              </a:r>
              <a:endParaRPr lang="en-US" sz="6000">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9532793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ISLIDE.ICON" val="#155959;#172208;#53572;#172612;#112361;"/>
</p:tagLst>
</file>

<file path=ppt/tags/tag3.xml><?xml version="1.0" encoding="utf-8"?>
<p:tagLst xmlns:a="http://schemas.openxmlformats.org/drawingml/2006/main" xmlns:r="http://schemas.openxmlformats.org/officeDocument/2006/relationships" xmlns:p="http://schemas.openxmlformats.org/presentationml/2006/main">
  <p:tag name="ISLIDE.ICON" val="#155959;#172208;#53572;#172612;#112361;"/>
</p:tagLst>
</file>

<file path=ppt/tags/tag4.xml><?xml version="1.0" encoding="utf-8"?>
<p:tagLst xmlns:a="http://schemas.openxmlformats.org/drawingml/2006/main" xmlns:r="http://schemas.openxmlformats.org/officeDocument/2006/relationships" xmlns:p="http://schemas.openxmlformats.org/presentationml/2006/main">
  <p:tag name="ISLIDE.ICON" val="#155959;#172208;#53572;#172612;#112361;"/>
</p:tagLst>
</file>

<file path=ppt/tags/tag5.xml><?xml version="1.0" encoding="utf-8"?>
<p:tagLst xmlns:a="http://schemas.openxmlformats.org/drawingml/2006/main" xmlns:r="http://schemas.openxmlformats.org/officeDocument/2006/relationships" xmlns:p="http://schemas.openxmlformats.org/presentationml/2006/main">
  <p:tag name="ISLIDE.ICON" val="#155959;#172208;#53572;#172612;#112361;"/>
</p:tagLst>
</file>

<file path=ppt/tags/tag6.xml><?xml version="1.0" encoding="utf-8"?>
<p:tagLst xmlns:a="http://schemas.openxmlformats.org/drawingml/2006/main" xmlns:r="http://schemas.openxmlformats.org/officeDocument/2006/relationships" xmlns:p="http://schemas.openxmlformats.org/presentationml/2006/main">
  <p:tag name="ISLIDE.ICON" val="#1731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2397</TotalTime>
  <Words>1244</Words>
  <Application>Microsoft Office PowerPoint</Application>
  <PresentationFormat>Widescreen</PresentationFormat>
  <Paragraphs>112</Paragraphs>
  <Slides>24</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Arial</vt:lpstr>
      <vt:lpstr>等线</vt:lpstr>
      <vt:lpstr>#9Slide05 SVNVandella</vt:lpstr>
      <vt:lpstr>Times New Roman</vt:lpstr>
      <vt:lpstr>#9Slide04 SVNSwashington</vt:lpstr>
      <vt:lpstr>#9Slide03 Prompt Black</vt:lpstr>
      <vt:lpstr>字魂70号-灵悦黑体</vt:lpstr>
      <vt:lpstr>Symbol</vt:lpstr>
      <vt:lpstr>微软雅黑</vt:lpstr>
      <vt:lpstr>等线 Light</vt:lpstr>
      <vt:lpstr>印品黑体</vt:lpstr>
      <vt:lpstr>Calibri</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160</cp:revision>
  <dcterms:created xsi:type="dcterms:W3CDTF">2019-12-23T07:52:36Z</dcterms:created>
  <dcterms:modified xsi:type="dcterms:W3CDTF">2023-06-18T06:12:45Z</dcterms:modified>
</cp:coreProperties>
</file>