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410" r:id="rId2"/>
    <p:sldId id="412" r:id="rId3"/>
    <p:sldId id="411" r:id="rId4"/>
    <p:sldId id="431" r:id="rId5"/>
    <p:sldId id="433" r:id="rId6"/>
    <p:sldId id="413" r:id="rId7"/>
    <p:sldId id="432" r:id="rId8"/>
    <p:sldId id="421" r:id="rId9"/>
    <p:sldId id="415" r:id="rId10"/>
    <p:sldId id="425" r:id="rId11"/>
    <p:sldId id="434" r:id="rId12"/>
    <p:sldId id="427" r:id="rId13"/>
    <p:sldId id="435" r:id="rId14"/>
    <p:sldId id="436" r:id="rId15"/>
    <p:sldId id="437" r:id="rId16"/>
    <p:sldId id="414" r:id="rId17"/>
    <p:sldId id="418" r:id="rId18"/>
    <p:sldId id="438" r:id="rId19"/>
    <p:sldId id="416" r:id="rId20"/>
    <p:sldId id="439" r:id="rId21"/>
    <p:sldId id="419" r:id="rId22"/>
    <p:sldId id="440" r:id="rId23"/>
    <p:sldId id="441" r:id="rId24"/>
    <p:sldId id="430" r:id="rId25"/>
  </p:sldIdLst>
  <p:sldSz cx="12192000" cy="6858000"/>
  <p:notesSz cx="6858000" cy="9144000"/>
  <p:embeddedFontLst>
    <p:embeddedFont>
      <p:font typeface="Microsoft YaHei" panose="020B0503020204020204" pitchFamily="34" charset="-122"/>
      <p:regular r:id="rId28"/>
      <p:bold r:id="rId29"/>
    </p:embeddedFont>
    <p:embeddedFont>
      <p:font typeface="#9Slide03 AllRoundGothic" panose="020B0703020202020104" pitchFamily="34" charset="0"/>
      <p:regular r:id="rId30"/>
    </p:embeddedFont>
    <p:embeddedFont>
      <p:font typeface="#9Slide03 Arima Madurai ExtraLi" panose="00000300000000000000" pitchFamily="2" charset="0"/>
      <p:regular r:id="rId31"/>
    </p:embeddedFont>
    <p:embeddedFont>
      <p:font typeface="#9Slide03 Kaleko 105 Round Bold" pitchFamily="2" charset="0"/>
      <p:bold r:id="rId32"/>
    </p:embeddedFont>
    <p:embeddedFont>
      <p:font typeface="#9Slide03 SFU Grenoble" panose="00000500000000000000" pitchFamily="2" charset="0"/>
      <p:regular r:id="rId33"/>
    </p:embeddedFont>
    <p:embeddedFont>
      <p:font typeface="#9Slide04 Serifiqo4FFreeCapital" panose="02000506000000020004" pitchFamily="2" charset="0"/>
      <p:regular r:id="rId34"/>
    </p:embeddedFont>
    <p:embeddedFont>
      <p:font typeface="#9Slide05 Claudia" pitchFamily="2" charset="0"/>
      <p:regular r:id="rId35"/>
    </p:embeddedFont>
    <p:embeddedFont>
      <p:font typeface="#9Slide07 Baloo Tamma" panose="03080902040302020200" pitchFamily="66" charset="0"/>
      <p:regular r:id="rId36"/>
    </p:embeddedFont>
    <p:embeddedFont>
      <p:font typeface="#9Slide07 IcielHelena" pitchFamily="2" charset="0"/>
      <p:regular r:id="rId37"/>
    </p:embeddedFont>
    <p:embeddedFont>
      <p:font typeface="Calibri" panose="020F0502020204030204" pitchFamily="34" charset="0"/>
      <p:regular r:id="rId38"/>
      <p:bold r:id="rId39"/>
      <p:italic r:id="rId40"/>
      <p:boldItalic r:id="rId41"/>
    </p:embeddedFont>
    <p:embeddedFont>
      <p:font typeface="SVN-Safina Script" panose="02000506000000020004" pitchFamily="2" charset="0"/>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5" d="100"/>
          <a:sy n="65" d="100"/>
        </p:scale>
        <p:origin x="200" y="48"/>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t>2023/6/16</a:t>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t>‹#›</a:t>
            </a:fld>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t>2023/6/16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a:t>
            </a:fld>
            <a:endParaRPr lang="zh-CN" altLang="en-US"/>
          </a:p>
        </p:txBody>
      </p:sp>
    </p:spTree>
    <p:extLst>
      <p:ext uri="{BB962C8B-B14F-4D97-AF65-F5344CB8AC3E}">
        <p14:creationId xmlns:p14="http://schemas.microsoft.com/office/powerpoint/2010/main" val="223788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10</a:t>
            </a:fld>
            <a:endParaRPr lang="zh-CN" altLang="en-US"/>
          </a:p>
        </p:txBody>
      </p:sp>
    </p:spTree>
    <p:extLst>
      <p:ext uri="{BB962C8B-B14F-4D97-AF65-F5344CB8AC3E}">
        <p14:creationId xmlns:p14="http://schemas.microsoft.com/office/powerpoint/2010/main" val="407291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11</a:t>
            </a:fld>
            <a:endParaRPr lang="zh-CN" altLang="en-US"/>
          </a:p>
        </p:txBody>
      </p:sp>
    </p:spTree>
    <p:extLst>
      <p:ext uri="{BB962C8B-B14F-4D97-AF65-F5344CB8AC3E}">
        <p14:creationId xmlns:p14="http://schemas.microsoft.com/office/powerpoint/2010/main" val="328233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12</a:t>
            </a:fld>
            <a:endParaRPr lang="zh-CN" altLang="en-US"/>
          </a:p>
        </p:txBody>
      </p:sp>
    </p:spTree>
    <p:extLst>
      <p:ext uri="{BB962C8B-B14F-4D97-AF65-F5344CB8AC3E}">
        <p14:creationId xmlns:p14="http://schemas.microsoft.com/office/powerpoint/2010/main" val="720797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13</a:t>
            </a:fld>
            <a:endParaRPr lang="zh-CN" altLang="en-US"/>
          </a:p>
        </p:txBody>
      </p:sp>
    </p:spTree>
    <p:extLst>
      <p:ext uri="{BB962C8B-B14F-4D97-AF65-F5344CB8AC3E}">
        <p14:creationId xmlns:p14="http://schemas.microsoft.com/office/powerpoint/2010/main" val="3529182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14</a:t>
            </a:fld>
            <a:endParaRPr lang="zh-CN" altLang="en-US"/>
          </a:p>
        </p:txBody>
      </p:sp>
    </p:spTree>
    <p:extLst>
      <p:ext uri="{BB962C8B-B14F-4D97-AF65-F5344CB8AC3E}">
        <p14:creationId xmlns:p14="http://schemas.microsoft.com/office/powerpoint/2010/main" val="2480732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15</a:t>
            </a:fld>
            <a:endParaRPr lang="zh-CN" altLang="en-US"/>
          </a:p>
        </p:txBody>
      </p:sp>
    </p:spTree>
    <p:extLst>
      <p:ext uri="{BB962C8B-B14F-4D97-AF65-F5344CB8AC3E}">
        <p14:creationId xmlns:p14="http://schemas.microsoft.com/office/powerpoint/2010/main" val="3777482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16</a:t>
            </a:fld>
            <a:endParaRPr lang="zh-CN" altLang="en-US"/>
          </a:p>
        </p:txBody>
      </p:sp>
    </p:spTree>
    <p:extLst>
      <p:ext uri="{BB962C8B-B14F-4D97-AF65-F5344CB8AC3E}">
        <p14:creationId xmlns:p14="http://schemas.microsoft.com/office/powerpoint/2010/main" val="314442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17</a:t>
            </a:fld>
            <a:endParaRPr lang="zh-CN" altLang="en-US"/>
          </a:p>
        </p:txBody>
      </p:sp>
    </p:spTree>
    <p:extLst>
      <p:ext uri="{BB962C8B-B14F-4D97-AF65-F5344CB8AC3E}">
        <p14:creationId xmlns:p14="http://schemas.microsoft.com/office/powerpoint/2010/main" val="362729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3592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19</a:t>
            </a:fld>
            <a:endParaRPr lang="zh-CN" altLang="en-US"/>
          </a:p>
        </p:txBody>
      </p:sp>
    </p:spTree>
    <p:extLst>
      <p:ext uri="{BB962C8B-B14F-4D97-AF65-F5344CB8AC3E}">
        <p14:creationId xmlns:p14="http://schemas.microsoft.com/office/powerpoint/2010/main" val="160201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a:t>
            </a:fld>
            <a:endParaRPr lang="zh-CN" altLang="en-US"/>
          </a:p>
        </p:txBody>
      </p:sp>
    </p:spTree>
    <p:extLst>
      <p:ext uri="{BB962C8B-B14F-4D97-AF65-F5344CB8AC3E}">
        <p14:creationId xmlns:p14="http://schemas.microsoft.com/office/powerpoint/2010/main" val="213414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57311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21</a:t>
            </a:fld>
            <a:endParaRPr lang="zh-CN" altLang="en-US"/>
          </a:p>
        </p:txBody>
      </p:sp>
    </p:spTree>
    <p:extLst>
      <p:ext uri="{BB962C8B-B14F-4D97-AF65-F5344CB8AC3E}">
        <p14:creationId xmlns:p14="http://schemas.microsoft.com/office/powerpoint/2010/main" val="2799116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7550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23</a:t>
            </a:fld>
            <a:endParaRPr lang="zh-CN" altLang="en-US"/>
          </a:p>
        </p:txBody>
      </p:sp>
    </p:spTree>
    <p:extLst>
      <p:ext uri="{BB962C8B-B14F-4D97-AF65-F5344CB8AC3E}">
        <p14:creationId xmlns:p14="http://schemas.microsoft.com/office/powerpoint/2010/main" val="272952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24</a:t>
            </a:fld>
            <a:endParaRPr lang="zh-CN" altLang="en-US"/>
          </a:p>
        </p:txBody>
      </p:sp>
    </p:spTree>
    <p:extLst>
      <p:ext uri="{BB962C8B-B14F-4D97-AF65-F5344CB8AC3E}">
        <p14:creationId xmlns:p14="http://schemas.microsoft.com/office/powerpoint/2010/main" val="333069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a:t>
            </a:fld>
            <a:endParaRPr lang="zh-CN" altLang="en-US"/>
          </a:p>
        </p:txBody>
      </p:sp>
    </p:spTree>
    <p:extLst>
      <p:ext uri="{BB962C8B-B14F-4D97-AF65-F5344CB8AC3E}">
        <p14:creationId xmlns:p14="http://schemas.microsoft.com/office/powerpoint/2010/main" val="775823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4</a:t>
            </a:fld>
            <a:endParaRPr lang="zh-CN" altLang="en-US"/>
          </a:p>
        </p:txBody>
      </p:sp>
    </p:spTree>
    <p:extLst>
      <p:ext uri="{BB962C8B-B14F-4D97-AF65-F5344CB8AC3E}">
        <p14:creationId xmlns:p14="http://schemas.microsoft.com/office/powerpoint/2010/main" val="248558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2526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6</a:t>
            </a:fld>
            <a:endParaRPr lang="zh-CN" altLang="en-US"/>
          </a:p>
        </p:txBody>
      </p:sp>
    </p:spTree>
    <p:extLst>
      <p:ext uri="{BB962C8B-B14F-4D97-AF65-F5344CB8AC3E}">
        <p14:creationId xmlns:p14="http://schemas.microsoft.com/office/powerpoint/2010/main" val="23432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7</a:t>
            </a:fld>
            <a:endParaRPr lang="zh-CN" altLang="en-US"/>
          </a:p>
        </p:txBody>
      </p:sp>
    </p:spTree>
    <p:extLst>
      <p:ext uri="{BB962C8B-B14F-4D97-AF65-F5344CB8AC3E}">
        <p14:creationId xmlns:p14="http://schemas.microsoft.com/office/powerpoint/2010/main" val="31565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8</a:t>
            </a:fld>
            <a:endParaRPr lang="zh-CN" altLang="en-US"/>
          </a:p>
        </p:txBody>
      </p:sp>
    </p:spTree>
    <p:extLst>
      <p:ext uri="{BB962C8B-B14F-4D97-AF65-F5344CB8AC3E}">
        <p14:creationId xmlns:p14="http://schemas.microsoft.com/office/powerpoint/2010/main" val="139549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9</a:t>
            </a:fld>
            <a:endParaRPr lang="zh-CN" altLang="en-US"/>
          </a:p>
        </p:txBody>
      </p:sp>
    </p:spTree>
    <p:extLst>
      <p:ext uri="{BB962C8B-B14F-4D97-AF65-F5344CB8AC3E}">
        <p14:creationId xmlns:p14="http://schemas.microsoft.com/office/powerpoint/2010/main" val="2276252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2023/6/16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2023/6/16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2023/6/16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2023/6/16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2023/6/16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2023/6/16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2023/6/16</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6096000" y="1111250"/>
            <a:ext cx="3342968" cy="4060190"/>
          </a:xfrm>
          <a:prstGeom prst="rect">
            <a:avLst/>
          </a:prstGeom>
          <a:no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494462" y="5152541"/>
            <a:ext cx="4587568" cy="1015663"/>
          </a:xfrm>
          <a:prstGeom prst="rect">
            <a:avLst/>
          </a:prstGeom>
          <a:noFill/>
        </p:spPr>
        <p:txBody>
          <a:bodyPr wrap="square" rtlCol="0">
            <a:spAutoFit/>
          </a:bodyPr>
          <a:lstStyle/>
          <a:p>
            <a:r>
              <a:rPr lang="en-US" altLang="zh-CN" sz="6000">
                <a:solidFill>
                  <a:schemeClr val="accent2">
                    <a:lumMod val="50000"/>
                  </a:schemeClr>
                </a:solidFill>
                <a:latin typeface="SVN-Safina Script" panose="02000506000000020004" pitchFamily="2" charset="0"/>
                <a:ea typeface="字魂36号-正文宋楷" panose="02000000000000000000" charset="-122"/>
                <a:cs typeface="字魂36号-正文宋楷" panose="02000000000000000000" charset="-122"/>
              </a:rPr>
              <a:t>Nguyễn Bính</a:t>
            </a:r>
          </a:p>
        </p:txBody>
      </p:sp>
      <p:cxnSp>
        <p:nvCxnSpPr>
          <p:cNvPr id="12" name="直接连接符 11"/>
          <p:cNvCxnSpPr/>
          <p:nvPr/>
        </p:nvCxnSpPr>
        <p:spPr>
          <a:xfrm flipH="1">
            <a:off x="8858250" y="174625"/>
            <a:ext cx="1083945" cy="1678940"/>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5581015" y="4518660"/>
            <a:ext cx="1083945" cy="1678940"/>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9365615" y="789940"/>
            <a:ext cx="551815" cy="84645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691505" y="4667885"/>
            <a:ext cx="535305" cy="853440"/>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4C3762A-C238-51AD-D525-1149F027FA93}"/>
              </a:ext>
            </a:extLst>
          </p:cNvPr>
          <p:cNvSpPr txBox="1"/>
          <p:nvPr/>
        </p:nvSpPr>
        <p:spPr>
          <a:xfrm>
            <a:off x="5959157" y="1212204"/>
            <a:ext cx="3607505" cy="4124206"/>
          </a:xfrm>
          <a:prstGeom prst="rect">
            <a:avLst/>
          </a:prstGeom>
          <a:noFill/>
        </p:spPr>
        <p:txBody>
          <a:bodyPr wrap="square" rtlCol="0">
            <a:spAutoFit/>
          </a:bodyPr>
          <a:lstStyle/>
          <a:p>
            <a:pPr algn="ctr"/>
            <a:r>
              <a:rPr lang="en-US" sz="16600" b="1">
                <a:solidFill>
                  <a:schemeClr val="accent3">
                    <a:lumMod val="50000"/>
                  </a:schemeClr>
                </a:solidFill>
                <a:latin typeface="#9Slide07 IcielHelena" pitchFamily="2" charset="0"/>
              </a:rPr>
              <a:t>M</a:t>
            </a:r>
            <a:r>
              <a:rPr lang="en-US" sz="9600" b="1">
                <a:solidFill>
                  <a:schemeClr val="accent3">
                    <a:lumMod val="50000"/>
                  </a:schemeClr>
                </a:solidFill>
                <a:latin typeface="#9Slide07 IcielHelena" pitchFamily="2" charset="0"/>
              </a:rPr>
              <a:t>ưa xuân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12131" y="-4635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pic>
        <p:nvPicPr>
          <p:cNvPr id="2" name="图片 1" descr="cc9cc950612f1d4a8f99937e65f0b02a"/>
          <p:cNvPicPr>
            <a:picLocks noChangeAspect="1"/>
          </p:cNvPicPr>
          <p:nvPr/>
        </p:nvPicPr>
        <p:blipFill>
          <a:blip r:embed="rId5"/>
          <a:srcRect t="19917" b="68563"/>
          <a:stretch>
            <a:fillRect/>
          </a:stretch>
        </p:blipFill>
        <p:spPr>
          <a:xfrm>
            <a:off x="1151532" y="2833154"/>
            <a:ext cx="9958705" cy="1147445"/>
          </a:xfrm>
          <a:prstGeom prst="rect">
            <a:avLst/>
          </a:prstGeom>
        </p:spPr>
      </p:pic>
      <p:pic>
        <p:nvPicPr>
          <p:cNvPr id="3" name="图片 2" descr="C:\Users\Administrator\Desktop\新建文件夹 (2)\a443126f4c421df4339dcf88287b014e.pnga443126f4c421df4339dcf88287b014e"/>
          <p:cNvPicPr>
            <a:picLocks noChangeAspect="1"/>
          </p:cNvPicPr>
          <p:nvPr/>
        </p:nvPicPr>
        <p:blipFill>
          <a:blip r:embed="rId6"/>
          <a:srcRect/>
          <a:stretch>
            <a:fillRect/>
          </a:stretch>
        </p:blipFill>
        <p:spPr>
          <a:xfrm>
            <a:off x="1452563" y="3002280"/>
            <a:ext cx="854075" cy="854075"/>
          </a:xfrm>
          <a:prstGeom prst="rect">
            <a:avLst/>
          </a:prstGeom>
        </p:spPr>
      </p:pic>
      <p:pic>
        <p:nvPicPr>
          <p:cNvPr id="26" name="图片 25" descr="C:\Users\Administrator\Desktop\新建文件夹 (2)\a443126f4c421df4339dcf88287b014e.pnga443126f4c421df4339dcf88287b014e"/>
          <p:cNvPicPr>
            <a:picLocks noChangeAspect="1"/>
          </p:cNvPicPr>
          <p:nvPr/>
        </p:nvPicPr>
        <p:blipFill>
          <a:blip r:embed="rId6"/>
          <a:srcRect/>
          <a:stretch>
            <a:fillRect/>
          </a:stretch>
        </p:blipFill>
        <p:spPr>
          <a:xfrm>
            <a:off x="9699943" y="3002280"/>
            <a:ext cx="854075" cy="854075"/>
          </a:xfrm>
          <a:prstGeom prst="rect">
            <a:avLst/>
          </a:prstGeom>
        </p:spPr>
      </p:pic>
      <p:sp>
        <p:nvSpPr>
          <p:cNvPr id="7" name="TextBox 6">
            <a:extLst>
              <a:ext uri="{FF2B5EF4-FFF2-40B4-BE49-F238E27FC236}">
                <a16:creationId xmlns:a16="http://schemas.microsoft.com/office/drawing/2014/main" id="{CD972FCD-05E9-D9FF-E6FA-95683D514E85}"/>
              </a:ext>
            </a:extLst>
          </p:cNvPr>
          <p:cNvSpPr txBox="1"/>
          <p:nvPr/>
        </p:nvSpPr>
        <p:spPr>
          <a:xfrm>
            <a:off x="676053" y="285020"/>
            <a:ext cx="9984550" cy="854080"/>
          </a:xfrm>
          <a:prstGeom prst="rect">
            <a:avLst/>
          </a:prstGeom>
          <a:noFill/>
        </p:spPr>
        <p:txBody>
          <a:bodyPr wrap="square">
            <a:spAutoFit/>
          </a:bodyPr>
          <a:lstStyle/>
          <a:p>
            <a:pPr marL="0" marR="0" algn="just">
              <a:lnSpc>
                <a:spcPct val="150000"/>
              </a:lnSpc>
              <a:spcBef>
                <a:spcPts val="0"/>
              </a:spcBef>
              <a:spcAft>
                <a:spcPts val="0"/>
              </a:spcAft>
            </a:pPr>
            <a:r>
              <a:rPr lang="en-US" sz="3600" b="1" kern="0">
                <a:solidFill>
                  <a:srgbClr val="C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1. Vẻ đẹp của thiên nhiên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9" name="椭圆 4">
            <a:extLst>
              <a:ext uri="{FF2B5EF4-FFF2-40B4-BE49-F238E27FC236}">
                <a16:creationId xmlns:a16="http://schemas.microsoft.com/office/drawing/2014/main" id="{6BAA63EC-2567-9E8C-F2E0-3C3EC68DD234}"/>
              </a:ext>
            </a:extLst>
          </p:cNvPr>
          <p:cNvSpPr/>
          <p:nvPr/>
        </p:nvSpPr>
        <p:spPr>
          <a:xfrm>
            <a:off x="4826091" y="2042836"/>
            <a:ext cx="2297430" cy="2358390"/>
          </a:xfrm>
          <a:prstGeom prst="ellipse">
            <a:avLst/>
          </a:prstGeom>
          <a:blipFill rotWithShape="1">
            <a:blip r:embed="rId7"/>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28" name="TextBox 27">
            <a:extLst>
              <a:ext uri="{FF2B5EF4-FFF2-40B4-BE49-F238E27FC236}">
                <a16:creationId xmlns:a16="http://schemas.microsoft.com/office/drawing/2014/main" id="{DC30958C-0206-37E0-408F-00309199D1E7}"/>
              </a:ext>
            </a:extLst>
          </p:cNvPr>
          <p:cNvSpPr txBox="1"/>
          <p:nvPr/>
        </p:nvSpPr>
        <p:spPr>
          <a:xfrm>
            <a:off x="1096255" y="2225201"/>
            <a:ext cx="2470109" cy="584775"/>
          </a:xfrm>
          <a:prstGeom prst="rect">
            <a:avLst/>
          </a:prstGeom>
          <a:noFill/>
        </p:spPr>
        <p:txBody>
          <a:bodyPr wrap="square">
            <a:spAutoFit/>
          </a:bodyPr>
          <a:lstStyle/>
          <a:p>
            <a:r>
              <a:rPr lang="en-US" sz="3200" kern="0">
                <a:effectLst/>
                <a:latin typeface="#9Slide03 SFU Grenoble" panose="00000500000000000000" pitchFamily="2" charset="0"/>
                <a:ea typeface="Calibri" panose="020F0502020204030204" pitchFamily="34" charset="0"/>
                <a:cs typeface="Calibri" panose="020F0502020204030204" pitchFamily="34" charset="0"/>
              </a:rPr>
              <a:t>Thời gian</a:t>
            </a:r>
            <a:endParaRPr lang="en-US" sz="4000">
              <a:latin typeface="#9Slide03 SFU Grenoble" panose="00000500000000000000" pitchFamily="2"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191B3DB-F9BC-6121-3DC4-FC5327F2EC36}"/>
              </a:ext>
            </a:extLst>
          </p:cNvPr>
          <p:cNvSpPr txBox="1"/>
          <p:nvPr/>
        </p:nvSpPr>
        <p:spPr>
          <a:xfrm>
            <a:off x="1096255" y="4136854"/>
            <a:ext cx="6204154" cy="584775"/>
          </a:xfrm>
          <a:prstGeom prst="rect">
            <a:avLst/>
          </a:prstGeom>
          <a:noFill/>
        </p:spPr>
        <p:txBody>
          <a:bodyPr wrap="square">
            <a:spAutoFit/>
          </a:bodyPr>
          <a:lstStyle/>
          <a:p>
            <a:r>
              <a:rPr lang="en-US" sz="3200" kern="0">
                <a:effectLst/>
                <a:latin typeface="Calibri" panose="020F0502020204030204" pitchFamily="34" charset="0"/>
                <a:ea typeface="Calibri" panose="020F0502020204030204" pitchFamily="34" charset="0"/>
                <a:cs typeface="Calibri" panose="020F0502020204030204" pitchFamily="34" charset="0"/>
              </a:rPr>
              <a:t>chiều ấm</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FB5B3801-235E-CCD7-1C8B-6DAB7002F5BC}"/>
              </a:ext>
            </a:extLst>
          </p:cNvPr>
          <p:cNvSpPr txBox="1"/>
          <p:nvPr/>
        </p:nvSpPr>
        <p:spPr>
          <a:xfrm>
            <a:off x="9225757" y="2502199"/>
            <a:ext cx="6204154" cy="584775"/>
          </a:xfrm>
          <a:prstGeom prst="rect">
            <a:avLst/>
          </a:prstGeom>
          <a:noFill/>
        </p:spPr>
        <p:txBody>
          <a:bodyPr wrap="square">
            <a:spAutoFit/>
          </a:bodyPr>
          <a:lstStyle/>
          <a:p>
            <a:r>
              <a:rPr lang="en-US" sz="3200" kern="0">
                <a:effectLst/>
                <a:latin typeface="#9Slide03 SFU Grenoble" panose="00000500000000000000" pitchFamily="2" charset="0"/>
                <a:ea typeface="Times New Roman" panose="02020603050405020304" pitchFamily="18" charset="0"/>
              </a:rPr>
              <a:t>Cảnh vật</a:t>
            </a:r>
            <a:endParaRPr lang="en-US" sz="4000">
              <a:latin typeface="#9Slide03 SFU Grenoble" panose="00000500000000000000" pitchFamily="2" charset="0"/>
            </a:endParaRPr>
          </a:p>
        </p:txBody>
      </p:sp>
      <p:sp>
        <p:nvSpPr>
          <p:cNvPr id="34" name="TextBox 33">
            <a:extLst>
              <a:ext uri="{FF2B5EF4-FFF2-40B4-BE49-F238E27FC236}">
                <a16:creationId xmlns:a16="http://schemas.microsoft.com/office/drawing/2014/main" id="{67CB72B5-E442-65E0-0D37-82EEA8C2B9AB}"/>
              </a:ext>
            </a:extLst>
          </p:cNvPr>
          <p:cNvSpPr txBox="1"/>
          <p:nvPr/>
        </p:nvSpPr>
        <p:spPr>
          <a:xfrm>
            <a:off x="6840731" y="4001215"/>
            <a:ext cx="7870722" cy="2249142"/>
          </a:xfrm>
          <a:prstGeom prst="rect">
            <a:avLst/>
          </a:prstGeom>
          <a:noFill/>
        </p:spPr>
        <p:txBody>
          <a:bodyPr wrap="square">
            <a:spAutoFit/>
          </a:bodyPr>
          <a:lstStyle/>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gió thoảng đưa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mưa bụi rắc thưa thưa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tơ nhện vừa giăng sợi trắng ngần</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Lơ lửng mù sương phẩng phất mưa</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8" grpId="0"/>
      <p:bldP spid="30" grpId="0"/>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12131" y="-4635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7" name="TextBox 6">
            <a:extLst>
              <a:ext uri="{FF2B5EF4-FFF2-40B4-BE49-F238E27FC236}">
                <a16:creationId xmlns:a16="http://schemas.microsoft.com/office/drawing/2014/main" id="{CD972FCD-05E9-D9FF-E6FA-95683D514E85}"/>
              </a:ext>
            </a:extLst>
          </p:cNvPr>
          <p:cNvSpPr txBox="1"/>
          <p:nvPr/>
        </p:nvSpPr>
        <p:spPr>
          <a:xfrm>
            <a:off x="676053" y="285020"/>
            <a:ext cx="9984550" cy="854080"/>
          </a:xfrm>
          <a:prstGeom prst="rect">
            <a:avLst/>
          </a:prstGeom>
          <a:noFill/>
        </p:spPr>
        <p:txBody>
          <a:bodyPr wrap="square">
            <a:spAutoFit/>
          </a:bodyPr>
          <a:lstStyle/>
          <a:p>
            <a:pPr marL="0" marR="0" algn="just">
              <a:lnSpc>
                <a:spcPct val="150000"/>
              </a:lnSpc>
              <a:spcBef>
                <a:spcPts val="0"/>
              </a:spcBef>
              <a:spcAft>
                <a:spcPts val="0"/>
              </a:spcAft>
            </a:pPr>
            <a:r>
              <a:rPr lang="en-US" sz="3600" b="1" kern="0">
                <a:solidFill>
                  <a:srgbClr val="C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1. Vẻ đẹp của thiên nhiên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9" name="椭圆 4">
            <a:extLst>
              <a:ext uri="{FF2B5EF4-FFF2-40B4-BE49-F238E27FC236}">
                <a16:creationId xmlns:a16="http://schemas.microsoft.com/office/drawing/2014/main" id="{6BAA63EC-2567-9E8C-F2E0-3C3EC68DD234}"/>
              </a:ext>
            </a:extLst>
          </p:cNvPr>
          <p:cNvSpPr/>
          <p:nvPr/>
        </p:nvSpPr>
        <p:spPr>
          <a:xfrm>
            <a:off x="942459" y="1401738"/>
            <a:ext cx="5016552" cy="4385269"/>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grpSp>
        <p:nvGrpSpPr>
          <p:cNvPr id="5" name="Group 4">
            <a:extLst>
              <a:ext uri="{FF2B5EF4-FFF2-40B4-BE49-F238E27FC236}">
                <a16:creationId xmlns:a16="http://schemas.microsoft.com/office/drawing/2014/main" id="{A8472B59-7F75-ACBB-D9A1-A8A837EC2B82}"/>
              </a:ext>
            </a:extLst>
          </p:cNvPr>
          <p:cNvGrpSpPr/>
          <p:nvPr/>
        </p:nvGrpSpPr>
        <p:grpSpPr>
          <a:xfrm>
            <a:off x="4606371" y="6953381"/>
            <a:ext cx="14333656" cy="4025156"/>
            <a:chOff x="1096255" y="2225201"/>
            <a:chExt cx="14333656" cy="4025156"/>
          </a:xfrm>
        </p:grpSpPr>
        <p:pic>
          <p:nvPicPr>
            <p:cNvPr id="2" name="图片 1" descr="cc9cc950612f1d4a8f99937e65f0b02a"/>
            <p:cNvPicPr>
              <a:picLocks noChangeAspect="1"/>
            </p:cNvPicPr>
            <p:nvPr/>
          </p:nvPicPr>
          <p:blipFill>
            <a:blip r:embed="rId6"/>
            <a:srcRect t="19917" b="68563"/>
            <a:stretch>
              <a:fillRect/>
            </a:stretch>
          </p:blipFill>
          <p:spPr>
            <a:xfrm>
              <a:off x="1151532" y="2833154"/>
              <a:ext cx="9958705" cy="1147445"/>
            </a:xfrm>
            <a:prstGeom prst="rect">
              <a:avLst/>
            </a:prstGeom>
          </p:spPr>
        </p:pic>
        <p:pic>
          <p:nvPicPr>
            <p:cNvPr id="3" name="图片 2" descr="C:\Users\Administrator\Desktop\新建文件夹 (2)\a443126f4c421df4339dcf88287b014e.pnga443126f4c421df4339dcf88287b014e"/>
            <p:cNvPicPr>
              <a:picLocks noChangeAspect="1"/>
            </p:cNvPicPr>
            <p:nvPr/>
          </p:nvPicPr>
          <p:blipFill>
            <a:blip r:embed="rId7"/>
            <a:srcRect/>
            <a:stretch>
              <a:fillRect/>
            </a:stretch>
          </p:blipFill>
          <p:spPr>
            <a:xfrm>
              <a:off x="1452563" y="3002280"/>
              <a:ext cx="854075" cy="854075"/>
            </a:xfrm>
            <a:prstGeom prst="rect">
              <a:avLst/>
            </a:prstGeom>
          </p:spPr>
        </p:pic>
        <p:pic>
          <p:nvPicPr>
            <p:cNvPr id="26" name="图片 25" descr="C:\Users\Administrator\Desktop\新建文件夹 (2)\a443126f4c421df4339dcf88287b014e.pnga443126f4c421df4339dcf88287b014e"/>
            <p:cNvPicPr>
              <a:picLocks noChangeAspect="1"/>
            </p:cNvPicPr>
            <p:nvPr/>
          </p:nvPicPr>
          <p:blipFill>
            <a:blip r:embed="rId7"/>
            <a:srcRect/>
            <a:stretch>
              <a:fillRect/>
            </a:stretch>
          </p:blipFill>
          <p:spPr>
            <a:xfrm>
              <a:off x="9699943" y="3002280"/>
              <a:ext cx="854075" cy="854075"/>
            </a:xfrm>
            <a:prstGeom prst="rect">
              <a:avLst/>
            </a:prstGeom>
          </p:spPr>
        </p:pic>
        <p:sp>
          <p:nvSpPr>
            <p:cNvPr id="28" name="TextBox 27">
              <a:extLst>
                <a:ext uri="{FF2B5EF4-FFF2-40B4-BE49-F238E27FC236}">
                  <a16:creationId xmlns:a16="http://schemas.microsoft.com/office/drawing/2014/main" id="{DC30958C-0206-37E0-408F-00309199D1E7}"/>
                </a:ext>
              </a:extLst>
            </p:cNvPr>
            <p:cNvSpPr txBox="1"/>
            <p:nvPr/>
          </p:nvSpPr>
          <p:spPr>
            <a:xfrm>
              <a:off x="1096255" y="2225201"/>
              <a:ext cx="2470109" cy="584775"/>
            </a:xfrm>
            <a:prstGeom prst="rect">
              <a:avLst/>
            </a:prstGeom>
            <a:noFill/>
          </p:spPr>
          <p:txBody>
            <a:bodyPr wrap="square">
              <a:spAutoFit/>
            </a:bodyPr>
            <a:lstStyle/>
            <a:p>
              <a:r>
                <a:rPr lang="en-US" sz="3200" kern="0">
                  <a:effectLst/>
                  <a:latin typeface="#9Slide03 SFU Grenoble" panose="00000500000000000000" pitchFamily="2" charset="0"/>
                  <a:ea typeface="Calibri" panose="020F0502020204030204" pitchFamily="34" charset="0"/>
                  <a:cs typeface="Calibri" panose="020F0502020204030204" pitchFamily="34" charset="0"/>
                </a:rPr>
                <a:t>Thời gian</a:t>
              </a:r>
              <a:endParaRPr lang="en-US" sz="4000">
                <a:latin typeface="#9Slide03 SFU Grenoble" panose="00000500000000000000" pitchFamily="2"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191B3DB-F9BC-6121-3DC4-FC5327F2EC36}"/>
                </a:ext>
              </a:extLst>
            </p:cNvPr>
            <p:cNvSpPr txBox="1"/>
            <p:nvPr/>
          </p:nvSpPr>
          <p:spPr>
            <a:xfrm>
              <a:off x="1096255" y="4136854"/>
              <a:ext cx="6204154" cy="584775"/>
            </a:xfrm>
            <a:prstGeom prst="rect">
              <a:avLst/>
            </a:prstGeom>
            <a:noFill/>
          </p:spPr>
          <p:txBody>
            <a:bodyPr wrap="square">
              <a:spAutoFit/>
            </a:bodyPr>
            <a:lstStyle/>
            <a:p>
              <a:r>
                <a:rPr lang="en-US" sz="3200" kern="0">
                  <a:effectLst/>
                  <a:latin typeface="Calibri" panose="020F0502020204030204" pitchFamily="34" charset="0"/>
                  <a:ea typeface="Calibri" panose="020F0502020204030204" pitchFamily="34" charset="0"/>
                  <a:cs typeface="Calibri" panose="020F0502020204030204" pitchFamily="34" charset="0"/>
                </a:rPr>
                <a:t>chiều ấm</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FB5B3801-235E-CCD7-1C8B-6DAB7002F5BC}"/>
                </a:ext>
              </a:extLst>
            </p:cNvPr>
            <p:cNvSpPr txBox="1"/>
            <p:nvPr/>
          </p:nvSpPr>
          <p:spPr>
            <a:xfrm>
              <a:off x="9225757" y="2502199"/>
              <a:ext cx="6204154" cy="584775"/>
            </a:xfrm>
            <a:prstGeom prst="rect">
              <a:avLst/>
            </a:prstGeom>
            <a:noFill/>
          </p:spPr>
          <p:txBody>
            <a:bodyPr wrap="square">
              <a:spAutoFit/>
            </a:bodyPr>
            <a:lstStyle/>
            <a:p>
              <a:r>
                <a:rPr lang="en-US" sz="3200" kern="0">
                  <a:effectLst/>
                  <a:latin typeface="#9Slide03 SFU Grenoble" panose="00000500000000000000" pitchFamily="2" charset="0"/>
                  <a:ea typeface="Times New Roman" panose="02020603050405020304" pitchFamily="18" charset="0"/>
                </a:rPr>
                <a:t>Cảnh vật</a:t>
              </a:r>
              <a:endParaRPr lang="en-US" sz="4000">
                <a:latin typeface="#9Slide03 SFU Grenoble" panose="00000500000000000000" pitchFamily="2" charset="0"/>
              </a:endParaRPr>
            </a:p>
          </p:txBody>
        </p:sp>
        <p:sp>
          <p:nvSpPr>
            <p:cNvPr id="34" name="TextBox 33">
              <a:extLst>
                <a:ext uri="{FF2B5EF4-FFF2-40B4-BE49-F238E27FC236}">
                  <a16:creationId xmlns:a16="http://schemas.microsoft.com/office/drawing/2014/main" id="{67CB72B5-E442-65E0-0D37-82EEA8C2B9AB}"/>
                </a:ext>
              </a:extLst>
            </p:cNvPr>
            <p:cNvSpPr txBox="1"/>
            <p:nvPr/>
          </p:nvSpPr>
          <p:spPr>
            <a:xfrm>
              <a:off x="6840731" y="4001215"/>
              <a:ext cx="7870722" cy="2249142"/>
            </a:xfrm>
            <a:prstGeom prst="rect">
              <a:avLst/>
            </a:prstGeom>
            <a:noFill/>
          </p:spPr>
          <p:txBody>
            <a:bodyPr wrap="square">
              <a:spAutoFit/>
            </a:bodyPr>
            <a:lstStyle/>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gió thoảng đưa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mưa bụi rắc thưa thưa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tơ nhện vừa giăng sợi trắng ngần</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Lơ lửng mù sương phẩng phất mưa</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4C2F2F5-98B7-0461-0739-A818E36D88F7}"/>
              </a:ext>
            </a:extLst>
          </p:cNvPr>
          <p:cNvSpPr txBox="1"/>
          <p:nvPr/>
        </p:nvSpPr>
        <p:spPr>
          <a:xfrm>
            <a:off x="6121250" y="1761028"/>
            <a:ext cx="5414481" cy="3903504"/>
          </a:xfrm>
          <a:prstGeom prst="rect">
            <a:avLst/>
          </a:prstGeom>
          <a:noFill/>
        </p:spPr>
        <p:txBody>
          <a:bodyPr wrap="square">
            <a:spAutoFit/>
          </a:bodyPr>
          <a:lstStyle/>
          <a:p>
            <a:pPr algn="just">
              <a:lnSpc>
                <a:spcPct val="150000"/>
              </a:lnSpc>
            </a:pPr>
            <a:r>
              <a:rPr lang="en-US" sz="2800" kern="0">
                <a:effectLst/>
                <a:latin typeface="Calibri" panose="020F0502020204030204" pitchFamily="34" charset="0"/>
                <a:ea typeface="Calibri" panose="020F0502020204030204" pitchFamily="34" charset="0"/>
                <a:cs typeface="Calibri" panose="020F0502020204030204" pitchFamily="34" charset="0"/>
              </a:rPr>
              <a:t>Thể hiện sự tươi mới sống động, vừa hào hứng e lệ trước cảnh sắc mùa xuân. Bầu trời như phủ một sắc trắng mờ ảo của những hạt mưa xuân, chúng đậu trên từng cành cây kẽ lá.</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2343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555568" y="-816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3" name="椭圆 2"/>
          <p:cNvSpPr/>
          <p:nvPr/>
        </p:nvSpPr>
        <p:spPr>
          <a:xfrm>
            <a:off x="965835" y="3737610"/>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5" name="椭圆 4"/>
          <p:cNvSpPr/>
          <p:nvPr/>
        </p:nvSpPr>
        <p:spPr>
          <a:xfrm>
            <a:off x="3547110" y="1472565"/>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6" name="椭圆 5"/>
          <p:cNvSpPr/>
          <p:nvPr/>
        </p:nvSpPr>
        <p:spPr>
          <a:xfrm>
            <a:off x="6128385" y="3830955"/>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7" name="椭圆 6"/>
          <p:cNvSpPr/>
          <p:nvPr/>
        </p:nvSpPr>
        <p:spPr>
          <a:xfrm>
            <a:off x="8672195" y="1386840"/>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8" name="TextBox 7">
            <a:extLst>
              <a:ext uri="{FF2B5EF4-FFF2-40B4-BE49-F238E27FC236}">
                <a16:creationId xmlns:a16="http://schemas.microsoft.com/office/drawing/2014/main" id="{B3B31DB7-0D5D-9E8E-DFCA-B097C0C9BE7F}"/>
              </a:ext>
            </a:extLst>
          </p:cNvPr>
          <p:cNvSpPr txBox="1"/>
          <p:nvPr/>
        </p:nvSpPr>
        <p:spPr>
          <a:xfrm>
            <a:off x="4390103" y="597188"/>
            <a:ext cx="6223818" cy="769441"/>
          </a:xfrm>
          <a:prstGeom prst="rect">
            <a:avLst/>
          </a:prstGeom>
          <a:noFill/>
        </p:spPr>
        <p:txBody>
          <a:bodyPr wrap="square">
            <a:spAutoFit/>
          </a:bodyPr>
          <a:lstStyle/>
          <a:p>
            <a:r>
              <a:rPr lang="en-US" sz="4400" kern="0">
                <a:solidFill>
                  <a:srgbClr val="C00000"/>
                </a:solidFill>
                <a:effectLst/>
                <a:latin typeface="#9Slide03 Kaleko 105 Round Bold" pitchFamily="2" charset="0"/>
                <a:ea typeface="Times New Roman" panose="02020603050405020304" pitchFamily="18" charset="0"/>
              </a:rPr>
              <a:t>Thiên nhiên</a:t>
            </a:r>
            <a:endParaRPr lang="en-US" sz="5400">
              <a:solidFill>
                <a:srgbClr val="C00000"/>
              </a:solidFill>
              <a:latin typeface="#9Slide03 Kaleko 105 Round Bold" pitchFamily="2" charset="0"/>
            </a:endParaRPr>
          </a:p>
        </p:txBody>
      </p:sp>
      <p:sp>
        <p:nvSpPr>
          <p:cNvPr id="22" name="TextBox 21">
            <a:extLst>
              <a:ext uri="{FF2B5EF4-FFF2-40B4-BE49-F238E27FC236}">
                <a16:creationId xmlns:a16="http://schemas.microsoft.com/office/drawing/2014/main" id="{DFE3010C-0C46-C520-418E-D7CF9C74A397}"/>
              </a:ext>
            </a:extLst>
          </p:cNvPr>
          <p:cNvSpPr txBox="1"/>
          <p:nvPr/>
        </p:nvSpPr>
        <p:spPr>
          <a:xfrm>
            <a:off x="965835" y="2581781"/>
            <a:ext cx="2617283"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cây cam quýt cành giao nối</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0714B3-9AD8-5371-12D4-9CD4F0FA1A99}"/>
              </a:ext>
            </a:extLst>
          </p:cNvPr>
          <p:cNvSpPr txBox="1"/>
          <p:nvPr/>
        </p:nvSpPr>
        <p:spPr>
          <a:xfrm>
            <a:off x="3583118" y="4062149"/>
            <a:ext cx="6376218" cy="584775"/>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lá đón mưa</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EF7F104-7A89-05BF-A101-868405A877A8}"/>
              </a:ext>
            </a:extLst>
          </p:cNvPr>
          <p:cNvSpPr txBox="1"/>
          <p:nvPr/>
        </p:nvSpPr>
        <p:spPr>
          <a:xfrm>
            <a:off x="6385234" y="2668220"/>
            <a:ext cx="2297431" cy="954107"/>
          </a:xfrm>
          <a:prstGeom prst="rect">
            <a:avLst/>
          </a:prstGeom>
          <a:noFill/>
        </p:spPr>
        <p:txBody>
          <a:bodyPr wrap="square">
            <a:spAutoFit/>
          </a:bodyPr>
          <a:lstStyle/>
          <a:p>
            <a:r>
              <a:rPr lang="en-US" sz="2800" i="1" kern="0">
                <a:effectLst/>
                <a:latin typeface="Calibri" panose="020F0502020204030204" pitchFamily="34" charset="0"/>
                <a:ea typeface="Calibri" panose="020F0502020204030204" pitchFamily="34" charset="0"/>
                <a:cs typeface="Calibri" panose="020F0502020204030204" pitchFamily="34" charset="0"/>
              </a:rPr>
              <a:t>Đôi bờ cỏ </a:t>
            </a:r>
            <a:r>
              <a:rPr lang="en-US" sz="2800" i="1" kern="0">
                <a:latin typeface="Calibri" panose="020F0502020204030204" pitchFamily="34" charset="0"/>
                <a:ea typeface="Calibri" panose="020F0502020204030204" pitchFamily="34" charset="0"/>
                <a:cs typeface="Calibri" panose="020F0502020204030204" pitchFamily="34" charset="0"/>
              </a:rPr>
              <a:t>lau </a:t>
            </a:r>
            <a:r>
              <a:rPr lang="en-US" sz="2800" i="1" kern="0">
                <a:effectLst/>
                <a:latin typeface="Calibri" panose="020F0502020204030204" pitchFamily="34" charset="0"/>
                <a:ea typeface="Calibri" panose="020F0502020204030204" pitchFamily="34" charset="0"/>
                <a:cs typeface="Calibri" panose="020F0502020204030204" pitchFamily="34" charset="0"/>
              </a:rPr>
              <a:t>nở hoa xanh</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05A52DD-1BFA-C5C4-C95C-0AA384E2DB94}"/>
              </a:ext>
            </a:extLst>
          </p:cNvPr>
          <p:cNvSpPr txBox="1"/>
          <p:nvPr/>
        </p:nvSpPr>
        <p:spPr>
          <a:xfrm>
            <a:off x="8822808" y="3932932"/>
            <a:ext cx="2912761"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Bãi lạnh bờ dâu sẫm lá tơ</a:t>
            </a:r>
            <a:endParaRPr lang="en-US" sz="40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22" grpId="0"/>
      <p:bldP spid="24"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555568" y="-816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3" name="椭圆 2"/>
          <p:cNvSpPr/>
          <p:nvPr/>
        </p:nvSpPr>
        <p:spPr>
          <a:xfrm>
            <a:off x="5186147" y="940439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5" name="椭圆 4"/>
          <p:cNvSpPr/>
          <p:nvPr/>
        </p:nvSpPr>
        <p:spPr>
          <a:xfrm>
            <a:off x="7767422" y="713935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6" name="椭圆 5"/>
          <p:cNvSpPr/>
          <p:nvPr/>
        </p:nvSpPr>
        <p:spPr>
          <a:xfrm>
            <a:off x="10348697" y="949774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7" name="椭圆 6"/>
          <p:cNvSpPr/>
          <p:nvPr/>
        </p:nvSpPr>
        <p:spPr>
          <a:xfrm>
            <a:off x="12892507" y="705362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8" name="TextBox 7">
            <a:extLst>
              <a:ext uri="{FF2B5EF4-FFF2-40B4-BE49-F238E27FC236}">
                <a16:creationId xmlns:a16="http://schemas.microsoft.com/office/drawing/2014/main" id="{B3B31DB7-0D5D-9E8E-DFCA-B097C0C9BE7F}"/>
              </a:ext>
            </a:extLst>
          </p:cNvPr>
          <p:cNvSpPr txBox="1"/>
          <p:nvPr/>
        </p:nvSpPr>
        <p:spPr>
          <a:xfrm>
            <a:off x="12747568" y="1055423"/>
            <a:ext cx="6223818" cy="769441"/>
          </a:xfrm>
          <a:prstGeom prst="rect">
            <a:avLst/>
          </a:prstGeom>
          <a:noFill/>
        </p:spPr>
        <p:txBody>
          <a:bodyPr wrap="square">
            <a:spAutoFit/>
          </a:bodyPr>
          <a:lstStyle/>
          <a:p>
            <a:r>
              <a:rPr lang="en-US" sz="4400" kern="0">
                <a:solidFill>
                  <a:srgbClr val="C00000"/>
                </a:solidFill>
                <a:effectLst/>
                <a:latin typeface="#9Slide03 Kaleko 105 Round Bold" pitchFamily="2" charset="0"/>
                <a:ea typeface="Times New Roman" panose="02020603050405020304" pitchFamily="18" charset="0"/>
              </a:rPr>
              <a:t>Thiên nhiên</a:t>
            </a:r>
            <a:endParaRPr lang="en-US" sz="5400">
              <a:solidFill>
                <a:srgbClr val="C00000"/>
              </a:solidFill>
              <a:latin typeface="#9Slide03 Kaleko 105 Round Bold" pitchFamily="2" charset="0"/>
            </a:endParaRPr>
          </a:p>
        </p:txBody>
      </p:sp>
      <p:sp>
        <p:nvSpPr>
          <p:cNvPr id="22" name="TextBox 21">
            <a:extLst>
              <a:ext uri="{FF2B5EF4-FFF2-40B4-BE49-F238E27FC236}">
                <a16:creationId xmlns:a16="http://schemas.microsoft.com/office/drawing/2014/main" id="{DFE3010C-0C46-C520-418E-D7CF9C74A397}"/>
              </a:ext>
            </a:extLst>
          </p:cNvPr>
          <p:cNvSpPr txBox="1"/>
          <p:nvPr/>
        </p:nvSpPr>
        <p:spPr>
          <a:xfrm>
            <a:off x="-650089" y="7325053"/>
            <a:ext cx="2617283"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cây cam quýt cành giao nối</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0714B3-9AD8-5371-12D4-9CD4F0FA1A99}"/>
              </a:ext>
            </a:extLst>
          </p:cNvPr>
          <p:cNvSpPr txBox="1"/>
          <p:nvPr/>
        </p:nvSpPr>
        <p:spPr>
          <a:xfrm>
            <a:off x="3848588" y="7571275"/>
            <a:ext cx="6376218" cy="584775"/>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lá đón mưa</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EF7F104-7A89-05BF-A101-868405A877A8}"/>
              </a:ext>
            </a:extLst>
          </p:cNvPr>
          <p:cNvSpPr txBox="1"/>
          <p:nvPr/>
        </p:nvSpPr>
        <p:spPr>
          <a:xfrm>
            <a:off x="12277176" y="4062149"/>
            <a:ext cx="2297431" cy="954107"/>
          </a:xfrm>
          <a:prstGeom prst="rect">
            <a:avLst/>
          </a:prstGeom>
          <a:noFill/>
        </p:spPr>
        <p:txBody>
          <a:bodyPr wrap="square">
            <a:spAutoFit/>
          </a:bodyPr>
          <a:lstStyle/>
          <a:p>
            <a:r>
              <a:rPr lang="en-US" sz="2800" i="1" kern="0">
                <a:effectLst/>
                <a:latin typeface="Calibri" panose="020F0502020204030204" pitchFamily="34" charset="0"/>
                <a:ea typeface="Calibri" panose="020F0502020204030204" pitchFamily="34" charset="0"/>
                <a:cs typeface="Calibri" panose="020F0502020204030204" pitchFamily="34" charset="0"/>
              </a:rPr>
              <a:t>Đôi bờ cỏ </a:t>
            </a:r>
            <a:r>
              <a:rPr lang="en-US" sz="2800" i="1" kern="0">
                <a:latin typeface="Calibri" panose="020F0502020204030204" pitchFamily="34" charset="0"/>
                <a:ea typeface="Calibri" panose="020F0502020204030204" pitchFamily="34" charset="0"/>
                <a:cs typeface="Calibri" panose="020F0502020204030204" pitchFamily="34" charset="0"/>
              </a:rPr>
              <a:t>lau </a:t>
            </a:r>
            <a:r>
              <a:rPr lang="en-US" sz="2800" i="1" kern="0">
                <a:effectLst/>
                <a:latin typeface="Calibri" panose="020F0502020204030204" pitchFamily="34" charset="0"/>
                <a:ea typeface="Calibri" panose="020F0502020204030204" pitchFamily="34" charset="0"/>
                <a:cs typeface="Calibri" panose="020F0502020204030204" pitchFamily="34" charset="0"/>
              </a:rPr>
              <a:t>nở hoa xanh</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05A52DD-1BFA-C5C4-C95C-0AA384E2DB94}"/>
              </a:ext>
            </a:extLst>
          </p:cNvPr>
          <p:cNvSpPr txBox="1"/>
          <p:nvPr/>
        </p:nvSpPr>
        <p:spPr>
          <a:xfrm>
            <a:off x="12277176" y="2271281"/>
            <a:ext cx="2912761"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Bãi lạnh bờ dâu sẫm lá tơ</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F621420-5EC1-004B-4084-B058A406D1A8}"/>
              </a:ext>
            </a:extLst>
          </p:cNvPr>
          <p:cNvSpPr txBox="1"/>
          <p:nvPr/>
        </p:nvSpPr>
        <p:spPr>
          <a:xfrm>
            <a:off x="676053" y="285020"/>
            <a:ext cx="9984550" cy="854080"/>
          </a:xfrm>
          <a:prstGeom prst="rect">
            <a:avLst/>
          </a:prstGeom>
          <a:noFill/>
        </p:spPr>
        <p:txBody>
          <a:bodyPr wrap="square">
            <a:spAutoFit/>
          </a:bodyPr>
          <a:lstStyle/>
          <a:p>
            <a:pPr marL="0" marR="0" algn="just">
              <a:lnSpc>
                <a:spcPct val="150000"/>
              </a:lnSpc>
              <a:spcBef>
                <a:spcPts val="0"/>
              </a:spcBef>
              <a:spcAft>
                <a:spcPts val="0"/>
              </a:spcAft>
            </a:pPr>
            <a:r>
              <a:rPr lang="en-US" sz="3600" b="1" kern="0">
                <a:solidFill>
                  <a:srgbClr val="C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1. Vẻ đẹp của thiên nhiên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pic>
        <p:nvPicPr>
          <p:cNvPr id="9" name="图片 14" descr="1">
            <a:extLst>
              <a:ext uri="{FF2B5EF4-FFF2-40B4-BE49-F238E27FC236}">
                <a16:creationId xmlns:a16="http://schemas.microsoft.com/office/drawing/2014/main" id="{319CD13D-61BA-73CF-84B2-0C69A4949B37}"/>
              </a:ext>
            </a:extLst>
          </p:cNvPr>
          <p:cNvPicPr>
            <a:picLocks noChangeAspect="1"/>
          </p:cNvPicPr>
          <p:nvPr/>
        </p:nvPicPr>
        <p:blipFill>
          <a:blip r:embed="rId6">
            <a:lum contrast="-18000"/>
          </a:blip>
          <a:stretch>
            <a:fillRect/>
          </a:stretch>
        </p:blipFill>
        <p:spPr>
          <a:xfrm>
            <a:off x="3597541" y="1165245"/>
            <a:ext cx="4737100" cy="4737100"/>
          </a:xfrm>
          <a:prstGeom prst="rect">
            <a:avLst/>
          </a:prstGeom>
        </p:spPr>
      </p:pic>
      <p:sp>
        <p:nvSpPr>
          <p:cNvPr id="12" name="TextBox 11">
            <a:extLst>
              <a:ext uri="{FF2B5EF4-FFF2-40B4-BE49-F238E27FC236}">
                <a16:creationId xmlns:a16="http://schemas.microsoft.com/office/drawing/2014/main" id="{368F38CF-3C77-E373-DF41-545BE98E0882}"/>
              </a:ext>
            </a:extLst>
          </p:cNvPr>
          <p:cNvSpPr txBox="1"/>
          <p:nvPr/>
        </p:nvSpPr>
        <p:spPr>
          <a:xfrm>
            <a:off x="489809" y="1820683"/>
            <a:ext cx="3272049" cy="3257174"/>
          </a:xfrm>
          <a:prstGeom prst="rect">
            <a:avLst/>
          </a:prstGeom>
          <a:noFill/>
        </p:spPr>
        <p:txBody>
          <a:bodyPr wrap="square">
            <a:spAutoFit/>
          </a:bodyPr>
          <a:lstStyle/>
          <a:p>
            <a:pPr marL="342900" indent="-342900" algn="ctr">
              <a:lnSpc>
                <a:spcPct val="150000"/>
              </a:lnSpc>
              <a:buFont typeface="Wingdings" panose="05000000000000000000" pitchFamily="2" charset="2"/>
              <a:buChar char="v"/>
            </a:pPr>
            <a:r>
              <a:rPr lang="en-US" sz="2800" kern="0">
                <a:effectLst/>
                <a:latin typeface="Calibri" panose="020F0502020204030204" pitchFamily="34" charset="0"/>
                <a:ea typeface="Calibri" panose="020F0502020204030204" pitchFamily="34" charset="0"/>
                <a:cs typeface="Calibri" panose="020F0502020204030204" pitchFamily="34" charset="0"/>
              </a:rPr>
              <a:t>Cây cối trong vườn cũng đua nhau đâm chồi nảy lộc, khoe sắc hưởng ứng mùa xuân.</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D89C432-2C40-0E88-1B9B-38A67D15C1B7}"/>
              </a:ext>
            </a:extLst>
          </p:cNvPr>
          <p:cNvSpPr txBox="1"/>
          <p:nvPr/>
        </p:nvSpPr>
        <p:spPr>
          <a:xfrm>
            <a:off x="7712859" y="1289930"/>
            <a:ext cx="3852650" cy="4845942"/>
          </a:xfrm>
          <a:prstGeom prst="rect">
            <a:avLst/>
          </a:prstGeom>
          <a:noFill/>
        </p:spPr>
        <p:txBody>
          <a:bodyPr wrap="square">
            <a:spAutoFit/>
          </a:bodyPr>
          <a:lstStyle/>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Sử dụng từ láy “tà tà”, “thưa thưa”</a:t>
            </a:r>
            <a:endParaRPr lang="en-US"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&gt; Nhấn mạnh sự e lệ của thiên nhiên.</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&gt; Thiên nhiên như khoác trên mình một chiếc áo mới.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b="1" i="1" kern="0">
                <a:effectLst/>
                <a:latin typeface="Calibri" panose="020F0502020204030204" pitchFamily="34" charset="0"/>
                <a:ea typeface="Calibri" panose="020F0502020204030204" pitchFamily="34" charset="0"/>
                <a:cs typeface="Calibri" panose="020F0502020204030204" pitchFamily="34" charset="0"/>
              </a:rPr>
              <a:t>= &gt; </a:t>
            </a:r>
            <a:r>
              <a:rPr lang="en-US" sz="2000" kern="0">
                <a:effectLst/>
                <a:latin typeface="Calibri" panose="020F0502020204030204" pitchFamily="34" charset="0"/>
                <a:ea typeface="Calibri" panose="020F0502020204030204" pitchFamily="34" charset="0"/>
                <a:cs typeface="Calibri" panose="020F0502020204030204" pitchFamily="34" charset="0"/>
              </a:rPr>
              <a:t>Đất trời thì như đang có sự chuyển biến thêm nhiều sức sống hơn, như đang báo hiệu mùa xuân thực sự đến rồi.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1041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555568" y="-816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3" name="椭圆 2"/>
          <p:cNvSpPr/>
          <p:nvPr/>
        </p:nvSpPr>
        <p:spPr>
          <a:xfrm>
            <a:off x="5186147" y="940439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5" name="椭圆 4"/>
          <p:cNvSpPr/>
          <p:nvPr/>
        </p:nvSpPr>
        <p:spPr>
          <a:xfrm>
            <a:off x="7767422" y="713935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6" name="椭圆 5"/>
          <p:cNvSpPr/>
          <p:nvPr/>
        </p:nvSpPr>
        <p:spPr>
          <a:xfrm>
            <a:off x="10348697" y="949774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7" name="椭圆 6"/>
          <p:cNvSpPr/>
          <p:nvPr/>
        </p:nvSpPr>
        <p:spPr>
          <a:xfrm>
            <a:off x="12892507" y="705362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8" name="TextBox 7">
            <a:extLst>
              <a:ext uri="{FF2B5EF4-FFF2-40B4-BE49-F238E27FC236}">
                <a16:creationId xmlns:a16="http://schemas.microsoft.com/office/drawing/2014/main" id="{B3B31DB7-0D5D-9E8E-DFCA-B097C0C9BE7F}"/>
              </a:ext>
            </a:extLst>
          </p:cNvPr>
          <p:cNvSpPr txBox="1"/>
          <p:nvPr/>
        </p:nvSpPr>
        <p:spPr>
          <a:xfrm>
            <a:off x="12747568" y="1055423"/>
            <a:ext cx="6223818" cy="769441"/>
          </a:xfrm>
          <a:prstGeom prst="rect">
            <a:avLst/>
          </a:prstGeom>
          <a:noFill/>
        </p:spPr>
        <p:txBody>
          <a:bodyPr wrap="square">
            <a:spAutoFit/>
          </a:bodyPr>
          <a:lstStyle/>
          <a:p>
            <a:r>
              <a:rPr lang="en-US" sz="4400" kern="0">
                <a:solidFill>
                  <a:srgbClr val="C00000"/>
                </a:solidFill>
                <a:effectLst/>
                <a:latin typeface="#9Slide03 Kaleko 105 Round Bold" pitchFamily="2" charset="0"/>
                <a:ea typeface="Times New Roman" panose="02020603050405020304" pitchFamily="18" charset="0"/>
              </a:rPr>
              <a:t>Thiên nhiên</a:t>
            </a:r>
            <a:endParaRPr lang="en-US" sz="5400">
              <a:solidFill>
                <a:srgbClr val="C00000"/>
              </a:solidFill>
              <a:latin typeface="#9Slide03 Kaleko 105 Round Bold" pitchFamily="2" charset="0"/>
            </a:endParaRPr>
          </a:p>
        </p:txBody>
      </p:sp>
      <p:sp>
        <p:nvSpPr>
          <p:cNvPr id="22" name="TextBox 21">
            <a:extLst>
              <a:ext uri="{FF2B5EF4-FFF2-40B4-BE49-F238E27FC236}">
                <a16:creationId xmlns:a16="http://schemas.microsoft.com/office/drawing/2014/main" id="{DFE3010C-0C46-C520-418E-D7CF9C74A397}"/>
              </a:ext>
            </a:extLst>
          </p:cNvPr>
          <p:cNvSpPr txBox="1"/>
          <p:nvPr/>
        </p:nvSpPr>
        <p:spPr>
          <a:xfrm>
            <a:off x="-650089" y="7325053"/>
            <a:ext cx="2617283"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cây cam quýt cành giao nối</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0714B3-9AD8-5371-12D4-9CD4F0FA1A99}"/>
              </a:ext>
            </a:extLst>
          </p:cNvPr>
          <p:cNvSpPr txBox="1"/>
          <p:nvPr/>
        </p:nvSpPr>
        <p:spPr>
          <a:xfrm>
            <a:off x="3848588" y="7571275"/>
            <a:ext cx="6376218" cy="584775"/>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lá đón mưa</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EF7F104-7A89-05BF-A101-868405A877A8}"/>
              </a:ext>
            </a:extLst>
          </p:cNvPr>
          <p:cNvSpPr txBox="1"/>
          <p:nvPr/>
        </p:nvSpPr>
        <p:spPr>
          <a:xfrm>
            <a:off x="12277176" y="4062149"/>
            <a:ext cx="2297431" cy="954107"/>
          </a:xfrm>
          <a:prstGeom prst="rect">
            <a:avLst/>
          </a:prstGeom>
          <a:noFill/>
        </p:spPr>
        <p:txBody>
          <a:bodyPr wrap="square">
            <a:spAutoFit/>
          </a:bodyPr>
          <a:lstStyle/>
          <a:p>
            <a:r>
              <a:rPr lang="en-US" sz="2800" i="1" kern="0">
                <a:effectLst/>
                <a:latin typeface="Calibri" panose="020F0502020204030204" pitchFamily="34" charset="0"/>
                <a:ea typeface="Calibri" panose="020F0502020204030204" pitchFamily="34" charset="0"/>
                <a:cs typeface="Calibri" panose="020F0502020204030204" pitchFamily="34" charset="0"/>
              </a:rPr>
              <a:t>Đôi bờ cỏ </a:t>
            </a:r>
            <a:r>
              <a:rPr lang="en-US" sz="2800" i="1" kern="0">
                <a:latin typeface="Calibri" panose="020F0502020204030204" pitchFamily="34" charset="0"/>
                <a:ea typeface="Calibri" panose="020F0502020204030204" pitchFamily="34" charset="0"/>
                <a:cs typeface="Calibri" panose="020F0502020204030204" pitchFamily="34" charset="0"/>
              </a:rPr>
              <a:t>lau </a:t>
            </a:r>
            <a:r>
              <a:rPr lang="en-US" sz="2800" i="1" kern="0">
                <a:effectLst/>
                <a:latin typeface="Calibri" panose="020F0502020204030204" pitchFamily="34" charset="0"/>
                <a:ea typeface="Calibri" panose="020F0502020204030204" pitchFamily="34" charset="0"/>
                <a:cs typeface="Calibri" panose="020F0502020204030204" pitchFamily="34" charset="0"/>
              </a:rPr>
              <a:t>nở hoa xanh</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05A52DD-1BFA-C5C4-C95C-0AA384E2DB94}"/>
              </a:ext>
            </a:extLst>
          </p:cNvPr>
          <p:cNvSpPr txBox="1"/>
          <p:nvPr/>
        </p:nvSpPr>
        <p:spPr>
          <a:xfrm>
            <a:off x="12277176" y="2271281"/>
            <a:ext cx="2912761"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Bãi lạnh bờ dâu sẫm lá tơ</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F621420-5EC1-004B-4084-B058A406D1A8}"/>
              </a:ext>
            </a:extLst>
          </p:cNvPr>
          <p:cNvSpPr txBox="1"/>
          <p:nvPr/>
        </p:nvSpPr>
        <p:spPr>
          <a:xfrm>
            <a:off x="676052" y="285020"/>
            <a:ext cx="10944019" cy="662810"/>
          </a:xfrm>
          <a:prstGeom prst="rect">
            <a:avLst/>
          </a:prstGeom>
          <a:noFill/>
        </p:spPr>
        <p:txBody>
          <a:bodyPr wrap="square">
            <a:spAutoFit/>
          </a:bodyPr>
          <a:lstStyle/>
          <a:p>
            <a:pPr marL="0" marR="0" algn="just">
              <a:lnSpc>
                <a:spcPct val="150000"/>
              </a:lnSpc>
              <a:spcBef>
                <a:spcPts val="0"/>
              </a:spcBef>
              <a:spcAft>
                <a:spcPts val="0"/>
              </a:spcAft>
            </a:pPr>
            <a:r>
              <a:rPr lang="vi-VN"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rPr>
              <a:t>2. Tâm trạng và hành động của con người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68F38CF-3C77-E373-DF41-545BE98E0882}"/>
              </a:ext>
            </a:extLst>
          </p:cNvPr>
          <p:cNvSpPr txBox="1"/>
          <p:nvPr/>
        </p:nvSpPr>
        <p:spPr>
          <a:xfrm>
            <a:off x="-3549833" y="642694"/>
            <a:ext cx="3272049" cy="3257174"/>
          </a:xfrm>
          <a:prstGeom prst="rect">
            <a:avLst/>
          </a:prstGeom>
          <a:noFill/>
        </p:spPr>
        <p:txBody>
          <a:bodyPr wrap="square">
            <a:spAutoFit/>
          </a:bodyPr>
          <a:lstStyle/>
          <a:p>
            <a:pPr marL="342900" indent="-342900" algn="ctr">
              <a:lnSpc>
                <a:spcPct val="150000"/>
              </a:lnSpc>
              <a:buFont typeface="Wingdings" panose="05000000000000000000" pitchFamily="2" charset="2"/>
              <a:buChar char="v"/>
            </a:pPr>
            <a:r>
              <a:rPr lang="en-US" sz="2800" kern="0">
                <a:effectLst/>
                <a:latin typeface="Calibri" panose="020F0502020204030204" pitchFamily="34" charset="0"/>
                <a:ea typeface="Calibri" panose="020F0502020204030204" pitchFamily="34" charset="0"/>
                <a:cs typeface="Calibri" panose="020F0502020204030204" pitchFamily="34" charset="0"/>
              </a:rPr>
              <a:t>Cây cối trong vườn cũng đua nhau đâm chồi nảy lộc, khoe sắc hưởng ứng mùa xuân.</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D89C432-2C40-0E88-1B9B-38A67D15C1B7}"/>
              </a:ext>
            </a:extLst>
          </p:cNvPr>
          <p:cNvSpPr txBox="1"/>
          <p:nvPr/>
        </p:nvSpPr>
        <p:spPr>
          <a:xfrm>
            <a:off x="12686030" y="1476897"/>
            <a:ext cx="3852650" cy="4845942"/>
          </a:xfrm>
          <a:prstGeom prst="rect">
            <a:avLst/>
          </a:prstGeom>
          <a:noFill/>
        </p:spPr>
        <p:txBody>
          <a:bodyPr wrap="square">
            <a:spAutoFit/>
          </a:bodyPr>
          <a:lstStyle/>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Sử dụng từ láy “tà tà”, “thưa thưa”</a:t>
            </a:r>
            <a:endParaRPr lang="en-US"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&gt; Nhấn mạnh sự e lệ của thiên nhiên.</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&gt; Thiên nhiên như khoác trên mình một chiếc áo mới.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b="1" i="1" kern="0">
                <a:effectLst/>
                <a:latin typeface="Calibri" panose="020F0502020204030204" pitchFamily="34" charset="0"/>
                <a:ea typeface="Calibri" panose="020F0502020204030204" pitchFamily="34" charset="0"/>
                <a:cs typeface="Calibri" panose="020F0502020204030204" pitchFamily="34" charset="0"/>
              </a:rPr>
              <a:t>= &gt; </a:t>
            </a:r>
            <a:r>
              <a:rPr lang="en-US" sz="2000" kern="0">
                <a:effectLst/>
                <a:latin typeface="Calibri" panose="020F0502020204030204" pitchFamily="34" charset="0"/>
                <a:ea typeface="Calibri" panose="020F0502020204030204" pitchFamily="34" charset="0"/>
                <a:cs typeface="Calibri" panose="020F0502020204030204" pitchFamily="34" charset="0"/>
              </a:rPr>
              <a:t>Đất trời thì như đang có sự chuyển biến thêm nhiều sức sống hơn, như đang báo hiệu mùa xuân thực sự đến rồi.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cartoon of a person holding a paper&#10;&#10;Description automatically generated with medium confidence">
            <a:extLst>
              <a:ext uri="{FF2B5EF4-FFF2-40B4-BE49-F238E27FC236}">
                <a16:creationId xmlns:a16="http://schemas.microsoft.com/office/drawing/2014/main" id="{51A89395-D782-F209-8AA4-DA2F8C3FD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115" y="1772841"/>
            <a:ext cx="6096012" cy="6096012"/>
          </a:xfrm>
          <a:prstGeom prst="rect">
            <a:avLst/>
          </a:prstGeom>
        </p:spPr>
      </p:pic>
      <p:sp>
        <p:nvSpPr>
          <p:cNvPr id="17" name="TextBox 16">
            <a:extLst>
              <a:ext uri="{FF2B5EF4-FFF2-40B4-BE49-F238E27FC236}">
                <a16:creationId xmlns:a16="http://schemas.microsoft.com/office/drawing/2014/main" id="{8AE25C50-8374-8F5D-BCC9-A1AAE1198428}"/>
              </a:ext>
            </a:extLst>
          </p:cNvPr>
          <p:cNvSpPr txBox="1"/>
          <p:nvPr/>
        </p:nvSpPr>
        <p:spPr>
          <a:xfrm>
            <a:off x="731899" y="1071607"/>
            <a:ext cx="6870389" cy="2249142"/>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Xa xa là những đàn cò trắng đang xếp hàng bay đi, những đoàn xe lửa thì nối đuôi nhau chở khách.</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Xe lửa về Nam chạy chạy mau</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i="1" kern="0">
                <a:effectLst/>
                <a:latin typeface="Calibri" panose="020F0502020204030204" pitchFamily="34" charset="0"/>
                <a:ea typeface="Calibri" panose="020F0502020204030204" pitchFamily="34" charset="0"/>
                <a:cs typeface="Calibri" panose="020F0502020204030204" pitchFamily="34" charset="0"/>
              </a:rPr>
              <a:t>+ Một toán cò bay thành hàng chữ nhất</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0C32AB59-8081-1F92-78B8-F5A7164220C0}"/>
              </a:ext>
            </a:extLst>
          </p:cNvPr>
          <p:cNvSpPr/>
          <p:nvPr/>
        </p:nvSpPr>
        <p:spPr>
          <a:xfrm>
            <a:off x="924560" y="3677919"/>
            <a:ext cx="5974080" cy="2398785"/>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t>Tất cả đã tạo nên một bức tranh mùa xuân nhộn nhịp và tràn đầy sức sống.</a:t>
            </a:r>
          </a:p>
        </p:txBody>
      </p:sp>
    </p:spTree>
    <p:extLst>
      <p:ext uri="{BB962C8B-B14F-4D97-AF65-F5344CB8AC3E}">
        <p14:creationId xmlns:p14="http://schemas.microsoft.com/office/powerpoint/2010/main" val="27019487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555568" y="-8165"/>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3" name="椭圆 2"/>
          <p:cNvSpPr/>
          <p:nvPr/>
        </p:nvSpPr>
        <p:spPr>
          <a:xfrm>
            <a:off x="5186147" y="940439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5" name="椭圆 4"/>
          <p:cNvSpPr/>
          <p:nvPr/>
        </p:nvSpPr>
        <p:spPr>
          <a:xfrm>
            <a:off x="7767422" y="713935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6" name="椭圆 5"/>
          <p:cNvSpPr/>
          <p:nvPr/>
        </p:nvSpPr>
        <p:spPr>
          <a:xfrm>
            <a:off x="10348697" y="9497743"/>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latin typeface="字魂36号-正文宋楷" panose="02000000000000000000" charset="-122"/>
              <a:ea typeface="字魂36号-正文宋楷" panose="02000000000000000000" charset="-122"/>
            </a:endParaRPr>
          </a:p>
        </p:txBody>
      </p:sp>
      <p:sp>
        <p:nvSpPr>
          <p:cNvPr id="7" name="椭圆 6"/>
          <p:cNvSpPr/>
          <p:nvPr/>
        </p:nvSpPr>
        <p:spPr>
          <a:xfrm>
            <a:off x="12892507" y="7053628"/>
            <a:ext cx="2297430" cy="2358390"/>
          </a:xfrm>
          <a:prstGeom prst="ellipse">
            <a:avLst/>
          </a:prstGeom>
          <a:blipFill rotWithShape="1">
            <a:blip r:embed="rId5"/>
            <a:stretch>
              <a:fillRect/>
            </a:stretch>
          </a:blipFill>
          <a:ln w="41275">
            <a:solidFill>
              <a:srgbClr val="5FA6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22" name="TextBox 21">
            <a:extLst>
              <a:ext uri="{FF2B5EF4-FFF2-40B4-BE49-F238E27FC236}">
                <a16:creationId xmlns:a16="http://schemas.microsoft.com/office/drawing/2014/main" id="{DFE3010C-0C46-C520-418E-D7CF9C74A397}"/>
              </a:ext>
            </a:extLst>
          </p:cNvPr>
          <p:cNvSpPr txBox="1"/>
          <p:nvPr/>
        </p:nvSpPr>
        <p:spPr>
          <a:xfrm>
            <a:off x="-650089" y="7325053"/>
            <a:ext cx="2617283"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cây cam quýt cành giao nối</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0714B3-9AD8-5371-12D4-9CD4F0FA1A99}"/>
              </a:ext>
            </a:extLst>
          </p:cNvPr>
          <p:cNvSpPr txBox="1"/>
          <p:nvPr/>
        </p:nvSpPr>
        <p:spPr>
          <a:xfrm>
            <a:off x="3848588" y="7571275"/>
            <a:ext cx="6376218" cy="584775"/>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lá đón mưa</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EF7F104-7A89-05BF-A101-868405A877A8}"/>
              </a:ext>
            </a:extLst>
          </p:cNvPr>
          <p:cNvSpPr txBox="1"/>
          <p:nvPr/>
        </p:nvSpPr>
        <p:spPr>
          <a:xfrm>
            <a:off x="12277176" y="4062149"/>
            <a:ext cx="2297431" cy="954107"/>
          </a:xfrm>
          <a:prstGeom prst="rect">
            <a:avLst/>
          </a:prstGeom>
          <a:noFill/>
        </p:spPr>
        <p:txBody>
          <a:bodyPr wrap="square">
            <a:spAutoFit/>
          </a:bodyPr>
          <a:lstStyle/>
          <a:p>
            <a:r>
              <a:rPr lang="en-US" sz="2800" i="1" kern="0">
                <a:effectLst/>
                <a:latin typeface="Calibri" panose="020F0502020204030204" pitchFamily="34" charset="0"/>
                <a:ea typeface="Calibri" panose="020F0502020204030204" pitchFamily="34" charset="0"/>
                <a:cs typeface="Calibri" panose="020F0502020204030204" pitchFamily="34" charset="0"/>
              </a:rPr>
              <a:t>Đôi bờ cỏ </a:t>
            </a:r>
            <a:r>
              <a:rPr lang="en-US" sz="2800" i="1" kern="0">
                <a:latin typeface="Calibri" panose="020F0502020204030204" pitchFamily="34" charset="0"/>
                <a:ea typeface="Calibri" panose="020F0502020204030204" pitchFamily="34" charset="0"/>
                <a:cs typeface="Calibri" panose="020F0502020204030204" pitchFamily="34" charset="0"/>
              </a:rPr>
              <a:t>lau </a:t>
            </a:r>
            <a:r>
              <a:rPr lang="en-US" sz="2800" i="1" kern="0">
                <a:effectLst/>
                <a:latin typeface="Calibri" panose="020F0502020204030204" pitchFamily="34" charset="0"/>
                <a:ea typeface="Calibri" panose="020F0502020204030204" pitchFamily="34" charset="0"/>
                <a:cs typeface="Calibri" panose="020F0502020204030204" pitchFamily="34" charset="0"/>
              </a:rPr>
              <a:t>nở hoa xanh</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05A52DD-1BFA-C5C4-C95C-0AA384E2DB94}"/>
              </a:ext>
            </a:extLst>
          </p:cNvPr>
          <p:cNvSpPr txBox="1"/>
          <p:nvPr/>
        </p:nvSpPr>
        <p:spPr>
          <a:xfrm>
            <a:off x="12277176" y="2271281"/>
            <a:ext cx="2912761" cy="1077218"/>
          </a:xfrm>
          <a:prstGeom prst="rect">
            <a:avLst/>
          </a:prstGeom>
          <a:noFill/>
        </p:spPr>
        <p:txBody>
          <a:bodyPr wrap="square">
            <a:spAutoFit/>
          </a:bodyPr>
          <a:lstStyle/>
          <a:p>
            <a:r>
              <a:rPr lang="en-US" sz="3200" i="1" kern="0">
                <a:effectLst/>
                <a:latin typeface="Calibri" panose="020F0502020204030204" pitchFamily="34" charset="0"/>
                <a:ea typeface="Calibri" panose="020F0502020204030204" pitchFamily="34" charset="0"/>
                <a:cs typeface="Calibri" panose="020F0502020204030204" pitchFamily="34" charset="0"/>
              </a:rPr>
              <a:t>Bãi lạnh bờ dâu sẫm lá tơ</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F621420-5EC1-004B-4084-B058A406D1A8}"/>
              </a:ext>
            </a:extLst>
          </p:cNvPr>
          <p:cNvSpPr txBox="1"/>
          <p:nvPr/>
        </p:nvSpPr>
        <p:spPr>
          <a:xfrm>
            <a:off x="676052" y="285020"/>
            <a:ext cx="10944019" cy="662810"/>
          </a:xfrm>
          <a:prstGeom prst="rect">
            <a:avLst/>
          </a:prstGeom>
          <a:noFill/>
        </p:spPr>
        <p:txBody>
          <a:bodyPr wrap="square">
            <a:spAutoFit/>
          </a:bodyPr>
          <a:lstStyle/>
          <a:p>
            <a:pPr marL="0" marR="0" algn="just">
              <a:lnSpc>
                <a:spcPct val="150000"/>
              </a:lnSpc>
              <a:spcBef>
                <a:spcPts val="0"/>
              </a:spcBef>
              <a:spcAft>
                <a:spcPts val="0"/>
              </a:spcAft>
            </a:pPr>
            <a:r>
              <a:rPr lang="vi-VN"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rPr>
              <a:t>2. Tâm trạng và hành động của con người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pic>
        <p:nvPicPr>
          <p:cNvPr id="13" name="Picture 12" descr="A cartoon of a person holding a paper&#10;&#10;Description automatically generated with medium confidence">
            <a:extLst>
              <a:ext uri="{FF2B5EF4-FFF2-40B4-BE49-F238E27FC236}">
                <a16:creationId xmlns:a16="http://schemas.microsoft.com/office/drawing/2014/main" id="{51A89395-D782-F209-8AA4-DA2F8C3FD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3758" y="1985131"/>
            <a:ext cx="6096012" cy="6096012"/>
          </a:xfrm>
          <a:prstGeom prst="rect">
            <a:avLst/>
          </a:prstGeom>
        </p:spPr>
      </p:pic>
      <p:sp>
        <p:nvSpPr>
          <p:cNvPr id="18" name="Rectangle: Rounded Corners 17">
            <a:extLst>
              <a:ext uri="{FF2B5EF4-FFF2-40B4-BE49-F238E27FC236}">
                <a16:creationId xmlns:a16="http://schemas.microsoft.com/office/drawing/2014/main" id="{0C32AB59-8081-1F92-78B8-F5A7164220C0}"/>
              </a:ext>
            </a:extLst>
          </p:cNvPr>
          <p:cNvSpPr/>
          <p:nvPr/>
        </p:nvSpPr>
        <p:spPr>
          <a:xfrm>
            <a:off x="777681" y="1139060"/>
            <a:ext cx="8138456" cy="1194056"/>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t>Con người cũng hòa vào không khí mùa xuân khi xúng xính váy áo đi trẩy hội. </a:t>
            </a:r>
            <a:endParaRPr lang="en-US" sz="2800"/>
          </a:p>
        </p:txBody>
      </p:sp>
      <p:sp>
        <p:nvSpPr>
          <p:cNvPr id="9" name="Rectangle: Rounded Corners 8">
            <a:extLst>
              <a:ext uri="{FF2B5EF4-FFF2-40B4-BE49-F238E27FC236}">
                <a16:creationId xmlns:a16="http://schemas.microsoft.com/office/drawing/2014/main" id="{D5EEC9E7-4B30-3E99-D470-32E13ABE8C47}"/>
              </a:ext>
            </a:extLst>
          </p:cNvPr>
          <p:cNvSpPr/>
          <p:nvPr/>
        </p:nvSpPr>
        <p:spPr>
          <a:xfrm>
            <a:off x="2238504" y="2614469"/>
            <a:ext cx="8826131" cy="1194056"/>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t>Mỗi dịp xuân đến là đâu đâu cũng tưng bừng mở lễ hội, tiếng trống đánh vang lên khắp các đường làng.</a:t>
            </a:r>
            <a:endParaRPr lang="en-US" sz="2800"/>
          </a:p>
        </p:txBody>
      </p:sp>
      <p:sp>
        <p:nvSpPr>
          <p:cNvPr id="16" name="TextBox 15">
            <a:extLst>
              <a:ext uri="{FF2B5EF4-FFF2-40B4-BE49-F238E27FC236}">
                <a16:creationId xmlns:a16="http://schemas.microsoft.com/office/drawing/2014/main" id="{5E0C8EAF-B282-F1AC-7407-09987DE47283}"/>
              </a:ext>
            </a:extLst>
          </p:cNvPr>
          <p:cNvSpPr txBox="1"/>
          <p:nvPr/>
        </p:nvSpPr>
        <p:spPr>
          <a:xfrm>
            <a:off x="2174096" y="4095010"/>
            <a:ext cx="9133724" cy="1840312"/>
          </a:xfrm>
          <a:prstGeom prst="rect">
            <a:avLst/>
          </a:prstGeom>
          <a:noFill/>
        </p:spPr>
        <p:txBody>
          <a:bodyPr wrap="square">
            <a:spAutoFit/>
          </a:bodyPr>
          <a:lstStyle/>
          <a:p>
            <a:pPr marL="0" marR="0" algn="just">
              <a:lnSpc>
                <a:spcPct val="150000"/>
              </a:lnSpc>
              <a:spcBef>
                <a:spcPts val="0"/>
              </a:spcBef>
              <a:spcAft>
                <a:spcPts val="0"/>
              </a:spcAft>
            </a:pPr>
            <a:r>
              <a:rPr lang="en-US" sz="4000" i="1" kern="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Người đi trẩy hội tóc phơi trần.</a:t>
            </a:r>
            <a:endParaRPr lang="en-US" sz="3200" i="1" kern="10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4000" i="1" kern="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Vang tiếng trống hội đình</a:t>
            </a:r>
            <a:endParaRPr lang="en-US" sz="3200" i="1" kern="10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3354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
          <p:cNvPicPr>
            <a:picLocks noChangeAspect="1"/>
          </p:cNvPicPr>
          <p:nvPr/>
        </p:nvPicPr>
        <p:blipFill>
          <a:blip r:embed="rId5">
            <a:lum contrast="-18000"/>
          </a:blip>
          <a:stretch>
            <a:fillRect/>
          </a:stretch>
        </p:blipFill>
        <p:spPr>
          <a:xfrm>
            <a:off x="866263" y="1501775"/>
            <a:ext cx="4737100" cy="4737100"/>
          </a:xfrm>
          <a:prstGeom prst="rect">
            <a:avLst/>
          </a:prstGeom>
        </p:spPr>
      </p:pic>
      <p:sp>
        <p:nvSpPr>
          <p:cNvPr id="3" name="TextBox 2">
            <a:extLst>
              <a:ext uri="{FF2B5EF4-FFF2-40B4-BE49-F238E27FC236}">
                <a16:creationId xmlns:a16="http://schemas.microsoft.com/office/drawing/2014/main" id="{33148A12-5D71-561E-C8FF-E2B8CC8B05FF}"/>
              </a:ext>
            </a:extLst>
          </p:cNvPr>
          <p:cNvSpPr txBox="1"/>
          <p:nvPr/>
        </p:nvSpPr>
        <p:spPr>
          <a:xfrm>
            <a:off x="676052" y="285020"/>
            <a:ext cx="10944019" cy="662810"/>
          </a:xfrm>
          <a:prstGeom prst="rect">
            <a:avLst/>
          </a:prstGeom>
          <a:noFill/>
        </p:spPr>
        <p:txBody>
          <a:bodyPr wrap="square">
            <a:spAutoFit/>
          </a:bodyPr>
          <a:lstStyle/>
          <a:p>
            <a:pPr marL="0" marR="0" algn="just">
              <a:lnSpc>
                <a:spcPct val="150000"/>
              </a:lnSpc>
              <a:spcBef>
                <a:spcPts val="0"/>
              </a:spcBef>
              <a:spcAft>
                <a:spcPts val="0"/>
              </a:spcAft>
            </a:pPr>
            <a:r>
              <a:rPr lang="vi-VN"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rPr>
              <a:t>2. Tâm trạng và hành động của con người khi mùa xuân đến.</a:t>
            </a:r>
            <a:endParaRPr lang="en-US" sz="2800" kern="100">
              <a:solidFill>
                <a:srgbClr val="C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1EBA612-F82E-FF3A-6732-9B7F8F2891BF}"/>
              </a:ext>
            </a:extLst>
          </p:cNvPr>
          <p:cNvSpPr txBox="1"/>
          <p:nvPr/>
        </p:nvSpPr>
        <p:spPr>
          <a:xfrm>
            <a:off x="5101919" y="2216493"/>
            <a:ext cx="6223818" cy="2610843"/>
          </a:xfrm>
          <a:prstGeom prst="rect">
            <a:avLst/>
          </a:prstGeom>
          <a:noFill/>
        </p:spPr>
        <p:txBody>
          <a:bodyPr wrap="square">
            <a:spAutoFit/>
          </a:bodyPr>
          <a:lstStyle/>
          <a:p>
            <a:pPr algn="just">
              <a:lnSpc>
                <a:spcPct val="150000"/>
              </a:lnSpc>
            </a:pPr>
            <a:r>
              <a:rPr lang="en-US" sz="2800" b="1" i="1" kern="0">
                <a:effectLst/>
                <a:latin typeface="Calibri" panose="020F0502020204030204" pitchFamily="34" charset="0"/>
                <a:ea typeface="Calibri" panose="020F0502020204030204" pitchFamily="34" charset="0"/>
                <a:cs typeface="Calibri" panose="020F0502020204030204" pitchFamily="34" charset="0"/>
              </a:rPr>
              <a:t>Từ hành động của con người ta thấy được tâm trạng: </a:t>
            </a:r>
            <a:r>
              <a:rPr lang="en-US" sz="2800" kern="0">
                <a:effectLst/>
                <a:latin typeface="Calibri" panose="020F0502020204030204" pitchFamily="34" charset="0"/>
                <a:ea typeface="Calibri" panose="020F0502020204030204" pitchFamily="34" charset="0"/>
                <a:cs typeface="Calibri" panose="020F0502020204030204" pitchFamily="34" charset="0"/>
              </a:rPr>
              <a:t>háo hức, hào hứng và vui mừng khi chuẩn bị đón mùa xuân của con người nơi đây.</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15" name="文本框 14"/>
          <p:cNvSpPr txBox="1"/>
          <p:nvPr/>
        </p:nvSpPr>
        <p:spPr>
          <a:xfrm>
            <a:off x="8655948" y="1854996"/>
            <a:ext cx="3042022" cy="3568926"/>
          </a:xfrm>
          <a:prstGeom prst="rect">
            <a:avLst/>
          </a:prstGeom>
          <a:noFill/>
        </p:spPr>
        <p:txBody>
          <a:bodyPr wrap="square" rtlCol="0">
            <a:spAutoFit/>
          </a:bodyPr>
          <a:lstStyle/>
          <a:p>
            <a:pPr>
              <a:lnSpc>
                <a:spcPct val="150000"/>
              </a:lnSpc>
            </a:pPr>
            <a:r>
              <a:rPr lang="en-US" altLang="zh-CN" sz="8000">
                <a:solidFill>
                  <a:schemeClr val="accent3">
                    <a:lumMod val="50000"/>
                  </a:schemeClr>
                </a:solidFill>
                <a:latin typeface="#9Slide03 AllRoundGothic" panose="020B0703020202020104" pitchFamily="34" charset="0"/>
                <a:ea typeface="字魂36号-正文宋楷" panose="02000000000000000000" charset="-122"/>
              </a:rPr>
              <a:t>Kết luận</a:t>
            </a:r>
            <a:endParaRPr lang="zh-CN" altLang="en-US" sz="8000" dirty="0">
              <a:solidFill>
                <a:schemeClr val="accent3">
                  <a:lumMod val="50000"/>
                </a:schemeClr>
              </a:solidFill>
              <a:latin typeface="#9Slide03 AllRoundGothic" panose="020B0703020202020104" pitchFamily="34" charset="0"/>
              <a:ea typeface="字魂36号-正文宋楷" panose="02000000000000000000" charset="-122"/>
            </a:endParaRPr>
          </a:p>
        </p:txBody>
      </p:sp>
      <p:grpSp>
        <p:nvGrpSpPr>
          <p:cNvPr id="20" name="Group 19">
            <a:extLst>
              <a:ext uri="{FF2B5EF4-FFF2-40B4-BE49-F238E27FC236}">
                <a16:creationId xmlns:a16="http://schemas.microsoft.com/office/drawing/2014/main" id="{09859396-DDC6-70B3-6888-4E0E81AACB9B}"/>
              </a:ext>
            </a:extLst>
          </p:cNvPr>
          <p:cNvGrpSpPr/>
          <p:nvPr/>
        </p:nvGrpSpPr>
        <p:grpSpPr>
          <a:xfrm>
            <a:off x="494030" y="1006475"/>
            <a:ext cx="4050665" cy="6075680"/>
            <a:chOff x="494030" y="1006475"/>
            <a:chExt cx="4050665" cy="6075680"/>
          </a:xfrm>
        </p:grpSpPr>
        <p:pic>
          <p:nvPicPr>
            <p:cNvPr id="2" name="图片 1" descr="c7fecbb2f2b49b7d7dae078edc6a0f56"/>
            <p:cNvPicPr>
              <a:picLocks noChangeAspect="1"/>
            </p:cNvPicPr>
            <p:nvPr/>
          </p:nvPicPr>
          <p:blipFill>
            <a:blip r:embed="rId5"/>
            <a:stretch>
              <a:fillRect/>
            </a:stretch>
          </p:blipFill>
          <p:spPr>
            <a:xfrm>
              <a:off x="494030" y="1006475"/>
              <a:ext cx="4050665" cy="6075680"/>
            </a:xfrm>
            <a:prstGeom prst="rect">
              <a:avLst/>
            </a:prstGeom>
          </p:spPr>
        </p:pic>
        <p:sp>
          <p:nvSpPr>
            <p:cNvPr id="17" name="TextBox 16">
              <a:extLst>
                <a:ext uri="{FF2B5EF4-FFF2-40B4-BE49-F238E27FC236}">
                  <a16:creationId xmlns:a16="http://schemas.microsoft.com/office/drawing/2014/main" id="{F19D50ED-9CB4-C07D-95B4-D3495F029A2C}"/>
                </a:ext>
              </a:extLst>
            </p:cNvPr>
            <p:cNvSpPr txBox="1"/>
            <p:nvPr/>
          </p:nvSpPr>
          <p:spPr>
            <a:xfrm>
              <a:off x="1166428" y="2746266"/>
              <a:ext cx="2705867" cy="2677656"/>
            </a:xfrm>
            <a:prstGeom prst="rect">
              <a:avLst/>
            </a:prstGeom>
            <a:noFill/>
          </p:spPr>
          <p:txBody>
            <a:bodyPr wrap="square">
              <a:spAutoFit/>
            </a:bodyPr>
            <a:lstStyle/>
            <a:p>
              <a:pPr algn="just"/>
              <a:r>
                <a:rPr lang="en-US" sz="2400" kern="0">
                  <a:effectLst/>
                  <a:latin typeface="Calibri" panose="020F0502020204030204" pitchFamily="34" charset="0"/>
                  <a:ea typeface="Calibri" panose="020F0502020204030204" pitchFamily="34" charset="0"/>
                  <a:cs typeface="Calibri" panose="020F0502020204030204" pitchFamily="34" charset="0"/>
                </a:rPr>
                <a:t>Tác giả đã cảm nhận mùa xuân ở tất cả mọi khía cạnh tinh tế, nhạy cảm của mình để cảm nhận mùa xuân đến một cách trọn vẹn nhất.</a:t>
              </a:r>
              <a:endParaRPr lang="en-US" sz="3200">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CF6DE3E4-8BEB-20E2-5572-AB344936B5D1}"/>
              </a:ext>
            </a:extLst>
          </p:cNvPr>
          <p:cNvGrpSpPr/>
          <p:nvPr/>
        </p:nvGrpSpPr>
        <p:grpSpPr>
          <a:xfrm>
            <a:off x="4070985" y="1006475"/>
            <a:ext cx="4584963" cy="6075680"/>
            <a:chOff x="4070985" y="1006475"/>
            <a:chExt cx="4584963" cy="6075680"/>
          </a:xfrm>
        </p:grpSpPr>
        <p:pic>
          <p:nvPicPr>
            <p:cNvPr id="3" name="图片 2" descr="c7fecbb2f2b49b7d7dae078edc6a0f56"/>
            <p:cNvPicPr>
              <a:picLocks noChangeAspect="1"/>
            </p:cNvPicPr>
            <p:nvPr/>
          </p:nvPicPr>
          <p:blipFill>
            <a:blip r:embed="rId5"/>
            <a:stretch>
              <a:fillRect/>
            </a:stretch>
          </p:blipFill>
          <p:spPr>
            <a:xfrm>
              <a:off x="4070985" y="1006475"/>
              <a:ext cx="4584963" cy="6075680"/>
            </a:xfrm>
            <a:prstGeom prst="rect">
              <a:avLst/>
            </a:prstGeom>
          </p:spPr>
        </p:pic>
        <p:sp>
          <p:nvSpPr>
            <p:cNvPr id="19" name="TextBox 18">
              <a:extLst>
                <a:ext uri="{FF2B5EF4-FFF2-40B4-BE49-F238E27FC236}">
                  <a16:creationId xmlns:a16="http://schemas.microsoft.com/office/drawing/2014/main" id="{01AE6730-DF4C-A92A-F6BA-A003A24F7AF1}"/>
                </a:ext>
              </a:extLst>
            </p:cNvPr>
            <p:cNvSpPr txBox="1"/>
            <p:nvPr/>
          </p:nvSpPr>
          <p:spPr>
            <a:xfrm>
              <a:off x="4892643" y="2746266"/>
              <a:ext cx="3042023" cy="2554545"/>
            </a:xfrm>
            <a:prstGeom prst="rect">
              <a:avLst/>
            </a:prstGeom>
            <a:noFill/>
          </p:spPr>
          <p:txBody>
            <a:bodyPr wrap="square">
              <a:spAutoFit/>
            </a:bodyPr>
            <a:lstStyle/>
            <a:p>
              <a:pPr algn="just"/>
              <a:r>
                <a:rPr lang="en-US" sz="2000" kern="0">
                  <a:effectLst/>
                  <a:latin typeface="Calibri" panose="020F0502020204030204" pitchFamily="34" charset="0"/>
                  <a:ea typeface="Calibri" panose="020F0502020204030204" pitchFamily="34" charset="0"/>
                  <a:cs typeface="Calibri" panose="020F0502020204030204" pitchFamily="34" charset="0"/>
                </a:rPr>
                <a:t>Mùa xuân trong thơ Nguyễn Bính lúc nào cũng tràn ngập màu sắc, ngập tràn niềm vui và sự rộn ràng. Tất cả đã tạo nên một khung cảnh thiên nhiên hòa hợp với đất trời, báo hiệu một năm đầy khởi sắc.</a:t>
              </a:r>
              <a:endParaRPr lang="en-US" sz="200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974465" y="1569085"/>
            <a:ext cx="4703445"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charset="-122"/>
              <a:ea typeface="字魂36号-正文宋楷" panose="02000000000000000000" charset="-122"/>
              <a:cs typeface="+mn-cs"/>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17" name="文本框 16"/>
          <p:cNvSpPr txBox="1"/>
          <p:nvPr/>
        </p:nvSpPr>
        <p:spPr>
          <a:xfrm>
            <a:off x="3692149" y="2519770"/>
            <a:ext cx="496270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36614D"/>
                </a:solidFill>
                <a:effectLst/>
                <a:uLnTx/>
                <a:uFillTx/>
                <a:latin typeface="#9Slide03 SFU Grenoble" panose="00000500000000000000" pitchFamily="2" charset="0"/>
                <a:ea typeface="字魂36号-正文宋楷" panose="02000000000000000000" charset="-122"/>
                <a:cs typeface="+mn-cs"/>
              </a:rPr>
              <a:t>III/ TỔNG KẾT</a:t>
            </a:r>
            <a:endParaRPr kumimoji="0" lang="zh-CN" altLang="en-US" sz="8000" b="0" i="0" u="none" strike="noStrike" kern="1200" cap="none" spc="0" normalizeH="0" baseline="0" noProof="0" dirty="0">
              <a:ln>
                <a:noFill/>
              </a:ln>
              <a:solidFill>
                <a:srgbClr val="36614D"/>
              </a:solidFill>
              <a:effectLst/>
              <a:uLnTx/>
              <a:uFillTx/>
              <a:latin typeface="#9Slide03 SFU Grenoble" panose="00000500000000000000" pitchFamily="2" charset="0"/>
              <a:ea typeface="字魂36号-正文宋楷" panose="02000000000000000000" charset="-122"/>
              <a:cs typeface="+mn-cs"/>
            </a:endParaRPr>
          </a:p>
        </p:txBody>
      </p:sp>
    </p:spTree>
    <p:extLst>
      <p:ext uri="{BB962C8B-B14F-4D97-AF65-F5344CB8AC3E}">
        <p14:creationId xmlns:p14="http://schemas.microsoft.com/office/powerpoint/2010/main" val="2319610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Group 5">
            <a:extLst>
              <a:ext uri="{FF2B5EF4-FFF2-40B4-BE49-F238E27FC236}">
                <a16:creationId xmlns:a16="http://schemas.microsoft.com/office/drawing/2014/main" id="{0244488C-78D9-2422-516B-CAF606DD3F68}"/>
              </a:ext>
            </a:extLst>
          </p:cNvPr>
          <p:cNvGrpSpPr/>
          <p:nvPr/>
        </p:nvGrpSpPr>
        <p:grpSpPr>
          <a:xfrm>
            <a:off x="494030" y="566420"/>
            <a:ext cx="3527364" cy="820420"/>
            <a:chOff x="494030" y="566420"/>
            <a:chExt cx="3527364" cy="820420"/>
          </a:xfrm>
        </p:grpSpPr>
        <p:pic>
          <p:nvPicPr>
            <p:cNvPr id="9" name="图片 8" descr="38f57e211f2d9e64d7f6bbd29cb0c4fb"/>
            <p:cNvPicPr>
              <a:picLocks noChangeAspect="1"/>
            </p:cNvPicPr>
            <p:nvPr/>
          </p:nvPicPr>
          <p:blipFill>
            <a:blip r:embed="rId5"/>
            <a:stretch>
              <a:fillRect/>
            </a:stretch>
          </p:blipFill>
          <p:spPr>
            <a:xfrm rot="16200000">
              <a:off x="1847502" y="-787052"/>
              <a:ext cx="820420" cy="3527364"/>
            </a:xfrm>
            <a:prstGeom prst="rect">
              <a:avLst/>
            </a:prstGeom>
          </p:spPr>
        </p:pic>
        <p:sp>
          <p:nvSpPr>
            <p:cNvPr id="5" name="文本框 4"/>
            <p:cNvSpPr txBox="1"/>
            <p:nvPr/>
          </p:nvSpPr>
          <p:spPr>
            <a:xfrm>
              <a:off x="960890" y="622687"/>
              <a:ext cx="2797491" cy="707886"/>
            </a:xfrm>
            <a:prstGeom prst="rect">
              <a:avLst/>
            </a:prstGeom>
            <a:noFill/>
          </p:spPr>
          <p:txBody>
            <a:bodyPr wrap="square" rtlCol="0">
              <a:spAutoFit/>
            </a:bodyPr>
            <a:lstStyle/>
            <a:p>
              <a:r>
                <a:rPr lang="en-US" altLang="zh-CN" sz="4000">
                  <a:solidFill>
                    <a:schemeClr val="accent3">
                      <a:lumMod val="50000"/>
                    </a:schemeClr>
                  </a:solidFill>
                  <a:latin typeface="#9Slide05 Claudia" pitchFamily="2" charset="0"/>
                  <a:ea typeface="字魂36号-正文宋楷" panose="02000000000000000000" charset="-122"/>
                </a:rPr>
                <a:t>1/</a:t>
              </a:r>
              <a:r>
                <a:rPr lang="zh-CN" altLang="en-US" sz="4000">
                  <a:solidFill>
                    <a:schemeClr val="accent3">
                      <a:lumMod val="50000"/>
                    </a:schemeClr>
                  </a:solidFill>
                  <a:latin typeface="#9Slide05 Claudia" pitchFamily="2" charset="0"/>
                  <a:ea typeface="字魂36号-正文宋楷" panose="02000000000000000000" charset="-122"/>
                </a:rPr>
                <a:t> </a:t>
              </a:r>
              <a:r>
                <a:rPr lang="en-US" altLang="zh-CN" sz="4000">
                  <a:solidFill>
                    <a:schemeClr val="accent3">
                      <a:lumMod val="50000"/>
                    </a:schemeClr>
                  </a:solidFill>
                  <a:latin typeface="#9Slide05 Claudia" pitchFamily="2" charset="0"/>
                  <a:ea typeface="字魂36号-正文宋楷" panose="02000000000000000000" charset="-122"/>
                </a:rPr>
                <a:t>Nghệ thuật</a:t>
              </a:r>
              <a:endParaRPr lang="zh-CN" altLang="en-US" sz="4000" dirty="0">
                <a:solidFill>
                  <a:schemeClr val="accent3">
                    <a:lumMod val="50000"/>
                  </a:schemeClr>
                </a:solidFill>
                <a:latin typeface="#9Slide05 Claudia" pitchFamily="2" charset="0"/>
                <a:ea typeface="字魂36号-正文宋楷" panose="02000000000000000000" charset="-122"/>
              </a:endParaRPr>
            </a:p>
          </p:txBody>
        </p:sp>
      </p:grpSp>
      <p:grpSp>
        <p:nvGrpSpPr>
          <p:cNvPr id="7" name="Group 6">
            <a:extLst>
              <a:ext uri="{FF2B5EF4-FFF2-40B4-BE49-F238E27FC236}">
                <a16:creationId xmlns:a16="http://schemas.microsoft.com/office/drawing/2014/main" id="{5E92331F-1766-718E-004F-EBF8156C6E6F}"/>
              </a:ext>
            </a:extLst>
          </p:cNvPr>
          <p:cNvGrpSpPr/>
          <p:nvPr/>
        </p:nvGrpSpPr>
        <p:grpSpPr>
          <a:xfrm>
            <a:off x="5844540" y="566419"/>
            <a:ext cx="3527364" cy="820420"/>
            <a:chOff x="494030" y="566420"/>
            <a:chExt cx="3527364" cy="820420"/>
          </a:xfrm>
        </p:grpSpPr>
        <p:pic>
          <p:nvPicPr>
            <p:cNvPr id="8" name="图片 8" descr="38f57e211f2d9e64d7f6bbd29cb0c4fb">
              <a:extLst>
                <a:ext uri="{FF2B5EF4-FFF2-40B4-BE49-F238E27FC236}">
                  <a16:creationId xmlns:a16="http://schemas.microsoft.com/office/drawing/2014/main" id="{472CD36F-3A76-BE29-F54B-A06BABE595E2}"/>
                </a:ext>
              </a:extLst>
            </p:cNvPr>
            <p:cNvPicPr>
              <a:picLocks noChangeAspect="1"/>
            </p:cNvPicPr>
            <p:nvPr/>
          </p:nvPicPr>
          <p:blipFill>
            <a:blip r:embed="rId5"/>
            <a:stretch>
              <a:fillRect/>
            </a:stretch>
          </p:blipFill>
          <p:spPr>
            <a:xfrm rot="16200000">
              <a:off x="1847502" y="-787052"/>
              <a:ext cx="820420" cy="3527364"/>
            </a:xfrm>
            <a:prstGeom prst="rect">
              <a:avLst/>
            </a:prstGeom>
          </p:spPr>
        </p:pic>
        <p:sp>
          <p:nvSpPr>
            <p:cNvPr id="10" name="文本框 4">
              <a:extLst>
                <a:ext uri="{FF2B5EF4-FFF2-40B4-BE49-F238E27FC236}">
                  <a16:creationId xmlns:a16="http://schemas.microsoft.com/office/drawing/2014/main" id="{D6CDA372-678D-550F-D2B0-FFAED263AEDD}"/>
                </a:ext>
              </a:extLst>
            </p:cNvPr>
            <p:cNvSpPr txBox="1"/>
            <p:nvPr/>
          </p:nvSpPr>
          <p:spPr>
            <a:xfrm>
              <a:off x="960890" y="622687"/>
              <a:ext cx="2797491" cy="707886"/>
            </a:xfrm>
            <a:prstGeom prst="rect">
              <a:avLst/>
            </a:prstGeom>
            <a:noFill/>
          </p:spPr>
          <p:txBody>
            <a:bodyPr wrap="square" rtlCol="0">
              <a:spAutoFit/>
            </a:bodyPr>
            <a:lstStyle/>
            <a:p>
              <a:r>
                <a:rPr lang="en-US" altLang="zh-CN" sz="4000">
                  <a:solidFill>
                    <a:schemeClr val="accent3">
                      <a:lumMod val="50000"/>
                    </a:schemeClr>
                  </a:solidFill>
                  <a:latin typeface="#9Slide05 Claudia" pitchFamily="2" charset="0"/>
                  <a:ea typeface="字魂36号-正文宋楷" panose="02000000000000000000" charset="-122"/>
                </a:rPr>
                <a:t>2/ Nội dung</a:t>
              </a:r>
              <a:endParaRPr lang="zh-CN" altLang="en-US" sz="4000" dirty="0">
                <a:solidFill>
                  <a:schemeClr val="accent3">
                    <a:lumMod val="50000"/>
                  </a:schemeClr>
                </a:solidFill>
                <a:latin typeface="#9Slide05 Claudia" pitchFamily="2" charset="0"/>
                <a:ea typeface="字魂36号-正文宋楷" panose="02000000000000000000" charset="-122"/>
              </a:endParaRPr>
            </a:p>
          </p:txBody>
        </p:sp>
      </p:grpSp>
      <p:sp>
        <p:nvSpPr>
          <p:cNvPr id="13" name="TextBox 12">
            <a:extLst>
              <a:ext uri="{FF2B5EF4-FFF2-40B4-BE49-F238E27FC236}">
                <a16:creationId xmlns:a16="http://schemas.microsoft.com/office/drawing/2014/main" id="{34C23C47-96A8-4715-9FD0-3034AC5EB278}"/>
              </a:ext>
            </a:extLst>
          </p:cNvPr>
          <p:cNvSpPr txBox="1"/>
          <p:nvPr/>
        </p:nvSpPr>
        <p:spPr>
          <a:xfrm>
            <a:off x="737419" y="1615699"/>
            <a:ext cx="4611330" cy="4465133"/>
          </a:xfrm>
          <a:prstGeom prst="rect">
            <a:avLst/>
          </a:prstGeom>
          <a:noFill/>
        </p:spPr>
        <p:txBody>
          <a:bodyPr wrap="square">
            <a:spAutoFit/>
          </a:bodyPr>
          <a:lstStyle/>
          <a:p>
            <a:pPr marL="457200" marR="0" lvl="0" indent="-457200" algn="just">
              <a:lnSpc>
                <a:spcPct val="150000"/>
              </a:lnSpc>
              <a:spcBef>
                <a:spcPts val="0"/>
              </a:spcBef>
              <a:spcAft>
                <a:spcPts val="0"/>
              </a:spcAft>
              <a:buSzPct val="99000"/>
              <a:buFont typeface="Wingdings" panose="05000000000000000000" pitchFamily="2" charset="2"/>
              <a:buChar char="v"/>
              <a:tabLst>
                <a:tab pos="457200" algn="l"/>
              </a:tabLst>
            </a:pPr>
            <a:r>
              <a:rPr lang="en-US" sz="2400" kern="0">
                <a:effectLst/>
                <a:latin typeface="Calibri" panose="020F0502020204030204" pitchFamily="34" charset="0"/>
                <a:ea typeface="Calibri" panose="020F0502020204030204" pitchFamily="34" charset="0"/>
                <a:cs typeface="Calibri" panose="020F0502020204030204" pitchFamily="34" charset="0"/>
              </a:rPr>
              <a:t>Những hình ảnh có sự chuyển nghĩa (Dựng một không gian đời sống; Không gian nghệ thuật, không gian biểu hiện một cách nghệ thuật tâm tưởng của con người)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a:lnSpc>
                <a:spcPct val="150000"/>
              </a:lnSpc>
              <a:spcBef>
                <a:spcPts val="0"/>
              </a:spcBef>
              <a:spcAft>
                <a:spcPts val="0"/>
              </a:spcAft>
              <a:buSzPct val="99000"/>
              <a:buFont typeface="Wingdings" panose="05000000000000000000" pitchFamily="2" charset="2"/>
              <a:buChar char="v"/>
              <a:tabLst>
                <a:tab pos="457200" algn="l"/>
              </a:tabLst>
            </a:pPr>
            <a:r>
              <a:rPr lang="en-US" sz="2400" kern="0">
                <a:effectLst/>
                <a:latin typeface="Calibri" panose="020F0502020204030204" pitchFamily="34" charset="0"/>
                <a:ea typeface="Calibri" panose="020F0502020204030204" pitchFamily="34" charset="0"/>
                <a:cs typeface="Calibri" panose="020F0502020204030204" pitchFamily="34" charset="0"/>
              </a:rPr>
              <a:t>Những từ ngữ và cách nói mang đậm sắc thái ngôn ngữ dân gian</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D1EE8FB-8F86-D46D-0DF1-DBB7B78B01EF}"/>
              </a:ext>
            </a:extLst>
          </p:cNvPr>
          <p:cNvSpPr txBox="1"/>
          <p:nvPr/>
        </p:nvSpPr>
        <p:spPr>
          <a:xfrm>
            <a:off x="5965355" y="1806822"/>
            <a:ext cx="4732142" cy="3913059"/>
          </a:xfrm>
          <a:prstGeom prst="rect">
            <a:avLst/>
          </a:prstGeom>
          <a:noFill/>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v"/>
            </a:pPr>
            <a:r>
              <a:rPr lang="en-US" sz="2400" kern="0">
                <a:effectLst/>
                <a:latin typeface="Calibri" panose="020F0502020204030204" pitchFamily="34" charset="0"/>
                <a:ea typeface="Calibri" panose="020F0502020204030204" pitchFamily="34" charset="0"/>
                <a:cs typeface="Calibri" panose="020F0502020204030204" pitchFamily="34" charset="0"/>
              </a:rPr>
              <a:t>Khắc hoạ bức tranh xuân ấy còn có hình ảnh thiếu nữ với má hồng, mắt trong, duyên dáng đi hội chùa làng.</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Wingdings" panose="05000000000000000000" pitchFamily="2" charset="2"/>
              <a:buChar char="v"/>
            </a:pPr>
            <a:r>
              <a:rPr lang="en-US" sz="2400" kern="0">
                <a:effectLst/>
                <a:latin typeface="Calibri" panose="020F0502020204030204" pitchFamily="34" charset="0"/>
                <a:ea typeface="Calibri" panose="020F0502020204030204" pitchFamily="34" charset="0"/>
                <a:cs typeface="Calibri" panose="020F0502020204030204" pitchFamily="34" charset="0"/>
              </a:rPr>
              <a:t>Cảnh xuân, tình xuân được nhà thơ nói đến rất bình dị, mộc mạc, rất thân thuộc.</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974465" y="1569085"/>
            <a:ext cx="4703445"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8" name="TextBox 7">
            <a:extLst>
              <a:ext uri="{FF2B5EF4-FFF2-40B4-BE49-F238E27FC236}">
                <a16:creationId xmlns:a16="http://schemas.microsoft.com/office/drawing/2014/main" id="{A15C11E3-B1D5-80A7-A73B-C0BA30A5B0D8}"/>
              </a:ext>
            </a:extLst>
          </p:cNvPr>
          <p:cNvSpPr txBox="1"/>
          <p:nvPr/>
        </p:nvSpPr>
        <p:spPr>
          <a:xfrm>
            <a:off x="5936592" y="1507807"/>
            <a:ext cx="899605" cy="1569660"/>
          </a:xfrm>
          <a:prstGeom prst="rect">
            <a:avLst/>
          </a:prstGeom>
          <a:noFill/>
        </p:spPr>
        <p:txBody>
          <a:bodyPr wrap="none" rtlCol="0">
            <a:spAutoFit/>
          </a:bodyPr>
          <a:lstStyle/>
          <a:p>
            <a:r>
              <a:rPr lang="en-US" sz="9600">
                <a:solidFill>
                  <a:schemeClr val="accent3">
                    <a:lumMod val="50000"/>
                  </a:schemeClr>
                </a:solidFill>
                <a:latin typeface="#9Slide07 IcielHelena" pitchFamily="2" charset="0"/>
              </a:rPr>
              <a:t>01</a:t>
            </a:r>
          </a:p>
        </p:txBody>
      </p:sp>
      <p:sp>
        <p:nvSpPr>
          <p:cNvPr id="9" name="TextBox 8">
            <a:extLst>
              <a:ext uri="{FF2B5EF4-FFF2-40B4-BE49-F238E27FC236}">
                <a16:creationId xmlns:a16="http://schemas.microsoft.com/office/drawing/2014/main" id="{E142D511-3F30-641C-FAEF-B2EE4F374DD1}"/>
              </a:ext>
            </a:extLst>
          </p:cNvPr>
          <p:cNvSpPr txBox="1"/>
          <p:nvPr/>
        </p:nvSpPr>
        <p:spPr>
          <a:xfrm>
            <a:off x="4981260" y="2571175"/>
            <a:ext cx="2752100" cy="3046988"/>
          </a:xfrm>
          <a:prstGeom prst="rect">
            <a:avLst/>
          </a:prstGeom>
          <a:noFill/>
        </p:spPr>
        <p:txBody>
          <a:bodyPr wrap="none" rtlCol="0">
            <a:spAutoFit/>
          </a:bodyPr>
          <a:lstStyle/>
          <a:p>
            <a:r>
              <a:rPr lang="en-US" sz="9600" b="1">
                <a:solidFill>
                  <a:schemeClr val="accent3">
                    <a:lumMod val="50000"/>
                  </a:schemeClr>
                </a:solidFill>
                <a:latin typeface="#9Slide04 Serifiqo4FFreeCapital" panose="02000506000000020004" pitchFamily="2" charset="0"/>
              </a:rPr>
              <a:t>Khởi </a:t>
            </a:r>
          </a:p>
          <a:p>
            <a:r>
              <a:rPr lang="en-US" sz="9600" b="1">
                <a:solidFill>
                  <a:schemeClr val="accent3">
                    <a:lumMod val="50000"/>
                  </a:schemeClr>
                </a:solidFill>
                <a:latin typeface="#9Slide04 Serifiqo4FFreeCapital" panose="02000506000000020004" pitchFamily="2" charset="0"/>
              </a:rPr>
              <a:t>động</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472700" y="1569085"/>
            <a:ext cx="6061189"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charset="-122"/>
              <a:ea typeface="字魂36号-正文宋楷" panose="02000000000000000000" charset="-122"/>
              <a:cs typeface="+mn-cs"/>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8" name="TextBox 7">
            <a:extLst>
              <a:ext uri="{FF2B5EF4-FFF2-40B4-BE49-F238E27FC236}">
                <a16:creationId xmlns:a16="http://schemas.microsoft.com/office/drawing/2014/main" id="{A15C11E3-B1D5-80A7-A73B-C0BA30A5B0D8}"/>
              </a:ext>
            </a:extLst>
          </p:cNvPr>
          <p:cNvSpPr txBox="1"/>
          <p:nvPr/>
        </p:nvSpPr>
        <p:spPr>
          <a:xfrm>
            <a:off x="5936592" y="1507807"/>
            <a:ext cx="994183"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56CA95">
                    <a:lumMod val="50000"/>
                  </a:srgbClr>
                </a:solidFill>
                <a:effectLst/>
                <a:uLnTx/>
                <a:uFillTx/>
                <a:latin typeface="#9Slide07 IcielHelena" pitchFamily="2" charset="0"/>
                <a:ea typeface="微软雅黑"/>
                <a:cs typeface="+mn-cs"/>
              </a:rPr>
              <a:t>03</a:t>
            </a:r>
          </a:p>
        </p:txBody>
      </p:sp>
      <p:sp>
        <p:nvSpPr>
          <p:cNvPr id="9" name="TextBox 8">
            <a:extLst>
              <a:ext uri="{FF2B5EF4-FFF2-40B4-BE49-F238E27FC236}">
                <a16:creationId xmlns:a16="http://schemas.microsoft.com/office/drawing/2014/main" id="{E142D511-3F30-641C-FAEF-B2EE4F374DD1}"/>
              </a:ext>
            </a:extLst>
          </p:cNvPr>
          <p:cNvSpPr txBox="1"/>
          <p:nvPr/>
        </p:nvSpPr>
        <p:spPr>
          <a:xfrm>
            <a:off x="3803650" y="2791451"/>
            <a:ext cx="56166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56CA95">
                    <a:lumMod val="50000"/>
                  </a:srgbClr>
                </a:solidFill>
                <a:effectLst/>
                <a:uLnTx/>
                <a:uFillTx/>
                <a:latin typeface="#9Slide04 Serifiqo4FFreeCapital" panose="02000506000000020004" pitchFamily="2" charset="0"/>
                <a:ea typeface="微软雅黑"/>
                <a:cs typeface="+mn-cs"/>
              </a:rPr>
              <a:t>LUYỆN TẬP</a:t>
            </a:r>
          </a:p>
        </p:txBody>
      </p:sp>
    </p:spTree>
    <p:extLst>
      <p:ext uri="{BB962C8B-B14F-4D97-AF65-F5344CB8AC3E}">
        <p14:creationId xmlns:p14="http://schemas.microsoft.com/office/powerpoint/2010/main" val="3502520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bd2cc9f9d2fc77df59174efeee2a11fb"/>
          <p:cNvPicPr>
            <a:picLocks noChangeAspect="1"/>
          </p:cNvPicPr>
          <p:nvPr/>
        </p:nvPicPr>
        <p:blipFill>
          <a:blip r:embed="rId3"/>
          <a:srcRect l="20701" r="13319" b="28229"/>
          <a:stretch>
            <a:fillRect/>
          </a:stretch>
        </p:blipFill>
        <p:spPr>
          <a:xfrm>
            <a:off x="6878320" y="-29497"/>
            <a:ext cx="5426075" cy="5902325"/>
          </a:xfrm>
          <a:prstGeom prst="rect">
            <a:avLst/>
          </a:prstGeom>
        </p:spPr>
      </p:pic>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4"/>
          <a:srcRect r="22428"/>
          <a:stretch>
            <a:fillRect/>
          </a:stretch>
        </p:blipFill>
        <p:spPr>
          <a:xfrm>
            <a:off x="0" y="0"/>
            <a:ext cx="12192635" cy="6858635"/>
          </a:xfrm>
          <a:prstGeom prst="rect">
            <a:avLst/>
          </a:prstGeom>
        </p:spPr>
      </p:pic>
      <p:sp>
        <p:nvSpPr>
          <p:cNvPr id="11" name="矩形 10"/>
          <p:cNvSpPr/>
          <p:nvPr/>
        </p:nvSpPr>
        <p:spPr>
          <a:xfrm>
            <a:off x="1194000" y="1530305"/>
            <a:ext cx="10437560"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00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Viết đoạn văn ngắn (Khoảng 7- 9 câu) nêu cảm nhân của em về bức tranh thiên nhiên trong văn bản trên</a:t>
            </a:r>
            <a:endParaRPr lang="zh-CN" altLang="en-US" sz="4000">
              <a:solidFill>
                <a:schemeClr val="accent3">
                  <a:lumMod val="50000"/>
                </a:schemeClr>
              </a:solidFill>
              <a:latin typeface="Calibri" panose="020F0502020204030204" pitchFamily="34" charset="0"/>
              <a:ea typeface="字魂36号-正文宋楷" panose="02000000000000000000" charset="-122"/>
              <a:cs typeface="Calibri" panose="020F0502020204030204" pitchFamily="34" charset="0"/>
            </a:endParaRPr>
          </a:p>
        </p:txBody>
      </p:sp>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472700" y="1569085"/>
            <a:ext cx="6061189"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charset="-122"/>
              <a:ea typeface="字魂36号-正文宋楷" panose="02000000000000000000" charset="-122"/>
              <a:cs typeface="+mn-cs"/>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8" name="TextBox 7">
            <a:extLst>
              <a:ext uri="{FF2B5EF4-FFF2-40B4-BE49-F238E27FC236}">
                <a16:creationId xmlns:a16="http://schemas.microsoft.com/office/drawing/2014/main" id="{A15C11E3-B1D5-80A7-A73B-C0BA30A5B0D8}"/>
              </a:ext>
            </a:extLst>
          </p:cNvPr>
          <p:cNvSpPr txBox="1"/>
          <p:nvPr/>
        </p:nvSpPr>
        <p:spPr>
          <a:xfrm>
            <a:off x="5936592" y="1507807"/>
            <a:ext cx="100380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56CA95">
                    <a:lumMod val="50000"/>
                  </a:srgbClr>
                </a:solidFill>
                <a:effectLst/>
                <a:uLnTx/>
                <a:uFillTx/>
                <a:latin typeface="#9Slide07 IcielHelena" pitchFamily="2" charset="0"/>
                <a:ea typeface="微软雅黑"/>
                <a:cs typeface="+mn-cs"/>
              </a:rPr>
              <a:t>04</a:t>
            </a:r>
          </a:p>
        </p:txBody>
      </p:sp>
      <p:sp>
        <p:nvSpPr>
          <p:cNvPr id="9" name="TextBox 8">
            <a:extLst>
              <a:ext uri="{FF2B5EF4-FFF2-40B4-BE49-F238E27FC236}">
                <a16:creationId xmlns:a16="http://schemas.microsoft.com/office/drawing/2014/main" id="{E142D511-3F30-641C-FAEF-B2EE4F374DD1}"/>
              </a:ext>
            </a:extLst>
          </p:cNvPr>
          <p:cNvSpPr txBox="1"/>
          <p:nvPr/>
        </p:nvSpPr>
        <p:spPr>
          <a:xfrm>
            <a:off x="3681095" y="2875905"/>
            <a:ext cx="56166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solidFill>
                  <a:srgbClr val="56CA95">
                    <a:lumMod val="50000"/>
                  </a:srgbClr>
                </a:solidFill>
                <a:latin typeface="#9Slide04 Serifiqo4FFreeCapital" panose="02000506000000020004" pitchFamily="2" charset="0"/>
                <a:ea typeface="微软雅黑"/>
              </a:rPr>
              <a:t>VẬN DỤNG</a:t>
            </a:r>
            <a:endParaRPr kumimoji="0" lang="en-US" sz="9600" b="1" i="0" u="none" strike="noStrike" kern="1200" cap="none" spc="0" normalizeH="0" baseline="0" noProof="0">
              <a:ln>
                <a:noFill/>
              </a:ln>
              <a:solidFill>
                <a:srgbClr val="56CA95">
                  <a:lumMod val="50000"/>
                </a:srgbClr>
              </a:solidFill>
              <a:effectLst/>
              <a:uLnTx/>
              <a:uFillTx/>
              <a:latin typeface="#9Slide04 Serifiqo4FFreeCapital" panose="02000506000000020004" pitchFamily="2" charset="0"/>
              <a:ea typeface="微软雅黑"/>
              <a:cs typeface="+mn-cs"/>
            </a:endParaRPr>
          </a:p>
        </p:txBody>
      </p:sp>
    </p:spTree>
    <p:extLst>
      <p:ext uri="{BB962C8B-B14F-4D97-AF65-F5344CB8AC3E}">
        <p14:creationId xmlns:p14="http://schemas.microsoft.com/office/powerpoint/2010/main" val="2322701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bd2cc9f9d2fc77df59174efeee2a11fb"/>
          <p:cNvPicPr>
            <a:picLocks noChangeAspect="1"/>
          </p:cNvPicPr>
          <p:nvPr/>
        </p:nvPicPr>
        <p:blipFill>
          <a:blip r:embed="rId3"/>
          <a:srcRect l="20701" r="13319" b="28229"/>
          <a:stretch>
            <a:fillRect/>
          </a:stretch>
        </p:blipFill>
        <p:spPr>
          <a:xfrm>
            <a:off x="6878320" y="-29497"/>
            <a:ext cx="5426075" cy="5902325"/>
          </a:xfrm>
          <a:prstGeom prst="rect">
            <a:avLst/>
          </a:prstGeom>
        </p:spPr>
      </p:pic>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4"/>
          <a:srcRect r="22428"/>
          <a:stretch>
            <a:fillRect/>
          </a:stretch>
        </p:blipFill>
        <p:spPr>
          <a:xfrm>
            <a:off x="0" y="0"/>
            <a:ext cx="12192635" cy="6858635"/>
          </a:xfrm>
          <a:prstGeom prst="rect">
            <a:avLst/>
          </a:prstGeom>
        </p:spPr>
      </p:pic>
      <p:sp>
        <p:nvSpPr>
          <p:cNvPr id="11" name="矩形 10"/>
          <p:cNvSpPr/>
          <p:nvPr/>
        </p:nvSpPr>
        <p:spPr>
          <a:xfrm>
            <a:off x="1194000" y="1530305"/>
            <a:ext cx="10437560"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4400">
                <a:solidFill>
                  <a:schemeClr val="accent3">
                    <a:lumMod val="50000"/>
                  </a:schemeClr>
                </a:solidFill>
                <a:latin typeface="Calibri" panose="020F0502020204030204" pitchFamily="34" charset="0"/>
                <a:ea typeface="字魂36号-正文宋楷" panose="02000000000000000000" charset="-122"/>
                <a:cs typeface="Calibri" panose="020F0502020204030204" pitchFamily="34" charset="0"/>
              </a:rPr>
              <a:t>Sử dụng SGK, kiến thức đã học vẽ một bức tranh tượng tượng vẻ đẹp của mùa xuân trong bài thơ trên</a:t>
            </a:r>
            <a:endParaRPr lang="zh-CN" altLang="en-US" sz="4400">
              <a:solidFill>
                <a:schemeClr val="accent3">
                  <a:lumMod val="50000"/>
                </a:schemeClr>
              </a:solidFill>
              <a:latin typeface="Calibri" panose="020F0502020204030204" pitchFamily="34" charset="0"/>
              <a:ea typeface="字魂36号-正文宋楷" panose="02000000000000000000" charset="-122"/>
              <a:cs typeface="Calibri" panose="020F0502020204030204" pitchFamily="34" charset="0"/>
            </a:endParaRPr>
          </a:p>
        </p:txBody>
      </p:sp>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91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7B885-8E03-EEA1-0EB2-CBEDE54F4BB6}"/>
              </a:ext>
            </a:extLst>
          </p:cNvPr>
          <p:cNvSpPr txBox="1"/>
          <p:nvPr/>
        </p:nvSpPr>
        <p:spPr>
          <a:xfrm>
            <a:off x="3392129" y="2644170"/>
            <a:ext cx="4834978" cy="1569660"/>
          </a:xfrm>
          <a:prstGeom prst="rect">
            <a:avLst/>
          </a:prstGeom>
          <a:noFill/>
        </p:spPr>
        <p:txBody>
          <a:bodyPr wrap="none" rtlCol="0">
            <a:spAutoFit/>
          </a:bodyPr>
          <a:lstStyle/>
          <a:p>
            <a:r>
              <a:rPr lang="en-US" sz="9600">
                <a:latin typeface="#9Slide03 AllRoundGothic" panose="020B0703020202020104" pitchFamily="34" charset="0"/>
              </a:rPr>
              <a:t>THANKS</a:t>
            </a:r>
          </a:p>
        </p:txBody>
      </p:sp>
    </p:spTree>
    <p:extLst>
      <p:ext uri="{BB962C8B-B14F-4D97-AF65-F5344CB8AC3E}">
        <p14:creationId xmlns:p14="http://schemas.microsoft.com/office/powerpoint/2010/main" val="1297467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12" name="圆角矩形 11"/>
          <p:cNvSpPr/>
          <p:nvPr/>
        </p:nvSpPr>
        <p:spPr>
          <a:xfrm>
            <a:off x="1090930" y="788035"/>
            <a:ext cx="10009505" cy="5281930"/>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3" name="TextBox 2">
            <a:extLst>
              <a:ext uri="{FF2B5EF4-FFF2-40B4-BE49-F238E27FC236}">
                <a16:creationId xmlns:a16="http://schemas.microsoft.com/office/drawing/2014/main" id="{9DBC9DE8-5DCA-0D35-AAB8-AB4D68AB02F3}"/>
              </a:ext>
            </a:extLst>
          </p:cNvPr>
          <p:cNvSpPr txBox="1"/>
          <p:nvPr/>
        </p:nvSpPr>
        <p:spPr>
          <a:xfrm>
            <a:off x="2841523" y="1189703"/>
            <a:ext cx="6985174" cy="1015663"/>
          </a:xfrm>
          <a:prstGeom prst="rect">
            <a:avLst/>
          </a:prstGeom>
          <a:noFill/>
        </p:spPr>
        <p:txBody>
          <a:bodyPr wrap="square">
            <a:spAutoFit/>
          </a:bodyPr>
          <a:lstStyle/>
          <a:p>
            <a:r>
              <a:rPr lang="en-US" sz="6000" kern="0">
                <a:solidFill>
                  <a:schemeClr val="accent3">
                    <a:lumMod val="50000"/>
                  </a:schemeClr>
                </a:solidFill>
                <a:effectLst/>
                <a:latin typeface="#9Slide07 Baloo Tamma" panose="03080902040302020200" pitchFamily="66" charset="0"/>
                <a:ea typeface="Times New Roman" panose="02020603050405020304" pitchFamily="18" charset="0"/>
                <a:cs typeface="#9Slide07 Baloo Tamma" panose="03080902040302020200" pitchFamily="66" charset="0"/>
              </a:rPr>
              <a:t>ĐIỀU EM MUỐN NÓI</a:t>
            </a:r>
            <a:endParaRPr lang="en-US" sz="7200">
              <a:solidFill>
                <a:schemeClr val="accent3">
                  <a:lumMod val="50000"/>
                </a:schemeClr>
              </a:solidFill>
              <a:latin typeface="#9Slide07 Baloo Tamma" panose="03080902040302020200" pitchFamily="66" charset="0"/>
              <a:cs typeface="#9Slide07 Baloo Tamma" panose="03080902040302020200" pitchFamily="66" charset="0"/>
            </a:endParaRPr>
          </a:p>
        </p:txBody>
      </p:sp>
      <p:sp>
        <p:nvSpPr>
          <p:cNvPr id="14" name="TextBox 13">
            <a:extLst>
              <a:ext uri="{FF2B5EF4-FFF2-40B4-BE49-F238E27FC236}">
                <a16:creationId xmlns:a16="http://schemas.microsoft.com/office/drawing/2014/main" id="{89D947D6-55A7-4F12-B945-E9EC22E1E5C0}"/>
              </a:ext>
            </a:extLst>
          </p:cNvPr>
          <p:cNvSpPr txBox="1"/>
          <p:nvPr/>
        </p:nvSpPr>
        <p:spPr>
          <a:xfrm>
            <a:off x="2796540" y="2323353"/>
            <a:ext cx="6842924" cy="2039020"/>
          </a:xfrm>
          <a:prstGeom prst="rect">
            <a:avLst/>
          </a:prstGeom>
          <a:noFill/>
        </p:spPr>
        <p:txBody>
          <a:bodyPr wrap="square">
            <a:spAutoFit/>
          </a:bodyPr>
          <a:lstStyle/>
          <a:p>
            <a:pPr algn="ctr">
              <a:lnSpc>
                <a:spcPct val="150000"/>
              </a:lnSpc>
            </a:pPr>
            <a:r>
              <a:rPr lang="en-US" sz="4400" b="1" kern="0">
                <a:solidFill>
                  <a:srgbClr val="000000"/>
                </a:solidFill>
                <a:effectLst/>
                <a:latin typeface="#9Slide03 Arima Madurai ExtraLi" panose="00000300000000000000" pitchFamily="2" charset="0"/>
                <a:ea typeface="Tahoma" panose="020B0604030504040204" pitchFamily="34" charset="0"/>
                <a:cs typeface="#9Slide03 Arima Madurai ExtraLi" panose="00000300000000000000" pitchFamily="2" charset="0"/>
              </a:rPr>
              <a:t>Trong bốn mùa, em thích nhất là mùa nào? Vì sao?</a:t>
            </a:r>
            <a:endParaRPr lang="en-US" sz="4400">
              <a:latin typeface="#9Slide03 Arima Madurai ExtraLi" panose="00000300000000000000" pitchFamily="2" charset="0"/>
              <a:ea typeface="Tahoma" panose="020B0604030504040204" pitchFamily="34" charset="0"/>
              <a:cs typeface="#9Slide03 Arima Madurai ExtraLi" panose="00000300000000000000" pitchFamily="2"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472700" y="1569085"/>
            <a:ext cx="6061189"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8" name="TextBox 7">
            <a:extLst>
              <a:ext uri="{FF2B5EF4-FFF2-40B4-BE49-F238E27FC236}">
                <a16:creationId xmlns:a16="http://schemas.microsoft.com/office/drawing/2014/main" id="{A15C11E3-B1D5-80A7-A73B-C0BA30A5B0D8}"/>
              </a:ext>
            </a:extLst>
          </p:cNvPr>
          <p:cNvSpPr txBox="1"/>
          <p:nvPr/>
        </p:nvSpPr>
        <p:spPr>
          <a:xfrm>
            <a:off x="5936592" y="1507807"/>
            <a:ext cx="1039067" cy="1569660"/>
          </a:xfrm>
          <a:prstGeom prst="rect">
            <a:avLst/>
          </a:prstGeom>
          <a:noFill/>
        </p:spPr>
        <p:txBody>
          <a:bodyPr wrap="none" rtlCol="0">
            <a:spAutoFit/>
          </a:bodyPr>
          <a:lstStyle/>
          <a:p>
            <a:r>
              <a:rPr lang="en-US" sz="9600">
                <a:solidFill>
                  <a:schemeClr val="accent3">
                    <a:lumMod val="50000"/>
                  </a:schemeClr>
                </a:solidFill>
                <a:latin typeface="#9Slide07 IcielHelena" pitchFamily="2" charset="0"/>
              </a:rPr>
              <a:t>02</a:t>
            </a:r>
          </a:p>
        </p:txBody>
      </p:sp>
      <p:sp>
        <p:nvSpPr>
          <p:cNvPr id="9" name="TextBox 8">
            <a:extLst>
              <a:ext uri="{FF2B5EF4-FFF2-40B4-BE49-F238E27FC236}">
                <a16:creationId xmlns:a16="http://schemas.microsoft.com/office/drawing/2014/main" id="{E142D511-3F30-641C-FAEF-B2EE4F374DD1}"/>
              </a:ext>
            </a:extLst>
          </p:cNvPr>
          <p:cNvSpPr txBox="1"/>
          <p:nvPr/>
        </p:nvSpPr>
        <p:spPr>
          <a:xfrm>
            <a:off x="3803650" y="2791451"/>
            <a:ext cx="5616690" cy="2123658"/>
          </a:xfrm>
          <a:prstGeom prst="rect">
            <a:avLst/>
          </a:prstGeom>
          <a:noFill/>
        </p:spPr>
        <p:txBody>
          <a:bodyPr wrap="square" rtlCol="0">
            <a:spAutoFit/>
          </a:bodyPr>
          <a:lstStyle/>
          <a:p>
            <a:pPr algn="ctr"/>
            <a:r>
              <a:rPr lang="en-US" sz="6600" b="1">
                <a:solidFill>
                  <a:schemeClr val="accent3">
                    <a:lumMod val="50000"/>
                  </a:schemeClr>
                </a:solidFill>
                <a:latin typeface="#9Slide04 Serifiqo4FFreeCapital" panose="02000506000000020004" pitchFamily="2" charset="0"/>
              </a:rPr>
              <a:t>HÌNH THÀNH KIẾN THỨC MỚI</a:t>
            </a:r>
          </a:p>
        </p:txBody>
      </p:sp>
    </p:spTree>
    <p:extLst>
      <p:ext uri="{BB962C8B-B14F-4D97-AF65-F5344CB8AC3E}">
        <p14:creationId xmlns:p14="http://schemas.microsoft.com/office/powerpoint/2010/main" val="38766304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974465" y="1569085"/>
            <a:ext cx="4703445"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charset="-122"/>
              <a:ea typeface="字魂36号-正文宋楷" panose="02000000000000000000" charset="-122"/>
              <a:cs typeface="+mn-cs"/>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17" name="文本框 16"/>
          <p:cNvSpPr txBox="1"/>
          <p:nvPr/>
        </p:nvSpPr>
        <p:spPr>
          <a:xfrm>
            <a:off x="4126681" y="2623263"/>
            <a:ext cx="496270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600">
                <a:solidFill>
                  <a:srgbClr val="36614D"/>
                </a:solidFill>
                <a:latin typeface="#9Slide03 SFU Grenoble" panose="00000500000000000000" pitchFamily="2" charset="0"/>
                <a:ea typeface="字魂36号-正文宋楷" panose="02000000000000000000" charset="-122"/>
              </a:rPr>
              <a:t>I/ TÌM HIỂU CHUNG</a:t>
            </a:r>
            <a:endParaRPr kumimoji="0" lang="zh-CN" altLang="en-US" sz="6600" b="0" i="0" u="none" strike="noStrike" kern="1200" cap="none" spc="0" normalizeH="0" baseline="0" noProof="0" dirty="0">
              <a:ln>
                <a:noFill/>
              </a:ln>
              <a:solidFill>
                <a:srgbClr val="36614D"/>
              </a:solidFill>
              <a:effectLst/>
              <a:uLnTx/>
              <a:uFillTx/>
              <a:latin typeface="#9Slide03 SFU Grenoble" panose="00000500000000000000" pitchFamily="2" charset="0"/>
              <a:ea typeface="字魂36号-正文宋楷" panose="02000000000000000000" charset="-122"/>
              <a:cs typeface="+mn-cs"/>
            </a:endParaRPr>
          </a:p>
        </p:txBody>
      </p:sp>
    </p:spTree>
    <p:extLst>
      <p:ext uri="{BB962C8B-B14F-4D97-AF65-F5344CB8AC3E}">
        <p14:creationId xmlns:p14="http://schemas.microsoft.com/office/powerpoint/2010/main" val="21423547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3" name="矩形 2"/>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pic>
        <p:nvPicPr>
          <p:cNvPr id="9" name="图片 8" descr="38f57e211f2d9e64d7f6bbd29cb0c4fb"/>
          <p:cNvPicPr>
            <a:picLocks noChangeAspect="1"/>
          </p:cNvPicPr>
          <p:nvPr/>
        </p:nvPicPr>
        <p:blipFill>
          <a:blip r:embed="rId5"/>
          <a:stretch>
            <a:fillRect/>
          </a:stretch>
        </p:blipFill>
        <p:spPr>
          <a:xfrm rot="16200000">
            <a:off x="1965007" y="-904558"/>
            <a:ext cx="820420" cy="3762375"/>
          </a:xfrm>
          <a:prstGeom prst="rect">
            <a:avLst/>
          </a:prstGeom>
        </p:spPr>
      </p:pic>
      <p:sp>
        <p:nvSpPr>
          <p:cNvPr id="6" name="矩形 5"/>
          <p:cNvSpPr/>
          <p:nvPr/>
        </p:nvSpPr>
        <p:spPr>
          <a:xfrm>
            <a:off x="10782720" y="1938098"/>
            <a:ext cx="1104197" cy="3438685"/>
          </a:xfrm>
          <a:prstGeom prst="rect">
            <a:avLst/>
          </a:prstGeom>
          <a:solidFill>
            <a:schemeClr val="bg1"/>
          </a:solidFill>
          <a:ln w="22225">
            <a:solidFill>
              <a:srgbClr val="DFD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000">
                <a:solidFill>
                  <a:schemeClr val="accent3">
                    <a:lumMod val="50000"/>
                  </a:schemeClr>
                </a:solidFill>
                <a:latin typeface="#9Slide03 AllRoundGothic" panose="020B0703020202020104" pitchFamily="34" charset="0"/>
                <a:ea typeface="字魂36号-正文宋楷" panose="02000000000000000000" charset="-122"/>
              </a:rPr>
              <a:t>1/ Tác giả</a:t>
            </a:r>
            <a:endParaRPr lang="zh-CN" altLang="en-US" sz="4000">
              <a:solidFill>
                <a:schemeClr val="accent3">
                  <a:lumMod val="50000"/>
                </a:schemeClr>
              </a:solidFill>
              <a:latin typeface="#9Slide03 AllRoundGothic" panose="020B0703020202020104" pitchFamily="34" charset="0"/>
              <a:ea typeface="字魂36号-正文宋楷" panose="02000000000000000000" charset="-122"/>
            </a:endParaRPr>
          </a:p>
        </p:txBody>
      </p:sp>
      <p:sp>
        <p:nvSpPr>
          <p:cNvPr id="19" name="文本框 18"/>
          <p:cNvSpPr txBox="1"/>
          <p:nvPr/>
        </p:nvSpPr>
        <p:spPr>
          <a:xfrm>
            <a:off x="783909" y="746250"/>
            <a:ext cx="2932685" cy="461665"/>
          </a:xfrm>
          <a:prstGeom prst="rect">
            <a:avLst/>
          </a:prstGeom>
          <a:noFill/>
        </p:spPr>
        <p:txBody>
          <a:bodyPr wrap="square" rtlCol="0">
            <a:spAutoFit/>
          </a:bodyPr>
          <a:lstStyle/>
          <a:p>
            <a:r>
              <a:rPr lang="en-US" altLang="zh-CN" sz="2400">
                <a:solidFill>
                  <a:schemeClr val="tx1"/>
                </a:solidFill>
                <a:latin typeface="#9Slide03 AllRoundGothic" panose="020B0703020202020104" pitchFamily="34" charset="0"/>
                <a:ea typeface="字魂36号-正文宋楷" panose="02000000000000000000" charset="-122"/>
              </a:rPr>
              <a:t>I/ TÌM HIỂU CHUNG</a:t>
            </a:r>
            <a:endParaRPr lang="zh-CN" altLang="en-US" sz="2400" dirty="0">
              <a:solidFill>
                <a:schemeClr val="tx1"/>
              </a:solidFill>
              <a:latin typeface="#9Slide03 AllRoundGothic" panose="020B0703020202020104" pitchFamily="34" charset="0"/>
              <a:ea typeface="字魂36号-正文宋楷" panose="02000000000000000000" charset="-122"/>
            </a:endParaRPr>
          </a:p>
        </p:txBody>
      </p:sp>
      <p:pic>
        <p:nvPicPr>
          <p:cNvPr id="10" name="Picture 9" descr="A person wearing a hat&#10;&#10;Description automatically generated with medium confidence">
            <a:extLst>
              <a:ext uri="{FF2B5EF4-FFF2-40B4-BE49-F238E27FC236}">
                <a16:creationId xmlns:a16="http://schemas.microsoft.com/office/drawing/2014/main" id="{A4DC87AA-B811-E221-2012-4BE3233CB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1210" y="1721246"/>
            <a:ext cx="3318082" cy="3822430"/>
          </a:xfrm>
          <a:prstGeom prst="ellipse">
            <a:avLst/>
          </a:prstGeom>
          <a:ln>
            <a:noFill/>
          </a:ln>
          <a:effectLst>
            <a:softEdge rad="112500"/>
          </a:effectLst>
        </p:spPr>
      </p:pic>
      <p:sp>
        <p:nvSpPr>
          <p:cNvPr id="15" name="TextBox 14">
            <a:extLst>
              <a:ext uri="{FF2B5EF4-FFF2-40B4-BE49-F238E27FC236}">
                <a16:creationId xmlns:a16="http://schemas.microsoft.com/office/drawing/2014/main" id="{B2931409-1B95-DBBB-CB33-4C69EA27FA59}"/>
              </a:ext>
            </a:extLst>
          </p:cNvPr>
          <p:cNvSpPr txBox="1"/>
          <p:nvPr/>
        </p:nvSpPr>
        <p:spPr>
          <a:xfrm>
            <a:off x="4160752" y="1314994"/>
            <a:ext cx="6233652" cy="5019131"/>
          </a:xfrm>
          <a:prstGeom prst="rect">
            <a:avLst/>
          </a:prstGeom>
          <a:noFill/>
        </p:spPr>
        <p:txBody>
          <a:bodyPr wrap="square">
            <a:spAutoFit/>
          </a:bodyPr>
          <a:lstStyle/>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 Tên: </a:t>
            </a:r>
            <a:r>
              <a:rPr lang="en-US" sz="2400" kern="0">
                <a:effectLst/>
                <a:latin typeface="Calibri" panose="020F0502020204030204" pitchFamily="34" charset="0"/>
                <a:ea typeface="Calibri" panose="020F0502020204030204" pitchFamily="34" charset="0"/>
                <a:cs typeface="Calibri" panose="020F0502020204030204" pitchFamily="34" charset="0"/>
              </a:rPr>
              <a:t>tên khai sinh là Nguyễn Trọng Bính.</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 Năm sinh: </a:t>
            </a:r>
            <a:r>
              <a:rPr lang="en-US" sz="2400" kern="0">
                <a:effectLst/>
                <a:latin typeface="Calibri" panose="020F0502020204030204" pitchFamily="34" charset="0"/>
                <a:ea typeface="Calibri" panose="020F0502020204030204" pitchFamily="34" charset="0"/>
                <a:cs typeface="Calibri" panose="020F0502020204030204" pitchFamily="34" charset="0"/>
              </a:rPr>
              <a:t>1918 - 1966</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 Quê quán: </a:t>
            </a:r>
            <a:r>
              <a:rPr lang="en-US" sz="2400" kern="0">
                <a:effectLst/>
                <a:latin typeface="Calibri" panose="020F0502020204030204" pitchFamily="34" charset="0"/>
                <a:ea typeface="Calibri" panose="020F0502020204030204" pitchFamily="34" charset="0"/>
                <a:cs typeface="Calibri" panose="020F0502020204030204" pitchFamily="34" charset="0"/>
              </a:rPr>
              <a:t>Làng Thiện Vịnh, xã Đồng Đội, Vụ Bản, Nam Định.</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- 1945 - 1954: </a:t>
            </a:r>
            <a:r>
              <a:rPr lang="en-US" sz="2400" kern="0">
                <a:effectLst/>
                <a:latin typeface="Calibri" panose="020F0502020204030204" pitchFamily="34" charset="0"/>
                <a:ea typeface="Calibri" panose="020F0502020204030204" pitchFamily="34" charset="0"/>
                <a:cs typeface="Calibri" panose="020F0502020204030204" pitchFamily="34" charset="0"/>
              </a:rPr>
              <a:t>tham gia kháng chiến chống Pháp ở Nam Bộ.</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effectLst/>
                <a:latin typeface="Calibri" panose="020F0502020204030204" pitchFamily="34" charset="0"/>
                <a:ea typeface="Calibri" panose="020F0502020204030204" pitchFamily="34" charset="0"/>
                <a:cs typeface="Calibri" panose="020F0502020204030204" pitchFamily="34" charset="0"/>
              </a:rPr>
              <a:t>- 1954 </a:t>
            </a:r>
            <a:r>
              <a:rPr lang="en-US" sz="2400" kern="0">
                <a:effectLst/>
                <a:latin typeface="Calibri" panose="020F0502020204030204" pitchFamily="34" charset="0"/>
                <a:ea typeface="Calibri" panose="020F0502020204030204" pitchFamily="34" charset="0"/>
                <a:cs typeface="Calibri" panose="020F0502020204030204" pitchFamily="34" charset="0"/>
              </a:rPr>
              <a:t>tập kết ra Bắc, tham gia công tác văn nghệ và làm báo.</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Mất đột ngột 20/01/1966.</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3" name="矩形 2"/>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sp>
        <p:nvSpPr>
          <p:cNvPr id="6" name="矩形 5"/>
          <p:cNvSpPr/>
          <p:nvPr/>
        </p:nvSpPr>
        <p:spPr>
          <a:xfrm>
            <a:off x="10782720" y="1938098"/>
            <a:ext cx="1104197" cy="3438685"/>
          </a:xfrm>
          <a:prstGeom prst="rect">
            <a:avLst/>
          </a:prstGeom>
          <a:solidFill>
            <a:schemeClr val="bg1"/>
          </a:solidFill>
          <a:ln w="22225">
            <a:solidFill>
              <a:srgbClr val="DFD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000">
                <a:solidFill>
                  <a:schemeClr val="accent3">
                    <a:lumMod val="50000"/>
                  </a:schemeClr>
                </a:solidFill>
                <a:latin typeface="#9Slide03 AllRoundGothic" panose="020B0703020202020104" pitchFamily="34" charset="0"/>
                <a:ea typeface="字魂36号-正文宋楷" panose="02000000000000000000" charset="-122"/>
              </a:rPr>
              <a:t>1/ Tác giả</a:t>
            </a:r>
            <a:endParaRPr lang="zh-CN" altLang="en-US" sz="4000">
              <a:solidFill>
                <a:schemeClr val="accent3">
                  <a:lumMod val="50000"/>
                </a:schemeClr>
              </a:solidFill>
              <a:latin typeface="#9Slide03 AllRoundGothic" panose="020B0703020202020104" pitchFamily="34" charset="0"/>
              <a:ea typeface="字魂36号-正文宋楷" panose="02000000000000000000" charset="-122"/>
            </a:endParaRPr>
          </a:p>
        </p:txBody>
      </p:sp>
      <p:grpSp>
        <p:nvGrpSpPr>
          <p:cNvPr id="2" name="Group 1">
            <a:extLst>
              <a:ext uri="{FF2B5EF4-FFF2-40B4-BE49-F238E27FC236}">
                <a16:creationId xmlns:a16="http://schemas.microsoft.com/office/drawing/2014/main" id="{8C004A12-B8A5-5A6D-3F1B-77F65DC51536}"/>
              </a:ext>
            </a:extLst>
          </p:cNvPr>
          <p:cNvGrpSpPr/>
          <p:nvPr/>
        </p:nvGrpSpPr>
        <p:grpSpPr>
          <a:xfrm>
            <a:off x="494029" y="566420"/>
            <a:ext cx="3762375" cy="820420"/>
            <a:chOff x="494029" y="566420"/>
            <a:chExt cx="3762375" cy="820420"/>
          </a:xfrm>
        </p:grpSpPr>
        <p:pic>
          <p:nvPicPr>
            <p:cNvPr id="9" name="图片 8" descr="38f57e211f2d9e64d7f6bbd29cb0c4fb"/>
            <p:cNvPicPr>
              <a:picLocks noChangeAspect="1"/>
            </p:cNvPicPr>
            <p:nvPr/>
          </p:nvPicPr>
          <p:blipFill>
            <a:blip r:embed="rId5"/>
            <a:stretch>
              <a:fillRect/>
            </a:stretch>
          </p:blipFill>
          <p:spPr>
            <a:xfrm rot="16200000">
              <a:off x="1965007" y="-904558"/>
              <a:ext cx="820420" cy="3762375"/>
            </a:xfrm>
            <a:prstGeom prst="rect">
              <a:avLst/>
            </a:prstGeom>
          </p:spPr>
        </p:pic>
        <p:sp>
          <p:nvSpPr>
            <p:cNvPr id="19" name="文本框 18"/>
            <p:cNvSpPr txBox="1"/>
            <p:nvPr/>
          </p:nvSpPr>
          <p:spPr>
            <a:xfrm>
              <a:off x="783909" y="746250"/>
              <a:ext cx="2932685" cy="461665"/>
            </a:xfrm>
            <a:prstGeom prst="rect">
              <a:avLst/>
            </a:prstGeom>
            <a:noFill/>
          </p:spPr>
          <p:txBody>
            <a:bodyPr wrap="square" rtlCol="0">
              <a:spAutoFit/>
            </a:bodyPr>
            <a:lstStyle/>
            <a:p>
              <a:r>
                <a:rPr lang="en-US" altLang="zh-CN" sz="2400">
                  <a:solidFill>
                    <a:schemeClr val="tx1"/>
                  </a:solidFill>
                  <a:latin typeface="#9Slide03 AllRoundGothic" panose="020B0703020202020104" pitchFamily="34" charset="0"/>
                  <a:ea typeface="字魂36号-正文宋楷" panose="02000000000000000000" charset="-122"/>
                </a:rPr>
                <a:t>I/ TÌM HIỂU CHUNG</a:t>
              </a:r>
              <a:endParaRPr lang="zh-CN" altLang="en-US" sz="2400" dirty="0">
                <a:solidFill>
                  <a:schemeClr val="tx1"/>
                </a:solidFill>
                <a:latin typeface="#9Slide03 AllRoundGothic" panose="020B0703020202020104" pitchFamily="34" charset="0"/>
                <a:ea typeface="字魂36号-正文宋楷" panose="02000000000000000000" charset="-122"/>
              </a:endParaRPr>
            </a:p>
          </p:txBody>
        </p:sp>
      </p:grpSp>
      <p:pic>
        <p:nvPicPr>
          <p:cNvPr id="10" name="Picture 9" descr="A person wearing a hat&#10;&#10;Description automatically generated with medium confidence">
            <a:extLst>
              <a:ext uri="{FF2B5EF4-FFF2-40B4-BE49-F238E27FC236}">
                <a16:creationId xmlns:a16="http://schemas.microsoft.com/office/drawing/2014/main" id="{A4DC87AA-B811-E221-2012-4BE3233CB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1210" y="1721246"/>
            <a:ext cx="3318082" cy="3822430"/>
          </a:xfrm>
          <a:prstGeom prst="ellipse">
            <a:avLst/>
          </a:prstGeom>
          <a:ln>
            <a:noFill/>
          </a:ln>
          <a:effectLst>
            <a:softEdge rad="112500"/>
          </a:effectLst>
        </p:spPr>
      </p:pic>
      <p:sp>
        <p:nvSpPr>
          <p:cNvPr id="15" name="TextBox 14">
            <a:extLst>
              <a:ext uri="{FF2B5EF4-FFF2-40B4-BE49-F238E27FC236}">
                <a16:creationId xmlns:a16="http://schemas.microsoft.com/office/drawing/2014/main" id="{B2931409-1B95-DBBB-CB33-4C69EA27FA59}"/>
              </a:ext>
            </a:extLst>
          </p:cNvPr>
          <p:cNvSpPr txBox="1"/>
          <p:nvPr/>
        </p:nvSpPr>
        <p:spPr>
          <a:xfrm>
            <a:off x="4160752" y="1640172"/>
            <a:ext cx="6233652" cy="3903504"/>
          </a:xfrm>
          <a:prstGeom prst="rect">
            <a:avLst/>
          </a:prstGeom>
          <a:noFill/>
        </p:spPr>
        <p:txBody>
          <a:bodyPr wrap="square">
            <a:spAutoFit/>
          </a:bodyPr>
          <a:lstStyle/>
          <a:p>
            <a:pPr marL="0" marR="0" algn="just">
              <a:lnSpc>
                <a:spcPct val="150000"/>
              </a:lnSpc>
              <a:spcBef>
                <a:spcPts val="0"/>
              </a:spcBef>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 </a:t>
            </a:r>
            <a:r>
              <a:rPr lang="vi-VN" sz="2800" kern="100">
                <a:effectLst/>
                <a:latin typeface="Calibri" panose="020F0502020204030204" pitchFamily="34" charset="0"/>
                <a:ea typeface="Calibri" panose="020F0502020204030204" pitchFamily="34" charset="0"/>
                <a:cs typeface="Calibri" panose="020F0502020204030204" pitchFamily="34" charset="0"/>
              </a:rPr>
              <a:t>Nguyễn Bính là </a:t>
            </a:r>
            <a:r>
              <a:rPr lang="vi-VN" sz="2800" b="1" kern="100">
                <a:effectLst/>
                <a:latin typeface="Calibri" panose="020F0502020204030204" pitchFamily="34" charset="0"/>
                <a:ea typeface="Calibri" panose="020F0502020204030204" pitchFamily="34" charset="0"/>
                <a:cs typeface="Calibri" panose="020F0502020204030204" pitchFamily="34" charset="0"/>
              </a:rPr>
              <a:t>một người thông minh, nhạy cảm với thời đại đầy biến động, </a:t>
            </a:r>
            <a:r>
              <a:rPr lang="vi-VN" sz="2800" kern="100">
                <a:effectLst/>
                <a:latin typeface="Calibri" panose="020F0502020204030204" pitchFamily="34" charset="0"/>
                <a:ea typeface="Calibri" panose="020F0502020204030204" pitchFamily="34" charset="0"/>
                <a:cs typeface="Calibri" panose="020F0502020204030204" pitchFamily="34" charset="0"/>
              </a:rPr>
              <a:t>luôn muốn bảo tồn và duy trì những giá trị truyền thống của dân tộc.</a:t>
            </a:r>
          </a:p>
          <a:p>
            <a:pPr marL="0" marR="0" algn="just">
              <a:lnSpc>
                <a:spcPct val="150000"/>
              </a:lnSpc>
              <a:spcBef>
                <a:spcPts val="0"/>
              </a:spcBef>
              <a:spcAft>
                <a:spcPts val="0"/>
              </a:spcAft>
            </a:pPr>
            <a:r>
              <a:rPr lang="vi-VN" sz="2800" b="1" kern="100">
                <a:effectLst/>
                <a:latin typeface="Calibri" panose="020F0502020204030204" pitchFamily="34" charset="0"/>
                <a:ea typeface="Calibri" panose="020F0502020204030204" pitchFamily="34" charset="0"/>
                <a:cs typeface="Calibri" panose="020F0502020204030204" pitchFamily="34" charset="0"/>
              </a:rPr>
              <a:t>- Phong cách thơ Nguyễn Bính: </a:t>
            </a:r>
            <a:r>
              <a:rPr lang="vi-VN" sz="2800" kern="100">
                <a:effectLst/>
                <a:latin typeface="Calibri" panose="020F0502020204030204" pitchFamily="34" charset="0"/>
                <a:ea typeface="Calibri" panose="020F0502020204030204" pitchFamily="34" charset="0"/>
                <a:cs typeface="Calibri" panose="020F0502020204030204" pitchFamily="34" charset="0"/>
              </a:rPr>
              <a:t>Nguyễn Bính là nhà thơ có hồn thơ đậm chất quê.</a:t>
            </a:r>
          </a:p>
        </p:txBody>
      </p:sp>
    </p:spTree>
    <p:extLst>
      <p:ext uri="{BB962C8B-B14F-4D97-AF65-F5344CB8AC3E}">
        <p14:creationId xmlns:p14="http://schemas.microsoft.com/office/powerpoint/2010/main" val="13699962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2e9754551ce243835b5f9fbe294293"/>
          <p:cNvPicPr>
            <a:picLocks noChangeAspect="1"/>
          </p:cNvPicPr>
          <p:nvPr/>
        </p:nvPicPr>
        <p:blipFill>
          <a:blip r:embed="rId3"/>
          <a:srcRect l="38236"/>
          <a:stretch>
            <a:fillRect/>
          </a:stretch>
        </p:blipFill>
        <p:spPr>
          <a:xfrm>
            <a:off x="0" y="0"/>
            <a:ext cx="12192000" cy="6858000"/>
          </a:xfrm>
          <a:prstGeom prst="rect">
            <a:avLst/>
          </a:prstGeom>
        </p:spPr>
      </p:pic>
      <p:pic>
        <p:nvPicPr>
          <p:cNvPr id="11" name="图片 10" descr="bd2cc9f9d2fc77df59174efeee2a11fb"/>
          <p:cNvPicPr>
            <a:picLocks noChangeAspect="1"/>
          </p:cNvPicPr>
          <p:nvPr/>
        </p:nvPicPr>
        <p:blipFill>
          <a:blip r:embed="rId4"/>
          <a:stretch>
            <a:fillRect/>
          </a:stretch>
        </p:blipFill>
        <p:spPr>
          <a:xfrm flipH="1">
            <a:off x="-251460" y="0"/>
            <a:ext cx="6096000" cy="6096000"/>
          </a:xfrm>
          <a:prstGeom prst="rect">
            <a:avLst/>
          </a:prstGeom>
        </p:spPr>
      </p:pic>
      <p:sp>
        <p:nvSpPr>
          <p:cNvPr id="14" name="矩形 13"/>
          <p:cNvSpPr/>
          <p:nvPr/>
        </p:nvSpPr>
        <p:spPr>
          <a:xfrm>
            <a:off x="494030" y="476250"/>
            <a:ext cx="11203940" cy="5905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Group 9">
            <a:extLst>
              <a:ext uri="{FF2B5EF4-FFF2-40B4-BE49-F238E27FC236}">
                <a16:creationId xmlns:a16="http://schemas.microsoft.com/office/drawing/2014/main" id="{C55756E7-90F9-213B-AFCD-2783F8535F8D}"/>
              </a:ext>
            </a:extLst>
          </p:cNvPr>
          <p:cNvGrpSpPr/>
          <p:nvPr/>
        </p:nvGrpSpPr>
        <p:grpSpPr>
          <a:xfrm>
            <a:off x="494029" y="566420"/>
            <a:ext cx="3762375" cy="820420"/>
            <a:chOff x="494029" y="566420"/>
            <a:chExt cx="3762375" cy="820420"/>
          </a:xfrm>
        </p:grpSpPr>
        <p:pic>
          <p:nvPicPr>
            <p:cNvPr id="12" name="图片 8" descr="38f57e211f2d9e64d7f6bbd29cb0c4fb">
              <a:extLst>
                <a:ext uri="{FF2B5EF4-FFF2-40B4-BE49-F238E27FC236}">
                  <a16:creationId xmlns:a16="http://schemas.microsoft.com/office/drawing/2014/main" id="{64756E86-F8BD-513F-D644-5B16311F1ADA}"/>
                </a:ext>
              </a:extLst>
            </p:cNvPr>
            <p:cNvPicPr>
              <a:picLocks noChangeAspect="1"/>
            </p:cNvPicPr>
            <p:nvPr/>
          </p:nvPicPr>
          <p:blipFill>
            <a:blip r:embed="rId5"/>
            <a:stretch>
              <a:fillRect/>
            </a:stretch>
          </p:blipFill>
          <p:spPr>
            <a:xfrm rot="16200000">
              <a:off x="1965007" y="-904558"/>
              <a:ext cx="820420" cy="3762375"/>
            </a:xfrm>
            <a:prstGeom prst="rect">
              <a:avLst/>
            </a:prstGeom>
          </p:spPr>
        </p:pic>
        <p:sp>
          <p:nvSpPr>
            <p:cNvPr id="19" name="文本框 18">
              <a:extLst>
                <a:ext uri="{FF2B5EF4-FFF2-40B4-BE49-F238E27FC236}">
                  <a16:creationId xmlns:a16="http://schemas.microsoft.com/office/drawing/2014/main" id="{2DBD1AA9-1CD4-0FDB-8285-977DDA5A1C32}"/>
                </a:ext>
              </a:extLst>
            </p:cNvPr>
            <p:cNvSpPr txBox="1"/>
            <p:nvPr/>
          </p:nvSpPr>
          <p:spPr>
            <a:xfrm>
              <a:off x="783909" y="746250"/>
              <a:ext cx="2932685" cy="461665"/>
            </a:xfrm>
            <a:prstGeom prst="rect">
              <a:avLst/>
            </a:prstGeom>
            <a:noFill/>
          </p:spPr>
          <p:txBody>
            <a:bodyPr wrap="square" rtlCol="0">
              <a:spAutoFit/>
            </a:bodyPr>
            <a:lstStyle/>
            <a:p>
              <a:r>
                <a:rPr lang="en-US" altLang="zh-CN" sz="2400">
                  <a:solidFill>
                    <a:schemeClr val="tx1"/>
                  </a:solidFill>
                  <a:latin typeface="#9Slide03 AllRoundGothic" panose="020B0703020202020104" pitchFamily="34" charset="0"/>
                  <a:ea typeface="字魂36号-正文宋楷" panose="02000000000000000000" charset="-122"/>
                </a:rPr>
                <a:t>I/ TÌM HIỂU CHUNG</a:t>
              </a:r>
              <a:endParaRPr lang="zh-CN" altLang="en-US" sz="2400" dirty="0">
                <a:solidFill>
                  <a:schemeClr val="tx1"/>
                </a:solidFill>
                <a:latin typeface="#9Slide03 AllRoundGothic" panose="020B0703020202020104" pitchFamily="34" charset="0"/>
                <a:ea typeface="字魂36号-正文宋楷" panose="02000000000000000000" charset="-122"/>
              </a:endParaRPr>
            </a:p>
          </p:txBody>
        </p:sp>
      </p:grpSp>
      <p:sp>
        <p:nvSpPr>
          <p:cNvPr id="20" name="矩形 5">
            <a:extLst>
              <a:ext uri="{FF2B5EF4-FFF2-40B4-BE49-F238E27FC236}">
                <a16:creationId xmlns:a16="http://schemas.microsoft.com/office/drawing/2014/main" id="{E363B91A-09A1-435E-6BC7-C0D494FDEF17}"/>
              </a:ext>
            </a:extLst>
          </p:cNvPr>
          <p:cNvSpPr/>
          <p:nvPr/>
        </p:nvSpPr>
        <p:spPr>
          <a:xfrm>
            <a:off x="8011156" y="782415"/>
            <a:ext cx="3686814" cy="912938"/>
          </a:xfrm>
          <a:prstGeom prst="rect">
            <a:avLst/>
          </a:prstGeom>
          <a:solidFill>
            <a:schemeClr val="bg1"/>
          </a:solidFill>
          <a:ln w="22225">
            <a:solidFill>
              <a:srgbClr val="DFD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000">
                <a:solidFill>
                  <a:schemeClr val="accent3">
                    <a:lumMod val="50000"/>
                  </a:schemeClr>
                </a:solidFill>
                <a:latin typeface="#9Slide03 AllRoundGothic" panose="020B0703020202020104" pitchFamily="34" charset="0"/>
                <a:ea typeface="字魂36号-正文宋楷" panose="02000000000000000000" charset="-122"/>
              </a:rPr>
              <a:t>2/ Tác phẩm</a:t>
            </a:r>
            <a:endParaRPr lang="zh-CN" altLang="en-US" sz="4000">
              <a:solidFill>
                <a:schemeClr val="accent3">
                  <a:lumMod val="50000"/>
                </a:schemeClr>
              </a:solidFill>
              <a:latin typeface="#9Slide03 AllRoundGothic" panose="020B0703020202020104" pitchFamily="34" charset="0"/>
              <a:ea typeface="字魂36号-正文宋楷" panose="02000000000000000000" charset="-122"/>
            </a:endParaRPr>
          </a:p>
        </p:txBody>
      </p:sp>
      <p:sp>
        <p:nvSpPr>
          <p:cNvPr id="23" name="TextBox 22">
            <a:extLst>
              <a:ext uri="{FF2B5EF4-FFF2-40B4-BE49-F238E27FC236}">
                <a16:creationId xmlns:a16="http://schemas.microsoft.com/office/drawing/2014/main" id="{02829551-4450-8399-0E58-A38EBF0FF4C3}"/>
              </a:ext>
            </a:extLst>
          </p:cNvPr>
          <p:cNvSpPr txBox="1"/>
          <p:nvPr/>
        </p:nvSpPr>
        <p:spPr>
          <a:xfrm>
            <a:off x="721464" y="1477009"/>
            <a:ext cx="9582742" cy="1668470"/>
          </a:xfrm>
          <a:prstGeom prst="rect">
            <a:avLst/>
          </a:prstGeom>
          <a:noFill/>
        </p:spPr>
        <p:txBody>
          <a:bodyPr wrap="square">
            <a:spAutoFit/>
          </a:bodyPr>
          <a:lstStyle/>
          <a:p>
            <a:pPr>
              <a:lnSpc>
                <a:spcPct val="150000"/>
              </a:lnSpc>
            </a:pPr>
            <a:r>
              <a:rPr lang="en-US" sz="3600" kern="0">
                <a:effectLst/>
                <a:latin typeface="Calibri" panose="020F0502020204030204" pitchFamily="34" charset="0"/>
                <a:ea typeface="Calibri" panose="020F0502020204030204" pitchFamily="34" charset="0"/>
                <a:cs typeface="Calibri" panose="020F0502020204030204" pitchFamily="34" charset="0"/>
              </a:rPr>
              <a:t>Mùa xuân II xuất bản năm 1958, in trong Nguyễn Bính toàn tập – NXB Hội Nhà văn 2017.</a:t>
            </a:r>
            <a:endParaRPr lang="en-US" sz="4400">
              <a:latin typeface="Calibri" panose="020F0502020204030204" pitchFamily="34" charset="0"/>
              <a:ea typeface="Calibri" panose="020F0502020204030204" pitchFamily="34" charset="0"/>
              <a:cs typeface="Calibri" panose="020F0502020204030204" pitchFamily="34" charset="0"/>
            </a:endParaRPr>
          </a:p>
        </p:txBody>
      </p:sp>
      <p:sp>
        <p:nvSpPr>
          <p:cNvPr id="24" name="矩形 5">
            <a:extLst>
              <a:ext uri="{FF2B5EF4-FFF2-40B4-BE49-F238E27FC236}">
                <a16:creationId xmlns:a16="http://schemas.microsoft.com/office/drawing/2014/main" id="{AF96EA4E-5C76-6A98-184C-1C09EC8C0545}"/>
              </a:ext>
            </a:extLst>
          </p:cNvPr>
          <p:cNvSpPr/>
          <p:nvPr/>
        </p:nvSpPr>
        <p:spPr>
          <a:xfrm>
            <a:off x="6607277" y="3383604"/>
            <a:ext cx="5090693" cy="912938"/>
          </a:xfrm>
          <a:prstGeom prst="rect">
            <a:avLst/>
          </a:prstGeom>
          <a:solidFill>
            <a:schemeClr val="bg1"/>
          </a:solidFill>
          <a:ln w="22225">
            <a:solidFill>
              <a:srgbClr val="DFD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000">
                <a:solidFill>
                  <a:schemeClr val="accent3">
                    <a:lumMod val="50000"/>
                  </a:schemeClr>
                </a:solidFill>
                <a:latin typeface="#9Slide03 AllRoundGothic" panose="020B0703020202020104" pitchFamily="34" charset="0"/>
                <a:ea typeface="字魂36号-正文宋楷" panose="02000000000000000000" charset="-122"/>
              </a:rPr>
              <a:t>3/ Đọc – kể tóm tắt</a:t>
            </a:r>
            <a:endParaRPr lang="zh-CN" altLang="en-US" sz="4000">
              <a:solidFill>
                <a:schemeClr val="accent3">
                  <a:lumMod val="50000"/>
                </a:schemeClr>
              </a:solidFill>
              <a:latin typeface="#9Slide03 AllRoundGothic" panose="020B0703020202020104" pitchFamily="34" charset="0"/>
              <a:ea typeface="字魂36号-正文宋楷" panose="02000000000000000000" charset="-122"/>
            </a:endParaRPr>
          </a:p>
        </p:txBody>
      </p:sp>
      <p:sp>
        <p:nvSpPr>
          <p:cNvPr id="26" name="TextBox 25">
            <a:extLst>
              <a:ext uri="{FF2B5EF4-FFF2-40B4-BE49-F238E27FC236}">
                <a16:creationId xmlns:a16="http://schemas.microsoft.com/office/drawing/2014/main" id="{FCA09E67-D817-1FE1-ABC6-43A49B70C1A3}"/>
              </a:ext>
            </a:extLst>
          </p:cNvPr>
          <p:cNvSpPr txBox="1"/>
          <p:nvPr/>
        </p:nvSpPr>
        <p:spPr>
          <a:xfrm>
            <a:off x="721464" y="4548230"/>
            <a:ext cx="6272980" cy="1665521"/>
          </a:xfrm>
          <a:prstGeom prst="rect">
            <a:avLst/>
          </a:prstGeom>
          <a:noFill/>
        </p:spPr>
        <p:txBody>
          <a:bodyPr wrap="square">
            <a:spAutoFit/>
          </a:bodyPr>
          <a:lstStyle/>
          <a:p>
            <a:pPr marL="0" marR="0" algn="just">
              <a:lnSpc>
                <a:spcPct val="150000"/>
              </a:lnSpc>
              <a:spcBef>
                <a:spcPts val="0"/>
              </a:spcBef>
              <a:spcAft>
                <a:spcPts val="0"/>
              </a:spcAft>
            </a:pPr>
            <a:r>
              <a:rPr lang="en-US" sz="3600" kern="0">
                <a:effectLst/>
                <a:latin typeface="Calibri" panose="020F0502020204030204" pitchFamily="34" charset="0"/>
                <a:ea typeface="Calibri" panose="020F0502020204030204" pitchFamily="34" charset="0"/>
                <a:cs typeface="Calibri" panose="020F0502020204030204" pitchFamily="34" charset="0"/>
              </a:rPr>
              <a:t>- Thể thơ: 7 chữ</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600" kern="0">
                <a:effectLst/>
                <a:latin typeface="Calibri" panose="020F0502020204030204" pitchFamily="34" charset="0"/>
                <a:ea typeface="Calibri" panose="020F0502020204030204" pitchFamily="34" charset="0"/>
                <a:cs typeface="Calibri" panose="020F0502020204030204" pitchFamily="34" charset="0"/>
              </a:rPr>
              <a:t>- HS tự tóm tắt</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字魂36号-正文宋楷" panose="02000000000000000000" charset="-122"/>
              <a:ea typeface="字魂36号-正文宋楷" panose="02000000000000000000" charset="-122"/>
            </a:endParaRPr>
          </a:p>
        </p:txBody>
      </p:sp>
      <p:sp>
        <p:nvSpPr>
          <p:cNvPr id="3" name="副标题 2"/>
          <p:cNvSpPr>
            <a:spLocks noGrp="1"/>
          </p:cNvSpPr>
          <p:nvPr>
            <p:ph type="subTitle" idx="1"/>
          </p:nvPr>
        </p:nvSpPr>
        <p:spPr/>
        <p:txBody>
          <a:bodyPr/>
          <a:lstStyle/>
          <a:p>
            <a:endParaRPr lang="zh-CN" altLang="en-US">
              <a:latin typeface="字魂36号-正文宋楷" panose="02000000000000000000" charset="-122"/>
              <a:ea typeface="字魂36号-正文宋楷" panose="02000000000000000000" charset="-122"/>
            </a:endParaRPr>
          </a:p>
        </p:txBody>
      </p:sp>
      <p:pic>
        <p:nvPicPr>
          <p:cNvPr id="4" name="图片 3" descr="432e9754551ce243835b5f9fbe294293"/>
          <p:cNvPicPr>
            <a:picLocks noChangeAspect="1"/>
          </p:cNvPicPr>
          <p:nvPr/>
        </p:nvPicPr>
        <p:blipFill>
          <a:blip r:embed="rId3"/>
          <a:srcRect r="22428"/>
          <a:stretch>
            <a:fillRect/>
          </a:stretch>
        </p:blipFill>
        <p:spPr>
          <a:xfrm>
            <a:off x="0" y="0"/>
            <a:ext cx="12192635" cy="6858635"/>
          </a:xfrm>
          <a:prstGeom prst="rect">
            <a:avLst/>
          </a:prstGeom>
        </p:spPr>
      </p:pic>
      <p:sp>
        <p:nvSpPr>
          <p:cNvPr id="11" name="矩形 10"/>
          <p:cNvSpPr/>
          <p:nvPr/>
        </p:nvSpPr>
        <p:spPr>
          <a:xfrm>
            <a:off x="3974465" y="1569085"/>
            <a:ext cx="4703445" cy="4060190"/>
          </a:xfrm>
          <a:prstGeom prst="rect">
            <a:avLst/>
          </a:prstGeom>
          <a:solidFill>
            <a:schemeClr val="bg1">
              <a:alpha val="68000"/>
            </a:schemeClr>
          </a:solidFill>
          <a:ln w="38100">
            <a:solidFill>
              <a:srgbClr val="457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charset="-122"/>
              <a:ea typeface="字魂36号-正文宋楷" panose="02000000000000000000" charset="-122"/>
            </a:endParaRPr>
          </a:p>
        </p:txBody>
      </p:sp>
      <p:pic>
        <p:nvPicPr>
          <p:cNvPr id="6" name="图片 5" descr="bd2cc9f9d2fc77df59174efeee2a11fb"/>
          <p:cNvPicPr>
            <a:picLocks noChangeAspect="1"/>
          </p:cNvPicPr>
          <p:nvPr/>
        </p:nvPicPr>
        <p:blipFill>
          <a:blip r:embed="rId4"/>
          <a:srcRect l="20701" r="13319" b="28229"/>
          <a:stretch>
            <a:fillRect/>
          </a:stretch>
        </p:blipFill>
        <p:spPr>
          <a:xfrm>
            <a:off x="6878320" y="0"/>
            <a:ext cx="5426075" cy="5902325"/>
          </a:xfrm>
          <a:prstGeom prst="rect">
            <a:avLst/>
          </a:prstGeom>
        </p:spPr>
      </p:pic>
      <p:cxnSp>
        <p:nvCxnSpPr>
          <p:cNvPr id="12" name="直接连接符 11"/>
          <p:cNvCxnSpPr/>
          <p:nvPr/>
        </p:nvCxnSpPr>
        <p:spPr>
          <a:xfrm flipH="1">
            <a:off x="8359775" y="963295"/>
            <a:ext cx="729615" cy="10890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81095" y="5125720"/>
            <a:ext cx="628015" cy="95821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8677910" y="1714500"/>
            <a:ext cx="346710" cy="48704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32835" y="5031105"/>
            <a:ext cx="341630" cy="517525"/>
          </a:xfrm>
          <a:prstGeom prst="line">
            <a:avLst/>
          </a:prstGeom>
          <a:ln w="38100">
            <a:solidFill>
              <a:srgbClr val="457B4F"/>
            </a:solidFill>
          </a:ln>
        </p:spPr>
        <p:style>
          <a:lnRef idx="1">
            <a:schemeClr val="accent1"/>
          </a:lnRef>
          <a:fillRef idx="0">
            <a:schemeClr val="accent1"/>
          </a:fillRef>
          <a:effectRef idx="0">
            <a:schemeClr val="accent1"/>
          </a:effectRef>
          <a:fontRef idx="minor">
            <a:schemeClr val="tx1"/>
          </a:fontRef>
        </p:style>
      </p:cxnSp>
      <p:pic>
        <p:nvPicPr>
          <p:cNvPr id="7" name="图片 6" descr="3c0466bf0b281ca381d90da4327f5fa9"/>
          <p:cNvPicPr>
            <a:picLocks noChangeAspect="1"/>
          </p:cNvPicPr>
          <p:nvPr/>
        </p:nvPicPr>
        <p:blipFill>
          <a:blip r:embed="rId5"/>
          <a:stretch>
            <a:fillRect/>
          </a:stretch>
        </p:blipFill>
        <p:spPr>
          <a:xfrm flipH="1">
            <a:off x="9645650" y="3089910"/>
            <a:ext cx="1628775" cy="2035810"/>
          </a:xfrm>
          <a:prstGeom prst="rect">
            <a:avLst/>
          </a:prstGeom>
        </p:spPr>
      </p:pic>
      <p:sp>
        <p:nvSpPr>
          <p:cNvPr id="17" name="文本框 16"/>
          <p:cNvSpPr txBox="1"/>
          <p:nvPr/>
        </p:nvSpPr>
        <p:spPr>
          <a:xfrm>
            <a:off x="4126681" y="2623263"/>
            <a:ext cx="4962709" cy="2123658"/>
          </a:xfrm>
          <a:prstGeom prst="rect">
            <a:avLst/>
          </a:prstGeom>
          <a:noFill/>
        </p:spPr>
        <p:txBody>
          <a:bodyPr wrap="square" rtlCol="0">
            <a:spAutoFit/>
          </a:bodyPr>
          <a:lstStyle/>
          <a:p>
            <a:r>
              <a:rPr lang="en-US" altLang="zh-CN" sz="6600">
                <a:solidFill>
                  <a:srgbClr val="36614D"/>
                </a:solidFill>
                <a:latin typeface="#9Slide03 SFU Grenoble" panose="00000500000000000000" pitchFamily="2" charset="0"/>
                <a:ea typeface="字魂36号-正文宋楷" panose="02000000000000000000" charset="-122"/>
              </a:rPr>
              <a:t>II/</a:t>
            </a:r>
            <a:r>
              <a:rPr lang="zh-CN" altLang="en-US" sz="6600">
                <a:solidFill>
                  <a:srgbClr val="36614D"/>
                </a:solidFill>
                <a:latin typeface="#9Slide03 SFU Grenoble" panose="00000500000000000000" pitchFamily="2" charset="0"/>
                <a:ea typeface="字魂36号-正文宋楷" panose="02000000000000000000" charset="-122"/>
              </a:rPr>
              <a:t> </a:t>
            </a:r>
            <a:r>
              <a:rPr lang="en-US" altLang="zh-CN" sz="6600">
                <a:solidFill>
                  <a:srgbClr val="36614D"/>
                </a:solidFill>
                <a:latin typeface="#9Slide03 SFU Grenoble" panose="00000500000000000000" pitchFamily="2" charset="0"/>
                <a:ea typeface="字魂36号-正文宋楷" panose="02000000000000000000" charset="-122"/>
              </a:rPr>
              <a:t>TÌM HIỂU CHI TIẾT</a:t>
            </a:r>
            <a:endParaRPr lang="zh-CN" altLang="en-US" sz="6600" dirty="0">
              <a:solidFill>
                <a:srgbClr val="36614D"/>
              </a:solidFill>
              <a:latin typeface="#9Slide03 SFU Grenoble" panose="00000500000000000000" pitchFamily="2" charset="0"/>
              <a:ea typeface="字魂36号-正文宋楷" panose="02000000000000000000" charset="-122"/>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谷雨通用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1101</Words>
  <Application>Microsoft Office PowerPoint</Application>
  <PresentationFormat>Widescreen</PresentationFormat>
  <Paragraphs>129</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#9Slide04 Serifiqo4FFreeCapital</vt:lpstr>
      <vt:lpstr>#9Slide03 AllRoundGothic</vt:lpstr>
      <vt:lpstr>SVN-Safina Script</vt:lpstr>
      <vt:lpstr>Calibri</vt:lpstr>
      <vt:lpstr>#9Slide03 SFU Grenoble</vt:lpstr>
      <vt:lpstr>Wingdings</vt:lpstr>
      <vt:lpstr>#9Slide07 Baloo Tamma</vt:lpstr>
      <vt:lpstr>#9Slide05 Claudia</vt:lpstr>
      <vt:lpstr>Arial</vt:lpstr>
      <vt:lpstr>#9Slide03 Kaleko 105 Round Bold</vt:lpstr>
      <vt:lpstr>#9Slide07 IcielHelena</vt:lpstr>
      <vt:lpstr>字魂36号-正文宋楷</vt:lpstr>
      <vt:lpstr>Microsoft YaHei</vt:lpstr>
      <vt:lpstr>#9Slide03 Arima Madurai ExtraLi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小清新春季谷雨通用模板PPT</dc:title>
  <dc:creator>YEN NHI</dc:creator>
  <cp:lastModifiedBy>VO THI YEN NHI</cp:lastModifiedBy>
  <cp:revision>118</cp:revision>
  <dcterms:created xsi:type="dcterms:W3CDTF">2019-06-19T02:08:00Z</dcterms:created>
  <dcterms:modified xsi:type="dcterms:W3CDTF">2023-06-15T17:50:18Z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