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Lst>
  <p:sldIdLst>
    <p:sldId id="273" r:id="rId3"/>
    <p:sldId id="256" r:id="rId4"/>
    <p:sldId id="274" r:id="rId5"/>
    <p:sldId id="275" r:id="rId6"/>
    <p:sldId id="276" r:id="rId7"/>
    <p:sldId id="277" r:id="rId8"/>
    <p:sldId id="278" r:id="rId9"/>
    <p:sldId id="279" r:id="rId10"/>
    <p:sldId id="280" r:id="rId11"/>
    <p:sldId id="28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908"/>
    <a:srgbClr val="FF6D2F"/>
    <a:srgbClr val="01A690"/>
    <a:srgbClr val="F48812"/>
    <a:srgbClr val="FF33CC"/>
    <a:srgbClr val="F56D22"/>
    <a:srgbClr val="FC694A"/>
    <a:srgbClr val="59CAF6"/>
    <a:srgbClr val="55C8FF"/>
    <a:srgbClr val="D9EC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5"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2/11/2025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29490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2/11/2025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461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2/11/2025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9563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131831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5120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41530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77678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43433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85684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42543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09457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2/11/2025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1688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693212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759723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0606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2/11/2025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5613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2/11/2025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582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2/11/2025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543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2/11/2025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1261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2/11/2025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431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2/11/2025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3157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2/11/2025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78480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F07CD3FD-BE54-4400-942B-C6C15AA73DFD}" type="datetimeFigureOut">
              <a:rPr lang="en-US" smtClean="0"/>
              <a:t>2/11/2025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A4C0CD32-A6C8-4BA5-B3DF-D8325E32CAA4}" type="slidenum">
              <a:rPr lang="en-US" smtClean="0"/>
              <a:t>‹#›</a:t>
            </a:fld>
            <a:endParaRPr lang="en-US"/>
          </a:p>
        </p:txBody>
      </p:sp>
    </p:spTree>
    <p:extLst>
      <p:ext uri="{BB962C8B-B14F-4D97-AF65-F5344CB8AC3E}">
        <p14:creationId xmlns:p14="http://schemas.microsoft.com/office/powerpoint/2010/main" val="21172542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25B46-BDF4-4D48-B2F1-14DF231B61C2}" type="datetimeFigureOut">
              <a:rPr lang="en-US" smtClean="0"/>
              <a:t>2/11/2025</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A89A7-DDB5-4CB7-920B-15EDC6298550}" type="slidenum">
              <a:rPr lang="en-US" smtClean="0"/>
              <a:t>‹#›</a:t>
            </a:fld>
            <a:endParaRPr lang="en-US"/>
          </a:p>
        </p:txBody>
      </p:sp>
    </p:spTree>
    <p:extLst>
      <p:ext uri="{BB962C8B-B14F-4D97-AF65-F5344CB8AC3E}">
        <p14:creationId xmlns:p14="http://schemas.microsoft.com/office/powerpoint/2010/main" val="15998986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1875472" y="1945317"/>
            <a:ext cx="8441056" cy="400110"/>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Trình bày các cấu trúc điều khiển trong ngôn ngữ lập trình trực quan. </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Group 4">
            <a:extLst>
              <a:ext uri="{FF2B5EF4-FFF2-40B4-BE49-F238E27FC236}">
                <a16:creationId xmlns:a16="http://schemas.microsoft.com/office/drawing/2014/main" id="{0A50E529-33AF-B7D6-0585-D1ED2E69134C}"/>
              </a:ext>
            </a:extLst>
          </p:cNvPr>
          <p:cNvGrpSpPr/>
          <p:nvPr/>
        </p:nvGrpSpPr>
        <p:grpSpPr>
          <a:xfrm>
            <a:off x="323398" y="407966"/>
            <a:ext cx="2607681" cy="1203362"/>
            <a:chOff x="323398" y="817758"/>
            <a:chExt cx="2607681" cy="1203362"/>
          </a:xfrm>
        </p:grpSpPr>
        <p:sp>
          <p:nvSpPr>
            <p:cNvPr id="4" name="Rectangle 3">
              <a:extLst>
                <a:ext uri="{FF2B5EF4-FFF2-40B4-BE49-F238E27FC236}">
                  <a16:creationId xmlns:a16="http://schemas.microsoft.com/office/drawing/2014/main" id="{00A7CC1E-A992-2D72-C6A4-A3E8458E6B44}"/>
                </a:ext>
              </a:extLst>
            </p:cNvPr>
            <p:cNvSpPr/>
            <p:nvPr/>
          </p:nvSpPr>
          <p:spPr>
            <a:xfrm>
              <a:off x="481780" y="817758"/>
              <a:ext cx="2290916" cy="1203362"/>
            </a:xfrm>
            <a:prstGeom prst="roundRect">
              <a:avLst>
                <a:gd name="adj" fmla="val 15033"/>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BC52D196-5353-730F-8B19-5DA33E98B58D}"/>
                </a:ext>
              </a:extLst>
            </p:cNvPr>
            <p:cNvSpPr txBox="1"/>
            <p:nvPr/>
          </p:nvSpPr>
          <p:spPr>
            <a:xfrm>
              <a:off x="323398" y="823531"/>
              <a:ext cx="2607681" cy="1191816"/>
            </a:xfrm>
            <a:prstGeom prst="roundRect">
              <a:avLst/>
            </a:prstGeom>
            <a:noFill/>
          </p:spPr>
          <p:txBody>
            <a:bodyPr wrap="square" rtlCol="0">
              <a:spAutoFit/>
            </a:bodyPr>
            <a:lstStyle/>
            <a:p>
              <a:pPr algn="ctr"/>
              <a:r>
                <a:rPr lang="en-US" sz="3200" b="1">
                  <a:latin typeface="Open Sans" panose="020B0606030504020204" pitchFamily="34" charset="0"/>
                  <a:ea typeface="Open Sans" panose="020B0606030504020204" pitchFamily="34" charset="0"/>
                  <a:cs typeface="Open Sans" panose="020B0606030504020204" pitchFamily="34" charset="0"/>
                </a:rPr>
                <a:t>KIỂM TRA BÀI CŨ</a:t>
              </a:r>
              <a:endParaRPr lang="vi-VN" sz="3200" b="1">
                <a:latin typeface="Open Sans" panose="020B0606030504020204" pitchFamily="34" charset="0"/>
                <a:ea typeface="Open Sans" panose="020B0606030504020204" pitchFamily="34" charset="0"/>
                <a:cs typeface="Open Sans" panose="020B0606030504020204" pitchFamily="34" charset="0"/>
              </a:endParaRPr>
            </a:p>
          </p:txBody>
        </p:sp>
      </p:grpSp>
      <p:sp>
        <p:nvSpPr>
          <p:cNvPr id="2" name="TextBox 1">
            <a:extLst>
              <a:ext uri="{FF2B5EF4-FFF2-40B4-BE49-F238E27FC236}">
                <a16:creationId xmlns:a16="http://schemas.microsoft.com/office/drawing/2014/main" id="{C4C10618-FDD7-0950-B02D-32CBCED3BE7D}"/>
              </a:ext>
            </a:extLst>
          </p:cNvPr>
          <p:cNvSpPr txBox="1"/>
          <p:nvPr/>
        </p:nvSpPr>
        <p:spPr>
          <a:xfrm>
            <a:off x="1875472" y="2679416"/>
            <a:ext cx="8441056" cy="1631216"/>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 Cấu trúc tuần tự được thể hiện bằng cách lắp ghép các khối lệnh theo trình tự của các hoạt động, từ trên xuống dưới.</a:t>
            </a:r>
          </a:p>
          <a:p>
            <a:pPr lvl="0">
              <a:defRPr/>
            </a:pPr>
            <a:r>
              <a:rPr lang="vi-VN" sz="2000">
                <a:latin typeface="Open Sans" panose="020B0606030504020204" pitchFamily="34" charset="0"/>
                <a:ea typeface="Open Sans" panose="020B0606030504020204" pitchFamily="34" charset="0"/>
                <a:cs typeface="Open Sans" panose="020B0606030504020204" pitchFamily="34" charset="0"/>
              </a:rPr>
              <a:t>+ Cấu trúc rẽ nhánh có 2 dạng, dạng khuyết và dạng đầy đủ.</a:t>
            </a:r>
          </a:p>
          <a:p>
            <a:pPr lvl="0">
              <a:defRPr/>
            </a:pPr>
            <a:r>
              <a:rPr lang="vi-VN" sz="2000">
                <a:latin typeface="Open Sans" panose="020B0606030504020204" pitchFamily="34" charset="0"/>
                <a:ea typeface="Open Sans" panose="020B0606030504020204" pitchFamily="34" charset="0"/>
                <a:cs typeface="Open Sans" panose="020B0606030504020204" pitchFamily="34" charset="0"/>
              </a:rPr>
              <a:t>+ Cấu trúc lặp có ba dạng: lặp với số lần định trước, lặp vô hạn và lặp có điều kiện kết thúc.</a:t>
            </a:r>
          </a:p>
        </p:txBody>
      </p:sp>
    </p:spTree>
    <p:extLst>
      <p:ext uri="{BB962C8B-B14F-4D97-AF65-F5344CB8AC3E}">
        <p14:creationId xmlns:p14="http://schemas.microsoft.com/office/powerpoint/2010/main" val="11452763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1266113" y="1635263"/>
            <a:ext cx="8441056" cy="1015663"/>
          </a:xfrm>
          <a:prstGeom prst="rect">
            <a:avLst/>
          </a:prstGeom>
          <a:noFill/>
          <a:effectLst/>
        </p:spPr>
        <p:txBody>
          <a:bodyPr wrap="square" rtlCol="0">
            <a:spAutoFit/>
          </a:bodyPr>
          <a:lstStyle/>
          <a:p>
            <a:pPr lvl="0">
              <a:defRPr/>
            </a:pPr>
            <a:r>
              <a:rPr lang="en-US" sz="2000" b="1">
                <a:latin typeface="Open Sans" panose="020B0606030504020204" pitchFamily="34" charset="0"/>
                <a:ea typeface="Open Sans" panose="020B0606030504020204" pitchFamily="34" charset="0"/>
                <a:cs typeface="Open Sans" panose="020B0606030504020204" pitchFamily="34" charset="0"/>
              </a:rPr>
              <a:t>V</a:t>
            </a:r>
            <a:r>
              <a:rPr lang="vi-VN" sz="2000" b="1">
                <a:latin typeface="Open Sans" panose="020B0606030504020204" pitchFamily="34" charset="0"/>
                <a:ea typeface="Open Sans" panose="020B0606030504020204" pitchFamily="34" charset="0"/>
                <a:cs typeface="Open Sans" panose="020B0606030504020204" pitchFamily="34" charset="0"/>
              </a:rPr>
              <a:t>ề nhà: </a:t>
            </a:r>
            <a:r>
              <a:rPr lang="vi-VN" sz="2000">
                <a:latin typeface="Open Sans" panose="020B0606030504020204" pitchFamily="34" charset="0"/>
                <a:ea typeface="Open Sans" panose="020B0606030504020204" pitchFamily="34" charset="0"/>
                <a:cs typeface="Open Sans" panose="020B0606030504020204" pitchFamily="34" charset="0"/>
              </a:rPr>
              <a:t>Đọc bài tập 2 phần Vận dụng trang 85 SGK. Thực hiện ghép các khối lệnh Scratch trong hình 14.10 thành chương trình tính ước chung lớn nhất của hai số nguyên không âm. Lưu tệp chương trình.</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6E0DC8AE-7326-BB65-AB9E-5E4D41332721}"/>
              </a:ext>
            </a:extLst>
          </p:cNvPr>
          <p:cNvGrpSpPr/>
          <p:nvPr/>
        </p:nvGrpSpPr>
        <p:grpSpPr>
          <a:xfrm>
            <a:off x="4523631" y="317177"/>
            <a:ext cx="3144739" cy="1203362"/>
            <a:chOff x="8214890" y="317177"/>
            <a:chExt cx="3144739" cy="1203362"/>
          </a:xfrm>
        </p:grpSpPr>
        <p:sp>
          <p:nvSpPr>
            <p:cNvPr id="4" name="Rectangle 3">
              <a:extLst>
                <a:ext uri="{FF2B5EF4-FFF2-40B4-BE49-F238E27FC236}">
                  <a16:creationId xmlns:a16="http://schemas.microsoft.com/office/drawing/2014/main" id="{00A7CC1E-A992-2D72-C6A4-A3E8458E6B44}"/>
                </a:ext>
              </a:extLst>
            </p:cNvPr>
            <p:cNvSpPr/>
            <p:nvPr/>
          </p:nvSpPr>
          <p:spPr>
            <a:xfrm>
              <a:off x="8405892" y="317177"/>
              <a:ext cx="2762735" cy="1203362"/>
            </a:xfrm>
            <a:prstGeom prst="roundRect">
              <a:avLst>
                <a:gd name="adj" fmla="val 15033"/>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6" name="TextBox 5">
              <a:extLst>
                <a:ext uri="{FF2B5EF4-FFF2-40B4-BE49-F238E27FC236}">
                  <a16:creationId xmlns:a16="http://schemas.microsoft.com/office/drawing/2014/main" id="{BC52D196-5353-730F-8B19-5DA33E98B58D}"/>
                </a:ext>
              </a:extLst>
            </p:cNvPr>
            <p:cNvSpPr txBox="1"/>
            <p:nvPr/>
          </p:nvSpPr>
          <p:spPr>
            <a:xfrm>
              <a:off x="8214890" y="629417"/>
              <a:ext cx="3144739" cy="578882"/>
            </a:xfrm>
            <a:prstGeom prst="roundRect">
              <a:avLst/>
            </a:prstGeom>
            <a:noFill/>
          </p:spPr>
          <p:txBody>
            <a:bodyPr wrap="square" rtlCol="0">
              <a:spAutoFit/>
            </a:bodyPr>
            <a:lstStyle/>
            <a:p>
              <a:pPr algn="ctr"/>
              <a:r>
                <a:rPr lang="en-US" sz="2800" b="1">
                  <a:latin typeface="Open Sans" panose="020B0606030504020204" pitchFamily="34" charset="0"/>
                  <a:ea typeface="Open Sans" panose="020B0606030504020204" pitchFamily="34" charset="0"/>
                  <a:cs typeface="Open Sans" panose="020B0606030504020204" pitchFamily="34" charset="0"/>
                </a:rPr>
                <a:t>VẬN DỤNG</a:t>
              </a:r>
              <a:endParaRPr lang="vi-VN" sz="2800" b="1">
                <a:latin typeface="Open Sans" panose="020B0606030504020204" pitchFamily="34" charset="0"/>
                <a:ea typeface="Open Sans" panose="020B0606030504020204" pitchFamily="34" charset="0"/>
                <a:cs typeface="Open Sans" panose="020B0606030504020204" pitchFamily="34" charset="0"/>
              </a:endParaRPr>
            </a:p>
          </p:txBody>
        </p:sp>
      </p:grpSp>
      <p:pic>
        <p:nvPicPr>
          <p:cNvPr id="5" name="Picture 4">
            <a:extLst>
              <a:ext uri="{FF2B5EF4-FFF2-40B4-BE49-F238E27FC236}">
                <a16:creationId xmlns:a16="http://schemas.microsoft.com/office/drawing/2014/main" id="{0288603D-2D9D-6D9D-FCA5-D971163C6E9E}"/>
              </a:ext>
            </a:extLst>
          </p:cNvPr>
          <p:cNvPicPr>
            <a:picLocks noChangeAspect="1"/>
          </p:cNvPicPr>
          <p:nvPr/>
        </p:nvPicPr>
        <p:blipFill>
          <a:blip r:embed="rId3"/>
          <a:stretch>
            <a:fillRect/>
          </a:stretch>
        </p:blipFill>
        <p:spPr>
          <a:xfrm>
            <a:off x="2513399" y="2899675"/>
            <a:ext cx="7165203" cy="3958325"/>
          </a:xfrm>
          <a:prstGeom prst="rect">
            <a:avLst/>
          </a:prstGeom>
        </p:spPr>
      </p:pic>
    </p:spTree>
    <p:extLst>
      <p:ext uri="{BB962C8B-B14F-4D97-AF65-F5344CB8AC3E}">
        <p14:creationId xmlns:p14="http://schemas.microsoft.com/office/powerpoint/2010/main" val="41006373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371573" y="1581571"/>
            <a:ext cx="11448855" cy="2293093"/>
          </a:xfrm>
        </p:spPr>
        <p:txBody>
          <a:bodyPr vert="horz" lIns="91440" tIns="45720" rIns="91440" bIns="45720" rtlCol="0" anchor="t">
            <a:noAutofit/>
          </a:bodyPr>
          <a:lstStyle/>
          <a:p>
            <a:pPr algn="ctr"/>
            <a:r>
              <a:rPr lang="en-US" sz="6600" b="1" dirty="0">
                <a:solidFill>
                  <a:srgbClr val="00B050"/>
                </a:solidFill>
                <a:effectLst>
                  <a:glow rad="63500">
                    <a:schemeClr val="accent2">
                      <a:satMod val="175000"/>
                      <a:alpha val="40000"/>
                    </a:schemeClr>
                  </a:glow>
                </a:effectLst>
                <a:latin typeface="Open Sans" panose="020B0606030504020204" pitchFamily="34" charset="0"/>
                <a:ea typeface="Open Sans" panose="020B0606030504020204" pitchFamily="34" charset="0"/>
                <a:cs typeface="Open Sans" panose="020B0606030504020204" pitchFamily="34" charset="0"/>
              </a:rPr>
              <a:t>TIẾT </a:t>
            </a:r>
            <a:r>
              <a:rPr lang="en-US" sz="6600" b="1" dirty="0" smtClean="0">
                <a:solidFill>
                  <a:srgbClr val="00B050"/>
                </a:solidFill>
                <a:effectLst>
                  <a:glow rad="63500">
                    <a:schemeClr val="accent2">
                      <a:satMod val="175000"/>
                      <a:alpha val="40000"/>
                    </a:schemeClr>
                  </a:glow>
                </a:effectLst>
                <a:latin typeface="Open Sans" panose="020B0606030504020204" pitchFamily="34" charset="0"/>
                <a:ea typeface="Open Sans" panose="020B0606030504020204" pitchFamily="34" charset="0"/>
                <a:cs typeface="Open Sans" panose="020B0606030504020204" pitchFamily="34" charset="0"/>
              </a:rPr>
              <a:t>31. </a:t>
            </a:r>
            <a:r>
              <a:rPr lang="vi-VN" sz="6600" b="1" dirty="0">
                <a:solidFill>
                  <a:srgbClr val="00B050"/>
                </a:solidFill>
                <a:effectLst>
                  <a:glow rad="63500">
                    <a:schemeClr val="accent2">
                      <a:satMod val="175000"/>
                      <a:alpha val="40000"/>
                    </a:schemeClr>
                  </a:glow>
                </a:effectLst>
                <a:latin typeface="Open Sans" panose="020B0606030504020204" pitchFamily="34" charset="0"/>
                <a:ea typeface="Open Sans" panose="020B0606030504020204" pitchFamily="34" charset="0"/>
                <a:cs typeface="Open Sans" panose="020B0606030504020204" pitchFamily="34" charset="0"/>
              </a:rPr>
              <a:t>BÀI 14: </a:t>
            </a:r>
            <a:r>
              <a:rPr lang="en-US" sz="6600" b="1" dirty="0">
                <a:solidFill>
                  <a:srgbClr val="00B050"/>
                </a:solidFill>
                <a:effectLst>
                  <a:glow rad="63500">
                    <a:schemeClr val="accent2">
                      <a:satMod val="175000"/>
                      <a:alpha val="40000"/>
                    </a:schemeClr>
                  </a:glow>
                </a:effectLst>
                <a:latin typeface="Open Sans" panose="020B0606030504020204" pitchFamily="34" charset="0"/>
                <a:ea typeface="Open Sans" panose="020B0606030504020204" pitchFamily="34" charset="0"/>
                <a:cs typeface="Open Sans" panose="020B0606030504020204" pitchFamily="34" charset="0"/>
              </a:rPr>
              <a:t/>
            </a:r>
            <a:br>
              <a:rPr lang="en-US" sz="6600" b="1" dirty="0">
                <a:solidFill>
                  <a:srgbClr val="00B050"/>
                </a:solidFill>
                <a:effectLst>
                  <a:glow rad="63500">
                    <a:schemeClr val="accent2">
                      <a:satMod val="175000"/>
                      <a:alpha val="40000"/>
                    </a:schemeClr>
                  </a:glow>
                </a:effectLst>
                <a:latin typeface="Open Sans" panose="020B0606030504020204" pitchFamily="34" charset="0"/>
                <a:ea typeface="Open Sans" panose="020B0606030504020204" pitchFamily="34" charset="0"/>
                <a:cs typeface="Open Sans" panose="020B0606030504020204" pitchFamily="34" charset="0"/>
              </a:rPr>
            </a:br>
            <a:r>
              <a:rPr lang="vi-VN" sz="6600" b="1" dirty="0">
                <a:solidFill>
                  <a:srgbClr val="00B050"/>
                </a:solidFill>
                <a:effectLst>
                  <a:glow rad="63500">
                    <a:schemeClr val="accent2">
                      <a:satMod val="175000"/>
                      <a:alpha val="40000"/>
                    </a:schemeClr>
                  </a:glow>
                </a:effectLst>
                <a:latin typeface="Open Sans" panose="020B0606030504020204" pitchFamily="34" charset="0"/>
                <a:ea typeface="Open Sans" panose="020B0606030504020204" pitchFamily="34" charset="0"/>
                <a:cs typeface="Open Sans" panose="020B0606030504020204" pitchFamily="34" charset="0"/>
              </a:rPr>
              <a:t>CẤU TRÚC ĐIỀU KHIỂN</a:t>
            </a:r>
            <a:r>
              <a:rPr lang="en-US" sz="6600" b="1" dirty="0">
                <a:solidFill>
                  <a:srgbClr val="00B050"/>
                </a:solidFill>
                <a:effectLst>
                  <a:glow rad="63500">
                    <a:schemeClr val="accent2">
                      <a:satMod val="175000"/>
                      <a:alpha val="40000"/>
                    </a:schemeClr>
                  </a:glow>
                </a:effectLst>
                <a:latin typeface="Open Sans" panose="020B0606030504020204" pitchFamily="34" charset="0"/>
                <a:ea typeface="Open Sans" panose="020B0606030504020204" pitchFamily="34" charset="0"/>
                <a:cs typeface="Open Sans" panose="020B0606030504020204" pitchFamily="34" charset="0"/>
              </a:rPr>
              <a:t/>
            </a:r>
            <a:br>
              <a:rPr lang="en-US" sz="6600" b="1" dirty="0">
                <a:solidFill>
                  <a:srgbClr val="00B050"/>
                </a:solidFill>
                <a:effectLst>
                  <a:glow rad="63500">
                    <a:schemeClr val="accent2">
                      <a:satMod val="175000"/>
                      <a:alpha val="40000"/>
                    </a:schemeClr>
                  </a:glow>
                </a:effectLst>
                <a:latin typeface="Open Sans" panose="020B0606030504020204" pitchFamily="34" charset="0"/>
                <a:ea typeface="Open Sans" panose="020B0606030504020204" pitchFamily="34" charset="0"/>
                <a:cs typeface="Open Sans" panose="020B0606030504020204" pitchFamily="34" charset="0"/>
              </a:rPr>
            </a:br>
            <a:r>
              <a:rPr lang="en-US" sz="6600" b="1" dirty="0">
                <a:solidFill>
                  <a:srgbClr val="00B050"/>
                </a:solidFill>
                <a:effectLst>
                  <a:glow rad="63500">
                    <a:schemeClr val="accent2">
                      <a:satMod val="175000"/>
                      <a:alpha val="40000"/>
                    </a:schemeClr>
                  </a:glow>
                </a:effectLst>
                <a:latin typeface="Open Sans" panose="020B0606030504020204" pitchFamily="34" charset="0"/>
                <a:ea typeface="Open Sans" panose="020B0606030504020204" pitchFamily="34" charset="0"/>
                <a:cs typeface="Open Sans" panose="020B0606030504020204" pitchFamily="34" charset="0"/>
              </a:rPr>
              <a:t>(Tiếp)</a:t>
            </a:r>
          </a:p>
        </p:txBody>
      </p:sp>
      <p:sp>
        <p:nvSpPr>
          <p:cNvPr id="3" name="Subtitle 2">
            <a:extLst>
              <a:ext uri="{FF2B5EF4-FFF2-40B4-BE49-F238E27FC236}">
                <a16:creationId xmlns:a16="http://schemas.microsoft.com/office/drawing/2014/main" id="{C59BD655-F7DD-EBAD-D6B3-E49C84B099EE}"/>
              </a:ext>
            </a:extLst>
          </p:cNvPr>
          <p:cNvSpPr>
            <a:spLocks noGrp="1"/>
          </p:cNvSpPr>
          <p:nvPr>
            <p:ph type="subTitle" idx="1"/>
          </p:nvPr>
        </p:nvSpPr>
        <p:spPr>
          <a:xfrm>
            <a:off x="3898376" y="5025136"/>
            <a:ext cx="4395248" cy="445664"/>
          </a:xfrm>
        </p:spPr>
        <p:txBody>
          <a:bodyPr vert="horz" lIns="91440" tIns="45720" rIns="91440" bIns="45720" rtlCol="0" anchor="t">
            <a:normAutofit lnSpcReduction="10000"/>
          </a:bodyPr>
          <a:lstStyle/>
          <a:p>
            <a:r>
              <a:rPr lang="en-US" b="1" dirty="0">
                <a:solidFill>
                  <a:srgbClr val="00B050"/>
                </a:solidFill>
                <a:effectLst>
                  <a:glow rad="63500">
                    <a:schemeClr val="accent2">
                      <a:satMod val="175000"/>
                      <a:alpha val="40000"/>
                    </a:schemeClr>
                  </a:glow>
                </a:effectLst>
                <a:latin typeface="Open Sans" panose="020B0606030504020204" pitchFamily="34" charset="0"/>
                <a:ea typeface="Open Sans" panose="020B0606030504020204" pitchFamily="34" charset="0"/>
                <a:cs typeface="Open Sans" panose="020B0606030504020204" pitchFamily="34" charset="0"/>
              </a:rPr>
              <a:t>Người dạy</a:t>
            </a:r>
            <a:r>
              <a:rPr lang="en-US" b="1">
                <a:solidFill>
                  <a:srgbClr val="00B050"/>
                </a:solidFill>
                <a:effectLst>
                  <a:glow rad="63500">
                    <a:schemeClr val="accent2">
                      <a:satMod val="175000"/>
                      <a:alpha val="40000"/>
                    </a:schemeClr>
                  </a:glow>
                </a:effectLst>
                <a:latin typeface="Open Sans" panose="020B0606030504020204" pitchFamily="34" charset="0"/>
                <a:ea typeface="Open Sans" panose="020B0606030504020204" pitchFamily="34" charset="0"/>
                <a:cs typeface="Open Sans" panose="020B0606030504020204" pitchFamily="34" charset="0"/>
              </a:rPr>
              <a:t>: </a:t>
            </a:r>
            <a:r>
              <a:rPr lang="en-US" b="1" smtClean="0">
                <a:solidFill>
                  <a:srgbClr val="00B050"/>
                </a:solidFill>
                <a:effectLst>
                  <a:glow rad="63500">
                    <a:schemeClr val="accent2">
                      <a:satMod val="175000"/>
                      <a:alpha val="40000"/>
                    </a:schemeClr>
                  </a:glow>
                </a:effectLst>
                <a:latin typeface="Open Sans" panose="020B0606030504020204" pitchFamily="34" charset="0"/>
                <a:ea typeface="Open Sans" panose="020B0606030504020204" pitchFamily="34" charset="0"/>
                <a:cs typeface="Open Sans" panose="020B0606030504020204" pitchFamily="34" charset="0"/>
              </a:rPr>
              <a:t>Trình thị thấm</a:t>
            </a:r>
            <a:endParaRPr lang="en-US" b="1" dirty="0">
              <a:solidFill>
                <a:srgbClr val="00B050"/>
              </a:solidFill>
              <a:effectLst>
                <a:glow rad="63500">
                  <a:schemeClr val="accent2">
                    <a:satMod val="175000"/>
                    <a:alpha val="40000"/>
                  </a:schemeClr>
                </a:glo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3324718"/>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3" presetClass="entr" presetSubtype="52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anim calcmode="lin" valueType="num">
                                      <p:cBhvr>
                                        <p:cTn id="17"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1266113" y="3929272"/>
            <a:ext cx="8441056" cy="1015663"/>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Chương trình trò chơi Đoán số sẽ bao gồm cả ba cấu trúc: Tuần tự, rẽ nhánh và lặp. Các em hãy dựa vào SGK trang 83, 84 để tự lập trình cho mình Trò chơi Đoán số đó.</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6E0DC8AE-7326-BB65-AB9E-5E4D41332721}"/>
              </a:ext>
            </a:extLst>
          </p:cNvPr>
          <p:cNvGrpSpPr/>
          <p:nvPr/>
        </p:nvGrpSpPr>
        <p:grpSpPr>
          <a:xfrm>
            <a:off x="3209699" y="221625"/>
            <a:ext cx="5772602" cy="1203362"/>
            <a:chOff x="3385003" y="221625"/>
            <a:chExt cx="5772602" cy="1203362"/>
          </a:xfrm>
        </p:grpSpPr>
        <p:sp>
          <p:nvSpPr>
            <p:cNvPr id="4" name="Rectangle 3">
              <a:extLst>
                <a:ext uri="{FF2B5EF4-FFF2-40B4-BE49-F238E27FC236}">
                  <a16:creationId xmlns:a16="http://schemas.microsoft.com/office/drawing/2014/main" id="{00A7CC1E-A992-2D72-C6A4-A3E8458E6B44}"/>
                </a:ext>
              </a:extLst>
            </p:cNvPr>
            <p:cNvSpPr/>
            <p:nvPr/>
          </p:nvSpPr>
          <p:spPr>
            <a:xfrm>
              <a:off x="3735613" y="221625"/>
              <a:ext cx="5071382" cy="1203362"/>
            </a:xfrm>
            <a:prstGeom prst="roundRect">
              <a:avLst>
                <a:gd name="adj" fmla="val 15033"/>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6" name="TextBox 5">
              <a:extLst>
                <a:ext uri="{FF2B5EF4-FFF2-40B4-BE49-F238E27FC236}">
                  <a16:creationId xmlns:a16="http://schemas.microsoft.com/office/drawing/2014/main" id="{BC52D196-5353-730F-8B19-5DA33E98B58D}"/>
                </a:ext>
              </a:extLst>
            </p:cNvPr>
            <p:cNvSpPr txBox="1"/>
            <p:nvPr/>
          </p:nvSpPr>
          <p:spPr>
            <a:xfrm>
              <a:off x="3385003" y="295502"/>
              <a:ext cx="5772602" cy="1055608"/>
            </a:xfrm>
            <a:prstGeom prst="roundRect">
              <a:avLst/>
            </a:prstGeom>
            <a:noFill/>
          </p:spPr>
          <p:txBody>
            <a:bodyPr wrap="square" rtlCol="0">
              <a:spAutoFit/>
            </a:bodyPr>
            <a:lstStyle/>
            <a:p>
              <a:pPr algn="ctr"/>
              <a:r>
                <a:rPr lang="vi-VN" sz="2800" b="1">
                  <a:latin typeface="Open Sans" panose="020B0606030504020204" pitchFamily="34" charset="0"/>
                  <a:ea typeface="Open Sans" panose="020B0606030504020204" pitchFamily="34" charset="0"/>
                  <a:cs typeface="Open Sans" panose="020B0606030504020204" pitchFamily="34" charset="0"/>
                </a:rPr>
                <a:t>2. Thực hành: Xây dựng trò chơi đoán số</a:t>
              </a:r>
            </a:p>
          </p:txBody>
        </p:sp>
      </p:grpSp>
      <p:grpSp>
        <p:nvGrpSpPr>
          <p:cNvPr id="10" name="Group 9">
            <a:extLst>
              <a:ext uri="{FF2B5EF4-FFF2-40B4-BE49-F238E27FC236}">
                <a16:creationId xmlns:a16="http://schemas.microsoft.com/office/drawing/2014/main" id="{94C53344-3E09-5A24-C61A-94A7F05D77E6}"/>
              </a:ext>
            </a:extLst>
          </p:cNvPr>
          <p:cNvGrpSpPr/>
          <p:nvPr/>
        </p:nvGrpSpPr>
        <p:grpSpPr>
          <a:xfrm>
            <a:off x="1266113" y="1720844"/>
            <a:ext cx="9659775" cy="1986983"/>
            <a:chOff x="1266113" y="1720844"/>
            <a:chExt cx="9659775" cy="1986983"/>
          </a:xfrm>
        </p:grpSpPr>
        <p:pic>
          <p:nvPicPr>
            <p:cNvPr id="8" name="Picture 7">
              <a:extLst>
                <a:ext uri="{FF2B5EF4-FFF2-40B4-BE49-F238E27FC236}">
                  <a16:creationId xmlns:a16="http://schemas.microsoft.com/office/drawing/2014/main" id="{74693C67-7E55-107E-C698-7B3FCC740295}"/>
                </a:ext>
              </a:extLst>
            </p:cNvPr>
            <p:cNvPicPr>
              <a:picLocks noChangeAspect="1"/>
            </p:cNvPicPr>
            <p:nvPr/>
          </p:nvPicPr>
          <p:blipFill>
            <a:blip r:embed="rId3"/>
            <a:stretch>
              <a:fillRect/>
            </a:stretch>
          </p:blipFill>
          <p:spPr>
            <a:xfrm>
              <a:off x="1266113" y="2154264"/>
              <a:ext cx="9659775" cy="1553563"/>
            </a:xfrm>
            <a:prstGeom prst="rect">
              <a:avLst/>
            </a:prstGeom>
          </p:spPr>
        </p:pic>
        <p:sp>
          <p:nvSpPr>
            <p:cNvPr id="9" name="TextBox 8">
              <a:extLst>
                <a:ext uri="{FF2B5EF4-FFF2-40B4-BE49-F238E27FC236}">
                  <a16:creationId xmlns:a16="http://schemas.microsoft.com/office/drawing/2014/main" id="{7CF68C3E-B6CC-B5E3-178D-659B2AF9F032}"/>
                </a:ext>
              </a:extLst>
            </p:cNvPr>
            <p:cNvSpPr txBox="1"/>
            <p:nvPr/>
          </p:nvSpPr>
          <p:spPr>
            <a:xfrm>
              <a:off x="1342417" y="1720844"/>
              <a:ext cx="2432269" cy="369332"/>
            </a:xfrm>
            <a:prstGeom prst="rect">
              <a:avLst/>
            </a:prstGeom>
            <a:noFill/>
          </p:spPr>
          <p:txBody>
            <a:bodyPr wrap="none" rtlCol="0">
              <a:spAutoFit/>
            </a:bodyPr>
            <a:lstStyle/>
            <a:p>
              <a:r>
                <a:rPr lang="en-US" b="1">
                  <a:latin typeface="Open Sans" panose="020B0606030504020204" pitchFamily="34" charset="0"/>
                  <a:ea typeface="Open Sans" panose="020B0606030504020204" pitchFamily="34" charset="0"/>
                  <a:cs typeface="Open Sans" panose="020B0606030504020204" pitchFamily="34" charset="0"/>
                </a:rPr>
                <a:t>TRÒ CHƠI ĐOÁN SỐ</a:t>
              </a:r>
            </a:p>
          </p:txBody>
        </p:sp>
      </p:grpSp>
    </p:spTree>
    <p:extLst>
      <p:ext uri="{BB962C8B-B14F-4D97-AF65-F5344CB8AC3E}">
        <p14:creationId xmlns:p14="http://schemas.microsoft.com/office/powerpoint/2010/main" val="25986292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1266113" y="1730821"/>
            <a:ext cx="8441056" cy="1323439"/>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Bước </a:t>
            </a:r>
            <a:r>
              <a:rPr lang="en-US" sz="2000">
                <a:latin typeface="Open Sans" panose="020B0606030504020204" pitchFamily="34" charset="0"/>
                <a:ea typeface="Open Sans" panose="020B0606030504020204" pitchFamily="34" charset="0"/>
                <a:cs typeface="Open Sans" panose="020B0606030504020204" pitchFamily="34" charset="0"/>
              </a:rPr>
              <a:t>1</a:t>
            </a:r>
            <a:r>
              <a:rPr lang="vi-VN" sz="2000">
                <a:latin typeface="Open Sans" panose="020B0606030504020204" pitchFamily="34" charset="0"/>
                <a:ea typeface="Open Sans" panose="020B0606030504020204" pitchFamily="34" charset="0"/>
                <a:cs typeface="Open Sans" panose="020B0606030504020204" pitchFamily="34" charset="0"/>
              </a:rPr>
              <a:t>. Tạo các biến 
</a:t>
            </a:r>
            <a:r>
              <a:rPr lang="en-US" sz="2000">
                <a:latin typeface="Open Sans" panose="020B0606030504020204" pitchFamily="34" charset="0"/>
                <a:ea typeface="Open Sans" panose="020B0606030504020204" pitchFamily="34" charset="0"/>
                <a:cs typeface="Open Sans" panose="020B0606030504020204" pitchFamily="34" charset="0"/>
              </a:rPr>
              <a:t>- T</a:t>
            </a:r>
            <a:r>
              <a:rPr lang="vi-VN" sz="2000">
                <a:latin typeface="Open Sans" panose="020B0606030504020204" pitchFamily="34" charset="0"/>
                <a:ea typeface="Open Sans" panose="020B0606030504020204" pitchFamily="34" charset="0"/>
                <a:cs typeface="Open Sans" panose="020B0606030504020204" pitchFamily="34" charset="0"/>
              </a:rPr>
              <a:t>ạo biến </a:t>
            </a:r>
            <a:r>
              <a:rPr lang="vi-VN" sz="2000" i="1">
                <a:latin typeface="Open Sans" panose="020B0606030504020204" pitchFamily="34" charset="0"/>
                <a:ea typeface="Open Sans" panose="020B0606030504020204" pitchFamily="34" charset="0"/>
                <a:cs typeface="Open Sans" panose="020B0606030504020204" pitchFamily="34" charset="0"/>
              </a:rPr>
              <a:t>số bí mật</a:t>
            </a:r>
            <a:r>
              <a:rPr lang="vi-VN" sz="2000">
                <a:latin typeface="Open Sans" panose="020B0606030504020204" pitchFamily="34" charset="0"/>
                <a:ea typeface="Open Sans" panose="020B0606030504020204" pitchFamily="34" charset="0"/>
                <a:cs typeface="Open Sans" panose="020B0606030504020204" pitchFamily="34" charset="0"/>
              </a:rPr>
              <a:t>. Em có thể tạo biến mới hoặc đổi tên biến có s</a:t>
            </a:r>
            <a:r>
              <a:rPr lang="en-US" sz="2000">
                <a:latin typeface="Open Sans" panose="020B0606030504020204" pitchFamily="34" charset="0"/>
                <a:ea typeface="Open Sans" panose="020B0606030504020204" pitchFamily="34" charset="0"/>
                <a:cs typeface="Open Sans" panose="020B0606030504020204" pitchFamily="34" charset="0"/>
              </a:rPr>
              <a:t>ẵ</a:t>
            </a:r>
            <a:r>
              <a:rPr lang="vi-VN" sz="2000">
                <a:latin typeface="Open Sans" panose="020B0606030504020204" pitchFamily="34" charset="0"/>
                <a:ea typeface="Open Sans" panose="020B0606030504020204" pitchFamily="34" charset="0"/>
                <a:cs typeface="Open Sans" panose="020B0606030504020204" pitchFamily="34" charset="0"/>
              </a:rPr>
              <a:t>n </a:t>
            </a:r>
            <a:r>
              <a:rPr lang="en-US" sz="2000">
                <a:latin typeface="Open Sans" panose="020B0606030504020204" pitchFamily="34" charset="0"/>
                <a:ea typeface="Open Sans" panose="020B0606030504020204" pitchFamily="34" charset="0"/>
                <a:cs typeface="Open Sans" panose="020B0606030504020204" pitchFamily="34" charset="0"/>
              </a:rPr>
              <a:t>“my variable” </a:t>
            </a:r>
            <a:r>
              <a:rPr lang="vi-VN" sz="2000">
                <a:latin typeface="Open Sans" panose="020B0606030504020204" pitchFamily="34" charset="0"/>
                <a:ea typeface="Open Sans" panose="020B0606030504020204" pitchFamily="34" charset="0"/>
                <a:cs typeface="Open Sans" panose="020B0606030504020204" pitchFamily="34" charset="0"/>
              </a:rPr>
              <a:t>thành </a:t>
            </a:r>
            <a:r>
              <a:rPr lang="vi-VN" sz="2000" i="1">
                <a:latin typeface="Open Sans" panose="020B0606030504020204" pitchFamily="34" charset="0"/>
                <a:ea typeface="Open Sans" panose="020B0606030504020204" pitchFamily="34" charset="0"/>
                <a:cs typeface="Open Sans" panose="020B0606030504020204" pitchFamily="34" charset="0"/>
              </a:rPr>
              <a:t>số bí mật</a:t>
            </a:r>
            <a:r>
              <a:rPr lang="vi-VN" sz="2000">
                <a:latin typeface="Open Sans" panose="020B0606030504020204" pitchFamily="34" charset="0"/>
                <a:ea typeface="Open Sans" panose="020B0606030504020204" pitchFamily="34" charset="0"/>
                <a:cs typeface="Open Sans" panose="020B0606030504020204" pitchFamily="34" charset="0"/>
              </a:rPr>
              <a:t>.
</a:t>
            </a:r>
            <a:r>
              <a:rPr lang="en-US" sz="2000">
                <a:latin typeface="Open Sans" panose="020B0606030504020204" pitchFamily="34" charset="0"/>
                <a:ea typeface="Open Sans" panose="020B0606030504020204" pitchFamily="34" charset="0"/>
                <a:cs typeface="Open Sans" panose="020B0606030504020204" pitchFamily="34" charset="0"/>
              </a:rPr>
              <a:t>- </a:t>
            </a:r>
            <a:r>
              <a:rPr lang="vi-VN" sz="2000">
                <a:latin typeface="Open Sans" panose="020B0606030504020204" pitchFamily="34" charset="0"/>
                <a:ea typeface="Open Sans" panose="020B0606030504020204" pitchFamily="34" charset="0"/>
                <a:cs typeface="Open Sans" panose="020B0606030504020204" pitchFamily="34" charset="0"/>
              </a:rPr>
              <a:t>Biến trả lời đã có s</a:t>
            </a:r>
            <a:r>
              <a:rPr lang="en-US" sz="2000">
                <a:latin typeface="Open Sans" panose="020B0606030504020204" pitchFamily="34" charset="0"/>
                <a:ea typeface="Open Sans" panose="020B0606030504020204" pitchFamily="34" charset="0"/>
                <a:cs typeface="Open Sans" panose="020B0606030504020204" pitchFamily="34" charset="0"/>
              </a:rPr>
              <a:t>ẵ</a:t>
            </a:r>
            <a:r>
              <a:rPr lang="vi-VN" sz="2000">
                <a:latin typeface="Open Sans" panose="020B0606030504020204" pitchFamily="34" charset="0"/>
                <a:ea typeface="Open Sans" panose="020B0606030504020204" pitchFamily="34" charset="0"/>
                <a:cs typeface="Open Sans" panose="020B0606030504020204" pitchFamily="34" charset="0"/>
              </a:rPr>
              <a:t>n trong nhóm lệnh </a:t>
            </a:r>
            <a:r>
              <a:rPr lang="en-US" sz="2000">
                <a:latin typeface="Open Sans" panose="020B0606030504020204" pitchFamily="34" charset="0"/>
                <a:ea typeface="Open Sans" panose="020B0606030504020204" pitchFamily="34" charset="0"/>
                <a:cs typeface="Open Sans" panose="020B0606030504020204" pitchFamily="34" charset="0"/>
              </a:rPr>
              <a:t>“C</a:t>
            </a:r>
            <a:r>
              <a:rPr lang="vi-VN" sz="2000">
                <a:latin typeface="Open Sans" panose="020B0606030504020204" pitchFamily="34" charset="0"/>
                <a:ea typeface="Open Sans" panose="020B0606030504020204" pitchFamily="34" charset="0"/>
                <a:cs typeface="Open Sans" panose="020B0606030504020204" pitchFamily="34" charset="0"/>
              </a:rPr>
              <a:t>ảm biến</a:t>
            </a:r>
            <a:r>
              <a:rPr lang="en-US" sz="2000">
                <a:latin typeface="Open Sans" panose="020B0606030504020204" pitchFamily="34" charset="0"/>
                <a:ea typeface="Open Sans" panose="020B0606030504020204" pitchFamily="34" charset="0"/>
                <a:cs typeface="Open Sans" panose="020B0606030504020204" pitchFamily="34" charset="0"/>
              </a:rPr>
              <a:t>”.</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6E0DC8AE-7326-BB65-AB9E-5E4D41332721}"/>
              </a:ext>
            </a:extLst>
          </p:cNvPr>
          <p:cNvGrpSpPr/>
          <p:nvPr/>
        </p:nvGrpSpPr>
        <p:grpSpPr>
          <a:xfrm>
            <a:off x="3209699" y="221625"/>
            <a:ext cx="5772602" cy="1203362"/>
            <a:chOff x="3385003" y="221625"/>
            <a:chExt cx="5772602" cy="1203362"/>
          </a:xfrm>
        </p:grpSpPr>
        <p:sp>
          <p:nvSpPr>
            <p:cNvPr id="4" name="Rectangle 3">
              <a:extLst>
                <a:ext uri="{FF2B5EF4-FFF2-40B4-BE49-F238E27FC236}">
                  <a16:creationId xmlns:a16="http://schemas.microsoft.com/office/drawing/2014/main" id="{00A7CC1E-A992-2D72-C6A4-A3E8458E6B44}"/>
                </a:ext>
              </a:extLst>
            </p:cNvPr>
            <p:cNvSpPr/>
            <p:nvPr/>
          </p:nvSpPr>
          <p:spPr>
            <a:xfrm>
              <a:off x="3735613" y="221625"/>
              <a:ext cx="5071382" cy="1203362"/>
            </a:xfrm>
            <a:prstGeom prst="roundRect">
              <a:avLst>
                <a:gd name="adj" fmla="val 15033"/>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6" name="TextBox 5">
              <a:extLst>
                <a:ext uri="{FF2B5EF4-FFF2-40B4-BE49-F238E27FC236}">
                  <a16:creationId xmlns:a16="http://schemas.microsoft.com/office/drawing/2014/main" id="{BC52D196-5353-730F-8B19-5DA33E98B58D}"/>
                </a:ext>
              </a:extLst>
            </p:cNvPr>
            <p:cNvSpPr txBox="1"/>
            <p:nvPr/>
          </p:nvSpPr>
          <p:spPr>
            <a:xfrm>
              <a:off x="3385003" y="295502"/>
              <a:ext cx="5772602" cy="1055608"/>
            </a:xfrm>
            <a:prstGeom prst="roundRect">
              <a:avLst/>
            </a:prstGeom>
            <a:noFill/>
          </p:spPr>
          <p:txBody>
            <a:bodyPr wrap="square" rtlCol="0">
              <a:spAutoFit/>
            </a:bodyPr>
            <a:lstStyle/>
            <a:p>
              <a:pPr algn="ctr"/>
              <a:r>
                <a:rPr lang="vi-VN" sz="2800" b="1">
                  <a:latin typeface="Open Sans" panose="020B0606030504020204" pitchFamily="34" charset="0"/>
                  <a:ea typeface="Open Sans" panose="020B0606030504020204" pitchFamily="34" charset="0"/>
                  <a:cs typeface="Open Sans" panose="020B0606030504020204" pitchFamily="34" charset="0"/>
                </a:rPr>
                <a:t>2. Thực hành: Xây dựng trò chơi đoán số</a:t>
              </a:r>
            </a:p>
          </p:txBody>
        </p:sp>
      </p:grpSp>
      <p:pic>
        <p:nvPicPr>
          <p:cNvPr id="5" name="Picture 4">
            <a:extLst>
              <a:ext uri="{FF2B5EF4-FFF2-40B4-BE49-F238E27FC236}">
                <a16:creationId xmlns:a16="http://schemas.microsoft.com/office/drawing/2014/main" id="{FD492533-5EF2-3578-37D9-1F82BC780184}"/>
              </a:ext>
            </a:extLst>
          </p:cNvPr>
          <p:cNvPicPr>
            <a:picLocks noChangeAspect="1"/>
          </p:cNvPicPr>
          <p:nvPr/>
        </p:nvPicPr>
        <p:blipFill>
          <a:blip r:embed="rId3"/>
          <a:stretch>
            <a:fillRect/>
          </a:stretch>
        </p:blipFill>
        <p:spPr>
          <a:xfrm>
            <a:off x="3476572" y="3491165"/>
            <a:ext cx="5238857" cy="2245224"/>
          </a:xfrm>
          <a:prstGeom prst="rect">
            <a:avLst/>
          </a:prstGeom>
        </p:spPr>
      </p:pic>
    </p:spTree>
    <p:extLst>
      <p:ext uri="{BB962C8B-B14F-4D97-AF65-F5344CB8AC3E}">
        <p14:creationId xmlns:p14="http://schemas.microsoft.com/office/powerpoint/2010/main" val="35781256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1266113" y="1730821"/>
            <a:ext cx="8441056" cy="1323439"/>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Bước </a:t>
            </a:r>
            <a:r>
              <a:rPr lang="en-US" sz="2000">
                <a:latin typeface="Open Sans" panose="020B0606030504020204" pitchFamily="34" charset="0"/>
                <a:ea typeface="Open Sans" panose="020B0606030504020204" pitchFamily="34" charset="0"/>
                <a:cs typeface="Open Sans" panose="020B0606030504020204" pitchFamily="34" charset="0"/>
              </a:rPr>
              <a:t>2</a:t>
            </a:r>
            <a:r>
              <a:rPr lang="vi-VN" sz="2000">
                <a:latin typeface="Open Sans" panose="020B0606030504020204" pitchFamily="34" charset="0"/>
                <a:ea typeface="Open Sans" panose="020B0606030504020204" pitchFamily="34" charset="0"/>
                <a:cs typeface="Open Sans" panose="020B0606030504020204" pitchFamily="34" charset="0"/>
              </a:rPr>
              <a:t>. Tạo </a:t>
            </a:r>
            <a:r>
              <a:rPr lang="en-US" sz="2000">
                <a:latin typeface="Open Sans" panose="020B0606030504020204" pitchFamily="34" charset="0"/>
                <a:ea typeface="Open Sans" panose="020B0606030504020204" pitchFamily="34" charset="0"/>
                <a:cs typeface="Open Sans" panose="020B0606030504020204" pitchFamily="34" charset="0"/>
              </a:rPr>
              <a:t>khung chương trình</a:t>
            </a:r>
          </a:p>
          <a:p>
            <a:pPr lvl="0">
              <a:defRPr/>
            </a:pP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Tạo khung chương trình gồm 6 khối lệnh lắp ghép với nhau theo cấu trúc tuần tự, từ trên xuống dưới. Mỗi khối lệnh được kéo từ các nhóm tương ứng như được chỉ dẫn trong hình 14. 5, th</a:t>
            </a:r>
            <a:r>
              <a:rPr lang="en-US" sz="2000">
                <a:latin typeface="Open Sans" panose="020B0606030504020204" pitchFamily="34" charset="0"/>
                <a:ea typeface="Open Sans" panose="020B0606030504020204" pitchFamily="34" charset="0"/>
                <a:cs typeface="Open Sans" panose="020B0606030504020204" pitchFamily="34" charset="0"/>
              </a:rPr>
              <a:t>ả</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vào vùng kịch bản</a:t>
            </a:r>
          </a:p>
        </p:txBody>
      </p:sp>
      <p:grpSp>
        <p:nvGrpSpPr>
          <p:cNvPr id="3" name="Group 2">
            <a:extLst>
              <a:ext uri="{FF2B5EF4-FFF2-40B4-BE49-F238E27FC236}">
                <a16:creationId xmlns:a16="http://schemas.microsoft.com/office/drawing/2014/main" id="{6E0DC8AE-7326-BB65-AB9E-5E4D41332721}"/>
              </a:ext>
            </a:extLst>
          </p:cNvPr>
          <p:cNvGrpSpPr/>
          <p:nvPr/>
        </p:nvGrpSpPr>
        <p:grpSpPr>
          <a:xfrm>
            <a:off x="3209699" y="221625"/>
            <a:ext cx="5772602" cy="1203362"/>
            <a:chOff x="3385003" y="221625"/>
            <a:chExt cx="5772602" cy="1203362"/>
          </a:xfrm>
        </p:grpSpPr>
        <p:sp>
          <p:nvSpPr>
            <p:cNvPr id="4" name="Rectangle 3">
              <a:extLst>
                <a:ext uri="{FF2B5EF4-FFF2-40B4-BE49-F238E27FC236}">
                  <a16:creationId xmlns:a16="http://schemas.microsoft.com/office/drawing/2014/main" id="{00A7CC1E-A992-2D72-C6A4-A3E8458E6B44}"/>
                </a:ext>
              </a:extLst>
            </p:cNvPr>
            <p:cNvSpPr/>
            <p:nvPr/>
          </p:nvSpPr>
          <p:spPr>
            <a:xfrm>
              <a:off x="3735613" y="221625"/>
              <a:ext cx="5071382" cy="1203362"/>
            </a:xfrm>
            <a:prstGeom prst="roundRect">
              <a:avLst>
                <a:gd name="adj" fmla="val 15033"/>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6" name="TextBox 5">
              <a:extLst>
                <a:ext uri="{FF2B5EF4-FFF2-40B4-BE49-F238E27FC236}">
                  <a16:creationId xmlns:a16="http://schemas.microsoft.com/office/drawing/2014/main" id="{BC52D196-5353-730F-8B19-5DA33E98B58D}"/>
                </a:ext>
              </a:extLst>
            </p:cNvPr>
            <p:cNvSpPr txBox="1"/>
            <p:nvPr/>
          </p:nvSpPr>
          <p:spPr>
            <a:xfrm>
              <a:off x="3385003" y="295502"/>
              <a:ext cx="5772602" cy="1055608"/>
            </a:xfrm>
            <a:prstGeom prst="roundRect">
              <a:avLst/>
            </a:prstGeom>
            <a:noFill/>
          </p:spPr>
          <p:txBody>
            <a:bodyPr wrap="square" rtlCol="0">
              <a:spAutoFit/>
            </a:bodyPr>
            <a:lstStyle/>
            <a:p>
              <a:pPr algn="ctr"/>
              <a:r>
                <a:rPr lang="vi-VN" sz="2800" b="1">
                  <a:latin typeface="Open Sans" panose="020B0606030504020204" pitchFamily="34" charset="0"/>
                  <a:ea typeface="Open Sans" panose="020B0606030504020204" pitchFamily="34" charset="0"/>
                  <a:cs typeface="Open Sans" panose="020B0606030504020204" pitchFamily="34" charset="0"/>
                </a:rPr>
                <a:t>2. Thực hành: Xây dựng trò chơi đoán số</a:t>
              </a:r>
            </a:p>
          </p:txBody>
        </p:sp>
      </p:grpSp>
      <p:pic>
        <p:nvPicPr>
          <p:cNvPr id="7" name="Picture 6">
            <a:extLst>
              <a:ext uri="{FF2B5EF4-FFF2-40B4-BE49-F238E27FC236}">
                <a16:creationId xmlns:a16="http://schemas.microsoft.com/office/drawing/2014/main" id="{440417CD-233B-1059-E87B-5D9F68273248}"/>
              </a:ext>
            </a:extLst>
          </p:cNvPr>
          <p:cNvPicPr>
            <a:picLocks noChangeAspect="1"/>
          </p:cNvPicPr>
          <p:nvPr/>
        </p:nvPicPr>
        <p:blipFill>
          <a:blip r:embed="rId3"/>
          <a:stretch>
            <a:fillRect/>
          </a:stretch>
        </p:blipFill>
        <p:spPr>
          <a:xfrm>
            <a:off x="4554811" y="3231542"/>
            <a:ext cx="3082379" cy="3131936"/>
          </a:xfrm>
          <a:prstGeom prst="rect">
            <a:avLst/>
          </a:prstGeom>
        </p:spPr>
      </p:pic>
    </p:spTree>
    <p:extLst>
      <p:ext uri="{BB962C8B-B14F-4D97-AF65-F5344CB8AC3E}">
        <p14:creationId xmlns:p14="http://schemas.microsoft.com/office/powerpoint/2010/main" val="192153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1266113" y="1498864"/>
            <a:ext cx="8441056" cy="2246769"/>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Bước </a:t>
            </a:r>
            <a:r>
              <a:rPr lang="en-US" sz="2000">
                <a:latin typeface="Open Sans" panose="020B0606030504020204" pitchFamily="34" charset="0"/>
                <a:ea typeface="Open Sans" panose="020B0606030504020204" pitchFamily="34" charset="0"/>
                <a:cs typeface="Open Sans" panose="020B0606030504020204" pitchFamily="34" charset="0"/>
              </a:rPr>
              <a:t>3</a:t>
            </a:r>
            <a:r>
              <a:rPr lang="vi-VN" sz="2000">
                <a:latin typeface="Open Sans" panose="020B0606030504020204" pitchFamily="34" charset="0"/>
                <a:ea typeface="Open Sans" panose="020B0606030504020204" pitchFamily="34" charset="0"/>
                <a:cs typeface="Open Sans" panose="020B0606030504020204" pitchFamily="34" charset="0"/>
              </a:rPr>
              <a:t>. Tạo </a:t>
            </a:r>
            <a:r>
              <a:rPr lang="en-US" sz="2000">
                <a:latin typeface="Open Sans" panose="020B0606030504020204" pitchFamily="34" charset="0"/>
                <a:ea typeface="Open Sans" panose="020B0606030504020204" pitchFamily="34" charset="0"/>
                <a:cs typeface="Open Sans" panose="020B0606030504020204" pitchFamily="34" charset="0"/>
              </a:rPr>
              <a:t>các biểu thức</a:t>
            </a:r>
          </a:p>
          <a:p>
            <a:pPr lvl="0">
              <a:defRPr/>
            </a:pP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Chọn phép toán và điền các giá trị tương ứng để có biểu thức </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lấy ngẫu nhiên từ </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1</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đến 100</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Chọn phép so sánh</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và lắp các biến vào chỗ trống để có biểu thức l</a:t>
            </a:r>
            <a:r>
              <a:rPr lang="en-US" sz="2000">
                <a:latin typeface="Open Sans" panose="020B0606030504020204" pitchFamily="34" charset="0"/>
                <a:ea typeface="Open Sans" panose="020B0606030504020204" pitchFamily="34" charset="0"/>
                <a:cs typeface="Open Sans" panose="020B0606030504020204" pitchFamily="34" charset="0"/>
              </a:rPr>
              <a:t>ô</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gic </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trả lời</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số bí mật</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L</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ắp ghép các biểu thức trên vào vị trí phù hợp trong khung chương trình </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(H</a:t>
            </a:r>
            <a:r>
              <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ình 14.6a</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6E0DC8AE-7326-BB65-AB9E-5E4D41332721}"/>
              </a:ext>
            </a:extLst>
          </p:cNvPr>
          <p:cNvGrpSpPr/>
          <p:nvPr/>
        </p:nvGrpSpPr>
        <p:grpSpPr>
          <a:xfrm>
            <a:off x="3209699" y="221625"/>
            <a:ext cx="5772602" cy="1203362"/>
            <a:chOff x="3385003" y="221625"/>
            <a:chExt cx="5772602" cy="1203362"/>
          </a:xfrm>
        </p:grpSpPr>
        <p:sp>
          <p:nvSpPr>
            <p:cNvPr id="4" name="Rectangle 3">
              <a:extLst>
                <a:ext uri="{FF2B5EF4-FFF2-40B4-BE49-F238E27FC236}">
                  <a16:creationId xmlns:a16="http://schemas.microsoft.com/office/drawing/2014/main" id="{00A7CC1E-A992-2D72-C6A4-A3E8458E6B44}"/>
                </a:ext>
              </a:extLst>
            </p:cNvPr>
            <p:cNvSpPr/>
            <p:nvPr/>
          </p:nvSpPr>
          <p:spPr>
            <a:xfrm>
              <a:off x="3735613" y="221625"/>
              <a:ext cx="5071382" cy="1203362"/>
            </a:xfrm>
            <a:prstGeom prst="roundRect">
              <a:avLst>
                <a:gd name="adj" fmla="val 15033"/>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6" name="TextBox 5">
              <a:extLst>
                <a:ext uri="{FF2B5EF4-FFF2-40B4-BE49-F238E27FC236}">
                  <a16:creationId xmlns:a16="http://schemas.microsoft.com/office/drawing/2014/main" id="{BC52D196-5353-730F-8B19-5DA33E98B58D}"/>
                </a:ext>
              </a:extLst>
            </p:cNvPr>
            <p:cNvSpPr txBox="1"/>
            <p:nvPr/>
          </p:nvSpPr>
          <p:spPr>
            <a:xfrm>
              <a:off x="3385003" y="295502"/>
              <a:ext cx="5772602" cy="1055608"/>
            </a:xfrm>
            <a:prstGeom prst="roundRect">
              <a:avLst/>
            </a:prstGeom>
            <a:noFill/>
          </p:spPr>
          <p:txBody>
            <a:bodyPr wrap="square" rtlCol="0">
              <a:spAutoFit/>
            </a:bodyPr>
            <a:lstStyle/>
            <a:p>
              <a:pPr algn="ctr"/>
              <a:r>
                <a:rPr lang="vi-VN" sz="2800" b="1">
                  <a:latin typeface="Open Sans" panose="020B0606030504020204" pitchFamily="34" charset="0"/>
                  <a:ea typeface="Open Sans" panose="020B0606030504020204" pitchFamily="34" charset="0"/>
                  <a:cs typeface="Open Sans" panose="020B0606030504020204" pitchFamily="34" charset="0"/>
                </a:rPr>
                <a:t>2. Thực hành: Xây dựng trò chơi đoán số</a:t>
              </a:r>
            </a:p>
          </p:txBody>
        </p:sp>
      </p:grpSp>
      <p:pic>
        <p:nvPicPr>
          <p:cNvPr id="5" name="Picture 4">
            <a:extLst>
              <a:ext uri="{FF2B5EF4-FFF2-40B4-BE49-F238E27FC236}">
                <a16:creationId xmlns:a16="http://schemas.microsoft.com/office/drawing/2014/main" id="{82EDDBAE-9188-9703-7AAF-784E91D9B7C6}"/>
              </a:ext>
            </a:extLst>
          </p:cNvPr>
          <p:cNvPicPr>
            <a:picLocks noChangeAspect="1"/>
          </p:cNvPicPr>
          <p:nvPr/>
        </p:nvPicPr>
        <p:blipFill rotWithShape="1">
          <a:blip r:embed="rId3"/>
          <a:srcRect r="47384" b="11252"/>
          <a:stretch/>
        </p:blipFill>
        <p:spPr>
          <a:xfrm>
            <a:off x="4250443" y="3623822"/>
            <a:ext cx="3691115" cy="2870284"/>
          </a:xfrm>
          <a:prstGeom prst="rect">
            <a:avLst/>
          </a:prstGeom>
        </p:spPr>
      </p:pic>
    </p:spTree>
    <p:extLst>
      <p:ext uri="{BB962C8B-B14F-4D97-AF65-F5344CB8AC3E}">
        <p14:creationId xmlns:p14="http://schemas.microsoft.com/office/powerpoint/2010/main" val="407594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1266113" y="1498864"/>
            <a:ext cx="8441056" cy="1631216"/>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Bước</a:t>
            </a:r>
            <a:r>
              <a:rPr lang="en-US" sz="2000">
                <a:latin typeface="Open Sans" panose="020B0606030504020204" pitchFamily="34" charset="0"/>
                <a:ea typeface="Open Sans" panose="020B0606030504020204" pitchFamily="34" charset="0"/>
                <a:cs typeface="Open Sans" panose="020B0606030504020204" pitchFamily="34" charset="0"/>
              </a:rPr>
              <a:t> 4</a:t>
            </a:r>
            <a:r>
              <a:rPr lang="vi-VN" sz="2000">
                <a:latin typeface="Open Sans" panose="020B0606030504020204" pitchFamily="34" charset="0"/>
                <a:ea typeface="Open Sans" panose="020B0606030504020204" pitchFamily="34" charset="0"/>
                <a:cs typeface="Open Sans" panose="020B0606030504020204" pitchFamily="34" charset="0"/>
              </a:rPr>
              <a:t>. Tạo khối lệnh rẽ nhánh
</a:t>
            </a:r>
            <a:r>
              <a:rPr lang="en-US" sz="2000">
                <a:latin typeface="Open Sans" panose="020B0606030504020204" pitchFamily="34" charset="0"/>
                <a:ea typeface="Open Sans" panose="020B0606030504020204" pitchFamily="34" charset="0"/>
                <a:cs typeface="Open Sans" panose="020B0606030504020204" pitchFamily="34" charset="0"/>
              </a:rPr>
              <a:t>- </a:t>
            </a:r>
            <a:r>
              <a:rPr lang="vi-VN" sz="2000">
                <a:latin typeface="Open Sans" panose="020B0606030504020204" pitchFamily="34" charset="0"/>
                <a:ea typeface="Open Sans" panose="020B0606030504020204" pitchFamily="34" charset="0"/>
                <a:cs typeface="Open Sans" panose="020B0606030504020204" pitchFamily="34" charset="0"/>
              </a:rPr>
              <a:t>Tương tự như bước 2 và bước 3 để tạo khối lệnh rẽ nhánh với điều kiện </a:t>
            </a:r>
            <a:r>
              <a:rPr lang="en-US" sz="2000">
                <a:latin typeface="Open Sans" panose="020B0606030504020204" pitchFamily="34" charset="0"/>
                <a:ea typeface="Open Sans" panose="020B0606030504020204" pitchFamily="34" charset="0"/>
                <a:cs typeface="Open Sans" panose="020B0606030504020204" pitchFamily="34" charset="0"/>
              </a:rPr>
              <a:t>“</a:t>
            </a:r>
            <a:r>
              <a:rPr lang="vi-VN" sz="2000">
                <a:latin typeface="Open Sans" panose="020B0606030504020204" pitchFamily="34" charset="0"/>
                <a:ea typeface="Open Sans" panose="020B0606030504020204" pitchFamily="34" charset="0"/>
                <a:cs typeface="Open Sans" panose="020B0606030504020204" pitchFamily="34" charset="0"/>
              </a:rPr>
              <a:t>trả lời </a:t>
            </a:r>
            <a:r>
              <a:rPr lang="en-US" sz="2000">
                <a:latin typeface="Open Sans" panose="020B0606030504020204" pitchFamily="34" charset="0"/>
                <a:ea typeface="Open Sans" panose="020B0606030504020204" pitchFamily="34" charset="0"/>
                <a:cs typeface="Open Sans" panose="020B0606030504020204" pitchFamily="34" charset="0"/>
              </a:rPr>
              <a:t>&lt;</a:t>
            </a:r>
            <a:r>
              <a:rPr lang="vi-VN" sz="2000">
                <a:latin typeface="Open Sans" panose="020B0606030504020204" pitchFamily="34" charset="0"/>
                <a:ea typeface="Open Sans" panose="020B0606030504020204" pitchFamily="34" charset="0"/>
                <a:cs typeface="Open Sans" panose="020B0606030504020204" pitchFamily="34" charset="0"/>
              </a:rPr>
              <a:t> số bí mật</a:t>
            </a:r>
            <a:r>
              <a:rPr lang="en-US" sz="2000">
                <a:latin typeface="Open Sans" panose="020B0606030504020204" pitchFamily="34" charset="0"/>
                <a:ea typeface="Open Sans" panose="020B0606030504020204" pitchFamily="34" charset="0"/>
                <a:cs typeface="Open Sans" panose="020B0606030504020204" pitchFamily="34" charset="0"/>
              </a:rPr>
              <a:t>”</a:t>
            </a:r>
            <a:r>
              <a:rPr lang="vi-VN" sz="2000">
                <a:latin typeface="Open Sans" panose="020B0606030504020204" pitchFamily="34" charset="0"/>
                <a:ea typeface="Open Sans" panose="020B0606030504020204" pitchFamily="34" charset="0"/>
                <a:cs typeface="Open Sans" panose="020B0606030504020204" pitchFamily="34" charset="0"/>
              </a:rPr>
              <a:t>.
</a:t>
            </a:r>
            <a:r>
              <a:rPr lang="en-US" sz="2000">
                <a:latin typeface="Open Sans" panose="020B0606030504020204" pitchFamily="34" charset="0"/>
                <a:ea typeface="Open Sans" panose="020B0606030504020204" pitchFamily="34" charset="0"/>
                <a:cs typeface="Open Sans" panose="020B0606030504020204" pitchFamily="34" charset="0"/>
              </a:rPr>
              <a:t>- </a:t>
            </a:r>
            <a:r>
              <a:rPr lang="vi-VN" sz="2000">
                <a:latin typeface="Open Sans" panose="020B0606030504020204" pitchFamily="34" charset="0"/>
                <a:ea typeface="Open Sans" panose="020B0606030504020204" pitchFamily="34" charset="0"/>
                <a:cs typeface="Open Sans" panose="020B0606030504020204" pitchFamily="34" charset="0"/>
              </a:rPr>
              <a:t>Chọn từ nhóm </a:t>
            </a:r>
            <a:r>
              <a:rPr lang="en-US" sz="2000">
                <a:latin typeface="Open Sans" panose="020B0606030504020204" pitchFamily="34" charset="0"/>
                <a:ea typeface="Open Sans" panose="020B0606030504020204" pitchFamily="34" charset="0"/>
                <a:cs typeface="Open Sans" panose="020B0606030504020204" pitchFamily="34" charset="0"/>
              </a:rPr>
              <a:t>“C</a:t>
            </a:r>
            <a:r>
              <a:rPr lang="vi-VN" sz="2000">
                <a:latin typeface="Open Sans" panose="020B0606030504020204" pitchFamily="34" charset="0"/>
                <a:ea typeface="Open Sans" panose="020B0606030504020204" pitchFamily="34" charset="0"/>
                <a:cs typeface="Open Sans" panose="020B0606030504020204" pitchFamily="34" charset="0"/>
              </a:rPr>
              <a:t>ảm biến</a:t>
            </a:r>
            <a:r>
              <a:rPr lang="en-US" sz="2000">
                <a:latin typeface="Open Sans" panose="020B0606030504020204" pitchFamily="34" charset="0"/>
                <a:ea typeface="Open Sans" panose="020B0606030504020204" pitchFamily="34" charset="0"/>
                <a:cs typeface="Open Sans" panose="020B0606030504020204" pitchFamily="34" charset="0"/>
              </a:rPr>
              <a:t>”</a:t>
            </a:r>
            <a:r>
              <a:rPr lang="vi-VN" sz="2000">
                <a:latin typeface="Open Sans" panose="020B0606030504020204" pitchFamily="34" charset="0"/>
                <a:ea typeface="Open Sans" panose="020B0606030504020204" pitchFamily="34" charset="0"/>
                <a:cs typeface="Open Sans" panose="020B0606030504020204" pitchFamily="34" charset="0"/>
              </a:rPr>
              <a:t> các khối lệnh </a:t>
            </a:r>
            <a:r>
              <a:rPr lang="en-US" sz="2000">
                <a:latin typeface="Open Sans" panose="020B0606030504020204" pitchFamily="34" charset="0"/>
                <a:ea typeface="Open Sans" panose="020B0606030504020204" pitchFamily="34" charset="0"/>
                <a:cs typeface="Open Sans" panose="020B0606030504020204" pitchFamily="34" charset="0"/>
              </a:rPr>
              <a:t>“</a:t>
            </a:r>
            <a:r>
              <a:rPr lang="vi-VN" sz="2000">
                <a:latin typeface="Open Sans" panose="020B0606030504020204" pitchFamily="34" charset="0"/>
                <a:ea typeface="Open Sans" panose="020B0606030504020204" pitchFamily="34" charset="0"/>
                <a:cs typeface="Open Sans" panose="020B0606030504020204" pitchFamily="34" charset="0"/>
              </a:rPr>
              <a:t>hỏi</a:t>
            </a:r>
            <a:r>
              <a:rPr lang="en-US" sz="2000">
                <a:latin typeface="Open Sans" panose="020B0606030504020204" pitchFamily="34" charset="0"/>
                <a:ea typeface="Open Sans" panose="020B0606030504020204" pitchFamily="34" charset="0"/>
                <a:cs typeface="Open Sans" panose="020B0606030504020204" pitchFamily="34" charset="0"/>
              </a:rPr>
              <a:t>”</a:t>
            </a:r>
            <a:r>
              <a:rPr lang="vi-VN" sz="2000">
                <a:latin typeface="Open Sans" panose="020B0606030504020204" pitchFamily="34" charset="0"/>
                <a:ea typeface="Open Sans" panose="020B0606030504020204" pitchFamily="34" charset="0"/>
                <a:cs typeface="Open Sans" panose="020B0606030504020204" pitchFamily="34" charset="0"/>
              </a:rPr>
              <a:t> và lắp vào vị trí phù hợp như hình 14.6b</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6E0DC8AE-7326-BB65-AB9E-5E4D41332721}"/>
              </a:ext>
            </a:extLst>
          </p:cNvPr>
          <p:cNvGrpSpPr/>
          <p:nvPr/>
        </p:nvGrpSpPr>
        <p:grpSpPr>
          <a:xfrm>
            <a:off x="3209699" y="221625"/>
            <a:ext cx="5772602" cy="1203362"/>
            <a:chOff x="3385003" y="221625"/>
            <a:chExt cx="5772602" cy="1203362"/>
          </a:xfrm>
        </p:grpSpPr>
        <p:sp>
          <p:nvSpPr>
            <p:cNvPr id="4" name="Rectangle 3">
              <a:extLst>
                <a:ext uri="{FF2B5EF4-FFF2-40B4-BE49-F238E27FC236}">
                  <a16:creationId xmlns:a16="http://schemas.microsoft.com/office/drawing/2014/main" id="{00A7CC1E-A992-2D72-C6A4-A3E8458E6B44}"/>
                </a:ext>
              </a:extLst>
            </p:cNvPr>
            <p:cNvSpPr/>
            <p:nvPr/>
          </p:nvSpPr>
          <p:spPr>
            <a:xfrm>
              <a:off x="3735613" y="221625"/>
              <a:ext cx="5071382" cy="1203362"/>
            </a:xfrm>
            <a:prstGeom prst="roundRect">
              <a:avLst>
                <a:gd name="adj" fmla="val 15033"/>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6" name="TextBox 5">
              <a:extLst>
                <a:ext uri="{FF2B5EF4-FFF2-40B4-BE49-F238E27FC236}">
                  <a16:creationId xmlns:a16="http://schemas.microsoft.com/office/drawing/2014/main" id="{BC52D196-5353-730F-8B19-5DA33E98B58D}"/>
                </a:ext>
              </a:extLst>
            </p:cNvPr>
            <p:cNvSpPr txBox="1"/>
            <p:nvPr/>
          </p:nvSpPr>
          <p:spPr>
            <a:xfrm>
              <a:off x="3385003" y="295502"/>
              <a:ext cx="5772602" cy="1055608"/>
            </a:xfrm>
            <a:prstGeom prst="roundRect">
              <a:avLst/>
            </a:prstGeom>
            <a:noFill/>
          </p:spPr>
          <p:txBody>
            <a:bodyPr wrap="square" rtlCol="0">
              <a:spAutoFit/>
            </a:bodyPr>
            <a:lstStyle/>
            <a:p>
              <a:pPr algn="ctr"/>
              <a:r>
                <a:rPr lang="vi-VN" sz="2800" b="1">
                  <a:latin typeface="Open Sans" panose="020B0606030504020204" pitchFamily="34" charset="0"/>
                  <a:ea typeface="Open Sans" panose="020B0606030504020204" pitchFamily="34" charset="0"/>
                  <a:cs typeface="Open Sans" panose="020B0606030504020204" pitchFamily="34" charset="0"/>
                </a:rPr>
                <a:t>2. Thực hành: Xây dựng trò chơi đoán số</a:t>
              </a:r>
            </a:p>
          </p:txBody>
        </p:sp>
      </p:grpSp>
      <p:pic>
        <p:nvPicPr>
          <p:cNvPr id="5" name="Picture 4">
            <a:extLst>
              <a:ext uri="{FF2B5EF4-FFF2-40B4-BE49-F238E27FC236}">
                <a16:creationId xmlns:a16="http://schemas.microsoft.com/office/drawing/2014/main" id="{82EDDBAE-9188-9703-7AAF-784E91D9B7C6}"/>
              </a:ext>
            </a:extLst>
          </p:cNvPr>
          <p:cNvPicPr>
            <a:picLocks noChangeAspect="1"/>
          </p:cNvPicPr>
          <p:nvPr/>
        </p:nvPicPr>
        <p:blipFill rotWithShape="1">
          <a:blip r:embed="rId3"/>
          <a:srcRect l="50000" b="13536"/>
          <a:stretch/>
        </p:blipFill>
        <p:spPr>
          <a:xfrm>
            <a:off x="4342194" y="3277834"/>
            <a:ext cx="3507613" cy="2796395"/>
          </a:xfrm>
          <a:prstGeom prst="rect">
            <a:avLst/>
          </a:prstGeom>
        </p:spPr>
      </p:pic>
    </p:spTree>
    <p:extLst>
      <p:ext uri="{BB962C8B-B14F-4D97-AF65-F5344CB8AC3E}">
        <p14:creationId xmlns:p14="http://schemas.microsoft.com/office/powerpoint/2010/main" val="168863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550506" y="1498864"/>
            <a:ext cx="11541967" cy="1015663"/>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Bước</a:t>
            </a:r>
            <a:r>
              <a:rPr lang="en-US" sz="2000">
                <a:latin typeface="Open Sans" panose="020B0606030504020204" pitchFamily="34" charset="0"/>
                <a:ea typeface="Open Sans" panose="020B0606030504020204" pitchFamily="34" charset="0"/>
                <a:cs typeface="Open Sans" panose="020B0606030504020204" pitchFamily="34" charset="0"/>
              </a:rPr>
              <a:t> 5</a:t>
            </a:r>
            <a:r>
              <a:rPr lang="vi-VN" sz="2000">
                <a:latin typeface="Open Sans" panose="020B0606030504020204" pitchFamily="34" charset="0"/>
                <a:ea typeface="Open Sans" panose="020B0606030504020204" pitchFamily="34" charset="0"/>
                <a:cs typeface="Open Sans" panose="020B0606030504020204" pitchFamily="34" charset="0"/>
              </a:rPr>
              <a:t>. Hoàn thành chương trình
</a:t>
            </a:r>
            <a:r>
              <a:rPr lang="en-US" sz="2000">
                <a:latin typeface="Open Sans" panose="020B0606030504020204" pitchFamily="34" charset="0"/>
                <a:ea typeface="Open Sans" panose="020B0606030504020204" pitchFamily="34" charset="0"/>
                <a:cs typeface="Open Sans" panose="020B0606030504020204" pitchFamily="34" charset="0"/>
              </a:rPr>
              <a:t>- L</a:t>
            </a:r>
            <a:r>
              <a:rPr lang="vi-VN" sz="2000">
                <a:latin typeface="Open Sans" panose="020B0606030504020204" pitchFamily="34" charset="0"/>
                <a:ea typeface="Open Sans" panose="020B0606030504020204" pitchFamily="34" charset="0"/>
                <a:cs typeface="Open Sans" panose="020B0606030504020204" pitchFamily="34" charset="0"/>
              </a:rPr>
              <a:t>ắp khối lệnh rẽ nhánh vào khung chương trình để được chương trình hoàn chỉnh
</a:t>
            </a:r>
            <a:r>
              <a:rPr lang="en-US" sz="2000">
                <a:latin typeface="Open Sans" panose="020B0606030504020204" pitchFamily="34" charset="0"/>
                <a:ea typeface="Open Sans" panose="020B0606030504020204" pitchFamily="34" charset="0"/>
                <a:cs typeface="Open Sans" panose="020B0606030504020204" pitchFamily="34" charset="0"/>
              </a:rPr>
              <a:t>- Đ</a:t>
            </a:r>
            <a:r>
              <a:rPr lang="vi-VN" sz="2000">
                <a:latin typeface="Open Sans" panose="020B0606030504020204" pitchFamily="34" charset="0"/>
                <a:ea typeface="Open Sans" panose="020B0606030504020204" pitchFamily="34" charset="0"/>
                <a:cs typeface="Open Sans" panose="020B0606030504020204" pitchFamily="34" charset="0"/>
              </a:rPr>
              <a:t>ối sánh thuật toán được mô tả dưới dạng sơ đồ với chương trình hoàn chỉnh ở hình 14</a:t>
            </a:r>
            <a:r>
              <a:rPr lang="en-US" sz="2000">
                <a:latin typeface="Open Sans" panose="020B0606030504020204" pitchFamily="34" charset="0"/>
                <a:ea typeface="Open Sans" panose="020B0606030504020204" pitchFamily="34" charset="0"/>
                <a:cs typeface="Open Sans" panose="020B0606030504020204" pitchFamily="34" charset="0"/>
              </a:rPr>
              <a:t>.</a:t>
            </a:r>
            <a:r>
              <a:rPr lang="vi-VN" sz="2000">
                <a:latin typeface="Open Sans" panose="020B0606030504020204" pitchFamily="34" charset="0"/>
                <a:ea typeface="Open Sans" panose="020B0606030504020204" pitchFamily="34" charset="0"/>
                <a:cs typeface="Open Sans" panose="020B0606030504020204" pitchFamily="34" charset="0"/>
              </a:rPr>
              <a:t>7</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6E0DC8AE-7326-BB65-AB9E-5E4D41332721}"/>
              </a:ext>
            </a:extLst>
          </p:cNvPr>
          <p:cNvGrpSpPr/>
          <p:nvPr/>
        </p:nvGrpSpPr>
        <p:grpSpPr>
          <a:xfrm>
            <a:off x="3209699" y="221625"/>
            <a:ext cx="5772602" cy="1203362"/>
            <a:chOff x="3385003" y="221625"/>
            <a:chExt cx="5772602" cy="1203362"/>
          </a:xfrm>
        </p:grpSpPr>
        <p:sp>
          <p:nvSpPr>
            <p:cNvPr id="4" name="Rectangle 3">
              <a:extLst>
                <a:ext uri="{FF2B5EF4-FFF2-40B4-BE49-F238E27FC236}">
                  <a16:creationId xmlns:a16="http://schemas.microsoft.com/office/drawing/2014/main" id="{00A7CC1E-A992-2D72-C6A4-A3E8458E6B44}"/>
                </a:ext>
              </a:extLst>
            </p:cNvPr>
            <p:cNvSpPr/>
            <p:nvPr/>
          </p:nvSpPr>
          <p:spPr>
            <a:xfrm>
              <a:off x="3735613" y="221625"/>
              <a:ext cx="5071382" cy="1203362"/>
            </a:xfrm>
            <a:prstGeom prst="roundRect">
              <a:avLst>
                <a:gd name="adj" fmla="val 15033"/>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6" name="TextBox 5">
              <a:extLst>
                <a:ext uri="{FF2B5EF4-FFF2-40B4-BE49-F238E27FC236}">
                  <a16:creationId xmlns:a16="http://schemas.microsoft.com/office/drawing/2014/main" id="{BC52D196-5353-730F-8B19-5DA33E98B58D}"/>
                </a:ext>
              </a:extLst>
            </p:cNvPr>
            <p:cNvSpPr txBox="1"/>
            <p:nvPr/>
          </p:nvSpPr>
          <p:spPr>
            <a:xfrm>
              <a:off x="3385003" y="295502"/>
              <a:ext cx="5772602" cy="1055608"/>
            </a:xfrm>
            <a:prstGeom prst="roundRect">
              <a:avLst/>
            </a:prstGeom>
            <a:noFill/>
          </p:spPr>
          <p:txBody>
            <a:bodyPr wrap="square" rtlCol="0">
              <a:spAutoFit/>
            </a:bodyPr>
            <a:lstStyle/>
            <a:p>
              <a:pPr algn="ctr"/>
              <a:r>
                <a:rPr lang="vi-VN" sz="2800" b="1">
                  <a:latin typeface="Open Sans" panose="020B0606030504020204" pitchFamily="34" charset="0"/>
                  <a:ea typeface="Open Sans" panose="020B0606030504020204" pitchFamily="34" charset="0"/>
                  <a:cs typeface="Open Sans" panose="020B0606030504020204" pitchFamily="34" charset="0"/>
                </a:rPr>
                <a:t>2. Thực hành: Xây dựng trò chơi đoán số</a:t>
              </a:r>
            </a:p>
          </p:txBody>
        </p:sp>
      </p:grpSp>
      <p:pic>
        <p:nvPicPr>
          <p:cNvPr id="7" name="Picture 6">
            <a:extLst>
              <a:ext uri="{FF2B5EF4-FFF2-40B4-BE49-F238E27FC236}">
                <a16:creationId xmlns:a16="http://schemas.microsoft.com/office/drawing/2014/main" id="{0638CD4E-803E-FBCB-B293-0387BB9BB8F6}"/>
              </a:ext>
            </a:extLst>
          </p:cNvPr>
          <p:cNvPicPr>
            <a:picLocks noChangeAspect="1"/>
          </p:cNvPicPr>
          <p:nvPr/>
        </p:nvPicPr>
        <p:blipFill>
          <a:blip r:embed="rId3"/>
          <a:stretch>
            <a:fillRect/>
          </a:stretch>
        </p:blipFill>
        <p:spPr>
          <a:xfrm>
            <a:off x="2871899" y="2438445"/>
            <a:ext cx="6448203" cy="4419555"/>
          </a:xfrm>
          <a:prstGeom prst="rect">
            <a:avLst/>
          </a:prstGeom>
        </p:spPr>
      </p:pic>
    </p:spTree>
    <p:extLst>
      <p:ext uri="{BB962C8B-B14F-4D97-AF65-F5344CB8AC3E}">
        <p14:creationId xmlns:p14="http://schemas.microsoft.com/office/powerpoint/2010/main" val="16091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1266113" y="1635263"/>
            <a:ext cx="8441056" cy="1015663"/>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G</a:t>
            </a:r>
            <a:r>
              <a:rPr lang="vi-VN" sz="2000">
                <a:latin typeface="Open Sans" panose="020B0606030504020204" pitchFamily="34" charset="0"/>
                <a:ea typeface="Open Sans" panose="020B0606030504020204" pitchFamily="34" charset="0"/>
                <a:cs typeface="Open Sans" panose="020B0606030504020204" pitchFamily="34" charset="0"/>
              </a:rPr>
              <a:t>hép các khối lệnh a, b, c, d vào các vị trí tương ứng 1, 2, 3, 4 ở hình 14.8 để được thuật toán giải phương trình ax + b = 0 trong ngôn ngữ lập trình Scratch với các giá trị a, b nhập từ bàn phím.</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6E0DC8AE-7326-BB65-AB9E-5E4D41332721}"/>
              </a:ext>
            </a:extLst>
          </p:cNvPr>
          <p:cNvGrpSpPr/>
          <p:nvPr/>
        </p:nvGrpSpPr>
        <p:grpSpPr>
          <a:xfrm>
            <a:off x="4523631" y="317177"/>
            <a:ext cx="3144739" cy="1203362"/>
            <a:chOff x="8214890" y="317177"/>
            <a:chExt cx="3144739" cy="1203362"/>
          </a:xfrm>
        </p:grpSpPr>
        <p:sp>
          <p:nvSpPr>
            <p:cNvPr id="4" name="Rectangle 3">
              <a:extLst>
                <a:ext uri="{FF2B5EF4-FFF2-40B4-BE49-F238E27FC236}">
                  <a16:creationId xmlns:a16="http://schemas.microsoft.com/office/drawing/2014/main" id="{00A7CC1E-A992-2D72-C6A4-A3E8458E6B44}"/>
                </a:ext>
              </a:extLst>
            </p:cNvPr>
            <p:cNvSpPr/>
            <p:nvPr/>
          </p:nvSpPr>
          <p:spPr>
            <a:xfrm>
              <a:off x="8405892" y="317177"/>
              <a:ext cx="2762735" cy="1203362"/>
            </a:xfrm>
            <a:prstGeom prst="roundRect">
              <a:avLst>
                <a:gd name="adj" fmla="val 15033"/>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6" name="TextBox 5">
              <a:extLst>
                <a:ext uri="{FF2B5EF4-FFF2-40B4-BE49-F238E27FC236}">
                  <a16:creationId xmlns:a16="http://schemas.microsoft.com/office/drawing/2014/main" id="{BC52D196-5353-730F-8B19-5DA33E98B58D}"/>
                </a:ext>
              </a:extLst>
            </p:cNvPr>
            <p:cNvSpPr txBox="1"/>
            <p:nvPr/>
          </p:nvSpPr>
          <p:spPr>
            <a:xfrm>
              <a:off x="8214890" y="629417"/>
              <a:ext cx="3144739" cy="578882"/>
            </a:xfrm>
            <a:prstGeom prst="roundRect">
              <a:avLst/>
            </a:prstGeom>
            <a:noFill/>
          </p:spPr>
          <p:txBody>
            <a:bodyPr wrap="square" rtlCol="0">
              <a:spAutoFit/>
            </a:bodyPr>
            <a:lstStyle/>
            <a:p>
              <a:pPr algn="ctr"/>
              <a:r>
                <a:rPr lang="en-US" sz="2800" b="1">
                  <a:latin typeface="Open Sans" panose="020B0606030504020204" pitchFamily="34" charset="0"/>
                  <a:ea typeface="Open Sans" panose="020B0606030504020204" pitchFamily="34" charset="0"/>
                  <a:cs typeface="Open Sans" panose="020B0606030504020204" pitchFamily="34" charset="0"/>
                </a:rPr>
                <a:t>VẬN DỤNG</a:t>
              </a:r>
              <a:endParaRPr lang="vi-VN" sz="2800" b="1">
                <a:latin typeface="Open Sans" panose="020B0606030504020204" pitchFamily="34" charset="0"/>
                <a:ea typeface="Open Sans" panose="020B0606030504020204" pitchFamily="34" charset="0"/>
                <a:cs typeface="Open Sans" panose="020B0606030504020204" pitchFamily="34" charset="0"/>
              </a:endParaRPr>
            </a:p>
          </p:txBody>
        </p:sp>
      </p:grpSp>
      <p:pic>
        <p:nvPicPr>
          <p:cNvPr id="7" name="Picture 6">
            <a:extLst>
              <a:ext uri="{FF2B5EF4-FFF2-40B4-BE49-F238E27FC236}">
                <a16:creationId xmlns:a16="http://schemas.microsoft.com/office/drawing/2014/main" id="{D5738F0A-83DE-37DA-11DD-DAC2AD50C005}"/>
              </a:ext>
            </a:extLst>
          </p:cNvPr>
          <p:cNvPicPr>
            <a:picLocks noChangeAspect="1"/>
          </p:cNvPicPr>
          <p:nvPr/>
        </p:nvPicPr>
        <p:blipFill>
          <a:blip r:embed="rId3"/>
          <a:stretch>
            <a:fillRect/>
          </a:stretch>
        </p:blipFill>
        <p:spPr>
          <a:xfrm>
            <a:off x="2709565" y="2650926"/>
            <a:ext cx="6772871" cy="4207074"/>
          </a:xfrm>
          <a:prstGeom prst="rect">
            <a:avLst/>
          </a:prstGeom>
        </p:spPr>
      </p:pic>
      <p:sp>
        <p:nvSpPr>
          <p:cNvPr id="11" name="TextBox 10">
            <a:extLst>
              <a:ext uri="{FF2B5EF4-FFF2-40B4-BE49-F238E27FC236}">
                <a16:creationId xmlns:a16="http://schemas.microsoft.com/office/drawing/2014/main" id="{8CFC2A3E-23FF-851D-E709-549C03A9F3E3}"/>
              </a:ext>
            </a:extLst>
          </p:cNvPr>
          <p:cNvSpPr txBox="1"/>
          <p:nvPr/>
        </p:nvSpPr>
        <p:spPr>
          <a:xfrm>
            <a:off x="1266113" y="3230968"/>
            <a:ext cx="1218719" cy="1631216"/>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Đáp án: 1 – b; </a:t>
            </a: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2 – d; </a:t>
            </a: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3 – a; </a:t>
            </a: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4 – c; </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377696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TotalTime>
  <Words>450</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Grandview Display</vt:lpstr>
      <vt:lpstr>Open Sans</vt:lpstr>
      <vt:lpstr>DashVTI</vt:lpstr>
      <vt:lpstr>Office Theme</vt:lpstr>
      <vt:lpstr>PowerPoint Presentation</vt:lpstr>
      <vt:lpstr>TIẾT 31. BÀI 14:  CẤU TRÚC ĐIỀU KHIỂN (Tiếp)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2. Bài 1:  LƯỢC SỬ CÔNG CỤ TÍNH TOÁN (TIẾP)</dc:title>
  <dc:creator>Ban Thinh</dc:creator>
  <cp:lastModifiedBy>Admin</cp:lastModifiedBy>
  <cp:revision>42</cp:revision>
  <dcterms:created xsi:type="dcterms:W3CDTF">2023-06-05T12:10:35Z</dcterms:created>
  <dcterms:modified xsi:type="dcterms:W3CDTF">2025-02-11T12:21:30Z</dcterms:modified>
</cp:coreProperties>
</file>