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56D22"/>
    <a:srgbClr val="FC694A"/>
    <a:srgbClr val="59CAF6"/>
    <a:srgbClr val="55C8FF"/>
    <a:srgbClr val="D9ECD4"/>
    <a:srgbClr val="C248AD"/>
    <a:srgbClr val="FFD966"/>
    <a:srgbClr val="FFFF00"/>
    <a:srgbClr val="446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2/11/2025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2/11/2025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2/11/2025</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353013" y="2391778"/>
            <a:ext cx="7361258" cy="400110"/>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lên bảng nêu khái niệm của biến, hằng và biểu thức?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9D26344F-3885-2211-5BB0-45A61CCC4091}"/>
              </a:ext>
            </a:extLst>
          </p:cNvPr>
          <p:cNvSpPr txBox="1"/>
          <p:nvPr/>
        </p:nvSpPr>
        <p:spPr>
          <a:xfrm>
            <a:off x="2353013" y="3006909"/>
            <a:ext cx="7361258" cy="224676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Trong lập trình, biến được dùng để lưu trữ giá trị có thể thay đổi trong khi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Hằng là giá trị không đổi trong quá trình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Biểu thức là sự kết hợp của biến, hằng, dấu ngoặc, phép toán và các hàm để trả lại giá trị thuộc một kiểu dữ liệu nhất định.</a:t>
            </a: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09979"/>
            <a:ext cx="3539728" cy="1991097"/>
            <a:chOff x="703386" y="4313756"/>
            <a:chExt cx="3539728" cy="1991097"/>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3539728" cy="1991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169409" y="4770695"/>
              <a:ext cx="2607681" cy="1077218"/>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371572" y="1797126"/>
            <a:ext cx="11448855" cy="3109171"/>
          </a:xfrm>
        </p:spPr>
        <p:txBody>
          <a:bodyPr vert="horz" lIns="91440" tIns="45720" rIns="91440" bIns="45720" rtlCol="0" anchor="t">
            <a:noAutofit/>
          </a:bodyPr>
          <a:lstStyle/>
          <a:p>
            <a:pPr algn="ctr"/>
            <a: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TIẾT </a:t>
            </a:r>
            <a:r>
              <a:rPr lang="en-US" sz="6600" b="1"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29</a:t>
            </a:r>
            <a: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a:r>
            <a:b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vi-VN"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BÀI 13: BIỂU DIỄN DỮ LIỆU</a:t>
            </a:r>
            <a: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
            </a:r>
            <a:b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29266" y="6237813"/>
            <a:ext cx="4395248" cy="445664"/>
          </a:xfrm>
        </p:spPr>
        <p:txBody>
          <a:bodyPr vert="horz" lIns="91440" tIns="45720" rIns="91440" bIns="45720" rtlCol="0" anchor="t">
            <a:normAutofit lnSpcReduction="10000"/>
          </a:bodyPr>
          <a:lstStyle/>
          <a:p>
            <a:r>
              <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Người dạy: </a:t>
            </a:r>
            <a:r>
              <a:rPr lang="en-US" b="1"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Trình thị thấm</a:t>
            </a:r>
            <a:endParaRPr lang="en-US"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Ở bài 12, các em đã được lập trình tạo chương trình điều khiển nhân vật di chuyển và vẽ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11137" y="1143563"/>
            <a:ext cx="2504208" cy="5536760"/>
          </a:xfrm>
          <a:prstGeom prst="rect">
            <a:avLst/>
          </a:prstGeom>
        </p:spPr>
      </p:pic>
      <p:sp>
        <p:nvSpPr>
          <p:cNvPr id="7" name="TextBox 6">
            <a:extLst>
              <a:ext uri="{FF2B5EF4-FFF2-40B4-BE49-F238E27FC236}">
                <a16:creationId xmlns:a16="http://schemas.microsoft.com/office/drawing/2014/main" id="{29FAC291-3421-2708-82AA-A3C22841D061}"/>
              </a:ext>
            </a:extLst>
          </p:cNvPr>
          <p:cNvSpPr txBox="1"/>
          <p:nvPr/>
        </p:nvSpPr>
        <p:spPr>
          <a:xfrm>
            <a:off x="476655" y="3204057"/>
            <a:ext cx="6721813"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Mở tệp chương trình Vehinh.sb2 em đã lưu ở bài 12, bổ sung câu lệnh để được chương trình nâng cấp điều khiển nhân vật di chuyển theo hình có số cạnh nhập vào các bàn phím như hình 13.4</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CD2C01D-4431-282D-1CB5-F149A5575899}"/>
              </a:ext>
            </a:extLst>
          </p:cNvPr>
          <p:cNvPicPr/>
          <p:nvPr/>
        </p:nvPicPr>
        <p:blipFill rotWithShape="1">
          <a:blip r:embed="rId5">
            <a:extLst>
              <a:ext uri="{28A0092B-C50C-407E-A947-70E740481C1C}">
                <a14:useLocalDpi xmlns:a14="http://schemas.microsoft.com/office/drawing/2010/main" val="0"/>
              </a:ext>
            </a:extLst>
          </a:blip>
          <a:srcRect l="-838" t="1243" r="838" b="-929"/>
          <a:stretch/>
        </p:blipFill>
        <p:spPr>
          <a:xfrm>
            <a:off x="7321190" y="386786"/>
            <a:ext cx="4653931" cy="6340091"/>
          </a:xfrm>
          <a:prstGeom prst="rect">
            <a:avLst/>
          </a:prstGeom>
        </p:spPr>
      </p:pic>
    </p:spTree>
    <p:extLst>
      <p:ext uri="{BB962C8B-B14F-4D97-AF65-F5344CB8AC3E}">
        <p14:creationId xmlns:p14="http://schemas.microsoft.com/office/powerpoint/2010/main" val="306733179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1: Mở tệp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Vehinh.sb3 </a:t>
            </a:r>
            <a:r>
              <a:rPr lang="en-US" sz="2000">
                <a:latin typeface="Open Sans" panose="020B0606030504020204" pitchFamily="34" charset="0"/>
                <a:ea typeface="Open Sans" panose="020B0606030504020204" pitchFamily="34" charset="0"/>
                <a:cs typeface="Open Sans" panose="020B0606030504020204" pitchFamily="34" charset="0"/>
              </a:rPr>
              <a:t>trong Scratch. Chọn chế độ hiển thị tiếng Việt. Lưu tệp với tên mới là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Duongdi.sb3</a:t>
            </a:r>
            <a:endParaRPr kumimoji="0" lang="vi-VN" sz="2000" b="0" i="0" u="none" strike="noStrike" kern="1200" cap="none" spc="0" normalizeH="0" baseline="0" noProof="0">
              <a:ln>
                <a:noFill/>
              </a:ln>
              <a:solidFill>
                <a:srgbClr val="FF33C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3502" y="1518418"/>
            <a:ext cx="2997557" cy="1868606"/>
          </a:xfrm>
          <a:prstGeom prst="rect">
            <a:avLst/>
          </a:prstGeom>
        </p:spPr>
      </p:pic>
      <p:sp>
        <p:nvSpPr>
          <p:cNvPr id="4" name="TextBox 3">
            <a:extLst>
              <a:ext uri="{FF2B5EF4-FFF2-40B4-BE49-F238E27FC236}">
                <a16:creationId xmlns:a16="http://schemas.microsoft.com/office/drawing/2014/main" id="{06837944-7305-BE82-DAC4-8D002915F7BA}"/>
              </a:ext>
            </a:extLst>
          </p:cNvPr>
          <p:cNvSpPr txBox="1"/>
          <p:nvPr/>
        </p:nvSpPr>
        <p:spPr>
          <a:xfrm>
            <a:off x="476655" y="4376785"/>
            <a:ext cx="6584759" cy="707886"/>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2: Nháy chuột vào nhóm lệnh                           </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Tạo</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các biến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6F2FCE27-7851-B7F5-A686-9D25B19584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52731" y="3443466"/>
            <a:ext cx="2613840" cy="3442826"/>
          </a:xfrm>
          <a:prstGeom prst="rect">
            <a:avLst/>
          </a:prstGeom>
        </p:spPr>
      </p:pic>
      <p:grpSp>
        <p:nvGrpSpPr>
          <p:cNvPr id="20" name="Group 19">
            <a:extLst>
              <a:ext uri="{FF2B5EF4-FFF2-40B4-BE49-F238E27FC236}">
                <a16:creationId xmlns:a16="http://schemas.microsoft.com/office/drawing/2014/main" id="{5E50F271-F65B-714B-0902-9C5DF7CD7195}"/>
              </a:ext>
            </a:extLst>
          </p:cNvPr>
          <p:cNvGrpSpPr/>
          <p:nvPr/>
        </p:nvGrpSpPr>
        <p:grpSpPr>
          <a:xfrm>
            <a:off x="2243269" y="4265868"/>
            <a:ext cx="3258625" cy="835204"/>
            <a:chOff x="2243269" y="4265868"/>
            <a:chExt cx="3258625" cy="835204"/>
          </a:xfrm>
        </p:grpSpPr>
        <p:pic>
          <p:nvPicPr>
            <p:cNvPr id="11" name="Picture 10">
              <a:extLst>
                <a:ext uri="{FF2B5EF4-FFF2-40B4-BE49-F238E27FC236}">
                  <a16:creationId xmlns:a16="http://schemas.microsoft.com/office/drawing/2014/main" id="{7079FBC5-B786-8133-1CA9-8A2B8D538C19}"/>
                </a:ext>
              </a:extLst>
            </p:cNvPr>
            <p:cNvPicPr>
              <a:picLocks noChangeAspect="1"/>
            </p:cNvPicPr>
            <p:nvPr/>
          </p:nvPicPr>
          <p:blipFill>
            <a:blip r:embed="rId6"/>
            <a:stretch>
              <a:fillRect/>
            </a:stretch>
          </p:blipFill>
          <p:spPr>
            <a:xfrm>
              <a:off x="4915103" y="4265868"/>
              <a:ext cx="586791" cy="464860"/>
            </a:xfrm>
            <a:prstGeom prst="rect">
              <a:avLst/>
            </a:prstGeom>
          </p:spPr>
        </p:pic>
        <p:grpSp>
          <p:nvGrpSpPr>
            <p:cNvPr id="19" name="Group 18">
              <a:extLst>
                <a:ext uri="{FF2B5EF4-FFF2-40B4-BE49-F238E27FC236}">
                  <a16:creationId xmlns:a16="http://schemas.microsoft.com/office/drawing/2014/main" id="{CD4F9293-DF54-27EF-8E80-D134C212D161}"/>
                </a:ext>
              </a:extLst>
            </p:cNvPr>
            <p:cNvGrpSpPr/>
            <p:nvPr/>
          </p:nvGrpSpPr>
          <p:grpSpPr>
            <a:xfrm>
              <a:off x="2243269" y="4730728"/>
              <a:ext cx="1830591" cy="370344"/>
              <a:chOff x="2243269" y="4730728"/>
              <a:chExt cx="1830591" cy="370344"/>
            </a:xfrm>
          </p:grpSpPr>
          <p:pic>
            <p:nvPicPr>
              <p:cNvPr id="14" name="Picture 13">
                <a:extLst>
                  <a:ext uri="{FF2B5EF4-FFF2-40B4-BE49-F238E27FC236}">
                    <a16:creationId xmlns:a16="http://schemas.microsoft.com/office/drawing/2014/main" id="{E93032BA-89BE-A308-E1BA-1A23F5E344CD}"/>
                  </a:ext>
                </a:extLst>
              </p:cNvPr>
              <p:cNvPicPr>
                <a:picLocks noChangeAspect="1"/>
              </p:cNvPicPr>
              <p:nvPr/>
            </p:nvPicPr>
            <p:blipFill>
              <a:blip r:embed="rId7"/>
              <a:stretch>
                <a:fillRect/>
              </a:stretch>
            </p:blipFill>
            <p:spPr>
              <a:xfrm>
                <a:off x="3464207" y="4750522"/>
                <a:ext cx="609653" cy="350550"/>
              </a:xfrm>
              <a:prstGeom prst="rect">
                <a:avLst/>
              </a:prstGeom>
            </p:spPr>
          </p:pic>
          <p:pic>
            <p:nvPicPr>
              <p:cNvPr id="16" name="Picture 15">
                <a:extLst>
                  <a:ext uri="{FF2B5EF4-FFF2-40B4-BE49-F238E27FC236}">
                    <a16:creationId xmlns:a16="http://schemas.microsoft.com/office/drawing/2014/main" id="{FE205056-CA07-52FD-26E3-6C4AD54EE702}"/>
                  </a:ext>
                </a:extLst>
              </p:cNvPr>
              <p:cNvPicPr>
                <a:picLocks noChangeAspect="1"/>
              </p:cNvPicPr>
              <p:nvPr/>
            </p:nvPicPr>
            <p:blipFill>
              <a:blip r:embed="rId8"/>
              <a:stretch>
                <a:fillRect/>
              </a:stretch>
            </p:blipFill>
            <p:spPr>
              <a:xfrm>
                <a:off x="2755651" y="4730728"/>
                <a:ext cx="617240" cy="370344"/>
              </a:xfrm>
              <a:prstGeom prst="rect">
                <a:avLst/>
              </a:prstGeom>
            </p:spPr>
          </p:pic>
          <p:pic>
            <p:nvPicPr>
              <p:cNvPr id="18" name="Picture 17">
                <a:extLst>
                  <a:ext uri="{FF2B5EF4-FFF2-40B4-BE49-F238E27FC236}">
                    <a16:creationId xmlns:a16="http://schemas.microsoft.com/office/drawing/2014/main" id="{A1A51FB4-8B77-7BE5-F32F-45220695C820}"/>
                  </a:ext>
                </a:extLst>
              </p:cNvPr>
              <p:cNvPicPr>
                <a:picLocks noChangeAspect="1"/>
              </p:cNvPicPr>
              <p:nvPr/>
            </p:nvPicPr>
            <p:blipFill>
              <a:blip r:embed="rId9"/>
              <a:stretch>
                <a:fillRect/>
              </a:stretch>
            </p:blipFill>
            <p:spPr>
              <a:xfrm>
                <a:off x="2243269" y="4750522"/>
                <a:ext cx="429424" cy="350550"/>
              </a:xfrm>
              <a:prstGeom prst="rect">
                <a:avLst/>
              </a:prstGeom>
            </p:spPr>
          </p:pic>
        </p:grpSp>
      </p:grpSp>
    </p:spTree>
    <p:extLst>
      <p:ext uri="{BB962C8B-B14F-4D97-AF65-F5344CB8AC3E}">
        <p14:creationId xmlns:p14="http://schemas.microsoft.com/office/powerpoint/2010/main" val="136351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207029"/>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3: Nháy chuột vào nhóm lệnh</a:t>
            </a:r>
          </a:p>
          <a:p>
            <a:pPr lvl="0">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v</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à</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hoàn thành lệnh 1,2,3 của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sp>
        <p:nvSpPr>
          <p:cNvPr id="4" name="TextBox 3">
            <a:extLst>
              <a:ext uri="{FF2B5EF4-FFF2-40B4-BE49-F238E27FC236}">
                <a16:creationId xmlns:a16="http://schemas.microsoft.com/office/drawing/2014/main" id="{06837944-7305-BE82-DAC4-8D002915F7BA}"/>
              </a:ext>
            </a:extLst>
          </p:cNvPr>
          <p:cNvSpPr txBox="1"/>
          <p:nvPr/>
        </p:nvSpPr>
        <p:spPr>
          <a:xfrm>
            <a:off x="476655" y="3487091"/>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4: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để tạo hai biểu thức</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E2B5FD40-5AD0-F8CE-4BEA-B0709A1B1016}"/>
              </a:ext>
            </a:extLst>
          </p:cNvPr>
          <p:cNvGrpSpPr/>
          <p:nvPr/>
        </p:nvGrpSpPr>
        <p:grpSpPr>
          <a:xfrm>
            <a:off x="4800267" y="2190628"/>
            <a:ext cx="1936585" cy="488302"/>
            <a:chOff x="4800267" y="2375377"/>
            <a:chExt cx="1936585" cy="488302"/>
          </a:xfrm>
        </p:grpSpPr>
        <p:pic>
          <p:nvPicPr>
            <p:cNvPr id="8" name="Picture 7">
              <a:extLst>
                <a:ext uri="{FF2B5EF4-FFF2-40B4-BE49-F238E27FC236}">
                  <a16:creationId xmlns:a16="http://schemas.microsoft.com/office/drawing/2014/main" id="{E7F9F1FD-24B2-4DEA-15C6-5145D21B559E}"/>
                </a:ext>
              </a:extLst>
            </p:cNvPr>
            <p:cNvPicPr>
              <a:picLocks noChangeAspect="1"/>
            </p:cNvPicPr>
            <p:nvPr/>
          </p:nvPicPr>
          <p:blipFill>
            <a:blip r:embed="rId4"/>
            <a:stretch>
              <a:fillRect/>
            </a:stretch>
          </p:blipFill>
          <p:spPr>
            <a:xfrm>
              <a:off x="5501588" y="2375377"/>
              <a:ext cx="594412" cy="480102"/>
            </a:xfrm>
            <a:prstGeom prst="rect">
              <a:avLst/>
            </a:prstGeom>
          </p:spPr>
        </p:pic>
        <p:pic>
          <p:nvPicPr>
            <p:cNvPr id="13" name="Picture 12">
              <a:extLst>
                <a:ext uri="{FF2B5EF4-FFF2-40B4-BE49-F238E27FC236}">
                  <a16:creationId xmlns:a16="http://schemas.microsoft.com/office/drawing/2014/main" id="{4A03BB35-D936-A114-58A4-25E22442EB98}"/>
                </a:ext>
              </a:extLst>
            </p:cNvPr>
            <p:cNvPicPr>
              <a:picLocks noChangeAspect="1"/>
            </p:cNvPicPr>
            <p:nvPr/>
          </p:nvPicPr>
          <p:blipFill>
            <a:blip r:embed="rId5"/>
            <a:stretch>
              <a:fillRect/>
            </a:stretch>
          </p:blipFill>
          <p:spPr>
            <a:xfrm>
              <a:off x="6193203" y="2391778"/>
              <a:ext cx="543649" cy="463701"/>
            </a:xfrm>
            <a:prstGeom prst="rect">
              <a:avLst/>
            </a:prstGeom>
          </p:spPr>
        </p:pic>
        <p:pic>
          <p:nvPicPr>
            <p:cNvPr id="17" name="Picture 16">
              <a:extLst>
                <a:ext uri="{FF2B5EF4-FFF2-40B4-BE49-F238E27FC236}">
                  <a16:creationId xmlns:a16="http://schemas.microsoft.com/office/drawing/2014/main" id="{C2D34F0F-73AE-D030-6EA9-E814169D1E4D}"/>
                </a:ext>
              </a:extLst>
            </p:cNvPr>
            <p:cNvPicPr>
              <a:picLocks noChangeAspect="1"/>
            </p:cNvPicPr>
            <p:nvPr/>
          </p:nvPicPr>
          <p:blipFill>
            <a:blip r:embed="rId6"/>
            <a:stretch>
              <a:fillRect/>
            </a:stretch>
          </p:blipFill>
          <p:spPr>
            <a:xfrm>
              <a:off x="4800267" y="2383576"/>
              <a:ext cx="648560" cy="480103"/>
            </a:xfrm>
            <a:prstGeom prst="rect">
              <a:avLst/>
            </a:prstGeom>
          </p:spPr>
        </p:pic>
      </p:grpSp>
      <p:pic>
        <p:nvPicPr>
          <p:cNvPr id="24" name="Picture 23">
            <a:extLst>
              <a:ext uri="{FF2B5EF4-FFF2-40B4-BE49-F238E27FC236}">
                <a16:creationId xmlns:a16="http://schemas.microsoft.com/office/drawing/2014/main" id="{9CC752AC-ED23-FD9B-A77E-0B7849028BB8}"/>
              </a:ext>
            </a:extLst>
          </p:cNvPr>
          <p:cNvPicPr>
            <a:picLocks noChangeAspect="1"/>
          </p:cNvPicPr>
          <p:nvPr/>
        </p:nvPicPr>
        <p:blipFill>
          <a:blip r:embed="rId7"/>
          <a:stretch>
            <a:fillRect/>
          </a:stretch>
        </p:blipFill>
        <p:spPr>
          <a:xfrm>
            <a:off x="7075250" y="272074"/>
            <a:ext cx="4309775" cy="6447143"/>
          </a:xfrm>
          <a:prstGeom prst="rect">
            <a:avLst/>
          </a:prstGeom>
        </p:spPr>
      </p:pic>
      <p:pic>
        <p:nvPicPr>
          <p:cNvPr id="26" name="Picture 25">
            <a:extLst>
              <a:ext uri="{FF2B5EF4-FFF2-40B4-BE49-F238E27FC236}">
                <a16:creationId xmlns:a16="http://schemas.microsoft.com/office/drawing/2014/main" id="{AEB12C89-04DD-4FBB-9786-8672F5F6459E}"/>
              </a:ext>
            </a:extLst>
          </p:cNvPr>
          <p:cNvPicPr>
            <a:picLocks noChangeAspect="1"/>
          </p:cNvPicPr>
          <p:nvPr/>
        </p:nvPicPr>
        <p:blipFill>
          <a:blip r:embed="rId8"/>
          <a:stretch>
            <a:fillRect/>
          </a:stretch>
        </p:blipFill>
        <p:spPr>
          <a:xfrm>
            <a:off x="3003618" y="4026504"/>
            <a:ext cx="1009650" cy="476250"/>
          </a:xfrm>
          <a:prstGeom prst="rect">
            <a:avLst/>
          </a:prstGeom>
        </p:spPr>
      </p:pic>
      <p:pic>
        <p:nvPicPr>
          <p:cNvPr id="28" name="Picture 27">
            <a:extLst>
              <a:ext uri="{FF2B5EF4-FFF2-40B4-BE49-F238E27FC236}">
                <a16:creationId xmlns:a16="http://schemas.microsoft.com/office/drawing/2014/main" id="{9D0D714B-61CF-9B6B-75E8-162FF5C828DF}"/>
              </a:ext>
            </a:extLst>
          </p:cNvPr>
          <p:cNvPicPr>
            <a:picLocks noChangeAspect="1"/>
          </p:cNvPicPr>
          <p:nvPr/>
        </p:nvPicPr>
        <p:blipFill>
          <a:blip r:embed="rId9"/>
          <a:stretch>
            <a:fillRect/>
          </a:stretch>
        </p:blipFill>
        <p:spPr>
          <a:xfrm>
            <a:off x="4027104" y="4029919"/>
            <a:ext cx="1104900" cy="476250"/>
          </a:xfrm>
          <a:prstGeom prst="rect">
            <a:avLst/>
          </a:prstGeom>
        </p:spPr>
      </p:pic>
      <p:pic>
        <p:nvPicPr>
          <p:cNvPr id="30" name="Picture 29">
            <a:extLst>
              <a:ext uri="{FF2B5EF4-FFF2-40B4-BE49-F238E27FC236}">
                <a16:creationId xmlns:a16="http://schemas.microsoft.com/office/drawing/2014/main" id="{26845DB9-2451-3E71-4883-93BE17C11C75}"/>
              </a:ext>
            </a:extLst>
          </p:cNvPr>
          <p:cNvPicPr>
            <a:picLocks noChangeAspect="1"/>
          </p:cNvPicPr>
          <p:nvPr/>
        </p:nvPicPr>
        <p:blipFill>
          <a:blip r:embed="rId10"/>
          <a:stretch>
            <a:fillRect/>
          </a:stretch>
        </p:blipFill>
        <p:spPr>
          <a:xfrm>
            <a:off x="4769602" y="3310896"/>
            <a:ext cx="752475" cy="695325"/>
          </a:xfrm>
          <a:prstGeom prst="rect">
            <a:avLst/>
          </a:prstGeom>
        </p:spPr>
      </p:pic>
      <p:sp>
        <p:nvSpPr>
          <p:cNvPr id="31" name="TextBox 30">
            <a:extLst>
              <a:ext uri="{FF2B5EF4-FFF2-40B4-BE49-F238E27FC236}">
                <a16:creationId xmlns:a16="http://schemas.microsoft.com/office/drawing/2014/main" id="{7910F1C0-41A2-7668-0922-E812298745B5}"/>
              </a:ext>
            </a:extLst>
          </p:cNvPr>
          <p:cNvSpPr txBox="1"/>
          <p:nvPr/>
        </p:nvSpPr>
        <p:spPr>
          <a:xfrm>
            <a:off x="476655" y="4554133"/>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và hoàn thành hai câu lệnh 4,5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ABF45537-F317-2FD8-7C69-75A3AD622475}"/>
              </a:ext>
            </a:extLst>
          </p:cNvPr>
          <p:cNvPicPr>
            <a:picLocks noChangeAspect="1"/>
          </p:cNvPicPr>
          <p:nvPr/>
        </p:nvPicPr>
        <p:blipFill>
          <a:blip r:embed="rId4"/>
          <a:stretch>
            <a:fillRect/>
          </a:stretch>
        </p:blipFill>
        <p:spPr>
          <a:xfrm>
            <a:off x="4834798" y="4520190"/>
            <a:ext cx="594412" cy="480102"/>
          </a:xfrm>
          <a:prstGeom prst="rect">
            <a:avLst/>
          </a:prstGeom>
        </p:spPr>
      </p:pic>
      <p:sp>
        <p:nvSpPr>
          <p:cNvPr id="33" name="TextBox 32">
            <a:extLst>
              <a:ext uri="{FF2B5EF4-FFF2-40B4-BE49-F238E27FC236}">
                <a16:creationId xmlns:a16="http://schemas.microsoft.com/office/drawing/2014/main" id="{52EDDEC9-E094-0645-3A89-98992AB1FF4A}"/>
              </a:ext>
            </a:extLst>
          </p:cNvPr>
          <p:cNvSpPr txBox="1"/>
          <p:nvPr/>
        </p:nvSpPr>
        <p:spPr>
          <a:xfrm>
            <a:off x="476655" y="5518805"/>
            <a:ext cx="6584759" cy="1323439"/>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các biến vào vị trí tương ứng trong các câu lệnh câu lệnh 6,7,8</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a:extLst>
              <a:ext uri="{FF2B5EF4-FFF2-40B4-BE49-F238E27FC236}">
                <a16:creationId xmlns:a16="http://schemas.microsoft.com/office/drawing/2014/main" id="{9F61D35A-0645-7E6D-AE21-6013279D51AC}"/>
              </a:ext>
            </a:extLst>
          </p:cNvPr>
          <p:cNvPicPr>
            <a:picLocks noChangeAspect="1"/>
          </p:cNvPicPr>
          <p:nvPr/>
        </p:nvPicPr>
        <p:blipFill>
          <a:blip r:embed="rId4"/>
          <a:stretch>
            <a:fillRect/>
          </a:stretch>
        </p:blipFill>
        <p:spPr>
          <a:xfrm>
            <a:off x="4823412" y="5533997"/>
            <a:ext cx="594412" cy="480102"/>
          </a:xfrm>
          <a:prstGeom prst="rect">
            <a:avLst/>
          </a:prstGeom>
        </p:spPr>
      </p:pic>
    </p:spTree>
    <p:extLst>
      <p:ext uri="{BB962C8B-B14F-4D97-AF65-F5344CB8AC3E}">
        <p14:creationId xmlns:p14="http://schemas.microsoft.com/office/powerpoint/2010/main" val="379659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24517"/>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6: Nháy chuột vào nút                để chạy chương trình và xem kết quả</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Ví</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dụ: Nhập n = 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7" name="Picture 6">
            <a:extLst>
              <a:ext uri="{FF2B5EF4-FFF2-40B4-BE49-F238E27FC236}">
                <a16:creationId xmlns:a16="http://schemas.microsoft.com/office/drawing/2014/main" id="{75EFF365-B1A6-6F82-152D-C059CA3DD0D4}"/>
              </a:ext>
            </a:extLst>
          </p:cNvPr>
          <p:cNvPicPr>
            <a:picLocks noChangeAspect="1"/>
          </p:cNvPicPr>
          <p:nvPr/>
        </p:nvPicPr>
        <p:blipFill>
          <a:blip r:embed="rId4"/>
          <a:stretch>
            <a:fillRect/>
          </a:stretch>
        </p:blipFill>
        <p:spPr>
          <a:xfrm>
            <a:off x="4140478" y="2089800"/>
            <a:ext cx="638370" cy="785686"/>
          </a:xfrm>
          <a:prstGeom prst="rect">
            <a:avLst/>
          </a:prstGeom>
        </p:spPr>
      </p:pic>
      <p:pic>
        <p:nvPicPr>
          <p:cNvPr id="10" name="Picture 9">
            <a:extLst>
              <a:ext uri="{FF2B5EF4-FFF2-40B4-BE49-F238E27FC236}">
                <a16:creationId xmlns:a16="http://schemas.microsoft.com/office/drawing/2014/main" id="{B9451C97-CFBA-704E-BB62-964A9CD3DF99}"/>
              </a:ext>
            </a:extLst>
          </p:cNvPr>
          <p:cNvPicPr>
            <a:picLocks noChangeAspect="1"/>
          </p:cNvPicPr>
          <p:nvPr/>
        </p:nvPicPr>
        <p:blipFill>
          <a:blip r:embed="rId5"/>
          <a:stretch>
            <a:fillRect/>
          </a:stretch>
        </p:blipFill>
        <p:spPr>
          <a:xfrm>
            <a:off x="4044962" y="3062664"/>
            <a:ext cx="4541914" cy="3505504"/>
          </a:xfrm>
          <a:prstGeom prst="rect">
            <a:avLst/>
          </a:prstGeom>
        </p:spPr>
      </p:pic>
    </p:spTree>
    <p:extLst>
      <p:ext uri="{BB962C8B-B14F-4D97-AF65-F5344CB8AC3E}">
        <p14:creationId xmlns:p14="http://schemas.microsoft.com/office/powerpoint/2010/main" val="218532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sử dụng ngôn ngữ lập trình trực quan để viết chương trình tính chu vi đường tròn, diện tích hình tròn với giá trị của bán kính được nhập vào từ bàn phím, thông báo kết quả ra màn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LUYỆN TẬP</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 name="Picture 3" descr="A picture containing text, screenshot, font, design&#10;&#10;Description automatically generated">
            <a:extLst>
              <a:ext uri="{FF2B5EF4-FFF2-40B4-BE49-F238E27FC236}">
                <a16:creationId xmlns:a16="http://schemas.microsoft.com/office/drawing/2014/main" id="{02AED8C8-3098-D57B-1A89-A6672E1A42B3}"/>
              </a:ext>
            </a:extLst>
          </p:cNvPr>
          <p:cNvPicPr>
            <a:picLocks noChangeAspect="1"/>
          </p:cNvPicPr>
          <p:nvPr/>
        </p:nvPicPr>
        <p:blipFill>
          <a:blip r:embed="rId4"/>
          <a:stretch>
            <a:fillRect/>
          </a:stretch>
        </p:blipFill>
        <p:spPr>
          <a:xfrm>
            <a:off x="1248883" y="3026580"/>
            <a:ext cx="9694234" cy="2448245"/>
          </a:xfrm>
          <a:prstGeom prst="rect">
            <a:avLst/>
          </a:prstGeom>
        </p:spPr>
      </p:pic>
    </p:spTree>
    <p:extLst>
      <p:ext uri="{BB962C8B-B14F-4D97-AF65-F5344CB8AC3E}">
        <p14:creationId xmlns:p14="http://schemas.microsoft.com/office/powerpoint/2010/main" val="2096264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viết chương trình Scratch của riêng mình để giải quyết một bài toán cụ thể trong một môn học như Khoa học tự nhiên, Toán học,… trong đó có sử dụng hằng, biến và biểu thức để thực hiện thuật toán.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VẬN DỤNG</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12" descr="Best Little child at home doing a homework Illustration download in PNG &amp;  Vector format">
            <a:extLst>
              <a:ext uri="{FF2B5EF4-FFF2-40B4-BE49-F238E27FC236}">
                <a16:creationId xmlns:a16="http://schemas.microsoft.com/office/drawing/2014/main" id="{EAFBA530-CF24-DC98-D6CE-B63AC845D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847" y="3079059"/>
            <a:ext cx="3080307"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97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452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Grandview Display</vt:lpstr>
      <vt:lpstr>Open Sans</vt:lpstr>
      <vt:lpstr>DashVTI</vt:lpstr>
      <vt:lpstr>Office Theme</vt:lpstr>
      <vt:lpstr>PowerPoint Presentation</vt:lpstr>
      <vt:lpstr>TIẾT 29 BÀI 13: BIỂU DIỄN DỮ LIỆU (Tiếp)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40</cp:revision>
  <dcterms:created xsi:type="dcterms:W3CDTF">2023-06-05T12:10:35Z</dcterms:created>
  <dcterms:modified xsi:type="dcterms:W3CDTF">2025-02-11T12:18:28Z</dcterms:modified>
</cp:coreProperties>
</file>