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1" r:id="rId11"/>
    <p:sldId id="280"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D22"/>
    <a:srgbClr val="FC694A"/>
    <a:srgbClr val="59CAF6"/>
    <a:srgbClr val="55C8FF"/>
    <a:srgbClr val="FF33CC"/>
    <a:srgbClr val="D9ECD4"/>
    <a:srgbClr val="C248AD"/>
    <a:srgbClr val="FFD966"/>
    <a:srgbClr val="FFFF00"/>
    <a:srgbClr val="446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chương trình Tin học lớp 7, em đã được học về các kiểu dữ liệu trong phần mềm bảng tính. Em hãy cho biết đó là những kiểu dữ liệu nào?</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608290" y="943919"/>
              <a:ext cx="2483159"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descr="Best Excel Course for Kids Singapore - Coding for kids">
            <a:extLst>
              <a:ext uri="{FF2B5EF4-FFF2-40B4-BE49-F238E27FC236}">
                <a16:creationId xmlns:a16="http://schemas.microsoft.com/office/drawing/2014/main" id="{5DCD9BE0-E46E-107B-ED9F-31324285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995" y="328392"/>
            <a:ext cx="1953159" cy="17542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26344F-3885-2211-5BB0-45A61CCC4091}"/>
              </a:ext>
            </a:extLst>
          </p:cNvPr>
          <p:cNvSpPr txBox="1"/>
          <p:nvPr/>
        </p:nvSpPr>
        <p:spPr>
          <a:xfrm>
            <a:off x="2353013" y="3382700"/>
            <a:ext cx="7361258"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Dữ liệu số, dữ liệu kiểu phần trăm, dữ liệu ngày tháng</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943919"/>
              <a:ext cx="3002112"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1161878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Giả sử r là biến lưu giá trị của bán kính hình tròn. Em hãy cho biết giá trị trả lại của các biểu thức sau và kiểu dữ liệu của chúng trong ngôn ngữ lập trình </a:t>
            </a:r>
            <a:r>
              <a:rPr lang="en-US" sz="2000">
                <a:latin typeface="Open Sans" panose="020B0606030504020204" pitchFamily="34" charset="0"/>
                <a:ea typeface="Open Sans" panose="020B0606030504020204" pitchFamily="34" charset="0"/>
                <a:cs typeface="Open Sans" panose="020B0606030504020204" pitchFamily="34" charset="0"/>
              </a:rPr>
              <a:t>Scratch </a:t>
            </a:r>
            <a:r>
              <a:rPr lang="vi-VN" sz="2000">
                <a:latin typeface="Open Sans" panose="020B0606030504020204" pitchFamily="34" charset="0"/>
                <a:ea typeface="Open Sans" panose="020B0606030504020204" pitchFamily="34" charset="0"/>
                <a:cs typeface="Open Sans" panose="020B0606030504020204" pitchFamily="34" charset="0"/>
              </a:rPr>
              <a:t>với trường hợp r</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 5</a:t>
            </a:r>
          </a:p>
        </p:txBody>
      </p:sp>
      <p:pic>
        <p:nvPicPr>
          <p:cNvPr id="3" name="Picture 2" descr="Back to school, happy Pupils children learning computer reading books  concept 23366108 PNG">
            <a:extLst>
              <a:ext uri="{FF2B5EF4-FFF2-40B4-BE49-F238E27FC236}">
                <a16:creationId xmlns:a16="http://schemas.microsoft.com/office/drawing/2014/main" id="{6636152B-DF07-80BA-466F-2DEDB955EF5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14713" y="156850"/>
            <a:ext cx="2100307" cy="1574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A215F8-4C37-AD09-F6B8-D6A8C6685438}"/>
              </a:ext>
            </a:extLst>
          </p:cNvPr>
          <p:cNvPicPr>
            <a:picLocks noChangeAspect="1"/>
          </p:cNvPicPr>
          <p:nvPr/>
        </p:nvPicPr>
        <p:blipFill>
          <a:blip r:embed="rId5"/>
          <a:stretch>
            <a:fillRect/>
          </a:stretch>
        </p:blipFill>
        <p:spPr>
          <a:xfrm>
            <a:off x="164569" y="3051742"/>
            <a:ext cx="4889229" cy="2129857"/>
          </a:xfrm>
          <a:prstGeom prst="rect">
            <a:avLst/>
          </a:prstGeom>
        </p:spPr>
      </p:pic>
      <p:sp>
        <p:nvSpPr>
          <p:cNvPr id="11" name="TextBox 10">
            <a:extLst>
              <a:ext uri="{FF2B5EF4-FFF2-40B4-BE49-F238E27FC236}">
                <a16:creationId xmlns:a16="http://schemas.microsoft.com/office/drawing/2014/main" id="{F9DACFA0-94BB-A364-12C7-C3D35571ACF4}"/>
              </a:ext>
            </a:extLst>
          </p:cNvPr>
          <p:cNvSpPr txBox="1"/>
          <p:nvPr/>
        </p:nvSpPr>
        <p:spPr>
          <a:xfrm>
            <a:off x="5313826" y="3244334"/>
            <a:ext cx="4089774"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true; </a:t>
            </a:r>
            <a:r>
              <a:rPr lang="en-US">
                <a:latin typeface="Open Sans" panose="020B0606030504020204" pitchFamily="34" charset="0"/>
                <a:ea typeface="Open Sans" panose="020B0606030504020204" pitchFamily="34" charset="0"/>
                <a:cs typeface="Open Sans" panose="020B0606030504020204" pitchFamily="34" charset="0"/>
              </a:rPr>
              <a:t>Kiểu dữ liệu: Lôgic</a:t>
            </a:r>
            <a:endParaRPr lang="en-US" i="1">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D0AF2E1-37CE-FE07-8D31-39B1CE3807D6}"/>
              </a:ext>
            </a:extLst>
          </p:cNvPr>
          <p:cNvSpPr txBox="1"/>
          <p:nvPr/>
        </p:nvSpPr>
        <p:spPr>
          <a:xfrm>
            <a:off x="5313826" y="3932004"/>
            <a:ext cx="3825278"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31,4; </a:t>
            </a:r>
            <a:r>
              <a:rPr lang="en-US">
                <a:latin typeface="Open Sans" panose="020B0606030504020204" pitchFamily="34" charset="0"/>
                <a:ea typeface="Open Sans" panose="020B0606030504020204" pitchFamily="34" charset="0"/>
                <a:cs typeface="Open Sans" panose="020B0606030504020204" pitchFamily="34" charset="0"/>
              </a:rPr>
              <a:t>Kiểu dữ liệu: Số</a:t>
            </a:r>
            <a:endParaRPr lang="en-US"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E9E06AD-7967-578F-B3EB-1E2460A39BC8}"/>
              </a:ext>
            </a:extLst>
          </p:cNvPr>
          <p:cNvSpPr txBox="1"/>
          <p:nvPr/>
        </p:nvSpPr>
        <p:spPr>
          <a:xfrm>
            <a:off x="5313826" y="4619674"/>
            <a:ext cx="6672404"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Chu vi đường tròn là 31,5; </a:t>
            </a:r>
            <a:r>
              <a:rPr lang="en-US">
                <a:latin typeface="Open Sans" panose="020B0606030504020204" pitchFamily="34" charset="0"/>
                <a:ea typeface="Open Sans" panose="020B0606030504020204" pitchFamily="34" charset="0"/>
                <a:cs typeface="Open Sans" panose="020B0606030504020204" pitchFamily="34" charset="0"/>
              </a:rPr>
              <a:t>Kiểu dữ liệu: Xâu ký tự</a:t>
            </a:r>
            <a:endParaRPr lang="en-US"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06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943919"/>
              <a:ext cx="3002112"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11618780"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câu hỏi củng cố ở phần 2. Các em đã được yêu cầu chỉ ra hằng, biến, biểu thức và kiểu dữ liệu tương ứng được sử dụng trong chương trình ở hình 13.4 SGK. Vậy đoạn chương trình này để làm gì? Cách lập trình nó ra sao? Về nhà các em hãy nghiên cứu kỹ phần 3. Thực hành: Sử dụng hằng, biến, biểu thức trong chương trình để chuẩn bị cho tiết sau nhé.</a:t>
            </a:r>
          </a:p>
        </p:txBody>
      </p:sp>
      <p:pic>
        <p:nvPicPr>
          <p:cNvPr id="3" name="Picture 2">
            <a:extLst>
              <a:ext uri="{FF2B5EF4-FFF2-40B4-BE49-F238E27FC236}">
                <a16:creationId xmlns:a16="http://schemas.microsoft.com/office/drawing/2014/main" id="{6636152B-DF07-80BA-466F-2DEDB955E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916160" y="156850"/>
            <a:ext cx="1835775" cy="183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FEB685-0E2B-CE92-D91C-E4DF172D1685}"/>
              </a:ext>
            </a:extLst>
          </p:cNvPr>
          <p:cNvPicPr/>
          <p:nvPr/>
        </p:nvPicPr>
        <p:blipFill rotWithShape="1">
          <a:blip r:embed="rId5">
            <a:extLst>
              <a:ext uri="{28A0092B-C50C-407E-A947-70E740481C1C}">
                <a14:useLocalDpi xmlns:a14="http://schemas.microsoft.com/office/drawing/2010/main" val="0"/>
              </a:ext>
            </a:extLst>
          </a:blip>
          <a:srcRect l="-838" t="1243" r="838" b="-929"/>
          <a:stretch/>
        </p:blipFill>
        <p:spPr>
          <a:xfrm>
            <a:off x="4916077" y="3591782"/>
            <a:ext cx="2359846" cy="3214839"/>
          </a:xfrm>
          <a:prstGeom prst="rect">
            <a:avLst/>
          </a:prstGeom>
        </p:spPr>
      </p:pic>
    </p:spTree>
    <p:extLst>
      <p:ext uri="{BB962C8B-B14F-4D97-AF65-F5344CB8AC3E}">
        <p14:creationId xmlns:p14="http://schemas.microsoft.com/office/powerpoint/2010/main" val="216136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674" y="2691862"/>
            <a:ext cx="7815950" cy="2320135"/>
          </a:xfrm>
        </p:spPr>
        <p:txBody>
          <a:bodyPr vert="horz" lIns="91440" tIns="45720" rIns="91440" bIns="45720" rtlCol="0" anchor="t">
            <a:noAutofit/>
          </a:bodyPr>
          <a:lstStyle/>
          <a:p>
            <a:pPr algn="ctr"/>
            <a:r>
              <a:rPr lang="en-US" sz="6600" b="1" dirty="0">
                <a:latin typeface="Open Sans" panose="020B0606030504020204" pitchFamily="34" charset="0"/>
                <a:ea typeface="Open Sans" panose="020B0606030504020204" pitchFamily="34" charset="0"/>
                <a:cs typeface="Open Sans" panose="020B0606030504020204" pitchFamily="34" charset="0"/>
              </a:rPr>
              <a:t>TIẾT </a:t>
            </a:r>
            <a:r>
              <a:rPr lang="en-US" sz="6600" b="1" dirty="0" smtClean="0">
                <a:latin typeface="Open Sans" panose="020B0606030504020204" pitchFamily="34" charset="0"/>
                <a:ea typeface="Open Sans" panose="020B0606030504020204" pitchFamily="34" charset="0"/>
                <a:cs typeface="Open Sans" panose="020B0606030504020204" pitchFamily="34" charset="0"/>
              </a:rPr>
              <a:t>28</a:t>
            </a:r>
            <a:r>
              <a:rPr lang="en-US" sz="6600" b="1" dirty="0">
                <a:latin typeface="Open Sans" panose="020B0606030504020204" pitchFamily="34" charset="0"/>
                <a:ea typeface="Open Sans" panose="020B0606030504020204" pitchFamily="34" charset="0"/>
                <a:cs typeface="Open Sans" panose="020B0606030504020204" pitchFamily="34" charset="0"/>
              </a:rPr>
              <a:t/>
            </a:r>
            <a:br>
              <a:rPr lang="en-US" sz="6600" b="1" dirty="0">
                <a:latin typeface="Open Sans" panose="020B0606030504020204" pitchFamily="34" charset="0"/>
                <a:ea typeface="Open Sans" panose="020B0606030504020204" pitchFamily="34" charset="0"/>
                <a:cs typeface="Open Sans" panose="020B0606030504020204" pitchFamily="34" charset="0"/>
              </a:rPr>
            </a:br>
            <a:r>
              <a:rPr lang="vi-VN" sz="6600" b="1" dirty="0">
                <a:latin typeface="Open Sans" panose="020B0606030504020204" pitchFamily="34" charset="0"/>
                <a:ea typeface="Open Sans" panose="020B0606030504020204" pitchFamily="34" charset="0"/>
                <a:cs typeface="Open Sans" panose="020B0606030504020204" pitchFamily="34" charset="0"/>
              </a:rPr>
              <a:t>BÀI 13: BIỂU DIỄN DỮ LIỆU</a:t>
            </a:r>
            <a:endParaRPr lang="en-US" sz="6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503617">
            <a:off x="6425266" y="2983336"/>
            <a:ext cx="4395248" cy="445664"/>
          </a:xfrm>
        </p:spPr>
        <p:txBody>
          <a:bodyPr vert="horz" lIns="91440" tIns="45720" rIns="91440" bIns="45720" rtlCol="0" anchor="t">
            <a:normAutofit lnSpcReduction="10000"/>
          </a:bodyPr>
          <a:lstStyle/>
          <a:p>
            <a:r>
              <a:rPr lang="en-US" b="1" dirty="0">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Em hãy ghép mỗi dòng ở cột Dữ liệu với một dòng phù hợp ở cột Kiểu dữ liệu.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Dự đoán kết quả hiển thị ở các ô tính C1, C2, và C3 trong hình 13.2</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a:extLst>
              <a:ext uri="{FF2B5EF4-FFF2-40B4-BE49-F238E27FC236}">
                <a16:creationId xmlns:a16="http://schemas.microsoft.com/office/drawing/2014/main" id="{5DCD9BE0-E46E-107B-ED9F-3132428536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83390" y="3674792"/>
            <a:ext cx="7500504" cy="1689715"/>
          </a:xfrm>
          <a:prstGeom prst="rect">
            <a:avLst/>
          </a:prstGeom>
          <a:noFill/>
          <a:extLst>
            <a:ext uri="{909E8E84-426E-40DD-AFC4-6F175D3DCCD1}">
              <a14:hiddenFill xmlns:a14="http://schemas.microsoft.com/office/drawing/2010/main">
                <a:solidFill>
                  <a:srgbClr val="FFFFFF"/>
                </a:solidFill>
              </a14:hiddenFill>
            </a:ext>
          </a:extLst>
        </p:spPr>
      </p:pic>
      <p:pic>
        <p:nvPicPr>
          <p:cNvPr id="2" name="y2meta.com - 5 Minute Timer-(1080p)">
            <a:hlinkClick r:id="" action="ppaction://media"/>
            <a:extLst>
              <a:ext uri="{FF2B5EF4-FFF2-40B4-BE49-F238E27FC236}">
                <a16:creationId xmlns:a16="http://schemas.microsoft.com/office/drawing/2014/main" id="{B64D0CC1-70AB-7AC5-80C9-DFC5F8F475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037741" y="286152"/>
            <a:ext cx="2656266" cy="1161949"/>
          </a:xfrm>
          <a:prstGeom prst="rect">
            <a:avLst/>
          </a:prstGeom>
        </p:spPr>
      </p:pic>
      <p:sp>
        <p:nvSpPr>
          <p:cNvPr id="3" name="Arrow: Pentagon 2">
            <a:extLst>
              <a:ext uri="{FF2B5EF4-FFF2-40B4-BE49-F238E27FC236}">
                <a16:creationId xmlns:a16="http://schemas.microsoft.com/office/drawing/2014/main" id="{26FC2FCF-CC8A-DF0C-E1CD-3FD650515601}"/>
              </a:ext>
            </a:extLst>
          </p:cNvPr>
          <p:cNvSpPr/>
          <p:nvPr/>
        </p:nvSpPr>
        <p:spPr>
          <a:xfrm>
            <a:off x="7283801" y="195173"/>
            <a:ext cx="4164147" cy="1343906"/>
          </a:xfrm>
          <a:prstGeom prst="homePlate">
            <a:avLst/>
          </a:prstGeom>
          <a:gradFill flip="none" rotWithShape="1">
            <a:gsLst>
              <a:gs pos="0">
                <a:srgbClr val="F56D22">
                  <a:tint val="66000"/>
                  <a:satMod val="160000"/>
                </a:srgbClr>
              </a:gs>
              <a:gs pos="50000">
                <a:srgbClr val="F56D22">
                  <a:tint val="44500"/>
                  <a:satMod val="160000"/>
                </a:srgbClr>
              </a:gs>
              <a:gs pos="100000">
                <a:srgbClr val="F56D22">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729E0583-B947-5A5A-597B-3CCAE35BB56B}"/>
              </a:ext>
            </a:extLst>
          </p:cNvPr>
          <p:cNvGrpSpPr/>
          <p:nvPr/>
        </p:nvGrpSpPr>
        <p:grpSpPr>
          <a:xfrm>
            <a:off x="5100910" y="15765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1760759A-C382-DD7E-3F9C-2B51C0CA9E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78EC9F-C48D-EA3B-F9A4-9A102F13176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A700926D-338A-4F5D-9CC2-99F9BC179C2A}"/>
              </a:ext>
            </a:extLst>
          </p:cNvPr>
          <p:cNvSpPr txBox="1"/>
          <p:nvPr/>
        </p:nvSpPr>
        <p:spPr>
          <a:xfrm>
            <a:off x="2353013" y="5452198"/>
            <a:ext cx="7361258"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“Tin học” -&gt; Văn bản;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Số- C1: 8; C2: 35; C3: TRUE </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3.141592 -&gt;</a:t>
            </a:r>
          </a:p>
        </p:txBody>
      </p:sp>
      <p:grpSp>
        <p:nvGrpSpPr>
          <p:cNvPr id="14" name="Group 13">
            <a:extLst>
              <a:ext uri="{FF2B5EF4-FFF2-40B4-BE49-F238E27FC236}">
                <a16:creationId xmlns:a16="http://schemas.microsoft.com/office/drawing/2014/main" id="{6C60647F-ED24-93BF-15A9-C94CDAA08FA9}"/>
              </a:ext>
            </a:extLst>
          </p:cNvPr>
          <p:cNvGrpSpPr/>
          <p:nvPr/>
        </p:nvGrpSpPr>
        <p:grpSpPr>
          <a:xfrm>
            <a:off x="9037310" y="4313029"/>
            <a:ext cx="3313394" cy="2618882"/>
            <a:chOff x="8111612" y="1250254"/>
            <a:chExt cx="3313394" cy="2618882"/>
          </a:xfrm>
          <a:noFill/>
        </p:grpSpPr>
        <p:sp>
          <p:nvSpPr>
            <p:cNvPr id="15" name="Rectangle 14">
              <a:extLst>
                <a:ext uri="{FF2B5EF4-FFF2-40B4-BE49-F238E27FC236}">
                  <a16:creationId xmlns:a16="http://schemas.microsoft.com/office/drawing/2014/main" id="{B9B88BB2-7589-9D4A-94AA-2A64644331C0}"/>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2">
              <a:extLst>
                <a:ext uri="{FF2B5EF4-FFF2-40B4-BE49-F238E27FC236}">
                  <a16:creationId xmlns:a16="http://schemas.microsoft.com/office/drawing/2014/main" id="{9C899508-B2AA-EE1E-4D51-B543D016DD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6559DDDF-31BE-371D-6F11-E43F4241FC9F}"/>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218122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exit" presetSubtype="2" fill="hold" grpId="0"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1+ppt_w/2"/>
                                          </p:val>
                                        </p:tav>
                                      </p:tavLst>
                                    </p:anim>
                                    <p:anim calcmode="lin" valueType="num">
                                      <p:cBhvr additive="base">
                                        <p:cTn id="37" dur="500"/>
                                        <p:tgtEl>
                                          <p:spTgt spid="3"/>
                                        </p:tgtEl>
                                        <p:attrNameLst>
                                          <p:attrName>ppt_y</p:attrName>
                                        </p:attrNameLst>
                                      </p:cBhvr>
                                      <p:tavLst>
                                        <p:tav tm="0">
                                          <p:val>
                                            <p:strVal val="ppt_y"/>
                                          </p:val>
                                        </p:tav>
                                        <p:tav tm="100000">
                                          <p:val>
                                            <p:strVal val="ppt_y"/>
                                          </p:val>
                                        </p:tav>
                                      </p:tavLst>
                                    </p:anim>
                                    <p:set>
                                      <p:cBhvr>
                                        <p:cTn id="38" dur="1" fill="hold">
                                          <p:stCondLst>
                                            <p:cond delay="499"/>
                                          </p:stCondLst>
                                        </p:cTn>
                                        <p:tgtEl>
                                          <p:spTgt spid="3"/>
                                        </p:tgtEl>
                                        <p:attrNameLst>
                                          <p:attrName>style.visibility</p:attrName>
                                        </p:attrNameLst>
                                      </p:cBhvr>
                                      <p:to>
                                        <p:strVal val="hidden"/>
                                      </p:to>
                                    </p:se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315015" fill="hold"/>
                                        <p:tgtEl>
                                          <p:spTgt spid="2"/>
                                        </p:tgtEl>
                                      </p:cBhvr>
                                    </p:cmd>
                                  </p:childTnLst>
                                </p:cTn>
                              </p:par>
                            </p:childTnLst>
                          </p:cTn>
                        </p:par>
                        <p:par>
                          <p:cTn id="42" fill="hold">
                            <p:stCondLst>
                              <p:cond delay="315515"/>
                            </p:stCondLst>
                            <p:childTnLst>
                              <p:par>
                                <p:cTn id="43" presetID="10" presetClass="exit" presetSubtype="0" fill="hold" nodeType="after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md type="call" cmd="stop">
                                      <p:cBhvr>
                                        <p:cTn id="46"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47" fill="hold" display="0">
                  <p:stCondLst>
                    <p:cond delay="indefinite"/>
                  </p:stCondLst>
                </p:cTn>
                <p:tgtEl>
                  <p:spTgt spid="2"/>
                </p:tgtEl>
              </p:cMediaNode>
            </p:video>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p:bldP spid="3" grpId="0" animBg="1"/>
      <p:bldP spid="3" grpId="1"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Một kiểu dữ liệu bao gồm một tập hợp dữ liệu và một số phép toán trên những dữ liệu đó. Ngôn ngữ lập trình Scratch có ba kiểu dữ liệu là kiểu số, kiểu logic và kiểu xâu ký tự</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a:extLst>
              <a:ext uri="{FF2B5EF4-FFF2-40B4-BE49-F238E27FC236}">
                <a16:creationId xmlns:a16="http://schemas.microsoft.com/office/drawing/2014/main" id="{5DCD9BE0-E46E-107B-ED9F-31324285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467101" y="3240514"/>
            <a:ext cx="6815182" cy="168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44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715798" y="317293"/>
            <a:ext cx="7361258" cy="163121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H</a:t>
            </a:r>
            <a:r>
              <a:rPr lang="vi-VN" sz="2000">
                <a:latin typeface="Open Sans" panose="020B0606030504020204" pitchFamily="34" charset="0"/>
                <a:ea typeface="Open Sans" panose="020B0606030504020204" pitchFamily="34" charset="0"/>
                <a:cs typeface="Open Sans" panose="020B0606030504020204" pitchFamily="34" charset="0"/>
              </a:rPr>
              <a:t>oạt động nhóm đôi hoàn thiện bảng 13.2 theo cách sau: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1) Kẻ bảng trống.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2) HS thứ nhất hoàn thiện ô thứ nhất và thứ hai từ trái qua. HS thứ hai hoàn thiện ô còn lại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 Xuống dòng, lặp lại bước trên.</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DF7FA6FB-D392-13F3-8F46-1D741B1E99BB}"/>
              </a:ext>
            </a:extLst>
          </p:cNvPr>
          <p:cNvPicPr>
            <a:picLocks noChangeAspect="1"/>
          </p:cNvPicPr>
          <p:nvPr/>
        </p:nvPicPr>
        <p:blipFill>
          <a:blip r:embed="rId4"/>
          <a:stretch>
            <a:fillRect/>
          </a:stretch>
        </p:blipFill>
        <p:spPr>
          <a:xfrm>
            <a:off x="4472381" y="1948509"/>
            <a:ext cx="6170934" cy="4797140"/>
          </a:xfrm>
          <a:prstGeom prst="rect">
            <a:avLst/>
          </a:prstGeom>
        </p:spPr>
      </p:pic>
    </p:spTree>
    <p:extLst>
      <p:ext uri="{BB962C8B-B14F-4D97-AF65-F5344CB8AC3E}">
        <p14:creationId xmlns:p14="http://schemas.microsoft.com/office/powerpoint/2010/main" val="369518844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073610" y="2239353"/>
            <a:ext cx="736125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Câu hỏi củng cố: Em hãy ghép mỗi phép toán với một kiểu dữ liệu kết quả cho phù hợp</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DF7FA6FB-D392-13F3-8F46-1D741B1E99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533" y="2947239"/>
            <a:ext cx="6170934" cy="3636975"/>
          </a:xfrm>
          <a:prstGeom prst="rect">
            <a:avLst/>
          </a:prstGeom>
        </p:spPr>
      </p:pic>
      <p:grpSp>
        <p:nvGrpSpPr>
          <p:cNvPr id="7" name="Group 6">
            <a:extLst>
              <a:ext uri="{FF2B5EF4-FFF2-40B4-BE49-F238E27FC236}">
                <a16:creationId xmlns:a16="http://schemas.microsoft.com/office/drawing/2014/main" id="{F3CB5125-80EA-F39F-A157-4B730A06D00F}"/>
              </a:ext>
            </a:extLst>
          </p:cNvPr>
          <p:cNvGrpSpPr/>
          <p:nvPr/>
        </p:nvGrpSpPr>
        <p:grpSpPr>
          <a:xfrm>
            <a:off x="6903393" y="4413380"/>
            <a:ext cx="1492898" cy="625151"/>
            <a:chOff x="9434868" y="4413380"/>
            <a:chExt cx="1492898" cy="625151"/>
          </a:xfrm>
        </p:grpSpPr>
        <p:sp>
          <p:nvSpPr>
            <p:cNvPr id="6" name="Rectangle 5">
              <a:extLst>
                <a:ext uri="{FF2B5EF4-FFF2-40B4-BE49-F238E27FC236}">
                  <a16:creationId xmlns:a16="http://schemas.microsoft.com/office/drawing/2014/main" id="{00A42D1A-A194-AE00-6083-00B4DCBBCF87}"/>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A3B090-9220-11CF-A9F1-28595FA10E91}"/>
                </a:ext>
              </a:extLst>
            </p:cNvPr>
            <p:cNvSpPr txBox="1"/>
            <p:nvPr/>
          </p:nvSpPr>
          <p:spPr>
            <a:xfrm>
              <a:off x="9673005" y="4541289"/>
              <a:ext cx="1016625" cy="369332"/>
            </a:xfrm>
            <a:prstGeom prst="rect">
              <a:avLst/>
            </a:prstGeom>
            <a:solidFill>
              <a:schemeClr val="bg1"/>
            </a:solidFill>
          </p:spPr>
          <p:txBody>
            <a:bodyPr wrap="none" rtlCol="0">
              <a:spAutoFit/>
            </a:bodyPr>
            <a:lstStyle/>
            <a:p>
              <a:r>
                <a:rPr lang="en-US"/>
                <a:t>Xâu kí tự</a:t>
              </a:r>
            </a:p>
          </p:txBody>
        </p:sp>
      </p:grpSp>
      <p:grpSp>
        <p:nvGrpSpPr>
          <p:cNvPr id="11" name="Group 10">
            <a:extLst>
              <a:ext uri="{FF2B5EF4-FFF2-40B4-BE49-F238E27FC236}">
                <a16:creationId xmlns:a16="http://schemas.microsoft.com/office/drawing/2014/main" id="{42A49149-E4DE-8338-C012-B86E6032EDF2}"/>
              </a:ext>
            </a:extLst>
          </p:cNvPr>
          <p:cNvGrpSpPr/>
          <p:nvPr/>
        </p:nvGrpSpPr>
        <p:grpSpPr>
          <a:xfrm>
            <a:off x="6903393" y="5066523"/>
            <a:ext cx="1492898" cy="625151"/>
            <a:chOff x="9434868" y="4413380"/>
            <a:chExt cx="1492898" cy="625151"/>
          </a:xfrm>
        </p:grpSpPr>
        <p:sp>
          <p:nvSpPr>
            <p:cNvPr id="13" name="Rectangle 12">
              <a:extLst>
                <a:ext uri="{FF2B5EF4-FFF2-40B4-BE49-F238E27FC236}">
                  <a16:creationId xmlns:a16="http://schemas.microsoft.com/office/drawing/2014/main" id="{B3205773-AFEB-5311-C770-821997209FC9}"/>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5242498-7158-2242-FC06-2AF2EF750828}"/>
                </a:ext>
              </a:extLst>
            </p:cNvPr>
            <p:cNvSpPr txBox="1"/>
            <p:nvPr/>
          </p:nvSpPr>
          <p:spPr>
            <a:xfrm>
              <a:off x="9849335" y="4541289"/>
              <a:ext cx="663964" cy="369332"/>
            </a:xfrm>
            <a:prstGeom prst="rect">
              <a:avLst/>
            </a:prstGeom>
            <a:solidFill>
              <a:schemeClr val="bg1"/>
            </a:solidFill>
          </p:spPr>
          <p:txBody>
            <a:bodyPr wrap="none" rtlCol="0">
              <a:spAutoFit/>
            </a:bodyPr>
            <a:lstStyle/>
            <a:p>
              <a:r>
                <a:rPr lang="en-US"/>
                <a:t>Lôgic</a:t>
              </a:r>
            </a:p>
          </p:txBody>
        </p:sp>
      </p:grpSp>
      <p:grpSp>
        <p:nvGrpSpPr>
          <p:cNvPr id="15" name="Group 14">
            <a:extLst>
              <a:ext uri="{FF2B5EF4-FFF2-40B4-BE49-F238E27FC236}">
                <a16:creationId xmlns:a16="http://schemas.microsoft.com/office/drawing/2014/main" id="{847A4887-7FED-058B-9107-5FD13ED2B13A}"/>
              </a:ext>
            </a:extLst>
          </p:cNvPr>
          <p:cNvGrpSpPr/>
          <p:nvPr/>
        </p:nvGrpSpPr>
        <p:grpSpPr>
          <a:xfrm>
            <a:off x="6903393" y="5757187"/>
            <a:ext cx="1492898" cy="625151"/>
            <a:chOff x="9434868" y="4413380"/>
            <a:chExt cx="1492898" cy="625151"/>
          </a:xfrm>
        </p:grpSpPr>
        <p:sp>
          <p:nvSpPr>
            <p:cNvPr id="16" name="Rectangle 15">
              <a:extLst>
                <a:ext uri="{FF2B5EF4-FFF2-40B4-BE49-F238E27FC236}">
                  <a16:creationId xmlns:a16="http://schemas.microsoft.com/office/drawing/2014/main" id="{3D0AFA75-29B6-CA36-22F7-F3A9D3F57656}"/>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4308DD-ED84-557A-A99D-3AD8222F4618}"/>
                </a:ext>
              </a:extLst>
            </p:cNvPr>
            <p:cNvSpPr txBox="1"/>
            <p:nvPr/>
          </p:nvSpPr>
          <p:spPr>
            <a:xfrm>
              <a:off x="9975171" y="4541289"/>
              <a:ext cx="412292" cy="369332"/>
            </a:xfrm>
            <a:prstGeom prst="rect">
              <a:avLst/>
            </a:prstGeom>
            <a:solidFill>
              <a:schemeClr val="bg1"/>
            </a:solidFill>
          </p:spPr>
          <p:txBody>
            <a:bodyPr wrap="none" rtlCol="0">
              <a:spAutoFit/>
            </a:bodyPr>
            <a:lstStyle/>
            <a:p>
              <a:r>
                <a:rPr lang="en-US"/>
                <a:t>Số</a:t>
              </a:r>
            </a:p>
          </p:txBody>
        </p:sp>
      </p:grpSp>
    </p:spTree>
    <p:extLst>
      <p:ext uri="{BB962C8B-B14F-4D97-AF65-F5344CB8AC3E}">
        <p14:creationId xmlns:p14="http://schemas.microsoft.com/office/powerpoint/2010/main" val="409015769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Trong lập trình, biến được dùng để làm gì?</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Hằng là gì?</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Biểu thức là gì?</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74984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y2meta.com - 5 Minute Timer-(1080p)">
            <a:hlinkClick r:id="" action="ppaction://media"/>
            <a:extLst>
              <a:ext uri="{FF2B5EF4-FFF2-40B4-BE49-F238E27FC236}">
                <a16:creationId xmlns:a16="http://schemas.microsoft.com/office/drawing/2014/main" id="{B64D0CC1-70AB-7AC5-80C9-DFC5F8F475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8037741" y="286152"/>
            <a:ext cx="2656266" cy="1161949"/>
          </a:xfrm>
          <a:prstGeom prst="rect">
            <a:avLst/>
          </a:prstGeom>
        </p:spPr>
      </p:pic>
      <p:sp>
        <p:nvSpPr>
          <p:cNvPr id="3" name="Arrow: Pentagon 2">
            <a:extLst>
              <a:ext uri="{FF2B5EF4-FFF2-40B4-BE49-F238E27FC236}">
                <a16:creationId xmlns:a16="http://schemas.microsoft.com/office/drawing/2014/main" id="{26FC2FCF-CC8A-DF0C-E1CD-3FD650515601}"/>
              </a:ext>
            </a:extLst>
          </p:cNvPr>
          <p:cNvSpPr/>
          <p:nvPr/>
        </p:nvSpPr>
        <p:spPr>
          <a:xfrm>
            <a:off x="7283801" y="195173"/>
            <a:ext cx="4164147" cy="1343906"/>
          </a:xfrm>
          <a:prstGeom prst="homePlate">
            <a:avLst/>
          </a:prstGeom>
          <a:gradFill flip="none" rotWithShape="1">
            <a:gsLst>
              <a:gs pos="0">
                <a:srgbClr val="F56D22">
                  <a:tint val="66000"/>
                  <a:satMod val="160000"/>
                </a:srgbClr>
              </a:gs>
              <a:gs pos="50000">
                <a:srgbClr val="F56D22">
                  <a:tint val="44500"/>
                  <a:satMod val="160000"/>
                </a:srgbClr>
              </a:gs>
              <a:gs pos="100000">
                <a:srgbClr val="F56D22">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729E0583-B947-5A5A-597B-3CCAE35BB56B}"/>
              </a:ext>
            </a:extLst>
          </p:cNvPr>
          <p:cNvGrpSpPr/>
          <p:nvPr/>
        </p:nvGrpSpPr>
        <p:grpSpPr>
          <a:xfrm>
            <a:off x="5100910" y="15765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1760759A-C382-DD7E-3F9C-2B51C0CA9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78EC9F-C48D-EA3B-F9A4-9A102F13176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A700926D-338A-4F5D-9CC2-99F9BC179C2A}"/>
              </a:ext>
            </a:extLst>
          </p:cNvPr>
          <p:cNvSpPr txBox="1"/>
          <p:nvPr/>
        </p:nvSpPr>
        <p:spPr>
          <a:xfrm>
            <a:off x="2353013" y="3447441"/>
            <a:ext cx="7361258" cy="224676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Trong lập trình, biến được dùng để lưu trữ giá trị có thể thay đổi trong khi thực hiện chương trình.</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Hằng là giá trị không đổi trong quá trình thực hiện chương trình.</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Biểu thức là sự kết hợp của biến, hằng, dấu ngoặc, phép toán và các hàm để trả lại giá trị thuộc một kiểu dữ liệu nhất định.</a:t>
            </a:r>
          </a:p>
        </p:txBody>
      </p:sp>
      <p:grpSp>
        <p:nvGrpSpPr>
          <p:cNvPr id="14" name="Group 13">
            <a:extLst>
              <a:ext uri="{FF2B5EF4-FFF2-40B4-BE49-F238E27FC236}">
                <a16:creationId xmlns:a16="http://schemas.microsoft.com/office/drawing/2014/main" id="{618C22F8-9D11-BEF3-956F-10D6610A9500}"/>
              </a:ext>
            </a:extLst>
          </p:cNvPr>
          <p:cNvGrpSpPr/>
          <p:nvPr/>
        </p:nvGrpSpPr>
        <p:grpSpPr>
          <a:xfrm>
            <a:off x="9037310" y="4313029"/>
            <a:ext cx="3313394" cy="2618882"/>
            <a:chOff x="8111612" y="1250254"/>
            <a:chExt cx="3313394" cy="2618882"/>
          </a:xfrm>
          <a:noFill/>
        </p:grpSpPr>
        <p:sp>
          <p:nvSpPr>
            <p:cNvPr id="15" name="Rectangle 14">
              <a:extLst>
                <a:ext uri="{FF2B5EF4-FFF2-40B4-BE49-F238E27FC236}">
                  <a16:creationId xmlns:a16="http://schemas.microsoft.com/office/drawing/2014/main" id="{281EF77A-8596-32DA-A31F-70A4C812ED2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2">
              <a:extLst>
                <a:ext uri="{FF2B5EF4-FFF2-40B4-BE49-F238E27FC236}">
                  <a16:creationId xmlns:a16="http://schemas.microsoft.com/office/drawing/2014/main" id="{C07C2E31-8FAA-F0B6-2FC0-70EF20354F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494FD6E8-AA15-4709-907A-65EA3F23A828}"/>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2573339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exit" presetSubtype="2" fill="hold" grpId="0"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1+ppt_w/2"/>
                                          </p:val>
                                        </p:tav>
                                      </p:tavLst>
                                    </p:anim>
                                    <p:anim calcmode="lin" valueType="num">
                                      <p:cBhvr additive="base">
                                        <p:cTn id="33" dur="500"/>
                                        <p:tgtEl>
                                          <p:spTgt spid="3"/>
                                        </p:tgtEl>
                                        <p:attrNameLst>
                                          <p:attrName>ppt_y</p:attrName>
                                        </p:attrNameLst>
                                      </p:cBhvr>
                                      <p:tavLst>
                                        <p:tav tm="0">
                                          <p:val>
                                            <p:strVal val="ppt_y"/>
                                          </p:val>
                                        </p:tav>
                                        <p:tav tm="100000">
                                          <p:val>
                                            <p:strVal val="ppt_y"/>
                                          </p:val>
                                        </p:tav>
                                      </p:tavLst>
                                    </p:anim>
                                    <p:set>
                                      <p:cBhvr>
                                        <p:cTn id="34" dur="1" fill="hold">
                                          <p:stCondLst>
                                            <p:cond delay="499"/>
                                          </p:stCondLst>
                                        </p:cTn>
                                        <p:tgtEl>
                                          <p:spTgt spid="3"/>
                                        </p:tgtEl>
                                        <p:attrNameLst>
                                          <p:attrName>style.visibility</p:attrName>
                                        </p:attrNameLst>
                                      </p:cBhvr>
                                      <p:to>
                                        <p:strVal val="hidden"/>
                                      </p:to>
                                    </p:set>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315015" fill="hold"/>
                                        <p:tgtEl>
                                          <p:spTgt spid="2"/>
                                        </p:tgtEl>
                                      </p:cBhvr>
                                    </p:cmd>
                                  </p:childTnLst>
                                </p:cTn>
                              </p:par>
                            </p:childTnLst>
                          </p:cTn>
                        </p:par>
                        <p:par>
                          <p:cTn id="38" fill="hold">
                            <p:stCondLst>
                              <p:cond delay="315515"/>
                            </p:stCondLst>
                            <p:childTnLst>
                              <p:par>
                                <p:cTn id="39" presetID="10" presetClass="exit" presetSubtype="0" fill="hold" nodeType="after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md type="call" cmd="stop">
                                      <p:cBhvr>
                                        <p:cTn id="42"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43" fill="hold" display="0">
                  <p:stCondLst>
                    <p:cond delay="indefinite"/>
                  </p:stCondLst>
                </p:cTn>
                <p:tgtEl>
                  <p:spTgt spid="2"/>
                </p:tgtEl>
              </p:cMediaNode>
            </p:video>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p:bldP spid="3" grpId="0" animBg="1"/>
      <p:bldP spid="3" grpId="1"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74984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Picture 18">
            <a:extLst>
              <a:ext uri="{FF2B5EF4-FFF2-40B4-BE49-F238E27FC236}">
                <a16:creationId xmlns:a16="http://schemas.microsoft.com/office/drawing/2014/main" id="{83E07387-2ABC-8056-79AB-1F9B74F7689B}"/>
              </a:ext>
            </a:extLst>
          </p:cNvPr>
          <p:cNvPicPr>
            <a:picLocks noChangeAspect="1"/>
          </p:cNvPicPr>
          <p:nvPr/>
        </p:nvPicPr>
        <p:blipFill rotWithShape="1">
          <a:blip r:embed="rId4"/>
          <a:srcRect l="19171"/>
          <a:stretch/>
        </p:blipFill>
        <p:spPr>
          <a:xfrm>
            <a:off x="1093403" y="2239353"/>
            <a:ext cx="2377646" cy="2773920"/>
          </a:xfrm>
          <a:prstGeom prst="rect">
            <a:avLst/>
          </a:prstGeom>
        </p:spPr>
      </p:pic>
      <p:pic>
        <p:nvPicPr>
          <p:cNvPr id="21" name="Picture 20">
            <a:extLst>
              <a:ext uri="{FF2B5EF4-FFF2-40B4-BE49-F238E27FC236}">
                <a16:creationId xmlns:a16="http://schemas.microsoft.com/office/drawing/2014/main" id="{8C1CE192-D4F0-047C-9186-8466E230A363}"/>
              </a:ext>
            </a:extLst>
          </p:cNvPr>
          <p:cNvPicPr>
            <a:picLocks noChangeAspect="1"/>
          </p:cNvPicPr>
          <p:nvPr/>
        </p:nvPicPr>
        <p:blipFill>
          <a:blip r:embed="rId5"/>
          <a:stretch>
            <a:fillRect/>
          </a:stretch>
        </p:blipFill>
        <p:spPr>
          <a:xfrm>
            <a:off x="4907177" y="224512"/>
            <a:ext cx="2377646" cy="6408975"/>
          </a:xfrm>
          <a:prstGeom prst="rect">
            <a:avLst/>
          </a:prstGeom>
        </p:spPr>
      </p:pic>
      <p:pic>
        <p:nvPicPr>
          <p:cNvPr id="23" name="Picture 22">
            <a:extLst>
              <a:ext uri="{FF2B5EF4-FFF2-40B4-BE49-F238E27FC236}">
                <a16:creationId xmlns:a16="http://schemas.microsoft.com/office/drawing/2014/main" id="{3D400E04-6BDF-333D-C46D-84B3D58F1D3A}"/>
              </a:ext>
            </a:extLst>
          </p:cNvPr>
          <p:cNvPicPr>
            <a:picLocks noChangeAspect="1"/>
          </p:cNvPicPr>
          <p:nvPr/>
        </p:nvPicPr>
        <p:blipFill>
          <a:blip r:embed="rId6"/>
          <a:stretch>
            <a:fillRect/>
          </a:stretch>
        </p:blipFill>
        <p:spPr>
          <a:xfrm>
            <a:off x="7807326" y="2796682"/>
            <a:ext cx="3161585" cy="1264634"/>
          </a:xfrm>
          <a:prstGeom prst="rect">
            <a:avLst/>
          </a:prstGeom>
        </p:spPr>
      </p:pic>
    </p:spTree>
    <p:extLst>
      <p:ext uri="{BB962C8B-B14F-4D97-AF65-F5344CB8AC3E}">
        <p14:creationId xmlns:p14="http://schemas.microsoft.com/office/powerpoint/2010/main" val="37160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72847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p>
          </p:txBody>
        </p:sp>
      </p:grpSp>
      <p:pic>
        <p:nvPicPr>
          <p:cNvPr id="19" name="Picture 18">
            <a:extLst>
              <a:ext uri="{FF2B5EF4-FFF2-40B4-BE49-F238E27FC236}">
                <a16:creationId xmlns:a16="http://schemas.microsoft.com/office/drawing/2014/main" id="{83E07387-2ABC-8056-79AB-1F9B74F7689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838" t="1243" r="838" b="-929"/>
          <a:stretch/>
        </p:blipFill>
        <p:spPr>
          <a:xfrm>
            <a:off x="4284794" y="466530"/>
            <a:ext cx="4653931" cy="6340091"/>
          </a:xfrm>
          <a:prstGeom prst="rect">
            <a:avLst/>
          </a:prstGeom>
        </p:spPr>
      </p:pic>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4021281"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chỉ ra hằng, biến, biểu thức và kiểu dữ liệu tương ứng được sử dụng trong chương trình ở hình 13.4</a:t>
            </a:r>
          </a:p>
        </p:txBody>
      </p:sp>
      <p:grpSp>
        <p:nvGrpSpPr>
          <p:cNvPr id="13" name="Group 12">
            <a:extLst>
              <a:ext uri="{FF2B5EF4-FFF2-40B4-BE49-F238E27FC236}">
                <a16:creationId xmlns:a16="http://schemas.microsoft.com/office/drawing/2014/main" id="{DC550EE1-C970-6878-4B77-D250C483F181}"/>
              </a:ext>
            </a:extLst>
          </p:cNvPr>
          <p:cNvGrpSpPr/>
          <p:nvPr/>
        </p:nvGrpSpPr>
        <p:grpSpPr>
          <a:xfrm>
            <a:off x="6012873" y="3470519"/>
            <a:ext cx="4139396" cy="1055299"/>
            <a:chOff x="6012873" y="3470519"/>
            <a:chExt cx="4139396" cy="1055299"/>
          </a:xfrm>
        </p:grpSpPr>
        <p:sp>
          <p:nvSpPr>
            <p:cNvPr id="3" name="Rectangle 2">
              <a:extLst>
                <a:ext uri="{FF2B5EF4-FFF2-40B4-BE49-F238E27FC236}">
                  <a16:creationId xmlns:a16="http://schemas.microsoft.com/office/drawing/2014/main" id="{58A06D21-CF62-4B28-62BB-93D9AE8C4F83}"/>
                </a:ext>
              </a:extLst>
            </p:cNvPr>
            <p:cNvSpPr/>
            <p:nvPr/>
          </p:nvSpPr>
          <p:spPr>
            <a:xfrm>
              <a:off x="6012873" y="3470519"/>
              <a:ext cx="498763"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739AB50-7DFA-C081-547A-8BA46CEA79BE}"/>
                </a:ext>
              </a:extLst>
            </p:cNvPr>
            <p:cNvCxnSpPr>
              <a:cxnSpLocks/>
              <a:stCxn id="3" idx="3"/>
              <a:endCxn id="11" idx="1"/>
            </p:cNvCxnSpPr>
            <p:nvPr/>
          </p:nvCxnSpPr>
          <p:spPr>
            <a:xfrm flipV="1">
              <a:off x="6511636" y="3998168"/>
              <a:ext cx="297025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56E59F-5D69-449C-710B-07ED06A75B5B}"/>
                </a:ext>
              </a:extLst>
            </p:cNvPr>
            <p:cNvSpPr txBox="1"/>
            <p:nvPr/>
          </p:nvSpPr>
          <p:spPr>
            <a:xfrm>
              <a:off x="9481893" y="3813502"/>
              <a:ext cx="670376" cy="369332"/>
            </a:xfrm>
            <a:prstGeom prst="rect">
              <a:avLst/>
            </a:prstGeom>
            <a:noFill/>
          </p:spPr>
          <p:txBody>
            <a:bodyPr wrap="none" rtlCol="0">
              <a:spAutoFit/>
            </a:bodyPr>
            <a:lstStyle/>
            <a:p>
              <a:r>
                <a:rPr lang="en-US"/>
                <a:t>Hằng</a:t>
              </a:r>
            </a:p>
          </p:txBody>
        </p:sp>
      </p:grpSp>
      <p:grpSp>
        <p:nvGrpSpPr>
          <p:cNvPr id="14" name="Group 13">
            <a:extLst>
              <a:ext uri="{FF2B5EF4-FFF2-40B4-BE49-F238E27FC236}">
                <a16:creationId xmlns:a16="http://schemas.microsoft.com/office/drawing/2014/main" id="{16F3A1FA-EDDD-0FD7-F118-066A35D065C1}"/>
              </a:ext>
            </a:extLst>
          </p:cNvPr>
          <p:cNvGrpSpPr/>
          <p:nvPr/>
        </p:nvGrpSpPr>
        <p:grpSpPr>
          <a:xfrm>
            <a:off x="4739735" y="1352165"/>
            <a:ext cx="5357841" cy="3969004"/>
            <a:chOff x="5514176" y="213830"/>
            <a:chExt cx="5357841" cy="3969004"/>
          </a:xfrm>
        </p:grpSpPr>
        <p:sp>
          <p:nvSpPr>
            <p:cNvPr id="15" name="Rectangle 14">
              <a:extLst>
                <a:ext uri="{FF2B5EF4-FFF2-40B4-BE49-F238E27FC236}">
                  <a16:creationId xmlns:a16="http://schemas.microsoft.com/office/drawing/2014/main" id="{DBFC5AD9-B7A3-4A29-4E39-1E5E04305E35}"/>
                </a:ext>
              </a:extLst>
            </p:cNvPr>
            <p:cNvSpPr/>
            <p:nvPr/>
          </p:nvSpPr>
          <p:spPr>
            <a:xfrm>
              <a:off x="5647597" y="2297702"/>
              <a:ext cx="774441"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4353791-83AC-C67C-37C3-87098B6C8FF2}"/>
                </a:ext>
              </a:extLst>
            </p:cNvPr>
            <p:cNvCxnSpPr>
              <a:cxnSpLocks/>
              <a:stCxn id="15" idx="3"/>
              <a:endCxn id="17" idx="1"/>
            </p:cNvCxnSpPr>
            <p:nvPr/>
          </p:nvCxnSpPr>
          <p:spPr>
            <a:xfrm>
              <a:off x="6422038" y="2825352"/>
              <a:ext cx="3059855" cy="11728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559745-9116-CC19-A7AD-543BFAC43D6F}"/>
                </a:ext>
              </a:extLst>
            </p:cNvPr>
            <p:cNvSpPr txBox="1"/>
            <p:nvPr/>
          </p:nvSpPr>
          <p:spPr>
            <a:xfrm>
              <a:off x="9481893" y="3813502"/>
              <a:ext cx="1390124" cy="369332"/>
            </a:xfrm>
            <a:prstGeom prst="rect">
              <a:avLst/>
            </a:prstGeom>
            <a:noFill/>
          </p:spPr>
          <p:txBody>
            <a:bodyPr wrap="none" rtlCol="0">
              <a:spAutoFit/>
            </a:bodyPr>
            <a:lstStyle/>
            <a:p>
              <a:r>
                <a:rPr lang="en-US"/>
                <a:t>Biến: Kiểu số</a:t>
              </a:r>
            </a:p>
          </p:txBody>
        </p:sp>
        <p:sp>
          <p:nvSpPr>
            <p:cNvPr id="22" name="Rectangle 21">
              <a:extLst>
                <a:ext uri="{FF2B5EF4-FFF2-40B4-BE49-F238E27FC236}">
                  <a16:creationId xmlns:a16="http://schemas.microsoft.com/office/drawing/2014/main" id="{67FA25BC-6F74-AABA-131B-6FDF6CA29198}"/>
                </a:ext>
              </a:extLst>
            </p:cNvPr>
            <p:cNvSpPr/>
            <p:nvPr/>
          </p:nvSpPr>
          <p:spPr>
            <a:xfrm>
              <a:off x="5514176" y="213830"/>
              <a:ext cx="498698" cy="541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7D425E9-F9AB-0102-EDD4-CF52A4F5E4A9}"/>
                </a:ext>
              </a:extLst>
            </p:cNvPr>
            <p:cNvCxnSpPr>
              <a:cxnSpLocks/>
              <a:endCxn id="17" idx="0"/>
            </p:cNvCxnSpPr>
            <p:nvPr/>
          </p:nvCxnSpPr>
          <p:spPr>
            <a:xfrm>
              <a:off x="6012873" y="398496"/>
              <a:ext cx="4164082" cy="34150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A1C747E-798C-C6B9-56B3-954348F9C6AC}"/>
              </a:ext>
            </a:extLst>
          </p:cNvPr>
          <p:cNvGrpSpPr/>
          <p:nvPr/>
        </p:nvGrpSpPr>
        <p:grpSpPr>
          <a:xfrm>
            <a:off x="4873156" y="1800401"/>
            <a:ext cx="7294073" cy="2759173"/>
            <a:chOff x="4646089" y="593828"/>
            <a:chExt cx="7294073" cy="2759173"/>
          </a:xfrm>
        </p:grpSpPr>
        <p:sp>
          <p:nvSpPr>
            <p:cNvPr id="28" name="Rectangle 27">
              <a:extLst>
                <a:ext uri="{FF2B5EF4-FFF2-40B4-BE49-F238E27FC236}">
                  <a16:creationId xmlns:a16="http://schemas.microsoft.com/office/drawing/2014/main" id="{F99ACF00-EA7B-1961-6605-F20FFC3D2527}"/>
                </a:ext>
              </a:extLst>
            </p:cNvPr>
            <p:cNvSpPr/>
            <p:nvPr/>
          </p:nvSpPr>
          <p:spPr>
            <a:xfrm>
              <a:off x="5647597" y="2297702"/>
              <a:ext cx="1217016"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DCC1EBB-1378-DD1B-2175-690F72F8C2FD}"/>
                </a:ext>
              </a:extLst>
            </p:cNvPr>
            <p:cNvCxnSpPr>
              <a:cxnSpLocks/>
              <a:stCxn id="28" idx="3"/>
            </p:cNvCxnSpPr>
            <p:nvPr/>
          </p:nvCxnSpPr>
          <p:spPr>
            <a:xfrm>
              <a:off x="6864613" y="2825352"/>
              <a:ext cx="2676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73E596A-E1CE-C88F-6953-118DD25F525D}"/>
                </a:ext>
              </a:extLst>
            </p:cNvPr>
            <p:cNvSpPr txBox="1"/>
            <p:nvPr/>
          </p:nvSpPr>
          <p:spPr>
            <a:xfrm>
              <a:off x="9197182" y="635239"/>
              <a:ext cx="2134943" cy="646331"/>
            </a:xfrm>
            <a:prstGeom prst="rect">
              <a:avLst/>
            </a:prstGeom>
            <a:noFill/>
          </p:spPr>
          <p:txBody>
            <a:bodyPr wrap="none" rtlCol="0">
              <a:spAutoFit/>
            </a:bodyPr>
            <a:lstStyle/>
            <a:p>
              <a:r>
                <a:rPr lang="en-US"/>
                <a:t>Biểu thức: Kết quả là</a:t>
              </a:r>
            </a:p>
            <a:p>
              <a:r>
                <a:rPr lang="en-US"/>
                <a:t> xâu ký tự</a:t>
              </a:r>
            </a:p>
          </p:txBody>
        </p:sp>
        <p:sp>
          <p:nvSpPr>
            <p:cNvPr id="31" name="Rectangle 30">
              <a:extLst>
                <a:ext uri="{FF2B5EF4-FFF2-40B4-BE49-F238E27FC236}">
                  <a16:creationId xmlns:a16="http://schemas.microsoft.com/office/drawing/2014/main" id="{1403CA55-EA31-B27C-8123-226B3D9790E2}"/>
                </a:ext>
              </a:extLst>
            </p:cNvPr>
            <p:cNvSpPr/>
            <p:nvPr/>
          </p:nvSpPr>
          <p:spPr>
            <a:xfrm>
              <a:off x="4646089" y="593828"/>
              <a:ext cx="3962731" cy="4931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6E5FCA7-C7B8-310C-7BF1-0B2B5BB4AF0A}"/>
                </a:ext>
              </a:extLst>
            </p:cNvPr>
            <p:cNvCxnSpPr>
              <a:cxnSpLocks/>
              <a:stCxn id="31" idx="3"/>
              <a:endCxn id="30" idx="1"/>
            </p:cNvCxnSpPr>
            <p:nvPr/>
          </p:nvCxnSpPr>
          <p:spPr>
            <a:xfrm>
              <a:off x="8608820" y="840412"/>
              <a:ext cx="588362" cy="117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24324D3-569E-CFD1-86FE-08FEB45D8431}"/>
                </a:ext>
              </a:extLst>
            </p:cNvPr>
            <p:cNvSpPr txBox="1"/>
            <p:nvPr/>
          </p:nvSpPr>
          <p:spPr>
            <a:xfrm>
              <a:off x="9540723" y="2640685"/>
              <a:ext cx="2399439" cy="369332"/>
            </a:xfrm>
            <a:prstGeom prst="rect">
              <a:avLst/>
            </a:prstGeom>
            <a:noFill/>
          </p:spPr>
          <p:txBody>
            <a:bodyPr wrap="none" rtlCol="0">
              <a:spAutoFit/>
            </a:bodyPr>
            <a:lstStyle/>
            <a:p>
              <a:r>
                <a:rPr lang="en-US"/>
                <a:t>Biểu thức: Kết quả là số</a:t>
              </a:r>
            </a:p>
          </p:txBody>
        </p:sp>
      </p:grpSp>
    </p:spTree>
    <p:extLst>
      <p:ext uri="{BB962C8B-B14F-4D97-AF65-F5344CB8AC3E}">
        <p14:creationId xmlns:p14="http://schemas.microsoft.com/office/powerpoint/2010/main" val="2964525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629</Words>
  <Application>Microsoft Office PowerPoint</Application>
  <PresentationFormat>Widescreen</PresentationFormat>
  <Paragraphs>52</Paragraphs>
  <Slides>11</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Grandview Display</vt:lpstr>
      <vt:lpstr>Open Sans</vt:lpstr>
      <vt:lpstr>DashVTI</vt:lpstr>
      <vt:lpstr>Office Theme</vt:lpstr>
      <vt:lpstr>PowerPoint Presentation</vt:lpstr>
      <vt:lpstr>TIẾT 28 BÀI 13: BIỂU DIỄN DỮ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37</cp:revision>
  <dcterms:created xsi:type="dcterms:W3CDTF">2023-06-05T12:10:35Z</dcterms:created>
  <dcterms:modified xsi:type="dcterms:W3CDTF">2025-02-11T12:16:19Z</dcterms:modified>
</cp:coreProperties>
</file>