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786" r:id="rId2"/>
  </p:sldMasterIdLst>
  <p:sldIdLst>
    <p:sldId id="273" r:id="rId3"/>
    <p:sldId id="256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D9ECD4"/>
    <a:srgbClr val="C248AD"/>
    <a:srgbClr val="FC694A"/>
    <a:srgbClr val="FFD966"/>
    <a:srgbClr val="FFFF00"/>
    <a:srgbClr val="446ED2"/>
    <a:srgbClr val="03D028"/>
    <a:srgbClr val="55C8FF"/>
    <a:srgbClr val="012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0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30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ACECC-1265-BF1F-5454-B979F9D77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E364A6-DA79-6A7C-77DB-9A28CB6B3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E4005-5BA2-95AA-832A-4EF3A6672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5B0BB-1A15-9EFA-4311-0615FAE03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59E74-471C-B456-BE3C-917F2383D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31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18A3-B1C8-DAE6-A16C-9A132AD7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264B7-3F8D-9FB5-F77E-90994A920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201A4-EC11-F812-5882-E6AC934CD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C2E05-27BC-4BFC-6DB6-D2BAA0DC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4D1AD-AD03-E997-FF14-2E0548B4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08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5285B-021A-2FD5-9A86-19CC6EB7F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519C7-B42B-9654-CA95-E92A2A0DE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1E7B0-CAA0-F8CF-C26D-E5A3DE2F6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E2E3A-F6EB-7043-C37A-E5C6EEA1E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666EB-808B-993D-696E-65DCC13F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2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7D9BA-8D14-CA11-2836-3C9EF56F0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C703A-C888-407B-00AA-C9B842785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FD341-0C27-4CCB-95AE-F170641B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DCEC6-13CF-F039-ECB1-8623DD32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49B14-D2F6-9E83-0414-1A6EC1CF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94273-652C-0D4D-E420-9FF1D9C4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88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0F457-0B38-F87A-E4FE-D861E59E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B4CAF-76D6-8F97-51B2-DE1804353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DF713-9BBD-37A6-743A-771BB754C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0AC206-1C3F-6FE9-2AB4-84D820C3C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B1E67-0EF5-C77B-AF37-91FC8D31B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8BCBB4-1AB5-891F-804F-B8D75389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F1AA98-4E3D-1BE2-B6A4-7969DC266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3878BE-23AA-0213-9C62-B1743B5F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38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5379B-FC85-FA3D-5002-C3413ACC8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6454E-613C-ED81-C48F-AF2D4B9AA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26971-D004-52C7-5D60-4FCB53DC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66382-F80B-6BF3-CAED-F2964A17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48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3A5AA8-72BB-4177-7E80-3FF0E753F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02FCC-63E8-8460-0171-AEA15F38F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BF3D8-7913-A908-3141-38CF459B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32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ECC1-978E-73C3-C99E-8862B7D7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F6DC4-A6A6-72F2-82DD-9E5039F1E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88A88-8472-2AC2-71CB-FF972A819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701FA-1478-1E54-AAC9-9BA5D194E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B99E5-E756-4DC8-F752-DCFB82C0D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565FF-7EB9-1626-B641-1AEEC6F1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7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80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ED1A2-26B5-2A1B-49BE-50CABEF4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451082-C6FD-F739-9380-E06C76D7B4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DA92F-1D7D-09B4-6D5D-402011206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44399-3269-CF14-352D-CF5747C06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A0F7B-AEC5-054C-7D55-8A705A39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DDA33-0BA2-9F6D-F560-00B7C913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12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972D1-4D6E-2E6C-43FF-6411E98F8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DF401-0017-DED8-BEFA-542683099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92554-CB63-67A8-7796-3A73B357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0A0B-CDCC-A0D6-FA39-BE488445A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EA187-4F09-68EF-1860-A9A651803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23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1A5F81-491D-AD15-EB8D-18884DFE7D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E1119-2A58-8794-C730-7FE1FD013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F6F71-9D1F-C832-3152-1551C3C1A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25B46-BDF4-4D48-B2F1-14DF231B61C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B128E-2F2F-50A6-0113-497C1323A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1FD5A-0512-2D79-62A4-09F9E2A9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6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3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7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8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7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D3FD-BE54-4400-942B-C6C15AA73DF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0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1"/>
            <a:ext cx="10363200" cy="1187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559171"/>
            <a:ext cx="10363200" cy="3382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F07CD3FD-BE54-4400-942B-C6C15AA73DFD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5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051410-13EC-75DF-E567-5B261459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A6A83-2F56-2EF6-E09F-E5F8A60E0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B5A6A-000A-942E-C947-7E150DF5B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25B46-BDF4-4D48-B2F1-14DF231B61C2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F5742-7E8D-CB8E-62CD-4A4011F64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E8337-F57F-2A9F-5E3A-AFD88383D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A89A7-DDB5-4CB7-920B-15EDC629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9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A5C0BF6-A324-397D-A148-64739F70BEE4}"/>
              </a:ext>
            </a:extLst>
          </p:cNvPr>
          <p:cNvSpPr txBox="1"/>
          <p:nvPr/>
        </p:nvSpPr>
        <p:spPr>
          <a:xfrm>
            <a:off x="1480801" y="1458099"/>
            <a:ext cx="525566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 hãy lên bảng vẽ sơ đồ khối mô tả thuật toán sau:</a:t>
            </a:r>
            <a:endParaRPr kumimoji="0" lang="vi-VN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9841B0-1DDD-B6D6-69C2-0FD09E7A7276}"/>
              </a:ext>
            </a:extLst>
          </p:cNvPr>
          <p:cNvSpPr txBox="1"/>
          <p:nvPr/>
        </p:nvSpPr>
        <p:spPr>
          <a:xfrm>
            <a:off x="3853564" y="377086"/>
            <a:ext cx="4484873" cy="644664"/>
          </a:xfrm>
          <a:prstGeom prst="hexagon">
            <a:avLst/>
          </a:prstGeom>
          <a:solidFill>
            <a:srgbClr val="D9ECD4"/>
          </a:solidFill>
          <a:ln w="571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KIỂM TRA BÀI CŨ</a:t>
            </a:r>
            <a:endParaRPr lang="vi-VN" sz="2800" b="1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BE80E7-C6B5-9139-ED30-72605B8406DC}"/>
              </a:ext>
            </a:extLst>
          </p:cNvPr>
          <p:cNvSpPr txBox="1"/>
          <p:nvPr/>
        </p:nvSpPr>
        <p:spPr>
          <a:xfrm>
            <a:off x="1480801" y="2038075"/>
            <a:ext cx="5568181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Bước 1: Gán số lần lặp bằng 1.</a:t>
            </a:r>
          </a:p>
          <a:p>
            <a:pPr lvl="0">
              <a:defRPr/>
            </a:pPr>
            <a:r>
              <a:rPr lang="vi-VN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Bước 2: Kiểm tra: Nếu lần lặp &lt;3 thì thực hiện bước 3, nếu không chuyển sang bước 4.</a:t>
            </a:r>
          </a:p>
          <a:p>
            <a:pPr lvl="0">
              <a:defRPr/>
            </a:pPr>
            <a:r>
              <a:rPr lang="vi-VN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Bước 3: Di chuyển 60 bước, quay trái 120 độ, tăng lần lặp lên 1 đơn vị.</a:t>
            </a:r>
          </a:p>
          <a:p>
            <a:pPr lvl="0">
              <a:defRPr/>
            </a:pPr>
            <a:r>
              <a:rPr lang="vi-VN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Bước 4: Kết thúc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2C888D-7892-55B8-6E9D-AA7D8188D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577" y="1233629"/>
            <a:ext cx="5022015" cy="548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7630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C9841B0-1DDD-B6D6-69C2-0FD09E7A7276}"/>
              </a:ext>
            </a:extLst>
          </p:cNvPr>
          <p:cNvSpPr txBox="1"/>
          <p:nvPr/>
        </p:nvSpPr>
        <p:spPr>
          <a:xfrm>
            <a:off x="4901476" y="137496"/>
            <a:ext cx="2389049" cy="577751"/>
          </a:xfrm>
          <a:prstGeom prst="hexagon">
            <a:avLst/>
          </a:prstGeom>
          <a:solidFill>
            <a:srgbClr val="D9ECD4"/>
          </a:solidFill>
          <a:ln w="571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VẬN DỤNG</a:t>
            </a:r>
            <a:endParaRPr lang="vi-VN" sz="2400" b="1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5C0BF6-A324-397D-A148-64739F70BEE4}"/>
              </a:ext>
            </a:extLst>
          </p:cNvPr>
          <p:cNvSpPr txBox="1"/>
          <p:nvPr/>
        </p:nvSpPr>
        <p:spPr>
          <a:xfrm>
            <a:off x="1172522" y="996958"/>
            <a:ext cx="6015357" cy="17100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vi-VN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ề nhà</a:t>
            </a:r>
            <a:r>
              <a:rPr lang="en-US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thực hiện yêu cầu sau</a:t>
            </a:r>
            <a:r>
              <a:rPr lang="vi-VN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vi-VN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bạn Khoa viết kịch bản mô tả hoạt động của xe ô tô chạy trên đường như sau: Khi xe cách hòn đá nhỏ hơn 120 bước, xe sẽ dừng lại (Hình 12.5).</a:t>
            </a:r>
            <a:endParaRPr kumimoji="0" lang="vi-VN" b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4CCC4C-D1E2-1326-B43C-4528AE9D2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967" y="673200"/>
            <a:ext cx="2339543" cy="18975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4E8BB9-32B9-81F8-04B9-95873EA3D7AD}"/>
              </a:ext>
            </a:extLst>
          </p:cNvPr>
          <p:cNvSpPr txBox="1"/>
          <p:nvPr/>
        </p:nvSpPr>
        <p:spPr>
          <a:xfrm>
            <a:off x="1172522" y="2908439"/>
            <a:ext cx="6628815" cy="17100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vi-VN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a) Em hãy hoàn thành sơ đồ khối theo kịch bản trên bằng cách ghép mỗi lệnh dưới đây với một ô phù hợp được đánh số 1 và 2 trong hình 12.6.</a:t>
            </a:r>
          </a:p>
          <a:p>
            <a:pPr lvl="0">
              <a:lnSpc>
                <a:spcPct val="150000"/>
              </a:lnSpc>
              <a:defRPr/>
            </a:pPr>
            <a:r>
              <a:rPr lang="vi-VN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 chuyển 5 bước 	cách hòn đá nhỏ hơn 120 bước.</a:t>
            </a:r>
          </a:p>
        </p:txBody>
      </p:sp>
      <p:pic>
        <p:nvPicPr>
          <p:cNvPr id="6" name="Picture 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71AD58F-C290-5D9C-F779-43575B200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055" y="2570744"/>
            <a:ext cx="2239365" cy="35700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741437-4D99-3127-28DE-8D3236E42466}"/>
              </a:ext>
            </a:extLst>
          </p:cNvPr>
          <p:cNvSpPr txBox="1"/>
          <p:nvPr/>
        </p:nvSpPr>
        <p:spPr>
          <a:xfrm>
            <a:off x="1172522" y="6140746"/>
            <a:ext cx="6628815" cy="4635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vi-VN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b) Em hãy viết chương trình Scratch thực hiện thuật toán</a:t>
            </a:r>
            <a:endParaRPr lang="vi-VN" b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17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6018C-A02D-71B6-80DE-1F6635909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8568" y="2033101"/>
            <a:ext cx="8473827" cy="232013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TIẾT </a:t>
            </a:r>
            <a:r>
              <a:rPr lang="en-US" sz="4800" b="1" dirty="0" smtClean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</a:t>
            </a:r>
            <a:r>
              <a:rPr lang="en-US" sz="4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4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vi-VN" sz="4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BÀI 12: TỪ THUẬT TOÁN ĐẾN CHƯƠNG TRÌNH</a:t>
            </a:r>
            <a:r>
              <a:rPr lang="en-US" sz="4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(Tiếp)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BD655-F7DD-EBAD-D6B3-E49C84B09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976" y="6227706"/>
            <a:ext cx="4395248" cy="4456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 dirty="0">
                <a:solidFill>
                  <a:srgbClr val="C24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Người dạy</a:t>
            </a:r>
            <a:r>
              <a:rPr lang="en-US" b="1">
                <a:solidFill>
                  <a:srgbClr val="C24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b="1" smtClean="0">
                <a:solidFill>
                  <a:srgbClr val="C248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Trình thị thấm</a:t>
            </a:r>
            <a:endParaRPr lang="en-US" b="1" dirty="0">
              <a:solidFill>
                <a:srgbClr val="C248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38F86CE-952E-6FCE-29E5-C51D7ED4AAE4}"/>
              </a:ext>
            </a:extLst>
          </p:cNvPr>
          <p:cNvSpPr txBox="1">
            <a:spLocks/>
          </p:cNvSpPr>
          <p:nvPr/>
        </p:nvSpPr>
        <p:spPr>
          <a:xfrm>
            <a:off x="6892413" y="184630"/>
            <a:ext cx="4791484" cy="23201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CHỦ ĐỀ 5: GIẢI QUYẾT VẤN ĐỀ VỚI SỰ TRỢ GIÚP CỦA MÁY TÍNH</a:t>
            </a:r>
          </a:p>
        </p:txBody>
      </p:sp>
    </p:spTree>
    <p:extLst>
      <p:ext uri="{BB962C8B-B14F-4D97-AF65-F5344CB8AC3E}">
        <p14:creationId xmlns:p14="http://schemas.microsoft.com/office/powerpoint/2010/main" val="2633247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A5C0BF6-A324-397D-A148-64739F70BEE4}"/>
              </a:ext>
            </a:extLst>
          </p:cNvPr>
          <p:cNvSpPr txBox="1"/>
          <p:nvPr/>
        </p:nvSpPr>
        <p:spPr>
          <a:xfrm>
            <a:off x="3468167" y="2767280"/>
            <a:ext cx="5255666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vi-VN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hực hành trên máy tính để làm nhiệm vụ sau: Tạo chương trình điều khiển nhân vật di chuyển theo đường đi là một tam giác đều như minh họa ở hình 12.3</a:t>
            </a:r>
            <a:endParaRPr kumimoji="0" lang="vi-VN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9841B0-1DDD-B6D6-69C2-0FD09E7A7276}"/>
              </a:ext>
            </a:extLst>
          </p:cNvPr>
          <p:cNvSpPr txBox="1"/>
          <p:nvPr/>
        </p:nvSpPr>
        <p:spPr>
          <a:xfrm>
            <a:off x="2534050" y="137496"/>
            <a:ext cx="7123900" cy="1023878"/>
          </a:xfrm>
          <a:prstGeom prst="hexagon">
            <a:avLst/>
          </a:prstGeom>
          <a:solidFill>
            <a:srgbClr val="D9ECD4"/>
          </a:solidFill>
          <a:ln w="571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Thực hành: Tạo chương trình điều khiển máy tính thực hiện thuật toán</a:t>
            </a:r>
          </a:p>
        </p:txBody>
      </p:sp>
    </p:spTree>
    <p:extLst>
      <p:ext uri="{BB962C8B-B14F-4D97-AF65-F5344CB8AC3E}">
        <p14:creationId xmlns:p14="http://schemas.microsoft.com/office/powerpoint/2010/main" val="7608096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A5C0BF6-A324-397D-A148-64739F70BEE4}"/>
              </a:ext>
            </a:extLst>
          </p:cNvPr>
          <p:cNvSpPr txBox="1"/>
          <p:nvPr/>
        </p:nvSpPr>
        <p:spPr>
          <a:xfrm>
            <a:off x="3468167" y="1378318"/>
            <a:ext cx="525566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Bước 1: </a:t>
            </a: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Khởi động phần mềm Scratch, chọn chế độ hiển thị tiếng Việt</a:t>
            </a:r>
            <a:endParaRPr kumimoji="0" lang="vi-VN" sz="20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9841B0-1DDD-B6D6-69C2-0FD09E7A7276}"/>
              </a:ext>
            </a:extLst>
          </p:cNvPr>
          <p:cNvSpPr txBox="1"/>
          <p:nvPr/>
        </p:nvSpPr>
        <p:spPr>
          <a:xfrm>
            <a:off x="2534050" y="137496"/>
            <a:ext cx="7123900" cy="1023878"/>
          </a:xfrm>
          <a:prstGeom prst="hexagon">
            <a:avLst/>
          </a:prstGeom>
          <a:solidFill>
            <a:srgbClr val="D9ECD4"/>
          </a:solidFill>
          <a:ln w="571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Thực hành: Tạo chương trình điều khiển máy tính thực hiện thuật toán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2DF1B-CADA-3C57-8312-E6DADBE5B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833" y="1378317"/>
            <a:ext cx="2399438" cy="515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2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A5C0BF6-A324-397D-A148-64739F70BEE4}"/>
              </a:ext>
            </a:extLst>
          </p:cNvPr>
          <p:cNvSpPr txBox="1"/>
          <p:nvPr/>
        </p:nvSpPr>
        <p:spPr>
          <a:xfrm>
            <a:off x="3468167" y="1378318"/>
            <a:ext cx="525566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Bước 2: </a:t>
            </a: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Xóa nhân vật chú Mèo, thêm nhân vật chú Bọ rùa</a:t>
            </a:r>
            <a:endParaRPr kumimoji="0" lang="vi-VN" sz="20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9841B0-1DDD-B6D6-69C2-0FD09E7A7276}"/>
              </a:ext>
            </a:extLst>
          </p:cNvPr>
          <p:cNvSpPr txBox="1"/>
          <p:nvPr/>
        </p:nvSpPr>
        <p:spPr>
          <a:xfrm>
            <a:off x="2534050" y="137496"/>
            <a:ext cx="7123900" cy="1023878"/>
          </a:xfrm>
          <a:prstGeom prst="hexagon">
            <a:avLst/>
          </a:prstGeom>
          <a:solidFill>
            <a:srgbClr val="D9ECD4"/>
          </a:solidFill>
          <a:ln w="571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Thực hành: Tạo chương trình điều khiển máy tính thực hiện thuật toán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2DF1B-CADA-3C57-8312-E6DADBE5B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1018" y="2304892"/>
            <a:ext cx="3429964" cy="455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2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A5C0BF6-A324-397D-A148-64739F70BEE4}"/>
              </a:ext>
            </a:extLst>
          </p:cNvPr>
          <p:cNvSpPr txBox="1"/>
          <p:nvPr/>
        </p:nvSpPr>
        <p:spPr>
          <a:xfrm>
            <a:off x="3468167" y="1378318"/>
            <a:ext cx="525566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Bước 3: </a:t>
            </a: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Kéo thả các lệnh để được chương trình như mình họa trong Hình 12.3</a:t>
            </a:r>
            <a:endParaRPr kumimoji="0" lang="vi-VN" sz="20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9841B0-1DDD-B6D6-69C2-0FD09E7A7276}"/>
              </a:ext>
            </a:extLst>
          </p:cNvPr>
          <p:cNvSpPr txBox="1"/>
          <p:nvPr/>
        </p:nvSpPr>
        <p:spPr>
          <a:xfrm>
            <a:off x="2534050" y="137496"/>
            <a:ext cx="7123900" cy="1023878"/>
          </a:xfrm>
          <a:prstGeom prst="hexagon">
            <a:avLst/>
          </a:prstGeom>
          <a:solidFill>
            <a:srgbClr val="D9ECD4"/>
          </a:solidFill>
          <a:ln w="571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Thực hành: Tạo chương trình điều khiển máy tính thực hiện thuật toán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2DF1B-CADA-3C57-8312-E6DADBE5B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1018" y="2547750"/>
            <a:ext cx="3429964" cy="406739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26F5CEA-ED37-E730-EF3E-E7A50B4831EE}"/>
              </a:ext>
            </a:extLst>
          </p:cNvPr>
          <p:cNvGrpSpPr/>
          <p:nvPr/>
        </p:nvGrpSpPr>
        <p:grpSpPr>
          <a:xfrm>
            <a:off x="7982294" y="2972731"/>
            <a:ext cx="4209706" cy="1000147"/>
            <a:chOff x="7982294" y="2972731"/>
            <a:chExt cx="4209706" cy="100014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DDF0BA9-E203-EB08-041C-04E4A2212774}"/>
                </a:ext>
              </a:extLst>
            </p:cNvPr>
            <p:cNvSpPr txBox="1"/>
            <p:nvPr/>
          </p:nvSpPr>
          <p:spPr>
            <a:xfrm>
              <a:off x="7982294" y="3264992"/>
              <a:ext cx="4209706" cy="70788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2000" i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Bước 4: </a:t>
              </a:r>
              <a:r>
                <a:rPr lang="en-US" sz="2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Nháy vào nút              để chạy chương trình và xem kết quả</a:t>
              </a:r>
              <a:endParaRPr kumimoji="0" lang="vi-VN" sz="20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FF8F9-0303-81E9-8258-EBE64BAF3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82093" y="2972731"/>
              <a:ext cx="560166" cy="584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546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A5C0BF6-A324-397D-A148-64739F70BEE4}"/>
              </a:ext>
            </a:extLst>
          </p:cNvPr>
          <p:cNvSpPr txBox="1"/>
          <p:nvPr/>
        </p:nvSpPr>
        <p:spPr>
          <a:xfrm>
            <a:off x="3468167" y="1852880"/>
            <a:ext cx="525566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Thêm 1 số lệnh để nhân vật vừa di chuyển, vừa vẽ tam giác đều.</a:t>
            </a:r>
            <a:endParaRPr kumimoji="0" lang="vi-VN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9841B0-1DDD-B6D6-69C2-0FD09E7A7276}"/>
              </a:ext>
            </a:extLst>
          </p:cNvPr>
          <p:cNvSpPr txBox="1"/>
          <p:nvPr/>
        </p:nvSpPr>
        <p:spPr>
          <a:xfrm>
            <a:off x="2534050" y="137496"/>
            <a:ext cx="7123900" cy="1023878"/>
          </a:xfrm>
          <a:prstGeom prst="hexagon">
            <a:avLst/>
          </a:prstGeom>
          <a:solidFill>
            <a:srgbClr val="D9ECD4"/>
          </a:solidFill>
          <a:ln w="571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Thực hành: Tạo chương trình điều khiển máy tính thực hiện thuật toán</a:t>
            </a:r>
          </a:p>
        </p:txBody>
      </p:sp>
      <p:pic>
        <p:nvPicPr>
          <p:cNvPr id="1026" name="Picture 2" descr="Download HD School Ladybug Clipart Png Transparent PNG Image - NicePNG.com">
            <a:extLst>
              <a:ext uri="{FF2B5EF4-FFF2-40B4-BE49-F238E27FC236}">
                <a16:creationId xmlns:a16="http://schemas.microsoft.com/office/drawing/2014/main" id="{F457D8DD-EF0C-7CB8-9C25-F2294F0CA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604" y="3285877"/>
            <a:ext cx="3058067" cy="238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013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C9841B0-1DDD-B6D6-69C2-0FD09E7A7276}"/>
              </a:ext>
            </a:extLst>
          </p:cNvPr>
          <p:cNvSpPr txBox="1"/>
          <p:nvPr/>
        </p:nvSpPr>
        <p:spPr>
          <a:xfrm>
            <a:off x="2534050" y="137496"/>
            <a:ext cx="7123900" cy="1023878"/>
          </a:xfrm>
          <a:prstGeom prst="hexagon">
            <a:avLst/>
          </a:prstGeom>
          <a:solidFill>
            <a:srgbClr val="D9ECD4"/>
          </a:solidFill>
          <a:ln w="571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Thực hành: Tạo chương trình điều khiển máy tính thực hiện thuật toán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E01346-F7C9-1BA4-79E6-E5925D7D36D7}"/>
              </a:ext>
            </a:extLst>
          </p:cNvPr>
          <p:cNvGrpSpPr/>
          <p:nvPr/>
        </p:nvGrpSpPr>
        <p:grpSpPr>
          <a:xfrm>
            <a:off x="759690" y="1349872"/>
            <a:ext cx="5479063" cy="1573639"/>
            <a:chOff x="736541" y="1499045"/>
            <a:chExt cx="5479063" cy="157363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5C0BF6-A324-397D-A148-64739F70BEE4}"/>
                </a:ext>
              </a:extLst>
            </p:cNvPr>
            <p:cNvSpPr txBox="1"/>
            <p:nvPr/>
          </p:nvSpPr>
          <p:spPr>
            <a:xfrm>
              <a:off x="736541" y="1644536"/>
              <a:ext cx="5479063" cy="142814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sz="2000" i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Bước 1: </a:t>
              </a:r>
              <a:r>
                <a:rPr lang="en-US" sz="2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Nháy chuột vào nhóm lệnh                 kéo thả các lệnh của nhóm này vào chương trình như minh họa trong hình 12.4</a:t>
              </a:r>
              <a:endParaRPr kumimoji="0" lang="vi-VN" sz="20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486A846-74A9-B96D-D458-24A3B37B4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96188" y="1499045"/>
              <a:ext cx="579170" cy="48010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8547175-D414-1667-9650-4B433A401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4435" y="1143563"/>
            <a:ext cx="2504208" cy="55367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F291582-FA57-3C2B-E41E-7F696E711038}"/>
              </a:ext>
            </a:extLst>
          </p:cNvPr>
          <p:cNvGrpSpPr/>
          <p:nvPr/>
        </p:nvGrpSpPr>
        <p:grpSpPr>
          <a:xfrm>
            <a:off x="759690" y="3190241"/>
            <a:ext cx="5479063" cy="1442532"/>
            <a:chOff x="736541" y="3339414"/>
            <a:chExt cx="5479063" cy="144253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19822B5-AFC1-223B-68A9-50164B91EE7B}"/>
                </a:ext>
              </a:extLst>
            </p:cNvPr>
            <p:cNvGrpSpPr/>
            <p:nvPr/>
          </p:nvGrpSpPr>
          <p:grpSpPr>
            <a:xfrm>
              <a:off x="736541" y="3339414"/>
              <a:ext cx="5479063" cy="1442532"/>
              <a:chOff x="736541" y="1630152"/>
              <a:chExt cx="5479063" cy="144253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DC664F-BB30-9A42-A33F-EF0BC68C547B}"/>
                  </a:ext>
                </a:extLst>
              </p:cNvPr>
              <p:cNvSpPr txBox="1"/>
              <p:nvPr/>
            </p:nvSpPr>
            <p:spPr>
              <a:xfrm>
                <a:off x="736541" y="1644536"/>
                <a:ext cx="5479063" cy="1428148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en-US" sz="2000" i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Bước 2: </a:t>
                </a:r>
                <a:r>
                  <a:rPr lang="en-US" sz="200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Nháy chuột vào nhóm lệnh                 kéo thả lệnh                       vào chương trình như minh họa trong hình 12.4</a:t>
                </a:r>
                <a:endParaRPr kumimoji="0" lang="vi-VN" sz="2000" b="0" i="1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798E753-0072-EC14-9467-994591D2C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996188" y="1630152"/>
                <a:ext cx="579170" cy="460365"/>
              </a:xfrm>
              <a:prstGeom prst="rect">
                <a:avLst/>
              </a:prstGeom>
            </p:spPr>
          </p:pic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50365BE-43D6-DC9D-5CD5-559B936FB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94135" y="3785311"/>
              <a:ext cx="1261433" cy="565122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491B7CB-03CA-0406-6936-D6C1918F929F}"/>
              </a:ext>
            </a:extLst>
          </p:cNvPr>
          <p:cNvGrpSpPr/>
          <p:nvPr/>
        </p:nvGrpSpPr>
        <p:grpSpPr>
          <a:xfrm>
            <a:off x="759690" y="4823753"/>
            <a:ext cx="4209706" cy="1067764"/>
            <a:chOff x="7982294" y="3163711"/>
            <a:chExt cx="4209706" cy="106776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28FC87C-3873-06AB-9892-8D95BF558FB4}"/>
                </a:ext>
              </a:extLst>
            </p:cNvPr>
            <p:cNvSpPr txBox="1"/>
            <p:nvPr/>
          </p:nvSpPr>
          <p:spPr>
            <a:xfrm>
              <a:off x="7982294" y="3264992"/>
              <a:ext cx="4209706" cy="96648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sz="2000" i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Bước 3: </a:t>
              </a:r>
              <a:r>
                <a:rPr lang="en-US" sz="20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Nháy vào nút              để chạy chương trình và xem kết quả</a:t>
              </a:r>
              <a:endParaRPr kumimoji="0" lang="vi-VN" sz="2000" b="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BAD69D2-A304-1391-F91F-67FF781B8E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21825" y="3163711"/>
              <a:ext cx="560166" cy="584522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37F0085-1BDC-A829-4200-B291D40CA101}"/>
              </a:ext>
            </a:extLst>
          </p:cNvPr>
          <p:cNvSpPr txBox="1"/>
          <p:nvPr/>
        </p:nvSpPr>
        <p:spPr>
          <a:xfrm>
            <a:off x="759690" y="5891517"/>
            <a:ext cx="5479062" cy="96648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2000" i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Bước 4: </a:t>
            </a: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Lưu tệp với tên </a:t>
            </a:r>
            <a:r>
              <a:rPr lang="en-US" sz="2000" b="1">
                <a:solidFill>
                  <a:srgbClr val="FF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Vehinh.sb3 </a:t>
            </a: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và thoát khỏi chương trình</a:t>
            </a:r>
            <a:endParaRPr kumimoji="0" lang="vi-VN" sz="20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77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C9841B0-1DDD-B6D6-69C2-0FD09E7A7276}"/>
              </a:ext>
            </a:extLst>
          </p:cNvPr>
          <p:cNvSpPr txBox="1"/>
          <p:nvPr/>
        </p:nvSpPr>
        <p:spPr>
          <a:xfrm>
            <a:off x="4901476" y="137496"/>
            <a:ext cx="2389049" cy="577751"/>
          </a:xfrm>
          <a:prstGeom prst="hexagon">
            <a:avLst/>
          </a:prstGeom>
          <a:solidFill>
            <a:srgbClr val="D9ECD4"/>
          </a:solidFill>
          <a:ln w="571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LUYỆN TẬP</a:t>
            </a:r>
            <a:endParaRPr lang="vi-VN" sz="2400" b="1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5C0BF6-A324-397D-A148-64739F70BEE4}"/>
              </a:ext>
            </a:extLst>
          </p:cNvPr>
          <p:cNvSpPr txBox="1"/>
          <p:nvPr/>
        </p:nvSpPr>
        <p:spPr>
          <a:xfrm>
            <a:off x="616937" y="1143563"/>
            <a:ext cx="6015357" cy="18898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vi-VN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 hãy nâng cấp chương trình </a:t>
            </a:r>
            <a:r>
              <a:rPr lang="vi-VN" sz="2000">
                <a:solidFill>
                  <a:srgbClr val="FF33C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Vehinh.sb3 </a:t>
            </a:r>
            <a:r>
              <a:rPr lang="vi-VN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bằng cách bổ sung một nhân vật mới và lập trình để khi nháy chuột vào nhân vật này thì chương trình thực hiện thuật toán vẽ hình vuông.</a:t>
            </a:r>
            <a:endParaRPr kumimoji="0" lang="vi-VN" sz="2000" b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CEFE96-15E2-41E2-773C-A7BF4F2EB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671" y="1333179"/>
            <a:ext cx="3274325" cy="469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525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Grandview Display</vt:lpstr>
      <vt:lpstr>Open Sans</vt:lpstr>
      <vt:lpstr>DashVTI</vt:lpstr>
      <vt:lpstr>Office Theme</vt:lpstr>
      <vt:lpstr>PowerPoint Presentation</vt:lpstr>
      <vt:lpstr>TIẾT 26 BÀI 12: TỪ THUẬT TOÁN ĐẾN CHƯƠNG TRÌNH (Tiếp)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2. Bài 1:  LƯỢC SỬ CÔNG CỤ TÍNH TOÁN (TIẾP)</dc:title>
  <dc:creator>Ban Thinh</dc:creator>
  <cp:lastModifiedBy>Admin</cp:lastModifiedBy>
  <cp:revision>32</cp:revision>
  <dcterms:created xsi:type="dcterms:W3CDTF">2023-06-05T12:10:35Z</dcterms:created>
  <dcterms:modified xsi:type="dcterms:W3CDTF">2025-02-11T12:09:39Z</dcterms:modified>
</cp:coreProperties>
</file>