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 id="2147483786" r:id="rId2"/>
  </p:sldMasterIdLst>
  <p:sldIdLst>
    <p:sldId id="273" r:id="rId3"/>
    <p:sldId id="256" r:id="rId4"/>
    <p:sldId id="274" r:id="rId5"/>
    <p:sldId id="275" r:id="rId6"/>
    <p:sldId id="276" r:id="rId7"/>
    <p:sldId id="277" r:id="rId8"/>
    <p:sldId id="278"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ECD4"/>
    <a:srgbClr val="FF33CC"/>
    <a:srgbClr val="FC694A"/>
    <a:srgbClr val="FFD966"/>
    <a:srgbClr val="FFFF00"/>
    <a:srgbClr val="446ED2"/>
    <a:srgbClr val="03D028"/>
    <a:srgbClr val="55C8FF"/>
    <a:srgbClr val="012967"/>
    <a:srgbClr val="547A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55" autoAdjust="0"/>
    <p:restoredTop sz="94660"/>
  </p:normalViewPr>
  <p:slideViewPr>
    <p:cSldViewPr snapToGrid="0">
      <p:cViewPr varScale="1">
        <p:scale>
          <a:sx n="88" d="100"/>
          <a:sy n="88" d="100"/>
        </p:scale>
        <p:origin x="403"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294909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84617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695630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131831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951208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15302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776788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434338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856848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425432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094574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01688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693212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759723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806064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56138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6582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85434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126186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74315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43157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784802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A4C0CD32-A6C8-4BA5-B3DF-D8325E32CAA4}" type="slidenum">
              <a:rPr lang="en-US" smtClean="0"/>
              <a:t>‹#›</a:t>
            </a:fld>
            <a:endParaRPr lang="en-US"/>
          </a:p>
        </p:txBody>
      </p:sp>
    </p:spTree>
    <p:extLst>
      <p:ext uri="{BB962C8B-B14F-4D97-AF65-F5344CB8AC3E}">
        <p14:creationId xmlns:p14="http://schemas.microsoft.com/office/powerpoint/2010/main" val="211725425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A89A7-DDB5-4CB7-920B-15EDC6298550}" type="slidenum">
              <a:rPr lang="en-US" smtClean="0"/>
              <a:t>‹#›</a:t>
            </a:fld>
            <a:endParaRPr lang="en-US"/>
          </a:p>
        </p:txBody>
      </p:sp>
    </p:spTree>
    <p:extLst>
      <p:ext uri="{BB962C8B-B14F-4D97-AF65-F5344CB8AC3E}">
        <p14:creationId xmlns:p14="http://schemas.microsoft.com/office/powerpoint/2010/main" val="159989861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1480800" y="1916430"/>
            <a:ext cx="7686349" cy="400110"/>
          </a:xfrm>
          <a:prstGeom prst="rect">
            <a:avLst/>
          </a:prstGeom>
          <a:noFill/>
          <a:effectLst/>
        </p:spPr>
        <p:txBody>
          <a:bodyPr wrap="square" rtlCol="0">
            <a:spAutoFit/>
          </a:bodyPr>
          <a:lstStyle/>
          <a:p>
            <a:pPr lvl="0">
              <a:defRPr/>
            </a:pPr>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Các em thấy nhân vật chuẩn bị di chuyển theo hình dạng gì?</a:t>
            </a:r>
            <a:endParaRPr kumimoji="0" lang="vi-VN"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FC9841B0-1DDD-B6D6-69C2-0FD09E7A7276}"/>
              </a:ext>
            </a:extLst>
          </p:cNvPr>
          <p:cNvSpPr txBox="1"/>
          <p:nvPr/>
        </p:nvSpPr>
        <p:spPr>
          <a:xfrm>
            <a:off x="5141314" y="301899"/>
            <a:ext cx="1909372" cy="1150144"/>
          </a:xfrm>
          <a:prstGeom prst="roundRect">
            <a:avLst>
              <a:gd name="adj" fmla="val 10954"/>
            </a:avLst>
          </a:prstGeom>
          <a:noFill/>
          <a:ln w="57150">
            <a:solidFill>
              <a:schemeClr val="bg1"/>
            </a:solidFill>
          </a:ln>
          <a:effectLst>
            <a:glow rad="139700">
              <a:srgbClr val="00B0F0">
                <a:alpha val="40000"/>
              </a:srgbClr>
            </a:glow>
            <a:outerShdw blurRad="63500" sx="102000" sy="102000" algn="ctr" rotWithShape="0">
              <a:schemeClr val="bg1">
                <a:alpha val="98000"/>
              </a:schemeClr>
            </a:outerShdw>
          </a:effectLst>
        </p:spPr>
        <p:txBody>
          <a:bodyPr wrap="square" rtlCol="0">
            <a:spAutoFit/>
          </a:bodyPr>
          <a:lstStyle/>
          <a:p>
            <a:pPr algn="ctr"/>
            <a:r>
              <a:rPr lang="en-US" sz="3200" b="1">
                <a:solidFill>
                  <a:srgbClr val="FFFF00"/>
                </a:solidFill>
                <a:latin typeface="Open Sans" panose="020B0606030504020204" pitchFamily="34" charset="0"/>
                <a:ea typeface="Open Sans" panose="020B0606030504020204" pitchFamily="34" charset="0"/>
                <a:cs typeface="Open Sans" panose="020B0606030504020204" pitchFamily="34" charset="0"/>
              </a:rPr>
              <a:t>KHỞI ĐỘNG</a:t>
            </a:r>
            <a:endParaRPr lang="vi-VN" sz="3200" b="1">
              <a:solidFill>
                <a:srgbClr val="FFFF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00701A7-ACE1-2211-0BC8-2AA1D969DDFF}"/>
              </a:ext>
            </a:extLst>
          </p:cNvPr>
          <p:cNvPicPr>
            <a:picLocks noChangeAspect="1"/>
          </p:cNvPicPr>
          <p:nvPr/>
        </p:nvPicPr>
        <p:blipFill>
          <a:blip r:embed="rId3"/>
          <a:stretch>
            <a:fillRect/>
          </a:stretch>
        </p:blipFill>
        <p:spPr>
          <a:xfrm>
            <a:off x="8836311" y="1884016"/>
            <a:ext cx="3223539" cy="2735817"/>
          </a:xfrm>
          <a:prstGeom prst="rect">
            <a:avLst/>
          </a:prstGeom>
        </p:spPr>
      </p:pic>
      <p:sp>
        <p:nvSpPr>
          <p:cNvPr id="5" name="TextBox 4">
            <a:extLst>
              <a:ext uri="{FF2B5EF4-FFF2-40B4-BE49-F238E27FC236}">
                <a16:creationId xmlns:a16="http://schemas.microsoft.com/office/drawing/2014/main" id="{FFBE80E7-C6B5-9139-ED30-72605B8406DC}"/>
              </a:ext>
            </a:extLst>
          </p:cNvPr>
          <p:cNvSpPr txBox="1"/>
          <p:nvPr/>
        </p:nvSpPr>
        <p:spPr>
          <a:xfrm>
            <a:off x="1480801" y="2767280"/>
            <a:ext cx="7119190" cy="1323439"/>
          </a:xfrm>
          <a:prstGeom prst="rect">
            <a:avLst/>
          </a:prstGeom>
          <a:noFill/>
          <a:effectLst/>
        </p:spPr>
        <p:txBody>
          <a:bodyPr wrap="square" rtlCol="0">
            <a:spAutoFit/>
          </a:bodyPr>
          <a:lstStyle/>
          <a:p>
            <a:pPr lvl="0" algn="jus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Vậy làm thế nào để có thể thực hiện được việc đó hay thậm chí là di chuyển theo hình vuông và các hình khác. Chúng ta cùng tìm hiểu cách sử dụng ngôn ngữ lập trình trực quan để điều khiển nhân vật theo ý muốn.</a:t>
            </a:r>
            <a:endParaRPr kumimoji="0" lang="vi-VN"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452763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out)">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1661613" y="2268932"/>
            <a:ext cx="8868775" cy="2320135"/>
          </a:xfrm>
        </p:spPr>
        <p:txBody>
          <a:bodyPr vert="horz" lIns="91440" tIns="45720" rIns="91440" bIns="45720" rtlCol="0" anchor="t">
            <a:noAutofit/>
          </a:bodyPr>
          <a:lstStyle/>
          <a:p>
            <a:pPr algn="ctr"/>
            <a:r>
              <a:rPr lang="en-US" sz="4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TIẾT </a:t>
            </a:r>
            <a:r>
              <a:rPr lang="en-US" sz="48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25</a:t>
            </a:r>
            <a:r>
              <a:rPr lang="en-US" sz="4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r>
            <a:br>
              <a:rPr lang="en-US" sz="48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vi-VN" sz="4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BÀI 12: TỪ THUẬT TOÁN ĐẾN CHƯƠNG TRÌNH</a:t>
            </a:r>
            <a:endParaRPr lang="en-US" sz="48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Subtitle 2">
            <a:extLst>
              <a:ext uri="{FF2B5EF4-FFF2-40B4-BE49-F238E27FC236}">
                <a16:creationId xmlns:a16="http://schemas.microsoft.com/office/drawing/2014/main" id="{C59BD655-F7DD-EBAD-D6B3-E49C84B099EE}"/>
              </a:ext>
            </a:extLst>
          </p:cNvPr>
          <p:cNvSpPr>
            <a:spLocks noGrp="1"/>
          </p:cNvSpPr>
          <p:nvPr>
            <p:ph type="subTitle" idx="1"/>
          </p:nvPr>
        </p:nvSpPr>
        <p:spPr>
          <a:xfrm>
            <a:off x="3898376" y="5693453"/>
            <a:ext cx="4395248" cy="445664"/>
          </a:xfrm>
        </p:spPr>
        <p:txBody>
          <a:bodyPr vert="horz" lIns="91440" tIns="45720" rIns="91440" bIns="45720" rtlCol="0" anchor="t">
            <a:normAutofit lnSpcReduction="10000"/>
          </a:bodyPr>
          <a:lstStyle/>
          <a:p>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Người dạy</a:t>
            </a:r>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b="1" smtClean="0">
                <a:solidFill>
                  <a:schemeClr val="bg1"/>
                </a:solidFill>
                <a:latin typeface="Open Sans" panose="020B0606030504020204" pitchFamily="34" charset="0"/>
                <a:ea typeface="Open Sans" panose="020B0606030504020204" pitchFamily="34" charset="0"/>
                <a:cs typeface="Open Sans" panose="020B0606030504020204" pitchFamily="34" charset="0"/>
              </a:rPr>
              <a:t>Trình thị thấm</a:t>
            </a:r>
            <a:endPar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E38F86CE-952E-6FCE-29E5-C51D7ED4AAE4}"/>
              </a:ext>
            </a:extLst>
          </p:cNvPr>
          <p:cNvSpPr txBox="1">
            <a:spLocks/>
          </p:cNvSpPr>
          <p:nvPr/>
        </p:nvSpPr>
        <p:spPr>
          <a:xfrm>
            <a:off x="1992775" y="941714"/>
            <a:ext cx="8206451" cy="2320135"/>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a:lstStyle>
          <a:p>
            <a:pPr algn="ctr"/>
            <a:r>
              <a:rPr lang="en-US" sz="3600" b="1">
                <a:solidFill>
                  <a:schemeClr val="bg1"/>
                </a:solidFill>
                <a:latin typeface="Open Sans" panose="020B0606030504020204" pitchFamily="34" charset="0"/>
                <a:ea typeface="Open Sans" panose="020B0606030504020204" pitchFamily="34" charset="0"/>
                <a:cs typeface="Open Sans" panose="020B0606030504020204" pitchFamily="34" charset="0"/>
              </a:rPr>
              <a:t>CHỦ ĐỀ 5: GIẢI QUYẾT VẤN ĐỀ VỚI SỰ TRỢ GIÚP CỦA MÁY TÍNH</a:t>
            </a:r>
          </a:p>
        </p:txBody>
      </p:sp>
    </p:spTree>
    <p:extLst>
      <p:ext uri="{BB962C8B-B14F-4D97-AF65-F5344CB8AC3E}">
        <p14:creationId xmlns:p14="http://schemas.microsoft.com/office/powerpoint/2010/main" val="2633247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par>
                                <p:cTn id="11" presetID="10" presetClass="entr" presetSubtype="0" fill="hold" grpId="0" nodeType="withEffect">
                                  <p:stCondLst>
                                    <p:cond delay="1000"/>
                                  </p:stCondLst>
                                  <p:iterate type="lt">
                                    <p:tmPct val="10000"/>
                                  </p:iterate>
                                  <p:childTnLst>
                                    <p:set>
                                      <p:cBhvr>
                                        <p:cTn id="12" dur="1" fill="hold">
                                          <p:stCondLst>
                                            <p:cond delay="0"/>
                                          </p:stCondLst>
                                        </p:cTn>
                                        <p:tgtEl>
                                          <p:spTgt spid="4"/>
                                        </p:tgtEl>
                                        <p:attrNameLst>
                                          <p:attrName>style.visibility</p:attrName>
                                        </p:attrNameLst>
                                      </p:cBhvr>
                                      <p:to>
                                        <p:strVal val="visible"/>
                                      </p:to>
                                    </p:set>
                                    <p:animEffect transition="in" filter="fade">
                                      <p:cBhvr>
                                        <p:cTn id="13"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1480800" y="1115105"/>
            <a:ext cx="7355511" cy="1631216"/>
          </a:xfrm>
          <a:prstGeom prst="rect">
            <a:avLst/>
          </a:prstGeom>
          <a:noFill/>
          <a:effectLst/>
        </p:spPr>
        <p:txBody>
          <a:bodyPr wrap="square" rtlCol="0">
            <a:spAutoFit/>
          </a:bodyPr>
          <a:lstStyle/>
          <a:p>
            <a:pPr lvl="0">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Với trường hợp nhân vật di chuyển theo đường đi là một tam giác đều phải em hãy:</a:t>
            </a:r>
          </a:p>
          <a:p>
            <a:pPr lvl="0">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 Xác định góc quay của nhân vật khi đi hết một cạnh.</a:t>
            </a:r>
          </a:p>
          <a:p>
            <a:pPr lvl="0">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 Liệt kê lần lượt các bước của thuật toán điều khiển nhân vật (bằng ngôn ngữ tự nhiên)</a:t>
            </a:r>
          </a:p>
        </p:txBody>
      </p:sp>
      <p:sp>
        <p:nvSpPr>
          <p:cNvPr id="8" name="TextBox 7">
            <a:extLst>
              <a:ext uri="{FF2B5EF4-FFF2-40B4-BE49-F238E27FC236}">
                <a16:creationId xmlns:a16="http://schemas.microsoft.com/office/drawing/2014/main" id="{FC9841B0-1DDD-B6D6-69C2-0FD09E7A7276}"/>
              </a:ext>
            </a:extLst>
          </p:cNvPr>
          <p:cNvSpPr txBox="1"/>
          <p:nvPr/>
        </p:nvSpPr>
        <p:spPr>
          <a:xfrm>
            <a:off x="2059062" y="301899"/>
            <a:ext cx="8073877" cy="624364"/>
          </a:xfrm>
          <a:prstGeom prst="roundRect">
            <a:avLst>
              <a:gd name="adj" fmla="val 10954"/>
            </a:avLst>
          </a:prstGeom>
          <a:noFill/>
          <a:ln w="57150">
            <a:solidFill>
              <a:schemeClr val="bg1"/>
            </a:solidFill>
          </a:ln>
          <a:effectLst>
            <a:glow rad="139700">
              <a:srgbClr val="00B0F0">
                <a:alpha val="40000"/>
              </a:srgbClr>
            </a:glow>
            <a:outerShdw blurRad="63500" sx="102000" sy="102000" algn="ctr" rotWithShape="0">
              <a:schemeClr val="bg1">
                <a:alpha val="98000"/>
              </a:schemeClr>
            </a:outerShdw>
          </a:effectLst>
        </p:spPr>
        <p:txBody>
          <a:bodyPr wrap="square" rtlCol="0">
            <a:spAutoFit/>
          </a:bodyPr>
          <a:lstStyle/>
          <a:p>
            <a:pPr algn="ctr"/>
            <a:r>
              <a:rPr lang="vi-VN" sz="3200" b="1">
                <a:solidFill>
                  <a:srgbClr val="FFFF00"/>
                </a:solidFill>
                <a:latin typeface="Open Sans" panose="020B0606030504020204" pitchFamily="34" charset="0"/>
                <a:ea typeface="Open Sans" panose="020B0606030504020204" pitchFamily="34" charset="0"/>
                <a:cs typeface="Open Sans" panose="020B0606030504020204" pitchFamily="34" charset="0"/>
              </a:rPr>
              <a:t>1. Từ thuật toán đến chương trình</a:t>
            </a:r>
          </a:p>
        </p:txBody>
      </p:sp>
      <p:pic>
        <p:nvPicPr>
          <p:cNvPr id="3" name="Picture 2">
            <a:extLst>
              <a:ext uri="{FF2B5EF4-FFF2-40B4-BE49-F238E27FC236}">
                <a16:creationId xmlns:a16="http://schemas.microsoft.com/office/drawing/2014/main" id="{F00701A7-ACE1-2211-0BC8-2AA1D969DDFF}"/>
              </a:ext>
            </a:extLst>
          </p:cNvPr>
          <p:cNvPicPr>
            <a:picLocks noChangeAspect="1"/>
          </p:cNvPicPr>
          <p:nvPr/>
        </p:nvPicPr>
        <p:blipFill>
          <a:blip r:embed="rId5"/>
          <a:stretch>
            <a:fillRect/>
          </a:stretch>
        </p:blipFill>
        <p:spPr>
          <a:xfrm>
            <a:off x="8836312" y="978663"/>
            <a:ext cx="3009952" cy="2554546"/>
          </a:xfrm>
          <a:prstGeom prst="rect">
            <a:avLst/>
          </a:prstGeom>
        </p:spPr>
      </p:pic>
      <p:sp>
        <p:nvSpPr>
          <p:cNvPr id="5" name="TextBox 4">
            <a:extLst>
              <a:ext uri="{FF2B5EF4-FFF2-40B4-BE49-F238E27FC236}">
                <a16:creationId xmlns:a16="http://schemas.microsoft.com/office/drawing/2014/main" id="{FFBE80E7-C6B5-9139-ED30-72605B8406DC}"/>
              </a:ext>
            </a:extLst>
          </p:cNvPr>
          <p:cNvSpPr txBox="1"/>
          <p:nvPr/>
        </p:nvSpPr>
        <p:spPr>
          <a:xfrm>
            <a:off x="1480801" y="2834407"/>
            <a:ext cx="7119190" cy="2554545"/>
          </a:xfrm>
          <a:prstGeom prst="rect">
            <a:avLst/>
          </a:prstGeom>
          <a:noFill/>
          <a:effectLst/>
        </p:spPr>
        <p:txBody>
          <a:bodyPr wrap="square" rtlCol="0">
            <a:spAutoFit/>
          </a:bodyPr>
          <a:lstStyle/>
          <a:p>
            <a:pPr lvl="0" algn="jus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 Góc quay của nhân vật khi đi hết một cạnh là 120° </a:t>
            </a:r>
          </a:p>
          <a:p>
            <a:pPr lvl="0" algn="jus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 Các bước của thuật toán:</a:t>
            </a:r>
          </a:p>
          <a:p>
            <a:pPr lvl="0" algn="jus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 Bước 1: Gán số lần lặp bằng 1.</a:t>
            </a:r>
          </a:p>
          <a:p>
            <a:pPr lvl="0" algn="jus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 Bước 2: Kiểm tra: Nếu lần lặp &lt;3 thì thực hiện bước 3, nếu không chuyển sang bước 4.</a:t>
            </a:r>
          </a:p>
          <a:p>
            <a:pPr lvl="0" algn="jus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 Bước 3: Di chuyển 60 bước, quay trái 120 độ, tăng lần lặp lên 1 đơn vị.</a:t>
            </a:r>
          </a:p>
          <a:p>
            <a:pPr lvl="0" algn="jus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 Bước 4: Kết thúc </a:t>
            </a:r>
          </a:p>
        </p:txBody>
      </p:sp>
      <p:pic>
        <p:nvPicPr>
          <p:cNvPr id="2" name="y2meta.com - 5 Minute Timer-(1080p)">
            <a:hlinkClick r:id="" action="ppaction://media"/>
            <a:extLst>
              <a:ext uri="{FF2B5EF4-FFF2-40B4-BE49-F238E27FC236}">
                <a16:creationId xmlns:a16="http://schemas.microsoft.com/office/drawing/2014/main" id="{101F8624-FDC4-901E-E07D-2EFBCCFD824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9023" t="26674" r="18255" b="24549"/>
          <a:stretch/>
        </p:blipFill>
        <p:spPr>
          <a:xfrm>
            <a:off x="5817055" y="5390093"/>
            <a:ext cx="2656266" cy="1161949"/>
          </a:xfrm>
          <a:prstGeom prst="rect">
            <a:avLst/>
          </a:prstGeom>
        </p:spPr>
      </p:pic>
      <p:sp>
        <p:nvSpPr>
          <p:cNvPr id="4" name="Arrow: Pentagon 3">
            <a:extLst>
              <a:ext uri="{FF2B5EF4-FFF2-40B4-BE49-F238E27FC236}">
                <a16:creationId xmlns:a16="http://schemas.microsoft.com/office/drawing/2014/main" id="{C6A24FD0-680A-4848-7000-4419DDE1D419}"/>
              </a:ext>
            </a:extLst>
          </p:cNvPr>
          <p:cNvSpPr/>
          <p:nvPr/>
        </p:nvSpPr>
        <p:spPr>
          <a:xfrm>
            <a:off x="5063115" y="5299114"/>
            <a:ext cx="4164147" cy="1343906"/>
          </a:xfrm>
          <a:prstGeom prst="homePlate">
            <a:avLst/>
          </a:prstGeom>
          <a:solidFill>
            <a:srgbClr val="FFF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6" name="Xem KQ">
            <a:extLst>
              <a:ext uri="{FF2B5EF4-FFF2-40B4-BE49-F238E27FC236}">
                <a16:creationId xmlns:a16="http://schemas.microsoft.com/office/drawing/2014/main" id="{14D88EA4-D02A-DF85-089C-49FDC5F8652A}"/>
              </a:ext>
            </a:extLst>
          </p:cNvPr>
          <p:cNvGrpSpPr/>
          <p:nvPr/>
        </p:nvGrpSpPr>
        <p:grpSpPr>
          <a:xfrm>
            <a:off x="2880224" y="5261595"/>
            <a:ext cx="1278588" cy="1278588"/>
            <a:chOff x="1580575" y="4515507"/>
            <a:chExt cx="1278588" cy="1278588"/>
          </a:xfrm>
        </p:grpSpPr>
        <p:pic>
          <p:nvPicPr>
            <p:cNvPr id="7" name="Picture 2" descr="Note Cartoon Vector Art PNG Images | Free Download On Pngtree">
              <a:extLst>
                <a:ext uri="{FF2B5EF4-FFF2-40B4-BE49-F238E27FC236}">
                  <a16:creationId xmlns:a16="http://schemas.microsoft.com/office/drawing/2014/main" id="{F54B8815-75C7-A020-85A7-CEB6E49BC3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5A7BCA1-E780-2C9B-C9C2-303F667DAF94}"/>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11" name="Picture 10">
            <a:extLst>
              <a:ext uri="{FF2B5EF4-FFF2-40B4-BE49-F238E27FC236}">
                <a16:creationId xmlns:a16="http://schemas.microsoft.com/office/drawing/2014/main" id="{C44E69F8-7B87-3CA3-AD2B-0C226356E1E9}"/>
              </a:ext>
            </a:extLst>
          </p:cNvPr>
          <p:cNvPicPr>
            <a:picLocks noChangeAspect="1"/>
          </p:cNvPicPr>
          <p:nvPr/>
        </p:nvPicPr>
        <p:blipFill>
          <a:blip r:embed="rId8"/>
          <a:stretch>
            <a:fillRect/>
          </a:stretch>
        </p:blipFill>
        <p:spPr>
          <a:xfrm>
            <a:off x="8836311" y="3749329"/>
            <a:ext cx="2967488" cy="2749100"/>
          </a:xfrm>
          <a:prstGeom prst="rect">
            <a:avLst/>
          </a:prstGeom>
        </p:spPr>
      </p:pic>
    </p:spTree>
    <p:extLst>
      <p:ext uri="{BB962C8B-B14F-4D97-AF65-F5344CB8AC3E}">
        <p14:creationId xmlns:p14="http://schemas.microsoft.com/office/powerpoint/2010/main" val="5965004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out)">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1" presetClass="entr" presetSubtype="0" fill="hold" grpId="1" nodeType="afterEffect">
                                  <p:stCondLst>
                                    <p:cond delay="0"/>
                                  </p:stCondLst>
                                  <p:childTnLst>
                                    <p:set>
                                      <p:cBhvr>
                                        <p:cTn id="21" dur="1" fill="hold">
                                          <p:stCondLst>
                                            <p:cond delay="0"/>
                                          </p:stCondLst>
                                        </p:cTn>
                                        <p:tgtEl>
                                          <p:spTgt spid="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2" presetClass="exit" presetSubtype="2" fill="hold" grpId="0" nodeType="clickEffect">
                                  <p:stCondLst>
                                    <p:cond delay="0"/>
                                  </p:stCondLst>
                                  <p:childTnLst>
                                    <p:anim calcmode="lin" valueType="num">
                                      <p:cBhvr additive="base">
                                        <p:cTn id="30" dur="500"/>
                                        <p:tgtEl>
                                          <p:spTgt spid="4"/>
                                        </p:tgtEl>
                                        <p:attrNameLst>
                                          <p:attrName>ppt_x</p:attrName>
                                        </p:attrNameLst>
                                      </p:cBhvr>
                                      <p:tavLst>
                                        <p:tav tm="0">
                                          <p:val>
                                            <p:strVal val="ppt_x"/>
                                          </p:val>
                                        </p:tav>
                                        <p:tav tm="100000">
                                          <p:val>
                                            <p:strVal val="1+ppt_w/2"/>
                                          </p:val>
                                        </p:tav>
                                      </p:tavLst>
                                    </p:anim>
                                    <p:anim calcmode="lin" valueType="num">
                                      <p:cBhvr additive="base">
                                        <p:cTn id="31" dur="500"/>
                                        <p:tgtEl>
                                          <p:spTgt spid="4"/>
                                        </p:tgtEl>
                                        <p:attrNameLst>
                                          <p:attrName>ppt_y</p:attrName>
                                        </p:attrNameLst>
                                      </p:cBhvr>
                                      <p:tavLst>
                                        <p:tav tm="0">
                                          <p:val>
                                            <p:strVal val="ppt_y"/>
                                          </p:val>
                                        </p:tav>
                                        <p:tav tm="100000">
                                          <p:val>
                                            <p:strVal val="ppt_y"/>
                                          </p:val>
                                        </p:tav>
                                      </p:tavLst>
                                    </p:anim>
                                    <p:set>
                                      <p:cBhvr>
                                        <p:cTn id="32" dur="1" fill="hold">
                                          <p:stCondLst>
                                            <p:cond delay="499"/>
                                          </p:stCondLst>
                                        </p:cTn>
                                        <p:tgtEl>
                                          <p:spTgt spid="4"/>
                                        </p:tgtEl>
                                        <p:attrNameLst>
                                          <p:attrName>style.visibility</p:attrName>
                                        </p:attrNameLst>
                                      </p:cBhvr>
                                      <p:to>
                                        <p:strVal val="hidden"/>
                                      </p:to>
                                    </p:set>
                                  </p:childTnLst>
                                </p:cTn>
                              </p:par>
                            </p:childTnLst>
                          </p:cTn>
                        </p:par>
                        <p:par>
                          <p:cTn id="33" fill="hold">
                            <p:stCondLst>
                              <p:cond delay="500"/>
                            </p:stCondLst>
                            <p:childTnLst>
                              <p:par>
                                <p:cTn id="34" presetID="1" presetClass="mediacall" presetSubtype="0" fill="hold" nodeType="afterEffect">
                                  <p:stCondLst>
                                    <p:cond delay="0"/>
                                  </p:stCondLst>
                                  <p:childTnLst>
                                    <p:cmd type="call" cmd="playFrom(0.0)">
                                      <p:cBhvr>
                                        <p:cTn id="35" dur="315015" fill="hold"/>
                                        <p:tgtEl>
                                          <p:spTgt spid="2"/>
                                        </p:tgtEl>
                                      </p:cBhvr>
                                    </p:cmd>
                                  </p:childTnLst>
                                </p:cTn>
                              </p:par>
                            </p:childTnLst>
                          </p:cTn>
                        </p:par>
                        <p:par>
                          <p:cTn id="36" fill="hold">
                            <p:stCondLst>
                              <p:cond delay="315515"/>
                            </p:stCondLst>
                            <p:childTnLst>
                              <p:par>
                                <p:cTn id="37" presetID="10" presetClass="exit" presetSubtype="0" fill="hold" nodeType="afterEffect">
                                  <p:stCondLst>
                                    <p:cond delay="0"/>
                                  </p:stCondLst>
                                  <p:childTnLst>
                                    <p:animEffect transition="out" filter="fade">
                                      <p:cBhvr>
                                        <p:cTn id="38" dur="500"/>
                                        <p:tgtEl>
                                          <p:spTgt spid="2"/>
                                        </p:tgtEl>
                                      </p:cBhvr>
                                    </p:animEffect>
                                    <p:set>
                                      <p:cBhvr>
                                        <p:cTn id="39" dur="1" fill="hold">
                                          <p:stCondLst>
                                            <p:cond delay="499"/>
                                          </p:stCondLst>
                                        </p:cTn>
                                        <p:tgtEl>
                                          <p:spTgt spid="2"/>
                                        </p:tgtEl>
                                        <p:attrNameLst>
                                          <p:attrName>style.visibility</p:attrName>
                                        </p:attrNameLst>
                                      </p:cBhvr>
                                      <p:to>
                                        <p:strVal val="hidden"/>
                                      </p:to>
                                    </p:set>
                                    <p:cmd type="call" cmd="stop">
                                      <p:cBhvr>
                                        <p:cTn id="40" dur="1">
                                          <p:stCondLst>
                                            <p:cond delay="499"/>
                                          </p:stCondLst>
                                        </p:cTn>
                                        <p:tgtEl>
                                          <p:spTgt spid="2"/>
                                        </p:tgtEl>
                                      </p:cBhvr>
                                    </p:cmd>
                                  </p:childTnLst>
                                </p:cTn>
                              </p:par>
                            </p:childTnLst>
                          </p:cTn>
                        </p:par>
                      </p:childTnLst>
                    </p:cTn>
                  </p:par>
                </p:childTnLst>
              </p:cTn>
              <p:nextCondLst>
                <p:cond evt="onClick" delay="0">
                  <p:tgtEl>
                    <p:spTgt spid="4"/>
                  </p:tgtEl>
                </p:cond>
              </p:nextCondLst>
            </p:seq>
            <p:video>
              <p:cMediaNode vol="80000" mute="1">
                <p:cTn id="41" fill="hold" display="0">
                  <p:stCondLst>
                    <p:cond delay="indefinite"/>
                  </p:stCondLst>
                </p:cTn>
                <p:tgtEl>
                  <p:spTgt spid="2"/>
                </p:tgtEl>
              </p:cMediaNode>
            </p:video>
            <p:seq concurrent="1" nextAc="seek">
              <p:cTn id="42" restart="whenNotActive" fill="hold" evtFilter="cancelBubble" nodeType="interactiveSeq">
                <p:stCondLst>
                  <p:cond evt="onClick" delay="0">
                    <p:tgtEl>
                      <p:spTgt spid="6"/>
                    </p:tgtEl>
                  </p:cond>
                </p:stCondLst>
                <p:endSync evt="end" delay="0">
                  <p:rtn val="all"/>
                </p:endSync>
                <p:childTnLst>
                  <p:par>
                    <p:cTn id="43" fill="hold">
                      <p:stCondLst>
                        <p:cond delay="0"/>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1000"/>
                                        <p:tgtEl>
                                          <p:spTgt spid="5"/>
                                        </p:tgtEl>
                                      </p:cBhvr>
                                    </p:animEffect>
                                    <p:anim calcmode="lin" valueType="num">
                                      <p:cBhvr>
                                        <p:cTn id="48" dur="1000" fill="hold"/>
                                        <p:tgtEl>
                                          <p:spTgt spid="5"/>
                                        </p:tgtEl>
                                        <p:attrNameLst>
                                          <p:attrName>ppt_x</p:attrName>
                                        </p:attrNameLst>
                                      </p:cBhvr>
                                      <p:tavLst>
                                        <p:tav tm="0">
                                          <p:val>
                                            <p:strVal val="#ppt_x"/>
                                          </p:val>
                                        </p:tav>
                                        <p:tav tm="100000">
                                          <p:val>
                                            <p:strVal val="#ppt_x"/>
                                          </p:val>
                                        </p:tav>
                                      </p:tavLst>
                                    </p:anim>
                                    <p:anim calcmode="lin" valueType="num">
                                      <p:cBhvr>
                                        <p:cTn id="49" dur="1000" fill="hold"/>
                                        <p:tgtEl>
                                          <p:spTgt spid="5"/>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16" presetClass="entr" presetSubtype="21" fill="hold"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barn(inVertical)">
                                      <p:cBhvr>
                                        <p:cTn id="53" dur="500"/>
                                        <p:tgtEl>
                                          <p:spTgt spid="11"/>
                                        </p:tgtEl>
                                      </p:cBhvr>
                                    </p:animEffect>
                                  </p:childTnLst>
                                </p:cTn>
                              </p:par>
                            </p:childTnLst>
                          </p:cTn>
                        </p:par>
                      </p:childTnLst>
                    </p:cTn>
                  </p:par>
                </p:childTnLst>
              </p:cTn>
              <p:nextCondLst>
                <p:cond evt="onClick" delay="0">
                  <p:tgtEl>
                    <p:spTgt spid="6"/>
                  </p:tgtEl>
                </p:cond>
              </p:nextCondLst>
            </p:seq>
          </p:childTnLst>
        </p:cTn>
      </p:par>
    </p:tnLst>
    <p:bldLst>
      <p:bldP spid="12" grpId="0"/>
      <p:bldP spid="8" grpId="0" animBg="1"/>
      <p:bldP spid="5" grpId="0"/>
      <p:bldP spid="4" grpId="0" animBg="1"/>
      <p:bldP spid="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1480800" y="1265575"/>
            <a:ext cx="7355511" cy="400110"/>
          </a:xfrm>
          <a:prstGeom prst="rect">
            <a:avLst/>
          </a:prstGeom>
          <a:noFill/>
          <a:effectLst/>
        </p:spPr>
        <p:txBody>
          <a:bodyPr wrap="square" rtlCol="0">
            <a:spAutoFit/>
          </a:bodyPr>
          <a:lstStyle/>
          <a:p>
            <a:pPr lvl="0">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Vẽ sơ đồ khối của thuật toán đã xây dựng ở Nhiệm vụ 1</a:t>
            </a:r>
          </a:p>
        </p:txBody>
      </p:sp>
      <p:sp>
        <p:nvSpPr>
          <p:cNvPr id="8" name="TextBox 7">
            <a:extLst>
              <a:ext uri="{FF2B5EF4-FFF2-40B4-BE49-F238E27FC236}">
                <a16:creationId xmlns:a16="http://schemas.microsoft.com/office/drawing/2014/main" id="{FC9841B0-1DDD-B6D6-69C2-0FD09E7A7276}"/>
              </a:ext>
            </a:extLst>
          </p:cNvPr>
          <p:cNvSpPr txBox="1"/>
          <p:nvPr/>
        </p:nvSpPr>
        <p:spPr>
          <a:xfrm>
            <a:off x="2059062" y="301899"/>
            <a:ext cx="8073877" cy="624364"/>
          </a:xfrm>
          <a:prstGeom prst="roundRect">
            <a:avLst>
              <a:gd name="adj" fmla="val 10954"/>
            </a:avLst>
          </a:prstGeom>
          <a:noFill/>
          <a:ln w="57150">
            <a:solidFill>
              <a:schemeClr val="bg1"/>
            </a:solidFill>
          </a:ln>
          <a:effectLst>
            <a:glow rad="139700">
              <a:srgbClr val="00B0F0">
                <a:alpha val="40000"/>
              </a:srgbClr>
            </a:glow>
            <a:outerShdw blurRad="63500" sx="102000" sy="102000" algn="ctr" rotWithShape="0">
              <a:schemeClr val="bg1">
                <a:alpha val="98000"/>
              </a:schemeClr>
            </a:outerShdw>
          </a:effectLst>
        </p:spPr>
        <p:txBody>
          <a:bodyPr wrap="square" rtlCol="0">
            <a:spAutoFit/>
          </a:bodyPr>
          <a:lstStyle/>
          <a:p>
            <a:pPr algn="ctr"/>
            <a:r>
              <a:rPr lang="vi-VN" sz="3200" b="1">
                <a:solidFill>
                  <a:srgbClr val="FFFF00"/>
                </a:solidFill>
                <a:latin typeface="Open Sans" panose="020B0606030504020204" pitchFamily="34" charset="0"/>
                <a:ea typeface="Open Sans" panose="020B0606030504020204" pitchFamily="34" charset="0"/>
                <a:cs typeface="Open Sans" panose="020B0606030504020204" pitchFamily="34" charset="0"/>
              </a:rPr>
              <a:t>1. Từ thuật toán đến chương trình</a:t>
            </a:r>
          </a:p>
        </p:txBody>
      </p:sp>
      <p:grpSp>
        <p:nvGrpSpPr>
          <p:cNvPr id="10" name="Group 9">
            <a:extLst>
              <a:ext uri="{FF2B5EF4-FFF2-40B4-BE49-F238E27FC236}">
                <a16:creationId xmlns:a16="http://schemas.microsoft.com/office/drawing/2014/main" id="{0B77DD89-1BE2-732D-05B2-DBDCC9429BBA}"/>
              </a:ext>
            </a:extLst>
          </p:cNvPr>
          <p:cNvGrpSpPr/>
          <p:nvPr/>
        </p:nvGrpSpPr>
        <p:grpSpPr>
          <a:xfrm>
            <a:off x="4708955" y="3937219"/>
            <a:ext cx="3087329" cy="2618882"/>
            <a:chOff x="8111612" y="1250254"/>
            <a:chExt cx="3087329" cy="2618882"/>
          </a:xfrm>
          <a:solidFill>
            <a:schemeClr val="bg1"/>
          </a:solidFill>
        </p:grpSpPr>
        <p:sp>
          <p:nvSpPr>
            <p:cNvPr id="13" name="Rectangle 12">
              <a:extLst>
                <a:ext uri="{FF2B5EF4-FFF2-40B4-BE49-F238E27FC236}">
                  <a16:creationId xmlns:a16="http://schemas.microsoft.com/office/drawing/2014/main" id="{141AF8A6-99EC-A1EB-10A8-BA1AB6DAEA9D}"/>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4" name="Picture 2">
              <a:extLst>
                <a:ext uri="{FF2B5EF4-FFF2-40B4-BE49-F238E27FC236}">
                  <a16:creationId xmlns:a16="http://schemas.microsoft.com/office/drawing/2014/main" id="{3E61AC65-2D02-FF5F-4265-CBCA67AFF1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8327617" y="1673869"/>
              <a:ext cx="2357929" cy="1551440"/>
            </a:xfrm>
            <a:prstGeom prst="rect">
              <a:avLst/>
            </a:prstGeom>
            <a:grpFill/>
          </p:spPr>
        </p:pic>
        <p:sp>
          <p:nvSpPr>
            <p:cNvPr id="15" name="TextBox 14">
              <a:extLst>
                <a:ext uri="{FF2B5EF4-FFF2-40B4-BE49-F238E27FC236}">
                  <a16:creationId xmlns:a16="http://schemas.microsoft.com/office/drawing/2014/main" id="{28C50E57-B2E1-1B31-03E0-0081C36DAFE2}"/>
                </a:ext>
              </a:extLst>
            </p:cNvPr>
            <p:cNvSpPr txBox="1"/>
            <p:nvPr/>
          </p:nvSpPr>
          <p:spPr>
            <a:xfrm>
              <a:off x="8414466" y="3271171"/>
              <a:ext cx="2492423" cy="369332"/>
            </a:xfrm>
            <a:prstGeom prst="rect">
              <a:avLst/>
            </a:prstGeom>
            <a:grpFill/>
          </p:spPr>
          <p:txBody>
            <a:bodyPr wrap="square" rtlCol="0">
              <a:spAutoFit/>
            </a:bodyPr>
            <a:lstStyle/>
            <a:p>
              <a:pPr algn="ctr"/>
              <a:r>
                <a:rPr lang="en-US" b="1">
                  <a:latin typeface="Open Sans" panose="020B0606030504020204" pitchFamily="34" charset="0"/>
                  <a:ea typeface="Open Sans" panose="020B0606030504020204" pitchFamily="34" charset="0"/>
                  <a:cs typeface="Open Sans" panose="020B0606030504020204" pitchFamily="34" charset="0"/>
                </a:rPr>
                <a:t>KHĂN TRẢI BÀN</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16" name="Picture 15">
            <a:extLst>
              <a:ext uri="{FF2B5EF4-FFF2-40B4-BE49-F238E27FC236}">
                <a16:creationId xmlns:a16="http://schemas.microsoft.com/office/drawing/2014/main" id="{F2915AAA-F071-6BD4-722A-F06D37D50540}"/>
              </a:ext>
            </a:extLst>
          </p:cNvPr>
          <p:cNvPicPr>
            <a:picLocks noChangeAspect="1"/>
          </p:cNvPicPr>
          <p:nvPr/>
        </p:nvPicPr>
        <p:blipFill>
          <a:blip r:embed="rId4"/>
          <a:stretch>
            <a:fillRect/>
          </a:stretch>
        </p:blipFill>
        <p:spPr>
          <a:xfrm>
            <a:off x="4165265" y="1899919"/>
            <a:ext cx="4174707" cy="4656181"/>
          </a:xfrm>
          <a:prstGeom prst="rect">
            <a:avLst/>
          </a:prstGeom>
        </p:spPr>
      </p:pic>
      <p:pic>
        <p:nvPicPr>
          <p:cNvPr id="18" name="Picture 17">
            <a:extLst>
              <a:ext uri="{FF2B5EF4-FFF2-40B4-BE49-F238E27FC236}">
                <a16:creationId xmlns:a16="http://schemas.microsoft.com/office/drawing/2014/main" id="{397A4143-1CE9-5BE9-F2D7-010078728A39}"/>
              </a:ext>
            </a:extLst>
          </p:cNvPr>
          <p:cNvPicPr>
            <a:picLocks noChangeAspect="1"/>
          </p:cNvPicPr>
          <p:nvPr/>
        </p:nvPicPr>
        <p:blipFill>
          <a:blip r:embed="rId5"/>
          <a:stretch>
            <a:fillRect/>
          </a:stretch>
        </p:blipFill>
        <p:spPr>
          <a:xfrm>
            <a:off x="3263780" y="1733402"/>
            <a:ext cx="6047336" cy="4822697"/>
          </a:xfrm>
          <a:prstGeom prst="rect">
            <a:avLst/>
          </a:prstGeom>
        </p:spPr>
      </p:pic>
      <p:sp>
        <p:nvSpPr>
          <p:cNvPr id="19" name="TextBox 18">
            <a:extLst>
              <a:ext uri="{FF2B5EF4-FFF2-40B4-BE49-F238E27FC236}">
                <a16:creationId xmlns:a16="http://schemas.microsoft.com/office/drawing/2014/main" id="{D9FA2222-5169-D71C-0750-DCE75DA78F3B}"/>
              </a:ext>
            </a:extLst>
          </p:cNvPr>
          <p:cNvSpPr txBox="1"/>
          <p:nvPr/>
        </p:nvSpPr>
        <p:spPr>
          <a:xfrm>
            <a:off x="9622701" y="1465630"/>
            <a:ext cx="2569299" cy="1804749"/>
          </a:xfrm>
          <a:prstGeom prst="wedgeRoundRectCallout">
            <a:avLst>
              <a:gd name="adj1" fmla="val -73091"/>
              <a:gd name="adj2" fmla="val 23378"/>
              <a:gd name="adj3" fmla="val 16667"/>
            </a:avLst>
          </a:prstGeom>
          <a:solidFill>
            <a:srgbClr val="FFFF00"/>
          </a:solid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Chương trình là dãy các lệnh điều khiển máy tính thực hiện thuật toán.</a:t>
            </a:r>
          </a:p>
        </p:txBody>
      </p:sp>
    </p:spTree>
    <p:extLst>
      <p:ext uri="{BB962C8B-B14F-4D97-AF65-F5344CB8AC3E}">
        <p14:creationId xmlns:p14="http://schemas.microsoft.com/office/powerpoint/2010/main" val="258159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1480800" y="1265575"/>
            <a:ext cx="7355511" cy="1631216"/>
          </a:xfrm>
          <a:prstGeom prst="rect">
            <a:avLst/>
          </a:prstGeom>
          <a:noFill/>
          <a:effectLst/>
        </p:spPr>
        <p:txBody>
          <a:bodyPr wrap="square" rtlCol="0">
            <a:spAutoFit/>
          </a:bodyPr>
          <a:lstStyle/>
          <a:p>
            <a:pPr lvl="0">
              <a:defRPr/>
            </a:pPr>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B</a:t>
            </a: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ạn An muốn bổ sung lệnh đợi một giây để điều khiển nhân vật dừng lại một giây sau khi đi hết mỗi cạnh của tam giác. Em hãy bổ sung lệnh này vào sơ đồ khối mô tả thuật toán và nêu vị trí đặt câu lệnh trong chương trình Scratch tương ứng ở Hình 12.3.</a:t>
            </a:r>
          </a:p>
        </p:txBody>
      </p:sp>
      <p:sp>
        <p:nvSpPr>
          <p:cNvPr id="8" name="TextBox 7">
            <a:extLst>
              <a:ext uri="{FF2B5EF4-FFF2-40B4-BE49-F238E27FC236}">
                <a16:creationId xmlns:a16="http://schemas.microsoft.com/office/drawing/2014/main" id="{FC9841B0-1DDD-B6D6-69C2-0FD09E7A7276}"/>
              </a:ext>
            </a:extLst>
          </p:cNvPr>
          <p:cNvSpPr txBox="1"/>
          <p:nvPr/>
        </p:nvSpPr>
        <p:spPr>
          <a:xfrm>
            <a:off x="2059062" y="301899"/>
            <a:ext cx="8073877" cy="624364"/>
          </a:xfrm>
          <a:prstGeom prst="roundRect">
            <a:avLst>
              <a:gd name="adj" fmla="val 10954"/>
            </a:avLst>
          </a:prstGeom>
          <a:noFill/>
          <a:ln w="57150">
            <a:solidFill>
              <a:schemeClr val="bg1"/>
            </a:solidFill>
          </a:ln>
          <a:effectLst>
            <a:glow rad="139700">
              <a:srgbClr val="00B0F0">
                <a:alpha val="40000"/>
              </a:srgbClr>
            </a:glow>
            <a:outerShdw blurRad="63500" sx="102000" sy="102000" algn="ctr" rotWithShape="0">
              <a:schemeClr val="bg1">
                <a:alpha val="98000"/>
              </a:schemeClr>
            </a:outerShdw>
          </a:effectLst>
        </p:spPr>
        <p:txBody>
          <a:bodyPr wrap="square" rtlCol="0">
            <a:spAutoFit/>
          </a:bodyPr>
          <a:lstStyle/>
          <a:p>
            <a:pPr algn="ctr"/>
            <a:r>
              <a:rPr lang="vi-VN" sz="3200" b="1">
                <a:solidFill>
                  <a:srgbClr val="FFFF00"/>
                </a:solidFill>
                <a:latin typeface="Open Sans" panose="020B0606030504020204" pitchFamily="34" charset="0"/>
                <a:ea typeface="Open Sans" panose="020B0606030504020204" pitchFamily="34" charset="0"/>
                <a:cs typeface="Open Sans" panose="020B0606030504020204" pitchFamily="34" charset="0"/>
              </a:rPr>
              <a:t>1. Từ thuật toán đến chương trình</a:t>
            </a:r>
          </a:p>
        </p:txBody>
      </p:sp>
      <p:pic>
        <p:nvPicPr>
          <p:cNvPr id="2050" name="Picture 2" descr="thinking person 8&quot; Illustration - Download for free – Iconduck">
            <a:extLst>
              <a:ext uri="{FF2B5EF4-FFF2-40B4-BE49-F238E27FC236}">
                <a16:creationId xmlns:a16="http://schemas.microsoft.com/office/drawing/2014/main" id="{7EF8ECAB-E046-5D2D-9CD4-1BE722F7C8D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344633" y="3481899"/>
            <a:ext cx="2644775" cy="34300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F996D69-5685-5298-69F2-3DF9A1DCC7F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74906" y="3268628"/>
            <a:ext cx="4915454" cy="3287473"/>
          </a:xfrm>
          <a:prstGeom prst="rect">
            <a:avLst/>
          </a:prstGeom>
        </p:spPr>
      </p:pic>
      <p:pic>
        <p:nvPicPr>
          <p:cNvPr id="5" name="Picture 4">
            <a:extLst>
              <a:ext uri="{FF2B5EF4-FFF2-40B4-BE49-F238E27FC236}">
                <a16:creationId xmlns:a16="http://schemas.microsoft.com/office/drawing/2014/main" id="{EBF218BD-5EEE-2A35-5710-C19225AEA12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374906" y="2720886"/>
            <a:ext cx="4964535" cy="4137114"/>
          </a:xfrm>
          <a:prstGeom prst="rect">
            <a:avLst/>
          </a:prstGeom>
        </p:spPr>
      </p:pic>
    </p:spTree>
    <p:extLst>
      <p:ext uri="{BB962C8B-B14F-4D97-AF65-F5344CB8AC3E}">
        <p14:creationId xmlns:p14="http://schemas.microsoft.com/office/powerpoint/2010/main" val="86415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additive="base">
                                        <p:cTn id="12" dur="500" fill="hold"/>
                                        <p:tgtEl>
                                          <p:spTgt spid="2050"/>
                                        </p:tgtEl>
                                        <p:attrNameLst>
                                          <p:attrName>ppt_x</p:attrName>
                                        </p:attrNameLst>
                                      </p:cBhvr>
                                      <p:tavLst>
                                        <p:tav tm="0">
                                          <p:val>
                                            <p:strVal val="#ppt_x"/>
                                          </p:val>
                                        </p:tav>
                                        <p:tav tm="100000">
                                          <p:val>
                                            <p:strVal val="#ppt_x"/>
                                          </p:val>
                                        </p:tav>
                                      </p:tavLst>
                                    </p:anim>
                                    <p:anim calcmode="lin" valueType="num">
                                      <p:cBhvr additive="base">
                                        <p:cTn id="13" dur="500" fill="hold"/>
                                        <p:tgtEl>
                                          <p:spTgt spid="2050"/>
                                        </p:tgtEl>
                                        <p:attrNameLst>
                                          <p:attrName>ppt_y</p:attrName>
                                        </p:attrNameLst>
                                      </p:cBhvr>
                                      <p:tavLst>
                                        <p:tav tm="0">
                                          <p:val>
                                            <p:strVal val="1+#ppt_h/2"/>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1480800" y="1265575"/>
            <a:ext cx="7355511" cy="707886"/>
          </a:xfrm>
          <a:prstGeom prst="rect">
            <a:avLst/>
          </a:prstGeom>
          <a:noFill/>
          <a:effectLst/>
        </p:spPr>
        <p:txBody>
          <a:bodyPr wrap="square" rtlCol="0">
            <a:spAutoFit/>
          </a:bodyPr>
          <a:lstStyle/>
          <a:p>
            <a:pPr lvl="0">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Bài 1: Em hãy mô tả thuật toán bằng sơ đồ khối trong trường hợp đường đi của nhân vật là một hình vuông</a:t>
            </a:r>
          </a:p>
        </p:txBody>
      </p:sp>
      <p:sp>
        <p:nvSpPr>
          <p:cNvPr id="8" name="TextBox 7">
            <a:extLst>
              <a:ext uri="{FF2B5EF4-FFF2-40B4-BE49-F238E27FC236}">
                <a16:creationId xmlns:a16="http://schemas.microsoft.com/office/drawing/2014/main" id="{FC9841B0-1DDD-B6D6-69C2-0FD09E7A7276}"/>
              </a:ext>
            </a:extLst>
          </p:cNvPr>
          <p:cNvSpPr txBox="1"/>
          <p:nvPr/>
        </p:nvSpPr>
        <p:spPr>
          <a:xfrm>
            <a:off x="4787445" y="301899"/>
            <a:ext cx="2617110" cy="624364"/>
          </a:xfrm>
          <a:prstGeom prst="roundRect">
            <a:avLst>
              <a:gd name="adj" fmla="val 10954"/>
            </a:avLst>
          </a:prstGeom>
          <a:noFill/>
          <a:ln w="57150">
            <a:solidFill>
              <a:schemeClr val="bg1"/>
            </a:solidFill>
          </a:ln>
          <a:effectLst>
            <a:glow rad="139700">
              <a:srgbClr val="00B0F0">
                <a:alpha val="40000"/>
              </a:srgbClr>
            </a:glow>
            <a:outerShdw blurRad="63500" sx="102000" sy="102000" algn="ctr" rotWithShape="0">
              <a:schemeClr val="bg1">
                <a:alpha val="98000"/>
              </a:schemeClr>
            </a:outerShdw>
          </a:effectLst>
        </p:spPr>
        <p:txBody>
          <a:bodyPr wrap="square" rtlCol="0">
            <a:spAutoFit/>
          </a:bodyPr>
          <a:lstStyle/>
          <a:p>
            <a:pPr algn="ctr"/>
            <a:r>
              <a:rPr lang="en-US" sz="3200" b="1">
                <a:solidFill>
                  <a:srgbClr val="FFFF00"/>
                </a:solidFill>
                <a:latin typeface="Open Sans" panose="020B0606030504020204" pitchFamily="34" charset="0"/>
                <a:ea typeface="Open Sans" panose="020B0606030504020204" pitchFamily="34" charset="0"/>
                <a:cs typeface="Open Sans" panose="020B0606030504020204" pitchFamily="34" charset="0"/>
              </a:rPr>
              <a:t>LUYỆN TẬP</a:t>
            </a:r>
            <a:endParaRPr lang="vi-VN" sz="3200" b="1">
              <a:solidFill>
                <a:srgbClr val="FFFF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C1F2708D-A5EA-C900-B839-E080A3AF0C30}"/>
              </a:ext>
            </a:extLst>
          </p:cNvPr>
          <p:cNvPicPr>
            <a:picLocks noChangeAspect="1"/>
          </p:cNvPicPr>
          <p:nvPr/>
        </p:nvPicPr>
        <p:blipFill>
          <a:blip r:embed="rId3"/>
          <a:stretch>
            <a:fillRect/>
          </a:stretch>
        </p:blipFill>
        <p:spPr>
          <a:xfrm>
            <a:off x="1480800" y="2000125"/>
            <a:ext cx="4403717" cy="4718270"/>
          </a:xfrm>
          <a:prstGeom prst="rect">
            <a:avLst/>
          </a:prstGeom>
        </p:spPr>
      </p:pic>
      <p:pic>
        <p:nvPicPr>
          <p:cNvPr id="16" name="Picture 15">
            <a:extLst>
              <a:ext uri="{FF2B5EF4-FFF2-40B4-BE49-F238E27FC236}">
                <a16:creationId xmlns:a16="http://schemas.microsoft.com/office/drawing/2014/main" id="{A0D73569-6EE6-ECC3-55EE-F6C531900748}"/>
              </a:ext>
            </a:extLst>
          </p:cNvPr>
          <p:cNvPicPr>
            <a:picLocks noChangeAspect="1"/>
          </p:cNvPicPr>
          <p:nvPr/>
        </p:nvPicPr>
        <p:blipFill>
          <a:blip r:embed="rId4"/>
          <a:stretch>
            <a:fillRect/>
          </a:stretch>
        </p:blipFill>
        <p:spPr>
          <a:xfrm>
            <a:off x="6122797" y="2000125"/>
            <a:ext cx="4351294" cy="4718270"/>
          </a:xfrm>
          <a:prstGeom prst="rect">
            <a:avLst/>
          </a:prstGeom>
        </p:spPr>
      </p:pic>
    </p:spTree>
    <p:extLst>
      <p:ext uri="{BB962C8B-B14F-4D97-AF65-F5344CB8AC3E}">
        <p14:creationId xmlns:p14="http://schemas.microsoft.com/office/powerpoint/2010/main" val="38793885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2418245" y="1265575"/>
            <a:ext cx="7355511" cy="1569660"/>
          </a:xfrm>
          <a:prstGeom prst="rect">
            <a:avLst/>
          </a:prstGeom>
          <a:noFill/>
          <a:effectLst/>
        </p:spPr>
        <p:txBody>
          <a:bodyPr wrap="square" rtlCol="0">
            <a:spAutoFit/>
          </a:bodyPr>
          <a:lstStyle/>
          <a:p>
            <a:pPr lvl="0" algn="just">
              <a:defRPr/>
            </a:pPr>
            <a:r>
              <a:rPr lang="vi-VN" sz="2400">
                <a:solidFill>
                  <a:schemeClr val="bg1"/>
                </a:solidFill>
                <a:latin typeface="Open Sans" panose="020B0606030504020204" pitchFamily="34" charset="0"/>
                <a:ea typeface="Open Sans" panose="020B0606030504020204" pitchFamily="34" charset="0"/>
                <a:cs typeface="Open Sans" panose="020B0606030504020204" pitchFamily="34" charset="0"/>
              </a:rPr>
              <a:t>Trong bài học trên phần đường đi của nhân vật là hình tam giác đều. Đường đi đó có thể là hình vuông, lục giác đều,.. Khi đó các con số nào trong chương trình ở hình 12.3 cần phải thay đổi</a:t>
            </a:r>
            <a:r>
              <a:rPr lang="en-US" sz="24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vi-VN"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FC9841B0-1DDD-B6D6-69C2-0FD09E7A7276}"/>
              </a:ext>
            </a:extLst>
          </p:cNvPr>
          <p:cNvSpPr txBox="1"/>
          <p:nvPr/>
        </p:nvSpPr>
        <p:spPr>
          <a:xfrm>
            <a:off x="4787445" y="301899"/>
            <a:ext cx="2617110" cy="624364"/>
          </a:xfrm>
          <a:prstGeom prst="roundRect">
            <a:avLst>
              <a:gd name="adj" fmla="val 10954"/>
            </a:avLst>
          </a:prstGeom>
          <a:noFill/>
          <a:ln w="57150">
            <a:solidFill>
              <a:schemeClr val="bg1"/>
            </a:solidFill>
          </a:ln>
          <a:effectLst>
            <a:glow rad="139700">
              <a:srgbClr val="00B0F0">
                <a:alpha val="40000"/>
              </a:srgbClr>
            </a:glow>
            <a:outerShdw blurRad="63500" sx="102000" sy="102000" algn="ctr" rotWithShape="0">
              <a:schemeClr val="bg1">
                <a:alpha val="98000"/>
              </a:schemeClr>
            </a:outerShdw>
          </a:effectLst>
        </p:spPr>
        <p:txBody>
          <a:bodyPr wrap="square" rtlCol="0">
            <a:spAutoFit/>
          </a:bodyPr>
          <a:lstStyle/>
          <a:p>
            <a:pPr algn="ctr"/>
            <a:r>
              <a:rPr lang="en-US" sz="3200" b="1">
                <a:solidFill>
                  <a:srgbClr val="FFFF00"/>
                </a:solidFill>
                <a:latin typeface="Open Sans" panose="020B0606030504020204" pitchFamily="34" charset="0"/>
                <a:ea typeface="Open Sans" panose="020B0606030504020204" pitchFamily="34" charset="0"/>
                <a:cs typeface="Open Sans" panose="020B0606030504020204" pitchFamily="34" charset="0"/>
              </a:rPr>
              <a:t>VẬN DỤNG</a:t>
            </a:r>
            <a:endParaRPr lang="vi-VN" sz="3200" b="1">
              <a:solidFill>
                <a:srgbClr val="FFFF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060540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TotalTime>
  <Words>423</Words>
  <Application>Microsoft Office PowerPoint</Application>
  <PresentationFormat>Widescreen</PresentationFormat>
  <Paragraphs>29</Paragraphs>
  <Slides>7</Slides>
  <Notes>0</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7</vt:i4>
      </vt:variant>
    </vt:vector>
  </HeadingPairs>
  <TitlesOfParts>
    <vt:vector size="14" baseType="lpstr">
      <vt:lpstr>Arial</vt:lpstr>
      <vt:lpstr>Calibri</vt:lpstr>
      <vt:lpstr>Calibri Light</vt:lpstr>
      <vt:lpstr>Grandview Display</vt:lpstr>
      <vt:lpstr>Open Sans</vt:lpstr>
      <vt:lpstr>DashVTI</vt:lpstr>
      <vt:lpstr>Office Theme</vt:lpstr>
      <vt:lpstr>PowerPoint Presentation</vt:lpstr>
      <vt:lpstr>TIẾT 25 BÀI 12: TỪ THUẬT TOÁN ĐẾN CHƯƠNG TRÌNH</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2. Bài 1:  LƯỢC SỬ CÔNG CỤ TÍNH TOÁN (TIẾP)</dc:title>
  <dc:creator>Ban Thinh</dc:creator>
  <cp:lastModifiedBy>Admin</cp:lastModifiedBy>
  <cp:revision>28</cp:revision>
  <dcterms:created xsi:type="dcterms:W3CDTF">2023-06-05T12:10:35Z</dcterms:created>
  <dcterms:modified xsi:type="dcterms:W3CDTF">2025-02-11T12:06:13Z</dcterms:modified>
</cp:coreProperties>
</file>