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Lst>
  <p:notesMasterIdLst>
    <p:notesMasterId r:id="rId20"/>
  </p:notesMasterIdLst>
  <p:handoutMasterIdLst>
    <p:handoutMasterId r:id="rId21"/>
  </p:handoutMasterIdLst>
  <p:sldIdLst>
    <p:sldId id="273" r:id="rId5"/>
    <p:sldId id="280" r:id="rId6"/>
    <p:sldId id="281" r:id="rId7"/>
    <p:sldId id="288" r:id="rId8"/>
    <p:sldId id="282" r:id="rId9"/>
    <p:sldId id="256" r:id="rId10"/>
    <p:sldId id="283" r:id="rId11"/>
    <p:sldId id="279" r:id="rId12"/>
    <p:sldId id="274" r:id="rId13"/>
    <p:sldId id="284" r:id="rId14"/>
    <p:sldId id="265" r:id="rId15"/>
    <p:sldId id="285" r:id="rId16"/>
    <p:sldId id="261" r:id="rId17"/>
    <p:sldId id="257"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ED2"/>
    <a:srgbClr val="242123"/>
    <a:srgbClr val="FF6633"/>
    <a:srgbClr val="FC694A"/>
    <a:srgbClr val="FFD966"/>
    <a:srgbClr val="FFFF00"/>
    <a:srgbClr val="03D028"/>
    <a:srgbClr val="55C8FF"/>
    <a:srgbClr val="012967"/>
    <a:srgbClr val="547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1741D4-3CAB-0187-1F1B-5A71049B75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622AE6-A3D6-A72F-0818-69325A52D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37E87F-259A-4321-9D55-2768B4366D26}" type="datetimeFigureOut">
              <a:rPr lang="en-US" smtClean="0"/>
              <a:t>2/11/2025</a:t>
            </a:fld>
            <a:endParaRPr lang="en-US"/>
          </a:p>
        </p:txBody>
      </p:sp>
      <p:sp>
        <p:nvSpPr>
          <p:cNvPr id="4" name="Footer Placeholder 3">
            <a:extLst>
              <a:ext uri="{FF2B5EF4-FFF2-40B4-BE49-F238E27FC236}">
                <a16:creationId xmlns:a16="http://schemas.microsoft.com/office/drawing/2014/main" id="{36A024FE-A9C3-1160-7C3F-20AD5D175D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651CE-C304-3001-D050-E98F2395E0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36849-E0EA-4A8B-A260-9728B48EFBE2}" type="slidenum">
              <a:rPr lang="en-US" smtClean="0"/>
              <a:t>‹#›</a:t>
            </a:fld>
            <a:endParaRPr lang="en-US"/>
          </a:p>
        </p:txBody>
      </p:sp>
    </p:spTree>
    <p:extLst>
      <p:ext uri="{BB962C8B-B14F-4D97-AF65-F5344CB8AC3E}">
        <p14:creationId xmlns:p14="http://schemas.microsoft.com/office/powerpoint/2010/main" val="2689467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06109-B772-4432-930D-E72972BF723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02B9F-4FDF-4B77-9909-9D75F1094987}" type="slidenum">
              <a:rPr lang="en-US" smtClean="0"/>
              <a:t>‹#›</a:t>
            </a:fld>
            <a:endParaRPr lang="en-US"/>
          </a:p>
        </p:txBody>
      </p:sp>
    </p:spTree>
    <p:extLst>
      <p:ext uri="{BB962C8B-B14F-4D97-AF65-F5344CB8AC3E}">
        <p14:creationId xmlns:p14="http://schemas.microsoft.com/office/powerpoint/2010/main" val="32675072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8B910B16-1DA0-47F1-AA23-8CE65F1501F6}" type="datetime1">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2853BE2C-63C6-4B88-8499-82045E3B7A5E}" type="datetime1">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EE6CA36E-3837-498E-B790-A1036F9B6FF4}" type="datetime1">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BB57EFA0-D2B3-40DA-A897-7140C0AE1049}" type="datetime1">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559603AE-803C-469E-B26A-9E9DF26B16BF}" type="datetime1">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FB26467C-CD5C-4684-8928-52FAF22BC63E}" type="datetime1">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187625A8-CE20-415C-B337-00BD45F7CEE3}" type="datetime1">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8B07A390-F171-44EC-8184-0D070F1845BD}" type="datetime1">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1D20077-CF48-4723-BE4C-0B565BB510DA}" type="datetime1">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16C9BC42-6DA6-4E1B-919A-5B5A2C7EBED3}" type="datetime1">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08E3249F-902D-402C-AA6E-57E0FDF9D46D}" type="datetime1">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4F5952FD-D0F2-4235-A251-B93A207FFE83}" type="datetime1">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E975BFB9-C266-448D-B409-99CB1C201FF2}" type="datetime1">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2BEFC3B-756D-412B-B881-341C416BDB29}" type="datetime1">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D1C966E4-5C75-494D-B893-B524CB7DED77}" type="datetime1">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4133C7-840E-4569-9AC9-7876836ACDCC}"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7627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6B7782-DD4D-4B94-AF61-A54A075267BD}"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0437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A9CF7F-DBCC-404D-BA87-5BC7A04F81E8}"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65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AAE233-8E32-4538-A128-D8609EB654C0}"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7042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E2F12-2A26-4F3B-A53F-4DBAAE1D827E}"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7929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4A213D-A500-47C3-95AF-D8FA56B36D21}"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4002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9C59F2-FFDF-4455-BDDB-E1DFBB410085}"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540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92AD88F4-B7A4-4C22-A04E-860562C1BCD1}" type="datetime1">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33C0F-C751-4025-A717-645DC8926C94}"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3793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84D729-B090-4B0B-97C8-594A7EC66C57}"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485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F3F761-7C06-4BBE-A265-D344971361EC}"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809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A9EE06-5C80-426F-98E9-50BE6D01370B}"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50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2D152F-6F5E-48CF-A181-2BBC38F9FBBA}"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037671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523614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70360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2D152F-6F5E-48CF-A181-2BBC38F9FBBA}"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973996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2D152F-6F5E-48CF-A181-2BBC38F9FBBA}"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60979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2D152F-6F5E-48CF-A181-2BBC38F9FBBA}"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17997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3EC4239-A8C8-4827-835B-F5F3941BD6A8}" type="datetime1">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4187199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112134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429166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68929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87071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7837484D-DDDE-4FD3-841C-B1FBCA7495F2}" type="datetime1">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E2E591AE-03B6-4938-BC8D-7AD690E99DF8}" type="datetime1">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B182E698-4985-4A7F-8F89-121F37F2A841}" type="datetime1">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C27A3131-B01E-4213-B0EF-928995962CFA}" type="datetime1">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3A15D38E-B793-4A9A-8BFB-C5DE9D81B808}" type="datetime1">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A89B21E2-942D-4E26-B108-98097BA30894}" type="datetime1">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225782" y="6356350"/>
            <a:ext cx="723014" cy="365125"/>
          </a:xfrm>
          <a:prstGeom prst="rect">
            <a:avLst/>
          </a:prstGeom>
        </p:spPr>
        <p:txBody>
          <a:bodyPr vert="horz" lIns="91440" tIns="45720" rIns="91440" bIns="45720" rtlCol="0" anchor="ctr"/>
          <a:lstStyle>
            <a:lvl1pPr algn="r">
              <a:defRPr sz="2000" b="1" cap="all" spc="300" baseline="0">
                <a:solidFill>
                  <a:schemeClr val="tx1"/>
                </a:solidFill>
              </a:defRPr>
            </a:lvl1pPr>
          </a:lstStyle>
          <a:p>
            <a:fld id="{A4C0CD32-A6C8-4BA5-B3DF-D8325E32CAA4}" type="slidenum">
              <a:rPr lang="en-US" smtClean="0"/>
              <a:pPr/>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3BE3D-2FD7-4719-AAFA-C61796C4466C}" type="datetime1">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9305544" y="6356350"/>
            <a:ext cx="2743200" cy="365125"/>
          </a:xfrm>
          <a:prstGeom prst="rect">
            <a:avLst/>
          </a:prstGeom>
        </p:spPr>
        <p:txBody>
          <a:bodyPr vert="horz" lIns="91440" tIns="45720" rIns="91440" bIns="45720" rtlCol="0" anchor="ctr"/>
          <a:lstStyle>
            <a:lvl1pPr algn="r">
              <a:defRPr sz="2000" b="1">
                <a:solidFill>
                  <a:schemeClr val="tx1">
                    <a:tint val="75000"/>
                  </a:schemeClr>
                </a:solidFill>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6CE2DB-515F-B862-29C1-7AD94D143673}"/>
              </a:ext>
            </a:extLst>
          </p:cNvPr>
          <p:cNvSpPr/>
          <p:nvPr userDrawn="1"/>
        </p:nvSpPr>
        <p:spPr>
          <a:xfrm>
            <a:off x="10134600" y="6583680"/>
            <a:ext cx="19812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30AE41-F0D7-4E92-87B6-7876466BB36B}"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9259824" y="6356350"/>
            <a:ext cx="2743200" cy="365125"/>
          </a:xfrm>
          <a:prstGeom prst="rect">
            <a:avLst/>
          </a:prstGeom>
        </p:spPr>
        <p:txBody>
          <a:bodyPr vert="horz" lIns="91440" tIns="45720" rIns="91440" bIns="45720" rtlCol="0" anchor="ctr"/>
          <a:lstStyle>
            <a:lvl1pPr algn="r">
              <a:defRPr sz="2000" b="1">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4388058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BD2D152F-6F5E-48CF-A181-2BBC38F9FBBA}" type="datetimeFigureOut">
              <a:rPr lang="en-US" smtClean="0"/>
              <a:pPr/>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5B90BE1-FDAB-420A-BDC8-F3D2682E8B3B}" type="slidenum">
              <a:rPr lang="en-US" smtClean="0"/>
              <a:pPr/>
              <a:t>‹#›</a:t>
            </a:fld>
            <a:endParaRPr lang="en-US"/>
          </a:p>
        </p:txBody>
      </p:sp>
    </p:spTree>
    <p:extLst>
      <p:ext uri="{BB962C8B-B14F-4D97-AF65-F5344CB8AC3E}">
        <p14:creationId xmlns:p14="http://schemas.microsoft.com/office/powerpoint/2010/main" val="268877604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40.xml"/><Relationship Id="rId7"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jpeg"/><Relationship Id="rId5" Type="http://schemas.openxmlformats.org/officeDocument/2006/relationships/image" Target="../media/image19.jp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4.xml"/><Relationship Id="rId7"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2.gif"/><Relationship Id="rId5" Type="http://schemas.openxmlformats.org/officeDocument/2006/relationships/image" Target="../media/image25.gif"/><Relationship Id="rId10" Type="http://schemas.openxmlformats.org/officeDocument/2006/relationships/image" Target="../media/image27.jpeg"/><Relationship Id="rId4" Type="http://schemas.openxmlformats.org/officeDocument/2006/relationships/image" Target="../media/image24.jpg"/><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4.xml"/><Relationship Id="rId7"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2.gif"/><Relationship Id="rId5" Type="http://schemas.openxmlformats.org/officeDocument/2006/relationships/image" Target="../media/image25.gif"/><Relationship Id="rId4" Type="http://schemas.openxmlformats.org/officeDocument/2006/relationships/image" Target="../media/image24.jp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4.xml"/><Relationship Id="rId7"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2.gif"/><Relationship Id="rId5" Type="http://schemas.openxmlformats.org/officeDocument/2006/relationships/image" Target="../media/image25.gif"/><Relationship Id="rId10" Type="http://schemas.openxmlformats.org/officeDocument/2006/relationships/image" Target="../media/image27.jpeg"/><Relationship Id="rId4" Type="http://schemas.openxmlformats.org/officeDocument/2006/relationships/image" Target="../media/image24.jpg"/><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02B7-CA92-E632-D479-904B6CD4E4EF}"/>
              </a:ext>
            </a:extLst>
          </p:cNvPr>
          <p:cNvSpPr txBox="1"/>
          <p:nvPr/>
        </p:nvSpPr>
        <p:spPr>
          <a:xfrm>
            <a:off x="1529237" y="874455"/>
            <a:ext cx="9133527" cy="2554545"/>
          </a:xfrm>
          <a:prstGeom prst="rect">
            <a:avLst/>
          </a:prstGeom>
          <a:noFill/>
        </p:spPr>
        <p:txBody>
          <a:bodyPr wrap="none" rtlCol="0">
            <a:spAutoFit/>
          </a:bodyPr>
          <a:lstStyle/>
          <a:p>
            <a:pPr algn="ctr"/>
            <a:r>
              <a:rPr lang="en-US" sz="8000" b="1" dirty="0">
                <a:solidFill>
                  <a:schemeClr val="bg1"/>
                </a:solidFill>
              </a:rPr>
              <a:t>LỄ RA MẮT </a:t>
            </a:r>
          </a:p>
          <a:p>
            <a:pPr algn="ctr"/>
            <a:r>
              <a:rPr lang="en-US" sz="8000" b="1" dirty="0">
                <a:solidFill>
                  <a:schemeClr val="bg1"/>
                </a:solidFill>
              </a:rPr>
              <a:t>CÂU LẠC BỘ TIN HỌC</a:t>
            </a:r>
          </a:p>
        </p:txBody>
      </p:sp>
      <p:sp>
        <p:nvSpPr>
          <p:cNvPr id="3" name="TextBox 2">
            <a:extLst>
              <a:ext uri="{FF2B5EF4-FFF2-40B4-BE49-F238E27FC236}">
                <a16:creationId xmlns:a16="http://schemas.microsoft.com/office/drawing/2014/main" id="{7534AEE5-D294-7F49-B8E2-886E3E9E0C6F}"/>
              </a:ext>
            </a:extLst>
          </p:cNvPr>
          <p:cNvSpPr txBox="1"/>
          <p:nvPr/>
        </p:nvSpPr>
        <p:spPr>
          <a:xfrm>
            <a:off x="4299195" y="3724888"/>
            <a:ext cx="3593611" cy="707886"/>
          </a:xfrm>
          <a:prstGeom prst="rect">
            <a:avLst/>
          </a:prstGeom>
          <a:noFill/>
        </p:spPr>
        <p:txBody>
          <a:bodyPr wrap="none" rtlCol="0">
            <a:spAutoFit/>
          </a:bodyPr>
          <a:lstStyle/>
          <a:p>
            <a:pPr algn="ctr"/>
            <a:r>
              <a:rPr lang="en-US" sz="4000" b="1">
                <a:solidFill>
                  <a:schemeClr val="bg1"/>
                </a:solidFill>
              </a:rPr>
              <a:t>Trường THCS ….</a:t>
            </a:r>
          </a:p>
        </p:txBody>
      </p:sp>
      <p:sp>
        <p:nvSpPr>
          <p:cNvPr id="5" name="Slide Number Placeholder 4">
            <a:extLst>
              <a:ext uri="{FF2B5EF4-FFF2-40B4-BE49-F238E27FC236}">
                <a16:creationId xmlns:a16="http://schemas.microsoft.com/office/drawing/2014/main" id="{50317485-C0CB-BB86-B990-78845C33F1AC}"/>
              </a:ext>
            </a:extLst>
          </p:cNvPr>
          <p:cNvSpPr>
            <a:spLocks noGrp="1"/>
          </p:cNvSpPr>
          <p:nvPr>
            <p:ph type="sldNum" sz="quarter" idx="12"/>
          </p:nvPr>
        </p:nvSpPr>
        <p:spPr/>
        <p:txBody>
          <a:bodyPr/>
          <a:lstStyle/>
          <a:p>
            <a:fld id="{FAAA89A7-DDB5-4CB7-920B-15EDC6298550}" type="slidenum">
              <a:rPr lang="en-US" smtClean="0"/>
              <a:t>1</a:t>
            </a:fld>
            <a:endParaRPr lang="en-US"/>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10C78CE-ACBD-2A28-ED86-0A21B93DE1CD}"/>
              </a:ext>
            </a:extLst>
          </p:cNvPr>
          <p:cNvSpPr txBox="1"/>
          <p:nvPr/>
        </p:nvSpPr>
        <p:spPr>
          <a:xfrm>
            <a:off x="607140" y="3237822"/>
            <a:ext cx="5150301" cy="1323439"/>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 Các trang chiếu nên được đánh số. </a:t>
            </a:r>
          </a:p>
          <a:p>
            <a:pPr algn="just"/>
            <a:r>
              <a:rPr lang="vi-VN" sz="2000">
                <a:latin typeface="Open Sans" panose="020B0606030504020204" pitchFamily="34" charset="0"/>
                <a:ea typeface="Open Sans" panose="020B0606030504020204" pitchFamily="34" charset="0"/>
                <a:cs typeface="Open Sans" panose="020B0606030504020204" pitchFamily="34" charset="0"/>
              </a:rPr>
              <a:t>- Cần thêm các thông tin vào đầu trang và chân trang để người xem nắm được đầy đủ thông tin khi theo dõi.</a:t>
            </a:r>
          </a:p>
        </p:txBody>
      </p:sp>
      <p:sp>
        <p:nvSpPr>
          <p:cNvPr id="12" name="TextBox 11">
            <a:extLst>
              <a:ext uri="{FF2B5EF4-FFF2-40B4-BE49-F238E27FC236}">
                <a16:creationId xmlns:a16="http://schemas.microsoft.com/office/drawing/2014/main" id="{DA5C0BF6-A324-397D-A148-64739F70BEE4}"/>
              </a:ext>
            </a:extLst>
          </p:cNvPr>
          <p:cNvSpPr txBox="1"/>
          <p:nvPr/>
        </p:nvSpPr>
        <p:spPr>
          <a:xfrm>
            <a:off x="607140" y="1729062"/>
            <a:ext cx="5150301" cy="1015663"/>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Theo em, các trang chiếu có cần đánh số không? Có cần thêm các thông tin vào đầu trang và chân trang không? Vì sao?</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8" y="139853"/>
            <a:ext cx="4971860" cy="991731"/>
          </a:xfrm>
          <a:prstGeom prst="snip2Diag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FR" sz="2400" b="1">
                <a:solidFill>
                  <a:srgbClr val="242123"/>
                </a:solidFill>
                <a:latin typeface="Open Sans" panose="020B0606030504020204" pitchFamily="34" charset="0"/>
                <a:ea typeface="Open Sans" panose="020B0606030504020204" pitchFamily="34" charset="0"/>
                <a:cs typeface="Open Sans" panose="020B0606030504020204" pitchFamily="34" charset="0"/>
              </a:rPr>
              <a:t>2. Số trang, đầu trang và chân trang</a:t>
            </a:r>
            <a:endParaRPr lang="vi-VN" sz="2400" b="1">
              <a:solidFill>
                <a:srgbClr val="2421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y2meta.com - 5 Minute Timer-(1080p)">
            <a:hlinkClick r:id="" action="ppaction://media"/>
            <a:extLst>
              <a:ext uri="{FF2B5EF4-FFF2-40B4-BE49-F238E27FC236}">
                <a16:creationId xmlns:a16="http://schemas.microsoft.com/office/drawing/2014/main" id="{9A06EBE9-C0A1-DBD4-FD79-20BB4DFEBD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7746390" y="5336346"/>
            <a:ext cx="2656266" cy="1161949"/>
          </a:xfrm>
          <a:prstGeom prst="rect">
            <a:avLst/>
          </a:prstGeom>
        </p:spPr>
      </p:pic>
      <p:sp>
        <p:nvSpPr>
          <p:cNvPr id="11" name="Rectangle: Diagonal Corners Snipped 10">
            <a:extLst>
              <a:ext uri="{FF2B5EF4-FFF2-40B4-BE49-F238E27FC236}">
                <a16:creationId xmlns:a16="http://schemas.microsoft.com/office/drawing/2014/main" id="{D4F0C3A1-4222-552B-FE00-C661D8D53AB5}"/>
              </a:ext>
            </a:extLst>
          </p:cNvPr>
          <p:cNvSpPr/>
          <p:nvPr/>
        </p:nvSpPr>
        <p:spPr>
          <a:xfrm>
            <a:off x="6992450" y="5245367"/>
            <a:ext cx="4164147" cy="1343906"/>
          </a:xfrm>
          <a:prstGeom prst="snip2DiagRect">
            <a:avLst>
              <a:gd name="adj1" fmla="val 3402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Xem KQ">
            <a:extLst>
              <a:ext uri="{FF2B5EF4-FFF2-40B4-BE49-F238E27FC236}">
                <a16:creationId xmlns:a16="http://schemas.microsoft.com/office/drawing/2014/main" id="{C3CD68C8-2C99-8F6F-6C3A-4B7A24C3E515}"/>
              </a:ext>
            </a:extLst>
          </p:cNvPr>
          <p:cNvGrpSpPr/>
          <p:nvPr/>
        </p:nvGrpSpPr>
        <p:grpSpPr>
          <a:xfrm>
            <a:off x="9878009" y="3875801"/>
            <a:ext cx="1278588" cy="1278588"/>
            <a:chOff x="1580575" y="4515507"/>
            <a:chExt cx="1278588" cy="1278588"/>
          </a:xfrm>
        </p:grpSpPr>
        <p:pic>
          <p:nvPicPr>
            <p:cNvPr id="14" name="Picture 2" descr="Note Cartoon Vector Art PNG Images | Free Download On Pngtree">
              <a:extLst>
                <a:ext uri="{FF2B5EF4-FFF2-40B4-BE49-F238E27FC236}">
                  <a16:creationId xmlns:a16="http://schemas.microsoft.com/office/drawing/2014/main" id="{C0E2A706-5647-65BC-73F5-85B85D451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C541DA9-3B6F-8911-177F-5751E2918EE6}"/>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Slide Number Placeholder 1">
            <a:extLst>
              <a:ext uri="{FF2B5EF4-FFF2-40B4-BE49-F238E27FC236}">
                <a16:creationId xmlns:a16="http://schemas.microsoft.com/office/drawing/2014/main" id="{DC922511-AF05-E40D-8227-A6E0388F371A}"/>
              </a:ext>
            </a:extLst>
          </p:cNvPr>
          <p:cNvSpPr>
            <a:spLocks noGrp="1"/>
          </p:cNvSpPr>
          <p:nvPr>
            <p:ph type="sldNum" sz="quarter" idx="12"/>
          </p:nvPr>
        </p:nvSpPr>
        <p:spPr/>
        <p:txBody>
          <a:bodyPr/>
          <a:lstStyle/>
          <a:p>
            <a:fld id="{FAAA89A7-DDB5-4CB7-920B-15EDC6298550}" type="slidenum">
              <a:rPr lang="en-US" b="1" smtClean="0"/>
              <a:t>10</a:t>
            </a:fld>
            <a:endParaRPr lang="en-US" b="1"/>
          </a:p>
        </p:txBody>
      </p:sp>
      <p:pic>
        <p:nvPicPr>
          <p:cNvPr id="3" name="Picture 2" descr="Breaking Down the Barriers to Lifelong Learning - New bursaries announced">
            <a:extLst>
              <a:ext uri="{FF2B5EF4-FFF2-40B4-BE49-F238E27FC236}">
                <a16:creationId xmlns:a16="http://schemas.microsoft.com/office/drawing/2014/main" id="{5654ABBD-5AD8-91A0-7192-28A6C833EA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3492" y="717745"/>
            <a:ext cx="2483652" cy="19491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A7D91E-3F86-84B9-1A24-02AD66B7CF76}"/>
              </a:ext>
            </a:extLst>
          </p:cNvPr>
          <p:cNvSpPr txBox="1"/>
          <p:nvPr/>
        </p:nvSpPr>
        <p:spPr>
          <a:xfrm>
            <a:off x="607140" y="4982403"/>
            <a:ext cx="6164050" cy="707886"/>
          </a:xfrm>
          <a:prstGeom prst="rect">
            <a:avLst/>
          </a:prstGeom>
          <a:solidFill>
            <a:schemeClr val="accent2"/>
          </a:solidFill>
          <a:effectLst/>
        </p:spPr>
        <p:txBody>
          <a:bodyPr wrap="square" rtlCol="0">
            <a:spAutoFit/>
          </a:bodyPr>
          <a:lstStyle/>
          <a:p>
            <a:pPr algn="just"/>
            <a:r>
              <a:rPr lang="en-US" sz="2000">
                <a:latin typeface="Open Sans" panose="020B0606030504020204" pitchFamily="34" charset="0"/>
                <a:ea typeface="Open Sans" panose="020B0606030504020204" pitchFamily="34" charset="0"/>
                <a:cs typeface="Open Sans" panose="020B0606030504020204" pitchFamily="34" charset="0"/>
              </a:rPr>
              <a:t>C</a:t>
            </a:r>
            <a:r>
              <a:rPr lang="vi-VN" sz="2000">
                <a:latin typeface="Open Sans" panose="020B0606030504020204" pitchFamily="34" charset="0"/>
                <a:ea typeface="Open Sans" panose="020B0606030504020204" pitchFamily="34" charset="0"/>
                <a:cs typeface="Open Sans" panose="020B0606030504020204" pitchFamily="34" charset="0"/>
              </a:rPr>
              <a:t>ó thể đánh số trang, thêm đầu trang, chân trang vào các trang chiếu.</a:t>
            </a:r>
          </a:p>
        </p:txBody>
      </p:sp>
    </p:spTree>
    <p:extLst>
      <p:ext uri="{BB962C8B-B14F-4D97-AF65-F5344CB8AC3E}">
        <p14:creationId xmlns:p14="http://schemas.microsoft.com/office/powerpoint/2010/main" val="1452009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Horizontal)">
                                      <p:cBhvr>
                                        <p:cTn id="12" dur="500"/>
                                        <p:tgtEl>
                                          <p:spTgt spid="12"/>
                                        </p:tgtEl>
                                      </p:cBhvr>
                                    </p:animEffec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1+ppt_w/2"/>
                                          </p:val>
                                        </p:tav>
                                      </p:tavLst>
                                    </p:anim>
                                    <p:anim calcmode="lin" valueType="num">
                                      <p:cBhvr additive="base">
                                        <p:cTn id="29" dur="500"/>
                                        <p:tgtEl>
                                          <p:spTgt spid="11"/>
                                        </p:tgtEl>
                                        <p:attrNameLst>
                                          <p:attrName>ppt_y</p:attrName>
                                        </p:attrNameLst>
                                      </p:cBhvr>
                                      <p:tavLst>
                                        <p:tav tm="0">
                                          <p:val>
                                            <p:strVal val="ppt_y"/>
                                          </p:val>
                                        </p:tav>
                                        <p:tav tm="100000">
                                          <p:val>
                                            <p:strVal val="ppt_y"/>
                                          </p:val>
                                        </p:tav>
                                      </p:tavLst>
                                    </p:anim>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10"/>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md type="call" cmd="stop">
                                      <p:cBhvr>
                                        <p:cTn id="38" dur="1">
                                          <p:stCondLst>
                                            <p:cond delay="499"/>
                                          </p:stCondLst>
                                        </p:cTn>
                                        <p:tgtEl>
                                          <p:spTgt spid="10"/>
                                        </p:tgtEl>
                                      </p:cBhvr>
                                    </p:cmd>
                                  </p:childTnLst>
                                </p:cTn>
                              </p:par>
                            </p:childTnLst>
                          </p:cTn>
                        </p:par>
                      </p:childTnLst>
                    </p:cTn>
                  </p:par>
                </p:childTnLst>
              </p:cTn>
              <p:nextCondLst>
                <p:cond evt="onClick" delay="0">
                  <p:tgtEl>
                    <p:spTgt spid="11"/>
                  </p:tgtEl>
                </p:cond>
              </p:nextCondLst>
            </p:seq>
            <p:video>
              <p:cMediaNode vol="80000" mute="1">
                <p:cTn id="39" fill="hold" display="0">
                  <p:stCondLst>
                    <p:cond delay="indefinite"/>
                  </p:stCondLst>
                </p:cTn>
                <p:tgtEl>
                  <p:spTgt spid="10"/>
                </p:tgtEl>
              </p:cMediaNode>
            </p:video>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6" presetClass="entr" presetSubtype="42"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Horizontal)">
                                      <p:cBhvr>
                                        <p:cTn id="45" dur="500"/>
                                        <p:tgtEl>
                                          <p:spTgt spid="20"/>
                                        </p:tgtEl>
                                      </p:cBhvr>
                                    </p:animEffect>
                                  </p:childTnLst>
                                </p:cTn>
                              </p:par>
                            </p:childTnLst>
                          </p:cTn>
                        </p:par>
                      </p:childTnLst>
                    </p:cTn>
                  </p:par>
                </p:childTnLst>
              </p:cTn>
              <p:nextCondLst>
                <p:cond evt="onClick" delay="0">
                  <p:tgtEl>
                    <p:spTgt spid="13"/>
                  </p:tgtEl>
                </p:cond>
              </p:nextCondLst>
            </p:seq>
          </p:childTnLst>
        </p:cTn>
      </p:par>
    </p:tnLst>
    <p:bldLst>
      <p:bldP spid="20" grpId="0"/>
      <p:bldP spid="12" grpId="0"/>
      <p:bldP spid="8" grpId="0" animBg="1"/>
      <p:bldP spid="11" grpId="0" animBg="1"/>
      <p:bldP spid="11"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451991"/>
            <a:ext cx="3581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kumimoji="0" lang="en-US" sz="3600" b="1"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rPr>
              <a:t>ONG NHỎ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rPr>
              <a:t>   VÀ MẬT HOA</a:t>
            </a: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534" y="3429000"/>
            <a:ext cx="2643187" cy="3338512"/>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3986" y="152401"/>
            <a:ext cx="1952408" cy="1938337"/>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8806" y="1132454"/>
            <a:ext cx="4743450" cy="4743450"/>
          </a:xfrm>
          <a:prstGeom prst="rect">
            <a:avLst/>
          </a:prstGeom>
        </p:spPr>
      </p:pic>
      <p:sp>
        <p:nvSpPr>
          <p:cNvPr id="10" name="Right Arrow 9">
            <a:hlinkClick r:id="rId9" action="ppaction://hlinksldjump"/>
          </p:cNvPr>
          <p:cNvSpPr/>
          <p:nvPr/>
        </p:nvSpPr>
        <p:spPr>
          <a:xfrm>
            <a:off x="9144000" y="5486400"/>
            <a:ext cx="1524000" cy="11976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1" name="TextBox 10">
            <a:hlinkClick r:id="rId9" action="ppaction://hlinksldjump"/>
          </p:cNvPr>
          <p:cNvSpPr txBox="1"/>
          <p:nvPr/>
        </p:nvSpPr>
        <p:spPr>
          <a:xfrm>
            <a:off x="9234055" y="5875904"/>
            <a:ext cx="13438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0" y="0"/>
            <a:ext cx="609600" cy="609600"/>
          </a:xfrm>
          <a:prstGeom prst="rect">
            <a:avLst/>
          </a:prstGeom>
        </p:spPr>
      </p:pic>
    </p:spTree>
    <p:extLst>
      <p:ext uri="{BB962C8B-B14F-4D97-AF65-F5344CB8AC3E}">
        <p14:creationId xmlns:p14="http://schemas.microsoft.com/office/powerpoint/2010/main" val="3742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927"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739823"/>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99081" y="2308092"/>
            <a:ext cx="4072362"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ngắn gọn và súc tích</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7" name="dapanb"/>
          <p:cNvSpPr txBox="1"/>
          <p:nvPr/>
        </p:nvSpPr>
        <p:spPr>
          <a:xfrm>
            <a:off x="3900051" y="3452776"/>
            <a:ext cx="4072361"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800">
                <a:solidFill>
                  <a:prstClr val="black"/>
                </a:solidFill>
                <a:latin typeface="Open Sans" panose="020B0606030504020204" pitchFamily="34" charset="0"/>
                <a:cs typeface="Open Sans" panose="020B0606030504020204" pitchFamily="34" charset="0"/>
              </a:rPr>
              <a:t>B: chi tiết và đầy đủ.</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8" name="dapanc"/>
          <p:cNvSpPr txBox="1"/>
          <p:nvPr/>
        </p:nvSpPr>
        <p:spPr>
          <a:xfrm>
            <a:off x="3900053" y="4357798"/>
            <a:ext cx="407236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C</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trình bày với nhiều phông chữ khác nhau</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9" name="dapand"/>
          <p:cNvSpPr txBox="1"/>
          <p:nvPr/>
        </p:nvSpPr>
        <p:spPr>
          <a:xfrm>
            <a:off x="3900052" y="5786915"/>
            <a:ext cx="407236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D</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trình bày với nhiều màu chữ khác nhau</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24" name="nhanb"/>
          <p:cNvSpPr/>
          <p:nvPr/>
        </p:nvSpPr>
        <p:spPr>
          <a:xfrm>
            <a:off x="2764772" y="317542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6" name="nhand"/>
          <p:cNvSpPr/>
          <p:nvPr/>
        </p:nvSpPr>
        <p:spPr>
          <a:xfrm>
            <a:off x="2727759" y="573982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Open Sans" panose="020B0606030504020204" pitchFamily="34" charset="0"/>
              <a:ea typeface="+mn-ea"/>
              <a:cs typeface="+mn-cs"/>
            </a:endParaRPr>
          </a:p>
        </p:txBody>
      </p:sp>
      <p:sp>
        <p:nvSpPr>
          <p:cNvPr id="27" name="nhanc"/>
          <p:cNvSpPr/>
          <p:nvPr/>
        </p:nvSpPr>
        <p:spPr>
          <a:xfrm>
            <a:off x="2775987"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5" name="cauhoi"/>
          <p:cNvSpPr txBox="1"/>
          <p:nvPr/>
        </p:nvSpPr>
        <p:spPr>
          <a:xfrm>
            <a:off x="3642159" y="457201"/>
            <a:ext cx="4724400" cy="523220"/>
          </a:xfrm>
          <a:prstGeom prst="rect">
            <a:avLst/>
          </a:prstGeom>
          <a:noFill/>
        </p:spPr>
        <p:txBody>
          <a:bodyPr wrap="square" rtlCol="0">
            <a:spAutoFit/>
          </a:bodyPr>
          <a:lstStyle/>
          <a:p>
            <a:pPr lvl="0"/>
            <a:r>
              <a:rPr lang="en-US" sz="2800">
                <a:solidFill>
                  <a:prstClr val="black"/>
                </a:solidFill>
                <a:latin typeface="Open Sans" panose="020B0606030504020204" pitchFamily="34" charset="0"/>
                <a:cs typeface="Open Sans" panose="020B0606030504020204" pitchFamily="34" charset="0"/>
              </a:rPr>
              <a:t>Văn bản ở trang chiếu cần:</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3" name="Picture 2">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spTree>
    <p:extLst>
      <p:ext uri="{BB962C8B-B14F-4D97-AF65-F5344CB8AC3E}">
        <p14:creationId xmlns:p14="http://schemas.microsoft.com/office/powerpoint/2010/main" val="417672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2"/>
                </p:tgtEl>
              </p:cMediaNode>
            </p:audio>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7" dur="2000" fill="hold"/>
                                        <p:tgtEl>
                                          <p:spTgt spid="8"/>
                                        </p:tgtEl>
                                        <p:attrNameLst>
                                          <p:attrName>ppt_x</p:attrName>
                                          <p:attrName>ppt_y</p:attrName>
                                        </p:attrNameLst>
                                      </p:cBhvr>
                                      <p:rCtr x="10955" y="-2520"/>
                                    </p:animMotion>
                                  </p:childTnLst>
                                </p:cTn>
                              </p:par>
                              <p:par>
                                <p:cTn id="68" presetID="1" presetClass="mediacall" presetSubtype="0" fill="hold" nodeType="withEffect">
                                  <p:stCondLst>
                                    <p:cond delay="0"/>
                                  </p:stCondLst>
                                  <p:childTnLst>
                                    <p:cmd type="call" cmd="playFrom(0.0)">
                                      <p:cBhvr>
                                        <p:cTn id="69" dur="4744" fill="hold"/>
                                        <p:tgtEl>
                                          <p:spTgt spid="32"/>
                                        </p:tgtEl>
                                      </p:cBhvr>
                                    </p:cmd>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05556E-6 0.01387 L -0.00226 1.00439 " pathEditMode="relative" rAng="0" ptsTypes="AA">
                                      <p:cBhvr>
                                        <p:cTn id="7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childTnLst>
                          </p:cTn>
                        </p:par>
                      </p:childTnLst>
                    </p:cTn>
                  </p:par>
                </p:childTnLst>
              </p:cTn>
              <p:nextCondLst>
                <p:cond evt="onClick" delay="0">
                  <p:tgtEl>
                    <p:spTgt spid="17"/>
                  </p:tgtEl>
                </p:cond>
              </p:nextCondLst>
            </p:seq>
            <p:seq concurrent="1" nextAc="seek">
              <p:cTn id="83" restart="whenNotActive" fill="hold" evtFilter="cancelBubble" nodeType="interactiveSeq">
                <p:stCondLst>
                  <p:cond evt="onClick" delay="0">
                    <p:tgtEl>
                      <p:spTgt spid="18"/>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2" grpId="0" animBg="1"/>
      <p:bldP spid="24" grpId="0" animBg="1"/>
      <p:bldP spid="26" grpId="0" animBg="1"/>
      <p:bldP spid="27"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7" y="2308092"/>
            <a:ext cx="4026063"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Màu nóng</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7" name="dapanb"/>
          <p:cNvSpPr txBox="1"/>
          <p:nvPr/>
        </p:nvSpPr>
        <p:spPr>
          <a:xfrm>
            <a:off x="3809996" y="3452776"/>
            <a:ext cx="409106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B</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Màu lạnh</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8" name="dapanc"/>
          <p:cNvSpPr txBox="1"/>
          <p:nvPr/>
        </p:nvSpPr>
        <p:spPr>
          <a:xfrm>
            <a:off x="3900053" y="4547863"/>
            <a:ext cx="393600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C</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Màu trung tính</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9" name="dapand"/>
          <p:cNvSpPr txBox="1"/>
          <p:nvPr/>
        </p:nvSpPr>
        <p:spPr>
          <a:xfrm>
            <a:off x="3900052" y="5513453"/>
            <a:ext cx="393600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D</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Tất cả các màu trên</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Open Sans" panose="020B0606030504020204" pitchFamily="34" charset="0"/>
              <a:ea typeface="+mn-ea"/>
              <a:cs typeface="+mn-cs"/>
            </a:endParaRPr>
          </a:p>
        </p:txBody>
      </p:sp>
      <p:sp>
        <p:nvSpPr>
          <p:cNvPr id="27" name="nhanc"/>
          <p:cNvSpPr/>
          <p:nvPr/>
        </p:nvSpPr>
        <p:spPr>
          <a:xfrm>
            <a:off x="2812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5" name="cauhoi"/>
          <p:cNvSpPr txBox="1"/>
          <p:nvPr/>
        </p:nvSpPr>
        <p:spPr>
          <a:xfrm>
            <a:off x="3642159" y="457201"/>
            <a:ext cx="47244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Nhóm màu nào có thể giúp người xem phấn chấn, hoạt bát, năng nổ?</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 action="ppaction://noaction"/>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spTree>
    <p:extLst>
      <p:ext uri="{BB962C8B-B14F-4D97-AF65-F5344CB8AC3E}">
        <p14:creationId xmlns:p14="http://schemas.microsoft.com/office/powerpoint/2010/main" val="237448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7" y="4469565"/>
            <a:ext cx="4338583"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C</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Tất cả các trang chiếu</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7" name="dapanb"/>
          <p:cNvSpPr txBox="1"/>
          <p:nvPr/>
        </p:nvSpPr>
        <p:spPr>
          <a:xfrm>
            <a:off x="3809995" y="3452776"/>
            <a:ext cx="4338581"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B</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lang="en-US" sz="2800">
                <a:solidFill>
                  <a:prstClr val="black"/>
                </a:solidFill>
                <a:latin typeface="Open Sans" panose="020B0606030504020204" pitchFamily="34" charset="0"/>
                <a:cs typeface="Open Sans" panose="020B0606030504020204" pitchFamily="34" charset="0"/>
              </a:rPr>
              <a:t>Chỉ trang cuối cùng</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18" name="dapanc"/>
          <p:cNvSpPr txBox="1"/>
          <p:nvPr/>
        </p:nvSpPr>
        <p:spPr>
          <a:xfrm>
            <a:off x="3855024" y="2255580"/>
            <a:ext cx="417414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800">
                <a:solidFill>
                  <a:prstClr val="black"/>
                </a:solidFill>
                <a:latin typeface="Open Sans" panose="020B0606030504020204" pitchFamily="34" charset="0"/>
                <a:cs typeface="Open Sans" panose="020B0606030504020204" pitchFamily="34" charset="0"/>
              </a:rPr>
              <a:t>A: Chỉ trang đầu tiên</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7" name="nhanc"/>
          <p:cNvSpPr/>
          <p:nvPr/>
        </p:nvSpPr>
        <p:spPr>
          <a:xfrm>
            <a:off x="2727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5" name="cauhoi"/>
          <p:cNvSpPr txBox="1"/>
          <p:nvPr/>
        </p:nvSpPr>
        <p:spPr>
          <a:xfrm>
            <a:off x="3642159" y="457201"/>
            <a:ext cx="4724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Số thứ tự trang sẽ xuất hiện ở?</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683" y="4638575"/>
            <a:ext cx="1567186" cy="1979454"/>
          </a:xfrm>
          <a:prstGeom prst="rect">
            <a:avLst/>
          </a:prstGeom>
        </p:spPr>
      </p:pic>
    </p:spTree>
    <p:extLst>
      <p:ext uri="{BB962C8B-B14F-4D97-AF65-F5344CB8AC3E}">
        <p14:creationId xmlns:p14="http://schemas.microsoft.com/office/powerpoint/2010/main" val="36153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2"/>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41" dur="2000" fill="hold"/>
                                        <p:tgtEl>
                                          <p:spTgt spid="8"/>
                                        </p:tgtEl>
                                        <p:attrNameLst>
                                          <p:attrName>ppt_x</p:attrName>
                                          <p:attrName>ppt_y</p:attrName>
                                        </p:attrNameLst>
                                      </p:cBhvr>
                                      <p:rCtr x="10955" y="-2520"/>
                                    </p:animMotion>
                                  </p:childTnLst>
                                </p:cTn>
                              </p:par>
                              <p:par>
                                <p:cTn id="42" presetID="1" presetClass="mediacall" presetSubtype="0" fill="hold" nodeType="withEffect">
                                  <p:stCondLst>
                                    <p:cond delay="0"/>
                                  </p:stCondLst>
                                  <p:childTnLst>
                                    <p:cmd type="call" cmd="playFrom(0.0)">
                                      <p:cBhvr>
                                        <p:cTn id="43" dur="4744" fill="hold"/>
                                        <p:tgtEl>
                                          <p:spTgt spid="3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05556E-6 0.01387 L -0.00226 1.00439 " pathEditMode="relative" rAng="0" ptsTypes="AA">
                                      <p:cBhvr>
                                        <p:cTn id="48"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607140" y="1729062"/>
            <a:ext cx="6453417" cy="1631216"/>
          </a:xfrm>
          <a:prstGeom prst="rect">
            <a:avLst/>
          </a:prstGeom>
          <a:noFill/>
          <a:effectLst/>
        </p:spPr>
        <p:txBody>
          <a:bodyPr wrap="square" rtlCol="0">
            <a:spAutoFit/>
          </a:bodyPr>
          <a:lstStyle/>
          <a:p>
            <a:pPr algn="just"/>
            <a:r>
              <a:rPr lang="en-US" sz="2000" b="1">
                <a:latin typeface="Open Sans" panose="020B0606030504020204" pitchFamily="34" charset="0"/>
                <a:ea typeface="Open Sans" panose="020B0606030504020204" pitchFamily="34" charset="0"/>
                <a:cs typeface="Open Sans" panose="020B0606030504020204" pitchFamily="34" charset="0"/>
              </a:rPr>
              <a:t>V</a:t>
            </a:r>
            <a:r>
              <a:rPr lang="vi-VN" sz="2000" b="1">
                <a:latin typeface="Open Sans" panose="020B0606030504020204" pitchFamily="34" charset="0"/>
                <a:ea typeface="Open Sans" panose="020B0606030504020204" pitchFamily="34" charset="0"/>
                <a:cs typeface="Open Sans" panose="020B0606030504020204" pitchFamily="34" charset="0"/>
              </a:rPr>
              <a:t>ề nhà: </a:t>
            </a:r>
            <a:r>
              <a:rPr lang="vi-VN" sz="2000">
                <a:latin typeface="Open Sans" panose="020B0606030504020204" pitchFamily="34" charset="0"/>
                <a:ea typeface="Open Sans" panose="020B0606030504020204" pitchFamily="34" charset="0"/>
                <a:cs typeface="Open Sans" panose="020B0606030504020204" pitchFamily="34" charset="0"/>
              </a:rPr>
              <a:t>Em hãy tạo bài trình chiếu giới thiệu một nội dung Tin học mà em chọn (ví dụ: giới thiệu một ngôn ngữ lập trình,giới thiệu về bảng tính điện tử,...) để trình chiếu trong buổi sinh hoạt câu lạc bộ tin học của trường. Lưu tệp với tên </a:t>
            </a:r>
            <a:r>
              <a:rPr lang="vi-VN" sz="2000">
                <a:solidFill>
                  <a:srgbClr val="FF0000"/>
                </a:solidFill>
                <a:latin typeface="Open Sans" panose="020B0606030504020204" pitchFamily="34" charset="0"/>
                <a:ea typeface="Open Sans" panose="020B0606030504020204" pitchFamily="34" charset="0"/>
                <a:cs typeface="Open Sans" panose="020B0606030504020204" pitchFamily="34" charset="0"/>
              </a:rPr>
              <a:t>NoidungTinhoc.pptx</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8" y="139853"/>
            <a:ext cx="1962441" cy="550962"/>
          </a:xfrm>
          <a:prstGeom prst="snip2Diag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FR" sz="2400" b="1">
                <a:solidFill>
                  <a:srgbClr val="242123"/>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2421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654ABBD-5AD8-91A0-7192-28A6C833E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96628" y="3611416"/>
            <a:ext cx="3464415" cy="309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78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02B7-CA92-E632-D479-904B6CD4E4EF}"/>
              </a:ext>
            </a:extLst>
          </p:cNvPr>
          <p:cNvSpPr txBox="1"/>
          <p:nvPr/>
        </p:nvSpPr>
        <p:spPr>
          <a:xfrm>
            <a:off x="2108379" y="1231660"/>
            <a:ext cx="8818701" cy="4005392"/>
          </a:xfrm>
          <a:prstGeom prst="rect">
            <a:avLst/>
          </a:prstGeom>
          <a:noFill/>
        </p:spPr>
        <p:txBody>
          <a:bodyPr wrap="square" rtlCol="0">
            <a:spAutoFit/>
          </a:bodyPr>
          <a:lstStyle/>
          <a:p>
            <a:pPr>
              <a:lnSpc>
                <a:spcPct val="150000"/>
              </a:lnSpc>
            </a:pPr>
            <a:r>
              <a:rPr lang="vi-VN" sz="2800">
                <a:latin typeface="Calibri" panose="020F0502020204030204" pitchFamily="34" charset="0"/>
                <a:cs typeface="Calibri" panose="020F0502020204030204" pitchFamily="34" charset="0"/>
              </a:rPr>
              <a:t>Mục tiêu hoạt động</a:t>
            </a:r>
          </a:p>
          <a:p>
            <a:pPr>
              <a:lnSpc>
                <a:spcPct val="150000"/>
              </a:lnSpc>
            </a:pP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Truyền cảm hứng phải chia sẻ niềm đam mê tin học.</a:t>
            </a:r>
            <a:endParaRPr lang="en-US" sz="2400">
              <a:latin typeface="Calibri" panose="020F0502020204030204" pitchFamily="34" charset="0"/>
              <a:cs typeface="Calibri" panose="020F0502020204030204" pitchFamily="34" charset="0"/>
            </a:endParaRPr>
          </a:p>
          <a:p>
            <a:pPr>
              <a:lnSpc>
                <a:spcPct val="150000"/>
              </a:lnSpc>
            </a:pP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Tạo môi trường giao lưu, hợp tác.</a:t>
            </a:r>
            <a:endParaRPr lang="en-US" sz="2400">
              <a:latin typeface="Calibri" panose="020F0502020204030204" pitchFamily="34" charset="0"/>
              <a:cs typeface="Calibri" panose="020F0502020204030204" pitchFamily="34" charset="0"/>
            </a:endParaRPr>
          </a:p>
          <a:p>
            <a:pPr>
              <a:lnSpc>
                <a:spcPct val="150000"/>
              </a:lnSpc>
            </a:pPr>
            <a:r>
              <a:rPr lang="vi-VN" sz="2400">
                <a:latin typeface="Calibri" panose="020F0502020204030204" pitchFamily="34" charset="0"/>
                <a:cs typeface="Calibri" panose="020F0502020204030204" pitchFamily="34" charset="0"/>
              </a:rPr>
              <a:t>- Củng cố, mở rộng kiến thức tin học. </a:t>
            </a:r>
          </a:p>
          <a:p>
            <a:pPr>
              <a:lnSpc>
                <a:spcPct val="150000"/>
              </a:lnSpc>
            </a:pPr>
            <a:r>
              <a:rPr lang="vi-VN" sz="2400">
                <a:latin typeface="Calibri" panose="020F0502020204030204" pitchFamily="34" charset="0"/>
                <a:cs typeface="Calibri" panose="020F0502020204030204" pitchFamily="34" charset="0"/>
              </a:rPr>
              <a:t>- Xây dựng ý thức tự giác, nâng cao khả năng tự học, rèn luyện, nâng cao kỹ năng sống.</a:t>
            </a:r>
            <a:endParaRPr lang="en-US" sz="2400">
              <a:latin typeface="Calibri" panose="020F0502020204030204" pitchFamily="34" charset="0"/>
              <a:cs typeface="Calibri" panose="020F0502020204030204" pitchFamily="34" charset="0"/>
            </a:endParaRPr>
          </a:p>
          <a:p>
            <a:pPr>
              <a:lnSpc>
                <a:spcPct val="150000"/>
              </a:lnSpc>
            </a:pPr>
            <a:r>
              <a:rPr lang="en-US" sz="2400">
                <a:latin typeface="Calibri" panose="020F0502020204030204" pitchFamily="34" charset="0"/>
                <a:cs typeface="Calibri" panose="020F0502020204030204" pitchFamily="34" charset="0"/>
              </a:rPr>
              <a:t>-</a:t>
            </a:r>
            <a:r>
              <a:rPr lang="vi-VN" sz="2400">
                <a:latin typeface="Calibri" panose="020F0502020204030204" pitchFamily="34" charset="0"/>
                <a:cs typeface="Calibri" panose="020F0502020204030204" pitchFamily="34" charset="0"/>
              </a:rPr>
              <a:t> Kích thích tính chủ động sáng tạo</a:t>
            </a:r>
          </a:p>
        </p:txBody>
      </p:sp>
      <p:sp>
        <p:nvSpPr>
          <p:cNvPr id="4" name="Slide Number Placeholder 3">
            <a:extLst>
              <a:ext uri="{FF2B5EF4-FFF2-40B4-BE49-F238E27FC236}">
                <a16:creationId xmlns:a16="http://schemas.microsoft.com/office/drawing/2014/main" id="{32FB1B10-BC7C-4485-C8C3-6BC292AD97FE}"/>
              </a:ext>
            </a:extLst>
          </p:cNvPr>
          <p:cNvSpPr>
            <a:spLocks noGrp="1"/>
          </p:cNvSpPr>
          <p:nvPr>
            <p:ph type="sldNum" sz="quarter" idx="12"/>
          </p:nvPr>
        </p:nvSpPr>
        <p:spPr/>
        <p:txBody>
          <a:bodyPr/>
          <a:lstStyle/>
          <a:p>
            <a:fld id="{FAAA89A7-DDB5-4CB7-920B-15EDC6298550}" type="slidenum">
              <a:rPr lang="en-US" smtClean="0"/>
              <a:t>2</a:t>
            </a:fld>
            <a:endParaRPr lang="en-US"/>
          </a:p>
        </p:txBody>
      </p:sp>
    </p:spTree>
    <p:extLst>
      <p:ext uri="{BB962C8B-B14F-4D97-AF65-F5344CB8AC3E}">
        <p14:creationId xmlns:p14="http://schemas.microsoft.com/office/powerpoint/2010/main" val="784110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8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8667">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38667">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02B7-CA92-E632-D479-904B6CD4E4EF}"/>
              </a:ext>
            </a:extLst>
          </p:cNvPr>
          <p:cNvSpPr txBox="1"/>
          <p:nvPr/>
        </p:nvSpPr>
        <p:spPr>
          <a:xfrm>
            <a:off x="460314" y="660400"/>
            <a:ext cx="5979522" cy="3970318"/>
          </a:xfrm>
          <a:prstGeom prst="rect">
            <a:avLst/>
          </a:prstGeom>
          <a:noFill/>
        </p:spPr>
        <p:txBody>
          <a:bodyPr wrap="none" rtlCol="0">
            <a:spAutoFit/>
          </a:bodyPr>
          <a:lstStyle/>
          <a:p>
            <a:r>
              <a:rPr lang="en-US" sz="3600" b="1">
                <a:solidFill>
                  <a:schemeClr val="bg1"/>
                </a:solidFill>
                <a:latin typeface="Calibri" panose="020F0502020204030204" pitchFamily="34" charset="0"/>
                <a:cs typeface="Calibri" panose="020F0502020204030204" pitchFamily="34" charset="0"/>
              </a:rPr>
              <a:t>Nguyên tắc hoạt động</a:t>
            </a:r>
          </a:p>
          <a:p>
            <a:r>
              <a:rPr lang="en-US" sz="3600">
                <a:solidFill>
                  <a:schemeClr val="bg1"/>
                </a:solidFill>
                <a:latin typeface="Calibri" panose="020F0502020204030204" pitchFamily="34" charset="0"/>
                <a:cs typeface="Calibri" panose="020F0502020204030204" pitchFamily="34" charset="0"/>
              </a:rPr>
              <a:t>- C</a:t>
            </a:r>
            <a:r>
              <a:rPr lang="vi-VN" sz="3600">
                <a:solidFill>
                  <a:schemeClr val="bg1"/>
                </a:solidFill>
                <a:latin typeface="Calibri" panose="020F0502020204030204" pitchFamily="34" charset="0"/>
                <a:cs typeface="Calibri" panose="020F0502020204030204" pitchFamily="34" charset="0"/>
              </a:rPr>
              <a:t>hất lượng đặt lên hàng đầu.
</a:t>
            </a:r>
            <a:r>
              <a:rPr lang="en-US" sz="3600">
                <a:solidFill>
                  <a:schemeClr val="bg1"/>
                </a:solidFill>
                <a:latin typeface="Calibri" panose="020F0502020204030204" pitchFamily="34" charset="0"/>
                <a:cs typeface="Calibri" panose="020F0502020204030204" pitchFamily="34" charset="0"/>
              </a:rPr>
              <a:t>- </a:t>
            </a:r>
            <a:r>
              <a:rPr lang="vi-VN" sz="3600">
                <a:solidFill>
                  <a:schemeClr val="bg1"/>
                </a:solidFill>
                <a:latin typeface="Calibri" panose="020F0502020204030204" pitchFamily="34" charset="0"/>
                <a:cs typeface="Calibri" panose="020F0502020204030204" pitchFamily="34" charset="0"/>
              </a:rPr>
              <a:t>Thu hút đông đảo thành viên.
</a:t>
            </a:r>
            <a:r>
              <a:rPr lang="en-US" sz="3600">
                <a:solidFill>
                  <a:schemeClr val="bg1"/>
                </a:solidFill>
                <a:latin typeface="Calibri" panose="020F0502020204030204" pitchFamily="34" charset="0"/>
                <a:cs typeface="Calibri" panose="020F0502020204030204" pitchFamily="34" charset="0"/>
              </a:rPr>
              <a:t>- T</a:t>
            </a:r>
            <a:r>
              <a:rPr lang="vi-VN" sz="3600">
                <a:solidFill>
                  <a:schemeClr val="bg1"/>
                </a:solidFill>
                <a:latin typeface="Calibri" panose="020F0502020204030204" pitchFamily="34" charset="0"/>
                <a:cs typeface="Calibri" panose="020F0502020204030204" pitchFamily="34" charset="0"/>
              </a:rPr>
              <a:t>húc đẩy phong trào học tập.
</a:t>
            </a:r>
            <a:r>
              <a:rPr lang="en-US" sz="3600">
                <a:solidFill>
                  <a:schemeClr val="bg1"/>
                </a:solidFill>
                <a:latin typeface="Calibri" panose="020F0502020204030204" pitchFamily="34" charset="0"/>
                <a:cs typeface="Calibri" panose="020F0502020204030204" pitchFamily="34" charset="0"/>
              </a:rPr>
              <a:t>- </a:t>
            </a:r>
            <a:r>
              <a:rPr lang="vi-VN" sz="3600">
                <a:solidFill>
                  <a:schemeClr val="bg1"/>
                </a:solidFill>
                <a:latin typeface="Calibri" panose="020F0502020204030204" pitchFamily="34" charset="0"/>
                <a:cs typeface="Calibri" panose="020F0502020204030204" pitchFamily="34" charset="0"/>
              </a:rPr>
              <a:t>Nội dung hoạt động đa dạng
</a:t>
            </a:r>
            <a:r>
              <a:rPr lang="en-US" sz="3600">
                <a:solidFill>
                  <a:schemeClr val="bg1"/>
                </a:solidFill>
                <a:latin typeface="Calibri" panose="020F0502020204030204" pitchFamily="34" charset="0"/>
                <a:cs typeface="Calibri" panose="020F0502020204030204" pitchFamily="34" charset="0"/>
              </a:rPr>
              <a:t>- </a:t>
            </a:r>
            <a:r>
              <a:rPr lang="vi-VN" sz="3600">
                <a:solidFill>
                  <a:schemeClr val="bg1"/>
                </a:solidFill>
                <a:latin typeface="Calibri" panose="020F0502020204030204" pitchFamily="34" charset="0"/>
                <a:cs typeface="Calibri" panose="020F0502020204030204" pitchFamily="34" charset="0"/>
              </a:rPr>
              <a:t>Kết hợp kiến thức và thực tế 
</a:t>
            </a:r>
            <a:r>
              <a:rPr lang="en-US" sz="3600">
                <a:solidFill>
                  <a:schemeClr val="bg1"/>
                </a:solidFill>
                <a:latin typeface="Calibri" panose="020F0502020204030204" pitchFamily="34" charset="0"/>
                <a:cs typeface="Calibri" panose="020F0502020204030204" pitchFamily="34" charset="0"/>
              </a:rPr>
              <a:t>- K</a:t>
            </a:r>
            <a:r>
              <a:rPr lang="vi-VN" sz="3600">
                <a:solidFill>
                  <a:schemeClr val="bg1"/>
                </a:solidFill>
                <a:latin typeface="Calibri" panose="020F0502020204030204" pitchFamily="34" charset="0"/>
                <a:cs typeface="Calibri" panose="020F0502020204030204" pitchFamily="34" charset="0"/>
              </a:rPr>
              <a:t>huyến khích sáng tạo</a:t>
            </a:r>
            <a:endParaRPr lang="en-US" sz="360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0AE1605-8E47-B7A2-AEE9-7460CF6E323F}"/>
              </a:ext>
            </a:extLst>
          </p:cNvPr>
          <p:cNvSpPr>
            <a:spLocks noGrp="1"/>
          </p:cNvSpPr>
          <p:nvPr>
            <p:ph type="sldNum" sz="quarter" idx="12"/>
          </p:nvPr>
        </p:nvSpPr>
        <p:spPr/>
        <p:txBody>
          <a:bodyPr/>
          <a:lstStyle/>
          <a:p>
            <a:fld id="{FAAA89A7-DDB5-4CB7-920B-15EDC6298550}" type="slidenum">
              <a:rPr lang="en-US" smtClean="0"/>
              <a:t>3</a:t>
            </a:fld>
            <a:endParaRPr lang="en-US"/>
          </a:p>
        </p:txBody>
      </p:sp>
    </p:spTree>
    <p:extLst>
      <p:ext uri="{BB962C8B-B14F-4D97-AF65-F5344CB8AC3E}">
        <p14:creationId xmlns:p14="http://schemas.microsoft.com/office/powerpoint/2010/main" val="3370779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02B7-CA92-E632-D479-904B6CD4E4EF}"/>
              </a:ext>
            </a:extLst>
          </p:cNvPr>
          <p:cNvSpPr txBox="1"/>
          <p:nvPr/>
        </p:nvSpPr>
        <p:spPr>
          <a:xfrm>
            <a:off x="460315" y="1166842"/>
            <a:ext cx="7906938" cy="4524315"/>
          </a:xfrm>
          <a:prstGeom prst="rect">
            <a:avLst/>
          </a:prstGeom>
          <a:noFill/>
        </p:spPr>
        <p:txBody>
          <a:bodyPr wrap="square" rtlCol="0">
            <a:spAutoFit/>
          </a:bodyPr>
          <a:lstStyle/>
          <a:p>
            <a:pPr algn="just"/>
            <a:r>
              <a:rPr lang="en-US" sz="3200" b="1">
                <a:solidFill>
                  <a:srgbClr val="446ED2"/>
                </a:solidFill>
                <a:latin typeface="Calibri" panose="020F0502020204030204" pitchFamily="34" charset="0"/>
                <a:cs typeface="Calibri" panose="020F0502020204030204" pitchFamily="34" charset="0"/>
              </a:rPr>
              <a:t>Kế hoạch hoạt động</a:t>
            </a:r>
          </a:p>
          <a:p>
            <a:pPr marL="571500" indent="-571500" algn="just">
              <a:buFont typeface="Calibri" panose="020F0502020204030204" pitchFamily="34" charset="0"/>
              <a:buChar char="⁻"/>
            </a:pPr>
            <a:r>
              <a:rPr lang="en-US" sz="3200">
                <a:solidFill>
                  <a:srgbClr val="446ED2"/>
                </a:solidFill>
                <a:latin typeface="Calibri" panose="020F0502020204030204" pitchFamily="34" charset="0"/>
                <a:cs typeface="Calibri" panose="020F0502020204030204" pitchFamily="34" charset="0"/>
              </a:rPr>
              <a:t>T</a:t>
            </a:r>
            <a:r>
              <a:rPr lang="vi-VN" sz="3200">
                <a:solidFill>
                  <a:srgbClr val="446ED2"/>
                </a:solidFill>
                <a:latin typeface="Calibri" panose="020F0502020204030204" pitchFamily="34" charset="0"/>
                <a:cs typeface="Calibri" panose="020F0502020204030204" pitchFamily="34" charset="0"/>
              </a:rPr>
              <a:t>ổ chức các chuyên đề thảo luận về phương pháp học tập</a:t>
            </a:r>
            <a:r>
              <a:rPr lang="en-US" sz="3200">
                <a:solidFill>
                  <a:srgbClr val="446ED2"/>
                </a:solidFill>
                <a:latin typeface="Calibri" panose="020F0502020204030204" pitchFamily="34" charset="0"/>
                <a:cs typeface="Calibri" panose="020F0502020204030204" pitchFamily="34" charset="0"/>
              </a:rPr>
              <a:t>.</a:t>
            </a:r>
            <a:r>
              <a:rPr lang="vi-VN" sz="3200">
                <a:solidFill>
                  <a:srgbClr val="446ED2"/>
                </a:solidFill>
                <a:latin typeface="Calibri" panose="020F0502020204030204" pitchFamily="34" charset="0"/>
                <a:cs typeface="Calibri" panose="020F0502020204030204" pitchFamily="34" charset="0"/>
              </a:rPr>
              <a:t>
Tổ chức các chuyên đề thảo luận về nội dung chuyên sâu</a:t>
            </a:r>
            <a:r>
              <a:rPr lang="en-US" sz="3200">
                <a:solidFill>
                  <a:srgbClr val="446ED2"/>
                </a:solidFill>
                <a:latin typeface="Calibri" panose="020F0502020204030204" pitchFamily="34" charset="0"/>
                <a:cs typeface="Calibri" panose="020F0502020204030204" pitchFamily="34" charset="0"/>
              </a:rPr>
              <a:t>.</a:t>
            </a:r>
            <a:r>
              <a:rPr lang="vi-VN" sz="3200">
                <a:solidFill>
                  <a:srgbClr val="446ED2"/>
                </a:solidFill>
                <a:latin typeface="Calibri" panose="020F0502020204030204" pitchFamily="34" charset="0"/>
                <a:cs typeface="Calibri" panose="020F0502020204030204" pitchFamily="34" charset="0"/>
              </a:rPr>
              <a:t>
Tổ chức tìm hiểu về nghề nghiệp liên quan đến </a:t>
            </a:r>
            <a:r>
              <a:rPr lang="en-US" sz="3200">
                <a:solidFill>
                  <a:srgbClr val="446ED2"/>
                </a:solidFill>
                <a:latin typeface="Calibri" panose="020F0502020204030204" pitchFamily="34" charset="0"/>
                <a:cs typeface="Calibri" panose="020F0502020204030204" pitchFamily="34" charset="0"/>
              </a:rPr>
              <a:t>T</a:t>
            </a:r>
            <a:r>
              <a:rPr lang="vi-VN" sz="3200">
                <a:solidFill>
                  <a:srgbClr val="446ED2"/>
                </a:solidFill>
                <a:latin typeface="Calibri" panose="020F0502020204030204" pitchFamily="34" charset="0"/>
                <a:cs typeface="Calibri" panose="020F0502020204030204" pitchFamily="34" charset="0"/>
              </a:rPr>
              <a:t>in học</a:t>
            </a:r>
            <a:r>
              <a:rPr lang="en-US" sz="3200">
                <a:solidFill>
                  <a:srgbClr val="446ED2"/>
                </a:solidFill>
                <a:latin typeface="Calibri" panose="020F0502020204030204" pitchFamily="34" charset="0"/>
                <a:cs typeface="Calibri" panose="020F0502020204030204" pitchFamily="34" charset="0"/>
              </a:rPr>
              <a:t>.</a:t>
            </a:r>
            <a:r>
              <a:rPr lang="vi-VN" sz="3200">
                <a:solidFill>
                  <a:srgbClr val="446ED2"/>
                </a:solidFill>
                <a:latin typeface="Calibri" panose="020F0502020204030204" pitchFamily="34" charset="0"/>
                <a:cs typeface="Calibri" panose="020F0502020204030204" pitchFamily="34" charset="0"/>
              </a:rPr>
              <a:t>
Tổ chức các sự kiện giao lưu, chia sẻ kinh nghiệm</a:t>
            </a:r>
            <a:r>
              <a:rPr lang="en-US" sz="3200">
                <a:solidFill>
                  <a:srgbClr val="446ED2"/>
                </a:solidFill>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E0AE1605-8E47-B7A2-AEE9-7460CF6E323F}"/>
              </a:ext>
            </a:extLst>
          </p:cNvPr>
          <p:cNvSpPr>
            <a:spLocks noGrp="1"/>
          </p:cNvSpPr>
          <p:nvPr>
            <p:ph type="sldNum" sz="quarter" idx="12"/>
          </p:nvPr>
        </p:nvSpPr>
        <p:spPr/>
        <p:txBody>
          <a:bodyPr/>
          <a:lstStyle/>
          <a:p>
            <a:fld id="{FAAA89A7-DDB5-4CB7-920B-15EDC6298550}" type="slidenum">
              <a:rPr lang="en-US" smtClean="0">
                <a:solidFill>
                  <a:srgbClr val="446ED2"/>
                </a:solidFill>
              </a:rPr>
              <a:t>4</a:t>
            </a:fld>
            <a:endParaRPr lang="en-US">
              <a:solidFill>
                <a:srgbClr val="446ED2"/>
              </a:solidFill>
            </a:endParaRPr>
          </a:p>
        </p:txBody>
      </p:sp>
    </p:spTree>
    <p:extLst>
      <p:ext uri="{BB962C8B-B14F-4D97-AF65-F5344CB8AC3E}">
        <p14:creationId xmlns:p14="http://schemas.microsoft.com/office/powerpoint/2010/main" val="2570207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02B7-CA92-E632-D479-904B6CD4E4EF}"/>
              </a:ext>
            </a:extLst>
          </p:cNvPr>
          <p:cNvSpPr txBox="1"/>
          <p:nvPr/>
        </p:nvSpPr>
        <p:spPr>
          <a:xfrm>
            <a:off x="1695034" y="2133600"/>
            <a:ext cx="8801933" cy="1384995"/>
          </a:xfrm>
          <a:prstGeom prst="rect">
            <a:avLst/>
          </a:prstGeom>
          <a:noFill/>
        </p:spPr>
        <p:txBody>
          <a:bodyPr wrap="square" rtlCol="0">
            <a:spAutoFit/>
          </a:bodyPr>
          <a:lstStyle/>
          <a:p>
            <a:pPr algn="ctr"/>
            <a:r>
              <a:rPr lang="vi-VN" sz="2800" b="1">
                <a:solidFill>
                  <a:srgbClr val="242123"/>
                </a:solidFill>
              </a:rPr>
              <a:t>Để có được bài trình chiếu ngắn gọn, ấn tượng, sáng tạo,…ta cần chú ý đến những điều gì khi tạo bài trình chiếu.</a:t>
            </a:r>
            <a:endParaRPr lang="en-US" sz="2800" b="1">
              <a:solidFill>
                <a:srgbClr val="242123"/>
              </a:solidFill>
            </a:endParaRPr>
          </a:p>
        </p:txBody>
      </p:sp>
      <p:sp>
        <p:nvSpPr>
          <p:cNvPr id="5" name="Slide Number Placeholder 4">
            <a:extLst>
              <a:ext uri="{FF2B5EF4-FFF2-40B4-BE49-F238E27FC236}">
                <a16:creationId xmlns:a16="http://schemas.microsoft.com/office/drawing/2014/main" id="{3838CFF7-1CA7-366F-7186-404A414A9AF5}"/>
              </a:ext>
            </a:extLst>
          </p:cNvPr>
          <p:cNvSpPr>
            <a:spLocks noGrp="1"/>
          </p:cNvSpPr>
          <p:nvPr>
            <p:ph type="sldNum" sz="quarter" idx="12"/>
          </p:nvPr>
        </p:nvSpPr>
        <p:spPr/>
        <p:txBody>
          <a:bodyPr/>
          <a:lstStyle/>
          <a:p>
            <a:fld id="{FAAA89A7-DDB5-4CB7-920B-15EDC6298550}" type="slidenum">
              <a:rPr lang="en-US" smtClean="0"/>
              <a:t>5</a:t>
            </a:fld>
            <a:endParaRPr lang="en-US"/>
          </a:p>
        </p:txBody>
      </p:sp>
    </p:spTree>
    <p:extLst>
      <p:ext uri="{BB962C8B-B14F-4D97-AF65-F5344CB8AC3E}">
        <p14:creationId xmlns:p14="http://schemas.microsoft.com/office/powerpoint/2010/main" val="234745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52392" y="912593"/>
            <a:ext cx="8868775" cy="2410250"/>
          </a:xfrm>
        </p:spPr>
        <p:txBody>
          <a:bodyPr vert="horz" lIns="91440" tIns="45720" rIns="91440" bIns="45720" rtlCol="0" anchor="t">
            <a:noAutofit/>
          </a:bodyPr>
          <a:lstStyle/>
          <a:p>
            <a:pPr algn="ctr"/>
            <a:r>
              <a:rPr lang="en-US" sz="4800" b="1">
                <a:solidFill>
                  <a:srgbClr val="FF6633"/>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a:t>
            </a:r>
            <a:r>
              <a:rPr lang="en-US" sz="4800" b="1" smtClean="0">
                <a:solidFill>
                  <a:srgbClr val="FF6633"/>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21</a:t>
            </a:r>
            <a:r>
              <a:rPr lang="en-US" sz="4800" b="1">
                <a:solidFill>
                  <a:srgbClr val="FF6633"/>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r>
            <a:br>
              <a:rPr lang="en-US" sz="4800" b="1">
                <a:solidFill>
                  <a:srgbClr val="FF6633"/>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800" b="1">
                <a:solidFill>
                  <a:srgbClr val="FF6633"/>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BÀI 10(A): ĐỊNH DẠNG NÂNG CAO CHO BÀI TRÌNH CHIẾU</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1384796">
            <a:off x="6413229" y="5165991"/>
            <a:ext cx="2675863" cy="973768"/>
          </a:xfrm>
        </p:spPr>
        <p:txBody>
          <a:bodyPr vert="horz" lIns="91440" tIns="45720" rIns="91440" bIns="45720" rtlCol="0" anchor="t">
            <a:no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Người dạy: </a:t>
            </a:r>
          </a:p>
          <a:p>
            <a:pPr algn="ctr"/>
            <a:r>
              <a:rPr lang="en-US" b="1" dirty="0" smtClean="0">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E20B68A0-7DC9-1025-1FF6-4F199CD74F3C}"/>
              </a:ext>
            </a:extLst>
          </p:cNvPr>
          <p:cNvSpPr>
            <a:spLocks noGrp="1"/>
          </p:cNvSpPr>
          <p:nvPr>
            <p:ph type="sldNum" sz="quarter" idx="12"/>
          </p:nvPr>
        </p:nvSpPr>
        <p:spPr/>
        <p:txBody>
          <a:bodyPr/>
          <a:lstStyle/>
          <a:p>
            <a:fld id="{A4C0CD32-A6C8-4BA5-B3DF-D8325E32CAA4}" type="slidenum">
              <a:rPr lang="en-US" sz="1100" smtClean="0"/>
              <a:t>6</a:t>
            </a:fld>
            <a:endParaRPr lang="en-US" sz="1100"/>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4919008"/>
            <a:ext cx="8803081" cy="1938992"/>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Em hãy quan sát hình 10a.1 (nội dung tài liệu mô tả dự án thành lập CLB tin học), hình 10 a.2 (nội dung trang chiếu) và trả lời các câu hỏi sau:</a:t>
            </a:r>
          </a:p>
          <a:p>
            <a:pPr algn="just"/>
            <a:r>
              <a:rPr lang="vi-VN" sz="2000">
                <a:latin typeface="Open Sans" panose="020B0606030504020204" pitchFamily="34" charset="0"/>
                <a:ea typeface="Open Sans" panose="020B0606030504020204" pitchFamily="34" charset="0"/>
                <a:cs typeface="Open Sans" panose="020B0606030504020204" pitchFamily="34" charset="0"/>
              </a:rPr>
              <a:t>+ Văn bản ở hình nào chi tiết, đầy đủ hơn? Văn bản ở hình nào ngắn gọn hơn?</a:t>
            </a:r>
          </a:p>
          <a:p>
            <a:pPr algn="just"/>
            <a:r>
              <a:rPr lang="vi-VN" sz="2000">
                <a:latin typeface="Open Sans" panose="020B0606030504020204" pitchFamily="34" charset="0"/>
                <a:ea typeface="Open Sans" panose="020B0606030504020204" pitchFamily="34" charset="0"/>
                <a:cs typeface="Open Sans" panose="020B0606030504020204" pitchFamily="34" charset="0"/>
              </a:rPr>
              <a:t>+ Văn bản trên trang chiếu có cần viết đầy đủ các thành phần của câu không?</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8" y="139853"/>
            <a:ext cx="4971860" cy="991731"/>
          </a:xfrm>
          <a:prstGeom prst="snip2Diag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FR" sz="2400" b="1">
                <a:solidFill>
                  <a:srgbClr val="242123"/>
                </a:solidFill>
                <a:latin typeface="Open Sans" panose="020B0606030504020204" pitchFamily="34" charset="0"/>
                <a:ea typeface="Open Sans" panose="020B0606030504020204" pitchFamily="34" charset="0"/>
                <a:cs typeface="Open Sans" panose="020B0606030504020204" pitchFamily="34" charset="0"/>
              </a:rPr>
              <a:t>1. Văn bản và màu sắc trên trang chiếu</a:t>
            </a:r>
            <a:endParaRPr lang="vi-VN" sz="2400" b="1">
              <a:solidFill>
                <a:srgbClr val="2421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92B92C0-EBB5-7D8F-1525-033BB460086A}"/>
              </a:ext>
            </a:extLst>
          </p:cNvPr>
          <p:cNvPicPr>
            <a:picLocks noChangeAspect="1"/>
          </p:cNvPicPr>
          <p:nvPr/>
        </p:nvPicPr>
        <p:blipFill>
          <a:blip r:embed="rId3"/>
          <a:stretch>
            <a:fillRect/>
          </a:stretch>
        </p:blipFill>
        <p:spPr>
          <a:xfrm>
            <a:off x="1298219" y="1263254"/>
            <a:ext cx="9595562" cy="3597026"/>
          </a:xfrm>
          <a:prstGeom prst="rect">
            <a:avLst/>
          </a:prstGeom>
        </p:spPr>
      </p:pic>
      <p:sp>
        <p:nvSpPr>
          <p:cNvPr id="2" name="TextBox 1">
            <a:extLst>
              <a:ext uri="{FF2B5EF4-FFF2-40B4-BE49-F238E27FC236}">
                <a16:creationId xmlns:a16="http://schemas.microsoft.com/office/drawing/2014/main" id="{9EF1DCE5-6B06-1242-E43A-28785B16603A}"/>
              </a:ext>
            </a:extLst>
          </p:cNvPr>
          <p:cNvSpPr txBox="1"/>
          <p:nvPr/>
        </p:nvSpPr>
        <p:spPr>
          <a:xfrm>
            <a:off x="259896" y="4933026"/>
            <a:ext cx="8803081" cy="1323439"/>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 Văn bản ở hình 10a.1 chi tiết, đầy đủ hơn. Văn bản ở hình 10a.2 ngắn gọn hơn.</a:t>
            </a:r>
          </a:p>
          <a:p>
            <a:pPr algn="just"/>
            <a:r>
              <a:rPr lang="vi-VN" sz="2000">
                <a:latin typeface="Open Sans" panose="020B0606030504020204" pitchFamily="34" charset="0"/>
                <a:ea typeface="Open Sans" panose="020B0606030504020204" pitchFamily="34" charset="0"/>
                <a:cs typeface="Open Sans" panose="020B0606030504020204" pitchFamily="34" charset="0"/>
              </a:rPr>
              <a:t>- Văn bản trên trang chiếu không cần viết đầy đủ các thành phần của câu.</a:t>
            </a:r>
          </a:p>
        </p:txBody>
      </p:sp>
      <p:sp>
        <p:nvSpPr>
          <p:cNvPr id="3" name="Slide Number Placeholder 2">
            <a:extLst>
              <a:ext uri="{FF2B5EF4-FFF2-40B4-BE49-F238E27FC236}">
                <a16:creationId xmlns:a16="http://schemas.microsoft.com/office/drawing/2014/main" id="{B20D943C-D65D-9BF4-2DEC-D4FA85206727}"/>
              </a:ext>
            </a:extLst>
          </p:cNvPr>
          <p:cNvSpPr>
            <a:spLocks noGrp="1"/>
          </p:cNvSpPr>
          <p:nvPr>
            <p:ph type="sldNum" sz="quarter" idx="12"/>
          </p:nvPr>
        </p:nvSpPr>
        <p:spPr/>
        <p:txBody>
          <a:bodyPr/>
          <a:lstStyle/>
          <a:p>
            <a:fld id="{FAAA89A7-DDB5-4CB7-920B-15EDC6298550}" type="slidenum">
              <a:rPr lang="en-US" smtClean="0"/>
              <a:t>7</a:t>
            </a:fld>
            <a:endParaRPr lang="en-US"/>
          </a:p>
        </p:txBody>
      </p:sp>
    </p:spTree>
    <p:extLst>
      <p:ext uri="{BB962C8B-B14F-4D97-AF65-F5344CB8AC3E}">
        <p14:creationId xmlns:p14="http://schemas.microsoft.com/office/powerpoint/2010/main" val="1854099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Horizontal)">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42" fill="hold" grpId="1" nodeType="clickEffect">
                                  <p:stCondLst>
                                    <p:cond delay="0"/>
                                  </p:stCondLst>
                                  <p:childTnLst>
                                    <p:animEffect transition="out" filter="barn(out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circle, colorfulness, design&#10;&#10;Description automatically generated">
            <a:extLst>
              <a:ext uri="{FF2B5EF4-FFF2-40B4-BE49-F238E27FC236}">
                <a16:creationId xmlns:a16="http://schemas.microsoft.com/office/drawing/2014/main" id="{693856C9-E267-2C56-9D93-52D1D0247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1131584"/>
            <a:ext cx="3093720" cy="3093720"/>
          </a:xfrm>
          <a:prstGeom prst="rect">
            <a:avLst/>
          </a:prstGeom>
        </p:spPr>
      </p:pic>
      <p:sp>
        <p:nvSpPr>
          <p:cNvPr id="20" name="TextBox 19">
            <a:extLst>
              <a:ext uri="{FF2B5EF4-FFF2-40B4-BE49-F238E27FC236}">
                <a16:creationId xmlns:a16="http://schemas.microsoft.com/office/drawing/2014/main" id="{F10C78CE-ACBD-2A28-ED86-0A21B93DE1CD}"/>
              </a:ext>
            </a:extLst>
          </p:cNvPr>
          <p:cNvSpPr txBox="1"/>
          <p:nvPr/>
        </p:nvSpPr>
        <p:spPr>
          <a:xfrm>
            <a:off x="259899" y="3120688"/>
            <a:ext cx="7508054" cy="3477875"/>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 Cần chú ý một số điểm sau:</a:t>
            </a:r>
          </a:p>
          <a:p>
            <a:pPr algn="just"/>
            <a:r>
              <a:rPr lang="vi-VN" sz="2000">
                <a:latin typeface="Open Sans" panose="020B0606030504020204" pitchFamily="34" charset="0"/>
                <a:ea typeface="Open Sans" panose="020B0606030504020204" pitchFamily="34" charset="0"/>
                <a:cs typeface="Open Sans" panose="020B0606030504020204" pitchFamily="34" charset="0"/>
              </a:rPr>
              <a:t>+ Các màu nóng như đỏ, da cam, vàng,...Mang lại cảm giác ấm áp, giúp người xem phấn chấn, hoạt bát, năng nổ.</a:t>
            </a:r>
          </a:p>
          <a:p>
            <a:pPr algn="just"/>
            <a:r>
              <a:rPr lang="vi-VN" sz="2000">
                <a:latin typeface="Open Sans" panose="020B0606030504020204" pitchFamily="34" charset="0"/>
                <a:ea typeface="Open Sans" panose="020B0606030504020204" pitchFamily="34" charset="0"/>
                <a:cs typeface="Open Sans" panose="020B0606030504020204" pitchFamily="34" charset="0"/>
              </a:rPr>
              <a:t>+ Các màu lạnh như xanh, tím,... Mang lại cảm giác lạnh, giúp người xem bình tĩnh, hiền hòa, lo lắng dịu.</a:t>
            </a:r>
          </a:p>
          <a:p>
            <a:pPr algn="just"/>
            <a:r>
              <a:rPr lang="vi-VN" sz="2000">
                <a:latin typeface="Open Sans" panose="020B0606030504020204" pitchFamily="34" charset="0"/>
                <a:ea typeface="Open Sans" panose="020B0606030504020204" pitchFamily="34" charset="0"/>
                <a:cs typeface="Open Sans" panose="020B0606030504020204" pitchFamily="34" charset="0"/>
              </a:rPr>
              <a:t>+ Các màu trung tính như trắng, đen, be,... Mang lại cảm giác lịch sự nhẹ nhàng.</a:t>
            </a:r>
          </a:p>
          <a:p>
            <a:pPr algn="just"/>
            <a:r>
              <a:rPr lang="vi-VN" sz="2000">
                <a:latin typeface="Open Sans" panose="020B0606030504020204" pitchFamily="34" charset="0"/>
                <a:ea typeface="Open Sans" panose="020B0606030504020204" pitchFamily="34" charset="0"/>
                <a:cs typeface="Open Sans" panose="020B0606030504020204" pitchFamily="34" charset="0"/>
              </a:rPr>
              <a:t>+ Màu sắc chủ đạo nên đặt sao cho hài hòa với nội dung.</a:t>
            </a:r>
          </a:p>
          <a:p>
            <a:pPr algn="just"/>
            <a:r>
              <a:rPr lang="vi-VN" sz="2000">
                <a:latin typeface="Open Sans" panose="020B0606030504020204" pitchFamily="34" charset="0"/>
                <a:ea typeface="Open Sans" panose="020B0606030504020204" pitchFamily="34" charset="0"/>
                <a:cs typeface="Open Sans" panose="020B0606030504020204" pitchFamily="34" charset="0"/>
              </a:rPr>
              <a:t>+ Nên kết hợp các màu cùng nhóm với nhau.</a:t>
            </a:r>
          </a:p>
          <a:p>
            <a:pPr algn="just"/>
            <a:r>
              <a:rPr lang="vi-VN" sz="2000">
                <a:latin typeface="Open Sans" panose="020B0606030504020204" pitchFamily="34" charset="0"/>
                <a:ea typeface="Open Sans" panose="020B0606030504020204" pitchFamily="34" charset="0"/>
                <a:cs typeface="Open Sans" panose="020B0606030504020204" pitchFamily="34" charset="0"/>
              </a:rPr>
              <a:t>+ Không sử dụng quá nhiều màu trên một trang chiếu.</a:t>
            </a:r>
          </a:p>
          <a:p>
            <a:pPr algn="just"/>
            <a:r>
              <a:rPr lang="vi-VN" sz="2000">
                <a:latin typeface="Open Sans" panose="020B0606030504020204" pitchFamily="34" charset="0"/>
                <a:ea typeface="Open Sans" panose="020B0606030504020204" pitchFamily="34" charset="0"/>
                <a:cs typeface="Open Sans" panose="020B0606030504020204" pitchFamily="34" charset="0"/>
              </a:rPr>
              <a:t>+ Nên chọn màu văn bản có độ tương phản cao với màu nền.</a:t>
            </a:r>
          </a:p>
        </p:txBody>
      </p:sp>
      <p:sp>
        <p:nvSpPr>
          <p:cNvPr id="12" name="TextBox 11">
            <a:extLst>
              <a:ext uri="{FF2B5EF4-FFF2-40B4-BE49-F238E27FC236}">
                <a16:creationId xmlns:a16="http://schemas.microsoft.com/office/drawing/2014/main" id="{DA5C0BF6-A324-397D-A148-64739F70BEE4}"/>
              </a:ext>
            </a:extLst>
          </p:cNvPr>
          <p:cNvSpPr txBox="1"/>
          <p:nvPr/>
        </p:nvSpPr>
        <p:spPr>
          <a:xfrm>
            <a:off x="259899" y="1611928"/>
            <a:ext cx="5150301" cy="1323439"/>
          </a:xfrm>
          <a:prstGeom prst="rect">
            <a:avLst/>
          </a:prstGeom>
          <a:noFill/>
          <a:effectLst/>
        </p:spPr>
        <p:txBody>
          <a:bodyPr wrap="square" rtlCol="0">
            <a:spAutoFit/>
          </a:bodyPr>
          <a:lstStyle/>
          <a:p>
            <a:pPr algn="just"/>
            <a:r>
              <a:rPr lang="vi-VN" sz="2000">
                <a:latin typeface="Open Sans" panose="020B0606030504020204" pitchFamily="34" charset="0"/>
                <a:ea typeface="Open Sans" panose="020B0606030504020204" pitchFamily="34" charset="0"/>
                <a:cs typeface="Open Sans" panose="020B0606030504020204" pitchFamily="34" charset="0"/>
              </a:rPr>
              <a:t>Ngoài những kiến thức cơ bản về mầu sắc, cách phối mầu,... Em cần chú ý những điểm nào khi chọn đặt màu sắc trên trang chiếu?</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8" y="139853"/>
            <a:ext cx="4971860" cy="991731"/>
          </a:xfrm>
          <a:prstGeom prst="snip2Diag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FR" sz="2400" b="1">
                <a:solidFill>
                  <a:srgbClr val="242123"/>
                </a:solidFill>
                <a:latin typeface="Open Sans" panose="020B0606030504020204" pitchFamily="34" charset="0"/>
                <a:ea typeface="Open Sans" panose="020B0606030504020204" pitchFamily="34" charset="0"/>
                <a:cs typeface="Open Sans" panose="020B0606030504020204" pitchFamily="34" charset="0"/>
              </a:rPr>
              <a:t>1. Văn bản và màu sắc trên trang chiếu</a:t>
            </a:r>
            <a:endParaRPr lang="vi-VN" sz="2400" b="1">
              <a:solidFill>
                <a:srgbClr val="24212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y2meta.com - 5 Minute Timer-(1080p)">
            <a:hlinkClick r:id="" action="ppaction://media"/>
            <a:extLst>
              <a:ext uri="{FF2B5EF4-FFF2-40B4-BE49-F238E27FC236}">
                <a16:creationId xmlns:a16="http://schemas.microsoft.com/office/drawing/2014/main" id="{9A06EBE9-C0A1-DBD4-FD79-20BB4DFEBD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521894" y="5336346"/>
            <a:ext cx="2656266" cy="1161949"/>
          </a:xfrm>
          <a:prstGeom prst="rect">
            <a:avLst/>
          </a:prstGeom>
        </p:spPr>
      </p:pic>
      <p:sp>
        <p:nvSpPr>
          <p:cNvPr id="11" name="Rectangle: Diagonal Corners Snipped 10">
            <a:extLst>
              <a:ext uri="{FF2B5EF4-FFF2-40B4-BE49-F238E27FC236}">
                <a16:creationId xmlns:a16="http://schemas.microsoft.com/office/drawing/2014/main" id="{D4F0C3A1-4222-552B-FE00-C661D8D53AB5}"/>
              </a:ext>
            </a:extLst>
          </p:cNvPr>
          <p:cNvSpPr/>
          <p:nvPr/>
        </p:nvSpPr>
        <p:spPr>
          <a:xfrm>
            <a:off x="7767954" y="5245367"/>
            <a:ext cx="4164147" cy="1343906"/>
          </a:xfrm>
          <a:prstGeom prst="snip2DiagRect">
            <a:avLst>
              <a:gd name="adj1" fmla="val 3402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Xem KQ">
            <a:extLst>
              <a:ext uri="{FF2B5EF4-FFF2-40B4-BE49-F238E27FC236}">
                <a16:creationId xmlns:a16="http://schemas.microsoft.com/office/drawing/2014/main" id="{C3CD68C8-2C99-8F6F-6C3A-4B7A24C3E515}"/>
              </a:ext>
            </a:extLst>
          </p:cNvPr>
          <p:cNvGrpSpPr/>
          <p:nvPr/>
        </p:nvGrpSpPr>
        <p:grpSpPr>
          <a:xfrm>
            <a:off x="10653513" y="3875801"/>
            <a:ext cx="1278588" cy="1278588"/>
            <a:chOff x="1580575" y="4515507"/>
            <a:chExt cx="1278588" cy="1278588"/>
          </a:xfrm>
        </p:grpSpPr>
        <p:pic>
          <p:nvPicPr>
            <p:cNvPr id="14" name="Picture 2" descr="Note Cartoon Vector Art PNG Images | Free Download On Pngtree">
              <a:extLst>
                <a:ext uri="{FF2B5EF4-FFF2-40B4-BE49-F238E27FC236}">
                  <a16:creationId xmlns:a16="http://schemas.microsoft.com/office/drawing/2014/main" id="{C0E2A706-5647-65BC-73F5-85B85D451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C541DA9-3B6F-8911-177F-5751E2918EE6}"/>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Slide Number Placeholder 20">
            <a:extLst>
              <a:ext uri="{FF2B5EF4-FFF2-40B4-BE49-F238E27FC236}">
                <a16:creationId xmlns:a16="http://schemas.microsoft.com/office/drawing/2014/main" id="{3B461ED6-200C-21DA-3C61-F88EC0CEC4BC}"/>
              </a:ext>
            </a:extLst>
          </p:cNvPr>
          <p:cNvSpPr>
            <a:spLocks noGrp="1"/>
          </p:cNvSpPr>
          <p:nvPr>
            <p:ph type="sldNum" sz="quarter" idx="12"/>
          </p:nvPr>
        </p:nvSpPr>
        <p:spPr/>
        <p:txBody>
          <a:bodyPr/>
          <a:lstStyle/>
          <a:p>
            <a:fld id="{FAAA89A7-DDB5-4CB7-920B-15EDC6298550}" type="slidenum">
              <a:rPr lang="en-US" smtClean="0"/>
              <a:t>8</a:t>
            </a:fld>
            <a:endParaRPr lang="en-US"/>
          </a:p>
        </p:txBody>
      </p:sp>
    </p:spTree>
    <p:extLst>
      <p:ext uri="{BB962C8B-B14F-4D97-AF65-F5344CB8AC3E}">
        <p14:creationId xmlns:p14="http://schemas.microsoft.com/office/powerpoint/2010/main" val="1226513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Horizontal)">
                                      <p:cBhvr>
                                        <p:cTn id="12" dur="500"/>
                                        <p:tgtEl>
                                          <p:spTgt spid="12"/>
                                        </p:tgtEl>
                                      </p:cBhvr>
                                    </p:animEffect>
                                  </p:childTnLst>
                                </p:cTn>
                              </p:par>
                              <p:par>
                                <p:cTn id="13" presetID="1"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exit" presetSubtype="2" fill="hold" grpId="0" nodeType="clickEffect">
                                  <p:stCondLst>
                                    <p:cond delay="0"/>
                                  </p:stCondLst>
                                  <p:childTnLst>
                                    <p:anim calcmode="lin" valueType="num">
                                      <p:cBhvr additive="base">
                                        <p:cTn id="23" dur="500"/>
                                        <p:tgtEl>
                                          <p:spTgt spid="11"/>
                                        </p:tgtEl>
                                        <p:attrNameLst>
                                          <p:attrName>ppt_x</p:attrName>
                                        </p:attrNameLst>
                                      </p:cBhvr>
                                      <p:tavLst>
                                        <p:tav tm="0">
                                          <p:val>
                                            <p:strVal val="ppt_x"/>
                                          </p:val>
                                        </p:tav>
                                        <p:tav tm="100000">
                                          <p:val>
                                            <p:strVal val="1+ppt_w/2"/>
                                          </p:val>
                                        </p:tav>
                                      </p:tavLst>
                                    </p:anim>
                                    <p:anim calcmode="lin" valueType="num">
                                      <p:cBhvr additive="base">
                                        <p:cTn id="24" dur="500"/>
                                        <p:tgtEl>
                                          <p:spTgt spid="11"/>
                                        </p:tgtEl>
                                        <p:attrNameLst>
                                          <p:attrName>ppt_y</p:attrName>
                                        </p:attrNameLst>
                                      </p:cBhvr>
                                      <p:tavLst>
                                        <p:tav tm="0">
                                          <p:val>
                                            <p:strVal val="ppt_y"/>
                                          </p:val>
                                        </p:tav>
                                        <p:tav tm="100000">
                                          <p:val>
                                            <p:strVal val="ppt_y"/>
                                          </p:val>
                                        </p:tav>
                                      </p:tavLst>
                                    </p:anim>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15015" fill="hold"/>
                                        <p:tgtEl>
                                          <p:spTgt spid="10"/>
                                        </p:tgtEl>
                                      </p:cBhvr>
                                    </p:cmd>
                                  </p:childTnLst>
                                </p:cTn>
                              </p:par>
                            </p:childTnLst>
                          </p:cTn>
                        </p:par>
                        <p:par>
                          <p:cTn id="29" fill="hold">
                            <p:stCondLst>
                              <p:cond delay="315515"/>
                            </p:stCondLst>
                            <p:childTnLst>
                              <p:par>
                                <p:cTn id="30" presetID="10" presetClass="exit" presetSubtype="0" fill="hold" nodeType="after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md type="call" cmd="stop">
                                      <p:cBhvr>
                                        <p:cTn id="33" dur="1">
                                          <p:stCondLst>
                                            <p:cond delay="499"/>
                                          </p:stCondLst>
                                        </p:cTn>
                                        <p:tgtEl>
                                          <p:spTgt spid="10"/>
                                        </p:tgtEl>
                                      </p:cBhvr>
                                    </p:cmd>
                                  </p:childTnLst>
                                </p:cTn>
                              </p:par>
                            </p:childTnLst>
                          </p:cTn>
                        </p:par>
                      </p:childTnLst>
                    </p:cTn>
                  </p:par>
                </p:childTnLst>
              </p:cTn>
              <p:nextCondLst>
                <p:cond evt="onClick" delay="0">
                  <p:tgtEl>
                    <p:spTgt spid="11"/>
                  </p:tgtEl>
                </p:cond>
              </p:nextCondLst>
            </p:seq>
            <p:video>
              <p:cMediaNode vol="80000" mute="1">
                <p:cTn id="34" fill="hold" display="0">
                  <p:stCondLst>
                    <p:cond delay="indefinite"/>
                  </p:stCondLst>
                </p:cTn>
                <p:tgtEl>
                  <p:spTgt spid="10"/>
                </p:tgtEl>
              </p:cMediaNode>
            </p:video>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outHorizontal)">
                                      <p:cBhvr>
                                        <p:cTn id="40" dur="500"/>
                                        <p:tgtEl>
                                          <p:spTgt spid="20"/>
                                        </p:tgtEl>
                                      </p:cBhvr>
                                    </p:animEffect>
                                  </p:childTnLst>
                                </p:cTn>
                              </p:par>
                            </p:childTnLst>
                          </p:cTn>
                        </p:par>
                      </p:childTnLst>
                    </p:cTn>
                  </p:par>
                </p:childTnLst>
              </p:cTn>
              <p:nextCondLst>
                <p:cond evt="onClick" delay="0">
                  <p:tgtEl>
                    <p:spTgt spid="13"/>
                  </p:tgtEl>
                </p:cond>
              </p:nextCondLst>
            </p:seq>
          </p:childTnLst>
        </p:cTn>
      </p:par>
    </p:tnLst>
    <p:bldLst>
      <p:bldP spid="20" grpId="0"/>
      <p:bldP spid="12" grpId="0"/>
      <p:bldP spid="8" grpId="0"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hãy chọn phương án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Rectangle 25"/>
          <p:cNvSpPr/>
          <p:nvPr/>
        </p:nvSpPr>
        <p:spPr>
          <a:xfrm>
            <a:off x="1110220" y="3075883"/>
            <a:ext cx="870434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prstClr val="black"/>
                </a:solidFill>
                <a:latin typeface="Arial" panose="020B0604020202020204" pitchFamily="34" charset="0"/>
              </a:rPr>
              <a:t>B</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US" sz="2400">
                <a:solidFill>
                  <a:prstClr val="black"/>
                </a:solidFill>
                <a:latin typeface="Arial" panose="020B0604020202020204" pitchFamily="34" charset="0"/>
              </a:rPr>
              <a:t>V</a:t>
            </a:r>
            <a:r>
              <a:rPr lang="vi-VN" sz="2400">
                <a:solidFill>
                  <a:prstClr val="black"/>
                </a:solidFill>
              </a:rPr>
              <a:t>ăn bản trên trang chiếu càng chi tiết,</a:t>
            </a:r>
            <a:r>
              <a:rPr lang="en-US" sz="2400">
                <a:solidFill>
                  <a:prstClr val="black"/>
                </a:solidFill>
                <a:latin typeface="Arial" panose="020B0604020202020204" pitchFamily="34" charset="0"/>
              </a:rPr>
              <a:t> </a:t>
            </a:r>
            <a:r>
              <a:rPr lang="vi-VN" sz="2400">
                <a:solidFill>
                  <a:prstClr val="black"/>
                </a:solidFill>
              </a:rPr>
              <a:t>đầy đủ càng tốt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1110220" y="2134575"/>
            <a:ext cx="87033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black"/>
                </a:solidFill>
                <a:latin typeface="Arial" panose="020B0604020202020204" pitchFamily="34" charset="0"/>
              </a:rPr>
              <a:t>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2400">
                <a:solidFill>
                  <a:prstClr val="black"/>
                </a:solidFill>
              </a:rPr>
              <a:t>Văn bản trên trang chiếu cần ngắn gọn, súc tích</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4208075"/>
            <a:ext cx="87033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US" sz="2400">
                <a:solidFill>
                  <a:prstClr val="black"/>
                </a:solidFill>
                <a:latin typeface="Arial" panose="020B0604020202020204" pitchFamily="34" charset="0"/>
              </a:rPr>
              <a:t>S</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ử dụng càng nhiều màu sắc cho văn bản trên trang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chiếu càng giúp người nghe tập trung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1110220" y="5372547"/>
            <a:ext cx="87033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Sử dụng nhiều loại phông chữ cho văn bản trên trang</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chiếu sẽ thu hút được sự chú ý của người nghe</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838" y="3101358"/>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009044" y="4241439"/>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838" y="5413319"/>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8838" y="2207533"/>
            <a:ext cx="804742" cy="643793"/>
          </a:xfrm>
          <a:prstGeom prst="rect">
            <a:avLst/>
          </a:prstGeom>
        </p:spPr>
      </p:pic>
      <p:sp>
        <p:nvSpPr>
          <p:cNvPr id="3" name="Slide Number Placeholder 2">
            <a:extLst>
              <a:ext uri="{FF2B5EF4-FFF2-40B4-BE49-F238E27FC236}">
                <a16:creationId xmlns:a16="http://schemas.microsoft.com/office/drawing/2014/main" id="{80443793-4AD0-1E6A-8837-22CAE5434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826</Words>
  <Application>Microsoft Office PowerPoint</Application>
  <PresentationFormat>Widescreen</PresentationFormat>
  <Paragraphs>80</Paragraphs>
  <Slides>15</Slides>
  <Notes>0</Notes>
  <HiddenSlides>0</HiddenSlides>
  <MMClips>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Calibri Light</vt:lpstr>
      <vt:lpstr>Grandview Display</vt:lpstr>
      <vt:lpstr>Open Sans</vt:lpstr>
      <vt:lpstr>Times New Roman</vt:lpstr>
      <vt:lpstr>DashVTI</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TIẾT 21 BÀI 10(A): ĐỊNH DẠNG NÂNG CAO CHO BÀI TRÌNH CHIẾU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33</cp:revision>
  <dcterms:created xsi:type="dcterms:W3CDTF">2023-06-05T12:10:35Z</dcterms:created>
  <dcterms:modified xsi:type="dcterms:W3CDTF">2025-02-11T12:01:27Z</dcterms:modified>
</cp:coreProperties>
</file>