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Lst>
  <p:sldIdLst>
    <p:sldId id="273" r:id="rId4"/>
    <p:sldId id="256" r:id="rId5"/>
    <p:sldId id="274" r:id="rId6"/>
    <p:sldId id="275" r:id="rId7"/>
    <p:sldId id="276" r:id="rId8"/>
    <p:sldId id="262" r:id="rId9"/>
    <p:sldId id="277" r:id="rId10"/>
    <p:sldId id="278"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694A"/>
    <a:srgbClr val="FFD966"/>
    <a:srgbClr val="FFFF00"/>
    <a:srgbClr val="446ED2"/>
    <a:srgbClr val="03D028"/>
    <a:srgbClr val="55C8FF"/>
    <a:srgbClr val="012967"/>
    <a:srgbClr val="547A88"/>
    <a:srgbClr val="3857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4660"/>
  </p:normalViewPr>
  <p:slideViewPr>
    <p:cSldViewPr snapToGrid="0">
      <p:cViewPr varScale="1">
        <p:scale>
          <a:sx n="88" d="100"/>
          <a:sy n="88" d="100"/>
        </p:scale>
        <p:origin x="40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974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554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8888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03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8712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942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17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504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8435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746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29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2/11/2025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2/11/2025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a:t>
            </a:fld>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2/11/2025</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2/11/2025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21951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image" Target="../media/image11.png"/><Relationship Id="rId12"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slide" Target="slide2.xml"/><Relationship Id="rId5" Type="http://schemas.openxmlformats.org/officeDocument/2006/relationships/slideLayout" Target="../slideLayouts/slideLayout29.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5473921" y="5631906"/>
            <a:ext cx="5531945" cy="1200329"/>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Tìm ra những thành phần khác nhau trong 2 trang văn bản. Trong các cuốn sách, truyện em đã đọc có các thành phần văn bản đó không? Tác dụng của chúng là gì?</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1909372" cy="115014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en-US" sz="3200" b="1">
                <a:solidFill>
                  <a:srgbClr val="FFFF00"/>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ABF0FA35-21B6-83E4-B5BE-0FBBD9C0C3D9}"/>
              </a:ext>
            </a:extLst>
          </p:cNvPr>
          <p:cNvPicPr>
            <a:picLocks noChangeAspect="1"/>
          </p:cNvPicPr>
          <p:nvPr/>
        </p:nvPicPr>
        <p:blipFill>
          <a:blip r:embed="rId3"/>
          <a:stretch>
            <a:fillRect/>
          </a:stretch>
        </p:blipFill>
        <p:spPr>
          <a:xfrm>
            <a:off x="2169269" y="345025"/>
            <a:ext cx="7920801" cy="5116433"/>
          </a:xfrm>
          <a:prstGeom prst="rect">
            <a:avLst/>
          </a:prstGeom>
        </p:spPr>
      </p:pic>
      <p:sp>
        <p:nvSpPr>
          <p:cNvPr id="7" name="Oval 6">
            <a:extLst>
              <a:ext uri="{FF2B5EF4-FFF2-40B4-BE49-F238E27FC236}">
                <a16:creationId xmlns:a16="http://schemas.microsoft.com/office/drawing/2014/main" id="{0ADEE0F1-7E37-F354-F043-DBFA5BF5AE3B}"/>
              </a:ext>
            </a:extLst>
          </p:cNvPr>
          <p:cNvSpPr/>
          <p:nvPr/>
        </p:nvSpPr>
        <p:spPr>
          <a:xfrm>
            <a:off x="8453336" y="4498828"/>
            <a:ext cx="933855"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893AFED-6CCF-5B0A-6D92-E8AD9DF79935}"/>
              </a:ext>
            </a:extLst>
          </p:cNvPr>
          <p:cNvSpPr/>
          <p:nvPr/>
        </p:nvSpPr>
        <p:spPr>
          <a:xfrm>
            <a:off x="7948064" y="4335782"/>
            <a:ext cx="291829"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AFC467D-9E13-24D5-E907-B0C5A1E4F3E2}"/>
              </a:ext>
            </a:extLst>
          </p:cNvPr>
          <p:cNvSpPr/>
          <p:nvPr/>
        </p:nvSpPr>
        <p:spPr>
          <a:xfrm>
            <a:off x="8239893" y="586603"/>
            <a:ext cx="1147298" cy="415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1000"/>
                                        <p:tgtEl>
                                          <p:spTgt spid="13"/>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1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heel(1)">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9"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889115" y="912592"/>
            <a:ext cx="8868775" cy="3427867"/>
          </a:xfrm>
        </p:spPr>
        <p:txBody>
          <a:bodyPr vert="horz" lIns="91440" tIns="45720" rIns="91440" bIns="45720" rtlCol="0" anchor="t">
            <a:noAutofit/>
          </a:bodyPr>
          <a:lstStyle/>
          <a:p>
            <a:pPr algn="ctr"/>
            <a:r>
              <a:rPr lang="en-US" sz="4800" b="1">
                <a:latin typeface="Open Sans" panose="020B0606030504020204" pitchFamily="34" charset="0"/>
                <a:ea typeface="Open Sans" panose="020B0606030504020204" pitchFamily="34" charset="0"/>
                <a:cs typeface="Open Sans" panose="020B0606030504020204" pitchFamily="34" charset="0"/>
              </a:rPr>
              <a:t>TIẾT 19</a:t>
            </a:r>
            <a:br>
              <a:rPr lang="en-US" sz="4800" b="1">
                <a:latin typeface="Open Sans" panose="020B0606030504020204" pitchFamily="34" charset="0"/>
                <a:ea typeface="Open Sans" panose="020B0606030504020204" pitchFamily="34" charset="0"/>
                <a:cs typeface="Open Sans" panose="020B0606030504020204" pitchFamily="34" charset="0"/>
              </a:rPr>
            </a:br>
            <a:r>
              <a:rPr lang="en-US" sz="4800" b="1">
                <a:latin typeface="Open Sans" panose="020B0606030504020204" pitchFamily="34" charset="0"/>
                <a:ea typeface="Open Sans" panose="020B0606030504020204" pitchFamily="34" charset="0"/>
                <a:cs typeface="Open Sans" panose="020B0606030504020204" pitchFamily="34" charset="0"/>
              </a:rPr>
              <a:t>BÀI 9(A): TẠO ĐẦU TRANG, CHÂN TRANG CHO VĂN BẢN</a:t>
            </a:r>
          </a:p>
        </p:txBody>
      </p:sp>
      <p:sp>
        <p:nvSpPr>
          <p:cNvPr id="3" name="Subtitle 2">
            <a:extLst>
              <a:ext uri="{FF2B5EF4-FFF2-40B4-BE49-F238E27FC236}">
                <a16:creationId xmlns:a16="http://schemas.microsoft.com/office/drawing/2014/main" id="{C59BD655-F7DD-EBAD-D6B3-E49C84B099EE}"/>
              </a:ext>
            </a:extLst>
          </p:cNvPr>
          <p:cNvSpPr>
            <a:spLocks noGrp="1"/>
          </p:cNvSpPr>
          <p:nvPr>
            <p:ph type="subTitle" idx="1"/>
          </p:nvPr>
        </p:nvSpPr>
        <p:spPr>
          <a:xfrm>
            <a:off x="4102466" y="5235170"/>
            <a:ext cx="4395248" cy="445664"/>
          </a:xfrm>
        </p:spPr>
        <p:txBody>
          <a:bodyPr vert="horz" lIns="91440" tIns="45720" rIns="91440" bIns="45720" rtlCol="0" anchor="t">
            <a:norm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5473921" y="5631906"/>
            <a:ext cx="5531945" cy="923330"/>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Trong trang văn bản ở hình 9a.2, phần văn bản màu cam có nội dung “</a:t>
            </a:r>
            <a:r>
              <a:rPr lang="en-US">
                <a:solidFill>
                  <a:srgbClr val="FC694A"/>
                </a:solidFill>
                <a:latin typeface="Open Sans" panose="020B0606030504020204" pitchFamily="34" charset="0"/>
                <a:ea typeface="Open Sans" panose="020B0606030504020204" pitchFamily="34" charset="0"/>
                <a:cs typeface="Open Sans" panose="020B0606030504020204" pitchFamily="34" charset="0"/>
              </a:rPr>
              <a:t>Tài liệu dự án</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và “</a:t>
            </a:r>
            <a:r>
              <a:rPr lang="en-US">
                <a:solidFill>
                  <a:srgbClr val="FC694A"/>
                </a:solidFill>
                <a:latin typeface="Open Sans" panose="020B0606030504020204" pitchFamily="34" charset="0"/>
                <a:ea typeface="Open Sans" panose="020B0606030504020204" pitchFamily="34" charset="0"/>
                <a:cs typeface="Open Sans" panose="020B0606030504020204" pitchFamily="34" charset="0"/>
              </a:rPr>
              <a:t>CLB tin học</a:t>
            </a: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 cho em biết điều gì?</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6" y="174577"/>
            <a:ext cx="5836103"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Đầu trang và chân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F8F3577D-5C29-0429-8C86-3DC0281F2850}"/>
              </a:ext>
            </a:extLst>
          </p:cNvPr>
          <p:cNvPicPr>
            <a:picLocks noChangeAspect="1"/>
          </p:cNvPicPr>
          <p:nvPr/>
        </p:nvPicPr>
        <p:blipFill rotWithShape="1">
          <a:blip r:embed="rId3"/>
          <a:srcRect l="49575"/>
          <a:stretch/>
        </p:blipFill>
        <p:spPr>
          <a:xfrm>
            <a:off x="6095999" y="345025"/>
            <a:ext cx="3994071" cy="5116433"/>
          </a:xfrm>
          <a:prstGeom prst="rect">
            <a:avLst/>
          </a:prstGeom>
        </p:spPr>
      </p:pic>
      <p:sp>
        <p:nvSpPr>
          <p:cNvPr id="3" name="Oval 2">
            <a:extLst>
              <a:ext uri="{FF2B5EF4-FFF2-40B4-BE49-F238E27FC236}">
                <a16:creationId xmlns:a16="http://schemas.microsoft.com/office/drawing/2014/main" id="{A5699096-D970-6083-4DB5-85BA594C6EE7}"/>
              </a:ext>
            </a:extLst>
          </p:cNvPr>
          <p:cNvSpPr/>
          <p:nvPr/>
        </p:nvSpPr>
        <p:spPr>
          <a:xfrm>
            <a:off x="8453336" y="4498828"/>
            <a:ext cx="933855" cy="326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C601347-234C-1F00-FB47-0A82A65A50F8}"/>
              </a:ext>
            </a:extLst>
          </p:cNvPr>
          <p:cNvSpPr/>
          <p:nvPr/>
        </p:nvSpPr>
        <p:spPr>
          <a:xfrm>
            <a:off x="8239893" y="586603"/>
            <a:ext cx="1147298" cy="4153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66891D-0A1B-3299-24CB-1C1AA5ED14ED}"/>
              </a:ext>
            </a:extLst>
          </p:cNvPr>
          <p:cNvSpPr txBox="1"/>
          <p:nvPr/>
        </p:nvSpPr>
        <p:spPr>
          <a:xfrm>
            <a:off x="2101931" y="2661425"/>
            <a:ext cx="4089320" cy="369332"/>
          </a:xfrm>
          <a:prstGeom prst="rect">
            <a:avLst/>
          </a:prstGeom>
          <a:noFill/>
          <a:effectLst/>
        </p:spPr>
        <p:txBody>
          <a:bodyPr wrap="square" rtlCol="0">
            <a:spAutoFit/>
          </a:bodyPr>
          <a:lstStyle/>
          <a:p>
            <a:pPr lvl="0">
              <a:defRPr/>
            </a:pPr>
            <a:r>
              <a:rPr lang="en-US">
                <a:solidFill>
                  <a:prstClr val="black"/>
                </a:solidFill>
                <a:latin typeface="Open Sans" panose="020B0606030504020204" pitchFamily="34" charset="0"/>
                <a:ea typeface="Open Sans" panose="020B0606030504020204" pitchFamily="34" charset="0"/>
                <a:cs typeface="Open Sans" panose="020B0606030504020204" pitchFamily="34" charset="0"/>
              </a:rPr>
              <a:t>Cho em biết tên văn bản và tác giả.</a:t>
            </a:r>
            <a:endParaRPr kumimoji="0" lang="vi-VN"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16" name="Straight Arrow Connector 15">
            <a:extLst>
              <a:ext uri="{FF2B5EF4-FFF2-40B4-BE49-F238E27FC236}">
                <a16:creationId xmlns:a16="http://schemas.microsoft.com/office/drawing/2014/main" id="{EFD6CC60-9034-9EF3-6702-63F4D90F58E1}"/>
              </a:ext>
            </a:extLst>
          </p:cNvPr>
          <p:cNvCxnSpPr/>
          <p:nvPr/>
        </p:nvCxnSpPr>
        <p:spPr>
          <a:xfrm flipV="1">
            <a:off x="4229100" y="885825"/>
            <a:ext cx="3810000" cy="1590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D5A8A1DE-B078-5349-D0CF-EE06D30CC4FA}"/>
              </a:ext>
            </a:extLst>
          </p:cNvPr>
          <p:cNvCxnSpPr>
            <a:cxnSpLocks/>
          </p:cNvCxnSpPr>
          <p:nvPr/>
        </p:nvCxnSpPr>
        <p:spPr>
          <a:xfrm>
            <a:off x="5473921" y="3030757"/>
            <a:ext cx="2898554" cy="15772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91179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000"/>
                                        <p:tgtEl>
                                          <p:spTgt spid="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1098006"/>
            <a:ext cx="7842029" cy="461665"/>
          </a:xfrm>
          <a:prstGeom prst="rect">
            <a:avLst/>
          </a:prstGeom>
          <a:noFill/>
          <a:effectLst/>
        </p:spPr>
        <p:txBody>
          <a:bodyPr wrap="square" rtlCol="0">
            <a:spAutoFit/>
          </a:bodyPr>
          <a:lstStyle/>
          <a:p>
            <a:r>
              <a:rPr lang="en-US" sz="2400">
                <a:latin typeface="Open Sans" panose="020B0606030504020204" pitchFamily="34" charset="0"/>
                <a:ea typeface="Open Sans" panose="020B0606030504020204" pitchFamily="34" charset="0"/>
                <a:cs typeface="Open Sans" panose="020B0606030504020204" pitchFamily="34" charset="0"/>
              </a:rPr>
              <a:t>Thông tin ở đầu trang và chân trang có tác dụng gì?</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6" y="174577"/>
            <a:ext cx="5836103"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1. Đầu trang và chân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y2meta.com-2 Minute Timer-(1080p)">
            <a:hlinkClick r:id="" action="ppaction://media"/>
            <a:extLst>
              <a:ext uri="{FF2B5EF4-FFF2-40B4-BE49-F238E27FC236}">
                <a16:creationId xmlns:a16="http://schemas.microsoft.com/office/drawing/2014/main" id="{CA56C2B7-7739-BB2D-F88C-28984B8E89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8101925" y="5129030"/>
            <a:ext cx="2972267" cy="1261927"/>
          </a:xfrm>
          <a:prstGeom prst="rect">
            <a:avLst/>
          </a:prstGeom>
        </p:spPr>
      </p:pic>
      <p:sp>
        <p:nvSpPr>
          <p:cNvPr id="5" name="Arrow: Pentagon 4">
            <a:extLst>
              <a:ext uri="{FF2B5EF4-FFF2-40B4-BE49-F238E27FC236}">
                <a16:creationId xmlns:a16="http://schemas.microsoft.com/office/drawing/2014/main" id="{83FCA530-32B3-41C4-B748-3F6EB6C2FDC5}"/>
              </a:ext>
            </a:extLst>
          </p:cNvPr>
          <p:cNvSpPr/>
          <p:nvPr/>
        </p:nvSpPr>
        <p:spPr>
          <a:xfrm>
            <a:off x="7712463" y="5082234"/>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706DDB8-27D5-17E7-B49B-AD7E7B4DDC79}"/>
              </a:ext>
            </a:extLst>
          </p:cNvPr>
          <p:cNvGrpSpPr/>
          <p:nvPr/>
        </p:nvGrpSpPr>
        <p:grpSpPr>
          <a:xfrm>
            <a:off x="5272291" y="5031062"/>
            <a:ext cx="1364272" cy="1364272"/>
            <a:chOff x="1529772" y="4472665"/>
            <a:chExt cx="1364272" cy="1364272"/>
          </a:xfrm>
        </p:grpSpPr>
        <p:pic>
          <p:nvPicPr>
            <p:cNvPr id="9" name="Picture 2" descr="Note Cartoon Vector Art PNG Images | Free Download On Pngtree">
              <a:extLst>
                <a:ext uri="{FF2B5EF4-FFF2-40B4-BE49-F238E27FC236}">
                  <a16:creationId xmlns:a16="http://schemas.microsoft.com/office/drawing/2014/main" id="{B7213810-D8AF-8C9A-6135-8C36D3F93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AB2231-289A-DFE5-2836-B1C5D13236A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8D6AF659-C3E5-D0A2-8EE7-22F5F4F9C7B5}"/>
              </a:ext>
            </a:extLst>
          </p:cNvPr>
          <p:cNvGrpSpPr/>
          <p:nvPr/>
        </p:nvGrpSpPr>
        <p:grpSpPr>
          <a:xfrm>
            <a:off x="396649" y="2636629"/>
            <a:ext cx="3313394" cy="2618882"/>
            <a:chOff x="8111612" y="1250254"/>
            <a:chExt cx="3313394" cy="2618882"/>
          </a:xfrm>
          <a:noFill/>
        </p:grpSpPr>
        <p:sp>
          <p:nvSpPr>
            <p:cNvPr id="14" name="Rectangle 13">
              <a:extLst>
                <a:ext uri="{FF2B5EF4-FFF2-40B4-BE49-F238E27FC236}">
                  <a16:creationId xmlns:a16="http://schemas.microsoft.com/office/drawing/2014/main" id="{2C54341F-5293-B75A-59A9-C27081C7E254}"/>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2">
              <a:extLst>
                <a:ext uri="{FF2B5EF4-FFF2-40B4-BE49-F238E27FC236}">
                  <a16:creationId xmlns:a16="http://schemas.microsoft.com/office/drawing/2014/main" id="{D6502A9C-1B88-E373-87C3-B7BD760A608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8" name="TextBox 17">
              <a:extLst>
                <a:ext uri="{FF2B5EF4-FFF2-40B4-BE49-F238E27FC236}">
                  <a16:creationId xmlns:a16="http://schemas.microsoft.com/office/drawing/2014/main" id="{78A8C32A-293F-EA5C-4595-435AE7AE4051}"/>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0F0C9E0D-2BD0-379A-F516-93A5144AA5DE}"/>
              </a:ext>
            </a:extLst>
          </p:cNvPr>
          <p:cNvSpPr txBox="1"/>
          <p:nvPr/>
        </p:nvSpPr>
        <p:spPr>
          <a:xfrm>
            <a:off x="3177947" y="1855238"/>
            <a:ext cx="7842029" cy="2308324"/>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 Thông tin ở đầu trang và chân trang cung cấp thông tin ngắn gọn về văn bản giúp phân loại, kiểm soát các trang trong văn bản. Ngoài ra thông tin ở đầu trang và chân trang còn giúp trang văn bản chuyên nghiệp và đẹp hơn nhờ cách sắp xếp thông tin hay các hình ảnh trang trí.</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a:extLst>
              <a:ext uri="{FF2B5EF4-FFF2-40B4-BE49-F238E27FC236}">
                <a16:creationId xmlns:a16="http://schemas.microsoft.com/office/drawing/2014/main" id="{E1F7A1AB-66C1-0D5F-D57D-A55EB201D58E}"/>
              </a:ext>
            </a:extLst>
          </p:cNvPr>
          <p:cNvPicPr>
            <a:picLocks noChangeAspect="1"/>
          </p:cNvPicPr>
          <p:nvPr/>
        </p:nvPicPr>
        <p:blipFill>
          <a:blip r:embed="rId8"/>
          <a:stretch>
            <a:fillRect/>
          </a:stretch>
        </p:blipFill>
        <p:spPr>
          <a:xfrm>
            <a:off x="82089" y="4944953"/>
            <a:ext cx="12027823" cy="1506891"/>
          </a:xfrm>
          <a:prstGeom prst="rect">
            <a:avLst/>
          </a:prstGeom>
        </p:spPr>
      </p:pic>
    </p:spTree>
    <p:extLst>
      <p:ext uri="{BB962C8B-B14F-4D97-AF65-F5344CB8AC3E}">
        <p14:creationId xmlns:p14="http://schemas.microsoft.com/office/powerpoint/2010/main" val="36663696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2" presetClass="exit" presetSubtype="2" fill="hold" grpId="0" nodeType="clickEffect">
                                  <p:stCondLst>
                                    <p:cond delay="0"/>
                                  </p:stCondLst>
                                  <p:childTnLst>
                                    <p:anim calcmode="lin" valueType="num">
                                      <p:cBhvr additive="base">
                                        <p:cTn id="34" dur="500"/>
                                        <p:tgtEl>
                                          <p:spTgt spid="5"/>
                                        </p:tgtEl>
                                        <p:attrNameLst>
                                          <p:attrName>ppt_x</p:attrName>
                                        </p:attrNameLst>
                                      </p:cBhvr>
                                      <p:tavLst>
                                        <p:tav tm="0">
                                          <p:val>
                                            <p:strVal val="ppt_x"/>
                                          </p:val>
                                        </p:tav>
                                        <p:tav tm="100000">
                                          <p:val>
                                            <p:strVal val="1+ppt_w/2"/>
                                          </p:val>
                                        </p:tav>
                                      </p:tavLst>
                                    </p:anim>
                                    <p:anim calcmode="lin" valueType="num">
                                      <p:cBhvr additive="base">
                                        <p:cTn id="35" dur="500"/>
                                        <p:tgtEl>
                                          <p:spTgt spid="5"/>
                                        </p:tgtEl>
                                        <p:attrNameLst>
                                          <p:attrName>ppt_y</p:attrName>
                                        </p:attrNameLst>
                                      </p:cBhvr>
                                      <p:tavLst>
                                        <p:tav tm="0">
                                          <p:val>
                                            <p:strVal val="ppt_y"/>
                                          </p:val>
                                        </p:tav>
                                        <p:tav tm="100000">
                                          <p:val>
                                            <p:strVal val="ppt_y"/>
                                          </p:val>
                                        </p:tav>
                                      </p:tavLst>
                                    </p:anim>
                                    <p:set>
                                      <p:cBhvr>
                                        <p:cTn id="36" dur="1" fill="hold">
                                          <p:stCondLst>
                                            <p:cond delay="499"/>
                                          </p:stCondLst>
                                        </p:cTn>
                                        <p:tgtEl>
                                          <p:spTgt spid="5"/>
                                        </p:tgtEl>
                                        <p:attrNameLst>
                                          <p:attrName>style.visibility</p:attrName>
                                        </p:attrNameLst>
                                      </p:cBhvr>
                                      <p:to>
                                        <p:strVal val="hidden"/>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35002" fill="hold"/>
                                        <p:tgtEl>
                                          <p:spTgt spid="4"/>
                                        </p:tgtEl>
                                      </p:cBhvr>
                                    </p:cmd>
                                  </p:childTnLst>
                                </p:cTn>
                              </p:par>
                            </p:childTnLst>
                          </p:cTn>
                        </p:par>
                      </p:childTnLst>
                    </p:cTn>
                  </p:par>
                </p:childTnLst>
              </p:cTn>
              <p:nextCondLst>
                <p:cond evt="onClick" delay="0">
                  <p:tgtEl>
                    <p:spTgt spid="5"/>
                  </p:tgtEl>
                </p:cond>
              </p:nextCondLst>
            </p:seq>
            <p:video>
              <p:cMediaNode vol="80000" mute="1">
                <p:cTn id="40" fill="hold" display="0">
                  <p:stCondLst>
                    <p:cond delay="indefinite"/>
                  </p:stCondLst>
                </p:cTn>
                <p:tgtEl>
                  <p:spTgt spid="4"/>
                </p:tgtEl>
              </p:cMediaNode>
            </p:vide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childTnLst>
        </p:cTn>
      </p:par>
    </p:tnLst>
    <p:bldLst>
      <p:bldP spid="12" grpId="0"/>
      <p:bldP spid="5" grpId="0" animBg="1"/>
      <p:bldP spid="5" grpId="1"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1098006"/>
            <a:ext cx="7842029" cy="1200329"/>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Trong các cuốn sách giáo khoa, sách văn học, truyện mà em đọc, em có nhìn thấy số trang của sách không? Số trang sách thường nằm ở đâu?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3569154"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2. Đánh số trang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y2meta.com-2 Minute Timer-(1080p)">
            <a:hlinkClick r:id="" action="ppaction://media"/>
            <a:extLst>
              <a:ext uri="{FF2B5EF4-FFF2-40B4-BE49-F238E27FC236}">
                <a16:creationId xmlns:a16="http://schemas.microsoft.com/office/drawing/2014/main" id="{CA56C2B7-7739-BB2D-F88C-28984B8E893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563" t="26213" r="19074" b="25961"/>
          <a:stretch/>
        </p:blipFill>
        <p:spPr>
          <a:xfrm>
            <a:off x="8101925" y="5129030"/>
            <a:ext cx="2972267" cy="1261927"/>
          </a:xfrm>
          <a:prstGeom prst="rect">
            <a:avLst/>
          </a:prstGeom>
        </p:spPr>
      </p:pic>
      <p:sp>
        <p:nvSpPr>
          <p:cNvPr id="5" name="Arrow: Pentagon 4">
            <a:extLst>
              <a:ext uri="{FF2B5EF4-FFF2-40B4-BE49-F238E27FC236}">
                <a16:creationId xmlns:a16="http://schemas.microsoft.com/office/drawing/2014/main" id="{83FCA530-32B3-41C4-B748-3F6EB6C2FDC5}"/>
              </a:ext>
            </a:extLst>
          </p:cNvPr>
          <p:cNvSpPr/>
          <p:nvPr/>
        </p:nvSpPr>
        <p:spPr>
          <a:xfrm>
            <a:off x="7712463" y="5082234"/>
            <a:ext cx="4164147" cy="1308723"/>
          </a:xfrm>
          <a:prstGeom prst="homePlate">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7" name="Xem KQ">
            <a:extLst>
              <a:ext uri="{FF2B5EF4-FFF2-40B4-BE49-F238E27FC236}">
                <a16:creationId xmlns:a16="http://schemas.microsoft.com/office/drawing/2014/main" id="{2706DDB8-27D5-17E7-B49B-AD7E7B4DDC79}"/>
              </a:ext>
            </a:extLst>
          </p:cNvPr>
          <p:cNvGrpSpPr/>
          <p:nvPr/>
        </p:nvGrpSpPr>
        <p:grpSpPr>
          <a:xfrm>
            <a:off x="5272291" y="5031062"/>
            <a:ext cx="1364272" cy="1364272"/>
            <a:chOff x="1529772" y="4472665"/>
            <a:chExt cx="1364272" cy="1364272"/>
          </a:xfrm>
        </p:grpSpPr>
        <p:pic>
          <p:nvPicPr>
            <p:cNvPr id="9" name="Picture 2" descr="Note Cartoon Vector Art PNG Images | Free Download On Pngtree">
              <a:extLst>
                <a:ext uri="{FF2B5EF4-FFF2-40B4-BE49-F238E27FC236}">
                  <a16:creationId xmlns:a16="http://schemas.microsoft.com/office/drawing/2014/main" id="{B7213810-D8AF-8C9A-6135-8C36D3F93D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AB2231-289A-DFE5-2836-B1C5D13236AC}"/>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3" name="Group 12">
            <a:extLst>
              <a:ext uri="{FF2B5EF4-FFF2-40B4-BE49-F238E27FC236}">
                <a16:creationId xmlns:a16="http://schemas.microsoft.com/office/drawing/2014/main" id="{8D6AF659-C3E5-D0A2-8EE7-22F5F4F9C7B5}"/>
              </a:ext>
            </a:extLst>
          </p:cNvPr>
          <p:cNvGrpSpPr/>
          <p:nvPr/>
        </p:nvGrpSpPr>
        <p:grpSpPr>
          <a:xfrm>
            <a:off x="396649" y="2636629"/>
            <a:ext cx="3313394" cy="2618882"/>
            <a:chOff x="8111612" y="1250254"/>
            <a:chExt cx="3313394" cy="2618882"/>
          </a:xfrm>
          <a:noFill/>
        </p:grpSpPr>
        <p:sp>
          <p:nvSpPr>
            <p:cNvPr id="14" name="Rectangle 13">
              <a:extLst>
                <a:ext uri="{FF2B5EF4-FFF2-40B4-BE49-F238E27FC236}">
                  <a16:creationId xmlns:a16="http://schemas.microsoft.com/office/drawing/2014/main" id="{2C54341F-5293-B75A-59A9-C27081C7E254}"/>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2">
              <a:extLst>
                <a:ext uri="{FF2B5EF4-FFF2-40B4-BE49-F238E27FC236}">
                  <a16:creationId xmlns:a16="http://schemas.microsoft.com/office/drawing/2014/main" id="{D6502A9C-1B88-E373-87C3-B7BD760A6081}"/>
                </a:ext>
              </a:extLst>
            </p:cNvPr>
            <p:cNvPicPr>
              <a:picLocks noChangeAspect="1" noChangeArrowheads="1"/>
            </p:cNvPicPr>
            <p:nvPr/>
          </p:nvPicPr>
          <p:blipFill rotWithShape="1">
            <a:blip r:embed="rId7" cstate="hqprint">
              <a:extLst>
                <a:ext uri="{28A0092B-C50C-407E-A947-70E740481C1C}">
                  <a14:useLocalDpi xmlns:a14="http://schemas.microsoft.com/office/drawing/2010/main" val="0"/>
                </a:ext>
              </a:extLst>
            </a:blip>
            <a:srcRect l="-44654" r="-44654"/>
            <a:stretch/>
          </p:blipFill>
          <p:spPr bwMode="auto">
            <a:xfrm>
              <a:off x="8572353" y="1605724"/>
              <a:ext cx="2852653" cy="1506892"/>
            </a:xfrm>
            <a:prstGeom prst="rect">
              <a:avLst/>
            </a:prstGeom>
            <a:grpFill/>
          </p:spPr>
        </p:pic>
        <p:sp>
          <p:nvSpPr>
            <p:cNvPr id="18" name="TextBox 17">
              <a:extLst>
                <a:ext uri="{FF2B5EF4-FFF2-40B4-BE49-F238E27FC236}">
                  <a16:creationId xmlns:a16="http://schemas.microsoft.com/office/drawing/2014/main" id="{78A8C32A-293F-EA5C-4595-435AE7AE4051}"/>
                </a:ext>
              </a:extLst>
            </p:cNvPr>
            <p:cNvSpPr txBox="1"/>
            <p:nvPr/>
          </p:nvSpPr>
          <p:spPr>
            <a:xfrm>
              <a:off x="8752468" y="3193716"/>
              <a:ext cx="2492423" cy="446787"/>
            </a:xfrm>
            <a:prstGeom prst="rect">
              <a:avLst/>
            </a:prstGeom>
            <a:grpFill/>
          </p:spPr>
          <p:txBody>
            <a:bodyPr wrap="square" rtlCol="0">
              <a:prstTxWarp prst="textInflateBottom">
                <a:avLst/>
              </a:prstTxWarp>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9" name="TextBox 18">
            <a:extLst>
              <a:ext uri="{FF2B5EF4-FFF2-40B4-BE49-F238E27FC236}">
                <a16:creationId xmlns:a16="http://schemas.microsoft.com/office/drawing/2014/main" id="{0F0C9E0D-2BD0-379A-F516-93A5144AA5DE}"/>
              </a:ext>
            </a:extLst>
          </p:cNvPr>
          <p:cNvSpPr txBox="1"/>
          <p:nvPr/>
        </p:nvSpPr>
        <p:spPr>
          <a:xfrm>
            <a:off x="346103" y="2435616"/>
            <a:ext cx="7842029" cy="830997"/>
          </a:xfrm>
          <a:prstGeom prst="rect">
            <a:avLst/>
          </a:prstGeom>
          <a:noFill/>
          <a:effectLst/>
        </p:spPr>
        <p:txBody>
          <a:bodyPr wrap="square" rtlCol="0">
            <a:spAutoFit/>
          </a:bodyPr>
          <a:lstStyle/>
          <a:p>
            <a:r>
              <a:rPr lang="vi-VN" sz="2400">
                <a:latin typeface="Open Sans" panose="020B0606030504020204" pitchFamily="34" charset="0"/>
                <a:ea typeface="Open Sans" panose="020B0606030504020204" pitchFamily="34" charset="0"/>
                <a:cs typeface="Open Sans" panose="020B0606030504020204" pitchFamily="34" charset="0"/>
              </a:rPr>
              <a:t>- Số trang của sách thường được đặt ở đầu trang hoặc chân trang.</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0B6F22F-0AD0-9ACF-B877-B4457FD17F0C}"/>
              </a:ext>
            </a:extLst>
          </p:cNvPr>
          <p:cNvPicPr>
            <a:picLocks noChangeAspect="1"/>
          </p:cNvPicPr>
          <p:nvPr/>
        </p:nvPicPr>
        <p:blipFill>
          <a:blip r:embed="rId8"/>
          <a:stretch>
            <a:fillRect/>
          </a:stretch>
        </p:blipFill>
        <p:spPr>
          <a:xfrm>
            <a:off x="8891983" y="-50275"/>
            <a:ext cx="2747193" cy="3888563"/>
          </a:xfrm>
          <a:prstGeom prst="roundRect">
            <a:avLst>
              <a:gd name="adj" fmla="val 0"/>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Oval 5">
            <a:extLst>
              <a:ext uri="{FF2B5EF4-FFF2-40B4-BE49-F238E27FC236}">
                <a16:creationId xmlns:a16="http://schemas.microsoft.com/office/drawing/2014/main" id="{FA324B94-F980-FEBD-18F7-AF221D71D33C}"/>
              </a:ext>
            </a:extLst>
          </p:cNvPr>
          <p:cNvSpPr/>
          <p:nvPr/>
        </p:nvSpPr>
        <p:spPr>
          <a:xfrm>
            <a:off x="10739782" y="3307387"/>
            <a:ext cx="513492" cy="4160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3FB8422-B8B5-F965-4146-B97C6EB300F0}"/>
              </a:ext>
            </a:extLst>
          </p:cNvPr>
          <p:cNvPicPr>
            <a:picLocks noChangeAspect="1"/>
          </p:cNvPicPr>
          <p:nvPr/>
        </p:nvPicPr>
        <p:blipFill>
          <a:blip r:embed="rId9"/>
          <a:stretch>
            <a:fillRect/>
          </a:stretch>
        </p:blipFill>
        <p:spPr>
          <a:xfrm>
            <a:off x="259896" y="4452640"/>
            <a:ext cx="7224386" cy="2316681"/>
          </a:xfrm>
          <a:prstGeom prst="rect">
            <a:avLst/>
          </a:prstGeom>
        </p:spPr>
      </p:pic>
    </p:spTree>
    <p:extLst>
      <p:ext uri="{BB962C8B-B14F-4D97-AF65-F5344CB8AC3E}">
        <p14:creationId xmlns:p14="http://schemas.microsoft.com/office/powerpoint/2010/main" val="33472630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2" presetClass="exit" presetSubtype="2" fill="hold" grpId="0" nodeType="click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1+ppt_w/2"/>
                                          </p:val>
                                        </p:tav>
                                      </p:tavLst>
                                    </p:anim>
                                    <p:anim calcmode="lin" valueType="num">
                                      <p:cBhvr additive="base">
                                        <p:cTn id="32" dur="500"/>
                                        <p:tgtEl>
                                          <p:spTgt spid="5"/>
                                        </p:tgtEl>
                                        <p:attrNameLst>
                                          <p:attrName>ppt_y</p:attrName>
                                        </p:attrNameLst>
                                      </p:cBhvr>
                                      <p:tavLst>
                                        <p:tav tm="0">
                                          <p:val>
                                            <p:strVal val="ppt_y"/>
                                          </p:val>
                                        </p:tav>
                                        <p:tav tm="100000">
                                          <p:val>
                                            <p:strVal val="ppt_y"/>
                                          </p:val>
                                        </p:tav>
                                      </p:tavLst>
                                    </p:anim>
                                    <p:set>
                                      <p:cBhvr>
                                        <p:cTn id="33" dur="1" fill="hold">
                                          <p:stCondLst>
                                            <p:cond delay="499"/>
                                          </p:stCondLst>
                                        </p:cTn>
                                        <p:tgtEl>
                                          <p:spTgt spid="5"/>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35002" fill="hold"/>
                                        <p:tgtEl>
                                          <p:spTgt spid="4"/>
                                        </p:tgtEl>
                                      </p:cBhvr>
                                    </p:cmd>
                                  </p:childTnLst>
                                </p:cTn>
                              </p:par>
                            </p:childTnLst>
                          </p:cTn>
                        </p:par>
                      </p:childTnLst>
                    </p:cTn>
                  </p:par>
                </p:childTnLst>
              </p:cTn>
              <p:nextCondLst>
                <p:cond evt="onClick" delay="0">
                  <p:tgtEl>
                    <p:spTgt spid="5"/>
                  </p:tgtEl>
                </p:cond>
              </p:nextCondLst>
            </p:seq>
            <p:video>
              <p:cMediaNode vol="80000" mute="1">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md type="call" cmd="stop">
                                      <p:cBhvr>
                                        <p:cTn id="52" dur="1">
                                          <p:stCondLst>
                                            <p:cond delay="499"/>
                                          </p:stCondLst>
                                        </p:cTn>
                                        <p:tgtEl>
                                          <p:spTgt spid="4"/>
                                        </p:tgtEl>
                                      </p:cBhvr>
                                    </p:cmd>
                                  </p:childTnLst>
                                </p:cTn>
                              </p:par>
                              <p:par>
                                <p:cTn id="53" presetID="10" presetClass="exit" presetSubtype="0" fill="hold" nodeType="with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6" presetClass="entr" presetSubtype="16"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circle(in)">
                                      <p:cBhvr>
                                        <p:cTn id="61" dur="1500"/>
                                        <p:tgtEl>
                                          <p:spTgt spid="3"/>
                                        </p:tgtEl>
                                      </p:cBhvr>
                                    </p:animEffect>
                                  </p:childTnLst>
                                </p:cTn>
                              </p:par>
                            </p:childTnLst>
                          </p:cTn>
                        </p:par>
                        <p:par>
                          <p:cTn id="62" fill="hold">
                            <p:stCondLst>
                              <p:cond delay="1500"/>
                            </p:stCondLst>
                            <p:childTnLst>
                              <p:par>
                                <p:cTn id="63" presetID="21" presetClass="entr" presetSubtype="1"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heel(1)">
                                      <p:cBhvr>
                                        <p:cTn id="65" dur="1000"/>
                                        <p:tgtEl>
                                          <p:spTgt spid="6"/>
                                        </p:tgtEl>
                                      </p:cBhvr>
                                    </p:animEffect>
                                  </p:childTnLst>
                                </p:cTn>
                              </p:par>
                            </p:childTnLst>
                          </p:cTn>
                        </p:par>
                      </p:childTnLst>
                    </p:cTn>
                  </p:par>
                </p:childTnLst>
              </p:cTn>
              <p:nextCondLst>
                <p:cond evt="onClick" delay="0">
                  <p:tgtEl>
                    <p:spTgt spid="7"/>
                  </p:tgtEl>
                </p:cond>
              </p:nextCondLst>
            </p:seq>
          </p:childTnLst>
        </p:cTn>
      </p:par>
    </p:tnLst>
    <p:bldLst>
      <p:bldP spid="12" grpId="0"/>
      <p:bldP spid="5" grpId="0" animBg="1"/>
      <p:bldP spid="5" grpId="1" animBg="1"/>
      <p:bldP spid="5" grpId="2" animBg="1"/>
      <p:bldP spid="19"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667000" y="304800"/>
            <a:ext cx="5181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latin typeface="Calibri"/>
            </a:endParaRPr>
          </a:p>
        </p:txBody>
      </p:sp>
      <p:sp>
        <p:nvSpPr>
          <p:cNvPr id="3" name="TextBox 2"/>
          <p:cNvSpPr txBox="1"/>
          <p:nvPr/>
        </p:nvSpPr>
        <p:spPr>
          <a:xfrm>
            <a:off x="2865540" y="550551"/>
            <a:ext cx="5410200" cy="954107"/>
          </a:xfrm>
          <a:prstGeom prst="rect">
            <a:avLst/>
          </a:prstGeom>
          <a:noFill/>
        </p:spPr>
        <p:txBody>
          <a:bodyPr wrap="square" rtlCol="0">
            <a:spAutoFit/>
          </a:bodyPr>
          <a:lstStyle/>
          <a:p>
            <a:r>
              <a:rPr lang="vi-VN" sz="2800">
                <a:solidFill>
                  <a:prstClr val="black"/>
                </a:solidFill>
                <a:latin typeface="Open Sans" panose="020B0606030504020204" pitchFamily="34" charset="0"/>
                <a:cs typeface="Open Sans" panose="020B0606030504020204" pitchFamily="34" charset="0"/>
              </a:rPr>
              <a:t>Em hãy chọn </a:t>
            </a:r>
            <a:r>
              <a:rPr lang="vi-VN" sz="2800" b="1">
                <a:solidFill>
                  <a:prstClr val="black"/>
                </a:solidFill>
                <a:latin typeface="Open Sans" panose="020B0606030504020204" pitchFamily="34" charset="0"/>
                <a:cs typeface="Open Sans" panose="020B0606030504020204" pitchFamily="34" charset="0"/>
              </a:rPr>
              <a:t>phương án sai </a:t>
            </a:r>
            <a:r>
              <a:rPr lang="vi-VN" sz="2800">
                <a:solidFill>
                  <a:prstClr val="black"/>
                </a:solidFill>
                <a:latin typeface="Open Sans" panose="020B0606030504020204" pitchFamily="34" charset="0"/>
                <a:cs typeface="Open Sans" panose="020B0606030504020204" pitchFamily="34" charset="0"/>
              </a:rPr>
              <a:t>trong các phương án sau</a:t>
            </a:r>
            <a:endParaRPr lang="en-US" sz="2800">
              <a:solidFill>
                <a:prstClr val="black"/>
              </a:solidFill>
              <a:latin typeface="Open Sans" panose="020B0606030504020204" pitchFamily="34" charset="0"/>
              <a:cs typeface="Open Sans" panose="020B0606030504020204" pitchFamily="34" charset="0"/>
            </a:endParaRPr>
          </a:p>
        </p:txBody>
      </p:sp>
      <p:sp>
        <p:nvSpPr>
          <p:cNvPr id="4" name="TextBox 3"/>
          <p:cNvSpPr txBox="1"/>
          <p:nvPr/>
        </p:nvSpPr>
        <p:spPr>
          <a:xfrm>
            <a:off x="1981199" y="5952300"/>
            <a:ext cx="8356097"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D: </a:t>
            </a:r>
            <a:r>
              <a:rPr lang="vi-VN" sz="2400">
                <a:solidFill>
                  <a:prstClr val="black"/>
                </a:solidFill>
                <a:latin typeface="Open Sans" panose="020B0606030504020204" pitchFamily="34" charset="0"/>
                <a:cs typeface="Open Sans" panose="020B0606030504020204" pitchFamily="34" charset="0"/>
              </a:rPr>
              <a:t>phần mềm soạn thảo văn bản không có chức năng đánh số trang tự động</a:t>
            </a:r>
            <a:r>
              <a:rPr lang="en-US" sz="2400">
                <a:solidFill>
                  <a:prstClr val="black"/>
                </a:solidFill>
                <a:latin typeface="Open Sans" panose="020B0606030504020204" pitchFamily="34" charset="0"/>
                <a:cs typeface="Open Sans" panose="020B0606030504020204" pitchFamily="34" charset="0"/>
              </a:rPr>
              <a:t> </a:t>
            </a:r>
          </a:p>
        </p:txBody>
      </p:sp>
      <p:sp>
        <p:nvSpPr>
          <p:cNvPr id="6" name="TextBox 5"/>
          <p:cNvSpPr txBox="1"/>
          <p:nvPr/>
        </p:nvSpPr>
        <p:spPr>
          <a:xfrm>
            <a:off x="1981200" y="4705140"/>
            <a:ext cx="8356098"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C: </a:t>
            </a:r>
            <a:r>
              <a:rPr lang="vi-VN" sz="2400">
                <a:solidFill>
                  <a:prstClr val="black"/>
                </a:solidFill>
                <a:latin typeface="Open Sans" panose="020B0606030504020204" pitchFamily="34" charset="0"/>
                <a:cs typeface="Open Sans" panose="020B0606030504020204" pitchFamily="34" charset="0"/>
              </a:rPr>
              <a:t>đánh số trang cho phép trích dẫn một trang cụ thể của văn bản</a:t>
            </a:r>
            <a:endParaRPr lang="en-US" sz="2400">
              <a:solidFill>
                <a:prstClr val="black"/>
              </a:solidFill>
              <a:latin typeface="Open Sans" panose="020B0606030504020204" pitchFamily="34" charset="0"/>
              <a:cs typeface="Open Sans" panose="020B0606030504020204" pitchFamily="34" charset="0"/>
            </a:endParaRPr>
          </a:p>
        </p:txBody>
      </p:sp>
      <p:sp>
        <p:nvSpPr>
          <p:cNvPr id="7" name="TextBox 6"/>
          <p:cNvSpPr txBox="1"/>
          <p:nvPr/>
        </p:nvSpPr>
        <p:spPr>
          <a:xfrm>
            <a:off x="1981199" y="2210822"/>
            <a:ext cx="8247401"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A: </a:t>
            </a:r>
            <a:r>
              <a:rPr lang="vi-VN" sz="2400">
                <a:solidFill>
                  <a:prstClr val="black"/>
                </a:solidFill>
                <a:latin typeface="Open Sans" panose="020B0606030504020204" pitchFamily="34" charset="0"/>
                <a:cs typeface="Open Sans" panose="020B0606030504020204" pitchFamily="34" charset="0"/>
              </a:rPr>
              <a:t> </a:t>
            </a:r>
            <a:r>
              <a:rPr lang="en-US" sz="2400">
                <a:solidFill>
                  <a:prstClr val="black"/>
                </a:solidFill>
                <a:latin typeface="Open Sans" panose="020B0606030504020204" pitchFamily="34" charset="0"/>
                <a:cs typeface="Open Sans" panose="020B0606030504020204" pitchFamily="34" charset="0"/>
              </a:rPr>
              <a:t>Đ</a:t>
            </a:r>
            <a:r>
              <a:rPr lang="vi-VN" sz="2400">
                <a:solidFill>
                  <a:prstClr val="black"/>
                </a:solidFill>
                <a:latin typeface="Open Sans" panose="020B0606030504020204" pitchFamily="34" charset="0"/>
                <a:cs typeface="Open Sans" panose="020B0606030504020204" pitchFamily="34" charset="0"/>
              </a:rPr>
              <a:t>ánh số trang giúp người đọc biết độ dài của văn bản </a:t>
            </a:r>
            <a:r>
              <a:rPr lang="en-US" sz="2400">
                <a:solidFill>
                  <a:prstClr val="black"/>
                </a:solidFill>
                <a:latin typeface="Open Sans" panose="020B0606030504020204" pitchFamily="34" charset="0"/>
                <a:cs typeface="Open Sans" panose="020B0606030504020204" pitchFamily="34" charset="0"/>
              </a:rPr>
              <a:t>(</a:t>
            </a:r>
            <a:r>
              <a:rPr lang="vi-VN" sz="2400">
                <a:solidFill>
                  <a:prstClr val="black"/>
                </a:solidFill>
                <a:latin typeface="Open Sans" panose="020B0606030504020204" pitchFamily="34" charset="0"/>
                <a:cs typeface="Open Sans" panose="020B0606030504020204" pitchFamily="34" charset="0"/>
              </a:rPr>
              <a:t>nhìn số trang cuối</a:t>
            </a:r>
            <a:r>
              <a:rPr lang="en-US" sz="2400">
                <a:solidFill>
                  <a:prstClr val="black"/>
                </a:solidFill>
                <a:latin typeface="Open Sans" panose="020B0606030504020204" pitchFamily="34" charset="0"/>
                <a:cs typeface="Open Sans" panose="020B0606030504020204" pitchFamily="34" charset="0"/>
              </a:rPr>
              <a:t>) </a:t>
            </a:r>
          </a:p>
        </p:txBody>
      </p:sp>
      <p:sp>
        <p:nvSpPr>
          <p:cNvPr id="8" name="TextBox 7"/>
          <p:cNvSpPr txBox="1"/>
          <p:nvPr/>
        </p:nvSpPr>
        <p:spPr>
          <a:xfrm>
            <a:off x="1981199" y="3457981"/>
            <a:ext cx="8356099" cy="83099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a:solidFill>
                  <a:prstClr val="black"/>
                </a:solidFill>
                <a:latin typeface="Open Sans" panose="020B0606030504020204" pitchFamily="34" charset="0"/>
                <a:cs typeface="Open Sans" panose="020B0606030504020204" pitchFamily="34" charset="0"/>
              </a:rPr>
              <a:t>B: Đ</a:t>
            </a:r>
            <a:r>
              <a:rPr lang="vi-VN" sz="2400">
                <a:solidFill>
                  <a:prstClr val="black"/>
                </a:solidFill>
                <a:latin typeface="Open Sans" panose="020B0606030504020204" pitchFamily="34" charset="0"/>
                <a:cs typeface="Open Sans" panose="020B0606030504020204" pitchFamily="34" charset="0"/>
              </a:rPr>
              <a:t>ánh số trang, cùng với mục lục, giúp người đọc dễ dàng tìm thấy các phần cụ thể của văn bản</a:t>
            </a:r>
            <a:endParaRPr lang="en-US" sz="2400">
              <a:solidFill>
                <a:prstClr val="black"/>
              </a:solidFill>
              <a:latin typeface="Open Sans" panose="020B0606030504020204" pitchFamily="34" charset="0"/>
              <a:cs typeface="Open Sans" panose="020B0606030504020204" pitchFamily="34"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88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88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2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92330" y="2345801"/>
            <a:ext cx="609600" cy="609600"/>
          </a:xfrm>
          <a:prstGeom prst="rect">
            <a:avLst/>
          </a:prstGeom>
        </p:spPr>
      </p:pic>
      <p:sp>
        <p:nvSpPr>
          <p:cNvPr id="16" name="Cloud 15"/>
          <p:cNvSpPr/>
          <p:nvPr/>
        </p:nvSpPr>
        <p:spPr>
          <a:xfrm>
            <a:off x="4558146" y="2183116"/>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latin typeface="Calibri"/>
            </a:endParaRPr>
          </a:p>
        </p:txBody>
      </p:sp>
      <p:sp>
        <p:nvSpPr>
          <p:cNvPr id="17" name="TextBox 16"/>
          <p:cNvSpPr txBox="1"/>
          <p:nvPr/>
        </p:nvSpPr>
        <p:spPr>
          <a:xfrm>
            <a:off x="5715000" y="2743200"/>
            <a:ext cx="1752600" cy="1077218"/>
          </a:xfrm>
          <a:prstGeom prst="rect">
            <a:avLst/>
          </a:prstGeom>
          <a:noFill/>
        </p:spPr>
        <p:txBody>
          <a:bodyPr wrap="square" rtlCol="0">
            <a:spAutoFit/>
          </a:bodyPr>
          <a:lstStyle/>
          <a:p>
            <a:r>
              <a:rPr lang="en-US" sz="3200">
                <a:solidFill>
                  <a:prstClr val="black"/>
                </a:solidFill>
                <a:latin typeface="Open Sans" panose="020B0606030504020204" pitchFamily="34" charset="0"/>
                <a:cs typeface="Open Sans" panose="020B0606030504020204" pitchFamily="34"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43980" y="1755064"/>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56103" y="4439476"/>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771689" y="3011132"/>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10557322" y="5550187"/>
            <a:ext cx="1238580" cy="1265892"/>
          </a:xfrm>
          <a:prstGeom prst="rect">
            <a:avLst/>
          </a:prstGeom>
        </p:spPr>
      </p:pic>
    </p:spTree>
    <p:extLst>
      <p:ext uri="{BB962C8B-B14F-4D97-AF65-F5344CB8AC3E}">
        <p14:creationId xmlns:p14="http://schemas.microsoft.com/office/powerpoint/2010/main" val="3809020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363017" y="1546035"/>
            <a:ext cx="5317943" cy="2308324"/>
          </a:xfrm>
          <a:prstGeom prst="rect">
            <a:avLst/>
          </a:prstGeom>
          <a:noFill/>
          <a:effectLst/>
        </p:spPr>
        <p:txBody>
          <a:bodyPr wrap="square" rtlCol="0">
            <a:spAutoFit/>
          </a:bodyPr>
          <a:lstStyle/>
          <a:p>
            <a:pPr algn="just"/>
            <a:r>
              <a:rPr lang="vi-VN" sz="2400">
                <a:latin typeface="Open Sans" panose="020B0606030504020204" pitchFamily="34" charset="0"/>
                <a:ea typeface="Open Sans" panose="020B0606030504020204" pitchFamily="34" charset="0"/>
                <a:cs typeface="Open Sans" panose="020B0606030504020204" pitchFamily="34" charset="0"/>
              </a:rPr>
              <a:t>Em hãy mở tệp CLBTinhoc.docx mà em đã tạo ở bài 8a (phần Luyện tập), bổ sung thêm nội dung, đánh số trang, thêm đầu trang và chân trang cho văn bản theo mẫu trong hình 9a.5</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7842028" cy="115014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3. Thực hành: Đánh số trang, thêm đầu trang và chân trang </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46D4014-439F-B6F1-167E-982E113FA0DC}"/>
              </a:ext>
            </a:extLst>
          </p:cNvPr>
          <p:cNvPicPr>
            <a:picLocks noChangeAspect="1"/>
          </p:cNvPicPr>
          <p:nvPr/>
        </p:nvPicPr>
        <p:blipFill>
          <a:blip r:embed="rId3"/>
          <a:stretch>
            <a:fillRect/>
          </a:stretch>
        </p:blipFill>
        <p:spPr>
          <a:xfrm>
            <a:off x="7939916" y="1566407"/>
            <a:ext cx="3957443" cy="5117016"/>
          </a:xfrm>
          <a:prstGeom prst="rect">
            <a:avLst/>
          </a:prstGeom>
        </p:spPr>
      </p:pic>
    </p:spTree>
    <p:extLst>
      <p:ext uri="{BB962C8B-B14F-4D97-AF65-F5344CB8AC3E}">
        <p14:creationId xmlns:p14="http://schemas.microsoft.com/office/powerpoint/2010/main" val="199664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7" y="1546035"/>
            <a:ext cx="8512506" cy="1938992"/>
          </a:xfrm>
          <a:prstGeom prst="rect">
            <a:avLst/>
          </a:prstGeom>
          <a:noFill/>
          <a:effectLst/>
        </p:spPr>
        <p:txBody>
          <a:bodyPr wrap="square" rtlCol="0">
            <a:spAutoFit/>
          </a:bodyPr>
          <a:lstStyle/>
          <a:p>
            <a:pPr algn="just"/>
            <a:r>
              <a:rPr lang="vi-VN" sz="2400">
                <a:latin typeface="Open Sans" panose="020B0606030504020204" pitchFamily="34" charset="0"/>
                <a:ea typeface="Open Sans" panose="020B0606030504020204" pitchFamily="34" charset="0"/>
                <a:cs typeface="Open Sans" panose="020B0606030504020204" pitchFamily="34" charset="0"/>
              </a:rPr>
              <a:t>Em hãy mở tệp CLBTinhoc.docx và thực hiện các yêu cầu sau đây:</a:t>
            </a:r>
          </a:p>
          <a:p>
            <a:pPr algn="just"/>
            <a:r>
              <a:rPr lang="vi-VN" sz="2400">
                <a:latin typeface="Open Sans" panose="020B0606030504020204" pitchFamily="34" charset="0"/>
                <a:ea typeface="Open Sans" panose="020B0606030504020204" pitchFamily="34" charset="0"/>
                <a:cs typeface="Open Sans" panose="020B0606030504020204" pitchFamily="34" charset="0"/>
              </a:rPr>
              <a:t>a) Bổ sung thêm tên người hoặc tên nhóm thực hiện dự án vào đầu trang.</a:t>
            </a:r>
          </a:p>
          <a:p>
            <a:pPr algn="just"/>
            <a:r>
              <a:rPr lang="vi-VN" sz="2400">
                <a:latin typeface="Open Sans" panose="020B0606030504020204" pitchFamily="34" charset="0"/>
                <a:ea typeface="Open Sans" panose="020B0606030504020204" pitchFamily="34" charset="0"/>
                <a:cs typeface="Open Sans" panose="020B0606030504020204" pitchFamily="34" charset="0"/>
              </a:rPr>
              <a:t>b) Đặt lại số trang vào vị trí bên trái của chân trang</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2531941"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84000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A5C0BF6-A324-397D-A148-64739F70BEE4}"/>
              </a:ext>
            </a:extLst>
          </p:cNvPr>
          <p:cNvSpPr txBox="1"/>
          <p:nvPr/>
        </p:nvSpPr>
        <p:spPr>
          <a:xfrm>
            <a:off x="259896" y="895795"/>
            <a:ext cx="9991543" cy="1569660"/>
          </a:xfrm>
          <a:prstGeom prst="rect">
            <a:avLst/>
          </a:prstGeom>
          <a:noFill/>
          <a:effectLst/>
        </p:spPr>
        <p:txBody>
          <a:bodyPr wrap="square" rtlCol="0">
            <a:spAutoFit/>
          </a:bodyPr>
          <a:lstStyle/>
          <a:p>
            <a:pPr algn="just"/>
            <a:r>
              <a:rPr lang="en-US" sz="2400" b="1">
                <a:latin typeface="Open Sans" panose="020B0606030504020204" pitchFamily="34" charset="0"/>
                <a:ea typeface="Open Sans" panose="020B0606030504020204" pitchFamily="34" charset="0"/>
                <a:cs typeface="Open Sans" panose="020B0606030504020204" pitchFamily="34" charset="0"/>
              </a:rPr>
              <a:t>V</a:t>
            </a:r>
            <a:r>
              <a:rPr lang="vi-VN" sz="2400" b="1">
                <a:latin typeface="Open Sans" panose="020B0606030504020204" pitchFamily="34" charset="0"/>
                <a:ea typeface="Open Sans" panose="020B0606030504020204" pitchFamily="34" charset="0"/>
                <a:cs typeface="Open Sans" panose="020B0606030504020204" pitchFamily="34" charset="0"/>
              </a:rPr>
              <a:t>ề nh</a:t>
            </a:r>
            <a:r>
              <a:rPr lang="en-US" sz="2400" b="1">
                <a:latin typeface="Open Sans" panose="020B0606030504020204" pitchFamily="34" charset="0"/>
                <a:ea typeface="Open Sans" panose="020B0606030504020204" pitchFamily="34" charset="0"/>
                <a:cs typeface="Open Sans" panose="020B0606030504020204" pitchFamily="34" charset="0"/>
              </a:rPr>
              <a:t>à</a:t>
            </a:r>
            <a:endParaRPr lang="vi-VN" sz="2400" b="1">
              <a:latin typeface="Open Sans" panose="020B0606030504020204" pitchFamily="34" charset="0"/>
              <a:ea typeface="Open Sans" panose="020B0606030504020204" pitchFamily="34" charset="0"/>
              <a:cs typeface="Open Sans" panose="020B0606030504020204" pitchFamily="34" charset="0"/>
            </a:endParaRPr>
          </a:p>
          <a:p>
            <a:pPr algn="just"/>
            <a:r>
              <a:rPr lang="vi-VN" sz="2400">
                <a:latin typeface="Open Sans" panose="020B0606030504020204" pitchFamily="34" charset="0"/>
                <a:ea typeface="Open Sans" panose="020B0606030504020204" pitchFamily="34" charset="0"/>
                <a:cs typeface="Open Sans" panose="020B0606030504020204" pitchFamily="34" charset="0"/>
              </a:rPr>
              <a:t>Em hãy tìm hiểu cách thêm hình ảnh, hình đồ hoạ vào chân trang và đầu trang rồi bổ sung vào đầu trang và chân trang trong tệp CLBTinhoc.docx một đường thẳng theo mẫu như Hình 9a.7</a:t>
            </a:r>
          </a:p>
        </p:txBody>
      </p:sp>
      <p:sp>
        <p:nvSpPr>
          <p:cNvPr id="8" name="TextBox 7">
            <a:extLst>
              <a:ext uri="{FF2B5EF4-FFF2-40B4-BE49-F238E27FC236}">
                <a16:creationId xmlns:a16="http://schemas.microsoft.com/office/drawing/2014/main" id="{FC9841B0-1DDD-B6D6-69C2-0FD09E7A7276}"/>
              </a:ext>
            </a:extLst>
          </p:cNvPr>
          <p:cNvSpPr txBox="1"/>
          <p:nvPr/>
        </p:nvSpPr>
        <p:spPr>
          <a:xfrm>
            <a:off x="259897" y="174577"/>
            <a:ext cx="2531941" cy="624364"/>
          </a:xfrm>
          <a:prstGeom prst="roundRect">
            <a:avLst>
              <a:gd name="adj" fmla="val 1095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r>
              <a:rPr lang="fr-FR" sz="3200" b="1">
                <a:solidFill>
                  <a:srgbClr val="FFFF00"/>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b="1">
              <a:solidFill>
                <a:srgbClr val="FFFF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C74B2EC1-AC07-9B3B-5612-FA75EF943229}"/>
              </a:ext>
            </a:extLst>
          </p:cNvPr>
          <p:cNvPicPr>
            <a:picLocks noChangeAspect="1"/>
          </p:cNvPicPr>
          <p:nvPr/>
        </p:nvPicPr>
        <p:blipFill>
          <a:blip r:embed="rId3"/>
          <a:stretch>
            <a:fillRect/>
          </a:stretch>
        </p:blipFill>
        <p:spPr>
          <a:xfrm>
            <a:off x="2887702" y="2515531"/>
            <a:ext cx="6416596" cy="4488569"/>
          </a:xfrm>
          <a:prstGeom prst="rect">
            <a:avLst/>
          </a:prstGeom>
        </p:spPr>
      </p:pic>
    </p:spTree>
    <p:extLst>
      <p:ext uri="{BB962C8B-B14F-4D97-AF65-F5344CB8AC3E}">
        <p14:creationId xmlns:p14="http://schemas.microsoft.com/office/powerpoint/2010/main" val="12265136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TotalTime>
  <Words>493</Words>
  <Application>Microsoft Office PowerPoint</Application>
  <PresentationFormat>Widescreen</PresentationFormat>
  <Paragraphs>36</Paragraphs>
  <Slides>9</Slides>
  <Notes>0</Notes>
  <HiddenSlides>0</HiddenSlides>
  <MMClips>6</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Grandview Display</vt:lpstr>
      <vt:lpstr>Open Sans</vt:lpstr>
      <vt:lpstr>DashVTI</vt:lpstr>
      <vt:lpstr>Office Theme</vt:lpstr>
      <vt:lpstr>5_Office Theme</vt:lpstr>
      <vt:lpstr>PowerPoint Presentation</vt:lpstr>
      <vt:lpstr>TIẾT 19 BÀI 9(A): TẠO ĐẦU TRANG, CHÂN TRANG CHO VĂN BẢN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 Bài 1:  LƯỢC SỬ CÔNG CỤ TÍNH TOÁN (TIẾP)</dc:title>
  <dc:creator>Ban Thinh</dc:creator>
  <cp:lastModifiedBy>Admin</cp:lastModifiedBy>
  <cp:revision>26</cp:revision>
  <dcterms:created xsi:type="dcterms:W3CDTF">2023-06-05T12:10:35Z</dcterms:created>
  <dcterms:modified xsi:type="dcterms:W3CDTF">2025-02-11T12:00:22Z</dcterms:modified>
</cp:coreProperties>
</file>